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4.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72" r:id="rId1"/>
    <p:sldMasterId id="2147483707" r:id="rId2"/>
    <p:sldMasterId id="2147483709" r:id="rId3"/>
    <p:sldMasterId id="2147483716" r:id="rId4"/>
    <p:sldMasterId id="2147483743" r:id="rId5"/>
  </p:sldMasterIdLst>
  <p:notesMasterIdLst>
    <p:notesMasterId r:id="rId71"/>
  </p:notesMasterIdLst>
  <p:handoutMasterIdLst>
    <p:handoutMasterId r:id="rId72"/>
  </p:handoutMasterIdLst>
  <p:sldIdLst>
    <p:sldId id="458" r:id="rId6"/>
    <p:sldId id="511" r:id="rId7"/>
    <p:sldId id="512" r:id="rId8"/>
    <p:sldId id="464" r:id="rId9"/>
    <p:sldId id="517" r:id="rId10"/>
    <p:sldId id="513" r:id="rId11"/>
    <p:sldId id="514" r:id="rId12"/>
    <p:sldId id="515" r:id="rId13"/>
    <p:sldId id="516" r:id="rId14"/>
    <p:sldId id="465" r:id="rId15"/>
    <p:sldId id="311" r:id="rId16"/>
    <p:sldId id="357" r:id="rId17"/>
    <p:sldId id="361" r:id="rId18"/>
    <p:sldId id="358" r:id="rId19"/>
    <p:sldId id="360" r:id="rId20"/>
    <p:sldId id="396" r:id="rId21"/>
    <p:sldId id="344" r:id="rId22"/>
    <p:sldId id="395" r:id="rId23"/>
    <p:sldId id="394" r:id="rId24"/>
    <p:sldId id="356" r:id="rId25"/>
    <p:sldId id="369" r:id="rId26"/>
    <p:sldId id="518" r:id="rId27"/>
    <p:sldId id="298" r:id="rId28"/>
    <p:sldId id="370" r:id="rId29"/>
    <p:sldId id="406" r:id="rId30"/>
    <p:sldId id="348" r:id="rId31"/>
    <p:sldId id="401" r:id="rId32"/>
    <p:sldId id="391" r:id="rId33"/>
    <p:sldId id="390" r:id="rId34"/>
    <p:sldId id="372" r:id="rId35"/>
    <p:sldId id="397" r:id="rId36"/>
    <p:sldId id="399" r:id="rId37"/>
    <p:sldId id="398" r:id="rId38"/>
    <p:sldId id="373" r:id="rId39"/>
    <p:sldId id="352" r:id="rId40"/>
    <p:sldId id="400" r:id="rId41"/>
    <p:sldId id="375" r:id="rId42"/>
    <p:sldId id="402" r:id="rId43"/>
    <p:sldId id="386" r:id="rId44"/>
    <p:sldId id="405" r:id="rId45"/>
    <p:sldId id="376" r:id="rId46"/>
    <p:sldId id="353" r:id="rId47"/>
    <p:sldId id="411" r:id="rId48"/>
    <p:sldId id="408" r:id="rId49"/>
    <p:sldId id="258" r:id="rId50"/>
    <p:sldId id="466" r:id="rId51"/>
    <p:sldId id="467" r:id="rId52"/>
    <p:sldId id="468" r:id="rId53"/>
    <p:sldId id="469" r:id="rId54"/>
    <p:sldId id="470" r:id="rId55"/>
    <p:sldId id="471" r:id="rId56"/>
    <p:sldId id="472" r:id="rId57"/>
    <p:sldId id="473" r:id="rId58"/>
    <p:sldId id="475" r:id="rId59"/>
    <p:sldId id="476" r:id="rId60"/>
    <p:sldId id="323" r:id="rId61"/>
    <p:sldId id="340" r:id="rId62"/>
    <p:sldId id="459" r:id="rId63"/>
    <p:sldId id="341" r:id="rId64"/>
    <p:sldId id="460" r:id="rId65"/>
    <p:sldId id="462" r:id="rId66"/>
    <p:sldId id="463" r:id="rId67"/>
    <p:sldId id="461" r:id="rId68"/>
    <p:sldId id="510" r:id="rId69"/>
    <p:sldId id="274" r:id="rId7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3540D"/>
    <a:srgbClr val="FFC600"/>
    <a:srgbClr val="78BE20"/>
    <a:srgbClr val="9C180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86" autoAdjust="0"/>
    <p:restoredTop sz="93849" autoAdjust="0"/>
  </p:normalViewPr>
  <p:slideViewPr>
    <p:cSldViewPr snapToGrid="0">
      <p:cViewPr varScale="1">
        <p:scale>
          <a:sx n="75" d="100"/>
          <a:sy n="75" d="100"/>
        </p:scale>
        <p:origin x="437" y="43"/>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17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39193E5-E8C0-493C-9704-78C6C576ADDF}"/>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5AB670-522C-46AD-BCBA-46D0E343793F}"/>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EC68AD1A-AEA8-437E-95F6-311C56B49817}" type="datetimeFigureOut">
              <a:rPr lang="en-US" smtClean="0"/>
              <a:t>4/28/2020</a:t>
            </a:fld>
            <a:endParaRPr lang="en-US"/>
          </a:p>
        </p:txBody>
      </p:sp>
      <p:sp>
        <p:nvSpPr>
          <p:cNvPr id="4" name="Footer Placeholder 3">
            <a:extLst>
              <a:ext uri="{FF2B5EF4-FFF2-40B4-BE49-F238E27FC236}">
                <a16:creationId xmlns:a16="http://schemas.microsoft.com/office/drawing/2014/main" id="{578B40F2-104D-4AAD-A5B5-5214C8081246}"/>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12E149F-68F7-4032-8F42-E2A06B9E7CF5}"/>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113BD960-FB12-4D91-A569-C6887E613039}" type="slidenum">
              <a:rPr lang="en-US" smtClean="0"/>
              <a:t>‹#›</a:t>
            </a:fld>
            <a:endParaRPr lang="en-US"/>
          </a:p>
        </p:txBody>
      </p:sp>
    </p:spTree>
    <p:extLst>
      <p:ext uri="{BB962C8B-B14F-4D97-AF65-F5344CB8AC3E}">
        <p14:creationId xmlns:p14="http://schemas.microsoft.com/office/powerpoint/2010/main" val="24732468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8490495-157D-450B-AA84-E178D8E3FDB7}" type="datetimeFigureOut">
              <a:rPr lang="en-US" smtClean="0"/>
              <a:t>4/28/2020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CCA9A22-CE60-4601-9043-E88DED308164}" type="slidenum">
              <a:rPr lang="en-US" smtClean="0"/>
              <a:t>‹#›</a:t>
            </a:fld>
            <a:endParaRPr lang="en-US"/>
          </a:p>
        </p:txBody>
      </p:sp>
    </p:spTree>
    <p:extLst>
      <p:ext uri="{BB962C8B-B14F-4D97-AF65-F5344CB8AC3E}">
        <p14:creationId xmlns:p14="http://schemas.microsoft.com/office/powerpoint/2010/main" val="15532328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Rickey – Welcome, Introduce Key Contacts and Call to Order</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ECCA9A22-CE60-4601-9043-E88DED308164}" type="slidenum">
              <a:rPr lang="en-US" smtClean="0"/>
              <a:t>1</a:t>
            </a:fld>
            <a:endParaRPr lang="en-US"/>
          </a:p>
        </p:txBody>
      </p:sp>
    </p:spTree>
    <p:extLst>
      <p:ext uri="{BB962C8B-B14F-4D97-AF65-F5344CB8AC3E}">
        <p14:creationId xmlns:p14="http://schemas.microsoft.com/office/powerpoint/2010/main" val="39931918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These analyses</a:t>
            </a:r>
            <a:r>
              <a:rPr lang="en-US" baseline="0" dirty="0"/>
              <a:t> were used or conducted for the FMTP</a:t>
            </a:r>
          </a:p>
          <a:p>
            <a:pPr marL="171450" indent="-171450">
              <a:buFont typeface="Arial" panose="020B0604020202020204" pitchFamily="34" charset="0"/>
              <a:buChar char="•"/>
            </a:pPr>
            <a:r>
              <a:rPr lang="en-US" baseline="0" dirty="0"/>
              <a:t>An important component of the FMTP update was to leverage the work of other offices/programs</a:t>
            </a:r>
          </a:p>
          <a:p>
            <a:pPr marL="171450" indent="-171450">
              <a:buFont typeface="Arial" panose="020B0604020202020204" pitchFamily="34" charset="0"/>
              <a:buChar char="•"/>
            </a:pPr>
            <a:r>
              <a:rPr lang="en-US" baseline="0" dirty="0"/>
              <a:t>A few analyses, like the County Freight Profiles, are still being developed as part of the ongoing updates</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22608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095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664803-9F97-43B0-AB34-A0B73A5105B4}" type="slidenum">
              <a:rPr lang="en-US" smtClean="0">
                <a:solidFill>
                  <a:prstClr val="black"/>
                </a:solidFill>
              </a:rPr>
              <a:pPr>
                <a:defRPr/>
              </a:pPr>
              <a:t>47</a:t>
            </a:fld>
            <a:endParaRPr lang="en-US" dirty="0">
              <a:solidFill>
                <a:prstClr val="black"/>
              </a:solidFill>
            </a:endParaRPr>
          </a:p>
        </p:txBody>
      </p:sp>
    </p:spTree>
    <p:extLst>
      <p:ext uri="{BB962C8B-B14F-4D97-AF65-F5344CB8AC3E}">
        <p14:creationId xmlns:p14="http://schemas.microsoft.com/office/powerpoint/2010/main" val="653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to political bullet. Volusia county adopted a policy stopping truck parking in the county</a:t>
            </a:r>
          </a:p>
          <a:p>
            <a:r>
              <a:rPr lang="en-US" b="1" dirty="0"/>
              <a:t>PERSONAL</a:t>
            </a:r>
            <a:r>
              <a:rPr lang="en-US" dirty="0"/>
              <a:t> - *My wife doesn’t like driving by big trucks.</a:t>
            </a:r>
          </a:p>
        </p:txBody>
      </p:sp>
      <p:sp>
        <p:nvSpPr>
          <p:cNvPr id="4" name="Slide Number Placeholder 3"/>
          <p:cNvSpPr>
            <a:spLocks noGrp="1"/>
          </p:cNvSpPr>
          <p:nvPr>
            <p:ph type="sldNum" sz="quarter" idx="5"/>
          </p:nvPr>
        </p:nvSpPr>
        <p:spPr/>
        <p:txBody>
          <a:bodyPr/>
          <a:lstStyle/>
          <a:p>
            <a:pPr>
              <a:defRPr/>
            </a:pPr>
            <a:fld id="{B5664803-9F97-43B0-AB34-A0B73A5105B4}" type="slidenum">
              <a:rPr lang="en-US" smtClean="0">
                <a:solidFill>
                  <a:prstClr val="black"/>
                </a:solidFill>
              </a:rPr>
              <a:pPr>
                <a:defRPr/>
              </a:pPr>
              <a:t>48</a:t>
            </a:fld>
            <a:endParaRPr lang="en-US" dirty="0">
              <a:solidFill>
                <a:prstClr val="black"/>
              </a:solidFill>
            </a:endParaRPr>
          </a:p>
        </p:txBody>
      </p:sp>
    </p:spTree>
    <p:extLst>
      <p:ext uri="{BB962C8B-B14F-4D97-AF65-F5344CB8AC3E}">
        <p14:creationId xmlns:p14="http://schemas.microsoft.com/office/powerpoint/2010/main" val="14140332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Bullet 2 -  refer back to Orange County article on slide 2</a:t>
            </a:r>
          </a:p>
          <a:p>
            <a:r>
              <a:rPr lang="en-US" dirty="0"/>
              <a:t>Bullet 3 -  security enhances political pressure. </a:t>
            </a:r>
          </a:p>
          <a:p>
            <a:endParaRPr lang="en-US" b="1" dirty="0"/>
          </a:p>
          <a:p>
            <a:r>
              <a:rPr lang="en-US" b="1" dirty="0"/>
              <a:t>PERSONAL  - RELATE BACK TO WIFE</a:t>
            </a:r>
          </a:p>
        </p:txBody>
      </p:sp>
      <p:sp>
        <p:nvSpPr>
          <p:cNvPr id="4" name="Slide Number Placeholder 3"/>
          <p:cNvSpPr>
            <a:spLocks noGrp="1"/>
          </p:cNvSpPr>
          <p:nvPr>
            <p:ph type="sldNum" sz="quarter" idx="5"/>
          </p:nvPr>
        </p:nvSpPr>
        <p:spPr/>
        <p:txBody>
          <a:bodyPr/>
          <a:lstStyle/>
          <a:p>
            <a:pPr>
              <a:defRPr/>
            </a:pPr>
            <a:fld id="{B5664803-9F97-43B0-AB34-A0B73A5105B4}" type="slidenum">
              <a:rPr lang="en-US" smtClean="0">
                <a:solidFill>
                  <a:prstClr val="black"/>
                </a:solidFill>
              </a:rPr>
              <a:pPr>
                <a:defRPr/>
              </a:pPr>
              <a:t>49</a:t>
            </a:fld>
            <a:endParaRPr lang="en-US" dirty="0">
              <a:solidFill>
                <a:prstClr val="black"/>
              </a:solidFill>
            </a:endParaRPr>
          </a:p>
        </p:txBody>
      </p:sp>
    </p:spTree>
    <p:extLst>
      <p:ext uri="{BB962C8B-B14F-4D97-AF65-F5344CB8AC3E}">
        <p14:creationId xmlns:p14="http://schemas.microsoft.com/office/powerpoint/2010/main" val="22964148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But I really want to hit home with how we provide that customer service to the districts; to help prevent or dampen those political fires coming their way.</a:t>
            </a:r>
          </a:p>
        </p:txBody>
      </p:sp>
      <p:sp>
        <p:nvSpPr>
          <p:cNvPr id="4" name="Slide Number Placeholder 3"/>
          <p:cNvSpPr>
            <a:spLocks noGrp="1"/>
          </p:cNvSpPr>
          <p:nvPr>
            <p:ph type="sldNum" sz="quarter" idx="5"/>
          </p:nvPr>
        </p:nvSpPr>
        <p:spPr/>
        <p:txBody>
          <a:bodyPr/>
          <a:lstStyle/>
          <a:p>
            <a:pPr>
              <a:defRPr/>
            </a:pPr>
            <a:fld id="{B5664803-9F97-43B0-AB34-A0B73A5105B4}" type="slidenum">
              <a:rPr lang="en-US" smtClean="0">
                <a:solidFill>
                  <a:prstClr val="black"/>
                </a:solidFill>
              </a:rPr>
              <a:pPr>
                <a:defRPr/>
              </a:pPr>
              <a:t>50</a:t>
            </a:fld>
            <a:endParaRPr lang="en-US" dirty="0">
              <a:solidFill>
                <a:prstClr val="black"/>
              </a:solidFill>
            </a:endParaRPr>
          </a:p>
        </p:txBody>
      </p:sp>
    </p:spTree>
    <p:extLst>
      <p:ext uri="{BB962C8B-B14F-4D97-AF65-F5344CB8AC3E}">
        <p14:creationId xmlns:p14="http://schemas.microsoft.com/office/powerpoint/2010/main" val="1486942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64803-9F97-43B0-AB34-A0B73A5105B4}" type="slidenum">
              <a:rPr lang="en-US" smtClean="0">
                <a:solidFill>
                  <a:prstClr val="black"/>
                </a:solidFill>
              </a:rPr>
              <a:pPr>
                <a:defRPr/>
              </a:pPr>
              <a:t>51</a:t>
            </a:fld>
            <a:endParaRPr lang="en-US" dirty="0">
              <a:solidFill>
                <a:prstClr val="black"/>
              </a:solidFill>
            </a:endParaRPr>
          </a:p>
        </p:txBody>
      </p:sp>
    </p:spTree>
    <p:extLst>
      <p:ext uri="{BB962C8B-B14F-4D97-AF65-F5344CB8AC3E}">
        <p14:creationId xmlns:p14="http://schemas.microsoft.com/office/powerpoint/2010/main" val="489674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B5664803-9F97-43B0-AB34-A0B73A5105B4}" type="slidenum">
              <a:rPr lang="en-US" smtClean="0">
                <a:solidFill>
                  <a:prstClr val="black"/>
                </a:solidFill>
              </a:rPr>
              <a:pPr>
                <a:defRPr/>
              </a:pPr>
              <a:t>52</a:t>
            </a:fld>
            <a:endParaRPr lang="en-US" dirty="0">
              <a:solidFill>
                <a:prstClr val="black"/>
              </a:solidFill>
            </a:endParaRPr>
          </a:p>
        </p:txBody>
      </p:sp>
    </p:spTree>
    <p:extLst>
      <p:ext uri="{BB962C8B-B14F-4D97-AF65-F5344CB8AC3E}">
        <p14:creationId xmlns:p14="http://schemas.microsoft.com/office/powerpoint/2010/main" val="1270581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Thru the survey, we</a:t>
            </a:r>
            <a:r>
              <a:rPr lang="en-US" baseline="0" dirty="0"/>
              <a:t> received over 100 responses, of which 51 identified themselves as independent owner-operators (truck drivers) while 48 identified themselves as working for a transporter or carrier (office support or truck driver).</a:t>
            </a:r>
          </a:p>
          <a:p>
            <a:endParaRPr lang="en-US" baseline="0" dirty="0"/>
          </a:p>
          <a:p>
            <a:r>
              <a:rPr lang="en-US" baseline="0" dirty="0"/>
              <a:t>One of the questions asked “Which of the following capacity strategies to alleviate truck parking issues make sense to you?”.  79 respondents answered “develop new public truck parking facilities near high demand private truck parking facilities” while 81 responded “develop new truck parking capacity at existing rest areas and other public parking facilities (new ROW acquisition or redesign within existing ROW)”.  </a:t>
            </a:r>
            <a:endParaRPr lang="en-US" dirty="0"/>
          </a:p>
        </p:txBody>
      </p:sp>
      <p:sp>
        <p:nvSpPr>
          <p:cNvPr id="4" name="Slide Number Placeholder 3"/>
          <p:cNvSpPr>
            <a:spLocks noGrp="1"/>
          </p:cNvSpPr>
          <p:nvPr>
            <p:ph type="sldNum" sz="quarter" idx="10"/>
          </p:nvPr>
        </p:nvSpPr>
        <p:spPr/>
        <p:txBody>
          <a:bodyPr/>
          <a:lstStyle/>
          <a:p>
            <a:pPr>
              <a:defRPr/>
            </a:pPr>
            <a:fld id="{B5664803-9F97-43B0-AB34-A0B73A5105B4}" type="slidenum">
              <a:rPr lang="en-US" smtClean="0">
                <a:solidFill>
                  <a:prstClr val="black"/>
                </a:solidFill>
              </a:rPr>
              <a:pPr>
                <a:defRPr/>
              </a:pPr>
              <a:t>53</a:t>
            </a:fld>
            <a:endParaRPr lang="en-US" dirty="0">
              <a:solidFill>
                <a:prstClr val="black"/>
              </a:solidFill>
            </a:endParaRPr>
          </a:p>
        </p:txBody>
      </p:sp>
    </p:spTree>
    <p:extLst>
      <p:ext uri="{BB962C8B-B14F-4D97-AF65-F5344CB8AC3E}">
        <p14:creationId xmlns:p14="http://schemas.microsoft.com/office/powerpoint/2010/main" val="33181534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64803-9F97-43B0-AB34-A0B73A5105B4}" type="slidenum">
              <a:rPr lang="en-US" smtClean="0">
                <a:solidFill>
                  <a:prstClr val="black"/>
                </a:solidFill>
              </a:rPr>
              <a:pPr>
                <a:defRPr/>
              </a:pPr>
              <a:t>54</a:t>
            </a:fld>
            <a:endParaRPr lang="en-US" dirty="0">
              <a:solidFill>
                <a:prstClr val="black"/>
              </a:solidFill>
            </a:endParaRPr>
          </a:p>
        </p:txBody>
      </p:sp>
    </p:spTree>
    <p:extLst>
      <p:ext uri="{BB962C8B-B14F-4D97-AF65-F5344CB8AC3E}">
        <p14:creationId xmlns:p14="http://schemas.microsoft.com/office/powerpoint/2010/main" val="352698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A9A22-CE60-4601-9043-E88DED308164}" type="slidenum">
              <a:rPr lang="en-US" smtClean="0"/>
              <a:t>6</a:t>
            </a:fld>
            <a:endParaRPr lang="en-US"/>
          </a:p>
        </p:txBody>
      </p:sp>
    </p:spTree>
    <p:extLst>
      <p:ext uri="{BB962C8B-B14F-4D97-AF65-F5344CB8AC3E}">
        <p14:creationId xmlns:p14="http://schemas.microsoft.com/office/powerpoint/2010/main" val="4028668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5664803-9F97-43B0-AB34-A0B73A5105B4}" type="slidenum">
              <a:rPr lang="en-US" smtClean="0">
                <a:solidFill>
                  <a:prstClr val="black"/>
                </a:solidFill>
              </a:rPr>
              <a:pPr>
                <a:defRPr/>
              </a:pPr>
              <a:t>55</a:t>
            </a:fld>
            <a:endParaRPr lang="en-US" dirty="0">
              <a:solidFill>
                <a:prstClr val="black"/>
              </a:solidFill>
            </a:endParaRPr>
          </a:p>
        </p:txBody>
      </p:sp>
    </p:spTree>
    <p:extLst>
      <p:ext uri="{BB962C8B-B14F-4D97-AF65-F5344CB8AC3E}">
        <p14:creationId xmlns:p14="http://schemas.microsoft.com/office/powerpoint/2010/main" val="5921214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 </a:t>
            </a:r>
          </a:p>
          <a:p>
            <a:endParaRPr lang="en-US" dirty="0"/>
          </a:p>
          <a:p>
            <a:endParaRPr lang="en-US" dirty="0"/>
          </a:p>
          <a:p>
            <a:r>
              <a:rPr lang="en-US" dirty="0"/>
              <a:t>Lessons Learned</a:t>
            </a:r>
          </a:p>
          <a:p>
            <a:endParaRPr lang="en-US" dirty="0"/>
          </a:p>
          <a:p>
            <a:r>
              <a:rPr lang="en-US" dirty="0"/>
              <a:t>Dealing with too many projects can be cumbersome </a:t>
            </a:r>
          </a:p>
          <a:p>
            <a:r>
              <a:rPr lang="en-US" dirty="0"/>
              <a:t>Feedback from the Districts - prioritized projects list was the least useful part of the plan because of how quickly it became outdated</a:t>
            </a:r>
          </a:p>
          <a:p>
            <a:r>
              <a:rPr lang="en-US" dirty="0"/>
              <a:t>Definition of freight project wasn’t useful for implementation </a:t>
            </a:r>
          </a:p>
          <a:p>
            <a:endParaRPr lang="en-US" dirty="0"/>
          </a:p>
        </p:txBody>
      </p:sp>
      <p:sp>
        <p:nvSpPr>
          <p:cNvPr id="4" name="Slide Number Placeholder 3"/>
          <p:cNvSpPr>
            <a:spLocks noGrp="1"/>
          </p:cNvSpPr>
          <p:nvPr>
            <p:ph type="sldNum" sz="quarter" idx="10"/>
          </p:nvPr>
        </p:nvSpPr>
        <p:spPr/>
        <p:txBody>
          <a:bodyPr/>
          <a:lstStyle/>
          <a:p>
            <a:fld id="{ECCA9A22-CE60-4601-9043-E88DED308164}" type="slidenum">
              <a:rPr lang="en-US" smtClean="0"/>
              <a:t>57</a:t>
            </a:fld>
            <a:endParaRPr lang="en-US"/>
          </a:p>
        </p:txBody>
      </p:sp>
    </p:spTree>
    <p:extLst>
      <p:ext uri="{BB962C8B-B14F-4D97-AF65-F5344CB8AC3E}">
        <p14:creationId xmlns:p14="http://schemas.microsoft.com/office/powerpoint/2010/main" val="2167781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10"/>
          </p:nvPr>
        </p:nvSpPr>
        <p:spPr/>
        <p:txBody>
          <a:bodyPr/>
          <a:lstStyle/>
          <a:p>
            <a:fld id="{ECCA9A22-CE60-4601-9043-E88DED308164}" type="slidenum">
              <a:rPr lang="en-US" smtClean="0"/>
              <a:t>59</a:t>
            </a:fld>
            <a:endParaRPr lang="en-US"/>
          </a:p>
        </p:txBody>
      </p:sp>
    </p:spTree>
    <p:extLst>
      <p:ext uri="{BB962C8B-B14F-4D97-AF65-F5344CB8AC3E}">
        <p14:creationId xmlns:p14="http://schemas.microsoft.com/office/powerpoint/2010/main" val="2685916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10"/>
          </p:nvPr>
        </p:nvSpPr>
        <p:spPr/>
        <p:txBody>
          <a:bodyPr/>
          <a:lstStyle/>
          <a:p>
            <a:fld id="{ECCA9A22-CE60-4601-9043-E88DED308164}" type="slidenum">
              <a:rPr lang="en-US" smtClean="0"/>
              <a:t>60</a:t>
            </a:fld>
            <a:endParaRPr lang="en-US"/>
          </a:p>
        </p:txBody>
      </p:sp>
    </p:spTree>
    <p:extLst>
      <p:ext uri="{BB962C8B-B14F-4D97-AF65-F5344CB8AC3E}">
        <p14:creationId xmlns:p14="http://schemas.microsoft.com/office/powerpoint/2010/main" val="2537349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10"/>
          </p:nvPr>
        </p:nvSpPr>
        <p:spPr/>
        <p:txBody>
          <a:bodyPr/>
          <a:lstStyle/>
          <a:p>
            <a:fld id="{ECCA9A22-CE60-4601-9043-E88DED308164}" type="slidenum">
              <a:rPr lang="en-US" smtClean="0"/>
              <a:t>61</a:t>
            </a:fld>
            <a:endParaRPr lang="en-US"/>
          </a:p>
        </p:txBody>
      </p:sp>
    </p:spTree>
    <p:extLst>
      <p:ext uri="{BB962C8B-B14F-4D97-AF65-F5344CB8AC3E}">
        <p14:creationId xmlns:p14="http://schemas.microsoft.com/office/powerpoint/2010/main" val="523765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10"/>
          </p:nvPr>
        </p:nvSpPr>
        <p:spPr/>
        <p:txBody>
          <a:bodyPr/>
          <a:lstStyle/>
          <a:p>
            <a:fld id="{ECCA9A22-CE60-4601-9043-E88DED308164}" type="slidenum">
              <a:rPr lang="en-US" smtClean="0"/>
              <a:t>62</a:t>
            </a:fld>
            <a:endParaRPr lang="en-US"/>
          </a:p>
        </p:txBody>
      </p:sp>
    </p:spTree>
    <p:extLst>
      <p:ext uri="{BB962C8B-B14F-4D97-AF65-F5344CB8AC3E}">
        <p14:creationId xmlns:p14="http://schemas.microsoft.com/office/powerpoint/2010/main" val="7662939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Holly</a:t>
            </a:r>
          </a:p>
        </p:txBody>
      </p:sp>
      <p:sp>
        <p:nvSpPr>
          <p:cNvPr id="4" name="Slide Number Placeholder 3"/>
          <p:cNvSpPr>
            <a:spLocks noGrp="1"/>
          </p:cNvSpPr>
          <p:nvPr>
            <p:ph type="sldNum" sz="quarter" idx="10"/>
          </p:nvPr>
        </p:nvSpPr>
        <p:spPr/>
        <p:txBody>
          <a:bodyPr/>
          <a:lstStyle/>
          <a:p>
            <a:fld id="{ECCA9A22-CE60-4601-9043-E88DED308164}" type="slidenum">
              <a:rPr lang="en-US" smtClean="0"/>
              <a:t>63</a:t>
            </a:fld>
            <a:endParaRPr lang="en-US"/>
          </a:p>
        </p:txBody>
      </p:sp>
    </p:spTree>
    <p:extLst>
      <p:ext uri="{BB962C8B-B14F-4D97-AF65-F5344CB8AC3E}">
        <p14:creationId xmlns:p14="http://schemas.microsoft.com/office/powerpoint/2010/main" val="1672583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A9A22-CE60-4601-9043-E88DED308164}" type="slidenum">
              <a:rPr lang="en-US" smtClean="0"/>
              <a:t>65</a:t>
            </a:fld>
            <a:endParaRPr lang="en-US"/>
          </a:p>
        </p:txBody>
      </p:sp>
    </p:spTree>
    <p:extLst>
      <p:ext uri="{BB962C8B-B14F-4D97-AF65-F5344CB8AC3E}">
        <p14:creationId xmlns:p14="http://schemas.microsoft.com/office/powerpoint/2010/main" val="809441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CCA9A22-CE60-4601-9043-E88DED308164}" type="slidenum">
              <a:rPr lang="en-US" smtClean="0"/>
              <a:t>7</a:t>
            </a:fld>
            <a:endParaRPr lang="en-US"/>
          </a:p>
        </p:txBody>
      </p:sp>
    </p:spTree>
    <p:extLst>
      <p:ext uri="{BB962C8B-B14F-4D97-AF65-F5344CB8AC3E}">
        <p14:creationId xmlns:p14="http://schemas.microsoft.com/office/powerpoint/2010/main" val="4585956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goal is to end up with a ~50/50 split of returning members and new members to start the staggering cycle</a:t>
            </a:r>
          </a:p>
          <a:p>
            <a:endParaRPr lang="en-US" dirty="0"/>
          </a:p>
        </p:txBody>
      </p:sp>
      <p:sp>
        <p:nvSpPr>
          <p:cNvPr id="4" name="Slide Number Placeholder 3"/>
          <p:cNvSpPr>
            <a:spLocks noGrp="1"/>
          </p:cNvSpPr>
          <p:nvPr>
            <p:ph type="sldNum" sz="quarter" idx="10"/>
          </p:nvPr>
        </p:nvSpPr>
        <p:spPr/>
        <p:txBody>
          <a:bodyPr/>
          <a:lstStyle/>
          <a:p>
            <a:fld id="{ECCA9A22-CE60-4601-9043-E88DED308164}" type="slidenum">
              <a:rPr lang="en-US" smtClean="0"/>
              <a:t>8</a:t>
            </a:fld>
            <a:endParaRPr lang="en-US"/>
          </a:p>
        </p:txBody>
      </p:sp>
    </p:spTree>
    <p:extLst>
      <p:ext uri="{BB962C8B-B14F-4D97-AF65-F5344CB8AC3E}">
        <p14:creationId xmlns:p14="http://schemas.microsoft.com/office/powerpoint/2010/main" val="4219477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Intend to send letters by </a:t>
            </a:r>
            <a:r>
              <a:rPr lang="en-US" sz="1200" b="1" dirty="0"/>
              <a:t>April 19, 2019</a:t>
            </a:r>
          </a:p>
          <a:p>
            <a:endParaRPr lang="en-US" dirty="0"/>
          </a:p>
        </p:txBody>
      </p:sp>
      <p:sp>
        <p:nvSpPr>
          <p:cNvPr id="4" name="Slide Number Placeholder 3"/>
          <p:cNvSpPr>
            <a:spLocks noGrp="1"/>
          </p:cNvSpPr>
          <p:nvPr>
            <p:ph type="sldNum" sz="quarter" idx="10"/>
          </p:nvPr>
        </p:nvSpPr>
        <p:spPr/>
        <p:txBody>
          <a:bodyPr/>
          <a:lstStyle/>
          <a:p>
            <a:fld id="{ECCA9A22-CE60-4601-9043-E88DED308164}" type="slidenum">
              <a:rPr lang="en-US" smtClean="0"/>
              <a:t>9</a:t>
            </a:fld>
            <a:endParaRPr lang="en-US"/>
          </a:p>
        </p:txBody>
      </p:sp>
    </p:spTree>
    <p:extLst>
      <p:ext uri="{BB962C8B-B14F-4D97-AF65-F5344CB8AC3E}">
        <p14:creationId xmlns:p14="http://schemas.microsoft.com/office/powerpoint/2010/main" val="2144067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2350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1888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2"/>
                </a:solidFill>
              </a:rPr>
              <a:t>Key topics were placed into categories by how many Districts mentioned them.</a:t>
            </a:r>
            <a:endParaRPr lang="en-US" sz="1100" dirty="0"/>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351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Performance measures are indicators of progress toward a desired level of future performance</a:t>
            </a:r>
          </a:p>
          <a:p>
            <a:pPr marL="171450" indent="-171450">
              <a:buFont typeface="Arial" panose="020B0604020202020204" pitchFamily="34" charset="0"/>
              <a:buChar char="•"/>
            </a:pPr>
            <a:r>
              <a:rPr lang="en-US" dirty="0"/>
              <a:t>A set of freight performance measures were developed consistent with the FDOT performance measures program and FDOT Source Book, and extend beyond the federal requirements</a:t>
            </a:r>
          </a:p>
          <a:p>
            <a:pPr marL="171450" indent="-171450">
              <a:buFont typeface="Arial" panose="020B0604020202020204" pitchFamily="34" charset="0"/>
              <a:buChar char="•"/>
            </a:pPr>
            <a:r>
              <a:rPr lang="en-US" dirty="0"/>
              <a:t>These measures also helped informed the FMTP project prioritization process</a:t>
            </a:r>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9C04187-6217-454E-BDD5-3A9B7A35080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82011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alpha val="66000"/>
          </a:schemeClr>
        </a:solidFill>
        <a:effectLst/>
      </p:bgPr>
    </p:bg>
    <p:spTree>
      <p:nvGrpSpPr>
        <p:cNvPr id="1" name=""/>
        <p:cNvGrpSpPr/>
        <p:nvPr/>
      </p:nvGrpSpPr>
      <p:grpSpPr>
        <a:xfrm>
          <a:off x="0" y="0"/>
          <a:ext cx="0" cy="0"/>
          <a:chOff x="0" y="0"/>
          <a:chExt cx="0" cy="0"/>
        </a:xfrm>
      </p:grpSpPr>
      <p:sp>
        <p:nvSpPr>
          <p:cNvPr id="8" name="Rectangle 7"/>
          <p:cNvSpPr/>
          <p:nvPr/>
        </p:nvSpPr>
        <p:spPr>
          <a:xfrm>
            <a:off x="0" y="5233068"/>
            <a:ext cx="12192000" cy="1170126"/>
          </a:xfrm>
          <a:prstGeom prst="rect">
            <a:avLst/>
          </a:prstGeom>
          <a:solidFill>
            <a:schemeClr val="tx2"/>
          </a:solidFill>
          <a:ln>
            <a:noFill/>
          </a:ln>
          <a:effectLst>
            <a:innerShdw blurRad="63500" dist="50800" dir="2700000">
              <a:prstClr val="black">
                <a:alpha val="50000"/>
              </a:prst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latin typeface="Arial" panose="020B0604020202020204" pitchFamily="34" charset="0"/>
              <a:cs typeface="Arial" panose="020B0604020202020204" pitchFamily="34" charset="0"/>
            </a:endParaRPr>
          </a:p>
        </p:txBody>
      </p:sp>
      <p:sp>
        <p:nvSpPr>
          <p:cNvPr id="6" name="Rectangle 5"/>
          <p:cNvSpPr/>
          <p:nvPr/>
        </p:nvSpPr>
        <p:spPr>
          <a:xfrm rot="10800000">
            <a:off x="0" y="5221890"/>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C1802"/>
              </a:solidFill>
              <a:effectLst/>
              <a:uLnTx/>
              <a:uFillTx/>
              <a:latin typeface="Calibri"/>
              <a:ea typeface="+mn-ea"/>
              <a:cs typeface="Arial" panose="020B0604020202020204" pitchFamily="34" charset="0"/>
            </a:endParaRPr>
          </a:p>
        </p:txBody>
      </p:sp>
      <p:sp>
        <p:nvSpPr>
          <p:cNvPr id="3" name="Subtitle 2"/>
          <p:cNvSpPr>
            <a:spLocks noGrp="1"/>
          </p:cNvSpPr>
          <p:nvPr>
            <p:ph type="subTitle" idx="1"/>
          </p:nvPr>
        </p:nvSpPr>
        <p:spPr>
          <a:xfrm>
            <a:off x="437507" y="5527373"/>
            <a:ext cx="7971692" cy="548853"/>
          </a:xfrm>
        </p:spPr>
        <p:txBody>
          <a:bodyPr anchor="ct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7" name="Picture 6">
            <a:extLst>
              <a:ext uri="{FF2B5EF4-FFF2-40B4-BE49-F238E27FC236}">
                <a16:creationId xmlns:a16="http://schemas.microsoft.com/office/drawing/2014/main" id="{A82404BB-2984-4FA0-A843-6015EEED78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6635" y="779667"/>
            <a:ext cx="7638730" cy="3640029"/>
          </a:xfrm>
          <a:prstGeom prst="rect">
            <a:avLst/>
          </a:prstGeom>
        </p:spPr>
      </p:pic>
    </p:spTree>
    <p:extLst>
      <p:ext uri="{BB962C8B-B14F-4D97-AF65-F5344CB8AC3E}">
        <p14:creationId xmlns:p14="http://schemas.microsoft.com/office/powerpoint/2010/main" val="230320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orizontal Compariso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a:t>
            </a:r>
          </a:p>
        </p:txBody>
      </p:sp>
      <p:sp>
        <p:nvSpPr>
          <p:cNvPr id="3" name="Content Placeholder 2"/>
          <p:cNvSpPr>
            <a:spLocks noGrp="1"/>
          </p:cNvSpPr>
          <p:nvPr>
            <p:ph sz="half" idx="1" hasCustomPrompt="1"/>
          </p:nvPr>
        </p:nvSpPr>
        <p:spPr>
          <a:xfrm>
            <a:off x="533402" y="1066805"/>
            <a:ext cx="10805161" cy="2133599"/>
          </a:xfrm>
          <a:prstGeom prst="rect">
            <a:avLst/>
          </a:prstGeom>
        </p:spPr>
        <p:txBody>
          <a:bodyPr>
            <a:normAutofit/>
          </a:bodyPr>
          <a:lstStyle>
            <a:lvl1pPr marL="175022" indent="-175022">
              <a:buClr>
                <a:srgbClr val="6799C8"/>
              </a:buClr>
              <a:buSzPct val="125000"/>
              <a:buFont typeface="Wingdings" charset="2"/>
              <a:buChar char="§"/>
              <a:defRPr sz="1650">
                <a:latin typeface="Arial" pitchFamily="34" charset="0"/>
                <a:cs typeface="Arial" pitchFamily="34" charset="0"/>
              </a:defRPr>
            </a:lvl1pPr>
            <a:lvl2pPr marL="342900" indent="-167879">
              <a:buClr>
                <a:srgbClr val="6799C8"/>
              </a:buClr>
              <a:defRPr sz="1500">
                <a:latin typeface="Arial" pitchFamily="34" charset="0"/>
                <a:cs typeface="Arial" pitchFamily="34" charset="0"/>
              </a:defRPr>
            </a:lvl2pPr>
            <a:lvl3pPr marL="517922" indent="-175022">
              <a:buClr>
                <a:srgbClr val="6799C8"/>
              </a:buClr>
              <a:buFont typeface="Arial" pitchFamily="34" charset="0"/>
              <a:buChar char="−"/>
              <a:defRPr sz="1500">
                <a:latin typeface="Arial" pitchFamily="34" charset="0"/>
                <a:cs typeface="Arial" pitchFamily="34" charset="0"/>
              </a:defRPr>
            </a:lvl3pPr>
            <a:lvl4pPr marL="685800" indent="-167879">
              <a:buClr>
                <a:srgbClr val="6799C8"/>
              </a:buClr>
              <a:defRPr sz="1500">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dirty="0"/>
              <a:t>Click to add text</a:t>
            </a:r>
          </a:p>
        </p:txBody>
      </p:sp>
      <p:sp>
        <p:nvSpPr>
          <p:cNvPr id="4" name="Content Placeholder 3"/>
          <p:cNvSpPr>
            <a:spLocks noGrp="1"/>
          </p:cNvSpPr>
          <p:nvPr>
            <p:ph sz="half" idx="2" hasCustomPrompt="1"/>
          </p:nvPr>
        </p:nvSpPr>
        <p:spPr>
          <a:xfrm>
            <a:off x="533399" y="3429000"/>
            <a:ext cx="10805160" cy="2743200"/>
          </a:xfrm>
          <a:prstGeom prst="rect">
            <a:avLst/>
          </a:prstGeom>
        </p:spPr>
        <p:txBody>
          <a:bodyPr>
            <a:normAutofit/>
          </a:bodyPr>
          <a:lstStyle>
            <a:lvl1pPr marL="175022" indent="-175022">
              <a:buClr>
                <a:srgbClr val="6799C8"/>
              </a:buClr>
              <a:buSzPct val="125000"/>
              <a:buFont typeface="Wingdings" charset="2"/>
              <a:buChar char="§"/>
              <a:defRPr sz="1650">
                <a:latin typeface="Arial" pitchFamily="34" charset="0"/>
                <a:cs typeface="Arial" pitchFamily="34" charset="0"/>
              </a:defRPr>
            </a:lvl1pPr>
            <a:lvl2pPr marL="342900" indent="-167879">
              <a:buClr>
                <a:srgbClr val="6799C8"/>
              </a:buClr>
              <a:defRPr sz="1500">
                <a:latin typeface="Arial" pitchFamily="34" charset="0"/>
                <a:cs typeface="Arial" pitchFamily="34" charset="0"/>
              </a:defRPr>
            </a:lvl2pPr>
            <a:lvl3pPr marL="517922" indent="-175022">
              <a:buClr>
                <a:srgbClr val="6799C8"/>
              </a:buClr>
              <a:buFont typeface="Arial" pitchFamily="34" charset="0"/>
              <a:buChar char="−"/>
              <a:defRPr sz="1500">
                <a:latin typeface="Arial" pitchFamily="34" charset="0"/>
                <a:cs typeface="Arial" pitchFamily="34" charset="0"/>
              </a:defRPr>
            </a:lvl3pPr>
            <a:lvl4pPr marL="685800" indent="-167879">
              <a:buClr>
                <a:srgbClr val="6799C8"/>
              </a:buClr>
              <a:defRPr sz="1500">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a:t>Click to add text</a:t>
            </a:r>
            <a:endParaRPr lang="en-US" dirty="0"/>
          </a:p>
        </p:txBody>
      </p:sp>
    </p:spTree>
    <p:extLst>
      <p:ext uri="{BB962C8B-B14F-4D97-AF65-F5344CB8AC3E}">
        <p14:creationId xmlns:p14="http://schemas.microsoft.com/office/powerpoint/2010/main" val="34748814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a:t>
            </a:r>
          </a:p>
        </p:txBody>
      </p:sp>
      <p:sp>
        <p:nvSpPr>
          <p:cNvPr id="3" name="Text Placeholder 4"/>
          <p:cNvSpPr>
            <a:spLocks noGrp="1"/>
          </p:cNvSpPr>
          <p:nvPr>
            <p:ph type="body" sz="quarter" idx="11"/>
          </p:nvPr>
        </p:nvSpPr>
        <p:spPr>
          <a:xfrm>
            <a:off x="406400" y="1066800"/>
            <a:ext cx="4546600" cy="5056632"/>
          </a:xfrm>
          <a:prstGeom prst="rect">
            <a:avLst/>
          </a:prstGeom>
        </p:spPr>
        <p:txBody>
          <a:bodyPr/>
          <a:lstStyle>
            <a:lvl1pPr marL="175022" indent="-175022">
              <a:buClr>
                <a:srgbClr val="6799C8"/>
              </a:buClr>
              <a:buSzPct val="125000"/>
              <a:buFont typeface="Wingdings" charset="2"/>
              <a:buChar char="§"/>
              <a:defRPr sz="1500">
                <a:latin typeface="Arial" pitchFamily="34" charset="0"/>
                <a:cs typeface="Arial" pitchFamily="34" charset="0"/>
              </a:defRPr>
            </a:lvl1pPr>
            <a:lvl2pPr marL="431006" indent="-176213">
              <a:buClr>
                <a:srgbClr val="6699C8"/>
              </a:buClr>
              <a:buFont typeface="Arial" pitchFamily="34" charset="0"/>
              <a:buChar char="−"/>
              <a:defRPr sz="1500">
                <a:latin typeface="Arial" pitchFamily="34" charset="0"/>
                <a:cs typeface="Arial" pitchFamily="34" charset="0"/>
              </a:defRPr>
            </a:lvl2pPr>
            <a:lvl3pPr marL="597694" indent="-166688">
              <a:buClr>
                <a:srgbClr val="6699C8"/>
              </a:buClr>
              <a:buFont typeface="Arial" pitchFamily="34" charset="0"/>
              <a:buChar char="−"/>
              <a:defRPr sz="1500">
                <a:latin typeface="Arial" pitchFamily="34" charset="0"/>
                <a:cs typeface="Arial" pitchFamily="34" charset="0"/>
              </a:defRPr>
            </a:lvl3pPr>
            <a:lvl4pPr marL="773906" indent="-176213">
              <a:buClr>
                <a:srgbClr val="6799C8"/>
              </a:buClr>
              <a:defRPr sz="1500" baseline="0">
                <a:latin typeface="Arial" pitchFamily="34" charset="0"/>
                <a:cs typeface="Arial" pitchFamily="34" charset="0"/>
              </a:defRPr>
            </a:lvl4pPr>
            <a:lvl5pPr>
              <a:defRPr sz="1050">
                <a:latin typeface="Arial" pitchFamily="34" charset="0"/>
                <a:cs typeface="Arial" pitchFamily="34" charset="0"/>
              </a:defRPr>
            </a:lvl5pPr>
          </a:lstStyle>
          <a:p>
            <a:pPr lvl="0"/>
            <a:endParaRPr lang="en-US" dirty="0"/>
          </a:p>
        </p:txBody>
      </p:sp>
      <p:sp>
        <p:nvSpPr>
          <p:cNvPr id="6" name="Text Placeholder 4"/>
          <p:cNvSpPr>
            <a:spLocks noGrp="1"/>
          </p:cNvSpPr>
          <p:nvPr>
            <p:ph type="body" sz="quarter" idx="12"/>
          </p:nvPr>
        </p:nvSpPr>
        <p:spPr>
          <a:xfrm>
            <a:off x="5257800" y="1066800"/>
            <a:ext cx="4419600" cy="5056632"/>
          </a:xfrm>
          <a:prstGeom prst="rect">
            <a:avLst/>
          </a:prstGeom>
        </p:spPr>
        <p:txBody>
          <a:bodyPr/>
          <a:lstStyle>
            <a:lvl1pPr marL="175022" indent="-175022">
              <a:buClr>
                <a:srgbClr val="6799C8"/>
              </a:buClr>
              <a:buSzPct val="125000"/>
              <a:buFont typeface="Wingdings" charset="2"/>
              <a:buChar char="§"/>
              <a:defRPr sz="1500">
                <a:latin typeface="Arial" pitchFamily="34" charset="0"/>
                <a:cs typeface="Arial" pitchFamily="34" charset="0"/>
              </a:defRPr>
            </a:lvl1pPr>
            <a:lvl2pPr marL="431006" indent="-176213">
              <a:buClr>
                <a:srgbClr val="6699C8"/>
              </a:buClr>
              <a:buFont typeface="Arial" pitchFamily="34" charset="0"/>
              <a:buChar char="−"/>
              <a:defRPr sz="1500">
                <a:latin typeface="Arial" pitchFamily="34" charset="0"/>
                <a:cs typeface="Arial" pitchFamily="34" charset="0"/>
              </a:defRPr>
            </a:lvl2pPr>
            <a:lvl3pPr marL="597694" indent="-166688">
              <a:buClr>
                <a:srgbClr val="6699C8"/>
              </a:buClr>
              <a:buFont typeface="Arial" pitchFamily="34" charset="0"/>
              <a:buChar char="−"/>
              <a:defRPr sz="1500">
                <a:latin typeface="Arial" pitchFamily="34" charset="0"/>
                <a:cs typeface="Arial" pitchFamily="34" charset="0"/>
              </a:defRPr>
            </a:lvl3pPr>
            <a:lvl4pPr marL="773906" indent="-176213">
              <a:buClr>
                <a:srgbClr val="6799C8"/>
              </a:buClr>
              <a:defRPr sz="1500" baseline="0">
                <a:latin typeface="Arial" pitchFamily="34" charset="0"/>
                <a:cs typeface="Arial" pitchFamily="34" charset="0"/>
              </a:defRPr>
            </a:lvl4pPr>
            <a:lvl5pPr>
              <a:defRPr sz="1050">
                <a:latin typeface="Arial" pitchFamily="34" charset="0"/>
                <a:cs typeface="Arial" pitchFamily="34" charset="0"/>
              </a:defRPr>
            </a:lvl5pPr>
          </a:lstStyle>
          <a:p>
            <a:pPr lvl="0"/>
            <a:endParaRPr lang="en-US" dirty="0"/>
          </a:p>
        </p:txBody>
      </p:sp>
    </p:spTree>
    <p:extLst>
      <p:ext uri="{BB962C8B-B14F-4D97-AF65-F5344CB8AC3E}">
        <p14:creationId xmlns:p14="http://schemas.microsoft.com/office/powerpoint/2010/main" val="31935210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ne 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a:t>
            </a:r>
          </a:p>
        </p:txBody>
      </p:sp>
      <p:sp>
        <p:nvSpPr>
          <p:cNvPr id="4" name="Content Placeholder 2">
            <a:extLst>
              <a:ext uri="{FF2B5EF4-FFF2-40B4-BE49-F238E27FC236}">
                <a16:creationId xmlns:a16="http://schemas.microsoft.com/office/drawing/2014/main" id="{710B0571-DB53-4AAC-8342-990C2A96DBDA}"/>
              </a:ext>
            </a:extLst>
          </p:cNvPr>
          <p:cNvSpPr>
            <a:spLocks noGrp="1"/>
          </p:cNvSpPr>
          <p:nvPr>
            <p:ph sz="half" idx="1" hasCustomPrompt="1"/>
          </p:nvPr>
        </p:nvSpPr>
        <p:spPr>
          <a:xfrm>
            <a:off x="533402" y="1066805"/>
            <a:ext cx="10805161" cy="5029199"/>
          </a:xfrm>
          <a:prstGeom prst="rect">
            <a:avLst/>
          </a:prstGeom>
        </p:spPr>
        <p:txBody>
          <a:bodyPr>
            <a:normAutofit/>
          </a:bodyPr>
          <a:lstStyle>
            <a:lvl1pPr marL="175022" indent="-175022">
              <a:buClr>
                <a:srgbClr val="6799C8"/>
              </a:buClr>
              <a:buSzPct val="125000"/>
              <a:buFont typeface="Wingdings" charset="2"/>
              <a:buChar char="§"/>
              <a:defRPr sz="1650">
                <a:latin typeface="Arial" pitchFamily="34" charset="0"/>
                <a:cs typeface="Arial" pitchFamily="34" charset="0"/>
              </a:defRPr>
            </a:lvl1pPr>
            <a:lvl2pPr marL="342900" indent="-167879">
              <a:buClr>
                <a:srgbClr val="6799C8"/>
              </a:buClr>
              <a:defRPr sz="1500">
                <a:latin typeface="Arial" pitchFamily="34" charset="0"/>
                <a:cs typeface="Arial" pitchFamily="34" charset="0"/>
              </a:defRPr>
            </a:lvl2pPr>
            <a:lvl3pPr marL="517922" indent="-175022">
              <a:buClr>
                <a:srgbClr val="6799C8"/>
              </a:buClr>
              <a:buFont typeface="Arial" pitchFamily="34" charset="0"/>
              <a:buChar char="−"/>
              <a:defRPr sz="1500">
                <a:latin typeface="Arial" pitchFamily="34" charset="0"/>
                <a:cs typeface="Arial" pitchFamily="34" charset="0"/>
              </a:defRPr>
            </a:lvl3pPr>
            <a:lvl4pPr marL="685800" indent="-167879">
              <a:buClr>
                <a:srgbClr val="6799C8"/>
              </a:buClr>
              <a:defRPr sz="1500">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dirty="0"/>
              <a:t>Click to add text</a:t>
            </a:r>
          </a:p>
        </p:txBody>
      </p:sp>
    </p:spTree>
    <p:extLst>
      <p:ext uri="{BB962C8B-B14F-4D97-AF65-F5344CB8AC3E}">
        <p14:creationId xmlns:p14="http://schemas.microsoft.com/office/powerpoint/2010/main" val="793074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a:t>
            </a:r>
          </a:p>
        </p:txBody>
      </p:sp>
    </p:spTree>
    <p:extLst>
      <p:ext uri="{BB962C8B-B14F-4D97-AF65-F5344CB8AC3E}">
        <p14:creationId xmlns:p14="http://schemas.microsoft.com/office/powerpoint/2010/main" val="2774660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hoto Option">
    <p:spTree>
      <p:nvGrpSpPr>
        <p:cNvPr id="1" name=""/>
        <p:cNvGrpSpPr/>
        <p:nvPr/>
      </p:nvGrpSpPr>
      <p:grpSpPr>
        <a:xfrm>
          <a:off x="0" y="0"/>
          <a:ext cx="0" cy="0"/>
          <a:chOff x="0" y="0"/>
          <a:chExt cx="0" cy="0"/>
        </a:xfrm>
      </p:grpSpPr>
      <p:sp>
        <p:nvSpPr>
          <p:cNvPr id="2" name="Title Placeholder 10"/>
          <p:cNvSpPr txBox="1">
            <a:spLocks/>
          </p:cNvSpPr>
          <p:nvPr userDrawn="1"/>
        </p:nvSpPr>
        <p:spPr>
          <a:xfrm>
            <a:off x="1111827" y="2514600"/>
            <a:ext cx="6096000" cy="609600"/>
          </a:xfrm>
          <a:prstGeom prst="rect">
            <a:avLst/>
          </a:prstGeom>
        </p:spPr>
        <p:txBody>
          <a:bodyPr vert="horz" lIns="68580" tIns="34290" rIns="68580" bIns="34290" rtlCol="0" anchor="ctr">
            <a:noAutofit/>
          </a:bodyPr>
          <a:lstStyle>
            <a:lvl1pPr marL="0" marR="0" indent="0" algn="l" defTabSz="914400" rtl="0" eaLnBrk="0" fontAlgn="base" latinLnBrk="0" hangingPunct="0">
              <a:lnSpc>
                <a:spcPct val="150000"/>
              </a:lnSpc>
              <a:spcBef>
                <a:spcPts val="2400"/>
              </a:spcBef>
              <a:spcAft>
                <a:spcPts val="50"/>
              </a:spcAft>
              <a:buClrTx/>
              <a:buSzTx/>
              <a:buFontTx/>
              <a:buNone/>
              <a:tabLst/>
              <a:defRPr sz="2800" b="1" kern="1200" baseline="0">
                <a:solidFill>
                  <a:schemeClr val="tx1"/>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nSpc>
                <a:spcPct val="100000"/>
              </a:lnSpc>
              <a:spcBef>
                <a:spcPct val="0"/>
              </a:spcBef>
              <a:spcAft>
                <a:spcPct val="0"/>
              </a:spcAft>
              <a:defRPr/>
            </a:pPr>
            <a:r>
              <a:rPr lang="en-US" sz="2100" dirty="0">
                <a:solidFill>
                  <a:srgbClr val="1B242A"/>
                </a:solidFill>
              </a:rPr>
              <a:t>Click to edit Title</a:t>
            </a:r>
          </a:p>
        </p:txBody>
      </p:sp>
      <p:sp>
        <p:nvSpPr>
          <p:cNvPr id="3" name="Text Placeholder 20"/>
          <p:cNvSpPr txBox="1">
            <a:spLocks/>
          </p:cNvSpPr>
          <p:nvPr userDrawn="1"/>
        </p:nvSpPr>
        <p:spPr>
          <a:xfrm>
            <a:off x="1143000" y="3276600"/>
            <a:ext cx="6096000" cy="457200"/>
          </a:xfrm>
          <a:prstGeom prst="rect">
            <a:avLst/>
          </a:prstGeom>
        </p:spPr>
        <p:txBody>
          <a:bodyPr/>
          <a:lstStyle>
            <a:lvl1pPr marL="342900" indent="-342900" algn="l" rtl="0" eaLnBrk="0" fontAlgn="base" hangingPunct="0">
              <a:spcBef>
                <a:spcPct val="20000"/>
              </a:spcBef>
              <a:spcAft>
                <a:spcPct val="0"/>
              </a:spcAft>
              <a:buFont typeface="Arial" charset="0"/>
              <a:buNone/>
              <a:defRPr sz="20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500" dirty="0">
                <a:solidFill>
                  <a:srgbClr val="1B242A"/>
                </a:solidFill>
              </a:rPr>
              <a:t>Click to add Subtitle</a:t>
            </a:r>
          </a:p>
        </p:txBody>
      </p:sp>
    </p:spTree>
    <p:extLst>
      <p:ext uri="{BB962C8B-B14F-4D97-AF65-F5344CB8AC3E}">
        <p14:creationId xmlns:p14="http://schemas.microsoft.com/office/powerpoint/2010/main" val="25428558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29854678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2"/>
                </a:solidFill>
                <a:latin typeface="Segoe UI Semibold" panose="020B0702040204020203" pitchFamily="34" charset="0"/>
                <a:cs typeface="Segoe UI Semibold" panose="020B0702040204020203" pitchFamily="34" charset="0"/>
              </a:defRPr>
            </a:lvl1pPr>
            <a:lvl2pPr>
              <a:defRPr>
                <a:solidFill>
                  <a:schemeClr val="bg2"/>
                </a:solidFill>
                <a:latin typeface="Segoe UI Semibold" panose="020B0702040204020203" pitchFamily="34" charset="0"/>
                <a:cs typeface="Segoe UI Semibold" panose="020B0702040204020203" pitchFamily="34" charset="0"/>
              </a:defRPr>
            </a:lvl2pPr>
            <a:lvl3pPr>
              <a:defRPr>
                <a:solidFill>
                  <a:schemeClr val="bg2"/>
                </a:solidFill>
                <a:latin typeface="Segoe UI Semibold" panose="020B0702040204020203" pitchFamily="34" charset="0"/>
                <a:cs typeface="Segoe UI Semibold" panose="020B0702040204020203" pitchFamily="34" charset="0"/>
              </a:defRPr>
            </a:lvl3pPr>
            <a:lvl4pPr>
              <a:defRPr>
                <a:solidFill>
                  <a:schemeClr val="bg2"/>
                </a:solidFill>
                <a:latin typeface="Segoe UI Semibold" panose="020B0702040204020203" pitchFamily="34" charset="0"/>
                <a:cs typeface="Segoe UI Semibold" panose="020B0702040204020203" pitchFamily="34" charset="0"/>
              </a:defRPr>
            </a:lvl4pPr>
            <a:lvl5pPr>
              <a:defRPr>
                <a:solidFill>
                  <a:schemeClr val="bg2"/>
                </a:solidFill>
                <a:latin typeface="Segoe UI Semibold" panose="020B0702040204020203" pitchFamily="34" charset="0"/>
                <a:cs typeface="Segoe UI Semibold" panose="020B07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2232555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2203543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6" name="Footer Placeholder 5"/>
          <p:cNvSpPr>
            <a:spLocks noGrp="1"/>
          </p:cNvSpPr>
          <p:nvPr>
            <p:ph type="ftr" sz="quarter" idx="11"/>
          </p:nvPr>
        </p:nvSpPr>
        <p:spPr/>
        <p:txBody>
          <a:bodyPr/>
          <a:lstStyle/>
          <a:p>
            <a:endParaRPr lang="en-US" dirty="0">
              <a:solidFill>
                <a:srgbClr val="A8A99E">
                  <a:tint val="75000"/>
                </a:srgbClr>
              </a:solidFill>
            </a:endParaRPr>
          </a:p>
        </p:txBody>
      </p:sp>
      <p:sp>
        <p:nvSpPr>
          <p:cNvPr id="7" name="Slide Number Placeholder 6"/>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38823284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81169" cy="6857997"/>
          </a:xfrm>
          <a:prstGeom prst="rect">
            <a:avLst/>
          </a:prstGeom>
        </p:spPr>
      </p:pic>
      <p:sp>
        <p:nvSpPr>
          <p:cNvPr id="2" name="Title 1"/>
          <p:cNvSpPr>
            <a:spLocks noGrp="1"/>
          </p:cNvSpPr>
          <p:nvPr>
            <p:ph type="title"/>
          </p:nvPr>
        </p:nvSpPr>
        <p:spPr>
          <a:xfrm>
            <a:off x="839788" y="2103436"/>
            <a:ext cx="10515600" cy="1325563"/>
          </a:xfrm>
          <a:prstGeom prst="rect">
            <a:avLst/>
          </a:prstGeo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7" name="Date Placeholder 6"/>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8" name="Footer Placeholder 7"/>
          <p:cNvSpPr>
            <a:spLocks noGrp="1"/>
          </p:cNvSpPr>
          <p:nvPr>
            <p:ph type="ftr" sz="quarter" idx="11"/>
          </p:nvPr>
        </p:nvSpPr>
        <p:spPr/>
        <p:txBody>
          <a:bodyPr/>
          <a:lstStyle/>
          <a:p>
            <a:endParaRPr lang="en-US" dirty="0">
              <a:solidFill>
                <a:srgbClr val="A8A99E">
                  <a:tint val="75000"/>
                </a:srgbClr>
              </a:solidFill>
            </a:endParaRPr>
          </a:p>
        </p:txBody>
      </p:sp>
      <p:sp>
        <p:nvSpPr>
          <p:cNvPr id="9" name="Slide Number Placeholder 8"/>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2015130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3" name="Rectangle 2"/>
          <p:cNvSpPr/>
          <p:nvPr/>
        </p:nvSpPr>
        <p:spPr>
          <a:xfrm>
            <a:off x="0" y="1749676"/>
            <a:ext cx="12192000" cy="220686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latin typeface="Arial" panose="020B0604020202020204" pitchFamily="34" charset="0"/>
              <a:cs typeface="Arial" panose="020B0604020202020204" pitchFamily="34" charset="0"/>
            </a:endParaRPr>
          </a:p>
        </p:txBody>
      </p:sp>
      <p:sp>
        <p:nvSpPr>
          <p:cNvPr id="5" name="Rectangle 4"/>
          <p:cNvSpPr/>
          <p:nvPr/>
        </p:nvSpPr>
        <p:spPr>
          <a:xfrm>
            <a:off x="0" y="3956541"/>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
        <p:nvSpPr>
          <p:cNvPr id="6" name="Rectangle 5"/>
          <p:cNvSpPr/>
          <p:nvPr/>
        </p:nvSpPr>
        <p:spPr>
          <a:xfrm rot="10800000">
            <a:off x="0" y="1726808"/>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C1802"/>
              </a:solidFill>
              <a:effectLst/>
              <a:uLnTx/>
              <a:uFillTx/>
              <a:latin typeface="Calibri"/>
              <a:ea typeface="+mn-ea"/>
              <a:cs typeface="Arial" panose="020B0604020202020204" pitchFamily="34" charset="0"/>
            </a:endParaRPr>
          </a:p>
        </p:txBody>
      </p:sp>
      <p:sp>
        <p:nvSpPr>
          <p:cNvPr id="2" name="Title 1"/>
          <p:cNvSpPr>
            <a:spLocks noGrp="1"/>
          </p:cNvSpPr>
          <p:nvPr>
            <p:ph type="title"/>
          </p:nvPr>
        </p:nvSpPr>
        <p:spPr>
          <a:xfrm>
            <a:off x="609600" y="2172603"/>
            <a:ext cx="10972800" cy="1291575"/>
          </a:xfrm>
        </p:spPr>
        <p:txBody>
          <a:bodyPr>
            <a:noAutofit/>
          </a:bodyPr>
          <a:lstStyle>
            <a:lvl1pPr algn="ctr">
              <a:defRPr sz="4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920153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159180"/>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4" name="Footer Placeholder 3"/>
          <p:cNvSpPr>
            <a:spLocks noGrp="1"/>
          </p:cNvSpPr>
          <p:nvPr>
            <p:ph type="ftr" sz="quarter" idx="11"/>
          </p:nvPr>
        </p:nvSpPr>
        <p:spPr/>
        <p:txBody>
          <a:bodyPr/>
          <a:lstStyle/>
          <a:p>
            <a:endParaRPr lang="en-US" dirty="0">
              <a:solidFill>
                <a:srgbClr val="A8A99E">
                  <a:tint val="75000"/>
                </a:srgbClr>
              </a:solidFill>
            </a:endParaRPr>
          </a:p>
        </p:txBody>
      </p:sp>
      <p:sp>
        <p:nvSpPr>
          <p:cNvPr id="5" name="Slide Number Placeholder 4"/>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249459605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3" name="Footer Placeholder 2"/>
          <p:cNvSpPr>
            <a:spLocks noGrp="1"/>
          </p:cNvSpPr>
          <p:nvPr>
            <p:ph type="ftr" sz="quarter" idx="11"/>
          </p:nvPr>
        </p:nvSpPr>
        <p:spPr/>
        <p:txBody>
          <a:bodyPr/>
          <a:lstStyle/>
          <a:p>
            <a:endParaRPr lang="en-US" dirty="0">
              <a:solidFill>
                <a:srgbClr val="A8A99E">
                  <a:tint val="75000"/>
                </a:srgbClr>
              </a:solidFill>
            </a:endParaRPr>
          </a:p>
        </p:txBody>
      </p:sp>
      <p:sp>
        <p:nvSpPr>
          <p:cNvPr id="4" name="Slide Number Placeholder 3"/>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1474547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6" name="Footer Placeholder 5"/>
          <p:cNvSpPr>
            <a:spLocks noGrp="1"/>
          </p:cNvSpPr>
          <p:nvPr>
            <p:ph type="ftr" sz="quarter" idx="11"/>
          </p:nvPr>
        </p:nvSpPr>
        <p:spPr/>
        <p:txBody>
          <a:bodyPr/>
          <a:lstStyle/>
          <a:p>
            <a:endParaRPr lang="en-US" dirty="0">
              <a:solidFill>
                <a:srgbClr val="A8A99E">
                  <a:tint val="75000"/>
                </a:srgbClr>
              </a:solidFill>
            </a:endParaRPr>
          </a:p>
        </p:txBody>
      </p:sp>
      <p:sp>
        <p:nvSpPr>
          <p:cNvPr id="7" name="Slide Number Placeholder 6"/>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41435515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6" name="Footer Placeholder 5"/>
          <p:cNvSpPr>
            <a:spLocks noGrp="1"/>
          </p:cNvSpPr>
          <p:nvPr>
            <p:ph type="ftr" sz="quarter" idx="11"/>
          </p:nvPr>
        </p:nvSpPr>
        <p:spPr/>
        <p:txBody>
          <a:bodyPr/>
          <a:lstStyle/>
          <a:p>
            <a:endParaRPr lang="en-US" dirty="0">
              <a:solidFill>
                <a:srgbClr val="A8A99E">
                  <a:tint val="75000"/>
                </a:srgbClr>
              </a:solidFill>
            </a:endParaRPr>
          </a:p>
        </p:txBody>
      </p:sp>
      <p:sp>
        <p:nvSpPr>
          <p:cNvPr id="7" name="Slide Number Placeholder 6"/>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3296736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0151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18896802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7A82F-EBC2-4B2F-8B6A-BD1D7EEEFBA3}" type="datetimeFigureOut">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030BB1B4-0694-4C12-B204-0E791B5655E1}"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17521901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11624" y="81125"/>
            <a:ext cx="10242176" cy="1248521"/>
          </a:xfrm>
          <a:prstGeom prst="rect">
            <a:avLst/>
          </a:prstGeom>
        </p:spPr>
        <p:txBody>
          <a:bodyPr anchor="ctr" anchorCtr="0"/>
          <a:lstStyle>
            <a:lvl1pPr>
              <a:defRPr i="1">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E434152-6724-4475-8754-7530758F634C}" type="datetime1">
              <a:rPr lang="en-US" smtClean="0">
                <a:solidFill>
                  <a:srgbClr val="A8A99E">
                    <a:tint val="75000"/>
                  </a:srgbClr>
                </a:solidFill>
              </a:rPr>
              <a:pPr/>
              <a:t>4/28/2020</a:t>
            </a:fld>
            <a:endParaRPr lang="en-US" dirty="0">
              <a:solidFill>
                <a:srgbClr val="A8A99E">
                  <a:tint val="75000"/>
                </a:srgbClr>
              </a:solidFill>
            </a:endParaRPr>
          </a:p>
        </p:txBody>
      </p:sp>
      <p:sp>
        <p:nvSpPr>
          <p:cNvPr id="5" name="Footer Placeholder 4"/>
          <p:cNvSpPr>
            <a:spLocks noGrp="1"/>
          </p:cNvSpPr>
          <p:nvPr>
            <p:ph type="ftr" sz="quarter" idx="11"/>
          </p:nvPr>
        </p:nvSpPr>
        <p:spPr/>
        <p:txBody>
          <a:bodyPr/>
          <a:lstStyle/>
          <a:p>
            <a:endParaRPr lang="en-US" dirty="0">
              <a:solidFill>
                <a:srgbClr val="A8A99E">
                  <a:tint val="75000"/>
                </a:srgbClr>
              </a:solidFill>
            </a:endParaRPr>
          </a:p>
        </p:txBody>
      </p:sp>
      <p:sp>
        <p:nvSpPr>
          <p:cNvPr id="6" name="Slide Number Placeholder 5"/>
          <p:cNvSpPr>
            <a:spLocks noGrp="1"/>
          </p:cNvSpPr>
          <p:nvPr>
            <p:ph type="sldNum" sz="quarter" idx="12"/>
          </p:nvPr>
        </p:nvSpPr>
        <p:spPr/>
        <p:txBody>
          <a:bodyPr/>
          <a:lstStyle/>
          <a:p>
            <a:fld id="{B0348BB0-3E8E-4F9A-B685-78A28548967C}" type="slidenum">
              <a:rPr lang="en-US" smtClean="0">
                <a:solidFill>
                  <a:srgbClr val="A8A99E">
                    <a:tint val="75000"/>
                  </a:srgbClr>
                </a:solidFill>
              </a:rPr>
              <a:pPr/>
              <a:t>‹#›</a:t>
            </a:fld>
            <a:endParaRPr lang="en-US" dirty="0">
              <a:solidFill>
                <a:srgbClr val="A8A99E">
                  <a:tint val="75000"/>
                </a:srgbClr>
              </a:solidFill>
            </a:endParaRPr>
          </a:p>
        </p:txBody>
      </p:sp>
    </p:spTree>
    <p:extLst>
      <p:ext uri="{BB962C8B-B14F-4D97-AF65-F5344CB8AC3E}">
        <p14:creationId xmlns:p14="http://schemas.microsoft.com/office/powerpoint/2010/main" val="41667516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
        <p:nvSpPr>
          <p:cNvPr id="4" name="Date Placeholder 3"/>
          <p:cNvSpPr>
            <a:spLocks noGrp="1"/>
          </p:cNvSpPr>
          <p:nvPr>
            <p:ph type="dt" sz="half" idx="10"/>
          </p:nvPr>
        </p:nvSpPr>
        <p:spPr/>
        <p:txBody>
          <a:bodyPr/>
          <a:lstStyle/>
          <a:p>
            <a:fld id="{8EC7A82F-EBC2-4B2F-8B6A-BD1D7EEEFBA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10581256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chemeClr val="bg2"/>
                </a:solidFill>
                <a:latin typeface="Segoe UI Semibold" panose="020B0702040204020203" pitchFamily="34" charset="0"/>
                <a:cs typeface="Segoe UI Semibold" panose="020B0702040204020203" pitchFamily="34" charset="0"/>
              </a:defRPr>
            </a:lvl1pPr>
            <a:lvl2pPr>
              <a:defRPr>
                <a:solidFill>
                  <a:schemeClr val="bg2"/>
                </a:solidFill>
                <a:latin typeface="Segoe UI Semibold" panose="020B0702040204020203" pitchFamily="34" charset="0"/>
                <a:cs typeface="Segoe UI Semibold" panose="020B0702040204020203" pitchFamily="34" charset="0"/>
              </a:defRPr>
            </a:lvl2pPr>
            <a:lvl3pPr>
              <a:defRPr>
                <a:solidFill>
                  <a:schemeClr val="bg2"/>
                </a:solidFill>
                <a:latin typeface="Segoe UI Semibold" panose="020B0702040204020203" pitchFamily="34" charset="0"/>
                <a:cs typeface="Segoe UI Semibold" panose="020B0702040204020203" pitchFamily="34" charset="0"/>
              </a:defRPr>
            </a:lvl3pPr>
            <a:lvl4pPr>
              <a:defRPr>
                <a:solidFill>
                  <a:schemeClr val="bg2"/>
                </a:solidFill>
                <a:latin typeface="Segoe UI Semibold" panose="020B0702040204020203" pitchFamily="34" charset="0"/>
                <a:cs typeface="Segoe UI Semibold" panose="020B0702040204020203" pitchFamily="34" charset="0"/>
              </a:defRPr>
            </a:lvl4pPr>
            <a:lvl5pPr>
              <a:defRPr>
                <a:solidFill>
                  <a:schemeClr val="bg2"/>
                </a:solidFill>
                <a:latin typeface="Segoe UI Semibold" panose="020B0702040204020203" pitchFamily="34" charset="0"/>
                <a:cs typeface="Segoe UI Semibold" panose="020B07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itle 12"/>
          <p:cNvSpPr>
            <a:spLocks noGrp="1"/>
          </p:cNvSpPr>
          <p:nvPr>
            <p:ph type="title"/>
          </p:nvPr>
        </p:nvSpPr>
        <p:spPr/>
        <p:txBody>
          <a:bodyPr/>
          <a:lstStyle>
            <a:lvl1pPr>
              <a:defRPr>
                <a:solidFill>
                  <a:srgbClr val="1F4283"/>
                </a:solidFill>
              </a:defRPr>
            </a:lvl1pPr>
          </a:lstStyle>
          <a:p>
            <a:r>
              <a:rPr lang="en-US" dirty="0"/>
              <a:t>Click to edit Master title style</a:t>
            </a:r>
          </a:p>
        </p:txBody>
      </p:sp>
    </p:spTree>
    <p:extLst>
      <p:ext uri="{BB962C8B-B14F-4D97-AF65-F5344CB8AC3E}">
        <p14:creationId xmlns:p14="http://schemas.microsoft.com/office/powerpoint/2010/main" val="16144817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C7A82F-EBC2-4B2F-8B6A-BD1D7EEEFBA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64083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rgbClr val="9C1802"/>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bg1"/>
                </a:solidFill>
              </a:defRPr>
            </a:lvl1pPr>
            <a:lvl2pPr marL="685800" indent="-228600">
              <a:buFont typeface="Courier New" panose="02070309020205020404" pitchFamily="49" charset="0"/>
              <a:buChar char="­"/>
              <a:defRPr>
                <a:solidFill>
                  <a:schemeClr val="bg1"/>
                </a:solidFill>
              </a:defRPr>
            </a:lvl2pPr>
            <a:lvl3pPr>
              <a:defRPr>
                <a:solidFill>
                  <a:schemeClr val="bg1"/>
                </a:solidFill>
              </a:defRPr>
            </a:lvl3pPr>
            <a:lvl4pPr marL="1600200" indent="-228600">
              <a:buFont typeface="Courier New" panose="02070309020205020404" pitchFamily="49" charset="0"/>
              <a:buChar cha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762009"/>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9C1802"/>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39531327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EC7A82F-EBC2-4B2F-8B6A-BD1D7EEEFBA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12735623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1"/>
            <a:ext cx="12181169" cy="6857999"/>
          </a:xfrm>
          <a:prstGeom prst="rect">
            <a:avLst/>
          </a:prstGeom>
        </p:spPr>
      </p:pic>
      <p:sp>
        <p:nvSpPr>
          <p:cNvPr id="2" name="Title 1"/>
          <p:cNvSpPr>
            <a:spLocks noGrp="1"/>
          </p:cNvSpPr>
          <p:nvPr>
            <p:ph type="title"/>
          </p:nvPr>
        </p:nvSpPr>
        <p:spPr>
          <a:xfrm>
            <a:off x="839788" y="365125"/>
            <a:ext cx="10515600" cy="1325563"/>
          </a:xfrm>
          <a:prstGeom prst="rect">
            <a:avLst/>
          </a:prstGeo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7" name="Date Placeholder 6"/>
          <p:cNvSpPr>
            <a:spLocks noGrp="1"/>
          </p:cNvSpPr>
          <p:nvPr>
            <p:ph type="dt" sz="half" idx="10"/>
          </p:nvPr>
        </p:nvSpPr>
        <p:spPr/>
        <p:txBody>
          <a:bodyPr/>
          <a:lstStyle/>
          <a:p>
            <a:fld id="{8EC7A82F-EBC2-4B2F-8B6A-BD1D7EEEFBA3}" type="datetimeFigureOut">
              <a:rPr lang="en-US" smtClean="0"/>
              <a:t>4/28/2020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29270139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EC7A82F-EBC2-4B2F-8B6A-BD1D7EEEFBA3}" type="datetimeFigureOut">
              <a:rPr lang="en-US" smtClean="0"/>
              <a:t>4/28/2020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6555153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C7A82F-EBC2-4B2F-8B6A-BD1D7EEEFBA3}" type="datetimeFigureOut">
              <a:rPr lang="en-US" smtClean="0"/>
              <a:t>4/28/2020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30253271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7A82F-EBC2-4B2F-8B6A-BD1D7EEEFBA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33187960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EC7A82F-EBC2-4B2F-8B6A-BD1D7EEEFBA3}" type="datetimeFigureOut">
              <a:rPr lang="en-US" smtClean="0"/>
              <a:t>4/28/2020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1863820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101515"/>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7A82F-EBC2-4B2F-8B6A-BD1D7EEEFBA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2954444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EC7A82F-EBC2-4B2F-8B6A-BD1D7EEEFBA3}" type="datetimeFigureOut">
              <a:rPr lang="en-US" smtClean="0"/>
              <a:t>4/28/2020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30BB1B4-0694-4C12-B204-0E791B5655E1}" type="slidenum">
              <a:rPr lang="en-US" smtClean="0"/>
              <a:t>‹#›</a:t>
            </a:fld>
            <a:endParaRPr lang="en-US"/>
          </a:p>
        </p:txBody>
      </p:sp>
    </p:spTree>
    <p:extLst>
      <p:ext uri="{BB962C8B-B14F-4D97-AF65-F5344CB8AC3E}">
        <p14:creationId xmlns:p14="http://schemas.microsoft.com/office/powerpoint/2010/main" val="5530440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91874-D400-4557-AA89-5BEF744AE2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A578F8-93D3-4EB1-801B-60BA0D0A1BAB}"/>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550AFD8-8C0A-4349-AE93-04853F6D661C}"/>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A7C6E2-9E0D-4D47-AB60-BCEDDD2BD943}"/>
              </a:ext>
            </a:extLst>
          </p:cNvPr>
          <p:cNvSpPr>
            <a:spLocks noGrp="1"/>
          </p:cNvSpPr>
          <p:nvPr>
            <p:ph type="dt" sz="half" idx="10"/>
          </p:nvPr>
        </p:nvSpPr>
        <p:spPr/>
        <p:txBody>
          <a:bodyPr/>
          <a:lstStyle/>
          <a:p>
            <a:fld id="{47E51F3F-8E04-4163-A846-8D7ABFE5540F}" type="datetimeFigureOut">
              <a:rPr lang="en-US" smtClean="0"/>
              <a:t>4/28/2020</a:t>
            </a:fld>
            <a:endParaRPr lang="en-US"/>
          </a:p>
        </p:txBody>
      </p:sp>
      <p:sp>
        <p:nvSpPr>
          <p:cNvPr id="6" name="Footer Placeholder 5">
            <a:extLst>
              <a:ext uri="{FF2B5EF4-FFF2-40B4-BE49-F238E27FC236}">
                <a16:creationId xmlns:a16="http://schemas.microsoft.com/office/drawing/2014/main" id="{D2F3C745-D6EE-4901-BAD4-7ED843B773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27222B-3192-428B-85D8-1E550394AF3A}"/>
              </a:ext>
            </a:extLst>
          </p:cNvPr>
          <p:cNvSpPr>
            <a:spLocks noGrp="1"/>
          </p:cNvSpPr>
          <p:nvPr>
            <p:ph type="sldNum" sz="quarter" idx="12"/>
          </p:nvPr>
        </p:nvSpPr>
        <p:spPr/>
        <p:txBody>
          <a:bodyPr/>
          <a:lstStyle/>
          <a:p>
            <a:fld id="{5EECA008-648F-4483-BC6D-D027EC8A9CC2}" type="slidenum">
              <a:rPr lang="en-US" smtClean="0"/>
              <a:t>‹#›</a:t>
            </a:fld>
            <a:endParaRPr lang="en-US"/>
          </a:p>
        </p:txBody>
      </p:sp>
    </p:spTree>
    <p:extLst>
      <p:ext uri="{BB962C8B-B14F-4D97-AF65-F5344CB8AC3E}">
        <p14:creationId xmlns:p14="http://schemas.microsoft.com/office/powerpoint/2010/main" val="39654786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98767" y="2536723"/>
            <a:ext cx="9098731" cy="1500339"/>
          </a:xfrm>
          <a:prstGeom prst="rect">
            <a:avLst/>
          </a:prstGeom>
        </p:spPr>
        <p:txBody>
          <a:bodyPr anchor="b"/>
          <a:lstStyle>
            <a:lvl1pPr>
              <a:defRPr sz="6000" b="1">
                <a:solidFill>
                  <a:srgbClr val="1F4283"/>
                </a:solidFill>
                <a:effectLst/>
              </a:defRPr>
            </a:lvl1pPr>
          </a:lstStyle>
          <a:p>
            <a:r>
              <a:rPr lang="en-US" dirty="0"/>
              <a:t>Click to edit Master title style</a:t>
            </a:r>
          </a:p>
        </p:txBody>
      </p:sp>
      <p:pic>
        <p:nvPicPr>
          <p:cNvPr id="7" name="Picture 6"/>
          <p:cNvPicPr/>
          <p:nvPr userDrawn="1"/>
        </p:nvPicPr>
        <p:blipFill rotWithShape="1">
          <a:blip r:embed="rId2">
            <a:extLst>
              <a:ext uri="{28A0092B-C50C-407E-A947-70E740481C1C}">
                <a14:useLocalDpi xmlns:a14="http://schemas.microsoft.com/office/drawing/2010/main" val="0"/>
              </a:ext>
            </a:extLst>
          </a:blip>
          <a:srcRect l="9115" t="8145" r="50341" b="6985"/>
          <a:stretch/>
        </p:blipFill>
        <p:spPr bwMode="auto">
          <a:xfrm>
            <a:off x="2507400" y="4245967"/>
            <a:ext cx="6126520" cy="1508127"/>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userDrawn="1"/>
        </p:nvPicPr>
        <p:blipFill rotWithShape="1">
          <a:blip r:embed="rId3" cstate="print">
            <a:extLst>
              <a:ext uri="{28A0092B-C50C-407E-A947-70E740481C1C}">
                <a14:useLocalDpi xmlns:a14="http://schemas.microsoft.com/office/drawing/2010/main" val="0"/>
              </a:ext>
            </a:extLst>
          </a:blip>
          <a:srcRect l="43273" t="13062" r="9768" b="18745"/>
          <a:stretch/>
        </p:blipFill>
        <p:spPr>
          <a:xfrm>
            <a:off x="8572042" y="4405447"/>
            <a:ext cx="1177261" cy="1139741"/>
          </a:xfrm>
          <a:prstGeom prst="ellipse">
            <a:avLst/>
          </a:prstGeom>
        </p:spPr>
      </p:pic>
    </p:spTree>
    <p:extLst>
      <p:ext uri="{BB962C8B-B14F-4D97-AF65-F5344CB8AC3E}">
        <p14:creationId xmlns:p14="http://schemas.microsoft.com/office/powerpoint/2010/main" val="794378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solidFill>
          <a:schemeClr val="tx2"/>
        </a:solidFill>
        <a:effectLst/>
      </p:bgPr>
    </p:bg>
    <p:spTree>
      <p:nvGrpSpPr>
        <p:cNvPr id="1" name=""/>
        <p:cNvGrpSpPr/>
        <p:nvPr/>
      </p:nvGrpSpPr>
      <p:grpSpPr>
        <a:xfrm>
          <a:off x="0" y="0"/>
          <a:ext cx="0" cy="0"/>
          <a:chOff x="0" y="0"/>
          <a:chExt cx="0" cy="0"/>
        </a:xfrm>
      </p:grpSpPr>
      <p:sp>
        <p:nvSpPr>
          <p:cNvPr id="6" name="Rectangle 5"/>
          <p:cNvSpPr/>
          <p:nvPr/>
        </p:nvSpPr>
        <p:spPr>
          <a:xfrm>
            <a:off x="0" y="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rgbClr val="9C180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09600" y="1069847"/>
            <a:ext cx="5410200" cy="5212080"/>
          </a:xfrm>
        </p:spPr>
        <p:txBody>
          <a:bodyPr/>
          <a:lstStyle>
            <a:lvl1pPr>
              <a:defRPr>
                <a:solidFill>
                  <a:schemeClr val="bg1"/>
                </a:solidFill>
              </a:defRPr>
            </a:lvl1pPr>
            <a:lvl2pPr marL="685800" indent="-228600">
              <a:buFont typeface="Courier New" panose="02070309020205020404" pitchFamily="49" charset="0"/>
              <a:buChar char="­"/>
              <a:defRPr>
                <a:solidFill>
                  <a:schemeClr val="bg1"/>
                </a:solidFill>
              </a:defRPr>
            </a:lvl2pPr>
            <a:lvl3pPr>
              <a:defRPr>
                <a:solidFill>
                  <a:schemeClr val="bg1"/>
                </a:solidFill>
              </a:defRPr>
            </a:lvl3pPr>
            <a:lvl4pPr marL="1600200" indent="-228600">
              <a:buFont typeface="Courier New" panose="02070309020205020404" pitchFamily="49" charset="0"/>
              <a:buChar cha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069846"/>
            <a:ext cx="5410200" cy="5212080"/>
          </a:xfrm>
        </p:spPr>
        <p:txBody>
          <a:bodyPr/>
          <a:lstStyle>
            <a:lvl1pPr>
              <a:defRPr>
                <a:solidFill>
                  <a:schemeClr val="bg1"/>
                </a:solidFill>
              </a:defRPr>
            </a:lvl1pPr>
            <a:lvl2pPr marL="685800" indent="-228600">
              <a:buFont typeface="Courier New" panose="02070309020205020404" pitchFamily="49" charset="0"/>
              <a:buChar char="­"/>
              <a:defRPr>
                <a:solidFill>
                  <a:schemeClr val="bg1"/>
                </a:solidFill>
              </a:defRPr>
            </a:lvl2pPr>
            <a:lvl3pPr>
              <a:defRPr>
                <a:solidFill>
                  <a:schemeClr val="bg1"/>
                </a:solidFill>
              </a:defRPr>
            </a:lvl3pPr>
            <a:lvl4pPr marL="1600200" indent="-228600">
              <a:buFont typeface="Courier New" panose="02070309020205020404" pitchFamily="49" charset="0"/>
              <a:buChar char="­"/>
              <a:defRPr>
                <a:solidFill>
                  <a:schemeClr val="bg1"/>
                </a:solidFill>
              </a:defRPr>
            </a:lvl4pPr>
            <a:lvl5pPr>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762009"/>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446265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2"/>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lstStyle>
            <a:lvl1pPr>
              <a:defRPr>
                <a:solidFill>
                  <a:srgbClr val="9C1802"/>
                </a:solidFill>
              </a:defRPr>
            </a:lvl1pPr>
          </a:lstStyle>
          <a:p>
            <a:r>
              <a:rPr lang="en-US" dirty="0"/>
              <a:t>Click to edit Master title style</a:t>
            </a:r>
          </a:p>
        </p:txBody>
      </p:sp>
      <p:sp>
        <p:nvSpPr>
          <p:cNvPr id="5" name="Rectangle 4"/>
          <p:cNvSpPr/>
          <p:nvPr/>
        </p:nvSpPr>
        <p:spPr>
          <a:xfrm>
            <a:off x="0" y="762009"/>
            <a:ext cx="12192000" cy="45719"/>
          </a:xfrm>
          <a:prstGeom prst="rect">
            <a:avLst/>
          </a:prstGeom>
          <a:solidFill>
            <a:srgbClr val="9C1802"/>
          </a:soli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1556241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9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FMO Title Slide">
    <p:bg>
      <p:bgRef idx="1001">
        <a:schemeClr val="bg1"/>
      </p:bgRef>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AE40E21-248A-4E0C-BA71-28290E50FC40}"/>
              </a:ext>
            </a:extLst>
          </p:cNvPr>
          <p:cNvSpPr>
            <a:spLocks noGrp="1"/>
          </p:cNvSpPr>
          <p:nvPr>
            <p:ph type="ctrTitle" hasCustomPrompt="1"/>
          </p:nvPr>
        </p:nvSpPr>
        <p:spPr>
          <a:xfrm>
            <a:off x="1371435" y="353464"/>
            <a:ext cx="6473092" cy="4354829"/>
          </a:xfrm>
          <a:ln>
            <a:noFill/>
          </a:ln>
        </p:spPr>
        <p:txBody>
          <a:bodyPr vert="horz" anchor="ctr">
            <a:normAutofit/>
          </a:bodyPr>
          <a:lstStyle>
            <a:lvl1pPr algn="l">
              <a:defRPr sz="4800">
                <a:solidFill>
                  <a:srgbClr val="9C1802"/>
                </a:solidFill>
              </a:defRPr>
            </a:lvl1pPr>
          </a:lstStyle>
          <a:p>
            <a:r>
              <a:rPr lang="en-US" dirty="0"/>
              <a:t>FMO Template</a:t>
            </a:r>
          </a:p>
        </p:txBody>
      </p:sp>
      <p:sp>
        <p:nvSpPr>
          <p:cNvPr id="12" name="Isosceles Triangle 11">
            <a:extLst>
              <a:ext uri="{FF2B5EF4-FFF2-40B4-BE49-F238E27FC236}">
                <a16:creationId xmlns:a16="http://schemas.microsoft.com/office/drawing/2014/main" id="{06E7FD48-AC09-4B04-ACD6-B2D04987C62F}"/>
              </a:ext>
            </a:extLst>
          </p:cNvPr>
          <p:cNvSpPr/>
          <p:nvPr userDrawn="1"/>
        </p:nvSpPr>
        <p:spPr>
          <a:xfrm rot="5400000">
            <a:off x="-767024" y="3248817"/>
            <a:ext cx="5056173" cy="3939111"/>
          </a:xfrm>
          <a:prstGeom prst="triangle">
            <a:avLst/>
          </a:prstGeom>
          <a:solidFill>
            <a:schemeClr val="tx2"/>
          </a:solidFill>
          <a:ln w="19050">
            <a:solidFill>
              <a:srgbClr val="9C1802"/>
            </a:solidFill>
          </a:ln>
          <a:effectLst>
            <a:outerShdw blurRad="50800" dist="38100" dir="2700000" algn="tl" rotWithShape="0">
              <a:prstClr val="black">
                <a:alpha val="7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5" name="Picture 14">
            <a:extLst>
              <a:ext uri="{FF2B5EF4-FFF2-40B4-BE49-F238E27FC236}">
                <a16:creationId xmlns:a16="http://schemas.microsoft.com/office/drawing/2014/main" id="{FE0EEC06-34B3-409B-AB8D-E142D9E1A107}"/>
              </a:ext>
            </a:extLst>
          </p:cNvPr>
          <p:cNvPicPr>
            <a:picLocks noChangeAspect="1"/>
          </p:cNvPicPr>
          <p:nvPr userDrawn="1"/>
        </p:nvPicPr>
        <p:blipFill>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tretch>
            <a:fillRect/>
          </a:stretch>
        </p:blipFill>
        <p:spPr>
          <a:xfrm>
            <a:off x="5250556" y="446474"/>
            <a:ext cx="6004666" cy="5717407"/>
          </a:xfrm>
          <a:prstGeom prst="rect">
            <a:avLst/>
          </a:prstGeom>
          <a:ln>
            <a:noFill/>
          </a:ln>
          <a:effectLst>
            <a:outerShdw blurRad="50800" dist="38100" dir="2700000" algn="tl" rotWithShape="0">
              <a:prstClr val="black">
                <a:alpha val="40000"/>
              </a:prstClr>
            </a:outerShdw>
          </a:effectLst>
        </p:spPr>
      </p:pic>
      <p:pic>
        <p:nvPicPr>
          <p:cNvPr id="16" name="Picture 15" descr="A picture containing clipart&#10;&#10;Description generated with very high confidence">
            <a:extLst>
              <a:ext uri="{FF2B5EF4-FFF2-40B4-BE49-F238E27FC236}">
                <a16:creationId xmlns:a16="http://schemas.microsoft.com/office/drawing/2014/main" id="{B1C4EE09-7198-470E-886D-D4CBB57B050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604313" y="5822655"/>
            <a:ext cx="1643936" cy="821968"/>
          </a:xfrm>
          <a:prstGeom prst="rect">
            <a:avLst/>
          </a:prstGeom>
        </p:spPr>
      </p:pic>
      <p:sp>
        <p:nvSpPr>
          <p:cNvPr id="17" name="Isosceles Triangle 16">
            <a:extLst>
              <a:ext uri="{FF2B5EF4-FFF2-40B4-BE49-F238E27FC236}">
                <a16:creationId xmlns:a16="http://schemas.microsoft.com/office/drawing/2014/main" id="{8FF48B98-E1DE-4D53-8DF7-A136C5603DED}"/>
              </a:ext>
            </a:extLst>
          </p:cNvPr>
          <p:cNvSpPr/>
          <p:nvPr userDrawn="1"/>
        </p:nvSpPr>
        <p:spPr>
          <a:xfrm rot="16200000">
            <a:off x="7720162" y="-319444"/>
            <a:ext cx="5056173" cy="3939111"/>
          </a:xfrm>
          <a:prstGeom prst="triangle">
            <a:avLst/>
          </a:prstGeom>
          <a:solidFill>
            <a:srgbClr val="9C1802">
              <a:alpha val="66000"/>
            </a:srgbClr>
          </a:solidFill>
          <a:ln>
            <a:noFill/>
          </a:ln>
          <a:effectLst>
            <a:outerShdw blurRad="127000" dist="152400" dir="6000000" algn="t" rotWithShape="0">
              <a:prstClr val="black">
                <a:alpha val="3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8" name="Picture 17">
            <a:extLst>
              <a:ext uri="{FF2B5EF4-FFF2-40B4-BE49-F238E27FC236}">
                <a16:creationId xmlns:a16="http://schemas.microsoft.com/office/drawing/2014/main" id="{B54901B8-630D-4278-AC4B-1CA527115AC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45780" y="5861256"/>
            <a:ext cx="1643936" cy="783373"/>
          </a:xfrm>
          <a:prstGeom prst="rect">
            <a:avLst/>
          </a:prstGeom>
        </p:spPr>
      </p:pic>
    </p:spTree>
    <p:extLst>
      <p:ext uri="{BB962C8B-B14F-4D97-AF65-F5344CB8AC3E}">
        <p14:creationId xmlns:p14="http://schemas.microsoft.com/office/powerpoint/2010/main" val="351806344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Option">
    <p:spTree>
      <p:nvGrpSpPr>
        <p:cNvPr id="1" name=""/>
        <p:cNvGrpSpPr/>
        <p:nvPr/>
      </p:nvGrpSpPr>
      <p:grpSpPr>
        <a:xfrm>
          <a:off x="0" y="0"/>
          <a:ext cx="0" cy="0"/>
          <a:chOff x="0" y="0"/>
          <a:chExt cx="0" cy="0"/>
        </a:xfrm>
      </p:grpSpPr>
      <p:sp>
        <p:nvSpPr>
          <p:cNvPr id="7" name="Title Placeholder 10"/>
          <p:cNvSpPr>
            <a:spLocks noGrp="1"/>
          </p:cNvSpPr>
          <p:nvPr>
            <p:ph type="title" hasCustomPrompt="1"/>
          </p:nvPr>
        </p:nvSpPr>
        <p:spPr>
          <a:xfrm>
            <a:off x="3505200" y="5105400"/>
            <a:ext cx="8229600" cy="609600"/>
          </a:xfrm>
          <a:prstGeom prst="rect">
            <a:avLst/>
          </a:prstGeom>
        </p:spPr>
        <p:txBody>
          <a:bodyPr vert="horz" lIns="91440" tIns="45720" rIns="91440" bIns="45720" rtlCol="0" anchor="ctr">
            <a:noAutofit/>
          </a:bodyPr>
          <a:lstStyle>
            <a:lvl1pPr marL="0" marR="0" indent="0" algn="l" defTabSz="685800" rtl="0" eaLnBrk="0" fontAlgn="base" latinLnBrk="0" hangingPunct="0">
              <a:lnSpc>
                <a:spcPct val="150000"/>
              </a:lnSpc>
              <a:spcBef>
                <a:spcPts val="1800"/>
              </a:spcBef>
              <a:spcAft>
                <a:spcPts val="38"/>
              </a:spcAft>
              <a:buClrTx/>
              <a:buSzTx/>
              <a:buFontTx/>
              <a:buNone/>
              <a:tabLst/>
              <a:defRPr sz="2325" b="1" baseline="0">
                <a:solidFill>
                  <a:schemeClr val="tx1"/>
                </a:solidFill>
                <a:latin typeface="Arial" pitchFamily="34" charset="0"/>
                <a:cs typeface="Arial" pitchFamily="34" charset="0"/>
              </a:defRPr>
            </a:lvl1pPr>
          </a:lstStyle>
          <a:p>
            <a:pPr marL="0" marR="0" lvl="0" indent="0" defTabSz="685800" rtl="0" eaLnBrk="0" fontAlgn="base" latinLnBrk="0" hangingPunct="0">
              <a:lnSpc>
                <a:spcPct val="100000"/>
              </a:lnSpc>
              <a:spcBef>
                <a:spcPct val="0"/>
              </a:spcBef>
              <a:spcAft>
                <a:spcPct val="0"/>
              </a:spcAft>
              <a:tabLst/>
              <a:defRPr/>
            </a:pPr>
            <a:r>
              <a:rPr lang="en-US" dirty="0"/>
              <a:t>Click to edit Title</a:t>
            </a:r>
          </a:p>
        </p:txBody>
      </p:sp>
      <p:sp>
        <p:nvSpPr>
          <p:cNvPr id="8" name="Text Placeholder 20"/>
          <p:cNvSpPr>
            <a:spLocks noGrp="1"/>
          </p:cNvSpPr>
          <p:nvPr>
            <p:ph type="body" sz="quarter" idx="10" hasCustomPrompt="1"/>
          </p:nvPr>
        </p:nvSpPr>
        <p:spPr>
          <a:xfrm>
            <a:off x="3505200" y="5791200"/>
            <a:ext cx="8229600" cy="457200"/>
          </a:xfrm>
          <a:prstGeom prst="rect">
            <a:avLst/>
          </a:prstGeom>
        </p:spPr>
        <p:txBody>
          <a:bodyPr/>
          <a:lstStyle>
            <a:lvl1pPr>
              <a:buNone/>
              <a:defRPr sz="1500">
                <a:solidFill>
                  <a:schemeClr val="tx1"/>
                </a:solidFill>
                <a:latin typeface="Arial" pitchFamily="34" charset="0"/>
                <a:cs typeface="Arial" pitchFamily="34" charset="0"/>
              </a:defRPr>
            </a:lvl1pPr>
          </a:lstStyle>
          <a:p>
            <a:pPr lvl="0"/>
            <a:r>
              <a:rPr lang="en-US" dirty="0"/>
              <a:t>Click to add Subtitle</a:t>
            </a:r>
          </a:p>
        </p:txBody>
      </p:sp>
      <p:sp>
        <p:nvSpPr>
          <p:cNvPr id="9" name="Text Placeholder 22"/>
          <p:cNvSpPr>
            <a:spLocks noGrp="1"/>
          </p:cNvSpPr>
          <p:nvPr>
            <p:ph type="body" sz="quarter" idx="11" hasCustomPrompt="1"/>
          </p:nvPr>
        </p:nvSpPr>
        <p:spPr>
          <a:xfrm>
            <a:off x="3505202" y="6400800"/>
            <a:ext cx="5554980" cy="304800"/>
          </a:xfrm>
          <a:prstGeom prst="rect">
            <a:avLst/>
          </a:prstGeom>
        </p:spPr>
        <p:txBody>
          <a:bodyPr/>
          <a:lstStyle>
            <a:lvl1pPr>
              <a:buNone/>
              <a:defRPr sz="900">
                <a:solidFill>
                  <a:schemeClr val="tx1"/>
                </a:solidFill>
                <a:latin typeface="Arial" pitchFamily="34" charset="0"/>
                <a:cs typeface="Arial" pitchFamily="34" charset="0"/>
              </a:defRPr>
            </a:lvl1pPr>
          </a:lstStyle>
          <a:p>
            <a:pPr lvl="0"/>
            <a:r>
              <a:rPr lang="en-US" dirty="0"/>
              <a:t>Click to add date</a:t>
            </a:r>
          </a:p>
        </p:txBody>
      </p:sp>
    </p:spTree>
    <p:extLst>
      <p:ext uri="{BB962C8B-B14F-4D97-AF65-F5344CB8AC3E}">
        <p14:creationId xmlns:p14="http://schemas.microsoft.com/office/powerpoint/2010/main" val="1347804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slide</a:t>
            </a:r>
          </a:p>
        </p:txBody>
      </p:sp>
      <p:sp>
        <p:nvSpPr>
          <p:cNvPr id="3" name="Content Placeholder 2"/>
          <p:cNvSpPr>
            <a:spLocks noGrp="1"/>
          </p:cNvSpPr>
          <p:nvPr>
            <p:ph sz="half" idx="1" hasCustomPrompt="1"/>
          </p:nvPr>
        </p:nvSpPr>
        <p:spPr>
          <a:xfrm>
            <a:off x="533402" y="1066805"/>
            <a:ext cx="5334001" cy="5059363"/>
          </a:xfrm>
          <a:prstGeom prst="rect">
            <a:avLst/>
          </a:prstGeom>
        </p:spPr>
        <p:txBody>
          <a:bodyPr>
            <a:normAutofit/>
          </a:bodyPr>
          <a:lstStyle>
            <a:lvl1pPr marL="175022" indent="-175022">
              <a:buClr>
                <a:srgbClr val="6799C8"/>
              </a:buClr>
              <a:buSzPct val="125000"/>
              <a:buFont typeface="Wingdings" charset="2"/>
              <a:buChar char="§"/>
              <a:defRPr sz="1650">
                <a:latin typeface="Arial" pitchFamily="34" charset="0"/>
                <a:cs typeface="Arial" pitchFamily="34" charset="0"/>
              </a:defRPr>
            </a:lvl1pPr>
            <a:lvl2pPr marL="342900" indent="-167879">
              <a:buClr>
                <a:srgbClr val="6799C8"/>
              </a:buClr>
              <a:defRPr sz="1500">
                <a:latin typeface="Arial" pitchFamily="34" charset="0"/>
                <a:cs typeface="Arial" pitchFamily="34" charset="0"/>
              </a:defRPr>
            </a:lvl2pPr>
            <a:lvl3pPr marL="517922" indent="-175022">
              <a:buClr>
                <a:srgbClr val="6799C8"/>
              </a:buClr>
              <a:buFont typeface="Arial" pitchFamily="34" charset="0"/>
              <a:buChar char="−"/>
              <a:defRPr sz="1500">
                <a:latin typeface="Arial" pitchFamily="34" charset="0"/>
                <a:cs typeface="Arial" pitchFamily="34" charset="0"/>
              </a:defRPr>
            </a:lvl3pPr>
            <a:lvl4pPr marL="685800" indent="-167879">
              <a:buClr>
                <a:srgbClr val="6799C8"/>
              </a:buClr>
              <a:defRPr sz="1500">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dirty="0"/>
              <a:t>Click to add text</a:t>
            </a:r>
          </a:p>
        </p:txBody>
      </p:sp>
      <p:sp>
        <p:nvSpPr>
          <p:cNvPr id="4" name="Content Placeholder 3"/>
          <p:cNvSpPr>
            <a:spLocks noGrp="1"/>
          </p:cNvSpPr>
          <p:nvPr>
            <p:ph sz="half" idx="2" hasCustomPrompt="1"/>
          </p:nvPr>
        </p:nvSpPr>
        <p:spPr>
          <a:xfrm>
            <a:off x="6096000" y="1066805"/>
            <a:ext cx="5242560" cy="5059363"/>
          </a:xfrm>
          <a:prstGeom prst="rect">
            <a:avLst/>
          </a:prstGeom>
        </p:spPr>
        <p:txBody>
          <a:bodyPr>
            <a:normAutofit/>
          </a:bodyPr>
          <a:lstStyle>
            <a:lvl1pPr marL="175022" indent="-175022">
              <a:buClr>
                <a:srgbClr val="6799C8"/>
              </a:buClr>
              <a:buSzPct val="125000"/>
              <a:buFont typeface="Wingdings" charset="2"/>
              <a:buChar char="§"/>
              <a:defRPr sz="1650">
                <a:latin typeface="Arial" pitchFamily="34" charset="0"/>
                <a:cs typeface="Arial" pitchFamily="34" charset="0"/>
              </a:defRPr>
            </a:lvl1pPr>
            <a:lvl2pPr marL="342900" indent="-167879">
              <a:buClr>
                <a:srgbClr val="6799C8"/>
              </a:buClr>
              <a:defRPr sz="1500">
                <a:latin typeface="Arial" pitchFamily="34" charset="0"/>
                <a:cs typeface="Arial" pitchFamily="34" charset="0"/>
              </a:defRPr>
            </a:lvl2pPr>
            <a:lvl3pPr marL="517922" indent="-175022">
              <a:buClr>
                <a:srgbClr val="6799C8"/>
              </a:buClr>
              <a:buFont typeface="Arial" pitchFamily="34" charset="0"/>
              <a:buChar char="−"/>
              <a:defRPr sz="1500">
                <a:latin typeface="Arial" pitchFamily="34" charset="0"/>
                <a:cs typeface="Arial" pitchFamily="34" charset="0"/>
              </a:defRPr>
            </a:lvl3pPr>
            <a:lvl4pPr marL="685800" indent="-167879">
              <a:buClr>
                <a:srgbClr val="6799C8"/>
              </a:buClr>
              <a:defRPr sz="1500">
                <a:latin typeface="Arial" pitchFamily="34" charset="0"/>
                <a:cs typeface="Arial" pitchFamily="34" charset="0"/>
              </a:defRPr>
            </a:lvl4pPr>
            <a:lvl5pPr>
              <a:defRPr sz="1350"/>
            </a:lvl5pPr>
            <a:lvl6pPr>
              <a:defRPr sz="1350"/>
            </a:lvl6pPr>
            <a:lvl7pPr>
              <a:defRPr sz="1350"/>
            </a:lvl7pPr>
            <a:lvl8pPr>
              <a:defRPr sz="1350"/>
            </a:lvl8pPr>
            <a:lvl9pPr>
              <a:defRPr sz="1350"/>
            </a:lvl9pPr>
          </a:lstStyle>
          <a:p>
            <a:pPr lvl="0"/>
            <a:r>
              <a:rPr lang="en-US"/>
              <a:t>Click to add text</a:t>
            </a:r>
            <a:endParaRPr lang="en-US" dirty="0"/>
          </a:p>
        </p:txBody>
      </p:sp>
    </p:spTree>
    <p:extLst>
      <p:ext uri="{BB962C8B-B14F-4D97-AF65-F5344CB8AC3E}">
        <p14:creationId xmlns:p14="http://schemas.microsoft.com/office/powerpoint/2010/main" val="2970872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1.xml"/><Relationship Id="rId7" Type="http://schemas.openxmlformats.org/officeDocument/2006/relationships/theme" Target="../theme/theme3.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4.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9.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image" Target="../media/image8.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9.pn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2.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177226"/>
            <a:ext cx="10972800" cy="5847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069848"/>
            <a:ext cx="10972800" cy="521208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10"/>
          <p:cNvSpPr/>
          <p:nvPr/>
        </p:nvSpPr>
        <p:spPr>
          <a:xfrm>
            <a:off x="-4024" y="6400809"/>
            <a:ext cx="12192000" cy="457199"/>
          </a:xfrm>
          <a:prstGeom prst="rect">
            <a:avLst/>
          </a:prstGeom>
          <a:solidFill>
            <a:schemeClr val="bg1"/>
          </a:solidFill>
          <a:ln w="9525" cap="flat" cmpd="sng" algn="ctr">
            <a:solidFill>
              <a:schemeClr val="bg1"/>
            </a:solidFill>
            <a:prstDash val="solid"/>
          </a:ln>
          <a:effectLst>
            <a:outerShdw blurRad="40000" dist="23000" dir="5400000" rotWithShape="0">
              <a:srgbClr val="000000">
                <a:alpha val="35000"/>
              </a:srgb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Arial" panose="020B0604020202020204" pitchFamily="34" charset="0"/>
            </a:endParaRPr>
          </a:p>
        </p:txBody>
      </p:sp>
      <p:pic>
        <p:nvPicPr>
          <p:cNvPr id="9" name="Content Placeholder 7"/>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457203" y="6414263"/>
            <a:ext cx="854015" cy="427008"/>
          </a:xfrm>
          <a:prstGeom prst="rect">
            <a:avLst/>
          </a:prstGeom>
        </p:spPr>
      </p:pic>
      <p:pic>
        <p:nvPicPr>
          <p:cNvPr id="10" name="Picture 9">
            <a:extLst>
              <a:ext uri="{FF2B5EF4-FFF2-40B4-BE49-F238E27FC236}">
                <a16:creationId xmlns:a16="http://schemas.microsoft.com/office/drawing/2014/main" id="{0DEB35A4-2F7E-46F1-9CCF-EE80591AA07F}"/>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96331" y="6427725"/>
            <a:ext cx="896092" cy="427008"/>
          </a:xfrm>
          <a:prstGeom prst="rect">
            <a:avLst/>
          </a:prstGeom>
        </p:spPr>
      </p:pic>
    </p:spTree>
    <p:extLst>
      <p:ext uri="{BB962C8B-B14F-4D97-AF65-F5344CB8AC3E}">
        <p14:creationId xmlns:p14="http://schemas.microsoft.com/office/powerpoint/2010/main" val="26917583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706" r:id="rId7"/>
  </p:sldLayoutIdLst>
  <p:txStyles>
    <p:titleStyle>
      <a:lvl1pPr algn="l" defTabSz="914400" rtl="0" eaLnBrk="1" latinLnBrk="0" hangingPunct="1">
        <a:lnSpc>
          <a:spcPct val="90000"/>
        </a:lnSpc>
        <a:spcBef>
          <a:spcPct val="0"/>
        </a:spcBef>
        <a:buNone/>
        <a:defRPr sz="3200" b="1" kern="1200">
          <a:solidFill>
            <a:srgbClr val="9C180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rgbClr val="9C180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rgbClr val="9C180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rgbClr val="9C180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rgbClr val="9C180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rgbClr val="9C180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6" name="Picture 98" descr="HNTB"/>
          <p:cNvPicPr>
            <a:picLocks noChangeAspect="1" noChangeArrowheads="1"/>
          </p:cNvPicPr>
          <p:nvPr userDrawn="1"/>
        </p:nvPicPr>
        <p:blipFill>
          <a:blip r:embed="rId3" cstate="print">
            <a:clrChange>
              <a:clrFrom>
                <a:srgbClr val="FFFFFF"/>
              </a:clrFrom>
              <a:clrTo>
                <a:srgbClr val="FFFFFF">
                  <a:alpha val="0"/>
                </a:srgbClr>
              </a:clrTo>
            </a:clrChange>
          </a:blip>
          <a:srcRect/>
          <a:stretch>
            <a:fillRect/>
          </a:stretch>
        </p:blipFill>
        <p:spPr bwMode="auto">
          <a:xfrm>
            <a:off x="904244" y="5257804"/>
            <a:ext cx="2141771" cy="594451"/>
          </a:xfrm>
          <a:prstGeom prst="rect">
            <a:avLst/>
          </a:prstGeom>
          <a:noFill/>
          <a:ln w="9525">
            <a:noFill/>
            <a:miter lim="800000"/>
            <a:headEnd/>
            <a:tailEnd/>
          </a:ln>
        </p:spPr>
      </p:pic>
      <p:sp>
        <p:nvSpPr>
          <p:cNvPr id="29" name="Rectangle 2">
            <a:extLst>
              <a:ext uri="{FF2B5EF4-FFF2-40B4-BE49-F238E27FC236}">
                <a16:creationId xmlns:a16="http://schemas.microsoft.com/office/drawing/2014/main" id="{CD103AC4-1606-4878-BB09-15396701A5FF}"/>
              </a:ext>
            </a:extLst>
          </p:cNvPr>
          <p:cNvSpPr>
            <a:spLocks noChangeArrowheads="1"/>
          </p:cNvSpPr>
          <p:nvPr userDrawn="1"/>
        </p:nvSpPr>
        <p:spPr bwMode="auto">
          <a:xfrm>
            <a:off x="-9525" y="-19265"/>
            <a:ext cx="45720" cy="6541512"/>
          </a:xfrm>
          <a:prstGeom prst="rect">
            <a:avLst/>
          </a:prstGeom>
          <a:solidFill>
            <a:schemeClr val="bg1"/>
          </a:solidFill>
          <a:ln w="9525">
            <a:noFill/>
            <a:miter lim="800000"/>
            <a:headEnd/>
            <a:tailEnd/>
          </a:ln>
        </p:spPr>
        <p:txBody>
          <a:bodyPr wrap="none" anchor="ctr"/>
          <a:lstStyle/>
          <a:p>
            <a:pPr fontAlgn="base">
              <a:spcBef>
                <a:spcPct val="0"/>
              </a:spcBef>
              <a:spcAft>
                <a:spcPct val="0"/>
              </a:spcAft>
            </a:pPr>
            <a:endParaRPr lang="en-US" sz="1350" dirty="0">
              <a:solidFill>
                <a:srgbClr val="1B242A"/>
              </a:solidFill>
              <a:latin typeface="Arial" charset="0"/>
            </a:endParaRPr>
          </a:p>
        </p:txBody>
      </p:sp>
    </p:spTree>
    <p:extLst>
      <p:ext uri="{BB962C8B-B14F-4D97-AF65-F5344CB8AC3E}">
        <p14:creationId xmlns:p14="http://schemas.microsoft.com/office/powerpoint/2010/main" val="2951782987"/>
      </p:ext>
    </p:extLst>
  </p:cSld>
  <p:clrMap bg1="lt1" tx1="dk1" bg2="lt2" tx2="dk2" accent1="accent1" accent2="accent2" accent3="accent3" accent4="accent4" accent5="accent5" accent6="accent6" hlink="hlink" folHlink="folHlink"/>
  <p:sldLayoutIdLst>
    <p:sldLayoutId id="2147483708" r:id="rId1"/>
  </p:sldLayoutIdLst>
  <p:hf hdr="0" ftr="0" dt="0"/>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Line 25"/>
          <p:cNvSpPr>
            <a:spLocks noChangeShapeType="1"/>
          </p:cNvSpPr>
          <p:nvPr userDrawn="1"/>
        </p:nvSpPr>
        <p:spPr bwMode="auto">
          <a:xfrm flipH="1">
            <a:off x="508000" y="914400"/>
            <a:ext cx="115316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dirty="0">
              <a:solidFill>
                <a:srgbClr val="1B242A"/>
              </a:solidFill>
              <a:latin typeface="Arial" charset="0"/>
            </a:endParaRPr>
          </a:p>
        </p:txBody>
      </p:sp>
      <p:sp>
        <p:nvSpPr>
          <p:cNvPr id="8" name="Title Placeholder 10"/>
          <p:cNvSpPr>
            <a:spLocks noGrp="1"/>
          </p:cNvSpPr>
          <p:nvPr>
            <p:ph type="title"/>
          </p:nvPr>
        </p:nvSpPr>
        <p:spPr>
          <a:xfrm>
            <a:off x="365760" y="304800"/>
            <a:ext cx="10972800" cy="487362"/>
          </a:xfrm>
          <a:prstGeom prst="rect">
            <a:avLst/>
          </a:prstGeom>
        </p:spPr>
        <p:txBody>
          <a:bodyPr vert="horz" lIns="91440" tIns="45720" rIns="91440" bIns="45720" rtlCol="0" anchor="ctr">
            <a:noAutofit/>
          </a:bodyPr>
          <a:lstStyle/>
          <a:p>
            <a:r>
              <a:rPr lang="en-US" dirty="0"/>
              <a:t>Click to edit slide</a:t>
            </a:r>
          </a:p>
        </p:txBody>
      </p:sp>
      <p:sp>
        <p:nvSpPr>
          <p:cNvPr id="9" name="Line 27"/>
          <p:cNvSpPr>
            <a:spLocks noChangeShapeType="1"/>
          </p:cNvSpPr>
          <p:nvPr userDrawn="1"/>
        </p:nvSpPr>
        <p:spPr bwMode="auto">
          <a:xfrm flipH="1">
            <a:off x="76200" y="6379160"/>
            <a:ext cx="9601200" cy="0"/>
          </a:xfrm>
          <a:prstGeom prst="line">
            <a:avLst/>
          </a:prstGeom>
          <a:noFill/>
          <a:ln w="9525">
            <a:solidFill>
              <a:schemeClr val="tx1"/>
            </a:solidFill>
            <a:round/>
            <a:headEnd/>
            <a:tailEnd/>
          </a:ln>
          <a:effectLst/>
        </p:spPr>
        <p:txBody>
          <a:bodyPr/>
          <a:lstStyle/>
          <a:p>
            <a:pPr fontAlgn="base">
              <a:spcBef>
                <a:spcPct val="0"/>
              </a:spcBef>
              <a:spcAft>
                <a:spcPct val="0"/>
              </a:spcAft>
            </a:pPr>
            <a:endParaRPr lang="en-US" sz="1350" dirty="0">
              <a:solidFill>
                <a:srgbClr val="1B242A"/>
              </a:solidFill>
              <a:latin typeface="Arial" charset="0"/>
            </a:endParaRPr>
          </a:p>
        </p:txBody>
      </p:sp>
      <p:pic>
        <p:nvPicPr>
          <p:cNvPr id="10" name="Picture 26" descr="HNTB"/>
          <p:cNvPicPr>
            <a:picLocks noChangeAspect="1" noChangeArrowheads="1"/>
          </p:cNvPicPr>
          <p:nvPr userDrawn="1"/>
        </p:nvPicPr>
        <p:blipFill>
          <a:blip r:embed="rId8" cstate="print">
            <a:clrChange>
              <a:clrFrom>
                <a:srgbClr val="FFFFFF"/>
              </a:clrFrom>
              <a:clrTo>
                <a:srgbClr val="FFFFFF">
                  <a:alpha val="0"/>
                </a:srgbClr>
              </a:clrTo>
            </a:clrChange>
          </a:blip>
          <a:srcRect/>
          <a:stretch>
            <a:fillRect/>
          </a:stretch>
        </p:blipFill>
        <p:spPr bwMode="auto">
          <a:xfrm>
            <a:off x="9944100" y="6341706"/>
            <a:ext cx="762000" cy="211494"/>
          </a:xfrm>
          <a:prstGeom prst="rect">
            <a:avLst/>
          </a:prstGeom>
          <a:noFill/>
        </p:spPr>
      </p:pic>
      <p:sp>
        <p:nvSpPr>
          <p:cNvPr id="11" name="Slide Number Placeholder 5"/>
          <p:cNvSpPr txBox="1">
            <a:spLocks/>
          </p:cNvSpPr>
          <p:nvPr userDrawn="1"/>
        </p:nvSpPr>
        <p:spPr>
          <a:xfrm>
            <a:off x="76200" y="6525198"/>
            <a:ext cx="381000" cy="308360"/>
          </a:xfrm>
          <a:prstGeom prst="rect">
            <a:avLst/>
          </a:prstGeom>
        </p:spPr>
        <p:txBody>
          <a:bodyPr/>
          <a:lstStyle>
            <a:defPPr>
              <a:defRPr lang="en-US"/>
            </a:defPPr>
            <a:lvl1pPr algn="l" rtl="0" fontAlgn="base">
              <a:spcBef>
                <a:spcPct val="0"/>
              </a:spcBef>
              <a:spcAft>
                <a:spcPct val="0"/>
              </a:spcAft>
              <a:defRPr sz="1200"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43B42165-FCFD-4821-A5BC-9977B6EC44F2}" type="slidenum">
              <a:rPr lang="en-US" sz="825" smtClean="0">
                <a:solidFill>
                  <a:srgbClr val="1B242A"/>
                </a:solidFill>
              </a:rPr>
              <a:pPr/>
              <a:t>‹#›</a:t>
            </a:fld>
            <a:endParaRPr lang="en-US" sz="825" dirty="0">
              <a:solidFill>
                <a:srgbClr val="1B242A"/>
              </a:solidFill>
            </a:endParaRPr>
          </a:p>
        </p:txBody>
      </p:sp>
      <p:sp>
        <p:nvSpPr>
          <p:cNvPr id="12" name="Title Placeholder 10"/>
          <p:cNvSpPr txBox="1">
            <a:spLocks/>
          </p:cNvSpPr>
          <p:nvPr userDrawn="1"/>
        </p:nvSpPr>
        <p:spPr>
          <a:xfrm>
            <a:off x="457200" y="6525198"/>
            <a:ext cx="9220200" cy="180402"/>
          </a:xfrm>
          <a:prstGeom prst="rect">
            <a:avLst/>
          </a:prstGeom>
        </p:spPr>
        <p:txBody>
          <a:bodyPr vert="horz" lIns="68580" tIns="34290" rIns="68580" bIns="34290" rtlCol="0" anchor="ctr">
            <a:noAutofit/>
          </a:bodyPr>
          <a:lstStyle>
            <a:lvl1pPr algn="l" defTabSz="914400" rtl="0" eaLnBrk="1" latinLnBrk="0" hangingPunct="1">
              <a:spcBef>
                <a:spcPct val="0"/>
              </a:spcBef>
              <a:buNone/>
              <a:defRPr sz="3200" kern="1200">
                <a:solidFill>
                  <a:schemeClr val="tx1"/>
                </a:solidFill>
                <a:latin typeface="Arial" panose="020B0604020202020204" pitchFamily="34" charset="0"/>
                <a:ea typeface="+mj-ea"/>
                <a:cs typeface="Arial" pitchFamily="34" charset="0"/>
              </a:defRPr>
            </a:lvl1pPr>
          </a:lstStyle>
          <a:p>
            <a:pPr algn="ctr"/>
            <a:r>
              <a:rPr lang="en-US" sz="788" dirty="0">
                <a:solidFill>
                  <a:srgbClr val="1B242A"/>
                </a:solidFill>
              </a:rPr>
              <a:t>Gulf Coast Passenger Service Implementation Study and Cost Estimate</a:t>
            </a:r>
          </a:p>
        </p:txBody>
      </p:sp>
      <p:sp>
        <p:nvSpPr>
          <p:cNvPr id="2" name="TextBox 1"/>
          <p:cNvSpPr txBox="1"/>
          <p:nvPr userDrawn="1"/>
        </p:nvSpPr>
        <p:spPr>
          <a:xfrm>
            <a:off x="10463647" y="3751118"/>
            <a:ext cx="184731" cy="300082"/>
          </a:xfrm>
          <a:prstGeom prst="rect">
            <a:avLst/>
          </a:prstGeom>
          <a:noFill/>
        </p:spPr>
        <p:txBody>
          <a:bodyPr wrap="none" rtlCol="0">
            <a:spAutoFit/>
          </a:bodyPr>
          <a:lstStyle/>
          <a:p>
            <a:pPr fontAlgn="base">
              <a:spcBef>
                <a:spcPct val="0"/>
              </a:spcBef>
              <a:spcAft>
                <a:spcPct val="0"/>
              </a:spcAft>
            </a:pPr>
            <a:endParaRPr lang="en-US" sz="1350" dirty="0">
              <a:solidFill>
                <a:srgbClr val="1B242A"/>
              </a:solidFill>
              <a:latin typeface="Arial" charset="0"/>
            </a:endParaRPr>
          </a:p>
        </p:txBody>
      </p:sp>
    </p:spTree>
    <p:extLst>
      <p:ext uri="{BB962C8B-B14F-4D97-AF65-F5344CB8AC3E}">
        <p14:creationId xmlns:p14="http://schemas.microsoft.com/office/powerpoint/2010/main" val="81041493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Lst>
  <p:txStyles>
    <p:titleStyle>
      <a:lvl1pPr algn="l" defTabSz="685800" rtl="0" eaLnBrk="1" latinLnBrk="0" hangingPunct="1">
        <a:spcBef>
          <a:spcPct val="0"/>
        </a:spcBef>
        <a:buNone/>
        <a:defRPr sz="2400" b="1" kern="1200">
          <a:solidFill>
            <a:schemeClr val="tx1"/>
          </a:solidFill>
          <a:latin typeface="Arial" pitchFamily="34" charset="0"/>
          <a:ea typeface="+mj-ea"/>
          <a:cs typeface="Arial" pitchFamily="34" charset="0"/>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613" y="0"/>
            <a:ext cx="12188388" cy="6858000"/>
          </a:xfrm>
          <a:prstGeom prst="rect">
            <a:avLst/>
          </a:prstGeom>
        </p:spPr>
      </p:pic>
      <p:sp>
        <p:nvSpPr>
          <p:cNvPr id="3" name="Text Placeholder 2"/>
          <p:cNvSpPr>
            <a:spLocks noGrp="1"/>
          </p:cNvSpPr>
          <p:nvPr>
            <p:ph type="body" idx="1"/>
          </p:nvPr>
        </p:nvSpPr>
        <p:spPr>
          <a:xfrm>
            <a:off x="838200" y="149077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77"/>
            <a:fld id="{8EC7A82F-EBC2-4B2F-8B6A-BD1D7EEEFBA3}" type="datetimeFigureOut">
              <a:rPr lang="en-US" smtClean="0">
                <a:solidFill>
                  <a:srgbClr val="A8A99E">
                    <a:tint val="75000"/>
                  </a:srgbClr>
                </a:solidFill>
              </a:rPr>
              <a:pPr defTabSz="914377"/>
              <a:t>4/28/2020</a:t>
            </a:fld>
            <a:endParaRPr lang="en-US" dirty="0">
              <a:solidFill>
                <a:srgbClr val="A8A99E">
                  <a:tint val="75000"/>
                </a:srgbClr>
              </a:solidFill>
            </a:endParaRPr>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77"/>
            <a:endParaRPr lang="en-US" dirty="0">
              <a:solidFill>
                <a:srgbClr val="A8A99E">
                  <a:tint val="75000"/>
                </a:srgbClr>
              </a:solidFill>
            </a:endParaRPr>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77"/>
            <a:fld id="{030BB1B4-0694-4C12-B204-0E791B5655E1}" type="slidenum">
              <a:rPr lang="en-US" smtClean="0">
                <a:solidFill>
                  <a:srgbClr val="A8A99E">
                    <a:tint val="75000"/>
                  </a:srgbClr>
                </a:solidFill>
              </a:rPr>
              <a:pPr defTabSz="914377"/>
              <a:t>‹#›</a:t>
            </a:fld>
            <a:endParaRPr lang="en-US" dirty="0">
              <a:solidFill>
                <a:srgbClr val="A8A99E">
                  <a:tint val="75000"/>
                </a:srgbClr>
              </a:solidFill>
            </a:endParaRPr>
          </a:p>
        </p:txBody>
      </p:sp>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5912" y="6392319"/>
            <a:ext cx="586376" cy="293188"/>
          </a:xfrm>
          <a:prstGeom prst="rect">
            <a:avLst/>
          </a:prstGeom>
        </p:spPr>
      </p:pic>
    </p:spTree>
    <p:extLst>
      <p:ext uri="{BB962C8B-B14F-4D97-AF65-F5344CB8AC3E}">
        <p14:creationId xmlns:p14="http://schemas.microsoft.com/office/powerpoint/2010/main" val="1189905670"/>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 Placeholder 2"/>
          <p:cNvSpPr>
            <a:spLocks noGrp="1"/>
          </p:cNvSpPr>
          <p:nvPr>
            <p:ph type="body" idx="1"/>
          </p:nvPr>
        </p:nvSpPr>
        <p:spPr>
          <a:xfrm>
            <a:off x="838200" y="1490775"/>
            <a:ext cx="10515600"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C7A82F-EBC2-4B2F-8B6A-BD1D7EEEFBA3}" type="datetimeFigureOut">
              <a:rPr lang="en-US" smtClean="0"/>
              <a:t>4/28/2020</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BB1B4-0694-4C12-B204-0E791B5655E1}" type="slidenum">
              <a:rPr lang="en-US" smtClean="0"/>
              <a:t>‹#›</a:t>
            </a:fld>
            <a:endParaRPr lang="en-US"/>
          </a:p>
        </p:txBody>
      </p:sp>
      <p:sp>
        <p:nvSpPr>
          <p:cNvPr id="8" name="Title 1"/>
          <p:cNvSpPr txBox="1">
            <a:spLocks/>
          </p:cNvSpPr>
          <p:nvPr userDrawn="1"/>
        </p:nvSpPr>
        <p:spPr>
          <a:xfrm>
            <a:off x="1035908" y="363539"/>
            <a:ext cx="10515600" cy="1325563"/>
          </a:xfrm>
          <a:prstGeom prst="rect">
            <a:avLst/>
          </a:prstGeom>
        </p:spPr>
        <p:txBody>
          <a:bodyPr/>
          <a:lstStyle>
            <a:lvl1pPr algn="l" defTabSz="685800" rtl="0" eaLnBrk="1" latinLnBrk="0" hangingPunct="1">
              <a:lnSpc>
                <a:spcPct val="90000"/>
              </a:lnSpc>
              <a:spcBef>
                <a:spcPct val="0"/>
              </a:spcBef>
              <a:buNone/>
              <a:defRPr sz="3300" kern="1200">
                <a:solidFill>
                  <a:schemeClr val="bg1"/>
                </a:solidFill>
                <a:latin typeface="Segoe UI Semibold" panose="020B0702040204020203" pitchFamily="34" charset="0"/>
                <a:ea typeface="+mj-ea"/>
                <a:cs typeface="Segoe UI Semibold" panose="020B0702040204020203" pitchFamily="34" charset="0"/>
              </a:defRPr>
            </a:lvl1pPr>
          </a:lstStyle>
          <a:p>
            <a:endParaRPr lang="en-US" sz="4267" i="1" dirty="0">
              <a:solidFill>
                <a:srgbClr val="1F4283"/>
              </a:solidFill>
            </a:endParaRPr>
          </a:p>
        </p:txBody>
      </p:sp>
      <p:pic>
        <p:nvPicPr>
          <p:cNvPr id="9" name="Picture 8"/>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25912" y="6392319"/>
            <a:ext cx="586376" cy="293188"/>
          </a:xfrm>
          <a:prstGeom prst="rect">
            <a:avLst/>
          </a:prstGeom>
        </p:spPr>
      </p:pic>
      <p:sp>
        <p:nvSpPr>
          <p:cNvPr id="12" name="Title Placeholder 11"/>
          <p:cNvSpPr>
            <a:spLocks noGrp="1"/>
          </p:cNvSpPr>
          <p:nvPr>
            <p:ph type="title"/>
          </p:nvPr>
        </p:nvSpPr>
        <p:spPr>
          <a:xfrm>
            <a:off x="1158447" y="82872"/>
            <a:ext cx="10515600" cy="1325033"/>
          </a:xfrm>
          <a:prstGeom prst="rect">
            <a:avLst/>
          </a:prstGeom>
        </p:spPr>
        <p:txBody>
          <a:bodyPr vert="horz" lIns="91440" tIns="45720" rIns="91440" bIns="45720" rtlCol="0" anchor="ctr">
            <a:normAutofit/>
          </a:bodyPr>
          <a:lstStyle/>
          <a:p>
            <a:r>
              <a:rPr lang="en-US" sz="4267" i="1" dirty="0">
                <a:solidFill>
                  <a:srgbClr val="1F4283"/>
                </a:solidFill>
              </a:rPr>
              <a:t>Click to edit Master title style</a:t>
            </a:r>
          </a:p>
        </p:txBody>
      </p:sp>
    </p:spTree>
    <p:extLst>
      <p:ext uri="{BB962C8B-B14F-4D97-AF65-F5344CB8AC3E}">
        <p14:creationId xmlns:p14="http://schemas.microsoft.com/office/powerpoint/2010/main" val="303990162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Lst>
  <p:txStyles>
    <p:titleStyle>
      <a:lvl1pPr algn="l" defTabSz="914377" rtl="0" eaLnBrk="1" latinLnBrk="0" hangingPunct="1">
        <a:lnSpc>
          <a:spcPct val="90000"/>
        </a:lnSpc>
        <a:spcBef>
          <a:spcPct val="0"/>
        </a:spcBef>
        <a:buNone/>
        <a:defRPr sz="4800" b="1"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bg2"/>
          </a:solidFill>
          <a:latin typeface="Segoe UI" panose="020B0502040204020203" pitchFamily="34" charset="0"/>
          <a:ea typeface="+mn-ea"/>
          <a:cs typeface="Segoe UI" panose="020B0502040204020203"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bg2"/>
          </a:solidFill>
          <a:latin typeface="Segoe UI" panose="020B0502040204020203" pitchFamily="34" charset="0"/>
          <a:ea typeface="+mn-ea"/>
          <a:cs typeface="Segoe UI" panose="020B0502040204020203"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bg2"/>
          </a:solidFill>
          <a:latin typeface="Segoe UI" panose="020B0502040204020203" pitchFamily="34" charset="0"/>
          <a:ea typeface="+mn-ea"/>
          <a:cs typeface="Segoe UI" panose="020B0502040204020203"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bg2"/>
          </a:solidFill>
          <a:latin typeface="Segoe UI" panose="020B0502040204020203" pitchFamily="34" charset="0"/>
          <a:ea typeface="+mn-ea"/>
          <a:cs typeface="Segoe UI" panose="020B0502040204020203"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8.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8.xml"/><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5.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32.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28.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8.xml"/><Relationship Id="rId5" Type="http://schemas.openxmlformats.org/officeDocument/2006/relationships/image" Target="../media/image61.png"/><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8.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14.xml"/><Relationship Id="rId1" Type="http://schemas.openxmlformats.org/officeDocument/2006/relationships/slideLayout" Target="../slideLayouts/slideLayout26.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emf"/><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87.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4E8525-2F67-4474-8783-38F83BAB57C8}"/>
              </a:ext>
            </a:extLst>
          </p:cNvPr>
          <p:cNvSpPr>
            <a:spLocks noGrp="1"/>
          </p:cNvSpPr>
          <p:nvPr>
            <p:ph type="ctrTitle"/>
          </p:nvPr>
        </p:nvSpPr>
        <p:spPr>
          <a:xfrm>
            <a:off x="2529840" y="1054287"/>
            <a:ext cx="5041570" cy="4354829"/>
          </a:xfrm>
        </p:spPr>
        <p:txBody>
          <a:bodyPr>
            <a:normAutofit/>
          </a:bodyPr>
          <a:lstStyle/>
          <a:p>
            <a:r>
              <a:rPr lang="en-US" sz="3600" dirty="0">
                <a:solidFill>
                  <a:srgbClr val="002060"/>
                </a:solidFill>
              </a:rPr>
              <a:t>Florida Freight Advisory Committee Meeting</a:t>
            </a:r>
            <a:br>
              <a:rPr lang="en-US" sz="2800" dirty="0">
                <a:solidFill>
                  <a:srgbClr val="002060"/>
                </a:solidFill>
              </a:rPr>
            </a:br>
            <a:br>
              <a:rPr lang="en-US" sz="2800" dirty="0"/>
            </a:br>
            <a:r>
              <a:rPr lang="en-US" sz="2800" dirty="0"/>
              <a:t>	</a:t>
            </a:r>
            <a:r>
              <a:rPr lang="en-US" sz="3200" dirty="0"/>
              <a:t>May 2020</a:t>
            </a:r>
            <a:r>
              <a:rPr lang="en-US" sz="2000" b="0" dirty="0"/>
              <a:t>	</a:t>
            </a:r>
            <a:endParaRPr lang="en-US" sz="1600" b="0" dirty="0"/>
          </a:p>
        </p:txBody>
      </p:sp>
    </p:spTree>
    <p:extLst>
      <p:ext uri="{BB962C8B-B14F-4D97-AF65-F5344CB8AC3E}">
        <p14:creationId xmlns:p14="http://schemas.microsoft.com/office/powerpoint/2010/main" val="3628041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FMTP</a:t>
            </a:r>
          </a:p>
        </p:txBody>
      </p:sp>
    </p:spTree>
    <p:extLst>
      <p:ext uri="{BB962C8B-B14F-4D97-AF65-F5344CB8AC3E}">
        <p14:creationId xmlns:p14="http://schemas.microsoft.com/office/powerpoint/2010/main" val="3410795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635027" y="3657071"/>
            <a:ext cx="5711957" cy="1771061"/>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defTabSz="914377"/>
            <a:r>
              <a:rPr lang="en-US" sz="4800" dirty="0">
                <a:latin typeface="Segoe UI" panose="020B0502040204020203" pitchFamily="34" charset="0"/>
                <a:ea typeface="Times New Roman" panose="02020603050405020304" pitchFamily="18" charset="0"/>
                <a:cs typeface="Times New Roman" panose="02020603050405020304" pitchFamily="18" charset="0"/>
              </a:rPr>
              <a:t>Freight</a:t>
            </a:r>
            <a:r>
              <a:rPr lang="en-US" sz="48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t>
            </a:r>
            <a:r>
              <a:rPr lang="en-US" sz="4800" dirty="0">
                <a:solidFill>
                  <a:srgbClr val="C8102E"/>
                </a:solidFill>
                <a:latin typeface="Segoe UI" panose="020B0502040204020203" pitchFamily="34" charset="0"/>
                <a:ea typeface="Times New Roman" panose="02020603050405020304" pitchFamily="18" charset="0"/>
                <a:cs typeface="Times New Roman" panose="02020603050405020304" pitchFamily="18" charset="0"/>
              </a:rPr>
              <a:t>Mobility</a:t>
            </a:r>
            <a:r>
              <a:rPr lang="en-US" sz="4800" dirty="0">
                <a:solidFill>
                  <a:srgbClr val="000000"/>
                </a:solidFill>
                <a:latin typeface="Segoe UI" panose="020B0502040204020203" pitchFamily="34" charset="0"/>
                <a:ea typeface="Times New Roman" panose="02020603050405020304" pitchFamily="18" charset="0"/>
                <a:cs typeface="Times New Roman" panose="02020603050405020304" pitchFamily="18" charset="0"/>
              </a:rPr>
              <a:t> </a:t>
            </a:r>
          </a:p>
          <a:p>
            <a:pPr algn="l" defTabSz="914377"/>
            <a:r>
              <a:rPr lang="en-US" sz="4800" dirty="0">
                <a:solidFill>
                  <a:srgbClr val="54585A"/>
                </a:solidFill>
                <a:latin typeface="Segoe UI" panose="020B0502040204020203" pitchFamily="34" charset="0"/>
                <a:ea typeface="Times New Roman" panose="02020603050405020304" pitchFamily="18" charset="0"/>
                <a:cs typeface="Times New Roman" panose="02020603050405020304" pitchFamily="18" charset="0"/>
              </a:rPr>
              <a:t>and Trade Plan</a:t>
            </a:r>
            <a:endParaRPr lang="en-US" sz="1467" dirty="0">
              <a:solidFill>
                <a:srgbClr val="54585A"/>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635028" y="5021579"/>
            <a:ext cx="7102873" cy="878125"/>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defTabSz="914377"/>
            <a:r>
              <a:rPr lang="en-US" sz="2667" b="0" i="0" dirty="0">
                <a:solidFill>
                  <a:srgbClr val="54585A"/>
                </a:solidFill>
                <a:latin typeface="Segoe Condensed" panose="020B0606040200020203" pitchFamily="34" charset="0"/>
                <a:ea typeface="Times New Roman" panose="02020603050405020304" pitchFamily="18" charset="0"/>
                <a:cs typeface="Times New Roman" panose="02020603050405020304" pitchFamily="18" charset="0"/>
              </a:rPr>
              <a:t>Plan Update</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336" y="1558954"/>
            <a:ext cx="2435033" cy="1217517"/>
          </a:xfrm>
          <a:prstGeom prst="rect">
            <a:avLst/>
          </a:prstGeom>
        </p:spPr>
      </p:pic>
      <p:sp>
        <p:nvSpPr>
          <p:cNvPr id="6" name="Title 1"/>
          <p:cNvSpPr txBox="1">
            <a:spLocks/>
          </p:cNvSpPr>
          <p:nvPr/>
        </p:nvSpPr>
        <p:spPr>
          <a:xfrm>
            <a:off x="4635028" y="5711234"/>
            <a:ext cx="7102873" cy="878125"/>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defTabSz="914377"/>
            <a:r>
              <a:rPr lang="en-US" sz="1867" b="0" i="0" dirty="0">
                <a:solidFill>
                  <a:srgbClr val="54585A"/>
                </a:solidFill>
                <a:latin typeface="Segoe Condensed" panose="020B0606040200020203"/>
                <a:ea typeface="Times New Roman" panose="02020603050405020304" pitchFamily="18" charset="0"/>
                <a:cs typeface="Times New Roman" panose="02020603050405020304" pitchFamily="18" charset="0"/>
              </a:rPr>
              <a:t>April 2020</a:t>
            </a:r>
          </a:p>
        </p:txBody>
      </p:sp>
    </p:spTree>
    <p:extLst>
      <p:ext uri="{BB962C8B-B14F-4D97-AF65-F5344CB8AC3E}">
        <p14:creationId xmlns:p14="http://schemas.microsoft.com/office/powerpoint/2010/main" val="3895633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Statewide Freight Plan</a:t>
            </a:r>
          </a:p>
        </p:txBody>
      </p:sp>
    </p:spTree>
    <p:extLst>
      <p:ext uri="{BB962C8B-B14F-4D97-AF65-F5344CB8AC3E}">
        <p14:creationId xmlns:p14="http://schemas.microsoft.com/office/powerpoint/2010/main" val="2127610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27504" y="1929600"/>
            <a:ext cx="5697296" cy="4108800"/>
          </a:xfrm>
        </p:spPr>
        <p:txBody>
          <a:bodyPr>
            <a:normAutofit/>
          </a:bodyPr>
          <a:lstStyle/>
          <a:p>
            <a:r>
              <a:rPr lang="en-US" sz="2667" dirty="0"/>
              <a:t>The Freight Mobility &amp; Trade Plan is a comprehensive plan that focuses on the movement of goods in, out, and around Florida</a:t>
            </a:r>
          </a:p>
          <a:p>
            <a:r>
              <a:rPr lang="en-US" sz="2667" dirty="0"/>
              <a:t>It provides an integrated analysis to examine needs and solutions in a cross-cutting, multi-functional approach</a:t>
            </a:r>
          </a:p>
          <a:p>
            <a:pPr marL="0" indent="0">
              <a:buNone/>
            </a:pPr>
            <a:endParaRPr lang="en-US" dirty="0"/>
          </a:p>
        </p:txBody>
      </p:sp>
      <p:sp>
        <p:nvSpPr>
          <p:cNvPr id="3" name="Title 2"/>
          <p:cNvSpPr>
            <a:spLocks noGrp="1"/>
          </p:cNvSpPr>
          <p:nvPr>
            <p:ph type="title"/>
          </p:nvPr>
        </p:nvSpPr>
        <p:spPr/>
        <p:txBody>
          <a:bodyPr/>
          <a:lstStyle/>
          <a:p>
            <a:r>
              <a:rPr lang="en-US" dirty="0"/>
              <a:t>What is the FMTP?</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1447" y="1929600"/>
            <a:ext cx="5534904" cy="2579373"/>
          </a:xfrm>
          <a:prstGeom prst="rect">
            <a:avLst/>
          </a:prstGeom>
        </p:spPr>
      </p:pic>
    </p:spTree>
    <p:extLst>
      <p:ext uri="{BB962C8B-B14F-4D97-AF65-F5344CB8AC3E}">
        <p14:creationId xmlns:p14="http://schemas.microsoft.com/office/powerpoint/2010/main" val="3046855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84045" y="1357603"/>
            <a:ext cx="6465732" cy="4298755"/>
          </a:xfrm>
        </p:spPr>
        <p:txBody>
          <a:bodyPr>
            <a:normAutofit lnSpcReduction="10000"/>
          </a:bodyPr>
          <a:lstStyle/>
          <a:p>
            <a:pPr marL="0" indent="0">
              <a:buNone/>
            </a:pPr>
            <a:endParaRPr lang="en-US" i="1" dirty="0"/>
          </a:p>
          <a:p>
            <a:r>
              <a:rPr lang="en-US" dirty="0"/>
              <a:t>Freight impacts your everyday life</a:t>
            </a:r>
          </a:p>
          <a:p>
            <a:r>
              <a:rPr lang="en-US" dirty="0"/>
              <a:t>Florida’s freight system is critical to the economic vitality of the state</a:t>
            </a:r>
          </a:p>
          <a:p>
            <a:r>
              <a:rPr lang="en-US" dirty="0"/>
              <a:t>As the third most populous state in the U.S., Florida consumes a significant amount of goods and commodities </a:t>
            </a:r>
          </a:p>
          <a:p>
            <a:r>
              <a:rPr lang="en-US" dirty="0"/>
              <a:t>Florida is strategically positioned as a regional and national gateway</a:t>
            </a:r>
            <a:endParaRPr lang="en-US" dirty="0">
              <a:solidFill>
                <a:srgbClr val="FFFF00"/>
              </a:solidFill>
            </a:endParaRPr>
          </a:p>
        </p:txBody>
      </p:sp>
      <p:sp>
        <p:nvSpPr>
          <p:cNvPr id="3" name="Title 2"/>
          <p:cNvSpPr>
            <a:spLocks noGrp="1"/>
          </p:cNvSpPr>
          <p:nvPr>
            <p:ph type="title"/>
          </p:nvPr>
        </p:nvSpPr>
        <p:spPr>
          <a:xfrm>
            <a:off x="1158447" y="82872"/>
            <a:ext cx="10515600" cy="1366497"/>
          </a:xfrm>
        </p:spPr>
        <p:txBody>
          <a:bodyPr/>
          <a:lstStyle/>
          <a:p>
            <a:r>
              <a:rPr lang="en-US" dirty="0"/>
              <a:t>Freight Moves Florida</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41729" y="421425"/>
            <a:ext cx="5388264" cy="5908337"/>
          </a:xfrm>
          <a:prstGeom prst="rect">
            <a:avLst/>
          </a:prstGeom>
        </p:spPr>
      </p:pic>
    </p:spTree>
    <p:extLst>
      <p:ext uri="{BB962C8B-B14F-4D97-AF65-F5344CB8AC3E}">
        <p14:creationId xmlns:p14="http://schemas.microsoft.com/office/powerpoint/2010/main" val="956438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58447" y="58857"/>
            <a:ext cx="10515600" cy="1325033"/>
          </a:xfrm>
        </p:spPr>
        <p:txBody>
          <a:bodyPr/>
          <a:lstStyle/>
          <a:p>
            <a:r>
              <a:rPr lang="en-US" dirty="0"/>
              <a:t>Why Plan for Freight?</a:t>
            </a:r>
          </a:p>
        </p:txBody>
      </p:sp>
      <p:sp>
        <p:nvSpPr>
          <p:cNvPr id="13" name="Rectangle 15"/>
          <p:cNvSpPr/>
          <p:nvPr/>
        </p:nvSpPr>
        <p:spPr>
          <a:xfrm>
            <a:off x="100954" y="2036787"/>
            <a:ext cx="3887089" cy="3960381"/>
          </a:xfrm>
          <a:custGeom>
            <a:avLst/>
            <a:gdLst>
              <a:gd name="connsiteX0" fmla="*/ 0 w 2996072"/>
              <a:gd name="connsiteY0" fmla="*/ 0 h 2957185"/>
              <a:gd name="connsiteX1" fmla="*/ 2996072 w 2996072"/>
              <a:gd name="connsiteY1" fmla="*/ 0 h 2957185"/>
              <a:gd name="connsiteX2" fmla="*/ 2996072 w 2996072"/>
              <a:gd name="connsiteY2" fmla="*/ 2957185 h 2957185"/>
              <a:gd name="connsiteX3" fmla="*/ 0 w 2996072"/>
              <a:gd name="connsiteY3" fmla="*/ 2957185 h 2957185"/>
              <a:gd name="connsiteX4" fmla="*/ 0 w 2996072"/>
              <a:gd name="connsiteY4" fmla="*/ 0 h 2957185"/>
              <a:gd name="connsiteX0" fmla="*/ 8389 w 2996072"/>
              <a:gd name="connsiteY0" fmla="*/ 276837 h 2957185"/>
              <a:gd name="connsiteX1" fmla="*/ 2996072 w 2996072"/>
              <a:gd name="connsiteY1" fmla="*/ 0 h 2957185"/>
              <a:gd name="connsiteX2" fmla="*/ 2996072 w 2996072"/>
              <a:gd name="connsiteY2" fmla="*/ 2957185 h 2957185"/>
              <a:gd name="connsiteX3" fmla="*/ 0 w 2996072"/>
              <a:gd name="connsiteY3" fmla="*/ 2957185 h 2957185"/>
              <a:gd name="connsiteX4" fmla="*/ 8389 w 2996072"/>
              <a:gd name="connsiteY4" fmla="*/ 276837 h 2957185"/>
              <a:gd name="connsiteX0" fmla="*/ 807 w 2996879"/>
              <a:gd name="connsiteY0" fmla="*/ 276837 h 2957185"/>
              <a:gd name="connsiteX1" fmla="*/ 2996879 w 2996879"/>
              <a:gd name="connsiteY1" fmla="*/ 0 h 2957185"/>
              <a:gd name="connsiteX2" fmla="*/ 2996879 w 2996879"/>
              <a:gd name="connsiteY2" fmla="*/ 2957185 h 2957185"/>
              <a:gd name="connsiteX3" fmla="*/ 807 w 2996879"/>
              <a:gd name="connsiteY3" fmla="*/ 2957185 h 2957185"/>
              <a:gd name="connsiteX4" fmla="*/ 807 w 2996879"/>
              <a:gd name="connsiteY4" fmla="*/ 276837 h 2957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879" h="2957185">
                <a:moveTo>
                  <a:pt x="807" y="276837"/>
                </a:moveTo>
                <a:lnTo>
                  <a:pt x="2996879" y="0"/>
                </a:lnTo>
                <a:lnTo>
                  <a:pt x="2996879" y="2957185"/>
                </a:lnTo>
                <a:lnTo>
                  <a:pt x="807" y="2957185"/>
                </a:lnTo>
                <a:cubicBezTo>
                  <a:pt x="3603" y="2063736"/>
                  <a:pt x="-1989" y="1170286"/>
                  <a:pt x="807" y="27683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FFFFFF"/>
              </a:solidFill>
              <a:latin typeface="Calibri" panose="020F0502020204030204"/>
            </a:endParaRPr>
          </a:p>
        </p:txBody>
      </p:sp>
      <p:sp>
        <p:nvSpPr>
          <p:cNvPr id="14" name="Rectangle 16"/>
          <p:cNvSpPr/>
          <p:nvPr/>
        </p:nvSpPr>
        <p:spPr>
          <a:xfrm>
            <a:off x="4133363" y="2063380"/>
            <a:ext cx="3899308" cy="3971568"/>
          </a:xfrm>
          <a:custGeom>
            <a:avLst/>
            <a:gdLst>
              <a:gd name="connsiteX0" fmla="*/ 0 w 2996072"/>
              <a:gd name="connsiteY0" fmla="*/ 0 h 2978676"/>
              <a:gd name="connsiteX1" fmla="*/ 2996072 w 2996072"/>
              <a:gd name="connsiteY1" fmla="*/ 0 h 2978676"/>
              <a:gd name="connsiteX2" fmla="*/ 2996072 w 2996072"/>
              <a:gd name="connsiteY2" fmla="*/ 2978676 h 2978676"/>
              <a:gd name="connsiteX3" fmla="*/ 0 w 2996072"/>
              <a:gd name="connsiteY3" fmla="*/ 2978676 h 2978676"/>
              <a:gd name="connsiteX4" fmla="*/ 0 w 2996072"/>
              <a:gd name="connsiteY4" fmla="*/ 0 h 2978676"/>
              <a:gd name="connsiteX0" fmla="*/ 0 w 2996072"/>
              <a:gd name="connsiteY0" fmla="*/ 276225 h 2978676"/>
              <a:gd name="connsiteX1" fmla="*/ 2996072 w 2996072"/>
              <a:gd name="connsiteY1" fmla="*/ 0 h 2978676"/>
              <a:gd name="connsiteX2" fmla="*/ 2996072 w 2996072"/>
              <a:gd name="connsiteY2" fmla="*/ 2978676 h 2978676"/>
              <a:gd name="connsiteX3" fmla="*/ 0 w 2996072"/>
              <a:gd name="connsiteY3" fmla="*/ 2978676 h 2978676"/>
              <a:gd name="connsiteX4" fmla="*/ 0 w 2996072"/>
              <a:gd name="connsiteY4" fmla="*/ 276225 h 2978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072" h="2978676">
                <a:moveTo>
                  <a:pt x="0" y="276225"/>
                </a:moveTo>
                <a:lnTo>
                  <a:pt x="2996072" y="0"/>
                </a:lnTo>
                <a:lnTo>
                  <a:pt x="2996072" y="2978676"/>
                </a:lnTo>
                <a:lnTo>
                  <a:pt x="0" y="2978676"/>
                </a:lnTo>
                <a:lnTo>
                  <a:pt x="0" y="27622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dirty="0">
              <a:solidFill>
                <a:srgbClr val="FFFFFF"/>
              </a:solidFill>
              <a:latin typeface="Calibri" panose="020F0502020204030204"/>
            </a:endParaRPr>
          </a:p>
        </p:txBody>
      </p:sp>
      <p:sp>
        <p:nvSpPr>
          <p:cNvPr id="15" name="Rectangle 17"/>
          <p:cNvSpPr/>
          <p:nvPr/>
        </p:nvSpPr>
        <p:spPr>
          <a:xfrm>
            <a:off x="8197237" y="2046421"/>
            <a:ext cx="3994763" cy="3971567"/>
          </a:xfrm>
          <a:custGeom>
            <a:avLst/>
            <a:gdLst>
              <a:gd name="connsiteX0" fmla="*/ 0 w 2996072"/>
              <a:gd name="connsiteY0" fmla="*/ 0 h 2978675"/>
              <a:gd name="connsiteX1" fmla="*/ 2996072 w 2996072"/>
              <a:gd name="connsiteY1" fmla="*/ 0 h 2978675"/>
              <a:gd name="connsiteX2" fmla="*/ 2996072 w 2996072"/>
              <a:gd name="connsiteY2" fmla="*/ 2978675 h 2978675"/>
              <a:gd name="connsiteX3" fmla="*/ 0 w 2996072"/>
              <a:gd name="connsiteY3" fmla="*/ 2978675 h 2978675"/>
              <a:gd name="connsiteX4" fmla="*/ 0 w 2996072"/>
              <a:gd name="connsiteY4" fmla="*/ 0 h 2978675"/>
              <a:gd name="connsiteX0" fmla="*/ 0 w 2996072"/>
              <a:gd name="connsiteY0" fmla="*/ 285750 h 2978675"/>
              <a:gd name="connsiteX1" fmla="*/ 2996072 w 2996072"/>
              <a:gd name="connsiteY1" fmla="*/ 0 h 2978675"/>
              <a:gd name="connsiteX2" fmla="*/ 2996072 w 2996072"/>
              <a:gd name="connsiteY2" fmla="*/ 2978675 h 2978675"/>
              <a:gd name="connsiteX3" fmla="*/ 0 w 2996072"/>
              <a:gd name="connsiteY3" fmla="*/ 2978675 h 2978675"/>
              <a:gd name="connsiteX4" fmla="*/ 0 w 2996072"/>
              <a:gd name="connsiteY4" fmla="*/ 285750 h 2978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6072" h="2978675">
                <a:moveTo>
                  <a:pt x="0" y="285750"/>
                </a:moveTo>
                <a:lnTo>
                  <a:pt x="2996072" y="0"/>
                </a:lnTo>
                <a:lnTo>
                  <a:pt x="2996072" y="2978675"/>
                </a:lnTo>
                <a:lnTo>
                  <a:pt x="0" y="2978675"/>
                </a:lnTo>
                <a:lnTo>
                  <a:pt x="0" y="285750"/>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6" name="TextBox 15"/>
          <p:cNvSpPr txBox="1"/>
          <p:nvPr/>
        </p:nvSpPr>
        <p:spPr>
          <a:xfrm>
            <a:off x="111135" y="2510282"/>
            <a:ext cx="3980203" cy="3374642"/>
          </a:xfrm>
          <a:prstGeom prst="rect">
            <a:avLst/>
          </a:prstGeom>
          <a:noFill/>
        </p:spPr>
        <p:txBody>
          <a:bodyPr wrap="square" rtlCol="0">
            <a:spAutoFit/>
          </a:bodyPr>
          <a:lstStyle/>
          <a:p>
            <a:pPr defTabSz="914377"/>
            <a:r>
              <a:rPr lang="en-US" sz="2133" dirty="0">
                <a:solidFill>
                  <a:srgbClr val="FFFFFF"/>
                </a:solidFill>
                <a:latin typeface="Segoe UI Semibold" panose="020B0702040204020203" pitchFamily="34" charset="0"/>
                <a:cs typeface="Segoe UI Semibold" panose="020B0702040204020203" pitchFamily="34" charset="0"/>
              </a:rPr>
              <a:t>Insure efficient, reliable and safe freight mobility</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Identify freight mobility issues and needs</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Develop policies, programs and projects </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Support economic development and commercial trade</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Fulfill federal regulations</a:t>
            </a:r>
          </a:p>
        </p:txBody>
      </p:sp>
      <p:sp>
        <p:nvSpPr>
          <p:cNvPr id="17" name="TextBox 16"/>
          <p:cNvSpPr txBox="1"/>
          <p:nvPr/>
        </p:nvSpPr>
        <p:spPr>
          <a:xfrm>
            <a:off x="4091339" y="2466260"/>
            <a:ext cx="3899309" cy="4031104"/>
          </a:xfrm>
          <a:prstGeom prst="rect">
            <a:avLst/>
          </a:prstGeom>
          <a:noFill/>
        </p:spPr>
        <p:txBody>
          <a:bodyPr wrap="square" rtlCol="0">
            <a:spAutoFit/>
          </a:bodyPr>
          <a:lstStyle/>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Multimodal </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Intermodal connectivity</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Understandable &amp; pragmatic</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Implementable plan</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Supports on-going planning</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Prioritization: Highest needs matched with project selection </a:t>
            </a:r>
          </a:p>
          <a:p>
            <a:pPr defTabSz="914377"/>
            <a:endParaRPr lang="en-US" sz="2133" dirty="0">
              <a:solidFill>
                <a:srgbClr val="54585A"/>
              </a:solidFill>
              <a:latin typeface="Calibri" panose="020F0502020204030204"/>
            </a:endParaRPr>
          </a:p>
          <a:p>
            <a:pPr defTabSz="914377"/>
            <a:endParaRPr lang="en-US" sz="2133" dirty="0">
              <a:solidFill>
                <a:srgbClr val="54585A"/>
              </a:solidFill>
              <a:latin typeface="Calibri" panose="020F0502020204030204"/>
            </a:endParaRPr>
          </a:p>
        </p:txBody>
      </p:sp>
      <p:sp>
        <p:nvSpPr>
          <p:cNvPr id="18" name="TextBox 17"/>
          <p:cNvSpPr txBox="1"/>
          <p:nvPr/>
        </p:nvSpPr>
        <p:spPr>
          <a:xfrm>
            <a:off x="8197237" y="2546070"/>
            <a:ext cx="3994763" cy="3046411"/>
          </a:xfrm>
          <a:prstGeom prst="rect">
            <a:avLst/>
          </a:prstGeom>
          <a:noFill/>
        </p:spPr>
        <p:txBody>
          <a:bodyPr wrap="square" rtlCol="0">
            <a:spAutoFit/>
          </a:bodyPr>
          <a:lstStyle/>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Supports LRTP</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Aligns with modal plans: Rail, Highway, Maritime, Space and Air</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Supports federal freight goals</a:t>
            </a:r>
          </a:p>
          <a:p>
            <a:pPr marL="304792" lvl="1" indent="-152396" defTabSz="914377">
              <a:buFont typeface="Arial" panose="020B0604020202020204" pitchFamily="34" charset="0"/>
              <a:buChar char="•"/>
            </a:pPr>
            <a:r>
              <a:rPr lang="en-US" sz="2133" dirty="0">
                <a:solidFill>
                  <a:srgbClr val="FFFFFF"/>
                </a:solidFill>
                <a:latin typeface="Segoe UI Semibold" panose="020B0702040204020203" pitchFamily="34" charset="0"/>
                <a:cs typeface="Segoe UI Semibold" panose="020B0702040204020203" pitchFamily="34" charset="0"/>
              </a:rPr>
              <a:t>Provides support &amp; guidance for local freight planning/District plans</a:t>
            </a:r>
          </a:p>
        </p:txBody>
      </p:sp>
      <p:sp>
        <p:nvSpPr>
          <p:cNvPr id="20" name="TextBox 19"/>
          <p:cNvSpPr txBox="1"/>
          <p:nvPr/>
        </p:nvSpPr>
        <p:spPr>
          <a:xfrm>
            <a:off x="4098618" y="1482122"/>
            <a:ext cx="4147925" cy="666786"/>
          </a:xfrm>
          <a:prstGeom prst="rect">
            <a:avLst/>
          </a:prstGeom>
          <a:noFill/>
        </p:spPr>
        <p:txBody>
          <a:bodyPr wrap="square" rtlCol="0">
            <a:spAutoFit/>
          </a:bodyPr>
          <a:lstStyle>
            <a:defPPr>
              <a:defRPr lang="en-US"/>
            </a:defPPr>
            <a:lvl1pPr algn="ctr">
              <a:defRPr sz="2800" b="1">
                <a:solidFill>
                  <a:schemeClr val="bg2"/>
                </a:solidFill>
              </a:defRPr>
            </a:lvl1pPr>
          </a:lstStyle>
          <a:p>
            <a:pPr defTabSz="914377"/>
            <a:r>
              <a:rPr lang="en-US" sz="3733" dirty="0">
                <a:solidFill>
                  <a:srgbClr val="54585A"/>
                </a:solidFill>
                <a:latin typeface="Segoe UI Semibold" panose="020B0702040204020203" pitchFamily="34" charset="0"/>
                <a:cs typeface="Segoe UI Semibold" panose="020B0702040204020203" pitchFamily="34" charset="0"/>
              </a:rPr>
              <a:t>Characteristics</a:t>
            </a:r>
          </a:p>
        </p:txBody>
      </p:sp>
      <p:sp>
        <p:nvSpPr>
          <p:cNvPr id="22" name="TextBox 21"/>
          <p:cNvSpPr txBox="1"/>
          <p:nvPr/>
        </p:nvSpPr>
        <p:spPr>
          <a:xfrm>
            <a:off x="93673" y="1498213"/>
            <a:ext cx="3884748" cy="666786"/>
          </a:xfrm>
          <a:prstGeom prst="rect">
            <a:avLst/>
          </a:prstGeom>
          <a:noFill/>
        </p:spPr>
        <p:txBody>
          <a:bodyPr wrap="square" rtlCol="0">
            <a:spAutoFit/>
          </a:bodyPr>
          <a:lstStyle/>
          <a:p>
            <a:pPr algn="ctr" defTabSz="914377"/>
            <a:r>
              <a:rPr lang="en-US" sz="3733" b="1" dirty="0">
                <a:solidFill>
                  <a:srgbClr val="54585A"/>
                </a:solidFill>
                <a:latin typeface="Segoe UI Semibold" panose="020B0702040204020203" pitchFamily="34" charset="0"/>
                <a:cs typeface="Segoe UI Semibold" panose="020B0702040204020203" pitchFamily="34" charset="0"/>
              </a:rPr>
              <a:t>Purpose</a:t>
            </a:r>
          </a:p>
        </p:txBody>
      </p:sp>
      <p:sp>
        <p:nvSpPr>
          <p:cNvPr id="23" name="TextBox 22"/>
          <p:cNvSpPr txBox="1"/>
          <p:nvPr/>
        </p:nvSpPr>
        <p:spPr>
          <a:xfrm>
            <a:off x="8246543" y="1482121"/>
            <a:ext cx="3884748" cy="666786"/>
          </a:xfrm>
          <a:prstGeom prst="rect">
            <a:avLst/>
          </a:prstGeom>
          <a:noFill/>
        </p:spPr>
        <p:txBody>
          <a:bodyPr wrap="square" rtlCol="0">
            <a:spAutoFit/>
          </a:bodyPr>
          <a:lstStyle/>
          <a:p>
            <a:pPr algn="ctr" defTabSz="914377"/>
            <a:r>
              <a:rPr lang="en-US" sz="3733" b="1" dirty="0">
                <a:solidFill>
                  <a:srgbClr val="54585A"/>
                </a:solidFill>
                <a:latin typeface="Segoe UI Semibold" panose="020B0702040204020203" pitchFamily="34" charset="0"/>
                <a:cs typeface="Segoe UI Semibold" panose="020B0702040204020203" pitchFamily="34" charset="0"/>
              </a:rPr>
              <a:t>Cohesion</a:t>
            </a:r>
          </a:p>
        </p:txBody>
      </p:sp>
    </p:spTree>
    <p:extLst>
      <p:ext uri="{BB962C8B-B14F-4D97-AF65-F5344CB8AC3E}">
        <p14:creationId xmlns:p14="http://schemas.microsoft.com/office/powerpoint/2010/main" val="15947836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75463" y="1581459"/>
            <a:ext cx="5590309" cy="4351339"/>
          </a:xfrm>
        </p:spPr>
        <p:txBody>
          <a:bodyPr/>
          <a:lstStyle/>
          <a:p>
            <a:r>
              <a:rPr lang="en-US" dirty="0"/>
              <a:t>Florida invests heavily into its transportation system to lead the way for freight now and into the future </a:t>
            </a:r>
          </a:p>
          <a:p>
            <a:r>
              <a:rPr lang="en-US" dirty="0"/>
              <a:t>The state leverages discretionary grant opportunities, the National Highway Freight Program and FDOT funds to support freight projects</a:t>
            </a:r>
          </a:p>
        </p:txBody>
      </p:sp>
      <p:sp>
        <p:nvSpPr>
          <p:cNvPr id="3" name="Title 2"/>
          <p:cNvSpPr>
            <a:spLocks noGrp="1"/>
          </p:cNvSpPr>
          <p:nvPr>
            <p:ph type="title"/>
          </p:nvPr>
        </p:nvSpPr>
        <p:spPr/>
        <p:txBody>
          <a:bodyPr/>
          <a:lstStyle/>
          <a:p>
            <a:r>
              <a:rPr lang="en-US" dirty="0"/>
              <a:t>Investing for Success</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1854" y="286325"/>
            <a:ext cx="4524140" cy="57370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826603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p:nvPr/>
        </p:nvSpPr>
        <p:spPr>
          <a:xfrm>
            <a:off x="5053188" y="5311244"/>
            <a:ext cx="5391293" cy="954300"/>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This FMTP uses tactical and strategic approaches to implement immediate opportunities while positioning Florida for future possibilities. </a:t>
            </a:r>
          </a:p>
        </p:txBody>
      </p:sp>
      <p:cxnSp>
        <p:nvCxnSpPr>
          <p:cNvPr id="5" name="Straight Connector 4"/>
          <p:cNvCxnSpPr/>
          <p:nvPr/>
        </p:nvCxnSpPr>
        <p:spPr>
          <a:xfrm flipV="1">
            <a:off x="2310185" y="1453929"/>
            <a:ext cx="9328777" cy="39281"/>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2310185" y="1332741"/>
            <a:ext cx="358588" cy="361576"/>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824" dirty="0">
              <a:solidFill>
                <a:srgbClr val="FFFFFF"/>
              </a:solidFill>
              <a:latin typeface="Calibri" panose="020F0502020204030204"/>
            </a:endParaRPr>
          </a:p>
        </p:txBody>
      </p:sp>
      <p:sp>
        <p:nvSpPr>
          <p:cNvPr id="7" name="Rectangle 6"/>
          <p:cNvSpPr/>
          <p:nvPr/>
        </p:nvSpPr>
        <p:spPr>
          <a:xfrm>
            <a:off x="4194877" y="766359"/>
            <a:ext cx="4002777" cy="666977"/>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Florida’s House Bill 599 directed the State to create a freight plan. </a:t>
            </a:r>
          </a:p>
        </p:txBody>
      </p:sp>
      <p:sp>
        <p:nvSpPr>
          <p:cNvPr id="8" name="Oval 7"/>
          <p:cNvSpPr/>
          <p:nvPr/>
        </p:nvSpPr>
        <p:spPr>
          <a:xfrm>
            <a:off x="9006281" y="1249856"/>
            <a:ext cx="358588" cy="361576"/>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824">
              <a:solidFill>
                <a:srgbClr val="FFFFFF"/>
              </a:solidFill>
              <a:latin typeface="Calibri" panose="020F0502020204030204"/>
            </a:endParaRPr>
          </a:p>
        </p:txBody>
      </p:sp>
      <p:sp>
        <p:nvSpPr>
          <p:cNvPr id="9" name="Rectangle 8"/>
          <p:cNvSpPr/>
          <p:nvPr/>
        </p:nvSpPr>
        <p:spPr>
          <a:xfrm>
            <a:off x="7151803" y="1708353"/>
            <a:ext cx="4487157" cy="954300"/>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Florida created its first Statewide Freight Plan in two parts; a Policy Element in 2013, and an Investment Element in 2014. </a:t>
            </a:r>
          </a:p>
        </p:txBody>
      </p:sp>
      <p:cxnSp>
        <p:nvCxnSpPr>
          <p:cNvPr id="10" name="Straight Connector 9"/>
          <p:cNvCxnSpPr/>
          <p:nvPr/>
        </p:nvCxnSpPr>
        <p:spPr>
          <a:xfrm flipV="1">
            <a:off x="867483" y="3271521"/>
            <a:ext cx="10674277" cy="4345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8799941" y="3088008"/>
            <a:ext cx="358588" cy="361576"/>
          </a:xfrm>
          <a:prstGeom prst="ellipse">
            <a:avLst/>
          </a:prstGeom>
          <a:solidFill>
            <a:schemeClr val="accent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824">
              <a:solidFill>
                <a:srgbClr val="FFFFFF"/>
              </a:solidFill>
              <a:latin typeface="Calibri" panose="020F0502020204030204"/>
            </a:endParaRPr>
          </a:p>
        </p:txBody>
      </p:sp>
      <p:cxnSp>
        <p:nvCxnSpPr>
          <p:cNvPr id="12" name="Straight Connector 11"/>
          <p:cNvCxnSpPr/>
          <p:nvPr/>
        </p:nvCxnSpPr>
        <p:spPr>
          <a:xfrm flipV="1">
            <a:off x="867266" y="2906456"/>
            <a:ext cx="10744285" cy="66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50205" y="3685396"/>
            <a:ext cx="5573076" cy="1241622"/>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The Fixing America’s Surface Transportation (FAST) Act created a National Multimodal Freight Network (NMFN) and dedicating freight funding through the National Highway Freight Program (NHFP). </a:t>
            </a:r>
          </a:p>
        </p:txBody>
      </p:sp>
      <p:sp>
        <p:nvSpPr>
          <p:cNvPr id="14" name="Rectangle 13"/>
          <p:cNvSpPr/>
          <p:nvPr/>
        </p:nvSpPr>
        <p:spPr>
          <a:xfrm>
            <a:off x="6196406" y="3685376"/>
            <a:ext cx="3172268" cy="954300"/>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The Freight and Multimodal Operations (FMO) office was established within FDOT. </a:t>
            </a:r>
          </a:p>
        </p:txBody>
      </p:sp>
      <p:cxnSp>
        <p:nvCxnSpPr>
          <p:cNvPr id="15" name="Straight Connector 14"/>
          <p:cNvCxnSpPr/>
          <p:nvPr/>
        </p:nvCxnSpPr>
        <p:spPr>
          <a:xfrm flipH="1">
            <a:off x="11521440" y="3251200"/>
            <a:ext cx="10163" cy="192024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5571095" y="1485740"/>
            <a:ext cx="155388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1624122" y="1448485"/>
            <a:ext cx="2271" cy="14658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236013" y="2907203"/>
            <a:ext cx="1598705"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3885884" y="3301925"/>
            <a:ext cx="1553883"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p:cNvSpPr/>
          <p:nvPr/>
        </p:nvSpPr>
        <p:spPr>
          <a:xfrm>
            <a:off x="1976910" y="3172987"/>
            <a:ext cx="358588" cy="361576"/>
          </a:xfrm>
          <a:prstGeom prst="ellipse">
            <a:avLst/>
          </a:prstGeom>
          <a:solidFill>
            <a:schemeClr val="accent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824">
              <a:solidFill>
                <a:srgbClr val="FFFFFF"/>
              </a:solidFill>
              <a:latin typeface="Calibri" panose="020F0502020204030204"/>
            </a:endParaRPr>
          </a:p>
        </p:txBody>
      </p:sp>
      <p:sp>
        <p:nvSpPr>
          <p:cNvPr id="21" name="TextBox 20"/>
          <p:cNvSpPr txBox="1"/>
          <p:nvPr/>
        </p:nvSpPr>
        <p:spPr>
          <a:xfrm>
            <a:off x="1548288" y="1314769"/>
            <a:ext cx="806824" cy="418128"/>
          </a:xfrm>
          <a:prstGeom prst="rect">
            <a:avLst/>
          </a:prstGeom>
          <a:noFill/>
        </p:spPr>
        <p:txBody>
          <a:bodyPr wrap="square" rtlCol="0">
            <a:spAutoFit/>
          </a:bodyPr>
          <a:lstStyle/>
          <a:p>
            <a:pPr defTabSz="914377"/>
            <a:r>
              <a:rPr lang="en-US" sz="2117" dirty="0">
                <a:solidFill>
                  <a:srgbClr val="000000"/>
                </a:solidFill>
                <a:latin typeface="Segoe UI Semibold" panose="020B0702040204020203" pitchFamily="34" charset="0"/>
                <a:cs typeface="Segoe UI Semibold" panose="020B0702040204020203" pitchFamily="34" charset="0"/>
              </a:rPr>
              <a:t>2012</a:t>
            </a:r>
          </a:p>
        </p:txBody>
      </p:sp>
      <p:sp>
        <p:nvSpPr>
          <p:cNvPr id="22" name="TextBox 21"/>
          <p:cNvSpPr txBox="1"/>
          <p:nvPr/>
        </p:nvSpPr>
        <p:spPr>
          <a:xfrm>
            <a:off x="8749331" y="829361"/>
            <a:ext cx="1305484" cy="418128"/>
          </a:xfrm>
          <a:prstGeom prst="rect">
            <a:avLst/>
          </a:prstGeom>
          <a:noFill/>
        </p:spPr>
        <p:txBody>
          <a:bodyPr wrap="square" rtlCol="0">
            <a:spAutoFit/>
          </a:bodyPr>
          <a:lstStyle/>
          <a:p>
            <a:pPr defTabSz="914377"/>
            <a:r>
              <a:rPr lang="en-US" sz="2117" dirty="0">
                <a:solidFill>
                  <a:srgbClr val="000000"/>
                </a:solidFill>
                <a:latin typeface="Segoe UI Semibold" panose="020B0702040204020203" pitchFamily="34" charset="0"/>
                <a:cs typeface="Segoe UI Semibold" panose="020B0702040204020203" pitchFamily="34" charset="0"/>
              </a:rPr>
              <a:t>2013/14</a:t>
            </a:r>
          </a:p>
        </p:txBody>
      </p:sp>
      <p:sp>
        <p:nvSpPr>
          <p:cNvPr id="23" name="TextBox 22"/>
          <p:cNvSpPr txBox="1"/>
          <p:nvPr/>
        </p:nvSpPr>
        <p:spPr>
          <a:xfrm>
            <a:off x="2333964" y="3324987"/>
            <a:ext cx="806824" cy="418128"/>
          </a:xfrm>
          <a:prstGeom prst="rect">
            <a:avLst/>
          </a:prstGeom>
          <a:noFill/>
        </p:spPr>
        <p:txBody>
          <a:bodyPr wrap="square" rtlCol="0">
            <a:spAutoFit/>
          </a:bodyPr>
          <a:lstStyle/>
          <a:p>
            <a:pPr defTabSz="914377"/>
            <a:r>
              <a:rPr lang="en-US" sz="2117" dirty="0">
                <a:solidFill>
                  <a:srgbClr val="000000"/>
                </a:solidFill>
                <a:latin typeface="Segoe UI Semibold" panose="020B0702040204020203" pitchFamily="34" charset="0"/>
                <a:cs typeface="Segoe UI Semibold" panose="020B0702040204020203" pitchFamily="34" charset="0"/>
              </a:rPr>
              <a:t>2015</a:t>
            </a:r>
          </a:p>
        </p:txBody>
      </p:sp>
      <p:sp>
        <p:nvSpPr>
          <p:cNvPr id="24" name="TextBox 23"/>
          <p:cNvSpPr txBox="1"/>
          <p:nvPr/>
        </p:nvSpPr>
        <p:spPr>
          <a:xfrm>
            <a:off x="8036976" y="3286773"/>
            <a:ext cx="806824" cy="418128"/>
          </a:xfrm>
          <a:prstGeom prst="rect">
            <a:avLst/>
          </a:prstGeom>
          <a:noFill/>
        </p:spPr>
        <p:txBody>
          <a:bodyPr wrap="square" rtlCol="0">
            <a:spAutoFit/>
          </a:bodyPr>
          <a:lstStyle/>
          <a:p>
            <a:pPr defTabSz="914377"/>
            <a:r>
              <a:rPr lang="en-US" sz="2117" dirty="0">
                <a:solidFill>
                  <a:srgbClr val="000000"/>
                </a:solidFill>
                <a:latin typeface="Segoe UI Semibold" panose="020B0702040204020203" pitchFamily="34" charset="0"/>
                <a:cs typeface="Segoe UI Semibold" panose="020B0702040204020203" pitchFamily="34" charset="0"/>
              </a:rPr>
              <a:t>2017</a:t>
            </a:r>
          </a:p>
        </p:txBody>
      </p:sp>
      <p:sp>
        <p:nvSpPr>
          <p:cNvPr id="25" name="TextBox 24"/>
          <p:cNvSpPr txBox="1"/>
          <p:nvPr/>
        </p:nvSpPr>
        <p:spPr>
          <a:xfrm>
            <a:off x="6655398" y="4912527"/>
            <a:ext cx="856204" cy="418128"/>
          </a:xfrm>
          <a:prstGeom prst="rect">
            <a:avLst/>
          </a:prstGeom>
          <a:noFill/>
        </p:spPr>
        <p:txBody>
          <a:bodyPr wrap="square" rtlCol="0">
            <a:spAutoFit/>
          </a:bodyPr>
          <a:lstStyle/>
          <a:p>
            <a:pPr defTabSz="914377"/>
            <a:r>
              <a:rPr lang="en-US" sz="2117" dirty="0">
                <a:solidFill>
                  <a:srgbClr val="000000"/>
                </a:solidFill>
                <a:latin typeface="Segoe UI Semibold" panose="020B0702040204020203" pitchFamily="34" charset="0"/>
                <a:cs typeface="Segoe UI Semibold" panose="020B0702040204020203" pitchFamily="34" charset="0"/>
              </a:rPr>
              <a:t>2020</a:t>
            </a:r>
          </a:p>
        </p:txBody>
      </p:sp>
      <p:cxnSp>
        <p:nvCxnSpPr>
          <p:cNvPr id="26" name="Straight Arrow Connector 25"/>
          <p:cNvCxnSpPr/>
          <p:nvPr/>
        </p:nvCxnSpPr>
        <p:spPr>
          <a:xfrm flipH="1">
            <a:off x="7870733" y="5154015"/>
            <a:ext cx="3632279" cy="21619"/>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389642" y="1653915"/>
            <a:ext cx="5593237" cy="954300"/>
          </a:xfrm>
          <a:prstGeom prst="rect">
            <a:avLst/>
          </a:prstGeom>
        </p:spPr>
        <p:txBody>
          <a:bodyPr wrap="square">
            <a:spAutoFit/>
          </a:bodyPr>
          <a:lstStyle/>
          <a:p>
            <a:pPr defTabSz="914377"/>
            <a:r>
              <a:rPr lang="en-US" sz="1867" dirty="0">
                <a:solidFill>
                  <a:srgbClr val="000000"/>
                </a:solidFill>
                <a:latin typeface="Segoe UI Semilight" panose="020B0402040204020203" pitchFamily="34" charset="0"/>
                <a:cs typeface="Segoe UI Semilight" panose="020B0402040204020203" pitchFamily="34" charset="0"/>
              </a:rPr>
              <a:t>The Moving Ahead for Progress in the 21st Century Act (MAP-21) established national freight policy and goals and a formal national freight network. </a:t>
            </a:r>
          </a:p>
        </p:txBody>
      </p:sp>
      <p:sp>
        <p:nvSpPr>
          <p:cNvPr id="28" name="Oval 27"/>
          <p:cNvSpPr/>
          <p:nvPr/>
        </p:nvSpPr>
        <p:spPr>
          <a:xfrm>
            <a:off x="7489385" y="4966705"/>
            <a:ext cx="358588" cy="361576"/>
          </a:xfrm>
          <a:prstGeom prst="ellipse">
            <a:avLst/>
          </a:prstGeom>
          <a:solidFill>
            <a:schemeClr val="accent4"/>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824">
              <a:solidFill>
                <a:srgbClr val="FFFFFF"/>
              </a:solidFill>
              <a:latin typeface="Calibri" panose="020F0502020204030204"/>
            </a:endParaRPr>
          </a:p>
        </p:txBody>
      </p:sp>
      <p:cxnSp>
        <p:nvCxnSpPr>
          <p:cNvPr id="32" name="Straight Arrow Connector 31"/>
          <p:cNvCxnSpPr/>
          <p:nvPr/>
        </p:nvCxnSpPr>
        <p:spPr>
          <a:xfrm>
            <a:off x="863601" y="2895600"/>
            <a:ext cx="3665" cy="46400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08160" y="3797638"/>
            <a:ext cx="1873509" cy="750996"/>
          </a:xfrm>
          <a:prstGeom prst="rect">
            <a:avLst/>
          </a:prstGeom>
        </p:spPr>
      </p:pic>
      <p:cxnSp>
        <p:nvCxnSpPr>
          <p:cNvPr id="51" name="Straight Connector 50"/>
          <p:cNvCxnSpPr>
            <a:endCxn id="7" idx="1"/>
          </p:cNvCxnSpPr>
          <p:nvPr/>
        </p:nvCxnSpPr>
        <p:spPr>
          <a:xfrm flipV="1">
            <a:off x="2540001" y="1099848"/>
            <a:ext cx="1654876" cy="363195"/>
          </a:xfrm>
          <a:prstGeom prst="line">
            <a:avLst/>
          </a:prstGeom>
        </p:spPr>
        <p:style>
          <a:lnRef idx="1">
            <a:schemeClr val="accent1"/>
          </a:lnRef>
          <a:fillRef idx="0">
            <a:schemeClr val="accent1"/>
          </a:fillRef>
          <a:effectRef idx="0">
            <a:schemeClr val="accent1"/>
          </a:effectRef>
          <a:fontRef idx="minor">
            <a:schemeClr val="tx1"/>
          </a:fontRef>
        </p:style>
      </p:cxnSp>
      <p:sp>
        <p:nvSpPr>
          <p:cNvPr id="53" name="Title 2"/>
          <p:cNvSpPr>
            <a:spLocks noGrp="1"/>
          </p:cNvSpPr>
          <p:nvPr>
            <p:ph type="title"/>
          </p:nvPr>
        </p:nvSpPr>
        <p:spPr>
          <a:xfrm>
            <a:off x="1066801" y="1"/>
            <a:ext cx="4957873" cy="1248089"/>
          </a:xfrm>
        </p:spPr>
        <p:txBody>
          <a:bodyPr>
            <a:normAutofit/>
          </a:bodyPr>
          <a:lstStyle/>
          <a:p>
            <a:r>
              <a:rPr lang="en-US" sz="4267" dirty="0"/>
              <a:t>A Brief History</a:t>
            </a:r>
            <a:endParaRPr lang="en-US" sz="1867" dirty="0">
              <a:solidFill>
                <a:schemeClr val="tx2"/>
              </a:solidFill>
              <a:latin typeface="Segoe UI Semilight" panose="020B0402040204020203" pitchFamily="34" charset="0"/>
              <a:ea typeface="+mn-ea"/>
              <a:cs typeface="Segoe UI Semilight" panose="020B0402040204020203" pitchFamily="34" charset="0"/>
            </a:endParaRPr>
          </a:p>
        </p:txBody>
      </p:sp>
    </p:spTree>
    <p:extLst>
      <p:ext uri="{BB962C8B-B14F-4D97-AF65-F5344CB8AC3E}">
        <p14:creationId xmlns:p14="http://schemas.microsoft.com/office/powerpoint/2010/main" val="2364860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27459" y="82872"/>
            <a:ext cx="10515600" cy="1325033"/>
          </a:xfrm>
        </p:spPr>
        <p:txBody>
          <a:bodyPr/>
          <a:lstStyle/>
          <a:p>
            <a:r>
              <a:rPr lang="en-US" dirty="0"/>
              <a:t>Goals to Action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9120" y="137138"/>
            <a:ext cx="10684387" cy="6308791"/>
          </a:xfrm>
          <a:prstGeom prst="rect">
            <a:avLst/>
          </a:prstGeom>
        </p:spPr>
      </p:pic>
    </p:spTree>
    <p:extLst>
      <p:ext uri="{BB962C8B-B14F-4D97-AF65-F5344CB8AC3E}">
        <p14:creationId xmlns:p14="http://schemas.microsoft.com/office/powerpoint/2010/main" val="1772533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108067" y="-88421"/>
            <a:ext cx="10515600" cy="1325033"/>
          </a:xfrm>
        </p:spPr>
        <p:txBody>
          <a:bodyPr/>
          <a:lstStyle/>
          <a:p>
            <a:r>
              <a:rPr lang="en-US" dirty="0"/>
              <a:t>Plan Objectives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656" t="10772"/>
          <a:stretch/>
        </p:blipFill>
        <p:spPr>
          <a:xfrm>
            <a:off x="894080" y="1026160"/>
            <a:ext cx="10683043" cy="5130800"/>
          </a:xfrm>
          <a:prstGeom prst="rect">
            <a:avLst/>
          </a:prstGeom>
        </p:spPr>
      </p:pic>
    </p:spTree>
    <p:extLst>
      <p:ext uri="{BB962C8B-B14F-4D97-AF65-F5344CB8AC3E}">
        <p14:creationId xmlns:p14="http://schemas.microsoft.com/office/powerpoint/2010/main" val="31700138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3" name="Content Placeholder 2"/>
          <p:cNvSpPr>
            <a:spLocks noGrp="1"/>
          </p:cNvSpPr>
          <p:nvPr>
            <p:ph idx="1"/>
          </p:nvPr>
        </p:nvSpPr>
        <p:spPr/>
        <p:txBody>
          <a:bodyPr>
            <a:normAutofit/>
          </a:bodyPr>
          <a:lstStyle/>
          <a:p>
            <a:r>
              <a:rPr lang="en-US" dirty="0"/>
              <a:t>Call to Order</a:t>
            </a:r>
          </a:p>
          <a:p>
            <a:r>
              <a:rPr lang="en-US" dirty="0"/>
              <a:t>Housekeeping</a:t>
            </a:r>
          </a:p>
          <a:p>
            <a:pPr lvl="1"/>
            <a:r>
              <a:rPr lang="en-US" dirty="0"/>
              <a:t>New Member</a:t>
            </a:r>
          </a:p>
          <a:p>
            <a:pPr lvl="1"/>
            <a:r>
              <a:rPr lang="en-US" dirty="0"/>
              <a:t>Bylaws Refresher</a:t>
            </a:r>
          </a:p>
          <a:p>
            <a:pPr lvl="1"/>
            <a:r>
              <a:rPr lang="en-US" dirty="0"/>
              <a:t>Tentative Schedule</a:t>
            </a:r>
          </a:p>
          <a:p>
            <a:r>
              <a:rPr lang="en-US" dirty="0"/>
              <a:t>Recent FMO Initiatives</a:t>
            </a:r>
          </a:p>
          <a:p>
            <a:pPr lvl="1"/>
            <a:r>
              <a:rPr lang="en-US" dirty="0"/>
              <a:t>2020 FMTP </a:t>
            </a:r>
          </a:p>
          <a:p>
            <a:pPr lvl="1"/>
            <a:r>
              <a:rPr lang="en-US" dirty="0"/>
              <a:t>Truck Parking Study</a:t>
            </a:r>
          </a:p>
          <a:p>
            <a:pPr lvl="1"/>
            <a:r>
              <a:rPr lang="en-US" dirty="0"/>
              <a:t>FMO Research Initiatives</a:t>
            </a:r>
          </a:p>
          <a:p>
            <a:r>
              <a:rPr lang="en-US" dirty="0"/>
              <a:t>COVID-19 Roundtable</a:t>
            </a:r>
          </a:p>
          <a:p>
            <a:pPr marL="0" indent="0">
              <a:buNone/>
            </a:pPr>
            <a:endParaRPr lang="en-US" dirty="0"/>
          </a:p>
        </p:txBody>
      </p:sp>
    </p:spTree>
    <p:extLst>
      <p:ext uri="{BB962C8B-B14F-4D97-AF65-F5344CB8AC3E}">
        <p14:creationId xmlns:p14="http://schemas.microsoft.com/office/powerpoint/2010/main" val="22309677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Stakeholder Input</a:t>
            </a:r>
          </a:p>
        </p:txBody>
      </p:sp>
    </p:spTree>
    <p:extLst>
      <p:ext uri="{BB962C8B-B14F-4D97-AF65-F5344CB8AC3E}">
        <p14:creationId xmlns:p14="http://schemas.microsoft.com/office/powerpoint/2010/main" val="3802270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577" y="129964"/>
            <a:ext cx="4521927" cy="3014617"/>
          </a:xfrm>
          <a:prstGeom prst="rect">
            <a:avLst/>
          </a:prstGeom>
          <a:effectLst>
            <a:outerShdw blurRad="50800" dist="38100" dir="2700000" algn="tl" rotWithShape="0">
              <a:prstClr val="black">
                <a:alpha val="40000"/>
              </a:prstClr>
            </a:outerShdw>
          </a:effec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8603" t="26030" r="4540" b="24825"/>
          <a:stretch/>
        </p:blipFill>
        <p:spPr>
          <a:xfrm>
            <a:off x="5297393" y="175967"/>
            <a:ext cx="6634604" cy="2815472"/>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9369" y="2867609"/>
            <a:ext cx="4968031" cy="331202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9000" t="17410" r="33646" b="2032"/>
          <a:stretch/>
        </p:blipFill>
        <p:spPr>
          <a:xfrm>
            <a:off x="3305235" y="2953734"/>
            <a:ext cx="3752944" cy="3167405"/>
          </a:xfrm>
          <a:prstGeom prst="rect">
            <a:avLst/>
          </a:prstGeom>
          <a:effectLst>
            <a:outerShdw blurRad="50800" dist="38100" dir="2700000" algn="tl" rotWithShape="0">
              <a:prstClr val="black">
                <a:alpha val="40000"/>
              </a:prstClr>
            </a:outerShdw>
          </a:effectLst>
        </p:spPr>
      </p:pic>
      <p:pic>
        <p:nvPicPr>
          <p:cNvPr id="7" name="Picture 6"/>
          <p:cNvPicPr>
            <a:picLocks noChangeAspect="1"/>
          </p:cNvPicPr>
          <p:nvPr/>
        </p:nvPicPr>
        <p:blipFill rotWithShape="1">
          <a:blip r:embed="rId7" cstate="print">
            <a:extLst>
              <a:ext uri="{28A0092B-C50C-407E-A947-70E740481C1C}">
                <a14:useLocalDpi xmlns:a14="http://schemas.microsoft.com/office/drawing/2010/main" val="0"/>
              </a:ext>
            </a:extLst>
          </a:blip>
          <a:srcRect l="21443" t="7280" r="18169"/>
          <a:stretch/>
        </p:blipFill>
        <p:spPr>
          <a:xfrm>
            <a:off x="113122" y="2718474"/>
            <a:ext cx="3343373" cy="342227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10455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15780" y="1244024"/>
            <a:ext cx="5130800" cy="2485293"/>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4" name="Rectangle 13"/>
          <p:cNvSpPr/>
          <p:nvPr/>
        </p:nvSpPr>
        <p:spPr>
          <a:xfrm>
            <a:off x="5999217" y="953509"/>
            <a:ext cx="5699760" cy="2833180"/>
          </a:xfrm>
          <a:prstGeom prst="rect">
            <a:avLst/>
          </a:prstGeom>
          <a:ln>
            <a:noFill/>
          </a:ln>
          <a:effectLst>
            <a:outerShdw blurRad="50800" dist="38100" dir="2700000" algn="tl" rotWithShape="0">
              <a:prstClr val="black">
                <a:alpha val="40000"/>
              </a:prstClr>
            </a:outerShdw>
          </a:effectLst>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2" name="Title 2"/>
          <p:cNvSpPr txBox="1">
            <a:spLocks/>
          </p:cNvSpPr>
          <p:nvPr/>
        </p:nvSpPr>
        <p:spPr>
          <a:xfrm>
            <a:off x="1239728" y="286072"/>
            <a:ext cx="6197393" cy="1248089"/>
          </a:xfrm>
          <a:prstGeom prst="rect">
            <a:avLst/>
          </a:prstGeom>
        </p:spPr>
        <p:txBody>
          <a:bodyPr>
            <a:noAutofit/>
          </a:bodyPr>
          <a:lstStyle>
            <a:lvl1pPr algn="l" defTabSz="685800" rtl="0" eaLnBrk="1" latinLnBrk="0" hangingPunct="1">
              <a:lnSpc>
                <a:spcPct val="90000"/>
              </a:lnSpc>
              <a:spcBef>
                <a:spcPct val="0"/>
              </a:spcBef>
              <a:buNone/>
              <a:defRPr sz="3600" b="1" kern="1200">
                <a:solidFill>
                  <a:schemeClr val="tx1"/>
                </a:solidFill>
                <a:latin typeface="+mj-lt"/>
                <a:ea typeface="+mj-ea"/>
                <a:cs typeface="+mj-cs"/>
              </a:defRPr>
            </a:lvl1pPr>
          </a:lstStyle>
          <a:p>
            <a:pPr defTabSz="914377"/>
            <a:r>
              <a:rPr lang="en-US" sz="4267" dirty="0">
                <a:solidFill>
                  <a:srgbClr val="1F4283"/>
                </a:solidFill>
                <a:latin typeface="Calibri Light" panose="020F0302020204030204"/>
              </a:rPr>
              <a:t>PAC &amp; FLFAC Meetings</a:t>
            </a:r>
          </a:p>
        </p:txBody>
      </p:sp>
      <p:sp>
        <p:nvSpPr>
          <p:cNvPr id="3" name="Rectangle 2"/>
          <p:cNvSpPr/>
          <p:nvPr/>
        </p:nvSpPr>
        <p:spPr>
          <a:xfrm>
            <a:off x="670037" y="1312228"/>
            <a:ext cx="5100321" cy="2389950"/>
          </a:xfrm>
          <a:prstGeom prst="rect">
            <a:avLst/>
          </a:prstGeom>
        </p:spPr>
        <p:txBody>
          <a:bodyPr wrap="square">
            <a:spAutoFit/>
          </a:bodyPr>
          <a:lstStyle/>
          <a:p>
            <a:pPr defTabSz="914377"/>
            <a:r>
              <a:rPr lang="en-US" sz="2133" dirty="0">
                <a:solidFill>
                  <a:srgbClr val="FFFFFF"/>
                </a:solidFill>
                <a:latin typeface="Segoe UI Semibold" panose="020B0702040204020203" pitchFamily="34" charset="0"/>
                <a:cs typeface="Segoe UI Semibold" panose="020B0702040204020203" pitchFamily="34" charset="0"/>
              </a:rPr>
              <a:t>The Project Advisory Committee (PAC), an internal body consisting of representatives from FDOT offices related to freight, provided guidance on the development of the plan and helped validate the results along the way. </a:t>
            </a:r>
          </a:p>
        </p:txBody>
      </p:sp>
      <p:sp>
        <p:nvSpPr>
          <p:cNvPr id="4" name="Rectangle 3"/>
          <p:cNvSpPr/>
          <p:nvPr/>
        </p:nvSpPr>
        <p:spPr>
          <a:xfrm>
            <a:off x="6129524" y="984191"/>
            <a:ext cx="5557520" cy="2718180"/>
          </a:xfrm>
          <a:prstGeom prst="rect">
            <a:avLst/>
          </a:prstGeom>
        </p:spPr>
        <p:txBody>
          <a:bodyPr wrap="square">
            <a:spAutoFit/>
          </a:bodyPr>
          <a:lstStyle/>
          <a:p>
            <a:pPr defTabSz="914377"/>
            <a:r>
              <a:rPr lang="en-US" sz="2133" dirty="0">
                <a:solidFill>
                  <a:srgbClr val="FFFFFF"/>
                </a:solidFill>
                <a:latin typeface="Segoe UI Semibold" panose="020B0702040204020203" pitchFamily="34" charset="0"/>
                <a:cs typeface="Segoe UI Semibold" panose="020B0702040204020203" pitchFamily="34" charset="0"/>
              </a:rPr>
              <a:t>The Florida Freight Advisory Committee (FLFAC), consisting of public and private sector freight stakeholders, advised on freight-related priorities, issues, projects, and funding needs. The FLFAC ensured that the objectives and issues identified in the plan would effectively address Florida’s freight needs.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0029" y="3877537"/>
            <a:ext cx="9416372" cy="2290644"/>
          </a:xfrm>
          <a:prstGeom prst="rect">
            <a:avLst/>
          </a:prstGeom>
        </p:spPr>
      </p:pic>
    </p:spTree>
    <p:extLst>
      <p:ext uri="{BB962C8B-B14F-4D97-AF65-F5344CB8AC3E}">
        <p14:creationId xmlns:p14="http://schemas.microsoft.com/office/powerpoint/2010/main" val="36568620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2895" b="7446"/>
          <a:stretch/>
        </p:blipFill>
        <p:spPr>
          <a:xfrm>
            <a:off x="1864133" y="2019927"/>
            <a:ext cx="7950617" cy="4242831"/>
          </a:xfrm>
          <a:prstGeom prst="rect">
            <a:avLst/>
          </a:prstGeom>
          <a:effectLst>
            <a:outerShdw blurRad="50800" dist="38100" dir="8100000" algn="tr" rotWithShape="0">
              <a:prstClr val="black">
                <a:alpha val="40000"/>
              </a:prstClr>
            </a:outerShdw>
          </a:effectLst>
        </p:spPr>
      </p:pic>
      <p:sp>
        <p:nvSpPr>
          <p:cNvPr id="14" name="Title 2"/>
          <p:cNvSpPr txBox="1">
            <a:spLocks/>
          </p:cNvSpPr>
          <p:nvPr/>
        </p:nvSpPr>
        <p:spPr>
          <a:xfrm>
            <a:off x="1342164" y="231106"/>
            <a:ext cx="5577633" cy="1248089"/>
          </a:xfrm>
          <a:prstGeom prst="rect">
            <a:avLst/>
          </a:prstGeom>
        </p:spPr>
        <p:txBody>
          <a:bodyPr>
            <a:normAutofit fontScale="92500"/>
          </a:bodyPr>
          <a:lstStyle>
            <a:lvl1pPr algn="l" defTabSz="685800" rtl="0" eaLnBrk="1" latinLnBrk="0" hangingPunct="1">
              <a:lnSpc>
                <a:spcPct val="90000"/>
              </a:lnSpc>
              <a:spcBef>
                <a:spcPct val="0"/>
              </a:spcBef>
              <a:buNone/>
              <a:defRPr sz="3600" b="1" kern="1200">
                <a:solidFill>
                  <a:schemeClr val="tx1"/>
                </a:solidFill>
                <a:latin typeface="+mj-lt"/>
                <a:ea typeface="+mj-ea"/>
                <a:cs typeface="+mj-cs"/>
              </a:defRPr>
            </a:lvl1pPr>
          </a:lstStyle>
          <a:p>
            <a:pPr defTabSz="914377"/>
            <a:r>
              <a:rPr lang="en-US" sz="4800" dirty="0">
                <a:solidFill>
                  <a:srgbClr val="1F4283"/>
                </a:solidFill>
                <a:latin typeface="Calibri Light" panose="020F0302020204030204"/>
              </a:rPr>
              <a:t>Regional Freight Forums</a:t>
            </a:r>
          </a:p>
        </p:txBody>
      </p:sp>
      <p:sp>
        <p:nvSpPr>
          <p:cNvPr id="15" name="Rectangle 14"/>
          <p:cNvSpPr/>
          <p:nvPr/>
        </p:nvSpPr>
        <p:spPr>
          <a:xfrm>
            <a:off x="1138464" y="884436"/>
            <a:ext cx="10737979" cy="1374864"/>
          </a:xfrm>
          <a:prstGeom prst="rect">
            <a:avLst/>
          </a:prstGeom>
        </p:spPr>
        <p:txBody>
          <a:bodyPr wrap="square">
            <a:spAutoFit/>
          </a:bodyPr>
          <a:lstStyle/>
          <a:p>
            <a:pPr defTabSz="914377"/>
            <a:r>
              <a:rPr lang="en-US" sz="2067" dirty="0">
                <a:solidFill>
                  <a:srgbClr val="000000"/>
                </a:solidFill>
                <a:latin typeface="Segoe UI Semibold" panose="020B0702040204020203" pitchFamily="34" charset="0"/>
                <a:cs typeface="Segoe UI Semibold" panose="020B0702040204020203" pitchFamily="34" charset="0"/>
              </a:rPr>
              <a:t>Regional freight forums were held in each FDOT District to give the public and stakeholders a venue to share knowledge, and explore freight issues and potential solutions. </a:t>
            </a:r>
          </a:p>
          <a:p>
            <a:pPr defTabSz="914377"/>
            <a:r>
              <a:rPr lang="en-US" sz="2133" dirty="0">
                <a:solidFill>
                  <a:srgbClr val="000000"/>
                </a:solidFill>
                <a:latin typeface="Calibri" panose="020F0502020204030204"/>
              </a:rPr>
              <a:t> </a:t>
            </a:r>
          </a:p>
        </p:txBody>
      </p:sp>
    </p:spTree>
    <p:extLst>
      <p:ext uri="{BB962C8B-B14F-4D97-AF65-F5344CB8AC3E}">
        <p14:creationId xmlns:p14="http://schemas.microsoft.com/office/powerpoint/2010/main" val="40732444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Technical Analysis</a:t>
            </a:r>
          </a:p>
        </p:txBody>
      </p:sp>
    </p:spTree>
    <p:extLst>
      <p:ext uri="{BB962C8B-B14F-4D97-AF65-F5344CB8AC3E}">
        <p14:creationId xmlns:p14="http://schemas.microsoft.com/office/powerpoint/2010/main" val="5699331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58447" y="211964"/>
            <a:ext cx="10515600" cy="1021581"/>
          </a:xfrm>
        </p:spPr>
        <p:txBody>
          <a:bodyPr/>
          <a:lstStyle/>
          <a:p>
            <a:r>
              <a:rPr lang="en-US" dirty="0"/>
              <a:t>Assets</a:t>
            </a: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895" b="12927"/>
          <a:stretch/>
        </p:blipFill>
        <p:spPr>
          <a:xfrm>
            <a:off x="5593384" y="-190500"/>
            <a:ext cx="6397801" cy="6476999"/>
          </a:xfrm>
          <a:prstGeom prst="rect">
            <a:avLst/>
          </a:prstGeom>
        </p:spPr>
      </p:pic>
      <p:sp>
        <p:nvSpPr>
          <p:cNvPr id="5" name="Rectangle 4"/>
          <p:cNvSpPr/>
          <p:nvPr/>
        </p:nvSpPr>
        <p:spPr>
          <a:xfrm>
            <a:off x="262533" y="1412986"/>
            <a:ext cx="5668368" cy="1241622"/>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Florida’s multimodal freight and logistics infrastructure supports over 21 million residents and 126 million annual visitors while providing connectivity between freight modes</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7582" y="2694967"/>
            <a:ext cx="4962860" cy="3625099"/>
          </a:xfrm>
          <a:prstGeom prst="rect">
            <a:avLst/>
          </a:prstGeom>
          <a:effectLst/>
        </p:spPr>
      </p:pic>
      <p:sp>
        <p:nvSpPr>
          <p:cNvPr id="7" name="Rectangle 6"/>
          <p:cNvSpPr/>
          <p:nvPr/>
        </p:nvSpPr>
        <p:spPr>
          <a:xfrm>
            <a:off x="5734573" y="4038302"/>
            <a:ext cx="4001843" cy="22806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7415" y="1638299"/>
            <a:ext cx="2562685" cy="3169467"/>
          </a:xfrm>
          <a:prstGeom prst="rect">
            <a:avLst/>
          </a:prstGeom>
        </p:spPr>
      </p:pic>
    </p:spTree>
    <p:extLst>
      <p:ext uri="{BB962C8B-B14F-4D97-AF65-F5344CB8AC3E}">
        <p14:creationId xmlns:p14="http://schemas.microsoft.com/office/powerpoint/2010/main" val="3801874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340133" y="222722"/>
            <a:ext cx="3708193" cy="1248089"/>
          </a:xfrm>
        </p:spPr>
        <p:txBody>
          <a:bodyPr>
            <a:normAutofit/>
          </a:bodyPr>
          <a:lstStyle/>
          <a:p>
            <a:r>
              <a:rPr lang="en-US" dirty="0"/>
              <a:t>Networks</a:t>
            </a:r>
          </a:p>
        </p:txBody>
      </p:sp>
      <p:grpSp>
        <p:nvGrpSpPr>
          <p:cNvPr id="13" name="Group 12"/>
          <p:cNvGrpSpPr/>
          <p:nvPr/>
        </p:nvGrpSpPr>
        <p:grpSpPr>
          <a:xfrm>
            <a:off x="5313250" y="100409"/>
            <a:ext cx="6792687" cy="6212513"/>
            <a:chOff x="1903744" y="2411222"/>
            <a:chExt cx="4239745" cy="3877622"/>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26766" y="2411222"/>
              <a:ext cx="4216723" cy="3842979"/>
            </a:xfrm>
            <a:prstGeom prst="rect">
              <a:avLst/>
            </a:prstGeom>
          </p:spPr>
        </p:pic>
        <p:sp>
          <p:nvSpPr>
            <p:cNvPr id="15" name="Rectangle 14"/>
            <p:cNvSpPr/>
            <p:nvPr/>
          </p:nvSpPr>
          <p:spPr>
            <a:xfrm>
              <a:off x="1903744" y="5406825"/>
              <a:ext cx="2842494" cy="8820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grpSp>
      <p:sp>
        <p:nvSpPr>
          <p:cNvPr id="16" name="Content Placeholder 6"/>
          <p:cNvSpPr>
            <a:spLocks noGrp="1"/>
          </p:cNvSpPr>
          <p:nvPr>
            <p:ph idx="1"/>
          </p:nvPr>
        </p:nvSpPr>
        <p:spPr>
          <a:xfrm>
            <a:off x="302027" y="1597555"/>
            <a:ext cx="4589116" cy="1569340"/>
          </a:xfrm>
          <a:prstGeom prst="rect">
            <a:avLst/>
          </a:prstGeom>
        </p:spPr>
        <p:txBody>
          <a:bodyPr wrap="square">
            <a:spAutoFit/>
          </a:bodyPr>
          <a:lstStyle/>
          <a:p>
            <a:pPr marL="0" indent="0">
              <a:buNone/>
            </a:pPr>
            <a:r>
              <a:rPr lang="en-US" sz="2133" dirty="0">
                <a:solidFill>
                  <a:schemeClr val="tx2"/>
                </a:solidFill>
              </a:rPr>
              <a:t>The National Highway Freight Network (NHFN) helps strategically direct resources toward improved system performance for efficient movement of freight on highways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280" y="1792940"/>
            <a:ext cx="4097305" cy="1563445"/>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481" y="3608587"/>
            <a:ext cx="6411559" cy="2579764"/>
          </a:xfrm>
          <a:prstGeom prst="rect">
            <a:avLst/>
          </a:prstGeom>
        </p:spPr>
      </p:pic>
    </p:spTree>
    <p:extLst>
      <p:ext uri="{BB962C8B-B14F-4D97-AF65-F5344CB8AC3E}">
        <p14:creationId xmlns:p14="http://schemas.microsoft.com/office/powerpoint/2010/main" val="24597348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30661"/>
          <a:stretch/>
        </p:blipFill>
        <p:spPr>
          <a:xfrm>
            <a:off x="2808524" y="1"/>
            <a:ext cx="6859016" cy="6265249"/>
          </a:xfrm>
        </p:spPr>
      </p:pic>
      <p:sp>
        <p:nvSpPr>
          <p:cNvPr id="3" name="Title 2"/>
          <p:cNvSpPr>
            <a:spLocks noGrp="1"/>
          </p:cNvSpPr>
          <p:nvPr>
            <p:ph type="title"/>
          </p:nvPr>
        </p:nvSpPr>
        <p:spPr>
          <a:xfrm>
            <a:off x="243840" y="1674405"/>
            <a:ext cx="2667896" cy="1325033"/>
          </a:xfrm>
        </p:spPr>
        <p:txBody>
          <a:bodyPr>
            <a:noAutofit/>
          </a:bodyPr>
          <a:lstStyle/>
          <a:p>
            <a:r>
              <a:rPr lang="en-US" sz="4267" dirty="0"/>
              <a:t>Freight Intensive</a:t>
            </a:r>
            <a:br>
              <a:rPr lang="en-US" sz="4267" dirty="0"/>
            </a:br>
            <a:r>
              <a:rPr lang="en-US" sz="4267" dirty="0"/>
              <a:t>Areas</a:t>
            </a:r>
          </a:p>
        </p:txBody>
      </p:sp>
      <p:sp>
        <p:nvSpPr>
          <p:cNvPr id="5" name="Rectangle 4"/>
          <p:cNvSpPr/>
          <p:nvPr/>
        </p:nvSpPr>
        <p:spPr>
          <a:xfrm>
            <a:off x="129093" y="3287381"/>
            <a:ext cx="2538804" cy="1816266"/>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These clusters of freight facilities generate, distribute or attract large amounts of freight activity</a:t>
            </a:r>
          </a:p>
        </p:txBody>
      </p:sp>
      <p:pic>
        <p:nvPicPr>
          <p:cNvPr id="6" name="Content Placeholder 3"/>
          <p:cNvPicPr>
            <a:picLocks noChangeAspect="1"/>
          </p:cNvPicPr>
          <p:nvPr/>
        </p:nvPicPr>
        <p:blipFill rotWithShape="1">
          <a:blip r:embed="rId2">
            <a:extLst>
              <a:ext uri="{28A0092B-C50C-407E-A947-70E740481C1C}">
                <a14:useLocalDpi xmlns:a14="http://schemas.microsoft.com/office/drawing/2010/main" val="0"/>
              </a:ext>
            </a:extLst>
          </a:blip>
          <a:srcRect l="71070"/>
          <a:stretch/>
        </p:blipFill>
        <p:spPr>
          <a:xfrm>
            <a:off x="9742387" y="487681"/>
            <a:ext cx="2449613" cy="5364480"/>
          </a:xfrm>
          <a:prstGeom prst="rect">
            <a:avLst/>
          </a:prstGeom>
        </p:spPr>
      </p:pic>
    </p:spTree>
    <p:extLst>
      <p:ext uri="{BB962C8B-B14F-4D97-AF65-F5344CB8AC3E}">
        <p14:creationId xmlns:p14="http://schemas.microsoft.com/office/powerpoint/2010/main" val="10949552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58447" y="462863"/>
            <a:ext cx="10515600" cy="672832"/>
          </a:xfrm>
        </p:spPr>
        <p:txBody>
          <a:bodyPr>
            <a:normAutofit fontScale="90000"/>
          </a:bodyPr>
          <a:lstStyle/>
          <a:p>
            <a:r>
              <a:rPr lang="en-US" dirty="0"/>
              <a:t>Performance Measures</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5820" b="46966"/>
          <a:stretch/>
        </p:blipFill>
        <p:spPr>
          <a:xfrm>
            <a:off x="509000" y="1732818"/>
            <a:ext cx="4367800" cy="368903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1060" y="2242147"/>
            <a:ext cx="3026405" cy="1822855"/>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85867" y="1735505"/>
            <a:ext cx="3728629" cy="3471196"/>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4696" y="4120429"/>
            <a:ext cx="2174624" cy="412127"/>
          </a:xfrm>
          <a:prstGeom prst="rect">
            <a:avLst/>
          </a:prstGeom>
        </p:spPr>
      </p:pic>
    </p:spTree>
    <p:extLst>
      <p:ext uri="{BB962C8B-B14F-4D97-AF65-F5344CB8AC3E}">
        <p14:creationId xmlns:p14="http://schemas.microsoft.com/office/powerpoint/2010/main" val="3075136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58447" y="254163"/>
            <a:ext cx="10515600" cy="471311"/>
          </a:xfrm>
        </p:spPr>
        <p:txBody>
          <a:bodyPr>
            <a:noAutofit/>
          </a:bodyPr>
          <a:lstStyle/>
          <a:p>
            <a:r>
              <a:rPr lang="en-US" sz="4267" dirty="0"/>
              <a:t>Analysis &amp; Data Sets</a:t>
            </a:r>
          </a:p>
        </p:txBody>
      </p:sp>
      <p:graphicFrame>
        <p:nvGraphicFramePr>
          <p:cNvPr id="5" name="Table 4"/>
          <p:cNvGraphicFramePr>
            <a:graphicFrameLocks noGrp="1"/>
          </p:cNvGraphicFramePr>
          <p:nvPr/>
        </p:nvGraphicFramePr>
        <p:xfrm>
          <a:off x="1795949" y="818492"/>
          <a:ext cx="8360692" cy="5419878"/>
        </p:xfrm>
        <a:graphic>
          <a:graphicData uri="http://schemas.openxmlformats.org/drawingml/2006/table">
            <a:tbl>
              <a:tblPr firstRow="1" firstCol="1" bandRow="1">
                <a:tableStyleId>{93296810-A885-4BE3-A3E7-6D5BEEA58F35}</a:tableStyleId>
              </a:tblPr>
              <a:tblGrid>
                <a:gridCol w="2849103">
                  <a:extLst>
                    <a:ext uri="{9D8B030D-6E8A-4147-A177-3AD203B41FA5}">
                      <a16:colId xmlns:a16="http://schemas.microsoft.com/office/drawing/2014/main" val="20000"/>
                    </a:ext>
                  </a:extLst>
                </a:gridCol>
                <a:gridCol w="5511589">
                  <a:extLst>
                    <a:ext uri="{9D8B030D-6E8A-4147-A177-3AD203B41FA5}">
                      <a16:colId xmlns:a16="http://schemas.microsoft.com/office/drawing/2014/main" val="20001"/>
                    </a:ext>
                  </a:extLst>
                </a:gridCol>
              </a:tblGrid>
              <a:tr h="284480">
                <a:tc>
                  <a:txBody>
                    <a:bodyPr/>
                    <a:lstStyle/>
                    <a:p>
                      <a:pPr marL="0" marR="0" algn="ctr">
                        <a:spcBef>
                          <a:spcPts val="0"/>
                        </a:spcBef>
                        <a:spcAft>
                          <a:spcPts val="0"/>
                        </a:spcAft>
                        <a:tabLst>
                          <a:tab pos="879475" algn="l"/>
                        </a:tabLst>
                      </a:pPr>
                      <a:r>
                        <a:rPr lang="en-US" sz="1900" dirty="0">
                          <a:effectLst/>
                          <a:latin typeface="Segoe UI Semibold" panose="020B0702040204020203" pitchFamily="34" charset="0"/>
                          <a:cs typeface="Segoe UI Semibold" panose="020B0702040204020203" pitchFamily="34" charset="0"/>
                        </a:rPr>
                        <a:t>Analysis </a:t>
                      </a:r>
                      <a:endParaRPr lang="en-US" sz="1900" b="1" dirty="0">
                        <a:effectLst/>
                        <a:latin typeface="Segoe UI Semibold" panose="020B0702040204020203" pitchFamily="34" charset="0"/>
                        <a:ea typeface="Arial" panose="020B0604020202020204" pitchFamily="34" charset="0"/>
                        <a:cs typeface="Segoe UI Semibold" panose="020B0702040204020203" pitchFamily="34" charset="0"/>
                      </a:endParaRPr>
                    </a:p>
                  </a:txBody>
                  <a:tcPr marL="50865" marR="50865" marT="0" marB="0"/>
                </a:tc>
                <a:tc>
                  <a:txBody>
                    <a:bodyPr/>
                    <a:lstStyle/>
                    <a:p>
                      <a:pPr marL="0" marR="0" algn="ctr">
                        <a:spcBef>
                          <a:spcPts val="0"/>
                        </a:spcBef>
                        <a:spcAft>
                          <a:spcPts val="0"/>
                        </a:spcAft>
                      </a:pPr>
                      <a:r>
                        <a:rPr lang="en-US" sz="1900" dirty="0">
                          <a:effectLst/>
                          <a:latin typeface="Segoe UI Semibold" panose="020B0702040204020203" pitchFamily="34" charset="0"/>
                          <a:cs typeface="Segoe UI Semibold" panose="020B0702040204020203" pitchFamily="34" charset="0"/>
                        </a:rPr>
                        <a:t>Data</a:t>
                      </a:r>
                      <a:endParaRPr lang="en-US" sz="1900" b="1" dirty="0">
                        <a:effectLst/>
                        <a:latin typeface="Segoe UI Semibold" panose="020B0702040204020203" pitchFamily="34" charset="0"/>
                        <a:ea typeface="Arial" panose="020B0604020202020204" pitchFamily="34" charset="0"/>
                        <a:cs typeface="Segoe UI Semibold" panose="020B0702040204020203" pitchFamily="34" charset="0"/>
                      </a:endParaRPr>
                    </a:p>
                  </a:txBody>
                  <a:tcPr marL="50865" marR="50865" marT="0" marB="0"/>
                </a:tc>
                <a:extLst>
                  <a:ext uri="{0D108BD9-81ED-4DB2-BD59-A6C34878D82A}">
                    <a16:rowId xmlns:a16="http://schemas.microsoft.com/office/drawing/2014/main" val="10000"/>
                  </a:ext>
                </a:extLst>
              </a:tr>
              <a:tr h="243840">
                <a:tc>
                  <a:txBody>
                    <a:bodyPr/>
                    <a:lstStyle/>
                    <a:p>
                      <a:pPr marL="0" marR="0" algn="l">
                        <a:spcBef>
                          <a:spcPts val="0"/>
                        </a:spcBef>
                        <a:spcAft>
                          <a:spcPts val="0"/>
                        </a:spcAft>
                        <a:tabLst>
                          <a:tab pos="1505585" algn="r"/>
                        </a:tabLst>
                      </a:pPr>
                      <a:r>
                        <a:rPr lang="en-US" sz="1600">
                          <a:effectLst/>
                          <a:latin typeface="Segoe UI Semilight" panose="020B0402040204020203" pitchFamily="34" charset="0"/>
                          <a:cs typeface="Segoe UI Semilight" panose="020B0402040204020203" pitchFamily="34" charset="0"/>
                        </a:rPr>
                        <a:t>Commodity Flow 	</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FAF/ Modal Datasets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1"/>
                  </a:ext>
                </a:extLst>
              </a:tr>
              <a:tr h="243840">
                <a:tc>
                  <a:txBody>
                    <a:bodyPr/>
                    <a:lstStyle/>
                    <a:p>
                      <a:pPr marL="0" marR="0" algn="l">
                        <a:spcBef>
                          <a:spcPts val="0"/>
                        </a:spcBef>
                        <a:spcAft>
                          <a:spcPts val="0"/>
                        </a:spcAft>
                      </a:pPr>
                      <a:r>
                        <a:rPr lang="en-US" sz="1600">
                          <a:effectLst/>
                          <a:latin typeface="Segoe UI Semilight" panose="020B0402040204020203" pitchFamily="34" charset="0"/>
                          <a:cs typeface="Segoe UI Semilight" panose="020B0402040204020203" pitchFamily="34" charset="0"/>
                        </a:rPr>
                        <a:t>Performance Measures </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a:solidFill>
                            <a:sysClr val="windowText" lastClr="000000"/>
                          </a:solidFill>
                          <a:effectLst/>
                          <a:latin typeface="Segoe UI Semilight" panose="020B0402040204020203" pitchFamily="34" charset="0"/>
                          <a:cs typeface="Segoe UI Semilight" panose="020B0402040204020203" pitchFamily="34" charset="0"/>
                        </a:rPr>
                        <a:t>TPM/ RCI/ HPMS/ Source Book</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2"/>
                  </a:ext>
                </a:extLst>
              </a:tr>
              <a:tr h="243840">
                <a:tc>
                  <a:txBody>
                    <a:bodyPr/>
                    <a:lstStyle/>
                    <a:p>
                      <a:pPr marL="0" marR="0" algn="l">
                        <a:spcBef>
                          <a:spcPts val="0"/>
                        </a:spcBef>
                        <a:spcAft>
                          <a:spcPts val="0"/>
                        </a:spcAft>
                        <a:tabLst>
                          <a:tab pos="1505585" algn="r"/>
                        </a:tabLst>
                      </a:pPr>
                      <a:r>
                        <a:rPr lang="en-US" sz="1600" dirty="0">
                          <a:effectLst/>
                          <a:latin typeface="Segoe UI Semilight" panose="020B0402040204020203" pitchFamily="34" charset="0"/>
                          <a:cs typeface="Segoe UI Semilight" panose="020B0402040204020203" pitchFamily="34" charset="0"/>
                        </a:rPr>
                        <a:t>Bottleneck Analysis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tabLst>
                          <a:tab pos="1505585" algn="r"/>
                        </a:tabLst>
                      </a:pPr>
                      <a:r>
                        <a:rPr lang="en-US" sz="1600">
                          <a:solidFill>
                            <a:sysClr val="windowText" lastClr="000000"/>
                          </a:solidFill>
                          <a:effectLst/>
                          <a:latin typeface="Segoe UI Semilight" panose="020B0402040204020203" pitchFamily="34" charset="0"/>
                          <a:cs typeface="Segoe UI Semilight" panose="020B0402040204020203" pitchFamily="34" charset="0"/>
                        </a:rPr>
                        <a:t>NPMRDS</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3"/>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Travel Time Reliability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NPMRDS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4"/>
                  </a:ext>
                </a:extLst>
              </a:tr>
              <a:tr h="243840">
                <a:tc>
                  <a:txBody>
                    <a:bodyPr/>
                    <a:lstStyle/>
                    <a:p>
                      <a:pPr marL="0" marR="0" algn="l">
                        <a:spcBef>
                          <a:spcPts val="0"/>
                        </a:spcBef>
                        <a:spcAft>
                          <a:spcPts val="0"/>
                        </a:spcAft>
                        <a:tabLst>
                          <a:tab pos="1505585" algn="r"/>
                        </a:tabLst>
                      </a:pPr>
                      <a:r>
                        <a:rPr lang="en-US" sz="1600">
                          <a:effectLst/>
                          <a:latin typeface="Segoe UI Semilight" panose="020B0402040204020203" pitchFamily="34" charset="0"/>
                          <a:cs typeface="Segoe UI Semilight" panose="020B0402040204020203" pitchFamily="34" charset="0"/>
                        </a:rPr>
                        <a:t>Pavement Conditions</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tabLst>
                          <a:tab pos="1505585" algn="r"/>
                        </a:tabLst>
                      </a:pPr>
                      <a:r>
                        <a:rPr lang="en-US" sz="1600" dirty="0">
                          <a:solidFill>
                            <a:sysClr val="windowText" lastClr="000000"/>
                          </a:solidFill>
                          <a:effectLst/>
                          <a:latin typeface="Segoe UI Semilight" panose="020B0402040204020203" pitchFamily="34" charset="0"/>
                          <a:cs typeface="Segoe UI Semilight" panose="020B0402040204020203" pitchFamily="34" charset="0"/>
                        </a:rPr>
                        <a:t>TPM datasets </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5"/>
                  </a:ext>
                </a:extLst>
              </a:tr>
              <a:tr h="243840">
                <a:tc>
                  <a:txBody>
                    <a:bodyPr/>
                    <a:lstStyle/>
                    <a:p>
                      <a:pPr marL="0" marR="0" algn="l">
                        <a:spcBef>
                          <a:spcPts val="0"/>
                        </a:spcBef>
                        <a:spcAft>
                          <a:spcPts val="0"/>
                        </a:spcAft>
                        <a:tabLst>
                          <a:tab pos="1505585" algn="r"/>
                        </a:tabLst>
                      </a:pPr>
                      <a:r>
                        <a:rPr lang="en-US" sz="1600" dirty="0">
                          <a:effectLst/>
                          <a:latin typeface="Segoe UI Semilight" panose="020B0402040204020203" pitchFamily="34" charset="0"/>
                          <a:cs typeface="Segoe UI Semilight" panose="020B0402040204020203" pitchFamily="34" charset="0"/>
                        </a:rPr>
                        <a:t>Resiliency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tabLst>
                          <a:tab pos="1505585" algn="r"/>
                        </a:tabLst>
                      </a:pPr>
                      <a:r>
                        <a:rPr lang="en-US" sz="1600" dirty="0">
                          <a:solidFill>
                            <a:sysClr val="windowText" lastClr="000000"/>
                          </a:solidFill>
                          <a:effectLst/>
                          <a:latin typeface="Segoe UI Semilight" panose="020B0402040204020203" pitchFamily="34" charset="0"/>
                          <a:cs typeface="Segoe UI Semilight" panose="020B0402040204020203" pitchFamily="34" charset="0"/>
                        </a:rPr>
                        <a:t>FHWA  Vulnerability Assessment and Adaptation Framework</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6"/>
                  </a:ext>
                </a:extLst>
              </a:tr>
              <a:tr h="243840">
                <a:tc>
                  <a:txBody>
                    <a:bodyPr/>
                    <a:lstStyle/>
                    <a:p>
                      <a:pPr marL="0" marR="0" algn="l">
                        <a:spcBef>
                          <a:spcPts val="0"/>
                        </a:spcBef>
                        <a:spcAft>
                          <a:spcPts val="0"/>
                        </a:spcAft>
                      </a:pPr>
                      <a:r>
                        <a:rPr lang="en-US" sz="1600">
                          <a:effectLst/>
                          <a:latin typeface="Segoe UI Semilight" panose="020B0402040204020203" pitchFamily="34" charset="0"/>
                          <a:cs typeface="Segoe UI Semilight" panose="020B0402040204020203" pitchFamily="34" charset="0"/>
                        </a:rPr>
                        <a:t>Empty Back Haul</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TTMS/ WIM Data</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7"/>
                  </a:ext>
                </a:extLst>
              </a:tr>
              <a:tr h="243840">
                <a:tc>
                  <a:txBody>
                    <a:bodyPr/>
                    <a:lstStyle/>
                    <a:p>
                      <a:pPr marL="0" marR="0" algn="l">
                        <a:spcBef>
                          <a:spcPts val="0"/>
                        </a:spcBef>
                        <a:spcAft>
                          <a:spcPts val="0"/>
                        </a:spcAft>
                        <a:tabLst>
                          <a:tab pos="1505585" algn="r"/>
                        </a:tabLst>
                      </a:pPr>
                      <a:r>
                        <a:rPr lang="en-US" sz="1600" dirty="0">
                          <a:effectLst/>
                          <a:latin typeface="Segoe UI Semilight" panose="020B0402040204020203" pitchFamily="34" charset="0"/>
                          <a:cs typeface="Segoe UI Semilight" panose="020B0402040204020203" pitchFamily="34" charset="0"/>
                        </a:rPr>
                        <a:t>Freight Cluster Analysis</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tabLst>
                          <a:tab pos="1505585" algn="r"/>
                        </a:tabLst>
                      </a:pPr>
                      <a:r>
                        <a:rPr lang="en-US" sz="1600" dirty="0">
                          <a:solidFill>
                            <a:sysClr val="windowText" lastClr="000000"/>
                          </a:solidFill>
                          <a:effectLst/>
                          <a:latin typeface="Segoe UI Semilight" panose="020B0402040204020203" pitchFamily="34" charset="0"/>
                          <a:cs typeface="Segoe UI Semilight" panose="020B0402040204020203" pitchFamily="34" charset="0"/>
                        </a:rPr>
                        <a:t>DOR and DEO Data</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8"/>
                  </a:ext>
                </a:extLst>
              </a:tr>
              <a:tr h="243840">
                <a:tc>
                  <a:txBody>
                    <a:bodyPr/>
                    <a:lstStyle/>
                    <a:p>
                      <a:pPr marL="0" marR="0" algn="l">
                        <a:spcBef>
                          <a:spcPts val="0"/>
                        </a:spcBef>
                        <a:spcAft>
                          <a:spcPts val="0"/>
                        </a:spcAft>
                      </a:pPr>
                      <a:r>
                        <a:rPr lang="en-US" sz="1600">
                          <a:effectLst/>
                          <a:latin typeface="Segoe UI Semilight" panose="020B0402040204020203" pitchFamily="34" charset="0"/>
                          <a:cs typeface="Segoe UI Semilight" panose="020B0402040204020203" pitchFamily="34" charset="0"/>
                        </a:rPr>
                        <a:t>Truck Parking Analysis </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ATRI and TPAS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09"/>
                  </a:ext>
                </a:extLst>
              </a:tr>
              <a:tr h="243840">
                <a:tc>
                  <a:txBody>
                    <a:bodyPr/>
                    <a:lstStyle/>
                    <a:p>
                      <a:pPr marL="0" marR="0" algn="l">
                        <a:spcBef>
                          <a:spcPts val="0"/>
                        </a:spcBef>
                        <a:spcAft>
                          <a:spcPts val="0"/>
                        </a:spcAft>
                        <a:tabLst>
                          <a:tab pos="1505585" algn="r"/>
                        </a:tabLst>
                      </a:pPr>
                      <a:r>
                        <a:rPr lang="en-US" sz="1600" dirty="0">
                          <a:effectLst/>
                          <a:latin typeface="Segoe UI Semilight" panose="020B0402040204020203" pitchFamily="34" charset="0"/>
                          <a:cs typeface="Segoe UI Semilight" panose="020B0402040204020203" pitchFamily="34" charset="0"/>
                        </a:rPr>
                        <a:t>Networks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tabLst>
                          <a:tab pos="1505585" algn="r"/>
                        </a:tabLst>
                      </a:pPr>
                      <a:r>
                        <a:rPr lang="en-US" sz="1600" dirty="0">
                          <a:solidFill>
                            <a:sysClr val="windowText" lastClr="000000"/>
                          </a:solidFill>
                          <a:effectLst/>
                          <a:latin typeface="Segoe UI Semilight" panose="020B0402040204020203" pitchFamily="34" charset="0"/>
                          <a:cs typeface="Segoe UI Semilight" panose="020B0402040204020203" pitchFamily="34" charset="0"/>
                        </a:rPr>
                        <a:t>NHFN, SIS, SHS,NHS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0"/>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Hubs</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a:solidFill>
                            <a:sysClr val="windowText" lastClr="000000"/>
                          </a:solidFill>
                          <a:effectLst/>
                          <a:latin typeface="Segoe UI Semilight" panose="020B0402040204020203" pitchFamily="34" charset="0"/>
                          <a:cs typeface="Segoe UI Semilight" panose="020B0402040204020203" pitchFamily="34" charset="0"/>
                        </a:rPr>
                        <a:t>Modal Hubs</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1"/>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Trend Analysis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a:solidFill>
                            <a:sysClr val="windowText" lastClr="000000"/>
                          </a:solidFill>
                          <a:effectLst/>
                          <a:latin typeface="Segoe UI Semilight" panose="020B0402040204020203" pitchFamily="34" charset="0"/>
                          <a:cs typeface="Segoe UI Semilight" panose="020B0402040204020203" pitchFamily="34" charset="0"/>
                        </a:rPr>
                        <a:t>Population, employment, visitors, economy,  freight, modes  </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2"/>
                  </a:ext>
                </a:extLst>
              </a:tr>
              <a:tr h="243840">
                <a:tc>
                  <a:txBody>
                    <a:bodyPr/>
                    <a:lstStyle/>
                    <a:p>
                      <a:pPr marL="0" marR="0" algn="l">
                        <a:spcBef>
                          <a:spcPts val="0"/>
                        </a:spcBef>
                        <a:spcAft>
                          <a:spcPts val="0"/>
                        </a:spcAft>
                      </a:pPr>
                      <a:r>
                        <a:rPr lang="en-US" sz="1600">
                          <a:effectLst/>
                          <a:latin typeface="Segoe UI Semilight" panose="020B0402040204020203" pitchFamily="34" charset="0"/>
                          <a:cs typeface="Segoe UI Semilight" panose="020B0402040204020203" pitchFamily="34" charset="0"/>
                        </a:rPr>
                        <a:t>Safety Analysis</a:t>
                      </a:r>
                      <a:endParaRPr lang="en-US" sz="160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a:solidFill>
                            <a:sysClr val="windowText" lastClr="000000"/>
                          </a:solidFill>
                          <a:effectLst/>
                          <a:latin typeface="Segoe UI Semilight" panose="020B0402040204020203" pitchFamily="34" charset="0"/>
                          <a:cs typeface="Segoe UI Semilight" panose="020B0402040204020203" pitchFamily="34" charset="0"/>
                        </a:rPr>
                        <a:t>CARS and FARS</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3"/>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Energy/ Alternate Fuels</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EV, LNG/ CNG, etc.</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4"/>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Panama Canal</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FDOT Seaport Study</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5"/>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Trade Regulations</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Foreign Trade, PIERS, BTS T-100</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6"/>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Scenario Analysis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Economy and technology </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7"/>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County Freight Profiles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IHS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8"/>
                  </a:ext>
                </a:extLst>
              </a:tr>
              <a:tr h="248679">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Intermodal Connectors</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ATRI, DEO, DOR, Truck traffic counts, HPMS and others</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19"/>
                  </a:ext>
                </a:extLst>
              </a:tr>
              <a:tr h="248679">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Rail Highway Grade Separation </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a:solidFill>
                            <a:sysClr val="windowText" lastClr="000000"/>
                          </a:solidFill>
                          <a:effectLst/>
                          <a:latin typeface="Segoe UI Semilight" panose="020B0402040204020203" pitchFamily="34" charset="0"/>
                          <a:cs typeface="Segoe UI Semilight" panose="020B0402040204020203" pitchFamily="34" charset="0"/>
                        </a:rPr>
                        <a:t>FRA Safety + RHCI data</a:t>
                      </a:r>
                      <a:endParaRPr lang="en-US" sz="160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20"/>
                  </a:ext>
                </a:extLst>
              </a:tr>
              <a:tr h="243840">
                <a:tc>
                  <a:txBody>
                    <a:bodyPr/>
                    <a:lstStyle/>
                    <a:p>
                      <a:pPr marL="0" marR="0" algn="l">
                        <a:spcBef>
                          <a:spcPts val="0"/>
                        </a:spcBef>
                        <a:spcAft>
                          <a:spcPts val="0"/>
                        </a:spcAft>
                      </a:pPr>
                      <a:r>
                        <a:rPr lang="en-US" sz="1600" dirty="0">
                          <a:effectLst/>
                          <a:latin typeface="Segoe UI Semilight" panose="020B0402040204020203" pitchFamily="34" charset="0"/>
                          <a:cs typeface="Segoe UI Semilight" panose="020B0402040204020203" pitchFamily="34" charset="0"/>
                        </a:rPr>
                        <a:t>Humped Crossing</a:t>
                      </a:r>
                      <a:endParaRPr lang="en-US" sz="1600" dirty="0">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tc>
                  <a:txBody>
                    <a:bodyPr/>
                    <a:lstStyle/>
                    <a:p>
                      <a:pPr marL="0" marR="0" algn="l">
                        <a:spcBef>
                          <a:spcPts val="0"/>
                        </a:spcBef>
                        <a:spcAft>
                          <a:spcPts val="0"/>
                        </a:spcAft>
                      </a:pPr>
                      <a:r>
                        <a:rPr lang="en-US" sz="1600" dirty="0">
                          <a:solidFill>
                            <a:sysClr val="windowText" lastClr="000000"/>
                          </a:solidFill>
                          <a:effectLst/>
                          <a:latin typeface="Segoe UI Semilight" panose="020B0402040204020203" pitchFamily="34" charset="0"/>
                          <a:cs typeface="Segoe UI Semilight" panose="020B0402040204020203" pitchFamily="34" charset="0"/>
                        </a:rPr>
                        <a:t>RHCI database</a:t>
                      </a:r>
                      <a:endParaRPr lang="en-US" sz="1600" dirty="0">
                        <a:solidFill>
                          <a:sysClr val="windowText" lastClr="000000"/>
                        </a:solidFill>
                        <a:effectLst/>
                        <a:latin typeface="Segoe UI Semilight" panose="020B0402040204020203" pitchFamily="34" charset="0"/>
                        <a:ea typeface="Arial" panose="020B0604020202020204" pitchFamily="34" charset="0"/>
                        <a:cs typeface="Segoe UI Semilight" panose="020B0402040204020203" pitchFamily="34" charset="0"/>
                      </a:endParaRPr>
                    </a:p>
                  </a:txBody>
                  <a:tcPr marL="50865" marR="50865" marT="0" marB="0"/>
                </a:tc>
                <a:extLst>
                  <a:ext uri="{0D108BD9-81ED-4DB2-BD59-A6C34878D82A}">
                    <a16:rowId xmlns:a16="http://schemas.microsoft.com/office/drawing/2014/main" val="10021"/>
                  </a:ext>
                </a:extLst>
              </a:tr>
            </a:tbl>
          </a:graphicData>
        </a:graphic>
      </p:graphicFrame>
    </p:spTree>
    <p:extLst>
      <p:ext uri="{BB962C8B-B14F-4D97-AF65-F5344CB8AC3E}">
        <p14:creationId xmlns:p14="http://schemas.microsoft.com/office/powerpoint/2010/main" val="12920836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49B65-FBB7-40E5-8098-FC7AD661EA9B}"/>
              </a:ext>
            </a:extLst>
          </p:cNvPr>
          <p:cNvSpPr>
            <a:spLocks noGrp="1"/>
          </p:cNvSpPr>
          <p:nvPr>
            <p:ph type="title"/>
          </p:nvPr>
        </p:nvSpPr>
        <p:spPr/>
        <p:txBody>
          <a:bodyPr/>
          <a:lstStyle/>
          <a:p>
            <a:r>
              <a:rPr lang="en-US" dirty="0"/>
              <a:t>Eugene B. Conrad III</a:t>
            </a:r>
          </a:p>
        </p:txBody>
      </p:sp>
      <p:graphicFrame>
        <p:nvGraphicFramePr>
          <p:cNvPr id="4" name="Table 3">
            <a:extLst>
              <a:ext uri="{FF2B5EF4-FFF2-40B4-BE49-F238E27FC236}">
                <a16:creationId xmlns:a16="http://schemas.microsoft.com/office/drawing/2014/main" id="{35015828-7446-4AF7-A57F-9C4F0AAE6E18}"/>
              </a:ext>
            </a:extLst>
          </p:cNvPr>
          <p:cNvGraphicFramePr>
            <a:graphicFrameLocks noGrp="1"/>
          </p:cNvGraphicFramePr>
          <p:nvPr>
            <p:extLst>
              <p:ext uri="{D42A27DB-BD31-4B8C-83A1-F6EECF244321}">
                <p14:modId xmlns:p14="http://schemas.microsoft.com/office/powerpoint/2010/main" val="1724021322"/>
              </p:ext>
            </p:extLst>
          </p:nvPr>
        </p:nvGraphicFramePr>
        <p:xfrm>
          <a:off x="4075834" y="1330036"/>
          <a:ext cx="7159791" cy="4550253"/>
        </p:xfrm>
        <a:graphic>
          <a:graphicData uri="http://schemas.openxmlformats.org/drawingml/2006/table">
            <a:tbl>
              <a:tblPr firstCol="1" bandRow="1">
                <a:tableStyleId>{5C22544A-7EE6-4342-B048-85BDC9FD1C3A}</a:tableStyleId>
              </a:tblPr>
              <a:tblGrid>
                <a:gridCol w="1160979">
                  <a:extLst>
                    <a:ext uri="{9D8B030D-6E8A-4147-A177-3AD203B41FA5}">
                      <a16:colId xmlns:a16="http://schemas.microsoft.com/office/drawing/2014/main" val="1075918183"/>
                    </a:ext>
                  </a:extLst>
                </a:gridCol>
                <a:gridCol w="5998812">
                  <a:extLst>
                    <a:ext uri="{9D8B030D-6E8A-4147-A177-3AD203B41FA5}">
                      <a16:colId xmlns:a16="http://schemas.microsoft.com/office/drawing/2014/main" val="1644747866"/>
                    </a:ext>
                  </a:extLst>
                </a:gridCol>
              </a:tblGrid>
              <a:tr h="480686">
                <a:tc>
                  <a:txBody>
                    <a:bodyPr/>
                    <a:lstStyle/>
                    <a:p>
                      <a:pPr marL="0" marR="0" algn="ctr">
                        <a:spcBef>
                          <a:spcPts val="0"/>
                        </a:spcBef>
                        <a:spcAft>
                          <a:spcPts val="0"/>
                        </a:spcAft>
                      </a:pPr>
                      <a:r>
                        <a:rPr lang="en-US" sz="1300" dirty="0">
                          <a:effectLst/>
                        </a:rPr>
                        <a:t>Title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674" marR="80674" marT="0" marB="0" anchor="ctr">
                    <a:solidFill>
                      <a:schemeClr val="bg2">
                        <a:lumMod val="25000"/>
                      </a:schemeClr>
                    </a:solidFill>
                  </a:tcPr>
                </a:tc>
                <a:tc>
                  <a:txBody>
                    <a:bodyPr/>
                    <a:lstStyle/>
                    <a:p>
                      <a:pPr marL="342900" marR="0" lvl="0" indent="-342900" algn="l">
                        <a:spcBef>
                          <a:spcPts val="0"/>
                        </a:spcBef>
                        <a:spcAft>
                          <a:spcPts val="0"/>
                        </a:spcAft>
                        <a:buFont typeface="Symbol" panose="05050102010706020507" pitchFamily="18" charset="2"/>
                        <a:buChar char=""/>
                      </a:pPr>
                      <a:r>
                        <a:rPr lang="en-US" sz="1400" kern="1200" baseline="0" dirty="0">
                          <a:solidFill>
                            <a:schemeClr val="dk1"/>
                          </a:solidFill>
                          <a:effectLst/>
                          <a:latin typeface="+mn-lt"/>
                          <a:ea typeface="+mn-ea"/>
                          <a:cs typeface="Times New Roman" panose="02020603050405020304" pitchFamily="18" charset="0"/>
                        </a:rPr>
                        <a:t>Airport Director at Lakeland Linder International Airport</a:t>
                      </a:r>
                      <a:endParaRPr lang="en-US" sz="1400" kern="1200" baseline="0" dirty="0">
                        <a:solidFill>
                          <a:schemeClr val="dk1"/>
                        </a:solidFill>
                        <a:effectLst/>
                        <a:latin typeface="+mn-lt"/>
                        <a:ea typeface="Calibri" panose="020F0502020204030204" pitchFamily="34" charset="0"/>
                        <a:cs typeface="Times New Roman" panose="02020603050405020304" pitchFamily="18" charset="0"/>
                      </a:endParaRPr>
                    </a:p>
                  </a:txBody>
                  <a:tcPr marL="80674" marR="80674" marT="0" marB="0" anchor="ctr"/>
                </a:tc>
                <a:extLst>
                  <a:ext uri="{0D108BD9-81ED-4DB2-BD59-A6C34878D82A}">
                    <a16:rowId xmlns:a16="http://schemas.microsoft.com/office/drawing/2014/main" val="2787700728"/>
                  </a:ext>
                </a:extLst>
              </a:tr>
              <a:tr h="1505909">
                <a:tc>
                  <a:txBody>
                    <a:bodyPr/>
                    <a:lstStyle/>
                    <a:p>
                      <a:pPr marL="0" marR="0" algn="ctr">
                        <a:spcBef>
                          <a:spcPts val="0"/>
                        </a:spcBef>
                        <a:spcAft>
                          <a:spcPts val="0"/>
                        </a:spcAft>
                      </a:pPr>
                      <a:r>
                        <a:rPr lang="en-US" sz="1300" dirty="0">
                          <a:effectLst/>
                        </a:rPr>
                        <a:t>Experience</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674" marR="80674" marT="0" marB="0" anchor="ctr">
                    <a:solidFill>
                      <a:schemeClr val="bg2">
                        <a:lumMod val="25000"/>
                      </a:schemeClr>
                    </a:solidFill>
                  </a:tcPr>
                </a:tc>
                <a:tc>
                  <a:txBody>
                    <a:bodyPr/>
                    <a:lstStyle/>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2010-Present Airport Director, Lakeland Linder International Airport</a:t>
                      </a:r>
                    </a:p>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2008-2010 Deputy Director, Marketing &amp; Air Service Development Branson Airport, LLC</a:t>
                      </a:r>
                    </a:p>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2002-2008 Air Service Coordinator/Airport Duty Supervisor, Dayton International Airport</a:t>
                      </a:r>
                    </a:p>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2001-2002 Airport Operations Coordinator, Port Columbus International Airport</a:t>
                      </a:r>
                    </a:p>
                  </a:txBody>
                  <a:tcPr marL="80674" marR="80674" marT="0" marB="0" anchor="ctr"/>
                </a:tc>
                <a:extLst>
                  <a:ext uri="{0D108BD9-81ED-4DB2-BD59-A6C34878D82A}">
                    <a16:rowId xmlns:a16="http://schemas.microsoft.com/office/drawing/2014/main" val="1231513997"/>
                  </a:ext>
                </a:extLst>
              </a:tr>
              <a:tr h="1201715">
                <a:tc>
                  <a:txBody>
                    <a:bodyPr/>
                    <a:lstStyle/>
                    <a:p>
                      <a:pPr marL="0" marR="0" algn="ctr">
                        <a:spcBef>
                          <a:spcPts val="0"/>
                        </a:spcBef>
                        <a:spcAft>
                          <a:spcPts val="0"/>
                        </a:spcAft>
                      </a:pPr>
                      <a:r>
                        <a:rPr lang="en-US" sz="1300" dirty="0">
                          <a:effectLst/>
                        </a:rPr>
                        <a:t>Education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674" marR="80674" marT="0" marB="0" anchor="ctr">
                    <a:solidFill>
                      <a:schemeClr val="bg2">
                        <a:lumMod val="25000"/>
                      </a:schemeClr>
                    </a:solidFill>
                  </a:tcPr>
                </a:tc>
                <a:tc>
                  <a:txBody>
                    <a:bodyPr/>
                    <a:lstStyle/>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BA in Aviation Management</a:t>
                      </a:r>
                    </a:p>
                    <a:p>
                      <a:pPr marL="342900" marR="0" lvl="0" indent="-342900" algn="l">
                        <a:spcBef>
                          <a:spcPts val="0"/>
                        </a:spcBef>
                        <a:spcAft>
                          <a:spcPts val="0"/>
                        </a:spcAft>
                        <a:buFont typeface="Symbol" panose="05050102010706020507" pitchFamily="18" charset="2"/>
                        <a:buChar char=""/>
                      </a:pPr>
                      <a:r>
                        <a:rPr lang="en-US" sz="1400" dirty="0">
                          <a:effectLst/>
                          <a:latin typeface="+mn-lt"/>
                          <a:ea typeface="Calibri" panose="020F0502020204030204" pitchFamily="34" charset="0"/>
                          <a:cs typeface="Times New Roman" panose="02020603050405020304" pitchFamily="18" charset="0"/>
                        </a:rPr>
                        <a:t>Certified Member, American Association of Airport Executives (AAAE)</a:t>
                      </a:r>
                    </a:p>
                    <a:p>
                      <a:pPr marL="342900" marR="0" lvl="0" indent="-342900" algn="l">
                        <a:spcBef>
                          <a:spcPts val="0"/>
                        </a:spcBef>
                        <a:spcAft>
                          <a:spcPts val="0"/>
                        </a:spcAft>
                        <a:buFont typeface="Symbol" panose="05050102010706020507" pitchFamily="18" charset="2"/>
                        <a:buChar char=""/>
                      </a:pPr>
                      <a:endParaRPr lang="en-US" sz="1400" dirty="0">
                        <a:effectLst/>
                        <a:latin typeface="+mn-lt"/>
                        <a:ea typeface="Calibri" panose="020F0502020204030204" pitchFamily="34" charset="0"/>
                        <a:cs typeface="Times New Roman" panose="02020603050405020304" pitchFamily="18" charset="0"/>
                      </a:endParaRPr>
                    </a:p>
                  </a:txBody>
                  <a:tcPr marL="80674" marR="80674" marT="0" marB="0" anchor="ctr"/>
                </a:tc>
                <a:extLst>
                  <a:ext uri="{0D108BD9-81ED-4DB2-BD59-A6C34878D82A}">
                    <a16:rowId xmlns:a16="http://schemas.microsoft.com/office/drawing/2014/main" val="1975635075"/>
                  </a:ext>
                </a:extLst>
              </a:tr>
              <a:tr h="400571">
                <a:tc>
                  <a:txBody>
                    <a:bodyPr/>
                    <a:lstStyle/>
                    <a:p>
                      <a:pPr marL="0" marR="0" algn="ctr">
                        <a:spcBef>
                          <a:spcPts val="0"/>
                        </a:spcBef>
                        <a:spcAft>
                          <a:spcPts val="0"/>
                        </a:spcAft>
                      </a:pPr>
                      <a:r>
                        <a:rPr lang="en-US" sz="1300" dirty="0">
                          <a:effectLst/>
                        </a:rPr>
                        <a:t>Duration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674" marR="80674" marT="0" marB="0" anchor="ctr">
                    <a:solidFill>
                      <a:schemeClr val="bg2">
                        <a:lumMod val="25000"/>
                      </a:schemeClr>
                    </a:solidFill>
                  </a:tcP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dirty="0">
                          <a:solidFill>
                            <a:schemeClr val="dk1"/>
                          </a:solidFill>
                          <a:effectLst/>
                          <a:latin typeface="+mn-lt"/>
                          <a:ea typeface="+mn-ea"/>
                          <a:cs typeface="+mn-cs"/>
                        </a:rPr>
                        <a:t>10+ Years</a:t>
                      </a:r>
                    </a:p>
                  </a:txBody>
                  <a:tcPr marL="80674" marR="80674" marT="0" marB="0" anchor="ctr"/>
                </a:tc>
                <a:extLst>
                  <a:ext uri="{0D108BD9-81ED-4DB2-BD59-A6C34878D82A}">
                    <a16:rowId xmlns:a16="http://schemas.microsoft.com/office/drawing/2014/main" val="1281926005"/>
                  </a:ext>
                </a:extLst>
              </a:tr>
              <a:tr h="961372">
                <a:tc>
                  <a:txBody>
                    <a:bodyPr/>
                    <a:lstStyle/>
                    <a:p>
                      <a:pPr marL="0" marR="0" algn="ctr">
                        <a:spcBef>
                          <a:spcPts val="0"/>
                        </a:spcBef>
                        <a:spcAft>
                          <a:spcPts val="0"/>
                        </a:spcAft>
                      </a:pPr>
                      <a:r>
                        <a:rPr lang="en-US" sz="1300" dirty="0">
                          <a:effectLst/>
                        </a:rPr>
                        <a:t>Contribution</a:t>
                      </a:r>
                      <a:endParaRPr lang="en-US"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80674" marR="80674" marT="0" marB="0" anchor="ctr">
                    <a:solidFill>
                      <a:schemeClr val="bg2">
                        <a:lumMod val="25000"/>
                      </a:schemeClr>
                    </a:solidFill>
                  </a:tcPr>
                </a:tc>
                <a:tc>
                  <a:txBody>
                    <a:bodyPr/>
                    <a:lstStyle/>
                    <a:p>
                      <a:pPr marL="342900" marR="0" lvl="0" indent="-342900" algn="l" defTabSz="914400" rtl="0" eaLnBrk="1" latinLnBrk="0" hangingPunct="1">
                        <a:spcBef>
                          <a:spcPts val="0"/>
                        </a:spcBef>
                        <a:spcAft>
                          <a:spcPts val="0"/>
                        </a:spcAft>
                        <a:buFont typeface="Symbol" panose="05050102010706020507" pitchFamily="18" charset="2"/>
                        <a:buChar char=""/>
                      </a:pPr>
                      <a:r>
                        <a:rPr lang="en-US" sz="1400" kern="1200" baseline="0" dirty="0">
                          <a:solidFill>
                            <a:schemeClr val="dk1"/>
                          </a:solidFill>
                          <a:effectLst/>
                          <a:latin typeface="+mn-lt"/>
                          <a:ea typeface="+mn-ea"/>
                          <a:cs typeface="Times New Roman" panose="02020603050405020304" pitchFamily="18" charset="0"/>
                        </a:rPr>
                        <a:t>Successfully navigated and negotiated a 50-year deal with Amazon to build a 280,000-square foot Amazon Air Gateway facility on the Lakeland Linder International Airport. </a:t>
                      </a:r>
                    </a:p>
                  </a:txBody>
                  <a:tcPr marL="80674" marR="80674" marT="0" marB="0" anchor="ctr"/>
                </a:tc>
                <a:extLst>
                  <a:ext uri="{0D108BD9-81ED-4DB2-BD59-A6C34878D82A}">
                    <a16:rowId xmlns:a16="http://schemas.microsoft.com/office/drawing/2014/main" val="829533515"/>
                  </a:ext>
                </a:extLst>
              </a:tr>
            </a:tbl>
          </a:graphicData>
        </a:graphic>
      </p:graphicFrame>
      <p:pic>
        <p:nvPicPr>
          <p:cNvPr id="6" name="Picture 5">
            <a:extLst>
              <a:ext uri="{FF2B5EF4-FFF2-40B4-BE49-F238E27FC236}">
                <a16:creationId xmlns:a16="http://schemas.microsoft.com/office/drawing/2014/main" id="{9404DC57-DE00-411B-AF28-30523DD2B1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1492" y="1779103"/>
            <a:ext cx="2243797" cy="3289871"/>
          </a:xfrm>
          <a:prstGeom prst="rect">
            <a:avLst/>
          </a:prstGeom>
        </p:spPr>
      </p:pic>
      <p:sp>
        <p:nvSpPr>
          <p:cNvPr id="3" name="Rectangle 2"/>
          <p:cNvSpPr/>
          <p:nvPr/>
        </p:nvSpPr>
        <p:spPr>
          <a:xfrm>
            <a:off x="1098967" y="1704109"/>
            <a:ext cx="2420088" cy="3435927"/>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94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Industry Trends</a:t>
            </a:r>
          </a:p>
        </p:txBody>
      </p:sp>
    </p:spTree>
    <p:extLst>
      <p:ext uri="{BB962C8B-B14F-4D97-AF65-F5344CB8AC3E}">
        <p14:creationId xmlns:p14="http://schemas.microsoft.com/office/powerpoint/2010/main" val="2442311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229567" y="93032"/>
            <a:ext cx="10515600" cy="1325033"/>
          </a:xfrm>
        </p:spPr>
        <p:txBody>
          <a:bodyPr/>
          <a:lstStyle/>
          <a:p>
            <a:r>
              <a:rPr lang="en-US" dirty="0"/>
              <a:t>Freight Flows, Florida Grows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8283" y="4145280"/>
            <a:ext cx="3106677" cy="171704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7242" y="1534160"/>
            <a:ext cx="6385940" cy="2275840"/>
          </a:xfrm>
          <a:prstGeom prst="rect">
            <a:avLst/>
          </a:prstGeom>
          <a:effectLst>
            <a:outerShdw blurRad="50800" dist="38100" dir="2700000" algn="tl" rotWithShape="0">
              <a:prstClr val="black">
                <a:alpha val="40000"/>
              </a:prstClr>
            </a:outerShdw>
          </a:effectLst>
        </p:spPr>
      </p:pic>
      <p:sp>
        <p:nvSpPr>
          <p:cNvPr id="12" name="Rectangle 11"/>
          <p:cNvSpPr/>
          <p:nvPr/>
        </p:nvSpPr>
        <p:spPr>
          <a:xfrm>
            <a:off x="294640" y="1566447"/>
            <a:ext cx="4643120" cy="1241622"/>
          </a:xfrm>
          <a:prstGeom prst="rect">
            <a:avLst/>
          </a:prstGeom>
        </p:spPr>
        <p:txBody>
          <a:bodyPr wrap="square">
            <a:spAutoFit/>
          </a:bodyPr>
          <a:lstStyle/>
          <a:p>
            <a:pPr marL="380990" indent="-380990" defTabSz="914377">
              <a:buFont typeface="Arial" panose="020B0604020202020204" pitchFamily="34" charset="0"/>
              <a:buChar char="•"/>
            </a:pPr>
            <a:r>
              <a:rPr lang="en-US" sz="1867" dirty="0">
                <a:solidFill>
                  <a:srgbClr val="000000"/>
                </a:solidFill>
                <a:latin typeface="Segoe UI Semibold" panose="020B0702040204020203" pitchFamily="34" charset="0"/>
                <a:cs typeface="Segoe UI Semibold" panose="020B0702040204020203" pitchFamily="34" charset="0"/>
              </a:rPr>
              <a:t>Florida’s population is expected to reach 27.4 million by 2040. The U.S. freight system moves approximately 63 tons of goods per person per year</a:t>
            </a:r>
          </a:p>
        </p:txBody>
      </p:sp>
      <p:sp>
        <p:nvSpPr>
          <p:cNvPr id="13" name="Rectangle 12"/>
          <p:cNvSpPr/>
          <p:nvPr/>
        </p:nvSpPr>
        <p:spPr>
          <a:xfrm>
            <a:off x="254000" y="3100607"/>
            <a:ext cx="4622800" cy="954300"/>
          </a:xfrm>
          <a:prstGeom prst="rect">
            <a:avLst/>
          </a:prstGeom>
        </p:spPr>
        <p:txBody>
          <a:bodyPr wrap="square">
            <a:spAutoFit/>
          </a:bodyPr>
          <a:lstStyle/>
          <a:p>
            <a:pPr marL="380990" indent="-380990" defTabSz="914377">
              <a:buFont typeface="Arial" panose="020B0604020202020204" pitchFamily="34" charset="0"/>
              <a:buChar char="•"/>
            </a:pPr>
            <a:r>
              <a:rPr lang="en-US" sz="1867" dirty="0">
                <a:solidFill>
                  <a:srgbClr val="000000"/>
                </a:solidFill>
                <a:latin typeface="Segoe UI Semibold" panose="020B0702040204020203" pitchFamily="34" charset="0"/>
                <a:cs typeface="Segoe UI Semibold" panose="020B0702040204020203" pitchFamily="34" charset="0"/>
              </a:rPr>
              <a:t>Over 2.4 million people visit Florida each day. The tourism industry creates significant freight demand</a:t>
            </a:r>
          </a:p>
        </p:txBody>
      </p:sp>
      <p:sp>
        <p:nvSpPr>
          <p:cNvPr id="14" name="Rectangle 13"/>
          <p:cNvSpPr/>
          <p:nvPr/>
        </p:nvSpPr>
        <p:spPr>
          <a:xfrm>
            <a:off x="223520" y="4371669"/>
            <a:ext cx="4511040" cy="1528945"/>
          </a:xfrm>
          <a:prstGeom prst="rect">
            <a:avLst/>
          </a:prstGeom>
        </p:spPr>
        <p:txBody>
          <a:bodyPr wrap="square">
            <a:spAutoFit/>
          </a:bodyPr>
          <a:lstStyle/>
          <a:p>
            <a:pPr marL="380990" indent="-380990" defTabSz="914377">
              <a:buFont typeface="Arial" panose="020B0604020202020204" pitchFamily="34" charset="0"/>
              <a:buChar char="•"/>
            </a:pPr>
            <a:r>
              <a:rPr lang="en-US" sz="1867" dirty="0">
                <a:solidFill>
                  <a:srgbClr val="000000"/>
                </a:solidFill>
                <a:latin typeface="Segoe UI Semibold" panose="020B0702040204020203" pitchFamily="34" charset="0"/>
                <a:cs typeface="Segoe UI Semibold" panose="020B0702040204020203" pitchFamily="34" charset="0"/>
              </a:rPr>
              <a:t>A growing population + a growing economy = more trucks on the road. The number of truck trips has increased while the average length of haul has declined</a:t>
            </a:r>
          </a:p>
        </p:txBody>
      </p:sp>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l="15036"/>
          <a:stretch/>
        </p:blipFill>
        <p:spPr>
          <a:xfrm>
            <a:off x="8158481" y="4074161"/>
            <a:ext cx="3463937" cy="1940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008867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67360" y="3543096"/>
            <a:ext cx="4419600" cy="1699465"/>
          </a:xfrm>
        </p:spPr>
        <p:txBody>
          <a:bodyPr>
            <a:noAutofit/>
          </a:bodyPr>
          <a:lstStyle/>
          <a:p>
            <a:pPr marL="380990" indent="-380990"/>
            <a:r>
              <a:rPr lang="en-US" sz="2133" dirty="0">
                <a:solidFill>
                  <a:schemeClr val="tx2"/>
                </a:solidFill>
              </a:rPr>
              <a:t>The trade sector of the Florida economy has seen a tremendous growth since 2009, including retail trade, transportation &amp; warehousing, and wholesale trade</a:t>
            </a:r>
          </a:p>
        </p:txBody>
      </p:sp>
      <p:sp>
        <p:nvSpPr>
          <p:cNvPr id="3" name="Title 2"/>
          <p:cNvSpPr>
            <a:spLocks noGrp="1"/>
          </p:cNvSpPr>
          <p:nvPr>
            <p:ph type="title"/>
          </p:nvPr>
        </p:nvSpPr>
        <p:spPr/>
        <p:txBody>
          <a:bodyPr/>
          <a:lstStyle/>
          <a:p>
            <a:r>
              <a:rPr lang="en-US" dirty="0"/>
              <a:t>An Economy Built on Freight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83200" y="3280084"/>
            <a:ext cx="5965411" cy="2756877"/>
          </a:xfrm>
          <a:prstGeom prst="rect">
            <a:avLst/>
          </a:prstGeom>
        </p:spPr>
      </p:pic>
      <p:sp>
        <p:nvSpPr>
          <p:cNvPr id="5" name="Rectangle 4"/>
          <p:cNvSpPr/>
          <p:nvPr/>
        </p:nvSpPr>
        <p:spPr>
          <a:xfrm>
            <a:off x="416560" y="1648025"/>
            <a:ext cx="4683760" cy="1569340"/>
          </a:xfrm>
          <a:prstGeom prst="rect">
            <a:avLst/>
          </a:prstGeom>
        </p:spPr>
        <p:txBody>
          <a:bodyPr wrap="square">
            <a:spAutoFit/>
          </a:bodyPr>
          <a:lstStyle/>
          <a:p>
            <a:pPr marL="380990" indent="-380990" defTabSz="914377">
              <a:lnSpc>
                <a:spcPct val="90000"/>
              </a:lnSpc>
              <a:spcBef>
                <a:spcPts val="1000"/>
              </a:spcBef>
              <a:buFont typeface="Arial" panose="020B0604020202020204" pitchFamily="34" charset="0"/>
              <a:buChar char="•"/>
            </a:pPr>
            <a:r>
              <a:rPr lang="en-US" sz="2133" dirty="0">
                <a:solidFill>
                  <a:srgbClr val="000000"/>
                </a:solidFill>
                <a:latin typeface="Segoe UI Semibold" panose="020B0702040204020203" pitchFamily="34" charset="0"/>
                <a:cs typeface="Segoe UI Semibold" panose="020B0702040204020203" pitchFamily="34" charset="0"/>
              </a:rPr>
              <a:t>The engine that powers Florida’s freight industry is its people. 55% of Florida’s 8.7 million employees work in industries related to freight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0080" y="1274219"/>
            <a:ext cx="5110480" cy="169278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17738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70840" y="1602536"/>
            <a:ext cx="5897880" cy="1536905"/>
          </a:xfrm>
        </p:spPr>
        <p:txBody>
          <a:bodyPr>
            <a:normAutofit lnSpcReduction="10000"/>
          </a:bodyPr>
          <a:lstStyle/>
          <a:p>
            <a:pPr marL="380990" indent="-380990"/>
            <a:r>
              <a:rPr lang="en-US" sz="2133" dirty="0">
                <a:solidFill>
                  <a:schemeClr val="tx2"/>
                </a:solidFill>
              </a:rPr>
              <a:t>As e-commerce market share and rapid fulfillment expectations continue to grow, a shift is taking place from large delivery vehicles to smaller vans and personal vehicles</a:t>
            </a:r>
          </a:p>
        </p:txBody>
      </p:sp>
      <p:sp>
        <p:nvSpPr>
          <p:cNvPr id="3" name="Title 2"/>
          <p:cNvSpPr>
            <a:spLocks noGrp="1"/>
          </p:cNvSpPr>
          <p:nvPr>
            <p:ph type="title"/>
          </p:nvPr>
        </p:nvSpPr>
        <p:spPr/>
        <p:txBody>
          <a:bodyPr/>
          <a:lstStyle/>
          <a:p>
            <a:r>
              <a:rPr lang="en-US" dirty="0"/>
              <a:t>Freight &amp; Technology</a:t>
            </a:r>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3920" y="894080"/>
            <a:ext cx="4368515" cy="170688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2386" y="4551679"/>
            <a:ext cx="3450735" cy="1454300"/>
          </a:xfrm>
          <a:prstGeom prst="rect">
            <a:avLst/>
          </a:prstGeom>
          <a:effectLst>
            <a:outerShdw blurRad="50800" dist="38100" dir="2700000" algn="tl" rotWithShape="0">
              <a:prstClr val="black">
                <a:alpha val="40000"/>
              </a:prstClr>
            </a:outerShdw>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5637" y="2890137"/>
            <a:ext cx="4567336" cy="1407543"/>
          </a:xfrm>
          <a:prstGeom prst="rect">
            <a:avLst/>
          </a:prstGeom>
          <a:effectLst>
            <a:outerShdw blurRad="50800" dist="38100" dir="2700000" algn="tl" rotWithShape="0">
              <a:prstClr val="black">
                <a:alpha val="40000"/>
              </a:prstClr>
            </a:outerShdw>
          </a:effectLst>
        </p:spPr>
      </p:pic>
      <p:sp>
        <p:nvSpPr>
          <p:cNvPr id="7" name="Rectangle 6"/>
          <p:cNvSpPr/>
          <p:nvPr/>
        </p:nvSpPr>
        <p:spPr>
          <a:xfrm>
            <a:off x="396240" y="3059967"/>
            <a:ext cx="5740400" cy="978538"/>
          </a:xfrm>
          <a:prstGeom prst="rect">
            <a:avLst/>
          </a:prstGeom>
        </p:spPr>
        <p:txBody>
          <a:bodyPr wrap="square">
            <a:spAutoFit/>
          </a:bodyPr>
          <a:lstStyle/>
          <a:p>
            <a:pPr marL="380990" indent="-380990" defTabSz="914377">
              <a:lnSpc>
                <a:spcPct val="90000"/>
              </a:lnSpc>
              <a:spcBef>
                <a:spcPts val="1000"/>
              </a:spcBef>
              <a:buFont typeface="Arial" panose="020B0604020202020204" pitchFamily="34" charset="0"/>
              <a:buChar char="•"/>
            </a:pPr>
            <a:r>
              <a:rPr lang="en-US" sz="2133" dirty="0">
                <a:solidFill>
                  <a:srgbClr val="000000"/>
                </a:solidFill>
                <a:latin typeface="Segoe UI Semibold" panose="020B0702040204020203" pitchFamily="34" charset="0"/>
                <a:cs typeface="Segoe UI Semibold" panose="020B0702040204020203" pitchFamily="34" charset="0"/>
              </a:rPr>
              <a:t>The implementation of full autonomy throughout the motor carrier freight system will create industry-wide savings</a:t>
            </a:r>
          </a:p>
        </p:txBody>
      </p:sp>
      <p:sp>
        <p:nvSpPr>
          <p:cNvPr id="8" name="Rectangle 7"/>
          <p:cNvSpPr/>
          <p:nvPr/>
        </p:nvSpPr>
        <p:spPr>
          <a:xfrm>
            <a:off x="375920" y="4451887"/>
            <a:ext cx="6106160" cy="978538"/>
          </a:xfrm>
          <a:prstGeom prst="rect">
            <a:avLst/>
          </a:prstGeom>
        </p:spPr>
        <p:txBody>
          <a:bodyPr wrap="square">
            <a:spAutoFit/>
          </a:bodyPr>
          <a:lstStyle/>
          <a:p>
            <a:pPr marL="380990" indent="-380990" defTabSz="914377">
              <a:lnSpc>
                <a:spcPct val="90000"/>
              </a:lnSpc>
              <a:spcBef>
                <a:spcPts val="1000"/>
              </a:spcBef>
              <a:buFont typeface="Arial" panose="020B0604020202020204" pitchFamily="34" charset="0"/>
              <a:buChar char="•"/>
            </a:pPr>
            <a:r>
              <a:rPr lang="en-US" sz="2133" dirty="0">
                <a:solidFill>
                  <a:srgbClr val="000000"/>
                </a:solidFill>
                <a:latin typeface="Segoe UI Semibold" panose="020B0702040204020203" pitchFamily="34" charset="0"/>
                <a:cs typeface="Segoe UI Semibold" panose="020B0702040204020203" pitchFamily="34" charset="0"/>
              </a:rPr>
              <a:t>Nationally, fully electronic vehicles are projected to represent 8% of total automobiles sold by 2025</a:t>
            </a:r>
          </a:p>
        </p:txBody>
      </p:sp>
    </p:spTree>
    <p:extLst>
      <p:ext uri="{BB962C8B-B14F-4D97-AF65-F5344CB8AC3E}">
        <p14:creationId xmlns:p14="http://schemas.microsoft.com/office/powerpoint/2010/main" val="1117313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Top Challenges</a:t>
            </a:r>
          </a:p>
        </p:txBody>
      </p:sp>
    </p:spTree>
    <p:extLst>
      <p:ext uri="{BB962C8B-B14F-4D97-AF65-F5344CB8AC3E}">
        <p14:creationId xmlns:p14="http://schemas.microsoft.com/office/powerpoint/2010/main" val="29917767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02560" y="4401630"/>
            <a:ext cx="9011920" cy="1809119"/>
          </a:xfrm>
          <a:prstGeom prst="rect">
            <a:avLst/>
          </a:prstGeom>
          <a:solidFill>
            <a:schemeClr val="accent4"/>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6" name="Rectangle 15"/>
          <p:cNvSpPr/>
          <p:nvPr/>
        </p:nvSpPr>
        <p:spPr>
          <a:xfrm>
            <a:off x="2692400" y="2743201"/>
            <a:ext cx="9011920" cy="11058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15" name="Rectangle 14"/>
          <p:cNvSpPr/>
          <p:nvPr/>
        </p:nvSpPr>
        <p:spPr>
          <a:xfrm>
            <a:off x="2692400" y="1168400"/>
            <a:ext cx="9011920" cy="1107440"/>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
        <p:nvSpPr>
          <p:cNvPr id="3" name="Oval 2"/>
          <p:cNvSpPr/>
          <p:nvPr/>
        </p:nvSpPr>
        <p:spPr>
          <a:xfrm>
            <a:off x="1151256" y="1087022"/>
            <a:ext cx="1147793" cy="1125164"/>
          </a:xfrm>
          <a:prstGeom prst="ellipse">
            <a:avLst/>
          </a:prstGeom>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4" name="Rectangle 3" descr="Maze"/>
          <p:cNvSpPr/>
          <p:nvPr/>
        </p:nvSpPr>
        <p:spPr>
          <a:xfrm>
            <a:off x="1395866" y="1326812"/>
            <a:ext cx="658569" cy="645585"/>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5" name="Freeform 4"/>
          <p:cNvSpPr/>
          <p:nvPr/>
        </p:nvSpPr>
        <p:spPr>
          <a:xfrm>
            <a:off x="217766" y="2372829"/>
            <a:ext cx="3124276" cy="737812"/>
          </a:xfrm>
          <a:custGeom>
            <a:avLst/>
            <a:gdLst>
              <a:gd name="connsiteX0" fmla="*/ 0 w 1383398"/>
              <a:gd name="connsiteY0" fmla="*/ 0 h 553359"/>
              <a:gd name="connsiteX1" fmla="*/ 1383398 w 1383398"/>
              <a:gd name="connsiteY1" fmla="*/ 0 h 553359"/>
              <a:gd name="connsiteX2" fmla="*/ 1383398 w 1383398"/>
              <a:gd name="connsiteY2" fmla="*/ 553359 h 553359"/>
              <a:gd name="connsiteX3" fmla="*/ 0 w 1383398"/>
              <a:gd name="connsiteY3" fmla="*/ 553359 h 553359"/>
              <a:gd name="connsiteX4" fmla="*/ 0 w 1383398"/>
              <a:gd name="connsiteY4" fmla="*/ 0 h 55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98" h="553359">
                <a:moveTo>
                  <a:pt x="0" y="0"/>
                </a:moveTo>
                <a:lnTo>
                  <a:pt x="1383398" y="0"/>
                </a:lnTo>
                <a:lnTo>
                  <a:pt x="1383398" y="553359"/>
                </a:lnTo>
                <a:lnTo>
                  <a:pt x="0" y="553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70447">
              <a:spcBef>
                <a:spcPct val="0"/>
              </a:spcBef>
              <a:spcAft>
                <a:spcPct val="35000"/>
              </a:spcAft>
              <a:defRPr cap="all"/>
            </a:pPr>
            <a:r>
              <a:rPr lang="en-US" sz="1733" cap="all" dirty="0">
                <a:solidFill>
                  <a:srgbClr val="000000">
                    <a:lumMod val="95000"/>
                    <a:lumOff val="5000"/>
                  </a:srgbClr>
                </a:solidFill>
                <a:latin typeface="Segoe UI Semibold" panose="020B0702040204020203" pitchFamily="34" charset="0"/>
                <a:cs typeface="Segoe UI Semibold" panose="020B0702040204020203" pitchFamily="34" charset="0"/>
              </a:rPr>
              <a:t>Congestion/Bottlenecks</a:t>
            </a:r>
          </a:p>
        </p:txBody>
      </p:sp>
      <p:sp>
        <p:nvSpPr>
          <p:cNvPr id="6" name="Oval 5"/>
          <p:cNvSpPr/>
          <p:nvPr/>
        </p:nvSpPr>
        <p:spPr>
          <a:xfrm>
            <a:off x="1138808" y="2814335"/>
            <a:ext cx="1147793" cy="1125164"/>
          </a:xfrm>
          <a:prstGeom prst="ellipse">
            <a:avLst/>
          </a:prstGeom>
          <a:solidFill>
            <a:schemeClr val="accent6"/>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7" name="Rectangle 6" descr="Truck"/>
          <p:cNvSpPr/>
          <p:nvPr/>
        </p:nvSpPr>
        <p:spPr>
          <a:xfrm>
            <a:off x="1424061" y="3064285"/>
            <a:ext cx="658569" cy="645585"/>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8" name="Freeform 7"/>
          <p:cNvSpPr/>
          <p:nvPr/>
        </p:nvSpPr>
        <p:spPr>
          <a:xfrm>
            <a:off x="721089" y="4118669"/>
            <a:ext cx="1881627" cy="737812"/>
          </a:xfrm>
          <a:custGeom>
            <a:avLst/>
            <a:gdLst>
              <a:gd name="connsiteX0" fmla="*/ 0 w 1383398"/>
              <a:gd name="connsiteY0" fmla="*/ 0 h 553359"/>
              <a:gd name="connsiteX1" fmla="*/ 1383398 w 1383398"/>
              <a:gd name="connsiteY1" fmla="*/ 0 h 553359"/>
              <a:gd name="connsiteX2" fmla="*/ 1383398 w 1383398"/>
              <a:gd name="connsiteY2" fmla="*/ 553359 h 553359"/>
              <a:gd name="connsiteX3" fmla="*/ 0 w 1383398"/>
              <a:gd name="connsiteY3" fmla="*/ 553359 h 553359"/>
              <a:gd name="connsiteX4" fmla="*/ 0 w 1383398"/>
              <a:gd name="connsiteY4" fmla="*/ 0 h 55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98" h="553359">
                <a:moveTo>
                  <a:pt x="0" y="0"/>
                </a:moveTo>
                <a:lnTo>
                  <a:pt x="1383398" y="0"/>
                </a:lnTo>
                <a:lnTo>
                  <a:pt x="1383398" y="553359"/>
                </a:lnTo>
                <a:lnTo>
                  <a:pt x="0" y="553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70447">
              <a:spcBef>
                <a:spcPct val="0"/>
              </a:spcBef>
              <a:spcAft>
                <a:spcPct val="35000"/>
              </a:spcAft>
              <a:defRPr cap="all"/>
            </a:pPr>
            <a:r>
              <a:rPr lang="en-US" sz="1733" cap="all" dirty="0">
                <a:solidFill>
                  <a:srgbClr val="000000">
                    <a:lumMod val="95000"/>
                    <a:lumOff val="5000"/>
                  </a:srgbClr>
                </a:solidFill>
                <a:latin typeface="Segoe UI Semibold" panose="020B0702040204020203" pitchFamily="34" charset="0"/>
                <a:cs typeface="Segoe UI Semibold" panose="020B0702040204020203" pitchFamily="34" charset="0"/>
              </a:rPr>
              <a:t>Truck parking</a:t>
            </a:r>
          </a:p>
        </p:txBody>
      </p:sp>
      <p:sp>
        <p:nvSpPr>
          <p:cNvPr id="9" name="Oval 8"/>
          <p:cNvSpPr/>
          <p:nvPr/>
        </p:nvSpPr>
        <p:spPr>
          <a:xfrm>
            <a:off x="1102504" y="4512286"/>
            <a:ext cx="1147793" cy="1125164"/>
          </a:xfrm>
          <a:prstGeom prst="ellipse">
            <a:avLst/>
          </a:prstGeom>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0" name="Rectangle 9" descr="Workflow"/>
          <p:cNvSpPr/>
          <p:nvPr/>
        </p:nvSpPr>
        <p:spPr>
          <a:xfrm>
            <a:off x="1347116" y="4752076"/>
            <a:ext cx="658569" cy="645585"/>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1" name="Freeform 10"/>
          <p:cNvSpPr/>
          <p:nvPr/>
        </p:nvSpPr>
        <p:spPr>
          <a:xfrm>
            <a:off x="725344" y="5724843"/>
            <a:ext cx="1881627" cy="737812"/>
          </a:xfrm>
          <a:custGeom>
            <a:avLst/>
            <a:gdLst>
              <a:gd name="connsiteX0" fmla="*/ 0 w 1383398"/>
              <a:gd name="connsiteY0" fmla="*/ 0 h 553359"/>
              <a:gd name="connsiteX1" fmla="*/ 1383398 w 1383398"/>
              <a:gd name="connsiteY1" fmla="*/ 0 h 553359"/>
              <a:gd name="connsiteX2" fmla="*/ 1383398 w 1383398"/>
              <a:gd name="connsiteY2" fmla="*/ 553359 h 553359"/>
              <a:gd name="connsiteX3" fmla="*/ 0 w 1383398"/>
              <a:gd name="connsiteY3" fmla="*/ 553359 h 553359"/>
              <a:gd name="connsiteX4" fmla="*/ 0 w 1383398"/>
              <a:gd name="connsiteY4" fmla="*/ 0 h 55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398" h="553359">
                <a:moveTo>
                  <a:pt x="0" y="0"/>
                </a:moveTo>
                <a:lnTo>
                  <a:pt x="1383398" y="0"/>
                </a:lnTo>
                <a:lnTo>
                  <a:pt x="1383398" y="553359"/>
                </a:lnTo>
                <a:lnTo>
                  <a:pt x="0" y="55335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algn="ctr" defTabSz="770447">
              <a:spcBef>
                <a:spcPct val="0"/>
              </a:spcBef>
              <a:spcAft>
                <a:spcPct val="35000"/>
              </a:spcAft>
              <a:defRPr cap="all"/>
            </a:pPr>
            <a:r>
              <a:rPr lang="en-US" sz="1733" cap="all" dirty="0">
                <a:solidFill>
                  <a:srgbClr val="000000">
                    <a:lumMod val="95000"/>
                    <a:lumOff val="5000"/>
                  </a:srgbClr>
                </a:solidFill>
                <a:latin typeface="Segoe UI Semibold" panose="020B0702040204020203" pitchFamily="34" charset="0"/>
                <a:cs typeface="Segoe UI Semibold" panose="020B0702040204020203" pitchFamily="34" charset="0"/>
              </a:rPr>
              <a:t>Empty Backhaul</a:t>
            </a:r>
          </a:p>
        </p:txBody>
      </p:sp>
      <p:sp>
        <p:nvSpPr>
          <p:cNvPr id="12" name="Rectangle 11"/>
          <p:cNvSpPr/>
          <p:nvPr/>
        </p:nvSpPr>
        <p:spPr>
          <a:xfrm>
            <a:off x="2763520" y="1208167"/>
            <a:ext cx="9113520" cy="954300"/>
          </a:xfrm>
          <a:prstGeom prst="rect">
            <a:avLst/>
          </a:prstGeom>
        </p:spPr>
        <p:txBody>
          <a:bodyPr wrap="square">
            <a:spAutoFit/>
          </a:bodyPr>
          <a:lstStyle/>
          <a:p>
            <a:pPr defTabSz="914377"/>
            <a:r>
              <a:rPr lang="en-US" sz="1867" dirty="0">
                <a:solidFill>
                  <a:srgbClr val="FFFFFF"/>
                </a:solidFill>
                <a:latin typeface="Segoe UI Semibold" panose="020B0702040204020203" pitchFamily="34" charset="0"/>
                <a:cs typeface="Segoe UI Semibold" panose="020B0702040204020203" pitchFamily="34" charset="0"/>
              </a:rPr>
              <a:t>There are growing numbers of vehicles on the road creating a mix of truck and passenger traffic and leading to bottlenecks/congestion and unpredictability in travel times. In 2017, there were 19,100 daily truck hours of delay in Florida. </a:t>
            </a:r>
          </a:p>
        </p:txBody>
      </p:sp>
      <p:sp>
        <p:nvSpPr>
          <p:cNvPr id="13" name="Rectangle 12"/>
          <p:cNvSpPr/>
          <p:nvPr/>
        </p:nvSpPr>
        <p:spPr>
          <a:xfrm>
            <a:off x="2753360" y="2834829"/>
            <a:ext cx="9103360" cy="923330"/>
          </a:xfrm>
          <a:prstGeom prst="rect">
            <a:avLst/>
          </a:prstGeom>
        </p:spPr>
        <p:txBody>
          <a:bodyPr wrap="square">
            <a:spAutoFit/>
          </a:bodyPr>
          <a:lstStyle/>
          <a:p>
            <a:pPr defTabSz="914377"/>
            <a:r>
              <a:rPr lang="en-US" dirty="0">
                <a:solidFill>
                  <a:srgbClr val="FFFFFF"/>
                </a:solidFill>
                <a:latin typeface="Segoe UI Semibold" panose="020B0702040204020203" pitchFamily="34" charset="0"/>
                <a:cs typeface="Segoe UI Semibold" panose="020B0702040204020203" pitchFamily="34" charset="0"/>
              </a:rPr>
              <a:t>In Florida, the limited availability of truck parking spaces has caused overcrowding and overflow at existing truck parking locations. Analysis found that during peak periods truck parking demand can exceed 150 percent in some areas of the state.</a:t>
            </a:r>
          </a:p>
        </p:txBody>
      </p:sp>
      <p:sp>
        <p:nvSpPr>
          <p:cNvPr id="14" name="Rectangle 13"/>
          <p:cNvSpPr/>
          <p:nvPr/>
        </p:nvSpPr>
        <p:spPr>
          <a:xfrm>
            <a:off x="2753361" y="4432216"/>
            <a:ext cx="8907929" cy="1754326"/>
          </a:xfrm>
          <a:prstGeom prst="rect">
            <a:avLst/>
          </a:prstGeom>
        </p:spPr>
        <p:txBody>
          <a:bodyPr wrap="square">
            <a:spAutoFit/>
          </a:bodyPr>
          <a:lstStyle/>
          <a:p>
            <a:pPr defTabSz="914377"/>
            <a:r>
              <a:rPr lang="en-US" dirty="0">
                <a:solidFill>
                  <a:srgbClr val="FFFFFF"/>
                </a:solidFill>
                <a:latin typeface="Segoe UI Semibold" panose="020B0702040204020203" pitchFamily="34" charset="0"/>
                <a:cs typeface="Segoe UI Semibold" panose="020B0702040204020203" pitchFamily="34" charset="0"/>
              </a:rPr>
              <a:t>More than half of the trucks coming into the state between the years of 2015 and 2017 were full trucks, in comparison to nearly 38% that left the state during the same time period. While it is largely an economic issue outside of FDOT’s purview, addressing empty backhaul could reduce congestion/bottleneck issues, truck parking issues, costs, and environmental impacts for the commercial motor vehicle industry.</a:t>
            </a:r>
          </a:p>
        </p:txBody>
      </p:sp>
      <p:sp>
        <p:nvSpPr>
          <p:cNvPr id="19" name="Title 2"/>
          <p:cNvSpPr txBox="1">
            <a:spLocks/>
          </p:cNvSpPr>
          <p:nvPr/>
        </p:nvSpPr>
        <p:spPr>
          <a:xfrm>
            <a:off x="1229568" y="275912"/>
            <a:ext cx="5577633" cy="1248089"/>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j-lt"/>
                <a:ea typeface="+mj-ea"/>
                <a:cs typeface="+mj-cs"/>
              </a:defRPr>
            </a:lvl1pPr>
          </a:lstStyle>
          <a:p>
            <a:pPr defTabSz="914377"/>
            <a:r>
              <a:rPr lang="en-US" sz="4800" dirty="0">
                <a:solidFill>
                  <a:srgbClr val="1F4283"/>
                </a:solidFill>
                <a:latin typeface="Calibri Light" panose="020F0302020204030204"/>
              </a:rPr>
              <a:t>Top Challenges</a:t>
            </a:r>
          </a:p>
        </p:txBody>
      </p:sp>
    </p:spTree>
    <p:extLst>
      <p:ext uri="{BB962C8B-B14F-4D97-AF65-F5344CB8AC3E}">
        <p14:creationId xmlns:p14="http://schemas.microsoft.com/office/powerpoint/2010/main" val="18135853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232049" y="1230799"/>
            <a:ext cx="10515600" cy="4351339"/>
          </a:xfrm>
        </p:spPr>
        <p:txBody>
          <a:bodyPr/>
          <a:lstStyle/>
          <a:p>
            <a:pPr marL="0" indent="0">
              <a:buNone/>
            </a:pPr>
            <a:r>
              <a:rPr lang="en-US" sz="2133" dirty="0">
                <a:solidFill>
                  <a:schemeClr val="tx2"/>
                </a:solidFill>
              </a:rPr>
              <a:t>The continued success of Florida’s freight system depends upon addressing the state’s top challenges. The FMTP helps implement solutions. </a:t>
            </a:r>
          </a:p>
          <a:p>
            <a:endParaRPr lang="en-US" dirty="0"/>
          </a:p>
        </p:txBody>
      </p:sp>
      <p:sp>
        <p:nvSpPr>
          <p:cNvPr id="3" name="Title 2"/>
          <p:cNvSpPr>
            <a:spLocks noGrp="1"/>
          </p:cNvSpPr>
          <p:nvPr>
            <p:ph type="title"/>
          </p:nvPr>
        </p:nvSpPr>
        <p:spPr/>
        <p:txBody>
          <a:bodyPr/>
          <a:lstStyle/>
          <a:p>
            <a:r>
              <a:rPr lang="en-US" dirty="0"/>
              <a:t>Delivering A Difference</a:t>
            </a:r>
          </a:p>
        </p:txBody>
      </p:sp>
      <p:sp>
        <p:nvSpPr>
          <p:cNvPr id="4" name="Oval 3"/>
          <p:cNvSpPr/>
          <p:nvPr/>
        </p:nvSpPr>
        <p:spPr>
          <a:xfrm>
            <a:off x="1506855" y="2133091"/>
            <a:ext cx="1418371" cy="1390407"/>
          </a:xfrm>
          <a:prstGeom prst="ellipse">
            <a:avLst/>
          </a:prstGeom>
          <a:solidFill>
            <a:schemeClr val="accent2">
              <a:hueOff val="0"/>
              <a:satOff val="0"/>
              <a:lumOff val="0"/>
            </a:schemeClr>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sp>
      <p:sp>
        <p:nvSpPr>
          <p:cNvPr id="5" name="Rectangle 4" descr="Maze"/>
          <p:cNvSpPr/>
          <p:nvPr/>
        </p:nvSpPr>
        <p:spPr>
          <a:xfrm>
            <a:off x="1751465" y="2429407"/>
            <a:ext cx="813819" cy="797773"/>
          </a:xfrm>
          <a:prstGeom prst="rect">
            <a:avLst/>
          </a:prstGeom>
          <a: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7" name="Oval 6"/>
          <p:cNvSpPr/>
          <p:nvPr/>
        </p:nvSpPr>
        <p:spPr>
          <a:xfrm>
            <a:off x="5517175" y="2133091"/>
            <a:ext cx="1418371" cy="1390407"/>
          </a:xfrm>
          <a:prstGeom prst="ellipse">
            <a:avLst/>
          </a:prstGeom>
          <a:solidFill>
            <a:schemeClr val="accent6"/>
          </a:solidFill>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8" name="Rectangle 7" descr="Truck"/>
          <p:cNvSpPr/>
          <p:nvPr/>
        </p:nvSpPr>
        <p:spPr>
          <a:xfrm>
            <a:off x="5802428" y="2429407"/>
            <a:ext cx="813819" cy="797773"/>
          </a:xfrm>
          <a:prstGeom prst="rect">
            <a:avLst/>
          </a:prstGeom>
          <a: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0" name="Oval 9"/>
          <p:cNvSpPr/>
          <p:nvPr/>
        </p:nvSpPr>
        <p:spPr>
          <a:xfrm>
            <a:off x="9597460" y="2133091"/>
            <a:ext cx="1418371" cy="1390407"/>
          </a:xfrm>
          <a:prstGeom prst="ellipse">
            <a:avLst/>
          </a:prstGeom>
          <a:effectLst>
            <a:outerShdw blurRad="50800" dist="38100" dir="2700000" algn="tl" rotWithShape="0">
              <a:prstClr val="black">
                <a:alpha val="40000"/>
              </a:prstClr>
            </a:outerShdw>
          </a:effectLst>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sp>
      <p:sp>
        <p:nvSpPr>
          <p:cNvPr id="11" name="Rectangle 10" descr="Workflow"/>
          <p:cNvSpPr/>
          <p:nvPr/>
        </p:nvSpPr>
        <p:spPr>
          <a:xfrm>
            <a:off x="9913792" y="2429407"/>
            <a:ext cx="813819" cy="797773"/>
          </a:xfrm>
          <a:prstGeom prst="rect">
            <a:avLst/>
          </a:prstGeom>
          <a: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a:blipFill>
          <a:ln>
            <a:noFill/>
          </a:ln>
          <a:effectLst>
            <a:outerShdw blurRad="50800" dist="38100" dir="2700000" algn="tl" rotWithShape="0">
              <a:prstClr val="black">
                <a:alpha val="40000"/>
              </a:prstClr>
            </a:outerShdw>
          </a:effectLst>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sp>
      <p:sp>
        <p:nvSpPr>
          <p:cNvPr id="13" name="Rectangle 12"/>
          <p:cNvSpPr/>
          <p:nvPr/>
        </p:nvSpPr>
        <p:spPr>
          <a:xfrm>
            <a:off x="424928" y="3773385"/>
            <a:ext cx="3519544" cy="1816266"/>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The FMTP identifies the state’s top 100 bottlenecks. The geographic locations of these bottlenecks are factored into the prioritization of freight projects.</a:t>
            </a:r>
          </a:p>
        </p:txBody>
      </p:sp>
      <p:sp>
        <p:nvSpPr>
          <p:cNvPr id="14" name="Rectangle 13"/>
          <p:cNvSpPr/>
          <p:nvPr/>
        </p:nvSpPr>
        <p:spPr>
          <a:xfrm>
            <a:off x="4257040" y="3715817"/>
            <a:ext cx="3947459" cy="2103589"/>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FDOT is rolling out a Truck Parking Availability System (TPAS), and the FMO Office is leading a research study to identify future needs and solutions. The FMTP recommendations build upon each of these initiatives.</a:t>
            </a:r>
          </a:p>
        </p:txBody>
      </p:sp>
      <p:sp>
        <p:nvSpPr>
          <p:cNvPr id="15" name="Rectangle 14"/>
          <p:cNvSpPr/>
          <p:nvPr/>
        </p:nvSpPr>
        <p:spPr>
          <a:xfrm>
            <a:off x="8493760" y="3859445"/>
            <a:ext cx="3454400" cy="1816266"/>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The FMTP highlights the need for FDOT to continue to work with other agencies to promote manufacturing and greater trailer utilization to combat the imbalance. </a:t>
            </a:r>
          </a:p>
        </p:txBody>
      </p:sp>
    </p:spTree>
    <p:extLst>
      <p:ext uri="{BB962C8B-B14F-4D97-AF65-F5344CB8AC3E}">
        <p14:creationId xmlns:p14="http://schemas.microsoft.com/office/powerpoint/2010/main" val="29919200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Prioritization</a:t>
            </a:r>
          </a:p>
        </p:txBody>
      </p:sp>
    </p:spTree>
    <p:extLst>
      <p:ext uri="{BB962C8B-B14F-4D97-AF65-F5344CB8AC3E}">
        <p14:creationId xmlns:p14="http://schemas.microsoft.com/office/powerpoint/2010/main" val="13195255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49960" y="1309088"/>
            <a:ext cx="10515600" cy="4351339"/>
          </a:xfrm>
        </p:spPr>
        <p:txBody>
          <a:bodyPr>
            <a:normAutofit/>
          </a:bodyPr>
          <a:lstStyle/>
          <a:p>
            <a:pPr marL="0" indent="0">
              <a:buNone/>
            </a:pPr>
            <a:r>
              <a:rPr lang="en-US" sz="2133" dirty="0">
                <a:solidFill>
                  <a:schemeClr val="tx2"/>
                </a:solidFill>
              </a:rPr>
              <a:t>The FMTP helps to determine which projects submitted from around the state will receive funding from the National Highway Freight Program, and this FMTP created a new methodology for project prioritization</a:t>
            </a:r>
          </a:p>
        </p:txBody>
      </p:sp>
      <p:sp>
        <p:nvSpPr>
          <p:cNvPr id="3" name="Title 2"/>
          <p:cNvSpPr>
            <a:spLocks noGrp="1"/>
          </p:cNvSpPr>
          <p:nvPr>
            <p:ph type="title"/>
          </p:nvPr>
        </p:nvSpPr>
        <p:spPr/>
        <p:txBody>
          <a:bodyPr/>
          <a:lstStyle/>
          <a:p>
            <a:r>
              <a:rPr lang="en-US" dirty="0"/>
              <a:t>FMTP Prioritization</a:t>
            </a:r>
          </a:p>
        </p:txBody>
      </p:sp>
      <p:pic>
        <p:nvPicPr>
          <p:cNvPr id="4" name="Content Placeholder 3"/>
          <p:cNvPicPr>
            <a:picLocks noChangeAspect="1"/>
          </p:cNvPicPr>
          <p:nvPr/>
        </p:nvPicPr>
        <p:blipFill rotWithShape="1">
          <a:blip r:embed="rId2" cstate="print">
            <a:extLst>
              <a:ext uri="{28A0092B-C50C-407E-A947-70E740481C1C}">
                <a14:useLocalDpi xmlns:a14="http://schemas.microsoft.com/office/drawing/2010/main" val="0"/>
              </a:ext>
            </a:extLst>
          </a:blip>
          <a:srcRect l="1344" r="85774"/>
          <a:stretch/>
        </p:blipFill>
        <p:spPr>
          <a:xfrm>
            <a:off x="1727200" y="2375511"/>
            <a:ext cx="994397" cy="3831340"/>
          </a:xfrm>
          <a:prstGeom prst="rect">
            <a:avLst/>
          </a:prstGeom>
        </p:spPr>
      </p:pic>
      <p:sp>
        <p:nvSpPr>
          <p:cNvPr id="6" name="TextBox 5"/>
          <p:cNvSpPr txBox="1"/>
          <p:nvPr/>
        </p:nvSpPr>
        <p:spPr>
          <a:xfrm>
            <a:off x="2621280" y="3126889"/>
            <a:ext cx="8346233" cy="502766"/>
          </a:xfrm>
          <a:prstGeom prst="rect">
            <a:avLst/>
          </a:prstGeom>
          <a:solidFill>
            <a:schemeClr val="tx1"/>
          </a:solidFill>
        </p:spPr>
        <p:txBody>
          <a:bodyPr wrap="square" rtlCol="0">
            <a:spAutoFit/>
          </a:bodyPr>
          <a:lstStyle/>
          <a:p>
            <a:pPr defTabSz="914377"/>
            <a:r>
              <a:rPr lang="en-US" sz="2667" dirty="0">
                <a:solidFill>
                  <a:srgbClr val="FFFFFF"/>
                </a:solidFill>
                <a:latin typeface="Calibri" panose="020F0502020204030204"/>
              </a:rPr>
              <a:t>Identification of Projects</a:t>
            </a:r>
          </a:p>
        </p:txBody>
      </p:sp>
      <p:sp>
        <p:nvSpPr>
          <p:cNvPr id="7" name="TextBox 6"/>
          <p:cNvSpPr txBox="1"/>
          <p:nvPr/>
        </p:nvSpPr>
        <p:spPr>
          <a:xfrm>
            <a:off x="2621280" y="4214010"/>
            <a:ext cx="8379753" cy="502766"/>
          </a:xfrm>
          <a:prstGeom prst="rect">
            <a:avLst/>
          </a:prstGeom>
          <a:solidFill>
            <a:schemeClr val="tx1"/>
          </a:solidFill>
        </p:spPr>
        <p:txBody>
          <a:bodyPr wrap="square" rtlCol="0">
            <a:spAutoFit/>
          </a:bodyPr>
          <a:lstStyle>
            <a:defPPr>
              <a:defRPr lang="en-US"/>
            </a:defPPr>
            <a:lvl1pPr>
              <a:defRPr>
                <a:solidFill>
                  <a:schemeClr val="bg1"/>
                </a:solidFill>
              </a:defRPr>
            </a:lvl1pPr>
          </a:lstStyle>
          <a:p>
            <a:pPr defTabSz="914377"/>
            <a:r>
              <a:rPr lang="en-US" sz="2667" dirty="0">
                <a:solidFill>
                  <a:srgbClr val="FFFFFF"/>
                </a:solidFill>
                <a:latin typeface="Calibri" panose="020F0502020204030204"/>
              </a:rPr>
              <a:t>Project Classification and Funding Eligibility Screening</a:t>
            </a:r>
          </a:p>
        </p:txBody>
      </p:sp>
      <p:sp>
        <p:nvSpPr>
          <p:cNvPr id="8" name="TextBox 7"/>
          <p:cNvSpPr txBox="1"/>
          <p:nvPr/>
        </p:nvSpPr>
        <p:spPr>
          <a:xfrm>
            <a:off x="2631440" y="5402729"/>
            <a:ext cx="8413272" cy="502766"/>
          </a:xfrm>
          <a:prstGeom prst="rect">
            <a:avLst/>
          </a:prstGeom>
          <a:solidFill>
            <a:schemeClr val="tx1"/>
          </a:solidFill>
        </p:spPr>
        <p:txBody>
          <a:bodyPr wrap="square" rtlCol="0">
            <a:spAutoFit/>
          </a:bodyPr>
          <a:lstStyle>
            <a:defPPr>
              <a:defRPr lang="en-US"/>
            </a:defPPr>
            <a:lvl1pPr>
              <a:defRPr sz="2000">
                <a:solidFill>
                  <a:schemeClr val="bg1"/>
                </a:solidFill>
              </a:defRPr>
            </a:lvl1pPr>
          </a:lstStyle>
          <a:p>
            <a:pPr defTabSz="914377"/>
            <a:r>
              <a:rPr lang="en-US" sz="2667" dirty="0">
                <a:solidFill>
                  <a:srgbClr val="FFFFFF"/>
                </a:solidFill>
                <a:latin typeface="Calibri" panose="020F0502020204030204"/>
              </a:rPr>
              <a:t>Quantitative and Qualitative Evaluation</a:t>
            </a:r>
          </a:p>
        </p:txBody>
      </p:sp>
    </p:spTree>
    <p:extLst>
      <p:ext uri="{BB962C8B-B14F-4D97-AF65-F5344CB8AC3E}">
        <p14:creationId xmlns:p14="http://schemas.microsoft.com/office/powerpoint/2010/main" val="34660298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Screening Process</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1645" t="1263"/>
          <a:stretch/>
        </p:blipFill>
        <p:spPr>
          <a:xfrm>
            <a:off x="426720" y="1087120"/>
            <a:ext cx="11346973" cy="4765040"/>
          </a:xfrm>
        </p:spPr>
      </p:pic>
    </p:spTree>
    <p:extLst>
      <p:ext uri="{BB962C8B-B14F-4D97-AF65-F5344CB8AC3E}">
        <p14:creationId xmlns:p14="http://schemas.microsoft.com/office/powerpoint/2010/main" val="33054146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Bylaws Refresher </a:t>
            </a:r>
          </a:p>
        </p:txBody>
      </p:sp>
    </p:spTree>
    <p:extLst>
      <p:ext uri="{BB962C8B-B14F-4D97-AF65-F5344CB8AC3E}">
        <p14:creationId xmlns:p14="http://schemas.microsoft.com/office/powerpoint/2010/main" val="1911402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9410" y="1496529"/>
            <a:ext cx="2455057" cy="4358619"/>
          </a:xfr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2271" y="1499041"/>
            <a:ext cx="2302196" cy="4341763"/>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t="607" b="1"/>
          <a:stretch/>
        </p:blipFill>
        <p:spPr>
          <a:xfrm>
            <a:off x="7741918" y="1430216"/>
            <a:ext cx="2241324" cy="4404017"/>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76474" y="1419543"/>
            <a:ext cx="2172089" cy="4355520"/>
          </a:xfrm>
          <a:prstGeom prst="rect">
            <a:avLst/>
          </a:prstGeom>
        </p:spPr>
      </p:pic>
      <p:sp>
        <p:nvSpPr>
          <p:cNvPr id="10" name="Rectangle 9"/>
          <p:cNvSpPr/>
          <p:nvPr/>
        </p:nvSpPr>
        <p:spPr>
          <a:xfrm>
            <a:off x="5130202" y="1627559"/>
            <a:ext cx="2687023" cy="4114844"/>
          </a:xfrm>
          <a:prstGeom prst="rect">
            <a:avLst/>
          </a:prstGeom>
        </p:spPr>
        <p:txBody>
          <a:bodyPr wrap="square">
            <a:spAutoFit/>
          </a:bodyPr>
          <a:lstStyle/>
          <a:p>
            <a:pPr defTabSz="914377"/>
            <a:r>
              <a:rPr lang="en-US" sz="1867" dirty="0">
                <a:solidFill>
                  <a:srgbClr val="000000"/>
                </a:solidFill>
                <a:latin typeface="Segoe UI Semibold" panose="020B0702040204020203" pitchFamily="34" charset="0"/>
                <a:cs typeface="Segoe UI Semibold" panose="020B0702040204020203" pitchFamily="34" charset="0"/>
              </a:rPr>
              <a:t>Each project that meets the eligibility and screening requirements is scored in two parts </a:t>
            </a:r>
          </a:p>
          <a:p>
            <a:pPr defTabSz="914377"/>
            <a:endParaRPr lang="en-US" sz="1867" dirty="0">
              <a:solidFill>
                <a:srgbClr val="000000"/>
              </a:solidFill>
              <a:latin typeface="Segoe UI Semibold" panose="020B0702040204020203" pitchFamily="34" charset="0"/>
              <a:cs typeface="Segoe UI Semibold" panose="020B0702040204020203" pitchFamily="34" charset="0"/>
            </a:endParaRPr>
          </a:p>
          <a:p>
            <a:pPr defTabSz="914377"/>
            <a:r>
              <a:rPr lang="en-US" sz="1867" dirty="0">
                <a:solidFill>
                  <a:srgbClr val="000000"/>
                </a:solidFill>
                <a:latin typeface="Segoe UI Semibold" panose="020B0702040204020203" pitchFamily="34" charset="0"/>
                <a:cs typeface="Segoe UI Semibold" panose="020B0702040204020203" pitchFamily="34" charset="0"/>
              </a:rPr>
              <a:t>The quantitative score is based on </a:t>
            </a:r>
            <a:r>
              <a:rPr lang="en-US" sz="1867" b="1" i="1" dirty="0">
                <a:solidFill>
                  <a:srgbClr val="000000"/>
                </a:solidFill>
                <a:latin typeface="Segoe UI Semibold" panose="020B0702040204020203" pitchFamily="34" charset="0"/>
                <a:cs typeface="Segoe UI Semibold" panose="020B0702040204020203" pitchFamily="34" charset="0"/>
              </a:rPr>
              <a:t>geographical/ locational factors</a:t>
            </a:r>
            <a:r>
              <a:rPr lang="en-US" sz="1867" dirty="0">
                <a:solidFill>
                  <a:srgbClr val="000000"/>
                </a:solidFill>
                <a:latin typeface="Segoe UI Semibold" panose="020B0702040204020203" pitchFamily="34" charset="0"/>
                <a:cs typeface="Segoe UI Semibold" panose="020B0702040204020203" pitchFamily="34" charset="0"/>
              </a:rPr>
              <a:t>, while the qualitative score </a:t>
            </a:r>
            <a:r>
              <a:rPr lang="en-US" sz="1867" b="1" i="1" dirty="0">
                <a:solidFill>
                  <a:srgbClr val="000000"/>
                </a:solidFill>
                <a:latin typeface="Segoe UI Semibold" panose="020B0702040204020203" pitchFamily="34" charset="0"/>
                <a:cs typeface="Segoe UI Semibold" panose="020B0702040204020203" pitchFamily="34" charset="0"/>
              </a:rPr>
              <a:t>weighs a project's ability to effect FMO priorities </a:t>
            </a:r>
          </a:p>
        </p:txBody>
      </p:sp>
      <p:sp>
        <p:nvSpPr>
          <p:cNvPr id="11" name="Title 2"/>
          <p:cNvSpPr>
            <a:spLocks noGrp="1"/>
          </p:cNvSpPr>
          <p:nvPr>
            <p:ph type="title"/>
          </p:nvPr>
        </p:nvSpPr>
        <p:spPr>
          <a:xfrm>
            <a:off x="1172789" y="168932"/>
            <a:ext cx="10515600" cy="1021581"/>
          </a:xfrm>
        </p:spPr>
        <p:txBody>
          <a:bodyPr/>
          <a:lstStyle/>
          <a:p>
            <a:r>
              <a:rPr lang="en-US" dirty="0"/>
              <a:t>Scoring Process</a:t>
            </a:r>
          </a:p>
        </p:txBody>
      </p:sp>
    </p:spTree>
    <p:extLst>
      <p:ext uri="{BB962C8B-B14F-4D97-AF65-F5344CB8AC3E}">
        <p14:creationId xmlns:p14="http://schemas.microsoft.com/office/powerpoint/2010/main" val="3613071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Getting to Action</a:t>
            </a:r>
          </a:p>
        </p:txBody>
      </p:sp>
    </p:spTree>
    <p:extLst>
      <p:ext uri="{BB962C8B-B14F-4D97-AF65-F5344CB8AC3E}">
        <p14:creationId xmlns:p14="http://schemas.microsoft.com/office/powerpoint/2010/main" val="42585570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51748" t="1" b="2976"/>
          <a:stretch/>
        </p:blipFill>
        <p:spPr>
          <a:xfrm>
            <a:off x="4310131" y="2742715"/>
            <a:ext cx="6237855" cy="38250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8048" y="1958495"/>
            <a:ext cx="3270945" cy="48225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3856" y="2352418"/>
            <a:ext cx="2405192" cy="446180"/>
          </a:xfrm>
          <a:prstGeom prst="rect">
            <a:avLst/>
          </a:prstGeom>
        </p:spPr>
      </p:pic>
      <p:sp>
        <p:nvSpPr>
          <p:cNvPr id="12" name="TextBox 11"/>
          <p:cNvSpPr txBox="1"/>
          <p:nvPr/>
        </p:nvSpPr>
        <p:spPr>
          <a:xfrm>
            <a:off x="3746208" y="1209177"/>
            <a:ext cx="8445792" cy="748795"/>
          </a:xfrm>
          <a:prstGeom prst="rect">
            <a:avLst/>
          </a:prstGeom>
          <a:noFill/>
        </p:spPr>
        <p:txBody>
          <a:bodyPr wrap="square" rtlCol="0">
            <a:spAutoFit/>
          </a:bodyPr>
          <a:lstStyle/>
          <a:p>
            <a:pPr defTabSz="914377"/>
            <a:r>
              <a:rPr lang="en-US" sz="2133" dirty="0">
                <a:solidFill>
                  <a:srgbClr val="000000"/>
                </a:solidFill>
                <a:latin typeface="Segoe UI Semibold" panose="020B0702040204020203" pitchFamily="34" charset="0"/>
                <a:cs typeface="Segoe UI Semibold" panose="020B0702040204020203" pitchFamily="34" charset="0"/>
              </a:rPr>
              <a:t>Each of the 10 objectives identified in the FMTP have 5 associated recommendations based on a combination of:</a:t>
            </a:r>
          </a:p>
        </p:txBody>
      </p:sp>
      <p:sp>
        <p:nvSpPr>
          <p:cNvPr id="13" name="Title 2"/>
          <p:cNvSpPr txBox="1">
            <a:spLocks/>
          </p:cNvSpPr>
          <p:nvPr/>
        </p:nvSpPr>
        <p:spPr>
          <a:xfrm>
            <a:off x="1111972" y="374485"/>
            <a:ext cx="5577633" cy="1248089"/>
          </a:xfrm>
          <a:prstGeom prst="rect">
            <a:avLst/>
          </a:prstGeom>
        </p:spPr>
        <p:txBody>
          <a:bodyPr>
            <a:normAutofit/>
          </a:bodyPr>
          <a:lstStyle>
            <a:lvl1pPr algn="l" defTabSz="685800" rtl="0" eaLnBrk="1" latinLnBrk="0" hangingPunct="1">
              <a:lnSpc>
                <a:spcPct val="90000"/>
              </a:lnSpc>
              <a:spcBef>
                <a:spcPct val="0"/>
              </a:spcBef>
              <a:buNone/>
              <a:defRPr sz="3600" b="1" kern="1200">
                <a:solidFill>
                  <a:schemeClr val="tx1"/>
                </a:solidFill>
                <a:latin typeface="+mj-lt"/>
                <a:ea typeface="+mj-ea"/>
                <a:cs typeface="+mj-cs"/>
              </a:defRPr>
            </a:lvl1pPr>
          </a:lstStyle>
          <a:p>
            <a:pPr defTabSz="914377"/>
            <a:r>
              <a:rPr lang="en-US" sz="4800" dirty="0">
                <a:solidFill>
                  <a:srgbClr val="1F4283"/>
                </a:solidFill>
                <a:latin typeface="Calibri Light" panose="020F0302020204030204"/>
              </a:rPr>
              <a:t>Recommendations</a:t>
            </a:r>
          </a:p>
        </p:txBody>
      </p:sp>
      <p:pic>
        <p:nvPicPr>
          <p:cNvPr id="14" name="Content Placeholder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425" y="1387828"/>
            <a:ext cx="3178792" cy="4811933"/>
          </a:xfrm>
          <a:prstGeom prst="rect">
            <a:avLst/>
          </a:prstGeom>
        </p:spPr>
      </p:pic>
      <p:sp>
        <p:nvSpPr>
          <p:cNvPr id="6" name="Rectangular Callout 5"/>
          <p:cNvSpPr/>
          <p:nvPr/>
        </p:nvSpPr>
        <p:spPr>
          <a:xfrm>
            <a:off x="3289800" y="3320378"/>
            <a:ext cx="8746563" cy="2752396"/>
          </a:xfrm>
          <a:prstGeom prst="wedgeRectCallout">
            <a:avLst>
              <a:gd name="adj1" fmla="val -55358"/>
              <a:gd name="adj2" fmla="val 16219"/>
            </a:avLst>
          </a:prstGeom>
          <a:noFill/>
          <a:ln w="28575">
            <a:solidFill>
              <a:schemeClr val="accent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25894" y="3417165"/>
            <a:ext cx="8547780" cy="25637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888534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660021" y="1146199"/>
            <a:ext cx="8531980" cy="4351339"/>
          </a:xfrm>
        </p:spPr>
        <p:txBody>
          <a:bodyPr>
            <a:normAutofit/>
          </a:bodyPr>
          <a:lstStyle/>
          <a:p>
            <a:pPr marL="0" indent="0">
              <a:buNone/>
            </a:pPr>
            <a:r>
              <a:rPr lang="en-US" sz="2133" dirty="0">
                <a:solidFill>
                  <a:schemeClr val="tx2"/>
                </a:solidFill>
              </a:rPr>
              <a:t>Each of the 50 recommendations is broken down further into action steps for implementation, including partner offices/agencies and a timeframe for scheduling.</a:t>
            </a:r>
          </a:p>
        </p:txBody>
      </p:sp>
      <p:sp>
        <p:nvSpPr>
          <p:cNvPr id="3" name="Title 2"/>
          <p:cNvSpPr>
            <a:spLocks noGrp="1"/>
          </p:cNvSpPr>
          <p:nvPr>
            <p:ph type="title"/>
          </p:nvPr>
        </p:nvSpPr>
        <p:spPr/>
        <p:txBody>
          <a:bodyPr/>
          <a:lstStyle/>
          <a:p>
            <a:r>
              <a:rPr lang="en-US" dirty="0"/>
              <a:t>Action Items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4871" y="2350849"/>
            <a:ext cx="7958036" cy="367666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687" y="1390868"/>
            <a:ext cx="3090479" cy="4743525"/>
          </a:xfrm>
          <a:prstGeom prst="rect">
            <a:avLst/>
          </a:prstGeom>
        </p:spPr>
      </p:pic>
      <p:sp>
        <p:nvSpPr>
          <p:cNvPr id="6" name="Rectangular Callout 5"/>
          <p:cNvSpPr/>
          <p:nvPr/>
        </p:nvSpPr>
        <p:spPr>
          <a:xfrm>
            <a:off x="3748393" y="2308698"/>
            <a:ext cx="8048532" cy="3813263"/>
          </a:xfrm>
          <a:prstGeom prst="wedgeRectCallout">
            <a:avLst>
              <a:gd name="adj1" fmla="val -62478"/>
              <a:gd name="adj2" fmla="val 21491"/>
            </a:avLst>
          </a:prstGeom>
          <a:noFill/>
          <a:ln w="28575">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srgbClr val="FFFFFF"/>
              </a:solidFill>
              <a:latin typeface="Calibri" panose="020F0502020204030204"/>
            </a:endParaRPr>
          </a:p>
        </p:txBody>
      </p:sp>
    </p:spTree>
    <p:extLst>
      <p:ext uri="{BB962C8B-B14F-4D97-AF65-F5344CB8AC3E}">
        <p14:creationId xmlns:p14="http://schemas.microsoft.com/office/powerpoint/2010/main" val="17489752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1620" y="1447792"/>
            <a:ext cx="3071427" cy="4780995"/>
          </a:xfrm>
        </p:spPr>
      </p:pic>
      <p:sp>
        <p:nvSpPr>
          <p:cNvPr id="4" name="Title 3"/>
          <p:cNvSpPr>
            <a:spLocks noGrp="1"/>
          </p:cNvSpPr>
          <p:nvPr>
            <p:ph type="title"/>
          </p:nvPr>
        </p:nvSpPr>
        <p:spPr/>
        <p:txBody>
          <a:bodyPr/>
          <a:lstStyle/>
          <a:p>
            <a:r>
              <a:rPr lang="en-US" dirty="0"/>
              <a:t>Implementation</a:t>
            </a:r>
          </a:p>
        </p:txBody>
      </p:sp>
      <p:sp>
        <p:nvSpPr>
          <p:cNvPr id="6" name="Rectangle 5"/>
          <p:cNvSpPr/>
          <p:nvPr/>
        </p:nvSpPr>
        <p:spPr>
          <a:xfrm>
            <a:off x="3631661" y="1477519"/>
            <a:ext cx="8313905" cy="4239430"/>
          </a:xfrm>
          <a:prstGeom prst="rect">
            <a:avLst/>
          </a:prstGeom>
        </p:spPr>
        <p:txBody>
          <a:bodyPr wrap="square">
            <a:spAutoFit/>
          </a:bodyPr>
          <a:lstStyle/>
          <a:p>
            <a:pPr defTabSz="914377">
              <a:lnSpc>
                <a:spcPct val="90000"/>
              </a:lnSpc>
              <a:spcBef>
                <a:spcPts val="1000"/>
              </a:spcBef>
            </a:pPr>
            <a:r>
              <a:rPr lang="en-US" sz="2133" dirty="0">
                <a:solidFill>
                  <a:srgbClr val="000000"/>
                </a:solidFill>
                <a:latin typeface="Segoe UI Semibold" panose="020B0702040204020203" pitchFamily="34" charset="0"/>
                <a:cs typeface="Segoe UI Semibold" panose="020B0702040204020203" pitchFamily="34" charset="0"/>
              </a:rPr>
              <a:t>The resulting 154 action items make up the action plan for implementation. The primary focus of the initial implementation phase will be: </a:t>
            </a:r>
          </a:p>
          <a:p>
            <a:pPr algn="ctr" defTabSz="914377">
              <a:lnSpc>
                <a:spcPct val="90000"/>
              </a:lnSpc>
              <a:spcBef>
                <a:spcPts val="1000"/>
              </a:spcBef>
            </a:pPr>
            <a:r>
              <a:rPr lang="en-US" sz="2133" i="1" dirty="0">
                <a:solidFill>
                  <a:srgbClr val="000000"/>
                </a:solidFill>
                <a:latin typeface="Segoe UI Semibold" panose="020B0702040204020203" pitchFamily="34" charset="0"/>
                <a:cs typeface="Segoe UI Semibold" panose="020B0702040204020203" pitchFamily="34" charset="0"/>
              </a:rPr>
              <a:t>Truck Parking</a:t>
            </a:r>
          </a:p>
          <a:p>
            <a:pPr algn="ctr" defTabSz="914377">
              <a:lnSpc>
                <a:spcPct val="90000"/>
              </a:lnSpc>
              <a:spcBef>
                <a:spcPts val="1000"/>
              </a:spcBef>
            </a:pPr>
            <a:r>
              <a:rPr lang="en-US" sz="2133" i="1" dirty="0">
                <a:solidFill>
                  <a:srgbClr val="000000"/>
                </a:solidFill>
                <a:latin typeface="Segoe UI Semibold" panose="020B0702040204020203" pitchFamily="34" charset="0"/>
                <a:cs typeface="Segoe UI Semibold" panose="020B0702040204020203" pitchFamily="34" charset="0"/>
              </a:rPr>
              <a:t>Freight Resiliency</a:t>
            </a:r>
          </a:p>
          <a:p>
            <a:pPr algn="ctr" defTabSz="914377">
              <a:lnSpc>
                <a:spcPct val="90000"/>
              </a:lnSpc>
              <a:spcBef>
                <a:spcPts val="1000"/>
              </a:spcBef>
            </a:pPr>
            <a:r>
              <a:rPr lang="en-US" sz="2133" i="1" dirty="0">
                <a:solidFill>
                  <a:srgbClr val="000000"/>
                </a:solidFill>
                <a:latin typeface="Segoe UI Semibold" panose="020B0702040204020203" pitchFamily="34" charset="0"/>
                <a:cs typeface="Segoe UI Semibold" panose="020B0702040204020203" pitchFamily="34" charset="0"/>
              </a:rPr>
              <a:t>Safety</a:t>
            </a:r>
          </a:p>
          <a:p>
            <a:pPr algn="ctr" defTabSz="914377">
              <a:lnSpc>
                <a:spcPct val="90000"/>
              </a:lnSpc>
              <a:spcBef>
                <a:spcPts val="1000"/>
              </a:spcBef>
            </a:pPr>
            <a:r>
              <a:rPr lang="en-US" sz="2133" i="1" dirty="0">
                <a:solidFill>
                  <a:srgbClr val="000000"/>
                </a:solidFill>
                <a:latin typeface="Segoe UI Semibold" panose="020B0702040204020203" pitchFamily="34" charset="0"/>
                <a:cs typeface="Segoe UI Semibold" panose="020B0702040204020203" pitchFamily="34" charset="0"/>
              </a:rPr>
              <a:t>Intermodal Connections</a:t>
            </a:r>
          </a:p>
          <a:p>
            <a:pPr algn="ctr" defTabSz="914377">
              <a:lnSpc>
                <a:spcPct val="90000"/>
              </a:lnSpc>
              <a:spcBef>
                <a:spcPts val="1000"/>
              </a:spcBef>
            </a:pPr>
            <a:r>
              <a:rPr lang="en-US" sz="2133" i="1" dirty="0">
                <a:solidFill>
                  <a:srgbClr val="000000"/>
                </a:solidFill>
                <a:latin typeface="Segoe UI Semibold" panose="020B0702040204020203" pitchFamily="34" charset="0"/>
                <a:cs typeface="Segoe UI Semibold" panose="020B0702040204020203" pitchFamily="34" charset="0"/>
              </a:rPr>
              <a:t>Electric Vehicle Adoption</a:t>
            </a:r>
          </a:p>
          <a:p>
            <a:pPr algn="ctr" defTabSz="914377">
              <a:lnSpc>
                <a:spcPct val="90000"/>
              </a:lnSpc>
              <a:spcBef>
                <a:spcPts val="1000"/>
              </a:spcBef>
            </a:pPr>
            <a:endParaRPr lang="en-US" sz="2133" dirty="0">
              <a:solidFill>
                <a:srgbClr val="000000"/>
              </a:solidFill>
              <a:latin typeface="Segoe UI Semibold" panose="020B0702040204020203" pitchFamily="34" charset="0"/>
              <a:cs typeface="Segoe UI Semibold" panose="020B0702040204020203" pitchFamily="34" charset="0"/>
            </a:endParaRPr>
          </a:p>
          <a:p>
            <a:pPr algn="ctr" defTabSz="914377">
              <a:lnSpc>
                <a:spcPct val="90000"/>
              </a:lnSpc>
              <a:spcBef>
                <a:spcPts val="1000"/>
              </a:spcBef>
            </a:pPr>
            <a:r>
              <a:rPr lang="en-US" sz="2133" dirty="0">
                <a:solidFill>
                  <a:srgbClr val="000000"/>
                </a:solidFill>
                <a:latin typeface="Segoe UI Semibold" panose="020B0702040204020203" pitchFamily="34" charset="0"/>
                <a:cs typeface="Segoe UI Semibold" panose="020B0702040204020203" pitchFamily="34" charset="0"/>
              </a:rPr>
              <a:t>For information on implementation progress, visit FDOT.gov/FMTP</a:t>
            </a:r>
          </a:p>
        </p:txBody>
      </p:sp>
    </p:spTree>
    <p:extLst>
      <p:ext uri="{BB962C8B-B14F-4D97-AF65-F5344CB8AC3E}">
        <p14:creationId xmlns:p14="http://schemas.microsoft.com/office/powerpoint/2010/main" val="17811128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72964" y="3567087"/>
            <a:ext cx="10515600" cy="1325563"/>
          </a:xfrm>
        </p:spPr>
        <p:txBody>
          <a:bodyPr>
            <a:normAutofit fontScale="90000"/>
          </a:bodyPr>
          <a:lstStyle/>
          <a:p>
            <a:r>
              <a:rPr lang="en-US" sz="2133" dirty="0">
                <a:solidFill>
                  <a:srgbClr val="1F4283"/>
                </a:solidFill>
              </a:rPr>
              <a:t>Rickey Fitzgerald</a:t>
            </a:r>
            <a:br>
              <a:rPr lang="en-US" sz="1867" dirty="0">
                <a:solidFill>
                  <a:srgbClr val="1F4283"/>
                </a:solidFill>
              </a:rPr>
            </a:br>
            <a:r>
              <a:rPr lang="en-US" sz="1600" dirty="0">
                <a:solidFill>
                  <a:srgbClr val="1F4283"/>
                </a:solidFill>
                <a:latin typeface="Segoe Condensed" panose="020B0606040200020203" pitchFamily="34" charset="0"/>
              </a:rPr>
              <a:t>Manager, Freight &amp; Multimodal Operations</a:t>
            </a:r>
            <a:br>
              <a:rPr lang="en-US" sz="1600" dirty="0">
                <a:solidFill>
                  <a:srgbClr val="1F4283"/>
                </a:solidFill>
                <a:latin typeface="Segoe Condensed" panose="020B0606040200020203" pitchFamily="34" charset="0"/>
              </a:rPr>
            </a:br>
            <a:r>
              <a:rPr lang="en-US" sz="1600" dirty="0">
                <a:solidFill>
                  <a:srgbClr val="1F4283"/>
                </a:solidFill>
                <a:latin typeface="Segoe Condensed" panose="020B0606040200020203" pitchFamily="34" charset="0"/>
              </a:rPr>
              <a:t>Florida Department of Transportation</a:t>
            </a:r>
            <a:br>
              <a:rPr lang="en-US" sz="1867" dirty="0">
                <a:solidFill>
                  <a:srgbClr val="1F4283"/>
                </a:solidFill>
              </a:rPr>
            </a:br>
            <a:br>
              <a:rPr lang="en-US" sz="1867" dirty="0">
                <a:solidFill>
                  <a:srgbClr val="1F4283"/>
                </a:solidFill>
              </a:rPr>
            </a:br>
            <a:r>
              <a:rPr lang="en-US" sz="1600" dirty="0">
                <a:solidFill>
                  <a:srgbClr val="1F4283"/>
                </a:solidFill>
                <a:latin typeface="Segoe Condensed" panose="020B0606040200020203" pitchFamily="34" charset="0"/>
              </a:rPr>
              <a:t>605 Suwannee Street, MS 25</a:t>
            </a:r>
            <a:br>
              <a:rPr lang="en-US" sz="1600" dirty="0">
                <a:solidFill>
                  <a:srgbClr val="1F4283"/>
                </a:solidFill>
                <a:latin typeface="Segoe Condensed" panose="020B0606040200020203" pitchFamily="34" charset="0"/>
              </a:rPr>
            </a:br>
            <a:r>
              <a:rPr lang="en-US" sz="1600" dirty="0">
                <a:solidFill>
                  <a:srgbClr val="1F4283"/>
                </a:solidFill>
                <a:latin typeface="Segoe Condensed" panose="020B0606040200020203" pitchFamily="34" charset="0"/>
              </a:rPr>
              <a:t>Tallahassee, FL 32399</a:t>
            </a:r>
            <a:br>
              <a:rPr lang="en-US" sz="1600" dirty="0">
                <a:solidFill>
                  <a:srgbClr val="1F4283"/>
                </a:solidFill>
                <a:latin typeface="Segoe Condensed" panose="020B0606040200020203" pitchFamily="34" charset="0"/>
              </a:rPr>
            </a:br>
            <a:r>
              <a:rPr lang="en-US" sz="1600" dirty="0">
                <a:solidFill>
                  <a:srgbClr val="1F4283"/>
                </a:solidFill>
                <a:latin typeface="Segoe Condensed" panose="020B0606040200020203" pitchFamily="34" charset="0"/>
              </a:rPr>
              <a:t>850.414.4702</a:t>
            </a:r>
            <a:br>
              <a:rPr lang="en-US" sz="1867" dirty="0">
                <a:solidFill>
                  <a:srgbClr val="1F4283"/>
                </a:solidFill>
              </a:rPr>
            </a:br>
            <a:br>
              <a:rPr lang="en-US" sz="1867" dirty="0">
                <a:solidFill>
                  <a:srgbClr val="1F4283"/>
                </a:solidFill>
              </a:rPr>
            </a:br>
            <a:r>
              <a:rPr lang="en-US" sz="1867" dirty="0">
                <a:solidFill>
                  <a:srgbClr val="1F4283"/>
                </a:solidFill>
              </a:rPr>
              <a:t>rickey.fitzgerald@dot.state.fl.us</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3036" y="2258097"/>
            <a:ext cx="2135744" cy="1067872"/>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727" y="5437454"/>
            <a:ext cx="2788876" cy="1117921"/>
          </a:xfrm>
          <a:prstGeom prst="rect">
            <a:avLst/>
          </a:prstGeom>
        </p:spPr>
      </p:pic>
    </p:spTree>
    <p:extLst>
      <p:ext uri="{BB962C8B-B14F-4D97-AF65-F5344CB8AC3E}">
        <p14:creationId xmlns:p14="http://schemas.microsoft.com/office/powerpoint/2010/main" val="27130943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Truck Parking</a:t>
            </a:r>
          </a:p>
        </p:txBody>
      </p:sp>
    </p:spTree>
    <p:extLst>
      <p:ext uri="{BB962C8B-B14F-4D97-AF65-F5344CB8AC3E}">
        <p14:creationId xmlns:p14="http://schemas.microsoft.com/office/powerpoint/2010/main" val="325239204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093160" y="3983622"/>
            <a:ext cx="5711957" cy="1771061"/>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a:defRPr/>
            </a:pPr>
            <a:r>
              <a:rPr sz="4800" dirty="0">
                <a:latin typeface="Segoe UI" panose="020B0502040204020203" pitchFamily="34" charset="0"/>
                <a:ea typeface="Times New Roman" panose="02020603050405020304" pitchFamily="18" charset="0"/>
                <a:cs typeface="Times New Roman" panose="02020603050405020304" pitchFamily="18" charset="0"/>
              </a:rPr>
              <a:t>Statewide Truck Parking Study</a:t>
            </a:r>
            <a:endParaRPr sz="1467" dirty="0">
              <a:solidFill>
                <a:srgbClr val="54585A"/>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4093160" y="5428216"/>
            <a:ext cx="7102873" cy="878125"/>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a:defRPr/>
            </a:pPr>
            <a:r>
              <a:rPr sz="2667" b="0" i="0" dirty="0">
                <a:solidFill>
                  <a:srgbClr val="54585A"/>
                </a:solidFill>
                <a:latin typeface="Segoe Condensed" panose="020B0606040200020203" pitchFamily="34" charset="0"/>
                <a:ea typeface="Times New Roman" panose="02020603050405020304" pitchFamily="18" charset="0"/>
                <a:cs typeface="Times New Roman" panose="02020603050405020304" pitchFamily="18" charset="0"/>
              </a:rPr>
              <a:t>Executive Briefing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1696" y="243960"/>
            <a:ext cx="2435033" cy="1217517"/>
          </a:xfrm>
          <a:prstGeom prst="rect">
            <a:avLst/>
          </a:prstGeom>
        </p:spPr>
      </p:pic>
      <p:sp>
        <p:nvSpPr>
          <p:cNvPr id="6" name="Title 1"/>
          <p:cNvSpPr txBox="1">
            <a:spLocks/>
          </p:cNvSpPr>
          <p:nvPr/>
        </p:nvSpPr>
        <p:spPr>
          <a:xfrm>
            <a:off x="4093161" y="5979875"/>
            <a:ext cx="7102873" cy="878125"/>
          </a:xfrm>
          <a:prstGeom prst="rect">
            <a:avLst/>
          </a:prstGeom>
        </p:spPr>
        <p:txBody>
          <a:bodyPr anchor="ctr">
            <a:normAutofit/>
          </a:bodyPr>
          <a:lstStyle>
            <a:lvl1pPr algn="ctr" defTabSz="685800" rtl="0" eaLnBrk="1" latinLnBrk="0" hangingPunct="1">
              <a:lnSpc>
                <a:spcPct val="90000"/>
              </a:lnSpc>
              <a:spcBef>
                <a:spcPct val="0"/>
              </a:spcBef>
              <a:buNone/>
              <a:defRPr lang="en-US" sz="1100" b="1" i="1" kern="1200" baseline="0" smtClean="0">
                <a:solidFill>
                  <a:srgbClr val="1F4283"/>
                </a:solidFill>
                <a:effectLst/>
                <a:latin typeface="Segoe UI Semibold" panose="020B0702040204020203" pitchFamily="34" charset="0"/>
                <a:ea typeface="+mj-ea"/>
                <a:cs typeface="Segoe UI Semibold" panose="020B0702040204020203" pitchFamily="34" charset="0"/>
              </a:defRPr>
            </a:lvl1pPr>
          </a:lstStyle>
          <a:p>
            <a:pPr algn="l">
              <a:defRPr/>
            </a:pPr>
            <a:r>
              <a:rPr sz="2133" b="0" i="0" dirty="0">
                <a:solidFill>
                  <a:srgbClr val="54585A"/>
                </a:solidFill>
                <a:latin typeface="Segoe Condensed" panose="020B0606040200020203" pitchFamily="34" charset="0"/>
                <a:ea typeface="Times New Roman" panose="02020603050405020304" pitchFamily="18" charset="0"/>
                <a:cs typeface="Times New Roman" panose="02020603050405020304" pitchFamily="18" charset="0"/>
              </a:rPr>
              <a:t>March 10, 2020</a:t>
            </a:r>
          </a:p>
        </p:txBody>
      </p:sp>
    </p:spTree>
    <p:extLst>
      <p:ext uri="{BB962C8B-B14F-4D97-AF65-F5344CB8AC3E}">
        <p14:creationId xmlns:p14="http://schemas.microsoft.com/office/powerpoint/2010/main" val="2174982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Critical Issue in the Trucking Industry</a:t>
            </a:r>
          </a:p>
        </p:txBody>
      </p:sp>
      <p:sp>
        <p:nvSpPr>
          <p:cNvPr id="2" name="Slide Number Placeholder 1"/>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48</a:t>
            </a:fld>
            <a:endParaRPr lang="en-US" dirty="0">
              <a:solidFill>
                <a:srgbClr val="A8A99E">
                  <a:tint val="75000"/>
                </a:srgbClr>
              </a:solidFill>
            </a:endParaRPr>
          </a:p>
        </p:txBody>
      </p:sp>
      <p:pic>
        <p:nvPicPr>
          <p:cNvPr id="5" name="Picture 4"/>
          <p:cNvPicPr>
            <a:picLocks noChangeAspect="1"/>
          </p:cNvPicPr>
          <p:nvPr/>
        </p:nvPicPr>
        <p:blipFill rotWithShape="1">
          <a:blip r:embed="rId3"/>
          <a:srcRect l="3759" t="18313" r="53910" b="50009"/>
          <a:stretch/>
        </p:blipFill>
        <p:spPr>
          <a:xfrm>
            <a:off x="64603" y="1243348"/>
            <a:ext cx="5655092" cy="2380562"/>
          </a:xfrm>
          <a:prstGeom prst="rect">
            <a:avLst/>
          </a:prstGeom>
        </p:spPr>
      </p:pic>
      <p:grpSp>
        <p:nvGrpSpPr>
          <p:cNvPr id="10" name="Group 9"/>
          <p:cNvGrpSpPr/>
          <p:nvPr/>
        </p:nvGrpSpPr>
        <p:grpSpPr>
          <a:xfrm>
            <a:off x="5719695" y="1243348"/>
            <a:ext cx="6100066" cy="4373666"/>
            <a:chOff x="316258" y="1478164"/>
            <a:chExt cx="4015109" cy="2791328"/>
          </a:xfrm>
        </p:grpSpPr>
        <p:pic>
          <p:nvPicPr>
            <p:cNvPr id="8" name="Picture 7"/>
            <p:cNvPicPr>
              <a:picLocks noChangeAspect="1"/>
            </p:cNvPicPr>
            <p:nvPr/>
          </p:nvPicPr>
          <p:blipFill rotWithShape="1">
            <a:blip r:embed="rId4"/>
            <a:srcRect l="3459" t="28739" r="52631" b="23140"/>
            <a:stretch/>
          </p:blipFill>
          <p:spPr>
            <a:xfrm>
              <a:off x="316258" y="1478164"/>
              <a:ext cx="4015109" cy="2475069"/>
            </a:xfrm>
            <a:prstGeom prst="rect">
              <a:avLst/>
            </a:prstGeom>
          </p:spPr>
        </p:pic>
        <p:sp>
          <p:nvSpPr>
            <p:cNvPr id="9" name="Rectangle 8"/>
            <p:cNvSpPr/>
            <p:nvPr/>
          </p:nvSpPr>
          <p:spPr>
            <a:xfrm>
              <a:off x="316258" y="3850105"/>
              <a:ext cx="1299411" cy="419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dirty="0">
                <a:solidFill>
                  <a:srgbClr val="FFFFFF"/>
                </a:solidFill>
              </a:endParaRPr>
            </a:p>
          </p:txBody>
        </p:sp>
      </p:grpSp>
      <p:grpSp>
        <p:nvGrpSpPr>
          <p:cNvPr id="15" name="Group 14"/>
          <p:cNvGrpSpPr/>
          <p:nvPr/>
        </p:nvGrpSpPr>
        <p:grpSpPr>
          <a:xfrm>
            <a:off x="175364" y="3738931"/>
            <a:ext cx="4162523" cy="2838303"/>
            <a:chOff x="6217920" y="1252728"/>
            <a:chExt cx="5884363" cy="4270883"/>
          </a:xfrm>
        </p:grpSpPr>
        <p:pic>
          <p:nvPicPr>
            <p:cNvPr id="16" name="Picture 15"/>
            <p:cNvPicPr>
              <a:picLocks noChangeAspect="1"/>
            </p:cNvPicPr>
            <p:nvPr/>
          </p:nvPicPr>
          <p:blipFill rotWithShape="1">
            <a:blip r:embed="rId5"/>
            <a:srcRect l="64500" t="24267" r="7000" b="17467"/>
            <a:stretch/>
          </p:blipFill>
          <p:spPr>
            <a:xfrm>
              <a:off x="9390888" y="1252728"/>
              <a:ext cx="2711395" cy="3118104"/>
            </a:xfrm>
            <a:prstGeom prst="rect">
              <a:avLst/>
            </a:prstGeom>
          </p:spPr>
        </p:pic>
        <p:pic>
          <p:nvPicPr>
            <p:cNvPr id="17" name="Picture 16"/>
            <p:cNvPicPr>
              <a:picLocks noChangeAspect="1"/>
            </p:cNvPicPr>
            <p:nvPr/>
          </p:nvPicPr>
          <p:blipFill rotWithShape="1">
            <a:blip r:embed="rId6"/>
            <a:srcRect l="63600" t="18666" r="5650" b="9333"/>
            <a:stretch/>
          </p:blipFill>
          <p:spPr>
            <a:xfrm>
              <a:off x="6217920" y="1286483"/>
              <a:ext cx="2886456" cy="3801674"/>
            </a:xfrm>
            <a:prstGeom prst="rect">
              <a:avLst/>
            </a:prstGeom>
          </p:spPr>
        </p:pic>
        <p:pic>
          <p:nvPicPr>
            <p:cNvPr id="18" name="Picture 17"/>
            <p:cNvPicPr>
              <a:picLocks noChangeAspect="1"/>
            </p:cNvPicPr>
            <p:nvPr/>
          </p:nvPicPr>
          <p:blipFill rotWithShape="1">
            <a:blip r:embed="rId7"/>
            <a:srcRect l="64200" t="73200" r="6025" b="22133"/>
            <a:stretch/>
          </p:blipFill>
          <p:spPr>
            <a:xfrm>
              <a:off x="7661148" y="5203571"/>
              <a:ext cx="3630168" cy="320040"/>
            </a:xfrm>
            <a:prstGeom prst="rect">
              <a:avLst/>
            </a:prstGeom>
          </p:spPr>
        </p:pic>
      </p:grpSp>
      <p:sp>
        <p:nvSpPr>
          <p:cNvPr id="3" name="TextBox 2"/>
          <p:cNvSpPr txBox="1"/>
          <p:nvPr/>
        </p:nvSpPr>
        <p:spPr>
          <a:xfrm>
            <a:off x="4584430" y="5288450"/>
            <a:ext cx="7343162" cy="1446550"/>
          </a:xfrm>
          <a:prstGeom prst="rect">
            <a:avLst/>
          </a:prstGeom>
          <a:noFill/>
        </p:spPr>
        <p:txBody>
          <a:bodyPr wrap="square" rtlCol="0">
            <a:spAutoFit/>
          </a:bodyPr>
          <a:lstStyle/>
          <a:p>
            <a:pPr marL="285750" indent="-285750">
              <a:buFont typeface="Arial" panose="020B0604020202020204" pitchFamily="34" charset="0"/>
              <a:buChar char="•"/>
              <a:defRPr/>
            </a:pPr>
            <a:r>
              <a:rPr lang="en-US" sz="1750" b="1" dirty="0">
                <a:solidFill>
                  <a:srgbClr val="FF0000"/>
                </a:solidFill>
                <a:latin typeface="Arial" panose="020B0604020202020204" pitchFamily="34" charset="0"/>
                <a:cs typeface="Arial" panose="020B0604020202020204" pitchFamily="34" charset="0"/>
              </a:rPr>
              <a:t>Safety</a:t>
            </a:r>
            <a:r>
              <a:rPr lang="en-US" sz="1750" dirty="0">
                <a:solidFill>
                  <a:srgbClr val="A8A99E"/>
                </a:solidFill>
                <a:latin typeface="Arial" panose="020B0604020202020204" pitchFamily="34" charset="0"/>
                <a:cs typeface="Arial" panose="020B0604020202020204" pitchFamily="34" charset="0"/>
              </a:rPr>
              <a:t> issue – driver fatigue and unauthorized parking</a:t>
            </a:r>
          </a:p>
          <a:p>
            <a:pPr marL="285750" indent="-285750">
              <a:buFont typeface="Arial" panose="020B0604020202020204" pitchFamily="34" charset="0"/>
              <a:buChar char="•"/>
              <a:defRPr/>
            </a:pPr>
            <a:r>
              <a:rPr lang="en-US" sz="1750" b="1" dirty="0">
                <a:solidFill>
                  <a:srgbClr val="FF0000"/>
                </a:solidFill>
                <a:latin typeface="Arial" panose="020B0604020202020204" pitchFamily="34" charset="0"/>
                <a:cs typeface="Arial" panose="020B0604020202020204" pitchFamily="34" charset="0"/>
              </a:rPr>
              <a:t>Mobility</a:t>
            </a:r>
            <a:r>
              <a:rPr lang="en-US" sz="1750" dirty="0">
                <a:solidFill>
                  <a:srgbClr val="A8A99E"/>
                </a:solidFill>
                <a:latin typeface="Arial" panose="020B0604020202020204" pitchFamily="34" charset="0"/>
                <a:cs typeface="Arial" panose="020B0604020202020204" pitchFamily="34" charset="0"/>
              </a:rPr>
              <a:t> issue – over-utilization and hindrance to moving goods</a:t>
            </a:r>
          </a:p>
          <a:p>
            <a:pPr marL="285750" indent="-285750">
              <a:buFont typeface="Arial" panose="020B0604020202020204" pitchFamily="34" charset="0"/>
              <a:buChar char="•"/>
              <a:defRPr/>
            </a:pPr>
            <a:r>
              <a:rPr lang="en-US" sz="1750" b="1" dirty="0">
                <a:solidFill>
                  <a:srgbClr val="FF0000"/>
                </a:solidFill>
                <a:latin typeface="Arial" panose="020B0604020202020204" pitchFamily="34" charset="0"/>
                <a:cs typeface="Arial" panose="020B0604020202020204" pitchFamily="34" charset="0"/>
              </a:rPr>
              <a:t>Economic</a:t>
            </a:r>
            <a:r>
              <a:rPr lang="en-US" sz="1750" dirty="0">
                <a:solidFill>
                  <a:srgbClr val="A8A99E"/>
                </a:solidFill>
                <a:latin typeface="Arial" panose="020B0604020202020204" pitchFamily="34" charset="0"/>
                <a:cs typeface="Arial" panose="020B0604020202020204" pitchFamily="34" charset="0"/>
              </a:rPr>
              <a:t> issue – loss of revenue/ income, economic impact </a:t>
            </a:r>
          </a:p>
          <a:p>
            <a:pPr marL="285750" indent="-285750">
              <a:buFont typeface="Arial" panose="020B0604020202020204" pitchFamily="34" charset="0"/>
              <a:buChar char="•"/>
              <a:defRPr/>
            </a:pPr>
            <a:r>
              <a:rPr lang="en-US" sz="1750" b="1" dirty="0">
                <a:solidFill>
                  <a:srgbClr val="FF0000"/>
                </a:solidFill>
                <a:latin typeface="Arial" panose="020B0604020202020204" pitchFamily="34" charset="0"/>
                <a:cs typeface="Arial" panose="020B0604020202020204" pitchFamily="34" charset="0"/>
              </a:rPr>
              <a:t>Political </a:t>
            </a:r>
            <a:r>
              <a:rPr lang="en-US" sz="1750" dirty="0">
                <a:solidFill>
                  <a:srgbClr val="A8A99E"/>
                </a:solidFill>
                <a:latin typeface="Arial" panose="020B0604020202020204" pitchFamily="34" charset="0"/>
                <a:cs typeface="Arial" panose="020B0604020202020204" pitchFamily="34" charset="0"/>
              </a:rPr>
              <a:t>issue – public perspective and local government challenges</a:t>
            </a:r>
            <a:r>
              <a:rPr lang="en-US" sz="1750" dirty="0">
                <a:solidFill>
                  <a:srgbClr val="A8A99E"/>
                </a:solidFill>
              </a:rPr>
              <a:t> </a:t>
            </a:r>
          </a:p>
          <a:p>
            <a:pPr marL="285750" indent="-285750">
              <a:buFont typeface="Arial" panose="020B0604020202020204" pitchFamily="34" charset="0"/>
              <a:buChar char="•"/>
              <a:defRPr/>
            </a:pPr>
            <a:endParaRPr lang="en-US" dirty="0">
              <a:solidFill>
                <a:srgbClr val="A8A99E"/>
              </a:solidFill>
            </a:endParaRPr>
          </a:p>
        </p:txBody>
      </p:sp>
    </p:spTree>
    <p:extLst>
      <p:ext uri="{BB962C8B-B14F-4D97-AF65-F5344CB8AC3E}">
        <p14:creationId xmlns:p14="http://schemas.microsoft.com/office/powerpoint/2010/main" val="3424576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3818" y="1339224"/>
            <a:ext cx="5171580" cy="4908979"/>
          </a:xfrm>
        </p:spPr>
        <p:txBody>
          <a:bodyPr>
            <a:noAutofit/>
          </a:bodyPr>
          <a:lstStyle/>
          <a:p>
            <a:pPr>
              <a:lnSpc>
                <a:spcPct val="100000"/>
              </a:lnSpc>
              <a:spcBef>
                <a:spcPts val="400"/>
              </a:spcBef>
              <a:spcAft>
                <a:spcPts val="400"/>
              </a:spcAft>
              <a:buFont typeface="Arial" charset="0"/>
              <a:buChar char="•"/>
            </a:pPr>
            <a:r>
              <a:rPr lang="en-US" sz="2600" dirty="0">
                <a:solidFill>
                  <a:schemeClr val="bg2"/>
                </a:solidFill>
              </a:rPr>
              <a:t>Conduct systematic and objective evaluation from a statewide perspective </a:t>
            </a:r>
          </a:p>
          <a:p>
            <a:pPr>
              <a:lnSpc>
                <a:spcPct val="100000"/>
              </a:lnSpc>
              <a:spcBef>
                <a:spcPts val="400"/>
              </a:spcBef>
              <a:spcAft>
                <a:spcPts val="400"/>
              </a:spcAft>
              <a:buFont typeface="Arial" charset="0"/>
              <a:buChar char="•"/>
            </a:pPr>
            <a:r>
              <a:rPr lang="en-US" sz="2600" dirty="0">
                <a:solidFill>
                  <a:schemeClr val="bg2"/>
                </a:solidFill>
              </a:rPr>
              <a:t>Complement District efforts – provide guidance and support </a:t>
            </a:r>
          </a:p>
          <a:p>
            <a:pPr>
              <a:lnSpc>
                <a:spcPct val="100000"/>
              </a:lnSpc>
              <a:spcBef>
                <a:spcPts val="400"/>
              </a:spcBef>
              <a:spcAft>
                <a:spcPts val="400"/>
              </a:spcAft>
              <a:buFont typeface="Arial" charset="0"/>
              <a:buChar char="•"/>
            </a:pPr>
            <a:r>
              <a:rPr lang="en-US" sz="2600" dirty="0">
                <a:solidFill>
                  <a:schemeClr val="bg2"/>
                </a:solidFill>
              </a:rPr>
              <a:t>Respond to FHWA Jason’s Law Truck Parking Survey</a:t>
            </a:r>
          </a:p>
          <a:p>
            <a:pPr>
              <a:lnSpc>
                <a:spcPct val="100000"/>
              </a:lnSpc>
              <a:spcBef>
                <a:spcPts val="400"/>
              </a:spcBef>
              <a:spcAft>
                <a:spcPts val="400"/>
              </a:spcAft>
              <a:buFont typeface="Arial" charset="0"/>
              <a:buChar char="•"/>
            </a:pPr>
            <a:r>
              <a:rPr lang="en-US" sz="2600" dirty="0">
                <a:solidFill>
                  <a:schemeClr val="bg2"/>
                </a:solidFill>
              </a:rPr>
              <a:t>Identify and prioritize critical needs </a:t>
            </a:r>
          </a:p>
          <a:p>
            <a:pPr>
              <a:lnSpc>
                <a:spcPct val="100000"/>
              </a:lnSpc>
              <a:spcBef>
                <a:spcPts val="400"/>
              </a:spcBef>
              <a:spcAft>
                <a:spcPts val="400"/>
              </a:spcAft>
              <a:buFont typeface="Arial" charset="0"/>
              <a:buChar char="•"/>
            </a:pPr>
            <a:r>
              <a:rPr lang="en-US" sz="2600" dirty="0">
                <a:solidFill>
                  <a:schemeClr val="bg2"/>
                </a:solidFill>
              </a:rPr>
              <a:t>Pave pathway to implementation </a:t>
            </a:r>
          </a:p>
          <a:p>
            <a:endParaRPr lang="en-US" dirty="0">
              <a:solidFill>
                <a:schemeClr val="bg2"/>
              </a:solidFill>
            </a:endParaRPr>
          </a:p>
          <a:p>
            <a:endParaRPr lang="en-US" dirty="0">
              <a:solidFill>
                <a:schemeClr val="bg2"/>
              </a:solidFill>
            </a:endParaRPr>
          </a:p>
          <a:p>
            <a:endParaRPr lang="en-US" dirty="0">
              <a:solidFill>
                <a:schemeClr val="bg2"/>
              </a:solidFill>
            </a:endParaRPr>
          </a:p>
        </p:txBody>
      </p:sp>
      <p:sp>
        <p:nvSpPr>
          <p:cNvPr id="6" name="Title 11"/>
          <p:cNvSpPr txBox="1">
            <a:spLocks/>
          </p:cNvSpPr>
          <p:nvPr/>
        </p:nvSpPr>
        <p:spPr>
          <a:xfrm>
            <a:off x="942977" y="194362"/>
            <a:ext cx="9703967" cy="8367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defRPr/>
            </a:pPr>
            <a:r>
              <a:rPr lang="en-US" sz="4400" i="1" dirty="0">
                <a:solidFill>
                  <a:srgbClr val="FFFFFF"/>
                </a:solidFill>
                <a:latin typeface="Segoe UI Semibold" panose="020B0702040204020203" pitchFamily="34" charset="0"/>
                <a:cs typeface="Segoe UI Semibold" panose="020B0702040204020203" pitchFamily="34" charset="0"/>
              </a:rPr>
              <a:t>Purpose </a:t>
            </a:r>
          </a:p>
        </p:txBody>
      </p:sp>
      <p:pic>
        <p:nvPicPr>
          <p:cNvPr id="5" name="Picture 4"/>
          <p:cNvPicPr>
            <a:picLocks noChangeAspect="1"/>
          </p:cNvPicPr>
          <p:nvPr/>
        </p:nvPicPr>
        <p:blipFill>
          <a:blip r:embed="rId3"/>
          <a:stretch>
            <a:fillRect/>
          </a:stretch>
        </p:blipFill>
        <p:spPr>
          <a:xfrm>
            <a:off x="5543261" y="1435686"/>
            <a:ext cx="2862507" cy="3670946"/>
          </a:xfrm>
          <a:prstGeom prst="rect">
            <a:avLst/>
          </a:prstGeom>
        </p:spPr>
      </p:pic>
      <p:pic>
        <p:nvPicPr>
          <p:cNvPr id="7" name="Picture 6"/>
          <p:cNvPicPr>
            <a:picLocks noChangeAspect="1"/>
          </p:cNvPicPr>
          <p:nvPr/>
        </p:nvPicPr>
        <p:blipFill>
          <a:blip r:embed="rId4"/>
          <a:stretch>
            <a:fillRect/>
          </a:stretch>
        </p:blipFill>
        <p:spPr>
          <a:xfrm>
            <a:off x="8613631" y="2548225"/>
            <a:ext cx="2995806" cy="3843911"/>
          </a:xfrm>
          <a:prstGeom prst="rect">
            <a:avLst/>
          </a:prstGeom>
        </p:spPr>
      </p:pic>
      <p:sp>
        <p:nvSpPr>
          <p:cNvPr id="8" name="Slide Number Placeholder 1">
            <a:extLst>
              <a:ext uri="{FF2B5EF4-FFF2-40B4-BE49-F238E27FC236}">
                <a16:creationId xmlns:a16="http://schemas.microsoft.com/office/drawing/2014/main" id="{D82AC14B-0FF4-4E42-8633-7ECD7FA9A37F}"/>
              </a:ext>
            </a:extLst>
          </p:cNvPr>
          <p:cNvSpPr>
            <a:spLocks noGrp="1"/>
          </p:cNvSpPr>
          <p:nvPr>
            <p:ph type="sldNum" sz="quarter" idx="12"/>
          </p:nvPr>
        </p:nvSpPr>
        <p:spPr>
          <a:xfrm>
            <a:off x="8610600" y="6356351"/>
            <a:ext cx="2743200" cy="365125"/>
          </a:xfrm>
        </p:spPr>
        <p:txBody>
          <a:bodyPr/>
          <a:lstStyle/>
          <a:p>
            <a:pPr>
              <a:defRPr/>
            </a:pPr>
            <a:fld id="{030BB1B4-0694-4C12-B204-0E791B5655E1}" type="slidenum">
              <a:rPr lang="en-US" smtClean="0">
                <a:solidFill>
                  <a:srgbClr val="A8A99E">
                    <a:tint val="75000"/>
                  </a:srgbClr>
                </a:solidFill>
              </a:rPr>
              <a:pPr>
                <a:defRPr/>
              </a:pPr>
              <a:t>49</a:t>
            </a:fld>
            <a:endParaRPr lang="en-US" dirty="0">
              <a:solidFill>
                <a:srgbClr val="A8A99E">
                  <a:tint val="75000"/>
                </a:srgbClr>
              </a:solidFill>
            </a:endParaRPr>
          </a:p>
        </p:txBody>
      </p:sp>
    </p:spTree>
    <p:extLst>
      <p:ext uri="{BB962C8B-B14F-4D97-AF65-F5344CB8AC3E}">
        <p14:creationId xmlns:p14="http://schemas.microsoft.com/office/powerpoint/2010/main" val="4208812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Recap</a:t>
            </a:r>
          </a:p>
        </p:txBody>
      </p:sp>
      <p:sp>
        <p:nvSpPr>
          <p:cNvPr id="3" name="Content Placeholder 2"/>
          <p:cNvSpPr>
            <a:spLocks noGrp="1"/>
          </p:cNvSpPr>
          <p:nvPr>
            <p:ph idx="1"/>
          </p:nvPr>
        </p:nvSpPr>
        <p:spPr>
          <a:xfrm>
            <a:off x="213360" y="1069848"/>
            <a:ext cx="11369040" cy="5212080"/>
          </a:xfrm>
        </p:spPr>
        <p:txBody>
          <a:bodyPr/>
          <a:lstStyle/>
          <a:p>
            <a:r>
              <a:rPr lang="en-US" dirty="0"/>
              <a:t>Last March, we updated the FLFAC bylaws to address membership turnover. An online poll determined that the committee wanted:</a:t>
            </a:r>
          </a:p>
          <a:p>
            <a:pPr lvl="1"/>
            <a:r>
              <a:rPr lang="en-US" dirty="0"/>
              <a:t>a 3 year committee member cycle</a:t>
            </a:r>
          </a:p>
          <a:p>
            <a:pPr lvl="1"/>
            <a:r>
              <a:rPr lang="en-US" dirty="0"/>
              <a:t>application submissions for replacing current committee members</a:t>
            </a:r>
          </a:p>
          <a:p>
            <a:pPr lvl="1"/>
            <a:r>
              <a:rPr lang="en-US" dirty="0"/>
              <a:t>some sort of guidelines/benchmarks to remain on committee – attendance being primary guideline</a:t>
            </a:r>
          </a:p>
          <a:p>
            <a:pPr marL="0" indent="0">
              <a:buNone/>
            </a:pPr>
            <a:endParaRPr lang="en-US" dirty="0"/>
          </a:p>
        </p:txBody>
      </p:sp>
    </p:spTree>
    <p:extLst>
      <p:ext uri="{BB962C8B-B14F-4D97-AF65-F5344CB8AC3E}">
        <p14:creationId xmlns:p14="http://schemas.microsoft.com/office/powerpoint/2010/main" val="32136518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7040" y="1238816"/>
            <a:ext cx="6639654" cy="5346542"/>
          </a:xfrm>
        </p:spPr>
        <p:txBody>
          <a:bodyPr>
            <a:noAutofit/>
          </a:bodyPr>
          <a:lstStyle/>
          <a:p>
            <a:pPr>
              <a:lnSpc>
                <a:spcPct val="100000"/>
              </a:lnSpc>
              <a:spcBef>
                <a:spcPts val="400"/>
              </a:spcBef>
              <a:spcAft>
                <a:spcPts val="400"/>
              </a:spcAft>
              <a:buFont typeface="Arial" charset="0"/>
              <a:buChar char="•"/>
            </a:pPr>
            <a:r>
              <a:rPr lang="en-US" sz="2200" dirty="0">
                <a:solidFill>
                  <a:schemeClr val="bg2"/>
                </a:solidFill>
              </a:rPr>
              <a:t>Literature review </a:t>
            </a:r>
          </a:p>
          <a:p>
            <a:pPr marL="685782" lvl="2">
              <a:lnSpc>
                <a:spcPct val="100000"/>
              </a:lnSpc>
              <a:spcBef>
                <a:spcPts val="400"/>
              </a:spcBef>
              <a:spcAft>
                <a:spcPts val="400"/>
              </a:spcAft>
              <a:buFont typeface="Arial" charset="0"/>
              <a:buChar char="•"/>
            </a:pPr>
            <a:r>
              <a:rPr lang="en-US" sz="2200" dirty="0">
                <a:solidFill>
                  <a:schemeClr val="bg2"/>
                </a:solidFill>
              </a:rPr>
              <a:t>District studies/ efforts </a:t>
            </a:r>
          </a:p>
          <a:p>
            <a:pPr marL="685782" lvl="2">
              <a:lnSpc>
                <a:spcPct val="100000"/>
              </a:lnSpc>
              <a:spcBef>
                <a:spcPts val="400"/>
              </a:spcBef>
              <a:spcAft>
                <a:spcPts val="400"/>
              </a:spcAft>
              <a:buFont typeface="Arial" charset="0"/>
              <a:buChar char="•"/>
            </a:pPr>
            <a:r>
              <a:rPr lang="en-US" sz="2200" dirty="0">
                <a:solidFill>
                  <a:schemeClr val="bg2"/>
                </a:solidFill>
              </a:rPr>
              <a:t>National best practices</a:t>
            </a:r>
          </a:p>
          <a:p>
            <a:pPr marL="228594" lvl="1">
              <a:lnSpc>
                <a:spcPct val="100000"/>
              </a:lnSpc>
              <a:spcBef>
                <a:spcPts val="400"/>
              </a:spcBef>
              <a:spcAft>
                <a:spcPts val="400"/>
              </a:spcAft>
              <a:buFont typeface="Arial" charset="0"/>
              <a:buChar char="•"/>
            </a:pPr>
            <a:r>
              <a:rPr lang="en-US" sz="2200" dirty="0">
                <a:solidFill>
                  <a:schemeClr val="bg2"/>
                </a:solidFill>
              </a:rPr>
              <a:t>Analysis and prioritization  </a:t>
            </a:r>
          </a:p>
          <a:p>
            <a:pPr marL="685783" lvl="3">
              <a:lnSpc>
                <a:spcPct val="100000"/>
              </a:lnSpc>
              <a:spcBef>
                <a:spcPts val="400"/>
              </a:spcBef>
              <a:spcAft>
                <a:spcPts val="400"/>
              </a:spcAft>
              <a:buFont typeface="Arial" charset="0"/>
              <a:buChar char="•"/>
            </a:pPr>
            <a:r>
              <a:rPr lang="en-US" sz="2200" dirty="0">
                <a:solidFill>
                  <a:schemeClr val="bg2"/>
                </a:solidFill>
              </a:rPr>
              <a:t>Supply and demand conditions </a:t>
            </a:r>
          </a:p>
          <a:p>
            <a:pPr marL="685783" lvl="3">
              <a:lnSpc>
                <a:spcPct val="100000"/>
              </a:lnSpc>
              <a:spcBef>
                <a:spcPts val="400"/>
              </a:spcBef>
              <a:spcAft>
                <a:spcPts val="400"/>
              </a:spcAft>
              <a:buFont typeface="Arial" charset="0"/>
              <a:buChar char="•"/>
            </a:pPr>
            <a:r>
              <a:rPr lang="en-US" sz="2200" dirty="0">
                <a:solidFill>
                  <a:schemeClr val="bg2"/>
                </a:solidFill>
              </a:rPr>
              <a:t>Priority areas of concern </a:t>
            </a:r>
          </a:p>
          <a:p>
            <a:pPr>
              <a:lnSpc>
                <a:spcPct val="100000"/>
              </a:lnSpc>
              <a:spcBef>
                <a:spcPts val="400"/>
              </a:spcBef>
              <a:spcAft>
                <a:spcPts val="400"/>
              </a:spcAft>
              <a:buFont typeface="Arial" charset="0"/>
              <a:buChar char="•"/>
            </a:pPr>
            <a:r>
              <a:rPr lang="en-US" sz="2200" dirty="0">
                <a:solidFill>
                  <a:schemeClr val="bg2"/>
                </a:solidFill>
              </a:rPr>
              <a:t>Stakeholder input </a:t>
            </a:r>
          </a:p>
          <a:p>
            <a:pPr marL="685782" lvl="2">
              <a:lnSpc>
                <a:spcPct val="100000"/>
              </a:lnSpc>
              <a:spcBef>
                <a:spcPts val="400"/>
              </a:spcBef>
              <a:spcAft>
                <a:spcPts val="400"/>
              </a:spcAft>
              <a:buFont typeface="Arial" charset="0"/>
              <a:buChar char="•"/>
            </a:pPr>
            <a:r>
              <a:rPr lang="en-US" sz="2200" dirty="0">
                <a:solidFill>
                  <a:schemeClr val="bg2"/>
                </a:solidFill>
              </a:rPr>
              <a:t>Districts </a:t>
            </a:r>
          </a:p>
          <a:p>
            <a:pPr marL="685782" lvl="2">
              <a:lnSpc>
                <a:spcPct val="100000"/>
              </a:lnSpc>
              <a:spcBef>
                <a:spcPts val="400"/>
              </a:spcBef>
              <a:spcAft>
                <a:spcPts val="400"/>
              </a:spcAft>
              <a:buFont typeface="Arial" charset="0"/>
              <a:buChar char="•"/>
            </a:pPr>
            <a:r>
              <a:rPr lang="en-US" sz="2200" dirty="0">
                <a:solidFill>
                  <a:schemeClr val="bg2"/>
                </a:solidFill>
              </a:rPr>
              <a:t>Industry partners </a:t>
            </a:r>
          </a:p>
          <a:p>
            <a:pPr marL="228594" lvl="1">
              <a:lnSpc>
                <a:spcPct val="100000"/>
              </a:lnSpc>
              <a:spcBef>
                <a:spcPts val="400"/>
              </a:spcBef>
              <a:spcAft>
                <a:spcPts val="400"/>
              </a:spcAft>
              <a:buFont typeface="Arial" charset="0"/>
              <a:buChar char="•"/>
            </a:pPr>
            <a:r>
              <a:rPr lang="en-US" sz="2200" dirty="0">
                <a:solidFill>
                  <a:schemeClr val="bg2"/>
                </a:solidFill>
              </a:rPr>
              <a:t>Solutions and recommendations </a:t>
            </a:r>
          </a:p>
          <a:p>
            <a:pPr marL="685783" lvl="3">
              <a:lnSpc>
                <a:spcPct val="100000"/>
              </a:lnSpc>
              <a:spcBef>
                <a:spcPts val="400"/>
              </a:spcBef>
              <a:spcAft>
                <a:spcPts val="400"/>
              </a:spcAft>
              <a:buFont typeface="Arial" charset="0"/>
              <a:buChar char="•"/>
            </a:pPr>
            <a:r>
              <a:rPr lang="en-US" sz="2200" dirty="0">
                <a:solidFill>
                  <a:schemeClr val="bg2"/>
                </a:solidFill>
              </a:rPr>
              <a:t>Solutions and funding toolbox</a:t>
            </a:r>
          </a:p>
          <a:p>
            <a:pPr marL="685783" lvl="3">
              <a:lnSpc>
                <a:spcPct val="100000"/>
              </a:lnSpc>
              <a:spcBef>
                <a:spcPts val="400"/>
              </a:spcBef>
              <a:spcAft>
                <a:spcPts val="400"/>
              </a:spcAft>
              <a:buFont typeface="Arial" charset="0"/>
              <a:buChar char="•"/>
            </a:pPr>
            <a:r>
              <a:rPr lang="en-US" sz="2200" dirty="0">
                <a:solidFill>
                  <a:schemeClr val="bg2"/>
                </a:solidFill>
              </a:rPr>
              <a:t>Implementation strategies </a:t>
            </a:r>
          </a:p>
        </p:txBody>
      </p:sp>
      <p:sp>
        <p:nvSpPr>
          <p:cNvPr id="6" name="Title 11"/>
          <p:cNvSpPr txBox="1">
            <a:spLocks/>
          </p:cNvSpPr>
          <p:nvPr/>
        </p:nvSpPr>
        <p:spPr>
          <a:xfrm>
            <a:off x="942977" y="194362"/>
            <a:ext cx="9703967" cy="83675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a:defRPr/>
            </a:pPr>
            <a:r>
              <a:rPr lang="en-US" sz="4400" i="1" dirty="0">
                <a:solidFill>
                  <a:srgbClr val="FFFFFF"/>
                </a:solidFill>
                <a:latin typeface="Segoe UI Semibold" panose="020B0702040204020203" pitchFamily="34" charset="0"/>
                <a:cs typeface="Segoe UI Semibold" panose="020B0702040204020203" pitchFamily="34" charset="0"/>
              </a:rPr>
              <a:t>Approach</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1651" r="16931"/>
          <a:stretch/>
        </p:blipFill>
        <p:spPr>
          <a:xfrm>
            <a:off x="6902688" y="-13339"/>
            <a:ext cx="5289312" cy="6858000"/>
          </a:xfrm>
          <a:prstGeom prst="rect">
            <a:avLst/>
          </a:prstGeom>
        </p:spPr>
      </p:pic>
    </p:spTree>
    <p:extLst>
      <p:ext uri="{BB962C8B-B14F-4D97-AF65-F5344CB8AC3E}">
        <p14:creationId xmlns:p14="http://schemas.microsoft.com/office/powerpoint/2010/main" val="42925900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Supply and Demand Analyses</a:t>
            </a:r>
          </a:p>
        </p:txBody>
      </p:sp>
      <p:sp>
        <p:nvSpPr>
          <p:cNvPr id="2" name="Slide Number Placeholder 1"/>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51</a:t>
            </a:fld>
            <a:endParaRPr lang="en-US" dirty="0">
              <a:solidFill>
                <a:srgbClr val="A8A99E">
                  <a:tint val="75000"/>
                </a:srgbClr>
              </a:solidFill>
            </a:endParaRPr>
          </a:p>
        </p:txBody>
      </p:sp>
      <p:grpSp>
        <p:nvGrpSpPr>
          <p:cNvPr id="9" name="Group 8"/>
          <p:cNvGrpSpPr/>
          <p:nvPr/>
        </p:nvGrpSpPr>
        <p:grpSpPr>
          <a:xfrm>
            <a:off x="6329718" y="1404463"/>
            <a:ext cx="5550408" cy="4773168"/>
            <a:chOff x="6400800" y="1481518"/>
            <a:chExt cx="5392206" cy="4727258"/>
          </a:xfrm>
        </p:grpSpPr>
        <p:pic>
          <p:nvPicPr>
            <p:cNvPr id="5" name="Picture 4"/>
            <p:cNvPicPr>
              <a:picLocks noChangeAspect="1"/>
            </p:cNvPicPr>
            <p:nvPr/>
          </p:nvPicPr>
          <p:blipFill rotWithShape="1">
            <a:blip r:embed="rId3"/>
            <a:srcRect l="24375" t="17600" r="25825" b="6000"/>
            <a:stretch/>
          </p:blipFill>
          <p:spPr>
            <a:xfrm>
              <a:off x="6553269" y="1481518"/>
              <a:ext cx="5239737" cy="4521641"/>
            </a:xfrm>
            <a:prstGeom prst="rect">
              <a:avLst/>
            </a:prstGeom>
          </p:spPr>
        </p:pic>
        <p:sp>
          <p:nvSpPr>
            <p:cNvPr id="7" name="Rectangle 6"/>
            <p:cNvSpPr/>
            <p:nvPr/>
          </p:nvSpPr>
          <p:spPr>
            <a:xfrm>
              <a:off x="6400800" y="2633472"/>
              <a:ext cx="1819656" cy="357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8" name="Rectangle 7"/>
            <p:cNvSpPr/>
            <p:nvPr/>
          </p:nvSpPr>
          <p:spPr>
            <a:xfrm>
              <a:off x="8187075" y="5025386"/>
              <a:ext cx="1819656" cy="1082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grpSp>
      <p:pic>
        <p:nvPicPr>
          <p:cNvPr id="11" name="Picture 10"/>
          <p:cNvPicPr>
            <a:picLocks noChangeAspect="1"/>
          </p:cNvPicPr>
          <p:nvPr/>
        </p:nvPicPr>
        <p:blipFill rotWithShape="1">
          <a:blip r:embed="rId4"/>
          <a:srcRect l="34425" t="35467" r="46750" b="32266"/>
          <a:stretch/>
        </p:blipFill>
        <p:spPr>
          <a:xfrm>
            <a:off x="3501723" y="4328915"/>
            <a:ext cx="2196526" cy="2117766"/>
          </a:xfrm>
          <a:prstGeom prst="rect">
            <a:avLst/>
          </a:prstGeom>
        </p:spPr>
      </p:pic>
      <p:sp>
        <p:nvSpPr>
          <p:cNvPr id="12" name="TextBox 11"/>
          <p:cNvSpPr txBox="1"/>
          <p:nvPr/>
        </p:nvSpPr>
        <p:spPr>
          <a:xfrm>
            <a:off x="3986860" y="6407237"/>
            <a:ext cx="1618488" cy="276999"/>
          </a:xfrm>
          <a:prstGeom prst="rect">
            <a:avLst/>
          </a:prstGeom>
          <a:noFill/>
        </p:spPr>
        <p:txBody>
          <a:bodyPr wrap="square" rtlCol="0">
            <a:spAutoFit/>
          </a:bodyPr>
          <a:lstStyle/>
          <a:p>
            <a:pPr>
              <a:defRPr/>
            </a:pPr>
            <a:r>
              <a:rPr lang="en-US" sz="1200" b="1" dirty="0">
                <a:solidFill>
                  <a:srgbClr val="A8A99E"/>
                </a:solidFill>
              </a:rPr>
              <a:t>Existing Supply</a:t>
            </a:r>
          </a:p>
        </p:txBody>
      </p:sp>
      <p:pic>
        <p:nvPicPr>
          <p:cNvPr id="13" name="Picture 12"/>
          <p:cNvPicPr>
            <a:picLocks noChangeAspect="1"/>
          </p:cNvPicPr>
          <p:nvPr/>
        </p:nvPicPr>
        <p:blipFill rotWithShape="1">
          <a:blip r:embed="rId5"/>
          <a:srcRect l="40677" t="29139" r="28045" b="21217"/>
          <a:stretch/>
        </p:blipFill>
        <p:spPr>
          <a:xfrm>
            <a:off x="130933" y="4221582"/>
            <a:ext cx="2739321" cy="2445625"/>
          </a:xfrm>
          <a:prstGeom prst="rect">
            <a:avLst/>
          </a:prstGeom>
        </p:spPr>
      </p:pic>
      <p:pic>
        <p:nvPicPr>
          <p:cNvPr id="14" name="Picture 13"/>
          <p:cNvPicPr>
            <a:picLocks noChangeAspect="1"/>
          </p:cNvPicPr>
          <p:nvPr/>
        </p:nvPicPr>
        <p:blipFill rotWithShape="1">
          <a:blip r:embed="rId6"/>
          <a:srcRect l="35564" t="43442" r="20151" b="15109"/>
          <a:stretch/>
        </p:blipFill>
        <p:spPr>
          <a:xfrm>
            <a:off x="42260" y="1252103"/>
            <a:ext cx="5655989" cy="2977756"/>
          </a:xfrm>
          <a:prstGeom prst="rect">
            <a:avLst/>
          </a:prstGeom>
        </p:spPr>
      </p:pic>
      <p:sp>
        <p:nvSpPr>
          <p:cNvPr id="15" name="TextBox 14"/>
          <p:cNvSpPr txBox="1"/>
          <p:nvPr/>
        </p:nvSpPr>
        <p:spPr>
          <a:xfrm>
            <a:off x="100571" y="6409560"/>
            <a:ext cx="1618488" cy="276999"/>
          </a:xfrm>
          <a:prstGeom prst="rect">
            <a:avLst/>
          </a:prstGeom>
          <a:noFill/>
        </p:spPr>
        <p:txBody>
          <a:bodyPr wrap="square" rtlCol="0">
            <a:spAutoFit/>
          </a:bodyPr>
          <a:lstStyle/>
          <a:p>
            <a:pPr>
              <a:defRPr/>
            </a:pPr>
            <a:r>
              <a:rPr lang="en-US" sz="1200" b="1" dirty="0">
                <a:solidFill>
                  <a:srgbClr val="A8A99E"/>
                </a:solidFill>
              </a:rPr>
              <a:t>GPS Data</a:t>
            </a:r>
          </a:p>
        </p:txBody>
      </p:sp>
      <p:sp>
        <p:nvSpPr>
          <p:cNvPr id="16" name="TextBox 15"/>
          <p:cNvSpPr txBox="1"/>
          <p:nvPr/>
        </p:nvSpPr>
        <p:spPr>
          <a:xfrm>
            <a:off x="6486660" y="2608830"/>
            <a:ext cx="3001289" cy="584775"/>
          </a:xfrm>
          <a:prstGeom prst="rect">
            <a:avLst/>
          </a:prstGeom>
          <a:noFill/>
        </p:spPr>
        <p:txBody>
          <a:bodyPr wrap="square" rtlCol="0">
            <a:spAutoFit/>
          </a:bodyPr>
          <a:lstStyle/>
          <a:p>
            <a:pPr>
              <a:defRPr/>
            </a:pPr>
            <a:r>
              <a:rPr lang="en-US" sz="1600" b="1" dirty="0">
                <a:solidFill>
                  <a:srgbClr val="A8A99E"/>
                </a:solidFill>
              </a:rPr>
              <a:t>Over-utilized and unauthorized truck parking locations</a:t>
            </a:r>
          </a:p>
        </p:txBody>
      </p:sp>
      <p:pic>
        <p:nvPicPr>
          <p:cNvPr id="17" name="Picture 16"/>
          <p:cNvPicPr>
            <a:picLocks noChangeAspect="1"/>
          </p:cNvPicPr>
          <p:nvPr/>
        </p:nvPicPr>
        <p:blipFill>
          <a:blip r:embed="rId7"/>
          <a:stretch>
            <a:fillRect/>
          </a:stretch>
        </p:blipFill>
        <p:spPr>
          <a:xfrm>
            <a:off x="6279182" y="4022889"/>
            <a:ext cx="1750484" cy="2423792"/>
          </a:xfrm>
          <a:prstGeom prst="rect">
            <a:avLst/>
          </a:prstGeom>
        </p:spPr>
      </p:pic>
    </p:spTree>
    <p:extLst>
      <p:ext uri="{BB962C8B-B14F-4D97-AF65-F5344CB8AC3E}">
        <p14:creationId xmlns:p14="http://schemas.microsoft.com/office/powerpoint/2010/main" val="10949664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Priority Areas of Concern</a:t>
            </a:r>
          </a:p>
        </p:txBody>
      </p:sp>
      <p:sp>
        <p:nvSpPr>
          <p:cNvPr id="5" name="Slide Number Placeholder 4"/>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52</a:t>
            </a:fld>
            <a:endParaRPr lang="en-US" dirty="0">
              <a:solidFill>
                <a:srgbClr val="A8A99E">
                  <a:tint val="75000"/>
                </a:srgbClr>
              </a:solidFill>
            </a:endParaRPr>
          </a:p>
        </p:txBody>
      </p:sp>
      <p:graphicFrame>
        <p:nvGraphicFramePr>
          <p:cNvPr id="2" name="Table 1"/>
          <p:cNvGraphicFramePr>
            <a:graphicFrameLocks noGrp="1"/>
          </p:cNvGraphicFramePr>
          <p:nvPr/>
        </p:nvGraphicFramePr>
        <p:xfrm>
          <a:off x="174713" y="1262687"/>
          <a:ext cx="7350351" cy="5670262"/>
        </p:xfrm>
        <a:graphic>
          <a:graphicData uri="http://schemas.openxmlformats.org/drawingml/2006/table">
            <a:tbl>
              <a:tblPr/>
              <a:tblGrid>
                <a:gridCol w="934218">
                  <a:extLst>
                    <a:ext uri="{9D8B030D-6E8A-4147-A177-3AD203B41FA5}">
                      <a16:colId xmlns:a16="http://schemas.microsoft.com/office/drawing/2014/main" val="20000"/>
                    </a:ext>
                  </a:extLst>
                </a:gridCol>
                <a:gridCol w="934218">
                  <a:extLst>
                    <a:ext uri="{9D8B030D-6E8A-4147-A177-3AD203B41FA5}">
                      <a16:colId xmlns:a16="http://schemas.microsoft.com/office/drawing/2014/main" val="20001"/>
                    </a:ext>
                  </a:extLst>
                </a:gridCol>
                <a:gridCol w="934218">
                  <a:extLst>
                    <a:ext uri="{9D8B030D-6E8A-4147-A177-3AD203B41FA5}">
                      <a16:colId xmlns:a16="http://schemas.microsoft.com/office/drawing/2014/main" val="20002"/>
                    </a:ext>
                  </a:extLst>
                </a:gridCol>
                <a:gridCol w="1515899">
                  <a:extLst>
                    <a:ext uri="{9D8B030D-6E8A-4147-A177-3AD203B41FA5}">
                      <a16:colId xmlns:a16="http://schemas.microsoft.com/office/drawing/2014/main" val="20003"/>
                    </a:ext>
                  </a:extLst>
                </a:gridCol>
                <a:gridCol w="1515899">
                  <a:extLst>
                    <a:ext uri="{9D8B030D-6E8A-4147-A177-3AD203B41FA5}">
                      <a16:colId xmlns:a16="http://schemas.microsoft.com/office/drawing/2014/main" val="20004"/>
                    </a:ext>
                  </a:extLst>
                </a:gridCol>
                <a:gridCol w="1515899">
                  <a:extLst>
                    <a:ext uri="{9D8B030D-6E8A-4147-A177-3AD203B41FA5}">
                      <a16:colId xmlns:a16="http://schemas.microsoft.com/office/drawing/2014/main" val="20005"/>
                    </a:ext>
                  </a:extLst>
                </a:gridCol>
              </a:tblGrid>
              <a:tr h="749664">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Rank</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Area of Concern</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District</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Annual Excess Truck Parking Demand (V)</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Supply Parking Spaces Total (C)</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tc>
                  <a:txBody>
                    <a:bodyPr/>
                    <a:lstStyle/>
                    <a:p>
                      <a:pPr algn="ctr" fontAlgn="ctr"/>
                      <a:r>
                        <a:rPr lang="en-US" sz="1200" b="1" i="0" u="none" strike="noStrike" dirty="0">
                          <a:solidFill>
                            <a:srgbClr val="FFFFFF"/>
                          </a:solidFill>
                          <a:effectLst/>
                          <a:latin typeface="Arial" panose="020B0604020202020204" pitchFamily="34" charset="0"/>
                          <a:cs typeface="Arial" panose="020B0604020202020204" pitchFamily="34" charset="0"/>
                        </a:rPr>
                        <a:t>V/C index</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8A99E"/>
                    </a:solidFill>
                  </a:tcPr>
                </a:tc>
                <a:extLst>
                  <a:ext uri="{0D108BD9-81ED-4DB2-BD59-A6C34878D82A}">
                    <a16:rowId xmlns:a16="http://schemas.microsoft.com/office/drawing/2014/main" val="10000"/>
                  </a:ext>
                </a:extLst>
              </a:tr>
              <a:tr h="231798">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M</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43,396</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263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165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01"/>
                  </a:ext>
                </a:extLst>
              </a:tr>
              <a:tr h="231798">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O</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55,833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342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163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31798">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N</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66,002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444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149</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03"/>
                  </a:ext>
                </a:extLst>
              </a:tr>
              <a:tr h="231798">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E</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61,610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553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111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31798">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T</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6</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60,184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646</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FF0000"/>
                          </a:solidFill>
                          <a:effectLst/>
                          <a:latin typeface="Arial" panose="020B0604020202020204" pitchFamily="34" charset="0"/>
                          <a:cs typeface="Arial" panose="020B0604020202020204" pitchFamily="34" charset="0"/>
                        </a:rPr>
                        <a:t>93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05"/>
                  </a:ext>
                </a:extLst>
              </a:tr>
              <a:tr h="231798">
                <a:tc>
                  <a:txBody>
                    <a:bodyPr/>
                    <a:lstStyle/>
                    <a:p>
                      <a:pPr algn="ctr" fontAlgn="ctr"/>
                      <a:r>
                        <a:rPr lang="en-US" sz="1400" b="0" i="0" u="none" strike="noStrike" dirty="0">
                          <a:solidFill>
                            <a:srgbClr val="000000"/>
                          </a:solidFill>
                          <a:effectLst/>
                          <a:latin typeface="Arial" panose="020B0604020202020204" pitchFamily="34" charset="0"/>
                          <a:cs typeface="Arial" panose="020B060402020202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J</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19,339</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141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137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S</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9,632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38</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253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07"/>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G</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5,620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6</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937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P</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4,321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8</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540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09"/>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C</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4,209</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200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K</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3,791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535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11"/>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I</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3,429</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6</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572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2,829</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127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13"/>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L</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5</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2,780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Q</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2,464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773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15"/>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R</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1,421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B</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381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278</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17"/>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H</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187</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D</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34</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CECEB"/>
                    </a:solidFill>
                  </a:tcPr>
                </a:tc>
                <a:extLst>
                  <a:ext uri="{0D108BD9-81ED-4DB2-BD59-A6C34878D82A}">
                    <a16:rowId xmlns:a16="http://schemas.microsoft.com/office/drawing/2014/main" val="10019"/>
                  </a:ext>
                </a:extLst>
              </a:tr>
              <a:tr h="231798">
                <a:tc>
                  <a:txBody>
                    <a:bodyPr/>
                    <a:lstStyle/>
                    <a:p>
                      <a:pPr algn="ctr" fontAlgn="ctr"/>
                      <a:r>
                        <a:rPr lang="en-US" sz="1400" b="0" i="0" u="none" strike="noStrike" dirty="0">
                          <a:solidFill>
                            <a:srgbClr val="000000"/>
                          </a:solidFill>
                          <a:effectLst/>
                          <a:latin typeface="Calibri" panose="020F0502020204030204" pitchFamily="34" charset="0"/>
                        </a:rPr>
                        <a:t> </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F</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2</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3</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0</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effectLst/>
                          <a:latin typeface="Arial" panose="020B0604020202020204" pitchFamily="34" charset="0"/>
                          <a:cs typeface="Arial" panose="020B0604020202020204" pitchFamily="34" charset="0"/>
                        </a:rPr>
                        <a:t>N/A</a:t>
                      </a:r>
                    </a:p>
                  </a:txBody>
                  <a:tcPr marL="6163" marR="6163" marT="616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20"/>
                  </a:ext>
                </a:extLst>
              </a:tr>
              <a:tr h="284638">
                <a:tc gridSpan="6">
                  <a:txBody>
                    <a:bodyPr/>
                    <a:lstStyle/>
                    <a:p>
                      <a:pPr algn="l" fontAlgn="ctr"/>
                      <a:endParaRPr lang="en-US" sz="1400" b="1" i="0" u="none" strike="noStrike" dirty="0">
                        <a:solidFill>
                          <a:srgbClr val="000000"/>
                        </a:solidFill>
                        <a:effectLst/>
                        <a:latin typeface="Calibri" panose="020F0502020204030204" pitchFamily="34" charset="0"/>
                      </a:endParaRPr>
                    </a:p>
                  </a:txBody>
                  <a:tcPr marL="6163" marR="6163" marT="6163"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1"/>
                  </a:ext>
                </a:extLst>
              </a:tr>
            </a:tbl>
          </a:graphicData>
        </a:graphic>
      </p:graphicFrame>
      <p:pic>
        <p:nvPicPr>
          <p:cNvPr id="6" name="Picture 5"/>
          <p:cNvPicPr/>
          <p:nvPr/>
        </p:nvPicPr>
        <p:blipFill rotWithShape="1">
          <a:blip r:embed="rId3"/>
          <a:srcRect l="2963" r="27133"/>
          <a:stretch/>
        </p:blipFill>
        <p:spPr>
          <a:xfrm>
            <a:off x="7734926" y="2060046"/>
            <a:ext cx="4126215" cy="3194005"/>
          </a:xfrm>
          <a:prstGeom prst="rect">
            <a:avLst/>
          </a:prstGeom>
        </p:spPr>
      </p:pic>
    </p:spTree>
    <p:extLst>
      <p:ext uri="{BB962C8B-B14F-4D97-AF65-F5344CB8AC3E}">
        <p14:creationId xmlns:p14="http://schemas.microsoft.com/office/powerpoint/2010/main" val="22955087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Outreach Efforts</a:t>
            </a:r>
          </a:p>
        </p:txBody>
      </p:sp>
      <p:sp>
        <p:nvSpPr>
          <p:cNvPr id="5" name="Slide Number Placeholder 4"/>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53</a:t>
            </a:fld>
            <a:endParaRPr lang="en-US" dirty="0">
              <a:solidFill>
                <a:srgbClr val="A8A99E">
                  <a:tint val="75000"/>
                </a:srgbClr>
              </a:solidFill>
            </a:endParaRPr>
          </a:p>
        </p:txBody>
      </p:sp>
      <p:pic>
        <p:nvPicPr>
          <p:cNvPr id="8" name="Picture 7"/>
          <p:cNvPicPr/>
          <p:nvPr/>
        </p:nvPicPr>
        <p:blipFill rotWithShape="1">
          <a:blip r:embed="rId3">
            <a:extLst>
              <a:ext uri="{28A0092B-C50C-407E-A947-70E740481C1C}">
                <a14:useLocalDpi xmlns:a14="http://schemas.microsoft.com/office/drawing/2010/main" val="0"/>
              </a:ext>
            </a:extLst>
          </a:blip>
          <a:srcRect l="683" r="1180" b="3253"/>
          <a:stretch/>
        </p:blipFill>
        <p:spPr bwMode="auto">
          <a:xfrm>
            <a:off x="2020994" y="1665465"/>
            <a:ext cx="8150013" cy="415374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811914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Summary Recommendations </a:t>
            </a:r>
          </a:p>
        </p:txBody>
      </p:sp>
      <p:sp>
        <p:nvSpPr>
          <p:cNvPr id="2" name="Slide Number Placeholder 1"/>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54</a:t>
            </a:fld>
            <a:endParaRPr lang="en-US" dirty="0">
              <a:solidFill>
                <a:srgbClr val="A8A99E">
                  <a:tint val="75000"/>
                </a:srgbClr>
              </a:solidFill>
            </a:endParaRPr>
          </a:p>
        </p:txBody>
      </p:sp>
      <p:sp>
        <p:nvSpPr>
          <p:cNvPr id="10" name="Rectangle 9"/>
          <p:cNvSpPr/>
          <p:nvPr/>
        </p:nvSpPr>
        <p:spPr>
          <a:xfrm>
            <a:off x="276613" y="1256487"/>
            <a:ext cx="11941106" cy="5760551"/>
          </a:xfrm>
          <a:prstGeom prst="rect">
            <a:avLst/>
          </a:prstGeom>
        </p:spPr>
        <p:txBody>
          <a:bodyPr wrap="square">
            <a:spAutoFit/>
          </a:bodyPr>
          <a:lstStyle/>
          <a:p>
            <a:pPr marL="57156"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1) Add Capacity:</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Optimize space &amp; design of rest areas and other state-owned facilities </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Develop new facilities</a:t>
            </a:r>
          </a:p>
          <a:p>
            <a:pPr marL="57156"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2) Leverage Technology:</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Expand Truck Parking Availability System (TPAS)</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Create awareness about under-utilized facilities, including weigh stations </a:t>
            </a:r>
          </a:p>
          <a:p>
            <a:pPr marL="57156"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3) Build Partnerships:</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Collaborate with local government partners and  private sector to encourage development of new facilities</a:t>
            </a:r>
          </a:p>
          <a:p>
            <a:pPr marL="57156"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4) Update Policies:</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Establish a Truck Parking Improvement Program (TPIP)</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Develop public-private partnership models for rural and urban areas</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Identify both capital and operations/ maintenance funding</a:t>
            </a:r>
          </a:p>
          <a:p>
            <a:pPr marL="800106" lvl="1" indent="-228594" defTabSz="914377">
              <a:spcBef>
                <a:spcPts val="400"/>
              </a:spcBef>
              <a:spcAft>
                <a:spcPts val="400"/>
              </a:spcAft>
              <a:buFont typeface="Arial" charset="0"/>
              <a:buChar char="•"/>
              <a:defRPr/>
            </a:pPr>
            <a:r>
              <a:rPr lang="en-US" sz="1900" dirty="0">
                <a:solidFill>
                  <a:srgbClr val="54585A"/>
                </a:solidFill>
                <a:latin typeface="Arial" panose="020B0604020202020204" pitchFamily="34" charset="0"/>
                <a:cs typeface="Arial" panose="020B0604020202020204" pitchFamily="34" charset="0"/>
              </a:rPr>
              <a:t>Prepare for Automated, Connected, Electric and Shared (ACES) technologies</a:t>
            </a:r>
          </a:p>
          <a:p>
            <a:pPr marL="742950" lvl="1" indent="-285750">
              <a:buFont typeface="Wingdings" panose="05000000000000000000" pitchFamily="2" charset="2"/>
              <a:buChar char="§"/>
              <a:defRPr/>
            </a:pPr>
            <a:endParaRPr lang="en-US" sz="1900" b="1" dirty="0">
              <a:solidFill>
                <a:srgbClr val="000000"/>
              </a:solidFill>
            </a:endParaRPr>
          </a:p>
        </p:txBody>
      </p:sp>
    </p:spTree>
    <p:extLst>
      <p:ext uri="{BB962C8B-B14F-4D97-AF65-F5344CB8AC3E}">
        <p14:creationId xmlns:p14="http://schemas.microsoft.com/office/powerpoint/2010/main" val="1227087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91940" y="103860"/>
            <a:ext cx="11125779" cy="1024467"/>
          </a:xfrm>
          <a:prstGeom prst="rect">
            <a:avLst/>
          </a:prstGeom>
        </p:spPr>
        <p:txBody>
          <a:bodyPr anchor="ct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defRPr/>
            </a:pPr>
            <a:r>
              <a:rPr lang="en-US" sz="3733" b="1" i="1" dirty="0">
                <a:solidFill>
                  <a:srgbClr val="FFFFFF"/>
                </a:solidFill>
                <a:latin typeface="Segoe UI Semibold" panose="020B0702040204020203" pitchFamily="34" charset="0"/>
                <a:cs typeface="Segoe UI Semibold" panose="020B0702040204020203" pitchFamily="34" charset="0"/>
              </a:rPr>
              <a:t>Discussion</a:t>
            </a:r>
          </a:p>
        </p:txBody>
      </p:sp>
      <p:sp>
        <p:nvSpPr>
          <p:cNvPr id="2" name="Slide Number Placeholder 1"/>
          <p:cNvSpPr>
            <a:spLocks noGrp="1"/>
          </p:cNvSpPr>
          <p:nvPr>
            <p:ph type="sldNum" sz="quarter" idx="12"/>
          </p:nvPr>
        </p:nvSpPr>
        <p:spPr/>
        <p:txBody>
          <a:bodyPr/>
          <a:lstStyle/>
          <a:p>
            <a:pPr>
              <a:defRPr/>
            </a:pPr>
            <a:fld id="{030BB1B4-0694-4C12-B204-0E791B5655E1}" type="slidenum">
              <a:rPr lang="en-US" smtClean="0">
                <a:solidFill>
                  <a:srgbClr val="A8A99E">
                    <a:tint val="75000"/>
                  </a:srgbClr>
                </a:solidFill>
              </a:rPr>
              <a:pPr>
                <a:defRPr/>
              </a:pPr>
              <a:t>55</a:t>
            </a:fld>
            <a:endParaRPr lang="en-US" dirty="0">
              <a:solidFill>
                <a:srgbClr val="A8A99E">
                  <a:tint val="75000"/>
                </a:srgbClr>
              </a:solidFill>
            </a:endParaRPr>
          </a:p>
        </p:txBody>
      </p:sp>
      <p:grpSp>
        <p:nvGrpSpPr>
          <p:cNvPr id="9" name="Group 8"/>
          <p:cNvGrpSpPr/>
          <p:nvPr/>
        </p:nvGrpSpPr>
        <p:grpSpPr>
          <a:xfrm>
            <a:off x="7375162" y="1395860"/>
            <a:ext cx="4601980" cy="4242217"/>
            <a:chOff x="6400800" y="1481518"/>
            <a:chExt cx="5392206" cy="4727258"/>
          </a:xfrm>
        </p:grpSpPr>
        <p:pic>
          <p:nvPicPr>
            <p:cNvPr id="5" name="Picture 4"/>
            <p:cNvPicPr>
              <a:picLocks noChangeAspect="1"/>
            </p:cNvPicPr>
            <p:nvPr/>
          </p:nvPicPr>
          <p:blipFill rotWithShape="1">
            <a:blip r:embed="rId3"/>
            <a:srcRect l="24375" t="17600" r="25825" b="6000"/>
            <a:stretch/>
          </p:blipFill>
          <p:spPr>
            <a:xfrm>
              <a:off x="6553269" y="1481518"/>
              <a:ext cx="5239737" cy="4521641"/>
            </a:xfrm>
            <a:prstGeom prst="rect">
              <a:avLst/>
            </a:prstGeom>
          </p:spPr>
        </p:pic>
        <p:sp>
          <p:nvSpPr>
            <p:cNvPr id="7" name="Rectangle 6"/>
            <p:cNvSpPr/>
            <p:nvPr/>
          </p:nvSpPr>
          <p:spPr>
            <a:xfrm>
              <a:off x="6400800" y="2633472"/>
              <a:ext cx="1819656" cy="35753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sp>
          <p:nvSpPr>
            <p:cNvPr id="8" name="Rectangle 7"/>
            <p:cNvSpPr/>
            <p:nvPr/>
          </p:nvSpPr>
          <p:spPr>
            <a:xfrm>
              <a:off x="8187075" y="5025386"/>
              <a:ext cx="1819656" cy="108280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srgbClr val="FFFFFF"/>
                </a:solidFill>
              </a:endParaRPr>
            </a:p>
          </p:txBody>
        </p:sp>
      </p:grpSp>
      <p:sp>
        <p:nvSpPr>
          <p:cNvPr id="10" name="Rectangle 9"/>
          <p:cNvSpPr/>
          <p:nvPr/>
        </p:nvSpPr>
        <p:spPr>
          <a:xfrm>
            <a:off x="194682" y="1247755"/>
            <a:ext cx="7180480" cy="5355312"/>
          </a:xfrm>
          <a:prstGeom prst="rect">
            <a:avLst/>
          </a:prstGeom>
        </p:spPr>
        <p:txBody>
          <a:bodyPr wrap="square">
            <a:spAutoFit/>
          </a:bodyPr>
          <a:lstStyle/>
          <a:p>
            <a:pPr>
              <a:defRPr/>
            </a:pPr>
            <a:r>
              <a:rPr lang="en-US" sz="1900" dirty="0">
                <a:solidFill>
                  <a:srgbClr val="000000"/>
                </a:solidFill>
                <a:latin typeface="Arial" panose="020B0604020202020204" pitchFamily="34" charset="0"/>
                <a:cs typeface="Arial" panose="020B0604020202020204" pitchFamily="34" charset="0"/>
              </a:rPr>
              <a:t>1) Add Capacity:</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District efforts are underway</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Rest area long range plan being updated</a:t>
            </a:r>
          </a:p>
          <a:p>
            <a:pPr>
              <a:defRPr/>
            </a:pPr>
            <a:r>
              <a:rPr lang="en-US" sz="1900" dirty="0">
                <a:solidFill>
                  <a:srgbClr val="000000"/>
                </a:solidFill>
                <a:latin typeface="Arial" panose="020B0604020202020204" pitchFamily="34" charset="0"/>
                <a:cs typeface="Arial" panose="020B0604020202020204" pitchFamily="34" charset="0"/>
              </a:rPr>
              <a:t>2) Leverage Technology:</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TPAS being expanded and enhanced</a:t>
            </a:r>
          </a:p>
          <a:p>
            <a:pPr>
              <a:defRPr/>
            </a:pPr>
            <a:r>
              <a:rPr lang="en-US" sz="1900" dirty="0">
                <a:solidFill>
                  <a:srgbClr val="000000"/>
                </a:solidFill>
                <a:latin typeface="Arial" panose="020B0604020202020204" pitchFamily="34" charset="0"/>
                <a:cs typeface="Arial" panose="020B0604020202020204" pitchFamily="34" charset="0"/>
              </a:rPr>
              <a:t>3) Build Partnerships:</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Collaborate with local government partners and  private sector to encourage development of new facilities</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Define Department roles and preferences</a:t>
            </a:r>
          </a:p>
          <a:p>
            <a:pPr>
              <a:defRPr/>
            </a:pPr>
            <a:r>
              <a:rPr lang="en-US" sz="1900" dirty="0">
                <a:solidFill>
                  <a:srgbClr val="000000"/>
                </a:solidFill>
                <a:latin typeface="Arial" panose="020B0604020202020204" pitchFamily="34" charset="0"/>
                <a:cs typeface="Arial" panose="020B0604020202020204" pitchFamily="34" charset="0"/>
              </a:rPr>
              <a:t>4) Update Policies:</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Establish a Truck Parking Improvement Program (TPIP)</a:t>
            </a:r>
          </a:p>
          <a:p>
            <a:pPr marL="1200150" lvl="2"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Create procedure</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Develop public-private partnership models for rural and urban areas</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Identify both capital and operations/ maintenance funding</a:t>
            </a:r>
          </a:p>
          <a:p>
            <a:pPr marL="1200150" lvl="2"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Eligible for NHFP and SIS capital funding</a:t>
            </a:r>
          </a:p>
          <a:p>
            <a:pPr marL="742950" lvl="1" indent="-285750">
              <a:buFont typeface="Wingdings" panose="05000000000000000000" pitchFamily="2" charset="2"/>
              <a:buChar char="§"/>
              <a:defRPr/>
            </a:pPr>
            <a:r>
              <a:rPr lang="en-US" sz="1900" dirty="0">
                <a:solidFill>
                  <a:srgbClr val="000000"/>
                </a:solidFill>
                <a:latin typeface="Arial" panose="020B0604020202020204" pitchFamily="34" charset="0"/>
                <a:cs typeface="Arial" panose="020B0604020202020204" pitchFamily="34" charset="0"/>
              </a:rPr>
              <a:t>Prepare for Automated, Connected, Electric and Shared (ACES) technologies</a:t>
            </a:r>
          </a:p>
        </p:txBody>
      </p:sp>
      <p:pic>
        <p:nvPicPr>
          <p:cNvPr id="1026" name="Picture 2" descr="Image result for move the need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5287" y="4819861"/>
            <a:ext cx="2390983" cy="15461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8668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FMO Research Initiatives</a:t>
            </a:r>
          </a:p>
        </p:txBody>
      </p:sp>
    </p:spTree>
    <p:extLst>
      <p:ext uri="{BB962C8B-B14F-4D97-AF65-F5344CB8AC3E}">
        <p14:creationId xmlns:p14="http://schemas.microsoft.com/office/powerpoint/2010/main" val="35852918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131546"/>
            <a:ext cx="10515600" cy="4922956"/>
          </a:xfrm>
        </p:spPr>
        <p:txBody>
          <a:bodyPr>
            <a:normAutofit lnSpcReduction="10000"/>
          </a:bodyPr>
          <a:lstStyle/>
          <a:p>
            <a:pPr marL="0" indent="0">
              <a:buNone/>
            </a:pPr>
            <a:r>
              <a:rPr lang="en-US" dirty="0"/>
              <a:t>FSU Off-Hours Delivery Update:</a:t>
            </a:r>
          </a:p>
          <a:p>
            <a:pPr lvl="1"/>
            <a:r>
              <a:rPr lang="en-US" dirty="0"/>
              <a:t>FDOT/USDOT/FSU Effort to discover improved efficiencies in last mile delivery through off-peak delivery timings</a:t>
            </a:r>
          </a:p>
          <a:p>
            <a:pPr lvl="1"/>
            <a:r>
              <a:rPr lang="en-US" dirty="0"/>
              <a:t>New Focus: Improved pedestrian safety through optimized delivery and maintenance movement timings</a:t>
            </a:r>
          </a:p>
          <a:p>
            <a:pPr lvl="2"/>
            <a:r>
              <a:rPr lang="en-US" dirty="0"/>
              <a:t>Less dense areas have smaller freight impacts, but freight safety is still a key driver in freight initiatives</a:t>
            </a:r>
          </a:p>
          <a:p>
            <a:pPr lvl="2"/>
            <a:r>
              <a:rPr lang="en-US" dirty="0"/>
              <a:t>Further implications for rural/suburban freight delivery</a:t>
            </a:r>
          </a:p>
          <a:p>
            <a:pPr lvl="1"/>
            <a:r>
              <a:rPr lang="en-US" dirty="0"/>
              <a:t>Data Efforts: A composite of data sources to identify pedestrian hot spots around campus on a time scale</a:t>
            </a:r>
          </a:p>
          <a:p>
            <a:pPr lvl="2"/>
            <a:r>
              <a:rPr lang="en-US" dirty="0"/>
              <a:t>Student class size data</a:t>
            </a:r>
          </a:p>
          <a:p>
            <a:pPr lvl="2"/>
            <a:r>
              <a:rPr lang="en-US" dirty="0" err="1"/>
              <a:t>Wi-fi</a:t>
            </a:r>
            <a:r>
              <a:rPr lang="en-US" dirty="0"/>
              <a:t> access point data</a:t>
            </a:r>
          </a:p>
          <a:p>
            <a:pPr lvl="2"/>
            <a:endParaRPr lang="en-US" dirty="0"/>
          </a:p>
        </p:txBody>
      </p:sp>
      <p:sp>
        <p:nvSpPr>
          <p:cNvPr id="3" name="Title 2"/>
          <p:cNvSpPr>
            <a:spLocks noGrp="1"/>
          </p:cNvSpPr>
          <p:nvPr>
            <p:ph type="title"/>
          </p:nvPr>
        </p:nvSpPr>
        <p:spPr/>
        <p:txBody>
          <a:bodyPr/>
          <a:lstStyle/>
          <a:p>
            <a:r>
              <a:rPr lang="en-US" dirty="0"/>
              <a:t>On-Going Project</a:t>
            </a:r>
          </a:p>
        </p:txBody>
      </p:sp>
    </p:spTree>
    <p:extLst>
      <p:ext uri="{BB962C8B-B14F-4D97-AF65-F5344CB8AC3E}">
        <p14:creationId xmlns:p14="http://schemas.microsoft.com/office/powerpoint/2010/main" val="17214700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Off-Hours Campus Time-Scale </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03426" y="762002"/>
            <a:ext cx="8485545" cy="5628966"/>
          </a:xfrm>
        </p:spPr>
      </p:pic>
    </p:spTree>
    <p:extLst>
      <p:ext uri="{BB962C8B-B14F-4D97-AF65-F5344CB8AC3E}">
        <p14:creationId xmlns:p14="http://schemas.microsoft.com/office/powerpoint/2010/main" val="1973256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Scopes Overview</a:t>
            </a:r>
          </a:p>
        </p:txBody>
      </p:sp>
      <p:sp>
        <p:nvSpPr>
          <p:cNvPr id="2" name="Content Placeholder 1"/>
          <p:cNvSpPr>
            <a:spLocks noGrp="1"/>
          </p:cNvSpPr>
          <p:nvPr>
            <p:ph idx="1"/>
          </p:nvPr>
        </p:nvSpPr>
        <p:spPr>
          <a:xfrm>
            <a:off x="609600" y="1069848"/>
            <a:ext cx="11099800" cy="5212080"/>
          </a:xfrm>
        </p:spPr>
        <p:txBody>
          <a:bodyPr>
            <a:normAutofit fontScale="85000" lnSpcReduction="10000"/>
          </a:bodyPr>
          <a:lstStyle/>
          <a:p>
            <a:r>
              <a:rPr lang="en-US" dirty="0"/>
              <a:t>Purpose: Verify and provide recommendations building off previous years Empty Backhaul studies and supporting current initiatives</a:t>
            </a:r>
          </a:p>
          <a:p>
            <a:pPr lvl="1"/>
            <a:r>
              <a:rPr lang="en-US" dirty="0"/>
              <a:t>Land-Use studies</a:t>
            </a:r>
          </a:p>
          <a:p>
            <a:pPr lvl="2"/>
            <a:r>
              <a:rPr lang="en-US" dirty="0"/>
              <a:t>After completing the </a:t>
            </a:r>
            <a:r>
              <a:rPr lang="en-US" u="sng" dirty="0"/>
              <a:t>Evaluation of Florida’s Inbound and Outbound Freight Imbalance</a:t>
            </a:r>
            <a:r>
              <a:rPr lang="en-US" dirty="0"/>
              <a:t> study it was determined there is a correlation between land use and freight activity that may better inform recommendations on solutions to empty backhaul from an FDOT perspective </a:t>
            </a:r>
          </a:p>
          <a:p>
            <a:pPr lvl="1"/>
            <a:r>
              <a:rPr lang="en-US" dirty="0"/>
              <a:t>Empty Backhaul</a:t>
            </a:r>
          </a:p>
          <a:p>
            <a:pPr lvl="2"/>
            <a:r>
              <a:rPr lang="en-US" dirty="0"/>
              <a:t>Linked to the </a:t>
            </a:r>
            <a:r>
              <a:rPr lang="en-US" u="sng" dirty="0"/>
              <a:t>Evaluation of Florida’s Inbound and Outbound Freight Imbalance</a:t>
            </a:r>
            <a:r>
              <a:rPr lang="en-US" dirty="0"/>
              <a:t> study completed in 2018 and the Land Use Analysis study starting this year, these analyses will work together to help identify and find solutions to the problems related to demand and application of freight connected resources.</a:t>
            </a:r>
          </a:p>
          <a:p>
            <a:pPr lvl="1"/>
            <a:r>
              <a:rPr lang="en-US" dirty="0"/>
              <a:t>Current Rail crossing guidelines</a:t>
            </a:r>
          </a:p>
          <a:p>
            <a:pPr lvl="2"/>
            <a:r>
              <a:rPr lang="en-US" dirty="0"/>
              <a:t>This analysis is linked to the </a:t>
            </a:r>
            <a:r>
              <a:rPr lang="en-US" u="sng" dirty="0"/>
              <a:t>Development of the Optimization Model for Improving Safety at Rail Crossings in Florida</a:t>
            </a:r>
            <a:r>
              <a:rPr lang="en-US" dirty="0"/>
              <a:t> study completed this year.  Both analyses will work together to help identify and find solutions to the problems related to eliminating hazards at RR crossings while minimizing overall traffic delays by improving safety and freight flows. </a:t>
            </a:r>
          </a:p>
          <a:p>
            <a:pPr lvl="1"/>
            <a:endParaRPr lang="en-US" dirty="0"/>
          </a:p>
        </p:txBody>
      </p:sp>
    </p:spTree>
    <p:extLst>
      <p:ext uri="{BB962C8B-B14F-4D97-AF65-F5344CB8AC3E}">
        <p14:creationId xmlns:p14="http://schemas.microsoft.com/office/powerpoint/2010/main" val="2873661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240" y="131507"/>
            <a:ext cx="8229600" cy="584775"/>
          </a:xfrm>
        </p:spPr>
        <p:txBody>
          <a:bodyPr/>
          <a:lstStyle/>
          <a:p>
            <a:r>
              <a:rPr lang="en-US" dirty="0"/>
              <a:t>Summary of Bylaw Changes</a:t>
            </a:r>
          </a:p>
        </p:txBody>
      </p:sp>
      <p:sp>
        <p:nvSpPr>
          <p:cNvPr id="5" name="Rounded Rectangle 4"/>
          <p:cNvSpPr/>
          <p:nvPr/>
        </p:nvSpPr>
        <p:spPr>
          <a:xfrm>
            <a:off x="3940388" y="2450277"/>
            <a:ext cx="2063220" cy="1503624"/>
          </a:xfrm>
          <a:prstGeom prst="roundRect">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chemeClr val="bg1"/>
                </a:solidFill>
              </a:rPr>
              <a:t>1.5 Years</a:t>
            </a:r>
          </a:p>
        </p:txBody>
      </p:sp>
      <p:sp>
        <p:nvSpPr>
          <p:cNvPr id="6" name="Rounded Rectangle 5"/>
          <p:cNvSpPr/>
          <p:nvPr/>
        </p:nvSpPr>
        <p:spPr>
          <a:xfrm>
            <a:off x="6498100" y="2450277"/>
            <a:ext cx="2063220" cy="1503624"/>
          </a:xfrm>
          <a:prstGeom prst="roundRect">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chemeClr val="bg1"/>
                </a:solidFill>
              </a:rPr>
              <a:t>1.5 Years</a:t>
            </a:r>
          </a:p>
        </p:txBody>
      </p:sp>
      <p:sp>
        <p:nvSpPr>
          <p:cNvPr id="12" name="Callout: Double Bent Line 11">
            <a:extLst>
              <a:ext uri="{FF2B5EF4-FFF2-40B4-BE49-F238E27FC236}">
                <a16:creationId xmlns:a16="http://schemas.microsoft.com/office/drawing/2014/main" id="{666CDADE-2CBC-4849-87FA-5AFCFCA19BDA}"/>
              </a:ext>
            </a:extLst>
          </p:cNvPr>
          <p:cNvSpPr/>
          <p:nvPr/>
        </p:nvSpPr>
        <p:spPr>
          <a:xfrm>
            <a:off x="3037840" y="2038119"/>
            <a:ext cx="6451600" cy="2459182"/>
          </a:xfrm>
          <a:prstGeom prst="borderCallout3">
            <a:avLst>
              <a:gd name="adj1" fmla="val 17811"/>
              <a:gd name="adj2" fmla="val 722"/>
              <a:gd name="adj3" fmla="val 18750"/>
              <a:gd name="adj4" fmla="val -16667"/>
              <a:gd name="adj5" fmla="val 100000"/>
              <a:gd name="adj6" fmla="val -16667"/>
              <a:gd name="adj7" fmla="val 130940"/>
              <a:gd name="adj8" fmla="val -3922"/>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ECEF1EA3-3D82-49CC-A470-C76E963427C0}"/>
              </a:ext>
            </a:extLst>
          </p:cNvPr>
          <p:cNvSpPr txBox="1"/>
          <p:nvPr/>
        </p:nvSpPr>
        <p:spPr>
          <a:xfrm>
            <a:off x="2057255" y="5298474"/>
            <a:ext cx="3637426" cy="1203126"/>
          </a:xfrm>
          <a:prstGeom prst="rect">
            <a:avLst/>
          </a:prstGeom>
          <a:noFill/>
        </p:spPr>
        <p:txBody>
          <a:bodyPr wrap="square" rtlCol="0">
            <a:spAutoFit/>
          </a:bodyPr>
          <a:lstStyle/>
          <a:p>
            <a:r>
              <a:rPr lang="en-US" sz="2800" b="1" dirty="0">
                <a:solidFill>
                  <a:schemeClr val="accent4"/>
                </a:solidFill>
                <a:effectLst>
                  <a:outerShdw blurRad="38100" dist="38100" dir="2700000" algn="tl">
                    <a:srgbClr val="000000">
                      <a:alpha val="43137"/>
                    </a:srgbClr>
                  </a:outerShdw>
                </a:effectLst>
              </a:rPr>
              <a:t>1 Full Committee Cycle = 3 Years</a:t>
            </a:r>
          </a:p>
          <a:p>
            <a:endParaRPr lang="en-US" sz="2400" b="1" dirty="0">
              <a:solidFill>
                <a:schemeClr val="accent4"/>
              </a:solidFill>
              <a:effectLst>
                <a:outerShdw blurRad="38100" dist="38100" dir="2700000" algn="tl">
                  <a:srgbClr val="000000">
                    <a:alpha val="43137"/>
                  </a:srgbClr>
                </a:outerShdw>
              </a:effectLst>
            </a:endParaRPr>
          </a:p>
        </p:txBody>
      </p:sp>
      <p:sp>
        <p:nvSpPr>
          <p:cNvPr id="15" name="Callout: Double Bent Line 14">
            <a:extLst>
              <a:ext uri="{FF2B5EF4-FFF2-40B4-BE49-F238E27FC236}">
                <a16:creationId xmlns:a16="http://schemas.microsoft.com/office/drawing/2014/main" id="{A493E505-7F64-47A3-AF12-8A1CD5D66B57}"/>
              </a:ext>
            </a:extLst>
          </p:cNvPr>
          <p:cNvSpPr/>
          <p:nvPr/>
        </p:nvSpPr>
        <p:spPr>
          <a:xfrm flipH="1">
            <a:off x="6263640" y="2215333"/>
            <a:ext cx="2679700" cy="2024312"/>
          </a:xfrm>
          <a:prstGeom prst="borderCallout3">
            <a:avLst>
              <a:gd name="adj1" fmla="val 17811"/>
              <a:gd name="adj2" fmla="val 722"/>
              <a:gd name="adj3" fmla="val 22172"/>
              <a:gd name="adj4" fmla="val -47473"/>
              <a:gd name="adj5" fmla="val 140494"/>
              <a:gd name="adj6" fmla="val -47947"/>
              <a:gd name="adj7" fmla="val 170293"/>
              <a:gd name="adj8" fmla="val 9822"/>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FE5E4D4-ECB1-4110-828F-5664116A05EB}"/>
              </a:ext>
            </a:extLst>
          </p:cNvPr>
          <p:cNvSpPr txBox="1"/>
          <p:nvPr/>
        </p:nvSpPr>
        <p:spPr>
          <a:xfrm>
            <a:off x="5808834" y="5363690"/>
            <a:ext cx="3637426" cy="867370"/>
          </a:xfrm>
          <a:prstGeom prst="rect">
            <a:avLst/>
          </a:prstGeom>
          <a:noFill/>
        </p:spPr>
        <p:txBody>
          <a:bodyPr wrap="square" rtlCol="0">
            <a:spAutoFit/>
          </a:bodyPr>
          <a:lstStyle/>
          <a:p>
            <a:r>
              <a:rPr lang="en-US" sz="2800" b="1" dirty="0">
                <a:solidFill>
                  <a:schemeClr val="accent5"/>
                </a:solidFill>
                <a:effectLst>
                  <a:outerShdw blurRad="38100" dist="38100" dir="2700000" algn="tl">
                    <a:srgbClr val="000000">
                      <a:alpha val="43137"/>
                    </a:srgbClr>
                  </a:outerShdw>
                </a:effectLst>
              </a:rPr>
              <a:t>Half-Committee Cycle = 1.5 Years</a:t>
            </a:r>
          </a:p>
        </p:txBody>
      </p:sp>
      <p:sp>
        <p:nvSpPr>
          <p:cNvPr id="3" name="TextBox 2"/>
          <p:cNvSpPr txBox="1"/>
          <p:nvPr/>
        </p:nvSpPr>
        <p:spPr>
          <a:xfrm>
            <a:off x="426720" y="944880"/>
            <a:ext cx="11597640" cy="757130"/>
          </a:xfrm>
          <a:prstGeom prst="rect">
            <a:avLst/>
          </a:prstGeom>
          <a:noFill/>
        </p:spPr>
        <p:txBody>
          <a:bodyPr wrap="square" rtlCol="0">
            <a:spAutoFit/>
          </a:bodyPr>
          <a:lstStyle/>
          <a:p>
            <a:pPr>
              <a:lnSpc>
                <a:spcPct val="90000"/>
              </a:lnSpc>
              <a:spcBef>
                <a:spcPts val="1000"/>
              </a:spcBef>
            </a:pPr>
            <a:r>
              <a:rPr lang="en-US" sz="2400" dirty="0">
                <a:solidFill>
                  <a:schemeClr val="bg1"/>
                </a:solidFill>
              </a:rPr>
              <a:t>We decided to do a staggered approach to membership cycles to always have some “veteran” members onboard.</a:t>
            </a:r>
          </a:p>
        </p:txBody>
      </p:sp>
    </p:spTree>
    <p:extLst>
      <p:ext uri="{BB962C8B-B14F-4D97-AF65-F5344CB8AC3E}">
        <p14:creationId xmlns:p14="http://schemas.microsoft.com/office/powerpoint/2010/main" val="35135385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Scopes - Objectives</a:t>
            </a:r>
          </a:p>
        </p:txBody>
      </p:sp>
      <p:sp>
        <p:nvSpPr>
          <p:cNvPr id="2" name="Content Placeholder 1"/>
          <p:cNvSpPr>
            <a:spLocks noGrp="1"/>
          </p:cNvSpPr>
          <p:nvPr>
            <p:ph idx="1"/>
          </p:nvPr>
        </p:nvSpPr>
        <p:spPr>
          <a:xfrm>
            <a:off x="609600" y="1069848"/>
            <a:ext cx="11099800" cy="5212080"/>
          </a:xfrm>
        </p:spPr>
        <p:txBody>
          <a:bodyPr>
            <a:normAutofit/>
          </a:bodyPr>
          <a:lstStyle/>
          <a:p>
            <a:r>
              <a:rPr lang="en-US" dirty="0"/>
              <a:t>Identification of possible solutions for the Florida trade imbalance and Empty Backhauls</a:t>
            </a:r>
          </a:p>
          <a:p>
            <a:pPr lvl="1"/>
            <a:r>
              <a:rPr lang="en-US" sz="1500" dirty="0"/>
              <a:t>1) Coordinate FDOT Districts to identify all current and previous research into Florida Empty Backhauls</a:t>
            </a:r>
          </a:p>
          <a:p>
            <a:pPr lvl="1"/>
            <a:r>
              <a:rPr lang="en-US" sz="1500" dirty="0"/>
              <a:t>2) Conduct data analysis (WIM) to ensure previous studies are correct and current</a:t>
            </a:r>
          </a:p>
          <a:p>
            <a:pPr lvl="1"/>
            <a:r>
              <a:rPr lang="en-US" sz="1500" dirty="0"/>
              <a:t>3) Analyze future manufacturing potential in major industries analyzed by Enterprise Florida comparative to future growth of population and skilled work force to determine future significance of change to empty backhauls balance.</a:t>
            </a:r>
          </a:p>
          <a:p>
            <a:pPr lvl="1"/>
            <a:r>
              <a:rPr lang="en-US" sz="1500" dirty="0"/>
              <a:t>4) Create recommendations on possible industry partnership solutions</a:t>
            </a:r>
          </a:p>
          <a:p>
            <a:pPr lvl="1"/>
            <a:r>
              <a:rPr lang="en-US" sz="1500" dirty="0"/>
              <a:t>5)  Provide recommendations on effective policy to drive industry towards alternatives of backhaul movements, i.e. barges and rail.</a:t>
            </a:r>
          </a:p>
          <a:p>
            <a:pPr lvl="1"/>
            <a:r>
              <a:rPr lang="en-US" sz="1500" dirty="0"/>
              <a:t>6)  Provide recommendations on how drivers coming into the state can find work to leave the state with LTL or TL rather than empty</a:t>
            </a:r>
            <a:endParaRPr lang="en-US" dirty="0"/>
          </a:p>
          <a:p>
            <a:pPr lvl="1"/>
            <a:endParaRPr lang="en-US" dirty="0"/>
          </a:p>
          <a:p>
            <a:pPr lvl="1"/>
            <a:endParaRPr lang="en-US" dirty="0"/>
          </a:p>
        </p:txBody>
      </p:sp>
    </p:spTree>
    <p:extLst>
      <p:ext uri="{BB962C8B-B14F-4D97-AF65-F5344CB8AC3E}">
        <p14:creationId xmlns:p14="http://schemas.microsoft.com/office/powerpoint/2010/main" val="8596034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Scopes - Objectives</a:t>
            </a:r>
          </a:p>
        </p:txBody>
      </p:sp>
      <p:sp>
        <p:nvSpPr>
          <p:cNvPr id="2" name="Content Placeholder 1"/>
          <p:cNvSpPr>
            <a:spLocks noGrp="1"/>
          </p:cNvSpPr>
          <p:nvPr>
            <p:ph idx="1"/>
          </p:nvPr>
        </p:nvSpPr>
        <p:spPr>
          <a:xfrm>
            <a:off x="609600" y="1069848"/>
            <a:ext cx="11099800" cy="5212080"/>
          </a:xfrm>
        </p:spPr>
        <p:txBody>
          <a:bodyPr>
            <a:normAutofit/>
          </a:bodyPr>
          <a:lstStyle/>
          <a:p>
            <a:r>
              <a:rPr lang="en-US" dirty="0"/>
              <a:t>Land Use Analysis to Enhance Successful Logistics Activity Center Development in Florida</a:t>
            </a:r>
          </a:p>
          <a:p>
            <a:pPr lvl="1"/>
            <a:r>
              <a:rPr lang="en-US" sz="1500" dirty="0"/>
              <a:t>Review/revise the criteria for identifying successful LAC development determined through the previously performed FDOT D7 study</a:t>
            </a:r>
          </a:p>
          <a:p>
            <a:pPr lvl="1"/>
            <a:r>
              <a:rPr lang="en-US" sz="1500" dirty="0"/>
              <a:t>Identify optimal locations with high LAC development potential within Florida</a:t>
            </a:r>
          </a:p>
          <a:p>
            <a:pPr lvl="1"/>
            <a:r>
              <a:rPr lang="en-US" sz="1500" dirty="0"/>
              <a:t>Develop GIS databases and maps for identified optimal locations with high LAC development potential</a:t>
            </a:r>
          </a:p>
          <a:p>
            <a:pPr lvl="1"/>
            <a:r>
              <a:rPr lang="en-US" sz="1500" dirty="0"/>
              <a:t>Provide recommendations for enhancing identified optimal locations with high LAC development potential per their current land use</a:t>
            </a:r>
            <a:endParaRPr lang="en-US" dirty="0"/>
          </a:p>
        </p:txBody>
      </p:sp>
    </p:spTree>
    <p:extLst>
      <p:ext uri="{BB962C8B-B14F-4D97-AF65-F5344CB8AC3E}">
        <p14:creationId xmlns:p14="http://schemas.microsoft.com/office/powerpoint/2010/main" val="32105367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New Scopes - Objectives</a:t>
            </a:r>
          </a:p>
        </p:txBody>
      </p:sp>
      <p:sp>
        <p:nvSpPr>
          <p:cNvPr id="2" name="Content Placeholder 1"/>
          <p:cNvSpPr>
            <a:spLocks noGrp="1"/>
          </p:cNvSpPr>
          <p:nvPr>
            <p:ph idx="1"/>
          </p:nvPr>
        </p:nvSpPr>
        <p:spPr>
          <a:xfrm>
            <a:off x="609600" y="1069848"/>
            <a:ext cx="11099800" cy="5212080"/>
          </a:xfrm>
        </p:spPr>
        <p:txBody>
          <a:bodyPr>
            <a:normAutofit/>
          </a:bodyPr>
          <a:lstStyle/>
          <a:p>
            <a:r>
              <a:rPr lang="en-US" dirty="0"/>
              <a:t>Improving Safety at Highway-Rail Grade Crossings in Florida while Maintaining Continuity of Passenger and Freight Flows: A Multi-Objective Approach</a:t>
            </a:r>
          </a:p>
          <a:p>
            <a:pPr lvl="1"/>
            <a:r>
              <a:rPr lang="en-US" sz="1400" dirty="0"/>
              <a:t>Develop a multi-objective optimization model that can assist the FDOT personnel with identification of highway-rail grade crossings that have to be upgraded and selection of the appropriate upgrading type, considering the existing budget constraints.</a:t>
            </a:r>
          </a:p>
          <a:p>
            <a:pPr lvl="1"/>
            <a:r>
              <a:rPr lang="en-US" sz="1400" dirty="0"/>
              <a:t>Analyze resource allocation decisions under conflicting objectives (i.e., minimize the overall hazard severity at highway-rail grade crossings vs. maximize passenger and freight flows).</a:t>
            </a:r>
          </a:p>
          <a:p>
            <a:pPr lvl="1"/>
            <a:r>
              <a:rPr lang="en-US" sz="1400" dirty="0"/>
              <a:t>Develop a standalone application, which deploys the proposed multi-objective optimization model, in order to facilitate decision making.</a:t>
            </a:r>
          </a:p>
          <a:p>
            <a:pPr lvl="1"/>
            <a:r>
              <a:rPr lang="en-US" sz="1400" dirty="0"/>
              <a:t>Conduct a set of case studies to demonstrate some important managerial insights from resource allocation among the highway-rail grade crossings in the State of Florida, given conflicting nature of the objectives considered.</a:t>
            </a:r>
          </a:p>
          <a:p>
            <a:pPr lvl="1"/>
            <a:r>
              <a:rPr lang="en-US" sz="1400" dirty="0"/>
              <a:t>Improve safety of highway travelers in the State of Florida by reducing the potential hazard of highway-rail grade crossings.</a:t>
            </a:r>
          </a:p>
          <a:p>
            <a:pPr lvl="1"/>
            <a:r>
              <a:rPr lang="en-US" sz="1400" dirty="0"/>
              <a:t>Ensure continuity of passenger and freight flows, reduce delays at highway-rail grade crossings, support economic development, and ensure prosperity of the state.</a:t>
            </a:r>
          </a:p>
          <a:p>
            <a:pPr lvl="1"/>
            <a:endParaRPr lang="en-US" dirty="0"/>
          </a:p>
          <a:p>
            <a:pPr lvl="1"/>
            <a:endParaRPr lang="en-US" dirty="0"/>
          </a:p>
        </p:txBody>
      </p:sp>
    </p:spTree>
    <p:extLst>
      <p:ext uri="{BB962C8B-B14F-4D97-AF65-F5344CB8AC3E}">
        <p14:creationId xmlns:p14="http://schemas.microsoft.com/office/powerpoint/2010/main" val="2614206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Issues Surrounding Research</a:t>
            </a:r>
          </a:p>
        </p:txBody>
      </p:sp>
      <p:sp>
        <p:nvSpPr>
          <p:cNvPr id="2" name="Content Placeholder 1"/>
          <p:cNvSpPr>
            <a:spLocks noGrp="1"/>
          </p:cNvSpPr>
          <p:nvPr>
            <p:ph idx="1"/>
          </p:nvPr>
        </p:nvSpPr>
        <p:spPr>
          <a:xfrm>
            <a:off x="609600" y="1069848"/>
            <a:ext cx="11099800" cy="5212080"/>
          </a:xfrm>
        </p:spPr>
        <p:txBody>
          <a:bodyPr>
            <a:normAutofit/>
          </a:bodyPr>
          <a:lstStyle/>
          <a:p>
            <a:r>
              <a:rPr lang="en-US" dirty="0"/>
              <a:t>Off-Hours</a:t>
            </a:r>
          </a:p>
          <a:p>
            <a:pPr lvl="1"/>
            <a:r>
              <a:rPr lang="en-US" dirty="0"/>
              <a:t>Lack of student population has put observational data gathering on hold</a:t>
            </a:r>
          </a:p>
          <a:p>
            <a:r>
              <a:rPr lang="en-US" dirty="0"/>
              <a:t>New Scopes</a:t>
            </a:r>
          </a:p>
          <a:p>
            <a:pPr lvl="1"/>
            <a:r>
              <a:rPr lang="en-US" dirty="0"/>
              <a:t>Project leads are continuing to draft scopes</a:t>
            </a:r>
          </a:p>
          <a:p>
            <a:pPr lvl="1"/>
            <a:r>
              <a:rPr lang="en-US" dirty="0"/>
              <a:t>Projects to move forward unless specific issues arise</a:t>
            </a:r>
          </a:p>
          <a:p>
            <a:pPr lvl="2"/>
            <a:r>
              <a:rPr lang="en-US" dirty="0"/>
              <a:t>Issues to plan around:</a:t>
            </a:r>
          </a:p>
          <a:p>
            <a:pPr lvl="3"/>
            <a:r>
              <a:rPr lang="en-US" dirty="0"/>
              <a:t>Travel restrictions</a:t>
            </a:r>
          </a:p>
          <a:p>
            <a:pPr lvl="3"/>
            <a:r>
              <a:rPr lang="en-US" dirty="0"/>
              <a:t>Research Assistant campus access</a:t>
            </a:r>
          </a:p>
          <a:p>
            <a:pPr lvl="3"/>
            <a:r>
              <a:rPr lang="en-US" dirty="0"/>
              <a:t>Current Data accuracy</a:t>
            </a:r>
          </a:p>
          <a:p>
            <a:pPr lvl="1"/>
            <a:endParaRPr lang="en-US" dirty="0"/>
          </a:p>
        </p:txBody>
      </p:sp>
    </p:spTree>
    <p:extLst>
      <p:ext uri="{BB962C8B-B14F-4D97-AF65-F5344CB8AC3E}">
        <p14:creationId xmlns:p14="http://schemas.microsoft.com/office/powerpoint/2010/main" val="359315352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COVID-19 Roundtable</a:t>
            </a:r>
          </a:p>
        </p:txBody>
      </p:sp>
    </p:spTree>
    <p:extLst>
      <p:ext uri="{BB962C8B-B14F-4D97-AF65-F5344CB8AC3E}">
        <p14:creationId xmlns:p14="http://schemas.microsoft.com/office/powerpoint/2010/main" val="261894419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E4E8525-2F67-4474-8783-38F83BAB57C8}"/>
              </a:ext>
            </a:extLst>
          </p:cNvPr>
          <p:cNvSpPr>
            <a:spLocks noGrp="1"/>
          </p:cNvSpPr>
          <p:nvPr>
            <p:ph type="ctrTitle"/>
          </p:nvPr>
        </p:nvSpPr>
        <p:spPr>
          <a:xfrm>
            <a:off x="1506563" y="916642"/>
            <a:ext cx="6693540" cy="4354829"/>
          </a:xfrm>
        </p:spPr>
        <p:txBody>
          <a:bodyPr>
            <a:normAutofit/>
          </a:bodyPr>
          <a:lstStyle/>
          <a:p>
            <a:r>
              <a:rPr lang="en-US" sz="3200" dirty="0">
                <a:solidFill>
                  <a:srgbClr val="002060"/>
                </a:solidFill>
              </a:rPr>
              <a:t>Rickey Fitzgerald</a:t>
            </a:r>
            <a:br>
              <a:rPr lang="en-US" sz="3200" dirty="0"/>
            </a:br>
            <a:r>
              <a:rPr lang="en-US" sz="2400" dirty="0"/>
              <a:t>Manager, Freight &amp; Multimodal Operations</a:t>
            </a:r>
            <a:br>
              <a:rPr lang="en-US" sz="2400" dirty="0"/>
            </a:br>
            <a:r>
              <a:rPr lang="en-US" sz="2400" b="0" dirty="0"/>
              <a:t>Florida Department of Transportation</a:t>
            </a:r>
            <a:br>
              <a:rPr lang="en-US" sz="2400" b="0" dirty="0"/>
            </a:br>
            <a:br>
              <a:rPr lang="en-US" sz="2400" b="0" dirty="0"/>
            </a:br>
            <a:r>
              <a:rPr lang="en-US" sz="2400" b="0" dirty="0"/>
              <a:t>	</a:t>
            </a:r>
            <a:r>
              <a:rPr lang="en-US" sz="1800" b="0" dirty="0"/>
              <a:t>605 Suwannee Street, MS 25</a:t>
            </a:r>
            <a:br>
              <a:rPr lang="en-US" sz="1800" b="0" dirty="0"/>
            </a:br>
            <a:r>
              <a:rPr lang="en-US" sz="1800" b="0" dirty="0"/>
              <a:t>	Tallahassee, FL 32399</a:t>
            </a:r>
            <a:br>
              <a:rPr lang="en-US" sz="1800" b="0" dirty="0"/>
            </a:br>
            <a:r>
              <a:rPr lang="en-US" sz="1800" b="0" dirty="0"/>
              <a:t>	850.414.4702; rickey.fitzgerald@dot.state.fl.us</a:t>
            </a:r>
          </a:p>
        </p:txBody>
      </p:sp>
    </p:spTree>
    <p:extLst>
      <p:ext uri="{BB962C8B-B14F-4D97-AF65-F5344CB8AC3E}">
        <p14:creationId xmlns:p14="http://schemas.microsoft.com/office/powerpoint/2010/main" val="287796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6747"/>
            <a:ext cx="8229600" cy="584775"/>
          </a:xfrm>
        </p:spPr>
        <p:txBody>
          <a:bodyPr/>
          <a:lstStyle/>
          <a:p>
            <a:r>
              <a:rPr lang="en-US" dirty="0"/>
              <a:t>Summary of Bylaw Changes</a:t>
            </a:r>
          </a:p>
        </p:txBody>
      </p:sp>
      <p:sp>
        <p:nvSpPr>
          <p:cNvPr id="5" name="Rounded Rectangle 4"/>
          <p:cNvSpPr/>
          <p:nvPr/>
        </p:nvSpPr>
        <p:spPr>
          <a:xfrm>
            <a:off x="3772748" y="1552136"/>
            <a:ext cx="2063220" cy="1653986"/>
          </a:xfrm>
          <a:prstGeom prst="roundRect">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chemeClr val="bg1"/>
                </a:solidFill>
              </a:rPr>
              <a:t>1.5 Years</a:t>
            </a:r>
          </a:p>
        </p:txBody>
      </p:sp>
      <p:sp>
        <p:nvSpPr>
          <p:cNvPr id="6" name="Rounded Rectangle 5"/>
          <p:cNvSpPr/>
          <p:nvPr/>
        </p:nvSpPr>
        <p:spPr>
          <a:xfrm>
            <a:off x="6330460" y="1552136"/>
            <a:ext cx="2063220" cy="1653986"/>
          </a:xfrm>
          <a:prstGeom prst="roundRect">
            <a:avLst/>
          </a:prstGeom>
          <a:solidFill>
            <a:schemeClr val="accent2"/>
          </a:solidFill>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400" b="1" dirty="0">
                <a:solidFill>
                  <a:schemeClr val="bg1"/>
                </a:solidFill>
              </a:rPr>
              <a:t>1.5 Years</a:t>
            </a:r>
          </a:p>
        </p:txBody>
      </p:sp>
      <p:sp>
        <p:nvSpPr>
          <p:cNvPr id="12" name="Rectangle 11">
            <a:extLst>
              <a:ext uri="{FF2B5EF4-FFF2-40B4-BE49-F238E27FC236}">
                <a16:creationId xmlns:a16="http://schemas.microsoft.com/office/drawing/2014/main" id="{666CDADE-2CBC-4849-87FA-5AFCFCA19BDA}"/>
              </a:ext>
            </a:extLst>
          </p:cNvPr>
          <p:cNvSpPr/>
          <p:nvPr/>
        </p:nvSpPr>
        <p:spPr>
          <a:xfrm>
            <a:off x="2870200" y="1092200"/>
            <a:ext cx="6451600" cy="2705100"/>
          </a:xfrm>
          <a:prstGeom prst="rect">
            <a:avLst/>
          </a:prstGeom>
          <a:noFill/>
          <a:ln w="1016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493E505-7F64-47A3-AF12-8A1CD5D66B57}"/>
              </a:ext>
            </a:extLst>
          </p:cNvPr>
          <p:cNvSpPr/>
          <p:nvPr/>
        </p:nvSpPr>
        <p:spPr>
          <a:xfrm flipH="1">
            <a:off x="6096000" y="1291158"/>
            <a:ext cx="2679700" cy="2226743"/>
          </a:xfrm>
          <a:prstGeom prst="rect">
            <a:avLst/>
          </a:prstGeom>
          <a:noFill/>
          <a:ln w="1016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Down Arrow 19">
            <a:extLst>
              <a:ext uri="{FF2B5EF4-FFF2-40B4-BE49-F238E27FC236}">
                <a16:creationId xmlns:a16="http://schemas.microsoft.com/office/drawing/2014/main" id="{0B3ED6BF-A356-4330-9EBC-CDF9EA40F32D}"/>
              </a:ext>
            </a:extLst>
          </p:cNvPr>
          <p:cNvSpPr/>
          <p:nvPr/>
        </p:nvSpPr>
        <p:spPr>
          <a:xfrm>
            <a:off x="3226649" y="2275670"/>
            <a:ext cx="536385" cy="1860905"/>
          </a:xfrm>
          <a:prstGeom prst="down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Down Arrow 20">
            <a:extLst>
              <a:ext uri="{FF2B5EF4-FFF2-40B4-BE49-F238E27FC236}">
                <a16:creationId xmlns:a16="http://schemas.microsoft.com/office/drawing/2014/main" id="{9570BB66-C1C4-4815-B5F2-02188D5BE3A3}"/>
              </a:ext>
            </a:extLst>
          </p:cNvPr>
          <p:cNvSpPr/>
          <p:nvPr/>
        </p:nvSpPr>
        <p:spPr>
          <a:xfrm>
            <a:off x="5827808" y="2275670"/>
            <a:ext cx="536385" cy="1860905"/>
          </a:xfrm>
          <a:prstGeom prst="down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Down Arrow 21">
            <a:extLst>
              <a:ext uri="{FF2B5EF4-FFF2-40B4-BE49-F238E27FC236}">
                <a16:creationId xmlns:a16="http://schemas.microsoft.com/office/drawing/2014/main" id="{77299455-6D12-4435-8F90-7D6C34858C8F}"/>
              </a:ext>
            </a:extLst>
          </p:cNvPr>
          <p:cNvSpPr/>
          <p:nvPr/>
        </p:nvSpPr>
        <p:spPr>
          <a:xfrm>
            <a:off x="8512366" y="2276295"/>
            <a:ext cx="536385" cy="1860905"/>
          </a:xfrm>
          <a:prstGeom prst="downArrow">
            <a:avLst/>
          </a:prstGeom>
          <a:solidFill>
            <a:schemeClr val="tx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04F1B3F-4C32-44BD-904B-90C98701AD4B}"/>
              </a:ext>
            </a:extLst>
          </p:cNvPr>
          <p:cNvSpPr txBox="1"/>
          <p:nvPr/>
        </p:nvSpPr>
        <p:spPr>
          <a:xfrm>
            <a:off x="365760" y="4304380"/>
            <a:ext cx="11490960" cy="2215991"/>
          </a:xfrm>
          <a:prstGeom prst="rect">
            <a:avLst/>
          </a:prstGeom>
          <a:noFill/>
        </p:spPr>
        <p:txBody>
          <a:bodyPr wrap="square" rtlCol="0">
            <a:spAutoFit/>
          </a:bodyPr>
          <a:lstStyle/>
          <a:p>
            <a:r>
              <a:rPr lang="en-US" sz="2400" dirty="0">
                <a:solidFill>
                  <a:schemeClr val="bg1"/>
                </a:solidFill>
              </a:rPr>
              <a:t>Every half-cycle (1.5 Years), the Committee will vote on a new Chair/Co-Chair, and half of the committee members will be replaced using an application process</a:t>
            </a:r>
          </a:p>
          <a:p>
            <a:endParaRPr lang="en-US" sz="2400" dirty="0">
              <a:solidFill>
                <a:schemeClr val="bg1"/>
              </a:solidFill>
            </a:endParaRPr>
          </a:p>
          <a:p>
            <a:r>
              <a:rPr lang="en-US" sz="2400" dirty="0">
                <a:solidFill>
                  <a:schemeClr val="bg1"/>
                </a:solidFill>
              </a:rPr>
              <a:t>The members that will be replaced will be those that have already served two half-cycle terms, or one full committee cycle</a:t>
            </a:r>
          </a:p>
          <a:p>
            <a:endParaRPr lang="en-US" dirty="0">
              <a:solidFill>
                <a:schemeClr val="bg1"/>
              </a:solidFill>
            </a:endParaRPr>
          </a:p>
        </p:txBody>
      </p:sp>
    </p:spTree>
    <p:extLst>
      <p:ext uri="{BB962C8B-B14F-4D97-AF65-F5344CB8AC3E}">
        <p14:creationId xmlns:p14="http://schemas.microsoft.com/office/powerpoint/2010/main" val="418283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of Bylaw Changes</a:t>
            </a:r>
          </a:p>
        </p:txBody>
      </p:sp>
      <p:sp>
        <p:nvSpPr>
          <p:cNvPr id="3" name="Content Placeholder 2">
            <a:extLst>
              <a:ext uri="{FF2B5EF4-FFF2-40B4-BE49-F238E27FC236}">
                <a16:creationId xmlns:a16="http://schemas.microsoft.com/office/drawing/2014/main" id="{5F88F15D-7319-4AEE-A52C-7F018199B749}"/>
              </a:ext>
            </a:extLst>
          </p:cNvPr>
          <p:cNvSpPr>
            <a:spLocks noGrp="1"/>
          </p:cNvSpPr>
          <p:nvPr>
            <p:ph idx="1"/>
          </p:nvPr>
        </p:nvSpPr>
        <p:spPr>
          <a:xfrm>
            <a:off x="502920" y="978408"/>
            <a:ext cx="10972800" cy="5212080"/>
          </a:xfrm>
        </p:spPr>
        <p:txBody>
          <a:bodyPr>
            <a:normAutofit/>
          </a:bodyPr>
          <a:lstStyle/>
          <a:p>
            <a:r>
              <a:rPr lang="en-US" dirty="0"/>
              <a:t>This year, around September/October:</a:t>
            </a:r>
          </a:p>
          <a:p>
            <a:pPr lvl="1"/>
            <a:r>
              <a:rPr lang="en-US" sz="2400" dirty="0"/>
              <a:t>We will be doing another cycle of staggered renewal. </a:t>
            </a:r>
          </a:p>
          <a:p>
            <a:pPr lvl="1"/>
            <a:endParaRPr lang="en-US" sz="2400" dirty="0"/>
          </a:p>
          <a:p>
            <a:pPr lvl="1"/>
            <a:r>
              <a:rPr lang="en-US" sz="2400" dirty="0"/>
              <a:t>Those FLFAC members who joined the committee for the first time last March/April will remain on for another half-cycle (1.5 years). </a:t>
            </a:r>
          </a:p>
          <a:p>
            <a:pPr marL="457200" lvl="1" indent="0">
              <a:buNone/>
            </a:pPr>
            <a:endParaRPr lang="en-US" sz="2400" dirty="0"/>
          </a:p>
          <a:p>
            <a:pPr lvl="1"/>
            <a:r>
              <a:rPr lang="en-US" sz="2400" dirty="0"/>
              <a:t>Those FLFAC members who elected to reapply last time will step down, and a group of new FLFAC members who are selected through application will join the committee for a 3 year cycle.</a:t>
            </a:r>
          </a:p>
          <a:p>
            <a:pPr lvl="2"/>
            <a:r>
              <a:rPr lang="en-US" sz="2000" dirty="0"/>
              <a:t>If you have already been on the committee for a full cycle, you may still reapply, and in the event that there is space available on the committee, you may be selected again.</a:t>
            </a:r>
          </a:p>
          <a:p>
            <a:pPr lvl="1"/>
            <a:endParaRPr lang="en-US" sz="2400" dirty="0"/>
          </a:p>
          <a:p>
            <a:pPr lvl="1"/>
            <a:r>
              <a:rPr lang="en-US" sz="2400" dirty="0"/>
              <a:t>A new chair/co-chair will be voted on.</a:t>
            </a:r>
          </a:p>
          <a:p>
            <a:pPr lvl="1"/>
            <a:endParaRPr lang="en-US" sz="2400" dirty="0"/>
          </a:p>
          <a:p>
            <a:pPr lvl="1"/>
            <a:endParaRPr lang="en-US" sz="2400" dirty="0"/>
          </a:p>
          <a:p>
            <a:pPr marL="0" indent="0">
              <a:buNone/>
            </a:pPr>
            <a:endParaRPr lang="en-US" dirty="0"/>
          </a:p>
        </p:txBody>
      </p:sp>
    </p:spTree>
    <p:extLst>
      <p:ext uri="{BB962C8B-B14F-4D97-AF65-F5344CB8AC3E}">
        <p14:creationId xmlns:p14="http://schemas.microsoft.com/office/powerpoint/2010/main" val="21141294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Tentative Schedule</a:t>
            </a:r>
          </a:p>
        </p:txBody>
      </p:sp>
      <p:sp>
        <p:nvSpPr>
          <p:cNvPr id="3" name="Content Placeholder 2">
            <a:extLst>
              <a:ext uri="{FF2B5EF4-FFF2-40B4-BE49-F238E27FC236}">
                <a16:creationId xmlns:a16="http://schemas.microsoft.com/office/drawing/2014/main" id="{5F88F15D-7319-4AEE-A52C-7F018199B749}"/>
              </a:ext>
            </a:extLst>
          </p:cNvPr>
          <p:cNvSpPr>
            <a:spLocks noGrp="1"/>
          </p:cNvSpPr>
          <p:nvPr>
            <p:ph idx="1"/>
          </p:nvPr>
        </p:nvSpPr>
        <p:spPr>
          <a:xfrm>
            <a:off x="263236" y="960120"/>
            <a:ext cx="11928764" cy="5532120"/>
          </a:xfrm>
        </p:spPr>
        <p:txBody>
          <a:bodyPr>
            <a:normAutofit lnSpcReduction="10000"/>
          </a:bodyPr>
          <a:lstStyle/>
          <a:p>
            <a:r>
              <a:rPr lang="en-US" sz="3600" dirty="0"/>
              <a:t>FLFAC #2, Webinar, Late July/Early August</a:t>
            </a:r>
          </a:p>
          <a:p>
            <a:pPr lvl="1"/>
            <a:r>
              <a:rPr lang="en-US" dirty="0"/>
              <a:t>Theme: Data-Driven Approaches</a:t>
            </a:r>
          </a:p>
          <a:p>
            <a:pPr lvl="2"/>
            <a:r>
              <a:rPr lang="en-US" dirty="0"/>
              <a:t>Optimization Study</a:t>
            </a:r>
          </a:p>
          <a:p>
            <a:pPr lvl="2"/>
            <a:r>
              <a:rPr lang="en-US" dirty="0"/>
              <a:t>FMTP Implementation Update</a:t>
            </a:r>
          </a:p>
          <a:p>
            <a:pPr lvl="2"/>
            <a:r>
              <a:rPr lang="en-US" dirty="0"/>
              <a:t>How can we help each other through data-sharing?</a:t>
            </a:r>
          </a:p>
          <a:p>
            <a:pPr marL="914400" lvl="2" indent="0">
              <a:buNone/>
            </a:pPr>
            <a:endParaRPr lang="en-US" dirty="0"/>
          </a:p>
          <a:p>
            <a:r>
              <a:rPr lang="en-US" sz="3600" dirty="0"/>
              <a:t>FLFAC #3, In-Person, Fall (Could combine w/ Florida Supply Chain Summit)</a:t>
            </a:r>
          </a:p>
          <a:p>
            <a:pPr lvl="1">
              <a:lnSpc>
                <a:spcPct val="100000"/>
              </a:lnSpc>
            </a:pPr>
            <a:r>
              <a:rPr lang="en-US" dirty="0"/>
              <a:t>Theme: Outreach/Engaging the Industry</a:t>
            </a:r>
          </a:p>
          <a:p>
            <a:pPr lvl="2">
              <a:lnSpc>
                <a:spcPct val="100000"/>
              </a:lnSpc>
            </a:pPr>
            <a:r>
              <a:rPr lang="en-US" dirty="0"/>
              <a:t>As a public agency, how can we bring more private stakeholders to the table?</a:t>
            </a:r>
          </a:p>
          <a:p>
            <a:pPr lvl="2">
              <a:lnSpc>
                <a:spcPct val="100000"/>
              </a:lnSpc>
            </a:pPr>
            <a:r>
              <a:rPr lang="en-US" dirty="0"/>
              <a:t>New FLFAC application window will open</a:t>
            </a:r>
          </a:p>
          <a:p>
            <a:pPr marL="0" indent="0">
              <a:buNone/>
            </a:pPr>
            <a:r>
              <a:rPr lang="en-US" dirty="0"/>
              <a:t>	</a:t>
            </a:r>
          </a:p>
          <a:p>
            <a:pPr marL="914400" lvl="2" indent="0">
              <a:buNone/>
            </a:pPr>
            <a:endParaRPr lang="en-US" dirty="0"/>
          </a:p>
          <a:p>
            <a:pPr marL="914400" lvl="2" indent="0">
              <a:buNone/>
            </a:pPr>
            <a:endParaRPr lang="en-US" dirty="0"/>
          </a:p>
        </p:txBody>
      </p:sp>
    </p:spTree>
    <p:extLst>
      <p:ext uri="{BB962C8B-B14F-4D97-AF65-F5344CB8AC3E}">
        <p14:creationId xmlns:p14="http://schemas.microsoft.com/office/powerpoint/2010/main" val="2297022611"/>
      </p:ext>
    </p:extLst>
  </p:cSld>
  <p:clrMapOvr>
    <a:masterClrMapping/>
  </p:clrMapOvr>
</p:sld>
</file>

<file path=ppt/theme/theme1.xml><?xml version="1.0" encoding="utf-8"?>
<a:theme xmlns:a="http://schemas.openxmlformats.org/drawingml/2006/main" name="Theme3">
  <a:themeElements>
    <a:clrScheme name="Custom 3">
      <a:dk1>
        <a:sysClr val="windowText" lastClr="000000"/>
      </a:dk1>
      <a:lt1>
        <a:sysClr val="window" lastClr="FFFFFF"/>
      </a:lt1>
      <a:dk2>
        <a:srgbClr val="1F4283"/>
      </a:dk2>
      <a:lt2>
        <a:srgbClr val="E7E6E6"/>
      </a:lt2>
      <a:accent1>
        <a:srgbClr val="2E475C"/>
      </a:accent1>
      <a:accent2>
        <a:srgbClr val="BA3C25"/>
      </a:accent2>
      <a:accent3>
        <a:srgbClr val="BBA443"/>
      </a:accent3>
      <a:accent4>
        <a:srgbClr val="E6AB11"/>
      </a:accent4>
      <a:accent5>
        <a:srgbClr val="57A790"/>
      </a:accent5>
      <a:accent6>
        <a:srgbClr val="636C2E"/>
      </a:accent6>
      <a:hlink>
        <a:srgbClr val="FFFFFF"/>
      </a:hlink>
      <a:folHlink>
        <a:srgbClr val="5D48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3" id="{3D4BE1B0-6776-4C25-A009-FED1DDDCACF7}" vid="{A65BDC8E-9C74-4623-9017-2A329289601B}"/>
    </a:ext>
  </a:extLst>
</a:theme>
</file>

<file path=ppt/theme/theme2.xml><?xml version="1.0" encoding="utf-8"?>
<a:theme xmlns:a="http://schemas.openxmlformats.org/drawingml/2006/main" name="Photo Option_Multiple">
  <a:themeElements>
    <a:clrScheme name="HNTB Color Palette Option 1">
      <a:dk1>
        <a:srgbClr val="1B242A"/>
      </a:dk1>
      <a:lt1>
        <a:sysClr val="window" lastClr="FFFFFF"/>
      </a:lt1>
      <a:dk2>
        <a:srgbClr val="5482AB"/>
      </a:dk2>
      <a:lt2>
        <a:srgbClr val="739ABC"/>
      </a:lt2>
      <a:accent1>
        <a:srgbClr val="93B1CC"/>
      </a:accent1>
      <a:accent2>
        <a:srgbClr val="51626F"/>
      </a:accent2>
      <a:accent3>
        <a:srgbClr val="B2B4B3"/>
      </a:accent3>
      <a:accent4>
        <a:srgbClr val="3DB7E4"/>
      </a:accent4>
      <a:accent5>
        <a:srgbClr val="3F9C35"/>
      </a:accent5>
      <a:accent6>
        <a:srgbClr val="DFAA25"/>
      </a:accent6>
      <a:hlink>
        <a:srgbClr val="A4AEB5"/>
      </a:hlink>
      <a:folHlink>
        <a:srgbClr val="D5D6D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NTB Color Palette Option 1">
        <a:dk1>
          <a:srgbClr val="1B242A"/>
        </a:dk1>
        <a:lt1>
          <a:sysClr val="window" lastClr="FFFFFF"/>
        </a:lt1>
        <a:dk2>
          <a:srgbClr val="5482AB"/>
        </a:dk2>
        <a:lt2>
          <a:srgbClr val="739ABC"/>
        </a:lt2>
        <a:accent1>
          <a:srgbClr val="93B1CC"/>
        </a:accent1>
        <a:accent2>
          <a:srgbClr val="51626F"/>
        </a:accent2>
        <a:accent3>
          <a:srgbClr val="B2B4B3"/>
        </a:accent3>
        <a:accent4>
          <a:srgbClr val="3DB7E4"/>
        </a:accent4>
        <a:accent5>
          <a:srgbClr val="3F9C35"/>
        </a:accent5>
        <a:accent6>
          <a:srgbClr val="DFAA25"/>
        </a:accent6>
        <a:hlink>
          <a:srgbClr val="A4AEB5"/>
        </a:hlink>
        <a:folHlink>
          <a:srgbClr val="D5D6D2"/>
        </a:folHlink>
      </a:clrScheme>
    </a:extraClrScheme>
    <a:extraClrScheme>
      <a:clrScheme name="HNTB Color Palette Option 2">
        <a:dk1>
          <a:srgbClr val="1B242A"/>
        </a:dk1>
        <a:lt1>
          <a:sysClr val="window" lastClr="FFFFFF"/>
        </a:lt1>
        <a:dk2>
          <a:srgbClr val="59705D"/>
        </a:dk2>
        <a:lt2>
          <a:srgbClr val="718674"/>
        </a:lt2>
        <a:accent1>
          <a:srgbClr val="96A797"/>
        </a:accent1>
        <a:accent2>
          <a:srgbClr val="8996A0"/>
        </a:accent2>
        <a:accent3>
          <a:srgbClr val="C9CAC8"/>
        </a:accent3>
        <a:accent4>
          <a:srgbClr val="3DB7E4"/>
        </a:accent4>
        <a:accent5>
          <a:srgbClr val="3F9C35"/>
        </a:accent5>
        <a:accent6>
          <a:srgbClr val="DFAA25"/>
        </a:accent6>
        <a:hlink>
          <a:srgbClr val="A4AEB5"/>
        </a:hlink>
        <a:folHlink>
          <a:srgbClr val="D5D6D2"/>
        </a:folHlink>
      </a:clrScheme>
    </a:extraClrScheme>
    <a:extraClrScheme>
      <a:clrScheme name="HNTB Color Palette Option 3">
        <a:dk1>
          <a:srgbClr val="1B242A"/>
        </a:dk1>
        <a:lt1>
          <a:sysClr val="window" lastClr="FFFFFF"/>
        </a:lt1>
        <a:dk2>
          <a:srgbClr val="5B491F"/>
        </a:dk2>
        <a:lt2>
          <a:srgbClr val="816E2C"/>
        </a:lt2>
        <a:accent1>
          <a:srgbClr val="B4A76C"/>
        </a:accent1>
        <a:accent2>
          <a:srgbClr val="A4AEB5"/>
        </a:accent2>
        <a:accent3>
          <a:srgbClr val="D5D6D2"/>
        </a:accent3>
        <a:accent4>
          <a:srgbClr val="3DB7E4"/>
        </a:accent4>
        <a:accent5>
          <a:srgbClr val="3F9C35"/>
        </a:accent5>
        <a:accent6>
          <a:srgbClr val="DFAA25"/>
        </a:accent6>
        <a:hlink>
          <a:srgbClr val="A4AEB5"/>
        </a:hlink>
        <a:folHlink>
          <a:srgbClr val="D5D6D2"/>
        </a:folHlink>
      </a:clrScheme>
    </a:extraClrScheme>
  </a:extraClrSchemeLst>
</a:theme>
</file>

<file path=ppt/theme/theme3.xml><?xml version="1.0" encoding="utf-8"?>
<a:theme xmlns:a="http://schemas.openxmlformats.org/drawingml/2006/main" name="Content Slide">
  <a:themeElements>
    <a:clrScheme name="Custom 1">
      <a:dk1>
        <a:srgbClr val="1B242A"/>
      </a:dk1>
      <a:lt1>
        <a:sysClr val="window" lastClr="FFFFFF"/>
      </a:lt1>
      <a:dk2>
        <a:srgbClr val="5482AB"/>
      </a:dk2>
      <a:lt2>
        <a:srgbClr val="739ABC"/>
      </a:lt2>
      <a:accent1>
        <a:srgbClr val="93B1CC"/>
      </a:accent1>
      <a:accent2>
        <a:srgbClr val="51626F"/>
      </a:accent2>
      <a:accent3>
        <a:srgbClr val="B2B4B3"/>
      </a:accent3>
      <a:accent4>
        <a:srgbClr val="3DB7E4"/>
      </a:accent4>
      <a:accent5>
        <a:srgbClr val="3F9C35"/>
      </a:accent5>
      <a:accent6>
        <a:srgbClr val="DFAA25"/>
      </a:accent6>
      <a:hlink>
        <a:srgbClr val="1B242A"/>
      </a:hlink>
      <a:folHlink>
        <a:srgbClr val="1B242A"/>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HNTB Color Palette Option 1">
        <a:dk1>
          <a:srgbClr val="1B242A"/>
        </a:dk1>
        <a:lt1>
          <a:sysClr val="window" lastClr="FFFFFF"/>
        </a:lt1>
        <a:dk2>
          <a:srgbClr val="5482AB"/>
        </a:dk2>
        <a:lt2>
          <a:srgbClr val="739ABC"/>
        </a:lt2>
        <a:accent1>
          <a:srgbClr val="93B1CC"/>
        </a:accent1>
        <a:accent2>
          <a:srgbClr val="51626F"/>
        </a:accent2>
        <a:accent3>
          <a:srgbClr val="B2B4B3"/>
        </a:accent3>
        <a:accent4>
          <a:srgbClr val="3DB7E4"/>
        </a:accent4>
        <a:accent5>
          <a:srgbClr val="3F9C35"/>
        </a:accent5>
        <a:accent6>
          <a:srgbClr val="DFAA25"/>
        </a:accent6>
        <a:hlink>
          <a:srgbClr val="A4AEB5"/>
        </a:hlink>
        <a:folHlink>
          <a:srgbClr val="D5D6D2"/>
        </a:folHlink>
      </a:clrScheme>
    </a:extraClrScheme>
    <a:extraClrScheme>
      <a:clrScheme name="HNTB Color Palette Option 2">
        <a:dk1>
          <a:srgbClr val="1B242A"/>
        </a:dk1>
        <a:lt1>
          <a:sysClr val="window" lastClr="FFFFFF"/>
        </a:lt1>
        <a:dk2>
          <a:srgbClr val="59705D"/>
        </a:dk2>
        <a:lt2>
          <a:srgbClr val="718674"/>
        </a:lt2>
        <a:accent1>
          <a:srgbClr val="96A797"/>
        </a:accent1>
        <a:accent2>
          <a:srgbClr val="8996A0"/>
        </a:accent2>
        <a:accent3>
          <a:srgbClr val="C9CAC8"/>
        </a:accent3>
        <a:accent4>
          <a:srgbClr val="3DB7E4"/>
        </a:accent4>
        <a:accent5>
          <a:srgbClr val="3F9C35"/>
        </a:accent5>
        <a:accent6>
          <a:srgbClr val="DFAA25"/>
        </a:accent6>
        <a:hlink>
          <a:srgbClr val="A4AEB5"/>
        </a:hlink>
        <a:folHlink>
          <a:srgbClr val="D5D6D2"/>
        </a:folHlink>
      </a:clrScheme>
    </a:extraClrScheme>
    <a:extraClrScheme>
      <a:clrScheme name="HNTB Color Palette Option 3">
        <a:dk1>
          <a:srgbClr val="1B242A"/>
        </a:dk1>
        <a:lt1>
          <a:sysClr val="window" lastClr="FFFFFF"/>
        </a:lt1>
        <a:dk2>
          <a:srgbClr val="5B491F"/>
        </a:dk2>
        <a:lt2>
          <a:srgbClr val="816E2C"/>
        </a:lt2>
        <a:accent1>
          <a:srgbClr val="B4A76C"/>
        </a:accent1>
        <a:accent2>
          <a:srgbClr val="A4AEB5"/>
        </a:accent2>
        <a:accent3>
          <a:srgbClr val="D5D6D2"/>
        </a:accent3>
        <a:accent4>
          <a:srgbClr val="3DB7E4"/>
        </a:accent4>
        <a:accent5>
          <a:srgbClr val="3F9C35"/>
        </a:accent5>
        <a:accent6>
          <a:srgbClr val="DFAA25"/>
        </a:accent6>
        <a:hlink>
          <a:srgbClr val="A4AEB5"/>
        </a:hlink>
        <a:folHlink>
          <a:srgbClr val="D5D6D2"/>
        </a:folHlink>
      </a:clrScheme>
    </a:extraClrScheme>
  </a:extraClrSchemeLst>
</a:theme>
</file>

<file path=ppt/theme/theme4.xml><?xml version="1.0" encoding="utf-8"?>
<a:theme xmlns:a="http://schemas.openxmlformats.org/drawingml/2006/main" name="1_Office Theme">
  <a:themeElements>
    <a:clrScheme name="HDR Black-Brights">
      <a:dk1>
        <a:srgbClr val="A8A99E"/>
      </a:dk1>
      <a:lt1>
        <a:srgbClr val="FFFFFF"/>
      </a:lt1>
      <a:dk2>
        <a:srgbClr val="000000"/>
      </a:dk2>
      <a:lt2>
        <a:srgbClr val="54585A"/>
      </a:lt2>
      <a:accent1>
        <a:srgbClr val="4298B5"/>
      </a:accent1>
      <a:accent2>
        <a:srgbClr val="C8102E"/>
      </a:accent2>
      <a:accent3>
        <a:srgbClr val="CE0058"/>
      </a:accent3>
      <a:accent4>
        <a:srgbClr val="FF8200"/>
      </a:accent4>
      <a:accent5>
        <a:srgbClr val="FFC600"/>
      </a:accent5>
      <a:accent6>
        <a:srgbClr val="78BE20"/>
      </a:accent6>
      <a:hlink>
        <a:srgbClr val="004C97"/>
      </a:hlink>
      <a:folHlink>
        <a:srgbClr val="77258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HDR Black-Brights">
      <a:dk1>
        <a:srgbClr val="A8A99E"/>
      </a:dk1>
      <a:lt1>
        <a:srgbClr val="FFFFFF"/>
      </a:lt1>
      <a:dk2>
        <a:srgbClr val="000000"/>
      </a:dk2>
      <a:lt2>
        <a:srgbClr val="54585A"/>
      </a:lt2>
      <a:accent1>
        <a:srgbClr val="4298B5"/>
      </a:accent1>
      <a:accent2>
        <a:srgbClr val="C8102E"/>
      </a:accent2>
      <a:accent3>
        <a:srgbClr val="CE0058"/>
      </a:accent3>
      <a:accent4>
        <a:srgbClr val="FF8200"/>
      </a:accent4>
      <a:accent5>
        <a:srgbClr val="FFC600"/>
      </a:accent5>
      <a:accent6>
        <a:srgbClr val="78BE20"/>
      </a:accent6>
      <a:hlink>
        <a:srgbClr val="004C97"/>
      </a:hlink>
      <a:folHlink>
        <a:srgbClr val="772583"/>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Theme3</Template>
  <TotalTime>7510</TotalTime>
  <Words>3628</Words>
  <Application>Microsoft Office PowerPoint</Application>
  <PresentationFormat>Widescreen</PresentationFormat>
  <Paragraphs>543</Paragraphs>
  <Slides>65</Slides>
  <Notes>27</Notes>
  <HiddenSlides>17</HiddenSlides>
  <MMClips>0</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65</vt:i4>
      </vt:variant>
    </vt:vector>
  </HeadingPairs>
  <TitlesOfParts>
    <vt:vector size="80" baseType="lpstr">
      <vt:lpstr>Arial</vt:lpstr>
      <vt:lpstr>Calibri</vt:lpstr>
      <vt:lpstr>Calibri Light</vt:lpstr>
      <vt:lpstr>Courier New</vt:lpstr>
      <vt:lpstr>Segoe Condensed</vt:lpstr>
      <vt:lpstr>Segoe UI</vt:lpstr>
      <vt:lpstr>Segoe UI Semibold</vt:lpstr>
      <vt:lpstr>Segoe UI Semilight</vt:lpstr>
      <vt:lpstr>Symbol</vt:lpstr>
      <vt:lpstr>Wingdings</vt:lpstr>
      <vt:lpstr>Theme3</vt:lpstr>
      <vt:lpstr>Photo Option_Multiple</vt:lpstr>
      <vt:lpstr>Content Slide</vt:lpstr>
      <vt:lpstr>1_Office Theme</vt:lpstr>
      <vt:lpstr>2_Office Theme</vt:lpstr>
      <vt:lpstr>Florida Freight Advisory Committee Meeting   May 2020 </vt:lpstr>
      <vt:lpstr>Agenda</vt:lpstr>
      <vt:lpstr>Eugene B. Conrad III</vt:lpstr>
      <vt:lpstr>Bylaws Refresher </vt:lpstr>
      <vt:lpstr>Recap</vt:lpstr>
      <vt:lpstr>Summary of Bylaw Changes</vt:lpstr>
      <vt:lpstr>Summary of Bylaw Changes</vt:lpstr>
      <vt:lpstr>Summary of Bylaw Changes</vt:lpstr>
      <vt:lpstr>Tentative Schedule</vt:lpstr>
      <vt:lpstr>FMTP</vt:lpstr>
      <vt:lpstr>PowerPoint Presentation</vt:lpstr>
      <vt:lpstr>The Statewide Freight Plan</vt:lpstr>
      <vt:lpstr>What is the FMTP?</vt:lpstr>
      <vt:lpstr>Freight Moves Florida</vt:lpstr>
      <vt:lpstr>Why Plan for Freight?</vt:lpstr>
      <vt:lpstr>Investing for Success</vt:lpstr>
      <vt:lpstr>A Brief History</vt:lpstr>
      <vt:lpstr>Goals to Action</vt:lpstr>
      <vt:lpstr>Plan Objectives</vt:lpstr>
      <vt:lpstr>Stakeholder Input</vt:lpstr>
      <vt:lpstr>PowerPoint Presentation</vt:lpstr>
      <vt:lpstr>PowerPoint Presentation</vt:lpstr>
      <vt:lpstr>PowerPoint Presentation</vt:lpstr>
      <vt:lpstr>Technical Analysis</vt:lpstr>
      <vt:lpstr>Assets</vt:lpstr>
      <vt:lpstr>Networks</vt:lpstr>
      <vt:lpstr>Freight Intensive Areas</vt:lpstr>
      <vt:lpstr>Performance Measures</vt:lpstr>
      <vt:lpstr>Analysis &amp; Data Sets</vt:lpstr>
      <vt:lpstr>Industry Trends</vt:lpstr>
      <vt:lpstr>Freight Flows, Florida Grows</vt:lpstr>
      <vt:lpstr>An Economy Built on Freight</vt:lpstr>
      <vt:lpstr>Freight &amp; Technology</vt:lpstr>
      <vt:lpstr>Top Challenges</vt:lpstr>
      <vt:lpstr>PowerPoint Presentation</vt:lpstr>
      <vt:lpstr>Delivering A Difference</vt:lpstr>
      <vt:lpstr>Prioritization</vt:lpstr>
      <vt:lpstr>FMTP Prioritization</vt:lpstr>
      <vt:lpstr>Screening Process</vt:lpstr>
      <vt:lpstr>Scoring Process</vt:lpstr>
      <vt:lpstr>Getting to Action</vt:lpstr>
      <vt:lpstr>PowerPoint Presentation</vt:lpstr>
      <vt:lpstr>Action Items</vt:lpstr>
      <vt:lpstr>Implementation</vt:lpstr>
      <vt:lpstr>Rickey Fitzgerald Manager, Freight &amp; Multimodal Operations Florida Department of Transportation  605 Suwannee Street, MS 25 Tallahassee, FL 32399 850.414.4702  rickey.fitzgerald@dot.state.fl.us</vt:lpstr>
      <vt:lpstr>Truck Parking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FMO Research Initiatives</vt:lpstr>
      <vt:lpstr>On-Going Project</vt:lpstr>
      <vt:lpstr>Off-Hours Campus Time-Scale </vt:lpstr>
      <vt:lpstr>New Scopes Overview</vt:lpstr>
      <vt:lpstr>New Scopes - Objectives</vt:lpstr>
      <vt:lpstr>New Scopes - Objectives</vt:lpstr>
      <vt:lpstr>New Scopes - Objectives</vt:lpstr>
      <vt:lpstr>Issues Surrounding Research</vt:lpstr>
      <vt:lpstr>COVID-19 Roundtable</vt:lpstr>
      <vt:lpstr>Rickey Fitzgerald Manager, Freight &amp; Multimodal Operations Florida Department of Transportation   605 Suwannee Street, MS 25  Tallahassee, FL 32399  850.414.4702; rickey.fitzgerald@dot.state.fl.us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Weekly FMO Office Brief</dc:title>
  <dc:creator>Elsner, Diana</dc:creator>
  <cp:lastModifiedBy>Elsner, Diana</cp:lastModifiedBy>
  <cp:revision>536</cp:revision>
  <cp:lastPrinted>2019-03-22T13:56:17Z</cp:lastPrinted>
  <dcterms:created xsi:type="dcterms:W3CDTF">2018-07-10T18:40:15Z</dcterms:created>
  <dcterms:modified xsi:type="dcterms:W3CDTF">2020-04-28T15:54:53Z</dcterms:modified>
</cp:coreProperties>
</file>