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73" r:id="rId6"/>
    <p:sldId id="276" r:id="rId7"/>
    <p:sldId id="264" r:id="rId8"/>
    <p:sldId id="260" r:id="rId9"/>
    <p:sldId id="262" r:id="rId10"/>
    <p:sldId id="274" r:id="rId11"/>
    <p:sldId id="275" r:id="rId12"/>
    <p:sldId id="267" r:id="rId13"/>
    <p:sldId id="268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97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71" r:id="rId36"/>
    <p:sldId id="27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temp\Agenda%20Packages\2016\October%206th\Working%20Group%20Survey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Strategic Directions</a:t>
            </a:r>
            <a:r>
              <a:rPr lang="en-US" baseline="0"/>
              <a:t> Working Groups</a:t>
            </a:r>
            <a:endParaRPr lang="en-US" sz="1400" b="0" i="0" u="none" strike="noStrike" baseline="0">
              <a:effectLst/>
            </a:endParaRPr>
          </a:p>
          <a:p>
            <a:pPr>
              <a:defRPr/>
            </a:pPr>
            <a:r>
              <a:rPr lang="en-US" sz="1400" b="0" i="0" u="none" strike="noStrike" baseline="0">
                <a:effectLst/>
              </a:rPr>
              <a:t>Survey Results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Sheet1!$A$10:$A$13</c:f>
              <c:strCache>
                <c:ptCount val="4"/>
                <c:pt idx="0">
                  <c:v>Best Practices WG</c:v>
                </c:pt>
                <c:pt idx="1">
                  <c:v>Training WG</c:v>
                </c:pt>
                <c:pt idx="2">
                  <c:v>Bike &amp; Pedestrian WG</c:v>
                </c:pt>
                <c:pt idx="3">
                  <c:v>Communications WG</c:v>
                </c:pt>
              </c:strCache>
            </c:str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36</c:v>
                </c:pt>
                <c:pt idx="1">
                  <c:v>29.5</c:v>
                </c:pt>
                <c:pt idx="2">
                  <c:v>35.5</c:v>
                </c:pt>
                <c:pt idx="3">
                  <c:v>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1369472"/>
        <c:axId val="341369080"/>
      </c:barChart>
      <c:catAx>
        <c:axId val="341369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369080"/>
        <c:crosses val="autoZero"/>
        <c:auto val="1"/>
        <c:lblAlgn val="ctr"/>
        <c:lblOffset val="100"/>
        <c:noMultiLvlLbl val="0"/>
      </c:catAx>
      <c:valAx>
        <c:axId val="341369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36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61546-65F8-4343-A102-CD1DF5265C6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C4391-2F5A-4203-8436-E1BD4D3C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5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20BC09-8C95-4E62-897C-5D61C8B9FA1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7882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A9E2B6-C721-4D7A-8D15-411B2BBAF13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170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54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8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49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88BC7-DFD5-46DA-AAFC-7012EFC68D6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767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C413A-010C-4881-8E4B-6380DFFF0D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57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0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87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60C59-2490-8647-BA91-A7DAB2E1B97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9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2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0614"/>
            <a:ext cx="12192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CUTR_ppt_bkgd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84" y="1"/>
            <a:ext cx="12223751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905933" y="6429375"/>
            <a:ext cx="10439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smtClean="0">
                <a:solidFill>
                  <a:srgbClr val="C4BD97"/>
                </a:solidFill>
              </a:rPr>
              <a:t>Center for Urban Transportation Research | University of South Florida</a:t>
            </a:r>
          </a:p>
        </p:txBody>
      </p:sp>
      <p:pic>
        <p:nvPicPr>
          <p:cNvPr id="5" name="Picture 8" descr="CUTR_mark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85" y="1062038"/>
            <a:ext cx="484716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white_transparent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67" y="6362701"/>
            <a:ext cx="65616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usf white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201" y="6235701"/>
            <a:ext cx="886884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88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3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7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3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5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5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D7B2-7D5A-4ED0-9486-AFEA81A53D14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E0A9-E1E5-4062-879C-C13214864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6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kwilliams@usf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661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Florida Metropolitan Planning Organization Advisory Council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Policy and Technical Subcommittee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89837"/>
            <a:ext cx="9144000" cy="557819"/>
          </a:xfrm>
        </p:spPr>
        <p:txBody>
          <a:bodyPr/>
          <a:lstStyle/>
          <a:p>
            <a:r>
              <a:rPr lang="en-US" dirty="0" smtClean="0"/>
              <a:t>December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9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281" y="1793572"/>
            <a:ext cx="11887200" cy="204526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Revenue Forecast Efforts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149813" y="4776281"/>
            <a:ext cx="8142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Martin Markovich, FDOT</a:t>
            </a:r>
          </a:p>
          <a:p>
            <a:pPr algn="ctr"/>
            <a:r>
              <a:rPr lang="en-US" sz="4000" dirty="0" smtClean="0"/>
              <a:t>Regina Colson, FDOT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311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2495482"/>
            <a:ext cx="11751013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Strategic Plan Implementation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558374" y="4844374"/>
            <a:ext cx="7149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Carl Mikyska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188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MPOAC Strategic Plan Working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250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5389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MPOAC Strategic Plan Working Groups</a:t>
            </a:r>
            <a:br>
              <a:rPr lang="en-US" dirty="0" smtClean="0"/>
            </a:br>
            <a:r>
              <a:rPr lang="en-US" dirty="0" smtClean="0"/>
              <a:t>Next 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 2 committees</a:t>
            </a:r>
          </a:p>
          <a:p>
            <a:pPr lvl="1"/>
            <a:r>
              <a:rPr lang="en-US" dirty="0" smtClean="0"/>
              <a:t>Bike &amp; Pedestrian Committee</a:t>
            </a:r>
          </a:p>
          <a:p>
            <a:pPr lvl="1"/>
            <a:r>
              <a:rPr lang="en-US" dirty="0" smtClean="0"/>
              <a:t>Best Practices Committee</a:t>
            </a:r>
            <a:endParaRPr lang="en-US" dirty="0"/>
          </a:p>
          <a:p>
            <a:r>
              <a:rPr lang="en-US" dirty="0" smtClean="0"/>
              <a:t>Select committee members and chair</a:t>
            </a:r>
          </a:p>
          <a:p>
            <a:r>
              <a:rPr lang="en-US" dirty="0" smtClean="0"/>
              <a:t>Direct your Executive Director to work with each chair to develop a work plan for committee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1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27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FDOT Financial Risk Assessment of MPOs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290119" y="4670854"/>
            <a:ext cx="7282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Sean Santalla, FDOT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1922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19" y="271849"/>
            <a:ext cx="10515600" cy="2160245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Legislative Policy Positions of MPOAC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713471" y="3970639"/>
            <a:ext cx="3822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Carl Mikyska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838" y="2559100"/>
            <a:ext cx="3064077" cy="39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59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MPOAC supports State Legislation that: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Implements </a:t>
            </a:r>
            <a:r>
              <a:rPr lang="en-US" sz="2400" dirty="0"/>
              <a:t>the recommendations from the MPOAC transportation revenue study and other options </a:t>
            </a:r>
            <a:r>
              <a:rPr lang="en-US" sz="2400" dirty="0" smtClean="0"/>
              <a:t>for expanding </a:t>
            </a:r>
            <a:r>
              <a:rPr lang="en-US" sz="2400" dirty="0"/>
              <a:t>transportation revenue sources.</a:t>
            </a:r>
          </a:p>
          <a:p>
            <a:r>
              <a:rPr lang="en-US" sz="2400" dirty="0"/>
              <a:t>Restores funding for the Transportation Regional Incentive Program in order to promote regional </a:t>
            </a:r>
            <a:r>
              <a:rPr lang="en-US" sz="2400" dirty="0" smtClean="0"/>
              <a:t>planning and </a:t>
            </a:r>
            <a:r>
              <a:rPr lang="en-US" sz="2400" dirty="0"/>
              <a:t>project development through sustainable funding mechanisms, in addition to documentary </a:t>
            </a:r>
            <a:r>
              <a:rPr lang="en-US" sz="2400" dirty="0" smtClean="0"/>
              <a:t>stamp revenues</a:t>
            </a:r>
            <a:r>
              <a:rPr lang="en-US" sz="2400" dirty="0"/>
              <a:t>.</a:t>
            </a:r>
          </a:p>
          <a:p>
            <a:r>
              <a:rPr lang="en-US" sz="2400" dirty="0"/>
              <a:t>Regulates distracted driving as a primary offense by prohibiting the use of electronic </a:t>
            </a:r>
            <a:r>
              <a:rPr lang="en-US" sz="2400" dirty="0" smtClean="0"/>
              <a:t>wireless communications </a:t>
            </a:r>
            <a:r>
              <a:rPr lang="en-US" sz="2400" dirty="0"/>
              <a:t>devices and other similar distracting devices while operating a moving motor vehicle.</a:t>
            </a:r>
          </a:p>
          <a:p>
            <a:r>
              <a:rPr lang="en-US" sz="2400" dirty="0"/>
              <a:t>Allows Strategic Intermodal System (SIS) funds to be used on roads and other transportation facilities </a:t>
            </a:r>
            <a:r>
              <a:rPr lang="en-US" sz="2400" dirty="0" smtClean="0"/>
              <a:t>not designated </a:t>
            </a:r>
            <a:r>
              <a:rPr lang="en-US" sz="2400" dirty="0"/>
              <a:t>on the SIS if the improvement will enhance mobility or support freight transportation on the SIS.</a:t>
            </a:r>
          </a:p>
          <a:p>
            <a:r>
              <a:rPr lang="en-US" sz="2400" dirty="0"/>
              <a:t>Establishes state funding for railroad crossings to improve safety and establish quiet zones.</a:t>
            </a:r>
          </a:p>
        </p:txBody>
      </p:sp>
    </p:spTree>
    <p:extLst>
      <p:ext uri="{BB962C8B-B14F-4D97-AF65-F5344CB8AC3E}">
        <p14:creationId xmlns:p14="http://schemas.microsoft.com/office/powerpoint/2010/main" val="64030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611"/>
            <a:ext cx="10515600" cy="5913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Implements the recommendations from the MPOAC transportation revenue study and </a:t>
            </a:r>
            <a:r>
              <a:rPr lang="en-US" b="1" dirty="0" smtClean="0"/>
              <a:t>other options </a:t>
            </a:r>
            <a:r>
              <a:rPr lang="en-US" b="1" dirty="0"/>
              <a:t>for expanding transportation revenue sources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/>
              <a:t>Key Recommendations</a:t>
            </a:r>
            <a:r>
              <a:rPr lang="en-US" b="1" i="1" dirty="0" smtClean="0"/>
              <a:t>: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Expand </a:t>
            </a:r>
            <a:r>
              <a:rPr lang="en-US" dirty="0"/>
              <a:t>the Charter County and </a:t>
            </a:r>
            <a:r>
              <a:rPr lang="en-US" dirty="0" smtClean="0"/>
              <a:t>Regional Transportation </a:t>
            </a:r>
            <a:r>
              <a:rPr lang="en-US" dirty="0"/>
              <a:t>System Surtax to </a:t>
            </a:r>
            <a:r>
              <a:rPr lang="en-US" dirty="0" smtClean="0"/>
              <a:t>allow municipalities </a:t>
            </a:r>
            <a:r>
              <a:rPr lang="en-US" dirty="0"/>
              <a:t>over 150,000 in population (</a:t>
            </a:r>
            <a:r>
              <a:rPr lang="en-US" dirty="0" smtClean="0"/>
              <a:t>or the </a:t>
            </a:r>
            <a:r>
              <a:rPr lang="en-US" dirty="0"/>
              <a:t>largest municipality in a county) and </a:t>
            </a:r>
            <a:r>
              <a:rPr lang="en-US" dirty="0" smtClean="0"/>
              <a:t>all counties </a:t>
            </a:r>
            <a:r>
              <a:rPr lang="en-US" dirty="0"/>
              <a:t>located in MPO areas to enact up </a:t>
            </a:r>
            <a:r>
              <a:rPr lang="en-US" dirty="0" smtClean="0"/>
              <a:t>to a </a:t>
            </a:r>
            <a:r>
              <a:rPr lang="en-US" dirty="0"/>
              <a:t>one cent local option surtax by </a:t>
            </a:r>
            <a:r>
              <a:rPr lang="en-US" dirty="0" smtClean="0"/>
              <a:t>referendum.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Index </a:t>
            </a:r>
            <a:r>
              <a:rPr lang="en-US" dirty="0"/>
              <a:t>local option fuel taxes to the </a:t>
            </a:r>
            <a:r>
              <a:rPr lang="en-US" dirty="0" smtClean="0"/>
              <a:t>consumer price </a:t>
            </a:r>
            <a:r>
              <a:rPr lang="en-US" dirty="0"/>
              <a:t>index in a manner similar to the </a:t>
            </a:r>
            <a:r>
              <a:rPr lang="en-US" dirty="0" smtClean="0"/>
              <a:t>current indexing </a:t>
            </a:r>
            <a:r>
              <a:rPr lang="en-US" dirty="0"/>
              <a:t>of state fuel taxes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Direct </a:t>
            </a:r>
            <a:r>
              <a:rPr lang="en-US" dirty="0"/>
              <a:t>the Florida Department of </a:t>
            </a:r>
            <a:r>
              <a:rPr lang="en-US" dirty="0" smtClean="0"/>
              <a:t>Transportation to </a:t>
            </a:r>
            <a:r>
              <a:rPr lang="en-US" dirty="0"/>
              <a:t>develop a plan and conduct one or </a:t>
            </a:r>
            <a:r>
              <a:rPr lang="en-US" dirty="0" smtClean="0"/>
              <a:t>more pilot </a:t>
            </a:r>
            <a:r>
              <a:rPr lang="en-US" dirty="0"/>
              <a:t>tests to move Florida toward a </a:t>
            </a:r>
            <a:r>
              <a:rPr lang="en-US" dirty="0" smtClean="0"/>
              <a:t>Mileage Based </a:t>
            </a:r>
            <a:r>
              <a:rPr lang="en-US" dirty="0"/>
              <a:t>User Fee, which protects </a:t>
            </a:r>
            <a:r>
              <a:rPr lang="en-US" dirty="0" smtClean="0"/>
              <a:t>individual privacy</a:t>
            </a:r>
            <a:r>
              <a:rPr lang="en-US" dirty="0"/>
              <a:t>, in lieu of the traditional fuel tax.</a:t>
            </a:r>
          </a:p>
        </p:txBody>
      </p:sp>
    </p:spTree>
    <p:extLst>
      <p:ext uri="{BB962C8B-B14F-4D97-AF65-F5344CB8AC3E}">
        <p14:creationId xmlns:p14="http://schemas.microsoft.com/office/powerpoint/2010/main" val="377816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22"/>
            <a:ext cx="10515600" cy="59545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Regulates distracted driving as a primary offense by prohibiting the use of electronic </a:t>
            </a:r>
            <a:r>
              <a:rPr lang="en-US" b="1" dirty="0" smtClean="0"/>
              <a:t>wireless communications </a:t>
            </a:r>
            <a:r>
              <a:rPr lang="en-US" b="1" dirty="0"/>
              <a:t>devices and other similar distracting devices while operating a </a:t>
            </a:r>
            <a:r>
              <a:rPr lang="en-US" b="1" dirty="0" smtClean="0"/>
              <a:t>moving motor </a:t>
            </a:r>
            <a:r>
              <a:rPr lang="en-US" b="1" dirty="0"/>
              <a:t>vehicle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The 2013 Florida legislature enacted the “Florida Ban on Texting While Driving Law.” The law </a:t>
            </a:r>
            <a:r>
              <a:rPr lang="en-US" dirty="0" smtClean="0"/>
              <a:t>prohibits operation </a:t>
            </a:r>
            <a:r>
              <a:rPr lang="en-US" dirty="0"/>
              <a:t>of a moving motor vehicle while manually typing, sending or reading </a:t>
            </a:r>
            <a:r>
              <a:rPr lang="en-US" dirty="0" smtClean="0"/>
              <a:t>interpersonal communication </a:t>
            </a:r>
            <a:r>
              <a:rPr lang="en-US" dirty="0"/>
              <a:t>(texting, e-mailing, instant messaging, etc.) using a wireless communications device</a:t>
            </a:r>
            <a:r>
              <a:rPr lang="en-US" dirty="0" smtClean="0"/>
              <a:t>, with </a:t>
            </a:r>
            <a:r>
              <a:rPr lang="en-US" dirty="0"/>
              <a:t>certain exceptions. The law provides for enforcement of the ban as a secondary offense</a:t>
            </a:r>
            <a:r>
              <a:rPr lang="en-US" dirty="0" smtClean="0"/>
              <a:t>, meaning </a:t>
            </a:r>
            <a:r>
              <a:rPr lang="en-US" dirty="0"/>
              <a:t>a driver would have to be pulled over for some other violation to get a ticket for </a:t>
            </a:r>
            <a:r>
              <a:rPr lang="en-US" dirty="0" smtClean="0"/>
              <a:t>violating the </a:t>
            </a:r>
            <a:r>
              <a:rPr lang="en-US" dirty="0"/>
              <a:t>ban on texting. The 2014 and 2015 Florida Legislatures underscored the severity of </a:t>
            </a:r>
            <a:r>
              <a:rPr lang="en-US" dirty="0" smtClean="0"/>
              <a:t>distracted driving </a:t>
            </a:r>
            <a:r>
              <a:rPr lang="en-US" dirty="0"/>
              <a:t>by considering bills that would have substantially increased the penalty for distracted driving</a:t>
            </a:r>
            <a:r>
              <a:rPr lang="en-US" dirty="0" smtClean="0"/>
              <a:t>.  This </a:t>
            </a:r>
            <a:r>
              <a:rPr lang="en-US" dirty="0"/>
              <a:t>legislative proposal would seek to strengthen the enforcement mechanism for the texting </a:t>
            </a:r>
            <a:r>
              <a:rPr lang="en-US" dirty="0" smtClean="0"/>
              <a:t>while driving </a:t>
            </a:r>
            <a:r>
              <a:rPr lang="en-US" dirty="0"/>
              <a:t>ban by making it a primary offense.</a:t>
            </a:r>
          </a:p>
        </p:txBody>
      </p:sp>
    </p:spTree>
    <p:extLst>
      <p:ext uri="{BB962C8B-B14F-4D97-AF65-F5344CB8AC3E}">
        <p14:creationId xmlns:p14="http://schemas.microsoft.com/office/powerpoint/2010/main" val="2790444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97"/>
            <a:ext cx="10515600" cy="593806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Restores </a:t>
            </a:r>
            <a:r>
              <a:rPr lang="en-US" b="1" dirty="0"/>
              <a:t>funding for the Transportation Regional Incentive Program in order to </a:t>
            </a:r>
            <a:r>
              <a:rPr lang="en-US" b="1" dirty="0" smtClean="0"/>
              <a:t>promote regional </a:t>
            </a:r>
            <a:r>
              <a:rPr lang="en-US" b="1" dirty="0"/>
              <a:t>planning and project development through sustainable funding mechanisms, </a:t>
            </a:r>
            <a:r>
              <a:rPr lang="en-US" b="1" dirty="0" smtClean="0"/>
              <a:t>in addition </a:t>
            </a:r>
            <a:r>
              <a:rPr lang="en-US" b="1" dirty="0"/>
              <a:t>to documentary stamp revenues.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15" y="1937547"/>
            <a:ext cx="6479635" cy="469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3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773" y="25316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Call to Order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247089" y="4601183"/>
            <a:ext cx="8190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Peter Buchwald, Chair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7943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708"/>
            <a:ext cx="10515600" cy="5979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Allows Strategic Intermodal System (SIS) funds to be used on roads and other </a:t>
            </a:r>
            <a:r>
              <a:rPr lang="en-US" b="1" dirty="0" smtClean="0"/>
              <a:t>transportation facilities </a:t>
            </a:r>
            <a:r>
              <a:rPr lang="en-US" b="1" dirty="0"/>
              <a:t>not designated on the SIS if </a:t>
            </a:r>
            <a:r>
              <a:rPr lang="en-US" b="1" dirty="0" smtClean="0"/>
              <a:t>the improvement </a:t>
            </a:r>
            <a:r>
              <a:rPr lang="en-US" b="1" dirty="0"/>
              <a:t>will enhance mobility or </a:t>
            </a:r>
            <a:r>
              <a:rPr lang="en-US" b="1" dirty="0" smtClean="0"/>
              <a:t>support freight </a:t>
            </a:r>
            <a:r>
              <a:rPr lang="en-US" b="1" dirty="0"/>
              <a:t>transportation on the SIS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Current state law does not permit SIS funds to be spent on roads or other transportation facilities </a:t>
            </a:r>
            <a:r>
              <a:rPr lang="en-US" dirty="0" smtClean="0"/>
              <a:t>that are </a:t>
            </a:r>
            <a:r>
              <a:rPr lang="en-US" dirty="0"/>
              <a:t>not part of the SIS, even if proposed improvements would directly benefit users of SIS facilities </a:t>
            </a:r>
            <a:r>
              <a:rPr lang="en-US" dirty="0" smtClean="0"/>
              <a:t>by enhancing </a:t>
            </a:r>
            <a:r>
              <a:rPr lang="en-US" dirty="0"/>
              <a:t>mobility options or supporting freight movement in a SIS corridor. This legislative </a:t>
            </a:r>
            <a:r>
              <a:rPr lang="en-US" dirty="0" smtClean="0"/>
              <a:t>proposal would </a:t>
            </a:r>
            <a:r>
              <a:rPr lang="en-US" dirty="0"/>
              <a:t>broaden the State’s ability to improve passenger and freight mobility on SIS corridors </a:t>
            </a:r>
            <a:r>
              <a:rPr lang="en-US" dirty="0" smtClean="0"/>
              <a:t>by making </a:t>
            </a:r>
            <a:r>
              <a:rPr lang="en-US" dirty="0"/>
              <a:t>eligible the expenditure of SIS funds on non SIS roads and other transportation </a:t>
            </a:r>
            <a:r>
              <a:rPr lang="en-US" dirty="0" smtClean="0"/>
              <a:t>facilities where </a:t>
            </a:r>
            <a:r>
              <a:rPr lang="en-US" dirty="0"/>
              <a:t>the benefit to users of SIS facilities can be demonstrated.</a:t>
            </a:r>
          </a:p>
        </p:txBody>
      </p:sp>
    </p:spTree>
    <p:extLst>
      <p:ext uri="{BB962C8B-B14F-4D97-AF65-F5344CB8AC3E}">
        <p14:creationId xmlns:p14="http://schemas.microsoft.com/office/powerpoint/2010/main" val="2473290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227"/>
            <a:ext cx="10515600" cy="582273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Establishes state funding for railroad crossings to improve safety and establish quiet zones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This proposal recognizes growing economic activity at Florida’s ports and provides financial </a:t>
            </a:r>
            <a:r>
              <a:rPr lang="en-US" dirty="0" smtClean="0"/>
              <a:t>support to </a:t>
            </a:r>
            <a:r>
              <a:rPr lang="en-US" dirty="0"/>
              <a:t>ensure the continued quality of life and safety in communities along increasingly busy rail corridors.</a:t>
            </a:r>
          </a:p>
        </p:txBody>
      </p:sp>
    </p:spTree>
    <p:extLst>
      <p:ext uri="{BB962C8B-B14F-4D97-AF65-F5344CB8AC3E}">
        <p14:creationId xmlns:p14="http://schemas.microsoft.com/office/powerpoint/2010/main" val="1588965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Autonomous and Electric Vehicles?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 a supportive policy?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MPOAC supports the implementation of an electric vehicle charging network across Florida.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MPOAC supports the advancement of autonomous vehicles in Florida.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87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86" y="22845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MPOAC Financial Guidelines for LRTPs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010032" y="4950941"/>
            <a:ext cx="782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Jeff Kramer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1505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13" y="26305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LRTP Reviews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594919" y="4646141"/>
            <a:ext cx="7101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Jeff Kramer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7574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406568" y="3870960"/>
            <a:ext cx="6489273" cy="2019300"/>
          </a:xfrm>
        </p:spPr>
        <p:txBody>
          <a:bodyPr rtlCol="0">
            <a:normAutofit/>
          </a:bodyPr>
          <a:lstStyle/>
          <a:p>
            <a:pPr algn="r">
              <a:buNone/>
              <a:defRPr/>
            </a:pPr>
            <a:r>
              <a:rPr lang="en-US" sz="4000" dirty="0">
                <a:cs typeface="Helvetica Neue"/>
              </a:rPr>
              <a:t>FL LRTP Reviews</a:t>
            </a:r>
          </a:p>
          <a:p>
            <a:pPr algn="r">
              <a:buNone/>
              <a:defRPr/>
            </a:pPr>
            <a:r>
              <a:rPr lang="en-US" sz="2600" dirty="0">
                <a:cs typeface="Helvetica Neue"/>
              </a:rPr>
              <a:t>Jeff Kramer, AICP</a:t>
            </a:r>
          </a:p>
          <a:p>
            <a:pPr algn="r">
              <a:buNone/>
              <a:defRPr/>
            </a:pPr>
            <a:endParaRPr lang="en-US" sz="1600" dirty="0">
              <a:cs typeface="Helvetica Neue"/>
            </a:endParaRPr>
          </a:p>
          <a:p>
            <a:pPr algn="r">
              <a:buNone/>
              <a:defRPr/>
            </a:pPr>
            <a:r>
              <a:rPr lang="en-US" sz="1800" dirty="0">
                <a:solidFill>
                  <a:prstClr val="black"/>
                </a:solidFill>
              </a:rPr>
              <a:t>MPOAC Policy and Technical Subcommittee  </a:t>
            </a:r>
            <a:r>
              <a:rPr lang="en-US" sz="1800" dirty="0">
                <a:solidFill>
                  <a:srgbClr val="0F6528"/>
                </a:solidFill>
                <a:latin typeface="Wingdings" charset="2"/>
                <a:cs typeface="Wingdings" charset="2"/>
              </a:rPr>
              <a:t>l</a:t>
            </a:r>
            <a:r>
              <a:rPr lang="en-US" sz="1800" dirty="0">
                <a:solidFill>
                  <a:prstClr val="black"/>
                </a:solidFill>
                <a:cs typeface="Helvetica Neue"/>
              </a:rPr>
              <a:t>  December 20, 2016</a:t>
            </a:r>
            <a:endParaRPr lang="en-US" dirty="0"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053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495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Prior Reviews in 1997, 2002, 2008 and 2013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Observations: identify current practices and compare to previous practices</a:t>
            </a:r>
          </a:p>
          <a:p>
            <a:pPr lvl="1"/>
            <a:r>
              <a:rPr lang="en-US" dirty="0" smtClean="0"/>
              <a:t>Suggestions: prompt change in practice ahead of next update cycle</a:t>
            </a:r>
          </a:p>
          <a:p>
            <a:pPr lvl="1"/>
            <a:r>
              <a:rPr lang="en-US" dirty="0" smtClean="0"/>
              <a:t>Estimate statewide shortfall in metropolitan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Changes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09701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Statewide financial </a:t>
            </a:r>
            <a:r>
              <a:rPr lang="en-US" dirty="0" smtClean="0"/>
              <a:t>guidelines</a:t>
            </a:r>
          </a:p>
          <a:p>
            <a:pPr lvl="1"/>
            <a:r>
              <a:rPr lang="en-US" dirty="0"/>
              <a:t>Uniform LRTP horizon years; “Needs” plan guidance; Include TIP years</a:t>
            </a:r>
          </a:p>
          <a:p>
            <a:r>
              <a:rPr lang="en-US" dirty="0" smtClean="0"/>
              <a:t>Shortfall estimate used to champion increased transportation spending</a:t>
            </a:r>
          </a:p>
          <a:p>
            <a:pPr lvl="1"/>
            <a:r>
              <a:rPr lang="en-US" dirty="0"/>
              <a:t>Basis for MPOAC Revenue Study and Policy Positions</a:t>
            </a:r>
          </a:p>
          <a:p>
            <a:r>
              <a:rPr lang="en-US" dirty="0" smtClean="0"/>
              <a:t>Coordination between:</a:t>
            </a:r>
            <a:endParaRPr lang="en-US" dirty="0"/>
          </a:p>
          <a:p>
            <a:pPr lvl="1"/>
            <a:r>
              <a:rPr lang="en-US" dirty="0"/>
              <a:t>LRTPs, FTP and other state plans; input to FTP</a:t>
            </a:r>
          </a:p>
          <a:p>
            <a:pPr lvl="1"/>
            <a:r>
              <a:rPr lang="en-US" dirty="0"/>
              <a:t>Neighboring MPOs; regional coordination studies</a:t>
            </a:r>
          </a:p>
        </p:txBody>
      </p:sp>
    </p:spTree>
    <p:extLst>
      <p:ext uri="{BB962C8B-B14F-4D97-AF65-F5344CB8AC3E}">
        <p14:creationId xmlns:p14="http://schemas.microsoft.com/office/powerpoint/2010/main" val="40120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Changes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76071"/>
            <a:ext cx="8520545" cy="3056890"/>
          </a:xfrm>
        </p:spPr>
        <p:txBody>
          <a:bodyPr>
            <a:noAutofit/>
          </a:bodyPr>
          <a:lstStyle/>
          <a:p>
            <a:r>
              <a:rPr lang="en-US" dirty="0" smtClean="0"/>
              <a:t>Improved “user friendliness”</a:t>
            </a:r>
          </a:p>
          <a:p>
            <a:pPr lvl="1"/>
            <a:r>
              <a:rPr lang="en-US" dirty="0" smtClean="0"/>
              <a:t>no model output; executive summaries; brochures</a:t>
            </a:r>
          </a:p>
          <a:p>
            <a:r>
              <a:rPr lang="en-US" dirty="0" smtClean="0"/>
              <a:t>More descriptive LRTPs; fewer “sanitized” plans</a:t>
            </a:r>
          </a:p>
          <a:p>
            <a:r>
              <a:rPr lang="en-US" dirty="0" smtClean="0"/>
              <a:t>Clearer linkages between LRTP projects and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Sample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495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Appropriate “needs” plan projects</a:t>
            </a:r>
          </a:p>
          <a:p>
            <a:r>
              <a:rPr lang="en-US" dirty="0" smtClean="0"/>
              <a:t>Determine transit “needs” beyond the 10-year window of the TDP</a:t>
            </a:r>
          </a:p>
          <a:p>
            <a:r>
              <a:rPr lang="en-US" dirty="0" smtClean="0"/>
              <a:t>Be clear about tradeoffs</a:t>
            </a:r>
          </a:p>
          <a:p>
            <a:r>
              <a:rPr lang="en-US" dirty="0" smtClean="0"/>
              <a:t>More focus on freight movement</a:t>
            </a:r>
          </a:p>
          <a:p>
            <a:r>
              <a:rPr lang="en-US" dirty="0" smtClean="0"/>
              <a:t>Scenario planning</a:t>
            </a:r>
          </a:p>
          <a:p>
            <a:r>
              <a:rPr lang="en-US" dirty="0" smtClean="0"/>
              <a:t>Describe how public input informed decisions</a:t>
            </a:r>
          </a:p>
          <a:p>
            <a:r>
              <a:rPr lang="en-US" dirty="0" smtClean="0"/>
              <a:t>Mitigation and adaptation strategies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6589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Public Comments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6643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6700"/>
            <a:ext cx="858678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Estimated Statewide Shortfall</a:t>
            </a:r>
            <a:endParaRPr lang="en-US" dirty="0"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962" y="2255521"/>
            <a:ext cx="7898490" cy="234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042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to Review of 2040 LRTPs?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9440" y="1336041"/>
            <a:ext cx="4043681" cy="45259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Last adopted 2040 LRTP</a:t>
            </a:r>
            <a:endParaRPr lang="en-US" altLang="en-US" dirty="0"/>
          </a:p>
          <a:p>
            <a:pPr lvl="1"/>
            <a:r>
              <a:rPr lang="en-US" altLang="en-US" dirty="0" smtClean="0"/>
              <a:t>3/2017</a:t>
            </a:r>
          </a:p>
          <a:p>
            <a:r>
              <a:rPr lang="en-US" altLang="en-US" dirty="0" smtClean="0"/>
              <a:t>First adopted 2045 LRTP</a:t>
            </a:r>
          </a:p>
          <a:p>
            <a:pPr lvl="1"/>
            <a:r>
              <a:rPr lang="en-US" altLang="en-US" dirty="0" smtClean="0"/>
              <a:t>10/2019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1277910"/>
            <a:ext cx="3677920" cy="4756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6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495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Review all 27 MPO plans and supporting documentation</a:t>
            </a:r>
          </a:p>
          <a:p>
            <a:pPr lvl="1"/>
            <a:r>
              <a:rPr lang="en-US" dirty="0" smtClean="0"/>
              <a:t>Follow-up with MPOs as needed</a:t>
            </a:r>
          </a:p>
          <a:p>
            <a:r>
              <a:rPr lang="en-US" dirty="0" smtClean="0"/>
              <a:t>Develop generalized statewide observations and document unique practices</a:t>
            </a:r>
          </a:p>
          <a:p>
            <a:r>
              <a:rPr lang="en-US" dirty="0" smtClean="0"/>
              <a:t>Develop shortfall model (Needs plan costs v. estimated revenues)</a:t>
            </a:r>
          </a:p>
          <a:p>
            <a:pPr lvl="1"/>
            <a:r>
              <a:rPr lang="en-US" dirty="0" smtClean="0"/>
              <a:t>Estimate individual MPO shortfall</a:t>
            </a:r>
          </a:p>
          <a:p>
            <a:pPr lvl="1"/>
            <a:r>
              <a:rPr lang="en-US" dirty="0" smtClean="0"/>
              <a:t>Estimate statewide shortfall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It Take? –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495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Approximate schedule</a:t>
            </a:r>
          </a:p>
          <a:p>
            <a:pPr lvl="1"/>
            <a:r>
              <a:rPr lang="en-US" dirty="0" smtClean="0"/>
              <a:t>18 months</a:t>
            </a:r>
          </a:p>
          <a:p>
            <a:r>
              <a:rPr lang="en-US" dirty="0" smtClean="0"/>
              <a:t>Approximate cost</a:t>
            </a:r>
          </a:p>
          <a:p>
            <a:pPr lvl="1"/>
            <a:r>
              <a:rPr lang="en-US" dirty="0" smtClean="0"/>
              <a:t>$175k</a:t>
            </a:r>
          </a:p>
          <a:p>
            <a:r>
              <a:rPr lang="en-US" dirty="0" smtClean="0"/>
              <a:t>Potential source of funding – PL </a:t>
            </a:r>
            <a:r>
              <a:rPr lang="en-US" dirty="0"/>
              <a:t>reserve</a:t>
            </a:r>
          </a:p>
          <a:p>
            <a:pPr lvl="1"/>
            <a:r>
              <a:rPr lang="en-US" dirty="0"/>
              <a:t>Spread across 2 to 3 fiscal years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7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7588" y="1541464"/>
            <a:ext cx="8380412" cy="1362075"/>
          </a:xfrm>
        </p:spPr>
        <p:txBody>
          <a:bodyPr/>
          <a:lstStyle/>
          <a:p>
            <a:pPr algn="ctr">
              <a:defRPr/>
            </a:pPr>
            <a:r>
              <a:rPr lang="en-US" cap="none" dirty="0" smtClean="0">
                <a:ea typeface="+mj-ea"/>
              </a:rPr>
              <a:t>Questions?</a:t>
            </a:r>
            <a:endParaRPr lang="en-US" cap="none" dirty="0">
              <a:ea typeface="+mj-ea"/>
            </a:endParaRPr>
          </a:p>
        </p:txBody>
      </p:sp>
      <p:sp>
        <p:nvSpPr>
          <p:cNvPr id="44035" name="Text Placeholder 3"/>
          <p:cNvSpPr>
            <a:spLocks noGrp="1"/>
          </p:cNvSpPr>
          <p:nvPr>
            <p:ph type="body" idx="1"/>
          </p:nvPr>
        </p:nvSpPr>
        <p:spPr>
          <a:xfrm>
            <a:off x="2287588" y="2986088"/>
            <a:ext cx="8380412" cy="2011362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altLang="en-US" b="1" dirty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Jeff Kramer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 for Urban Transportation Research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South Florida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kramer@cutr.usf.edu</a:t>
            </a:r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1" hangingPunct="1"/>
            <a:r>
              <a:rPr lang="en-US" altLang="en-US" dirty="0" smtClean="0">
                <a:solidFill>
                  <a:srgbClr val="0D5B4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813-974-1397</a:t>
            </a:r>
          </a:p>
        </p:txBody>
      </p:sp>
    </p:spTree>
    <p:extLst>
      <p:ext uri="{BB962C8B-B14F-4D97-AF65-F5344CB8AC3E}">
        <p14:creationId xmlns:p14="http://schemas.microsoft.com/office/powerpoint/2010/main" val="28039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4311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dirty="0" smtClean="0"/>
              <a:t>Member Comments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9443"/>
            <a:ext cx="10515600" cy="8375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Issues and comments for the good of the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25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Adjournment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Next meeting</a:t>
            </a:r>
          </a:p>
          <a:p>
            <a:endParaRPr lang="en-US" dirty="0"/>
          </a:p>
          <a:p>
            <a:r>
              <a:rPr lang="en-US" dirty="0" smtClean="0"/>
              <a:t>Partnering with the 2017 Safe Streets Summit</a:t>
            </a:r>
          </a:p>
          <a:p>
            <a:r>
              <a:rPr lang="en-US" dirty="0" smtClean="0"/>
              <a:t>January 26, 2017</a:t>
            </a:r>
          </a:p>
          <a:p>
            <a:r>
              <a:rPr lang="en-US" dirty="0" smtClean="0"/>
              <a:t>Sunrise, Florida</a:t>
            </a:r>
          </a:p>
          <a:p>
            <a:pPr lvl="1"/>
            <a:r>
              <a:rPr lang="en-US" dirty="0" err="1" smtClean="0"/>
              <a:t>DoubleTree</a:t>
            </a:r>
            <a:r>
              <a:rPr lang="en-US" dirty="0" smtClean="0"/>
              <a:t> by Hilton</a:t>
            </a:r>
          </a:p>
          <a:p>
            <a:pPr lvl="1"/>
            <a:r>
              <a:rPr lang="en-US" dirty="0" smtClean="0"/>
              <a:t>13400 West Sunrise Boulevard, Sunrise, FL 33323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1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Calendar for 2017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WHY?</a:t>
            </a:r>
          </a:p>
          <a:p>
            <a:endParaRPr lang="en-US" dirty="0" smtClean="0"/>
          </a:p>
          <a:p>
            <a:r>
              <a:rPr lang="en-US" dirty="0" smtClean="0"/>
              <a:t>Request </a:t>
            </a:r>
            <a:r>
              <a:rPr lang="en-US" dirty="0"/>
              <a:t>to </a:t>
            </a:r>
            <a:r>
              <a:rPr lang="en-US" dirty="0" smtClean="0"/>
              <a:t>change </a:t>
            </a:r>
            <a:r>
              <a:rPr lang="en-US" dirty="0"/>
              <a:t>the meeting </a:t>
            </a:r>
            <a:r>
              <a:rPr lang="en-US" dirty="0" smtClean="0"/>
              <a:t>dates of the Staff Directors Advisory Committee</a:t>
            </a:r>
          </a:p>
          <a:p>
            <a:r>
              <a:rPr lang="en-US" dirty="0" smtClean="0"/>
              <a:t>One month before the Governing Board Meeting</a:t>
            </a:r>
            <a:endParaRPr lang="en-US" dirty="0"/>
          </a:p>
          <a:p>
            <a:r>
              <a:rPr lang="en-US" dirty="0" smtClean="0"/>
              <a:t>Requires a change to the MPOAC Bylaws</a:t>
            </a:r>
          </a:p>
          <a:p>
            <a:r>
              <a:rPr lang="en-US" dirty="0" smtClean="0"/>
              <a:t>Will allow the Staff Directors more direct input to the Governing Board agenda items</a:t>
            </a:r>
            <a:endParaRPr lang="en-US" dirty="0"/>
          </a:p>
          <a:p>
            <a:pPr marL="457200" lvl="1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451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Calendar Dates for 2017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46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Assuming the First Thursday Methodology </a:t>
            </a:r>
          </a:p>
          <a:p>
            <a:pPr lvl="1"/>
            <a:r>
              <a:rPr lang="en-US" dirty="0" smtClean="0"/>
              <a:t>As agreed to by MPOAC at the April 2016 Meeting</a:t>
            </a:r>
          </a:p>
          <a:p>
            <a:endParaRPr lang="en-US" sz="1400" dirty="0" smtClean="0"/>
          </a:p>
          <a:p>
            <a:r>
              <a:rPr lang="en-US" dirty="0" smtClean="0"/>
              <a:t>January – No change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April 6</a:t>
            </a:r>
            <a:r>
              <a:rPr lang="en-US" baseline="30000" dirty="0" smtClean="0"/>
              <a:t>th</a:t>
            </a:r>
            <a:r>
              <a:rPr lang="en-US" dirty="0" smtClean="0"/>
              <a:t> Governing Board Meeting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March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Staff Directors Meeting 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July 19th Governing Board Meeting</a:t>
            </a:r>
          </a:p>
          <a:p>
            <a:pPr lvl="2"/>
            <a:r>
              <a:rPr lang="en-US" dirty="0" smtClean="0"/>
              <a:t>Held in conjunction with Floridians for Better Transportation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June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Staff Directors Meeting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July 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would not allow enough time to prepare a meeting packet for Governing Board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November 6-7 – Planned Governing Board Meeting and Staff Directors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October 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Staff Directors Meeting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1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Bylaws Revision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000" dirty="0" smtClean="0"/>
              <a:t>Carl Mikyska</a:t>
            </a:r>
          </a:p>
          <a:p>
            <a:r>
              <a:rPr lang="en-US" sz="4000" dirty="0" smtClean="0"/>
              <a:t>Paul Gougelman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59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Looked over the bylaws comprehensively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Started with idea of Staff Directors meeting 1 month prior to Governing Board</a:t>
            </a:r>
          </a:p>
          <a:p>
            <a:r>
              <a:rPr lang="en-US" dirty="0" smtClean="0"/>
              <a:t>Expanded definition of MPO, eliminated TPO definition</a:t>
            </a:r>
          </a:p>
          <a:p>
            <a:r>
              <a:rPr lang="en-US" dirty="0" smtClean="0"/>
              <a:t>No more Chairperson, Chairman, </a:t>
            </a:r>
            <a:r>
              <a:rPr lang="en-US" dirty="0" err="1" smtClean="0"/>
              <a:t>etc</a:t>
            </a:r>
            <a:r>
              <a:rPr lang="en-US" dirty="0" smtClean="0"/>
              <a:t> – only Chair and Vice-Chair</a:t>
            </a:r>
          </a:p>
          <a:p>
            <a:r>
              <a:rPr lang="en-US" dirty="0" smtClean="0"/>
              <a:t>Allow for two alternates to represent your organization at meetings</a:t>
            </a:r>
          </a:p>
          <a:p>
            <a:r>
              <a:rPr lang="en-US" dirty="0" smtClean="0"/>
              <a:t>No more sub-committees, just committees</a:t>
            </a:r>
          </a:p>
          <a:p>
            <a:r>
              <a:rPr lang="en-US" dirty="0" smtClean="0"/>
              <a:t>Align the appointment of leadership positions with elections</a:t>
            </a:r>
          </a:p>
          <a:p>
            <a:r>
              <a:rPr lang="en-US" dirty="0" smtClean="0"/>
              <a:t>Flexibility in naming member organizations</a:t>
            </a:r>
          </a:p>
          <a:p>
            <a:r>
              <a:rPr lang="en-US" dirty="0" smtClean="0"/>
              <a:t>Agendas distributed 10 days in advance of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1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84" y="2688195"/>
            <a:ext cx="11549448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Direct PL Funding Update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2247089" y="4786009"/>
            <a:ext cx="8258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Carl Mikyska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904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2820001"/>
            <a:ext cx="11799758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FDOT MPO Handbook Update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2354094" y="5175115"/>
            <a:ext cx="7859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Sean Santalla, FDOT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723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1355</Words>
  <Application>Microsoft Office PowerPoint</Application>
  <PresentationFormat>Widescreen</PresentationFormat>
  <Paragraphs>175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Helvetica Neue</vt:lpstr>
      <vt:lpstr>Verdana</vt:lpstr>
      <vt:lpstr>Wingdings</vt:lpstr>
      <vt:lpstr>Office Theme</vt:lpstr>
      <vt:lpstr>Florida Metropolitan Planning Organization Advisory Council   Policy and Technical Subcommittee Meeting</vt:lpstr>
      <vt:lpstr>Call to Order</vt:lpstr>
      <vt:lpstr>Public Comments</vt:lpstr>
      <vt:lpstr>New Calendar for 2017 Meetings</vt:lpstr>
      <vt:lpstr>New Calendar Dates for 2017 Meetings</vt:lpstr>
      <vt:lpstr>Bylaws Revision</vt:lpstr>
      <vt:lpstr>Looked over the bylaws comprehensively</vt:lpstr>
      <vt:lpstr>Direct PL Funding Update</vt:lpstr>
      <vt:lpstr>FDOT MPO Handbook Update</vt:lpstr>
      <vt:lpstr>Revenue Forecast Efforts</vt:lpstr>
      <vt:lpstr>Strategic Plan Implementation</vt:lpstr>
      <vt:lpstr>MPOAC Strategic Plan Working Groups</vt:lpstr>
      <vt:lpstr>MPOAC Strategic Plan Working Groups Next Steps </vt:lpstr>
      <vt:lpstr>FDOT Financial Risk Assessment of MPOs</vt:lpstr>
      <vt:lpstr>Legislative Policy Positions of MPOAC</vt:lpstr>
      <vt:lpstr>The MPOAC supports State Legislation that: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Autonomous and Electric Vehicles?</vt:lpstr>
      <vt:lpstr>MPOAC Financial Guidelines for LRTPs</vt:lpstr>
      <vt:lpstr>LRTP Reviews</vt:lpstr>
      <vt:lpstr>PowerPoint Presentation</vt:lpstr>
      <vt:lpstr>Background/Purpose</vt:lpstr>
      <vt:lpstr>Example Changes in Practice</vt:lpstr>
      <vt:lpstr>Example Changes in Practice</vt:lpstr>
      <vt:lpstr>2013 Sample Suggestions</vt:lpstr>
      <vt:lpstr>Estimated Statewide Shortfall</vt:lpstr>
      <vt:lpstr>Timing to Review of 2040 LRTPs?</vt:lpstr>
      <vt:lpstr>What Would It Take?</vt:lpstr>
      <vt:lpstr>What Would It Take? – Part II</vt:lpstr>
      <vt:lpstr>Questions?</vt:lpstr>
      <vt:lpstr>Member Comments</vt:lpstr>
      <vt:lpstr>Adjournment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Metropolitan Planning Organization Advisory Council Meeting</dc:title>
  <dc:creator>Mikyska, Carl</dc:creator>
  <cp:lastModifiedBy>Mikyska, Carl</cp:lastModifiedBy>
  <cp:revision>25</cp:revision>
  <dcterms:created xsi:type="dcterms:W3CDTF">2016-09-30T14:12:38Z</dcterms:created>
  <dcterms:modified xsi:type="dcterms:W3CDTF">2016-12-19T17:19:58Z</dcterms:modified>
</cp:coreProperties>
</file>