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428" r:id="rId3"/>
    <p:sldId id="412" r:id="rId4"/>
    <p:sldId id="413" r:id="rId5"/>
    <p:sldId id="420" r:id="rId6"/>
    <p:sldId id="415" r:id="rId7"/>
    <p:sldId id="427" r:id="rId8"/>
  </p:sldIdLst>
  <p:sldSz cx="9144000" cy="6858000" type="letter"/>
  <p:notesSz cx="7010400" cy="9296400"/>
  <p:embeddedFontLst>
    <p:embeddedFont>
      <p:font typeface="Tw Cen MT" panose="020B0602020104020603" pitchFamily="34" charset="0"/>
      <p:regular r:id="rId11"/>
      <p:bold r:id="rId12"/>
      <p:italic r:id="rId13"/>
      <p:bold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91" autoAdjust="0"/>
    <p:restoredTop sz="95411" autoAdjust="0"/>
  </p:normalViewPr>
  <p:slideViewPr>
    <p:cSldViewPr>
      <p:cViewPr varScale="1">
        <p:scale>
          <a:sx n="85" d="100"/>
          <a:sy n="85" d="100"/>
        </p:scale>
        <p:origin x="1090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handoutMaster" Target="handoutMasters/handout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50672D0-084D-424A-BFE5-82FDD2C07C92}" type="datetimeFigureOut">
              <a:rPr lang="en-US" smtClean="0"/>
              <a:t>7/18/2016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EC54CE6-2824-43EA-9D9B-B83495283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5543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2F9B00E-095A-4BC4-8D16-59984776B11F}" type="datetimeFigureOut">
              <a:rPr lang="en-US"/>
              <a:pPr>
                <a:defRPr/>
              </a:pPr>
              <a:t>7/18/2016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F08AFC6-6840-4B8A-A1EF-03421F88DA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2893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4" y="0"/>
            <a:ext cx="9121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006600"/>
            <a:ext cx="6781800" cy="609600"/>
          </a:xfrm>
        </p:spPr>
        <p:txBody>
          <a:bodyPr>
            <a:noAutofit/>
          </a:bodyPr>
          <a:lstStyle>
            <a:lvl1pPr algn="l">
              <a:defRPr sz="3600" baseline="0">
                <a:solidFill>
                  <a:schemeClr val="tx1"/>
                </a:solidFill>
                <a:effectLst/>
                <a:latin typeface="Tw Cen M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768600"/>
            <a:ext cx="6781800" cy="457200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w Cen M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849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5184"/>
            <a:ext cx="8229600" cy="991816"/>
          </a:xfrm>
        </p:spPr>
        <p:txBody>
          <a:bodyPr>
            <a:normAutofit/>
          </a:bodyPr>
          <a:lstStyle>
            <a:lvl1pPr algn="l">
              <a:defRPr sz="3600">
                <a:latin typeface="Tw Cen M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06600"/>
            <a:ext cx="8229600" cy="3556000"/>
          </a:xfrm>
        </p:spPr>
        <p:txBody>
          <a:bodyPr/>
          <a:lstStyle>
            <a:lvl1pPr>
              <a:defRPr>
                <a:latin typeface="Tw Cen MT" pitchFamily="34" charset="0"/>
              </a:defRPr>
            </a:lvl1pPr>
            <a:lvl2pPr>
              <a:defRPr>
                <a:latin typeface="Tw Cen MT" pitchFamily="34" charset="0"/>
              </a:defRPr>
            </a:lvl2pPr>
            <a:lvl3pPr>
              <a:defRPr>
                <a:latin typeface="Tw Cen MT" pitchFamily="34" charset="0"/>
              </a:defRPr>
            </a:lvl3pPr>
            <a:lvl4pPr>
              <a:defRPr>
                <a:latin typeface="Tw Cen MT" pitchFamily="34" charset="0"/>
              </a:defRPr>
            </a:lvl4pPr>
            <a:lvl5pPr>
              <a:defRPr>
                <a:latin typeface="Tw Cen MT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661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9448"/>
            <a:ext cx="8229600" cy="987552"/>
          </a:xfrm>
        </p:spPr>
        <p:txBody>
          <a:bodyPr/>
          <a:lstStyle>
            <a:lvl1pPr algn="l">
              <a:defRPr>
                <a:latin typeface="Tw Cen M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6600"/>
            <a:ext cx="4038600" cy="3556000"/>
          </a:xfrm>
        </p:spPr>
        <p:txBody>
          <a:bodyPr/>
          <a:lstStyle>
            <a:lvl1pPr>
              <a:defRPr sz="2800">
                <a:latin typeface="Tw Cen MT" pitchFamily="34" charset="0"/>
              </a:defRPr>
            </a:lvl1pPr>
            <a:lvl2pPr>
              <a:defRPr sz="2400">
                <a:latin typeface="Tw Cen MT" pitchFamily="34" charset="0"/>
              </a:defRPr>
            </a:lvl2pPr>
            <a:lvl3pPr>
              <a:defRPr sz="2000">
                <a:latin typeface="Tw Cen MT" pitchFamily="34" charset="0"/>
              </a:defRPr>
            </a:lvl3pPr>
            <a:lvl4pPr>
              <a:defRPr sz="1800">
                <a:latin typeface="Tw Cen MT" pitchFamily="34" charset="0"/>
              </a:defRPr>
            </a:lvl4pPr>
            <a:lvl5pPr>
              <a:defRPr sz="18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6600"/>
            <a:ext cx="4038600" cy="3556000"/>
          </a:xfrm>
        </p:spPr>
        <p:txBody>
          <a:bodyPr/>
          <a:lstStyle>
            <a:lvl1pPr>
              <a:defRPr sz="2800">
                <a:latin typeface="Tw Cen MT" pitchFamily="34" charset="0"/>
              </a:defRPr>
            </a:lvl1pPr>
            <a:lvl2pPr>
              <a:defRPr sz="2400">
                <a:latin typeface="Tw Cen MT" pitchFamily="34" charset="0"/>
              </a:defRPr>
            </a:lvl2pPr>
            <a:lvl3pPr>
              <a:defRPr sz="2000">
                <a:latin typeface="Tw Cen MT" pitchFamily="34" charset="0"/>
              </a:defRPr>
            </a:lvl3pPr>
            <a:lvl4pPr>
              <a:defRPr sz="1800">
                <a:latin typeface="Tw Cen MT" pitchFamily="34" charset="0"/>
              </a:defRPr>
            </a:lvl4pPr>
            <a:lvl5pPr>
              <a:defRPr sz="18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57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9448"/>
            <a:ext cx="8302752" cy="987552"/>
          </a:xfrm>
        </p:spPr>
        <p:txBody>
          <a:bodyPr/>
          <a:lstStyle>
            <a:lvl1pPr algn="l">
              <a:defRPr>
                <a:latin typeface="Tw Cen M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06600"/>
            <a:ext cx="4040188" cy="639763"/>
          </a:xfrm>
        </p:spPr>
        <p:txBody>
          <a:bodyPr anchor="b"/>
          <a:lstStyle>
            <a:lvl1pPr marL="0" indent="0">
              <a:buNone/>
              <a:defRPr sz="2400" b="1"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16200"/>
            <a:ext cx="4040188" cy="2946400"/>
          </a:xfr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defRPr sz="2000">
                <a:latin typeface="Tw Cen MT" pitchFamily="34" charset="0"/>
              </a:defRPr>
            </a:lvl2pPr>
            <a:lvl3pPr>
              <a:defRPr sz="1800">
                <a:latin typeface="Tw Cen MT" pitchFamily="34" charset="0"/>
              </a:defRPr>
            </a:lvl3pPr>
            <a:lvl4pPr>
              <a:defRPr sz="1600">
                <a:latin typeface="Tw Cen MT" pitchFamily="34" charset="0"/>
              </a:defRPr>
            </a:lvl4pPr>
            <a:lvl5pPr>
              <a:defRPr sz="1600">
                <a:latin typeface="Tw Cen MT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2006600"/>
            <a:ext cx="4041775" cy="639763"/>
          </a:xfrm>
        </p:spPr>
        <p:txBody>
          <a:bodyPr anchor="b"/>
          <a:lstStyle>
            <a:lvl1pPr marL="0" indent="0">
              <a:buNone/>
              <a:defRPr sz="2400" b="1"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616200"/>
            <a:ext cx="4041775" cy="2946400"/>
          </a:xfr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defRPr sz="2000">
                <a:latin typeface="Tw Cen MT" pitchFamily="34" charset="0"/>
              </a:defRPr>
            </a:lvl2pPr>
            <a:lvl3pPr>
              <a:defRPr sz="1800">
                <a:latin typeface="Tw Cen MT" pitchFamily="34" charset="0"/>
              </a:defRPr>
            </a:lvl3pPr>
            <a:lvl4pPr>
              <a:defRPr sz="1600">
                <a:latin typeface="Tw Cen MT" pitchFamily="34" charset="0"/>
              </a:defRPr>
            </a:lvl4pPr>
            <a:lvl5pPr>
              <a:defRPr sz="1600">
                <a:latin typeface="Tw Cen MT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467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9448"/>
            <a:ext cx="8302752" cy="987552"/>
          </a:xfrm>
        </p:spPr>
        <p:txBody>
          <a:bodyPr/>
          <a:lstStyle>
            <a:lvl1pPr algn="l">
              <a:defRPr>
                <a:latin typeface="Tw Cen M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702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9448"/>
            <a:ext cx="8302752" cy="987552"/>
          </a:xfrm>
        </p:spPr>
        <p:txBody>
          <a:bodyPr/>
          <a:lstStyle>
            <a:lvl1pPr algn="l">
              <a:defRPr>
                <a:latin typeface="Tw Cen M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950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4056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8"/>
            <a:ext cx="9144000" cy="6853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052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035550" cy="528954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1274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8002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77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ctrTitle"/>
          </p:nvPr>
        </p:nvSpPr>
        <p:spPr>
          <a:xfrm>
            <a:off x="533400" y="660400"/>
            <a:ext cx="8077200" cy="1854200"/>
          </a:xfrm>
        </p:spPr>
        <p:txBody>
          <a:bodyPr/>
          <a:lstStyle/>
          <a:p>
            <a:pPr algn="ctr">
              <a:spcBef>
                <a:spcPts val="3000"/>
              </a:spcBef>
            </a:pPr>
            <a:r>
              <a:rPr lang="en-US" sz="4400" dirty="0" smtClean="0"/>
              <a:t>Continuing the Discussion: </a:t>
            </a:r>
            <a:br>
              <a:rPr lang="en-US" sz="4400" dirty="0" smtClean="0"/>
            </a:br>
            <a:r>
              <a:rPr lang="en-US" dirty="0" smtClean="0"/>
              <a:t>How Should </a:t>
            </a:r>
            <a:r>
              <a:rPr lang="en-US" dirty="0" err="1" smtClean="0"/>
              <a:t>MPO’s</a:t>
            </a:r>
            <a:r>
              <a:rPr lang="en-US" dirty="0" smtClean="0"/>
              <a:t> Set Freight Priorities?</a:t>
            </a:r>
            <a:endParaRPr lang="en-US" sz="1800" i="1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768600"/>
            <a:ext cx="6781800" cy="3022600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Presented to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err="1" smtClean="0"/>
              <a:t>MPOAC</a:t>
            </a:r>
            <a:r>
              <a:rPr lang="en-US" dirty="0" smtClean="0"/>
              <a:t> Freight Subcommittee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Presented by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Michael Williamson, Cambridge Systematics, Inc.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Gary Huttmann, </a:t>
            </a:r>
            <a:r>
              <a:rPr lang="en-US" dirty="0" err="1" smtClean="0"/>
              <a:t>MetroPlan</a:t>
            </a:r>
            <a:r>
              <a:rPr lang="en-US" dirty="0" smtClean="0"/>
              <a:t> Orlando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July 18, 2016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819400" y="5410200"/>
            <a:ext cx="63246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US" sz="2400" dirty="0" smtClean="0"/>
              <a:t>Freight is magnified in the Fast Act</a:t>
            </a:r>
          </a:p>
          <a:p>
            <a:pPr>
              <a:spcBef>
                <a:spcPts val="1800"/>
              </a:spcBef>
            </a:pPr>
            <a:r>
              <a:rPr lang="en-US" sz="2400" dirty="0" smtClean="0"/>
              <a:t>State freight plan (and other key plans) define state freight priorities</a:t>
            </a:r>
          </a:p>
          <a:p>
            <a:pPr>
              <a:spcBef>
                <a:spcPts val="1800"/>
              </a:spcBef>
            </a:pPr>
            <a:r>
              <a:rPr lang="en-US" sz="2400" dirty="0" smtClean="0"/>
              <a:t>MPOs deal with freight at varying levels of effort</a:t>
            </a:r>
          </a:p>
          <a:p>
            <a:pPr>
              <a:spcBef>
                <a:spcPts val="1800"/>
              </a:spcBef>
            </a:pPr>
            <a:r>
              <a:rPr lang="en-US" sz="2400" b="1" u="sng" dirty="0" smtClean="0"/>
              <a:t>What is the best way for </a:t>
            </a:r>
            <a:r>
              <a:rPr lang="en-US" sz="2400" b="1" u="sng" dirty="0" err="1" smtClean="0"/>
              <a:t>MPOAC</a:t>
            </a:r>
            <a:r>
              <a:rPr lang="en-US" sz="2400" b="1" u="sng" dirty="0" smtClean="0"/>
              <a:t> to influence/support:</a:t>
            </a:r>
          </a:p>
          <a:p>
            <a:pPr lvl="1">
              <a:spcBef>
                <a:spcPts val="1800"/>
              </a:spcBef>
            </a:pPr>
            <a:r>
              <a:rPr lang="en-US" sz="2000" b="1" u="sng" dirty="0" smtClean="0"/>
              <a:t>Greater emphasis by MPOs on establishing freight priorities?</a:t>
            </a:r>
          </a:p>
          <a:p>
            <a:pPr lvl="1">
              <a:spcBef>
                <a:spcPts val="1800"/>
              </a:spcBef>
            </a:pPr>
            <a:r>
              <a:rPr lang="en-US" sz="2000" b="1" u="sng" dirty="0" smtClean="0"/>
              <a:t>Unified input by MPOs/</a:t>
            </a:r>
            <a:r>
              <a:rPr lang="en-US" sz="2000" b="1" u="sng" dirty="0" err="1" smtClean="0"/>
              <a:t>MPOAC</a:t>
            </a:r>
            <a:r>
              <a:rPr lang="en-US" sz="2000" b="1" u="sng" dirty="0" smtClean="0"/>
              <a:t> to </a:t>
            </a:r>
            <a:r>
              <a:rPr lang="en-US" sz="2000" b="1" u="sng" dirty="0" err="1" smtClean="0"/>
              <a:t>FDOT</a:t>
            </a:r>
            <a:r>
              <a:rPr lang="en-US" sz="2000" b="1" u="sng" dirty="0" smtClean="0"/>
              <a:t> on freight priorities</a:t>
            </a:r>
            <a:r>
              <a:rPr lang="en-US" sz="2000" b="1" u="sng" dirty="0" smtClean="0"/>
              <a:t>?</a:t>
            </a:r>
            <a:endParaRPr lang="en-US" sz="2000" b="1" u="sng" dirty="0" smtClean="0"/>
          </a:p>
          <a:p>
            <a:pPr lvl="1">
              <a:spcBef>
                <a:spcPts val="1800"/>
              </a:spcBef>
            </a:pP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6324600" y="6096000"/>
            <a:ext cx="28194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285766" y="6371304"/>
            <a:ext cx="48114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13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324600" y="6096000"/>
            <a:ext cx="28194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404284"/>
            <a:ext cx="8229600" cy="1272115"/>
          </a:xfrm>
        </p:spPr>
        <p:txBody>
          <a:bodyPr/>
          <a:lstStyle/>
          <a:p>
            <a:r>
              <a:rPr lang="en-US" dirty="0"/>
              <a:t>How do MPOs identify and prioritize freight projects today?</a:t>
            </a:r>
            <a:br>
              <a:rPr lang="en-US" dirty="0"/>
            </a:br>
            <a:endParaRPr lang="en-US" dirty="0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520077" y="2057400"/>
            <a:ext cx="8090523" cy="4313904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US" sz="2400" dirty="0" smtClean="0"/>
              <a:t>Not all MPOs identify and prioritize freight projects</a:t>
            </a:r>
          </a:p>
          <a:p>
            <a:pPr>
              <a:spcBef>
                <a:spcPts val="2400"/>
              </a:spcBef>
            </a:pPr>
            <a:r>
              <a:rPr lang="en-US" sz="2400" dirty="0" smtClean="0"/>
              <a:t>Needs are often identified through a variety of activities</a:t>
            </a:r>
          </a:p>
          <a:p>
            <a:pPr>
              <a:spcBef>
                <a:spcPts val="2400"/>
              </a:spcBef>
            </a:pPr>
            <a:r>
              <a:rPr lang="en-US" sz="2400" dirty="0" smtClean="0"/>
              <a:t>Non-roadway </a:t>
            </a:r>
            <a:r>
              <a:rPr lang="en-US" sz="2400" dirty="0"/>
              <a:t>improvements are often included in </a:t>
            </a:r>
            <a:r>
              <a:rPr lang="en-US" sz="2400" dirty="0" err="1"/>
              <a:t>LRTPs</a:t>
            </a:r>
            <a:r>
              <a:rPr lang="en-US" sz="2400" dirty="0"/>
              <a:t> through </a:t>
            </a:r>
            <a:r>
              <a:rPr lang="en-US" sz="2400" dirty="0" smtClean="0"/>
              <a:t>reference (e.g., port master plans)</a:t>
            </a:r>
            <a:endParaRPr lang="en-US" sz="2400" dirty="0"/>
          </a:p>
          <a:p>
            <a:pPr>
              <a:spcBef>
                <a:spcPts val="2400"/>
              </a:spcBef>
            </a:pPr>
            <a:r>
              <a:rPr lang="en-US" sz="2400" dirty="0" smtClean="0"/>
              <a:t>Projects are prioritized based on freight volumes, freight intensity, mode, economic impact, system efficiencies, and more </a:t>
            </a:r>
          </a:p>
          <a:p>
            <a:pPr>
              <a:spcBef>
                <a:spcPts val="2400"/>
              </a:spcBef>
            </a:pPr>
            <a:endParaRPr lang="en-US" sz="2400" dirty="0" smtClean="0"/>
          </a:p>
          <a:p>
            <a:pPr>
              <a:spcBef>
                <a:spcPts val="2400"/>
              </a:spcBef>
            </a:pPr>
            <a:endParaRPr lang="en-US" sz="2400" dirty="0" smtClean="0"/>
          </a:p>
          <a:p>
            <a:pPr>
              <a:spcBef>
                <a:spcPts val="2400"/>
              </a:spcBef>
            </a:pPr>
            <a:endParaRPr lang="en-US" sz="2400" dirty="0"/>
          </a:p>
          <a:p>
            <a:pPr>
              <a:spcBef>
                <a:spcPts val="2400"/>
              </a:spcBef>
            </a:pPr>
            <a:endParaRPr lang="en-US" sz="2400" dirty="0" smtClean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285766" y="6371304"/>
            <a:ext cx="48114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fld id="{6EFA8406-D672-4E03-9ABF-F4A7E3A351A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34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404285"/>
            <a:ext cx="8229600" cy="992716"/>
          </a:xfrm>
        </p:spPr>
        <p:txBody>
          <a:bodyPr/>
          <a:lstStyle/>
          <a:p>
            <a:r>
              <a:rPr lang="en-US" dirty="0"/>
              <a:t>What programs do these priorities feed</a:t>
            </a:r>
            <a:r>
              <a:rPr lang="en-US" dirty="0" smtClean="0"/>
              <a:t>?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520077" y="1752600"/>
            <a:ext cx="4356723" cy="37338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000" dirty="0" smtClean="0"/>
              <a:t>Long Range Transportation Plans (LRTP)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Regional Transportation Plans (</a:t>
            </a:r>
            <a:r>
              <a:rPr lang="en-US" sz="2000" dirty="0" err="1" smtClean="0"/>
              <a:t>RTP</a:t>
            </a:r>
            <a:r>
              <a:rPr lang="en-US" sz="2000" dirty="0" smtClean="0"/>
              <a:t>)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Transportation Improvement Programs (TIP)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Capital Improvement Plans (CIP) (airports, seaports, railroads)</a:t>
            </a:r>
          </a:p>
          <a:p>
            <a:pPr>
              <a:spcBef>
                <a:spcPts val="1200"/>
              </a:spcBef>
            </a:pPr>
            <a:r>
              <a:rPr lang="en-US" sz="2000" b="1" u="sng" dirty="0" err="1" smtClean="0"/>
              <a:t>FMTP</a:t>
            </a:r>
            <a:r>
              <a:rPr lang="en-US" sz="2000" b="1" u="sng" dirty="0" smtClean="0"/>
              <a:t> Freight Needs Database</a:t>
            </a:r>
          </a:p>
          <a:p>
            <a:pPr>
              <a:spcBef>
                <a:spcPts val="1200"/>
              </a:spcBef>
            </a:pPr>
            <a:r>
              <a:rPr lang="en-US" sz="2000" b="1" u="sng" dirty="0" err="1" smtClean="0"/>
              <a:t>FDOT</a:t>
            </a:r>
            <a:r>
              <a:rPr lang="en-US" sz="2000" b="1" u="sng" dirty="0" smtClean="0"/>
              <a:t> Work Program (SIS, Multimodal)</a:t>
            </a:r>
          </a:p>
          <a:p>
            <a:pPr>
              <a:spcBef>
                <a:spcPts val="1200"/>
              </a:spcBef>
            </a:pPr>
            <a:r>
              <a:rPr lang="en-US" sz="2000" b="1" u="sng" dirty="0" smtClean="0"/>
              <a:t>Federal Grants (e.g., </a:t>
            </a:r>
            <a:r>
              <a:rPr lang="en-US" sz="2000" b="1" u="sng" dirty="0" err="1" smtClean="0"/>
              <a:t>FastLane</a:t>
            </a:r>
            <a:r>
              <a:rPr lang="en-US" sz="2000" b="1" u="sng" dirty="0" smtClean="0"/>
              <a:t>, TIGER)</a:t>
            </a:r>
          </a:p>
          <a:p>
            <a:pPr>
              <a:spcBef>
                <a:spcPts val="1200"/>
              </a:spcBef>
            </a:pPr>
            <a:endParaRPr lang="en-US" sz="2000" dirty="0" smtClean="0"/>
          </a:p>
          <a:p>
            <a:pPr>
              <a:spcBef>
                <a:spcPts val="1200"/>
              </a:spcBef>
            </a:pPr>
            <a:endParaRPr lang="en-US" sz="2000" dirty="0"/>
          </a:p>
          <a:p>
            <a:pPr>
              <a:spcBef>
                <a:spcPts val="1200"/>
              </a:spcBef>
            </a:pPr>
            <a:endParaRPr lang="en-US" sz="2000" dirty="0" smtClean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285766" y="6371304"/>
            <a:ext cx="48114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fld id="{6EFA8406-D672-4E03-9ABF-F4A7E3A351A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324600" y="6096000"/>
            <a:ext cx="28194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5078" y="1752600"/>
            <a:ext cx="3928921" cy="5105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689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404285"/>
            <a:ext cx="8229600" cy="992716"/>
          </a:xfrm>
        </p:spPr>
        <p:txBody>
          <a:bodyPr/>
          <a:lstStyle/>
          <a:p>
            <a:r>
              <a:rPr lang="en-US" dirty="0"/>
              <a:t>Is there consistency among MPOs?  Should there be</a:t>
            </a:r>
            <a:r>
              <a:rPr lang="en-US" dirty="0" smtClean="0"/>
              <a:t>?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520077" y="1752600"/>
            <a:ext cx="8229600" cy="4618704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sz="2400" dirty="0" smtClean="0"/>
              <a:t>Each MPO has developed its own project prioritization methodology</a:t>
            </a:r>
          </a:p>
          <a:p>
            <a:pPr>
              <a:spcBef>
                <a:spcPts val="1800"/>
              </a:spcBef>
            </a:pPr>
            <a:r>
              <a:rPr lang="en-US" sz="2400" dirty="0" smtClean="0"/>
              <a:t>Regional planning efforts have helped introduce consistency among MPOs</a:t>
            </a:r>
          </a:p>
          <a:p>
            <a:pPr>
              <a:spcBef>
                <a:spcPts val="1800"/>
              </a:spcBef>
            </a:pPr>
            <a:r>
              <a:rPr lang="en-US" sz="2400" dirty="0" smtClean="0"/>
              <a:t>MPO-specific freight priorities should feed into </a:t>
            </a:r>
            <a:r>
              <a:rPr lang="en-US" sz="2400" dirty="0" err="1" smtClean="0"/>
              <a:t>FDOT’s</a:t>
            </a:r>
            <a:r>
              <a:rPr lang="en-US" sz="2400" dirty="0" smtClean="0"/>
              <a:t> process, where applicable</a:t>
            </a:r>
          </a:p>
          <a:p>
            <a:pPr>
              <a:spcBef>
                <a:spcPts val="1800"/>
              </a:spcBef>
            </a:pPr>
            <a:r>
              <a:rPr lang="en-US" sz="2400" b="1" u="sng" dirty="0" smtClean="0"/>
              <a:t>Should we strive for minimum standards?</a:t>
            </a:r>
          </a:p>
          <a:p>
            <a:pPr>
              <a:spcBef>
                <a:spcPts val="1800"/>
              </a:spcBef>
            </a:pPr>
            <a:r>
              <a:rPr lang="en-US" sz="2400" b="1" u="sng" dirty="0" smtClean="0"/>
              <a:t>If so, how should this be accomplished? </a:t>
            </a:r>
          </a:p>
          <a:p>
            <a:pPr>
              <a:spcBef>
                <a:spcPts val="1800"/>
              </a:spcBef>
            </a:pPr>
            <a:endParaRPr lang="en-US" sz="2400" dirty="0" smtClean="0"/>
          </a:p>
          <a:p>
            <a:pPr>
              <a:spcBef>
                <a:spcPts val="1800"/>
              </a:spcBef>
            </a:pPr>
            <a:endParaRPr lang="en-US" sz="2400" dirty="0"/>
          </a:p>
          <a:p>
            <a:pPr>
              <a:spcBef>
                <a:spcPts val="1800"/>
              </a:spcBef>
            </a:pPr>
            <a:endParaRPr lang="en-US" sz="2400" dirty="0" smtClean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285766" y="6371304"/>
            <a:ext cx="48114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fld id="{6EFA8406-D672-4E03-9ABF-F4A7E3A351A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324600" y="6096000"/>
            <a:ext cx="28194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39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324600" y="6096000"/>
            <a:ext cx="28194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404285"/>
            <a:ext cx="8229600" cy="992716"/>
          </a:xfrm>
        </p:spPr>
        <p:txBody>
          <a:bodyPr/>
          <a:lstStyle/>
          <a:p>
            <a:r>
              <a:rPr lang="en-US" dirty="0"/>
              <a:t>What role should MPOs take in state freight priorities</a:t>
            </a:r>
            <a:r>
              <a:rPr lang="en-US" dirty="0" smtClean="0"/>
              <a:t>?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25824" y="1752600"/>
            <a:ext cx="8337176" cy="4618704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sz="2200" dirty="0" smtClean="0"/>
              <a:t>State freight priorities should address the most strategic freight needs (major freight hubs, corridors, connectors)</a:t>
            </a:r>
          </a:p>
          <a:p>
            <a:pPr>
              <a:spcBef>
                <a:spcPts val="1800"/>
              </a:spcBef>
            </a:pPr>
            <a:r>
              <a:rPr lang="en-US" sz="2200" dirty="0" smtClean="0"/>
              <a:t>MPOs drive project development and priorities within </a:t>
            </a:r>
            <a:r>
              <a:rPr lang="en-US" sz="2200" dirty="0" smtClean="0"/>
              <a:t>urban settings</a:t>
            </a:r>
          </a:p>
          <a:p>
            <a:pPr>
              <a:spcBef>
                <a:spcPts val="1800"/>
              </a:spcBef>
            </a:pPr>
            <a:r>
              <a:rPr lang="en-US" sz="2200" b="1" u="sng" dirty="0" smtClean="0"/>
              <a:t>How should MPOs provide input to statewide issues like truck parking?</a:t>
            </a:r>
            <a:endParaRPr lang="en-US" sz="2200" b="1" u="sng" dirty="0" smtClean="0"/>
          </a:p>
          <a:p>
            <a:pPr>
              <a:spcBef>
                <a:spcPts val="2400"/>
              </a:spcBef>
            </a:pPr>
            <a:r>
              <a:rPr lang="en-US" sz="2200" b="1" u="sng" dirty="0" smtClean="0"/>
              <a:t>How can MPOs communicate critical priorities to the state?</a:t>
            </a:r>
          </a:p>
          <a:p>
            <a:pPr lvl="1">
              <a:spcBef>
                <a:spcPts val="600"/>
              </a:spcBef>
            </a:pPr>
            <a:r>
              <a:rPr lang="en-US" sz="2200" b="1" u="sng" dirty="0" smtClean="0"/>
              <a:t>Ensure completion of all fields in </a:t>
            </a:r>
            <a:r>
              <a:rPr lang="en-US" sz="2200" b="1" u="sng" dirty="0" err="1" smtClean="0"/>
              <a:t>FMTP</a:t>
            </a:r>
            <a:r>
              <a:rPr lang="en-US" sz="2200" b="1" u="sng" dirty="0" smtClean="0"/>
              <a:t> database?</a:t>
            </a:r>
          </a:p>
          <a:p>
            <a:pPr lvl="1">
              <a:spcBef>
                <a:spcPts val="600"/>
              </a:spcBef>
            </a:pPr>
            <a:r>
              <a:rPr lang="en-US" sz="2200" b="1" u="sng" dirty="0" smtClean="0"/>
              <a:t>Communicate key priorities through District Freight Coordinators?</a:t>
            </a:r>
          </a:p>
          <a:p>
            <a:pPr lvl="1">
              <a:spcBef>
                <a:spcPts val="600"/>
              </a:spcBef>
            </a:pPr>
            <a:r>
              <a:rPr lang="en-US" sz="2200" b="1" u="sng" dirty="0" smtClean="0"/>
              <a:t>Formal submission of MPO priorities to </a:t>
            </a:r>
            <a:r>
              <a:rPr lang="en-US" sz="2200" b="1" u="sng" dirty="0" err="1" smtClean="0"/>
              <a:t>FDOT</a:t>
            </a:r>
            <a:r>
              <a:rPr lang="en-US" sz="2200" b="1" u="sng" dirty="0" smtClean="0"/>
              <a:t>?</a:t>
            </a:r>
          </a:p>
          <a:p>
            <a:pPr lvl="1">
              <a:spcBef>
                <a:spcPts val="600"/>
              </a:spcBef>
            </a:pPr>
            <a:r>
              <a:rPr lang="en-US" sz="2200" b="1" u="sng" dirty="0" smtClean="0"/>
              <a:t>Other ideas?</a:t>
            </a:r>
          </a:p>
          <a:p>
            <a:pPr>
              <a:spcBef>
                <a:spcPts val="2400"/>
              </a:spcBef>
            </a:pPr>
            <a:endParaRPr lang="en-US" sz="2200" dirty="0" smtClean="0"/>
          </a:p>
          <a:p>
            <a:pPr>
              <a:spcBef>
                <a:spcPts val="2400"/>
              </a:spcBef>
            </a:pPr>
            <a:endParaRPr lang="en-US" sz="2200" dirty="0"/>
          </a:p>
          <a:p>
            <a:pPr>
              <a:spcBef>
                <a:spcPts val="2400"/>
              </a:spcBef>
            </a:pPr>
            <a:endParaRPr lang="en-US" sz="2200" dirty="0" smtClean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285766" y="6371304"/>
            <a:ext cx="48114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fld id="{6EFA8406-D672-4E03-9ABF-F4A7E3A351A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89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24600" y="6096000"/>
            <a:ext cx="28194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Need Your Guidance </a:t>
            </a:r>
            <a:r>
              <a:rPr lang="en-US" dirty="0" smtClean="0"/>
              <a:t>Today…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7924800" cy="4648200"/>
          </a:xfrm>
        </p:spPr>
        <p:txBody>
          <a:bodyPr/>
          <a:lstStyle/>
          <a:p>
            <a:pPr fontAlgn="t">
              <a:spcBef>
                <a:spcPts val="1800"/>
              </a:spcBef>
            </a:pPr>
            <a:r>
              <a:rPr lang="en-US" sz="2000" dirty="0" smtClean="0"/>
              <a:t>Should </a:t>
            </a:r>
            <a:r>
              <a:rPr lang="en-US" sz="2000" dirty="0" err="1" smtClean="0"/>
              <a:t>MPOAC</a:t>
            </a:r>
            <a:r>
              <a:rPr lang="en-US" sz="2000" dirty="0" smtClean="0"/>
              <a:t> encourage all MPOs to establish freight priorities?</a:t>
            </a:r>
          </a:p>
          <a:p>
            <a:pPr fontAlgn="t">
              <a:spcBef>
                <a:spcPts val="1800"/>
              </a:spcBef>
            </a:pPr>
            <a:r>
              <a:rPr lang="en-US" sz="2000" dirty="0" smtClean="0"/>
              <a:t>Should minimum standards be established to ensure freight priorities are identified?</a:t>
            </a:r>
          </a:p>
          <a:p>
            <a:pPr fontAlgn="auto">
              <a:spcBef>
                <a:spcPts val="1800"/>
              </a:spcBef>
            </a:pPr>
            <a:r>
              <a:rPr lang="en-US" sz="2000" dirty="0" smtClean="0"/>
              <a:t>Should MPOs </a:t>
            </a:r>
            <a:r>
              <a:rPr lang="en-US" sz="2000" dirty="0"/>
              <a:t>communicate critical freight priorities to the state?</a:t>
            </a:r>
          </a:p>
          <a:p>
            <a:pPr fontAlgn="t">
              <a:spcBef>
                <a:spcPts val="1800"/>
              </a:spcBef>
            </a:pPr>
            <a:r>
              <a:rPr lang="en-US" sz="2000" dirty="0"/>
              <a:t>Should </a:t>
            </a:r>
            <a:r>
              <a:rPr lang="en-US" sz="2000" dirty="0" err="1"/>
              <a:t>MPOAC</a:t>
            </a:r>
            <a:r>
              <a:rPr lang="en-US" sz="2000" dirty="0"/>
              <a:t> serve as clearinghouse for </a:t>
            </a:r>
            <a:r>
              <a:rPr lang="en-US" sz="2000" dirty="0" smtClean="0"/>
              <a:t>MPO </a:t>
            </a:r>
            <a:r>
              <a:rPr lang="en-US" sz="2000" dirty="0"/>
              <a:t>freight priorities to </a:t>
            </a:r>
            <a:r>
              <a:rPr lang="en-US" sz="2000" dirty="0" err="1"/>
              <a:t>FDOT</a:t>
            </a:r>
            <a:r>
              <a:rPr lang="en-US" sz="2000" dirty="0"/>
              <a:t>?</a:t>
            </a:r>
          </a:p>
          <a:p>
            <a:pPr fontAlgn="t">
              <a:spcBef>
                <a:spcPts val="1800"/>
              </a:spcBef>
            </a:pPr>
            <a:r>
              <a:rPr lang="en-US" sz="2000" dirty="0" smtClean="0"/>
              <a:t>Should statewide MPO priorities be determined?</a:t>
            </a:r>
          </a:p>
          <a:p>
            <a:pPr fontAlgn="t">
              <a:spcBef>
                <a:spcPts val="1800"/>
              </a:spcBef>
            </a:pPr>
            <a:r>
              <a:rPr lang="en-US" sz="2000" dirty="0" smtClean="0"/>
              <a:t>Are we comfortable having the </a:t>
            </a:r>
            <a:r>
              <a:rPr lang="en-US" sz="2000" dirty="0"/>
              <a:t>process </a:t>
            </a:r>
            <a:r>
              <a:rPr lang="en-US" sz="2000" dirty="0" smtClean="0"/>
              <a:t>evolve </a:t>
            </a:r>
            <a:r>
              <a:rPr lang="en-US" sz="2000" dirty="0"/>
              <a:t>over </a:t>
            </a:r>
            <a:r>
              <a:rPr lang="en-US" sz="2000" dirty="0" smtClean="0"/>
              <a:t>time?</a:t>
            </a:r>
          </a:p>
          <a:p>
            <a:pPr fontAlgn="t">
              <a:spcBef>
                <a:spcPts val="1800"/>
              </a:spcBef>
            </a:pPr>
            <a:r>
              <a:rPr lang="en-US" sz="2000" dirty="0" smtClean="0"/>
              <a:t>What will be most helpful to MPOs regarding the establishment of freight priorities?</a:t>
            </a:r>
            <a:endParaRPr lang="en-US" sz="2000" dirty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285766" y="6371304"/>
            <a:ext cx="48114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r>
              <a:rPr lang="en-US" dirty="0" smtClean="0"/>
              <a:t>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83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17576</TotalTime>
  <Words>443</Words>
  <Application>Microsoft Office PowerPoint</Application>
  <PresentationFormat>Letter Paper (8.5x11 in)</PresentationFormat>
  <Paragraphs>65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Tw Cen MT</vt:lpstr>
      <vt:lpstr>Calibri</vt:lpstr>
      <vt:lpstr>Arial</vt:lpstr>
      <vt:lpstr>Office Theme</vt:lpstr>
      <vt:lpstr>Continuing the Discussion:  How Should MPO’s Set Freight Priorities?</vt:lpstr>
      <vt:lpstr>Purpose of Discussion</vt:lpstr>
      <vt:lpstr>How do MPOs identify and prioritize freight projects today? </vt:lpstr>
      <vt:lpstr>What programs do these priorities feed?</vt:lpstr>
      <vt:lpstr>Is there consistency among MPOs?  Should there be?</vt:lpstr>
      <vt:lpstr>What role should MPOs take in state freight priorities?</vt:lpstr>
      <vt:lpstr>We Need Your Guidance Today…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Jorge Valens</dc:creator>
  <cp:lastModifiedBy>Cambridge Systematics, Inc.</cp:lastModifiedBy>
  <cp:revision>337</cp:revision>
  <cp:lastPrinted>2014-03-17T15:29:06Z</cp:lastPrinted>
  <dcterms:created xsi:type="dcterms:W3CDTF">2012-11-23T23:22:42Z</dcterms:created>
  <dcterms:modified xsi:type="dcterms:W3CDTF">2016-07-18T11:59:24Z</dcterms:modified>
</cp:coreProperties>
</file>