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7" r:id="rId6"/>
    <p:sldMasterId id="2147483722" r:id="rId7"/>
  </p:sldMasterIdLst>
  <p:notesMasterIdLst>
    <p:notesMasterId r:id="rId17"/>
  </p:notesMasterIdLst>
  <p:handoutMasterIdLst>
    <p:handoutMasterId r:id="rId18"/>
  </p:handoutMasterIdLst>
  <p:sldIdLst>
    <p:sldId id="566" r:id="rId8"/>
    <p:sldId id="583" r:id="rId9"/>
    <p:sldId id="599" r:id="rId10"/>
    <p:sldId id="600" r:id="rId11"/>
    <p:sldId id="601" r:id="rId12"/>
    <p:sldId id="602" r:id="rId13"/>
    <p:sldId id="598" r:id="rId14"/>
    <p:sldId id="603" r:id="rId15"/>
    <p:sldId id="585" r:id="rId16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na.hughesreck" initials="sh" lastIdx="5" clrIdx="0"/>
  <p:cmAuthor id="1" name="Alexis Kuklenski" initials="ARK" lastIdx="2" clrIdx="1"/>
  <p:cmAuthor id="2" name="Francine Shaw Whitson" initials="FSW" lastIdx="10" clrIdx="2"/>
  <p:cmAuthor id="3" name="TJC" initials="TJC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9B94C8"/>
    <a:srgbClr val="753805"/>
    <a:srgbClr val="CC9900"/>
    <a:srgbClr val="FFFFCC"/>
    <a:srgbClr val="FFFF99"/>
    <a:srgbClr val="FBECD1"/>
    <a:srgbClr val="3E4D1F"/>
    <a:srgbClr val="FCF2E0"/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78470" autoAdjust="0"/>
  </p:normalViewPr>
  <p:slideViewPr>
    <p:cSldViewPr>
      <p:cViewPr>
        <p:scale>
          <a:sx n="60" d="100"/>
          <a:sy n="60" d="100"/>
        </p:scale>
        <p:origin x="-1891" y="-1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>
        <p:scale>
          <a:sx n="80" d="100"/>
          <a:sy n="80" d="100"/>
        </p:scale>
        <p:origin x="-1074" y="-72"/>
      </p:cViewPr>
      <p:guideLst>
        <p:guide orient="horz" pos="2928"/>
        <p:guide pos="220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BA7C81D9-A323-4A99-AC98-BD309491BBDD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A97B5BA0-E147-4A9B-B398-170A9C15F4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15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3DB371E1-311E-492C-9ED5-AA1F539F0663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6F892CE3-173A-4658-A1AB-FA6764A8DB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4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4030" indent="-174030">
              <a:buFontTx/>
              <a:buChar char="-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82AD39-114B-441D-B024-FB4102EB14B7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6074"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88CC5-2BAB-4803-91E2-9293FEB1C6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518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92CE3-173A-4658-A1AB-FA6764A8DB6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45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92CE3-173A-4658-A1AB-FA6764A8DB6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3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92CE3-173A-4658-A1AB-FA6764A8DB6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76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92CE3-173A-4658-A1AB-FA6764A8DB6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19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0999">
              <a:defRPr/>
            </a:pPr>
            <a:r>
              <a:rPr lang="en-US" dirty="0" smtClean="0">
                <a:solidFill>
                  <a:prstClr val="black"/>
                </a:solidFill>
              </a:rPr>
              <a:t>All public comments on the most recent NPRM must be submitted to the docket at www.regulations.gov, using docket number </a:t>
            </a:r>
            <a:r>
              <a:rPr lang="en-US" b="1" dirty="0" smtClean="0">
                <a:solidFill>
                  <a:srgbClr val="FF0000"/>
                </a:solidFill>
              </a:rPr>
              <a:t>FHWA-2016-0016. </a:t>
            </a:r>
          </a:p>
          <a:p>
            <a:pPr defTabSz="920999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88CC5-2BAB-4803-91E2-9293FEB1C68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46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4275" y="155575"/>
            <a:ext cx="4646613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91593" y="4038604"/>
            <a:ext cx="6064044" cy="5102806"/>
          </a:xfrm>
        </p:spPr>
        <p:txBody>
          <a:bodyPr>
            <a:noAutofit/>
          </a:bodyPr>
          <a:lstStyle/>
          <a:p>
            <a:pPr defTabSz="917884">
              <a:lnSpc>
                <a:spcPct val="95000"/>
              </a:lnSpc>
              <a:defRPr/>
            </a:pPr>
            <a:r>
              <a:rPr lang="en-US" b="0" i="0" dirty="0" smtClean="0">
                <a:solidFill>
                  <a:schemeClr val="tx1"/>
                </a:solidFill>
              </a:rPr>
              <a:t>This</a:t>
            </a:r>
            <a:r>
              <a:rPr lang="en-US" b="0" i="0" baseline="0" dirty="0" smtClean="0">
                <a:solidFill>
                  <a:schemeClr val="tx1"/>
                </a:solidFill>
              </a:rPr>
              <a:t> </a:t>
            </a:r>
            <a:r>
              <a:rPr lang="en-US" b="0" i="0" u="none" strike="noStrike" baseline="0" dirty="0" smtClean="0">
                <a:solidFill>
                  <a:schemeClr val="tx1"/>
                </a:solidFill>
              </a:rPr>
              <a:t>slide shows </a:t>
            </a:r>
            <a:r>
              <a:rPr lang="en-US" b="0" i="0" baseline="0" dirty="0" smtClean="0">
                <a:solidFill>
                  <a:schemeClr val="tx1"/>
                </a:solidFill>
              </a:rPr>
              <a:t>the schedule for each related rulemaking initiated under MAP-21 and continued under the FAST Act, for your reference and awareness.</a:t>
            </a:r>
          </a:p>
          <a:p>
            <a:pPr defTabSz="917884">
              <a:lnSpc>
                <a:spcPct val="95000"/>
              </a:lnSpc>
              <a:defRPr/>
            </a:pPr>
            <a:endParaRPr lang="en-US" b="0" i="0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A277FD-C168-4A4D-8FED-355135FD2DF7}" type="slidenum">
              <a:rPr lang="en-US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7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2836"/>
            <a:ext cx="8229600" cy="41733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43150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Today’s Innovation, Tomorrow’s Best Practice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C362-72AE-439C-993A-F6D8AA9142F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1816" t="59534" r="33260" b="17314"/>
          <a:stretch>
            <a:fillRect/>
          </a:stretch>
        </p:blipFill>
        <p:spPr bwMode="auto">
          <a:xfrm>
            <a:off x="0" y="0"/>
            <a:ext cx="2843808" cy="74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3347864" y="188640"/>
            <a:ext cx="5561779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Transportation Performance Management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44498" t="78447" r="40204" b="17314"/>
          <a:stretch>
            <a:fillRect/>
          </a:stretch>
        </p:blipFill>
        <p:spPr bwMode="auto">
          <a:xfrm>
            <a:off x="2519772" y="612068"/>
            <a:ext cx="792088" cy="13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 userDrawn="1"/>
        </p:nvGrpSpPr>
        <p:grpSpPr>
          <a:xfrm>
            <a:off x="3311860" y="612068"/>
            <a:ext cx="3132348" cy="137164"/>
            <a:chOff x="2483768" y="3429000"/>
            <a:chExt cx="3132348" cy="137164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6011652" y="612068"/>
            <a:ext cx="3132348" cy="137164"/>
            <a:chOff x="2483768" y="3429000"/>
            <a:chExt cx="3132348" cy="137164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92024" y="1271016"/>
            <a:ext cx="8229600" cy="576064"/>
          </a:xfrm>
          <a:prstGeom prst="rect">
            <a:avLst/>
          </a:prstGeom>
        </p:spPr>
        <p:txBody>
          <a:bodyPr/>
          <a:lstStyle>
            <a:lvl1pPr algn="l">
              <a:defRPr sz="3200"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1" y="6225957"/>
            <a:ext cx="1431669" cy="561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C362-72AE-439C-993A-F6D8AA9142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1816" t="59534" r="33260" b="17314"/>
          <a:stretch>
            <a:fillRect/>
          </a:stretch>
        </p:blipFill>
        <p:spPr bwMode="auto">
          <a:xfrm>
            <a:off x="0" y="0"/>
            <a:ext cx="2843808" cy="74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3347864" y="188640"/>
            <a:ext cx="5561779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</a:rPr>
              <a:t>Transportation Performance Management</a:t>
            </a:r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44498" t="78447" r="40204" b="17314"/>
          <a:stretch>
            <a:fillRect/>
          </a:stretch>
        </p:blipFill>
        <p:spPr bwMode="auto">
          <a:xfrm>
            <a:off x="2519772" y="612068"/>
            <a:ext cx="792088" cy="13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 userDrawn="1"/>
        </p:nvGrpSpPr>
        <p:grpSpPr>
          <a:xfrm>
            <a:off x="3311860" y="612068"/>
            <a:ext cx="3132348" cy="137164"/>
            <a:chOff x="2483768" y="3429000"/>
            <a:chExt cx="3132348" cy="137164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Group 18"/>
          <p:cNvGrpSpPr/>
          <p:nvPr userDrawn="1"/>
        </p:nvGrpSpPr>
        <p:grpSpPr>
          <a:xfrm>
            <a:off x="6011652" y="612068"/>
            <a:ext cx="3132348" cy="137164"/>
            <a:chOff x="2483768" y="3429000"/>
            <a:chExt cx="3132348" cy="137164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Title 25"/>
          <p:cNvSpPr>
            <a:spLocks noGrp="1"/>
          </p:cNvSpPr>
          <p:nvPr>
            <p:ph type="title"/>
          </p:nvPr>
        </p:nvSpPr>
        <p:spPr>
          <a:xfrm>
            <a:off x="192024" y="800708"/>
            <a:ext cx="8229600" cy="576064"/>
          </a:xfrm>
          <a:prstGeom prst="rect">
            <a:avLst/>
          </a:prstGeom>
        </p:spPr>
        <p:txBody>
          <a:bodyPr/>
          <a:lstStyle>
            <a:lvl1pPr algn="l">
              <a:defRPr sz="3200"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BECD1"/>
              </a:gs>
              <a:gs pos="50000">
                <a:srgbClr val="FEFAF4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prstClr val="black"/>
                </a:solidFill>
              </a:rPr>
              <a:t>Title</a:t>
            </a:r>
          </a:p>
          <a:p>
            <a:pPr algn="ctr">
              <a:defRPr/>
            </a:pPr>
            <a:r>
              <a:rPr lang="en-US" sz="3200" b="1" i="1" dirty="0">
                <a:solidFill>
                  <a:prstClr val="black"/>
                </a:solidFill>
              </a:rPr>
              <a:t>Subtitle</a:t>
            </a: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</a:rPr>
              <a:t>Meeting</a:t>
            </a: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</a:rPr>
              <a:t>Date</a:t>
            </a: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Office of Transportation Performance Management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4" t="52289" r="2924" b="11290"/>
          <a:stretch>
            <a:fillRect/>
          </a:stretch>
        </p:blipFill>
        <p:spPr bwMode="auto">
          <a:xfrm>
            <a:off x="0" y="4113213"/>
            <a:ext cx="9144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34" t="77357" r="14270" b="12709"/>
          <a:stretch>
            <a:fillRect/>
          </a:stretch>
        </p:blipFill>
        <p:spPr bwMode="auto">
          <a:xfrm>
            <a:off x="6911975" y="6021388"/>
            <a:ext cx="22320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3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921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3348038" y="188913"/>
            <a:ext cx="5561012" cy="4619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79646">
                    <a:lumMod val="50000"/>
                  </a:srgbClr>
                </a:solidFill>
              </a:rPr>
              <a:t>Transportation Performance Management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9363" y="612775"/>
            <a:ext cx="79216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3311525" y="612775"/>
            <a:ext cx="3132138" cy="136525"/>
            <a:chOff x="2483768" y="3429000"/>
            <a:chExt cx="3132348" cy="137164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4"/>
          <p:cNvGrpSpPr>
            <a:grpSpLocks/>
          </p:cNvGrpSpPr>
          <p:nvPr userDrawn="1"/>
        </p:nvGrpSpPr>
        <p:grpSpPr bwMode="auto">
          <a:xfrm>
            <a:off x="6011863" y="612775"/>
            <a:ext cx="3132137" cy="136525"/>
            <a:chOff x="2483768" y="3429000"/>
            <a:chExt cx="3132348" cy="137164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Title 25"/>
          <p:cNvSpPr>
            <a:spLocks noGrp="1"/>
          </p:cNvSpPr>
          <p:nvPr>
            <p:ph type="title"/>
          </p:nvPr>
        </p:nvSpPr>
        <p:spPr>
          <a:xfrm>
            <a:off x="192024" y="800708"/>
            <a:ext cx="8229600" cy="576064"/>
          </a:xfrm>
          <a:prstGeom prst="rect">
            <a:avLst/>
          </a:prstGeom>
        </p:spPr>
        <p:txBody>
          <a:bodyPr/>
          <a:lstStyle>
            <a:lvl1pPr algn="l">
              <a:defRPr sz="3200"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592796"/>
            <a:ext cx="8229600" cy="4533367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3/27/2012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51751" y="6356350"/>
            <a:ext cx="3576434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National Performance Management Measures NPRM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FCAE-33F2-40E9-9637-2EB79DE669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1" name="Picture 2" descr="http://safety.fhwa.dot.gov/local_rural/training/resourcecd/fhwasa10003/images/fhwa_logo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3200" y="6400800"/>
            <a:ext cx="2235200" cy="31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101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C362-72AE-439C-993A-F6D8AA9142F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1816" t="59534" r="33260" b="17314"/>
          <a:stretch>
            <a:fillRect/>
          </a:stretch>
        </p:blipFill>
        <p:spPr bwMode="auto">
          <a:xfrm>
            <a:off x="0" y="0"/>
            <a:ext cx="2843808" cy="74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3347864" y="188640"/>
            <a:ext cx="5561779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Transportation Performance Management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44498" t="78447" r="40204" b="17314"/>
          <a:stretch>
            <a:fillRect/>
          </a:stretch>
        </p:blipFill>
        <p:spPr bwMode="auto">
          <a:xfrm>
            <a:off x="2519772" y="612068"/>
            <a:ext cx="792088" cy="13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 userDrawn="1"/>
        </p:nvGrpSpPr>
        <p:grpSpPr>
          <a:xfrm>
            <a:off x="3311860" y="612068"/>
            <a:ext cx="3132348" cy="137164"/>
            <a:chOff x="2483768" y="3429000"/>
            <a:chExt cx="3132348" cy="137164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Group 18"/>
          <p:cNvGrpSpPr/>
          <p:nvPr userDrawn="1"/>
        </p:nvGrpSpPr>
        <p:grpSpPr>
          <a:xfrm>
            <a:off x="6011652" y="612068"/>
            <a:ext cx="3132348" cy="137164"/>
            <a:chOff x="2483768" y="3429000"/>
            <a:chExt cx="3132348" cy="137164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Title 25"/>
          <p:cNvSpPr>
            <a:spLocks noGrp="1"/>
          </p:cNvSpPr>
          <p:nvPr>
            <p:ph type="title"/>
          </p:nvPr>
        </p:nvSpPr>
        <p:spPr>
          <a:xfrm>
            <a:off x="192024" y="800708"/>
            <a:ext cx="8229600" cy="576064"/>
          </a:xfrm>
          <a:prstGeom prst="rect">
            <a:avLst/>
          </a:prstGeom>
        </p:spPr>
        <p:txBody>
          <a:bodyPr/>
          <a:lstStyle>
            <a:lvl1pPr algn="l">
              <a:defRPr sz="3200"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4315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Today’s Innovation, Tomorrow’s Best Practice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1" y="6225957"/>
            <a:ext cx="1431669" cy="56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0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3348038" y="188913"/>
            <a:ext cx="5561012" cy="4619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79646">
                    <a:lumMod val="50000"/>
                  </a:srgbClr>
                </a:solidFill>
              </a:rPr>
              <a:t>Transportation Performance Management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612775"/>
            <a:ext cx="79216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3311525" y="612775"/>
            <a:ext cx="3132138" cy="136525"/>
            <a:chOff x="2483768" y="3429000"/>
            <a:chExt cx="3132348" cy="137164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4"/>
          <p:cNvGrpSpPr>
            <a:grpSpLocks/>
          </p:cNvGrpSpPr>
          <p:nvPr userDrawn="1"/>
        </p:nvGrpSpPr>
        <p:grpSpPr bwMode="auto">
          <a:xfrm>
            <a:off x="6011863" y="612775"/>
            <a:ext cx="3132137" cy="136525"/>
            <a:chOff x="2483768" y="3429000"/>
            <a:chExt cx="3132348" cy="137164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Title 25"/>
          <p:cNvSpPr>
            <a:spLocks noGrp="1"/>
          </p:cNvSpPr>
          <p:nvPr>
            <p:ph type="title"/>
          </p:nvPr>
        </p:nvSpPr>
        <p:spPr>
          <a:xfrm>
            <a:off x="192024" y="800708"/>
            <a:ext cx="8229600" cy="576064"/>
          </a:xfrm>
          <a:prstGeom prst="rect">
            <a:avLst/>
          </a:prstGeom>
        </p:spPr>
        <p:txBody>
          <a:bodyPr/>
          <a:lstStyle>
            <a:lvl1pPr algn="l">
              <a:defRPr sz="3200"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592796"/>
            <a:ext cx="8229600" cy="4533367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51751" y="6356350"/>
            <a:ext cx="3576434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Measures to Assess the Congestion Mitigation and Air Quality Improvement (CMAQ) Program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FCAE-33F2-40E9-9637-2EB79DE669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1" name="Picture 2" descr="http://safety.fhwa.dot.gov/local_rural/training/resourcecd/fhwasa10003/images/fhwa_logo.jp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3200" y="6400800"/>
            <a:ext cx="2235200" cy="31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046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2836"/>
            <a:ext cx="8229600" cy="41733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3/27/2012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FHWA Program Performance Management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C362-72AE-439C-993A-F6D8AA9142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1816" t="59534" r="33260" b="17314"/>
          <a:stretch>
            <a:fillRect/>
          </a:stretch>
        </p:blipFill>
        <p:spPr bwMode="auto">
          <a:xfrm>
            <a:off x="0" y="0"/>
            <a:ext cx="2843808" cy="74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3347864" y="188640"/>
            <a:ext cx="5561779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</a:rPr>
              <a:t>Transportation Performance Management</a:t>
            </a:r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44498" t="78447" r="40204" b="17314"/>
          <a:stretch>
            <a:fillRect/>
          </a:stretch>
        </p:blipFill>
        <p:spPr bwMode="auto">
          <a:xfrm>
            <a:off x="2519772" y="612068"/>
            <a:ext cx="792088" cy="13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 userDrawn="1"/>
        </p:nvGrpSpPr>
        <p:grpSpPr>
          <a:xfrm>
            <a:off x="3311860" y="612068"/>
            <a:ext cx="3132348" cy="137164"/>
            <a:chOff x="2483768" y="3429000"/>
            <a:chExt cx="3132348" cy="137164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6011652" y="612068"/>
            <a:ext cx="3132348" cy="137164"/>
            <a:chOff x="2483768" y="3429000"/>
            <a:chExt cx="3132348" cy="137164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92024" y="1271016"/>
            <a:ext cx="8229600" cy="576064"/>
          </a:xfrm>
          <a:prstGeom prst="rect">
            <a:avLst/>
          </a:prstGeom>
        </p:spPr>
        <p:txBody>
          <a:bodyPr/>
          <a:lstStyle>
            <a:lvl1pPr algn="l">
              <a:defRPr sz="3200"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1" y="6225957"/>
            <a:ext cx="1431669" cy="56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20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6" t="59534" r="33260" b="17314"/>
          <a:stretch>
            <a:fillRect/>
          </a:stretch>
        </p:blipFill>
        <p:spPr bwMode="auto">
          <a:xfrm>
            <a:off x="0" y="0"/>
            <a:ext cx="284321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3348038" y="188913"/>
            <a:ext cx="5561012" cy="4619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79646">
                    <a:lumMod val="50000"/>
                  </a:srgbClr>
                </a:solidFill>
              </a:rPr>
              <a:t>Transportation Performance Management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8" t="78447" r="40204" b="17314"/>
          <a:stretch>
            <a:fillRect/>
          </a:stretch>
        </p:blipFill>
        <p:spPr bwMode="auto">
          <a:xfrm>
            <a:off x="2519363" y="612775"/>
            <a:ext cx="79216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3311525" y="612775"/>
            <a:ext cx="3132138" cy="136525"/>
            <a:chOff x="2483768" y="3429000"/>
            <a:chExt cx="3132348" cy="137164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4"/>
          <p:cNvGrpSpPr>
            <a:grpSpLocks/>
          </p:cNvGrpSpPr>
          <p:nvPr userDrawn="1"/>
        </p:nvGrpSpPr>
        <p:grpSpPr bwMode="auto">
          <a:xfrm>
            <a:off x="6011863" y="612775"/>
            <a:ext cx="3132137" cy="136525"/>
            <a:chOff x="2483768" y="3429000"/>
            <a:chExt cx="3132348" cy="137164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6226175"/>
            <a:ext cx="14319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le 25"/>
          <p:cNvSpPr>
            <a:spLocks noGrp="1"/>
          </p:cNvSpPr>
          <p:nvPr>
            <p:ph type="title"/>
          </p:nvPr>
        </p:nvSpPr>
        <p:spPr>
          <a:xfrm>
            <a:off x="192024" y="800708"/>
            <a:ext cx="8229600" cy="576064"/>
          </a:xfrm>
          <a:prstGeom prst="rect">
            <a:avLst/>
          </a:prstGeom>
        </p:spPr>
        <p:txBody>
          <a:bodyPr/>
          <a:lstStyle>
            <a:lvl1pPr algn="l">
              <a:defRPr sz="3200"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592796"/>
            <a:ext cx="8229600" cy="4533367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3/27/2012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213" y="6356350"/>
            <a:ext cx="338497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FHWA Program Performance Management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FCAE-33F2-40E9-9637-2EB79DE669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327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C362-72AE-439C-993A-F6D8AA9142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1816" t="59534" r="33260" b="17314"/>
          <a:stretch>
            <a:fillRect/>
          </a:stretch>
        </p:blipFill>
        <p:spPr bwMode="auto">
          <a:xfrm>
            <a:off x="0" y="0"/>
            <a:ext cx="2843808" cy="74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3347864" y="188640"/>
            <a:ext cx="5561779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</a:rPr>
              <a:t>Transportation Performance Management</a:t>
            </a:r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44498" t="78447" r="40204" b="17314"/>
          <a:stretch>
            <a:fillRect/>
          </a:stretch>
        </p:blipFill>
        <p:spPr bwMode="auto">
          <a:xfrm>
            <a:off x="2519772" y="612068"/>
            <a:ext cx="792088" cy="13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 userDrawn="1"/>
        </p:nvGrpSpPr>
        <p:grpSpPr>
          <a:xfrm>
            <a:off x="3311860" y="612068"/>
            <a:ext cx="3132348" cy="137164"/>
            <a:chOff x="2483768" y="3429000"/>
            <a:chExt cx="3132348" cy="137164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Group 18"/>
          <p:cNvGrpSpPr/>
          <p:nvPr userDrawn="1"/>
        </p:nvGrpSpPr>
        <p:grpSpPr>
          <a:xfrm>
            <a:off x="6011652" y="612068"/>
            <a:ext cx="3132348" cy="137164"/>
            <a:chOff x="2483768" y="3429000"/>
            <a:chExt cx="3132348" cy="137164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Title 25"/>
          <p:cNvSpPr>
            <a:spLocks noGrp="1"/>
          </p:cNvSpPr>
          <p:nvPr>
            <p:ph type="title"/>
          </p:nvPr>
        </p:nvSpPr>
        <p:spPr>
          <a:xfrm>
            <a:off x="192024" y="800708"/>
            <a:ext cx="8229600" cy="576064"/>
          </a:xfrm>
          <a:prstGeom prst="rect">
            <a:avLst/>
          </a:prstGeom>
        </p:spPr>
        <p:txBody>
          <a:bodyPr/>
          <a:lstStyle>
            <a:lvl1pPr algn="l">
              <a:defRPr sz="3200"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6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BECD1"/>
              </a:gs>
              <a:gs pos="50000">
                <a:srgbClr val="FEFAF4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prstClr val="black"/>
                </a:solidFill>
              </a:rPr>
              <a:t>Title</a:t>
            </a:r>
          </a:p>
          <a:p>
            <a:pPr algn="ctr">
              <a:defRPr/>
            </a:pPr>
            <a:r>
              <a:rPr lang="en-US" sz="3200" b="1" i="1" dirty="0">
                <a:solidFill>
                  <a:prstClr val="black"/>
                </a:solidFill>
              </a:rPr>
              <a:t>Subtitle</a:t>
            </a: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</a:rPr>
              <a:t>Meeting</a:t>
            </a: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</a:rPr>
              <a:t>Date</a:t>
            </a: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Office of Transportation Performance Management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4" t="52289" r="2924" b="11290"/>
          <a:stretch>
            <a:fillRect/>
          </a:stretch>
        </p:blipFill>
        <p:spPr bwMode="auto">
          <a:xfrm>
            <a:off x="0" y="4113213"/>
            <a:ext cx="9144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34" t="77357" r="14270" b="12709"/>
          <a:stretch>
            <a:fillRect/>
          </a:stretch>
        </p:blipFill>
        <p:spPr bwMode="auto">
          <a:xfrm>
            <a:off x="6911975" y="6021388"/>
            <a:ext cx="22320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4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2836"/>
            <a:ext cx="8229600" cy="41733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3/27/2012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FHWA Program Performance Management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C362-72AE-439C-993A-F6D8AA9142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1816" t="59534" r="33260" b="17314"/>
          <a:stretch>
            <a:fillRect/>
          </a:stretch>
        </p:blipFill>
        <p:spPr bwMode="auto">
          <a:xfrm>
            <a:off x="0" y="0"/>
            <a:ext cx="2843808" cy="74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3347864" y="188640"/>
            <a:ext cx="5561779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</a:rPr>
              <a:t>Transportation Performance Management</a:t>
            </a:r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44498" t="78447" r="40204" b="17314"/>
          <a:stretch>
            <a:fillRect/>
          </a:stretch>
        </p:blipFill>
        <p:spPr bwMode="auto">
          <a:xfrm>
            <a:off x="2519772" y="612068"/>
            <a:ext cx="792088" cy="13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 userDrawn="1"/>
        </p:nvGrpSpPr>
        <p:grpSpPr>
          <a:xfrm>
            <a:off x="3311860" y="612068"/>
            <a:ext cx="3132348" cy="137164"/>
            <a:chOff x="2483768" y="3429000"/>
            <a:chExt cx="3132348" cy="137164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6011652" y="612068"/>
            <a:ext cx="3132348" cy="137164"/>
            <a:chOff x="2483768" y="3429000"/>
            <a:chExt cx="3132348" cy="137164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92024" y="1271016"/>
            <a:ext cx="8229600" cy="576064"/>
          </a:xfrm>
          <a:prstGeom prst="rect">
            <a:avLst/>
          </a:prstGeom>
        </p:spPr>
        <p:txBody>
          <a:bodyPr/>
          <a:lstStyle>
            <a:lvl1pPr algn="l">
              <a:defRPr sz="3200"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1" y="6225957"/>
            <a:ext cx="1431669" cy="56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31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6" t="59534" r="33260" b="17314"/>
          <a:stretch>
            <a:fillRect/>
          </a:stretch>
        </p:blipFill>
        <p:spPr bwMode="auto">
          <a:xfrm>
            <a:off x="0" y="0"/>
            <a:ext cx="284321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3348038" y="188913"/>
            <a:ext cx="5561012" cy="4619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79646">
                    <a:lumMod val="50000"/>
                  </a:srgbClr>
                </a:solidFill>
              </a:rPr>
              <a:t>Transportation Performance Management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8" t="78447" r="40204" b="17314"/>
          <a:stretch>
            <a:fillRect/>
          </a:stretch>
        </p:blipFill>
        <p:spPr bwMode="auto">
          <a:xfrm>
            <a:off x="2519363" y="612775"/>
            <a:ext cx="79216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3311525" y="612775"/>
            <a:ext cx="3132138" cy="136525"/>
            <a:chOff x="2483768" y="3429000"/>
            <a:chExt cx="3132348" cy="137164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4"/>
          <p:cNvGrpSpPr>
            <a:grpSpLocks/>
          </p:cNvGrpSpPr>
          <p:nvPr userDrawn="1"/>
        </p:nvGrpSpPr>
        <p:grpSpPr bwMode="auto">
          <a:xfrm>
            <a:off x="6011863" y="612775"/>
            <a:ext cx="3132137" cy="136525"/>
            <a:chOff x="2483768" y="3429000"/>
            <a:chExt cx="3132348" cy="137164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3239852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4031940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482402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78447" r="40204" b="17314"/>
            <a:stretch>
              <a:fillRect/>
            </a:stretch>
          </p:blipFill>
          <p:spPr bwMode="auto">
            <a:xfrm>
              <a:off x="2483768" y="3429000"/>
              <a:ext cx="792088" cy="13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6226175"/>
            <a:ext cx="14319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le 25"/>
          <p:cNvSpPr>
            <a:spLocks noGrp="1"/>
          </p:cNvSpPr>
          <p:nvPr>
            <p:ph type="title"/>
          </p:nvPr>
        </p:nvSpPr>
        <p:spPr>
          <a:xfrm>
            <a:off x="192024" y="800708"/>
            <a:ext cx="8229600" cy="576064"/>
          </a:xfrm>
          <a:prstGeom prst="rect">
            <a:avLst/>
          </a:prstGeom>
        </p:spPr>
        <p:txBody>
          <a:bodyPr/>
          <a:lstStyle>
            <a:lvl1pPr algn="l">
              <a:defRPr sz="3200"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592796"/>
            <a:ext cx="8229600" cy="4533367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3/27/2012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213" y="6356350"/>
            <a:ext cx="338497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FHWA Program Performance Management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FCAE-33F2-40E9-9637-2EB79DE669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4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7804" y="6356350"/>
            <a:ext cx="3211996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Today’s Innovation, Tomorrow’s Best Practice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C362-72AE-439C-993A-F6D8AA9142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729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3/27/2012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FHWA Program Performance Management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C362-72AE-439C-993A-F6D8AA9142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3/27/2012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FHWA Program Performance Management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C362-72AE-439C-993A-F6D8AA9142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3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articles/2016/06/27/2016-14854/metropolitan-planning-organization-coordination-and-planning-area-refor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ulations.gov/docket?rpp=100&amp;so=DESC&amp;sb=docId&amp;po=0&amp;D=FHWA-2016-0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BECD1"/>
              </a:gs>
              <a:gs pos="50000">
                <a:srgbClr val="FEFAF4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Transportation Performance Management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Metropolitan Planning Organization (MPO) Coordination and Planning Area Reform</a:t>
            </a:r>
          </a:p>
          <a:p>
            <a:pPr algn="ctr">
              <a:defRPr/>
            </a:pPr>
            <a:r>
              <a:rPr lang="en-US" sz="3200" b="1" i="1" dirty="0" smtClean="0">
                <a:solidFill>
                  <a:prstClr val="black"/>
                </a:solidFill>
              </a:rPr>
              <a:t>Notice of Proposed Rule Making (NPRM)</a:t>
            </a:r>
            <a:endParaRPr lang="en-US" sz="2800" b="1" i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2800" b="1" i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000" b="1" i="1" dirty="0" smtClean="0">
                <a:solidFill>
                  <a:prstClr val="black"/>
                </a:solidFill>
              </a:rPr>
              <a:t>July 18, 2016</a:t>
            </a:r>
          </a:p>
          <a:p>
            <a:pPr algn="ctr">
              <a:defRPr/>
            </a:pPr>
            <a:endParaRPr lang="en-US" sz="2000" b="1" i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000" b="1" i="1" dirty="0" smtClean="0">
                <a:solidFill>
                  <a:prstClr val="black"/>
                </a:solidFill>
              </a:rPr>
              <a:t>Federal Highway Administration</a:t>
            </a:r>
          </a:p>
          <a:p>
            <a:pPr algn="ctr">
              <a:defRPr/>
            </a:pPr>
            <a:endParaRPr lang="en-US" sz="2800" b="1" i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2800" b="1" i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4" t="52289" r="2924" b="11290"/>
          <a:stretch>
            <a:fillRect/>
          </a:stretch>
        </p:blipFill>
        <p:spPr bwMode="auto">
          <a:xfrm>
            <a:off x="0" y="4113213"/>
            <a:ext cx="9144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34" t="77357" r="14270" b="12709"/>
          <a:stretch>
            <a:fillRect/>
          </a:stretch>
        </p:blipFill>
        <p:spPr bwMode="auto">
          <a:xfrm>
            <a:off x="6911975" y="6021388"/>
            <a:ext cx="22320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23850" y="1052513"/>
            <a:ext cx="8569325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" y="817460"/>
            <a:ext cx="8951977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Notice of Proposed Rule Making (NPRM)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FFCAE-33F2-40E9-9637-2EB79DE66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457200" y="1592796"/>
            <a:ext cx="8229600" cy="45333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Published June 27, 2016 in the Federal Register</a:t>
            </a:r>
          </a:p>
          <a:p>
            <a:pPr lvl="1"/>
            <a:r>
              <a:rPr lang="en-US" dirty="0" smtClean="0">
                <a:hlinkClick r:id="rId3"/>
              </a:rPr>
              <a:t>https://www.federalregister.gov/articles/2016/06/27/2016-14854/metropolitan-planning-organization-coordination-and-planning-area-reform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FHWA and FTA </a:t>
            </a:r>
            <a:r>
              <a:rPr lang="en-US" dirty="0"/>
              <a:t>s</a:t>
            </a:r>
            <a:r>
              <a:rPr lang="en-US" dirty="0" smtClean="0"/>
              <a:t>eeking public comment on proposed changes to the planning regulation in 23 CFR 450.</a:t>
            </a:r>
          </a:p>
        </p:txBody>
      </p:sp>
    </p:spTree>
    <p:extLst>
      <p:ext uri="{BB962C8B-B14F-4D97-AF65-F5344CB8AC3E}">
        <p14:creationId xmlns:p14="http://schemas.microsoft.com/office/powerpoint/2010/main" val="397145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to the Definition of Metropolitan Planning Area (MPA)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Would </a:t>
            </a:r>
            <a:r>
              <a:rPr lang="en-US" dirty="0"/>
              <a:t>clarify that </a:t>
            </a:r>
            <a:r>
              <a:rPr lang="en-US" dirty="0" smtClean="0"/>
              <a:t>the MPA must </a:t>
            </a:r>
            <a:r>
              <a:rPr lang="en-US" dirty="0"/>
              <a:t>include the entire urbanized area, plus the contiguous area forecast to become urbanized within the 20 year planning horizon.</a:t>
            </a:r>
          </a:p>
          <a:p>
            <a:pPr lvl="1"/>
            <a:r>
              <a:rPr lang="en-US" dirty="0"/>
              <a:t>In practice, </a:t>
            </a:r>
            <a:r>
              <a:rPr lang="en-US" dirty="0" smtClean="0"/>
              <a:t>MPA has </a:t>
            </a:r>
            <a:r>
              <a:rPr lang="en-US" dirty="0"/>
              <a:t>been synonymous with the MPO boundary.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statute, </a:t>
            </a:r>
            <a:r>
              <a:rPr lang="en-US" dirty="0" smtClean="0"/>
              <a:t>MPA is </a:t>
            </a:r>
            <a:r>
              <a:rPr lang="en-US" dirty="0"/>
              <a:t>intended to be the entire urbanized area.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complex areas, the statute envisions there could be multiple MPOs within one </a:t>
            </a:r>
            <a:r>
              <a:rPr lang="en-US" dirty="0" smtClean="0"/>
              <a:t>MPA.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FFCAE-33F2-40E9-9637-2EB79DE66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MPOs in the MPA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Governors and MPOs would determine whether multiple MPOs are warranted within a single Metropolitan Planning </a:t>
            </a:r>
            <a:r>
              <a:rPr lang="en-US" dirty="0" smtClean="0"/>
              <a:t>Area(MPA</a:t>
            </a:r>
            <a:r>
              <a:rPr lang="en-US" dirty="0" smtClean="0"/>
              <a:t>).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Based </a:t>
            </a:r>
            <a:r>
              <a:rPr lang="en-US" dirty="0"/>
              <a:t>on the size and complexity of the area.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FFCAE-33F2-40E9-9637-2EB79DE66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6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MPOs in an MPA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Would </a:t>
            </a:r>
            <a:r>
              <a:rPr lang="en-US" dirty="0"/>
              <a:t>jointly develop planning products including a single metropolitan </a:t>
            </a:r>
            <a:r>
              <a:rPr lang="en-US" dirty="0" smtClean="0"/>
              <a:t>long range transportation plan (LRTP), Transportation Improvement Program (TIP), </a:t>
            </a:r>
            <a:r>
              <a:rPr lang="en-US" dirty="0"/>
              <a:t>and performance targets.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FFCAE-33F2-40E9-9637-2EB79DE66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6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</a:t>
            </a:r>
            <a:r>
              <a:rPr lang="en-US" dirty="0" smtClean="0"/>
              <a:t>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be </a:t>
            </a:r>
            <a:r>
              <a:rPr lang="en-US" dirty="0"/>
              <a:t>required to maintain a current planning </a:t>
            </a:r>
            <a:r>
              <a:rPr lang="en-US" dirty="0" smtClean="0"/>
              <a:t>agreement to improve coordination.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Would </a:t>
            </a:r>
            <a:r>
              <a:rPr lang="en-US" dirty="0"/>
              <a:t>include a dispute resolution </a:t>
            </a:r>
            <a:r>
              <a:rPr lang="en-US" dirty="0" smtClean="0"/>
              <a:t>process.</a:t>
            </a:r>
          </a:p>
          <a:p>
            <a:endParaRPr lang="en-US" dirty="0" smtClean="0"/>
          </a:p>
          <a:p>
            <a:r>
              <a:rPr lang="en-US" dirty="0" smtClean="0"/>
              <a:t>Would </a:t>
            </a:r>
            <a:r>
              <a:rPr lang="en-US" dirty="0" smtClean="0"/>
              <a:t>require coordination </a:t>
            </a:r>
            <a:r>
              <a:rPr lang="en-US" dirty="0"/>
              <a:t>on analyses of areas within </a:t>
            </a:r>
            <a:r>
              <a:rPr lang="en-US" dirty="0" smtClean="0"/>
              <a:t>the MPA.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FFCAE-33F2-40E9-9637-2EB79DE66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Submit comments </a:t>
            </a:r>
            <a:r>
              <a:rPr lang="en-US" sz="3200" b="1" dirty="0" smtClean="0"/>
              <a:t>to:</a:t>
            </a:r>
            <a:endParaRPr lang="en-US" sz="3200" b="1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Measures to Assess the Congestion Mitigation and Air Quality Improvement (CMAQ) Program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FFCAE-33F2-40E9-9637-2EB79DE66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75556" y="1626273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Calibri" panose="020F050202020403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Calibri" panose="020F050202020403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Calibri" panose="020F050202020403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1F497D">
                  <a:lumMod val="75000"/>
                </a:srgbClr>
              </a:buClr>
              <a:buFont typeface="Arial" panose="020B0604020202020204" pitchFamily="34" charset="0"/>
              <a:buNone/>
            </a:pPr>
            <a:r>
              <a:rPr lang="en-US" sz="3800" b="1" dirty="0" smtClean="0">
                <a:solidFill>
                  <a:srgbClr val="1F497D"/>
                </a:solidFill>
              </a:rPr>
              <a:t>www.regulations.gov</a:t>
            </a:r>
          </a:p>
          <a:p>
            <a:pPr marL="0" indent="0" algn="ctr">
              <a:buClr>
                <a:srgbClr val="1F497D">
                  <a:lumMod val="75000"/>
                </a:srgbClr>
              </a:buClr>
              <a:buFont typeface="Arial" panose="020B0604020202020204" pitchFamily="34" charset="0"/>
              <a:buNone/>
            </a:pPr>
            <a:r>
              <a:rPr lang="en-US" sz="27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sz="27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sz="3600" b="1" dirty="0">
                <a:solidFill>
                  <a:srgbClr val="1F497D"/>
                </a:solidFill>
              </a:rPr>
              <a:t>FHWA </a:t>
            </a:r>
            <a:r>
              <a:rPr lang="en-US" sz="3600" b="1" dirty="0" smtClean="0">
                <a:solidFill>
                  <a:srgbClr val="1F497D"/>
                </a:solidFill>
              </a:rPr>
              <a:t>2016-0016</a:t>
            </a:r>
            <a:endParaRPr lang="en-US" sz="3600" b="1" dirty="0">
              <a:solidFill>
                <a:srgbClr val="1F497D"/>
              </a:solidFill>
            </a:endParaRPr>
          </a:p>
          <a:p>
            <a:pPr marL="0" indent="0" algn="ctr">
              <a:buClr>
                <a:srgbClr val="1F497D">
                  <a:lumMod val="75000"/>
                </a:srgbClr>
              </a:buClr>
              <a:buNone/>
            </a:pPr>
            <a:r>
              <a:rPr lang="en-US" sz="2000" b="1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sz="2000" b="1" dirty="0" smtClean="0">
                <a:solidFill>
                  <a:srgbClr val="FF0000"/>
                </a:solidFill>
                <a:hlinkClick r:id="rId3"/>
              </a:rPr>
              <a:t>www.regulations.gov/docket?rpp=100&amp;so=DESC&amp;sb=docId&amp;po=0&amp;D=FHWA-2016-0016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 algn="ctr">
              <a:buClr>
                <a:srgbClr val="1F497D">
                  <a:lumMod val="75000"/>
                </a:srgbClr>
              </a:buCl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9815" y="4022428"/>
            <a:ext cx="8229600" cy="212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44424" y="479814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Comments must be received on or before August 26,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8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FHWA and FTA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scheduled to discuss content.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Date: TBD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FFCAE-33F2-40E9-9637-2EB79DE66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192024" y="68580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900" dirty="0" smtClean="0">
                <a:solidFill>
                  <a:prstClr val="black"/>
                </a:solidFill>
              </a:rPr>
              <a:t>FHWA </a:t>
            </a:r>
            <a:r>
              <a:rPr lang="en-US" altLang="en-US" sz="2900" dirty="0">
                <a:solidFill>
                  <a:prstClr val="black"/>
                </a:solidFill>
              </a:rPr>
              <a:t>TPM Rulemaking Schedule</a:t>
            </a:r>
            <a:endParaRPr lang="en-US" sz="2900" dirty="0">
              <a:solidFill>
                <a:prstClr val="black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51751" y="6356350"/>
            <a:ext cx="3576434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National Performance Management Measures NPRM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FD9FFCAE-33F2-40E9-9637-2EB79DE66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929605"/>
              </p:ext>
            </p:extLst>
          </p:nvPr>
        </p:nvGraphicFramePr>
        <p:xfrm>
          <a:off x="304800" y="1143000"/>
          <a:ext cx="838199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366"/>
                <a:gridCol w="1886262"/>
                <a:gridCol w="1988379"/>
                <a:gridCol w="2079992"/>
              </a:tblGrid>
              <a:tr h="811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Performance </a:t>
                      </a:r>
                    </a:p>
                    <a:p>
                      <a:pPr algn="ctr"/>
                      <a:r>
                        <a:rPr lang="en-US" sz="2400" dirty="0" smtClean="0"/>
                        <a:t>Area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NPRM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Comments Due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Final Rule</a:t>
                      </a:r>
                      <a:endParaRPr lang="en-US" sz="2400" dirty="0"/>
                    </a:p>
                  </a:txBody>
                  <a:tcPr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Safety Performance Measures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March 11,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Closed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June 30, 2014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Published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March 15,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Highway Safety Improvement Program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March 28, 2014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Closed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June 30, 2014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March 15,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012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Statewide and Metro Planning; Non-Metro Planning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June 2, 2014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Closed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October 2, 2014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Published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May 27, 2016</a:t>
                      </a:r>
                    </a:p>
                  </a:txBody>
                  <a:tcPr anchor="ctr"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Pavement and Bridge Performance Measures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January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5,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Closed</a:t>
                      </a:r>
                      <a:endParaRPr lang="en-US" sz="1800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May 8, 2015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Anticipated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November 2016</a:t>
                      </a:r>
                    </a:p>
                  </a:txBody>
                  <a:tcPr anchor="ctr"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Highway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Asset Management Plan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February 20, 2015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Closed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May 29, 2015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Anticipated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November 2016</a:t>
                      </a:r>
                    </a:p>
                  </a:txBody>
                  <a:tcPr anchor="ctr"/>
                </a:tc>
              </a:tr>
              <a:tr h="9012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Performance of the NHS, Freight, and CMAQ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Measures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April 22, 2016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Open</a:t>
                      </a:r>
                      <a:r>
                        <a:rPr lang="en-US" sz="1800" u="none" baseline="0" dirty="0" smtClean="0">
                          <a:solidFill>
                            <a:schemeClr val="tx1"/>
                          </a:solidFill>
                        </a:rPr>
                        <a:t> until</a:t>
                      </a:r>
                      <a:br>
                        <a:rPr lang="en-US" sz="1800" u="none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u="none" baseline="0" dirty="0" smtClean="0">
                          <a:solidFill>
                            <a:schemeClr val="tx1"/>
                          </a:solidFill>
                        </a:rPr>
                        <a:t>August 20, 2016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96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02&quot;/&gt;&lt;/object&gt;&lt;object type=&quot;3&quot; unique_id=&quot;10004&quot;&gt;&lt;property id=&quot;20148&quot; value=&quot;5&quot;/&gt;&lt;property id=&quot;20300&quot; value=&quot;Slide 2 - &amp;quot;What is Transportation Performance Management?&amp;quot;&quot;/&gt;&lt;property id=&quot;20307&quot; value=&quot;307&quot;/&gt;&lt;/object&gt;&lt;object type=&quot;3&quot; unique_id=&quot;10005&quot;&gt;&lt;property id=&quot;20148&quot; value=&quot;5&quot;/&gt;&lt;property id=&quot;20300&quot; value=&quot;Slide 3&quot;/&gt;&lt;property id=&quot;20307&quot; value=&quot;308&quot;/&gt;&lt;/object&gt;&lt;object type=&quot;3&quot; unique_id=&quot;10006&quot;&gt;&lt;property id=&quot;20148&quot; value=&quot;5&quot;/&gt;&lt;property id=&quot;20300&quot; value=&quot;Slide 4 - &amp;quot;Performance Management Overview&amp;quot;&quot;/&gt;&lt;property id=&quot;20307&quot; value=&quot;310&quot;/&gt;&lt;/object&gt;&lt;object type=&quot;3&quot; unique_id=&quot;10007&quot;&gt;&lt;property id=&quot;20148&quot; value=&quot;5&quot;/&gt;&lt;property id=&quot;20300&quot; value=&quot;Slide 5 - &amp;quot;Performance Elements of MAP-21&amp;quot;&quot;/&gt;&lt;property id=&quot;20307&quot; value=&quot;311&quot;/&gt;&lt;/object&gt;&lt;object type=&quot;3&quot; unique_id=&quot;10008&quot;&gt;&lt;property id=&quot;20148&quot; value=&quot;5&quot;/&gt;&lt;property id=&quot;20300&quot; value=&quot;Slide 6&quot;/&gt;&lt;property id=&quot;20307&quot; value=&quot;312&quot;/&gt;&lt;/object&gt;&lt;object type=&quot;3&quot; unique_id=&quot;10009&quot;&gt;&lt;property id=&quot;20148&quot; value=&quot;5&quot;/&gt;&lt;property id=&quot;20300&quot; value=&quot;Slide 8&quot;/&gt;&lt;property id=&quot;20307&quot; value=&quot;313&quot;/&gt;&lt;/object&gt;&lt;object type=&quot;3&quot; unique_id=&quot;10010&quot;&gt;&lt;property id=&quot;20148&quot; value=&quot;5&quot;/&gt;&lt;property id=&quot;20300&quot; value=&quot;Slide 9&quot;/&gt;&lt;property id=&quot;20307&quot; value=&quot;319&quot;/&gt;&lt;/object&gt;&lt;object type=&quot;3&quot; unique_id=&quot;10011&quot;&gt;&lt;property id=&quot;20148&quot; value=&quot;5&quot;/&gt;&lt;property id=&quot;20300&quot; value=&quot;Slide 10&quot;/&gt;&lt;property id=&quot;20307&quot; value=&quot;314&quot;/&gt;&lt;/object&gt;&lt;object type=&quot;3&quot; unique_id=&quot;10012&quot;&gt;&lt;property id=&quot;20148&quot; value=&quot;5&quot;/&gt;&lt;property id=&quot;20300&quot; value=&quot;Slide 11&quot;/&gt;&lt;property id=&quot;20307&quot; value=&quot;320&quot;/&gt;&lt;/object&gt;&lt;object type=&quot;3&quot; unique_id=&quot;10013&quot;&gt;&lt;property id=&quot;20148&quot; value=&quot;5&quot;/&gt;&lt;property id=&quot;20300&quot; value=&quot;Slide 12&quot;/&gt;&lt;property id=&quot;20307&quot; value=&quot;321&quot;/&gt;&lt;/object&gt;&lt;object type=&quot;3&quot; unique_id=&quot;10014&quot;&gt;&lt;property id=&quot;20148&quot; value=&quot;5&quot;/&gt;&lt;property id=&quot;20300&quot; value=&quot;Slide 13&quot;/&gt;&lt;property id=&quot;20307&quot; value=&quot;322&quot;/&gt;&lt;/object&gt;&lt;object type=&quot;3&quot; unique_id=&quot;10017&quot;&gt;&lt;property id=&quot;20148&quot; value=&quot;5&quot;/&gt;&lt;property id=&quot;20300&quot; value=&quot;Slide 14&quot;/&gt;&lt;property id=&quot;20307&quot; value=&quot;324&quot;/&gt;&lt;/object&gt;&lt;object type=&quot;3&quot; unique_id=&quot;10018&quot;&gt;&lt;property id=&quot;20148&quot; value=&quot;5&quot;/&gt;&lt;property id=&quot;20300&quot; value=&quot;Slide 15&quot;/&gt;&lt;property id=&quot;20307&quot; value=&quot;316&quot;/&gt;&lt;/object&gt;&lt;object type=&quot;3&quot; unique_id=&quot;10019&quot;&gt;&lt;property id=&quot;20148&quot; value=&quot;5&quot;/&gt;&lt;property id=&quot;20300&quot; value=&quot;Slide 17&quot;/&gt;&lt;property id=&quot;20307&quot; value=&quot;325&quot;/&gt;&lt;/object&gt;&lt;object type=&quot;3&quot; unique_id=&quot;10025&quot;&gt;&lt;property id=&quot;20148&quot; value=&quot;5&quot;/&gt;&lt;property id=&quot;20300&quot; value=&quot;Slide 28&quot;/&gt;&lt;property id=&quot;20307&quot; value=&quot;309&quot;/&gt;&lt;/object&gt;&lt;object type=&quot;3&quot; unique_id=&quot;353006&quot;&gt;&lt;property id=&quot;20148&quot; value=&quot;5&quot;/&gt;&lt;property id=&quot;20300&quot; value=&quot;Slide 7&quot;/&gt;&lt;property id=&quot;20307&quot; value=&quot;329&quot;/&gt;&lt;/object&gt;&lt;object type=&quot;3&quot; unique_id=&quot;353007&quot;&gt;&lt;property id=&quot;20148&quot; value=&quot;5&quot;/&gt;&lt;property id=&quot;20300&quot; value=&quot;Slide 16&quot;/&gt;&lt;property id=&quot;20307&quot; value=&quot;334&quot;/&gt;&lt;/object&gt;&lt;object type=&quot;3&quot; unique_id=&quot;353008&quot;&gt;&lt;property id=&quot;20148&quot; value=&quot;5&quot;/&gt;&lt;property id=&quot;20300&quot; value=&quot;Slide 18&quot;/&gt;&lt;property id=&quot;20307&quot; value=&quot;330&quot;/&gt;&lt;/object&gt;&lt;object type=&quot;3&quot; unique_id=&quot;353009&quot;&gt;&lt;property id=&quot;20148&quot; value=&quot;5&quot;/&gt;&lt;property id=&quot;20300&quot; value=&quot;Slide 19&quot;/&gt;&lt;property id=&quot;20307&quot; value=&quot;335&quot;/&gt;&lt;/object&gt;&lt;object type=&quot;3&quot; unique_id=&quot;353010&quot;&gt;&lt;property id=&quot;20148&quot; value=&quot;5&quot;/&gt;&lt;property id=&quot;20300&quot; value=&quot;Slide 20&quot;/&gt;&lt;property id=&quot;20307&quot; value=&quot;336&quot;/&gt;&lt;/object&gt;&lt;object type=&quot;3&quot; unique_id=&quot;353011&quot;&gt;&lt;property id=&quot;20148&quot; value=&quot;5&quot;/&gt;&lt;property id=&quot;20300&quot; value=&quot;Slide 21&quot;/&gt;&lt;property id=&quot;20307&quot; value=&quot;333&quot;/&gt;&lt;/object&gt;&lt;object type=&quot;3&quot; unique_id=&quot;353012&quot;&gt;&lt;property id=&quot;20148&quot; value=&quot;5&quot;/&gt;&lt;property id=&quot;20300&quot; value=&quot;Slide 22&quot;/&gt;&lt;property id=&quot;20307&quot; value=&quot;337&quot;/&gt;&lt;/object&gt;&lt;object type=&quot;3&quot; unique_id=&quot;353013&quot;&gt;&lt;property id=&quot;20148&quot; value=&quot;5&quot;/&gt;&lt;property id=&quot;20300&quot; value=&quot;Slide 23&quot;/&gt;&lt;property id=&quot;20307&quot; value=&quot;338&quot;/&gt;&lt;/object&gt;&lt;object type=&quot;3&quot; unique_id=&quot;353014&quot;&gt;&lt;property id=&quot;20148&quot; value=&quot;5&quot;/&gt;&lt;property id=&quot;20300&quot; value=&quot;Slide 24 - &amp;quot;USDOT Performance Reporting&amp;quot;&quot;/&gt;&lt;property id=&quot;20307&quot; value=&quot;339&quot;/&gt;&lt;/object&gt;&lt;object type=&quot;3&quot; unique_id=&quot;353015&quot;&gt;&lt;property id=&quot;20148&quot; value=&quot;5&quot;/&gt;&lt;property id=&quot;20300&quot; value=&quot;Slide 25 - &amp;quot;USDOT Performance Reporting&amp;quot;&quot;/&gt;&lt;property id=&quot;20307&quot; value=&quot;340&quot;/&gt;&lt;/object&gt;&lt;object type=&quot;3&quot; unique_id=&quot;353016&quot;&gt;&lt;property id=&quot;20148&quot; value=&quot;5&quot;/&gt;&lt;property id=&quot;20300&quot; value=&quot;Slide 26 - &amp;quot;Performance Elements of MAP-21&amp;quot;&quot;/&gt;&lt;property id=&quot;20307&quot; value=&quot;331&quot;/&gt;&lt;/object&gt;&lt;object type=&quot;3&quot; unique_id=&quot;353017&quot;&gt;&lt;property id=&quot;20148&quot; value=&quot;5&quot;/&gt;&lt;property id=&quot;20300&quot; value=&quot;Slide 27&quot;/&gt;&lt;property id=&quot;20307&quot; value=&quot;341&quot;/&gt;&lt;/object&gt;&lt;/object&gt;&lt;object type=&quot;8&quot; unique_id=&quot;1005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Description0 xmlns="f456719f-6544-4df8-bdf4-ce1355d267fe" xsi:nil="true"/>
    <New_x0020_File_x0020_Name xmlns="f456719f-6544-4df8-bdf4-ce1355d267fe" xsi:nil="true"/>
    <ReferenceType xmlns="f456719f-6544-4df8-bdf4-ce1355d267fe">Hot Topics</ReferenceType>
    <Old_x0020_File_x0020_Name xmlns="f456719f-6544-4df8-bdf4-ce1355d267fe" xsi:nil="true"/>
    <_dlc_DocId xmlns="f4250004-c30e-449a-afe0-666d3ac9f6a5">7E7EFUKAKD22-409-84</_dlc_DocId>
    <_dlc_DocIdUrl xmlns="f4250004-c30e-449a-afe0-666d3ac9f6a5">
      <Url>http://our.dot.gov/office/fhwa.hq/OfficeofInfrastructure/tpm/_layouts/DocIdRedir.aspx?ID=7E7EFUKAKD22-409-84</Url>
      <Description>7E7EFUKAKD22-409-84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859998440ED243A23F56F0242D9ED9" ma:contentTypeVersion="16" ma:contentTypeDescription="Create a new document." ma:contentTypeScope="" ma:versionID="7bfd84d13a9661a0599d8e29d6826eb3">
  <xsd:schema xmlns:xsd="http://www.w3.org/2001/XMLSchema" xmlns:xs="http://www.w3.org/2001/XMLSchema" xmlns:p="http://schemas.microsoft.com/office/2006/metadata/properties" xmlns:ns2="f4250004-c30e-449a-afe0-666d3ac9f6a5" xmlns:ns3="f456719f-6544-4df8-bdf4-ce1355d267fe" targetNamespace="http://schemas.microsoft.com/office/2006/metadata/properties" ma:root="true" ma:fieldsID="c75cb54efefc95e590aa6e5e91b15e0a" ns2:_="" ns3:_="">
    <xsd:import namespace="f4250004-c30e-449a-afe0-666d3ac9f6a5"/>
    <xsd:import namespace="f456719f-6544-4df8-bdf4-ce1355d267f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New_x0020_File_x0020_Name" minOccurs="0"/>
                <xsd:element ref="ns3:Old_x0020_File_x0020_Name" minOccurs="0"/>
                <xsd:element ref="ns3:ReferenceType"/>
                <xsd:element ref="ns3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50004-c30e-449a-afe0-666d3ac9f6a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6719f-6544-4df8-bdf4-ce1355d267fe" elementFormDefault="qualified">
    <xsd:import namespace="http://schemas.microsoft.com/office/2006/documentManagement/types"/>
    <xsd:import namespace="http://schemas.microsoft.com/office/infopath/2007/PartnerControls"/>
    <xsd:element name="New_x0020_File_x0020_Name" ma:index="11" nillable="true" ma:displayName="New File Name" ma:internalName="New_x0020_File_x0020_Name">
      <xsd:simpleType>
        <xsd:restriction base="dms:Text">
          <xsd:maxLength value="255"/>
        </xsd:restriction>
      </xsd:simpleType>
    </xsd:element>
    <xsd:element name="Old_x0020_File_x0020_Name" ma:index="12" nillable="true" ma:displayName="Old File Name" ma:internalName="Old_x0020_File_x0020_Name">
      <xsd:simpleType>
        <xsd:restriction base="dms:Text">
          <xsd:maxLength value="255"/>
        </xsd:restriction>
      </xsd:simpleType>
    </xsd:element>
    <xsd:element name="ReferenceType" ma:index="13" ma:displayName="ReferenceType" ma:format="Dropdown" ma:internalName="ReferenceType">
      <xsd:simpleType>
        <xsd:restriction base="dms:Choice">
          <xsd:enumeration value="Hot Topics"/>
          <xsd:enumeration value="MAP-21 Overview"/>
          <xsd:enumeration value="Safety"/>
          <xsd:enumeration value="Asset Management"/>
          <xsd:enumeration value="Infrastructure Condition"/>
          <xsd:enumeration value="Data"/>
          <xsd:enumeration value="Older Items"/>
        </xsd:restriction>
      </xsd:simpleType>
    </xsd:element>
    <xsd:element name="Description0" ma:index="15" nillable="true" ma:displayName="Description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CA7DE7-4E8D-4F17-A92D-2A345123F52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1796149-A4B9-4514-90BF-9778BEF51507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f456719f-6544-4df8-bdf4-ce1355d26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4250004-c30e-449a-afe0-666d3ac9f6a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E72097-2B29-4555-9DC8-E4B80C0D371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A6C3C60-E1EC-4DC7-B51E-F2B3231B0B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250004-c30e-449a-afe0-666d3ac9f6a5"/>
    <ds:schemaRef ds:uri="f456719f-6544-4df8-bdf4-ce1355d26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21824</TotalTime>
  <Words>469</Words>
  <Application>Microsoft Office PowerPoint</Application>
  <PresentationFormat>On-screen Show (4:3)</PresentationFormat>
  <Paragraphs>97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6_Office Theme</vt:lpstr>
      <vt:lpstr>7_Office Theme</vt:lpstr>
      <vt:lpstr>PowerPoint Presentation</vt:lpstr>
      <vt:lpstr>Notice of Proposed Rule Making (NPRM)</vt:lpstr>
      <vt:lpstr>Changes to the Definition of Metropolitan Planning Area (MPA)</vt:lpstr>
      <vt:lpstr>Multiple MPOs in the MPA</vt:lpstr>
      <vt:lpstr>Multiple MPOs in an MPA</vt:lpstr>
      <vt:lpstr>Planning Agreements</vt:lpstr>
      <vt:lpstr>Submit comments to:</vt:lpstr>
      <vt:lpstr>FHWA and FTA Webinar</vt:lpstr>
      <vt:lpstr>PowerPoint Presentation</vt:lpstr>
    </vt:vector>
  </TitlesOfParts>
  <Company>USDOT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04 15 Florida DOT Workshop - Shaw Whitson</dc:title>
  <dc:creator>USDOT User</dc:creator>
  <cp:lastModifiedBy>Brunelle</cp:lastModifiedBy>
  <cp:revision>897</cp:revision>
  <cp:lastPrinted>2016-06-29T19:01:31Z</cp:lastPrinted>
  <dcterms:created xsi:type="dcterms:W3CDTF">2011-11-03T17:06:48Z</dcterms:created>
  <dcterms:modified xsi:type="dcterms:W3CDTF">2016-06-29T19:01:42Z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0x010100E3859998440ED243A23F56F0242D9ED9</vt:lpwstr>
  </property>
  <property fmtid="{D5CDD505-2E9C-101B-9397-08002B2CF9AE}" pid="3" name="Team Member">
    <vt:lpwstr>Peter Stephanos</vt:lpwstr>
  </property>
  <property fmtid="{D5CDD505-2E9C-101B-9397-08002B2CF9AE}" pid="4" name="Team">
    <vt:lpwstr>TPM</vt:lpwstr>
  </property>
  <property fmtid="{D5CDD505-2E9C-101B-9397-08002B2CF9AE}" pid="5" name="Category">
    <vt:lpwstr>Presentations</vt:lpwstr>
  </property>
  <property fmtid="{D5CDD505-2E9C-101B-9397-08002B2CF9AE}" pid="6" name="TemplateUrl">
    <vt:lpwstr/>
  </property>
  <property fmtid="{D5CDD505-2E9C-101B-9397-08002B2CF9AE}" pid="7" name="Order">
    <vt:r8>25300</vt:r8>
  </property>
  <property fmtid="{D5CDD505-2E9C-101B-9397-08002B2CF9AE}" pid="8" name="xd_ProgID">
    <vt:lpwstr/>
  </property>
  <property fmtid="{D5CDD505-2E9C-101B-9397-08002B2CF9AE}" pid="9" name="_CopySource">
    <vt:lpwstr>https://one.dot.gov/fhwa/PMT/CoreTeam/Shared Documents/OTS_TPM_Presentation_03-27-2012.pptx</vt:lpwstr>
  </property>
  <property fmtid="{D5CDD505-2E9C-101B-9397-08002B2CF9AE}" pid="10" name="_dlc_DocIdItemGuid">
    <vt:lpwstr>888164bd-6077-4cc0-b277-b6273da5a0dc</vt:lpwstr>
  </property>
  <property fmtid="{D5CDD505-2E9C-101B-9397-08002B2CF9AE}" pid="11" name="_dlc_DocId">
    <vt:lpwstr>7E7EFUKAKD22-26-3187</vt:lpwstr>
  </property>
  <property fmtid="{D5CDD505-2E9C-101B-9397-08002B2CF9AE}" pid="12" name="_dlc_DocIdUrl">
    <vt:lpwstr>http://our.dot.gov/office/fhwa.hq/tpm/rulemaking/_layouts/DocIdRedir.aspx?ID=7E7EFUKAKD22-26-3187, 7E7EFUKAKD22-26-3187</vt:lpwstr>
  </property>
</Properties>
</file>