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298" r:id="rId3"/>
    <p:sldId id="299" r:id="rId4"/>
    <p:sldId id="295" r:id="rId5"/>
    <p:sldId id="296" r:id="rId6"/>
    <p:sldId id="301" r:id="rId7"/>
    <p:sldId id="297" r:id="rId8"/>
    <p:sldId id="302" r:id="rId9"/>
    <p:sldId id="292" r:id="rId10"/>
    <p:sldId id="30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83"/>
    <a:srgbClr val="F9A453"/>
    <a:srgbClr val="477280"/>
    <a:srgbClr val="6EB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43" autoAdjust="0"/>
  </p:normalViewPr>
  <p:slideViewPr>
    <p:cSldViewPr>
      <p:cViewPr varScale="1">
        <p:scale>
          <a:sx n="66" d="100"/>
          <a:sy n="66" d="100"/>
        </p:scale>
        <p:origin x="1445" y="72"/>
      </p:cViewPr>
      <p:guideLst>
        <p:guide orient="horz" pos="2160"/>
        <p:guide pos="2880"/>
      </p:guideLst>
    </p:cSldViewPr>
  </p:slideViewPr>
  <p:notesTextViewPr>
    <p:cViewPr>
      <p:scale>
        <a:sx n="3" d="2"/>
        <a:sy n="3" d="2"/>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F78D5-1DF2-48D7-AD63-045C349A745E}" type="datetimeFigureOut">
              <a:rPr lang="en-US" smtClean="0"/>
              <a:t>7/12/2016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CF4BB-81E7-49F4-8061-125E50AA2736}" type="slidenum">
              <a:rPr lang="en-US" smtClean="0"/>
              <a:t>‹#›</a:t>
            </a:fld>
            <a:endParaRPr lang="en-US"/>
          </a:p>
        </p:txBody>
      </p:sp>
    </p:spTree>
    <p:extLst>
      <p:ext uri="{BB962C8B-B14F-4D97-AF65-F5344CB8AC3E}">
        <p14:creationId xmlns:p14="http://schemas.microsoft.com/office/powerpoint/2010/main" val="142724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a:t>
            </a:r>
          </a:p>
        </p:txBody>
      </p:sp>
      <p:sp>
        <p:nvSpPr>
          <p:cNvPr id="4" name="Slide Number Placeholder 3"/>
          <p:cNvSpPr>
            <a:spLocks noGrp="1"/>
          </p:cNvSpPr>
          <p:nvPr>
            <p:ph type="sldNum" sz="quarter" idx="10"/>
          </p:nvPr>
        </p:nvSpPr>
        <p:spPr/>
        <p:txBody>
          <a:bodyPr/>
          <a:lstStyle/>
          <a:p>
            <a:fld id="{C04CF4BB-81E7-49F4-8061-125E50AA2736}" type="slidenum">
              <a:rPr lang="en-US" smtClean="0"/>
              <a:t>1</a:t>
            </a:fld>
            <a:endParaRPr lang="en-US"/>
          </a:p>
        </p:txBody>
      </p:sp>
    </p:spTree>
    <p:extLst>
      <p:ext uri="{BB962C8B-B14F-4D97-AF65-F5344CB8AC3E}">
        <p14:creationId xmlns:p14="http://schemas.microsoft.com/office/powerpoint/2010/main" val="354332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8D5EB181-CEDE-494C-B52B-E429A9FF0E36}" type="slidenum">
              <a:rPr lang="en-US" altLang="en-US" smtClean="0"/>
              <a:pPr>
                <a:defRPr/>
              </a:pPr>
              <a:t>10</a:t>
            </a:fld>
            <a:endParaRPr lang="en-US" altLang="en-US" dirty="0"/>
          </a:p>
        </p:txBody>
      </p:sp>
    </p:spTree>
    <p:extLst>
      <p:ext uri="{BB962C8B-B14F-4D97-AF65-F5344CB8AC3E}">
        <p14:creationId xmlns:p14="http://schemas.microsoft.com/office/powerpoint/2010/main" val="228659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txBox="1">
            <a:spLocks noGrp="1" noChangeArrowheads="1"/>
          </p:cNvSpPr>
          <p:nvPr/>
        </p:nvSpPr>
        <p:spPr bwMode="auto">
          <a:xfrm>
            <a:off x="5363284" y="8900982"/>
            <a:ext cx="1322090" cy="359677"/>
          </a:xfrm>
          <a:prstGeom prst="rect">
            <a:avLst/>
          </a:prstGeom>
          <a:noFill/>
          <a:ln w="9525">
            <a:noFill/>
            <a:miter lim="800000"/>
            <a:headEnd/>
            <a:tailEnd/>
          </a:ln>
        </p:spPr>
        <p:txBody>
          <a:bodyPr lIns="19159" tIns="0" rIns="19159" bIns="0" anchor="b"/>
          <a:lstStyle/>
          <a:p>
            <a:pPr algn="r" defTabSz="951752" eaLnBrk="0" hangingPunct="0"/>
            <a:fld id="{EA7324AE-570C-4F53-842B-7603747EA3C9}" type="slidenum">
              <a:rPr lang="en-US" sz="1100" i="1">
                <a:latin typeface="Arial Unicode MS" pitchFamily="34" charset="-128"/>
              </a:rPr>
              <a:pPr algn="r" defTabSz="951752" eaLnBrk="0" hangingPunct="0"/>
              <a:t>2</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44039" name="Rectangle 9"/>
          <p:cNvSpPr>
            <a:spLocks noGrp="1" noChangeArrowheads="1"/>
          </p:cNvSpPr>
          <p:nvPr>
            <p:ph type="body" idx="1"/>
          </p:nvPr>
        </p:nvSpPr>
        <p:spPr>
          <a:xfrm>
            <a:off x="524160" y="4514248"/>
            <a:ext cx="6036733" cy="4746411"/>
          </a:xfrm>
          <a:ln/>
        </p:spPr>
        <p:txBody>
          <a:bodyPr/>
          <a:lstStyle/>
          <a:p>
            <a:pPr marL="171450" indent="-171450">
              <a:buFont typeface="Arial" panose="020B0604020202020204" pitchFamily="34" charset="0"/>
              <a:buChar char="•"/>
            </a:pPr>
            <a:r>
              <a:rPr lang="en-US" sz="1200" dirty="0"/>
              <a:t>Policy plan for all of Florida.</a:t>
            </a:r>
          </a:p>
          <a:p>
            <a:pPr marL="171450" indent="-171450">
              <a:buFont typeface="Arial" panose="020B0604020202020204" pitchFamily="34" charset="0"/>
              <a:buChar char="•"/>
            </a:pPr>
            <a:r>
              <a:rPr lang="en-US" sz="1200" dirty="0"/>
              <a:t>Drives FDOT (including all its modal offices), MPOs</a:t>
            </a:r>
            <a:r>
              <a:rPr lang="en-US" sz="1200" baseline="0" dirty="0"/>
              <a:t> and other transportation agencies in planning and policy for the future</a:t>
            </a:r>
          </a:p>
          <a:p>
            <a:pPr marL="171450" indent="-171450">
              <a:buFont typeface="Arial" panose="020B0604020202020204" pitchFamily="34" charset="0"/>
              <a:buChar char="•"/>
            </a:pPr>
            <a:r>
              <a:rPr lang="en-US" sz="1200" baseline="0" dirty="0"/>
              <a:t>The FTP is updated every five years</a:t>
            </a:r>
            <a:endParaRPr lang="en-US" sz="1200" dirty="0"/>
          </a:p>
          <a:p>
            <a:endParaRPr lang="en-US" sz="1200" dirty="0"/>
          </a:p>
          <a:p>
            <a:r>
              <a:rPr lang="en-US" sz="1200" dirty="0"/>
              <a:t>The FTP has 3 elements:</a:t>
            </a:r>
          </a:p>
          <a:p>
            <a:endParaRPr lang="en-US" sz="1200" dirty="0"/>
          </a:p>
          <a:p>
            <a:pPr marL="232930" indent="-232930">
              <a:buFont typeface="+mj-lt"/>
              <a:buAutoNum type="arabicPeriod"/>
            </a:pPr>
            <a:r>
              <a:rPr lang="en-US" sz="1200" dirty="0"/>
              <a:t>Vision element – this element focuses on the major trends, uncertainties, and themes that will shape the future of transportation over a long period (perhaps 50 years).</a:t>
            </a:r>
          </a:p>
          <a:p>
            <a:pPr marL="232930" indent="-232930" defTabSz="931774">
              <a:buFont typeface="+mj-lt"/>
              <a:buAutoNum type="arabicPeriod"/>
              <a:defRPr/>
            </a:pPr>
            <a:r>
              <a:rPr lang="en-US" sz="1200" dirty="0"/>
              <a:t>Policy  element – goals and objectives that will guide FDOT and our partners in making decisions on long-range plans and investments.  This will have a 25 year horizon to match our MPO plans. </a:t>
            </a:r>
          </a:p>
          <a:p>
            <a:pPr marL="232930" indent="-232930" defTabSz="931774">
              <a:buFont typeface="+mj-lt"/>
              <a:buAutoNum type="arabicPeriod"/>
              <a:defRPr/>
            </a:pPr>
            <a:r>
              <a:rPr lang="en-US" sz="1200" dirty="0"/>
              <a:t>Implementation element – emphasis areas with specific defined actions during the short and medium term.  This is being developed in 2016 as a web-enabled portion of the FTP that allows for frequent update. </a:t>
            </a:r>
          </a:p>
          <a:p>
            <a:pPr marL="232930" indent="-232930" defTabSz="931774">
              <a:buFont typeface="+mj-lt"/>
              <a:buAutoNum type="arabicPeriod"/>
              <a:defRPr/>
            </a:pPr>
            <a:endParaRPr lang="en-US" sz="1200" dirty="0"/>
          </a:p>
          <a:p>
            <a:pPr defTabSz="931774">
              <a:defRPr/>
            </a:pPr>
            <a:r>
              <a:rPr lang="en-US" sz="1200" dirty="0"/>
              <a:t>Both the Vision Element and the Policy Element are available on-line at FloridaTransportationPlan.org </a:t>
            </a:r>
          </a:p>
          <a:p>
            <a:pPr lvl="0">
              <a:lnSpc>
                <a:spcPct val="150000"/>
              </a:lnSpc>
            </a:pPr>
            <a:endParaRPr lang="en-US" b="1" dirty="0"/>
          </a:p>
        </p:txBody>
      </p:sp>
    </p:spTree>
    <p:extLst>
      <p:ext uri="{BB962C8B-B14F-4D97-AF65-F5344CB8AC3E}">
        <p14:creationId xmlns:p14="http://schemas.microsoft.com/office/powerpoint/2010/main" val="124288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txBox="1">
            <a:spLocks noGrp="1" noChangeArrowheads="1"/>
          </p:cNvSpPr>
          <p:nvPr/>
        </p:nvSpPr>
        <p:spPr bwMode="auto">
          <a:xfrm>
            <a:off x="5363284" y="8900982"/>
            <a:ext cx="1322090" cy="359677"/>
          </a:xfrm>
          <a:prstGeom prst="rect">
            <a:avLst/>
          </a:prstGeom>
          <a:noFill/>
          <a:ln w="9525">
            <a:noFill/>
            <a:miter lim="800000"/>
            <a:headEnd/>
            <a:tailEnd/>
          </a:ln>
        </p:spPr>
        <p:txBody>
          <a:bodyPr lIns="19159" tIns="0" rIns="19159" bIns="0" anchor="b"/>
          <a:lstStyle/>
          <a:p>
            <a:pPr algn="r" defTabSz="951752" eaLnBrk="0" hangingPunct="0"/>
            <a:fld id="{EA7324AE-570C-4F53-842B-7603747EA3C9}" type="slidenum">
              <a:rPr lang="en-US" sz="1100" i="1">
                <a:latin typeface="Arial Unicode MS" pitchFamily="34" charset="-128"/>
              </a:rPr>
              <a:pPr algn="r" defTabSz="951752" eaLnBrk="0" hangingPunct="0"/>
              <a:t>3</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44039" name="Rectangle 9"/>
          <p:cNvSpPr>
            <a:spLocks noGrp="1" noChangeArrowheads="1"/>
          </p:cNvSpPr>
          <p:nvPr>
            <p:ph type="body" idx="1"/>
          </p:nvPr>
        </p:nvSpPr>
        <p:spPr>
          <a:xfrm>
            <a:off x="524160" y="4514248"/>
            <a:ext cx="6036733" cy="4746411"/>
          </a:xfrm>
          <a:ln/>
        </p:spPr>
        <p:txBody>
          <a:bodyPr/>
          <a:lstStyle/>
          <a:p>
            <a:pPr marL="285750" indent="-285750">
              <a:buFont typeface="Arial" panose="020B0604020202020204" pitchFamily="34" charset="0"/>
              <a:buChar char="•"/>
            </a:pPr>
            <a:r>
              <a:rPr lang="en-US" dirty="0"/>
              <a:t>Began March 2016, following</a:t>
            </a:r>
            <a:r>
              <a:rPr lang="en-US" baseline="0" dirty="0"/>
              <a:t> FTP – closely aligned, ties directly to FTP Goal of Safety and Security for Residents, Visitors and Businesses</a:t>
            </a:r>
            <a:endParaRPr lang="en-US" dirty="0"/>
          </a:p>
          <a:p>
            <a:pPr marL="285750" indent="-285750">
              <a:buFont typeface="Arial" panose="020B0604020202020204" pitchFamily="34" charset="0"/>
              <a:buChar char="•"/>
            </a:pPr>
            <a:r>
              <a:rPr lang="en-US" dirty="0"/>
              <a:t>Outreach through existing coalitions and partnerships</a:t>
            </a:r>
          </a:p>
          <a:p>
            <a:pPr marL="285750" indent="-285750">
              <a:buFont typeface="Arial" panose="020B0604020202020204" pitchFamily="34" charset="0"/>
              <a:buChar char="•"/>
            </a:pPr>
            <a:r>
              <a:rPr lang="en-US" dirty="0"/>
              <a:t>Increased focus on role of MPOs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Target date for publication September 1, 2016</a:t>
            </a:r>
          </a:p>
          <a:p>
            <a:pPr marL="285750" indent="-285750">
              <a:buFont typeface="Arial" panose="020B0604020202020204" pitchFamily="34" charset="0"/>
              <a:buChar char="•"/>
            </a:pPr>
            <a:endParaRPr lang="en-US" dirty="0"/>
          </a:p>
          <a:p>
            <a:pPr marL="171450" indent="-171450">
              <a:buFont typeface="Arial" panose="020B0604020202020204" pitchFamily="34" charset="0"/>
              <a:buChar char="•"/>
            </a:pPr>
            <a:r>
              <a:rPr lang="en-US" dirty="0"/>
              <a:t>13 Emphasis Areas, including new emphasis on CMV and</a:t>
            </a:r>
            <a:r>
              <a:rPr lang="en-US" baseline="0" dirty="0"/>
              <a:t> work zone crashes</a:t>
            </a:r>
          </a:p>
          <a:p>
            <a:pPr marL="171450" indent="-171450">
              <a:buFont typeface="Arial" panose="020B0604020202020204" pitchFamily="34" charset="0"/>
              <a:buChar char="•"/>
            </a:pPr>
            <a:r>
              <a:rPr lang="en-US" baseline="0" dirty="0"/>
              <a:t>Overarching strategies based on the 4 </a:t>
            </a:r>
            <a:r>
              <a:rPr lang="en-US" baseline="0" dirty="0" err="1"/>
              <a:t>Es</a:t>
            </a:r>
            <a:r>
              <a:rPr lang="en-US" baseline="0" dirty="0"/>
              <a:t> – Engineering, Education, Enforcement, and Emergency Response, with additional strategies related to traffic records systems and data that support the 4 </a:t>
            </a:r>
            <a:r>
              <a:rPr lang="en-US" baseline="0" dirty="0" err="1"/>
              <a:t>Es</a:t>
            </a:r>
            <a:endParaRPr lang="en-US" baseline="0" dirty="0"/>
          </a:p>
          <a:p>
            <a:pPr lvl="0">
              <a:lnSpc>
                <a:spcPct val="150000"/>
              </a:lnSpc>
            </a:pPr>
            <a:endParaRPr lang="en-US" b="1" dirty="0"/>
          </a:p>
        </p:txBody>
      </p:sp>
    </p:spTree>
    <p:extLst>
      <p:ext uri="{BB962C8B-B14F-4D97-AF65-F5344CB8AC3E}">
        <p14:creationId xmlns:p14="http://schemas.microsoft.com/office/powerpoint/2010/main" val="93393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9968E09-F128-4882-8120-56F635DB31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1193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9968E09-F128-4882-8120-56F635DB31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9592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ECFCTF recommended 9 corridors for further study, using 21 guiding principles and 4 Cs.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0" lvl="0" indent="0">
              <a:buFont typeface="Arial" panose="020B0604020202020204" pitchFamily="34" charset="0"/>
              <a:buNone/>
            </a:pPr>
            <a:r>
              <a:rPr lang="en-US" sz="1200" kern="1200" dirty="0">
                <a:solidFill>
                  <a:schemeClr val="tx1"/>
                </a:solidFill>
                <a:effectLst/>
                <a:latin typeface="+mn-lt"/>
                <a:ea typeface="+mn-ea"/>
                <a:cs typeface="+mn-cs"/>
              </a:rPr>
              <a:t>Hanson Professional Services selected to work with FDOT D5 and Central Office to develop an innovative approach to evaluating corridors.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0" lvl="0" indent="0">
              <a:buFont typeface="Arial" panose="020B0604020202020204" pitchFamily="34" charset="0"/>
              <a:buNone/>
            </a:pPr>
            <a:r>
              <a:rPr lang="en-US" sz="1200" kern="1200" dirty="0">
                <a:solidFill>
                  <a:schemeClr val="tx1"/>
                </a:solidFill>
                <a:effectLst/>
                <a:latin typeface="+mn-lt"/>
                <a:ea typeface="+mn-ea"/>
                <a:cs typeface="+mn-cs"/>
              </a:rPr>
              <a:t>An initial meeting of the Project Advisory Group (PAG) for the Evaluation stage was held on June 9 in Orlando.  The PAG consists of representatives of Florida’s Turnpike Enterprise, the three study area counties, </a:t>
            </a:r>
            <a:r>
              <a:rPr lang="en-US" sz="1200" kern="1200" dirty="0" err="1">
                <a:solidFill>
                  <a:schemeClr val="tx1"/>
                </a:solidFill>
                <a:effectLst/>
                <a:latin typeface="+mn-lt"/>
                <a:ea typeface="+mn-ea"/>
                <a:cs typeface="+mn-cs"/>
              </a:rPr>
              <a:t>MetroPlan</a:t>
            </a:r>
            <a:r>
              <a:rPr lang="en-US" sz="1200" kern="1200" dirty="0">
                <a:solidFill>
                  <a:schemeClr val="tx1"/>
                </a:solidFill>
                <a:effectLst/>
                <a:latin typeface="+mn-lt"/>
                <a:ea typeface="+mn-ea"/>
                <a:cs typeface="+mn-cs"/>
              </a:rPr>
              <a:t> Orlando, Space Coast TPO, Central Florida Expressway Authority, and East Central Florida Regional Planning Council.  Many of the representatives on the PAG were involved in the planning efforts that supported the East Central Florida Corridor Task Force.</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0" lvl="0" indent="0">
              <a:buFont typeface="Arial" panose="020B0604020202020204" pitchFamily="34" charset="0"/>
              <a:buNone/>
            </a:pPr>
            <a:r>
              <a:rPr lang="en-US" sz="1200" kern="1200" dirty="0">
                <a:solidFill>
                  <a:schemeClr val="tx1"/>
                </a:solidFill>
                <a:effectLst/>
                <a:latin typeface="+mn-lt"/>
                <a:ea typeface="+mn-ea"/>
                <a:cs typeface="+mn-cs"/>
              </a:rPr>
              <a:t>The Central Florida MPO Alliance, staffed by </a:t>
            </a:r>
            <a:r>
              <a:rPr lang="en-US" sz="1200" kern="1200" dirty="0" err="1">
                <a:solidFill>
                  <a:schemeClr val="tx1"/>
                </a:solidFill>
                <a:effectLst/>
                <a:latin typeface="+mn-lt"/>
                <a:ea typeface="+mn-ea"/>
                <a:cs typeface="+mn-cs"/>
              </a:rPr>
              <a:t>MetroPlan</a:t>
            </a:r>
            <a:r>
              <a:rPr lang="en-US" sz="1200" kern="1200" dirty="0">
                <a:solidFill>
                  <a:schemeClr val="tx1"/>
                </a:solidFill>
                <a:effectLst/>
                <a:latin typeface="+mn-lt"/>
                <a:ea typeface="+mn-ea"/>
                <a:cs typeface="+mn-cs"/>
              </a:rPr>
              <a:t> Orlando, will lead the development of a Regional Transit Vision to complement and inform the multimodal corridor evaluation effort.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0" lvl="0" indent="0">
              <a:buFont typeface="Arial" panose="020B0604020202020204" pitchFamily="34" charset="0"/>
              <a:buNone/>
            </a:pPr>
            <a:r>
              <a:rPr lang="en-US" sz="1200" kern="1200" dirty="0">
                <a:solidFill>
                  <a:schemeClr val="tx1"/>
                </a:solidFill>
                <a:effectLst/>
                <a:latin typeface="+mn-lt"/>
                <a:ea typeface="+mn-ea"/>
                <a:cs typeface="+mn-cs"/>
              </a:rPr>
              <a:t>FDOT’s partners have been active in advancing the recommendations of the Task Force.</a:t>
            </a:r>
          </a:p>
          <a:p>
            <a:pPr marL="0" lvl="0" indent="0">
              <a:buFont typeface="Arial" panose="020B0604020202020204" pitchFamily="34" charset="0"/>
              <a:buNone/>
            </a:pPr>
            <a:r>
              <a:rPr lang="en-US" sz="1200" kern="1200" dirty="0">
                <a:solidFill>
                  <a:schemeClr val="tx1"/>
                </a:solidFill>
                <a:effectLst/>
                <a:latin typeface="+mn-lt"/>
                <a:ea typeface="+mn-ea"/>
                <a:cs typeface="+mn-cs"/>
              </a:rPr>
              <a:t>Counties have begun to integrate the recommendations of the Task Force into their comprehensive plans- e.g., Orange County has incorporated the guiding principles and corridor study areas in its comprehensive plan.  Similar steps in the other counties.</a:t>
            </a:r>
          </a:p>
          <a:p>
            <a:pPr marL="0" lvl="0" indent="0">
              <a:buFont typeface="Arial" panose="020B0604020202020204" pitchFamily="34" charset="0"/>
              <a:buNone/>
            </a:pPr>
            <a:r>
              <a:rPr lang="en-US" sz="1200" kern="1200" dirty="0">
                <a:solidFill>
                  <a:schemeClr val="tx1"/>
                </a:solidFill>
                <a:effectLst/>
                <a:latin typeface="+mn-lt"/>
                <a:ea typeface="+mn-ea"/>
                <a:cs typeface="+mn-cs"/>
              </a:rPr>
              <a:t>Both </a:t>
            </a:r>
            <a:r>
              <a:rPr lang="en-US" sz="1200" kern="1200" dirty="0" err="1">
                <a:solidFill>
                  <a:schemeClr val="tx1"/>
                </a:solidFill>
                <a:effectLst/>
                <a:latin typeface="+mn-lt"/>
                <a:ea typeface="+mn-ea"/>
                <a:cs typeface="+mn-cs"/>
              </a:rPr>
              <a:t>MetroPlan</a:t>
            </a:r>
            <a:r>
              <a:rPr lang="en-US" sz="1200" kern="1200" dirty="0">
                <a:solidFill>
                  <a:schemeClr val="tx1"/>
                </a:solidFill>
                <a:effectLst/>
                <a:latin typeface="+mn-lt"/>
                <a:ea typeface="+mn-ea"/>
                <a:cs typeface="+mn-cs"/>
              </a:rPr>
              <a:t> Orlando and Space Coast TPO also are taking steps to integrate the recommended corridors into their Long Range Transportation Plans.</a:t>
            </a:r>
          </a:p>
          <a:p>
            <a:pPr marL="0" lvl="0" indent="0">
              <a:buFont typeface="Arial" panose="020B0604020202020204" pitchFamily="34" charset="0"/>
              <a:buNone/>
            </a:pPr>
            <a:r>
              <a:rPr lang="en-US" sz="1200" kern="1200" dirty="0">
                <a:solidFill>
                  <a:schemeClr val="tx1"/>
                </a:solidFill>
                <a:effectLst/>
                <a:latin typeface="+mn-lt"/>
                <a:ea typeface="+mn-ea"/>
                <a:cs typeface="+mn-cs"/>
              </a:rPr>
              <a:t>Central Florida Expressway Authority adopted the new corridors into its recently updated Master Plan</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9968E09-F128-4882-8120-56F635DB31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82399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txBox="1">
            <a:spLocks noGrp="1" noChangeArrowheads="1"/>
          </p:cNvSpPr>
          <p:nvPr/>
        </p:nvSpPr>
        <p:spPr bwMode="auto">
          <a:xfrm>
            <a:off x="5363284" y="8900982"/>
            <a:ext cx="1322090" cy="359677"/>
          </a:xfrm>
          <a:prstGeom prst="rect">
            <a:avLst/>
          </a:prstGeom>
          <a:noFill/>
          <a:ln w="9525">
            <a:noFill/>
            <a:miter lim="800000"/>
            <a:headEnd/>
            <a:tailEnd/>
          </a:ln>
        </p:spPr>
        <p:txBody>
          <a:bodyPr lIns="19159" tIns="0" rIns="19159" bIns="0" anchor="b"/>
          <a:lstStyle/>
          <a:p>
            <a:pPr algn="r" defTabSz="951752" eaLnBrk="0" hangingPunct="0"/>
            <a:fld id="{EA7324AE-570C-4F53-842B-7603747EA3C9}" type="slidenum">
              <a:rPr lang="en-US" sz="1100" i="1">
                <a:latin typeface="Arial Unicode MS" pitchFamily="34" charset="-128"/>
              </a:rPr>
              <a:pPr algn="r" defTabSz="951752" eaLnBrk="0" hangingPunct="0"/>
              <a:t>7</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44039" name="Rectangle 9"/>
          <p:cNvSpPr>
            <a:spLocks noGrp="1" noChangeArrowheads="1"/>
          </p:cNvSpPr>
          <p:nvPr>
            <p:ph type="body" idx="1"/>
          </p:nvPr>
        </p:nvSpPr>
        <p:spPr>
          <a:xfrm>
            <a:off x="524160" y="4514248"/>
            <a:ext cx="6036733" cy="4746411"/>
          </a:xfrm>
          <a:ln/>
        </p:spPr>
        <p:txBody>
          <a:bodyPr/>
          <a:lstStyle/>
          <a:p>
            <a:pPr lvl="0">
              <a:lnSpc>
                <a:spcPct val="150000"/>
              </a:lnSpc>
            </a:pPr>
            <a:endParaRPr lang="en-US" b="1" dirty="0"/>
          </a:p>
        </p:txBody>
      </p:sp>
    </p:spTree>
    <p:extLst>
      <p:ext uri="{BB962C8B-B14F-4D97-AF65-F5344CB8AC3E}">
        <p14:creationId xmlns:p14="http://schemas.microsoft.com/office/powerpoint/2010/main" val="231570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8D5EB181-CEDE-494C-B52B-E429A9FF0E36}" type="slidenum">
              <a:rPr lang="en-US" altLang="en-US" smtClean="0"/>
              <a:pPr>
                <a:defRPr/>
              </a:pPr>
              <a:t>8</a:t>
            </a:fld>
            <a:endParaRPr lang="en-US" altLang="en-US" dirty="0"/>
          </a:p>
        </p:txBody>
      </p:sp>
    </p:spTree>
    <p:extLst>
      <p:ext uri="{BB962C8B-B14F-4D97-AF65-F5344CB8AC3E}">
        <p14:creationId xmlns:p14="http://schemas.microsoft.com/office/powerpoint/2010/main" val="65866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8D5EB181-CEDE-494C-B52B-E429A9FF0E36}" type="slidenum">
              <a:rPr lang="en-US" altLang="en-US" smtClean="0"/>
              <a:pPr>
                <a:defRPr/>
              </a:pPr>
              <a:t>9</a:t>
            </a:fld>
            <a:endParaRPr lang="en-US" altLang="en-US" dirty="0"/>
          </a:p>
        </p:txBody>
      </p:sp>
    </p:spTree>
    <p:extLst>
      <p:ext uri="{BB962C8B-B14F-4D97-AF65-F5344CB8AC3E}">
        <p14:creationId xmlns:p14="http://schemas.microsoft.com/office/powerpoint/2010/main" val="273045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6002E0-F77F-4D8E-95D2-3FAFB3D6C0B5}"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18B76-0802-4EF3-B852-C2F4D9098C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6002E0-F77F-4D8E-95D2-3FAFB3D6C0B5}"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18B76-0802-4EF3-B852-C2F4D9098C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6002E0-F77F-4D8E-95D2-3FAFB3D6C0B5}"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18B76-0802-4EF3-B852-C2F4D9098C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6002E0-F77F-4D8E-95D2-3FAFB3D6C0B5}"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18B76-0802-4EF3-B852-C2F4D9098C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002E0-F77F-4D8E-95D2-3FAFB3D6C0B5}"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18B76-0802-4EF3-B852-C2F4D9098C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6002E0-F77F-4D8E-95D2-3FAFB3D6C0B5}" type="datetimeFigureOut">
              <a:rPr lang="en-US" smtClean="0"/>
              <a:t>7/12/2016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18B76-0802-4EF3-B852-C2F4D9098C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6002E0-F77F-4D8E-95D2-3FAFB3D6C0B5}" type="datetimeFigureOut">
              <a:rPr lang="en-US" smtClean="0"/>
              <a:t>7/12/2016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18B76-0802-4EF3-B852-C2F4D9098C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6002E0-F77F-4D8E-95D2-3FAFB3D6C0B5}" type="datetimeFigureOut">
              <a:rPr lang="en-US" smtClean="0"/>
              <a:t>7/12/2016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18B76-0802-4EF3-B852-C2F4D9098C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002E0-F77F-4D8E-95D2-3FAFB3D6C0B5}" type="datetimeFigureOut">
              <a:rPr lang="en-US" smtClean="0"/>
              <a:t>7/12/2016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18B76-0802-4EF3-B852-C2F4D9098C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002E0-F77F-4D8E-95D2-3FAFB3D6C0B5}" type="datetimeFigureOut">
              <a:rPr lang="en-US" smtClean="0"/>
              <a:t>7/12/2016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18B76-0802-4EF3-B852-C2F4D9098C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002E0-F77F-4D8E-95D2-3FAFB3D6C0B5}" type="datetimeFigureOut">
              <a:rPr lang="en-US" smtClean="0"/>
              <a:t>7/12/2016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18B76-0802-4EF3-B852-C2F4D9098C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002E0-F77F-4D8E-95D2-3FAFB3D6C0B5}" type="datetimeFigureOut">
              <a:rPr lang="en-US" smtClean="0"/>
              <a:t>7/12/2016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18B76-0802-4EF3-B852-C2F4D9098C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2" y="2667000"/>
            <a:ext cx="9144000" cy="2000310"/>
          </a:xfrm>
        </p:spPr>
        <p:txBody>
          <a:bodyPr>
            <a:noAutofit/>
          </a:bodyPr>
          <a:lstStyle/>
          <a:p>
            <a:r>
              <a:rPr lang="en-US" sz="4800" b="1" dirty="0">
                <a:solidFill>
                  <a:srgbClr val="1F4283"/>
                </a:solidFill>
              </a:rPr>
              <a:t>Florida DOT Report</a:t>
            </a:r>
            <a:br>
              <a:rPr lang="en-US" sz="4800" b="1" dirty="0">
                <a:solidFill>
                  <a:srgbClr val="1F4283"/>
                </a:solidFill>
              </a:rPr>
            </a:br>
            <a:r>
              <a:rPr lang="en-US" sz="3600" b="1" dirty="0">
                <a:solidFill>
                  <a:srgbClr val="1F4283"/>
                </a:solidFill>
              </a:rPr>
              <a:t>to</a:t>
            </a:r>
            <a:br>
              <a:rPr lang="en-US" sz="3600" b="1" dirty="0">
                <a:solidFill>
                  <a:srgbClr val="1F4283"/>
                </a:solidFill>
              </a:rPr>
            </a:br>
            <a:r>
              <a:rPr lang="en-US" sz="3600" b="1" dirty="0">
                <a:solidFill>
                  <a:srgbClr val="1F4283"/>
                </a:solidFill>
              </a:rPr>
              <a:t>MPO Advisory Council</a:t>
            </a:r>
            <a:br>
              <a:rPr lang="en-US" sz="5400" b="1" dirty="0">
                <a:solidFill>
                  <a:srgbClr val="1F4283"/>
                </a:solidFill>
              </a:rPr>
            </a:br>
            <a:r>
              <a:rPr lang="en-US" sz="1800" b="1" dirty="0">
                <a:solidFill>
                  <a:srgbClr val="1F4283"/>
                </a:solidFill>
              </a:rPr>
              <a:t> </a:t>
            </a:r>
            <a:br>
              <a:rPr lang="en-US" sz="5400" b="1" dirty="0">
                <a:solidFill>
                  <a:srgbClr val="1F4283"/>
                </a:solidFill>
              </a:rPr>
            </a:br>
            <a:r>
              <a:rPr lang="en-US" sz="3000" b="1" dirty="0">
                <a:solidFill>
                  <a:srgbClr val="1F4283"/>
                </a:solidFill>
              </a:rPr>
              <a:t> July 18, 2016</a:t>
            </a:r>
            <a:endParaRPr lang="en-US" sz="3000" b="1" dirty="0">
              <a:solidFill>
                <a:srgbClr val="1F4283"/>
              </a:solidFill>
              <a:latin typeface="Arial" pitchFamily="34" charset="0"/>
              <a:cs typeface="Arial" pitchFamily="34" charset="0"/>
            </a:endParaRPr>
          </a:p>
        </p:txBody>
      </p:sp>
      <p:sp>
        <p:nvSpPr>
          <p:cNvPr id="6" name="TextBox 5"/>
          <p:cNvSpPr txBox="1"/>
          <p:nvPr/>
        </p:nvSpPr>
        <p:spPr>
          <a:xfrm>
            <a:off x="2209800" y="228600"/>
            <a:ext cx="5791200" cy="400110"/>
          </a:xfrm>
          <a:prstGeom prst="rect">
            <a:avLst/>
          </a:prstGeom>
          <a:noFill/>
          <a:effectLst/>
        </p:spPr>
        <p:txBody>
          <a:bodyPr wrap="square" rtlCol="0">
            <a:spAutoFit/>
          </a:bodyPr>
          <a:lstStyle/>
          <a:p>
            <a:r>
              <a:rPr lang="en-US" sz="2000" b="1" dirty="0">
                <a:solidFill>
                  <a:srgbClr val="1F4283"/>
                </a:solidFill>
              </a:rPr>
              <a:t>Florida Department of</a:t>
            </a:r>
          </a:p>
        </p:txBody>
      </p:sp>
      <p:sp>
        <p:nvSpPr>
          <p:cNvPr id="11" name="Rectangle 10"/>
          <p:cNvSpPr/>
          <p:nvPr/>
        </p:nvSpPr>
        <p:spPr>
          <a:xfrm>
            <a:off x="0" y="6629400"/>
            <a:ext cx="9144000" cy="228600"/>
          </a:xfrm>
          <a:prstGeom prst="rect">
            <a:avLst/>
          </a:prstGeom>
          <a:solidFill>
            <a:srgbClr val="1F42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209800" y="476310"/>
            <a:ext cx="5791200" cy="523220"/>
          </a:xfrm>
          <a:prstGeom prst="rect">
            <a:avLst/>
          </a:prstGeom>
          <a:noFill/>
          <a:ln>
            <a:noFill/>
          </a:ln>
          <a:effectLst/>
        </p:spPr>
        <p:txBody>
          <a:bodyPr wrap="square" rtlCol="0">
            <a:spAutoFit/>
          </a:bodyPr>
          <a:lstStyle/>
          <a:p>
            <a:r>
              <a:rPr lang="en-US" sz="2800" b="1" dirty="0">
                <a:solidFill>
                  <a:srgbClr val="1F4283"/>
                </a:solidFill>
              </a:rPr>
              <a:t>TRANSPORTATION</a:t>
            </a:r>
          </a:p>
        </p:txBody>
      </p:sp>
      <p:sp>
        <p:nvSpPr>
          <p:cNvPr id="16" name="Rectangle 15"/>
          <p:cNvSpPr/>
          <p:nvPr/>
        </p:nvSpPr>
        <p:spPr>
          <a:xfrm>
            <a:off x="0" y="1143000"/>
            <a:ext cx="9144000" cy="14102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419100" y="4288751"/>
            <a:ext cx="8305800" cy="2645449"/>
          </a:xfrm>
          <a:prstGeom prst="rect">
            <a:avLst/>
          </a:prstGeom>
          <a:effectLst/>
        </p:spPr>
        <p:txBody>
          <a:bodyPr vert="horz" lIns="91440" tIns="45720" rIns="91440" bIns="45720" rtlCol="0" anchor="ctr">
            <a:noAutofit/>
          </a:bodyPr>
          <a:lstStyle/>
          <a:p>
            <a:pPr algn="ctr" defTabSz="809625">
              <a:defRPr/>
            </a:pPr>
            <a:endParaRPr lang="en-US" sz="2000" b="1" dirty="0"/>
          </a:p>
          <a:p>
            <a:pPr algn="ctr" defTabSz="809625">
              <a:defRPr/>
            </a:pPr>
            <a:endParaRPr lang="en-US" sz="2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
            <a:ext cx="1828800" cy="914400"/>
          </a:xfrm>
          <a:prstGeom prst="rect">
            <a:avLst/>
          </a:prstGeom>
        </p:spPr>
      </p:pic>
      <p:sp>
        <p:nvSpPr>
          <p:cNvPr id="17" name="Rectangle 16"/>
          <p:cNvSpPr/>
          <p:nvPr/>
        </p:nvSpPr>
        <p:spPr>
          <a:xfrm>
            <a:off x="0" y="1325881"/>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 name="Rectangle 17"/>
          <p:cNvSpPr/>
          <p:nvPr/>
        </p:nvSpPr>
        <p:spPr>
          <a:xfrm>
            <a:off x="0" y="65532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Rectangle 6"/>
          <p:cNvSpPr/>
          <p:nvPr/>
        </p:nvSpPr>
        <p:spPr>
          <a:xfrm>
            <a:off x="0" y="10668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49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6"/>
          <p:cNvSpPr>
            <a:spLocks noGrp="1" noChangeArrowheads="1"/>
          </p:cNvSpPr>
          <p:nvPr>
            <p:ph type="sldNum" sz="quarter" idx="10"/>
          </p:nvPr>
        </p:nvSpPr>
        <p:spPr/>
        <p:txBody>
          <a:bodyPr/>
          <a:lstStyle/>
          <a:p>
            <a:fld id="{8CB712E1-1EFE-4CF9-8621-CBA2F4D1D861}" type="slidenum">
              <a:rPr lang="en-US" smtClean="0"/>
              <a:pPr/>
              <a:t>10</a:t>
            </a:fld>
            <a:endParaRPr lang="en-US" dirty="0"/>
          </a:p>
        </p:txBody>
      </p:sp>
      <p:sp>
        <p:nvSpPr>
          <p:cNvPr id="6" name="Rectangle 5"/>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9" name="TextBox 8"/>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13" name="Picture 12" descr="SystemsMgmtPPTBG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141" y="883919"/>
            <a:ext cx="7355841" cy="5516881"/>
          </a:xfrm>
          <a:prstGeom prst="rect">
            <a:avLst/>
          </a:prstGeom>
        </p:spPr>
      </p:pic>
      <p:sp>
        <p:nvSpPr>
          <p:cNvPr id="14" name="Text Placeholder 2"/>
          <p:cNvSpPr txBox="1">
            <a:spLocks/>
          </p:cNvSpPr>
          <p:nvPr/>
        </p:nvSpPr>
        <p:spPr>
          <a:xfrm>
            <a:off x="381000" y="1600200"/>
            <a:ext cx="9753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dirty="0"/>
              <a:t>Jim Wood</a:t>
            </a:r>
          </a:p>
          <a:p>
            <a:pPr marL="0" indent="0">
              <a:buNone/>
            </a:pPr>
            <a:r>
              <a:rPr lang="en-US" sz="3000" dirty="0"/>
              <a:t>State Transportation </a:t>
            </a:r>
            <a:br>
              <a:rPr lang="en-US" sz="3000" dirty="0"/>
            </a:br>
            <a:r>
              <a:rPr lang="en-US" sz="3000" dirty="0"/>
              <a:t>    Planning Administrator</a:t>
            </a:r>
          </a:p>
          <a:p>
            <a:pPr marL="0" indent="0">
              <a:buNone/>
            </a:pPr>
            <a:r>
              <a:rPr lang="en-US" sz="3000" dirty="0"/>
              <a:t>         850-414-5251</a:t>
            </a:r>
          </a:p>
          <a:p>
            <a:pPr marL="0" indent="0">
              <a:buNone/>
            </a:pPr>
            <a:r>
              <a:rPr lang="en-US" sz="3000" dirty="0"/>
              <a:t>         </a:t>
            </a:r>
            <a:r>
              <a:rPr lang="pl-PL" sz="3000" dirty="0"/>
              <a:t>Jim.</a:t>
            </a:r>
            <a:r>
              <a:rPr lang="en-US" sz="3000" dirty="0"/>
              <a:t>M</a:t>
            </a:r>
            <a:r>
              <a:rPr lang="pl-PL" sz="3000" dirty="0"/>
              <a:t>.Wood@dot.state.fl.us</a:t>
            </a:r>
            <a:endParaRPr lang="en-US" sz="3000" dirty="0"/>
          </a:p>
        </p:txBody>
      </p:sp>
      <p:pic>
        <p:nvPicPr>
          <p:cNvPr id="15" name="Picture 1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5800" y="3200400"/>
            <a:ext cx="457200" cy="457200"/>
          </a:xfrm>
          <a:prstGeom prst="rect">
            <a:avLst/>
          </a:prstGeom>
          <a:solidFill>
            <a:schemeClr val="bg1"/>
          </a:solidFill>
          <a:ln>
            <a:noFill/>
          </a:ln>
          <a:effectLst/>
        </p:spPr>
      </p:pic>
      <p:pic>
        <p:nvPicPr>
          <p:cNvPr id="16" name="Picture 15"/>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5800" y="3771900"/>
            <a:ext cx="457200" cy="457200"/>
          </a:xfrm>
          <a:prstGeom prst="rect">
            <a:avLst/>
          </a:prstGeom>
          <a:solidFill>
            <a:schemeClr val="bg1"/>
          </a:solidFill>
          <a:ln>
            <a:noFill/>
          </a:ln>
          <a:effectLst/>
        </p:spPr>
      </p:pic>
      <p:sp>
        <p:nvSpPr>
          <p:cNvPr id="7" name="Rectangle 6"/>
          <p:cNvSpPr/>
          <p:nvPr/>
        </p:nvSpPr>
        <p:spPr>
          <a:xfrm>
            <a:off x="0" y="8382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60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idx="4294967295"/>
          </p:nvPr>
        </p:nvSpPr>
        <p:spPr>
          <a:xfrm>
            <a:off x="0" y="283081"/>
            <a:ext cx="9144000" cy="546497"/>
          </a:xfrm>
        </p:spPr>
        <p:txBody>
          <a:bodyPr>
            <a:noAutofit/>
          </a:bodyPr>
          <a:lstStyle/>
          <a:p>
            <a:r>
              <a:rPr lang="en-US" sz="4000" b="1" kern="0" dirty="0">
                <a:solidFill>
                  <a:srgbClr val="1F4283"/>
                </a:solidFill>
                <a:latin typeface="+mn-lt"/>
                <a:ea typeface="+mn-ea"/>
                <a:cs typeface="+mn-cs"/>
              </a:rPr>
              <a:t>Florida Transportation Plan</a:t>
            </a:r>
          </a:p>
        </p:txBody>
      </p:sp>
      <p:sp>
        <p:nvSpPr>
          <p:cNvPr id="2" name="Slide Number Placeholder 1"/>
          <p:cNvSpPr>
            <a:spLocks noGrp="1"/>
          </p:cNvSpPr>
          <p:nvPr>
            <p:ph type="sldNum" sz="quarter" idx="12"/>
          </p:nvPr>
        </p:nvSpPr>
        <p:spPr/>
        <p:txBody>
          <a:bodyPr/>
          <a:lstStyle/>
          <a:p>
            <a:fld id="{A4DF79E5-4EA7-4B1B-B13B-E1A1720AEDDF}" type="slidenum">
              <a:rPr lang="en-US" smtClean="0"/>
              <a:t>2</a:t>
            </a:fld>
            <a:endParaRPr lang="en-US" dirty="0"/>
          </a:p>
        </p:txBody>
      </p:sp>
      <p:sp>
        <p:nvSpPr>
          <p:cNvPr id="19" name="Rectangle 18"/>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0" y="106316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24" name="TextBox 23"/>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5320" y="1415601"/>
            <a:ext cx="8412480" cy="4680399"/>
          </a:xfrm>
          <a:prstGeom prst="rect">
            <a:avLst/>
          </a:prstGeom>
        </p:spPr>
      </p:pic>
    </p:spTree>
    <p:extLst>
      <p:ext uri="{BB962C8B-B14F-4D97-AF65-F5344CB8AC3E}">
        <p14:creationId xmlns:p14="http://schemas.microsoft.com/office/powerpoint/2010/main" val="169827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idx="4294967295"/>
          </p:nvPr>
        </p:nvSpPr>
        <p:spPr>
          <a:xfrm>
            <a:off x="0" y="283081"/>
            <a:ext cx="9144000" cy="546497"/>
          </a:xfrm>
        </p:spPr>
        <p:txBody>
          <a:bodyPr>
            <a:noAutofit/>
          </a:bodyPr>
          <a:lstStyle/>
          <a:p>
            <a:r>
              <a:rPr lang="en-US" sz="4000" b="1" kern="0" dirty="0">
                <a:solidFill>
                  <a:srgbClr val="1F4283"/>
                </a:solidFill>
                <a:latin typeface="+mn-lt"/>
                <a:ea typeface="+mn-ea"/>
                <a:cs typeface="+mn-cs"/>
              </a:rPr>
              <a:t>Florida Strategic Highway Safety Plan</a:t>
            </a:r>
          </a:p>
        </p:txBody>
      </p:sp>
      <p:sp>
        <p:nvSpPr>
          <p:cNvPr id="2" name="Slide Number Placeholder 1"/>
          <p:cNvSpPr>
            <a:spLocks noGrp="1"/>
          </p:cNvSpPr>
          <p:nvPr>
            <p:ph type="sldNum" sz="quarter" idx="12"/>
          </p:nvPr>
        </p:nvSpPr>
        <p:spPr/>
        <p:txBody>
          <a:bodyPr/>
          <a:lstStyle/>
          <a:p>
            <a:fld id="{A4DF79E5-4EA7-4B1B-B13B-E1A1720AEDDF}" type="slidenum">
              <a:rPr lang="en-US" smtClean="0"/>
              <a:t>3</a:t>
            </a:fld>
            <a:endParaRPr lang="en-US" dirty="0"/>
          </a:p>
        </p:txBody>
      </p:sp>
      <p:sp>
        <p:nvSpPr>
          <p:cNvPr id="19" name="Rectangle 18"/>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0" y="106316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24" name="TextBox 23"/>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255" y="1386769"/>
            <a:ext cx="6325145" cy="4752344"/>
          </a:xfrm>
          <a:prstGeom prst="rect">
            <a:avLst/>
          </a:prstGeom>
          <a:ln>
            <a:solidFill>
              <a:schemeClr val="tx1"/>
            </a:solidFill>
          </a:ln>
        </p:spPr>
      </p:pic>
    </p:spTree>
    <p:extLst>
      <p:ext uri="{BB962C8B-B14F-4D97-AF65-F5344CB8AC3E}">
        <p14:creationId xmlns:p14="http://schemas.microsoft.com/office/powerpoint/2010/main" val="71510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1804" y="1587719"/>
            <a:ext cx="3596766" cy="4313242"/>
          </a:xfrm>
          <a:prstGeom prst="rect">
            <a:avLst/>
          </a:prstGeom>
        </p:spPr>
      </p:pic>
      <p:sp>
        <p:nvSpPr>
          <p:cNvPr id="29" name="Freeform 28"/>
          <p:cNvSpPr/>
          <p:nvPr/>
        </p:nvSpPr>
        <p:spPr>
          <a:xfrm>
            <a:off x="5640286" y="2439975"/>
            <a:ext cx="1183559" cy="2104224"/>
          </a:xfrm>
          <a:custGeom>
            <a:avLst/>
            <a:gdLst>
              <a:gd name="connsiteX0" fmla="*/ 1435510 w 1578078"/>
              <a:gd name="connsiteY0" fmla="*/ 378542 h 2816942"/>
              <a:gd name="connsiteX1" fmla="*/ 1391265 w 1578078"/>
              <a:gd name="connsiteY1" fmla="*/ 344129 h 2816942"/>
              <a:gd name="connsiteX2" fmla="*/ 1347019 w 1578078"/>
              <a:gd name="connsiteY2" fmla="*/ 290051 h 2816942"/>
              <a:gd name="connsiteX3" fmla="*/ 1322439 w 1578078"/>
              <a:gd name="connsiteY3" fmla="*/ 270387 h 2816942"/>
              <a:gd name="connsiteX4" fmla="*/ 1307690 w 1578078"/>
              <a:gd name="connsiteY4" fmla="*/ 196645 h 2816942"/>
              <a:gd name="connsiteX5" fmla="*/ 1209368 w 1578078"/>
              <a:gd name="connsiteY5" fmla="*/ 181897 h 2816942"/>
              <a:gd name="connsiteX6" fmla="*/ 1179871 w 1578078"/>
              <a:gd name="connsiteY6" fmla="*/ 172064 h 2816942"/>
              <a:gd name="connsiteX7" fmla="*/ 1101213 w 1578078"/>
              <a:gd name="connsiteY7" fmla="*/ 186813 h 2816942"/>
              <a:gd name="connsiteX8" fmla="*/ 1076632 w 1578078"/>
              <a:gd name="connsiteY8" fmla="*/ 186813 h 2816942"/>
              <a:gd name="connsiteX9" fmla="*/ 1022555 w 1578078"/>
              <a:gd name="connsiteY9" fmla="*/ 162232 h 2816942"/>
              <a:gd name="connsiteX10" fmla="*/ 997974 w 1578078"/>
              <a:gd name="connsiteY10" fmla="*/ 122903 h 2816942"/>
              <a:gd name="connsiteX11" fmla="*/ 953729 w 1578078"/>
              <a:gd name="connsiteY11" fmla="*/ 113071 h 2816942"/>
              <a:gd name="connsiteX12" fmla="*/ 884903 w 1578078"/>
              <a:gd name="connsiteY12" fmla="*/ 103238 h 2816942"/>
              <a:gd name="connsiteX13" fmla="*/ 855407 w 1578078"/>
              <a:gd name="connsiteY13" fmla="*/ 39329 h 2816942"/>
              <a:gd name="connsiteX14" fmla="*/ 816078 w 1578078"/>
              <a:gd name="connsiteY14" fmla="*/ 19664 h 2816942"/>
              <a:gd name="connsiteX15" fmla="*/ 727587 w 1578078"/>
              <a:gd name="connsiteY15" fmla="*/ 4916 h 2816942"/>
              <a:gd name="connsiteX16" fmla="*/ 698090 w 1578078"/>
              <a:gd name="connsiteY16" fmla="*/ 0 h 2816942"/>
              <a:gd name="connsiteX17" fmla="*/ 673510 w 1578078"/>
              <a:gd name="connsiteY17" fmla="*/ 14748 h 2816942"/>
              <a:gd name="connsiteX18" fmla="*/ 619432 w 1578078"/>
              <a:gd name="connsiteY18" fmla="*/ 39329 h 2816942"/>
              <a:gd name="connsiteX19" fmla="*/ 589936 w 1578078"/>
              <a:gd name="connsiteY19" fmla="*/ 88490 h 2816942"/>
              <a:gd name="connsiteX20" fmla="*/ 580103 w 1578078"/>
              <a:gd name="connsiteY20" fmla="*/ 122903 h 2816942"/>
              <a:gd name="connsiteX21" fmla="*/ 550607 w 1578078"/>
              <a:gd name="connsiteY21" fmla="*/ 162232 h 2816942"/>
              <a:gd name="connsiteX22" fmla="*/ 501445 w 1578078"/>
              <a:gd name="connsiteY22" fmla="*/ 167148 h 2816942"/>
              <a:gd name="connsiteX23" fmla="*/ 496529 w 1578078"/>
              <a:gd name="connsiteY23" fmla="*/ 201561 h 2816942"/>
              <a:gd name="connsiteX24" fmla="*/ 467032 w 1578078"/>
              <a:gd name="connsiteY24" fmla="*/ 201561 h 2816942"/>
              <a:gd name="connsiteX25" fmla="*/ 462116 w 1578078"/>
              <a:gd name="connsiteY25" fmla="*/ 698090 h 2816942"/>
              <a:gd name="connsiteX26" fmla="*/ 304800 w 1578078"/>
              <a:gd name="connsiteY26" fmla="*/ 703006 h 2816942"/>
              <a:gd name="connsiteX27" fmla="*/ 260555 w 1578078"/>
              <a:gd name="connsiteY27" fmla="*/ 653845 h 2816942"/>
              <a:gd name="connsiteX28" fmla="*/ 152400 w 1578078"/>
              <a:gd name="connsiteY28" fmla="*/ 653845 h 2816942"/>
              <a:gd name="connsiteX29" fmla="*/ 54078 w 1578078"/>
              <a:gd name="connsiteY29" fmla="*/ 639097 h 2816942"/>
              <a:gd name="connsiteX30" fmla="*/ 0 w 1578078"/>
              <a:gd name="connsiteY30" fmla="*/ 644013 h 2816942"/>
              <a:gd name="connsiteX31" fmla="*/ 0 w 1578078"/>
              <a:gd name="connsiteY31" fmla="*/ 688258 h 2816942"/>
              <a:gd name="connsiteX32" fmla="*/ 73742 w 1578078"/>
              <a:gd name="connsiteY32" fmla="*/ 855406 h 2816942"/>
              <a:gd name="connsiteX33" fmla="*/ 211394 w 1578078"/>
              <a:gd name="connsiteY33" fmla="*/ 1106129 h 2816942"/>
              <a:gd name="connsiteX34" fmla="*/ 294968 w 1578078"/>
              <a:gd name="connsiteY34" fmla="*/ 1317522 h 2816942"/>
              <a:gd name="connsiteX35" fmla="*/ 344129 w 1578078"/>
              <a:gd name="connsiteY35" fmla="*/ 1450258 h 2816942"/>
              <a:gd name="connsiteX36" fmla="*/ 393290 w 1578078"/>
              <a:gd name="connsiteY36" fmla="*/ 1646903 h 2816942"/>
              <a:gd name="connsiteX37" fmla="*/ 442452 w 1578078"/>
              <a:gd name="connsiteY37" fmla="*/ 1858297 h 2816942"/>
              <a:gd name="connsiteX38" fmla="*/ 486697 w 1578078"/>
              <a:gd name="connsiteY38" fmla="*/ 2064774 h 2816942"/>
              <a:gd name="connsiteX39" fmla="*/ 511278 w 1578078"/>
              <a:gd name="connsiteY39" fmla="*/ 2266335 h 2816942"/>
              <a:gd name="connsiteX40" fmla="*/ 516194 w 1578078"/>
              <a:gd name="connsiteY40" fmla="*/ 2384322 h 2816942"/>
              <a:gd name="connsiteX41" fmla="*/ 501445 w 1578078"/>
              <a:gd name="connsiteY41" fmla="*/ 2551471 h 2816942"/>
              <a:gd name="connsiteX42" fmla="*/ 442452 w 1578078"/>
              <a:gd name="connsiteY42" fmla="*/ 2802193 h 2816942"/>
              <a:gd name="connsiteX43" fmla="*/ 1081549 w 1578078"/>
              <a:gd name="connsiteY43" fmla="*/ 2816942 h 2816942"/>
              <a:gd name="connsiteX44" fmla="*/ 1096297 w 1578078"/>
              <a:gd name="connsiteY44" fmla="*/ 2743200 h 2816942"/>
              <a:gd name="connsiteX45" fmla="*/ 1302774 w 1578078"/>
              <a:gd name="connsiteY45" fmla="*/ 2733367 h 2816942"/>
              <a:gd name="connsiteX46" fmla="*/ 1307690 w 1578078"/>
              <a:gd name="connsiteY46" fmla="*/ 2595716 h 2816942"/>
              <a:gd name="connsiteX47" fmla="*/ 1322439 w 1578078"/>
              <a:gd name="connsiteY47" fmla="*/ 2521974 h 2816942"/>
              <a:gd name="connsiteX48" fmla="*/ 1356852 w 1578078"/>
              <a:gd name="connsiteY48" fmla="*/ 2438400 h 2816942"/>
              <a:gd name="connsiteX49" fmla="*/ 1445342 w 1578078"/>
              <a:gd name="connsiteY49" fmla="*/ 2315497 h 2816942"/>
              <a:gd name="connsiteX50" fmla="*/ 1519084 w 1578078"/>
              <a:gd name="connsiteY50" fmla="*/ 2177845 h 2816942"/>
              <a:gd name="connsiteX51" fmla="*/ 1578078 w 1578078"/>
              <a:gd name="connsiteY51" fmla="*/ 1892709 h 2816942"/>
              <a:gd name="connsiteX52" fmla="*/ 1563329 w 1578078"/>
              <a:gd name="connsiteY52" fmla="*/ 1730477 h 2816942"/>
              <a:gd name="connsiteX53" fmla="*/ 1519084 w 1578078"/>
              <a:gd name="connsiteY53" fmla="*/ 1504335 h 2816942"/>
              <a:gd name="connsiteX54" fmla="*/ 1445342 w 1578078"/>
              <a:gd name="connsiteY54" fmla="*/ 1258529 h 2816942"/>
              <a:gd name="connsiteX55" fmla="*/ 1410929 w 1578078"/>
              <a:gd name="connsiteY55" fmla="*/ 1056967 h 2816942"/>
              <a:gd name="connsiteX56" fmla="*/ 1401097 w 1578078"/>
              <a:gd name="connsiteY56" fmla="*/ 875071 h 2816942"/>
              <a:gd name="connsiteX57" fmla="*/ 1435510 w 1578078"/>
              <a:gd name="connsiteY57" fmla="*/ 378542 h 28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78078" h="2816942">
                <a:moveTo>
                  <a:pt x="1435510" y="378542"/>
                </a:moveTo>
                <a:lnTo>
                  <a:pt x="1391265" y="344129"/>
                </a:lnTo>
                <a:lnTo>
                  <a:pt x="1347019" y="290051"/>
                </a:lnTo>
                <a:lnTo>
                  <a:pt x="1322439" y="270387"/>
                </a:lnTo>
                <a:lnTo>
                  <a:pt x="1307690" y="196645"/>
                </a:lnTo>
                <a:lnTo>
                  <a:pt x="1209368" y="181897"/>
                </a:lnTo>
                <a:lnTo>
                  <a:pt x="1179871" y="172064"/>
                </a:lnTo>
                <a:lnTo>
                  <a:pt x="1101213" y="186813"/>
                </a:lnTo>
                <a:lnTo>
                  <a:pt x="1076632" y="186813"/>
                </a:lnTo>
                <a:lnTo>
                  <a:pt x="1022555" y="162232"/>
                </a:lnTo>
                <a:lnTo>
                  <a:pt x="997974" y="122903"/>
                </a:lnTo>
                <a:lnTo>
                  <a:pt x="953729" y="113071"/>
                </a:lnTo>
                <a:lnTo>
                  <a:pt x="884903" y="103238"/>
                </a:lnTo>
                <a:lnTo>
                  <a:pt x="855407" y="39329"/>
                </a:lnTo>
                <a:lnTo>
                  <a:pt x="816078" y="19664"/>
                </a:lnTo>
                <a:lnTo>
                  <a:pt x="727587" y="4916"/>
                </a:lnTo>
                <a:lnTo>
                  <a:pt x="698090" y="0"/>
                </a:lnTo>
                <a:lnTo>
                  <a:pt x="673510" y="14748"/>
                </a:lnTo>
                <a:lnTo>
                  <a:pt x="619432" y="39329"/>
                </a:lnTo>
                <a:lnTo>
                  <a:pt x="589936" y="88490"/>
                </a:lnTo>
                <a:lnTo>
                  <a:pt x="580103" y="122903"/>
                </a:lnTo>
                <a:lnTo>
                  <a:pt x="550607" y="162232"/>
                </a:lnTo>
                <a:lnTo>
                  <a:pt x="501445" y="167148"/>
                </a:lnTo>
                <a:lnTo>
                  <a:pt x="496529" y="201561"/>
                </a:lnTo>
                <a:lnTo>
                  <a:pt x="467032" y="201561"/>
                </a:lnTo>
                <a:cubicBezTo>
                  <a:pt x="465393" y="367071"/>
                  <a:pt x="463755" y="532580"/>
                  <a:pt x="462116" y="698090"/>
                </a:cubicBezTo>
                <a:lnTo>
                  <a:pt x="304800" y="703006"/>
                </a:lnTo>
                <a:lnTo>
                  <a:pt x="260555" y="653845"/>
                </a:lnTo>
                <a:lnTo>
                  <a:pt x="152400" y="653845"/>
                </a:lnTo>
                <a:lnTo>
                  <a:pt x="54078" y="639097"/>
                </a:lnTo>
                <a:lnTo>
                  <a:pt x="0" y="644013"/>
                </a:lnTo>
                <a:lnTo>
                  <a:pt x="0" y="688258"/>
                </a:lnTo>
                <a:lnTo>
                  <a:pt x="73742" y="855406"/>
                </a:lnTo>
                <a:lnTo>
                  <a:pt x="211394" y="1106129"/>
                </a:lnTo>
                <a:lnTo>
                  <a:pt x="294968" y="1317522"/>
                </a:lnTo>
                <a:lnTo>
                  <a:pt x="344129" y="1450258"/>
                </a:lnTo>
                <a:lnTo>
                  <a:pt x="393290" y="1646903"/>
                </a:lnTo>
                <a:lnTo>
                  <a:pt x="442452" y="1858297"/>
                </a:lnTo>
                <a:lnTo>
                  <a:pt x="486697" y="2064774"/>
                </a:lnTo>
                <a:lnTo>
                  <a:pt x="511278" y="2266335"/>
                </a:lnTo>
                <a:lnTo>
                  <a:pt x="516194" y="2384322"/>
                </a:lnTo>
                <a:lnTo>
                  <a:pt x="501445" y="2551471"/>
                </a:lnTo>
                <a:lnTo>
                  <a:pt x="442452" y="2802193"/>
                </a:lnTo>
                <a:lnTo>
                  <a:pt x="1081549" y="2816942"/>
                </a:lnTo>
                <a:lnTo>
                  <a:pt x="1096297" y="2743200"/>
                </a:lnTo>
                <a:lnTo>
                  <a:pt x="1302774" y="2733367"/>
                </a:lnTo>
                <a:lnTo>
                  <a:pt x="1307690" y="2595716"/>
                </a:lnTo>
                <a:lnTo>
                  <a:pt x="1322439" y="2521974"/>
                </a:lnTo>
                <a:lnTo>
                  <a:pt x="1356852" y="2438400"/>
                </a:lnTo>
                <a:lnTo>
                  <a:pt x="1445342" y="2315497"/>
                </a:lnTo>
                <a:lnTo>
                  <a:pt x="1519084" y="2177845"/>
                </a:lnTo>
                <a:lnTo>
                  <a:pt x="1578078" y="1892709"/>
                </a:lnTo>
                <a:lnTo>
                  <a:pt x="1563329" y="1730477"/>
                </a:lnTo>
                <a:lnTo>
                  <a:pt x="1519084" y="1504335"/>
                </a:lnTo>
                <a:lnTo>
                  <a:pt x="1445342" y="1258529"/>
                </a:lnTo>
                <a:lnTo>
                  <a:pt x="1410929" y="1056967"/>
                </a:lnTo>
                <a:lnTo>
                  <a:pt x="1401097" y="875071"/>
                </a:lnTo>
                <a:lnTo>
                  <a:pt x="1435510" y="378542"/>
                </a:lnTo>
                <a:close/>
              </a:path>
            </a:pathLst>
          </a:custGeom>
          <a:solidFill>
            <a:srgbClr val="FFC000">
              <a:alpha val="50196"/>
            </a:srgbClr>
          </a:solidFill>
          <a:ln w="12700">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36" name="Freeform 35"/>
          <p:cNvSpPr/>
          <p:nvPr/>
        </p:nvSpPr>
        <p:spPr>
          <a:xfrm>
            <a:off x="5582030" y="1637552"/>
            <a:ext cx="1085715" cy="3500922"/>
          </a:xfrm>
          <a:custGeom>
            <a:avLst/>
            <a:gdLst>
              <a:gd name="connsiteX0" fmla="*/ 0 w 1773716"/>
              <a:gd name="connsiteY0" fmla="*/ 0 h 5210978"/>
              <a:gd name="connsiteX1" fmla="*/ 88135 w 1773716"/>
              <a:gd name="connsiteY1" fmla="*/ 77118 h 5210978"/>
              <a:gd name="connsiteX2" fmla="*/ 165253 w 1773716"/>
              <a:gd name="connsiteY2" fmla="*/ 165253 h 5210978"/>
              <a:gd name="connsiteX3" fmla="*/ 187287 w 1773716"/>
              <a:gd name="connsiteY3" fmla="*/ 253388 h 5210978"/>
              <a:gd name="connsiteX4" fmla="*/ 407625 w 1773716"/>
              <a:gd name="connsiteY4" fmla="*/ 363556 h 5210978"/>
              <a:gd name="connsiteX5" fmla="*/ 539827 w 1773716"/>
              <a:gd name="connsiteY5" fmla="*/ 539826 h 5210978"/>
              <a:gd name="connsiteX6" fmla="*/ 705080 w 1773716"/>
              <a:gd name="connsiteY6" fmla="*/ 738130 h 5210978"/>
              <a:gd name="connsiteX7" fmla="*/ 826266 w 1773716"/>
              <a:gd name="connsiteY7" fmla="*/ 958467 h 5210978"/>
              <a:gd name="connsiteX8" fmla="*/ 925417 w 1773716"/>
              <a:gd name="connsiteY8" fmla="*/ 1156771 h 5210978"/>
              <a:gd name="connsiteX9" fmla="*/ 1068637 w 1773716"/>
              <a:gd name="connsiteY9" fmla="*/ 1531344 h 5210978"/>
              <a:gd name="connsiteX10" fmla="*/ 1101687 w 1773716"/>
              <a:gd name="connsiteY10" fmla="*/ 1608462 h 5210978"/>
              <a:gd name="connsiteX11" fmla="*/ 1101687 w 1773716"/>
              <a:gd name="connsiteY11" fmla="*/ 1663547 h 5210978"/>
              <a:gd name="connsiteX12" fmla="*/ 1211856 w 1773716"/>
              <a:gd name="connsiteY12" fmla="*/ 1872867 h 5210978"/>
              <a:gd name="connsiteX13" fmla="*/ 1377109 w 1773716"/>
              <a:gd name="connsiteY13" fmla="*/ 2104222 h 5210978"/>
              <a:gd name="connsiteX14" fmla="*/ 1542362 w 1773716"/>
              <a:gd name="connsiteY14" fmla="*/ 2368626 h 5210978"/>
              <a:gd name="connsiteX15" fmla="*/ 1586429 w 1773716"/>
              <a:gd name="connsiteY15" fmla="*/ 2522862 h 5210978"/>
              <a:gd name="connsiteX16" fmla="*/ 1619480 w 1773716"/>
              <a:gd name="connsiteY16" fmla="*/ 2688115 h 5210978"/>
              <a:gd name="connsiteX17" fmla="*/ 1630497 w 1773716"/>
              <a:gd name="connsiteY17" fmla="*/ 2853369 h 5210978"/>
              <a:gd name="connsiteX18" fmla="*/ 1630497 w 1773716"/>
              <a:gd name="connsiteY18" fmla="*/ 2996588 h 5210978"/>
              <a:gd name="connsiteX19" fmla="*/ 1619480 w 1773716"/>
              <a:gd name="connsiteY19" fmla="*/ 3073706 h 5210978"/>
              <a:gd name="connsiteX20" fmla="*/ 1696598 w 1773716"/>
              <a:gd name="connsiteY20" fmla="*/ 3249976 h 5210978"/>
              <a:gd name="connsiteX21" fmla="*/ 1773716 w 1773716"/>
              <a:gd name="connsiteY21" fmla="*/ 3448279 h 5210978"/>
              <a:gd name="connsiteX22" fmla="*/ 1773716 w 1773716"/>
              <a:gd name="connsiteY22" fmla="*/ 3591499 h 5210978"/>
              <a:gd name="connsiteX23" fmla="*/ 1718632 w 1773716"/>
              <a:gd name="connsiteY23" fmla="*/ 3756752 h 5210978"/>
              <a:gd name="connsiteX24" fmla="*/ 1674564 w 1773716"/>
              <a:gd name="connsiteY24" fmla="*/ 3877937 h 5210978"/>
              <a:gd name="connsiteX25" fmla="*/ 1498294 w 1773716"/>
              <a:gd name="connsiteY25" fmla="*/ 4076241 h 5210978"/>
              <a:gd name="connsiteX26" fmla="*/ 1509311 w 1773716"/>
              <a:gd name="connsiteY26" fmla="*/ 4153359 h 5210978"/>
              <a:gd name="connsiteX27" fmla="*/ 1432193 w 1773716"/>
              <a:gd name="connsiteY27" fmla="*/ 4230477 h 5210978"/>
              <a:gd name="connsiteX28" fmla="*/ 1432193 w 1773716"/>
              <a:gd name="connsiteY28" fmla="*/ 4285561 h 5210978"/>
              <a:gd name="connsiteX29" fmla="*/ 1366092 w 1773716"/>
              <a:gd name="connsiteY29" fmla="*/ 4384713 h 5210978"/>
              <a:gd name="connsiteX30" fmla="*/ 1366092 w 1773716"/>
              <a:gd name="connsiteY30" fmla="*/ 4605050 h 5210978"/>
              <a:gd name="connsiteX31" fmla="*/ 1222873 w 1773716"/>
              <a:gd name="connsiteY31" fmla="*/ 4847422 h 5210978"/>
              <a:gd name="connsiteX32" fmla="*/ 1178805 w 1773716"/>
              <a:gd name="connsiteY32" fmla="*/ 4913523 h 5210978"/>
              <a:gd name="connsiteX33" fmla="*/ 1123721 w 1773716"/>
              <a:gd name="connsiteY33" fmla="*/ 4946573 h 5210978"/>
              <a:gd name="connsiteX34" fmla="*/ 1123721 w 1773716"/>
              <a:gd name="connsiteY34" fmla="*/ 5210978 h 5210978"/>
              <a:gd name="connsiteX0" fmla="*/ 0 w 1773716"/>
              <a:gd name="connsiteY0" fmla="*/ 0 h 5210978"/>
              <a:gd name="connsiteX1" fmla="*/ 88135 w 1773716"/>
              <a:gd name="connsiteY1" fmla="*/ 77118 h 5210978"/>
              <a:gd name="connsiteX2" fmla="*/ 187287 w 1773716"/>
              <a:gd name="connsiteY2" fmla="*/ 253388 h 5210978"/>
              <a:gd name="connsiteX3" fmla="*/ 407625 w 1773716"/>
              <a:gd name="connsiteY3" fmla="*/ 363556 h 5210978"/>
              <a:gd name="connsiteX4" fmla="*/ 539827 w 1773716"/>
              <a:gd name="connsiteY4" fmla="*/ 539826 h 5210978"/>
              <a:gd name="connsiteX5" fmla="*/ 705080 w 1773716"/>
              <a:gd name="connsiteY5" fmla="*/ 738130 h 5210978"/>
              <a:gd name="connsiteX6" fmla="*/ 826266 w 1773716"/>
              <a:gd name="connsiteY6" fmla="*/ 958467 h 5210978"/>
              <a:gd name="connsiteX7" fmla="*/ 925417 w 1773716"/>
              <a:gd name="connsiteY7" fmla="*/ 1156771 h 5210978"/>
              <a:gd name="connsiteX8" fmla="*/ 1068637 w 1773716"/>
              <a:gd name="connsiteY8" fmla="*/ 1531344 h 5210978"/>
              <a:gd name="connsiteX9" fmla="*/ 1101687 w 1773716"/>
              <a:gd name="connsiteY9" fmla="*/ 1608462 h 5210978"/>
              <a:gd name="connsiteX10" fmla="*/ 1101687 w 1773716"/>
              <a:gd name="connsiteY10" fmla="*/ 1663547 h 5210978"/>
              <a:gd name="connsiteX11" fmla="*/ 1211856 w 1773716"/>
              <a:gd name="connsiteY11" fmla="*/ 1872867 h 5210978"/>
              <a:gd name="connsiteX12" fmla="*/ 1377109 w 1773716"/>
              <a:gd name="connsiteY12" fmla="*/ 2104222 h 5210978"/>
              <a:gd name="connsiteX13" fmla="*/ 1542362 w 1773716"/>
              <a:gd name="connsiteY13" fmla="*/ 2368626 h 5210978"/>
              <a:gd name="connsiteX14" fmla="*/ 1586429 w 1773716"/>
              <a:gd name="connsiteY14" fmla="*/ 2522862 h 5210978"/>
              <a:gd name="connsiteX15" fmla="*/ 1619480 w 1773716"/>
              <a:gd name="connsiteY15" fmla="*/ 2688115 h 5210978"/>
              <a:gd name="connsiteX16" fmla="*/ 1630497 w 1773716"/>
              <a:gd name="connsiteY16" fmla="*/ 2853369 h 5210978"/>
              <a:gd name="connsiteX17" fmla="*/ 1630497 w 1773716"/>
              <a:gd name="connsiteY17" fmla="*/ 2996588 h 5210978"/>
              <a:gd name="connsiteX18" fmla="*/ 1619480 w 1773716"/>
              <a:gd name="connsiteY18" fmla="*/ 3073706 h 5210978"/>
              <a:gd name="connsiteX19" fmla="*/ 1696598 w 1773716"/>
              <a:gd name="connsiteY19" fmla="*/ 3249976 h 5210978"/>
              <a:gd name="connsiteX20" fmla="*/ 1773716 w 1773716"/>
              <a:gd name="connsiteY20" fmla="*/ 3448279 h 5210978"/>
              <a:gd name="connsiteX21" fmla="*/ 1773716 w 1773716"/>
              <a:gd name="connsiteY21" fmla="*/ 3591499 h 5210978"/>
              <a:gd name="connsiteX22" fmla="*/ 1718632 w 1773716"/>
              <a:gd name="connsiteY22" fmla="*/ 3756752 h 5210978"/>
              <a:gd name="connsiteX23" fmla="*/ 1674564 w 1773716"/>
              <a:gd name="connsiteY23" fmla="*/ 3877937 h 5210978"/>
              <a:gd name="connsiteX24" fmla="*/ 1498294 w 1773716"/>
              <a:gd name="connsiteY24" fmla="*/ 4076241 h 5210978"/>
              <a:gd name="connsiteX25" fmla="*/ 1509311 w 1773716"/>
              <a:gd name="connsiteY25" fmla="*/ 4153359 h 5210978"/>
              <a:gd name="connsiteX26" fmla="*/ 1432193 w 1773716"/>
              <a:gd name="connsiteY26" fmla="*/ 4230477 h 5210978"/>
              <a:gd name="connsiteX27" fmla="*/ 1432193 w 1773716"/>
              <a:gd name="connsiteY27" fmla="*/ 4285561 h 5210978"/>
              <a:gd name="connsiteX28" fmla="*/ 1366092 w 1773716"/>
              <a:gd name="connsiteY28" fmla="*/ 4384713 h 5210978"/>
              <a:gd name="connsiteX29" fmla="*/ 1366092 w 1773716"/>
              <a:gd name="connsiteY29" fmla="*/ 4605050 h 5210978"/>
              <a:gd name="connsiteX30" fmla="*/ 1222873 w 1773716"/>
              <a:gd name="connsiteY30" fmla="*/ 4847422 h 5210978"/>
              <a:gd name="connsiteX31" fmla="*/ 1178805 w 1773716"/>
              <a:gd name="connsiteY31" fmla="*/ 4913523 h 5210978"/>
              <a:gd name="connsiteX32" fmla="*/ 1123721 w 1773716"/>
              <a:gd name="connsiteY32" fmla="*/ 4946573 h 5210978"/>
              <a:gd name="connsiteX33" fmla="*/ 1123721 w 1773716"/>
              <a:gd name="connsiteY33" fmla="*/ 5210978 h 5210978"/>
              <a:gd name="connsiteX0" fmla="*/ 0 w 1773716"/>
              <a:gd name="connsiteY0" fmla="*/ 0 h 5210978"/>
              <a:gd name="connsiteX1" fmla="*/ 187287 w 1773716"/>
              <a:gd name="connsiteY1" fmla="*/ 253388 h 5210978"/>
              <a:gd name="connsiteX2" fmla="*/ 407625 w 1773716"/>
              <a:gd name="connsiteY2" fmla="*/ 363556 h 5210978"/>
              <a:gd name="connsiteX3" fmla="*/ 539827 w 1773716"/>
              <a:gd name="connsiteY3" fmla="*/ 539826 h 5210978"/>
              <a:gd name="connsiteX4" fmla="*/ 705080 w 1773716"/>
              <a:gd name="connsiteY4" fmla="*/ 738130 h 5210978"/>
              <a:gd name="connsiteX5" fmla="*/ 826266 w 1773716"/>
              <a:gd name="connsiteY5" fmla="*/ 958467 h 5210978"/>
              <a:gd name="connsiteX6" fmla="*/ 925417 w 1773716"/>
              <a:gd name="connsiteY6" fmla="*/ 1156771 h 5210978"/>
              <a:gd name="connsiteX7" fmla="*/ 1068637 w 1773716"/>
              <a:gd name="connsiteY7" fmla="*/ 1531344 h 5210978"/>
              <a:gd name="connsiteX8" fmla="*/ 1101687 w 1773716"/>
              <a:gd name="connsiteY8" fmla="*/ 1608462 h 5210978"/>
              <a:gd name="connsiteX9" fmla="*/ 1101687 w 1773716"/>
              <a:gd name="connsiteY9" fmla="*/ 1663547 h 5210978"/>
              <a:gd name="connsiteX10" fmla="*/ 1211856 w 1773716"/>
              <a:gd name="connsiteY10" fmla="*/ 1872867 h 5210978"/>
              <a:gd name="connsiteX11" fmla="*/ 1377109 w 1773716"/>
              <a:gd name="connsiteY11" fmla="*/ 2104222 h 5210978"/>
              <a:gd name="connsiteX12" fmla="*/ 1542362 w 1773716"/>
              <a:gd name="connsiteY12" fmla="*/ 2368626 h 5210978"/>
              <a:gd name="connsiteX13" fmla="*/ 1586429 w 1773716"/>
              <a:gd name="connsiteY13" fmla="*/ 2522862 h 5210978"/>
              <a:gd name="connsiteX14" fmla="*/ 1619480 w 1773716"/>
              <a:gd name="connsiteY14" fmla="*/ 2688115 h 5210978"/>
              <a:gd name="connsiteX15" fmla="*/ 1630497 w 1773716"/>
              <a:gd name="connsiteY15" fmla="*/ 2853369 h 5210978"/>
              <a:gd name="connsiteX16" fmla="*/ 1630497 w 1773716"/>
              <a:gd name="connsiteY16" fmla="*/ 2996588 h 5210978"/>
              <a:gd name="connsiteX17" fmla="*/ 1619480 w 1773716"/>
              <a:gd name="connsiteY17" fmla="*/ 3073706 h 5210978"/>
              <a:gd name="connsiteX18" fmla="*/ 1696598 w 1773716"/>
              <a:gd name="connsiteY18" fmla="*/ 3249976 h 5210978"/>
              <a:gd name="connsiteX19" fmla="*/ 1773716 w 1773716"/>
              <a:gd name="connsiteY19" fmla="*/ 3448279 h 5210978"/>
              <a:gd name="connsiteX20" fmla="*/ 1773716 w 1773716"/>
              <a:gd name="connsiteY20" fmla="*/ 3591499 h 5210978"/>
              <a:gd name="connsiteX21" fmla="*/ 1718632 w 1773716"/>
              <a:gd name="connsiteY21" fmla="*/ 3756752 h 5210978"/>
              <a:gd name="connsiteX22" fmla="*/ 1674564 w 1773716"/>
              <a:gd name="connsiteY22" fmla="*/ 3877937 h 5210978"/>
              <a:gd name="connsiteX23" fmla="*/ 1498294 w 1773716"/>
              <a:gd name="connsiteY23" fmla="*/ 4076241 h 5210978"/>
              <a:gd name="connsiteX24" fmla="*/ 1509311 w 1773716"/>
              <a:gd name="connsiteY24" fmla="*/ 4153359 h 5210978"/>
              <a:gd name="connsiteX25" fmla="*/ 1432193 w 1773716"/>
              <a:gd name="connsiteY25" fmla="*/ 4230477 h 5210978"/>
              <a:gd name="connsiteX26" fmla="*/ 1432193 w 1773716"/>
              <a:gd name="connsiteY26" fmla="*/ 4285561 h 5210978"/>
              <a:gd name="connsiteX27" fmla="*/ 1366092 w 1773716"/>
              <a:gd name="connsiteY27" fmla="*/ 4384713 h 5210978"/>
              <a:gd name="connsiteX28" fmla="*/ 1366092 w 1773716"/>
              <a:gd name="connsiteY28" fmla="*/ 4605050 h 5210978"/>
              <a:gd name="connsiteX29" fmla="*/ 1222873 w 1773716"/>
              <a:gd name="connsiteY29" fmla="*/ 4847422 h 5210978"/>
              <a:gd name="connsiteX30" fmla="*/ 1178805 w 1773716"/>
              <a:gd name="connsiteY30" fmla="*/ 4913523 h 5210978"/>
              <a:gd name="connsiteX31" fmla="*/ 1123721 w 1773716"/>
              <a:gd name="connsiteY31" fmla="*/ 4946573 h 5210978"/>
              <a:gd name="connsiteX32" fmla="*/ 1123721 w 1773716"/>
              <a:gd name="connsiteY32" fmla="*/ 5210978 h 5210978"/>
              <a:gd name="connsiteX0" fmla="*/ 0 w 1586429"/>
              <a:gd name="connsiteY0" fmla="*/ 0 h 4957590"/>
              <a:gd name="connsiteX1" fmla="*/ 220338 w 1586429"/>
              <a:gd name="connsiteY1" fmla="*/ 110168 h 4957590"/>
              <a:gd name="connsiteX2" fmla="*/ 352540 w 1586429"/>
              <a:gd name="connsiteY2" fmla="*/ 286438 h 4957590"/>
              <a:gd name="connsiteX3" fmla="*/ 517793 w 1586429"/>
              <a:gd name="connsiteY3" fmla="*/ 484742 h 4957590"/>
              <a:gd name="connsiteX4" fmla="*/ 638979 w 1586429"/>
              <a:gd name="connsiteY4" fmla="*/ 705079 h 4957590"/>
              <a:gd name="connsiteX5" fmla="*/ 738130 w 1586429"/>
              <a:gd name="connsiteY5" fmla="*/ 903383 h 4957590"/>
              <a:gd name="connsiteX6" fmla="*/ 881350 w 1586429"/>
              <a:gd name="connsiteY6" fmla="*/ 1277956 h 4957590"/>
              <a:gd name="connsiteX7" fmla="*/ 914400 w 1586429"/>
              <a:gd name="connsiteY7" fmla="*/ 1355074 h 4957590"/>
              <a:gd name="connsiteX8" fmla="*/ 914400 w 1586429"/>
              <a:gd name="connsiteY8" fmla="*/ 1410159 h 4957590"/>
              <a:gd name="connsiteX9" fmla="*/ 1024569 w 1586429"/>
              <a:gd name="connsiteY9" fmla="*/ 1619479 h 4957590"/>
              <a:gd name="connsiteX10" fmla="*/ 1189822 w 1586429"/>
              <a:gd name="connsiteY10" fmla="*/ 1850834 h 4957590"/>
              <a:gd name="connsiteX11" fmla="*/ 1355075 w 1586429"/>
              <a:gd name="connsiteY11" fmla="*/ 2115238 h 4957590"/>
              <a:gd name="connsiteX12" fmla="*/ 1399142 w 1586429"/>
              <a:gd name="connsiteY12" fmla="*/ 2269474 h 4957590"/>
              <a:gd name="connsiteX13" fmla="*/ 1432193 w 1586429"/>
              <a:gd name="connsiteY13" fmla="*/ 2434727 h 4957590"/>
              <a:gd name="connsiteX14" fmla="*/ 1443210 w 1586429"/>
              <a:gd name="connsiteY14" fmla="*/ 2599981 h 4957590"/>
              <a:gd name="connsiteX15" fmla="*/ 1443210 w 1586429"/>
              <a:gd name="connsiteY15" fmla="*/ 2743200 h 4957590"/>
              <a:gd name="connsiteX16" fmla="*/ 1432193 w 1586429"/>
              <a:gd name="connsiteY16" fmla="*/ 2820318 h 4957590"/>
              <a:gd name="connsiteX17" fmla="*/ 1509311 w 1586429"/>
              <a:gd name="connsiteY17" fmla="*/ 2996588 h 4957590"/>
              <a:gd name="connsiteX18" fmla="*/ 1586429 w 1586429"/>
              <a:gd name="connsiteY18" fmla="*/ 3194891 h 4957590"/>
              <a:gd name="connsiteX19" fmla="*/ 1586429 w 1586429"/>
              <a:gd name="connsiteY19" fmla="*/ 3338111 h 4957590"/>
              <a:gd name="connsiteX20" fmla="*/ 1531345 w 1586429"/>
              <a:gd name="connsiteY20" fmla="*/ 3503364 h 4957590"/>
              <a:gd name="connsiteX21" fmla="*/ 1487277 w 1586429"/>
              <a:gd name="connsiteY21" fmla="*/ 3624549 h 4957590"/>
              <a:gd name="connsiteX22" fmla="*/ 1311007 w 1586429"/>
              <a:gd name="connsiteY22" fmla="*/ 3822853 h 4957590"/>
              <a:gd name="connsiteX23" fmla="*/ 1322024 w 1586429"/>
              <a:gd name="connsiteY23" fmla="*/ 3899971 h 4957590"/>
              <a:gd name="connsiteX24" fmla="*/ 1244906 w 1586429"/>
              <a:gd name="connsiteY24" fmla="*/ 3977089 h 4957590"/>
              <a:gd name="connsiteX25" fmla="*/ 1244906 w 1586429"/>
              <a:gd name="connsiteY25" fmla="*/ 4032173 h 4957590"/>
              <a:gd name="connsiteX26" fmla="*/ 1178805 w 1586429"/>
              <a:gd name="connsiteY26" fmla="*/ 4131325 h 4957590"/>
              <a:gd name="connsiteX27" fmla="*/ 1178805 w 1586429"/>
              <a:gd name="connsiteY27" fmla="*/ 4351662 h 4957590"/>
              <a:gd name="connsiteX28" fmla="*/ 1035586 w 1586429"/>
              <a:gd name="connsiteY28" fmla="*/ 4594034 h 4957590"/>
              <a:gd name="connsiteX29" fmla="*/ 991518 w 1586429"/>
              <a:gd name="connsiteY29" fmla="*/ 4660135 h 4957590"/>
              <a:gd name="connsiteX30" fmla="*/ 936434 w 1586429"/>
              <a:gd name="connsiteY30" fmla="*/ 4693185 h 4957590"/>
              <a:gd name="connsiteX31" fmla="*/ 936434 w 1586429"/>
              <a:gd name="connsiteY31" fmla="*/ 4957590 h 4957590"/>
              <a:gd name="connsiteX0" fmla="*/ 0 w 1586429"/>
              <a:gd name="connsiteY0" fmla="*/ 0 h 4957590"/>
              <a:gd name="connsiteX1" fmla="*/ 220338 w 1586429"/>
              <a:gd name="connsiteY1" fmla="*/ 110168 h 4957590"/>
              <a:gd name="connsiteX2" fmla="*/ 352540 w 1586429"/>
              <a:gd name="connsiteY2" fmla="*/ 286438 h 4957590"/>
              <a:gd name="connsiteX3" fmla="*/ 517793 w 1586429"/>
              <a:gd name="connsiteY3" fmla="*/ 484742 h 4957590"/>
              <a:gd name="connsiteX4" fmla="*/ 638979 w 1586429"/>
              <a:gd name="connsiteY4" fmla="*/ 705079 h 4957590"/>
              <a:gd name="connsiteX5" fmla="*/ 738130 w 1586429"/>
              <a:gd name="connsiteY5" fmla="*/ 903383 h 4957590"/>
              <a:gd name="connsiteX6" fmla="*/ 881350 w 1586429"/>
              <a:gd name="connsiteY6" fmla="*/ 1277956 h 4957590"/>
              <a:gd name="connsiteX7" fmla="*/ 914400 w 1586429"/>
              <a:gd name="connsiteY7" fmla="*/ 1355074 h 4957590"/>
              <a:gd name="connsiteX8" fmla="*/ 914400 w 1586429"/>
              <a:gd name="connsiteY8" fmla="*/ 1410159 h 4957590"/>
              <a:gd name="connsiteX9" fmla="*/ 1024569 w 1586429"/>
              <a:gd name="connsiteY9" fmla="*/ 1619479 h 4957590"/>
              <a:gd name="connsiteX10" fmla="*/ 1189822 w 1586429"/>
              <a:gd name="connsiteY10" fmla="*/ 1850834 h 4957590"/>
              <a:gd name="connsiteX11" fmla="*/ 1355075 w 1586429"/>
              <a:gd name="connsiteY11" fmla="*/ 2115238 h 4957590"/>
              <a:gd name="connsiteX12" fmla="*/ 1399142 w 1586429"/>
              <a:gd name="connsiteY12" fmla="*/ 2269474 h 4957590"/>
              <a:gd name="connsiteX13" fmla="*/ 1432193 w 1586429"/>
              <a:gd name="connsiteY13" fmla="*/ 2434727 h 4957590"/>
              <a:gd name="connsiteX14" fmla="*/ 1443210 w 1586429"/>
              <a:gd name="connsiteY14" fmla="*/ 2599981 h 4957590"/>
              <a:gd name="connsiteX15" fmla="*/ 1443210 w 1586429"/>
              <a:gd name="connsiteY15" fmla="*/ 2743200 h 4957590"/>
              <a:gd name="connsiteX16" fmla="*/ 1432193 w 1586429"/>
              <a:gd name="connsiteY16" fmla="*/ 2820318 h 4957590"/>
              <a:gd name="connsiteX17" fmla="*/ 1509311 w 1586429"/>
              <a:gd name="connsiteY17" fmla="*/ 2996588 h 4957590"/>
              <a:gd name="connsiteX18" fmla="*/ 1586429 w 1586429"/>
              <a:gd name="connsiteY18" fmla="*/ 3194891 h 4957590"/>
              <a:gd name="connsiteX19" fmla="*/ 1586429 w 1586429"/>
              <a:gd name="connsiteY19" fmla="*/ 3338111 h 4957590"/>
              <a:gd name="connsiteX20" fmla="*/ 1531345 w 1586429"/>
              <a:gd name="connsiteY20" fmla="*/ 3503364 h 4957590"/>
              <a:gd name="connsiteX21" fmla="*/ 1487277 w 1586429"/>
              <a:gd name="connsiteY21" fmla="*/ 3624549 h 4957590"/>
              <a:gd name="connsiteX22" fmla="*/ 1311007 w 1586429"/>
              <a:gd name="connsiteY22" fmla="*/ 3822853 h 4957590"/>
              <a:gd name="connsiteX23" fmla="*/ 1322024 w 1586429"/>
              <a:gd name="connsiteY23" fmla="*/ 3899971 h 4957590"/>
              <a:gd name="connsiteX24" fmla="*/ 1244906 w 1586429"/>
              <a:gd name="connsiteY24" fmla="*/ 3977089 h 4957590"/>
              <a:gd name="connsiteX25" fmla="*/ 1244906 w 1586429"/>
              <a:gd name="connsiteY25" fmla="*/ 4032173 h 4957590"/>
              <a:gd name="connsiteX26" fmla="*/ 1178805 w 1586429"/>
              <a:gd name="connsiteY26" fmla="*/ 4131325 h 4957590"/>
              <a:gd name="connsiteX27" fmla="*/ 1178805 w 1586429"/>
              <a:gd name="connsiteY27" fmla="*/ 4351662 h 4957590"/>
              <a:gd name="connsiteX28" fmla="*/ 1035586 w 1586429"/>
              <a:gd name="connsiteY28" fmla="*/ 4594034 h 4957590"/>
              <a:gd name="connsiteX29" fmla="*/ 1086409 w 1586429"/>
              <a:gd name="connsiteY29" fmla="*/ 4657260 h 4957590"/>
              <a:gd name="connsiteX30" fmla="*/ 936434 w 1586429"/>
              <a:gd name="connsiteY30" fmla="*/ 4693185 h 4957590"/>
              <a:gd name="connsiteX31" fmla="*/ 936434 w 1586429"/>
              <a:gd name="connsiteY31" fmla="*/ 4957590 h 4957590"/>
              <a:gd name="connsiteX0" fmla="*/ 0 w 1586429"/>
              <a:gd name="connsiteY0" fmla="*/ 0 h 4957590"/>
              <a:gd name="connsiteX1" fmla="*/ 220338 w 1586429"/>
              <a:gd name="connsiteY1" fmla="*/ 110168 h 4957590"/>
              <a:gd name="connsiteX2" fmla="*/ 352540 w 1586429"/>
              <a:gd name="connsiteY2" fmla="*/ 286438 h 4957590"/>
              <a:gd name="connsiteX3" fmla="*/ 517793 w 1586429"/>
              <a:gd name="connsiteY3" fmla="*/ 484742 h 4957590"/>
              <a:gd name="connsiteX4" fmla="*/ 638979 w 1586429"/>
              <a:gd name="connsiteY4" fmla="*/ 705079 h 4957590"/>
              <a:gd name="connsiteX5" fmla="*/ 738130 w 1586429"/>
              <a:gd name="connsiteY5" fmla="*/ 903383 h 4957590"/>
              <a:gd name="connsiteX6" fmla="*/ 881350 w 1586429"/>
              <a:gd name="connsiteY6" fmla="*/ 1277956 h 4957590"/>
              <a:gd name="connsiteX7" fmla="*/ 914400 w 1586429"/>
              <a:gd name="connsiteY7" fmla="*/ 1355074 h 4957590"/>
              <a:gd name="connsiteX8" fmla="*/ 914400 w 1586429"/>
              <a:gd name="connsiteY8" fmla="*/ 1410159 h 4957590"/>
              <a:gd name="connsiteX9" fmla="*/ 1024569 w 1586429"/>
              <a:gd name="connsiteY9" fmla="*/ 1619479 h 4957590"/>
              <a:gd name="connsiteX10" fmla="*/ 1189822 w 1586429"/>
              <a:gd name="connsiteY10" fmla="*/ 1850834 h 4957590"/>
              <a:gd name="connsiteX11" fmla="*/ 1355075 w 1586429"/>
              <a:gd name="connsiteY11" fmla="*/ 2115238 h 4957590"/>
              <a:gd name="connsiteX12" fmla="*/ 1399142 w 1586429"/>
              <a:gd name="connsiteY12" fmla="*/ 2269474 h 4957590"/>
              <a:gd name="connsiteX13" fmla="*/ 1432193 w 1586429"/>
              <a:gd name="connsiteY13" fmla="*/ 2434727 h 4957590"/>
              <a:gd name="connsiteX14" fmla="*/ 1443210 w 1586429"/>
              <a:gd name="connsiteY14" fmla="*/ 2599981 h 4957590"/>
              <a:gd name="connsiteX15" fmla="*/ 1443210 w 1586429"/>
              <a:gd name="connsiteY15" fmla="*/ 2743200 h 4957590"/>
              <a:gd name="connsiteX16" fmla="*/ 1432193 w 1586429"/>
              <a:gd name="connsiteY16" fmla="*/ 2820318 h 4957590"/>
              <a:gd name="connsiteX17" fmla="*/ 1509311 w 1586429"/>
              <a:gd name="connsiteY17" fmla="*/ 2996588 h 4957590"/>
              <a:gd name="connsiteX18" fmla="*/ 1586429 w 1586429"/>
              <a:gd name="connsiteY18" fmla="*/ 3194891 h 4957590"/>
              <a:gd name="connsiteX19" fmla="*/ 1586429 w 1586429"/>
              <a:gd name="connsiteY19" fmla="*/ 3338111 h 4957590"/>
              <a:gd name="connsiteX20" fmla="*/ 1531345 w 1586429"/>
              <a:gd name="connsiteY20" fmla="*/ 3503364 h 4957590"/>
              <a:gd name="connsiteX21" fmla="*/ 1487277 w 1586429"/>
              <a:gd name="connsiteY21" fmla="*/ 3624549 h 4957590"/>
              <a:gd name="connsiteX22" fmla="*/ 1311007 w 1586429"/>
              <a:gd name="connsiteY22" fmla="*/ 3822853 h 4957590"/>
              <a:gd name="connsiteX23" fmla="*/ 1322024 w 1586429"/>
              <a:gd name="connsiteY23" fmla="*/ 3899971 h 4957590"/>
              <a:gd name="connsiteX24" fmla="*/ 1244906 w 1586429"/>
              <a:gd name="connsiteY24" fmla="*/ 3977089 h 4957590"/>
              <a:gd name="connsiteX25" fmla="*/ 1244906 w 1586429"/>
              <a:gd name="connsiteY25" fmla="*/ 4032173 h 4957590"/>
              <a:gd name="connsiteX26" fmla="*/ 1178805 w 1586429"/>
              <a:gd name="connsiteY26" fmla="*/ 4131325 h 4957590"/>
              <a:gd name="connsiteX27" fmla="*/ 1178805 w 1586429"/>
              <a:gd name="connsiteY27" fmla="*/ 4351662 h 4957590"/>
              <a:gd name="connsiteX28" fmla="*/ 1035586 w 1586429"/>
              <a:gd name="connsiteY28" fmla="*/ 4579657 h 4957590"/>
              <a:gd name="connsiteX29" fmla="*/ 1086409 w 1586429"/>
              <a:gd name="connsiteY29" fmla="*/ 4657260 h 4957590"/>
              <a:gd name="connsiteX30" fmla="*/ 936434 w 1586429"/>
              <a:gd name="connsiteY30" fmla="*/ 4693185 h 4957590"/>
              <a:gd name="connsiteX31" fmla="*/ 936434 w 1586429"/>
              <a:gd name="connsiteY31" fmla="*/ 4957590 h 4957590"/>
              <a:gd name="connsiteX0" fmla="*/ 0 w 1586429"/>
              <a:gd name="connsiteY0" fmla="*/ 0 h 4957590"/>
              <a:gd name="connsiteX1" fmla="*/ 220338 w 1586429"/>
              <a:gd name="connsiteY1" fmla="*/ 110168 h 4957590"/>
              <a:gd name="connsiteX2" fmla="*/ 352540 w 1586429"/>
              <a:gd name="connsiteY2" fmla="*/ 286438 h 4957590"/>
              <a:gd name="connsiteX3" fmla="*/ 517793 w 1586429"/>
              <a:gd name="connsiteY3" fmla="*/ 484742 h 4957590"/>
              <a:gd name="connsiteX4" fmla="*/ 638979 w 1586429"/>
              <a:gd name="connsiteY4" fmla="*/ 705079 h 4957590"/>
              <a:gd name="connsiteX5" fmla="*/ 738130 w 1586429"/>
              <a:gd name="connsiteY5" fmla="*/ 903383 h 4957590"/>
              <a:gd name="connsiteX6" fmla="*/ 881350 w 1586429"/>
              <a:gd name="connsiteY6" fmla="*/ 1277956 h 4957590"/>
              <a:gd name="connsiteX7" fmla="*/ 914400 w 1586429"/>
              <a:gd name="connsiteY7" fmla="*/ 1355074 h 4957590"/>
              <a:gd name="connsiteX8" fmla="*/ 914400 w 1586429"/>
              <a:gd name="connsiteY8" fmla="*/ 1410159 h 4957590"/>
              <a:gd name="connsiteX9" fmla="*/ 1024569 w 1586429"/>
              <a:gd name="connsiteY9" fmla="*/ 1619479 h 4957590"/>
              <a:gd name="connsiteX10" fmla="*/ 1189822 w 1586429"/>
              <a:gd name="connsiteY10" fmla="*/ 1850834 h 4957590"/>
              <a:gd name="connsiteX11" fmla="*/ 1355075 w 1586429"/>
              <a:gd name="connsiteY11" fmla="*/ 2115238 h 4957590"/>
              <a:gd name="connsiteX12" fmla="*/ 1399142 w 1586429"/>
              <a:gd name="connsiteY12" fmla="*/ 2269474 h 4957590"/>
              <a:gd name="connsiteX13" fmla="*/ 1432193 w 1586429"/>
              <a:gd name="connsiteY13" fmla="*/ 2434727 h 4957590"/>
              <a:gd name="connsiteX14" fmla="*/ 1443210 w 1586429"/>
              <a:gd name="connsiteY14" fmla="*/ 2599981 h 4957590"/>
              <a:gd name="connsiteX15" fmla="*/ 1443210 w 1586429"/>
              <a:gd name="connsiteY15" fmla="*/ 2743200 h 4957590"/>
              <a:gd name="connsiteX16" fmla="*/ 1432193 w 1586429"/>
              <a:gd name="connsiteY16" fmla="*/ 2820318 h 4957590"/>
              <a:gd name="connsiteX17" fmla="*/ 1509311 w 1586429"/>
              <a:gd name="connsiteY17" fmla="*/ 2996588 h 4957590"/>
              <a:gd name="connsiteX18" fmla="*/ 1586429 w 1586429"/>
              <a:gd name="connsiteY18" fmla="*/ 3194891 h 4957590"/>
              <a:gd name="connsiteX19" fmla="*/ 1586429 w 1586429"/>
              <a:gd name="connsiteY19" fmla="*/ 3338111 h 4957590"/>
              <a:gd name="connsiteX20" fmla="*/ 1531345 w 1586429"/>
              <a:gd name="connsiteY20" fmla="*/ 3503364 h 4957590"/>
              <a:gd name="connsiteX21" fmla="*/ 1487277 w 1586429"/>
              <a:gd name="connsiteY21" fmla="*/ 3624549 h 4957590"/>
              <a:gd name="connsiteX22" fmla="*/ 1311007 w 1586429"/>
              <a:gd name="connsiteY22" fmla="*/ 3822853 h 4957590"/>
              <a:gd name="connsiteX23" fmla="*/ 1322024 w 1586429"/>
              <a:gd name="connsiteY23" fmla="*/ 3899971 h 4957590"/>
              <a:gd name="connsiteX24" fmla="*/ 1244906 w 1586429"/>
              <a:gd name="connsiteY24" fmla="*/ 3977089 h 4957590"/>
              <a:gd name="connsiteX25" fmla="*/ 1244906 w 1586429"/>
              <a:gd name="connsiteY25" fmla="*/ 4032173 h 4957590"/>
              <a:gd name="connsiteX26" fmla="*/ 1178805 w 1586429"/>
              <a:gd name="connsiteY26" fmla="*/ 4131325 h 4957590"/>
              <a:gd name="connsiteX27" fmla="*/ 1178805 w 1586429"/>
              <a:gd name="connsiteY27" fmla="*/ 4351662 h 4957590"/>
              <a:gd name="connsiteX28" fmla="*/ 1035586 w 1586429"/>
              <a:gd name="connsiteY28" fmla="*/ 4579657 h 4957590"/>
              <a:gd name="connsiteX29" fmla="*/ 1086409 w 1586429"/>
              <a:gd name="connsiteY29" fmla="*/ 4657260 h 4957590"/>
              <a:gd name="connsiteX30" fmla="*/ 1111837 w 1586429"/>
              <a:gd name="connsiteY30" fmla="*/ 4713313 h 4957590"/>
              <a:gd name="connsiteX31" fmla="*/ 936434 w 1586429"/>
              <a:gd name="connsiteY31" fmla="*/ 4957590 h 4957590"/>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81350 w 1586429"/>
              <a:gd name="connsiteY6" fmla="*/ 1277956 h 4908707"/>
              <a:gd name="connsiteX7" fmla="*/ 914400 w 1586429"/>
              <a:gd name="connsiteY7" fmla="*/ 1355074 h 4908707"/>
              <a:gd name="connsiteX8" fmla="*/ 914400 w 1586429"/>
              <a:gd name="connsiteY8" fmla="*/ 1410159 h 4908707"/>
              <a:gd name="connsiteX9" fmla="*/ 1024569 w 1586429"/>
              <a:gd name="connsiteY9" fmla="*/ 1619479 h 4908707"/>
              <a:gd name="connsiteX10" fmla="*/ 1189822 w 1586429"/>
              <a:gd name="connsiteY10" fmla="*/ 1850834 h 4908707"/>
              <a:gd name="connsiteX11" fmla="*/ 1355075 w 1586429"/>
              <a:gd name="connsiteY11" fmla="*/ 2115238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81350 w 1586429"/>
              <a:gd name="connsiteY6" fmla="*/ 1277956 h 4908707"/>
              <a:gd name="connsiteX7" fmla="*/ 914400 w 1586429"/>
              <a:gd name="connsiteY7" fmla="*/ 1355074 h 4908707"/>
              <a:gd name="connsiteX8" fmla="*/ 914400 w 1586429"/>
              <a:gd name="connsiteY8" fmla="*/ 1410159 h 4908707"/>
              <a:gd name="connsiteX9" fmla="*/ 1024569 w 1586429"/>
              <a:gd name="connsiteY9" fmla="*/ 1619479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81350 w 1586429"/>
              <a:gd name="connsiteY6" fmla="*/ 1277956 h 4908707"/>
              <a:gd name="connsiteX7" fmla="*/ 914400 w 1586429"/>
              <a:gd name="connsiteY7" fmla="*/ 1355074 h 4908707"/>
              <a:gd name="connsiteX8" fmla="*/ 907914 w 1586429"/>
              <a:gd name="connsiteY8" fmla="*/ 1471768 h 4908707"/>
              <a:gd name="connsiteX9" fmla="*/ 1024569 w 1586429"/>
              <a:gd name="connsiteY9" fmla="*/ 1619479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81350 w 1586429"/>
              <a:gd name="connsiteY6" fmla="*/ 1277956 h 4908707"/>
              <a:gd name="connsiteX7" fmla="*/ 914400 w 1586429"/>
              <a:gd name="connsiteY7" fmla="*/ 1355074 h 4908707"/>
              <a:gd name="connsiteX8" fmla="*/ 907914 w 1586429"/>
              <a:gd name="connsiteY8" fmla="*/ 1471768 h 4908707"/>
              <a:gd name="connsiteX9" fmla="*/ 1018084 w 1586429"/>
              <a:gd name="connsiteY9" fmla="*/ 1629206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81350 w 1586429"/>
              <a:gd name="connsiteY6" fmla="*/ 1277956 h 4908707"/>
              <a:gd name="connsiteX7" fmla="*/ 888460 w 1586429"/>
              <a:gd name="connsiteY7" fmla="*/ 1355074 h 4908707"/>
              <a:gd name="connsiteX8" fmla="*/ 907914 w 1586429"/>
              <a:gd name="connsiteY8" fmla="*/ 1471768 h 4908707"/>
              <a:gd name="connsiteX9" fmla="*/ 1018084 w 1586429"/>
              <a:gd name="connsiteY9" fmla="*/ 1629206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55410 w 1586429"/>
              <a:gd name="connsiteY6" fmla="*/ 1281198 h 4908707"/>
              <a:gd name="connsiteX7" fmla="*/ 888460 w 1586429"/>
              <a:gd name="connsiteY7" fmla="*/ 1355074 h 4908707"/>
              <a:gd name="connsiteX8" fmla="*/ 907914 w 1586429"/>
              <a:gd name="connsiteY8" fmla="*/ 1471768 h 4908707"/>
              <a:gd name="connsiteX9" fmla="*/ 1018084 w 1586429"/>
              <a:gd name="connsiteY9" fmla="*/ 1629206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25159 w 1586429"/>
              <a:gd name="connsiteY5" fmla="*/ 916353 h 4908707"/>
              <a:gd name="connsiteX6" fmla="*/ 855410 w 1586429"/>
              <a:gd name="connsiteY6" fmla="*/ 1281198 h 4908707"/>
              <a:gd name="connsiteX7" fmla="*/ 888460 w 1586429"/>
              <a:gd name="connsiteY7" fmla="*/ 1355074 h 4908707"/>
              <a:gd name="connsiteX8" fmla="*/ 907914 w 1586429"/>
              <a:gd name="connsiteY8" fmla="*/ 1471768 h 4908707"/>
              <a:gd name="connsiteX9" fmla="*/ 1018084 w 1586429"/>
              <a:gd name="connsiteY9" fmla="*/ 1629206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07368 w 1586429"/>
              <a:gd name="connsiteY1" fmla="*/ 119896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25159 w 1586429"/>
              <a:gd name="connsiteY5" fmla="*/ 916353 h 4908707"/>
              <a:gd name="connsiteX6" fmla="*/ 855410 w 1586429"/>
              <a:gd name="connsiteY6" fmla="*/ 1281198 h 4908707"/>
              <a:gd name="connsiteX7" fmla="*/ 888460 w 1586429"/>
              <a:gd name="connsiteY7" fmla="*/ 1355074 h 4908707"/>
              <a:gd name="connsiteX8" fmla="*/ 907914 w 1586429"/>
              <a:gd name="connsiteY8" fmla="*/ 1471768 h 4908707"/>
              <a:gd name="connsiteX9" fmla="*/ 1018084 w 1586429"/>
              <a:gd name="connsiteY9" fmla="*/ 1629206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3187"/>
              <a:gd name="connsiteY0" fmla="*/ 0 h 4895737"/>
              <a:gd name="connsiteX1" fmla="*/ 204126 w 1583187"/>
              <a:gd name="connsiteY1" fmla="*/ 106926 h 4895737"/>
              <a:gd name="connsiteX2" fmla="*/ 349298 w 1583187"/>
              <a:gd name="connsiteY2" fmla="*/ 273468 h 4895737"/>
              <a:gd name="connsiteX3" fmla="*/ 514551 w 1583187"/>
              <a:gd name="connsiteY3" fmla="*/ 471772 h 4895737"/>
              <a:gd name="connsiteX4" fmla="*/ 635737 w 1583187"/>
              <a:gd name="connsiteY4" fmla="*/ 692109 h 4895737"/>
              <a:gd name="connsiteX5" fmla="*/ 721917 w 1583187"/>
              <a:gd name="connsiteY5" fmla="*/ 903383 h 4895737"/>
              <a:gd name="connsiteX6" fmla="*/ 852168 w 1583187"/>
              <a:gd name="connsiteY6" fmla="*/ 1268228 h 4895737"/>
              <a:gd name="connsiteX7" fmla="*/ 885218 w 1583187"/>
              <a:gd name="connsiteY7" fmla="*/ 1342104 h 4895737"/>
              <a:gd name="connsiteX8" fmla="*/ 904672 w 1583187"/>
              <a:gd name="connsiteY8" fmla="*/ 1458798 h 4895737"/>
              <a:gd name="connsiteX9" fmla="*/ 1014842 w 1583187"/>
              <a:gd name="connsiteY9" fmla="*/ 1616236 h 4895737"/>
              <a:gd name="connsiteX10" fmla="*/ 1186580 w 1583187"/>
              <a:gd name="connsiteY10" fmla="*/ 1837864 h 4895737"/>
              <a:gd name="connsiteX11" fmla="*/ 1309680 w 1583187"/>
              <a:gd name="connsiteY11" fmla="*/ 2111996 h 4895737"/>
              <a:gd name="connsiteX12" fmla="*/ 1395900 w 1583187"/>
              <a:gd name="connsiteY12" fmla="*/ 2256504 h 4895737"/>
              <a:gd name="connsiteX13" fmla="*/ 1428951 w 1583187"/>
              <a:gd name="connsiteY13" fmla="*/ 2421757 h 4895737"/>
              <a:gd name="connsiteX14" fmla="*/ 1439968 w 1583187"/>
              <a:gd name="connsiteY14" fmla="*/ 2587011 h 4895737"/>
              <a:gd name="connsiteX15" fmla="*/ 1439968 w 1583187"/>
              <a:gd name="connsiteY15" fmla="*/ 2730230 h 4895737"/>
              <a:gd name="connsiteX16" fmla="*/ 1428951 w 1583187"/>
              <a:gd name="connsiteY16" fmla="*/ 2807348 h 4895737"/>
              <a:gd name="connsiteX17" fmla="*/ 1506069 w 1583187"/>
              <a:gd name="connsiteY17" fmla="*/ 2983618 h 4895737"/>
              <a:gd name="connsiteX18" fmla="*/ 1583187 w 1583187"/>
              <a:gd name="connsiteY18" fmla="*/ 3181921 h 4895737"/>
              <a:gd name="connsiteX19" fmla="*/ 1583187 w 1583187"/>
              <a:gd name="connsiteY19" fmla="*/ 3325141 h 4895737"/>
              <a:gd name="connsiteX20" fmla="*/ 1528103 w 1583187"/>
              <a:gd name="connsiteY20" fmla="*/ 3490394 h 4895737"/>
              <a:gd name="connsiteX21" fmla="*/ 1484035 w 1583187"/>
              <a:gd name="connsiteY21" fmla="*/ 3611579 h 4895737"/>
              <a:gd name="connsiteX22" fmla="*/ 1307765 w 1583187"/>
              <a:gd name="connsiteY22" fmla="*/ 3809883 h 4895737"/>
              <a:gd name="connsiteX23" fmla="*/ 1318782 w 1583187"/>
              <a:gd name="connsiteY23" fmla="*/ 3887001 h 4895737"/>
              <a:gd name="connsiteX24" fmla="*/ 1241664 w 1583187"/>
              <a:gd name="connsiteY24" fmla="*/ 3964119 h 4895737"/>
              <a:gd name="connsiteX25" fmla="*/ 1241664 w 1583187"/>
              <a:gd name="connsiteY25" fmla="*/ 4019203 h 4895737"/>
              <a:gd name="connsiteX26" fmla="*/ 1175563 w 1583187"/>
              <a:gd name="connsiteY26" fmla="*/ 4118355 h 4895737"/>
              <a:gd name="connsiteX27" fmla="*/ 1175563 w 1583187"/>
              <a:gd name="connsiteY27" fmla="*/ 4338692 h 4895737"/>
              <a:gd name="connsiteX28" fmla="*/ 1032344 w 1583187"/>
              <a:gd name="connsiteY28" fmla="*/ 4566687 h 4895737"/>
              <a:gd name="connsiteX29" fmla="*/ 1083167 w 1583187"/>
              <a:gd name="connsiteY29" fmla="*/ 4644290 h 4895737"/>
              <a:gd name="connsiteX30" fmla="*/ 1108595 w 1583187"/>
              <a:gd name="connsiteY30" fmla="*/ 4700343 h 4895737"/>
              <a:gd name="connsiteX31" fmla="*/ 1163230 w 1583187"/>
              <a:gd name="connsiteY31" fmla="*/ 4895737 h 4895737"/>
              <a:gd name="connsiteX0" fmla="*/ 0 w 1583187"/>
              <a:gd name="connsiteY0" fmla="*/ 0 h 4895737"/>
              <a:gd name="connsiteX1" fmla="*/ 204126 w 1583187"/>
              <a:gd name="connsiteY1" fmla="*/ 106926 h 4895737"/>
              <a:gd name="connsiteX2" fmla="*/ 339571 w 1583187"/>
              <a:gd name="connsiteY2" fmla="*/ 273468 h 4895737"/>
              <a:gd name="connsiteX3" fmla="*/ 514551 w 1583187"/>
              <a:gd name="connsiteY3" fmla="*/ 471772 h 4895737"/>
              <a:gd name="connsiteX4" fmla="*/ 635737 w 1583187"/>
              <a:gd name="connsiteY4" fmla="*/ 692109 h 4895737"/>
              <a:gd name="connsiteX5" fmla="*/ 721917 w 1583187"/>
              <a:gd name="connsiteY5" fmla="*/ 903383 h 4895737"/>
              <a:gd name="connsiteX6" fmla="*/ 852168 w 1583187"/>
              <a:gd name="connsiteY6" fmla="*/ 1268228 h 4895737"/>
              <a:gd name="connsiteX7" fmla="*/ 885218 w 1583187"/>
              <a:gd name="connsiteY7" fmla="*/ 1342104 h 4895737"/>
              <a:gd name="connsiteX8" fmla="*/ 904672 w 1583187"/>
              <a:gd name="connsiteY8" fmla="*/ 1458798 h 4895737"/>
              <a:gd name="connsiteX9" fmla="*/ 1014842 w 1583187"/>
              <a:gd name="connsiteY9" fmla="*/ 1616236 h 4895737"/>
              <a:gd name="connsiteX10" fmla="*/ 1186580 w 1583187"/>
              <a:gd name="connsiteY10" fmla="*/ 1837864 h 4895737"/>
              <a:gd name="connsiteX11" fmla="*/ 1309680 w 1583187"/>
              <a:gd name="connsiteY11" fmla="*/ 2111996 h 4895737"/>
              <a:gd name="connsiteX12" fmla="*/ 1395900 w 1583187"/>
              <a:gd name="connsiteY12" fmla="*/ 2256504 h 4895737"/>
              <a:gd name="connsiteX13" fmla="*/ 1428951 w 1583187"/>
              <a:gd name="connsiteY13" fmla="*/ 2421757 h 4895737"/>
              <a:gd name="connsiteX14" fmla="*/ 1439968 w 1583187"/>
              <a:gd name="connsiteY14" fmla="*/ 2587011 h 4895737"/>
              <a:gd name="connsiteX15" fmla="*/ 1439968 w 1583187"/>
              <a:gd name="connsiteY15" fmla="*/ 2730230 h 4895737"/>
              <a:gd name="connsiteX16" fmla="*/ 1428951 w 1583187"/>
              <a:gd name="connsiteY16" fmla="*/ 2807348 h 4895737"/>
              <a:gd name="connsiteX17" fmla="*/ 1506069 w 1583187"/>
              <a:gd name="connsiteY17" fmla="*/ 2983618 h 4895737"/>
              <a:gd name="connsiteX18" fmla="*/ 1583187 w 1583187"/>
              <a:gd name="connsiteY18" fmla="*/ 3181921 h 4895737"/>
              <a:gd name="connsiteX19" fmla="*/ 1583187 w 1583187"/>
              <a:gd name="connsiteY19" fmla="*/ 3325141 h 4895737"/>
              <a:gd name="connsiteX20" fmla="*/ 1528103 w 1583187"/>
              <a:gd name="connsiteY20" fmla="*/ 3490394 h 4895737"/>
              <a:gd name="connsiteX21" fmla="*/ 1484035 w 1583187"/>
              <a:gd name="connsiteY21" fmla="*/ 3611579 h 4895737"/>
              <a:gd name="connsiteX22" fmla="*/ 1307765 w 1583187"/>
              <a:gd name="connsiteY22" fmla="*/ 3809883 h 4895737"/>
              <a:gd name="connsiteX23" fmla="*/ 1318782 w 1583187"/>
              <a:gd name="connsiteY23" fmla="*/ 3887001 h 4895737"/>
              <a:gd name="connsiteX24" fmla="*/ 1241664 w 1583187"/>
              <a:gd name="connsiteY24" fmla="*/ 3964119 h 4895737"/>
              <a:gd name="connsiteX25" fmla="*/ 1241664 w 1583187"/>
              <a:gd name="connsiteY25" fmla="*/ 4019203 h 4895737"/>
              <a:gd name="connsiteX26" fmla="*/ 1175563 w 1583187"/>
              <a:gd name="connsiteY26" fmla="*/ 4118355 h 4895737"/>
              <a:gd name="connsiteX27" fmla="*/ 1175563 w 1583187"/>
              <a:gd name="connsiteY27" fmla="*/ 4338692 h 4895737"/>
              <a:gd name="connsiteX28" fmla="*/ 1032344 w 1583187"/>
              <a:gd name="connsiteY28" fmla="*/ 4566687 h 4895737"/>
              <a:gd name="connsiteX29" fmla="*/ 1083167 w 1583187"/>
              <a:gd name="connsiteY29" fmla="*/ 4644290 h 4895737"/>
              <a:gd name="connsiteX30" fmla="*/ 1108595 w 1583187"/>
              <a:gd name="connsiteY30" fmla="*/ 4700343 h 4895737"/>
              <a:gd name="connsiteX31" fmla="*/ 1163230 w 1583187"/>
              <a:gd name="connsiteY31" fmla="*/ 4895737 h 4895737"/>
              <a:gd name="connsiteX0" fmla="*/ 0 w 1583187"/>
              <a:gd name="connsiteY0" fmla="*/ 0 h 4895737"/>
              <a:gd name="connsiteX1" fmla="*/ 204126 w 1583187"/>
              <a:gd name="connsiteY1" fmla="*/ 106926 h 4895737"/>
              <a:gd name="connsiteX2" fmla="*/ 339571 w 1583187"/>
              <a:gd name="connsiteY2" fmla="*/ 273468 h 4895737"/>
              <a:gd name="connsiteX3" fmla="*/ 501581 w 1583187"/>
              <a:gd name="connsiteY3" fmla="*/ 484743 h 4895737"/>
              <a:gd name="connsiteX4" fmla="*/ 635737 w 1583187"/>
              <a:gd name="connsiteY4" fmla="*/ 692109 h 4895737"/>
              <a:gd name="connsiteX5" fmla="*/ 721917 w 1583187"/>
              <a:gd name="connsiteY5" fmla="*/ 903383 h 4895737"/>
              <a:gd name="connsiteX6" fmla="*/ 852168 w 1583187"/>
              <a:gd name="connsiteY6" fmla="*/ 1268228 h 4895737"/>
              <a:gd name="connsiteX7" fmla="*/ 885218 w 1583187"/>
              <a:gd name="connsiteY7" fmla="*/ 1342104 h 4895737"/>
              <a:gd name="connsiteX8" fmla="*/ 904672 w 1583187"/>
              <a:gd name="connsiteY8" fmla="*/ 1458798 h 4895737"/>
              <a:gd name="connsiteX9" fmla="*/ 1014842 w 1583187"/>
              <a:gd name="connsiteY9" fmla="*/ 1616236 h 4895737"/>
              <a:gd name="connsiteX10" fmla="*/ 1186580 w 1583187"/>
              <a:gd name="connsiteY10" fmla="*/ 1837864 h 4895737"/>
              <a:gd name="connsiteX11" fmla="*/ 1309680 w 1583187"/>
              <a:gd name="connsiteY11" fmla="*/ 2111996 h 4895737"/>
              <a:gd name="connsiteX12" fmla="*/ 1395900 w 1583187"/>
              <a:gd name="connsiteY12" fmla="*/ 2256504 h 4895737"/>
              <a:gd name="connsiteX13" fmla="*/ 1428951 w 1583187"/>
              <a:gd name="connsiteY13" fmla="*/ 2421757 h 4895737"/>
              <a:gd name="connsiteX14" fmla="*/ 1439968 w 1583187"/>
              <a:gd name="connsiteY14" fmla="*/ 2587011 h 4895737"/>
              <a:gd name="connsiteX15" fmla="*/ 1439968 w 1583187"/>
              <a:gd name="connsiteY15" fmla="*/ 2730230 h 4895737"/>
              <a:gd name="connsiteX16" fmla="*/ 1428951 w 1583187"/>
              <a:gd name="connsiteY16" fmla="*/ 2807348 h 4895737"/>
              <a:gd name="connsiteX17" fmla="*/ 1506069 w 1583187"/>
              <a:gd name="connsiteY17" fmla="*/ 2983618 h 4895737"/>
              <a:gd name="connsiteX18" fmla="*/ 1583187 w 1583187"/>
              <a:gd name="connsiteY18" fmla="*/ 3181921 h 4895737"/>
              <a:gd name="connsiteX19" fmla="*/ 1583187 w 1583187"/>
              <a:gd name="connsiteY19" fmla="*/ 3325141 h 4895737"/>
              <a:gd name="connsiteX20" fmla="*/ 1528103 w 1583187"/>
              <a:gd name="connsiteY20" fmla="*/ 3490394 h 4895737"/>
              <a:gd name="connsiteX21" fmla="*/ 1484035 w 1583187"/>
              <a:gd name="connsiteY21" fmla="*/ 3611579 h 4895737"/>
              <a:gd name="connsiteX22" fmla="*/ 1307765 w 1583187"/>
              <a:gd name="connsiteY22" fmla="*/ 3809883 h 4895737"/>
              <a:gd name="connsiteX23" fmla="*/ 1318782 w 1583187"/>
              <a:gd name="connsiteY23" fmla="*/ 3887001 h 4895737"/>
              <a:gd name="connsiteX24" fmla="*/ 1241664 w 1583187"/>
              <a:gd name="connsiteY24" fmla="*/ 3964119 h 4895737"/>
              <a:gd name="connsiteX25" fmla="*/ 1241664 w 1583187"/>
              <a:gd name="connsiteY25" fmla="*/ 4019203 h 4895737"/>
              <a:gd name="connsiteX26" fmla="*/ 1175563 w 1583187"/>
              <a:gd name="connsiteY26" fmla="*/ 4118355 h 4895737"/>
              <a:gd name="connsiteX27" fmla="*/ 1175563 w 1583187"/>
              <a:gd name="connsiteY27" fmla="*/ 4338692 h 4895737"/>
              <a:gd name="connsiteX28" fmla="*/ 1032344 w 1583187"/>
              <a:gd name="connsiteY28" fmla="*/ 4566687 h 4895737"/>
              <a:gd name="connsiteX29" fmla="*/ 1083167 w 1583187"/>
              <a:gd name="connsiteY29" fmla="*/ 4644290 h 4895737"/>
              <a:gd name="connsiteX30" fmla="*/ 1108595 w 1583187"/>
              <a:gd name="connsiteY30" fmla="*/ 4700343 h 4895737"/>
              <a:gd name="connsiteX31" fmla="*/ 1163230 w 1583187"/>
              <a:gd name="connsiteY31" fmla="*/ 4895737 h 4895737"/>
              <a:gd name="connsiteX0" fmla="*/ 0 w 1583187"/>
              <a:gd name="connsiteY0" fmla="*/ 0 h 4895737"/>
              <a:gd name="connsiteX1" fmla="*/ 204126 w 1583187"/>
              <a:gd name="connsiteY1" fmla="*/ 106926 h 4895737"/>
              <a:gd name="connsiteX2" fmla="*/ 339571 w 1583187"/>
              <a:gd name="connsiteY2" fmla="*/ 273468 h 4895737"/>
              <a:gd name="connsiteX3" fmla="*/ 501581 w 1583187"/>
              <a:gd name="connsiteY3" fmla="*/ 484743 h 4895737"/>
              <a:gd name="connsiteX4" fmla="*/ 635737 w 1583187"/>
              <a:gd name="connsiteY4" fmla="*/ 692109 h 4895737"/>
              <a:gd name="connsiteX5" fmla="*/ 721917 w 1583187"/>
              <a:gd name="connsiteY5" fmla="*/ 903383 h 4895737"/>
              <a:gd name="connsiteX6" fmla="*/ 852168 w 1583187"/>
              <a:gd name="connsiteY6" fmla="*/ 1268228 h 4895737"/>
              <a:gd name="connsiteX7" fmla="*/ 885218 w 1583187"/>
              <a:gd name="connsiteY7" fmla="*/ 1342104 h 4895737"/>
              <a:gd name="connsiteX8" fmla="*/ 904672 w 1583187"/>
              <a:gd name="connsiteY8" fmla="*/ 1458798 h 4895737"/>
              <a:gd name="connsiteX9" fmla="*/ 1014842 w 1583187"/>
              <a:gd name="connsiteY9" fmla="*/ 1616236 h 4895737"/>
              <a:gd name="connsiteX10" fmla="*/ 1186580 w 1583187"/>
              <a:gd name="connsiteY10" fmla="*/ 1837864 h 4895737"/>
              <a:gd name="connsiteX11" fmla="*/ 1309680 w 1583187"/>
              <a:gd name="connsiteY11" fmla="*/ 2111996 h 4895737"/>
              <a:gd name="connsiteX12" fmla="*/ 1382930 w 1583187"/>
              <a:gd name="connsiteY12" fmla="*/ 2262989 h 4895737"/>
              <a:gd name="connsiteX13" fmla="*/ 1428951 w 1583187"/>
              <a:gd name="connsiteY13" fmla="*/ 2421757 h 4895737"/>
              <a:gd name="connsiteX14" fmla="*/ 1439968 w 1583187"/>
              <a:gd name="connsiteY14" fmla="*/ 2587011 h 4895737"/>
              <a:gd name="connsiteX15" fmla="*/ 1439968 w 1583187"/>
              <a:gd name="connsiteY15" fmla="*/ 2730230 h 4895737"/>
              <a:gd name="connsiteX16" fmla="*/ 1428951 w 1583187"/>
              <a:gd name="connsiteY16" fmla="*/ 2807348 h 4895737"/>
              <a:gd name="connsiteX17" fmla="*/ 1506069 w 1583187"/>
              <a:gd name="connsiteY17" fmla="*/ 2983618 h 4895737"/>
              <a:gd name="connsiteX18" fmla="*/ 1583187 w 1583187"/>
              <a:gd name="connsiteY18" fmla="*/ 3181921 h 4895737"/>
              <a:gd name="connsiteX19" fmla="*/ 1583187 w 1583187"/>
              <a:gd name="connsiteY19" fmla="*/ 3325141 h 4895737"/>
              <a:gd name="connsiteX20" fmla="*/ 1528103 w 1583187"/>
              <a:gd name="connsiteY20" fmla="*/ 3490394 h 4895737"/>
              <a:gd name="connsiteX21" fmla="*/ 1484035 w 1583187"/>
              <a:gd name="connsiteY21" fmla="*/ 3611579 h 4895737"/>
              <a:gd name="connsiteX22" fmla="*/ 1307765 w 1583187"/>
              <a:gd name="connsiteY22" fmla="*/ 3809883 h 4895737"/>
              <a:gd name="connsiteX23" fmla="*/ 1318782 w 1583187"/>
              <a:gd name="connsiteY23" fmla="*/ 3887001 h 4895737"/>
              <a:gd name="connsiteX24" fmla="*/ 1241664 w 1583187"/>
              <a:gd name="connsiteY24" fmla="*/ 3964119 h 4895737"/>
              <a:gd name="connsiteX25" fmla="*/ 1241664 w 1583187"/>
              <a:gd name="connsiteY25" fmla="*/ 4019203 h 4895737"/>
              <a:gd name="connsiteX26" fmla="*/ 1175563 w 1583187"/>
              <a:gd name="connsiteY26" fmla="*/ 4118355 h 4895737"/>
              <a:gd name="connsiteX27" fmla="*/ 1175563 w 1583187"/>
              <a:gd name="connsiteY27" fmla="*/ 4338692 h 4895737"/>
              <a:gd name="connsiteX28" fmla="*/ 1032344 w 1583187"/>
              <a:gd name="connsiteY28" fmla="*/ 4566687 h 4895737"/>
              <a:gd name="connsiteX29" fmla="*/ 1083167 w 1583187"/>
              <a:gd name="connsiteY29" fmla="*/ 4644290 h 4895737"/>
              <a:gd name="connsiteX30" fmla="*/ 1108595 w 1583187"/>
              <a:gd name="connsiteY30" fmla="*/ 4700343 h 4895737"/>
              <a:gd name="connsiteX31" fmla="*/ 1163230 w 1583187"/>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07765 w 1592954"/>
              <a:gd name="connsiteY22" fmla="*/ 3809883 h 4895737"/>
              <a:gd name="connsiteX23" fmla="*/ 1318782 w 1592954"/>
              <a:gd name="connsiteY23" fmla="*/ 3887001 h 4895737"/>
              <a:gd name="connsiteX24" fmla="*/ 1241664 w 1592954"/>
              <a:gd name="connsiteY24" fmla="*/ 3964119 h 4895737"/>
              <a:gd name="connsiteX25" fmla="*/ 1241664 w 1592954"/>
              <a:gd name="connsiteY25" fmla="*/ 4019203 h 4895737"/>
              <a:gd name="connsiteX26" fmla="*/ 1175563 w 1592954"/>
              <a:gd name="connsiteY26" fmla="*/ 4118355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241664 w 1592954"/>
              <a:gd name="connsiteY24" fmla="*/ 3964119 h 4895737"/>
              <a:gd name="connsiteX25" fmla="*/ 1241664 w 1592954"/>
              <a:gd name="connsiteY25" fmla="*/ 4019203 h 4895737"/>
              <a:gd name="connsiteX26" fmla="*/ 1175563 w 1592954"/>
              <a:gd name="connsiteY26" fmla="*/ 4118355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231936 w 1592954"/>
              <a:gd name="connsiteY24" fmla="*/ 3795506 h 4895737"/>
              <a:gd name="connsiteX25" fmla="*/ 1241664 w 1592954"/>
              <a:gd name="connsiteY25" fmla="*/ 4019203 h 4895737"/>
              <a:gd name="connsiteX26" fmla="*/ 1175563 w 1592954"/>
              <a:gd name="connsiteY26" fmla="*/ 4118355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41664 w 1592954"/>
              <a:gd name="connsiteY25" fmla="*/ 4019203 h 4895737"/>
              <a:gd name="connsiteX26" fmla="*/ 1175563 w 1592954"/>
              <a:gd name="connsiteY26" fmla="*/ 4118355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54634 w 1592954"/>
              <a:gd name="connsiteY25" fmla="*/ 4058114 h 4895737"/>
              <a:gd name="connsiteX26" fmla="*/ 1175563 w 1592954"/>
              <a:gd name="connsiteY26" fmla="*/ 4118355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54634 w 1592954"/>
              <a:gd name="connsiteY25" fmla="*/ 4058114 h 4895737"/>
              <a:gd name="connsiteX26" fmla="*/ 1201504 w 1592954"/>
              <a:gd name="connsiteY26" fmla="*/ 4121597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54634 w 1592954"/>
              <a:gd name="connsiteY25" fmla="*/ 4058114 h 4895737"/>
              <a:gd name="connsiteX26" fmla="*/ 1201504 w 1592954"/>
              <a:gd name="connsiteY26" fmla="*/ 4121597 h 4895737"/>
              <a:gd name="connsiteX27" fmla="*/ 1175563 w 1592954"/>
              <a:gd name="connsiteY27" fmla="*/ 4338692 h 4895737"/>
              <a:gd name="connsiteX28" fmla="*/ 1051799 w 1592954"/>
              <a:gd name="connsiteY28" fmla="*/ 4563444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63882 w 1592954"/>
              <a:gd name="connsiteY10" fmla="*/ 1853935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54634 w 1592954"/>
              <a:gd name="connsiteY25" fmla="*/ 4058114 h 4895737"/>
              <a:gd name="connsiteX26" fmla="*/ 1201504 w 1592954"/>
              <a:gd name="connsiteY26" fmla="*/ 4121597 h 4895737"/>
              <a:gd name="connsiteX27" fmla="*/ 1175563 w 1592954"/>
              <a:gd name="connsiteY27" fmla="*/ 4338692 h 4895737"/>
              <a:gd name="connsiteX28" fmla="*/ 1051799 w 1592954"/>
              <a:gd name="connsiteY28" fmla="*/ 4563444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63882 w 1592954"/>
              <a:gd name="connsiteY10" fmla="*/ 1853935 h 4895737"/>
              <a:gd name="connsiteX11" fmla="*/ 1309680 w 1592954"/>
              <a:gd name="connsiteY11" fmla="*/ 2111996 h 4895737"/>
              <a:gd name="connsiteX12" fmla="*/ 1382930 w 1592954"/>
              <a:gd name="connsiteY12" fmla="*/ 2262989 h 4895737"/>
              <a:gd name="connsiteX13" fmla="*/ 1412738 w 1592954"/>
              <a:gd name="connsiteY13" fmla="*/ 2418542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54634 w 1592954"/>
              <a:gd name="connsiteY25" fmla="*/ 4058114 h 4895737"/>
              <a:gd name="connsiteX26" fmla="*/ 1201504 w 1592954"/>
              <a:gd name="connsiteY26" fmla="*/ 4121597 h 4895737"/>
              <a:gd name="connsiteX27" fmla="*/ 1175563 w 1592954"/>
              <a:gd name="connsiteY27" fmla="*/ 4338692 h 4895737"/>
              <a:gd name="connsiteX28" fmla="*/ 1051799 w 1592954"/>
              <a:gd name="connsiteY28" fmla="*/ 4563444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65495"/>
              <a:gd name="connsiteY0" fmla="*/ 132594 h 4788812"/>
              <a:gd name="connsiteX1" fmla="*/ 176667 w 1565495"/>
              <a:gd name="connsiteY1" fmla="*/ 1 h 4788812"/>
              <a:gd name="connsiteX2" fmla="*/ 312112 w 1565495"/>
              <a:gd name="connsiteY2" fmla="*/ 166543 h 4788812"/>
              <a:gd name="connsiteX3" fmla="*/ 474122 w 1565495"/>
              <a:gd name="connsiteY3" fmla="*/ 377818 h 4788812"/>
              <a:gd name="connsiteX4" fmla="*/ 608278 w 1565495"/>
              <a:gd name="connsiteY4" fmla="*/ 585184 h 4788812"/>
              <a:gd name="connsiteX5" fmla="*/ 694458 w 1565495"/>
              <a:gd name="connsiteY5" fmla="*/ 796458 h 4788812"/>
              <a:gd name="connsiteX6" fmla="*/ 824709 w 1565495"/>
              <a:gd name="connsiteY6" fmla="*/ 1161303 h 4788812"/>
              <a:gd name="connsiteX7" fmla="*/ 857759 w 1565495"/>
              <a:gd name="connsiteY7" fmla="*/ 1235179 h 4788812"/>
              <a:gd name="connsiteX8" fmla="*/ 877213 w 1565495"/>
              <a:gd name="connsiteY8" fmla="*/ 1351873 h 4788812"/>
              <a:gd name="connsiteX9" fmla="*/ 987383 w 1565495"/>
              <a:gd name="connsiteY9" fmla="*/ 1509311 h 4788812"/>
              <a:gd name="connsiteX10" fmla="*/ 1136423 w 1565495"/>
              <a:gd name="connsiteY10" fmla="*/ 1747010 h 4788812"/>
              <a:gd name="connsiteX11" fmla="*/ 1282221 w 1565495"/>
              <a:gd name="connsiteY11" fmla="*/ 2005071 h 4788812"/>
              <a:gd name="connsiteX12" fmla="*/ 1355471 w 1565495"/>
              <a:gd name="connsiteY12" fmla="*/ 2156064 h 4788812"/>
              <a:gd name="connsiteX13" fmla="*/ 1385279 w 1565495"/>
              <a:gd name="connsiteY13" fmla="*/ 2311617 h 4788812"/>
              <a:gd name="connsiteX14" fmla="*/ 1412509 w 1565495"/>
              <a:gd name="connsiteY14" fmla="*/ 2480086 h 4788812"/>
              <a:gd name="connsiteX15" fmla="*/ 1412509 w 1565495"/>
              <a:gd name="connsiteY15" fmla="*/ 2623305 h 4788812"/>
              <a:gd name="connsiteX16" fmla="*/ 1401492 w 1565495"/>
              <a:gd name="connsiteY16" fmla="*/ 2700423 h 4788812"/>
              <a:gd name="connsiteX17" fmla="*/ 1478610 w 1565495"/>
              <a:gd name="connsiteY17" fmla="*/ 2876693 h 4788812"/>
              <a:gd name="connsiteX18" fmla="*/ 1555728 w 1565495"/>
              <a:gd name="connsiteY18" fmla="*/ 3074996 h 4788812"/>
              <a:gd name="connsiteX19" fmla="*/ 1555728 w 1565495"/>
              <a:gd name="connsiteY19" fmla="*/ 3218216 h 4788812"/>
              <a:gd name="connsiteX20" fmla="*/ 1565495 w 1565495"/>
              <a:gd name="connsiteY20" fmla="*/ 3286192 h 4788812"/>
              <a:gd name="connsiteX21" fmla="*/ 1456576 w 1565495"/>
              <a:gd name="connsiteY21" fmla="*/ 3504654 h 4788812"/>
              <a:gd name="connsiteX22" fmla="*/ 1319217 w 1565495"/>
              <a:gd name="connsiteY22" fmla="*/ 3699715 h 4788812"/>
              <a:gd name="connsiteX23" fmla="*/ 1291323 w 1565495"/>
              <a:gd name="connsiteY23" fmla="*/ 3780076 h 4788812"/>
              <a:gd name="connsiteX24" fmla="*/ 1282298 w 1565495"/>
              <a:gd name="connsiteY24" fmla="*/ 3863679 h 4788812"/>
              <a:gd name="connsiteX25" fmla="*/ 1227175 w 1565495"/>
              <a:gd name="connsiteY25" fmla="*/ 3951189 h 4788812"/>
              <a:gd name="connsiteX26" fmla="*/ 1174045 w 1565495"/>
              <a:gd name="connsiteY26" fmla="*/ 4014672 h 4788812"/>
              <a:gd name="connsiteX27" fmla="*/ 1148104 w 1565495"/>
              <a:gd name="connsiteY27" fmla="*/ 4231767 h 4788812"/>
              <a:gd name="connsiteX28" fmla="*/ 1024340 w 1565495"/>
              <a:gd name="connsiteY28" fmla="*/ 4456519 h 4788812"/>
              <a:gd name="connsiteX29" fmla="*/ 1055708 w 1565495"/>
              <a:gd name="connsiteY29" fmla="*/ 4537365 h 4788812"/>
              <a:gd name="connsiteX30" fmla="*/ 1081136 w 1565495"/>
              <a:gd name="connsiteY30" fmla="*/ 4593418 h 4788812"/>
              <a:gd name="connsiteX31" fmla="*/ 1135771 w 1565495"/>
              <a:gd name="connsiteY31" fmla="*/ 4788812 h 4788812"/>
              <a:gd name="connsiteX0" fmla="*/ 0 w 1587462"/>
              <a:gd name="connsiteY0" fmla="*/ 0 h 4895739"/>
              <a:gd name="connsiteX1" fmla="*/ 198634 w 1587462"/>
              <a:gd name="connsiteY1" fmla="*/ 106928 h 4895739"/>
              <a:gd name="connsiteX2" fmla="*/ 334079 w 1587462"/>
              <a:gd name="connsiteY2" fmla="*/ 273470 h 4895739"/>
              <a:gd name="connsiteX3" fmla="*/ 496089 w 1587462"/>
              <a:gd name="connsiteY3" fmla="*/ 484745 h 4895739"/>
              <a:gd name="connsiteX4" fmla="*/ 630245 w 1587462"/>
              <a:gd name="connsiteY4" fmla="*/ 692111 h 4895739"/>
              <a:gd name="connsiteX5" fmla="*/ 716425 w 1587462"/>
              <a:gd name="connsiteY5" fmla="*/ 903385 h 4895739"/>
              <a:gd name="connsiteX6" fmla="*/ 846676 w 1587462"/>
              <a:gd name="connsiteY6" fmla="*/ 1268230 h 4895739"/>
              <a:gd name="connsiteX7" fmla="*/ 879726 w 1587462"/>
              <a:gd name="connsiteY7" fmla="*/ 1342106 h 4895739"/>
              <a:gd name="connsiteX8" fmla="*/ 899180 w 1587462"/>
              <a:gd name="connsiteY8" fmla="*/ 1458800 h 4895739"/>
              <a:gd name="connsiteX9" fmla="*/ 1009350 w 1587462"/>
              <a:gd name="connsiteY9" fmla="*/ 1616238 h 4895739"/>
              <a:gd name="connsiteX10" fmla="*/ 1158390 w 1587462"/>
              <a:gd name="connsiteY10" fmla="*/ 1853937 h 4895739"/>
              <a:gd name="connsiteX11" fmla="*/ 1304188 w 1587462"/>
              <a:gd name="connsiteY11" fmla="*/ 2111998 h 4895739"/>
              <a:gd name="connsiteX12" fmla="*/ 1377438 w 1587462"/>
              <a:gd name="connsiteY12" fmla="*/ 2262991 h 4895739"/>
              <a:gd name="connsiteX13" fmla="*/ 1407246 w 1587462"/>
              <a:gd name="connsiteY13" fmla="*/ 2418544 h 4895739"/>
              <a:gd name="connsiteX14" fmla="*/ 1434476 w 1587462"/>
              <a:gd name="connsiteY14" fmla="*/ 2587013 h 4895739"/>
              <a:gd name="connsiteX15" fmla="*/ 1434476 w 1587462"/>
              <a:gd name="connsiteY15" fmla="*/ 2730232 h 4895739"/>
              <a:gd name="connsiteX16" fmla="*/ 1423459 w 1587462"/>
              <a:gd name="connsiteY16" fmla="*/ 2807350 h 4895739"/>
              <a:gd name="connsiteX17" fmla="*/ 1500577 w 1587462"/>
              <a:gd name="connsiteY17" fmla="*/ 2983620 h 4895739"/>
              <a:gd name="connsiteX18" fmla="*/ 1577695 w 1587462"/>
              <a:gd name="connsiteY18" fmla="*/ 3181923 h 4895739"/>
              <a:gd name="connsiteX19" fmla="*/ 1577695 w 1587462"/>
              <a:gd name="connsiteY19" fmla="*/ 3325143 h 4895739"/>
              <a:gd name="connsiteX20" fmla="*/ 1587462 w 1587462"/>
              <a:gd name="connsiteY20" fmla="*/ 3393119 h 4895739"/>
              <a:gd name="connsiteX21" fmla="*/ 1478543 w 1587462"/>
              <a:gd name="connsiteY21" fmla="*/ 3611581 h 4895739"/>
              <a:gd name="connsiteX22" fmla="*/ 1341184 w 1587462"/>
              <a:gd name="connsiteY22" fmla="*/ 3806642 h 4895739"/>
              <a:gd name="connsiteX23" fmla="*/ 1313290 w 1587462"/>
              <a:gd name="connsiteY23" fmla="*/ 3887003 h 4895739"/>
              <a:gd name="connsiteX24" fmla="*/ 1304265 w 1587462"/>
              <a:gd name="connsiteY24" fmla="*/ 3970606 h 4895739"/>
              <a:gd name="connsiteX25" fmla="*/ 1249142 w 1587462"/>
              <a:gd name="connsiteY25" fmla="*/ 4058116 h 4895739"/>
              <a:gd name="connsiteX26" fmla="*/ 1196012 w 1587462"/>
              <a:gd name="connsiteY26" fmla="*/ 4121599 h 4895739"/>
              <a:gd name="connsiteX27" fmla="*/ 1170071 w 1587462"/>
              <a:gd name="connsiteY27" fmla="*/ 4338694 h 4895739"/>
              <a:gd name="connsiteX28" fmla="*/ 1046307 w 1587462"/>
              <a:gd name="connsiteY28" fmla="*/ 4563446 h 4895739"/>
              <a:gd name="connsiteX29" fmla="*/ 1077675 w 1587462"/>
              <a:gd name="connsiteY29" fmla="*/ 4644292 h 4895739"/>
              <a:gd name="connsiteX30" fmla="*/ 1103103 w 1587462"/>
              <a:gd name="connsiteY30" fmla="*/ 4700345 h 4895739"/>
              <a:gd name="connsiteX31" fmla="*/ 1157738 w 1587462"/>
              <a:gd name="connsiteY31" fmla="*/ 4895739 h 4895739"/>
              <a:gd name="connsiteX0" fmla="*/ 0 w 1560002"/>
              <a:gd name="connsiteY0" fmla="*/ 0 h 4884851"/>
              <a:gd name="connsiteX1" fmla="*/ 171174 w 1560002"/>
              <a:gd name="connsiteY1" fmla="*/ 96040 h 4884851"/>
              <a:gd name="connsiteX2" fmla="*/ 306619 w 1560002"/>
              <a:gd name="connsiteY2" fmla="*/ 262582 h 4884851"/>
              <a:gd name="connsiteX3" fmla="*/ 468629 w 1560002"/>
              <a:gd name="connsiteY3" fmla="*/ 473857 h 4884851"/>
              <a:gd name="connsiteX4" fmla="*/ 602785 w 1560002"/>
              <a:gd name="connsiteY4" fmla="*/ 681223 h 4884851"/>
              <a:gd name="connsiteX5" fmla="*/ 688965 w 1560002"/>
              <a:gd name="connsiteY5" fmla="*/ 892497 h 4884851"/>
              <a:gd name="connsiteX6" fmla="*/ 819216 w 1560002"/>
              <a:gd name="connsiteY6" fmla="*/ 1257342 h 4884851"/>
              <a:gd name="connsiteX7" fmla="*/ 852266 w 1560002"/>
              <a:gd name="connsiteY7" fmla="*/ 1331218 h 4884851"/>
              <a:gd name="connsiteX8" fmla="*/ 871720 w 1560002"/>
              <a:gd name="connsiteY8" fmla="*/ 1447912 h 4884851"/>
              <a:gd name="connsiteX9" fmla="*/ 981890 w 1560002"/>
              <a:gd name="connsiteY9" fmla="*/ 1605350 h 4884851"/>
              <a:gd name="connsiteX10" fmla="*/ 1130930 w 1560002"/>
              <a:gd name="connsiteY10" fmla="*/ 1843049 h 4884851"/>
              <a:gd name="connsiteX11" fmla="*/ 1276728 w 1560002"/>
              <a:gd name="connsiteY11" fmla="*/ 2101110 h 4884851"/>
              <a:gd name="connsiteX12" fmla="*/ 1349978 w 1560002"/>
              <a:gd name="connsiteY12" fmla="*/ 2252103 h 4884851"/>
              <a:gd name="connsiteX13" fmla="*/ 1379786 w 1560002"/>
              <a:gd name="connsiteY13" fmla="*/ 2407656 h 4884851"/>
              <a:gd name="connsiteX14" fmla="*/ 1407016 w 1560002"/>
              <a:gd name="connsiteY14" fmla="*/ 2576125 h 4884851"/>
              <a:gd name="connsiteX15" fmla="*/ 1407016 w 1560002"/>
              <a:gd name="connsiteY15" fmla="*/ 2719344 h 4884851"/>
              <a:gd name="connsiteX16" fmla="*/ 1395999 w 1560002"/>
              <a:gd name="connsiteY16" fmla="*/ 2796462 h 4884851"/>
              <a:gd name="connsiteX17" fmla="*/ 1473117 w 1560002"/>
              <a:gd name="connsiteY17" fmla="*/ 2972732 h 4884851"/>
              <a:gd name="connsiteX18" fmla="*/ 1550235 w 1560002"/>
              <a:gd name="connsiteY18" fmla="*/ 3171035 h 4884851"/>
              <a:gd name="connsiteX19" fmla="*/ 1550235 w 1560002"/>
              <a:gd name="connsiteY19" fmla="*/ 3314255 h 4884851"/>
              <a:gd name="connsiteX20" fmla="*/ 1560002 w 1560002"/>
              <a:gd name="connsiteY20" fmla="*/ 3382231 h 4884851"/>
              <a:gd name="connsiteX21" fmla="*/ 1451083 w 1560002"/>
              <a:gd name="connsiteY21" fmla="*/ 3600693 h 4884851"/>
              <a:gd name="connsiteX22" fmla="*/ 1313724 w 1560002"/>
              <a:gd name="connsiteY22" fmla="*/ 3795754 h 4884851"/>
              <a:gd name="connsiteX23" fmla="*/ 1285830 w 1560002"/>
              <a:gd name="connsiteY23" fmla="*/ 3876115 h 4884851"/>
              <a:gd name="connsiteX24" fmla="*/ 1276805 w 1560002"/>
              <a:gd name="connsiteY24" fmla="*/ 3959718 h 4884851"/>
              <a:gd name="connsiteX25" fmla="*/ 1221682 w 1560002"/>
              <a:gd name="connsiteY25" fmla="*/ 4047228 h 4884851"/>
              <a:gd name="connsiteX26" fmla="*/ 1168552 w 1560002"/>
              <a:gd name="connsiteY26" fmla="*/ 4110711 h 4884851"/>
              <a:gd name="connsiteX27" fmla="*/ 1142611 w 1560002"/>
              <a:gd name="connsiteY27" fmla="*/ 4327806 h 4884851"/>
              <a:gd name="connsiteX28" fmla="*/ 1018847 w 1560002"/>
              <a:gd name="connsiteY28" fmla="*/ 4552558 h 4884851"/>
              <a:gd name="connsiteX29" fmla="*/ 1050215 w 1560002"/>
              <a:gd name="connsiteY29" fmla="*/ 4633404 h 4884851"/>
              <a:gd name="connsiteX30" fmla="*/ 1075643 w 1560002"/>
              <a:gd name="connsiteY30" fmla="*/ 4689457 h 4884851"/>
              <a:gd name="connsiteX31" fmla="*/ 1130278 w 1560002"/>
              <a:gd name="connsiteY31" fmla="*/ 4884851 h 4884851"/>
              <a:gd name="connsiteX0" fmla="*/ 0 w 1592954"/>
              <a:gd name="connsiteY0" fmla="*/ 165254 h 4788811"/>
              <a:gd name="connsiteX1" fmla="*/ 204126 w 1592954"/>
              <a:gd name="connsiteY1" fmla="*/ 0 h 4788811"/>
              <a:gd name="connsiteX2" fmla="*/ 339571 w 1592954"/>
              <a:gd name="connsiteY2" fmla="*/ 166542 h 4788811"/>
              <a:gd name="connsiteX3" fmla="*/ 501581 w 1592954"/>
              <a:gd name="connsiteY3" fmla="*/ 377817 h 4788811"/>
              <a:gd name="connsiteX4" fmla="*/ 635737 w 1592954"/>
              <a:gd name="connsiteY4" fmla="*/ 585183 h 4788811"/>
              <a:gd name="connsiteX5" fmla="*/ 721917 w 1592954"/>
              <a:gd name="connsiteY5" fmla="*/ 796457 h 4788811"/>
              <a:gd name="connsiteX6" fmla="*/ 852168 w 1592954"/>
              <a:gd name="connsiteY6" fmla="*/ 1161302 h 4788811"/>
              <a:gd name="connsiteX7" fmla="*/ 885218 w 1592954"/>
              <a:gd name="connsiteY7" fmla="*/ 1235178 h 4788811"/>
              <a:gd name="connsiteX8" fmla="*/ 904672 w 1592954"/>
              <a:gd name="connsiteY8" fmla="*/ 1351872 h 4788811"/>
              <a:gd name="connsiteX9" fmla="*/ 1014842 w 1592954"/>
              <a:gd name="connsiteY9" fmla="*/ 1509310 h 4788811"/>
              <a:gd name="connsiteX10" fmla="*/ 1163882 w 1592954"/>
              <a:gd name="connsiteY10" fmla="*/ 1747009 h 4788811"/>
              <a:gd name="connsiteX11" fmla="*/ 1309680 w 1592954"/>
              <a:gd name="connsiteY11" fmla="*/ 2005070 h 4788811"/>
              <a:gd name="connsiteX12" fmla="*/ 1382930 w 1592954"/>
              <a:gd name="connsiteY12" fmla="*/ 2156063 h 4788811"/>
              <a:gd name="connsiteX13" fmla="*/ 1412738 w 1592954"/>
              <a:gd name="connsiteY13" fmla="*/ 2311616 h 4788811"/>
              <a:gd name="connsiteX14" fmla="*/ 1439968 w 1592954"/>
              <a:gd name="connsiteY14" fmla="*/ 2480085 h 4788811"/>
              <a:gd name="connsiteX15" fmla="*/ 1439968 w 1592954"/>
              <a:gd name="connsiteY15" fmla="*/ 2623304 h 4788811"/>
              <a:gd name="connsiteX16" fmla="*/ 1428951 w 1592954"/>
              <a:gd name="connsiteY16" fmla="*/ 2700422 h 4788811"/>
              <a:gd name="connsiteX17" fmla="*/ 1506069 w 1592954"/>
              <a:gd name="connsiteY17" fmla="*/ 2876692 h 4788811"/>
              <a:gd name="connsiteX18" fmla="*/ 1583187 w 1592954"/>
              <a:gd name="connsiteY18" fmla="*/ 3074995 h 4788811"/>
              <a:gd name="connsiteX19" fmla="*/ 1583187 w 1592954"/>
              <a:gd name="connsiteY19" fmla="*/ 3218215 h 4788811"/>
              <a:gd name="connsiteX20" fmla="*/ 1592954 w 1592954"/>
              <a:gd name="connsiteY20" fmla="*/ 3286191 h 4788811"/>
              <a:gd name="connsiteX21" fmla="*/ 1484035 w 1592954"/>
              <a:gd name="connsiteY21" fmla="*/ 3504653 h 4788811"/>
              <a:gd name="connsiteX22" fmla="*/ 1346676 w 1592954"/>
              <a:gd name="connsiteY22" fmla="*/ 3699714 h 4788811"/>
              <a:gd name="connsiteX23" fmla="*/ 1318782 w 1592954"/>
              <a:gd name="connsiteY23" fmla="*/ 3780075 h 4788811"/>
              <a:gd name="connsiteX24" fmla="*/ 1309757 w 1592954"/>
              <a:gd name="connsiteY24" fmla="*/ 3863678 h 4788811"/>
              <a:gd name="connsiteX25" fmla="*/ 1254634 w 1592954"/>
              <a:gd name="connsiteY25" fmla="*/ 3951188 h 4788811"/>
              <a:gd name="connsiteX26" fmla="*/ 1201504 w 1592954"/>
              <a:gd name="connsiteY26" fmla="*/ 4014671 h 4788811"/>
              <a:gd name="connsiteX27" fmla="*/ 1175563 w 1592954"/>
              <a:gd name="connsiteY27" fmla="*/ 4231766 h 4788811"/>
              <a:gd name="connsiteX28" fmla="*/ 1051799 w 1592954"/>
              <a:gd name="connsiteY28" fmla="*/ 4456518 h 4788811"/>
              <a:gd name="connsiteX29" fmla="*/ 1083167 w 1592954"/>
              <a:gd name="connsiteY29" fmla="*/ 4537364 h 4788811"/>
              <a:gd name="connsiteX30" fmla="*/ 1108595 w 1592954"/>
              <a:gd name="connsiteY30" fmla="*/ 4593417 h 4788811"/>
              <a:gd name="connsiteX31" fmla="*/ 1163230 w 1592954"/>
              <a:gd name="connsiteY31" fmla="*/ 4788811 h 4788811"/>
              <a:gd name="connsiteX0" fmla="*/ 0 w 1521558"/>
              <a:gd name="connsiteY0" fmla="*/ 0 h 4863078"/>
              <a:gd name="connsiteX1" fmla="*/ 132730 w 1521558"/>
              <a:gd name="connsiteY1" fmla="*/ 74267 h 4863078"/>
              <a:gd name="connsiteX2" fmla="*/ 268175 w 1521558"/>
              <a:gd name="connsiteY2" fmla="*/ 240809 h 4863078"/>
              <a:gd name="connsiteX3" fmla="*/ 430185 w 1521558"/>
              <a:gd name="connsiteY3" fmla="*/ 452084 h 4863078"/>
              <a:gd name="connsiteX4" fmla="*/ 564341 w 1521558"/>
              <a:gd name="connsiteY4" fmla="*/ 659450 h 4863078"/>
              <a:gd name="connsiteX5" fmla="*/ 650521 w 1521558"/>
              <a:gd name="connsiteY5" fmla="*/ 870724 h 4863078"/>
              <a:gd name="connsiteX6" fmla="*/ 780772 w 1521558"/>
              <a:gd name="connsiteY6" fmla="*/ 1235569 h 4863078"/>
              <a:gd name="connsiteX7" fmla="*/ 813822 w 1521558"/>
              <a:gd name="connsiteY7" fmla="*/ 1309445 h 4863078"/>
              <a:gd name="connsiteX8" fmla="*/ 833276 w 1521558"/>
              <a:gd name="connsiteY8" fmla="*/ 1426139 h 4863078"/>
              <a:gd name="connsiteX9" fmla="*/ 943446 w 1521558"/>
              <a:gd name="connsiteY9" fmla="*/ 1583577 h 4863078"/>
              <a:gd name="connsiteX10" fmla="*/ 1092486 w 1521558"/>
              <a:gd name="connsiteY10" fmla="*/ 1821276 h 4863078"/>
              <a:gd name="connsiteX11" fmla="*/ 1238284 w 1521558"/>
              <a:gd name="connsiteY11" fmla="*/ 2079337 h 4863078"/>
              <a:gd name="connsiteX12" fmla="*/ 1311534 w 1521558"/>
              <a:gd name="connsiteY12" fmla="*/ 2230330 h 4863078"/>
              <a:gd name="connsiteX13" fmla="*/ 1341342 w 1521558"/>
              <a:gd name="connsiteY13" fmla="*/ 2385883 h 4863078"/>
              <a:gd name="connsiteX14" fmla="*/ 1368572 w 1521558"/>
              <a:gd name="connsiteY14" fmla="*/ 2554352 h 4863078"/>
              <a:gd name="connsiteX15" fmla="*/ 1368572 w 1521558"/>
              <a:gd name="connsiteY15" fmla="*/ 2697571 h 4863078"/>
              <a:gd name="connsiteX16" fmla="*/ 1357555 w 1521558"/>
              <a:gd name="connsiteY16" fmla="*/ 2774689 h 4863078"/>
              <a:gd name="connsiteX17" fmla="*/ 1434673 w 1521558"/>
              <a:gd name="connsiteY17" fmla="*/ 2950959 h 4863078"/>
              <a:gd name="connsiteX18" fmla="*/ 1511791 w 1521558"/>
              <a:gd name="connsiteY18" fmla="*/ 3149262 h 4863078"/>
              <a:gd name="connsiteX19" fmla="*/ 1511791 w 1521558"/>
              <a:gd name="connsiteY19" fmla="*/ 3292482 h 4863078"/>
              <a:gd name="connsiteX20" fmla="*/ 1521558 w 1521558"/>
              <a:gd name="connsiteY20" fmla="*/ 3360458 h 4863078"/>
              <a:gd name="connsiteX21" fmla="*/ 1412639 w 1521558"/>
              <a:gd name="connsiteY21" fmla="*/ 3578920 h 4863078"/>
              <a:gd name="connsiteX22" fmla="*/ 1275280 w 1521558"/>
              <a:gd name="connsiteY22" fmla="*/ 3773981 h 4863078"/>
              <a:gd name="connsiteX23" fmla="*/ 1247386 w 1521558"/>
              <a:gd name="connsiteY23" fmla="*/ 3854342 h 4863078"/>
              <a:gd name="connsiteX24" fmla="*/ 1238361 w 1521558"/>
              <a:gd name="connsiteY24" fmla="*/ 3937945 h 4863078"/>
              <a:gd name="connsiteX25" fmla="*/ 1183238 w 1521558"/>
              <a:gd name="connsiteY25" fmla="*/ 4025455 h 4863078"/>
              <a:gd name="connsiteX26" fmla="*/ 1130108 w 1521558"/>
              <a:gd name="connsiteY26" fmla="*/ 4088938 h 4863078"/>
              <a:gd name="connsiteX27" fmla="*/ 1104167 w 1521558"/>
              <a:gd name="connsiteY27" fmla="*/ 4306033 h 4863078"/>
              <a:gd name="connsiteX28" fmla="*/ 980403 w 1521558"/>
              <a:gd name="connsiteY28" fmla="*/ 4530785 h 4863078"/>
              <a:gd name="connsiteX29" fmla="*/ 1011771 w 1521558"/>
              <a:gd name="connsiteY29" fmla="*/ 4611631 h 4863078"/>
              <a:gd name="connsiteX30" fmla="*/ 1037199 w 1521558"/>
              <a:gd name="connsiteY30" fmla="*/ 4667684 h 4863078"/>
              <a:gd name="connsiteX31" fmla="*/ 1091834 w 1521558"/>
              <a:gd name="connsiteY31" fmla="*/ 4863078 h 486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21558" h="4863078">
                <a:moveTo>
                  <a:pt x="0" y="0"/>
                </a:moveTo>
                <a:lnTo>
                  <a:pt x="132730" y="74267"/>
                </a:lnTo>
                <a:lnTo>
                  <a:pt x="268175" y="240809"/>
                </a:lnTo>
                <a:lnTo>
                  <a:pt x="430185" y="452084"/>
                </a:lnTo>
                <a:lnTo>
                  <a:pt x="564341" y="659450"/>
                </a:lnTo>
                <a:lnTo>
                  <a:pt x="650521" y="870724"/>
                </a:lnTo>
                <a:lnTo>
                  <a:pt x="780772" y="1235569"/>
                </a:lnTo>
                <a:lnTo>
                  <a:pt x="813822" y="1309445"/>
                </a:lnTo>
                <a:lnTo>
                  <a:pt x="833276" y="1426139"/>
                </a:lnTo>
                <a:lnTo>
                  <a:pt x="943446" y="1583577"/>
                </a:lnTo>
                <a:lnTo>
                  <a:pt x="1092486" y="1821276"/>
                </a:lnTo>
                <a:lnTo>
                  <a:pt x="1238284" y="2079337"/>
                </a:lnTo>
                <a:lnTo>
                  <a:pt x="1311534" y="2230330"/>
                </a:lnTo>
                <a:lnTo>
                  <a:pt x="1341342" y="2385883"/>
                </a:lnTo>
                <a:lnTo>
                  <a:pt x="1368572" y="2554352"/>
                </a:lnTo>
                <a:lnTo>
                  <a:pt x="1368572" y="2697571"/>
                </a:lnTo>
                <a:lnTo>
                  <a:pt x="1357555" y="2774689"/>
                </a:lnTo>
                <a:lnTo>
                  <a:pt x="1434673" y="2950959"/>
                </a:lnTo>
                <a:lnTo>
                  <a:pt x="1511791" y="3149262"/>
                </a:lnTo>
                <a:lnTo>
                  <a:pt x="1511791" y="3292482"/>
                </a:lnTo>
                <a:lnTo>
                  <a:pt x="1521558" y="3360458"/>
                </a:lnTo>
                <a:lnTo>
                  <a:pt x="1412639" y="3578920"/>
                </a:lnTo>
                <a:lnTo>
                  <a:pt x="1275280" y="3773981"/>
                </a:lnTo>
                <a:lnTo>
                  <a:pt x="1247386" y="3854342"/>
                </a:lnTo>
                <a:lnTo>
                  <a:pt x="1238361" y="3937945"/>
                </a:lnTo>
                <a:lnTo>
                  <a:pt x="1183238" y="4025455"/>
                </a:lnTo>
                <a:lnTo>
                  <a:pt x="1130108" y="4088938"/>
                </a:lnTo>
                <a:lnTo>
                  <a:pt x="1104167" y="4306033"/>
                </a:lnTo>
                <a:lnTo>
                  <a:pt x="980403" y="4530785"/>
                </a:lnTo>
                <a:lnTo>
                  <a:pt x="1011771" y="4611631"/>
                </a:lnTo>
                <a:lnTo>
                  <a:pt x="1037199" y="4667684"/>
                </a:lnTo>
                <a:lnTo>
                  <a:pt x="1091834" y="4863078"/>
                </a:lnTo>
              </a:path>
            </a:pathLst>
          </a:cu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ln w="3175">
                <a:solidFill>
                  <a:schemeClr val="tx1"/>
                </a:solidFill>
              </a:ln>
            </a:endParaRPr>
          </a:p>
        </p:txBody>
      </p:sp>
      <p:sp>
        <p:nvSpPr>
          <p:cNvPr id="30" name="TextBox 8"/>
          <p:cNvSpPr txBox="1"/>
          <p:nvPr/>
        </p:nvSpPr>
        <p:spPr>
          <a:xfrm>
            <a:off x="6255971" y="2653376"/>
            <a:ext cx="1072556" cy="300082"/>
          </a:xfrm>
          <a:prstGeom prst="rect">
            <a:avLst/>
          </a:prstGeom>
          <a:noFill/>
          <a:effectLst>
            <a:glow rad="228600">
              <a:schemeClr val="bg1">
                <a:alpha val="31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dirty="0">
                <a:solidFill>
                  <a:sysClr val="windowText" lastClr="000000"/>
                </a:solidFill>
                <a:effectLst>
                  <a:glow rad="101600">
                    <a:schemeClr val="bg1">
                      <a:alpha val="60000"/>
                    </a:schemeClr>
                  </a:glow>
                </a:effectLst>
              </a:rPr>
              <a:t>Gainesville</a:t>
            </a:r>
          </a:p>
        </p:txBody>
      </p:sp>
      <p:sp>
        <p:nvSpPr>
          <p:cNvPr id="31" name="TextBox 9"/>
          <p:cNvSpPr txBox="1"/>
          <p:nvPr/>
        </p:nvSpPr>
        <p:spPr>
          <a:xfrm>
            <a:off x="6513338" y="3253858"/>
            <a:ext cx="633117" cy="300082"/>
          </a:xfrm>
          <a:prstGeom prst="rect">
            <a:avLst/>
          </a:prstGeom>
          <a:noFill/>
          <a:effectLst>
            <a:glow rad="228600">
              <a:schemeClr val="bg1">
                <a:alpha val="31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dirty="0">
                <a:solidFill>
                  <a:sysClr val="windowText" lastClr="000000"/>
                </a:solidFill>
                <a:effectLst>
                  <a:glow rad="101600">
                    <a:schemeClr val="bg1">
                      <a:alpha val="60000"/>
                    </a:schemeClr>
                  </a:glow>
                </a:effectLst>
              </a:rPr>
              <a:t>Ocala</a:t>
            </a:r>
          </a:p>
        </p:txBody>
      </p:sp>
      <p:sp>
        <p:nvSpPr>
          <p:cNvPr id="32" name="TextBox 12"/>
          <p:cNvSpPr txBox="1"/>
          <p:nvPr/>
        </p:nvSpPr>
        <p:spPr>
          <a:xfrm>
            <a:off x="5959059" y="5147999"/>
            <a:ext cx="733118" cy="300082"/>
          </a:xfrm>
          <a:prstGeom prst="rect">
            <a:avLst/>
          </a:prstGeom>
          <a:noFill/>
          <a:effectLst>
            <a:glow rad="228600">
              <a:schemeClr val="bg1">
                <a:alpha val="31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dirty="0">
                <a:solidFill>
                  <a:sysClr val="windowText" lastClr="000000"/>
                </a:solidFill>
                <a:effectLst>
                  <a:glow rad="101600">
                    <a:schemeClr val="bg1">
                      <a:alpha val="60000"/>
                    </a:schemeClr>
                  </a:glow>
                </a:effectLst>
              </a:rPr>
              <a:t>Tampa</a:t>
            </a:r>
          </a:p>
        </p:txBody>
      </p:sp>
      <p:sp>
        <p:nvSpPr>
          <p:cNvPr id="33" name="TextBox 13"/>
          <p:cNvSpPr txBox="1"/>
          <p:nvPr/>
        </p:nvSpPr>
        <p:spPr>
          <a:xfrm>
            <a:off x="5991068" y="2020487"/>
            <a:ext cx="908451" cy="300082"/>
          </a:xfrm>
          <a:prstGeom prst="rect">
            <a:avLst/>
          </a:prstGeom>
          <a:noFill/>
          <a:effectLst>
            <a:glow rad="228600">
              <a:schemeClr val="bg1">
                <a:alpha val="31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dirty="0">
                <a:solidFill>
                  <a:sysClr val="windowText" lastClr="000000"/>
                </a:solidFill>
                <a:effectLst>
                  <a:glow rad="101600">
                    <a:schemeClr val="bg1">
                      <a:alpha val="60000"/>
                    </a:schemeClr>
                  </a:glow>
                </a:effectLst>
              </a:rPr>
              <a:t>Lake City</a:t>
            </a:r>
          </a:p>
        </p:txBody>
      </p:sp>
      <p:sp>
        <p:nvSpPr>
          <p:cNvPr id="35" name="TextBox 15"/>
          <p:cNvSpPr txBox="1"/>
          <p:nvPr/>
        </p:nvSpPr>
        <p:spPr>
          <a:xfrm>
            <a:off x="7146455" y="1763625"/>
            <a:ext cx="1144105" cy="300082"/>
          </a:xfrm>
          <a:prstGeom prst="rect">
            <a:avLst/>
          </a:prstGeom>
          <a:noFill/>
          <a:effectLst>
            <a:glow rad="228600">
              <a:schemeClr val="bg1">
                <a:alpha val="31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dirty="0">
                <a:solidFill>
                  <a:sysClr val="windowText" lastClr="000000"/>
                </a:solidFill>
                <a:effectLst>
                  <a:glow rad="101600">
                    <a:schemeClr val="bg1">
                      <a:alpha val="60000"/>
                    </a:schemeClr>
                  </a:glow>
                </a:effectLst>
              </a:rPr>
              <a:t>Jacksonville</a:t>
            </a:r>
          </a:p>
        </p:txBody>
      </p:sp>
      <p:sp>
        <p:nvSpPr>
          <p:cNvPr id="18" name="Content Placeholder 2"/>
          <p:cNvSpPr txBox="1">
            <a:spLocks/>
          </p:cNvSpPr>
          <p:nvPr/>
        </p:nvSpPr>
        <p:spPr>
          <a:xfrm>
            <a:off x="560087" y="1933988"/>
            <a:ext cx="4041512" cy="3680592"/>
          </a:xfrm>
          <a:prstGeom prst="rect">
            <a:avLst/>
          </a:prstGeom>
        </p:spPr>
        <p:txBody>
          <a:bodyPr vert="horz" lIns="68580" tIns="34290" rIns="68580" bIns="34290" rtlCol="0">
            <a:normAutofit/>
          </a:bodyPr>
          <a:lstStyle>
            <a:lvl1pPr marL="339725" indent="-339725" algn="l" defTabSz="914400" rtl="0" eaLnBrk="1" latinLnBrk="0" hangingPunct="1">
              <a:lnSpc>
                <a:spcPct val="90000"/>
              </a:lnSpc>
              <a:spcBef>
                <a:spcPts val="1000"/>
              </a:spcBef>
              <a:buClr>
                <a:srgbClr val="006225"/>
              </a:buClr>
              <a:buSzPct val="111000"/>
              <a:buFont typeface="Calibri" panose="020F0502020204030204" pitchFamily="34" charset="0"/>
              <a:buChar char="•"/>
              <a:defRPr lang="en-US" sz="2800" kern="1200" dirty="0" smtClean="0">
                <a:solidFill>
                  <a:schemeClr val="tx1"/>
                </a:solidFill>
                <a:latin typeface="+mn-lt"/>
                <a:ea typeface="+mn-ea"/>
                <a:cs typeface="+mn-cs"/>
              </a:defRPr>
            </a:lvl1pPr>
            <a:lvl2pPr marL="801688" indent="-344488" algn="l" defTabSz="914400" rtl="0" eaLnBrk="1" latinLnBrk="0" hangingPunct="1">
              <a:lnSpc>
                <a:spcPct val="90000"/>
              </a:lnSpc>
              <a:spcBef>
                <a:spcPts val="500"/>
              </a:spcBef>
              <a:buClr>
                <a:srgbClr val="006225"/>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225"/>
              </a:buClr>
              <a:buSzPct val="125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22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22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Task Force is recommending evaluation of options that:</a:t>
            </a:r>
          </a:p>
          <a:p>
            <a:pPr marL="342900" lvl="1" indent="0">
              <a:buNone/>
            </a:pPr>
            <a:endParaRPr lang="en-US" sz="1800" dirty="0"/>
          </a:p>
          <a:p>
            <a:pPr marL="342900" lvl="1" indent="0">
              <a:buNone/>
            </a:pPr>
            <a:r>
              <a:rPr lang="en-US" sz="1800" dirty="0"/>
              <a:t>1. </a:t>
            </a:r>
            <a:r>
              <a:rPr lang="en-US" sz="2000" b="1" i="1" dirty="0">
                <a:solidFill>
                  <a:schemeClr val="accent6">
                    <a:lumMod val="50000"/>
                  </a:schemeClr>
                </a:solidFill>
              </a:rPr>
              <a:t>Provide relief </a:t>
            </a:r>
            <a:r>
              <a:rPr lang="en-US" sz="2000" dirty="0"/>
              <a:t>to I-75 and </a:t>
            </a:r>
            <a:r>
              <a:rPr lang="en-US" sz="2000" b="1" i="1" dirty="0">
                <a:solidFill>
                  <a:schemeClr val="accent6">
                    <a:lumMod val="50000"/>
                  </a:schemeClr>
                </a:solidFill>
              </a:rPr>
              <a:t>improve mobility</a:t>
            </a:r>
            <a:r>
              <a:rPr lang="en-US" sz="2000" dirty="0"/>
              <a:t> in the Initial Focus Counties (yellow area)</a:t>
            </a:r>
          </a:p>
          <a:p>
            <a:pPr marL="342900" lvl="1" indent="0">
              <a:buNone/>
            </a:pPr>
            <a:endParaRPr lang="en-US" sz="1800" dirty="0"/>
          </a:p>
          <a:p>
            <a:pPr marL="342900" lvl="1" indent="0">
              <a:buNone/>
            </a:pPr>
            <a:r>
              <a:rPr lang="en-US" sz="1800" dirty="0"/>
              <a:t>2. </a:t>
            </a:r>
            <a:r>
              <a:rPr lang="en-US" sz="2000" b="1" i="1" dirty="0">
                <a:solidFill>
                  <a:schemeClr val="accent6">
                    <a:lumMod val="50000"/>
                  </a:schemeClr>
                </a:solidFill>
              </a:rPr>
              <a:t>Enhance regional connectivity </a:t>
            </a:r>
            <a:r>
              <a:rPr lang="en-US" sz="2000" dirty="0"/>
              <a:t>between:</a:t>
            </a:r>
          </a:p>
          <a:p>
            <a:pPr lvl="1"/>
            <a:r>
              <a:rPr lang="en-US" sz="2000" dirty="0"/>
              <a:t>Tampa Bay</a:t>
            </a:r>
          </a:p>
          <a:p>
            <a:pPr lvl="1"/>
            <a:r>
              <a:rPr lang="en-US" sz="2000" dirty="0"/>
              <a:t>Northeast Florida</a:t>
            </a:r>
          </a:p>
          <a:p>
            <a:endParaRPr lang="en-US" sz="2100" dirty="0"/>
          </a:p>
          <a:p>
            <a:endParaRPr lang="en-US" sz="2100" dirty="0"/>
          </a:p>
        </p:txBody>
      </p:sp>
      <p:sp>
        <p:nvSpPr>
          <p:cNvPr id="20" name="Title 1"/>
          <p:cNvSpPr>
            <a:spLocks noGrp="1"/>
          </p:cNvSpPr>
          <p:nvPr>
            <p:ph type="title"/>
          </p:nvPr>
        </p:nvSpPr>
        <p:spPr>
          <a:xfrm>
            <a:off x="546752" y="152400"/>
            <a:ext cx="7886700" cy="852257"/>
          </a:xfrm>
        </p:spPr>
        <p:txBody>
          <a:bodyPr>
            <a:normAutofit/>
          </a:bodyPr>
          <a:lstStyle/>
          <a:p>
            <a:r>
              <a:rPr lang="en-US" sz="4000" b="1" kern="0" dirty="0">
                <a:solidFill>
                  <a:srgbClr val="1F4283"/>
                </a:solidFill>
                <a:latin typeface="+mn-lt"/>
                <a:ea typeface="+mn-ea"/>
                <a:cs typeface="+mn-cs"/>
              </a:rPr>
              <a:t>I-75 Relief Task Force</a:t>
            </a:r>
          </a:p>
        </p:txBody>
      </p:sp>
      <p:sp>
        <p:nvSpPr>
          <p:cNvPr id="2" name="Slide Number Placeholder 1"/>
          <p:cNvSpPr>
            <a:spLocks noGrp="1"/>
          </p:cNvSpPr>
          <p:nvPr>
            <p:ph type="sldNum" sz="quarter" idx="12"/>
          </p:nvPr>
        </p:nvSpPr>
        <p:spPr/>
        <p:txBody>
          <a:bodyPr/>
          <a:lstStyle/>
          <a:p>
            <a:fld id="{919BD1D5-42A9-41EA-ACAE-4C8B360B53F9}" type="slidenum">
              <a:rPr lang="en-US" smtClean="0">
                <a:solidFill>
                  <a:prstClr val="white"/>
                </a:solidFill>
              </a:rPr>
              <a:pPr/>
              <a:t>4</a:t>
            </a:fld>
            <a:endParaRPr lang="en-US" dirty="0">
              <a:solidFill>
                <a:prstClr val="white"/>
              </a:solidFill>
            </a:endParaRPr>
          </a:p>
        </p:txBody>
      </p:sp>
      <p:sp>
        <p:nvSpPr>
          <p:cNvPr id="17" name="Text Placeholder 10"/>
          <p:cNvSpPr txBox="1">
            <a:spLocks/>
          </p:cNvSpPr>
          <p:nvPr/>
        </p:nvSpPr>
        <p:spPr>
          <a:xfrm>
            <a:off x="-1" y="5821098"/>
            <a:ext cx="2800351" cy="186311"/>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i="1" dirty="0">
                <a:solidFill>
                  <a:prstClr val="white"/>
                </a:solidFill>
              </a:rPr>
              <a:t>NOTE: Information is preliminary and subject to change</a:t>
            </a:r>
          </a:p>
        </p:txBody>
      </p:sp>
      <p:sp>
        <p:nvSpPr>
          <p:cNvPr id="3" name="Curved Down Arrow 2"/>
          <p:cNvSpPr/>
          <p:nvPr/>
        </p:nvSpPr>
        <p:spPr>
          <a:xfrm rot="17433304">
            <a:off x="4403609" y="2883487"/>
            <a:ext cx="3704680" cy="901830"/>
          </a:xfrm>
          <a:prstGeom prst="curvedDownArrow">
            <a:avLst/>
          </a:prstGeom>
          <a:solidFill>
            <a:srgbClr val="0070C0"/>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2" name="Curved Down Arrow 21"/>
          <p:cNvSpPr/>
          <p:nvPr/>
        </p:nvSpPr>
        <p:spPr>
          <a:xfrm rot="6648208" flipV="1">
            <a:off x="4697026" y="3137850"/>
            <a:ext cx="3382130" cy="761496"/>
          </a:xfrm>
          <a:prstGeom prst="curvedDownArrow">
            <a:avLst/>
          </a:prstGeom>
          <a:solidFill>
            <a:srgbClr val="0070C0"/>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9" name="Rectangle 18"/>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0" y="106316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24" name="TextBox 23"/>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302" y="154953"/>
            <a:ext cx="1215743" cy="807391"/>
          </a:xfrm>
          <a:prstGeom prst="rect">
            <a:avLst/>
          </a:prstGeom>
        </p:spPr>
      </p:pic>
    </p:spTree>
    <p:extLst>
      <p:ext uri="{BB962C8B-B14F-4D97-AF65-F5344CB8AC3E}">
        <p14:creationId xmlns:p14="http://schemas.microsoft.com/office/powerpoint/2010/main" val="36279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4" end="4"/>
                                            </p:txEl>
                                          </p:spTgt>
                                        </p:tgtEl>
                                        <p:attrNameLst>
                                          <p:attrName>style.visibility</p:attrName>
                                        </p:attrNameLst>
                                      </p:cBhvr>
                                      <p:to>
                                        <p:strVal val="visible"/>
                                      </p:to>
                                    </p:set>
                                    <p:animEffect transition="in" filter="fade">
                                      <p:cBhvr>
                                        <p:cTn id="20" dur="500"/>
                                        <p:tgtEl>
                                          <p:spTgt spid="1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animEffect transition="in" filter="fade">
                                      <p:cBhvr>
                                        <p:cTn id="23" dur="500"/>
                                        <p:tgtEl>
                                          <p:spTgt spid="18">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xEl>
                                              <p:pRg st="6" end="6"/>
                                            </p:txEl>
                                          </p:spTgt>
                                        </p:tgtEl>
                                        <p:attrNameLst>
                                          <p:attrName>style.visibility</p:attrName>
                                        </p:attrNameLst>
                                      </p:cBhvr>
                                      <p:to>
                                        <p:strVal val="visible"/>
                                      </p:to>
                                    </p:set>
                                    <p:animEffect transition="in" filter="fade">
                                      <p:cBhvr>
                                        <p:cTn id="26" dur="500"/>
                                        <p:tgtEl>
                                          <p:spTgt spid="18">
                                            <p:txEl>
                                              <p:pRg st="6" end="6"/>
                                            </p:txEl>
                                          </p:spTgt>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1000"/>
                                        <p:tgtEl>
                                          <p:spTgt spid="3"/>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1804" y="1587719"/>
            <a:ext cx="3596766" cy="4313242"/>
          </a:xfrm>
          <a:prstGeom prst="rect">
            <a:avLst/>
          </a:prstGeom>
        </p:spPr>
      </p:pic>
      <p:sp>
        <p:nvSpPr>
          <p:cNvPr id="29" name="Freeform 28"/>
          <p:cNvSpPr/>
          <p:nvPr/>
        </p:nvSpPr>
        <p:spPr>
          <a:xfrm>
            <a:off x="5640286" y="2439975"/>
            <a:ext cx="1183559" cy="2104224"/>
          </a:xfrm>
          <a:custGeom>
            <a:avLst/>
            <a:gdLst>
              <a:gd name="connsiteX0" fmla="*/ 1435510 w 1578078"/>
              <a:gd name="connsiteY0" fmla="*/ 378542 h 2816942"/>
              <a:gd name="connsiteX1" fmla="*/ 1391265 w 1578078"/>
              <a:gd name="connsiteY1" fmla="*/ 344129 h 2816942"/>
              <a:gd name="connsiteX2" fmla="*/ 1347019 w 1578078"/>
              <a:gd name="connsiteY2" fmla="*/ 290051 h 2816942"/>
              <a:gd name="connsiteX3" fmla="*/ 1322439 w 1578078"/>
              <a:gd name="connsiteY3" fmla="*/ 270387 h 2816942"/>
              <a:gd name="connsiteX4" fmla="*/ 1307690 w 1578078"/>
              <a:gd name="connsiteY4" fmla="*/ 196645 h 2816942"/>
              <a:gd name="connsiteX5" fmla="*/ 1209368 w 1578078"/>
              <a:gd name="connsiteY5" fmla="*/ 181897 h 2816942"/>
              <a:gd name="connsiteX6" fmla="*/ 1179871 w 1578078"/>
              <a:gd name="connsiteY6" fmla="*/ 172064 h 2816942"/>
              <a:gd name="connsiteX7" fmla="*/ 1101213 w 1578078"/>
              <a:gd name="connsiteY7" fmla="*/ 186813 h 2816942"/>
              <a:gd name="connsiteX8" fmla="*/ 1076632 w 1578078"/>
              <a:gd name="connsiteY8" fmla="*/ 186813 h 2816942"/>
              <a:gd name="connsiteX9" fmla="*/ 1022555 w 1578078"/>
              <a:gd name="connsiteY9" fmla="*/ 162232 h 2816942"/>
              <a:gd name="connsiteX10" fmla="*/ 997974 w 1578078"/>
              <a:gd name="connsiteY10" fmla="*/ 122903 h 2816942"/>
              <a:gd name="connsiteX11" fmla="*/ 953729 w 1578078"/>
              <a:gd name="connsiteY11" fmla="*/ 113071 h 2816942"/>
              <a:gd name="connsiteX12" fmla="*/ 884903 w 1578078"/>
              <a:gd name="connsiteY12" fmla="*/ 103238 h 2816942"/>
              <a:gd name="connsiteX13" fmla="*/ 855407 w 1578078"/>
              <a:gd name="connsiteY13" fmla="*/ 39329 h 2816942"/>
              <a:gd name="connsiteX14" fmla="*/ 816078 w 1578078"/>
              <a:gd name="connsiteY14" fmla="*/ 19664 h 2816942"/>
              <a:gd name="connsiteX15" fmla="*/ 727587 w 1578078"/>
              <a:gd name="connsiteY15" fmla="*/ 4916 h 2816942"/>
              <a:gd name="connsiteX16" fmla="*/ 698090 w 1578078"/>
              <a:gd name="connsiteY16" fmla="*/ 0 h 2816942"/>
              <a:gd name="connsiteX17" fmla="*/ 673510 w 1578078"/>
              <a:gd name="connsiteY17" fmla="*/ 14748 h 2816942"/>
              <a:gd name="connsiteX18" fmla="*/ 619432 w 1578078"/>
              <a:gd name="connsiteY18" fmla="*/ 39329 h 2816942"/>
              <a:gd name="connsiteX19" fmla="*/ 589936 w 1578078"/>
              <a:gd name="connsiteY19" fmla="*/ 88490 h 2816942"/>
              <a:gd name="connsiteX20" fmla="*/ 580103 w 1578078"/>
              <a:gd name="connsiteY20" fmla="*/ 122903 h 2816942"/>
              <a:gd name="connsiteX21" fmla="*/ 550607 w 1578078"/>
              <a:gd name="connsiteY21" fmla="*/ 162232 h 2816942"/>
              <a:gd name="connsiteX22" fmla="*/ 501445 w 1578078"/>
              <a:gd name="connsiteY22" fmla="*/ 167148 h 2816942"/>
              <a:gd name="connsiteX23" fmla="*/ 496529 w 1578078"/>
              <a:gd name="connsiteY23" fmla="*/ 201561 h 2816942"/>
              <a:gd name="connsiteX24" fmla="*/ 467032 w 1578078"/>
              <a:gd name="connsiteY24" fmla="*/ 201561 h 2816942"/>
              <a:gd name="connsiteX25" fmla="*/ 462116 w 1578078"/>
              <a:gd name="connsiteY25" fmla="*/ 698090 h 2816942"/>
              <a:gd name="connsiteX26" fmla="*/ 304800 w 1578078"/>
              <a:gd name="connsiteY26" fmla="*/ 703006 h 2816942"/>
              <a:gd name="connsiteX27" fmla="*/ 260555 w 1578078"/>
              <a:gd name="connsiteY27" fmla="*/ 653845 h 2816942"/>
              <a:gd name="connsiteX28" fmla="*/ 152400 w 1578078"/>
              <a:gd name="connsiteY28" fmla="*/ 653845 h 2816942"/>
              <a:gd name="connsiteX29" fmla="*/ 54078 w 1578078"/>
              <a:gd name="connsiteY29" fmla="*/ 639097 h 2816942"/>
              <a:gd name="connsiteX30" fmla="*/ 0 w 1578078"/>
              <a:gd name="connsiteY30" fmla="*/ 644013 h 2816942"/>
              <a:gd name="connsiteX31" fmla="*/ 0 w 1578078"/>
              <a:gd name="connsiteY31" fmla="*/ 688258 h 2816942"/>
              <a:gd name="connsiteX32" fmla="*/ 73742 w 1578078"/>
              <a:gd name="connsiteY32" fmla="*/ 855406 h 2816942"/>
              <a:gd name="connsiteX33" fmla="*/ 211394 w 1578078"/>
              <a:gd name="connsiteY33" fmla="*/ 1106129 h 2816942"/>
              <a:gd name="connsiteX34" fmla="*/ 294968 w 1578078"/>
              <a:gd name="connsiteY34" fmla="*/ 1317522 h 2816942"/>
              <a:gd name="connsiteX35" fmla="*/ 344129 w 1578078"/>
              <a:gd name="connsiteY35" fmla="*/ 1450258 h 2816942"/>
              <a:gd name="connsiteX36" fmla="*/ 393290 w 1578078"/>
              <a:gd name="connsiteY36" fmla="*/ 1646903 h 2816942"/>
              <a:gd name="connsiteX37" fmla="*/ 442452 w 1578078"/>
              <a:gd name="connsiteY37" fmla="*/ 1858297 h 2816942"/>
              <a:gd name="connsiteX38" fmla="*/ 486697 w 1578078"/>
              <a:gd name="connsiteY38" fmla="*/ 2064774 h 2816942"/>
              <a:gd name="connsiteX39" fmla="*/ 511278 w 1578078"/>
              <a:gd name="connsiteY39" fmla="*/ 2266335 h 2816942"/>
              <a:gd name="connsiteX40" fmla="*/ 516194 w 1578078"/>
              <a:gd name="connsiteY40" fmla="*/ 2384322 h 2816942"/>
              <a:gd name="connsiteX41" fmla="*/ 501445 w 1578078"/>
              <a:gd name="connsiteY41" fmla="*/ 2551471 h 2816942"/>
              <a:gd name="connsiteX42" fmla="*/ 442452 w 1578078"/>
              <a:gd name="connsiteY42" fmla="*/ 2802193 h 2816942"/>
              <a:gd name="connsiteX43" fmla="*/ 1081549 w 1578078"/>
              <a:gd name="connsiteY43" fmla="*/ 2816942 h 2816942"/>
              <a:gd name="connsiteX44" fmla="*/ 1096297 w 1578078"/>
              <a:gd name="connsiteY44" fmla="*/ 2743200 h 2816942"/>
              <a:gd name="connsiteX45" fmla="*/ 1302774 w 1578078"/>
              <a:gd name="connsiteY45" fmla="*/ 2733367 h 2816942"/>
              <a:gd name="connsiteX46" fmla="*/ 1307690 w 1578078"/>
              <a:gd name="connsiteY46" fmla="*/ 2595716 h 2816942"/>
              <a:gd name="connsiteX47" fmla="*/ 1322439 w 1578078"/>
              <a:gd name="connsiteY47" fmla="*/ 2521974 h 2816942"/>
              <a:gd name="connsiteX48" fmla="*/ 1356852 w 1578078"/>
              <a:gd name="connsiteY48" fmla="*/ 2438400 h 2816942"/>
              <a:gd name="connsiteX49" fmla="*/ 1445342 w 1578078"/>
              <a:gd name="connsiteY49" fmla="*/ 2315497 h 2816942"/>
              <a:gd name="connsiteX50" fmla="*/ 1519084 w 1578078"/>
              <a:gd name="connsiteY50" fmla="*/ 2177845 h 2816942"/>
              <a:gd name="connsiteX51" fmla="*/ 1578078 w 1578078"/>
              <a:gd name="connsiteY51" fmla="*/ 1892709 h 2816942"/>
              <a:gd name="connsiteX52" fmla="*/ 1563329 w 1578078"/>
              <a:gd name="connsiteY52" fmla="*/ 1730477 h 2816942"/>
              <a:gd name="connsiteX53" fmla="*/ 1519084 w 1578078"/>
              <a:gd name="connsiteY53" fmla="*/ 1504335 h 2816942"/>
              <a:gd name="connsiteX54" fmla="*/ 1445342 w 1578078"/>
              <a:gd name="connsiteY54" fmla="*/ 1258529 h 2816942"/>
              <a:gd name="connsiteX55" fmla="*/ 1410929 w 1578078"/>
              <a:gd name="connsiteY55" fmla="*/ 1056967 h 2816942"/>
              <a:gd name="connsiteX56" fmla="*/ 1401097 w 1578078"/>
              <a:gd name="connsiteY56" fmla="*/ 875071 h 2816942"/>
              <a:gd name="connsiteX57" fmla="*/ 1435510 w 1578078"/>
              <a:gd name="connsiteY57" fmla="*/ 378542 h 28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78078" h="2816942">
                <a:moveTo>
                  <a:pt x="1435510" y="378542"/>
                </a:moveTo>
                <a:lnTo>
                  <a:pt x="1391265" y="344129"/>
                </a:lnTo>
                <a:lnTo>
                  <a:pt x="1347019" y="290051"/>
                </a:lnTo>
                <a:lnTo>
                  <a:pt x="1322439" y="270387"/>
                </a:lnTo>
                <a:lnTo>
                  <a:pt x="1307690" y="196645"/>
                </a:lnTo>
                <a:lnTo>
                  <a:pt x="1209368" y="181897"/>
                </a:lnTo>
                <a:lnTo>
                  <a:pt x="1179871" y="172064"/>
                </a:lnTo>
                <a:lnTo>
                  <a:pt x="1101213" y="186813"/>
                </a:lnTo>
                <a:lnTo>
                  <a:pt x="1076632" y="186813"/>
                </a:lnTo>
                <a:lnTo>
                  <a:pt x="1022555" y="162232"/>
                </a:lnTo>
                <a:lnTo>
                  <a:pt x="997974" y="122903"/>
                </a:lnTo>
                <a:lnTo>
                  <a:pt x="953729" y="113071"/>
                </a:lnTo>
                <a:lnTo>
                  <a:pt x="884903" y="103238"/>
                </a:lnTo>
                <a:lnTo>
                  <a:pt x="855407" y="39329"/>
                </a:lnTo>
                <a:lnTo>
                  <a:pt x="816078" y="19664"/>
                </a:lnTo>
                <a:lnTo>
                  <a:pt x="727587" y="4916"/>
                </a:lnTo>
                <a:lnTo>
                  <a:pt x="698090" y="0"/>
                </a:lnTo>
                <a:lnTo>
                  <a:pt x="673510" y="14748"/>
                </a:lnTo>
                <a:lnTo>
                  <a:pt x="619432" y="39329"/>
                </a:lnTo>
                <a:lnTo>
                  <a:pt x="589936" y="88490"/>
                </a:lnTo>
                <a:lnTo>
                  <a:pt x="580103" y="122903"/>
                </a:lnTo>
                <a:lnTo>
                  <a:pt x="550607" y="162232"/>
                </a:lnTo>
                <a:lnTo>
                  <a:pt x="501445" y="167148"/>
                </a:lnTo>
                <a:lnTo>
                  <a:pt x="496529" y="201561"/>
                </a:lnTo>
                <a:lnTo>
                  <a:pt x="467032" y="201561"/>
                </a:lnTo>
                <a:cubicBezTo>
                  <a:pt x="465393" y="367071"/>
                  <a:pt x="463755" y="532580"/>
                  <a:pt x="462116" y="698090"/>
                </a:cubicBezTo>
                <a:lnTo>
                  <a:pt x="304800" y="703006"/>
                </a:lnTo>
                <a:lnTo>
                  <a:pt x="260555" y="653845"/>
                </a:lnTo>
                <a:lnTo>
                  <a:pt x="152400" y="653845"/>
                </a:lnTo>
                <a:lnTo>
                  <a:pt x="54078" y="639097"/>
                </a:lnTo>
                <a:lnTo>
                  <a:pt x="0" y="644013"/>
                </a:lnTo>
                <a:lnTo>
                  <a:pt x="0" y="688258"/>
                </a:lnTo>
                <a:lnTo>
                  <a:pt x="73742" y="855406"/>
                </a:lnTo>
                <a:lnTo>
                  <a:pt x="211394" y="1106129"/>
                </a:lnTo>
                <a:lnTo>
                  <a:pt x="294968" y="1317522"/>
                </a:lnTo>
                <a:lnTo>
                  <a:pt x="344129" y="1450258"/>
                </a:lnTo>
                <a:lnTo>
                  <a:pt x="393290" y="1646903"/>
                </a:lnTo>
                <a:lnTo>
                  <a:pt x="442452" y="1858297"/>
                </a:lnTo>
                <a:lnTo>
                  <a:pt x="486697" y="2064774"/>
                </a:lnTo>
                <a:lnTo>
                  <a:pt x="511278" y="2266335"/>
                </a:lnTo>
                <a:lnTo>
                  <a:pt x="516194" y="2384322"/>
                </a:lnTo>
                <a:lnTo>
                  <a:pt x="501445" y="2551471"/>
                </a:lnTo>
                <a:lnTo>
                  <a:pt x="442452" y="2802193"/>
                </a:lnTo>
                <a:lnTo>
                  <a:pt x="1081549" y="2816942"/>
                </a:lnTo>
                <a:lnTo>
                  <a:pt x="1096297" y="2743200"/>
                </a:lnTo>
                <a:lnTo>
                  <a:pt x="1302774" y="2733367"/>
                </a:lnTo>
                <a:lnTo>
                  <a:pt x="1307690" y="2595716"/>
                </a:lnTo>
                <a:lnTo>
                  <a:pt x="1322439" y="2521974"/>
                </a:lnTo>
                <a:lnTo>
                  <a:pt x="1356852" y="2438400"/>
                </a:lnTo>
                <a:lnTo>
                  <a:pt x="1445342" y="2315497"/>
                </a:lnTo>
                <a:lnTo>
                  <a:pt x="1519084" y="2177845"/>
                </a:lnTo>
                <a:lnTo>
                  <a:pt x="1578078" y="1892709"/>
                </a:lnTo>
                <a:lnTo>
                  <a:pt x="1563329" y="1730477"/>
                </a:lnTo>
                <a:lnTo>
                  <a:pt x="1519084" y="1504335"/>
                </a:lnTo>
                <a:lnTo>
                  <a:pt x="1445342" y="1258529"/>
                </a:lnTo>
                <a:lnTo>
                  <a:pt x="1410929" y="1056967"/>
                </a:lnTo>
                <a:lnTo>
                  <a:pt x="1401097" y="875071"/>
                </a:lnTo>
                <a:lnTo>
                  <a:pt x="1435510" y="378542"/>
                </a:lnTo>
                <a:close/>
              </a:path>
            </a:pathLst>
          </a:custGeom>
          <a:solidFill>
            <a:srgbClr val="FFC000">
              <a:alpha val="50196"/>
            </a:srgbClr>
          </a:solidFill>
          <a:ln w="12700">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36" name="Freeform 35"/>
          <p:cNvSpPr/>
          <p:nvPr/>
        </p:nvSpPr>
        <p:spPr>
          <a:xfrm>
            <a:off x="5582030" y="1637552"/>
            <a:ext cx="1085715" cy="3500922"/>
          </a:xfrm>
          <a:custGeom>
            <a:avLst/>
            <a:gdLst>
              <a:gd name="connsiteX0" fmla="*/ 0 w 1773716"/>
              <a:gd name="connsiteY0" fmla="*/ 0 h 5210978"/>
              <a:gd name="connsiteX1" fmla="*/ 88135 w 1773716"/>
              <a:gd name="connsiteY1" fmla="*/ 77118 h 5210978"/>
              <a:gd name="connsiteX2" fmla="*/ 165253 w 1773716"/>
              <a:gd name="connsiteY2" fmla="*/ 165253 h 5210978"/>
              <a:gd name="connsiteX3" fmla="*/ 187287 w 1773716"/>
              <a:gd name="connsiteY3" fmla="*/ 253388 h 5210978"/>
              <a:gd name="connsiteX4" fmla="*/ 407625 w 1773716"/>
              <a:gd name="connsiteY4" fmla="*/ 363556 h 5210978"/>
              <a:gd name="connsiteX5" fmla="*/ 539827 w 1773716"/>
              <a:gd name="connsiteY5" fmla="*/ 539826 h 5210978"/>
              <a:gd name="connsiteX6" fmla="*/ 705080 w 1773716"/>
              <a:gd name="connsiteY6" fmla="*/ 738130 h 5210978"/>
              <a:gd name="connsiteX7" fmla="*/ 826266 w 1773716"/>
              <a:gd name="connsiteY7" fmla="*/ 958467 h 5210978"/>
              <a:gd name="connsiteX8" fmla="*/ 925417 w 1773716"/>
              <a:gd name="connsiteY8" fmla="*/ 1156771 h 5210978"/>
              <a:gd name="connsiteX9" fmla="*/ 1068637 w 1773716"/>
              <a:gd name="connsiteY9" fmla="*/ 1531344 h 5210978"/>
              <a:gd name="connsiteX10" fmla="*/ 1101687 w 1773716"/>
              <a:gd name="connsiteY10" fmla="*/ 1608462 h 5210978"/>
              <a:gd name="connsiteX11" fmla="*/ 1101687 w 1773716"/>
              <a:gd name="connsiteY11" fmla="*/ 1663547 h 5210978"/>
              <a:gd name="connsiteX12" fmla="*/ 1211856 w 1773716"/>
              <a:gd name="connsiteY12" fmla="*/ 1872867 h 5210978"/>
              <a:gd name="connsiteX13" fmla="*/ 1377109 w 1773716"/>
              <a:gd name="connsiteY13" fmla="*/ 2104222 h 5210978"/>
              <a:gd name="connsiteX14" fmla="*/ 1542362 w 1773716"/>
              <a:gd name="connsiteY14" fmla="*/ 2368626 h 5210978"/>
              <a:gd name="connsiteX15" fmla="*/ 1586429 w 1773716"/>
              <a:gd name="connsiteY15" fmla="*/ 2522862 h 5210978"/>
              <a:gd name="connsiteX16" fmla="*/ 1619480 w 1773716"/>
              <a:gd name="connsiteY16" fmla="*/ 2688115 h 5210978"/>
              <a:gd name="connsiteX17" fmla="*/ 1630497 w 1773716"/>
              <a:gd name="connsiteY17" fmla="*/ 2853369 h 5210978"/>
              <a:gd name="connsiteX18" fmla="*/ 1630497 w 1773716"/>
              <a:gd name="connsiteY18" fmla="*/ 2996588 h 5210978"/>
              <a:gd name="connsiteX19" fmla="*/ 1619480 w 1773716"/>
              <a:gd name="connsiteY19" fmla="*/ 3073706 h 5210978"/>
              <a:gd name="connsiteX20" fmla="*/ 1696598 w 1773716"/>
              <a:gd name="connsiteY20" fmla="*/ 3249976 h 5210978"/>
              <a:gd name="connsiteX21" fmla="*/ 1773716 w 1773716"/>
              <a:gd name="connsiteY21" fmla="*/ 3448279 h 5210978"/>
              <a:gd name="connsiteX22" fmla="*/ 1773716 w 1773716"/>
              <a:gd name="connsiteY22" fmla="*/ 3591499 h 5210978"/>
              <a:gd name="connsiteX23" fmla="*/ 1718632 w 1773716"/>
              <a:gd name="connsiteY23" fmla="*/ 3756752 h 5210978"/>
              <a:gd name="connsiteX24" fmla="*/ 1674564 w 1773716"/>
              <a:gd name="connsiteY24" fmla="*/ 3877937 h 5210978"/>
              <a:gd name="connsiteX25" fmla="*/ 1498294 w 1773716"/>
              <a:gd name="connsiteY25" fmla="*/ 4076241 h 5210978"/>
              <a:gd name="connsiteX26" fmla="*/ 1509311 w 1773716"/>
              <a:gd name="connsiteY26" fmla="*/ 4153359 h 5210978"/>
              <a:gd name="connsiteX27" fmla="*/ 1432193 w 1773716"/>
              <a:gd name="connsiteY27" fmla="*/ 4230477 h 5210978"/>
              <a:gd name="connsiteX28" fmla="*/ 1432193 w 1773716"/>
              <a:gd name="connsiteY28" fmla="*/ 4285561 h 5210978"/>
              <a:gd name="connsiteX29" fmla="*/ 1366092 w 1773716"/>
              <a:gd name="connsiteY29" fmla="*/ 4384713 h 5210978"/>
              <a:gd name="connsiteX30" fmla="*/ 1366092 w 1773716"/>
              <a:gd name="connsiteY30" fmla="*/ 4605050 h 5210978"/>
              <a:gd name="connsiteX31" fmla="*/ 1222873 w 1773716"/>
              <a:gd name="connsiteY31" fmla="*/ 4847422 h 5210978"/>
              <a:gd name="connsiteX32" fmla="*/ 1178805 w 1773716"/>
              <a:gd name="connsiteY32" fmla="*/ 4913523 h 5210978"/>
              <a:gd name="connsiteX33" fmla="*/ 1123721 w 1773716"/>
              <a:gd name="connsiteY33" fmla="*/ 4946573 h 5210978"/>
              <a:gd name="connsiteX34" fmla="*/ 1123721 w 1773716"/>
              <a:gd name="connsiteY34" fmla="*/ 5210978 h 5210978"/>
              <a:gd name="connsiteX0" fmla="*/ 0 w 1773716"/>
              <a:gd name="connsiteY0" fmla="*/ 0 h 5210978"/>
              <a:gd name="connsiteX1" fmla="*/ 88135 w 1773716"/>
              <a:gd name="connsiteY1" fmla="*/ 77118 h 5210978"/>
              <a:gd name="connsiteX2" fmla="*/ 187287 w 1773716"/>
              <a:gd name="connsiteY2" fmla="*/ 253388 h 5210978"/>
              <a:gd name="connsiteX3" fmla="*/ 407625 w 1773716"/>
              <a:gd name="connsiteY3" fmla="*/ 363556 h 5210978"/>
              <a:gd name="connsiteX4" fmla="*/ 539827 w 1773716"/>
              <a:gd name="connsiteY4" fmla="*/ 539826 h 5210978"/>
              <a:gd name="connsiteX5" fmla="*/ 705080 w 1773716"/>
              <a:gd name="connsiteY5" fmla="*/ 738130 h 5210978"/>
              <a:gd name="connsiteX6" fmla="*/ 826266 w 1773716"/>
              <a:gd name="connsiteY6" fmla="*/ 958467 h 5210978"/>
              <a:gd name="connsiteX7" fmla="*/ 925417 w 1773716"/>
              <a:gd name="connsiteY7" fmla="*/ 1156771 h 5210978"/>
              <a:gd name="connsiteX8" fmla="*/ 1068637 w 1773716"/>
              <a:gd name="connsiteY8" fmla="*/ 1531344 h 5210978"/>
              <a:gd name="connsiteX9" fmla="*/ 1101687 w 1773716"/>
              <a:gd name="connsiteY9" fmla="*/ 1608462 h 5210978"/>
              <a:gd name="connsiteX10" fmla="*/ 1101687 w 1773716"/>
              <a:gd name="connsiteY10" fmla="*/ 1663547 h 5210978"/>
              <a:gd name="connsiteX11" fmla="*/ 1211856 w 1773716"/>
              <a:gd name="connsiteY11" fmla="*/ 1872867 h 5210978"/>
              <a:gd name="connsiteX12" fmla="*/ 1377109 w 1773716"/>
              <a:gd name="connsiteY12" fmla="*/ 2104222 h 5210978"/>
              <a:gd name="connsiteX13" fmla="*/ 1542362 w 1773716"/>
              <a:gd name="connsiteY13" fmla="*/ 2368626 h 5210978"/>
              <a:gd name="connsiteX14" fmla="*/ 1586429 w 1773716"/>
              <a:gd name="connsiteY14" fmla="*/ 2522862 h 5210978"/>
              <a:gd name="connsiteX15" fmla="*/ 1619480 w 1773716"/>
              <a:gd name="connsiteY15" fmla="*/ 2688115 h 5210978"/>
              <a:gd name="connsiteX16" fmla="*/ 1630497 w 1773716"/>
              <a:gd name="connsiteY16" fmla="*/ 2853369 h 5210978"/>
              <a:gd name="connsiteX17" fmla="*/ 1630497 w 1773716"/>
              <a:gd name="connsiteY17" fmla="*/ 2996588 h 5210978"/>
              <a:gd name="connsiteX18" fmla="*/ 1619480 w 1773716"/>
              <a:gd name="connsiteY18" fmla="*/ 3073706 h 5210978"/>
              <a:gd name="connsiteX19" fmla="*/ 1696598 w 1773716"/>
              <a:gd name="connsiteY19" fmla="*/ 3249976 h 5210978"/>
              <a:gd name="connsiteX20" fmla="*/ 1773716 w 1773716"/>
              <a:gd name="connsiteY20" fmla="*/ 3448279 h 5210978"/>
              <a:gd name="connsiteX21" fmla="*/ 1773716 w 1773716"/>
              <a:gd name="connsiteY21" fmla="*/ 3591499 h 5210978"/>
              <a:gd name="connsiteX22" fmla="*/ 1718632 w 1773716"/>
              <a:gd name="connsiteY22" fmla="*/ 3756752 h 5210978"/>
              <a:gd name="connsiteX23" fmla="*/ 1674564 w 1773716"/>
              <a:gd name="connsiteY23" fmla="*/ 3877937 h 5210978"/>
              <a:gd name="connsiteX24" fmla="*/ 1498294 w 1773716"/>
              <a:gd name="connsiteY24" fmla="*/ 4076241 h 5210978"/>
              <a:gd name="connsiteX25" fmla="*/ 1509311 w 1773716"/>
              <a:gd name="connsiteY25" fmla="*/ 4153359 h 5210978"/>
              <a:gd name="connsiteX26" fmla="*/ 1432193 w 1773716"/>
              <a:gd name="connsiteY26" fmla="*/ 4230477 h 5210978"/>
              <a:gd name="connsiteX27" fmla="*/ 1432193 w 1773716"/>
              <a:gd name="connsiteY27" fmla="*/ 4285561 h 5210978"/>
              <a:gd name="connsiteX28" fmla="*/ 1366092 w 1773716"/>
              <a:gd name="connsiteY28" fmla="*/ 4384713 h 5210978"/>
              <a:gd name="connsiteX29" fmla="*/ 1366092 w 1773716"/>
              <a:gd name="connsiteY29" fmla="*/ 4605050 h 5210978"/>
              <a:gd name="connsiteX30" fmla="*/ 1222873 w 1773716"/>
              <a:gd name="connsiteY30" fmla="*/ 4847422 h 5210978"/>
              <a:gd name="connsiteX31" fmla="*/ 1178805 w 1773716"/>
              <a:gd name="connsiteY31" fmla="*/ 4913523 h 5210978"/>
              <a:gd name="connsiteX32" fmla="*/ 1123721 w 1773716"/>
              <a:gd name="connsiteY32" fmla="*/ 4946573 h 5210978"/>
              <a:gd name="connsiteX33" fmla="*/ 1123721 w 1773716"/>
              <a:gd name="connsiteY33" fmla="*/ 5210978 h 5210978"/>
              <a:gd name="connsiteX0" fmla="*/ 0 w 1773716"/>
              <a:gd name="connsiteY0" fmla="*/ 0 h 5210978"/>
              <a:gd name="connsiteX1" fmla="*/ 187287 w 1773716"/>
              <a:gd name="connsiteY1" fmla="*/ 253388 h 5210978"/>
              <a:gd name="connsiteX2" fmla="*/ 407625 w 1773716"/>
              <a:gd name="connsiteY2" fmla="*/ 363556 h 5210978"/>
              <a:gd name="connsiteX3" fmla="*/ 539827 w 1773716"/>
              <a:gd name="connsiteY3" fmla="*/ 539826 h 5210978"/>
              <a:gd name="connsiteX4" fmla="*/ 705080 w 1773716"/>
              <a:gd name="connsiteY4" fmla="*/ 738130 h 5210978"/>
              <a:gd name="connsiteX5" fmla="*/ 826266 w 1773716"/>
              <a:gd name="connsiteY5" fmla="*/ 958467 h 5210978"/>
              <a:gd name="connsiteX6" fmla="*/ 925417 w 1773716"/>
              <a:gd name="connsiteY6" fmla="*/ 1156771 h 5210978"/>
              <a:gd name="connsiteX7" fmla="*/ 1068637 w 1773716"/>
              <a:gd name="connsiteY7" fmla="*/ 1531344 h 5210978"/>
              <a:gd name="connsiteX8" fmla="*/ 1101687 w 1773716"/>
              <a:gd name="connsiteY8" fmla="*/ 1608462 h 5210978"/>
              <a:gd name="connsiteX9" fmla="*/ 1101687 w 1773716"/>
              <a:gd name="connsiteY9" fmla="*/ 1663547 h 5210978"/>
              <a:gd name="connsiteX10" fmla="*/ 1211856 w 1773716"/>
              <a:gd name="connsiteY10" fmla="*/ 1872867 h 5210978"/>
              <a:gd name="connsiteX11" fmla="*/ 1377109 w 1773716"/>
              <a:gd name="connsiteY11" fmla="*/ 2104222 h 5210978"/>
              <a:gd name="connsiteX12" fmla="*/ 1542362 w 1773716"/>
              <a:gd name="connsiteY12" fmla="*/ 2368626 h 5210978"/>
              <a:gd name="connsiteX13" fmla="*/ 1586429 w 1773716"/>
              <a:gd name="connsiteY13" fmla="*/ 2522862 h 5210978"/>
              <a:gd name="connsiteX14" fmla="*/ 1619480 w 1773716"/>
              <a:gd name="connsiteY14" fmla="*/ 2688115 h 5210978"/>
              <a:gd name="connsiteX15" fmla="*/ 1630497 w 1773716"/>
              <a:gd name="connsiteY15" fmla="*/ 2853369 h 5210978"/>
              <a:gd name="connsiteX16" fmla="*/ 1630497 w 1773716"/>
              <a:gd name="connsiteY16" fmla="*/ 2996588 h 5210978"/>
              <a:gd name="connsiteX17" fmla="*/ 1619480 w 1773716"/>
              <a:gd name="connsiteY17" fmla="*/ 3073706 h 5210978"/>
              <a:gd name="connsiteX18" fmla="*/ 1696598 w 1773716"/>
              <a:gd name="connsiteY18" fmla="*/ 3249976 h 5210978"/>
              <a:gd name="connsiteX19" fmla="*/ 1773716 w 1773716"/>
              <a:gd name="connsiteY19" fmla="*/ 3448279 h 5210978"/>
              <a:gd name="connsiteX20" fmla="*/ 1773716 w 1773716"/>
              <a:gd name="connsiteY20" fmla="*/ 3591499 h 5210978"/>
              <a:gd name="connsiteX21" fmla="*/ 1718632 w 1773716"/>
              <a:gd name="connsiteY21" fmla="*/ 3756752 h 5210978"/>
              <a:gd name="connsiteX22" fmla="*/ 1674564 w 1773716"/>
              <a:gd name="connsiteY22" fmla="*/ 3877937 h 5210978"/>
              <a:gd name="connsiteX23" fmla="*/ 1498294 w 1773716"/>
              <a:gd name="connsiteY23" fmla="*/ 4076241 h 5210978"/>
              <a:gd name="connsiteX24" fmla="*/ 1509311 w 1773716"/>
              <a:gd name="connsiteY24" fmla="*/ 4153359 h 5210978"/>
              <a:gd name="connsiteX25" fmla="*/ 1432193 w 1773716"/>
              <a:gd name="connsiteY25" fmla="*/ 4230477 h 5210978"/>
              <a:gd name="connsiteX26" fmla="*/ 1432193 w 1773716"/>
              <a:gd name="connsiteY26" fmla="*/ 4285561 h 5210978"/>
              <a:gd name="connsiteX27" fmla="*/ 1366092 w 1773716"/>
              <a:gd name="connsiteY27" fmla="*/ 4384713 h 5210978"/>
              <a:gd name="connsiteX28" fmla="*/ 1366092 w 1773716"/>
              <a:gd name="connsiteY28" fmla="*/ 4605050 h 5210978"/>
              <a:gd name="connsiteX29" fmla="*/ 1222873 w 1773716"/>
              <a:gd name="connsiteY29" fmla="*/ 4847422 h 5210978"/>
              <a:gd name="connsiteX30" fmla="*/ 1178805 w 1773716"/>
              <a:gd name="connsiteY30" fmla="*/ 4913523 h 5210978"/>
              <a:gd name="connsiteX31" fmla="*/ 1123721 w 1773716"/>
              <a:gd name="connsiteY31" fmla="*/ 4946573 h 5210978"/>
              <a:gd name="connsiteX32" fmla="*/ 1123721 w 1773716"/>
              <a:gd name="connsiteY32" fmla="*/ 5210978 h 5210978"/>
              <a:gd name="connsiteX0" fmla="*/ 0 w 1586429"/>
              <a:gd name="connsiteY0" fmla="*/ 0 h 4957590"/>
              <a:gd name="connsiteX1" fmla="*/ 220338 w 1586429"/>
              <a:gd name="connsiteY1" fmla="*/ 110168 h 4957590"/>
              <a:gd name="connsiteX2" fmla="*/ 352540 w 1586429"/>
              <a:gd name="connsiteY2" fmla="*/ 286438 h 4957590"/>
              <a:gd name="connsiteX3" fmla="*/ 517793 w 1586429"/>
              <a:gd name="connsiteY3" fmla="*/ 484742 h 4957590"/>
              <a:gd name="connsiteX4" fmla="*/ 638979 w 1586429"/>
              <a:gd name="connsiteY4" fmla="*/ 705079 h 4957590"/>
              <a:gd name="connsiteX5" fmla="*/ 738130 w 1586429"/>
              <a:gd name="connsiteY5" fmla="*/ 903383 h 4957590"/>
              <a:gd name="connsiteX6" fmla="*/ 881350 w 1586429"/>
              <a:gd name="connsiteY6" fmla="*/ 1277956 h 4957590"/>
              <a:gd name="connsiteX7" fmla="*/ 914400 w 1586429"/>
              <a:gd name="connsiteY7" fmla="*/ 1355074 h 4957590"/>
              <a:gd name="connsiteX8" fmla="*/ 914400 w 1586429"/>
              <a:gd name="connsiteY8" fmla="*/ 1410159 h 4957590"/>
              <a:gd name="connsiteX9" fmla="*/ 1024569 w 1586429"/>
              <a:gd name="connsiteY9" fmla="*/ 1619479 h 4957590"/>
              <a:gd name="connsiteX10" fmla="*/ 1189822 w 1586429"/>
              <a:gd name="connsiteY10" fmla="*/ 1850834 h 4957590"/>
              <a:gd name="connsiteX11" fmla="*/ 1355075 w 1586429"/>
              <a:gd name="connsiteY11" fmla="*/ 2115238 h 4957590"/>
              <a:gd name="connsiteX12" fmla="*/ 1399142 w 1586429"/>
              <a:gd name="connsiteY12" fmla="*/ 2269474 h 4957590"/>
              <a:gd name="connsiteX13" fmla="*/ 1432193 w 1586429"/>
              <a:gd name="connsiteY13" fmla="*/ 2434727 h 4957590"/>
              <a:gd name="connsiteX14" fmla="*/ 1443210 w 1586429"/>
              <a:gd name="connsiteY14" fmla="*/ 2599981 h 4957590"/>
              <a:gd name="connsiteX15" fmla="*/ 1443210 w 1586429"/>
              <a:gd name="connsiteY15" fmla="*/ 2743200 h 4957590"/>
              <a:gd name="connsiteX16" fmla="*/ 1432193 w 1586429"/>
              <a:gd name="connsiteY16" fmla="*/ 2820318 h 4957590"/>
              <a:gd name="connsiteX17" fmla="*/ 1509311 w 1586429"/>
              <a:gd name="connsiteY17" fmla="*/ 2996588 h 4957590"/>
              <a:gd name="connsiteX18" fmla="*/ 1586429 w 1586429"/>
              <a:gd name="connsiteY18" fmla="*/ 3194891 h 4957590"/>
              <a:gd name="connsiteX19" fmla="*/ 1586429 w 1586429"/>
              <a:gd name="connsiteY19" fmla="*/ 3338111 h 4957590"/>
              <a:gd name="connsiteX20" fmla="*/ 1531345 w 1586429"/>
              <a:gd name="connsiteY20" fmla="*/ 3503364 h 4957590"/>
              <a:gd name="connsiteX21" fmla="*/ 1487277 w 1586429"/>
              <a:gd name="connsiteY21" fmla="*/ 3624549 h 4957590"/>
              <a:gd name="connsiteX22" fmla="*/ 1311007 w 1586429"/>
              <a:gd name="connsiteY22" fmla="*/ 3822853 h 4957590"/>
              <a:gd name="connsiteX23" fmla="*/ 1322024 w 1586429"/>
              <a:gd name="connsiteY23" fmla="*/ 3899971 h 4957590"/>
              <a:gd name="connsiteX24" fmla="*/ 1244906 w 1586429"/>
              <a:gd name="connsiteY24" fmla="*/ 3977089 h 4957590"/>
              <a:gd name="connsiteX25" fmla="*/ 1244906 w 1586429"/>
              <a:gd name="connsiteY25" fmla="*/ 4032173 h 4957590"/>
              <a:gd name="connsiteX26" fmla="*/ 1178805 w 1586429"/>
              <a:gd name="connsiteY26" fmla="*/ 4131325 h 4957590"/>
              <a:gd name="connsiteX27" fmla="*/ 1178805 w 1586429"/>
              <a:gd name="connsiteY27" fmla="*/ 4351662 h 4957590"/>
              <a:gd name="connsiteX28" fmla="*/ 1035586 w 1586429"/>
              <a:gd name="connsiteY28" fmla="*/ 4594034 h 4957590"/>
              <a:gd name="connsiteX29" fmla="*/ 991518 w 1586429"/>
              <a:gd name="connsiteY29" fmla="*/ 4660135 h 4957590"/>
              <a:gd name="connsiteX30" fmla="*/ 936434 w 1586429"/>
              <a:gd name="connsiteY30" fmla="*/ 4693185 h 4957590"/>
              <a:gd name="connsiteX31" fmla="*/ 936434 w 1586429"/>
              <a:gd name="connsiteY31" fmla="*/ 4957590 h 4957590"/>
              <a:gd name="connsiteX0" fmla="*/ 0 w 1586429"/>
              <a:gd name="connsiteY0" fmla="*/ 0 h 4957590"/>
              <a:gd name="connsiteX1" fmla="*/ 220338 w 1586429"/>
              <a:gd name="connsiteY1" fmla="*/ 110168 h 4957590"/>
              <a:gd name="connsiteX2" fmla="*/ 352540 w 1586429"/>
              <a:gd name="connsiteY2" fmla="*/ 286438 h 4957590"/>
              <a:gd name="connsiteX3" fmla="*/ 517793 w 1586429"/>
              <a:gd name="connsiteY3" fmla="*/ 484742 h 4957590"/>
              <a:gd name="connsiteX4" fmla="*/ 638979 w 1586429"/>
              <a:gd name="connsiteY4" fmla="*/ 705079 h 4957590"/>
              <a:gd name="connsiteX5" fmla="*/ 738130 w 1586429"/>
              <a:gd name="connsiteY5" fmla="*/ 903383 h 4957590"/>
              <a:gd name="connsiteX6" fmla="*/ 881350 w 1586429"/>
              <a:gd name="connsiteY6" fmla="*/ 1277956 h 4957590"/>
              <a:gd name="connsiteX7" fmla="*/ 914400 w 1586429"/>
              <a:gd name="connsiteY7" fmla="*/ 1355074 h 4957590"/>
              <a:gd name="connsiteX8" fmla="*/ 914400 w 1586429"/>
              <a:gd name="connsiteY8" fmla="*/ 1410159 h 4957590"/>
              <a:gd name="connsiteX9" fmla="*/ 1024569 w 1586429"/>
              <a:gd name="connsiteY9" fmla="*/ 1619479 h 4957590"/>
              <a:gd name="connsiteX10" fmla="*/ 1189822 w 1586429"/>
              <a:gd name="connsiteY10" fmla="*/ 1850834 h 4957590"/>
              <a:gd name="connsiteX11" fmla="*/ 1355075 w 1586429"/>
              <a:gd name="connsiteY11" fmla="*/ 2115238 h 4957590"/>
              <a:gd name="connsiteX12" fmla="*/ 1399142 w 1586429"/>
              <a:gd name="connsiteY12" fmla="*/ 2269474 h 4957590"/>
              <a:gd name="connsiteX13" fmla="*/ 1432193 w 1586429"/>
              <a:gd name="connsiteY13" fmla="*/ 2434727 h 4957590"/>
              <a:gd name="connsiteX14" fmla="*/ 1443210 w 1586429"/>
              <a:gd name="connsiteY14" fmla="*/ 2599981 h 4957590"/>
              <a:gd name="connsiteX15" fmla="*/ 1443210 w 1586429"/>
              <a:gd name="connsiteY15" fmla="*/ 2743200 h 4957590"/>
              <a:gd name="connsiteX16" fmla="*/ 1432193 w 1586429"/>
              <a:gd name="connsiteY16" fmla="*/ 2820318 h 4957590"/>
              <a:gd name="connsiteX17" fmla="*/ 1509311 w 1586429"/>
              <a:gd name="connsiteY17" fmla="*/ 2996588 h 4957590"/>
              <a:gd name="connsiteX18" fmla="*/ 1586429 w 1586429"/>
              <a:gd name="connsiteY18" fmla="*/ 3194891 h 4957590"/>
              <a:gd name="connsiteX19" fmla="*/ 1586429 w 1586429"/>
              <a:gd name="connsiteY19" fmla="*/ 3338111 h 4957590"/>
              <a:gd name="connsiteX20" fmla="*/ 1531345 w 1586429"/>
              <a:gd name="connsiteY20" fmla="*/ 3503364 h 4957590"/>
              <a:gd name="connsiteX21" fmla="*/ 1487277 w 1586429"/>
              <a:gd name="connsiteY21" fmla="*/ 3624549 h 4957590"/>
              <a:gd name="connsiteX22" fmla="*/ 1311007 w 1586429"/>
              <a:gd name="connsiteY22" fmla="*/ 3822853 h 4957590"/>
              <a:gd name="connsiteX23" fmla="*/ 1322024 w 1586429"/>
              <a:gd name="connsiteY23" fmla="*/ 3899971 h 4957590"/>
              <a:gd name="connsiteX24" fmla="*/ 1244906 w 1586429"/>
              <a:gd name="connsiteY24" fmla="*/ 3977089 h 4957590"/>
              <a:gd name="connsiteX25" fmla="*/ 1244906 w 1586429"/>
              <a:gd name="connsiteY25" fmla="*/ 4032173 h 4957590"/>
              <a:gd name="connsiteX26" fmla="*/ 1178805 w 1586429"/>
              <a:gd name="connsiteY26" fmla="*/ 4131325 h 4957590"/>
              <a:gd name="connsiteX27" fmla="*/ 1178805 w 1586429"/>
              <a:gd name="connsiteY27" fmla="*/ 4351662 h 4957590"/>
              <a:gd name="connsiteX28" fmla="*/ 1035586 w 1586429"/>
              <a:gd name="connsiteY28" fmla="*/ 4594034 h 4957590"/>
              <a:gd name="connsiteX29" fmla="*/ 1086409 w 1586429"/>
              <a:gd name="connsiteY29" fmla="*/ 4657260 h 4957590"/>
              <a:gd name="connsiteX30" fmla="*/ 936434 w 1586429"/>
              <a:gd name="connsiteY30" fmla="*/ 4693185 h 4957590"/>
              <a:gd name="connsiteX31" fmla="*/ 936434 w 1586429"/>
              <a:gd name="connsiteY31" fmla="*/ 4957590 h 4957590"/>
              <a:gd name="connsiteX0" fmla="*/ 0 w 1586429"/>
              <a:gd name="connsiteY0" fmla="*/ 0 h 4957590"/>
              <a:gd name="connsiteX1" fmla="*/ 220338 w 1586429"/>
              <a:gd name="connsiteY1" fmla="*/ 110168 h 4957590"/>
              <a:gd name="connsiteX2" fmla="*/ 352540 w 1586429"/>
              <a:gd name="connsiteY2" fmla="*/ 286438 h 4957590"/>
              <a:gd name="connsiteX3" fmla="*/ 517793 w 1586429"/>
              <a:gd name="connsiteY3" fmla="*/ 484742 h 4957590"/>
              <a:gd name="connsiteX4" fmla="*/ 638979 w 1586429"/>
              <a:gd name="connsiteY4" fmla="*/ 705079 h 4957590"/>
              <a:gd name="connsiteX5" fmla="*/ 738130 w 1586429"/>
              <a:gd name="connsiteY5" fmla="*/ 903383 h 4957590"/>
              <a:gd name="connsiteX6" fmla="*/ 881350 w 1586429"/>
              <a:gd name="connsiteY6" fmla="*/ 1277956 h 4957590"/>
              <a:gd name="connsiteX7" fmla="*/ 914400 w 1586429"/>
              <a:gd name="connsiteY7" fmla="*/ 1355074 h 4957590"/>
              <a:gd name="connsiteX8" fmla="*/ 914400 w 1586429"/>
              <a:gd name="connsiteY8" fmla="*/ 1410159 h 4957590"/>
              <a:gd name="connsiteX9" fmla="*/ 1024569 w 1586429"/>
              <a:gd name="connsiteY9" fmla="*/ 1619479 h 4957590"/>
              <a:gd name="connsiteX10" fmla="*/ 1189822 w 1586429"/>
              <a:gd name="connsiteY10" fmla="*/ 1850834 h 4957590"/>
              <a:gd name="connsiteX11" fmla="*/ 1355075 w 1586429"/>
              <a:gd name="connsiteY11" fmla="*/ 2115238 h 4957590"/>
              <a:gd name="connsiteX12" fmla="*/ 1399142 w 1586429"/>
              <a:gd name="connsiteY12" fmla="*/ 2269474 h 4957590"/>
              <a:gd name="connsiteX13" fmla="*/ 1432193 w 1586429"/>
              <a:gd name="connsiteY13" fmla="*/ 2434727 h 4957590"/>
              <a:gd name="connsiteX14" fmla="*/ 1443210 w 1586429"/>
              <a:gd name="connsiteY14" fmla="*/ 2599981 h 4957590"/>
              <a:gd name="connsiteX15" fmla="*/ 1443210 w 1586429"/>
              <a:gd name="connsiteY15" fmla="*/ 2743200 h 4957590"/>
              <a:gd name="connsiteX16" fmla="*/ 1432193 w 1586429"/>
              <a:gd name="connsiteY16" fmla="*/ 2820318 h 4957590"/>
              <a:gd name="connsiteX17" fmla="*/ 1509311 w 1586429"/>
              <a:gd name="connsiteY17" fmla="*/ 2996588 h 4957590"/>
              <a:gd name="connsiteX18" fmla="*/ 1586429 w 1586429"/>
              <a:gd name="connsiteY18" fmla="*/ 3194891 h 4957590"/>
              <a:gd name="connsiteX19" fmla="*/ 1586429 w 1586429"/>
              <a:gd name="connsiteY19" fmla="*/ 3338111 h 4957590"/>
              <a:gd name="connsiteX20" fmla="*/ 1531345 w 1586429"/>
              <a:gd name="connsiteY20" fmla="*/ 3503364 h 4957590"/>
              <a:gd name="connsiteX21" fmla="*/ 1487277 w 1586429"/>
              <a:gd name="connsiteY21" fmla="*/ 3624549 h 4957590"/>
              <a:gd name="connsiteX22" fmla="*/ 1311007 w 1586429"/>
              <a:gd name="connsiteY22" fmla="*/ 3822853 h 4957590"/>
              <a:gd name="connsiteX23" fmla="*/ 1322024 w 1586429"/>
              <a:gd name="connsiteY23" fmla="*/ 3899971 h 4957590"/>
              <a:gd name="connsiteX24" fmla="*/ 1244906 w 1586429"/>
              <a:gd name="connsiteY24" fmla="*/ 3977089 h 4957590"/>
              <a:gd name="connsiteX25" fmla="*/ 1244906 w 1586429"/>
              <a:gd name="connsiteY25" fmla="*/ 4032173 h 4957590"/>
              <a:gd name="connsiteX26" fmla="*/ 1178805 w 1586429"/>
              <a:gd name="connsiteY26" fmla="*/ 4131325 h 4957590"/>
              <a:gd name="connsiteX27" fmla="*/ 1178805 w 1586429"/>
              <a:gd name="connsiteY27" fmla="*/ 4351662 h 4957590"/>
              <a:gd name="connsiteX28" fmla="*/ 1035586 w 1586429"/>
              <a:gd name="connsiteY28" fmla="*/ 4579657 h 4957590"/>
              <a:gd name="connsiteX29" fmla="*/ 1086409 w 1586429"/>
              <a:gd name="connsiteY29" fmla="*/ 4657260 h 4957590"/>
              <a:gd name="connsiteX30" fmla="*/ 936434 w 1586429"/>
              <a:gd name="connsiteY30" fmla="*/ 4693185 h 4957590"/>
              <a:gd name="connsiteX31" fmla="*/ 936434 w 1586429"/>
              <a:gd name="connsiteY31" fmla="*/ 4957590 h 4957590"/>
              <a:gd name="connsiteX0" fmla="*/ 0 w 1586429"/>
              <a:gd name="connsiteY0" fmla="*/ 0 h 4957590"/>
              <a:gd name="connsiteX1" fmla="*/ 220338 w 1586429"/>
              <a:gd name="connsiteY1" fmla="*/ 110168 h 4957590"/>
              <a:gd name="connsiteX2" fmla="*/ 352540 w 1586429"/>
              <a:gd name="connsiteY2" fmla="*/ 286438 h 4957590"/>
              <a:gd name="connsiteX3" fmla="*/ 517793 w 1586429"/>
              <a:gd name="connsiteY3" fmla="*/ 484742 h 4957590"/>
              <a:gd name="connsiteX4" fmla="*/ 638979 w 1586429"/>
              <a:gd name="connsiteY4" fmla="*/ 705079 h 4957590"/>
              <a:gd name="connsiteX5" fmla="*/ 738130 w 1586429"/>
              <a:gd name="connsiteY5" fmla="*/ 903383 h 4957590"/>
              <a:gd name="connsiteX6" fmla="*/ 881350 w 1586429"/>
              <a:gd name="connsiteY6" fmla="*/ 1277956 h 4957590"/>
              <a:gd name="connsiteX7" fmla="*/ 914400 w 1586429"/>
              <a:gd name="connsiteY7" fmla="*/ 1355074 h 4957590"/>
              <a:gd name="connsiteX8" fmla="*/ 914400 w 1586429"/>
              <a:gd name="connsiteY8" fmla="*/ 1410159 h 4957590"/>
              <a:gd name="connsiteX9" fmla="*/ 1024569 w 1586429"/>
              <a:gd name="connsiteY9" fmla="*/ 1619479 h 4957590"/>
              <a:gd name="connsiteX10" fmla="*/ 1189822 w 1586429"/>
              <a:gd name="connsiteY10" fmla="*/ 1850834 h 4957590"/>
              <a:gd name="connsiteX11" fmla="*/ 1355075 w 1586429"/>
              <a:gd name="connsiteY11" fmla="*/ 2115238 h 4957590"/>
              <a:gd name="connsiteX12" fmla="*/ 1399142 w 1586429"/>
              <a:gd name="connsiteY12" fmla="*/ 2269474 h 4957590"/>
              <a:gd name="connsiteX13" fmla="*/ 1432193 w 1586429"/>
              <a:gd name="connsiteY13" fmla="*/ 2434727 h 4957590"/>
              <a:gd name="connsiteX14" fmla="*/ 1443210 w 1586429"/>
              <a:gd name="connsiteY14" fmla="*/ 2599981 h 4957590"/>
              <a:gd name="connsiteX15" fmla="*/ 1443210 w 1586429"/>
              <a:gd name="connsiteY15" fmla="*/ 2743200 h 4957590"/>
              <a:gd name="connsiteX16" fmla="*/ 1432193 w 1586429"/>
              <a:gd name="connsiteY16" fmla="*/ 2820318 h 4957590"/>
              <a:gd name="connsiteX17" fmla="*/ 1509311 w 1586429"/>
              <a:gd name="connsiteY17" fmla="*/ 2996588 h 4957590"/>
              <a:gd name="connsiteX18" fmla="*/ 1586429 w 1586429"/>
              <a:gd name="connsiteY18" fmla="*/ 3194891 h 4957590"/>
              <a:gd name="connsiteX19" fmla="*/ 1586429 w 1586429"/>
              <a:gd name="connsiteY19" fmla="*/ 3338111 h 4957590"/>
              <a:gd name="connsiteX20" fmla="*/ 1531345 w 1586429"/>
              <a:gd name="connsiteY20" fmla="*/ 3503364 h 4957590"/>
              <a:gd name="connsiteX21" fmla="*/ 1487277 w 1586429"/>
              <a:gd name="connsiteY21" fmla="*/ 3624549 h 4957590"/>
              <a:gd name="connsiteX22" fmla="*/ 1311007 w 1586429"/>
              <a:gd name="connsiteY22" fmla="*/ 3822853 h 4957590"/>
              <a:gd name="connsiteX23" fmla="*/ 1322024 w 1586429"/>
              <a:gd name="connsiteY23" fmla="*/ 3899971 h 4957590"/>
              <a:gd name="connsiteX24" fmla="*/ 1244906 w 1586429"/>
              <a:gd name="connsiteY24" fmla="*/ 3977089 h 4957590"/>
              <a:gd name="connsiteX25" fmla="*/ 1244906 w 1586429"/>
              <a:gd name="connsiteY25" fmla="*/ 4032173 h 4957590"/>
              <a:gd name="connsiteX26" fmla="*/ 1178805 w 1586429"/>
              <a:gd name="connsiteY26" fmla="*/ 4131325 h 4957590"/>
              <a:gd name="connsiteX27" fmla="*/ 1178805 w 1586429"/>
              <a:gd name="connsiteY27" fmla="*/ 4351662 h 4957590"/>
              <a:gd name="connsiteX28" fmla="*/ 1035586 w 1586429"/>
              <a:gd name="connsiteY28" fmla="*/ 4579657 h 4957590"/>
              <a:gd name="connsiteX29" fmla="*/ 1086409 w 1586429"/>
              <a:gd name="connsiteY29" fmla="*/ 4657260 h 4957590"/>
              <a:gd name="connsiteX30" fmla="*/ 1111837 w 1586429"/>
              <a:gd name="connsiteY30" fmla="*/ 4713313 h 4957590"/>
              <a:gd name="connsiteX31" fmla="*/ 936434 w 1586429"/>
              <a:gd name="connsiteY31" fmla="*/ 4957590 h 4957590"/>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81350 w 1586429"/>
              <a:gd name="connsiteY6" fmla="*/ 1277956 h 4908707"/>
              <a:gd name="connsiteX7" fmla="*/ 914400 w 1586429"/>
              <a:gd name="connsiteY7" fmla="*/ 1355074 h 4908707"/>
              <a:gd name="connsiteX8" fmla="*/ 914400 w 1586429"/>
              <a:gd name="connsiteY8" fmla="*/ 1410159 h 4908707"/>
              <a:gd name="connsiteX9" fmla="*/ 1024569 w 1586429"/>
              <a:gd name="connsiteY9" fmla="*/ 1619479 h 4908707"/>
              <a:gd name="connsiteX10" fmla="*/ 1189822 w 1586429"/>
              <a:gd name="connsiteY10" fmla="*/ 1850834 h 4908707"/>
              <a:gd name="connsiteX11" fmla="*/ 1355075 w 1586429"/>
              <a:gd name="connsiteY11" fmla="*/ 2115238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81350 w 1586429"/>
              <a:gd name="connsiteY6" fmla="*/ 1277956 h 4908707"/>
              <a:gd name="connsiteX7" fmla="*/ 914400 w 1586429"/>
              <a:gd name="connsiteY7" fmla="*/ 1355074 h 4908707"/>
              <a:gd name="connsiteX8" fmla="*/ 914400 w 1586429"/>
              <a:gd name="connsiteY8" fmla="*/ 1410159 h 4908707"/>
              <a:gd name="connsiteX9" fmla="*/ 1024569 w 1586429"/>
              <a:gd name="connsiteY9" fmla="*/ 1619479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81350 w 1586429"/>
              <a:gd name="connsiteY6" fmla="*/ 1277956 h 4908707"/>
              <a:gd name="connsiteX7" fmla="*/ 914400 w 1586429"/>
              <a:gd name="connsiteY7" fmla="*/ 1355074 h 4908707"/>
              <a:gd name="connsiteX8" fmla="*/ 907914 w 1586429"/>
              <a:gd name="connsiteY8" fmla="*/ 1471768 h 4908707"/>
              <a:gd name="connsiteX9" fmla="*/ 1024569 w 1586429"/>
              <a:gd name="connsiteY9" fmla="*/ 1619479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81350 w 1586429"/>
              <a:gd name="connsiteY6" fmla="*/ 1277956 h 4908707"/>
              <a:gd name="connsiteX7" fmla="*/ 914400 w 1586429"/>
              <a:gd name="connsiteY7" fmla="*/ 1355074 h 4908707"/>
              <a:gd name="connsiteX8" fmla="*/ 907914 w 1586429"/>
              <a:gd name="connsiteY8" fmla="*/ 1471768 h 4908707"/>
              <a:gd name="connsiteX9" fmla="*/ 1018084 w 1586429"/>
              <a:gd name="connsiteY9" fmla="*/ 1629206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81350 w 1586429"/>
              <a:gd name="connsiteY6" fmla="*/ 1277956 h 4908707"/>
              <a:gd name="connsiteX7" fmla="*/ 888460 w 1586429"/>
              <a:gd name="connsiteY7" fmla="*/ 1355074 h 4908707"/>
              <a:gd name="connsiteX8" fmla="*/ 907914 w 1586429"/>
              <a:gd name="connsiteY8" fmla="*/ 1471768 h 4908707"/>
              <a:gd name="connsiteX9" fmla="*/ 1018084 w 1586429"/>
              <a:gd name="connsiteY9" fmla="*/ 1629206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38130 w 1586429"/>
              <a:gd name="connsiteY5" fmla="*/ 903383 h 4908707"/>
              <a:gd name="connsiteX6" fmla="*/ 855410 w 1586429"/>
              <a:gd name="connsiteY6" fmla="*/ 1281198 h 4908707"/>
              <a:gd name="connsiteX7" fmla="*/ 888460 w 1586429"/>
              <a:gd name="connsiteY7" fmla="*/ 1355074 h 4908707"/>
              <a:gd name="connsiteX8" fmla="*/ 907914 w 1586429"/>
              <a:gd name="connsiteY8" fmla="*/ 1471768 h 4908707"/>
              <a:gd name="connsiteX9" fmla="*/ 1018084 w 1586429"/>
              <a:gd name="connsiteY9" fmla="*/ 1629206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20338 w 1586429"/>
              <a:gd name="connsiteY1" fmla="*/ 110168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25159 w 1586429"/>
              <a:gd name="connsiteY5" fmla="*/ 916353 h 4908707"/>
              <a:gd name="connsiteX6" fmla="*/ 855410 w 1586429"/>
              <a:gd name="connsiteY6" fmla="*/ 1281198 h 4908707"/>
              <a:gd name="connsiteX7" fmla="*/ 888460 w 1586429"/>
              <a:gd name="connsiteY7" fmla="*/ 1355074 h 4908707"/>
              <a:gd name="connsiteX8" fmla="*/ 907914 w 1586429"/>
              <a:gd name="connsiteY8" fmla="*/ 1471768 h 4908707"/>
              <a:gd name="connsiteX9" fmla="*/ 1018084 w 1586429"/>
              <a:gd name="connsiteY9" fmla="*/ 1629206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6429"/>
              <a:gd name="connsiteY0" fmla="*/ 0 h 4908707"/>
              <a:gd name="connsiteX1" fmla="*/ 207368 w 1586429"/>
              <a:gd name="connsiteY1" fmla="*/ 119896 h 4908707"/>
              <a:gd name="connsiteX2" fmla="*/ 352540 w 1586429"/>
              <a:gd name="connsiteY2" fmla="*/ 286438 h 4908707"/>
              <a:gd name="connsiteX3" fmla="*/ 517793 w 1586429"/>
              <a:gd name="connsiteY3" fmla="*/ 484742 h 4908707"/>
              <a:gd name="connsiteX4" fmla="*/ 638979 w 1586429"/>
              <a:gd name="connsiteY4" fmla="*/ 705079 h 4908707"/>
              <a:gd name="connsiteX5" fmla="*/ 725159 w 1586429"/>
              <a:gd name="connsiteY5" fmla="*/ 916353 h 4908707"/>
              <a:gd name="connsiteX6" fmla="*/ 855410 w 1586429"/>
              <a:gd name="connsiteY6" fmla="*/ 1281198 h 4908707"/>
              <a:gd name="connsiteX7" fmla="*/ 888460 w 1586429"/>
              <a:gd name="connsiteY7" fmla="*/ 1355074 h 4908707"/>
              <a:gd name="connsiteX8" fmla="*/ 907914 w 1586429"/>
              <a:gd name="connsiteY8" fmla="*/ 1471768 h 4908707"/>
              <a:gd name="connsiteX9" fmla="*/ 1018084 w 1586429"/>
              <a:gd name="connsiteY9" fmla="*/ 1629206 h 4908707"/>
              <a:gd name="connsiteX10" fmla="*/ 1189822 w 1586429"/>
              <a:gd name="connsiteY10" fmla="*/ 1850834 h 4908707"/>
              <a:gd name="connsiteX11" fmla="*/ 1312922 w 1586429"/>
              <a:gd name="connsiteY11" fmla="*/ 2124966 h 4908707"/>
              <a:gd name="connsiteX12" fmla="*/ 1399142 w 1586429"/>
              <a:gd name="connsiteY12" fmla="*/ 2269474 h 4908707"/>
              <a:gd name="connsiteX13" fmla="*/ 1432193 w 1586429"/>
              <a:gd name="connsiteY13" fmla="*/ 2434727 h 4908707"/>
              <a:gd name="connsiteX14" fmla="*/ 1443210 w 1586429"/>
              <a:gd name="connsiteY14" fmla="*/ 2599981 h 4908707"/>
              <a:gd name="connsiteX15" fmla="*/ 1443210 w 1586429"/>
              <a:gd name="connsiteY15" fmla="*/ 2743200 h 4908707"/>
              <a:gd name="connsiteX16" fmla="*/ 1432193 w 1586429"/>
              <a:gd name="connsiteY16" fmla="*/ 2820318 h 4908707"/>
              <a:gd name="connsiteX17" fmla="*/ 1509311 w 1586429"/>
              <a:gd name="connsiteY17" fmla="*/ 2996588 h 4908707"/>
              <a:gd name="connsiteX18" fmla="*/ 1586429 w 1586429"/>
              <a:gd name="connsiteY18" fmla="*/ 3194891 h 4908707"/>
              <a:gd name="connsiteX19" fmla="*/ 1586429 w 1586429"/>
              <a:gd name="connsiteY19" fmla="*/ 3338111 h 4908707"/>
              <a:gd name="connsiteX20" fmla="*/ 1531345 w 1586429"/>
              <a:gd name="connsiteY20" fmla="*/ 3503364 h 4908707"/>
              <a:gd name="connsiteX21" fmla="*/ 1487277 w 1586429"/>
              <a:gd name="connsiteY21" fmla="*/ 3624549 h 4908707"/>
              <a:gd name="connsiteX22" fmla="*/ 1311007 w 1586429"/>
              <a:gd name="connsiteY22" fmla="*/ 3822853 h 4908707"/>
              <a:gd name="connsiteX23" fmla="*/ 1322024 w 1586429"/>
              <a:gd name="connsiteY23" fmla="*/ 3899971 h 4908707"/>
              <a:gd name="connsiteX24" fmla="*/ 1244906 w 1586429"/>
              <a:gd name="connsiteY24" fmla="*/ 3977089 h 4908707"/>
              <a:gd name="connsiteX25" fmla="*/ 1244906 w 1586429"/>
              <a:gd name="connsiteY25" fmla="*/ 4032173 h 4908707"/>
              <a:gd name="connsiteX26" fmla="*/ 1178805 w 1586429"/>
              <a:gd name="connsiteY26" fmla="*/ 4131325 h 4908707"/>
              <a:gd name="connsiteX27" fmla="*/ 1178805 w 1586429"/>
              <a:gd name="connsiteY27" fmla="*/ 4351662 h 4908707"/>
              <a:gd name="connsiteX28" fmla="*/ 1035586 w 1586429"/>
              <a:gd name="connsiteY28" fmla="*/ 4579657 h 4908707"/>
              <a:gd name="connsiteX29" fmla="*/ 1086409 w 1586429"/>
              <a:gd name="connsiteY29" fmla="*/ 4657260 h 4908707"/>
              <a:gd name="connsiteX30" fmla="*/ 1111837 w 1586429"/>
              <a:gd name="connsiteY30" fmla="*/ 4713313 h 4908707"/>
              <a:gd name="connsiteX31" fmla="*/ 1166472 w 1586429"/>
              <a:gd name="connsiteY31" fmla="*/ 4908707 h 4908707"/>
              <a:gd name="connsiteX0" fmla="*/ 0 w 1583187"/>
              <a:gd name="connsiteY0" fmla="*/ 0 h 4895737"/>
              <a:gd name="connsiteX1" fmla="*/ 204126 w 1583187"/>
              <a:gd name="connsiteY1" fmla="*/ 106926 h 4895737"/>
              <a:gd name="connsiteX2" fmla="*/ 349298 w 1583187"/>
              <a:gd name="connsiteY2" fmla="*/ 273468 h 4895737"/>
              <a:gd name="connsiteX3" fmla="*/ 514551 w 1583187"/>
              <a:gd name="connsiteY3" fmla="*/ 471772 h 4895737"/>
              <a:gd name="connsiteX4" fmla="*/ 635737 w 1583187"/>
              <a:gd name="connsiteY4" fmla="*/ 692109 h 4895737"/>
              <a:gd name="connsiteX5" fmla="*/ 721917 w 1583187"/>
              <a:gd name="connsiteY5" fmla="*/ 903383 h 4895737"/>
              <a:gd name="connsiteX6" fmla="*/ 852168 w 1583187"/>
              <a:gd name="connsiteY6" fmla="*/ 1268228 h 4895737"/>
              <a:gd name="connsiteX7" fmla="*/ 885218 w 1583187"/>
              <a:gd name="connsiteY7" fmla="*/ 1342104 h 4895737"/>
              <a:gd name="connsiteX8" fmla="*/ 904672 w 1583187"/>
              <a:gd name="connsiteY8" fmla="*/ 1458798 h 4895737"/>
              <a:gd name="connsiteX9" fmla="*/ 1014842 w 1583187"/>
              <a:gd name="connsiteY9" fmla="*/ 1616236 h 4895737"/>
              <a:gd name="connsiteX10" fmla="*/ 1186580 w 1583187"/>
              <a:gd name="connsiteY10" fmla="*/ 1837864 h 4895737"/>
              <a:gd name="connsiteX11" fmla="*/ 1309680 w 1583187"/>
              <a:gd name="connsiteY11" fmla="*/ 2111996 h 4895737"/>
              <a:gd name="connsiteX12" fmla="*/ 1395900 w 1583187"/>
              <a:gd name="connsiteY12" fmla="*/ 2256504 h 4895737"/>
              <a:gd name="connsiteX13" fmla="*/ 1428951 w 1583187"/>
              <a:gd name="connsiteY13" fmla="*/ 2421757 h 4895737"/>
              <a:gd name="connsiteX14" fmla="*/ 1439968 w 1583187"/>
              <a:gd name="connsiteY14" fmla="*/ 2587011 h 4895737"/>
              <a:gd name="connsiteX15" fmla="*/ 1439968 w 1583187"/>
              <a:gd name="connsiteY15" fmla="*/ 2730230 h 4895737"/>
              <a:gd name="connsiteX16" fmla="*/ 1428951 w 1583187"/>
              <a:gd name="connsiteY16" fmla="*/ 2807348 h 4895737"/>
              <a:gd name="connsiteX17" fmla="*/ 1506069 w 1583187"/>
              <a:gd name="connsiteY17" fmla="*/ 2983618 h 4895737"/>
              <a:gd name="connsiteX18" fmla="*/ 1583187 w 1583187"/>
              <a:gd name="connsiteY18" fmla="*/ 3181921 h 4895737"/>
              <a:gd name="connsiteX19" fmla="*/ 1583187 w 1583187"/>
              <a:gd name="connsiteY19" fmla="*/ 3325141 h 4895737"/>
              <a:gd name="connsiteX20" fmla="*/ 1528103 w 1583187"/>
              <a:gd name="connsiteY20" fmla="*/ 3490394 h 4895737"/>
              <a:gd name="connsiteX21" fmla="*/ 1484035 w 1583187"/>
              <a:gd name="connsiteY21" fmla="*/ 3611579 h 4895737"/>
              <a:gd name="connsiteX22" fmla="*/ 1307765 w 1583187"/>
              <a:gd name="connsiteY22" fmla="*/ 3809883 h 4895737"/>
              <a:gd name="connsiteX23" fmla="*/ 1318782 w 1583187"/>
              <a:gd name="connsiteY23" fmla="*/ 3887001 h 4895737"/>
              <a:gd name="connsiteX24" fmla="*/ 1241664 w 1583187"/>
              <a:gd name="connsiteY24" fmla="*/ 3964119 h 4895737"/>
              <a:gd name="connsiteX25" fmla="*/ 1241664 w 1583187"/>
              <a:gd name="connsiteY25" fmla="*/ 4019203 h 4895737"/>
              <a:gd name="connsiteX26" fmla="*/ 1175563 w 1583187"/>
              <a:gd name="connsiteY26" fmla="*/ 4118355 h 4895737"/>
              <a:gd name="connsiteX27" fmla="*/ 1175563 w 1583187"/>
              <a:gd name="connsiteY27" fmla="*/ 4338692 h 4895737"/>
              <a:gd name="connsiteX28" fmla="*/ 1032344 w 1583187"/>
              <a:gd name="connsiteY28" fmla="*/ 4566687 h 4895737"/>
              <a:gd name="connsiteX29" fmla="*/ 1083167 w 1583187"/>
              <a:gd name="connsiteY29" fmla="*/ 4644290 h 4895737"/>
              <a:gd name="connsiteX30" fmla="*/ 1108595 w 1583187"/>
              <a:gd name="connsiteY30" fmla="*/ 4700343 h 4895737"/>
              <a:gd name="connsiteX31" fmla="*/ 1163230 w 1583187"/>
              <a:gd name="connsiteY31" fmla="*/ 4895737 h 4895737"/>
              <a:gd name="connsiteX0" fmla="*/ 0 w 1583187"/>
              <a:gd name="connsiteY0" fmla="*/ 0 h 4895737"/>
              <a:gd name="connsiteX1" fmla="*/ 204126 w 1583187"/>
              <a:gd name="connsiteY1" fmla="*/ 106926 h 4895737"/>
              <a:gd name="connsiteX2" fmla="*/ 339571 w 1583187"/>
              <a:gd name="connsiteY2" fmla="*/ 273468 h 4895737"/>
              <a:gd name="connsiteX3" fmla="*/ 514551 w 1583187"/>
              <a:gd name="connsiteY3" fmla="*/ 471772 h 4895737"/>
              <a:gd name="connsiteX4" fmla="*/ 635737 w 1583187"/>
              <a:gd name="connsiteY4" fmla="*/ 692109 h 4895737"/>
              <a:gd name="connsiteX5" fmla="*/ 721917 w 1583187"/>
              <a:gd name="connsiteY5" fmla="*/ 903383 h 4895737"/>
              <a:gd name="connsiteX6" fmla="*/ 852168 w 1583187"/>
              <a:gd name="connsiteY6" fmla="*/ 1268228 h 4895737"/>
              <a:gd name="connsiteX7" fmla="*/ 885218 w 1583187"/>
              <a:gd name="connsiteY7" fmla="*/ 1342104 h 4895737"/>
              <a:gd name="connsiteX8" fmla="*/ 904672 w 1583187"/>
              <a:gd name="connsiteY8" fmla="*/ 1458798 h 4895737"/>
              <a:gd name="connsiteX9" fmla="*/ 1014842 w 1583187"/>
              <a:gd name="connsiteY9" fmla="*/ 1616236 h 4895737"/>
              <a:gd name="connsiteX10" fmla="*/ 1186580 w 1583187"/>
              <a:gd name="connsiteY10" fmla="*/ 1837864 h 4895737"/>
              <a:gd name="connsiteX11" fmla="*/ 1309680 w 1583187"/>
              <a:gd name="connsiteY11" fmla="*/ 2111996 h 4895737"/>
              <a:gd name="connsiteX12" fmla="*/ 1395900 w 1583187"/>
              <a:gd name="connsiteY12" fmla="*/ 2256504 h 4895737"/>
              <a:gd name="connsiteX13" fmla="*/ 1428951 w 1583187"/>
              <a:gd name="connsiteY13" fmla="*/ 2421757 h 4895737"/>
              <a:gd name="connsiteX14" fmla="*/ 1439968 w 1583187"/>
              <a:gd name="connsiteY14" fmla="*/ 2587011 h 4895737"/>
              <a:gd name="connsiteX15" fmla="*/ 1439968 w 1583187"/>
              <a:gd name="connsiteY15" fmla="*/ 2730230 h 4895737"/>
              <a:gd name="connsiteX16" fmla="*/ 1428951 w 1583187"/>
              <a:gd name="connsiteY16" fmla="*/ 2807348 h 4895737"/>
              <a:gd name="connsiteX17" fmla="*/ 1506069 w 1583187"/>
              <a:gd name="connsiteY17" fmla="*/ 2983618 h 4895737"/>
              <a:gd name="connsiteX18" fmla="*/ 1583187 w 1583187"/>
              <a:gd name="connsiteY18" fmla="*/ 3181921 h 4895737"/>
              <a:gd name="connsiteX19" fmla="*/ 1583187 w 1583187"/>
              <a:gd name="connsiteY19" fmla="*/ 3325141 h 4895737"/>
              <a:gd name="connsiteX20" fmla="*/ 1528103 w 1583187"/>
              <a:gd name="connsiteY20" fmla="*/ 3490394 h 4895737"/>
              <a:gd name="connsiteX21" fmla="*/ 1484035 w 1583187"/>
              <a:gd name="connsiteY21" fmla="*/ 3611579 h 4895737"/>
              <a:gd name="connsiteX22" fmla="*/ 1307765 w 1583187"/>
              <a:gd name="connsiteY22" fmla="*/ 3809883 h 4895737"/>
              <a:gd name="connsiteX23" fmla="*/ 1318782 w 1583187"/>
              <a:gd name="connsiteY23" fmla="*/ 3887001 h 4895737"/>
              <a:gd name="connsiteX24" fmla="*/ 1241664 w 1583187"/>
              <a:gd name="connsiteY24" fmla="*/ 3964119 h 4895737"/>
              <a:gd name="connsiteX25" fmla="*/ 1241664 w 1583187"/>
              <a:gd name="connsiteY25" fmla="*/ 4019203 h 4895737"/>
              <a:gd name="connsiteX26" fmla="*/ 1175563 w 1583187"/>
              <a:gd name="connsiteY26" fmla="*/ 4118355 h 4895737"/>
              <a:gd name="connsiteX27" fmla="*/ 1175563 w 1583187"/>
              <a:gd name="connsiteY27" fmla="*/ 4338692 h 4895737"/>
              <a:gd name="connsiteX28" fmla="*/ 1032344 w 1583187"/>
              <a:gd name="connsiteY28" fmla="*/ 4566687 h 4895737"/>
              <a:gd name="connsiteX29" fmla="*/ 1083167 w 1583187"/>
              <a:gd name="connsiteY29" fmla="*/ 4644290 h 4895737"/>
              <a:gd name="connsiteX30" fmla="*/ 1108595 w 1583187"/>
              <a:gd name="connsiteY30" fmla="*/ 4700343 h 4895737"/>
              <a:gd name="connsiteX31" fmla="*/ 1163230 w 1583187"/>
              <a:gd name="connsiteY31" fmla="*/ 4895737 h 4895737"/>
              <a:gd name="connsiteX0" fmla="*/ 0 w 1583187"/>
              <a:gd name="connsiteY0" fmla="*/ 0 h 4895737"/>
              <a:gd name="connsiteX1" fmla="*/ 204126 w 1583187"/>
              <a:gd name="connsiteY1" fmla="*/ 106926 h 4895737"/>
              <a:gd name="connsiteX2" fmla="*/ 339571 w 1583187"/>
              <a:gd name="connsiteY2" fmla="*/ 273468 h 4895737"/>
              <a:gd name="connsiteX3" fmla="*/ 501581 w 1583187"/>
              <a:gd name="connsiteY3" fmla="*/ 484743 h 4895737"/>
              <a:gd name="connsiteX4" fmla="*/ 635737 w 1583187"/>
              <a:gd name="connsiteY4" fmla="*/ 692109 h 4895737"/>
              <a:gd name="connsiteX5" fmla="*/ 721917 w 1583187"/>
              <a:gd name="connsiteY5" fmla="*/ 903383 h 4895737"/>
              <a:gd name="connsiteX6" fmla="*/ 852168 w 1583187"/>
              <a:gd name="connsiteY6" fmla="*/ 1268228 h 4895737"/>
              <a:gd name="connsiteX7" fmla="*/ 885218 w 1583187"/>
              <a:gd name="connsiteY7" fmla="*/ 1342104 h 4895737"/>
              <a:gd name="connsiteX8" fmla="*/ 904672 w 1583187"/>
              <a:gd name="connsiteY8" fmla="*/ 1458798 h 4895737"/>
              <a:gd name="connsiteX9" fmla="*/ 1014842 w 1583187"/>
              <a:gd name="connsiteY9" fmla="*/ 1616236 h 4895737"/>
              <a:gd name="connsiteX10" fmla="*/ 1186580 w 1583187"/>
              <a:gd name="connsiteY10" fmla="*/ 1837864 h 4895737"/>
              <a:gd name="connsiteX11" fmla="*/ 1309680 w 1583187"/>
              <a:gd name="connsiteY11" fmla="*/ 2111996 h 4895737"/>
              <a:gd name="connsiteX12" fmla="*/ 1395900 w 1583187"/>
              <a:gd name="connsiteY12" fmla="*/ 2256504 h 4895737"/>
              <a:gd name="connsiteX13" fmla="*/ 1428951 w 1583187"/>
              <a:gd name="connsiteY13" fmla="*/ 2421757 h 4895737"/>
              <a:gd name="connsiteX14" fmla="*/ 1439968 w 1583187"/>
              <a:gd name="connsiteY14" fmla="*/ 2587011 h 4895737"/>
              <a:gd name="connsiteX15" fmla="*/ 1439968 w 1583187"/>
              <a:gd name="connsiteY15" fmla="*/ 2730230 h 4895737"/>
              <a:gd name="connsiteX16" fmla="*/ 1428951 w 1583187"/>
              <a:gd name="connsiteY16" fmla="*/ 2807348 h 4895737"/>
              <a:gd name="connsiteX17" fmla="*/ 1506069 w 1583187"/>
              <a:gd name="connsiteY17" fmla="*/ 2983618 h 4895737"/>
              <a:gd name="connsiteX18" fmla="*/ 1583187 w 1583187"/>
              <a:gd name="connsiteY18" fmla="*/ 3181921 h 4895737"/>
              <a:gd name="connsiteX19" fmla="*/ 1583187 w 1583187"/>
              <a:gd name="connsiteY19" fmla="*/ 3325141 h 4895737"/>
              <a:gd name="connsiteX20" fmla="*/ 1528103 w 1583187"/>
              <a:gd name="connsiteY20" fmla="*/ 3490394 h 4895737"/>
              <a:gd name="connsiteX21" fmla="*/ 1484035 w 1583187"/>
              <a:gd name="connsiteY21" fmla="*/ 3611579 h 4895737"/>
              <a:gd name="connsiteX22" fmla="*/ 1307765 w 1583187"/>
              <a:gd name="connsiteY22" fmla="*/ 3809883 h 4895737"/>
              <a:gd name="connsiteX23" fmla="*/ 1318782 w 1583187"/>
              <a:gd name="connsiteY23" fmla="*/ 3887001 h 4895737"/>
              <a:gd name="connsiteX24" fmla="*/ 1241664 w 1583187"/>
              <a:gd name="connsiteY24" fmla="*/ 3964119 h 4895737"/>
              <a:gd name="connsiteX25" fmla="*/ 1241664 w 1583187"/>
              <a:gd name="connsiteY25" fmla="*/ 4019203 h 4895737"/>
              <a:gd name="connsiteX26" fmla="*/ 1175563 w 1583187"/>
              <a:gd name="connsiteY26" fmla="*/ 4118355 h 4895737"/>
              <a:gd name="connsiteX27" fmla="*/ 1175563 w 1583187"/>
              <a:gd name="connsiteY27" fmla="*/ 4338692 h 4895737"/>
              <a:gd name="connsiteX28" fmla="*/ 1032344 w 1583187"/>
              <a:gd name="connsiteY28" fmla="*/ 4566687 h 4895737"/>
              <a:gd name="connsiteX29" fmla="*/ 1083167 w 1583187"/>
              <a:gd name="connsiteY29" fmla="*/ 4644290 h 4895737"/>
              <a:gd name="connsiteX30" fmla="*/ 1108595 w 1583187"/>
              <a:gd name="connsiteY30" fmla="*/ 4700343 h 4895737"/>
              <a:gd name="connsiteX31" fmla="*/ 1163230 w 1583187"/>
              <a:gd name="connsiteY31" fmla="*/ 4895737 h 4895737"/>
              <a:gd name="connsiteX0" fmla="*/ 0 w 1583187"/>
              <a:gd name="connsiteY0" fmla="*/ 0 h 4895737"/>
              <a:gd name="connsiteX1" fmla="*/ 204126 w 1583187"/>
              <a:gd name="connsiteY1" fmla="*/ 106926 h 4895737"/>
              <a:gd name="connsiteX2" fmla="*/ 339571 w 1583187"/>
              <a:gd name="connsiteY2" fmla="*/ 273468 h 4895737"/>
              <a:gd name="connsiteX3" fmla="*/ 501581 w 1583187"/>
              <a:gd name="connsiteY3" fmla="*/ 484743 h 4895737"/>
              <a:gd name="connsiteX4" fmla="*/ 635737 w 1583187"/>
              <a:gd name="connsiteY4" fmla="*/ 692109 h 4895737"/>
              <a:gd name="connsiteX5" fmla="*/ 721917 w 1583187"/>
              <a:gd name="connsiteY5" fmla="*/ 903383 h 4895737"/>
              <a:gd name="connsiteX6" fmla="*/ 852168 w 1583187"/>
              <a:gd name="connsiteY6" fmla="*/ 1268228 h 4895737"/>
              <a:gd name="connsiteX7" fmla="*/ 885218 w 1583187"/>
              <a:gd name="connsiteY7" fmla="*/ 1342104 h 4895737"/>
              <a:gd name="connsiteX8" fmla="*/ 904672 w 1583187"/>
              <a:gd name="connsiteY8" fmla="*/ 1458798 h 4895737"/>
              <a:gd name="connsiteX9" fmla="*/ 1014842 w 1583187"/>
              <a:gd name="connsiteY9" fmla="*/ 1616236 h 4895737"/>
              <a:gd name="connsiteX10" fmla="*/ 1186580 w 1583187"/>
              <a:gd name="connsiteY10" fmla="*/ 1837864 h 4895737"/>
              <a:gd name="connsiteX11" fmla="*/ 1309680 w 1583187"/>
              <a:gd name="connsiteY11" fmla="*/ 2111996 h 4895737"/>
              <a:gd name="connsiteX12" fmla="*/ 1382930 w 1583187"/>
              <a:gd name="connsiteY12" fmla="*/ 2262989 h 4895737"/>
              <a:gd name="connsiteX13" fmla="*/ 1428951 w 1583187"/>
              <a:gd name="connsiteY13" fmla="*/ 2421757 h 4895737"/>
              <a:gd name="connsiteX14" fmla="*/ 1439968 w 1583187"/>
              <a:gd name="connsiteY14" fmla="*/ 2587011 h 4895737"/>
              <a:gd name="connsiteX15" fmla="*/ 1439968 w 1583187"/>
              <a:gd name="connsiteY15" fmla="*/ 2730230 h 4895737"/>
              <a:gd name="connsiteX16" fmla="*/ 1428951 w 1583187"/>
              <a:gd name="connsiteY16" fmla="*/ 2807348 h 4895737"/>
              <a:gd name="connsiteX17" fmla="*/ 1506069 w 1583187"/>
              <a:gd name="connsiteY17" fmla="*/ 2983618 h 4895737"/>
              <a:gd name="connsiteX18" fmla="*/ 1583187 w 1583187"/>
              <a:gd name="connsiteY18" fmla="*/ 3181921 h 4895737"/>
              <a:gd name="connsiteX19" fmla="*/ 1583187 w 1583187"/>
              <a:gd name="connsiteY19" fmla="*/ 3325141 h 4895737"/>
              <a:gd name="connsiteX20" fmla="*/ 1528103 w 1583187"/>
              <a:gd name="connsiteY20" fmla="*/ 3490394 h 4895737"/>
              <a:gd name="connsiteX21" fmla="*/ 1484035 w 1583187"/>
              <a:gd name="connsiteY21" fmla="*/ 3611579 h 4895737"/>
              <a:gd name="connsiteX22" fmla="*/ 1307765 w 1583187"/>
              <a:gd name="connsiteY22" fmla="*/ 3809883 h 4895737"/>
              <a:gd name="connsiteX23" fmla="*/ 1318782 w 1583187"/>
              <a:gd name="connsiteY23" fmla="*/ 3887001 h 4895737"/>
              <a:gd name="connsiteX24" fmla="*/ 1241664 w 1583187"/>
              <a:gd name="connsiteY24" fmla="*/ 3964119 h 4895737"/>
              <a:gd name="connsiteX25" fmla="*/ 1241664 w 1583187"/>
              <a:gd name="connsiteY25" fmla="*/ 4019203 h 4895737"/>
              <a:gd name="connsiteX26" fmla="*/ 1175563 w 1583187"/>
              <a:gd name="connsiteY26" fmla="*/ 4118355 h 4895737"/>
              <a:gd name="connsiteX27" fmla="*/ 1175563 w 1583187"/>
              <a:gd name="connsiteY27" fmla="*/ 4338692 h 4895737"/>
              <a:gd name="connsiteX28" fmla="*/ 1032344 w 1583187"/>
              <a:gd name="connsiteY28" fmla="*/ 4566687 h 4895737"/>
              <a:gd name="connsiteX29" fmla="*/ 1083167 w 1583187"/>
              <a:gd name="connsiteY29" fmla="*/ 4644290 h 4895737"/>
              <a:gd name="connsiteX30" fmla="*/ 1108595 w 1583187"/>
              <a:gd name="connsiteY30" fmla="*/ 4700343 h 4895737"/>
              <a:gd name="connsiteX31" fmla="*/ 1163230 w 1583187"/>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07765 w 1592954"/>
              <a:gd name="connsiteY22" fmla="*/ 3809883 h 4895737"/>
              <a:gd name="connsiteX23" fmla="*/ 1318782 w 1592954"/>
              <a:gd name="connsiteY23" fmla="*/ 3887001 h 4895737"/>
              <a:gd name="connsiteX24" fmla="*/ 1241664 w 1592954"/>
              <a:gd name="connsiteY24" fmla="*/ 3964119 h 4895737"/>
              <a:gd name="connsiteX25" fmla="*/ 1241664 w 1592954"/>
              <a:gd name="connsiteY25" fmla="*/ 4019203 h 4895737"/>
              <a:gd name="connsiteX26" fmla="*/ 1175563 w 1592954"/>
              <a:gd name="connsiteY26" fmla="*/ 4118355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241664 w 1592954"/>
              <a:gd name="connsiteY24" fmla="*/ 3964119 h 4895737"/>
              <a:gd name="connsiteX25" fmla="*/ 1241664 w 1592954"/>
              <a:gd name="connsiteY25" fmla="*/ 4019203 h 4895737"/>
              <a:gd name="connsiteX26" fmla="*/ 1175563 w 1592954"/>
              <a:gd name="connsiteY26" fmla="*/ 4118355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231936 w 1592954"/>
              <a:gd name="connsiteY24" fmla="*/ 3795506 h 4895737"/>
              <a:gd name="connsiteX25" fmla="*/ 1241664 w 1592954"/>
              <a:gd name="connsiteY25" fmla="*/ 4019203 h 4895737"/>
              <a:gd name="connsiteX26" fmla="*/ 1175563 w 1592954"/>
              <a:gd name="connsiteY26" fmla="*/ 4118355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41664 w 1592954"/>
              <a:gd name="connsiteY25" fmla="*/ 4019203 h 4895737"/>
              <a:gd name="connsiteX26" fmla="*/ 1175563 w 1592954"/>
              <a:gd name="connsiteY26" fmla="*/ 4118355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54634 w 1592954"/>
              <a:gd name="connsiteY25" fmla="*/ 4058114 h 4895737"/>
              <a:gd name="connsiteX26" fmla="*/ 1175563 w 1592954"/>
              <a:gd name="connsiteY26" fmla="*/ 4118355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54634 w 1592954"/>
              <a:gd name="connsiteY25" fmla="*/ 4058114 h 4895737"/>
              <a:gd name="connsiteX26" fmla="*/ 1201504 w 1592954"/>
              <a:gd name="connsiteY26" fmla="*/ 4121597 h 4895737"/>
              <a:gd name="connsiteX27" fmla="*/ 1175563 w 1592954"/>
              <a:gd name="connsiteY27" fmla="*/ 4338692 h 4895737"/>
              <a:gd name="connsiteX28" fmla="*/ 1032344 w 1592954"/>
              <a:gd name="connsiteY28" fmla="*/ 4566687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86580 w 1592954"/>
              <a:gd name="connsiteY10" fmla="*/ 1837864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54634 w 1592954"/>
              <a:gd name="connsiteY25" fmla="*/ 4058114 h 4895737"/>
              <a:gd name="connsiteX26" fmla="*/ 1201504 w 1592954"/>
              <a:gd name="connsiteY26" fmla="*/ 4121597 h 4895737"/>
              <a:gd name="connsiteX27" fmla="*/ 1175563 w 1592954"/>
              <a:gd name="connsiteY27" fmla="*/ 4338692 h 4895737"/>
              <a:gd name="connsiteX28" fmla="*/ 1051799 w 1592954"/>
              <a:gd name="connsiteY28" fmla="*/ 4563444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63882 w 1592954"/>
              <a:gd name="connsiteY10" fmla="*/ 1853935 h 4895737"/>
              <a:gd name="connsiteX11" fmla="*/ 1309680 w 1592954"/>
              <a:gd name="connsiteY11" fmla="*/ 2111996 h 4895737"/>
              <a:gd name="connsiteX12" fmla="*/ 1382930 w 1592954"/>
              <a:gd name="connsiteY12" fmla="*/ 2262989 h 4895737"/>
              <a:gd name="connsiteX13" fmla="*/ 1428951 w 1592954"/>
              <a:gd name="connsiteY13" fmla="*/ 2421757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54634 w 1592954"/>
              <a:gd name="connsiteY25" fmla="*/ 4058114 h 4895737"/>
              <a:gd name="connsiteX26" fmla="*/ 1201504 w 1592954"/>
              <a:gd name="connsiteY26" fmla="*/ 4121597 h 4895737"/>
              <a:gd name="connsiteX27" fmla="*/ 1175563 w 1592954"/>
              <a:gd name="connsiteY27" fmla="*/ 4338692 h 4895737"/>
              <a:gd name="connsiteX28" fmla="*/ 1051799 w 1592954"/>
              <a:gd name="connsiteY28" fmla="*/ 4563444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92954"/>
              <a:gd name="connsiteY0" fmla="*/ 0 h 4895737"/>
              <a:gd name="connsiteX1" fmla="*/ 204126 w 1592954"/>
              <a:gd name="connsiteY1" fmla="*/ 106926 h 4895737"/>
              <a:gd name="connsiteX2" fmla="*/ 339571 w 1592954"/>
              <a:gd name="connsiteY2" fmla="*/ 273468 h 4895737"/>
              <a:gd name="connsiteX3" fmla="*/ 501581 w 1592954"/>
              <a:gd name="connsiteY3" fmla="*/ 484743 h 4895737"/>
              <a:gd name="connsiteX4" fmla="*/ 635737 w 1592954"/>
              <a:gd name="connsiteY4" fmla="*/ 692109 h 4895737"/>
              <a:gd name="connsiteX5" fmla="*/ 721917 w 1592954"/>
              <a:gd name="connsiteY5" fmla="*/ 903383 h 4895737"/>
              <a:gd name="connsiteX6" fmla="*/ 852168 w 1592954"/>
              <a:gd name="connsiteY6" fmla="*/ 1268228 h 4895737"/>
              <a:gd name="connsiteX7" fmla="*/ 885218 w 1592954"/>
              <a:gd name="connsiteY7" fmla="*/ 1342104 h 4895737"/>
              <a:gd name="connsiteX8" fmla="*/ 904672 w 1592954"/>
              <a:gd name="connsiteY8" fmla="*/ 1458798 h 4895737"/>
              <a:gd name="connsiteX9" fmla="*/ 1014842 w 1592954"/>
              <a:gd name="connsiteY9" fmla="*/ 1616236 h 4895737"/>
              <a:gd name="connsiteX10" fmla="*/ 1163882 w 1592954"/>
              <a:gd name="connsiteY10" fmla="*/ 1853935 h 4895737"/>
              <a:gd name="connsiteX11" fmla="*/ 1309680 w 1592954"/>
              <a:gd name="connsiteY11" fmla="*/ 2111996 h 4895737"/>
              <a:gd name="connsiteX12" fmla="*/ 1382930 w 1592954"/>
              <a:gd name="connsiteY12" fmla="*/ 2262989 h 4895737"/>
              <a:gd name="connsiteX13" fmla="*/ 1412738 w 1592954"/>
              <a:gd name="connsiteY13" fmla="*/ 2418542 h 4895737"/>
              <a:gd name="connsiteX14" fmla="*/ 1439968 w 1592954"/>
              <a:gd name="connsiteY14" fmla="*/ 2587011 h 4895737"/>
              <a:gd name="connsiteX15" fmla="*/ 1439968 w 1592954"/>
              <a:gd name="connsiteY15" fmla="*/ 2730230 h 4895737"/>
              <a:gd name="connsiteX16" fmla="*/ 1428951 w 1592954"/>
              <a:gd name="connsiteY16" fmla="*/ 2807348 h 4895737"/>
              <a:gd name="connsiteX17" fmla="*/ 1506069 w 1592954"/>
              <a:gd name="connsiteY17" fmla="*/ 2983618 h 4895737"/>
              <a:gd name="connsiteX18" fmla="*/ 1583187 w 1592954"/>
              <a:gd name="connsiteY18" fmla="*/ 3181921 h 4895737"/>
              <a:gd name="connsiteX19" fmla="*/ 1583187 w 1592954"/>
              <a:gd name="connsiteY19" fmla="*/ 3325141 h 4895737"/>
              <a:gd name="connsiteX20" fmla="*/ 1592954 w 1592954"/>
              <a:gd name="connsiteY20" fmla="*/ 3393117 h 4895737"/>
              <a:gd name="connsiteX21" fmla="*/ 1484035 w 1592954"/>
              <a:gd name="connsiteY21" fmla="*/ 3611579 h 4895737"/>
              <a:gd name="connsiteX22" fmla="*/ 1346676 w 1592954"/>
              <a:gd name="connsiteY22" fmla="*/ 3806640 h 4895737"/>
              <a:gd name="connsiteX23" fmla="*/ 1318782 w 1592954"/>
              <a:gd name="connsiteY23" fmla="*/ 3887001 h 4895737"/>
              <a:gd name="connsiteX24" fmla="*/ 1309757 w 1592954"/>
              <a:gd name="connsiteY24" fmla="*/ 3970604 h 4895737"/>
              <a:gd name="connsiteX25" fmla="*/ 1254634 w 1592954"/>
              <a:gd name="connsiteY25" fmla="*/ 4058114 h 4895737"/>
              <a:gd name="connsiteX26" fmla="*/ 1201504 w 1592954"/>
              <a:gd name="connsiteY26" fmla="*/ 4121597 h 4895737"/>
              <a:gd name="connsiteX27" fmla="*/ 1175563 w 1592954"/>
              <a:gd name="connsiteY27" fmla="*/ 4338692 h 4895737"/>
              <a:gd name="connsiteX28" fmla="*/ 1051799 w 1592954"/>
              <a:gd name="connsiteY28" fmla="*/ 4563444 h 4895737"/>
              <a:gd name="connsiteX29" fmla="*/ 1083167 w 1592954"/>
              <a:gd name="connsiteY29" fmla="*/ 4644290 h 4895737"/>
              <a:gd name="connsiteX30" fmla="*/ 1108595 w 1592954"/>
              <a:gd name="connsiteY30" fmla="*/ 4700343 h 4895737"/>
              <a:gd name="connsiteX31" fmla="*/ 1163230 w 1592954"/>
              <a:gd name="connsiteY31" fmla="*/ 4895737 h 4895737"/>
              <a:gd name="connsiteX0" fmla="*/ 0 w 1565495"/>
              <a:gd name="connsiteY0" fmla="*/ 132594 h 4788812"/>
              <a:gd name="connsiteX1" fmla="*/ 176667 w 1565495"/>
              <a:gd name="connsiteY1" fmla="*/ 1 h 4788812"/>
              <a:gd name="connsiteX2" fmla="*/ 312112 w 1565495"/>
              <a:gd name="connsiteY2" fmla="*/ 166543 h 4788812"/>
              <a:gd name="connsiteX3" fmla="*/ 474122 w 1565495"/>
              <a:gd name="connsiteY3" fmla="*/ 377818 h 4788812"/>
              <a:gd name="connsiteX4" fmla="*/ 608278 w 1565495"/>
              <a:gd name="connsiteY4" fmla="*/ 585184 h 4788812"/>
              <a:gd name="connsiteX5" fmla="*/ 694458 w 1565495"/>
              <a:gd name="connsiteY5" fmla="*/ 796458 h 4788812"/>
              <a:gd name="connsiteX6" fmla="*/ 824709 w 1565495"/>
              <a:gd name="connsiteY6" fmla="*/ 1161303 h 4788812"/>
              <a:gd name="connsiteX7" fmla="*/ 857759 w 1565495"/>
              <a:gd name="connsiteY7" fmla="*/ 1235179 h 4788812"/>
              <a:gd name="connsiteX8" fmla="*/ 877213 w 1565495"/>
              <a:gd name="connsiteY8" fmla="*/ 1351873 h 4788812"/>
              <a:gd name="connsiteX9" fmla="*/ 987383 w 1565495"/>
              <a:gd name="connsiteY9" fmla="*/ 1509311 h 4788812"/>
              <a:gd name="connsiteX10" fmla="*/ 1136423 w 1565495"/>
              <a:gd name="connsiteY10" fmla="*/ 1747010 h 4788812"/>
              <a:gd name="connsiteX11" fmla="*/ 1282221 w 1565495"/>
              <a:gd name="connsiteY11" fmla="*/ 2005071 h 4788812"/>
              <a:gd name="connsiteX12" fmla="*/ 1355471 w 1565495"/>
              <a:gd name="connsiteY12" fmla="*/ 2156064 h 4788812"/>
              <a:gd name="connsiteX13" fmla="*/ 1385279 w 1565495"/>
              <a:gd name="connsiteY13" fmla="*/ 2311617 h 4788812"/>
              <a:gd name="connsiteX14" fmla="*/ 1412509 w 1565495"/>
              <a:gd name="connsiteY14" fmla="*/ 2480086 h 4788812"/>
              <a:gd name="connsiteX15" fmla="*/ 1412509 w 1565495"/>
              <a:gd name="connsiteY15" fmla="*/ 2623305 h 4788812"/>
              <a:gd name="connsiteX16" fmla="*/ 1401492 w 1565495"/>
              <a:gd name="connsiteY16" fmla="*/ 2700423 h 4788812"/>
              <a:gd name="connsiteX17" fmla="*/ 1478610 w 1565495"/>
              <a:gd name="connsiteY17" fmla="*/ 2876693 h 4788812"/>
              <a:gd name="connsiteX18" fmla="*/ 1555728 w 1565495"/>
              <a:gd name="connsiteY18" fmla="*/ 3074996 h 4788812"/>
              <a:gd name="connsiteX19" fmla="*/ 1555728 w 1565495"/>
              <a:gd name="connsiteY19" fmla="*/ 3218216 h 4788812"/>
              <a:gd name="connsiteX20" fmla="*/ 1565495 w 1565495"/>
              <a:gd name="connsiteY20" fmla="*/ 3286192 h 4788812"/>
              <a:gd name="connsiteX21" fmla="*/ 1456576 w 1565495"/>
              <a:gd name="connsiteY21" fmla="*/ 3504654 h 4788812"/>
              <a:gd name="connsiteX22" fmla="*/ 1319217 w 1565495"/>
              <a:gd name="connsiteY22" fmla="*/ 3699715 h 4788812"/>
              <a:gd name="connsiteX23" fmla="*/ 1291323 w 1565495"/>
              <a:gd name="connsiteY23" fmla="*/ 3780076 h 4788812"/>
              <a:gd name="connsiteX24" fmla="*/ 1282298 w 1565495"/>
              <a:gd name="connsiteY24" fmla="*/ 3863679 h 4788812"/>
              <a:gd name="connsiteX25" fmla="*/ 1227175 w 1565495"/>
              <a:gd name="connsiteY25" fmla="*/ 3951189 h 4788812"/>
              <a:gd name="connsiteX26" fmla="*/ 1174045 w 1565495"/>
              <a:gd name="connsiteY26" fmla="*/ 4014672 h 4788812"/>
              <a:gd name="connsiteX27" fmla="*/ 1148104 w 1565495"/>
              <a:gd name="connsiteY27" fmla="*/ 4231767 h 4788812"/>
              <a:gd name="connsiteX28" fmla="*/ 1024340 w 1565495"/>
              <a:gd name="connsiteY28" fmla="*/ 4456519 h 4788812"/>
              <a:gd name="connsiteX29" fmla="*/ 1055708 w 1565495"/>
              <a:gd name="connsiteY29" fmla="*/ 4537365 h 4788812"/>
              <a:gd name="connsiteX30" fmla="*/ 1081136 w 1565495"/>
              <a:gd name="connsiteY30" fmla="*/ 4593418 h 4788812"/>
              <a:gd name="connsiteX31" fmla="*/ 1135771 w 1565495"/>
              <a:gd name="connsiteY31" fmla="*/ 4788812 h 4788812"/>
              <a:gd name="connsiteX0" fmla="*/ 0 w 1587462"/>
              <a:gd name="connsiteY0" fmla="*/ 0 h 4895739"/>
              <a:gd name="connsiteX1" fmla="*/ 198634 w 1587462"/>
              <a:gd name="connsiteY1" fmla="*/ 106928 h 4895739"/>
              <a:gd name="connsiteX2" fmla="*/ 334079 w 1587462"/>
              <a:gd name="connsiteY2" fmla="*/ 273470 h 4895739"/>
              <a:gd name="connsiteX3" fmla="*/ 496089 w 1587462"/>
              <a:gd name="connsiteY3" fmla="*/ 484745 h 4895739"/>
              <a:gd name="connsiteX4" fmla="*/ 630245 w 1587462"/>
              <a:gd name="connsiteY4" fmla="*/ 692111 h 4895739"/>
              <a:gd name="connsiteX5" fmla="*/ 716425 w 1587462"/>
              <a:gd name="connsiteY5" fmla="*/ 903385 h 4895739"/>
              <a:gd name="connsiteX6" fmla="*/ 846676 w 1587462"/>
              <a:gd name="connsiteY6" fmla="*/ 1268230 h 4895739"/>
              <a:gd name="connsiteX7" fmla="*/ 879726 w 1587462"/>
              <a:gd name="connsiteY7" fmla="*/ 1342106 h 4895739"/>
              <a:gd name="connsiteX8" fmla="*/ 899180 w 1587462"/>
              <a:gd name="connsiteY8" fmla="*/ 1458800 h 4895739"/>
              <a:gd name="connsiteX9" fmla="*/ 1009350 w 1587462"/>
              <a:gd name="connsiteY9" fmla="*/ 1616238 h 4895739"/>
              <a:gd name="connsiteX10" fmla="*/ 1158390 w 1587462"/>
              <a:gd name="connsiteY10" fmla="*/ 1853937 h 4895739"/>
              <a:gd name="connsiteX11" fmla="*/ 1304188 w 1587462"/>
              <a:gd name="connsiteY11" fmla="*/ 2111998 h 4895739"/>
              <a:gd name="connsiteX12" fmla="*/ 1377438 w 1587462"/>
              <a:gd name="connsiteY12" fmla="*/ 2262991 h 4895739"/>
              <a:gd name="connsiteX13" fmla="*/ 1407246 w 1587462"/>
              <a:gd name="connsiteY13" fmla="*/ 2418544 h 4895739"/>
              <a:gd name="connsiteX14" fmla="*/ 1434476 w 1587462"/>
              <a:gd name="connsiteY14" fmla="*/ 2587013 h 4895739"/>
              <a:gd name="connsiteX15" fmla="*/ 1434476 w 1587462"/>
              <a:gd name="connsiteY15" fmla="*/ 2730232 h 4895739"/>
              <a:gd name="connsiteX16" fmla="*/ 1423459 w 1587462"/>
              <a:gd name="connsiteY16" fmla="*/ 2807350 h 4895739"/>
              <a:gd name="connsiteX17" fmla="*/ 1500577 w 1587462"/>
              <a:gd name="connsiteY17" fmla="*/ 2983620 h 4895739"/>
              <a:gd name="connsiteX18" fmla="*/ 1577695 w 1587462"/>
              <a:gd name="connsiteY18" fmla="*/ 3181923 h 4895739"/>
              <a:gd name="connsiteX19" fmla="*/ 1577695 w 1587462"/>
              <a:gd name="connsiteY19" fmla="*/ 3325143 h 4895739"/>
              <a:gd name="connsiteX20" fmla="*/ 1587462 w 1587462"/>
              <a:gd name="connsiteY20" fmla="*/ 3393119 h 4895739"/>
              <a:gd name="connsiteX21" fmla="*/ 1478543 w 1587462"/>
              <a:gd name="connsiteY21" fmla="*/ 3611581 h 4895739"/>
              <a:gd name="connsiteX22" fmla="*/ 1341184 w 1587462"/>
              <a:gd name="connsiteY22" fmla="*/ 3806642 h 4895739"/>
              <a:gd name="connsiteX23" fmla="*/ 1313290 w 1587462"/>
              <a:gd name="connsiteY23" fmla="*/ 3887003 h 4895739"/>
              <a:gd name="connsiteX24" fmla="*/ 1304265 w 1587462"/>
              <a:gd name="connsiteY24" fmla="*/ 3970606 h 4895739"/>
              <a:gd name="connsiteX25" fmla="*/ 1249142 w 1587462"/>
              <a:gd name="connsiteY25" fmla="*/ 4058116 h 4895739"/>
              <a:gd name="connsiteX26" fmla="*/ 1196012 w 1587462"/>
              <a:gd name="connsiteY26" fmla="*/ 4121599 h 4895739"/>
              <a:gd name="connsiteX27" fmla="*/ 1170071 w 1587462"/>
              <a:gd name="connsiteY27" fmla="*/ 4338694 h 4895739"/>
              <a:gd name="connsiteX28" fmla="*/ 1046307 w 1587462"/>
              <a:gd name="connsiteY28" fmla="*/ 4563446 h 4895739"/>
              <a:gd name="connsiteX29" fmla="*/ 1077675 w 1587462"/>
              <a:gd name="connsiteY29" fmla="*/ 4644292 h 4895739"/>
              <a:gd name="connsiteX30" fmla="*/ 1103103 w 1587462"/>
              <a:gd name="connsiteY30" fmla="*/ 4700345 h 4895739"/>
              <a:gd name="connsiteX31" fmla="*/ 1157738 w 1587462"/>
              <a:gd name="connsiteY31" fmla="*/ 4895739 h 4895739"/>
              <a:gd name="connsiteX0" fmla="*/ 0 w 1560002"/>
              <a:gd name="connsiteY0" fmla="*/ 0 h 4884851"/>
              <a:gd name="connsiteX1" fmla="*/ 171174 w 1560002"/>
              <a:gd name="connsiteY1" fmla="*/ 96040 h 4884851"/>
              <a:gd name="connsiteX2" fmla="*/ 306619 w 1560002"/>
              <a:gd name="connsiteY2" fmla="*/ 262582 h 4884851"/>
              <a:gd name="connsiteX3" fmla="*/ 468629 w 1560002"/>
              <a:gd name="connsiteY3" fmla="*/ 473857 h 4884851"/>
              <a:gd name="connsiteX4" fmla="*/ 602785 w 1560002"/>
              <a:gd name="connsiteY4" fmla="*/ 681223 h 4884851"/>
              <a:gd name="connsiteX5" fmla="*/ 688965 w 1560002"/>
              <a:gd name="connsiteY5" fmla="*/ 892497 h 4884851"/>
              <a:gd name="connsiteX6" fmla="*/ 819216 w 1560002"/>
              <a:gd name="connsiteY6" fmla="*/ 1257342 h 4884851"/>
              <a:gd name="connsiteX7" fmla="*/ 852266 w 1560002"/>
              <a:gd name="connsiteY7" fmla="*/ 1331218 h 4884851"/>
              <a:gd name="connsiteX8" fmla="*/ 871720 w 1560002"/>
              <a:gd name="connsiteY8" fmla="*/ 1447912 h 4884851"/>
              <a:gd name="connsiteX9" fmla="*/ 981890 w 1560002"/>
              <a:gd name="connsiteY9" fmla="*/ 1605350 h 4884851"/>
              <a:gd name="connsiteX10" fmla="*/ 1130930 w 1560002"/>
              <a:gd name="connsiteY10" fmla="*/ 1843049 h 4884851"/>
              <a:gd name="connsiteX11" fmla="*/ 1276728 w 1560002"/>
              <a:gd name="connsiteY11" fmla="*/ 2101110 h 4884851"/>
              <a:gd name="connsiteX12" fmla="*/ 1349978 w 1560002"/>
              <a:gd name="connsiteY12" fmla="*/ 2252103 h 4884851"/>
              <a:gd name="connsiteX13" fmla="*/ 1379786 w 1560002"/>
              <a:gd name="connsiteY13" fmla="*/ 2407656 h 4884851"/>
              <a:gd name="connsiteX14" fmla="*/ 1407016 w 1560002"/>
              <a:gd name="connsiteY14" fmla="*/ 2576125 h 4884851"/>
              <a:gd name="connsiteX15" fmla="*/ 1407016 w 1560002"/>
              <a:gd name="connsiteY15" fmla="*/ 2719344 h 4884851"/>
              <a:gd name="connsiteX16" fmla="*/ 1395999 w 1560002"/>
              <a:gd name="connsiteY16" fmla="*/ 2796462 h 4884851"/>
              <a:gd name="connsiteX17" fmla="*/ 1473117 w 1560002"/>
              <a:gd name="connsiteY17" fmla="*/ 2972732 h 4884851"/>
              <a:gd name="connsiteX18" fmla="*/ 1550235 w 1560002"/>
              <a:gd name="connsiteY18" fmla="*/ 3171035 h 4884851"/>
              <a:gd name="connsiteX19" fmla="*/ 1550235 w 1560002"/>
              <a:gd name="connsiteY19" fmla="*/ 3314255 h 4884851"/>
              <a:gd name="connsiteX20" fmla="*/ 1560002 w 1560002"/>
              <a:gd name="connsiteY20" fmla="*/ 3382231 h 4884851"/>
              <a:gd name="connsiteX21" fmla="*/ 1451083 w 1560002"/>
              <a:gd name="connsiteY21" fmla="*/ 3600693 h 4884851"/>
              <a:gd name="connsiteX22" fmla="*/ 1313724 w 1560002"/>
              <a:gd name="connsiteY22" fmla="*/ 3795754 h 4884851"/>
              <a:gd name="connsiteX23" fmla="*/ 1285830 w 1560002"/>
              <a:gd name="connsiteY23" fmla="*/ 3876115 h 4884851"/>
              <a:gd name="connsiteX24" fmla="*/ 1276805 w 1560002"/>
              <a:gd name="connsiteY24" fmla="*/ 3959718 h 4884851"/>
              <a:gd name="connsiteX25" fmla="*/ 1221682 w 1560002"/>
              <a:gd name="connsiteY25" fmla="*/ 4047228 h 4884851"/>
              <a:gd name="connsiteX26" fmla="*/ 1168552 w 1560002"/>
              <a:gd name="connsiteY26" fmla="*/ 4110711 h 4884851"/>
              <a:gd name="connsiteX27" fmla="*/ 1142611 w 1560002"/>
              <a:gd name="connsiteY27" fmla="*/ 4327806 h 4884851"/>
              <a:gd name="connsiteX28" fmla="*/ 1018847 w 1560002"/>
              <a:gd name="connsiteY28" fmla="*/ 4552558 h 4884851"/>
              <a:gd name="connsiteX29" fmla="*/ 1050215 w 1560002"/>
              <a:gd name="connsiteY29" fmla="*/ 4633404 h 4884851"/>
              <a:gd name="connsiteX30" fmla="*/ 1075643 w 1560002"/>
              <a:gd name="connsiteY30" fmla="*/ 4689457 h 4884851"/>
              <a:gd name="connsiteX31" fmla="*/ 1130278 w 1560002"/>
              <a:gd name="connsiteY31" fmla="*/ 4884851 h 4884851"/>
              <a:gd name="connsiteX0" fmla="*/ 0 w 1592954"/>
              <a:gd name="connsiteY0" fmla="*/ 165254 h 4788811"/>
              <a:gd name="connsiteX1" fmla="*/ 204126 w 1592954"/>
              <a:gd name="connsiteY1" fmla="*/ 0 h 4788811"/>
              <a:gd name="connsiteX2" fmla="*/ 339571 w 1592954"/>
              <a:gd name="connsiteY2" fmla="*/ 166542 h 4788811"/>
              <a:gd name="connsiteX3" fmla="*/ 501581 w 1592954"/>
              <a:gd name="connsiteY3" fmla="*/ 377817 h 4788811"/>
              <a:gd name="connsiteX4" fmla="*/ 635737 w 1592954"/>
              <a:gd name="connsiteY4" fmla="*/ 585183 h 4788811"/>
              <a:gd name="connsiteX5" fmla="*/ 721917 w 1592954"/>
              <a:gd name="connsiteY5" fmla="*/ 796457 h 4788811"/>
              <a:gd name="connsiteX6" fmla="*/ 852168 w 1592954"/>
              <a:gd name="connsiteY6" fmla="*/ 1161302 h 4788811"/>
              <a:gd name="connsiteX7" fmla="*/ 885218 w 1592954"/>
              <a:gd name="connsiteY7" fmla="*/ 1235178 h 4788811"/>
              <a:gd name="connsiteX8" fmla="*/ 904672 w 1592954"/>
              <a:gd name="connsiteY8" fmla="*/ 1351872 h 4788811"/>
              <a:gd name="connsiteX9" fmla="*/ 1014842 w 1592954"/>
              <a:gd name="connsiteY9" fmla="*/ 1509310 h 4788811"/>
              <a:gd name="connsiteX10" fmla="*/ 1163882 w 1592954"/>
              <a:gd name="connsiteY10" fmla="*/ 1747009 h 4788811"/>
              <a:gd name="connsiteX11" fmla="*/ 1309680 w 1592954"/>
              <a:gd name="connsiteY11" fmla="*/ 2005070 h 4788811"/>
              <a:gd name="connsiteX12" fmla="*/ 1382930 w 1592954"/>
              <a:gd name="connsiteY12" fmla="*/ 2156063 h 4788811"/>
              <a:gd name="connsiteX13" fmla="*/ 1412738 w 1592954"/>
              <a:gd name="connsiteY13" fmla="*/ 2311616 h 4788811"/>
              <a:gd name="connsiteX14" fmla="*/ 1439968 w 1592954"/>
              <a:gd name="connsiteY14" fmla="*/ 2480085 h 4788811"/>
              <a:gd name="connsiteX15" fmla="*/ 1439968 w 1592954"/>
              <a:gd name="connsiteY15" fmla="*/ 2623304 h 4788811"/>
              <a:gd name="connsiteX16" fmla="*/ 1428951 w 1592954"/>
              <a:gd name="connsiteY16" fmla="*/ 2700422 h 4788811"/>
              <a:gd name="connsiteX17" fmla="*/ 1506069 w 1592954"/>
              <a:gd name="connsiteY17" fmla="*/ 2876692 h 4788811"/>
              <a:gd name="connsiteX18" fmla="*/ 1583187 w 1592954"/>
              <a:gd name="connsiteY18" fmla="*/ 3074995 h 4788811"/>
              <a:gd name="connsiteX19" fmla="*/ 1583187 w 1592954"/>
              <a:gd name="connsiteY19" fmla="*/ 3218215 h 4788811"/>
              <a:gd name="connsiteX20" fmla="*/ 1592954 w 1592954"/>
              <a:gd name="connsiteY20" fmla="*/ 3286191 h 4788811"/>
              <a:gd name="connsiteX21" fmla="*/ 1484035 w 1592954"/>
              <a:gd name="connsiteY21" fmla="*/ 3504653 h 4788811"/>
              <a:gd name="connsiteX22" fmla="*/ 1346676 w 1592954"/>
              <a:gd name="connsiteY22" fmla="*/ 3699714 h 4788811"/>
              <a:gd name="connsiteX23" fmla="*/ 1318782 w 1592954"/>
              <a:gd name="connsiteY23" fmla="*/ 3780075 h 4788811"/>
              <a:gd name="connsiteX24" fmla="*/ 1309757 w 1592954"/>
              <a:gd name="connsiteY24" fmla="*/ 3863678 h 4788811"/>
              <a:gd name="connsiteX25" fmla="*/ 1254634 w 1592954"/>
              <a:gd name="connsiteY25" fmla="*/ 3951188 h 4788811"/>
              <a:gd name="connsiteX26" fmla="*/ 1201504 w 1592954"/>
              <a:gd name="connsiteY26" fmla="*/ 4014671 h 4788811"/>
              <a:gd name="connsiteX27" fmla="*/ 1175563 w 1592954"/>
              <a:gd name="connsiteY27" fmla="*/ 4231766 h 4788811"/>
              <a:gd name="connsiteX28" fmla="*/ 1051799 w 1592954"/>
              <a:gd name="connsiteY28" fmla="*/ 4456518 h 4788811"/>
              <a:gd name="connsiteX29" fmla="*/ 1083167 w 1592954"/>
              <a:gd name="connsiteY29" fmla="*/ 4537364 h 4788811"/>
              <a:gd name="connsiteX30" fmla="*/ 1108595 w 1592954"/>
              <a:gd name="connsiteY30" fmla="*/ 4593417 h 4788811"/>
              <a:gd name="connsiteX31" fmla="*/ 1163230 w 1592954"/>
              <a:gd name="connsiteY31" fmla="*/ 4788811 h 4788811"/>
              <a:gd name="connsiteX0" fmla="*/ 0 w 1521558"/>
              <a:gd name="connsiteY0" fmla="*/ 0 h 4863078"/>
              <a:gd name="connsiteX1" fmla="*/ 132730 w 1521558"/>
              <a:gd name="connsiteY1" fmla="*/ 74267 h 4863078"/>
              <a:gd name="connsiteX2" fmla="*/ 268175 w 1521558"/>
              <a:gd name="connsiteY2" fmla="*/ 240809 h 4863078"/>
              <a:gd name="connsiteX3" fmla="*/ 430185 w 1521558"/>
              <a:gd name="connsiteY3" fmla="*/ 452084 h 4863078"/>
              <a:gd name="connsiteX4" fmla="*/ 564341 w 1521558"/>
              <a:gd name="connsiteY4" fmla="*/ 659450 h 4863078"/>
              <a:gd name="connsiteX5" fmla="*/ 650521 w 1521558"/>
              <a:gd name="connsiteY5" fmla="*/ 870724 h 4863078"/>
              <a:gd name="connsiteX6" fmla="*/ 780772 w 1521558"/>
              <a:gd name="connsiteY6" fmla="*/ 1235569 h 4863078"/>
              <a:gd name="connsiteX7" fmla="*/ 813822 w 1521558"/>
              <a:gd name="connsiteY7" fmla="*/ 1309445 h 4863078"/>
              <a:gd name="connsiteX8" fmla="*/ 833276 w 1521558"/>
              <a:gd name="connsiteY8" fmla="*/ 1426139 h 4863078"/>
              <a:gd name="connsiteX9" fmla="*/ 943446 w 1521558"/>
              <a:gd name="connsiteY9" fmla="*/ 1583577 h 4863078"/>
              <a:gd name="connsiteX10" fmla="*/ 1092486 w 1521558"/>
              <a:gd name="connsiteY10" fmla="*/ 1821276 h 4863078"/>
              <a:gd name="connsiteX11" fmla="*/ 1238284 w 1521558"/>
              <a:gd name="connsiteY11" fmla="*/ 2079337 h 4863078"/>
              <a:gd name="connsiteX12" fmla="*/ 1311534 w 1521558"/>
              <a:gd name="connsiteY12" fmla="*/ 2230330 h 4863078"/>
              <a:gd name="connsiteX13" fmla="*/ 1341342 w 1521558"/>
              <a:gd name="connsiteY13" fmla="*/ 2385883 h 4863078"/>
              <a:gd name="connsiteX14" fmla="*/ 1368572 w 1521558"/>
              <a:gd name="connsiteY14" fmla="*/ 2554352 h 4863078"/>
              <a:gd name="connsiteX15" fmla="*/ 1368572 w 1521558"/>
              <a:gd name="connsiteY15" fmla="*/ 2697571 h 4863078"/>
              <a:gd name="connsiteX16" fmla="*/ 1357555 w 1521558"/>
              <a:gd name="connsiteY16" fmla="*/ 2774689 h 4863078"/>
              <a:gd name="connsiteX17" fmla="*/ 1434673 w 1521558"/>
              <a:gd name="connsiteY17" fmla="*/ 2950959 h 4863078"/>
              <a:gd name="connsiteX18" fmla="*/ 1511791 w 1521558"/>
              <a:gd name="connsiteY18" fmla="*/ 3149262 h 4863078"/>
              <a:gd name="connsiteX19" fmla="*/ 1511791 w 1521558"/>
              <a:gd name="connsiteY19" fmla="*/ 3292482 h 4863078"/>
              <a:gd name="connsiteX20" fmla="*/ 1521558 w 1521558"/>
              <a:gd name="connsiteY20" fmla="*/ 3360458 h 4863078"/>
              <a:gd name="connsiteX21" fmla="*/ 1412639 w 1521558"/>
              <a:gd name="connsiteY21" fmla="*/ 3578920 h 4863078"/>
              <a:gd name="connsiteX22" fmla="*/ 1275280 w 1521558"/>
              <a:gd name="connsiteY22" fmla="*/ 3773981 h 4863078"/>
              <a:gd name="connsiteX23" fmla="*/ 1247386 w 1521558"/>
              <a:gd name="connsiteY23" fmla="*/ 3854342 h 4863078"/>
              <a:gd name="connsiteX24" fmla="*/ 1238361 w 1521558"/>
              <a:gd name="connsiteY24" fmla="*/ 3937945 h 4863078"/>
              <a:gd name="connsiteX25" fmla="*/ 1183238 w 1521558"/>
              <a:gd name="connsiteY25" fmla="*/ 4025455 h 4863078"/>
              <a:gd name="connsiteX26" fmla="*/ 1130108 w 1521558"/>
              <a:gd name="connsiteY26" fmla="*/ 4088938 h 4863078"/>
              <a:gd name="connsiteX27" fmla="*/ 1104167 w 1521558"/>
              <a:gd name="connsiteY27" fmla="*/ 4306033 h 4863078"/>
              <a:gd name="connsiteX28" fmla="*/ 980403 w 1521558"/>
              <a:gd name="connsiteY28" fmla="*/ 4530785 h 4863078"/>
              <a:gd name="connsiteX29" fmla="*/ 1011771 w 1521558"/>
              <a:gd name="connsiteY29" fmla="*/ 4611631 h 4863078"/>
              <a:gd name="connsiteX30" fmla="*/ 1037199 w 1521558"/>
              <a:gd name="connsiteY30" fmla="*/ 4667684 h 4863078"/>
              <a:gd name="connsiteX31" fmla="*/ 1091834 w 1521558"/>
              <a:gd name="connsiteY31" fmla="*/ 4863078 h 486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21558" h="4863078">
                <a:moveTo>
                  <a:pt x="0" y="0"/>
                </a:moveTo>
                <a:lnTo>
                  <a:pt x="132730" y="74267"/>
                </a:lnTo>
                <a:lnTo>
                  <a:pt x="268175" y="240809"/>
                </a:lnTo>
                <a:lnTo>
                  <a:pt x="430185" y="452084"/>
                </a:lnTo>
                <a:lnTo>
                  <a:pt x="564341" y="659450"/>
                </a:lnTo>
                <a:lnTo>
                  <a:pt x="650521" y="870724"/>
                </a:lnTo>
                <a:lnTo>
                  <a:pt x="780772" y="1235569"/>
                </a:lnTo>
                <a:lnTo>
                  <a:pt x="813822" y="1309445"/>
                </a:lnTo>
                <a:lnTo>
                  <a:pt x="833276" y="1426139"/>
                </a:lnTo>
                <a:lnTo>
                  <a:pt x="943446" y="1583577"/>
                </a:lnTo>
                <a:lnTo>
                  <a:pt x="1092486" y="1821276"/>
                </a:lnTo>
                <a:lnTo>
                  <a:pt x="1238284" y="2079337"/>
                </a:lnTo>
                <a:lnTo>
                  <a:pt x="1311534" y="2230330"/>
                </a:lnTo>
                <a:lnTo>
                  <a:pt x="1341342" y="2385883"/>
                </a:lnTo>
                <a:lnTo>
                  <a:pt x="1368572" y="2554352"/>
                </a:lnTo>
                <a:lnTo>
                  <a:pt x="1368572" y="2697571"/>
                </a:lnTo>
                <a:lnTo>
                  <a:pt x="1357555" y="2774689"/>
                </a:lnTo>
                <a:lnTo>
                  <a:pt x="1434673" y="2950959"/>
                </a:lnTo>
                <a:lnTo>
                  <a:pt x="1511791" y="3149262"/>
                </a:lnTo>
                <a:lnTo>
                  <a:pt x="1511791" y="3292482"/>
                </a:lnTo>
                <a:lnTo>
                  <a:pt x="1521558" y="3360458"/>
                </a:lnTo>
                <a:lnTo>
                  <a:pt x="1412639" y="3578920"/>
                </a:lnTo>
                <a:lnTo>
                  <a:pt x="1275280" y="3773981"/>
                </a:lnTo>
                <a:lnTo>
                  <a:pt x="1247386" y="3854342"/>
                </a:lnTo>
                <a:lnTo>
                  <a:pt x="1238361" y="3937945"/>
                </a:lnTo>
                <a:lnTo>
                  <a:pt x="1183238" y="4025455"/>
                </a:lnTo>
                <a:lnTo>
                  <a:pt x="1130108" y="4088938"/>
                </a:lnTo>
                <a:lnTo>
                  <a:pt x="1104167" y="4306033"/>
                </a:lnTo>
                <a:lnTo>
                  <a:pt x="980403" y="4530785"/>
                </a:lnTo>
                <a:lnTo>
                  <a:pt x="1011771" y="4611631"/>
                </a:lnTo>
                <a:lnTo>
                  <a:pt x="1037199" y="4667684"/>
                </a:lnTo>
                <a:lnTo>
                  <a:pt x="1091834" y="4863078"/>
                </a:lnTo>
              </a:path>
            </a:pathLst>
          </a:cu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ln w="3175">
                <a:solidFill>
                  <a:schemeClr val="tx1"/>
                </a:solidFill>
              </a:ln>
            </a:endParaRPr>
          </a:p>
        </p:txBody>
      </p:sp>
      <p:sp>
        <p:nvSpPr>
          <p:cNvPr id="30" name="TextBox 8"/>
          <p:cNvSpPr txBox="1"/>
          <p:nvPr/>
        </p:nvSpPr>
        <p:spPr>
          <a:xfrm>
            <a:off x="6255971" y="2653376"/>
            <a:ext cx="1072556" cy="300082"/>
          </a:xfrm>
          <a:prstGeom prst="rect">
            <a:avLst/>
          </a:prstGeom>
          <a:noFill/>
          <a:effectLst>
            <a:glow rad="228600">
              <a:schemeClr val="bg1">
                <a:alpha val="31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dirty="0">
                <a:solidFill>
                  <a:sysClr val="windowText" lastClr="000000"/>
                </a:solidFill>
                <a:effectLst>
                  <a:glow rad="101600">
                    <a:schemeClr val="bg1">
                      <a:alpha val="60000"/>
                    </a:schemeClr>
                  </a:glow>
                </a:effectLst>
              </a:rPr>
              <a:t>Gainesville</a:t>
            </a:r>
          </a:p>
        </p:txBody>
      </p:sp>
      <p:sp>
        <p:nvSpPr>
          <p:cNvPr id="31" name="TextBox 9"/>
          <p:cNvSpPr txBox="1"/>
          <p:nvPr/>
        </p:nvSpPr>
        <p:spPr>
          <a:xfrm>
            <a:off x="6513338" y="3253858"/>
            <a:ext cx="633117" cy="300082"/>
          </a:xfrm>
          <a:prstGeom prst="rect">
            <a:avLst/>
          </a:prstGeom>
          <a:noFill/>
          <a:effectLst>
            <a:glow rad="228600">
              <a:schemeClr val="bg1">
                <a:alpha val="31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dirty="0">
                <a:solidFill>
                  <a:sysClr val="windowText" lastClr="000000"/>
                </a:solidFill>
                <a:effectLst>
                  <a:glow rad="101600">
                    <a:schemeClr val="bg1">
                      <a:alpha val="60000"/>
                    </a:schemeClr>
                  </a:glow>
                </a:effectLst>
              </a:rPr>
              <a:t>Ocala</a:t>
            </a:r>
          </a:p>
        </p:txBody>
      </p:sp>
      <p:sp>
        <p:nvSpPr>
          <p:cNvPr id="32" name="TextBox 12"/>
          <p:cNvSpPr txBox="1"/>
          <p:nvPr/>
        </p:nvSpPr>
        <p:spPr>
          <a:xfrm>
            <a:off x="5959059" y="5147999"/>
            <a:ext cx="733118" cy="300082"/>
          </a:xfrm>
          <a:prstGeom prst="rect">
            <a:avLst/>
          </a:prstGeom>
          <a:noFill/>
          <a:effectLst>
            <a:glow rad="228600">
              <a:schemeClr val="bg1">
                <a:alpha val="31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dirty="0">
                <a:solidFill>
                  <a:sysClr val="windowText" lastClr="000000"/>
                </a:solidFill>
                <a:effectLst>
                  <a:glow rad="101600">
                    <a:schemeClr val="bg1">
                      <a:alpha val="60000"/>
                    </a:schemeClr>
                  </a:glow>
                </a:effectLst>
              </a:rPr>
              <a:t>Tampa</a:t>
            </a:r>
          </a:p>
        </p:txBody>
      </p:sp>
      <p:sp>
        <p:nvSpPr>
          <p:cNvPr id="33" name="TextBox 13"/>
          <p:cNvSpPr txBox="1"/>
          <p:nvPr/>
        </p:nvSpPr>
        <p:spPr>
          <a:xfrm>
            <a:off x="5991068" y="2020487"/>
            <a:ext cx="908451" cy="300082"/>
          </a:xfrm>
          <a:prstGeom prst="rect">
            <a:avLst/>
          </a:prstGeom>
          <a:noFill/>
          <a:effectLst>
            <a:glow rad="228600">
              <a:schemeClr val="bg1">
                <a:alpha val="31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dirty="0">
                <a:solidFill>
                  <a:sysClr val="windowText" lastClr="000000"/>
                </a:solidFill>
                <a:effectLst>
                  <a:glow rad="101600">
                    <a:schemeClr val="bg1">
                      <a:alpha val="60000"/>
                    </a:schemeClr>
                  </a:glow>
                </a:effectLst>
              </a:rPr>
              <a:t>Lake City</a:t>
            </a:r>
          </a:p>
        </p:txBody>
      </p:sp>
      <p:sp>
        <p:nvSpPr>
          <p:cNvPr id="35" name="TextBox 15"/>
          <p:cNvSpPr txBox="1"/>
          <p:nvPr/>
        </p:nvSpPr>
        <p:spPr>
          <a:xfrm>
            <a:off x="7146455" y="1763625"/>
            <a:ext cx="1144105" cy="300082"/>
          </a:xfrm>
          <a:prstGeom prst="rect">
            <a:avLst/>
          </a:prstGeom>
          <a:noFill/>
          <a:effectLst>
            <a:glow rad="228600">
              <a:schemeClr val="bg1">
                <a:alpha val="31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dirty="0">
                <a:solidFill>
                  <a:sysClr val="windowText" lastClr="000000"/>
                </a:solidFill>
                <a:effectLst>
                  <a:glow rad="101600">
                    <a:schemeClr val="bg1">
                      <a:alpha val="60000"/>
                    </a:schemeClr>
                  </a:glow>
                </a:effectLst>
              </a:rPr>
              <a:t>Jacksonville</a:t>
            </a:r>
          </a:p>
        </p:txBody>
      </p:sp>
      <p:sp>
        <p:nvSpPr>
          <p:cNvPr id="20" name="Title 1"/>
          <p:cNvSpPr>
            <a:spLocks noGrp="1"/>
          </p:cNvSpPr>
          <p:nvPr>
            <p:ph type="title"/>
          </p:nvPr>
        </p:nvSpPr>
        <p:spPr>
          <a:xfrm>
            <a:off x="546752" y="152400"/>
            <a:ext cx="7886700" cy="852257"/>
          </a:xfrm>
        </p:spPr>
        <p:txBody>
          <a:bodyPr>
            <a:normAutofit/>
          </a:bodyPr>
          <a:lstStyle/>
          <a:p>
            <a:r>
              <a:rPr lang="en-US" sz="4000" b="1" kern="0" dirty="0">
                <a:solidFill>
                  <a:srgbClr val="1F4283"/>
                </a:solidFill>
                <a:latin typeface="+mn-lt"/>
                <a:ea typeface="+mn-ea"/>
                <a:cs typeface="+mn-cs"/>
              </a:rPr>
              <a:t>I-75 Relief Task Force</a:t>
            </a:r>
          </a:p>
        </p:txBody>
      </p:sp>
      <p:sp>
        <p:nvSpPr>
          <p:cNvPr id="2" name="Slide Number Placeholder 1"/>
          <p:cNvSpPr>
            <a:spLocks noGrp="1"/>
          </p:cNvSpPr>
          <p:nvPr>
            <p:ph type="sldNum" sz="quarter" idx="12"/>
          </p:nvPr>
        </p:nvSpPr>
        <p:spPr/>
        <p:txBody>
          <a:bodyPr/>
          <a:lstStyle/>
          <a:p>
            <a:fld id="{919BD1D5-42A9-41EA-ACAE-4C8B360B53F9}" type="slidenum">
              <a:rPr lang="en-US" smtClean="0">
                <a:solidFill>
                  <a:prstClr val="white"/>
                </a:solidFill>
              </a:rPr>
              <a:pPr/>
              <a:t>5</a:t>
            </a:fld>
            <a:endParaRPr lang="en-US" dirty="0">
              <a:solidFill>
                <a:prstClr val="white"/>
              </a:solidFill>
            </a:endParaRPr>
          </a:p>
        </p:txBody>
      </p:sp>
      <p:sp>
        <p:nvSpPr>
          <p:cNvPr id="17" name="Text Placeholder 10"/>
          <p:cNvSpPr txBox="1">
            <a:spLocks/>
          </p:cNvSpPr>
          <p:nvPr/>
        </p:nvSpPr>
        <p:spPr>
          <a:xfrm>
            <a:off x="-1" y="5821098"/>
            <a:ext cx="2800351" cy="186311"/>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i="1" dirty="0">
                <a:solidFill>
                  <a:prstClr val="white"/>
                </a:solidFill>
              </a:rPr>
              <a:t>NOTE: Information is preliminary and subject to change</a:t>
            </a:r>
          </a:p>
        </p:txBody>
      </p:sp>
      <p:sp>
        <p:nvSpPr>
          <p:cNvPr id="3" name="TextBox 2"/>
          <p:cNvSpPr txBox="1"/>
          <p:nvPr/>
        </p:nvSpPr>
        <p:spPr>
          <a:xfrm>
            <a:off x="478236" y="1447800"/>
            <a:ext cx="4147042" cy="4708981"/>
          </a:xfrm>
          <a:prstGeom prst="rect">
            <a:avLst/>
          </a:prstGeom>
          <a:noFill/>
        </p:spPr>
        <p:txBody>
          <a:bodyPr wrap="square" rtlCol="0">
            <a:spAutoFit/>
          </a:bodyPr>
          <a:lstStyle/>
          <a:p>
            <a:r>
              <a:rPr lang="en-US" sz="2000" b="1" dirty="0"/>
              <a:t>DRAFT FRAMEWORK</a:t>
            </a:r>
          </a:p>
          <a:p>
            <a:endParaRPr lang="en-US" sz="2000" dirty="0"/>
          </a:p>
          <a:p>
            <a:pPr marL="457200" indent="-457200">
              <a:buFont typeface="+mj-lt"/>
              <a:buAutoNum type="arabicPeriod"/>
            </a:pPr>
            <a:r>
              <a:rPr lang="en-US" sz="2000" dirty="0"/>
              <a:t> </a:t>
            </a:r>
            <a:r>
              <a:rPr lang="en-US" sz="2000" b="1" i="1" dirty="0"/>
              <a:t>Optimize existing </a:t>
            </a:r>
            <a:r>
              <a:rPr lang="en-US" sz="2000" dirty="0"/>
              <a:t>transportation corridors</a:t>
            </a:r>
          </a:p>
          <a:p>
            <a:pPr marL="457200" indent="-457200">
              <a:buFont typeface="+mj-lt"/>
              <a:buAutoNum type="arabicPeriod"/>
            </a:pPr>
            <a:endParaRPr lang="en-US" sz="2000" dirty="0"/>
          </a:p>
          <a:p>
            <a:pPr marL="457200" indent="-457200">
              <a:buFont typeface="+mj-lt"/>
              <a:buAutoNum type="arabicPeriod"/>
            </a:pPr>
            <a:r>
              <a:rPr lang="en-US" sz="2000" dirty="0"/>
              <a:t> Evaluate potential </a:t>
            </a:r>
            <a:r>
              <a:rPr lang="en-US" sz="2000" b="1" i="1" dirty="0"/>
              <a:t>enhancements to or transformation of existing </a:t>
            </a:r>
            <a:r>
              <a:rPr lang="en-US" sz="2000" dirty="0"/>
              <a:t>transportation corridors</a:t>
            </a:r>
          </a:p>
          <a:p>
            <a:pPr marL="457200" indent="-457200">
              <a:buFont typeface="+mj-lt"/>
              <a:buAutoNum type="arabicPeriod"/>
            </a:pPr>
            <a:endParaRPr lang="en-US" sz="2000" dirty="0"/>
          </a:p>
          <a:p>
            <a:pPr marL="457200" indent="-457200">
              <a:buFont typeface="+mj-lt"/>
              <a:buAutoNum type="arabicPeriod"/>
            </a:pPr>
            <a:r>
              <a:rPr lang="en-US" sz="2000" dirty="0"/>
              <a:t> </a:t>
            </a:r>
            <a:r>
              <a:rPr lang="en-US" sz="2000" b="1" i="1" dirty="0"/>
              <a:t>Evaluate potential for new multimodal, multiuse corridors</a:t>
            </a:r>
            <a:r>
              <a:rPr lang="en-US" sz="2000" dirty="0"/>
              <a:t> after evaluation of I-75 and other connecting roads, and determination of need </a:t>
            </a:r>
            <a:endParaRPr lang="en-US" sz="2000" b="1" i="1" dirty="0"/>
          </a:p>
        </p:txBody>
      </p:sp>
      <p:sp>
        <p:nvSpPr>
          <p:cNvPr id="14" name="Rectangle 13"/>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0" y="106316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19" name="TextBox 18"/>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302" y="154953"/>
            <a:ext cx="1215743" cy="807391"/>
          </a:xfrm>
          <a:prstGeom prst="rect">
            <a:avLst/>
          </a:prstGeom>
        </p:spPr>
      </p:pic>
    </p:spTree>
    <p:extLst>
      <p:ext uri="{BB962C8B-B14F-4D97-AF65-F5344CB8AC3E}">
        <p14:creationId xmlns:p14="http://schemas.microsoft.com/office/powerpoint/2010/main" val="342794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990600" y="152400"/>
            <a:ext cx="7886700" cy="852257"/>
          </a:xfrm>
        </p:spPr>
        <p:txBody>
          <a:bodyPr>
            <a:normAutofit fontScale="90000"/>
          </a:bodyPr>
          <a:lstStyle/>
          <a:p>
            <a:r>
              <a:rPr lang="en-US" sz="4000" b="1" kern="0" dirty="0">
                <a:solidFill>
                  <a:srgbClr val="1F4283"/>
                </a:solidFill>
                <a:latin typeface="+mn-lt"/>
                <a:ea typeface="+mn-ea"/>
                <a:cs typeface="+mn-cs"/>
              </a:rPr>
              <a:t>East Central Florida Corridor Task Force</a:t>
            </a:r>
          </a:p>
        </p:txBody>
      </p:sp>
      <p:sp>
        <p:nvSpPr>
          <p:cNvPr id="2" name="Slide Number Placeholder 1"/>
          <p:cNvSpPr>
            <a:spLocks noGrp="1"/>
          </p:cNvSpPr>
          <p:nvPr>
            <p:ph type="sldNum" sz="quarter" idx="12"/>
          </p:nvPr>
        </p:nvSpPr>
        <p:spPr/>
        <p:txBody>
          <a:bodyPr/>
          <a:lstStyle/>
          <a:p>
            <a:fld id="{919BD1D5-42A9-41EA-ACAE-4C8B360B53F9}" type="slidenum">
              <a:rPr lang="en-US" smtClean="0">
                <a:solidFill>
                  <a:prstClr val="white"/>
                </a:solidFill>
              </a:rPr>
              <a:pPr/>
              <a:t>6</a:t>
            </a:fld>
            <a:endParaRPr lang="en-US" dirty="0">
              <a:solidFill>
                <a:prstClr val="white"/>
              </a:solidFill>
            </a:endParaRPr>
          </a:p>
        </p:txBody>
      </p:sp>
      <p:sp>
        <p:nvSpPr>
          <p:cNvPr id="17" name="Text Placeholder 10"/>
          <p:cNvSpPr txBox="1">
            <a:spLocks/>
          </p:cNvSpPr>
          <p:nvPr/>
        </p:nvSpPr>
        <p:spPr>
          <a:xfrm>
            <a:off x="-1" y="5821098"/>
            <a:ext cx="2800351" cy="186311"/>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i="1" dirty="0">
                <a:solidFill>
                  <a:prstClr val="white"/>
                </a:solidFill>
              </a:rPr>
              <a:t>NOTE: Information is preliminary and subject to change</a:t>
            </a:r>
          </a:p>
        </p:txBody>
      </p:sp>
      <p:sp>
        <p:nvSpPr>
          <p:cNvPr id="14" name="Rectangle 13"/>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0" y="106316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19" name="TextBox 18"/>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371600"/>
            <a:ext cx="3980380" cy="2280650"/>
          </a:xfrm>
          <a:prstGeom prst="rect">
            <a:avLst/>
          </a:prstGeom>
          <a:ln w="12700">
            <a:solidFill>
              <a:schemeClr val="tx1"/>
            </a:solidFill>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110" y="1371600"/>
            <a:ext cx="3980380" cy="2280650"/>
          </a:xfrm>
          <a:prstGeom prst="rect">
            <a:avLst/>
          </a:prstGeom>
          <a:ln w="12700">
            <a:solidFill>
              <a:schemeClr val="tx1"/>
            </a:solidFill>
          </a:ln>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7812" y="3870714"/>
            <a:ext cx="3924558" cy="2248665"/>
          </a:xfrm>
          <a:prstGeom prst="rect">
            <a:avLst/>
          </a:prstGeom>
          <a:ln w="12700">
            <a:solidFill>
              <a:schemeClr val="tx1"/>
            </a:solidFill>
          </a:ln>
        </p:spPr>
      </p:pic>
      <p:pic>
        <p:nvPicPr>
          <p:cNvPr id="25" name="Picture 2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8600" y="152400"/>
            <a:ext cx="846268" cy="846268"/>
          </a:xfrm>
          <a:prstGeom prst="rect">
            <a:avLst/>
          </a:prstGeom>
        </p:spPr>
      </p:pic>
    </p:spTree>
    <p:extLst>
      <p:ext uri="{BB962C8B-B14F-4D97-AF65-F5344CB8AC3E}">
        <p14:creationId xmlns:p14="http://schemas.microsoft.com/office/powerpoint/2010/main" val="1310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idx="4294967295"/>
          </p:nvPr>
        </p:nvSpPr>
        <p:spPr>
          <a:xfrm>
            <a:off x="0" y="283081"/>
            <a:ext cx="9144000" cy="546497"/>
          </a:xfrm>
        </p:spPr>
        <p:txBody>
          <a:bodyPr>
            <a:noAutofit/>
          </a:bodyPr>
          <a:lstStyle/>
          <a:p>
            <a:r>
              <a:rPr lang="en-US" sz="4000" b="1" kern="0" dirty="0">
                <a:solidFill>
                  <a:srgbClr val="1F4283"/>
                </a:solidFill>
                <a:latin typeface="+mn-lt"/>
                <a:ea typeface="+mn-ea"/>
                <a:cs typeface="+mn-cs"/>
              </a:rPr>
              <a:t>Shared Use Nonmotorized Trail Program</a:t>
            </a:r>
          </a:p>
        </p:txBody>
      </p:sp>
      <p:sp>
        <p:nvSpPr>
          <p:cNvPr id="26" name="Rectangle 25"/>
          <p:cNvSpPr/>
          <p:nvPr/>
        </p:nvSpPr>
        <p:spPr>
          <a:xfrm>
            <a:off x="1871782" y="1524000"/>
            <a:ext cx="6586418" cy="542576"/>
          </a:xfrm>
          <a:prstGeom prst="rect">
            <a:avLst/>
          </a:prstGeom>
          <a:solidFill>
            <a:srgbClr val="6EBED6"/>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24028" tIns="224028" rIns="224028" bIns="224028" numCol="1" spcCol="1270" anchor="ctr" anchorCtr="0">
            <a:noAutofit/>
          </a:bodyPr>
          <a:lstStyle/>
          <a:p>
            <a:pPr algn="ctr" defTabSz="1050131">
              <a:lnSpc>
                <a:spcPct val="90000"/>
              </a:lnSpc>
              <a:spcBef>
                <a:spcPct val="0"/>
              </a:spcBef>
              <a:spcAft>
                <a:spcPct val="35000"/>
              </a:spcAft>
            </a:pPr>
            <a:r>
              <a:rPr lang="en-US" sz="2400" b="1" i="1" dirty="0">
                <a:solidFill>
                  <a:schemeClr val="tx1"/>
                </a:solidFill>
              </a:rPr>
              <a:t>Coast-to-Coast Connector </a:t>
            </a:r>
          </a:p>
        </p:txBody>
      </p:sp>
      <p:sp>
        <p:nvSpPr>
          <p:cNvPr id="33" name="Rectangle 32"/>
          <p:cNvSpPr/>
          <p:nvPr/>
        </p:nvSpPr>
        <p:spPr>
          <a:xfrm>
            <a:off x="1871782" y="2924097"/>
            <a:ext cx="6586418" cy="543186"/>
          </a:xfrm>
          <a:prstGeom prst="rect">
            <a:avLst/>
          </a:prstGeom>
          <a:solidFill>
            <a:srgbClr val="6EBED6"/>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24028" tIns="224028" rIns="224028" bIns="224028" numCol="1" spcCol="1270" anchor="ctr" anchorCtr="0">
            <a:noAutofit/>
          </a:bodyPr>
          <a:lstStyle/>
          <a:p>
            <a:pPr algn="ctr" defTabSz="1400175">
              <a:lnSpc>
                <a:spcPct val="90000"/>
              </a:lnSpc>
              <a:spcBef>
                <a:spcPct val="0"/>
              </a:spcBef>
              <a:spcAft>
                <a:spcPct val="35000"/>
              </a:spcAft>
            </a:pPr>
            <a:endParaRPr lang="en-US" sz="2400" b="1" dirty="0">
              <a:solidFill>
                <a:schemeClr val="tx1"/>
              </a:solidFill>
            </a:endParaRPr>
          </a:p>
          <a:p>
            <a:pPr algn="ctr" defTabSz="1400175">
              <a:lnSpc>
                <a:spcPct val="90000"/>
              </a:lnSpc>
              <a:spcBef>
                <a:spcPct val="0"/>
              </a:spcBef>
              <a:spcAft>
                <a:spcPct val="35000"/>
              </a:spcAft>
            </a:pPr>
            <a:r>
              <a:rPr lang="en-US" sz="2400" b="1" i="1" dirty="0">
                <a:solidFill>
                  <a:schemeClr val="tx1"/>
                </a:solidFill>
              </a:rPr>
              <a:t>Individual Trails</a:t>
            </a:r>
          </a:p>
          <a:p>
            <a:pPr algn="ctr" defTabSz="1400175">
              <a:lnSpc>
                <a:spcPct val="90000"/>
              </a:lnSpc>
              <a:spcBef>
                <a:spcPct val="0"/>
              </a:spcBef>
              <a:spcAft>
                <a:spcPct val="35000"/>
              </a:spcAft>
            </a:pPr>
            <a:endParaRPr lang="en-US" sz="2400" b="1" dirty="0">
              <a:solidFill>
                <a:schemeClr val="tx1"/>
              </a:solidFill>
            </a:endParaRPr>
          </a:p>
        </p:txBody>
      </p:sp>
      <p:sp>
        <p:nvSpPr>
          <p:cNvPr id="2" name="Slide Number Placeholder 1"/>
          <p:cNvSpPr>
            <a:spLocks noGrp="1"/>
          </p:cNvSpPr>
          <p:nvPr>
            <p:ph type="sldNum" sz="quarter" idx="12"/>
          </p:nvPr>
        </p:nvSpPr>
        <p:spPr/>
        <p:txBody>
          <a:bodyPr/>
          <a:lstStyle/>
          <a:p>
            <a:fld id="{A4DF79E5-4EA7-4B1B-B13B-E1A1720AEDDF}" type="slidenum">
              <a:rPr lang="en-US" smtClean="0"/>
              <a:t>7</a:t>
            </a:fld>
            <a:endParaRPr lang="en-US" dirty="0"/>
          </a:p>
        </p:txBody>
      </p:sp>
      <p:sp>
        <p:nvSpPr>
          <p:cNvPr id="22" name="Rectangle 21"/>
          <p:cNvSpPr/>
          <p:nvPr/>
        </p:nvSpPr>
        <p:spPr>
          <a:xfrm>
            <a:off x="1875247" y="2212993"/>
            <a:ext cx="6582953" cy="562599"/>
          </a:xfrm>
          <a:prstGeom prst="rect">
            <a:avLst/>
          </a:prstGeom>
          <a:solidFill>
            <a:srgbClr val="6EBED6"/>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24028" tIns="224028" rIns="224028" bIns="224028" numCol="1" spcCol="1270" anchor="ctr" anchorCtr="0">
            <a:noAutofit/>
          </a:bodyPr>
          <a:lstStyle/>
          <a:p>
            <a:pPr algn="ctr" defTabSz="1050131">
              <a:lnSpc>
                <a:spcPct val="90000"/>
              </a:lnSpc>
              <a:spcBef>
                <a:spcPct val="0"/>
              </a:spcBef>
              <a:spcAft>
                <a:spcPct val="35000"/>
              </a:spcAft>
            </a:pPr>
            <a:r>
              <a:rPr lang="en-US" sz="2400" b="1" i="1" dirty="0">
                <a:solidFill>
                  <a:schemeClr val="tx1"/>
                </a:solidFill>
              </a:rPr>
              <a:t>St. Johns River to the Sea Loop </a:t>
            </a:r>
          </a:p>
        </p:txBody>
      </p:sp>
      <p:sp>
        <p:nvSpPr>
          <p:cNvPr id="19" name="Rectangle 18"/>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0" y="106316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24" name="TextBox 23"/>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sp>
        <p:nvSpPr>
          <p:cNvPr id="5" name="TextBox 4"/>
          <p:cNvSpPr txBox="1"/>
          <p:nvPr/>
        </p:nvSpPr>
        <p:spPr>
          <a:xfrm>
            <a:off x="720652" y="3810000"/>
            <a:ext cx="7517078" cy="2554545"/>
          </a:xfrm>
          <a:prstGeom prst="rect">
            <a:avLst/>
          </a:prstGeom>
          <a:noFill/>
        </p:spPr>
        <p:txBody>
          <a:bodyPr wrap="square" rtlCol="0">
            <a:spAutoFit/>
          </a:bodyPr>
          <a:lstStyle/>
          <a:p>
            <a:pPr algn="ctr"/>
            <a:r>
              <a:rPr lang="en-US" sz="2000" b="1" dirty="0"/>
              <a:t>August</a:t>
            </a:r>
          </a:p>
          <a:p>
            <a:pPr algn="ctr"/>
            <a:r>
              <a:rPr lang="en-US" sz="2000" dirty="0"/>
              <a:t>Final Selection of Projects for FY17</a:t>
            </a:r>
          </a:p>
          <a:p>
            <a:pPr algn="ctr"/>
            <a:endParaRPr lang="en-US" sz="2000" dirty="0"/>
          </a:p>
          <a:p>
            <a:pPr algn="ctr"/>
            <a:r>
              <a:rPr lang="en-US" sz="2000" b="1" dirty="0"/>
              <a:t>September</a:t>
            </a:r>
          </a:p>
          <a:p>
            <a:pPr algn="ctr"/>
            <a:r>
              <a:rPr lang="en-US" sz="2000" dirty="0"/>
              <a:t>Work Program Amendment for FY17 Projects</a:t>
            </a:r>
          </a:p>
          <a:p>
            <a:pPr algn="ctr"/>
            <a:endParaRPr lang="en-US" sz="2000" dirty="0"/>
          </a:p>
          <a:p>
            <a:pPr algn="ctr"/>
            <a:r>
              <a:rPr lang="en-US" sz="2000" i="1" dirty="0"/>
              <a:t>Up to $50 million to be programmed in FY17</a:t>
            </a:r>
          </a:p>
          <a:p>
            <a:pPr algn="ctr"/>
            <a:endParaRPr lang="en-US" sz="2000" dirty="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938" y="1495112"/>
            <a:ext cx="1179462" cy="1988092"/>
          </a:xfrm>
          <a:prstGeom prst="rect">
            <a:avLst/>
          </a:prstGeom>
        </p:spPr>
      </p:pic>
    </p:spTree>
    <p:extLst>
      <p:ext uri="{BB962C8B-B14F-4D97-AF65-F5344CB8AC3E}">
        <p14:creationId xmlns:p14="http://schemas.microsoft.com/office/powerpoint/2010/main" val="121155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6"/>
          <p:cNvSpPr>
            <a:spLocks noGrp="1" noChangeArrowheads="1"/>
          </p:cNvSpPr>
          <p:nvPr>
            <p:ph type="sldNum" sz="quarter" idx="10"/>
          </p:nvPr>
        </p:nvSpPr>
        <p:spPr/>
        <p:txBody>
          <a:bodyPr/>
          <a:lstStyle/>
          <a:p>
            <a:fld id="{8CB712E1-1EFE-4CF9-8621-CBA2F4D1D861}" type="slidenum">
              <a:rPr lang="en-US" smtClean="0"/>
              <a:pPr/>
              <a:t>8</a:t>
            </a:fld>
            <a:endParaRPr lang="en-US" dirty="0"/>
          </a:p>
        </p:txBody>
      </p:sp>
      <p:sp>
        <p:nvSpPr>
          <p:cNvPr id="6" name="Rectangle 5"/>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9" name="TextBox 8"/>
          <p:cNvSpPr txBox="1"/>
          <p:nvPr/>
        </p:nvSpPr>
        <p:spPr>
          <a:xfrm>
            <a:off x="1463040" y="6504801"/>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sp>
        <p:nvSpPr>
          <p:cNvPr id="17" name="Title 1"/>
          <p:cNvSpPr>
            <a:spLocks noGrp="1"/>
          </p:cNvSpPr>
          <p:nvPr>
            <p:ph type="title"/>
          </p:nvPr>
        </p:nvSpPr>
        <p:spPr>
          <a:xfrm>
            <a:off x="546752" y="152400"/>
            <a:ext cx="7886700" cy="852257"/>
          </a:xfrm>
        </p:spPr>
        <p:txBody>
          <a:bodyPr>
            <a:normAutofit fontScale="90000"/>
          </a:bodyPr>
          <a:lstStyle/>
          <a:p>
            <a:r>
              <a:rPr lang="en-US" sz="4000" b="1" kern="0" dirty="0">
                <a:solidFill>
                  <a:srgbClr val="1F4283"/>
                </a:solidFill>
                <a:latin typeface="+mn-lt"/>
                <a:ea typeface="+mn-ea"/>
                <a:cs typeface="+mn-cs"/>
              </a:rPr>
              <a:t>MPO Program Management Handbook</a:t>
            </a:r>
          </a:p>
        </p:txBody>
      </p:sp>
      <p:sp>
        <p:nvSpPr>
          <p:cNvPr id="18" name="Rectangle 17"/>
          <p:cNvSpPr/>
          <p:nvPr/>
        </p:nvSpPr>
        <p:spPr>
          <a:xfrm>
            <a:off x="0" y="106316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62226" y="1442854"/>
            <a:ext cx="8500774" cy="4955203"/>
          </a:xfrm>
          <a:prstGeom prst="rect">
            <a:avLst/>
          </a:prstGeom>
          <a:noFill/>
        </p:spPr>
        <p:txBody>
          <a:bodyPr wrap="square" rtlCol="0">
            <a:spAutoFit/>
          </a:bodyPr>
          <a:lstStyle/>
          <a:p>
            <a:pPr marL="285750" indent="-285750">
              <a:buFont typeface="Arial" panose="020B0604020202020204" pitchFamily="34" charset="0"/>
              <a:buChar char="•"/>
            </a:pPr>
            <a:r>
              <a:rPr lang="en-US" sz="2000" dirty="0"/>
              <a:t>Update to reflect recent changes in federal and state laws and policies</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dirty="0"/>
              <a:t>Convert to web-based, user friendly format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Develop new content</a:t>
            </a:r>
          </a:p>
          <a:p>
            <a:pPr marL="800100" lvl="1" indent="-342900">
              <a:buSzPct val="80000"/>
              <a:buFont typeface="Courier New" panose="02070309020205020404" pitchFamily="49" charset="0"/>
              <a:buChar char="o"/>
            </a:pPr>
            <a:r>
              <a:rPr lang="en-US" sz="2000" dirty="0"/>
              <a:t>Enhanced certification checklist</a:t>
            </a:r>
          </a:p>
          <a:p>
            <a:pPr marL="800100" lvl="1" indent="-342900">
              <a:buSzPct val="80000"/>
              <a:buFont typeface="Courier New" panose="02070309020205020404" pitchFamily="49" charset="0"/>
              <a:buChar char="o"/>
            </a:pPr>
            <a:r>
              <a:rPr lang="en-US" sz="2000" dirty="0"/>
              <a:t>Ethics requirements for Board members</a:t>
            </a:r>
          </a:p>
          <a:p>
            <a:pPr marL="800100" lvl="1" indent="-342900">
              <a:buSzPct val="80000"/>
              <a:buFont typeface="Courier New" panose="02070309020205020404" pitchFamily="49" charset="0"/>
              <a:buChar char="o"/>
            </a:pPr>
            <a:r>
              <a:rPr lang="en-US" sz="2000" dirty="0"/>
              <a:t>Public involvement </a:t>
            </a:r>
          </a:p>
          <a:p>
            <a:pPr marL="800100" lvl="1" indent="-342900">
              <a:buSzPct val="80000"/>
              <a:buFont typeface="Courier New" panose="02070309020205020404" pitchFamily="49" charset="0"/>
              <a:buChar char="o"/>
            </a:pPr>
            <a:r>
              <a:rPr lang="en-US" sz="2000" dirty="0"/>
              <a:t>Performance management </a:t>
            </a:r>
          </a:p>
          <a:p>
            <a:pPr marL="800100" lvl="1" indent="-342900">
              <a:buSzPct val="80000"/>
              <a:buFont typeface="Courier New" panose="02070309020205020404" pitchFamily="49" charset="0"/>
              <a:buChar char="o"/>
            </a:pPr>
            <a:r>
              <a:rPr lang="en-US" sz="2000" dirty="0"/>
              <a:t>Long range planning</a:t>
            </a:r>
          </a:p>
          <a:p>
            <a:pPr marL="800100" lvl="1" indent="-342900">
              <a:buSzPct val="80000"/>
              <a:buFont typeface="Courier New" panose="02070309020205020404" pitchFamily="49" charset="0"/>
              <a:buChar char="o"/>
            </a:pPr>
            <a:r>
              <a:rPr lang="en-US" sz="2000" dirty="0"/>
              <a:t>Other planning products/supporting programs</a:t>
            </a:r>
          </a:p>
          <a:p>
            <a:pPr marL="800100" lvl="1" indent="-342900">
              <a:buSzPct val="80000"/>
              <a:buFont typeface="Courier New" panose="02070309020205020404" pitchFamily="49" charset="0"/>
              <a:buChar char="o"/>
            </a:pPr>
            <a:r>
              <a:rPr lang="en-US" sz="2000" dirty="0"/>
              <a:t>Glossary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Provide opportunity for MPOAC review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695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6"/>
          <p:cNvSpPr>
            <a:spLocks noGrp="1" noChangeArrowheads="1"/>
          </p:cNvSpPr>
          <p:nvPr>
            <p:ph type="sldNum" sz="quarter" idx="10"/>
          </p:nvPr>
        </p:nvSpPr>
        <p:spPr/>
        <p:txBody>
          <a:bodyPr/>
          <a:lstStyle/>
          <a:p>
            <a:fld id="{8CB712E1-1EFE-4CF9-8621-CBA2F4D1D861}" type="slidenum">
              <a:rPr lang="en-US" smtClean="0"/>
              <a:pPr/>
              <a:t>9</a:t>
            </a:fld>
            <a:endParaRPr lang="en-US" dirty="0"/>
          </a:p>
        </p:txBody>
      </p:sp>
      <p:sp>
        <p:nvSpPr>
          <p:cNvPr id="17" name="Title 1"/>
          <p:cNvSpPr>
            <a:spLocks noGrp="1"/>
          </p:cNvSpPr>
          <p:nvPr>
            <p:ph type="title"/>
          </p:nvPr>
        </p:nvSpPr>
        <p:spPr>
          <a:xfrm>
            <a:off x="562144" y="-113944"/>
            <a:ext cx="7886700" cy="852257"/>
          </a:xfrm>
        </p:spPr>
        <p:txBody>
          <a:bodyPr>
            <a:normAutofit/>
          </a:bodyPr>
          <a:lstStyle/>
          <a:p>
            <a:r>
              <a:rPr lang="en-US" sz="4000" b="1" kern="0" dirty="0">
                <a:solidFill>
                  <a:srgbClr val="1F4283"/>
                </a:solidFill>
                <a:latin typeface="+mn-lt"/>
                <a:ea typeface="+mn-ea"/>
                <a:cs typeface="+mn-cs"/>
              </a:rPr>
              <a:t>Calendar</a:t>
            </a:r>
          </a:p>
        </p:txBody>
      </p:sp>
      <p:sp>
        <p:nvSpPr>
          <p:cNvPr id="18" name="Rectangle 17"/>
          <p:cNvSpPr/>
          <p:nvPr/>
        </p:nvSpPr>
        <p:spPr>
          <a:xfrm>
            <a:off x="0" y="6096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9645" y="756599"/>
            <a:ext cx="9136284" cy="6247864"/>
          </a:xfrm>
          <a:prstGeom prst="rect">
            <a:avLst/>
          </a:prstGeom>
          <a:noFill/>
        </p:spPr>
        <p:txBody>
          <a:bodyPr wrap="square" rtlCol="0">
            <a:spAutoFit/>
          </a:bodyPr>
          <a:lstStyle/>
          <a:p>
            <a:pPr marL="342900" indent="-342900">
              <a:buFont typeface="Arial" panose="020B0604020202020204" pitchFamily="34" charset="0"/>
              <a:buChar char="•"/>
            </a:pPr>
            <a:r>
              <a:rPr lang="en-US" sz="2000" b="1" dirty="0"/>
              <a:t>State Highway Safety Plan Webinar</a:t>
            </a:r>
            <a:br>
              <a:rPr lang="en-US" sz="2000" b="1" dirty="0"/>
            </a:br>
            <a:r>
              <a:rPr lang="en-US" sz="2000" dirty="0"/>
              <a:t>July 25</a:t>
            </a:r>
          </a:p>
          <a:p>
            <a:pPr marL="342900" indent="-342900">
              <a:buFont typeface="Arial" panose="020B0604020202020204" pitchFamily="34" charset="0"/>
              <a:buChar char="•"/>
            </a:pPr>
            <a:endParaRPr lang="en-US" sz="2000" b="1" i="1" dirty="0"/>
          </a:p>
          <a:p>
            <a:pPr marL="342900" indent="-342900">
              <a:buFont typeface="Arial" panose="020B0604020202020204" pitchFamily="34" charset="0"/>
              <a:buChar char="•"/>
            </a:pPr>
            <a:r>
              <a:rPr lang="en-US" sz="2000" b="1" dirty="0"/>
              <a:t>SASHTO Conference</a:t>
            </a:r>
            <a:br>
              <a:rPr lang="en-US" sz="2000" b="1" dirty="0"/>
            </a:br>
            <a:r>
              <a:rPr lang="en-US" sz="2000" dirty="0"/>
              <a:t>West Virginia, August 27-30</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Tools of the Trade Conference </a:t>
            </a:r>
            <a:br>
              <a:rPr lang="en-US" sz="2000" b="1" dirty="0"/>
            </a:br>
            <a:r>
              <a:rPr lang="en-US" sz="2000" b="1" dirty="0"/>
              <a:t>(TRB, Transportation Planning in Small and Medium Sized Communities)</a:t>
            </a:r>
            <a:br>
              <a:rPr lang="en-US" sz="2000" b="1" dirty="0"/>
            </a:br>
            <a:r>
              <a:rPr lang="en-US" sz="2000" dirty="0"/>
              <a:t>Charleston, SC, September 12-14</a:t>
            </a:r>
            <a:br>
              <a:rPr lang="en-US" sz="2000" dirty="0"/>
            </a:br>
            <a:endParaRPr lang="en-US" sz="2000" dirty="0"/>
          </a:p>
          <a:p>
            <a:pPr marL="342900" indent="-342900">
              <a:buFont typeface="Arial" panose="020B0604020202020204" pitchFamily="34" charset="0"/>
              <a:buChar char="•"/>
            </a:pPr>
            <a:r>
              <a:rPr lang="en-US" sz="2000" b="1" dirty="0"/>
              <a:t>Florida Metropolitan Planning Partnership Statewide Meeting </a:t>
            </a:r>
            <a:br>
              <a:rPr lang="en-US" sz="2000" b="1" dirty="0"/>
            </a:br>
            <a:r>
              <a:rPr lang="en-US" sz="2000" dirty="0"/>
              <a:t>Orlando, September 27-28</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Florida Automated Vehicles Summit</a:t>
            </a:r>
            <a:br>
              <a:rPr lang="en-US" sz="2000" b="1" dirty="0"/>
            </a:br>
            <a:r>
              <a:rPr lang="en-US" sz="2000" dirty="0"/>
              <a:t>Tampa, November 28-30</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Florida Public Transportation Association and Commission for the Transportation Disadvantaged Annual Conference</a:t>
            </a:r>
            <a:br>
              <a:rPr lang="en-US" sz="2000" b="1" dirty="0"/>
            </a:br>
            <a:r>
              <a:rPr lang="en-US" sz="2000" dirty="0"/>
              <a:t>Jacksonville, December 11-13</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01163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562</Words>
  <Application>Microsoft Office PowerPoint</Application>
  <PresentationFormat>On-screen Show (4:3)</PresentationFormat>
  <Paragraphs>137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 Unicode MS</vt:lpstr>
      <vt:lpstr>Arial</vt:lpstr>
      <vt:lpstr>Calibri</vt:lpstr>
      <vt:lpstr>Courier New</vt:lpstr>
      <vt:lpstr>Office Theme</vt:lpstr>
      <vt:lpstr>Florida DOT Report to MPO Advisory Council    July 18, 2016</vt:lpstr>
      <vt:lpstr>Florida Transportation Plan</vt:lpstr>
      <vt:lpstr>Florida Strategic Highway Safety Plan</vt:lpstr>
      <vt:lpstr>I-75 Relief Task Force</vt:lpstr>
      <vt:lpstr>I-75 Relief Task Force</vt:lpstr>
      <vt:lpstr>East Central Florida Corridor Task Force</vt:lpstr>
      <vt:lpstr>Shared Use Nonmotorized Trail Program</vt:lpstr>
      <vt:lpstr>MPO Program Management Handbook</vt:lpstr>
      <vt:lpstr>Calendar</vt:lpstr>
      <vt:lpstr>PowerPoint Presentation</vt:lpstr>
    </vt:vector>
  </TitlesOfParts>
  <Company>Florida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pl932ya</dc:creator>
  <cp:lastModifiedBy>Wood, Jim M. (CO)</cp:lastModifiedBy>
  <cp:revision>127</cp:revision>
  <dcterms:created xsi:type="dcterms:W3CDTF">2014-07-10T16:39:22Z</dcterms:created>
  <dcterms:modified xsi:type="dcterms:W3CDTF">2016-07-12T19:50:10Z</dcterms:modified>
</cp:coreProperties>
</file>