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9" r:id="rId2"/>
    <p:sldId id="261" r:id="rId3"/>
    <p:sldId id="297" r:id="rId4"/>
    <p:sldId id="295" r:id="rId5"/>
    <p:sldId id="283" r:id="rId6"/>
    <p:sldId id="304" r:id="rId7"/>
    <p:sldId id="289" r:id="rId8"/>
    <p:sldId id="309" r:id="rId9"/>
    <p:sldId id="312" r:id="rId10"/>
    <p:sldId id="311" r:id="rId11"/>
    <p:sldId id="313" r:id="rId12"/>
    <p:sldId id="315" r:id="rId13"/>
    <p:sldId id="316" r:id="rId14"/>
    <p:sldId id="286" r:id="rId15"/>
    <p:sldId id="27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9CC93D-E52E-4D84-901B-11D7331DD495}">
          <p14:sldIdLst>
            <p14:sldId id="259"/>
          </p14:sldIdLst>
        </p14:section>
        <p14:section name="Overview and Objectives" id="{ABA716BF-3A5C-4ADB-94C9-CFEF84EBA240}">
          <p14:sldIdLst>
            <p14:sldId id="261"/>
            <p14:sldId id="297"/>
            <p14:sldId id="295"/>
            <p14:sldId id="283"/>
            <p14:sldId id="304"/>
            <p14:sldId id="289"/>
            <p14:sldId id="309"/>
            <p14:sldId id="312"/>
            <p14:sldId id="311"/>
            <p14:sldId id="313"/>
            <p14:sldId id="315"/>
            <p14:sldId id="316"/>
          </p14:sldIdLst>
        </p14:section>
        <p14:section name="Topic 1" id="{6D9936A3-3945-4757-BC8B-B5C252D8E036}">
          <p14:sldIdLst>
            <p14:sldId id="286"/>
          </p14:sldIdLst>
        </p14:section>
        <p14:section name="Sample Slides for Visuals" id="{BAB3A466-96C9-4230-9978-795378D75699}">
          <p14:sldIdLst/>
        </p14:section>
        <p14:section name="Case Study" id="{8C0305C9-B152-4FBA-A789-FE1976D53990}">
          <p14:sldIdLst/>
        </p14:section>
        <p14:section name="Conclusion and Summary" id="{790CEF5B-569A-4C2F-BED5-750B08C0E5AD}">
          <p14:sldIdLst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74" autoAdjust="0"/>
    <p:restoredTop sz="83977" autoAdjust="0"/>
  </p:normalViewPr>
  <p:slideViewPr>
    <p:cSldViewPr>
      <p:cViewPr varScale="1">
        <p:scale>
          <a:sx n="62" d="100"/>
          <a:sy n="62" d="100"/>
        </p:scale>
        <p:origin x="52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4/28/2016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811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4/28/2016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42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template can be used as a starter file for presenting training materials in a group setting.</a:t>
            </a:r>
          </a:p>
          <a:p>
            <a:endParaRPr lang="en-US" dirty="0" smtClean="0"/>
          </a:p>
          <a:p>
            <a:pPr lvl="0"/>
            <a:r>
              <a:rPr lang="en-US" sz="1200" b="1" dirty="0" smtClean="0"/>
              <a:t>Sections</a:t>
            </a:r>
            <a:endParaRPr lang="en-US" sz="1200" b="0" dirty="0" smtClean="0"/>
          </a:p>
          <a:p>
            <a:pPr lvl="0"/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Sections can help to organize your slides or facilitate collaboration between multiple authors. On the 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 under 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Slides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Section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Section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endParaRPr lang="en-US" sz="1200" b="1" dirty="0" smtClean="0"/>
          </a:p>
          <a:p>
            <a:pPr lvl="0"/>
            <a:r>
              <a:rPr lang="en-US" sz="1200" b="1" dirty="0" smtClean="0"/>
              <a:t>Notes</a:t>
            </a:r>
          </a:p>
          <a:p>
            <a:pPr lvl="0"/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the Notes pane for delivery notes or to provide additional details for the audience. You can see these notes in Presenter View during your presentation. </a:t>
            </a:r>
          </a:p>
          <a:p>
            <a:pPr lvl="0"/>
            <a:r>
              <a:rPr lang="en-US" sz="1200" dirty="0" smtClean="0"/>
              <a:t>Keep in mind the font size (important for accessibility, visibility, videotaping, and online production)</a:t>
            </a:r>
          </a:p>
          <a:p>
            <a:pPr lvl="0"/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Coordinated colors </a:t>
            </a:r>
          </a:p>
          <a:p>
            <a:pPr lvl="0">
              <a:buFontTx/>
              <a:buNone/>
            </a:pPr>
            <a:r>
              <a:rPr lang="en-US" sz="1200" dirty="0" smtClean="0"/>
              <a:t>Pay particular attention to the graphs, charts, and text boxes.</a:t>
            </a:r>
            <a:r>
              <a:rPr lang="en-US" sz="1200" baseline="0" dirty="0" smtClean="0"/>
              <a:t> </a:t>
            </a:r>
            <a:endParaRPr lang="en-US" sz="1200" dirty="0" smtClean="0"/>
          </a:p>
          <a:p>
            <a:pPr lvl="0"/>
            <a:r>
              <a:rPr lang="en-US" sz="1200" dirty="0" smtClean="0"/>
              <a:t>Consider that attendees will print in black and white or grayscale. Run a test print to make sure your colors work when printed in pure black and white and grayscale.</a:t>
            </a:r>
          </a:p>
          <a:p>
            <a:pPr lvl="0">
              <a:buFontTx/>
              <a:buNone/>
            </a:pPr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Graphics, tables, and graphs</a:t>
            </a:r>
          </a:p>
          <a:p>
            <a:pPr lvl="0"/>
            <a:r>
              <a:rPr lang="en-US" sz="1200" dirty="0" smtClean="0"/>
              <a:t>Keep it simple: If possible, use consistent, non-distracting styles and colors.</a:t>
            </a:r>
          </a:p>
          <a:p>
            <a:pPr lvl="0"/>
            <a:r>
              <a:rPr lang="en-US" sz="1200" dirty="0" smtClean="0"/>
              <a:t>Label all graphs and tables.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514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7582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044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5129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786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 a section header for each of the topics, so there is a clear transition to the audience.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2736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</a:t>
            </a:r>
            <a:r>
              <a:rPr lang="en-US" b="1" dirty="0" smtClean="0"/>
              <a:t>Engineering Excellence</a:t>
            </a:r>
            <a:endParaRPr lang="en-US" dirty="0" smtClean="0"/>
          </a:p>
        </p:txBody>
      </p:sp>
      <p:sp>
        <p:nvSpPr>
          <p:cNvPr id="4198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Confidential</a:t>
            </a:r>
          </a:p>
        </p:txBody>
      </p:sp>
      <p:sp>
        <p:nvSpPr>
          <p:cNvPr id="4198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44A5F-6CE4-493C-A0D7-6834FF76660C}" type="slidenum">
              <a:rPr lang="en-US" smtClean="0"/>
              <a:pPr/>
              <a:t>15</a:t>
            </a:fld>
            <a:endParaRPr lang="en-US" dirty="0" smtClean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4"/>
            <a:ext cx="6261652" cy="4554823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65677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890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another option for an overview using transitions to advance through several slides. </a:t>
            </a: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705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486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357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990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727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041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836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4/28/2016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4/28/2016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4/28/2016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4/28/2016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4/28/2016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4/28/2016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4/28/2016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4/28/2016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4/28/2016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4/28/2016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4/28/2016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4/28/2016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gif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6.gif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8.jp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gif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590800" y="609600"/>
            <a:ext cx="6180224" cy="3146425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latin typeface="Garamond"/>
                <a:cs typeface="Garamond"/>
              </a:rPr>
              <a:t>MPOAC STRATEGIC DIRECTIONS 2020 PROCESS UPDATE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886200" y="3505200"/>
            <a:ext cx="4772528" cy="99060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>
                <a:latin typeface="Garamond"/>
                <a:cs typeface="Garamond"/>
              </a:rPr>
              <a:t>Hal Beardall &amp; Bob Jones, </a:t>
            </a:r>
          </a:p>
          <a:p>
            <a:r>
              <a:rPr lang="en-US" sz="2400" dirty="0" smtClean="0">
                <a:latin typeface="Garamond"/>
                <a:cs typeface="Garamond"/>
              </a:rPr>
              <a:t>FCRC Consensus Center FSU</a:t>
            </a:r>
          </a:p>
          <a:p>
            <a:r>
              <a:rPr lang="en-US" sz="2400" dirty="0" smtClean="0">
                <a:latin typeface="Garamond"/>
                <a:cs typeface="Garamond"/>
              </a:rPr>
              <a:t>April 28, 2016</a:t>
            </a:r>
            <a:endParaRPr lang="en-US" sz="2400" dirty="0">
              <a:latin typeface="Garamond"/>
              <a:cs typeface="Garamond"/>
            </a:endParaRPr>
          </a:p>
        </p:txBody>
      </p:sp>
      <p:pic>
        <p:nvPicPr>
          <p:cNvPr id="4" name="Picture 3" descr="mpoac_logo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724400"/>
            <a:ext cx="2349500" cy="1905000"/>
          </a:xfrm>
          <a:prstGeom prst="rect">
            <a:avLst/>
          </a:prstGeom>
        </p:spPr>
      </p:pic>
      <p:pic>
        <p:nvPicPr>
          <p:cNvPr id="5" name="Picture 4" descr="FCRC_Logo_centered_sm_w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800600"/>
            <a:ext cx="2011218" cy="1752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371600"/>
            <a:ext cx="7772400" cy="3200400"/>
          </a:xfrm>
          <a:prstGeom prst="rect">
            <a:avLst/>
          </a:prstGeom>
          <a:noFill/>
        </p:spPr>
        <p:txBody>
          <a:bodyPr wrap="square" rtlCol="0">
            <a:normAutofit fontScale="40000" lnSpcReduction="20000"/>
          </a:bodyPr>
          <a:lstStyle/>
          <a:p>
            <a:endParaRPr lang="en-US" sz="9600" cap="all" dirty="0">
              <a:latin typeface="Garamond"/>
              <a:cs typeface="Garamond"/>
            </a:endParaRPr>
          </a:p>
          <a:p>
            <a:endParaRPr lang="en-US" sz="4000" b="1" dirty="0" smtClean="0">
              <a:latin typeface="Garamond"/>
              <a:cs typeface="Garamond"/>
            </a:endParaRPr>
          </a:p>
          <a:p>
            <a:endParaRPr lang="en-US" sz="9600" dirty="0" smtClean="0">
              <a:latin typeface="Garamond"/>
              <a:cs typeface="Garamond"/>
            </a:endParaRPr>
          </a:p>
          <a:p>
            <a:pPr marL="236538" indent="-236538">
              <a:buFont typeface="Arial"/>
              <a:buChar char="•"/>
            </a:pPr>
            <a:endParaRPr lang="en-US" sz="8600" dirty="0">
              <a:latin typeface="Garamond"/>
              <a:cs typeface="Garamond"/>
            </a:endParaRPr>
          </a:p>
          <a:p>
            <a:endParaRPr lang="en-US" sz="9600" dirty="0" smtClean="0">
              <a:latin typeface="Garamond"/>
              <a:cs typeface="Garamond"/>
            </a:endParaRPr>
          </a:p>
          <a:p>
            <a:endParaRPr lang="en-US" sz="4000" dirty="0"/>
          </a:p>
          <a:p>
            <a:endParaRPr lang="en-US" sz="4200" dirty="0">
              <a:latin typeface="Garamond"/>
              <a:cs typeface="Garamond"/>
            </a:endParaRPr>
          </a:p>
          <a:p>
            <a:endParaRPr lang="en-US" sz="2800" i="1" dirty="0" smtClean="0">
              <a:latin typeface="Garamond"/>
              <a:cs typeface="Garamond"/>
            </a:endParaRPr>
          </a:p>
          <a:p>
            <a:r>
              <a:rPr lang="en-US" sz="7200" dirty="0"/>
              <a:t> </a:t>
            </a:r>
          </a:p>
          <a:p>
            <a:endParaRPr lang="en-US" sz="7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1188509" y="-588738"/>
            <a:ext cx="2895600" cy="68610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14600" y="381000"/>
            <a:ext cx="66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Garamond"/>
                <a:cs typeface="Garamond"/>
              </a:rPr>
              <a:t>B. Leadership Training &amp; Education</a:t>
            </a:r>
          </a:p>
        </p:txBody>
      </p:sp>
      <p:pic>
        <p:nvPicPr>
          <p:cNvPr id="5" name="Picture 4" descr="mpoac_logo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1752600" cy="14210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4400" y="-533400"/>
            <a:ext cx="777240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b="1" dirty="0" smtClean="0"/>
          </a:p>
          <a:p>
            <a:pPr lvl="0"/>
            <a:endParaRPr lang="en-US" b="1" dirty="0"/>
          </a:p>
          <a:p>
            <a:pPr lvl="0"/>
            <a:endParaRPr lang="en-US" b="1" dirty="0" smtClean="0"/>
          </a:p>
          <a:p>
            <a:pPr lvl="0"/>
            <a:endParaRPr lang="en-US" b="1" dirty="0"/>
          </a:p>
          <a:p>
            <a:pPr lvl="0"/>
            <a:endParaRPr lang="en-US" b="1" dirty="0" smtClean="0"/>
          </a:p>
          <a:p>
            <a:pPr lvl="0"/>
            <a:endParaRPr lang="en-US" b="1" dirty="0"/>
          </a:p>
          <a:p>
            <a:pPr lvl="0"/>
            <a:endParaRPr lang="en-US" b="1" dirty="0" smtClean="0"/>
          </a:p>
          <a:p>
            <a:pPr lvl="0"/>
            <a:endParaRPr lang="en-US" b="1" dirty="0"/>
          </a:p>
          <a:p>
            <a:pPr lvl="0"/>
            <a:endParaRPr lang="en-US" b="1" dirty="0" smtClean="0"/>
          </a:p>
          <a:p>
            <a:pPr lvl="0"/>
            <a:r>
              <a:rPr lang="en-US" sz="2000" b="1" dirty="0" smtClean="0">
                <a:solidFill>
                  <a:srgbClr val="000090"/>
                </a:solidFill>
                <a:latin typeface="Garamond"/>
                <a:cs typeface="Garamond"/>
              </a:rPr>
              <a:t>Objective 2. 	Develop an </a:t>
            </a:r>
            <a:r>
              <a:rPr lang="en-US" sz="2000" b="1" dirty="0">
                <a:solidFill>
                  <a:srgbClr val="000090"/>
                </a:solidFill>
                <a:latin typeface="Garamond"/>
                <a:cs typeface="Garamond"/>
              </a:rPr>
              <a:t>MPOAC sponsored training program</a:t>
            </a:r>
            <a:endParaRPr lang="en-US" sz="2000" dirty="0">
              <a:solidFill>
                <a:srgbClr val="000090"/>
              </a:solidFill>
              <a:latin typeface="Garamond"/>
              <a:cs typeface="Garamond"/>
            </a:endParaRPr>
          </a:p>
          <a:p>
            <a:endParaRPr lang="en-US" i="1" dirty="0" smtClean="0">
              <a:latin typeface="Garamond"/>
              <a:cs typeface="Garamond"/>
            </a:endParaRPr>
          </a:p>
          <a:p>
            <a:r>
              <a:rPr lang="en-US" i="1" dirty="0" smtClean="0">
                <a:latin typeface="Garamond"/>
                <a:cs typeface="Garamond"/>
              </a:rPr>
              <a:t>Draft Actions</a:t>
            </a:r>
          </a:p>
          <a:p>
            <a:endParaRPr lang="en-US" dirty="0">
              <a:latin typeface="Garamond"/>
              <a:cs typeface="Garamond"/>
            </a:endParaRPr>
          </a:p>
          <a:p>
            <a:pPr marL="342900" lvl="0" indent="-342900">
              <a:buFont typeface="+mj-lt"/>
              <a:buAutoNum type="alphaLcPeriod"/>
            </a:pPr>
            <a:r>
              <a:rPr lang="en-US" b="1" dirty="0">
                <a:latin typeface="Garamond"/>
                <a:cs typeface="Garamond"/>
              </a:rPr>
              <a:t>Establish an MPOAC Training Workgroup</a:t>
            </a:r>
            <a:r>
              <a:rPr lang="en-US" dirty="0">
                <a:latin typeface="Garamond"/>
                <a:cs typeface="Garamond"/>
              </a:rPr>
              <a:t> </a:t>
            </a:r>
            <a:r>
              <a:rPr lang="en-US" dirty="0" smtClean="0">
                <a:latin typeface="Garamond"/>
                <a:cs typeface="Garamond"/>
              </a:rPr>
              <a:t/>
            </a:r>
            <a:br>
              <a:rPr lang="en-US" dirty="0" smtClean="0">
                <a:latin typeface="Garamond"/>
                <a:cs typeface="Garamond"/>
              </a:rPr>
            </a:br>
            <a:endParaRPr lang="en-US" dirty="0">
              <a:latin typeface="Garamond"/>
              <a:cs typeface="Garamond"/>
            </a:endParaRPr>
          </a:p>
          <a:p>
            <a:pPr marL="342900" lvl="0" indent="-342900">
              <a:buFont typeface="+mj-lt"/>
              <a:buAutoNum type="alphaLcPeriod"/>
            </a:pPr>
            <a:r>
              <a:rPr lang="en-US" b="1" dirty="0" smtClean="0">
                <a:latin typeface="Garamond"/>
                <a:cs typeface="Garamond"/>
              </a:rPr>
              <a:t>Identify </a:t>
            </a:r>
            <a:r>
              <a:rPr lang="en-US" b="1" dirty="0" smtClean="0">
                <a:latin typeface="Garamond"/>
                <a:cs typeface="Garamond"/>
              </a:rPr>
              <a:t>National </a:t>
            </a:r>
            <a:r>
              <a:rPr lang="en-US" b="1" dirty="0">
                <a:latin typeface="Garamond"/>
                <a:cs typeface="Garamond"/>
              </a:rPr>
              <a:t>Training </a:t>
            </a:r>
            <a:r>
              <a:rPr lang="en-US" b="1" dirty="0" smtClean="0">
                <a:latin typeface="Garamond"/>
                <a:cs typeface="Garamond"/>
              </a:rPr>
              <a:t>Opportunities</a:t>
            </a:r>
            <a:br>
              <a:rPr lang="en-US" b="1" dirty="0" smtClean="0">
                <a:latin typeface="Garamond"/>
                <a:cs typeface="Garamond"/>
              </a:rPr>
            </a:br>
            <a:r>
              <a:rPr lang="en-US" b="1" dirty="0" smtClean="0">
                <a:latin typeface="Garamond"/>
                <a:cs typeface="Garamond"/>
              </a:rPr>
              <a:t> </a:t>
            </a:r>
          </a:p>
          <a:p>
            <a:pPr marL="342900" lvl="0" indent="-342900">
              <a:buFont typeface="+mj-lt"/>
              <a:buAutoNum type="alphaLcPeriod"/>
            </a:pPr>
            <a:r>
              <a:rPr lang="en-US" b="1" dirty="0" smtClean="0">
                <a:latin typeface="Garamond"/>
                <a:cs typeface="Garamond"/>
              </a:rPr>
              <a:t>Assess </a:t>
            </a:r>
            <a:r>
              <a:rPr lang="en-US" b="1" dirty="0" smtClean="0">
                <a:latin typeface="Garamond"/>
                <a:cs typeface="Garamond"/>
              </a:rPr>
              <a:t>Online Training </a:t>
            </a:r>
            <a:r>
              <a:rPr lang="en-US" b="1" dirty="0" smtClean="0">
                <a:latin typeface="Garamond"/>
                <a:cs typeface="Garamond"/>
              </a:rPr>
              <a:t>Strategies</a:t>
            </a:r>
            <a:br>
              <a:rPr lang="en-US" b="1" dirty="0" smtClean="0">
                <a:latin typeface="Garamond"/>
                <a:cs typeface="Garamond"/>
              </a:rPr>
            </a:br>
            <a:endParaRPr lang="en-US" b="1" dirty="0" smtClean="0">
              <a:latin typeface="Garamond"/>
              <a:cs typeface="Garamond"/>
            </a:endParaRPr>
          </a:p>
          <a:p>
            <a:pPr marL="342900" lvl="0" indent="-342900">
              <a:buFont typeface="+mj-lt"/>
              <a:buAutoNum type="alphaLcPeriod"/>
            </a:pPr>
            <a:r>
              <a:rPr lang="en-US" b="1" dirty="0" smtClean="0">
                <a:latin typeface="Garamond"/>
                <a:cs typeface="Garamond"/>
              </a:rPr>
              <a:t>Consider </a:t>
            </a:r>
            <a:r>
              <a:rPr lang="en-US" b="1" dirty="0" smtClean="0">
                <a:latin typeface="Garamond"/>
                <a:cs typeface="Garamond"/>
              </a:rPr>
              <a:t>a “Train </a:t>
            </a:r>
            <a:r>
              <a:rPr lang="en-US" b="1" dirty="0">
                <a:latin typeface="Garamond"/>
                <a:cs typeface="Garamond"/>
              </a:rPr>
              <a:t>the </a:t>
            </a:r>
            <a:r>
              <a:rPr lang="en-US" b="1" dirty="0" smtClean="0">
                <a:latin typeface="Garamond"/>
                <a:cs typeface="Garamond"/>
              </a:rPr>
              <a:t>Trainers” Approach to Staff Training. </a:t>
            </a:r>
            <a:endParaRPr lang="en-US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7521595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371600"/>
            <a:ext cx="7772400" cy="3200400"/>
          </a:xfrm>
          <a:prstGeom prst="rect">
            <a:avLst/>
          </a:prstGeom>
          <a:noFill/>
        </p:spPr>
        <p:txBody>
          <a:bodyPr wrap="square" rtlCol="0">
            <a:normAutofit fontScale="40000" lnSpcReduction="20000"/>
          </a:bodyPr>
          <a:lstStyle/>
          <a:p>
            <a:endParaRPr lang="en-US" sz="9600" cap="all" dirty="0">
              <a:latin typeface="Garamond"/>
              <a:cs typeface="Garamond"/>
            </a:endParaRPr>
          </a:p>
          <a:p>
            <a:endParaRPr lang="en-US" sz="4000" b="1" dirty="0" smtClean="0">
              <a:latin typeface="Garamond"/>
              <a:cs typeface="Garamond"/>
            </a:endParaRPr>
          </a:p>
          <a:p>
            <a:endParaRPr lang="en-US" sz="9600" dirty="0" smtClean="0">
              <a:latin typeface="Garamond"/>
              <a:cs typeface="Garamond"/>
            </a:endParaRPr>
          </a:p>
          <a:p>
            <a:pPr marL="236538" indent="-236538">
              <a:buFont typeface="Arial"/>
              <a:buChar char="•"/>
            </a:pPr>
            <a:endParaRPr lang="en-US" sz="8600" dirty="0">
              <a:latin typeface="Garamond"/>
              <a:cs typeface="Garamond"/>
            </a:endParaRPr>
          </a:p>
          <a:p>
            <a:endParaRPr lang="en-US" sz="9600" dirty="0" smtClean="0">
              <a:latin typeface="Garamond"/>
              <a:cs typeface="Garamond"/>
            </a:endParaRPr>
          </a:p>
          <a:p>
            <a:endParaRPr lang="en-US" sz="4000" dirty="0"/>
          </a:p>
          <a:p>
            <a:endParaRPr lang="en-US" sz="4200" dirty="0">
              <a:latin typeface="Garamond"/>
              <a:cs typeface="Garamond"/>
            </a:endParaRPr>
          </a:p>
          <a:p>
            <a:endParaRPr lang="en-US" sz="2800" i="1" dirty="0" smtClean="0">
              <a:latin typeface="Garamond"/>
              <a:cs typeface="Garamond"/>
            </a:endParaRPr>
          </a:p>
          <a:p>
            <a:r>
              <a:rPr lang="en-US" sz="7200" dirty="0"/>
              <a:t> </a:t>
            </a:r>
          </a:p>
          <a:p>
            <a:endParaRPr lang="en-US" sz="7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1447801" y="-588740"/>
            <a:ext cx="2895600" cy="68610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33600" y="381000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Garamond"/>
                <a:cs typeface="Garamond"/>
              </a:rPr>
              <a:t>C</a:t>
            </a:r>
            <a:r>
              <a:rPr lang="en-US" sz="3600" dirty="0" smtClean="0">
                <a:latin typeface="Garamond"/>
                <a:cs typeface="Garamond"/>
              </a:rPr>
              <a:t>. Advocacy for Policy and Planning</a:t>
            </a:r>
          </a:p>
        </p:txBody>
      </p:sp>
      <p:pic>
        <p:nvPicPr>
          <p:cNvPr id="5" name="Picture 4" descr="mpoac_logo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1600200" cy="129745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4400" y="-533400"/>
            <a:ext cx="7772400" cy="5447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b="1" dirty="0" smtClean="0"/>
          </a:p>
          <a:p>
            <a:pPr lvl="0"/>
            <a:endParaRPr lang="en-US" b="1" dirty="0"/>
          </a:p>
          <a:p>
            <a:pPr lvl="0"/>
            <a:endParaRPr lang="en-US" b="1" dirty="0" smtClean="0"/>
          </a:p>
          <a:p>
            <a:pPr lvl="0"/>
            <a:endParaRPr lang="en-US" b="1" dirty="0"/>
          </a:p>
          <a:p>
            <a:pPr lvl="0"/>
            <a:endParaRPr lang="en-US" b="1" dirty="0" smtClean="0"/>
          </a:p>
          <a:p>
            <a:pPr lvl="0"/>
            <a:endParaRPr lang="en-US" b="1" dirty="0"/>
          </a:p>
          <a:p>
            <a:pPr lvl="0"/>
            <a:endParaRPr lang="en-US" b="1" dirty="0" smtClean="0"/>
          </a:p>
          <a:p>
            <a:pPr lvl="0"/>
            <a:endParaRPr lang="en-US" b="1" dirty="0"/>
          </a:p>
          <a:p>
            <a:pPr lvl="0"/>
            <a:endParaRPr lang="en-US" b="1" dirty="0" smtClean="0"/>
          </a:p>
          <a:p>
            <a:r>
              <a:rPr lang="en-US" sz="2000" b="1" dirty="0" smtClean="0">
                <a:solidFill>
                  <a:srgbClr val="000090"/>
                </a:solidFill>
                <a:latin typeface="Garamond"/>
                <a:cs typeface="Garamond"/>
              </a:rPr>
              <a:t>Objective 1.  The </a:t>
            </a:r>
            <a:r>
              <a:rPr lang="en-US" sz="2000" b="1" dirty="0">
                <a:solidFill>
                  <a:srgbClr val="000090"/>
                </a:solidFill>
                <a:latin typeface="Garamond"/>
                <a:cs typeface="Garamond"/>
              </a:rPr>
              <a:t>MPOAC will take steps to develop a </a:t>
            </a:r>
            <a:r>
              <a:rPr lang="en-US" sz="2000" b="1" dirty="0" smtClean="0">
                <a:solidFill>
                  <a:srgbClr val="000090"/>
                </a:solidFill>
                <a:latin typeface="Garamond"/>
                <a:cs typeface="Garamond"/>
              </a:rPr>
              <a:t>stronger</a:t>
            </a:r>
          </a:p>
          <a:p>
            <a:r>
              <a:rPr lang="en-US" sz="2000" b="1" dirty="0">
                <a:solidFill>
                  <a:srgbClr val="000090"/>
                </a:solidFill>
                <a:latin typeface="Garamond"/>
                <a:cs typeface="Garamond"/>
              </a:rPr>
              <a:t> </a:t>
            </a:r>
            <a:r>
              <a:rPr lang="en-US" sz="2000" b="1" dirty="0" smtClean="0">
                <a:solidFill>
                  <a:srgbClr val="000090"/>
                </a:solidFill>
                <a:latin typeface="Garamond"/>
                <a:cs typeface="Garamond"/>
              </a:rPr>
              <a:t>                     </a:t>
            </a:r>
            <a:r>
              <a:rPr lang="en-US" sz="2000" b="1" dirty="0">
                <a:solidFill>
                  <a:srgbClr val="000090"/>
                </a:solidFill>
                <a:latin typeface="Garamond"/>
                <a:cs typeface="Garamond"/>
              </a:rPr>
              <a:t>relationship with the Florida Transportation Commission</a:t>
            </a:r>
            <a:endParaRPr lang="en-US" sz="2000" dirty="0">
              <a:solidFill>
                <a:srgbClr val="000090"/>
              </a:solidFill>
              <a:latin typeface="Garamond"/>
              <a:cs typeface="Garamond"/>
            </a:endParaRPr>
          </a:p>
          <a:p>
            <a:pPr lvl="0"/>
            <a:endParaRPr lang="en-US" sz="2000" b="1" i="1" dirty="0">
              <a:solidFill>
                <a:srgbClr val="000090"/>
              </a:solidFill>
              <a:latin typeface="Garamond"/>
              <a:cs typeface="Garamond"/>
            </a:endParaRPr>
          </a:p>
          <a:p>
            <a:pPr lvl="0"/>
            <a:r>
              <a:rPr lang="en-US" i="1" dirty="0" smtClean="0">
                <a:latin typeface="Garamond"/>
                <a:cs typeface="Garamond"/>
              </a:rPr>
              <a:t>Draft Actions</a:t>
            </a:r>
          </a:p>
          <a:p>
            <a:endParaRPr lang="en-US" dirty="0">
              <a:latin typeface="Garamond"/>
              <a:cs typeface="Garamond"/>
            </a:endParaRPr>
          </a:p>
          <a:p>
            <a:pPr marL="342900" lvl="0" indent="-342900">
              <a:buAutoNum type="alphaLcPeriod"/>
            </a:pPr>
            <a:r>
              <a:rPr lang="en-US" b="1" dirty="0" smtClean="0">
                <a:latin typeface="Garamond"/>
                <a:cs typeface="Garamond"/>
              </a:rPr>
              <a:t>MPOAC </a:t>
            </a:r>
            <a:r>
              <a:rPr lang="en-US" b="1" dirty="0">
                <a:latin typeface="Garamond"/>
                <a:cs typeface="Garamond"/>
              </a:rPr>
              <a:t>Representative on the FTC. </a:t>
            </a:r>
            <a:endParaRPr lang="en-US" b="1" dirty="0" smtClean="0">
              <a:latin typeface="Garamond"/>
              <a:cs typeface="Garamond"/>
            </a:endParaRPr>
          </a:p>
          <a:p>
            <a:pPr lvl="0"/>
            <a:endParaRPr lang="en-US" dirty="0">
              <a:latin typeface="Garamond"/>
              <a:cs typeface="Garamond"/>
            </a:endParaRPr>
          </a:p>
          <a:p>
            <a:pPr lvl="0"/>
            <a:r>
              <a:rPr lang="en-US" b="1" dirty="0" smtClean="0">
                <a:latin typeface="Garamond"/>
                <a:cs typeface="Garamond"/>
              </a:rPr>
              <a:t>b. MPOAC </a:t>
            </a:r>
            <a:r>
              <a:rPr lang="en-US" b="1" dirty="0">
                <a:latin typeface="Garamond"/>
                <a:cs typeface="Garamond"/>
              </a:rPr>
              <a:t>Presentations to the FTC. </a:t>
            </a:r>
            <a:endParaRPr lang="en-US" dirty="0">
              <a:latin typeface="Garamond"/>
              <a:cs typeface="Garamond"/>
            </a:endParaRPr>
          </a:p>
          <a:p>
            <a:r>
              <a:rPr lang="en-US" dirty="0">
                <a:latin typeface="Garamond"/>
                <a:cs typeface="Garamond"/>
              </a:rPr>
              <a:t> </a:t>
            </a:r>
          </a:p>
          <a:p>
            <a:pPr lvl="0"/>
            <a:r>
              <a:rPr lang="en-US" b="1" dirty="0" smtClean="0">
                <a:latin typeface="Garamond"/>
                <a:cs typeface="Garamond"/>
              </a:rPr>
              <a:t>c. Strengthen </a:t>
            </a:r>
            <a:r>
              <a:rPr lang="en-US" b="1" dirty="0">
                <a:latin typeface="Garamond"/>
                <a:cs typeface="Garamond"/>
              </a:rPr>
              <a:t>MPOAC &amp; FTC Coordination.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0917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371600"/>
            <a:ext cx="8229600" cy="3200400"/>
          </a:xfrm>
          <a:prstGeom prst="rect">
            <a:avLst/>
          </a:prstGeom>
          <a:noFill/>
        </p:spPr>
        <p:txBody>
          <a:bodyPr wrap="square" rtlCol="0">
            <a:normAutofit fontScale="40000" lnSpcReduction="20000"/>
          </a:bodyPr>
          <a:lstStyle/>
          <a:p>
            <a:endParaRPr lang="en-US" sz="9600" cap="all" dirty="0">
              <a:latin typeface="Garamond"/>
              <a:cs typeface="Garamond"/>
            </a:endParaRPr>
          </a:p>
          <a:p>
            <a:endParaRPr lang="en-US" sz="4000" b="1" dirty="0" smtClean="0">
              <a:latin typeface="Garamond"/>
              <a:cs typeface="Garamond"/>
            </a:endParaRPr>
          </a:p>
          <a:p>
            <a:endParaRPr lang="en-US" sz="9600" dirty="0" smtClean="0">
              <a:latin typeface="Garamond"/>
              <a:cs typeface="Garamond"/>
            </a:endParaRPr>
          </a:p>
          <a:p>
            <a:pPr marL="236538" indent="-236538">
              <a:buFont typeface="Arial"/>
              <a:buChar char="•"/>
            </a:pPr>
            <a:endParaRPr lang="en-US" sz="8600" dirty="0">
              <a:latin typeface="Garamond"/>
              <a:cs typeface="Garamond"/>
            </a:endParaRPr>
          </a:p>
          <a:p>
            <a:endParaRPr lang="en-US" sz="9600" dirty="0" smtClean="0">
              <a:latin typeface="Garamond"/>
              <a:cs typeface="Garamond"/>
            </a:endParaRPr>
          </a:p>
          <a:p>
            <a:endParaRPr lang="en-US" sz="4000" dirty="0"/>
          </a:p>
          <a:p>
            <a:endParaRPr lang="en-US" sz="4200" dirty="0">
              <a:latin typeface="Garamond"/>
              <a:cs typeface="Garamond"/>
            </a:endParaRPr>
          </a:p>
          <a:p>
            <a:endParaRPr lang="en-US" sz="2800" i="1" dirty="0" smtClean="0">
              <a:latin typeface="Garamond"/>
              <a:cs typeface="Garamond"/>
            </a:endParaRPr>
          </a:p>
          <a:p>
            <a:r>
              <a:rPr lang="en-US" sz="7200" dirty="0"/>
              <a:t> </a:t>
            </a:r>
          </a:p>
          <a:p>
            <a:endParaRPr lang="en-US" sz="7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1447801" y="-588740"/>
            <a:ext cx="2895600" cy="68610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33600" y="381000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Garamond"/>
                <a:cs typeface="Garamond"/>
              </a:rPr>
              <a:t>C</a:t>
            </a:r>
            <a:r>
              <a:rPr lang="en-US" sz="3600" dirty="0" smtClean="0">
                <a:latin typeface="Garamond"/>
                <a:cs typeface="Garamond"/>
              </a:rPr>
              <a:t>. Advocacy for Policy and Planning</a:t>
            </a:r>
          </a:p>
        </p:txBody>
      </p:sp>
      <p:pic>
        <p:nvPicPr>
          <p:cNvPr id="5" name="Picture 4" descr="mpoac_logo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1524000" cy="12356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4400" y="-533400"/>
            <a:ext cx="77724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b="1" dirty="0" smtClean="0"/>
          </a:p>
          <a:p>
            <a:pPr lvl="0"/>
            <a:endParaRPr lang="en-US" b="1" dirty="0"/>
          </a:p>
          <a:p>
            <a:pPr lvl="0"/>
            <a:endParaRPr lang="en-US" b="1" dirty="0" smtClean="0"/>
          </a:p>
          <a:p>
            <a:pPr lvl="0"/>
            <a:endParaRPr lang="en-US" b="1" dirty="0"/>
          </a:p>
          <a:p>
            <a:pPr lvl="0"/>
            <a:endParaRPr lang="en-US" b="1" dirty="0" smtClean="0"/>
          </a:p>
          <a:p>
            <a:pPr lvl="0"/>
            <a:endParaRPr lang="en-US" b="1" dirty="0"/>
          </a:p>
          <a:p>
            <a:pPr lvl="0"/>
            <a:endParaRPr lang="en-US" b="1" dirty="0" smtClean="0"/>
          </a:p>
          <a:p>
            <a:pPr lvl="0"/>
            <a:endParaRPr lang="en-US" b="1" dirty="0"/>
          </a:p>
          <a:p>
            <a:pPr lvl="0"/>
            <a:endParaRPr lang="en-US" b="1" dirty="0" smtClean="0"/>
          </a:p>
          <a:p>
            <a:pPr lvl="0"/>
            <a:r>
              <a:rPr lang="en-US" sz="2000" b="1" dirty="0" smtClean="0">
                <a:solidFill>
                  <a:srgbClr val="000090"/>
                </a:solidFill>
                <a:latin typeface="Garamond"/>
                <a:cs typeface="Garamond"/>
              </a:rPr>
              <a:t>Objective 2. </a:t>
            </a:r>
            <a:r>
              <a:rPr lang="en-US" sz="2000" b="1" dirty="0">
                <a:solidFill>
                  <a:srgbClr val="000090"/>
                </a:solidFill>
                <a:latin typeface="Garamond"/>
                <a:cs typeface="Garamond"/>
              </a:rPr>
              <a:t>Optimize the MPOAC relationship with the FDOT </a:t>
            </a:r>
            <a:endParaRPr lang="en-US" sz="2000" b="1" dirty="0" smtClean="0">
              <a:solidFill>
                <a:srgbClr val="000090"/>
              </a:solidFill>
              <a:latin typeface="Garamond"/>
              <a:cs typeface="Garamond"/>
            </a:endParaRPr>
          </a:p>
          <a:p>
            <a:pPr lvl="0"/>
            <a:r>
              <a:rPr lang="en-US" sz="2000" b="1" dirty="0">
                <a:solidFill>
                  <a:srgbClr val="000090"/>
                </a:solidFill>
                <a:latin typeface="Garamond"/>
                <a:cs typeface="Garamond"/>
              </a:rPr>
              <a:t> </a:t>
            </a:r>
            <a:r>
              <a:rPr lang="en-US" sz="2000" b="1" dirty="0" smtClean="0">
                <a:solidFill>
                  <a:srgbClr val="000090"/>
                </a:solidFill>
                <a:latin typeface="Garamond"/>
                <a:cs typeface="Garamond"/>
              </a:rPr>
              <a:t>                    Central </a:t>
            </a:r>
            <a:r>
              <a:rPr lang="en-US" sz="2000" b="1" dirty="0">
                <a:solidFill>
                  <a:srgbClr val="000090"/>
                </a:solidFill>
                <a:latin typeface="Garamond"/>
                <a:cs typeface="Garamond"/>
              </a:rPr>
              <a:t>Office and the Districts to advance shared </a:t>
            </a:r>
            <a:r>
              <a:rPr lang="en-US" sz="2000" b="1" dirty="0" smtClean="0">
                <a:solidFill>
                  <a:srgbClr val="000090"/>
                </a:solidFill>
                <a:latin typeface="Garamond"/>
                <a:cs typeface="Garamond"/>
              </a:rPr>
              <a:t>goals</a:t>
            </a:r>
          </a:p>
          <a:p>
            <a:pPr lvl="0"/>
            <a:r>
              <a:rPr lang="en-US" sz="2000" b="1" dirty="0">
                <a:solidFill>
                  <a:srgbClr val="000090"/>
                </a:solidFill>
                <a:latin typeface="Garamond"/>
                <a:cs typeface="Garamond"/>
              </a:rPr>
              <a:t> </a:t>
            </a:r>
            <a:r>
              <a:rPr lang="en-US" sz="2000" b="1" dirty="0" smtClean="0">
                <a:solidFill>
                  <a:srgbClr val="000090"/>
                </a:solidFill>
                <a:latin typeface="Garamond"/>
                <a:cs typeface="Garamond"/>
              </a:rPr>
              <a:t>                    </a:t>
            </a:r>
            <a:r>
              <a:rPr lang="en-US" sz="2000" b="1" dirty="0">
                <a:solidFill>
                  <a:srgbClr val="000090"/>
                </a:solidFill>
                <a:latin typeface="Garamond"/>
                <a:cs typeface="Garamond"/>
              </a:rPr>
              <a:t>and member missions and </a:t>
            </a:r>
            <a:r>
              <a:rPr lang="en-US" sz="2000" b="1" dirty="0" smtClean="0">
                <a:solidFill>
                  <a:srgbClr val="000090"/>
                </a:solidFill>
                <a:latin typeface="Garamond"/>
                <a:cs typeface="Garamond"/>
              </a:rPr>
              <a:t>programs</a:t>
            </a:r>
            <a:endParaRPr lang="en-US" sz="2000" b="1" i="1" dirty="0">
              <a:solidFill>
                <a:srgbClr val="000090"/>
              </a:solidFill>
              <a:latin typeface="Garamond"/>
              <a:cs typeface="Garamond"/>
            </a:endParaRPr>
          </a:p>
          <a:p>
            <a:pPr lvl="0"/>
            <a:r>
              <a:rPr lang="en-US" i="1" dirty="0" smtClean="0">
                <a:latin typeface="Garamond"/>
                <a:cs typeface="Garamond"/>
              </a:rPr>
              <a:t>Draft Actions</a:t>
            </a:r>
          </a:p>
          <a:p>
            <a:endParaRPr lang="en-US" dirty="0">
              <a:latin typeface="Garamond"/>
              <a:cs typeface="Garamond"/>
            </a:endParaRPr>
          </a:p>
          <a:p>
            <a:pPr marL="342900" lvl="0" indent="-342900">
              <a:buFont typeface="+mj-lt"/>
              <a:buAutoNum type="alphaLcPeriod"/>
            </a:pPr>
            <a:r>
              <a:rPr lang="en-US" b="1" dirty="0">
                <a:latin typeface="Garamond"/>
                <a:cs typeface="Garamond"/>
              </a:rPr>
              <a:t>Document FDOT/MPOAC Relationship. </a:t>
            </a:r>
            <a:r>
              <a:rPr lang="en-US" dirty="0">
                <a:latin typeface="Garamond"/>
                <a:cs typeface="Garamond"/>
              </a:rPr>
              <a:t> </a:t>
            </a:r>
            <a:r>
              <a:rPr lang="en-US" dirty="0" smtClean="0">
                <a:latin typeface="Garamond"/>
                <a:cs typeface="Garamond"/>
              </a:rPr>
              <a:t/>
            </a:r>
            <a:br>
              <a:rPr lang="en-US" dirty="0" smtClean="0">
                <a:latin typeface="Garamond"/>
                <a:cs typeface="Garamond"/>
              </a:rPr>
            </a:br>
            <a:endParaRPr lang="en-US" dirty="0">
              <a:latin typeface="Garamond"/>
              <a:cs typeface="Garamond"/>
            </a:endParaRPr>
          </a:p>
          <a:p>
            <a:pPr marL="342900" lvl="0" indent="-342900">
              <a:buFont typeface="+mj-lt"/>
              <a:buAutoNum type="alphaLcPeriod"/>
            </a:pPr>
            <a:r>
              <a:rPr lang="en-US" b="1" dirty="0" smtClean="0">
                <a:latin typeface="Garamond"/>
                <a:cs typeface="Garamond"/>
              </a:rPr>
              <a:t>Regular </a:t>
            </a:r>
            <a:r>
              <a:rPr lang="en-US" b="1" dirty="0">
                <a:latin typeface="Garamond"/>
                <a:cs typeface="Garamond"/>
              </a:rPr>
              <a:t>Briefings/Update with FDOT. </a:t>
            </a:r>
            <a:r>
              <a:rPr lang="en-US" b="1" dirty="0" smtClean="0">
                <a:latin typeface="Garamond"/>
                <a:cs typeface="Garamond"/>
              </a:rPr>
              <a:t/>
            </a:r>
            <a:br>
              <a:rPr lang="en-US" b="1" dirty="0" smtClean="0">
                <a:latin typeface="Garamond"/>
                <a:cs typeface="Garamond"/>
              </a:rPr>
            </a:br>
            <a:endParaRPr lang="en-US" b="1" dirty="0">
              <a:latin typeface="Garamond"/>
              <a:cs typeface="Garamond"/>
            </a:endParaRPr>
          </a:p>
          <a:p>
            <a:pPr marL="342900" lvl="0" indent="-342900">
              <a:buFont typeface="+mj-lt"/>
              <a:buAutoNum type="alphaLcPeriod"/>
            </a:pPr>
            <a:r>
              <a:rPr lang="en-US" b="1" dirty="0" smtClean="0">
                <a:latin typeface="Garamond"/>
                <a:cs typeface="Garamond"/>
              </a:rPr>
              <a:t>Update </a:t>
            </a:r>
            <a:r>
              <a:rPr lang="en-US" b="1" dirty="0">
                <a:latin typeface="Garamond"/>
                <a:cs typeface="Garamond"/>
              </a:rPr>
              <a:t>FDOT/MPOAC </a:t>
            </a:r>
            <a:r>
              <a:rPr lang="en-US" b="1" dirty="0" smtClean="0">
                <a:latin typeface="Garamond"/>
                <a:cs typeface="Garamond"/>
              </a:rPr>
              <a:t>Procedures.</a:t>
            </a:r>
            <a:br>
              <a:rPr lang="en-US" b="1" dirty="0" smtClean="0">
                <a:latin typeface="Garamond"/>
                <a:cs typeface="Garamond"/>
              </a:rPr>
            </a:br>
            <a:endParaRPr lang="en-US" b="1" dirty="0" smtClean="0">
              <a:latin typeface="Garamond"/>
              <a:cs typeface="Garamond"/>
            </a:endParaRPr>
          </a:p>
          <a:p>
            <a:pPr marL="342900" lvl="0" indent="-342900">
              <a:buFont typeface="+mj-lt"/>
              <a:buAutoNum type="alphaLcPeriod"/>
            </a:pPr>
            <a:r>
              <a:rPr lang="en-US" b="1" dirty="0" smtClean="0">
                <a:latin typeface="Garamond"/>
                <a:cs typeface="Garamond"/>
              </a:rPr>
              <a:t>Enhance </a:t>
            </a:r>
            <a:r>
              <a:rPr lang="en-US" b="1" dirty="0">
                <a:latin typeface="Garamond"/>
                <a:cs typeface="Garamond"/>
              </a:rPr>
              <a:t>the relationship of MPOAC and </a:t>
            </a:r>
            <a:r>
              <a:rPr lang="en-US" b="1" dirty="0" smtClean="0">
                <a:latin typeface="Garamond"/>
                <a:cs typeface="Garamond"/>
              </a:rPr>
              <a:t>Districts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4166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371600"/>
            <a:ext cx="8229600" cy="3200400"/>
          </a:xfrm>
          <a:prstGeom prst="rect">
            <a:avLst/>
          </a:prstGeom>
          <a:noFill/>
        </p:spPr>
        <p:txBody>
          <a:bodyPr wrap="square" rtlCol="0">
            <a:normAutofit fontScale="40000" lnSpcReduction="20000"/>
          </a:bodyPr>
          <a:lstStyle/>
          <a:p>
            <a:endParaRPr lang="en-US" sz="9600" cap="all" dirty="0">
              <a:latin typeface="Garamond"/>
              <a:cs typeface="Garamond"/>
            </a:endParaRPr>
          </a:p>
          <a:p>
            <a:endParaRPr lang="en-US" sz="4000" b="1" dirty="0" smtClean="0">
              <a:latin typeface="Garamond"/>
              <a:cs typeface="Garamond"/>
            </a:endParaRPr>
          </a:p>
          <a:p>
            <a:endParaRPr lang="en-US" sz="9600" dirty="0" smtClean="0">
              <a:latin typeface="Garamond"/>
              <a:cs typeface="Garamond"/>
            </a:endParaRPr>
          </a:p>
          <a:p>
            <a:pPr marL="236538" indent="-236538">
              <a:buFont typeface="Arial"/>
              <a:buChar char="•"/>
            </a:pPr>
            <a:endParaRPr lang="en-US" sz="8600" dirty="0">
              <a:latin typeface="Garamond"/>
              <a:cs typeface="Garamond"/>
            </a:endParaRPr>
          </a:p>
          <a:p>
            <a:endParaRPr lang="en-US" sz="9600" dirty="0" smtClean="0">
              <a:latin typeface="Garamond"/>
              <a:cs typeface="Garamond"/>
            </a:endParaRPr>
          </a:p>
          <a:p>
            <a:endParaRPr lang="en-US" sz="4000" dirty="0"/>
          </a:p>
          <a:p>
            <a:endParaRPr lang="en-US" sz="4200" dirty="0">
              <a:latin typeface="Garamond"/>
              <a:cs typeface="Garamond"/>
            </a:endParaRPr>
          </a:p>
          <a:p>
            <a:endParaRPr lang="en-US" sz="2800" i="1" dirty="0" smtClean="0">
              <a:latin typeface="Garamond"/>
              <a:cs typeface="Garamond"/>
            </a:endParaRPr>
          </a:p>
          <a:p>
            <a:r>
              <a:rPr lang="en-US" sz="7200" dirty="0"/>
              <a:t> </a:t>
            </a:r>
          </a:p>
          <a:p>
            <a:endParaRPr lang="en-US" sz="7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1447801" y="-588740"/>
            <a:ext cx="2895600" cy="68610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33600" y="381000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Garamond"/>
                <a:cs typeface="Garamond"/>
              </a:rPr>
              <a:t>C</a:t>
            </a:r>
            <a:r>
              <a:rPr lang="en-US" sz="3600" dirty="0" smtClean="0">
                <a:latin typeface="Garamond"/>
                <a:cs typeface="Garamond"/>
              </a:rPr>
              <a:t>. Advocacy for Policy and Planning</a:t>
            </a:r>
          </a:p>
        </p:txBody>
      </p:sp>
      <p:pic>
        <p:nvPicPr>
          <p:cNvPr id="5" name="Picture 4" descr="mpoac_logo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1524000" cy="12356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4400" y="-533400"/>
            <a:ext cx="77724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b="1" dirty="0" smtClean="0"/>
          </a:p>
          <a:p>
            <a:pPr lvl="0"/>
            <a:endParaRPr lang="en-US" b="1" dirty="0"/>
          </a:p>
          <a:p>
            <a:pPr lvl="0"/>
            <a:endParaRPr lang="en-US" b="1" dirty="0" smtClean="0"/>
          </a:p>
          <a:p>
            <a:pPr lvl="0"/>
            <a:endParaRPr lang="en-US" b="1" dirty="0"/>
          </a:p>
          <a:p>
            <a:pPr lvl="0"/>
            <a:endParaRPr lang="en-US" b="1" dirty="0" smtClean="0"/>
          </a:p>
          <a:p>
            <a:pPr lvl="0"/>
            <a:endParaRPr lang="en-US" b="1" dirty="0"/>
          </a:p>
          <a:p>
            <a:pPr lvl="0"/>
            <a:endParaRPr lang="en-US" b="1" dirty="0" smtClean="0"/>
          </a:p>
          <a:p>
            <a:r>
              <a:rPr lang="en-US" sz="2000" b="1" dirty="0" smtClean="0">
                <a:solidFill>
                  <a:srgbClr val="000090"/>
                </a:solidFill>
                <a:latin typeface="Garamond"/>
                <a:cs typeface="Garamond"/>
              </a:rPr>
              <a:t>Objective 3. </a:t>
            </a:r>
            <a:r>
              <a:rPr lang="en-US" sz="2000" b="1" dirty="0">
                <a:solidFill>
                  <a:srgbClr val="000090"/>
                </a:solidFill>
                <a:latin typeface="Garamond"/>
                <a:cs typeface="Garamond"/>
              </a:rPr>
              <a:t>Strengthen the MPOAC relationship and </a:t>
            </a:r>
            <a:r>
              <a:rPr lang="en-US" sz="2000" b="1" dirty="0" smtClean="0">
                <a:solidFill>
                  <a:srgbClr val="000090"/>
                </a:solidFill>
                <a:latin typeface="Garamond"/>
                <a:cs typeface="Garamond"/>
              </a:rPr>
              <a:t>coordination</a:t>
            </a:r>
          </a:p>
          <a:p>
            <a:r>
              <a:rPr lang="en-US" sz="2000" b="1" dirty="0">
                <a:solidFill>
                  <a:srgbClr val="000090"/>
                </a:solidFill>
                <a:latin typeface="Garamond"/>
                <a:cs typeface="Garamond"/>
              </a:rPr>
              <a:t> </a:t>
            </a:r>
            <a:r>
              <a:rPr lang="en-US" sz="2000" b="1" dirty="0" smtClean="0">
                <a:solidFill>
                  <a:srgbClr val="000090"/>
                </a:solidFill>
                <a:latin typeface="Garamond"/>
                <a:cs typeface="Garamond"/>
              </a:rPr>
              <a:t>                    </a:t>
            </a:r>
            <a:r>
              <a:rPr lang="en-US" sz="2000" b="1" dirty="0">
                <a:solidFill>
                  <a:srgbClr val="000090"/>
                </a:solidFill>
                <a:latin typeface="Garamond"/>
                <a:cs typeface="Garamond"/>
              </a:rPr>
              <a:t>with USDOT to advance member missions and </a:t>
            </a:r>
            <a:r>
              <a:rPr lang="en-US" sz="2000" b="1" dirty="0" smtClean="0">
                <a:solidFill>
                  <a:srgbClr val="000090"/>
                </a:solidFill>
                <a:latin typeface="Garamond"/>
                <a:cs typeface="Garamond"/>
              </a:rPr>
              <a:t>programs</a:t>
            </a:r>
            <a:endParaRPr lang="en-US" sz="2000" b="1" i="1" dirty="0">
              <a:solidFill>
                <a:srgbClr val="000090"/>
              </a:solidFill>
              <a:latin typeface="Garamond"/>
              <a:cs typeface="Garamond"/>
            </a:endParaRPr>
          </a:p>
          <a:p>
            <a:pPr lvl="0"/>
            <a:endParaRPr lang="en-US" i="1" dirty="0" smtClean="0">
              <a:latin typeface="Garamond"/>
              <a:cs typeface="Garamond"/>
            </a:endParaRPr>
          </a:p>
          <a:p>
            <a:pPr lvl="0"/>
            <a:r>
              <a:rPr lang="en-US" i="1" dirty="0" smtClean="0">
                <a:latin typeface="Garamond"/>
                <a:cs typeface="Garamond"/>
              </a:rPr>
              <a:t>Draft Action</a:t>
            </a:r>
          </a:p>
          <a:p>
            <a:endParaRPr lang="en-US" sz="800" dirty="0">
              <a:latin typeface="Garamond"/>
              <a:cs typeface="Garamond"/>
            </a:endParaRPr>
          </a:p>
          <a:p>
            <a:pPr marL="342900" lvl="0" indent="-342900">
              <a:buAutoNum type="alphaLcPeriod"/>
            </a:pPr>
            <a:r>
              <a:rPr lang="en-US" b="1" dirty="0" smtClean="0">
                <a:latin typeface="Garamond"/>
                <a:cs typeface="Garamond"/>
              </a:rPr>
              <a:t>Enhance </a:t>
            </a:r>
            <a:r>
              <a:rPr lang="en-US" b="1" dirty="0">
                <a:latin typeface="Garamond"/>
                <a:cs typeface="Garamond"/>
              </a:rPr>
              <a:t>the MPOAC &amp; FHWA </a:t>
            </a:r>
            <a:r>
              <a:rPr lang="en-US" b="1" dirty="0" smtClean="0">
                <a:latin typeface="Garamond"/>
                <a:cs typeface="Garamond"/>
              </a:rPr>
              <a:t>Relationship</a:t>
            </a:r>
          </a:p>
          <a:p>
            <a:pPr marL="342900" lvl="0" indent="-342900">
              <a:buAutoNum type="alphaLcPeriod"/>
            </a:pPr>
            <a:endParaRPr lang="en-US" b="1" dirty="0">
              <a:latin typeface="Garamond"/>
              <a:cs typeface="Garamond"/>
            </a:endParaRPr>
          </a:p>
          <a:p>
            <a:pPr lvl="0"/>
            <a:r>
              <a:rPr lang="en-US" sz="2000" b="1" dirty="0">
                <a:solidFill>
                  <a:srgbClr val="000090"/>
                </a:solidFill>
                <a:latin typeface="Garamond"/>
                <a:cs typeface="Garamond"/>
              </a:rPr>
              <a:t>Objective </a:t>
            </a:r>
            <a:r>
              <a:rPr lang="en-US" sz="2000" b="1" dirty="0" smtClean="0">
                <a:solidFill>
                  <a:srgbClr val="000090"/>
                </a:solidFill>
                <a:latin typeface="Garamond"/>
                <a:cs typeface="Garamond"/>
              </a:rPr>
              <a:t>4.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000090"/>
                </a:solidFill>
                <a:latin typeface="Garamond"/>
                <a:cs typeface="Garamond"/>
              </a:rPr>
              <a:t>Enhance coordination on advocacy for transportation </a:t>
            </a:r>
            <a:endParaRPr lang="en-US" sz="2000" b="1" dirty="0" smtClean="0">
              <a:solidFill>
                <a:srgbClr val="000090"/>
              </a:solidFill>
              <a:latin typeface="Garamond"/>
              <a:cs typeface="Garamond"/>
            </a:endParaRPr>
          </a:p>
          <a:p>
            <a:pPr lvl="0"/>
            <a:r>
              <a:rPr lang="en-US" sz="2000" b="1" dirty="0">
                <a:solidFill>
                  <a:srgbClr val="000090"/>
                </a:solidFill>
                <a:latin typeface="Garamond"/>
                <a:cs typeface="Garamond"/>
              </a:rPr>
              <a:t> </a:t>
            </a:r>
            <a:r>
              <a:rPr lang="en-US" sz="2000" b="1" dirty="0" smtClean="0">
                <a:solidFill>
                  <a:srgbClr val="000090"/>
                </a:solidFill>
                <a:latin typeface="Garamond"/>
                <a:cs typeface="Garamond"/>
              </a:rPr>
              <a:t>                    policy </a:t>
            </a:r>
            <a:r>
              <a:rPr lang="en-US" sz="2000" b="1" dirty="0">
                <a:solidFill>
                  <a:srgbClr val="000090"/>
                </a:solidFill>
                <a:latin typeface="Garamond"/>
                <a:cs typeface="Garamond"/>
              </a:rPr>
              <a:t>and </a:t>
            </a:r>
            <a:r>
              <a:rPr lang="en-US" sz="2000" b="1" dirty="0" smtClean="0">
                <a:solidFill>
                  <a:srgbClr val="000090"/>
                </a:solidFill>
                <a:latin typeface="Garamond"/>
                <a:cs typeface="Garamond"/>
              </a:rPr>
              <a:t>planning </a:t>
            </a:r>
            <a:r>
              <a:rPr lang="en-US" sz="2000" b="1" dirty="0">
                <a:solidFill>
                  <a:srgbClr val="000090"/>
                </a:solidFill>
                <a:latin typeface="Garamond"/>
                <a:cs typeface="Garamond"/>
              </a:rPr>
              <a:t>with partners and other organizations</a:t>
            </a:r>
          </a:p>
          <a:p>
            <a:pPr lvl="0"/>
            <a:endParaRPr lang="en-US" i="1" dirty="0" smtClean="0">
              <a:latin typeface="Garamond"/>
              <a:cs typeface="Garamond"/>
            </a:endParaRPr>
          </a:p>
          <a:p>
            <a:pPr lvl="0"/>
            <a:r>
              <a:rPr lang="en-US" i="1" dirty="0" smtClean="0">
                <a:latin typeface="Garamond"/>
                <a:cs typeface="Garamond"/>
              </a:rPr>
              <a:t>Draft </a:t>
            </a:r>
            <a:r>
              <a:rPr lang="en-US" i="1" dirty="0">
                <a:latin typeface="Garamond"/>
                <a:cs typeface="Garamond"/>
              </a:rPr>
              <a:t>Actions</a:t>
            </a:r>
          </a:p>
          <a:p>
            <a:endParaRPr lang="en-US" sz="800" dirty="0"/>
          </a:p>
          <a:p>
            <a:pPr marL="342900" lvl="0" indent="-342900">
              <a:buAutoNum type="alphaLcPeriod"/>
            </a:pPr>
            <a:r>
              <a:rPr lang="en-US" b="1" dirty="0" smtClean="0">
                <a:latin typeface="Garamond"/>
                <a:cs typeface="Garamond"/>
              </a:rPr>
              <a:t>Coordinate Advocacy</a:t>
            </a:r>
          </a:p>
          <a:p>
            <a:pPr lvl="0"/>
            <a:endParaRPr lang="en-US" b="1" dirty="0" smtClean="0">
              <a:latin typeface="Garamond"/>
              <a:cs typeface="Garamond"/>
            </a:endParaRPr>
          </a:p>
          <a:p>
            <a:pPr marL="342900" lvl="0" indent="-342900">
              <a:buAutoNum type="alphaLcPeriod" startAt="2"/>
            </a:pPr>
            <a:r>
              <a:rPr lang="en-US" b="1" dirty="0" smtClean="0">
                <a:latin typeface="Garamond"/>
                <a:cs typeface="Garamond"/>
              </a:rPr>
              <a:t>MPOAC</a:t>
            </a:r>
            <a:r>
              <a:rPr lang="en-US" b="1" dirty="0">
                <a:latin typeface="Garamond"/>
                <a:cs typeface="Garamond"/>
              </a:rPr>
              <a:t>/FAC Partnership on </a:t>
            </a:r>
            <a:r>
              <a:rPr lang="en-US" b="1" dirty="0" smtClean="0">
                <a:latin typeface="Garamond"/>
                <a:cs typeface="Garamond"/>
              </a:rPr>
              <a:t>Certification</a:t>
            </a:r>
            <a:br>
              <a:rPr lang="en-US" b="1" dirty="0" smtClean="0">
                <a:latin typeface="Garamond"/>
                <a:cs typeface="Garamond"/>
              </a:rPr>
            </a:br>
            <a:endParaRPr lang="en-US" b="1" dirty="0">
              <a:latin typeface="Garamond"/>
              <a:cs typeface="Garamond"/>
            </a:endParaRPr>
          </a:p>
          <a:p>
            <a:pPr marL="342900" lvl="0" indent="-342900">
              <a:buAutoNum type="alphaLcPeriod" startAt="2"/>
            </a:pPr>
            <a:r>
              <a:rPr lang="en-US" b="1" dirty="0" smtClean="0">
                <a:latin typeface="Garamond"/>
                <a:cs typeface="Garamond"/>
              </a:rPr>
              <a:t>FLC/FAC </a:t>
            </a:r>
            <a:r>
              <a:rPr lang="en-US" b="1" dirty="0">
                <a:latin typeface="Garamond"/>
                <a:cs typeface="Garamond"/>
              </a:rPr>
              <a:t>Education </a:t>
            </a:r>
            <a:r>
              <a:rPr lang="en-US" b="1" dirty="0" smtClean="0">
                <a:latin typeface="Garamond"/>
                <a:cs typeface="Garamond"/>
              </a:rPr>
              <a:t>Opportunities</a:t>
            </a:r>
            <a:br>
              <a:rPr lang="en-US" b="1" dirty="0" smtClean="0">
                <a:latin typeface="Garamond"/>
                <a:cs typeface="Garamond"/>
              </a:rPr>
            </a:br>
            <a:endParaRPr lang="en-US" b="1" dirty="0">
              <a:latin typeface="Garamond"/>
              <a:cs typeface="Garamond"/>
            </a:endParaRPr>
          </a:p>
          <a:p>
            <a:pPr marL="342900" lvl="0" indent="-342900">
              <a:buAutoNum type="alphaLcPeriod" startAt="2"/>
            </a:pPr>
            <a:r>
              <a:rPr lang="en-US" b="1" dirty="0" smtClean="0">
                <a:latin typeface="Garamond"/>
                <a:cs typeface="Garamond"/>
              </a:rPr>
              <a:t>MPOAC </a:t>
            </a:r>
            <a:r>
              <a:rPr lang="en-US" b="1" dirty="0">
                <a:latin typeface="Garamond"/>
                <a:cs typeface="Garamond"/>
              </a:rPr>
              <a:t>Involvement in AMPO and NARC </a:t>
            </a:r>
            <a:r>
              <a:rPr lang="en-US" b="1" dirty="0" smtClean="0">
                <a:latin typeface="Garamond"/>
                <a:cs typeface="Garamond"/>
              </a:rPr>
              <a:t>Committees </a:t>
            </a:r>
          </a:p>
        </p:txBody>
      </p:sp>
    </p:spTree>
    <p:extLst>
      <p:ext uri="{BB962C8B-B14F-4D97-AF65-F5344CB8AC3E}">
        <p14:creationId xmlns:p14="http://schemas.microsoft.com/office/powerpoint/2010/main" val="9045288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0"/>
            <a:ext cx="6172200" cy="17526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Garamond"/>
                <a:cs typeface="Garamond"/>
              </a:rPr>
              <a:t>Next Steps</a:t>
            </a:r>
            <a:endParaRPr lang="en-US" sz="5400" dirty="0">
              <a:latin typeface="Garamond"/>
              <a:cs typeface="Garamon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2209800"/>
            <a:ext cx="6705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Garamond"/>
                <a:cs typeface="Garamond"/>
              </a:rPr>
              <a:t>SDAC Meeting #9, June 2016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Garamond"/>
                <a:cs typeface="Garamond"/>
              </a:rPr>
              <a:t>SDAC Governing Board Quarterly Meeting-July, 2016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Garamond"/>
                <a:cs typeface="Garamond"/>
              </a:rPr>
              <a:t>Implementation Steps (July 2016- June 2018)</a:t>
            </a:r>
          </a:p>
          <a:p>
            <a:pPr marL="457200" indent="-457200">
              <a:buFont typeface="Arial"/>
              <a:buChar char="•"/>
            </a:pPr>
            <a:endParaRPr lang="en-US" sz="2800" dirty="0" smtClean="0">
              <a:latin typeface="Garamond"/>
              <a:cs typeface="Garamond"/>
            </a:endParaRPr>
          </a:p>
        </p:txBody>
      </p:sp>
      <p:pic>
        <p:nvPicPr>
          <p:cNvPr id="4" name="Picture 3" descr="mpoac_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648200"/>
            <a:ext cx="2349500" cy="1905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429000" y="2133600"/>
            <a:ext cx="4343400" cy="13620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5400" dirty="0" smtClean="0">
                <a:latin typeface="Garamond"/>
                <a:cs typeface="Garamond"/>
              </a:rPr>
              <a:t>Questions?</a:t>
            </a:r>
          </a:p>
        </p:txBody>
      </p:sp>
      <p:pic>
        <p:nvPicPr>
          <p:cNvPr id="3" name="Picture 2" descr="mpoac_logo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572000"/>
            <a:ext cx="2349500" cy="1905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New Employee Orientation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Getting to know your new assignment</a:t>
            </a:r>
          </a:p>
          <a:p>
            <a:r>
              <a:rPr lang="en-US" dirty="0"/>
              <a:t>Familiarizing yourself with your new environment</a:t>
            </a:r>
          </a:p>
          <a:p>
            <a:r>
              <a:rPr lang="en-US" dirty="0" smtClean="0"/>
              <a:t>Meeting new colleagues </a:t>
            </a:r>
          </a:p>
        </p:txBody>
      </p:sp>
      <p:pic>
        <p:nvPicPr>
          <p:cNvPr id="3" name="Picture 2" descr="Slide0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381000"/>
            <a:ext cx="9296400" cy="7467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381000"/>
            <a:ext cx="8458200" cy="6096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400" b="1" cap="all" dirty="0" smtClean="0">
                <a:latin typeface="Garamond"/>
                <a:cs typeface="Garamond"/>
              </a:rPr>
              <a:t>MPOAC Governing Board </a:t>
            </a:r>
          </a:p>
          <a:p>
            <a:r>
              <a:rPr lang="en-US" sz="2400" b="1" cap="all" dirty="0" smtClean="0">
                <a:latin typeface="Garamond"/>
                <a:cs typeface="Garamond"/>
              </a:rPr>
              <a:t>Survey Results </a:t>
            </a:r>
          </a:p>
          <a:p>
            <a:r>
              <a:rPr lang="en-US" sz="2400" b="1" cap="all" dirty="0" smtClean="0">
                <a:latin typeface="Garamond"/>
                <a:cs typeface="Garamond"/>
              </a:rPr>
              <a:t>October 2015</a:t>
            </a:r>
          </a:p>
          <a:p>
            <a:r>
              <a:rPr lang="en-US" sz="2400" dirty="0" smtClean="0">
                <a:latin typeface="Garamond"/>
                <a:cs typeface="Garamond"/>
              </a:rPr>
              <a:t>Governing Board Member Responses </a:t>
            </a:r>
          </a:p>
          <a:p>
            <a:r>
              <a:rPr lang="en-US" sz="2400" dirty="0" smtClean="0">
                <a:latin typeface="Garamond"/>
                <a:cs typeface="Garamond"/>
              </a:rPr>
              <a:t>on Core Strengths, Key Planning Principles</a:t>
            </a:r>
          </a:p>
          <a:p>
            <a:r>
              <a:rPr lang="en-US" sz="2400" dirty="0" smtClean="0">
                <a:latin typeface="Garamond"/>
                <a:cs typeface="Garamond"/>
              </a:rPr>
              <a:t>and MPOAC 2020 Goal areas.</a:t>
            </a:r>
          </a:p>
          <a:p>
            <a:endParaRPr lang="en-US" sz="2400" dirty="0" smtClean="0">
              <a:latin typeface="Garamond"/>
              <a:cs typeface="Garamond"/>
            </a:endParaRPr>
          </a:p>
          <a:p>
            <a:r>
              <a:rPr lang="en-US" sz="2400" b="1" cap="all" dirty="0" smtClean="0">
                <a:latin typeface="Garamond"/>
                <a:cs typeface="Garamond"/>
              </a:rPr>
              <a:t>MPOAC Staff director Survey Results </a:t>
            </a:r>
          </a:p>
          <a:p>
            <a:r>
              <a:rPr lang="en-US" sz="2400" b="1" cap="all" dirty="0" smtClean="0">
                <a:latin typeface="Garamond"/>
                <a:cs typeface="Garamond"/>
              </a:rPr>
              <a:t>December 2015</a:t>
            </a:r>
          </a:p>
          <a:p>
            <a:r>
              <a:rPr lang="en-US" sz="2400" dirty="0" smtClean="0">
                <a:latin typeface="Garamond"/>
                <a:cs typeface="Garamond"/>
              </a:rPr>
              <a:t>Staff Directors </a:t>
            </a:r>
            <a:r>
              <a:rPr lang="en-US" sz="2400" dirty="0">
                <a:latin typeface="Garamond"/>
                <a:cs typeface="Garamond"/>
              </a:rPr>
              <a:t>Responses </a:t>
            </a:r>
            <a:r>
              <a:rPr lang="en-US" sz="2400" dirty="0" smtClean="0">
                <a:latin typeface="Garamond"/>
                <a:cs typeface="Garamond"/>
              </a:rPr>
              <a:t>on </a:t>
            </a:r>
            <a:r>
              <a:rPr lang="en-US" sz="2400" dirty="0">
                <a:latin typeface="Garamond"/>
                <a:cs typeface="Garamond"/>
              </a:rPr>
              <a:t>Core Strengths, </a:t>
            </a:r>
            <a:r>
              <a:rPr lang="en-US" sz="2400" dirty="0" smtClean="0">
                <a:latin typeface="Garamond"/>
                <a:cs typeface="Garamond"/>
              </a:rPr>
              <a:t>Guiding Principles, Vision</a:t>
            </a:r>
            <a:r>
              <a:rPr lang="en-US" sz="2400" dirty="0">
                <a:latin typeface="Garamond"/>
                <a:cs typeface="Garamond"/>
              </a:rPr>
              <a:t> </a:t>
            </a:r>
            <a:r>
              <a:rPr lang="en-US" sz="2400" dirty="0" smtClean="0">
                <a:latin typeface="Garamond"/>
                <a:cs typeface="Garamond"/>
              </a:rPr>
              <a:t>and </a:t>
            </a:r>
            <a:r>
              <a:rPr lang="en-US" sz="2400" dirty="0">
                <a:latin typeface="Garamond"/>
                <a:cs typeface="Garamond"/>
              </a:rPr>
              <a:t>MPOAC </a:t>
            </a:r>
            <a:r>
              <a:rPr lang="en-US" sz="2400" dirty="0" smtClean="0">
                <a:latin typeface="Garamond"/>
                <a:cs typeface="Garamond"/>
              </a:rPr>
              <a:t>2020</a:t>
            </a:r>
          </a:p>
          <a:p>
            <a:endParaRPr lang="en-US" sz="2400" b="1" cap="all" dirty="0">
              <a:latin typeface="Garamond"/>
              <a:cs typeface="Garamond"/>
            </a:endParaRPr>
          </a:p>
          <a:p>
            <a:r>
              <a:rPr lang="en-US" sz="2400" b="1" cap="all" dirty="0" smtClean="0">
                <a:latin typeface="Garamond"/>
                <a:cs typeface="Garamond"/>
              </a:rPr>
              <a:t>MPOAC Partner Survey </a:t>
            </a:r>
            <a:r>
              <a:rPr lang="en-US" sz="2400" b="1" cap="all" dirty="0">
                <a:latin typeface="Garamond"/>
                <a:cs typeface="Garamond"/>
              </a:rPr>
              <a:t>Results </a:t>
            </a:r>
          </a:p>
          <a:p>
            <a:r>
              <a:rPr lang="en-US" sz="2400" b="1" cap="all" dirty="0" smtClean="0">
                <a:latin typeface="Garamond"/>
                <a:cs typeface="Garamond"/>
              </a:rPr>
              <a:t>March 2016</a:t>
            </a:r>
            <a:endParaRPr lang="en-US" sz="2400" b="1" cap="all" dirty="0">
              <a:latin typeface="Garamond"/>
              <a:cs typeface="Garamond"/>
            </a:endParaRPr>
          </a:p>
          <a:p>
            <a:r>
              <a:rPr lang="en-US" sz="2400" dirty="0" smtClean="0">
                <a:latin typeface="Garamond"/>
                <a:cs typeface="Garamond"/>
              </a:rPr>
              <a:t>Partner Responses </a:t>
            </a:r>
            <a:endParaRPr lang="en-US" sz="2400" dirty="0">
              <a:latin typeface="Garamond"/>
              <a:cs typeface="Garamond"/>
            </a:endParaRPr>
          </a:p>
          <a:p>
            <a:r>
              <a:rPr lang="en-US" sz="2400" dirty="0" smtClean="0">
                <a:latin typeface="Garamond"/>
                <a:cs typeface="Garamond"/>
              </a:rPr>
              <a:t>On Vision and </a:t>
            </a:r>
            <a:r>
              <a:rPr lang="en-US" sz="2400" dirty="0">
                <a:latin typeface="Garamond"/>
                <a:cs typeface="Garamond"/>
              </a:rPr>
              <a:t>MPOAC 2020 draft goals and </a:t>
            </a:r>
            <a:r>
              <a:rPr lang="en-US" sz="2400" dirty="0" smtClean="0">
                <a:latin typeface="Garamond"/>
                <a:cs typeface="Garamond"/>
              </a:rPr>
              <a:t>objectives</a:t>
            </a:r>
            <a:r>
              <a:rPr lang="en-US" sz="2400" dirty="0">
                <a:latin typeface="Garamond"/>
                <a:cs typeface="Garamond"/>
              </a:rPr>
              <a:t>/actions</a:t>
            </a:r>
          </a:p>
          <a:p>
            <a:endParaRPr lang="en-US" sz="3600" dirty="0" smtClean="0">
              <a:latin typeface="Garamond"/>
              <a:cs typeface="Garamond"/>
            </a:endParaRPr>
          </a:p>
          <a:p>
            <a:endParaRPr lang="en-US" sz="3600" dirty="0">
              <a:latin typeface="Garamond"/>
              <a:cs typeface="Garamond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200" y="0"/>
            <a:ext cx="7765662" cy="16476125"/>
          </a:xfrm>
          <a:prstGeom prst="rect">
            <a:avLst/>
          </a:prstGeom>
        </p:spPr>
      </p:pic>
      <p:pic>
        <p:nvPicPr>
          <p:cNvPr id="4" name="Picture 3" descr="mpoac_logo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76200"/>
            <a:ext cx="1968500" cy="159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682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5400" y="1676400"/>
            <a:ext cx="6858000" cy="4800600"/>
          </a:xfrm>
          <a:prstGeom prst="rect">
            <a:avLst/>
          </a:prstGeom>
          <a:noFill/>
        </p:spPr>
        <p:txBody>
          <a:bodyPr wrap="square" rtlCol="0">
            <a:normAutofit fontScale="25000" lnSpcReduction="20000"/>
          </a:bodyPr>
          <a:lstStyle/>
          <a:p>
            <a:endParaRPr lang="en-US" sz="5800" dirty="0" smtClean="0">
              <a:latin typeface="Garamond"/>
              <a:cs typeface="Garamond"/>
            </a:endParaRPr>
          </a:p>
          <a:p>
            <a:endParaRPr lang="en-US" sz="5800" dirty="0">
              <a:latin typeface="Garamond"/>
              <a:cs typeface="Garamond"/>
            </a:endParaRPr>
          </a:p>
          <a:p>
            <a:r>
              <a:rPr lang="en-US" sz="11100" b="1" dirty="0" smtClean="0">
                <a:latin typeface="Garamond"/>
                <a:cs typeface="Garamond"/>
              </a:rPr>
              <a:t>The </a:t>
            </a:r>
            <a:r>
              <a:rPr lang="en-US" sz="11100" b="1" dirty="0">
                <a:latin typeface="Garamond"/>
                <a:cs typeface="Garamond"/>
              </a:rPr>
              <a:t>MPOAC improves transportation planning and education by engaging and </a:t>
            </a:r>
            <a:r>
              <a:rPr lang="en-US" sz="11100" b="1" dirty="0" smtClean="0">
                <a:latin typeface="Garamond"/>
                <a:cs typeface="Garamond"/>
              </a:rPr>
              <a:t>equipping </a:t>
            </a:r>
            <a:r>
              <a:rPr lang="en-US" sz="11100" b="1" dirty="0">
                <a:latin typeface="Garamond"/>
                <a:cs typeface="Garamond"/>
              </a:rPr>
              <a:t>its members to deliver results through shared innovations, best practices, enhanced coordination and </a:t>
            </a:r>
            <a:r>
              <a:rPr lang="en-US" sz="11100" b="1" dirty="0" smtClean="0">
                <a:latin typeface="Garamond"/>
                <a:cs typeface="Garamond"/>
              </a:rPr>
              <a:t>communication that meets the needs of Florida’s citizens, businesses and visitors.</a:t>
            </a:r>
            <a:endParaRPr lang="en-US" sz="11100" b="1" dirty="0">
              <a:latin typeface="Garamond"/>
              <a:cs typeface="Garamond"/>
            </a:endParaRPr>
          </a:p>
          <a:p>
            <a:endParaRPr lang="en-US" sz="9600" b="1" i="1" dirty="0">
              <a:latin typeface="Garamond"/>
              <a:cs typeface="Garamond"/>
            </a:endParaRPr>
          </a:p>
          <a:p>
            <a:endParaRPr lang="en-US" sz="8800" b="1" i="1" dirty="0">
              <a:latin typeface="Garamond"/>
              <a:cs typeface="Garamond"/>
            </a:endParaRPr>
          </a:p>
          <a:p>
            <a:endParaRPr lang="en-US" sz="9600" b="1" i="1" dirty="0">
              <a:latin typeface="Garamond"/>
              <a:cs typeface="Garamond"/>
            </a:endParaRPr>
          </a:p>
          <a:p>
            <a:endParaRPr lang="en-US" sz="7400" b="1" i="1" dirty="0" smtClean="0">
              <a:latin typeface="Garamond"/>
              <a:cs typeface="Garamond"/>
            </a:endParaRPr>
          </a:p>
          <a:p>
            <a:endParaRPr lang="en-US" sz="5800" b="1" i="1" dirty="0" smtClean="0">
              <a:latin typeface="Garamond"/>
              <a:cs typeface="Garamond"/>
            </a:endParaRPr>
          </a:p>
          <a:p>
            <a:endParaRPr lang="en-US" sz="2800" i="1" dirty="0">
              <a:latin typeface="Garamond"/>
              <a:cs typeface="Garamond"/>
            </a:endParaRPr>
          </a:p>
          <a:p>
            <a:r>
              <a:rPr lang="en-US" sz="7200" dirty="0"/>
              <a:t> </a:t>
            </a:r>
          </a:p>
          <a:p>
            <a:endParaRPr lang="en-US" sz="7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1112310" y="-817340"/>
            <a:ext cx="2895600" cy="68610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200" y="533400"/>
            <a:ext cx="63893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cap="all" dirty="0" smtClean="0">
                <a:latin typeface="Garamond"/>
                <a:cs typeface="Garamond"/>
              </a:rPr>
              <a:t> </a:t>
            </a:r>
            <a:r>
              <a:rPr lang="en-US" sz="4000" b="1" cap="all" dirty="0" smtClean="0">
                <a:latin typeface="Garamond"/>
                <a:cs typeface="Garamond"/>
              </a:rPr>
              <a:t>MPOAC DRAFT Mission</a:t>
            </a:r>
            <a:endParaRPr lang="en-US" sz="4000" dirty="0">
              <a:latin typeface="Garamond"/>
              <a:cs typeface="Garamond"/>
            </a:endParaRPr>
          </a:p>
        </p:txBody>
      </p:sp>
      <p:pic>
        <p:nvPicPr>
          <p:cNvPr id="5" name="Picture 4" descr="mpoac_logo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52400"/>
            <a:ext cx="2133600" cy="172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2968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62200" y="457200"/>
            <a:ext cx="6400800" cy="5715000"/>
          </a:xfrm>
          <a:prstGeom prst="rect">
            <a:avLst/>
          </a:prstGeom>
          <a:noFill/>
        </p:spPr>
        <p:txBody>
          <a:bodyPr wrap="square" rtlCol="0">
            <a:normAutofit fontScale="85000" lnSpcReduction="20000"/>
          </a:bodyPr>
          <a:lstStyle/>
          <a:p>
            <a:pPr algn="ctr"/>
            <a:r>
              <a:rPr lang="en-US" sz="3800" b="1" dirty="0" smtClean="0">
                <a:latin typeface="Garamond"/>
                <a:cs typeface="Garamond"/>
              </a:rPr>
              <a:t>Guiding Principles in Developing the Strategic Plan</a:t>
            </a:r>
          </a:p>
          <a:p>
            <a:pPr algn="ctr"/>
            <a:endParaRPr lang="en-US" sz="3200" dirty="0">
              <a:latin typeface="Garamond"/>
              <a:cs typeface="Garamond"/>
            </a:endParaRPr>
          </a:p>
          <a:p>
            <a:pPr marL="514350" lvl="0" indent="-514350">
              <a:buAutoNum type="arabicPeriod"/>
            </a:pPr>
            <a:r>
              <a:rPr lang="en-US" sz="3000" dirty="0" smtClean="0">
                <a:latin typeface="Garamond"/>
                <a:cs typeface="Garamond"/>
              </a:rPr>
              <a:t>Maximize </a:t>
            </a:r>
            <a:r>
              <a:rPr lang="en-US" sz="3000" dirty="0">
                <a:latin typeface="Garamond"/>
                <a:cs typeface="Garamond"/>
              </a:rPr>
              <a:t>the role of the MPOAC in transportation policy, planning and education</a:t>
            </a:r>
            <a:r>
              <a:rPr lang="en-US" sz="3000" dirty="0" smtClean="0">
                <a:latin typeface="Garamond"/>
                <a:cs typeface="Garamond"/>
              </a:rPr>
              <a:t>.</a:t>
            </a:r>
          </a:p>
          <a:p>
            <a:pPr marL="514350" lvl="0" indent="-514350">
              <a:buAutoNum type="arabicPeriod"/>
            </a:pPr>
            <a:r>
              <a:rPr lang="en-US" sz="3000" dirty="0" smtClean="0">
                <a:solidFill>
                  <a:srgbClr val="000090"/>
                </a:solidFill>
                <a:latin typeface="Garamond"/>
                <a:cs typeface="Garamond"/>
              </a:rPr>
              <a:t>Serve </a:t>
            </a:r>
            <a:r>
              <a:rPr lang="en-US" sz="3000" dirty="0">
                <a:solidFill>
                  <a:srgbClr val="000090"/>
                </a:solidFill>
                <a:latin typeface="Garamond"/>
                <a:cs typeface="Garamond"/>
              </a:rPr>
              <a:t>as a state transportation leader and agent of positive </a:t>
            </a:r>
            <a:r>
              <a:rPr lang="en-US" sz="3000" dirty="0" smtClean="0">
                <a:solidFill>
                  <a:srgbClr val="000090"/>
                </a:solidFill>
                <a:latin typeface="Garamond"/>
                <a:cs typeface="Garamond"/>
              </a:rPr>
              <a:t>change. </a:t>
            </a:r>
          </a:p>
          <a:p>
            <a:pPr marL="514350" lvl="0" indent="-514350">
              <a:buAutoNum type="arabicPeriod"/>
            </a:pPr>
            <a:r>
              <a:rPr lang="en-US" sz="3000" dirty="0" smtClean="0">
                <a:latin typeface="Garamond"/>
                <a:cs typeface="Garamond"/>
              </a:rPr>
              <a:t>Empower </a:t>
            </a:r>
            <a:r>
              <a:rPr lang="en-US" sz="3000" dirty="0">
                <a:latin typeface="Garamond"/>
                <a:cs typeface="Garamond"/>
              </a:rPr>
              <a:t>and enable individual m</a:t>
            </a:r>
            <a:r>
              <a:rPr lang="en-US" sz="3000" dirty="0" smtClean="0">
                <a:latin typeface="Garamond"/>
                <a:cs typeface="Garamond"/>
              </a:rPr>
              <a:t>embers to </a:t>
            </a:r>
            <a:r>
              <a:rPr lang="en-US" sz="3000" dirty="0">
                <a:latin typeface="Garamond"/>
                <a:cs typeface="Garamond"/>
              </a:rPr>
              <a:t>do their jobs better</a:t>
            </a:r>
            <a:r>
              <a:rPr lang="en-US" sz="3000" dirty="0" smtClean="0">
                <a:latin typeface="Garamond"/>
                <a:cs typeface="Garamond"/>
              </a:rPr>
              <a:t>.</a:t>
            </a:r>
            <a:r>
              <a:rPr lang="en-US" sz="3000" i="1" dirty="0">
                <a:latin typeface="Garamond"/>
                <a:cs typeface="Garamond"/>
              </a:rPr>
              <a:t> </a:t>
            </a:r>
            <a:endParaRPr lang="en-US" sz="3000" i="1" dirty="0" smtClean="0">
              <a:latin typeface="Garamond"/>
              <a:cs typeface="Garamond"/>
            </a:endParaRPr>
          </a:p>
          <a:p>
            <a:pPr marL="514350" indent="-514350">
              <a:buFontTx/>
              <a:buAutoNum type="arabicPeriod"/>
            </a:pPr>
            <a:r>
              <a:rPr lang="en-US" sz="3200" dirty="0">
                <a:solidFill>
                  <a:srgbClr val="000090"/>
                </a:solidFill>
                <a:latin typeface="Garamond"/>
                <a:cs typeface="Garamond"/>
              </a:rPr>
              <a:t>Provide opportunities for MPOAC members to participate in committee and workgroup efforts to enhance the organization’s mission and </a:t>
            </a:r>
            <a:r>
              <a:rPr lang="en-US" sz="3200" dirty="0" smtClean="0">
                <a:solidFill>
                  <a:srgbClr val="000090"/>
                </a:solidFill>
                <a:latin typeface="Garamond"/>
                <a:cs typeface="Garamond"/>
              </a:rPr>
              <a:t>impact.</a:t>
            </a:r>
          </a:p>
          <a:p>
            <a:pPr marL="514350" indent="-514350">
              <a:buFontTx/>
              <a:buAutoNum type="arabicPeriod"/>
            </a:pPr>
            <a:r>
              <a:rPr lang="en-US" sz="3000" dirty="0" smtClean="0">
                <a:latin typeface="Garamond"/>
                <a:cs typeface="Garamond"/>
              </a:rPr>
              <a:t>Evaluate organizational </a:t>
            </a:r>
          </a:p>
          <a:p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smtClean="0">
                <a:latin typeface="Garamond"/>
                <a:cs typeface="Garamond"/>
              </a:rPr>
              <a:t>     effectiveness in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smtClean="0">
                <a:latin typeface="Garamond"/>
                <a:cs typeface="Garamond"/>
              </a:rPr>
              <a:t>implementing goals/ </a:t>
            </a:r>
          </a:p>
          <a:p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en-US" sz="3000" dirty="0" smtClean="0">
                <a:latin typeface="Garamond"/>
                <a:cs typeface="Garamond"/>
              </a:rPr>
              <a:t>     objectives/actions. </a:t>
            </a:r>
            <a:endParaRPr lang="en-US" sz="3000" dirty="0">
              <a:latin typeface="Garamond"/>
              <a:cs typeface="Garamond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10200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697181" y="3807024"/>
            <a:ext cx="2895600" cy="3390489"/>
          </a:xfrm>
          <a:prstGeom prst="rect">
            <a:avLst/>
          </a:prstGeom>
        </p:spPr>
      </p:pic>
      <p:pic>
        <p:nvPicPr>
          <p:cNvPr id="5" name="Picture 4" descr="mpoac_logo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2133600" cy="172994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8200" y="1371600"/>
            <a:ext cx="8458200" cy="4800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sz="800" cap="small" dirty="0" smtClean="0">
              <a:latin typeface="Garamond"/>
              <a:cs typeface="Garamond"/>
            </a:endParaRPr>
          </a:p>
          <a:p>
            <a:r>
              <a:rPr lang="en-US" sz="2200" b="1" cap="all" dirty="0">
                <a:latin typeface="Garamond"/>
                <a:cs typeface="Garamond"/>
              </a:rPr>
              <a:t>Goal A</a:t>
            </a:r>
            <a:r>
              <a:rPr lang="en-US" sz="2200" cap="all" dirty="0">
                <a:latin typeface="Garamond"/>
                <a:cs typeface="Garamond"/>
              </a:rPr>
              <a:t>: </a:t>
            </a:r>
            <a:r>
              <a:rPr lang="en-US" sz="2200" cap="all" dirty="0" smtClean="0">
                <a:latin typeface="Garamond"/>
                <a:cs typeface="Garamond"/>
              </a:rPr>
              <a:t> </a:t>
            </a:r>
            <a:r>
              <a:rPr lang="en-US" sz="2200" b="1" cap="all" dirty="0" smtClean="0">
                <a:latin typeface="Garamond"/>
                <a:cs typeface="Garamond"/>
              </a:rPr>
              <a:t>Best Practices &amp; Communication. </a:t>
            </a:r>
            <a:r>
              <a:rPr lang="en-US" sz="2200" cap="all" dirty="0" smtClean="0">
                <a:latin typeface="Garamond"/>
                <a:cs typeface="Garamond"/>
              </a:rPr>
              <a:t>The</a:t>
            </a:r>
          </a:p>
          <a:p>
            <a:r>
              <a:rPr lang="en-US" sz="2200" cap="all" dirty="0">
                <a:latin typeface="Garamond"/>
                <a:cs typeface="Garamond"/>
              </a:rPr>
              <a:t> </a:t>
            </a:r>
            <a:r>
              <a:rPr lang="en-US" sz="2200" cap="all" dirty="0" smtClean="0">
                <a:latin typeface="Garamond"/>
                <a:cs typeface="Garamond"/>
              </a:rPr>
              <a:t>                 </a:t>
            </a:r>
            <a:r>
              <a:rPr lang="en-US" sz="2200" cap="all" dirty="0">
                <a:latin typeface="Garamond"/>
                <a:cs typeface="Garamond"/>
              </a:rPr>
              <a:t>MPOAC will support the </a:t>
            </a:r>
            <a:r>
              <a:rPr lang="en-US" sz="2200" cap="all" dirty="0" smtClean="0">
                <a:latin typeface="Garamond"/>
                <a:cs typeface="Garamond"/>
              </a:rPr>
              <a:t>sharing of best</a:t>
            </a:r>
          </a:p>
          <a:p>
            <a:r>
              <a:rPr lang="en-US" sz="2200" cap="all" dirty="0">
                <a:latin typeface="Garamond"/>
                <a:cs typeface="Garamond"/>
              </a:rPr>
              <a:t> </a:t>
            </a:r>
            <a:r>
              <a:rPr lang="en-US" sz="2200" cap="all" dirty="0" smtClean="0">
                <a:latin typeface="Garamond"/>
                <a:cs typeface="Garamond"/>
              </a:rPr>
              <a:t>                 &amp; Successful practices</a:t>
            </a:r>
            <a:r>
              <a:rPr lang="en-US" sz="2200" cap="all" dirty="0">
                <a:latin typeface="Garamond"/>
                <a:cs typeface="Garamond"/>
              </a:rPr>
              <a:t>, and help </a:t>
            </a:r>
            <a:endParaRPr lang="en-US" sz="2200" cap="all" dirty="0" smtClean="0">
              <a:latin typeface="Garamond"/>
              <a:cs typeface="Garamond"/>
            </a:endParaRPr>
          </a:p>
          <a:p>
            <a:r>
              <a:rPr lang="en-US" sz="2200" cap="all" dirty="0">
                <a:latin typeface="Garamond"/>
                <a:cs typeface="Garamond"/>
              </a:rPr>
              <a:t> </a:t>
            </a:r>
            <a:r>
              <a:rPr lang="en-US" sz="2200" cap="all" dirty="0" smtClean="0">
                <a:latin typeface="Garamond"/>
                <a:cs typeface="Garamond"/>
              </a:rPr>
              <a:t>                 coordinate and </a:t>
            </a:r>
            <a:r>
              <a:rPr lang="en-US" sz="2200" cap="all" dirty="0">
                <a:latin typeface="Garamond"/>
                <a:cs typeface="Garamond"/>
              </a:rPr>
              <a:t>communicate with </a:t>
            </a:r>
            <a:endParaRPr lang="en-US" sz="2200" cap="all" dirty="0" smtClean="0">
              <a:latin typeface="Garamond"/>
              <a:cs typeface="Garamond"/>
            </a:endParaRPr>
          </a:p>
          <a:p>
            <a:r>
              <a:rPr lang="en-US" sz="2200" cap="all" dirty="0">
                <a:latin typeface="Garamond"/>
                <a:cs typeface="Garamond"/>
              </a:rPr>
              <a:t> </a:t>
            </a:r>
            <a:r>
              <a:rPr lang="en-US" sz="2200" cap="all" dirty="0" smtClean="0">
                <a:latin typeface="Garamond"/>
                <a:cs typeface="Garamond"/>
              </a:rPr>
              <a:t>                 Members </a:t>
            </a:r>
            <a:r>
              <a:rPr lang="en-US" sz="2200" cap="all" dirty="0">
                <a:latin typeface="Garamond"/>
                <a:cs typeface="Garamond"/>
              </a:rPr>
              <a:t>and </a:t>
            </a:r>
            <a:r>
              <a:rPr lang="en-US" sz="2200" cap="all" dirty="0" smtClean="0">
                <a:latin typeface="Garamond"/>
                <a:cs typeface="Garamond"/>
              </a:rPr>
              <a:t>other </a:t>
            </a:r>
            <a:r>
              <a:rPr lang="en-US" sz="2200" cap="all" dirty="0">
                <a:latin typeface="Garamond"/>
                <a:cs typeface="Garamond"/>
              </a:rPr>
              <a:t>organizations.</a:t>
            </a:r>
            <a:endParaRPr lang="en-US" sz="2200" dirty="0">
              <a:latin typeface="Garamond"/>
              <a:cs typeface="Garamond"/>
            </a:endParaRPr>
          </a:p>
          <a:p>
            <a:endParaRPr lang="en-US" sz="800" cap="small" dirty="0">
              <a:latin typeface="Garamond"/>
              <a:cs typeface="Garamond"/>
            </a:endParaRPr>
          </a:p>
          <a:p>
            <a:r>
              <a:rPr lang="en-US" sz="2200" b="1" cap="all" dirty="0">
                <a:latin typeface="Garamond"/>
                <a:cs typeface="Garamond"/>
              </a:rPr>
              <a:t>Goal </a:t>
            </a:r>
            <a:r>
              <a:rPr lang="en-US" sz="2200" b="1" cap="all" dirty="0" smtClean="0">
                <a:latin typeface="Garamond"/>
                <a:cs typeface="Garamond"/>
              </a:rPr>
              <a:t>B</a:t>
            </a:r>
            <a:r>
              <a:rPr lang="en-US" sz="2200" cap="all" dirty="0" smtClean="0">
                <a:latin typeface="Garamond"/>
                <a:cs typeface="Garamond"/>
              </a:rPr>
              <a:t>:  </a:t>
            </a:r>
            <a:r>
              <a:rPr lang="en-US" sz="2200" b="1" cap="all" dirty="0" smtClean="0">
                <a:latin typeface="Garamond"/>
                <a:cs typeface="Garamond"/>
              </a:rPr>
              <a:t>Leadership Training &amp; Education. </a:t>
            </a:r>
          </a:p>
          <a:p>
            <a:r>
              <a:rPr lang="en-US" sz="2200" b="1" cap="all" dirty="0">
                <a:latin typeface="Garamond"/>
                <a:cs typeface="Garamond"/>
              </a:rPr>
              <a:t> </a:t>
            </a:r>
            <a:r>
              <a:rPr lang="en-US" sz="2200" b="1" cap="all" dirty="0" smtClean="0">
                <a:latin typeface="Garamond"/>
                <a:cs typeface="Garamond"/>
              </a:rPr>
              <a:t>                </a:t>
            </a:r>
            <a:r>
              <a:rPr lang="en-US" sz="2200" cap="all" dirty="0" smtClean="0">
                <a:latin typeface="Garamond"/>
                <a:cs typeface="Garamond"/>
              </a:rPr>
              <a:t>The </a:t>
            </a:r>
            <a:r>
              <a:rPr lang="en-US" sz="2200" cap="all" dirty="0">
                <a:latin typeface="Garamond"/>
                <a:cs typeface="Garamond"/>
              </a:rPr>
              <a:t>MPOAC will expand </a:t>
            </a:r>
            <a:r>
              <a:rPr lang="en-US" sz="2200" cap="all" dirty="0" smtClean="0">
                <a:latin typeface="Garamond"/>
                <a:cs typeface="Garamond"/>
              </a:rPr>
              <a:t>leadership</a:t>
            </a:r>
          </a:p>
          <a:p>
            <a:r>
              <a:rPr lang="en-US" sz="2200" cap="all" dirty="0">
                <a:latin typeface="Garamond"/>
                <a:cs typeface="Garamond"/>
              </a:rPr>
              <a:t> </a:t>
            </a:r>
            <a:r>
              <a:rPr lang="en-US" sz="2200" cap="all" dirty="0" smtClean="0">
                <a:latin typeface="Garamond"/>
                <a:cs typeface="Garamond"/>
              </a:rPr>
              <a:t>                training </a:t>
            </a:r>
            <a:r>
              <a:rPr lang="en-US" sz="2200" cap="all" dirty="0">
                <a:latin typeface="Garamond"/>
                <a:cs typeface="Garamond"/>
              </a:rPr>
              <a:t>and education to engage </a:t>
            </a:r>
            <a:endParaRPr lang="en-US" sz="2200" cap="all" dirty="0" smtClean="0">
              <a:latin typeface="Garamond"/>
              <a:cs typeface="Garamond"/>
            </a:endParaRPr>
          </a:p>
          <a:p>
            <a:r>
              <a:rPr lang="en-US" sz="2200" cap="all" dirty="0">
                <a:latin typeface="Garamond"/>
                <a:cs typeface="Garamond"/>
              </a:rPr>
              <a:t> </a:t>
            </a:r>
            <a:r>
              <a:rPr lang="en-US" sz="2200" cap="all" dirty="0" smtClean="0">
                <a:latin typeface="Garamond"/>
                <a:cs typeface="Garamond"/>
              </a:rPr>
              <a:t>                members </a:t>
            </a:r>
            <a:r>
              <a:rPr lang="en-US" sz="2200" cap="all" dirty="0">
                <a:latin typeface="Garamond"/>
                <a:cs typeface="Garamond"/>
              </a:rPr>
              <a:t>and build competence. </a:t>
            </a:r>
            <a:endParaRPr lang="en-US" sz="2200" dirty="0">
              <a:latin typeface="Garamond"/>
              <a:cs typeface="Garamond"/>
            </a:endParaRPr>
          </a:p>
          <a:p>
            <a:endParaRPr lang="en-US" sz="800" cap="small" dirty="0">
              <a:latin typeface="Garamond"/>
              <a:cs typeface="Garamond"/>
            </a:endParaRPr>
          </a:p>
          <a:p>
            <a:r>
              <a:rPr lang="en-US" sz="2200" b="1" cap="all" dirty="0">
                <a:latin typeface="Garamond"/>
                <a:cs typeface="Garamond"/>
              </a:rPr>
              <a:t>Goal C:</a:t>
            </a:r>
            <a:r>
              <a:rPr lang="en-US" sz="2200" cap="all" dirty="0">
                <a:latin typeface="Garamond"/>
                <a:cs typeface="Garamond"/>
              </a:rPr>
              <a:t> </a:t>
            </a:r>
            <a:r>
              <a:rPr lang="en-US" sz="2200" b="1" cap="all" dirty="0" smtClean="0">
                <a:latin typeface="Garamond"/>
                <a:cs typeface="Garamond"/>
              </a:rPr>
              <a:t>Advocacy on Policy &amp; Planning. </a:t>
            </a:r>
            <a:r>
              <a:rPr lang="en-US" sz="2200" cap="all" dirty="0" smtClean="0">
                <a:latin typeface="Garamond"/>
                <a:cs typeface="Garamond"/>
              </a:rPr>
              <a:t>The </a:t>
            </a:r>
          </a:p>
          <a:p>
            <a:r>
              <a:rPr lang="en-US" sz="2200" cap="all" dirty="0">
                <a:latin typeface="Garamond"/>
                <a:cs typeface="Garamond"/>
              </a:rPr>
              <a:t> </a:t>
            </a:r>
            <a:r>
              <a:rPr lang="en-US" sz="2200" cap="all" dirty="0" smtClean="0">
                <a:latin typeface="Garamond"/>
                <a:cs typeface="Garamond"/>
              </a:rPr>
              <a:t>                MPOAC </a:t>
            </a:r>
            <a:r>
              <a:rPr lang="en-US" sz="2200" cap="all" dirty="0">
                <a:latin typeface="Garamond"/>
                <a:cs typeface="Garamond"/>
              </a:rPr>
              <a:t>will advocate and lead </a:t>
            </a:r>
            <a:endParaRPr lang="en-US" sz="2200" cap="all" dirty="0" smtClean="0">
              <a:latin typeface="Garamond"/>
              <a:cs typeface="Garamond"/>
            </a:endParaRPr>
          </a:p>
          <a:p>
            <a:r>
              <a:rPr lang="en-US" sz="2200" cap="all" dirty="0" smtClean="0">
                <a:latin typeface="Garamond"/>
                <a:cs typeface="Garamond"/>
              </a:rPr>
              <a:t>                 collaboratively </a:t>
            </a:r>
            <a:r>
              <a:rPr lang="en-US" sz="2200" cap="all" dirty="0">
                <a:latin typeface="Garamond"/>
                <a:cs typeface="Garamond"/>
              </a:rPr>
              <a:t>for </a:t>
            </a:r>
            <a:r>
              <a:rPr lang="en-US" sz="2200" cap="all" dirty="0" smtClean="0">
                <a:latin typeface="Garamond"/>
                <a:cs typeface="Garamond"/>
              </a:rPr>
              <a:t>effective local</a:t>
            </a:r>
            <a:r>
              <a:rPr lang="en-US" sz="2200" cap="all" dirty="0">
                <a:latin typeface="Garamond"/>
                <a:cs typeface="Garamond"/>
              </a:rPr>
              <a:t>, </a:t>
            </a:r>
            <a:endParaRPr lang="en-US" sz="2200" cap="all" dirty="0" smtClean="0">
              <a:latin typeface="Garamond"/>
              <a:cs typeface="Garamond"/>
            </a:endParaRPr>
          </a:p>
          <a:p>
            <a:r>
              <a:rPr lang="en-US" sz="2200" cap="all" dirty="0">
                <a:latin typeface="Garamond"/>
                <a:cs typeface="Garamond"/>
              </a:rPr>
              <a:t> </a:t>
            </a:r>
            <a:r>
              <a:rPr lang="en-US" sz="2200" cap="all" dirty="0" smtClean="0">
                <a:latin typeface="Garamond"/>
                <a:cs typeface="Garamond"/>
              </a:rPr>
              <a:t>                regional </a:t>
            </a:r>
            <a:r>
              <a:rPr lang="en-US" sz="2200" cap="all" dirty="0">
                <a:latin typeface="Garamond"/>
                <a:cs typeface="Garamond"/>
              </a:rPr>
              <a:t>and </a:t>
            </a:r>
            <a:r>
              <a:rPr lang="en-US" sz="2200" cap="all" dirty="0" err="1" smtClean="0">
                <a:latin typeface="Garamond"/>
                <a:cs typeface="Garamond"/>
              </a:rPr>
              <a:t>statewidE</a:t>
            </a:r>
            <a:r>
              <a:rPr lang="en-US" sz="2200" cap="all" dirty="0" smtClean="0">
                <a:latin typeface="Garamond"/>
                <a:cs typeface="Garamond"/>
              </a:rPr>
              <a:t> transportation </a:t>
            </a:r>
          </a:p>
          <a:p>
            <a:r>
              <a:rPr lang="en-US" sz="2200" cap="all" dirty="0">
                <a:latin typeface="Garamond"/>
                <a:cs typeface="Garamond"/>
              </a:rPr>
              <a:t> </a:t>
            </a:r>
            <a:r>
              <a:rPr lang="en-US" sz="2200" cap="all" dirty="0" smtClean="0">
                <a:latin typeface="Garamond"/>
                <a:cs typeface="Garamond"/>
              </a:rPr>
              <a:t>                policy </a:t>
            </a:r>
            <a:r>
              <a:rPr lang="en-US" sz="2200" cap="all" dirty="0">
                <a:latin typeface="Garamond"/>
                <a:cs typeface="Garamond"/>
              </a:rPr>
              <a:t>and planning</a:t>
            </a:r>
            <a:r>
              <a:rPr lang="en-US" sz="2200" b="1" cap="all" dirty="0">
                <a:latin typeface="Garamond"/>
                <a:cs typeface="Garamond"/>
              </a:rPr>
              <a:t>. </a:t>
            </a:r>
            <a:endParaRPr lang="en-US" sz="2200" dirty="0">
              <a:latin typeface="Garamond"/>
              <a:cs typeface="Garamond"/>
            </a:endParaRPr>
          </a:p>
          <a:p>
            <a:endParaRPr lang="en-US" sz="2400" dirty="0">
              <a:latin typeface="Garamond"/>
              <a:cs typeface="Garamond"/>
            </a:endParaRPr>
          </a:p>
          <a:p>
            <a:endParaRPr lang="en-US" sz="2400" b="1" dirty="0">
              <a:latin typeface="Garamond"/>
              <a:cs typeface="Garamond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1264709" y="-2112739"/>
            <a:ext cx="2895600" cy="68610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733800" y="228600"/>
            <a:ext cx="480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cap="all" dirty="0" smtClean="0">
                <a:latin typeface="Garamond"/>
                <a:cs typeface="Garamond"/>
              </a:rPr>
              <a:t>MPOAC Goals</a:t>
            </a:r>
            <a:r>
              <a:rPr lang="en-US" sz="4000" dirty="0" smtClean="0">
                <a:latin typeface="Garamond"/>
                <a:cs typeface="Garamond"/>
              </a:rPr>
              <a:t> </a:t>
            </a:r>
            <a:endParaRPr lang="en-US" sz="4000" dirty="0">
              <a:latin typeface="Garamond"/>
              <a:cs typeface="Garamond"/>
            </a:endParaRPr>
          </a:p>
          <a:p>
            <a:endParaRPr lang="en-US" sz="4000" dirty="0">
              <a:latin typeface="Garamond"/>
              <a:cs typeface="Garamond"/>
            </a:endParaRPr>
          </a:p>
        </p:txBody>
      </p:sp>
      <p:pic>
        <p:nvPicPr>
          <p:cNvPr id="5" name="Picture 4" descr="mpoac_logo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0"/>
            <a:ext cx="1828800" cy="14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0162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0" y="914400"/>
            <a:ext cx="7772400" cy="4800600"/>
          </a:xfrm>
          <a:prstGeom prst="rect">
            <a:avLst/>
          </a:prstGeom>
          <a:noFill/>
        </p:spPr>
        <p:txBody>
          <a:bodyPr wrap="square" rtlCol="0">
            <a:normAutofit fontScale="62500" lnSpcReduction="20000"/>
          </a:bodyPr>
          <a:lstStyle/>
          <a:p>
            <a:endParaRPr lang="en-US" sz="9600" cap="all" dirty="0">
              <a:latin typeface="Garamond"/>
              <a:cs typeface="Garamond"/>
            </a:endParaRPr>
          </a:p>
          <a:p>
            <a:endParaRPr lang="en-US" sz="4000" b="1" dirty="0" smtClean="0">
              <a:latin typeface="Garamond"/>
              <a:cs typeface="Garamond"/>
            </a:endParaRPr>
          </a:p>
          <a:p>
            <a:endParaRPr lang="en-US" sz="9600" dirty="0" smtClean="0">
              <a:latin typeface="Garamond"/>
              <a:cs typeface="Garamond"/>
            </a:endParaRPr>
          </a:p>
          <a:p>
            <a:pPr marL="236538" indent="-236538">
              <a:buFont typeface="Arial"/>
              <a:buChar char="•"/>
            </a:pPr>
            <a:endParaRPr lang="en-US" sz="8600" dirty="0">
              <a:latin typeface="Garamond"/>
              <a:cs typeface="Garamond"/>
            </a:endParaRPr>
          </a:p>
          <a:p>
            <a:endParaRPr lang="en-US" sz="9600" dirty="0" smtClean="0">
              <a:latin typeface="Garamond"/>
              <a:cs typeface="Garamond"/>
            </a:endParaRPr>
          </a:p>
          <a:p>
            <a:endParaRPr lang="en-US" sz="4000" dirty="0"/>
          </a:p>
          <a:p>
            <a:endParaRPr lang="en-US" sz="4200" dirty="0">
              <a:latin typeface="Garamond"/>
              <a:cs typeface="Garamond"/>
            </a:endParaRPr>
          </a:p>
          <a:p>
            <a:endParaRPr lang="en-US" sz="2800" i="1" dirty="0" smtClean="0">
              <a:latin typeface="Garamond"/>
              <a:cs typeface="Garamond"/>
            </a:endParaRPr>
          </a:p>
          <a:p>
            <a:r>
              <a:rPr lang="en-US" sz="7200" dirty="0"/>
              <a:t> </a:t>
            </a:r>
          </a:p>
          <a:p>
            <a:endParaRPr lang="en-US" sz="7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1188511" y="-1274539"/>
            <a:ext cx="2895600" cy="68610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14600" y="381000"/>
            <a:ext cx="6629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1638" indent="-401638">
              <a:buAutoNum type="alphaUcPeriod"/>
            </a:pPr>
            <a:r>
              <a:rPr lang="en-US" sz="3600" dirty="0" smtClean="0">
                <a:latin typeface="Garamond"/>
                <a:cs typeface="Garamond"/>
              </a:rPr>
              <a:t>  Communication </a:t>
            </a:r>
            <a:r>
              <a:rPr lang="en-US" sz="3600" dirty="0">
                <a:latin typeface="Garamond"/>
                <a:cs typeface="Garamond"/>
              </a:rPr>
              <a:t>&amp; Sharing Best </a:t>
            </a:r>
            <a:endParaRPr lang="en-US" sz="3600" dirty="0" smtClean="0">
              <a:latin typeface="Garamond"/>
              <a:cs typeface="Garamond"/>
            </a:endParaRPr>
          </a:p>
          <a:p>
            <a:r>
              <a:rPr lang="en-US" sz="3600" dirty="0">
                <a:latin typeface="Garamond"/>
                <a:cs typeface="Garamond"/>
              </a:rPr>
              <a:t> </a:t>
            </a:r>
            <a:r>
              <a:rPr lang="en-US" sz="3600" dirty="0" smtClean="0">
                <a:latin typeface="Garamond"/>
                <a:cs typeface="Garamond"/>
              </a:rPr>
              <a:t>     &amp; </a:t>
            </a:r>
            <a:r>
              <a:rPr lang="en-US" sz="3600" dirty="0">
                <a:latin typeface="Garamond"/>
                <a:cs typeface="Garamond"/>
              </a:rPr>
              <a:t>Successful Practices</a:t>
            </a:r>
          </a:p>
        </p:txBody>
      </p:sp>
      <p:pic>
        <p:nvPicPr>
          <p:cNvPr id="5" name="Picture 4" descr="mpoac_logo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1828800" cy="14828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4400" y="-826646"/>
            <a:ext cx="7772400" cy="812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b="1" dirty="0" smtClean="0"/>
          </a:p>
          <a:p>
            <a:pPr lvl="0"/>
            <a:endParaRPr lang="en-US" b="1" dirty="0"/>
          </a:p>
          <a:p>
            <a:pPr lvl="0"/>
            <a:endParaRPr lang="en-US" b="1" dirty="0" smtClean="0"/>
          </a:p>
          <a:p>
            <a:pPr lvl="0"/>
            <a:endParaRPr lang="en-US" b="1" dirty="0"/>
          </a:p>
          <a:p>
            <a:pPr lvl="0"/>
            <a:r>
              <a:rPr lang="en-US" b="1" dirty="0" smtClean="0"/>
              <a:t>                                </a:t>
            </a:r>
          </a:p>
          <a:p>
            <a:pPr lvl="0"/>
            <a:endParaRPr lang="en-US" b="1" dirty="0" smtClean="0"/>
          </a:p>
          <a:p>
            <a:pPr lvl="0"/>
            <a:endParaRPr lang="en-US" b="1" dirty="0"/>
          </a:p>
          <a:p>
            <a:pPr lvl="0"/>
            <a:endParaRPr lang="en-US" b="1" dirty="0" smtClean="0"/>
          </a:p>
          <a:p>
            <a:pPr lvl="0"/>
            <a:endParaRPr lang="en-US" b="1" dirty="0"/>
          </a:p>
          <a:p>
            <a:pPr lvl="0"/>
            <a:endParaRPr lang="en-US" b="1" dirty="0" smtClean="0"/>
          </a:p>
          <a:p>
            <a:pPr lvl="0"/>
            <a:r>
              <a:rPr lang="en-US" sz="2000" b="1" dirty="0" smtClean="0">
                <a:solidFill>
                  <a:srgbClr val="000090"/>
                </a:solidFill>
                <a:latin typeface="Garamond"/>
                <a:cs typeface="Garamond"/>
              </a:rPr>
              <a:t>Objective 1.   The </a:t>
            </a:r>
            <a:r>
              <a:rPr lang="en-US" sz="2000" b="1" dirty="0">
                <a:solidFill>
                  <a:srgbClr val="000090"/>
                </a:solidFill>
                <a:latin typeface="Garamond"/>
                <a:cs typeface="Garamond"/>
              </a:rPr>
              <a:t>MPOAC will convene a </a:t>
            </a:r>
            <a:r>
              <a:rPr lang="en-US" sz="2000" b="1" dirty="0" smtClean="0">
                <a:solidFill>
                  <a:srgbClr val="000090"/>
                </a:solidFill>
                <a:latin typeface="Garamond"/>
                <a:cs typeface="Garamond"/>
              </a:rPr>
              <a:t>working group </a:t>
            </a:r>
            <a:r>
              <a:rPr lang="en-US" sz="2000" b="1" dirty="0">
                <a:solidFill>
                  <a:srgbClr val="000090"/>
                </a:solidFill>
                <a:latin typeface="Garamond"/>
                <a:cs typeface="Garamond"/>
              </a:rPr>
              <a:t>to determine </a:t>
            </a:r>
            <a:endParaRPr lang="en-US" sz="2000" b="1" dirty="0" smtClean="0">
              <a:solidFill>
                <a:srgbClr val="000090"/>
              </a:solidFill>
              <a:latin typeface="Garamond"/>
              <a:cs typeface="Garamond"/>
            </a:endParaRPr>
          </a:p>
          <a:p>
            <a:pPr lvl="0"/>
            <a:r>
              <a:rPr lang="en-US" sz="2000" b="1" dirty="0">
                <a:solidFill>
                  <a:srgbClr val="000090"/>
                </a:solidFill>
                <a:latin typeface="Garamond"/>
                <a:cs typeface="Garamond"/>
              </a:rPr>
              <a:t> </a:t>
            </a:r>
            <a:r>
              <a:rPr lang="en-US" sz="2000" b="1" dirty="0" smtClean="0">
                <a:solidFill>
                  <a:srgbClr val="000090"/>
                </a:solidFill>
                <a:latin typeface="Garamond"/>
                <a:cs typeface="Garamond"/>
              </a:rPr>
              <a:t>                     how </a:t>
            </a:r>
            <a:r>
              <a:rPr lang="en-US" sz="2000" b="1" dirty="0">
                <a:solidFill>
                  <a:srgbClr val="000090"/>
                </a:solidFill>
                <a:latin typeface="Garamond"/>
                <a:cs typeface="Garamond"/>
              </a:rPr>
              <a:t>best to share information on best practices </a:t>
            </a:r>
            <a:r>
              <a:rPr lang="en-US" sz="2000" b="1" dirty="0" smtClean="0">
                <a:solidFill>
                  <a:srgbClr val="000090"/>
                </a:solidFill>
                <a:latin typeface="Garamond"/>
                <a:cs typeface="Garamond"/>
              </a:rPr>
              <a:t>and </a:t>
            </a:r>
          </a:p>
          <a:p>
            <a:pPr lvl="0"/>
            <a:r>
              <a:rPr lang="en-US" sz="2000" b="1" dirty="0">
                <a:solidFill>
                  <a:srgbClr val="000090"/>
                </a:solidFill>
                <a:latin typeface="Garamond"/>
                <a:cs typeface="Garamond"/>
              </a:rPr>
              <a:t> </a:t>
            </a:r>
            <a:r>
              <a:rPr lang="en-US" sz="2000" b="1" dirty="0" smtClean="0">
                <a:solidFill>
                  <a:srgbClr val="000090"/>
                </a:solidFill>
                <a:latin typeface="Garamond"/>
                <a:cs typeface="Garamond"/>
              </a:rPr>
              <a:t>                     successful </a:t>
            </a:r>
            <a:r>
              <a:rPr lang="en-US" sz="2000" b="1" dirty="0">
                <a:solidFill>
                  <a:srgbClr val="000090"/>
                </a:solidFill>
                <a:latin typeface="Garamond"/>
                <a:cs typeface="Garamond"/>
              </a:rPr>
              <a:t>innovations </a:t>
            </a:r>
            <a:r>
              <a:rPr lang="en-US" sz="2000" b="1" dirty="0" smtClean="0">
                <a:solidFill>
                  <a:srgbClr val="000090"/>
                </a:solidFill>
                <a:latin typeface="Garamond"/>
                <a:cs typeface="Garamond"/>
              </a:rPr>
              <a:t>with </a:t>
            </a:r>
            <a:r>
              <a:rPr lang="en-US" sz="2000" b="1" dirty="0">
                <a:solidFill>
                  <a:srgbClr val="000090"/>
                </a:solidFill>
                <a:latin typeface="Garamond"/>
                <a:cs typeface="Garamond"/>
              </a:rPr>
              <a:t>members and other </a:t>
            </a:r>
            <a:endParaRPr lang="en-US" sz="2000" b="1" dirty="0" smtClean="0">
              <a:solidFill>
                <a:srgbClr val="000090"/>
              </a:solidFill>
              <a:latin typeface="Garamond"/>
              <a:cs typeface="Garamond"/>
            </a:endParaRPr>
          </a:p>
          <a:p>
            <a:pPr lvl="0"/>
            <a:r>
              <a:rPr lang="en-US" sz="2000" b="1" dirty="0">
                <a:solidFill>
                  <a:srgbClr val="000090"/>
                </a:solidFill>
                <a:latin typeface="Garamond"/>
                <a:cs typeface="Garamond"/>
              </a:rPr>
              <a:t> </a:t>
            </a:r>
            <a:r>
              <a:rPr lang="en-US" sz="2000" b="1" dirty="0" smtClean="0">
                <a:solidFill>
                  <a:srgbClr val="000090"/>
                </a:solidFill>
                <a:latin typeface="Garamond"/>
                <a:cs typeface="Garamond"/>
              </a:rPr>
              <a:t>                     interested parties.</a:t>
            </a:r>
            <a:endParaRPr lang="en-US" sz="2000" i="1" dirty="0" smtClean="0">
              <a:solidFill>
                <a:srgbClr val="000090"/>
              </a:solidFill>
              <a:latin typeface="Garamond"/>
              <a:cs typeface="Garamond"/>
            </a:endParaRPr>
          </a:p>
          <a:p>
            <a:r>
              <a:rPr lang="en-US" i="1" dirty="0" smtClean="0">
                <a:latin typeface="Garamond"/>
                <a:cs typeface="Garamond"/>
              </a:rPr>
              <a:t>Draft Actions</a:t>
            </a:r>
          </a:p>
          <a:p>
            <a:endParaRPr lang="en-US" sz="800" dirty="0">
              <a:latin typeface="Garamond"/>
              <a:cs typeface="Garamond"/>
            </a:endParaRPr>
          </a:p>
          <a:p>
            <a:pPr marL="342900" indent="-342900">
              <a:buFontTx/>
              <a:buAutoNum type="alphaLcPeriod"/>
            </a:pPr>
            <a:r>
              <a:rPr lang="en-US" b="1" dirty="0" smtClean="0">
                <a:latin typeface="Garamond"/>
                <a:cs typeface="Garamond"/>
              </a:rPr>
              <a:t>Establish </a:t>
            </a:r>
            <a:r>
              <a:rPr lang="en-US" b="1" dirty="0">
                <a:latin typeface="Garamond"/>
                <a:cs typeface="Garamond"/>
              </a:rPr>
              <a:t>an MPOAC best practice working </a:t>
            </a:r>
            <a:r>
              <a:rPr lang="en-US" b="1" dirty="0" smtClean="0">
                <a:latin typeface="Garamond"/>
                <a:cs typeface="Garamond"/>
              </a:rPr>
              <a:t>group </a:t>
            </a:r>
            <a:r>
              <a:rPr lang="en-US" b="1" dirty="0">
                <a:latin typeface="Garamond"/>
                <a:cs typeface="Garamond"/>
              </a:rPr>
              <a:t>to determine how best to share information on best practices and successful innovations with members and other interested parties</a:t>
            </a:r>
            <a:r>
              <a:rPr lang="en-US" b="1" dirty="0" smtClean="0">
                <a:latin typeface="Garamond"/>
                <a:cs typeface="Garamond"/>
              </a:rPr>
              <a:t>.</a:t>
            </a:r>
          </a:p>
          <a:p>
            <a:pPr lvl="0"/>
            <a:r>
              <a:rPr lang="en-US" dirty="0" smtClean="0">
                <a:latin typeface="Garamond"/>
                <a:cs typeface="Garamond"/>
              </a:rPr>
              <a:t> </a:t>
            </a:r>
            <a:endParaRPr lang="en-US" sz="800" dirty="0" smtClean="0">
              <a:latin typeface="Garamond"/>
              <a:cs typeface="Garamond"/>
            </a:endParaRPr>
          </a:p>
          <a:p>
            <a:pPr lvl="0"/>
            <a:r>
              <a:rPr lang="en-US" b="1" dirty="0" smtClean="0">
                <a:latin typeface="Garamond"/>
                <a:cs typeface="Garamond"/>
              </a:rPr>
              <a:t>b.  Development </a:t>
            </a:r>
            <a:r>
              <a:rPr lang="en-US" b="1" dirty="0">
                <a:latin typeface="Garamond"/>
                <a:cs typeface="Garamond"/>
              </a:rPr>
              <a:t>of new MPOAC operational and topical best </a:t>
            </a:r>
            <a:r>
              <a:rPr lang="en-US" b="1" dirty="0" smtClean="0">
                <a:latin typeface="Garamond"/>
                <a:cs typeface="Garamond"/>
              </a:rPr>
              <a:t>practices</a:t>
            </a:r>
          </a:p>
          <a:p>
            <a:pPr lvl="0"/>
            <a:r>
              <a:rPr lang="en-US" b="1" dirty="0">
                <a:latin typeface="Garamond"/>
                <a:cs typeface="Garamond"/>
              </a:rPr>
              <a:t> </a:t>
            </a:r>
            <a:r>
              <a:rPr lang="en-US" b="1" dirty="0" smtClean="0">
                <a:latin typeface="Garamond"/>
                <a:cs typeface="Garamond"/>
              </a:rPr>
              <a:t>    workshops</a:t>
            </a:r>
            <a:r>
              <a:rPr lang="en-US" dirty="0" smtClean="0">
                <a:latin typeface="Garamond"/>
                <a:cs typeface="Garamond"/>
              </a:rPr>
              <a:t>. </a:t>
            </a:r>
            <a:endParaRPr lang="en-US" sz="800" dirty="0" smtClean="0">
              <a:latin typeface="Garamond"/>
              <a:cs typeface="Garamond"/>
            </a:endParaRPr>
          </a:p>
          <a:p>
            <a:pPr marL="625475" lvl="0" indent="-282575">
              <a:buFontTx/>
              <a:buChar char="-"/>
            </a:pPr>
            <a:r>
              <a:rPr lang="en-US" b="1" dirty="0" smtClean="0">
                <a:latin typeface="Garamond"/>
                <a:cs typeface="Garamond"/>
              </a:rPr>
              <a:t>Operational </a:t>
            </a:r>
            <a:r>
              <a:rPr lang="en-US" dirty="0">
                <a:latin typeface="Garamond"/>
                <a:cs typeface="Garamond"/>
              </a:rPr>
              <a:t>e.g. Federal certification reviews, member </a:t>
            </a:r>
            <a:r>
              <a:rPr lang="en-US" dirty="0" smtClean="0">
                <a:latin typeface="Garamond"/>
                <a:cs typeface="Garamond"/>
              </a:rPr>
              <a:t>orientation </a:t>
            </a:r>
            <a:r>
              <a:rPr lang="en-US" dirty="0">
                <a:latin typeface="Garamond"/>
                <a:cs typeface="Garamond"/>
              </a:rPr>
              <a:t>best practices, budgeting/funding, business and strategic planning, benefit procurement, </a:t>
            </a:r>
            <a:r>
              <a:rPr lang="en-US" dirty="0" smtClean="0">
                <a:latin typeface="Garamond"/>
                <a:cs typeface="Garamond"/>
              </a:rPr>
              <a:t>etc.</a:t>
            </a:r>
          </a:p>
          <a:p>
            <a:pPr marL="625475" lvl="0" indent="-282575">
              <a:buFontTx/>
              <a:buChar char="-"/>
            </a:pPr>
            <a:r>
              <a:rPr lang="en-US" b="1" dirty="0" smtClean="0">
                <a:latin typeface="Garamond"/>
                <a:cs typeface="Garamond"/>
              </a:rPr>
              <a:t>Topical: </a:t>
            </a:r>
            <a:r>
              <a:rPr lang="en-US" dirty="0">
                <a:latin typeface="Garamond"/>
                <a:cs typeface="Garamond"/>
              </a:rPr>
              <a:t>e.g. automated/connected vehicles, technology/data management, public participation, sunshine/ethics, </a:t>
            </a:r>
            <a:r>
              <a:rPr lang="en-US" dirty="0" smtClean="0">
                <a:latin typeface="Garamond"/>
                <a:cs typeface="Garamond"/>
              </a:rPr>
              <a:t>etc. </a:t>
            </a:r>
            <a:endParaRPr lang="en-US" b="1" dirty="0" smtClean="0">
              <a:latin typeface="Garamond"/>
              <a:cs typeface="Garamond"/>
            </a:endParaRPr>
          </a:p>
          <a:p>
            <a:pPr lvl="0"/>
            <a:endParaRPr lang="en-US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6339824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371600"/>
            <a:ext cx="7772400" cy="3200400"/>
          </a:xfrm>
          <a:prstGeom prst="rect">
            <a:avLst/>
          </a:prstGeom>
          <a:noFill/>
        </p:spPr>
        <p:txBody>
          <a:bodyPr wrap="square" rtlCol="0">
            <a:normAutofit fontScale="40000" lnSpcReduction="20000"/>
          </a:bodyPr>
          <a:lstStyle/>
          <a:p>
            <a:endParaRPr lang="en-US" sz="9600" cap="all" dirty="0">
              <a:latin typeface="Garamond"/>
              <a:cs typeface="Garamond"/>
            </a:endParaRPr>
          </a:p>
          <a:p>
            <a:endParaRPr lang="en-US" sz="4000" b="1" dirty="0" smtClean="0">
              <a:latin typeface="Garamond"/>
              <a:cs typeface="Garamond"/>
            </a:endParaRPr>
          </a:p>
          <a:p>
            <a:endParaRPr lang="en-US" sz="9600" dirty="0" smtClean="0">
              <a:latin typeface="Garamond"/>
              <a:cs typeface="Garamond"/>
            </a:endParaRPr>
          </a:p>
          <a:p>
            <a:pPr marL="236538" indent="-236538">
              <a:buFont typeface="Arial"/>
              <a:buChar char="•"/>
            </a:pPr>
            <a:endParaRPr lang="en-US" sz="8600" dirty="0">
              <a:latin typeface="Garamond"/>
              <a:cs typeface="Garamond"/>
            </a:endParaRPr>
          </a:p>
          <a:p>
            <a:endParaRPr lang="en-US" sz="9600" dirty="0" smtClean="0">
              <a:latin typeface="Garamond"/>
              <a:cs typeface="Garamond"/>
            </a:endParaRPr>
          </a:p>
          <a:p>
            <a:endParaRPr lang="en-US" sz="4000" dirty="0"/>
          </a:p>
          <a:p>
            <a:endParaRPr lang="en-US" sz="4200" dirty="0">
              <a:latin typeface="Garamond"/>
              <a:cs typeface="Garamond"/>
            </a:endParaRPr>
          </a:p>
          <a:p>
            <a:endParaRPr lang="en-US" sz="2800" i="1" dirty="0" smtClean="0">
              <a:latin typeface="Garamond"/>
              <a:cs typeface="Garamond"/>
            </a:endParaRPr>
          </a:p>
          <a:p>
            <a:r>
              <a:rPr lang="en-US" sz="7200" dirty="0"/>
              <a:t> </a:t>
            </a:r>
          </a:p>
          <a:p>
            <a:endParaRPr lang="en-US" sz="7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1340909" y="-588737"/>
            <a:ext cx="2895600" cy="68610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05000" y="381000"/>
            <a:ext cx="693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lphaUcPeriod"/>
            </a:pPr>
            <a:r>
              <a:rPr lang="en-US" sz="3600" dirty="0" smtClean="0">
                <a:latin typeface="Garamond"/>
                <a:cs typeface="Garamond"/>
              </a:rPr>
              <a:t>Communication &amp; Sharing Best &amp; Successful Practices</a:t>
            </a:r>
            <a:endParaRPr lang="en-US" sz="3600" dirty="0">
              <a:latin typeface="Garamond"/>
              <a:cs typeface="Garamond"/>
            </a:endParaRPr>
          </a:p>
        </p:txBody>
      </p:sp>
      <p:pic>
        <p:nvPicPr>
          <p:cNvPr id="5" name="Picture 4" descr="mpoac_logo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1676400" cy="13592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4400" y="-533400"/>
            <a:ext cx="8001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b="1" dirty="0" smtClean="0"/>
          </a:p>
          <a:p>
            <a:pPr lvl="0"/>
            <a:endParaRPr lang="en-US" b="1" dirty="0"/>
          </a:p>
          <a:p>
            <a:pPr lvl="0"/>
            <a:endParaRPr lang="en-US" b="1" dirty="0" smtClean="0"/>
          </a:p>
          <a:p>
            <a:pPr lvl="0"/>
            <a:endParaRPr lang="en-US" b="1" dirty="0"/>
          </a:p>
          <a:p>
            <a:pPr lvl="0"/>
            <a:endParaRPr lang="en-US" b="1" dirty="0" smtClean="0"/>
          </a:p>
          <a:p>
            <a:pPr lvl="0"/>
            <a:endParaRPr lang="en-US" b="1" dirty="0"/>
          </a:p>
          <a:p>
            <a:pPr lvl="0"/>
            <a:endParaRPr lang="en-US" b="1" dirty="0" smtClean="0"/>
          </a:p>
          <a:p>
            <a:pPr lvl="0"/>
            <a:endParaRPr lang="en-US" b="1" dirty="0"/>
          </a:p>
          <a:p>
            <a:pPr lvl="0"/>
            <a:endParaRPr lang="en-US" b="1" dirty="0" smtClean="0"/>
          </a:p>
          <a:p>
            <a:pPr lvl="0"/>
            <a:r>
              <a:rPr lang="en-US" sz="2000" b="1" dirty="0" smtClean="0">
                <a:solidFill>
                  <a:srgbClr val="000090"/>
                </a:solidFill>
                <a:latin typeface="Garamond"/>
                <a:cs typeface="Garamond"/>
              </a:rPr>
              <a:t>Objective 2.     The </a:t>
            </a:r>
            <a:r>
              <a:rPr lang="en-US" sz="2000" b="1" dirty="0">
                <a:solidFill>
                  <a:srgbClr val="000090"/>
                </a:solidFill>
                <a:latin typeface="Garamond"/>
                <a:cs typeface="Garamond"/>
              </a:rPr>
              <a:t>MPOAC will implement effective internal and </a:t>
            </a:r>
            <a:r>
              <a:rPr lang="en-US" sz="2000" b="1" dirty="0" smtClean="0">
                <a:solidFill>
                  <a:srgbClr val="000090"/>
                </a:solidFill>
                <a:latin typeface="Garamond"/>
                <a:cs typeface="Garamond"/>
              </a:rPr>
              <a:t>   </a:t>
            </a:r>
          </a:p>
          <a:p>
            <a:pPr lvl="0"/>
            <a:r>
              <a:rPr lang="en-US" sz="2000" b="1" dirty="0">
                <a:solidFill>
                  <a:srgbClr val="000090"/>
                </a:solidFill>
                <a:latin typeface="Garamond"/>
                <a:cs typeface="Garamond"/>
              </a:rPr>
              <a:t> </a:t>
            </a:r>
            <a:r>
              <a:rPr lang="en-US" sz="2000" b="1" dirty="0" smtClean="0">
                <a:solidFill>
                  <a:srgbClr val="000090"/>
                </a:solidFill>
                <a:latin typeface="Garamond"/>
                <a:cs typeface="Garamond"/>
              </a:rPr>
              <a:t>                        external communication </a:t>
            </a:r>
            <a:r>
              <a:rPr lang="en-US" sz="2000" b="1" dirty="0">
                <a:solidFill>
                  <a:srgbClr val="000090"/>
                </a:solidFill>
                <a:latin typeface="Garamond"/>
                <a:cs typeface="Garamond"/>
              </a:rPr>
              <a:t>and coordination strategies </a:t>
            </a:r>
            <a:r>
              <a:rPr lang="en-US" sz="2000" b="1" dirty="0" smtClean="0">
                <a:solidFill>
                  <a:srgbClr val="000090"/>
                </a:solidFill>
                <a:latin typeface="Garamond"/>
                <a:cs typeface="Garamond"/>
              </a:rPr>
              <a:t>with</a:t>
            </a:r>
          </a:p>
          <a:p>
            <a:pPr lvl="0"/>
            <a:r>
              <a:rPr lang="en-US" sz="2000" b="1" dirty="0">
                <a:solidFill>
                  <a:srgbClr val="000090"/>
                </a:solidFill>
                <a:latin typeface="Garamond"/>
                <a:cs typeface="Garamond"/>
              </a:rPr>
              <a:t> </a:t>
            </a:r>
            <a:r>
              <a:rPr lang="en-US" sz="2000" b="1" dirty="0" smtClean="0">
                <a:solidFill>
                  <a:srgbClr val="000090"/>
                </a:solidFill>
                <a:latin typeface="Garamond"/>
                <a:cs typeface="Garamond"/>
              </a:rPr>
              <a:t>                        </a:t>
            </a:r>
            <a:r>
              <a:rPr lang="en-US" sz="2000" b="1" dirty="0">
                <a:solidFill>
                  <a:srgbClr val="000090"/>
                </a:solidFill>
                <a:latin typeface="Garamond"/>
                <a:cs typeface="Garamond"/>
              </a:rPr>
              <a:t>members </a:t>
            </a:r>
            <a:r>
              <a:rPr lang="en-US" sz="2000" b="1" dirty="0" smtClean="0">
                <a:solidFill>
                  <a:srgbClr val="000090"/>
                </a:solidFill>
                <a:latin typeface="Garamond"/>
                <a:cs typeface="Garamond"/>
              </a:rPr>
              <a:t>and other </a:t>
            </a:r>
            <a:r>
              <a:rPr lang="en-US" sz="2000" b="1" dirty="0">
                <a:solidFill>
                  <a:srgbClr val="000090"/>
                </a:solidFill>
                <a:latin typeface="Garamond"/>
                <a:cs typeface="Garamond"/>
              </a:rPr>
              <a:t>organizations. </a:t>
            </a:r>
            <a:endParaRPr lang="en-US" sz="2000" dirty="0">
              <a:solidFill>
                <a:srgbClr val="000090"/>
              </a:solidFill>
              <a:latin typeface="Garamond"/>
              <a:cs typeface="Garamond"/>
            </a:endParaRPr>
          </a:p>
          <a:p>
            <a:r>
              <a:rPr lang="en-US" i="1" dirty="0" smtClean="0">
                <a:latin typeface="Garamond"/>
                <a:cs typeface="Garamond"/>
              </a:rPr>
              <a:t>Draft Actions</a:t>
            </a:r>
          </a:p>
          <a:p>
            <a:endParaRPr lang="en-US" dirty="0">
              <a:latin typeface="Garamond"/>
              <a:cs typeface="Garamond"/>
            </a:endParaRPr>
          </a:p>
          <a:p>
            <a:pPr marL="342900" lvl="0" indent="-342900">
              <a:buFont typeface="+mj-lt"/>
              <a:buAutoNum type="alphaLcPeriod"/>
            </a:pPr>
            <a:r>
              <a:rPr lang="en-US" b="1" dirty="0">
                <a:latin typeface="Garamond"/>
                <a:cs typeface="Garamond"/>
              </a:rPr>
              <a:t>Create an MPOAC Communications </a:t>
            </a:r>
            <a:r>
              <a:rPr lang="en-US" b="1" dirty="0" smtClean="0">
                <a:latin typeface="Garamond"/>
                <a:cs typeface="Garamond"/>
              </a:rPr>
              <a:t>Workgroup</a:t>
            </a:r>
            <a:br>
              <a:rPr lang="en-US" b="1" dirty="0" smtClean="0">
                <a:latin typeface="Garamond"/>
                <a:cs typeface="Garamond"/>
              </a:rPr>
            </a:br>
            <a:endParaRPr lang="en-US" dirty="0">
              <a:latin typeface="Garamond"/>
              <a:cs typeface="Garamond"/>
            </a:endParaRPr>
          </a:p>
          <a:p>
            <a:pPr marL="342900" lvl="0" indent="-342900">
              <a:buFont typeface="+mj-lt"/>
              <a:buAutoNum type="alphaLcPeriod"/>
            </a:pPr>
            <a:r>
              <a:rPr lang="en-US" b="1" dirty="0" smtClean="0">
                <a:latin typeface="Garamond"/>
                <a:cs typeface="Garamond"/>
              </a:rPr>
              <a:t>MPOAC </a:t>
            </a:r>
            <a:r>
              <a:rPr lang="en-US" b="1" dirty="0">
                <a:latin typeface="Garamond"/>
                <a:cs typeface="Garamond"/>
              </a:rPr>
              <a:t>Quarterly Meeting Format </a:t>
            </a:r>
            <a:r>
              <a:rPr lang="en-US" b="1" dirty="0" smtClean="0">
                <a:latin typeface="Garamond"/>
                <a:cs typeface="Garamond"/>
              </a:rPr>
              <a:t/>
            </a:r>
            <a:br>
              <a:rPr lang="en-US" b="1" dirty="0" smtClean="0">
                <a:latin typeface="Garamond"/>
                <a:cs typeface="Garamond"/>
              </a:rPr>
            </a:br>
            <a:endParaRPr lang="en-US" b="1" dirty="0">
              <a:latin typeface="Garamond"/>
              <a:cs typeface="Garamond"/>
            </a:endParaRPr>
          </a:p>
          <a:p>
            <a:pPr marL="342900" lvl="0" indent="-342900">
              <a:buFont typeface="+mj-lt"/>
              <a:buAutoNum type="alphaLcPeriod"/>
            </a:pPr>
            <a:r>
              <a:rPr lang="en-US" b="1" dirty="0" smtClean="0">
                <a:latin typeface="Garamond"/>
                <a:cs typeface="Garamond"/>
              </a:rPr>
              <a:t>Opportunity </a:t>
            </a:r>
            <a:r>
              <a:rPr lang="en-US" b="1" dirty="0">
                <a:latin typeface="Garamond"/>
                <a:cs typeface="Garamond"/>
              </a:rPr>
              <a:t>for </a:t>
            </a:r>
            <a:r>
              <a:rPr lang="en-US" b="1" dirty="0" smtClean="0">
                <a:latin typeface="Garamond"/>
                <a:cs typeface="Garamond"/>
              </a:rPr>
              <a:t>MPOAC Member Participation </a:t>
            </a:r>
            <a:r>
              <a:rPr lang="en-US" b="1" dirty="0">
                <a:latin typeface="Garamond"/>
                <a:cs typeface="Garamond"/>
              </a:rPr>
              <a:t>o</a:t>
            </a:r>
            <a:r>
              <a:rPr lang="en-US" b="1" dirty="0" smtClean="0">
                <a:latin typeface="Garamond"/>
                <a:cs typeface="Garamond"/>
              </a:rPr>
              <a:t>n Committees &amp; Workgroups</a:t>
            </a:r>
            <a:endParaRPr lang="en-US" dirty="0">
              <a:latin typeface="Garamond"/>
              <a:cs typeface="Garamond"/>
            </a:endParaRPr>
          </a:p>
          <a:p>
            <a:pPr lvl="0"/>
            <a:endParaRPr lang="en-US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4599192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371600"/>
            <a:ext cx="7772400" cy="3200400"/>
          </a:xfrm>
          <a:prstGeom prst="rect">
            <a:avLst/>
          </a:prstGeom>
          <a:noFill/>
        </p:spPr>
        <p:txBody>
          <a:bodyPr wrap="square" rtlCol="0">
            <a:normAutofit fontScale="40000" lnSpcReduction="20000"/>
          </a:bodyPr>
          <a:lstStyle/>
          <a:p>
            <a:endParaRPr lang="en-US" sz="9600" cap="all" dirty="0">
              <a:latin typeface="Garamond"/>
              <a:cs typeface="Garamond"/>
            </a:endParaRPr>
          </a:p>
          <a:p>
            <a:endParaRPr lang="en-US" sz="4000" b="1" dirty="0" smtClean="0">
              <a:latin typeface="Garamond"/>
              <a:cs typeface="Garamond"/>
            </a:endParaRPr>
          </a:p>
          <a:p>
            <a:endParaRPr lang="en-US" sz="9600" dirty="0" smtClean="0">
              <a:latin typeface="Garamond"/>
              <a:cs typeface="Garamond"/>
            </a:endParaRPr>
          </a:p>
          <a:p>
            <a:pPr marL="236538" indent="-236538">
              <a:buFont typeface="Arial"/>
              <a:buChar char="•"/>
            </a:pPr>
            <a:endParaRPr lang="en-US" sz="8600" dirty="0">
              <a:latin typeface="Garamond"/>
              <a:cs typeface="Garamond"/>
            </a:endParaRPr>
          </a:p>
          <a:p>
            <a:endParaRPr lang="en-US" sz="9600" dirty="0" smtClean="0">
              <a:latin typeface="Garamond"/>
              <a:cs typeface="Garamond"/>
            </a:endParaRPr>
          </a:p>
          <a:p>
            <a:endParaRPr lang="en-US" sz="4000" dirty="0"/>
          </a:p>
          <a:p>
            <a:endParaRPr lang="en-US" sz="4200" dirty="0">
              <a:latin typeface="Garamond"/>
              <a:cs typeface="Garamond"/>
            </a:endParaRPr>
          </a:p>
          <a:p>
            <a:endParaRPr lang="en-US" sz="2800" i="1" dirty="0" smtClean="0">
              <a:latin typeface="Garamond"/>
              <a:cs typeface="Garamond"/>
            </a:endParaRPr>
          </a:p>
          <a:p>
            <a:r>
              <a:rPr lang="en-US" sz="7200" dirty="0"/>
              <a:t> </a:t>
            </a:r>
          </a:p>
          <a:p>
            <a:endParaRPr lang="en-US" sz="7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1447801" y="-588740"/>
            <a:ext cx="2895600" cy="68610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62200" y="381000"/>
            <a:ext cx="66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Garamond"/>
                <a:cs typeface="Garamond"/>
              </a:rPr>
              <a:t>B. Leadership Training &amp; Education</a:t>
            </a:r>
          </a:p>
        </p:txBody>
      </p:sp>
      <p:pic>
        <p:nvPicPr>
          <p:cNvPr id="5" name="Picture 4" descr="mpoac_logo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1785620" cy="1447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4400" y="-533400"/>
            <a:ext cx="7772400" cy="5447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b="1" dirty="0" smtClean="0"/>
          </a:p>
          <a:p>
            <a:pPr lvl="0"/>
            <a:endParaRPr lang="en-US" b="1" dirty="0"/>
          </a:p>
          <a:p>
            <a:pPr lvl="0"/>
            <a:endParaRPr lang="en-US" b="1" dirty="0" smtClean="0"/>
          </a:p>
          <a:p>
            <a:pPr lvl="0"/>
            <a:endParaRPr lang="en-US" b="1" dirty="0"/>
          </a:p>
          <a:p>
            <a:pPr lvl="0"/>
            <a:endParaRPr lang="en-US" b="1" dirty="0" smtClean="0"/>
          </a:p>
          <a:p>
            <a:pPr lvl="0"/>
            <a:endParaRPr lang="en-US" b="1" dirty="0"/>
          </a:p>
          <a:p>
            <a:pPr lvl="0"/>
            <a:endParaRPr lang="en-US" b="1" dirty="0" smtClean="0"/>
          </a:p>
          <a:p>
            <a:pPr lvl="0"/>
            <a:endParaRPr lang="en-US" b="1" dirty="0"/>
          </a:p>
          <a:p>
            <a:pPr lvl="0"/>
            <a:endParaRPr lang="en-US" b="1" dirty="0" smtClean="0"/>
          </a:p>
          <a:p>
            <a:r>
              <a:rPr lang="en-US" sz="2000" b="1" dirty="0" smtClean="0">
                <a:solidFill>
                  <a:srgbClr val="000090"/>
                </a:solidFill>
                <a:latin typeface="Garamond"/>
                <a:cs typeface="Garamond"/>
              </a:rPr>
              <a:t>Objective 1.    The </a:t>
            </a:r>
            <a:r>
              <a:rPr lang="en-US" sz="2000" b="1" dirty="0">
                <a:solidFill>
                  <a:srgbClr val="000090"/>
                </a:solidFill>
                <a:latin typeface="Garamond"/>
                <a:cs typeface="Garamond"/>
              </a:rPr>
              <a:t>MPOAC will increase participation in the </a:t>
            </a:r>
            <a:r>
              <a:rPr lang="en-US" sz="2000" b="1" dirty="0" smtClean="0">
                <a:solidFill>
                  <a:srgbClr val="000090"/>
                </a:solidFill>
                <a:latin typeface="Garamond"/>
                <a:cs typeface="Garamond"/>
              </a:rPr>
              <a:t>MPOAC</a:t>
            </a:r>
          </a:p>
          <a:p>
            <a:r>
              <a:rPr lang="en-US" sz="2000" b="1" dirty="0">
                <a:solidFill>
                  <a:srgbClr val="000090"/>
                </a:solidFill>
                <a:latin typeface="Garamond"/>
                <a:cs typeface="Garamond"/>
              </a:rPr>
              <a:t> </a:t>
            </a:r>
            <a:r>
              <a:rPr lang="en-US" sz="2000" b="1" dirty="0" smtClean="0">
                <a:solidFill>
                  <a:srgbClr val="000090"/>
                </a:solidFill>
                <a:latin typeface="Garamond"/>
                <a:cs typeface="Garamond"/>
              </a:rPr>
              <a:t>                        </a:t>
            </a:r>
            <a:r>
              <a:rPr lang="en-US" sz="2000" b="1" dirty="0">
                <a:solidFill>
                  <a:srgbClr val="000090"/>
                </a:solidFill>
                <a:latin typeface="Garamond"/>
                <a:cs typeface="Garamond"/>
              </a:rPr>
              <a:t>Institute as the core leadership and educational </a:t>
            </a:r>
            <a:endParaRPr lang="en-US" sz="2000" b="1" dirty="0" smtClean="0">
              <a:solidFill>
                <a:srgbClr val="000090"/>
              </a:solidFill>
              <a:latin typeface="Garamond"/>
              <a:cs typeface="Garamond"/>
            </a:endParaRPr>
          </a:p>
          <a:p>
            <a:r>
              <a:rPr lang="en-US" sz="2000" b="1" dirty="0">
                <a:solidFill>
                  <a:srgbClr val="000090"/>
                </a:solidFill>
                <a:latin typeface="Garamond"/>
                <a:cs typeface="Garamond"/>
              </a:rPr>
              <a:t> </a:t>
            </a:r>
            <a:r>
              <a:rPr lang="en-US" sz="2000" b="1" dirty="0" smtClean="0">
                <a:solidFill>
                  <a:srgbClr val="000090"/>
                </a:solidFill>
                <a:latin typeface="Garamond"/>
                <a:cs typeface="Garamond"/>
              </a:rPr>
              <a:t>                        program.</a:t>
            </a:r>
            <a:endParaRPr lang="en-US" i="1" dirty="0" smtClean="0">
              <a:latin typeface="Garamond"/>
              <a:cs typeface="Garamond"/>
            </a:endParaRPr>
          </a:p>
          <a:p>
            <a:r>
              <a:rPr lang="en-US" i="1" dirty="0" smtClean="0">
                <a:latin typeface="Garamond"/>
                <a:cs typeface="Garamond"/>
              </a:rPr>
              <a:t>Draft Actions</a:t>
            </a:r>
          </a:p>
          <a:p>
            <a:endParaRPr lang="en-US" dirty="0">
              <a:latin typeface="Garamond"/>
              <a:cs typeface="Garamond"/>
            </a:endParaRPr>
          </a:p>
          <a:p>
            <a:pPr marL="342900" lvl="0" indent="-342900">
              <a:buFont typeface="+mj-lt"/>
              <a:buAutoNum type="alphaLcPeriod"/>
            </a:pPr>
            <a:r>
              <a:rPr lang="en-US" b="1" dirty="0">
                <a:latin typeface="Garamond"/>
                <a:cs typeface="Garamond"/>
              </a:rPr>
              <a:t>Continue to support the delivery and update of the MPOAC Institute. </a:t>
            </a:r>
            <a:endParaRPr lang="en-US" dirty="0">
              <a:latin typeface="Garamond"/>
              <a:cs typeface="Garamond"/>
            </a:endParaRPr>
          </a:p>
          <a:p>
            <a:pPr marL="342900" indent="-342900">
              <a:buFont typeface="+mj-lt"/>
              <a:buAutoNum type="alphaLcPeriod"/>
            </a:pPr>
            <a:endParaRPr lang="en-US" dirty="0">
              <a:latin typeface="Garamond"/>
              <a:cs typeface="Garamond"/>
            </a:endParaRPr>
          </a:p>
          <a:p>
            <a:pPr marL="342900" lvl="0" indent="-342900">
              <a:buFont typeface="+mj-lt"/>
              <a:buAutoNum type="alphaLcPeriod"/>
            </a:pPr>
            <a:r>
              <a:rPr lang="en-US" b="1" dirty="0">
                <a:latin typeface="Garamond"/>
                <a:cs typeface="Garamond"/>
              </a:rPr>
              <a:t>Expand Participation in the MPOAC Institute. </a:t>
            </a:r>
            <a:endParaRPr lang="en-US" b="1" dirty="0" smtClean="0">
              <a:latin typeface="Garamond"/>
              <a:cs typeface="Garamond"/>
            </a:endParaRPr>
          </a:p>
          <a:p>
            <a:pPr marL="342900" lvl="0" indent="-342900">
              <a:buFont typeface="+mj-lt"/>
              <a:buAutoNum type="alphaLcPeriod"/>
            </a:pPr>
            <a:endParaRPr lang="en-US" dirty="0">
              <a:latin typeface="Garamond"/>
              <a:cs typeface="Garamond"/>
            </a:endParaRPr>
          </a:p>
          <a:p>
            <a:pPr marL="342900" lvl="0" indent="-342900">
              <a:buFont typeface="+mj-lt"/>
              <a:buAutoNum type="alphaLcPeriod"/>
            </a:pPr>
            <a:r>
              <a:rPr lang="en-US" b="1" dirty="0">
                <a:latin typeface="Garamond"/>
                <a:cs typeface="Garamond"/>
              </a:rPr>
              <a:t>Exporting MPOAC Institute </a:t>
            </a:r>
            <a:r>
              <a:rPr lang="en-US" b="1" dirty="0" smtClean="0">
                <a:latin typeface="Garamond"/>
                <a:cs typeface="Garamond"/>
              </a:rPr>
              <a:t>Components to Partner Organizations.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8493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heme/theme1.xml><?xml version="1.0" encoding="utf-8"?>
<a:theme xmlns:a="http://schemas.openxmlformats.org/drawingml/2006/main" name="Training New Employe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 New Employees.potx</Template>
  <TotalTime>0</TotalTime>
  <Words>992</Words>
  <Application>Microsoft Office PowerPoint</Application>
  <PresentationFormat>On-screen Show (4:3)</PresentationFormat>
  <Paragraphs>312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Garamond</vt:lpstr>
      <vt:lpstr>Georgia</vt:lpstr>
      <vt:lpstr>Training New Employees</vt:lpstr>
      <vt:lpstr>MPOAC STRATEGIC DIRECTIONS 2020 PROCESS UPDATE</vt:lpstr>
      <vt:lpstr>New Employee Orientation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Steps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2010-02-01T21:33:28Z</dcterms:created>
  <dcterms:modified xsi:type="dcterms:W3CDTF">2016-04-28T19:26:05Z</dcterms:modified>
</cp:coreProperties>
</file>