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424" y="393699"/>
            <a:ext cx="11507788" cy="5105401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Executive Director’s </a:t>
            </a:r>
            <a:b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</a:t>
            </a:r>
            <a:endParaRPr lang="en-US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8403167"/>
            <a:ext cx="6400800" cy="19473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968500"/>
            <a:ext cx="10872788" cy="4025899"/>
          </a:xfrm>
        </p:spPr>
        <p:txBody>
          <a:bodyPr/>
          <a:lstStyle/>
          <a:p>
            <a:r>
              <a:rPr lang="en-US" cap="none" dirty="0" smtClean="0"/>
              <a:t>Included in the agenda packet</a:t>
            </a:r>
            <a:br>
              <a:rPr lang="en-US" cap="none" dirty="0" smtClean="0"/>
            </a:br>
            <a:r>
              <a:rPr lang="en-US" cap="none" dirty="0" smtClean="0"/>
              <a:t>On Track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2" y="647701"/>
            <a:ext cx="1150778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Budget</a:t>
            </a:r>
            <a:endParaRPr lang="en-US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6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946400"/>
            <a:ext cx="10872788" cy="35687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HB 7061 (Transportation)</a:t>
            </a:r>
            <a:br>
              <a:rPr lang="en-US" sz="2800" dirty="0"/>
            </a:br>
            <a:r>
              <a:rPr lang="en-US" sz="2800" dirty="0" smtClean="0"/>
              <a:t>HB </a:t>
            </a:r>
            <a:r>
              <a:rPr lang="en-US" sz="2800" dirty="0"/>
              <a:t>7027 (Transportation)</a:t>
            </a:r>
            <a:br>
              <a:rPr lang="en-US" sz="2800" dirty="0"/>
            </a:br>
            <a:r>
              <a:rPr lang="en-US" sz="2800" dirty="0" smtClean="0"/>
              <a:t>HB </a:t>
            </a:r>
            <a:r>
              <a:rPr lang="en-US" sz="2800" dirty="0"/>
              <a:t>1361 (Growth Management)</a:t>
            </a:r>
            <a:br>
              <a:rPr lang="en-US" sz="2800" dirty="0"/>
            </a:br>
            <a:r>
              <a:rPr lang="en-US" sz="2800" dirty="0" smtClean="0"/>
              <a:t>SB </a:t>
            </a:r>
            <a:r>
              <a:rPr lang="en-US" sz="2800" dirty="0"/>
              <a:t>416 (Utilities)</a:t>
            </a:r>
            <a:br>
              <a:rPr lang="en-US" sz="2800" dirty="0"/>
            </a:b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/>
              <a:t>Start over on March 7, 2017</a:t>
            </a:r>
            <a:br>
              <a:rPr lang="en-US" sz="2800" dirty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79401"/>
            <a:ext cx="10974388" cy="250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2016 Legislative Summaries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Four Main Bills Passed</a:t>
            </a:r>
          </a:p>
        </p:txBody>
      </p:sp>
    </p:spTree>
    <p:extLst>
      <p:ext uri="{BB962C8B-B14F-4D97-AF65-F5344CB8AC3E}">
        <p14:creationId xmlns:p14="http://schemas.microsoft.com/office/powerpoint/2010/main" val="200204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57907"/>
            <a:ext cx="10312034" cy="9104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HB 7061 (Transportation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168400"/>
            <a:ext cx="7431088" cy="5384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sz="2900" dirty="0">
                <a:solidFill>
                  <a:schemeClr val="tx1"/>
                </a:solidFill>
              </a:rPr>
              <a:t>Was a General Bill by the Economic Affairs Committee</a:t>
            </a:r>
          </a:p>
          <a:p>
            <a:r>
              <a:rPr lang="en-US" sz="2900" dirty="0">
                <a:solidFill>
                  <a:schemeClr val="tx1"/>
                </a:solidFill>
              </a:rPr>
              <a:t>$25 M per year to FL Seaport Transportation and Economic Development Program</a:t>
            </a:r>
          </a:p>
          <a:p>
            <a:r>
              <a:rPr lang="en-US" sz="2900" dirty="0">
                <a:solidFill>
                  <a:schemeClr val="tx1"/>
                </a:solidFill>
              </a:rPr>
              <a:t>Transfers the Pinellas </a:t>
            </a:r>
            <a:r>
              <a:rPr lang="en-US" sz="2900" dirty="0" err="1">
                <a:solidFill>
                  <a:schemeClr val="tx1"/>
                </a:solidFill>
              </a:rPr>
              <a:t>Bayway</a:t>
            </a:r>
            <a:r>
              <a:rPr lang="en-US" sz="2900" dirty="0">
                <a:solidFill>
                  <a:schemeClr val="tx1"/>
                </a:solidFill>
              </a:rPr>
              <a:t> System from FDOT to the Turnpike</a:t>
            </a:r>
          </a:p>
          <a:p>
            <a:r>
              <a:rPr lang="en-US" sz="2900" dirty="0">
                <a:solidFill>
                  <a:schemeClr val="tx1"/>
                </a:solidFill>
              </a:rPr>
              <a:t>Establishes the Seaport Security Advisory Committee</a:t>
            </a:r>
          </a:p>
          <a:p>
            <a:r>
              <a:rPr lang="en-US" sz="2900" dirty="0" smtClean="0">
                <a:solidFill>
                  <a:schemeClr val="tx1"/>
                </a:solidFill>
              </a:rPr>
              <a:t>Changes </a:t>
            </a:r>
            <a:r>
              <a:rPr lang="en-US" sz="2900" dirty="0">
                <a:solidFill>
                  <a:schemeClr val="tx1"/>
                </a:solidFill>
              </a:rPr>
              <a:t>the SCOP (Small County Outreach Program)</a:t>
            </a:r>
          </a:p>
          <a:p>
            <a:r>
              <a:rPr lang="en-US" sz="2900" dirty="0">
                <a:solidFill>
                  <a:schemeClr val="tx1"/>
                </a:solidFill>
              </a:rPr>
              <a:t>	From 150K Population to 170K Population</a:t>
            </a:r>
          </a:p>
          <a:p>
            <a:r>
              <a:rPr lang="en-US" sz="2900" dirty="0">
                <a:solidFill>
                  <a:schemeClr val="tx1"/>
                </a:solidFill>
              </a:rPr>
              <a:t>Requires FDOT to install roadside barriers which will shield bodies of water </a:t>
            </a:r>
          </a:p>
          <a:p>
            <a:r>
              <a:rPr lang="en-US" sz="2900" dirty="0">
                <a:solidFill>
                  <a:schemeClr val="tx1"/>
                </a:solidFill>
              </a:rPr>
              <a:t>	Chloe’s Law</a:t>
            </a:r>
          </a:p>
          <a:p>
            <a:r>
              <a:rPr lang="en-US" sz="2900" dirty="0">
                <a:solidFill>
                  <a:schemeClr val="tx1"/>
                </a:solidFill>
              </a:rPr>
              <a:t>Makes several statutory changes to the operation and regulation of autonomous vehicles</a:t>
            </a:r>
          </a:p>
          <a:p>
            <a:r>
              <a:rPr lang="en-US" sz="2900" dirty="0">
                <a:solidFill>
                  <a:schemeClr val="tx1"/>
                </a:solidFill>
              </a:rPr>
              <a:t>Requires a study of Driver-Assistive Truck Platooning </a:t>
            </a:r>
            <a:r>
              <a:rPr lang="en-US" sz="2900" dirty="0" smtClean="0">
                <a:solidFill>
                  <a:schemeClr val="tx1"/>
                </a:solidFill>
              </a:rPr>
              <a:t>Technology</a:t>
            </a:r>
          </a:p>
          <a:p>
            <a:r>
              <a:rPr lang="en-US" sz="2900" dirty="0">
                <a:solidFill>
                  <a:schemeClr val="tx1"/>
                </a:solidFill>
              </a:rPr>
              <a:t>Establishes commercial megacycles and regulates </a:t>
            </a:r>
            <a:r>
              <a:rPr lang="en-US" sz="2900" dirty="0" smtClean="0">
                <a:solidFill>
                  <a:schemeClr val="tx1"/>
                </a:solidFill>
              </a:rPr>
              <a:t>them</a:t>
            </a:r>
            <a:endParaRPr lang="en-US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187569"/>
            <a:ext cx="11085757" cy="9300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HB 7061 (Transportation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–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Con’t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266093"/>
            <a:ext cx="6400800" cy="45251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a Megacycle?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97" y="1936693"/>
            <a:ext cx="5944115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226434" cy="9085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HB 7027 (Transportation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805354"/>
            <a:ext cx="7570788" cy="470974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NEPA Provision – FDOT may assume these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Legislative Budget Commission has approval authority for Work Program Amendments that:</a:t>
            </a:r>
          </a:p>
          <a:p>
            <a:r>
              <a:rPr lang="en-US" dirty="0">
                <a:solidFill>
                  <a:schemeClr val="tx1"/>
                </a:solidFill>
              </a:rPr>
              <a:t>	Add a project or phase</a:t>
            </a:r>
          </a:p>
          <a:p>
            <a:r>
              <a:rPr lang="en-US" dirty="0">
                <a:solidFill>
                  <a:schemeClr val="tx1"/>
                </a:solidFill>
              </a:rPr>
              <a:t>	$3M minimum limit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Establishes </a:t>
            </a:r>
            <a:r>
              <a:rPr lang="en-US" dirty="0">
                <a:solidFill>
                  <a:schemeClr val="tx1"/>
                </a:solidFill>
              </a:rPr>
              <a:t>the FDOT Financing Corporation</a:t>
            </a:r>
          </a:p>
          <a:p>
            <a:r>
              <a:rPr lang="en-US" dirty="0">
                <a:solidFill>
                  <a:schemeClr val="tx1"/>
                </a:solidFill>
              </a:rPr>
              <a:t>	Board of Directors</a:t>
            </a:r>
          </a:p>
          <a:p>
            <a:r>
              <a:rPr lang="en-US" dirty="0">
                <a:solidFill>
                  <a:schemeClr val="tx1"/>
                </a:solidFill>
              </a:rPr>
              <a:t>	Membership and Organization</a:t>
            </a:r>
          </a:p>
          <a:p>
            <a:r>
              <a:rPr lang="en-US" dirty="0">
                <a:solidFill>
                  <a:schemeClr val="tx1"/>
                </a:solidFill>
              </a:rPr>
              <a:t>	Powers and Duties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2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04800"/>
            <a:ext cx="11179542" cy="931986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HB 1361 (Growth Management)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236786"/>
            <a:ext cx="6400800" cy="22176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Sector plan threshold </a:t>
            </a:r>
            <a:r>
              <a:rPr lang="en-US" dirty="0" smtClean="0">
                <a:solidFill>
                  <a:schemeClr val="tx1"/>
                </a:solidFill>
              </a:rPr>
              <a:t>changes from </a:t>
            </a:r>
            <a:r>
              <a:rPr lang="en-US" dirty="0">
                <a:solidFill>
                  <a:schemeClr val="tx1"/>
                </a:solidFill>
              </a:rPr>
              <a:t>15,000 acres to 5,000 acres</a:t>
            </a:r>
          </a:p>
          <a:p>
            <a:r>
              <a:rPr lang="en-US" dirty="0">
                <a:solidFill>
                  <a:schemeClr val="tx1"/>
                </a:solidFill>
              </a:rPr>
              <a:t>Allows local governments to approve land use changes to “essentially built-out” developments as long as there is not a net increase in impacts to public facilities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4212" y="3808043"/>
            <a:ext cx="8001000" cy="76786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 416 (Utilities)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4212" y="4575906"/>
            <a:ext cx="6400800" cy="962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Shifts the cost of Utility Relocation from the Utility to local units of government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5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152188" cy="99060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Traffic Engineering Definition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006601"/>
            <a:ext cx="6400800" cy="378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Follow-Up from previous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Florida Board of Professional Engineers purview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Had worked on a definition – included many transportation planning activities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Withdrew definition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pursuing a definition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NC Case involving dentists and teeth whitening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5965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</TotalTime>
  <Words>162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Executive Director’s  Report</vt:lpstr>
      <vt:lpstr>Included in the agenda packet On Track</vt:lpstr>
      <vt:lpstr>HB 7061 (Transportation) HB 7027 (Transportation) HB 1361 (Growth Management) SB 416 (Utilities)   Start over on March 7, 2017  </vt:lpstr>
      <vt:lpstr>HB 7061 (Transportation)</vt:lpstr>
      <vt:lpstr>HB 7061 (Transportation) – Con’t</vt:lpstr>
      <vt:lpstr>HB 7027 (Transportation)</vt:lpstr>
      <vt:lpstr>HB 1361 (Growth Management)</vt:lpstr>
      <vt:lpstr>Traffic Engineering Definition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Director’s  Report</dc:title>
  <dc:creator>Mikyska, Carl</dc:creator>
  <cp:lastModifiedBy>Mikyska, Carl</cp:lastModifiedBy>
  <cp:revision>9</cp:revision>
  <dcterms:created xsi:type="dcterms:W3CDTF">2015-07-22T13:44:59Z</dcterms:created>
  <dcterms:modified xsi:type="dcterms:W3CDTF">2016-04-26T17:09:43Z</dcterms:modified>
</cp:coreProperties>
</file>