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315" r:id="rId6"/>
    <p:sldId id="301" r:id="rId7"/>
    <p:sldId id="318" r:id="rId8"/>
    <p:sldId id="299" r:id="rId9"/>
    <p:sldId id="319" r:id="rId10"/>
    <p:sldId id="303" r:id="rId11"/>
    <p:sldId id="304" r:id="rId12"/>
    <p:sldId id="312" r:id="rId13"/>
    <p:sldId id="320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1F4283"/>
    <a:srgbClr val="D7181F"/>
    <a:srgbClr val="1F4284"/>
    <a:srgbClr val="0054A8"/>
    <a:srgbClr val="1B1464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90" autoAdjust="0"/>
  </p:normalViewPr>
  <p:slideViewPr>
    <p:cSldViewPr>
      <p:cViewPr varScale="1">
        <p:scale>
          <a:sx n="110" d="100"/>
          <a:sy n="110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41679-E6B3-43FB-9663-4AFDD83C660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9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9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3223C-85D5-46A6-AF71-81283EE97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48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B1179-8A88-4448-B7E6-8BC887D5336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4546"/>
            <a:ext cx="5607050" cy="36370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9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9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64723-3EC3-4C54-B649-5CBFD18A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8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64723-3EC3-4C54-B649-5CBFD18AC0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1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64723-3EC3-4C54-B649-5CBFD18AC0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64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64723-3EC3-4C54-B649-5CBFD18AC0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64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64723-3EC3-4C54-B649-5CBFD18AC0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64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64723-3EC3-4C54-B649-5CBFD18AC0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27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64723-3EC3-4C54-B649-5CBFD18AC0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64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64723-3EC3-4C54-B649-5CBFD18AC0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64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64723-3EC3-4C54-B649-5CBFD18AC0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08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64723-3EC3-4C54-B649-5CBFD18AC0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9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DA2D-DB04-4632-AD64-CBC133A5C28C}" type="datetime1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835-A004-45EE-B669-29310FAEF020}" type="datetime1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5F6E-F2EE-4E11-A4F6-6606C231917E}" type="datetime1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FC85-CE84-4FB7-B9AB-0316CBFD3774}" type="datetime1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31DE-4E55-4B52-9746-4E5BCA9B059A}" type="datetime1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C32-53FA-4184-AEBA-041AF0ED5B45}" type="datetime1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2F80-CEB9-430F-AB18-8930992563A6}" type="datetime1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F6DA-F031-4EED-B80E-EFC5A6FB32D1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38B4-63B6-4FDB-BF7D-3387566288F6}" type="datetime1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5A36-624F-4732-A682-559E56B87B06}" type="datetime1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BE96-6B10-4D93-88C0-D72643AA9137}" type="datetime1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D1D8-9AF4-46FA-8FFC-79CAC3592AF9}" type="datetime1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en.morefield@dot.state.fl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54316" y="1524000"/>
            <a:ext cx="8837283" cy="2438400"/>
          </a:xfrm>
          <a:prstGeom prst="rect">
            <a:avLst/>
          </a:prstGeom>
          <a:solidFill>
            <a:srgbClr val="1F4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457200" y="2133600"/>
            <a:ext cx="9296400" cy="16383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9800" y="228600"/>
            <a:ext cx="57912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1F4283"/>
                </a:solidFill>
              </a:rPr>
              <a:t>Florida Department of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1F42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09800" y="476310"/>
            <a:ext cx="57912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F4283"/>
                </a:solidFill>
              </a:rPr>
              <a:t>TRANSPORTATION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1143000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5532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8382000" cy="87767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9"/>
                </a:solidFill>
                <a:latin typeface="Century Gothic" panose="020B0502020202020204" pitchFamily="34" charset="0"/>
              </a:rPr>
              <a:t>FDOT</a:t>
            </a:r>
            <a:endParaRPr lang="en-US" sz="3600" b="1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533399" y="2700859"/>
            <a:ext cx="8458199" cy="94403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srgbClr val="000099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30" name="Title 4"/>
          <p:cNvSpPr txBox="1">
            <a:spLocks/>
          </p:cNvSpPr>
          <p:nvPr/>
        </p:nvSpPr>
        <p:spPr>
          <a:xfrm>
            <a:off x="0" y="26289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99"/>
                </a:solidFill>
                <a:latin typeface="Century Gothic" panose="020B0502020202020204" pitchFamily="34" charset="0"/>
              </a:rPr>
              <a:t>  NEPA Assignment Program</a:t>
            </a:r>
          </a:p>
          <a:p>
            <a:r>
              <a:rPr lang="en-US" sz="2900" b="1" dirty="0" smtClean="0">
                <a:solidFill>
                  <a:srgbClr val="000099"/>
                </a:solidFill>
                <a:latin typeface="Century Gothic" panose="020B0502020202020204" pitchFamily="34" charset="0"/>
              </a:rPr>
              <a:t>     (Highway Projects)</a:t>
            </a:r>
            <a:endParaRPr lang="en-US" sz="3200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" y="4038600"/>
            <a:ext cx="88392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52400" y="1447800"/>
            <a:ext cx="88392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2400" y="4114800"/>
            <a:ext cx="8839200" cy="17794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Rectangle 1"/>
          <p:cNvSpPr/>
          <p:nvPr/>
        </p:nvSpPr>
        <p:spPr>
          <a:xfrm>
            <a:off x="7081314" y="6096000"/>
            <a:ext cx="2045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rgbClr val="000099"/>
                </a:solidFill>
                <a:latin typeface="Century Gothic" panose="020B0502020202020204" pitchFamily="34" charset="0"/>
              </a:rPr>
              <a:t>January 28, 2016</a:t>
            </a:r>
            <a:endParaRPr lang="en-US" dirty="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618"/>
            <a:ext cx="18288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1F42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5532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209800" y="228600"/>
            <a:ext cx="57912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1F4283"/>
                </a:solidFill>
              </a:rPr>
              <a:t>Florida Department of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476310"/>
            <a:ext cx="57912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F4283"/>
                </a:solidFill>
              </a:rPr>
              <a:t>TRANSPORTATION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1143000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4316" y="1524000"/>
            <a:ext cx="8837283" cy="4876800"/>
          </a:xfrm>
          <a:prstGeom prst="rect">
            <a:avLst/>
          </a:prstGeom>
          <a:solidFill>
            <a:srgbClr val="1F4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457200" y="2133600"/>
            <a:ext cx="9296400" cy="22098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00958" y="2884283"/>
            <a:ext cx="8382000" cy="708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15200" y="3657600"/>
            <a:ext cx="1752600" cy="28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2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6200" y="86500"/>
            <a:ext cx="518160" cy="6238100"/>
          </a:xfrm>
          <a:prstGeom prst="rect">
            <a:avLst/>
          </a:prstGeom>
          <a:solidFill>
            <a:srgbClr val="1F4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Florida Department of Transportation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76200"/>
            <a:ext cx="84582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1F4283"/>
                </a:solidFill>
              </a:rPr>
              <a:t>NEPA ASSIGNMENT PROGRAM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594360" y="1611144"/>
            <a:ext cx="8473440" cy="46372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All responsibilities cited in 23 USC 327 for highway projects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NEPA, all </a:t>
            </a:r>
            <a:r>
              <a:rPr lang="en-US" sz="2400" dirty="0"/>
              <a:t>eligible Federal Environmental </a:t>
            </a:r>
            <a:r>
              <a:rPr lang="en-US" sz="2400" dirty="0" smtClean="0"/>
              <a:t>Laws and Executive Orders as </a:t>
            </a:r>
            <a:r>
              <a:rPr lang="en-US" sz="2400" dirty="0"/>
              <a:t>provided in Appendix A to Part </a:t>
            </a:r>
            <a:r>
              <a:rPr lang="en-US" sz="2400" dirty="0" smtClean="0"/>
              <a:t>773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All classes of highway projects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Class I:  Environmental Impact Statement (EIS) projects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Class II: Categorically Excluded (CE) projects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Class III: Environmental Assessment (EA) projects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Local Agency Program (LAP) projects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Under this program</a:t>
            </a:r>
            <a:r>
              <a:rPr lang="en-US" sz="2400" smtClean="0"/>
              <a:t>, FDOT </a:t>
            </a:r>
            <a:r>
              <a:rPr lang="en-US" sz="2400" dirty="0" smtClean="0"/>
              <a:t>would be deemed to be FHWA on all projects for environmental matters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228600" y="902344"/>
            <a:ext cx="8686800" cy="609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 algn="in">
            <a:solidFill>
              <a:srgbClr val="1F428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57050" y="902344"/>
            <a:ext cx="8405949" cy="579438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</a:rPr>
              <a:t>Responsibilities Being Sought (23 USC 327)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1639-E2D7-4350-989E-546C14FAD4D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6429163"/>
            <a:ext cx="766829" cy="38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Florida Department of Transportation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76200"/>
            <a:ext cx="8991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1F4283"/>
                </a:solidFill>
              </a:rPr>
              <a:t>HOW DOES THIS BENEFIT FLORIDA?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AB2D-EF9B-4580-9F55-9C3084C490C6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897466"/>
            <a:ext cx="9140982" cy="5410200"/>
          </a:xfrm>
          <a:prstGeom prst="rect">
            <a:avLst/>
          </a:prstGeom>
          <a:solidFill>
            <a:srgbClr val="1F4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4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Florida </a:t>
            </a:r>
            <a:r>
              <a:rPr lang="en-US" sz="2400" dirty="0">
                <a:solidFill>
                  <a:schemeClr val="bg1"/>
                </a:solidFill>
              </a:rPr>
              <a:t>would have decision making authority assuming FHWA responsibilities and </a:t>
            </a:r>
            <a:r>
              <a:rPr lang="en-US" sz="2400" dirty="0" smtClean="0">
                <a:solidFill>
                  <a:schemeClr val="bg1"/>
                </a:solidFill>
              </a:rPr>
              <a:t>liabilities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No reduction of environmental considerations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Time and cost savings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Eliminates </a:t>
            </a:r>
            <a:r>
              <a:rPr lang="en-US" sz="2400" dirty="0">
                <a:solidFill>
                  <a:schemeClr val="bg1"/>
                </a:solidFill>
              </a:rPr>
              <a:t>one layer of governmental review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Allows </a:t>
            </a:r>
            <a:r>
              <a:rPr lang="en-US" sz="2400" dirty="0">
                <a:solidFill>
                  <a:schemeClr val="bg1"/>
                </a:solidFill>
              </a:rPr>
              <a:t>direct consultation between FDOT and federal regulatory </a:t>
            </a:r>
            <a:r>
              <a:rPr lang="en-US" sz="2400" dirty="0" smtClean="0">
                <a:solidFill>
                  <a:schemeClr val="bg1"/>
                </a:solidFill>
              </a:rPr>
              <a:t>agencies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Consolidates </a:t>
            </a:r>
            <a:r>
              <a:rPr lang="en-US" sz="2400" dirty="0">
                <a:solidFill>
                  <a:schemeClr val="bg1"/>
                </a:solidFill>
              </a:rPr>
              <a:t>all NEPA reviews under FDOT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More timely delivery of </a:t>
            </a:r>
            <a:r>
              <a:rPr lang="en-US" sz="2400" dirty="0">
                <a:solidFill>
                  <a:schemeClr val="bg1"/>
                </a:solidFill>
              </a:rPr>
              <a:t>transportation </a:t>
            </a:r>
            <a:r>
              <a:rPr lang="en-US" sz="2400" dirty="0" smtClean="0">
                <a:solidFill>
                  <a:schemeClr val="bg1"/>
                </a:solidFill>
              </a:rPr>
              <a:t>projects to </a:t>
            </a:r>
            <a:r>
              <a:rPr lang="en-US" sz="2400" dirty="0">
                <a:solidFill>
                  <a:schemeClr val="bg1"/>
                </a:solidFill>
              </a:rPr>
              <a:t>Florida’s citizens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More efficient </a:t>
            </a:r>
            <a:r>
              <a:rPr lang="en-US" sz="2400" dirty="0">
                <a:solidFill>
                  <a:schemeClr val="bg1"/>
                </a:solidFill>
              </a:rPr>
              <a:t>use of FDOT </a:t>
            </a:r>
            <a:r>
              <a:rPr lang="en-US" sz="2400" dirty="0" smtClean="0">
                <a:solidFill>
                  <a:schemeClr val="bg1"/>
                </a:solidFill>
              </a:rPr>
              <a:t>staff and resources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Realized cost savings can be applied to other FDOT projects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6429163"/>
            <a:ext cx="766829" cy="38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9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914400"/>
            <a:ext cx="9140982" cy="5410200"/>
          </a:xfrm>
          <a:prstGeom prst="rect">
            <a:avLst/>
          </a:prstGeom>
          <a:solidFill>
            <a:srgbClr val="1F4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152400" y="1066800"/>
            <a:ext cx="9829800" cy="1650207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891902"/>
            <a:ext cx="8991600" cy="4508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276181" y="3119436"/>
            <a:ext cx="2687637" cy="2289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2400" y="76200"/>
            <a:ext cx="8991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1F4284"/>
                </a:solidFill>
              </a:rPr>
              <a:t>OTHER CONSIDERATIONS</a:t>
            </a:r>
          </a:p>
        </p:txBody>
      </p:sp>
      <p:sp>
        <p:nvSpPr>
          <p:cNvPr id="17" name="Title 9"/>
          <p:cNvSpPr>
            <a:spLocks noGrp="1"/>
          </p:cNvSpPr>
          <p:nvPr>
            <p:ph type="title"/>
          </p:nvPr>
        </p:nvSpPr>
        <p:spPr>
          <a:xfrm>
            <a:off x="304800" y="1249681"/>
            <a:ext cx="9296400" cy="762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</a:rPr>
              <a:t>Limited Waiver of Sovereign Immunity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18" name="Content Placeholder 11"/>
          <p:cNvSpPr>
            <a:spLocks noGrp="1"/>
          </p:cNvSpPr>
          <p:nvPr>
            <p:ph idx="1"/>
          </p:nvPr>
        </p:nvSpPr>
        <p:spPr>
          <a:xfrm>
            <a:off x="457200" y="1859281"/>
            <a:ext cx="8839200" cy="287648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5600" dirty="0" smtClean="0"/>
              <a:t>FDOT </a:t>
            </a:r>
            <a:r>
              <a:rPr lang="en-US" sz="5600" dirty="0"/>
              <a:t>must consent to and accept </a:t>
            </a:r>
            <a:r>
              <a:rPr lang="en-US" sz="5600" dirty="0" smtClean="0"/>
              <a:t>federal court jurisdiction</a:t>
            </a:r>
            <a:endParaRPr lang="en-US" sz="56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5600" dirty="0" smtClean="0"/>
              <a:t>FDOT </a:t>
            </a:r>
            <a:r>
              <a:rPr lang="en-US" sz="5600" dirty="0"/>
              <a:t>attorneys will defend actions and decisions in </a:t>
            </a:r>
            <a:r>
              <a:rPr lang="en-US" sz="5600" dirty="0" smtClean="0"/>
              <a:t>federal </a:t>
            </a:r>
            <a:r>
              <a:rPr lang="en-US" sz="5600" dirty="0"/>
              <a:t>court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5600" dirty="0" smtClean="0"/>
              <a:t>Legislative action needed prior </a:t>
            </a:r>
            <a:r>
              <a:rPr lang="en-US" sz="5600" dirty="0"/>
              <a:t>to application being submitted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5600" dirty="0" smtClean="0"/>
              <a:t>Potential litigation outcomes</a:t>
            </a:r>
            <a:endParaRPr lang="en-US" sz="56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284"/>
              </a:buClr>
              <a:buFont typeface="Arial" panose="020B0604020202020204" pitchFamily="34" charset="0"/>
              <a:buChar char="•"/>
            </a:pPr>
            <a:r>
              <a:rPr lang="en-US" sz="5600" dirty="0" smtClean="0"/>
              <a:t>Court affirms the document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284"/>
              </a:buClr>
              <a:buFont typeface="Arial" panose="020B0604020202020204" pitchFamily="34" charset="0"/>
              <a:buChar char="•"/>
            </a:pPr>
            <a:r>
              <a:rPr lang="en-US" sz="5600" dirty="0" smtClean="0"/>
              <a:t>Environmental document is determined insufficient</a:t>
            </a:r>
            <a:endParaRPr lang="en-US" sz="56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284"/>
              </a:buClr>
              <a:buFont typeface="Arial" panose="020B0604020202020204" pitchFamily="34" charset="0"/>
              <a:buChar char="•"/>
            </a:pPr>
            <a:r>
              <a:rPr lang="en-US" sz="5600" dirty="0" smtClean="0"/>
              <a:t>Potential injunction delaying project implementation</a:t>
            </a:r>
            <a:endParaRPr lang="en-US" sz="56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284"/>
              </a:buClr>
              <a:buFont typeface="Arial" panose="020B0604020202020204" pitchFamily="34" charset="0"/>
              <a:buChar char="•"/>
            </a:pPr>
            <a:r>
              <a:rPr lang="en-US" sz="5600" dirty="0" smtClean="0"/>
              <a:t>Additional studies, analysis, public involvement, etc. may be </a:t>
            </a:r>
            <a:r>
              <a:rPr lang="en-US" sz="5600" dirty="0"/>
              <a:t>needed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284"/>
              </a:buClr>
              <a:buFont typeface="Arial" panose="020B0604020202020204" pitchFamily="34" charset="0"/>
              <a:buChar char="•"/>
            </a:pPr>
            <a:r>
              <a:rPr lang="en-US" sz="5600" dirty="0" smtClean="0"/>
              <a:t>Not </a:t>
            </a:r>
            <a:r>
              <a:rPr lang="en-US" sz="5600" dirty="0"/>
              <a:t>open to tort </a:t>
            </a:r>
            <a:r>
              <a:rPr lang="en-US" sz="5600" dirty="0" smtClean="0"/>
              <a:t>claims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5600" dirty="0"/>
              <a:t>Costs of litigation are </a:t>
            </a:r>
            <a:r>
              <a:rPr lang="en-US" sz="5600" dirty="0" smtClean="0"/>
              <a:t>reimbursable</a:t>
            </a:r>
            <a:endParaRPr lang="en-US" sz="5600" dirty="0"/>
          </a:p>
          <a:p>
            <a:endParaRPr lang="en-US" dirty="0"/>
          </a:p>
        </p:txBody>
      </p:sp>
      <p:sp>
        <p:nvSpPr>
          <p:cNvPr id="19" name="Title 9"/>
          <p:cNvSpPr txBox="1">
            <a:spLocks/>
          </p:cNvSpPr>
          <p:nvPr/>
        </p:nvSpPr>
        <p:spPr>
          <a:xfrm>
            <a:off x="304800" y="4724400"/>
            <a:ext cx="8839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C00000"/>
                </a:solidFill>
              </a:rPr>
              <a:t>State Law Requirements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" name="Content Placeholder 11"/>
          <p:cNvSpPr txBox="1">
            <a:spLocks/>
          </p:cNvSpPr>
          <p:nvPr/>
        </p:nvSpPr>
        <p:spPr>
          <a:xfrm>
            <a:off x="457200" y="5288281"/>
            <a:ext cx="8839200" cy="807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</a:pPr>
            <a:r>
              <a:rPr lang="en-US" sz="1400" dirty="0"/>
              <a:t>L</a:t>
            </a:r>
            <a:r>
              <a:rPr lang="en-US" sz="1400" dirty="0" smtClean="0"/>
              <a:t>egislative authority to allow </a:t>
            </a:r>
            <a:r>
              <a:rPr lang="en-US" sz="1400" dirty="0"/>
              <a:t>FDOT to assume NEPA responsibilities </a:t>
            </a:r>
          </a:p>
          <a:p>
            <a:pPr>
              <a:buClr>
                <a:srgbClr val="C00000"/>
              </a:buClr>
            </a:pPr>
            <a:r>
              <a:rPr lang="en-US" sz="1400" dirty="0" smtClean="0"/>
              <a:t>Have Public Records </a:t>
            </a:r>
            <a:r>
              <a:rPr lang="en-US" sz="1400" dirty="0"/>
              <a:t>laws </a:t>
            </a:r>
            <a:r>
              <a:rPr lang="en-US" sz="1400" dirty="0" smtClean="0"/>
              <a:t>(</a:t>
            </a:r>
            <a:r>
              <a:rPr lang="en-US" sz="1400" b="1" i="1" dirty="0" smtClean="0"/>
              <a:t>Florida Statute, Chapter 119</a:t>
            </a:r>
            <a:r>
              <a:rPr lang="en-US" sz="1400" dirty="0" smtClean="0"/>
              <a:t>), </a:t>
            </a:r>
            <a:r>
              <a:rPr lang="en-US" sz="1400" dirty="0"/>
              <a:t>in place comparable to Freedom of Information </a:t>
            </a:r>
            <a:r>
              <a:rPr lang="en-US" sz="1400" dirty="0" smtClean="0"/>
              <a:t>Act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Florida Department of Transportation</a:t>
            </a:r>
          </a:p>
        </p:txBody>
      </p:sp>
      <p:sp>
        <p:nvSpPr>
          <p:cNvPr id="2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16E8F4D-6929-472B-BD22-7986F7EEE810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6429163"/>
            <a:ext cx="766829" cy="38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3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24460" y="76200"/>
            <a:ext cx="518160" cy="6238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Florida Department of Transportation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620" y="76200"/>
            <a:ext cx="8501380" cy="67710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1F4283"/>
                </a:solidFill>
              </a:rPr>
              <a:t>Florida Department of Transportation</a:t>
            </a:r>
          </a:p>
        </p:txBody>
      </p:sp>
      <p:sp>
        <p:nvSpPr>
          <p:cNvPr id="16" name="Title 9"/>
          <p:cNvSpPr>
            <a:spLocks noGrp="1"/>
          </p:cNvSpPr>
          <p:nvPr>
            <p:ph type="title"/>
          </p:nvPr>
        </p:nvSpPr>
        <p:spPr>
          <a:xfrm>
            <a:off x="685800" y="685800"/>
            <a:ext cx="9296400" cy="762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</a:rPr>
              <a:t>Role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17" name="Content Placeholder 11"/>
          <p:cNvSpPr>
            <a:spLocks noGrp="1"/>
          </p:cNvSpPr>
          <p:nvPr>
            <p:ph idx="1"/>
          </p:nvPr>
        </p:nvSpPr>
        <p:spPr>
          <a:xfrm>
            <a:off x="838200" y="1242060"/>
            <a:ext cx="8305800" cy="31013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 smtClean="0"/>
              <a:t>Program Management and Oversight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 smtClean="0"/>
              <a:t>Documentation and Records Management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 smtClean="0"/>
              <a:t>Quality Assurance / Quality Control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 smtClean="0"/>
              <a:t>Legal Sufficiency / Legal Reviews / Prior Concurrence to be conducted by FDOT Office of General Counsel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 smtClean="0"/>
              <a:t>Support FHWA audits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 smtClean="0"/>
              <a:t>Training (includes  manual updates)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 smtClean="0"/>
              <a:t>Agency  and Stakeholder Coordination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 smtClean="0"/>
              <a:t>Communication with Districts on changes in laws or executive orders affecting the program</a:t>
            </a:r>
          </a:p>
        </p:txBody>
      </p:sp>
      <p:sp>
        <p:nvSpPr>
          <p:cNvPr id="18" name="Title 9"/>
          <p:cNvSpPr txBox="1">
            <a:spLocks/>
          </p:cNvSpPr>
          <p:nvPr/>
        </p:nvSpPr>
        <p:spPr>
          <a:xfrm>
            <a:off x="685800" y="3962400"/>
            <a:ext cx="8839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C00000"/>
                </a:solidFill>
              </a:rPr>
              <a:t>Responsibilities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9" name="Content Placeholder 11"/>
          <p:cNvSpPr txBox="1">
            <a:spLocks/>
          </p:cNvSpPr>
          <p:nvPr/>
        </p:nvSpPr>
        <p:spPr>
          <a:xfrm>
            <a:off x="838200" y="4572000"/>
            <a:ext cx="8305800" cy="14782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 smtClean="0"/>
              <a:t>Comply </a:t>
            </a:r>
            <a:r>
              <a:rPr lang="en-US" sz="1600" dirty="0"/>
              <a:t>with NEPA and other Federal laws and </a:t>
            </a:r>
            <a:r>
              <a:rPr lang="en-US" sz="1600" dirty="0" smtClean="0"/>
              <a:t>regulations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 smtClean="0"/>
              <a:t>Report all NEPA Decisions to FHWA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/>
              <a:t>Review and Approval of all documented CEs (Type 2 in </a:t>
            </a:r>
            <a:r>
              <a:rPr lang="en-US" sz="1600" dirty="0" smtClean="0"/>
              <a:t>Florida), </a:t>
            </a:r>
            <a:r>
              <a:rPr lang="en-US" sz="1600" dirty="0"/>
              <a:t>EAs and EISs (SHS and LAP projects</a:t>
            </a:r>
            <a:r>
              <a:rPr lang="en-US" sz="1600" dirty="0" smtClean="0"/>
              <a:t>). C and D listed CEs will be delegated to the Districts.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1600" dirty="0" smtClean="0"/>
              <a:t>Consent to and accept federal court jurisdiction (FDOT attorneys will defend actions and decisions in federal court)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FE4D-CA3E-45D5-BB06-F54CE0BB490E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6429163"/>
            <a:ext cx="766829" cy="38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914400"/>
            <a:ext cx="9140982" cy="5372100"/>
          </a:xfrm>
          <a:prstGeom prst="rect">
            <a:avLst/>
          </a:prstGeom>
          <a:solidFill>
            <a:srgbClr val="1F4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Florida Department of Transportation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half" idx="1"/>
          </p:nvPr>
        </p:nvSpPr>
        <p:spPr>
          <a:xfrm>
            <a:off x="0" y="922019"/>
            <a:ext cx="8991600" cy="4343400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SEMO currently reviews and approves all EAs and EISs prior to submittal to FHWA since 2008 for EISs and 2012 for EAs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C &amp; D list Type 1 CEs and Programmatic CEs for over </a:t>
            </a:r>
            <a:r>
              <a:rPr lang="en-US" sz="2100" b="1" dirty="0" smtClean="0">
                <a:solidFill>
                  <a:schemeClr val="bg1"/>
                </a:solidFill>
              </a:rPr>
              <a:t>20 years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Environmental and legal staff will be added in Central Office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Team of Subject Matter Experts (SME) and Reviewers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Consultant support contracts in place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Established state procedures to meet local, state and federal requirements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Established relationships with state and federal agencies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Enhancing tools in place to support quality assurance, tracking, reporting and monitoring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Established records retention program is being enhanced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Established cross functional teams statewide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Existing District role to remain unchanged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100" dirty="0" smtClean="0">
                <a:solidFill>
                  <a:schemeClr val="bg1"/>
                </a:solidFill>
              </a:rPr>
              <a:t>Districts have been briefed and will continue to be trained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Clr>
                <a:srgbClr val="1F4284"/>
              </a:buClr>
            </a:pPr>
            <a:endParaRPr lang="en-US" sz="1200" dirty="0" smtClean="0"/>
          </a:p>
          <a:p>
            <a:pPr lvl="1">
              <a:buClr>
                <a:srgbClr val="1F4284"/>
              </a:buClr>
            </a:pPr>
            <a:endParaRPr lang="en-US" sz="1200" dirty="0" smtClean="0"/>
          </a:p>
          <a:p>
            <a:pPr>
              <a:buClr>
                <a:srgbClr val="1F4284"/>
              </a:buClr>
            </a:pPr>
            <a:endParaRPr lang="en-US" sz="1600" dirty="0"/>
          </a:p>
          <a:p>
            <a:pPr lvl="1">
              <a:buClr>
                <a:srgbClr val="1F4284"/>
              </a:buClr>
            </a:pPr>
            <a:endParaRPr lang="en-US" sz="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076-65A7-47F0-AC71-935529DB1E43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28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76200"/>
            <a:ext cx="92964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1F4283"/>
                </a:solidFill>
              </a:rPr>
              <a:t>FDOT Readiness</a:t>
            </a:r>
            <a:endParaRPr lang="en-US" sz="4000" dirty="0">
              <a:solidFill>
                <a:srgbClr val="1F4283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6429163"/>
            <a:ext cx="766829" cy="38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Florida Department of Transportation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2620" y="1752600"/>
            <a:ext cx="8501380" cy="45617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Statement of Interest 				Completed</a:t>
            </a:r>
          </a:p>
          <a:p>
            <a:r>
              <a:rPr lang="en-US" sz="2000" dirty="0" smtClean="0"/>
              <a:t>NEPA Bi-weekly Team Meetings			On-going </a:t>
            </a:r>
          </a:p>
          <a:p>
            <a:r>
              <a:rPr lang="en-US" sz="2000" dirty="0" smtClean="0"/>
              <a:t>NEPA Assignment Workshop</a:t>
            </a:r>
            <a:r>
              <a:rPr lang="en-US" sz="2000" b="1" dirty="0" smtClean="0"/>
              <a:t>			</a:t>
            </a:r>
            <a:r>
              <a:rPr lang="en-US" sz="2000" dirty="0" smtClean="0"/>
              <a:t>Completed</a:t>
            </a:r>
          </a:p>
          <a:p>
            <a:r>
              <a:rPr lang="en-US" sz="2000" dirty="0" smtClean="0"/>
              <a:t>Coordination Webinar (Agencies and Tribes)</a:t>
            </a:r>
            <a:r>
              <a:rPr lang="en-US" sz="2000" b="1" dirty="0" smtClean="0"/>
              <a:t>		</a:t>
            </a:r>
            <a:r>
              <a:rPr lang="en-US" sz="2000" dirty="0" smtClean="0"/>
              <a:t>Completed</a:t>
            </a:r>
          </a:p>
          <a:p>
            <a:r>
              <a:rPr lang="en-US" sz="2000" dirty="0" smtClean="0"/>
              <a:t>Complete Initial Draft Application			</a:t>
            </a:r>
            <a:r>
              <a:rPr lang="en-US" sz="2000" dirty="0" smtClean="0"/>
              <a:t>2/15/16</a:t>
            </a:r>
            <a:endParaRPr lang="en-US" sz="2000" dirty="0" smtClean="0"/>
          </a:p>
          <a:p>
            <a:r>
              <a:rPr lang="en-US" sz="2000" dirty="0" smtClean="0"/>
              <a:t>Florida Legislature Limited Waiver of Sovereign Immunity	 *</a:t>
            </a:r>
          </a:p>
          <a:p>
            <a:r>
              <a:rPr lang="en-US" sz="2000" dirty="0" smtClean="0"/>
              <a:t>AG Certifies Limited Waiver of Sovereign Immunity	 **</a:t>
            </a:r>
          </a:p>
          <a:p>
            <a:r>
              <a:rPr lang="en-US" sz="2000" dirty="0" smtClean="0"/>
              <a:t>AG Certifies Sunshine Law Comparable to FOIA		 **</a:t>
            </a:r>
          </a:p>
          <a:p>
            <a:r>
              <a:rPr lang="en-US" sz="2000" dirty="0" smtClean="0"/>
              <a:t>Public Notice of Application</a:t>
            </a:r>
            <a:r>
              <a:rPr lang="en-US" sz="2000" b="1" dirty="0" smtClean="0"/>
              <a:t>			</a:t>
            </a:r>
            <a:r>
              <a:rPr lang="en-US" sz="2000" dirty="0" smtClean="0"/>
              <a:t>04/11/16 </a:t>
            </a:r>
            <a:r>
              <a:rPr lang="en-US" sz="2000" dirty="0" smtClean="0"/>
              <a:t>to </a:t>
            </a:r>
            <a:r>
              <a:rPr lang="en-US" sz="2000" dirty="0" smtClean="0"/>
              <a:t>05/10/16 </a:t>
            </a:r>
            <a:r>
              <a:rPr lang="en-US" sz="2000" dirty="0" smtClean="0"/>
              <a:t>**</a:t>
            </a:r>
          </a:p>
          <a:p>
            <a:r>
              <a:rPr lang="en-US" sz="2000" dirty="0" smtClean="0"/>
              <a:t>Submit </a:t>
            </a:r>
            <a:r>
              <a:rPr lang="en-US" sz="2000" dirty="0" smtClean="0"/>
              <a:t>Final Application to FHWA</a:t>
            </a:r>
            <a:r>
              <a:rPr lang="en-US" sz="2000" b="1" dirty="0" smtClean="0"/>
              <a:t>			</a:t>
            </a:r>
            <a:r>
              <a:rPr lang="en-US" sz="2000" dirty="0" smtClean="0"/>
              <a:t>06/08/16</a:t>
            </a:r>
            <a:endParaRPr lang="en-US" sz="2000" dirty="0" smtClean="0"/>
          </a:p>
          <a:p>
            <a:r>
              <a:rPr lang="en-US" sz="2000" dirty="0" smtClean="0"/>
              <a:t>Audit Training (by FHWA)				Requesting for </a:t>
            </a:r>
            <a:r>
              <a:rPr lang="en-US" sz="2000" dirty="0" smtClean="0"/>
              <a:t>Feb </a:t>
            </a:r>
            <a:r>
              <a:rPr lang="en-US" sz="2000" dirty="0" smtClean="0"/>
              <a:t>2016</a:t>
            </a:r>
          </a:p>
          <a:p>
            <a:r>
              <a:rPr lang="en-US" sz="2000" dirty="0" smtClean="0"/>
              <a:t>Legal Sufficiency	 (by FHWA)		</a:t>
            </a:r>
            <a:r>
              <a:rPr lang="en-US" sz="2000" dirty="0"/>
              <a:t>	</a:t>
            </a:r>
            <a:r>
              <a:rPr lang="en-US" sz="2000" dirty="0" smtClean="0"/>
              <a:t>Requesting </a:t>
            </a:r>
            <a:r>
              <a:rPr lang="en-US" sz="2000" dirty="0"/>
              <a:t>for </a:t>
            </a:r>
            <a:r>
              <a:rPr lang="en-US" sz="2000" dirty="0" smtClean="0"/>
              <a:t>Feb </a:t>
            </a:r>
            <a:r>
              <a:rPr lang="en-US" sz="2000" dirty="0"/>
              <a:t>2016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>
              <a:solidFill>
                <a:srgbClr val="1F4283"/>
              </a:solidFill>
            </a:endParaRPr>
          </a:p>
          <a:p>
            <a:pPr marL="0" indent="0">
              <a:buNone/>
            </a:pPr>
            <a:r>
              <a:rPr lang="en-US" sz="1500" dirty="0" smtClean="0"/>
              <a:t>*   Florida Legislative Session begins </a:t>
            </a:r>
            <a:r>
              <a:rPr lang="en-US" sz="1500" dirty="0" smtClean="0"/>
              <a:t>01/12/16</a:t>
            </a:r>
            <a:endParaRPr lang="en-US" sz="1500" dirty="0" smtClean="0"/>
          </a:p>
          <a:p>
            <a:pPr marL="0" indent="0">
              <a:buNone/>
            </a:pPr>
            <a:r>
              <a:rPr lang="en-US" sz="1500" dirty="0" smtClean="0"/>
              <a:t>** </a:t>
            </a:r>
            <a:r>
              <a:rPr lang="en-US" sz="1500" dirty="0" smtClean="0"/>
              <a:t>Application </a:t>
            </a:r>
            <a:r>
              <a:rPr lang="en-US" sz="1500" dirty="0" smtClean="0"/>
              <a:t>can be released once sovereign immunity bill is signed </a:t>
            </a:r>
            <a:endParaRPr lang="en-US" sz="15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42620" y="152400"/>
            <a:ext cx="850138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F4284"/>
                </a:solidFill>
              </a:rPr>
              <a:t>SCHEDULE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24460" y="76200"/>
            <a:ext cx="518160" cy="6238100"/>
          </a:xfrm>
          <a:prstGeom prst="rect">
            <a:avLst/>
          </a:prstGeom>
          <a:solidFill>
            <a:srgbClr val="1F4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228600" y="1066800"/>
            <a:ext cx="8686800" cy="609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 algn="in">
            <a:solidFill>
              <a:srgbClr val="1F428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579438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C00000"/>
                </a:solidFill>
              </a:rPr>
              <a:t>Application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F571-BEA4-4EFA-9435-2B40C7C5FD1B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6429163"/>
            <a:ext cx="766829" cy="38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0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Florida Department of Transportation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2620" y="1839100"/>
            <a:ext cx="8272780" cy="4475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Draft </a:t>
            </a:r>
            <a:r>
              <a:rPr lang="en-US" sz="2000" dirty="0" smtClean="0"/>
              <a:t>MOU to FHWA 		</a:t>
            </a:r>
            <a:r>
              <a:rPr lang="en-US" sz="2000" dirty="0" smtClean="0"/>
              <a:t>                                06/08/16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Public </a:t>
            </a:r>
            <a:r>
              <a:rPr lang="en-US" sz="2000" dirty="0" smtClean="0"/>
              <a:t>Notice and Comment Period		</a:t>
            </a:r>
            <a:r>
              <a:rPr lang="en-US" sz="2000" dirty="0" smtClean="0"/>
              <a:t>10/26/16 </a:t>
            </a:r>
            <a:r>
              <a:rPr lang="en-US" sz="2000" dirty="0" smtClean="0"/>
              <a:t>to </a:t>
            </a:r>
            <a:r>
              <a:rPr lang="en-US" sz="2000" dirty="0" smtClean="0"/>
              <a:t>11/28/16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Address Comments				</a:t>
            </a:r>
            <a:r>
              <a:rPr lang="en-US" sz="2000" dirty="0" smtClean="0"/>
              <a:t>11/28/16 </a:t>
            </a:r>
            <a:r>
              <a:rPr lang="en-US" sz="2000" dirty="0" smtClean="0"/>
              <a:t>to </a:t>
            </a:r>
            <a:r>
              <a:rPr lang="en-US" sz="2000" dirty="0" smtClean="0"/>
              <a:t>12/21/16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MOU (sent for signature)			</a:t>
            </a:r>
            <a:r>
              <a:rPr lang="en-US" sz="2000" dirty="0" smtClean="0"/>
              <a:t>12/21/16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Effective Date					</a:t>
            </a:r>
            <a:r>
              <a:rPr lang="en-US" sz="2000" dirty="0" smtClean="0"/>
              <a:t>1/23/17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Finalize PAs / MOUs that support agreement	</a:t>
            </a:r>
            <a:r>
              <a:rPr lang="en-US" sz="2000" dirty="0" smtClean="0"/>
              <a:t>1/23/17 </a:t>
            </a:r>
            <a:r>
              <a:rPr lang="en-US" sz="2000" dirty="0" smtClean="0"/>
              <a:t>to </a:t>
            </a:r>
            <a:r>
              <a:rPr lang="en-US" sz="2000" dirty="0" smtClean="0"/>
              <a:t>06/21/17</a:t>
            </a: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42620" y="152400"/>
            <a:ext cx="850138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F4284"/>
                </a:solidFill>
              </a:rPr>
              <a:t>SCHEDULE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24460" y="76200"/>
            <a:ext cx="518160" cy="6238100"/>
          </a:xfrm>
          <a:prstGeom prst="rect">
            <a:avLst/>
          </a:prstGeom>
          <a:solidFill>
            <a:srgbClr val="1F4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228600" y="1066800"/>
            <a:ext cx="8686800" cy="6096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50" algn="in">
            <a:solidFill>
              <a:srgbClr val="1F428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579438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C00000"/>
                </a:solidFill>
              </a:rPr>
              <a:t>Memorandum of Understanding (MOU)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164B-976A-4380-889A-EDCE243960CD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6429163"/>
            <a:ext cx="766829" cy="38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1F42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5532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209800" y="228600"/>
            <a:ext cx="57912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1F4283"/>
                </a:solidFill>
              </a:rPr>
              <a:t>Florida Department of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476310"/>
            <a:ext cx="57912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F4283"/>
                </a:solidFill>
              </a:rPr>
              <a:t>TRANSPORTATION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1143000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457200" y="1676400"/>
            <a:ext cx="9067800" cy="2568112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/>
              <a:t>Ken Morefield, P.E</a:t>
            </a:r>
            <a:r>
              <a:rPr lang="en-US" sz="2800" b="1" dirty="0"/>
              <a:t>.</a:t>
            </a:r>
            <a:endParaRPr lang="en-US" sz="2800" dirty="0"/>
          </a:p>
          <a:p>
            <a:r>
              <a:rPr lang="en-US" sz="2800" dirty="0" smtClean="0"/>
              <a:t>Manager, State Environmental Management Office(SEMO</a:t>
            </a:r>
            <a:r>
              <a:rPr lang="en-US" sz="2800" dirty="0"/>
              <a:t>)</a:t>
            </a:r>
          </a:p>
          <a:p>
            <a:r>
              <a:rPr lang="en-US" sz="2800" dirty="0" smtClean="0"/>
              <a:t>605 Suwannee Street,MS37</a:t>
            </a:r>
            <a:endParaRPr lang="en-US" sz="2800" dirty="0"/>
          </a:p>
          <a:p>
            <a:r>
              <a:rPr lang="en-US" sz="2800" dirty="0"/>
              <a:t>Tallahassee</a:t>
            </a:r>
            <a:r>
              <a:rPr lang="en-US" sz="2800" dirty="0" smtClean="0"/>
              <a:t>, Florida32399-0450</a:t>
            </a:r>
            <a:endParaRPr lang="en-US" sz="2800" dirty="0"/>
          </a:p>
          <a:p>
            <a:r>
              <a:rPr lang="en-US" sz="2800" dirty="0" smtClean="0"/>
              <a:t>850.414.4316</a:t>
            </a:r>
            <a:endParaRPr lang="en-US" sz="2800" dirty="0"/>
          </a:p>
          <a:p>
            <a:r>
              <a:rPr lang="en-US" sz="2800" dirty="0" smtClean="0">
                <a:hlinkClick r:id="rId4"/>
              </a:rPr>
              <a:t>Ken.morefield@dot.state.fl.us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00958" y="2884283"/>
            <a:ext cx="8382000" cy="708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03716" y="3562716"/>
            <a:ext cx="1752600" cy="28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5301280"/>
            <a:ext cx="5791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FDOT NEPA Assignment Website:</a:t>
            </a:r>
          </a:p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http://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www.dot.state.fl.us/emo/NEPAAssignment.shtm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5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025999C2056D42A4AB09CC4AD07BBC" ma:contentTypeVersion="0" ma:contentTypeDescription="Create a new document." ma:contentTypeScope="" ma:versionID="3a94f470f4823fdd677b562aa8f2ea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7466FF-3182-41A3-875C-243493360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661391-B2DE-4B91-950E-811BC4E92986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6E77DBF-0183-45D2-A685-5D1A40D99B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3704</TotalTime>
  <Words>645</Words>
  <Application>Microsoft Office PowerPoint</Application>
  <PresentationFormat>On-screen Show (4:3)</PresentationFormat>
  <Paragraphs>148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Office Theme</vt:lpstr>
      <vt:lpstr>FDOT</vt:lpstr>
      <vt:lpstr>Responsibilities Being Sought (23 USC 327)</vt:lpstr>
      <vt:lpstr>PowerPoint Presentation</vt:lpstr>
      <vt:lpstr>Limited Waiver of Sovereign Immunity</vt:lpstr>
      <vt:lpstr>Role</vt:lpstr>
      <vt:lpstr>PowerPoint Presentation</vt:lpstr>
      <vt:lpstr>Application</vt:lpstr>
      <vt:lpstr>Memorandum of Understanding (MOU)</vt:lpstr>
      <vt:lpstr>PowerPoint Presentation</vt:lpstr>
      <vt:lpstr>PowerPoint Presentation</vt:lpstr>
    </vt:vector>
  </TitlesOfParts>
  <Company>FDOT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2</dc:title>
  <dc:creator>rt826cm</dc:creator>
  <cp:lastModifiedBy>Morefield, Ken</cp:lastModifiedBy>
  <cp:revision>234</cp:revision>
  <cp:lastPrinted>2016-01-26T14:04:36Z</cp:lastPrinted>
  <dcterms:created xsi:type="dcterms:W3CDTF">2013-02-15T23:23:43Z</dcterms:created>
  <dcterms:modified xsi:type="dcterms:W3CDTF">2016-01-26T14:07:45Z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0x01010062025999C2056D42A4AB09CC4AD07BBC</vt:lpwstr>
  </property>
</Properties>
</file>