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63" r:id="rId2"/>
    <p:sldMasterId id="2147483668" r:id="rId3"/>
    <p:sldMasterId id="2147483674" r:id="rId4"/>
    <p:sldMasterId id="2147483693" r:id="rId5"/>
    <p:sldMasterId id="2147483700" r:id="rId6"/>
    <p:sldMasterId id="2147483707" r:id="rId7"/>
    <p:sldMasterId id="2147483712" r:id="rId8"/>
    <p:sldMasterId id="2147483719" r:id="rId9"/>
  </p:sldMasterIdLst>
  <p:notesMasterIdLst>
    <p:notesMasterId r:id="rId24"/>
  </p:notesMasterIdLst>
  <p:sldIdLst>
    <p:sldId id="269" r:id="rId10"/>
    <p:sldId id="298" r:id="rId11"/>
    <p:sldId id="295" r:id="rId12"/>
    <p:sldId id="270" r:id="rId13"/>
    <p:sldId id="271" r:id="rId14"/>
    <p:sldId id="273" r:id="rId15"/>
    <p:sldId id="274" r:id="rId16"/>
    <p:sldId id="291" r:id="rId17"/>
    <p:sldId id="294" r:id="rId18"/>
    <p:sldId id="290" r:id="rId19"/>
    <p:sldId id="288" r:id="rId20"/>
    <p:sldId id="289" r:id="rId21"/>
    <p:sldId id="296" r:id="rId22"/>
    <p:sldId id="29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12" autoAdjust="0"/>
    <p:restoredTop sz="79330" autoAdjust="0"/>
  </p:normalViewPr>
  <p:slideViewPr>
    <p:cSldViewPr snapToGrid="0" snapToObjects="1" showGuides="1">
      <p:cViewPr varScale="1">
        <p:scale>
          <a:sx n="44" d="100"/>
          <a:sy n="44"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2D64B-46D3-41BB-8DB3-EF51C433B06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72E49F-EE74-4A0E-98BB-BB6D3AB4E7DE}">
      <dgm:prSet custT="1"/>
      <dgm:spPr/>
      <dgm:t>
        <a:bodyPr/>
        <a:lstStyle/>
        <a:p>
          <a:pPr rtl="0"/>
          <a:r>
            <a:rPr lang="en-US" sz="3500" b="1" dirty="0" smtClean="0"/>
            <a:t>Senate Bill 2514-A – Establishes 339.81, Florida Statutes</a:t>
          </a:r>
          <a:endParaRPr lang="en-US" sz="3500" dirty="0"/>
        </a:p>
      </dgm:t>
    </dgm:pt>
    <dgm:pt modelId="{0866F992-1878-4B83-AE2F-84B0B96539F6}" type="parTrans" cxnId="{76B49F5E-8878-4494-89E4-8E45B567D332}">
      <dgm:prSet/>
      <dgm:spPr/>
      <dgm:t>
        <a:bodyPr/>
        <a:lstStyle/>
        <a:p>
          <a:endParaRPr lang="en-US"/>
        </a:p>
      </dgm:t>
    </dgm:pt>
    <dgm:pt modelId="{0A558529-1F0C-46DF-935E-D19577DD0890}" type="sibTrans" cxnId="{76B49F5E-8878-4494-89E4-8E45B567D332}">
      <dgm:prSet/>
      <dgm:spPr/>
      <dgm:t>
        <a:bodyPr/>
        <a:lstStyle/>
        <a:p>
          <a:endParaRPr lang="en-US"/>
        </a:p>
      </dgm:t>
    </dgm:pt>
    <dgm:pt modelId="{2DF9A31A-57A2-4FD0-85B0-67B1AEE5831C}">
      <dgm:prSet/>
      <dgm:spPr/>
      <dgm:t>
        <a:bodyPr/>
        <a:lstStyle/>
        <a:p>
          <a:pPr rtl="0"/>
          <a:r>
            <a:rPr lang="en-US" dirty="0" smtClean="0"/>
            <a:t>Creates the Florida Shared-Use </a:t>
          </a:r>
          <a:r>
            <a:rPr lang="en-US" dirty="0" err="1" smtClean="0"/>
            <a:t>Nonmotorized</a:t>
          </a:r>
          <a:r>
            <a:rPr lang="en-US" dirty="0" smtClean="0"/>
            <a:t> Trail Network</a:t>
          </a:r>
          <a:endParaRPr lang="en-US" dirty="0"/>
        </a:p>
      </dgm:t>
    </dgm:pt>
    <dgm:pt modelId="{CBBF79CB-4CBC-4B17-9250-7F5A8D824FF8}" type="parTrans" cxnId="{34DDD88F-17A5-4E9F-AEBE-21819D823DDE}">
      <dgm:prSet/>
      <dgm:spPr/>
      <dgm:t>
        <a:bodyPr/>
        <a:lstStyle/>
        <a:p>
          <a:endParaRPr lang="en-US"/>
        </a:p>
      </dgm:t>
    </dgm:pt>
    <dgm:pt modelId="{25C62A21-CF61-49B0-90F0-0A192B7ABE67}" type="sibTrans" cxnId="{34DDD88F-17A5-4E9F-AEBE-21819D823DDE}">
      <dgm:prSet/>
      <dgm:spPr/>
      <dgm:t>
        <a:bodyPr/>
        <a:lstStyle/>
        <a:p>
          <a:endParaRPr lang="en-US"/>
        </a:p>
      </dgm:t>
    </dgm:pt>
    <dgm:pt modelId="{9B0CEA59-F3D8-4861-A287-0E682303E560}">
      <dgm:prSet/>
      <dgm:spPr/>
      <dgm:t>
        <a:bodyPr/>
        <a:lstStyle/>
        <a:p>
          <a:pPr rtl="0"/>
          <a:r>
            <a:rPr lang="en-US" dirty="0" smtClean="0"/>
            <a:t>Revises the distribution of revenues from additional motor vehicle registration fees</a:t>
          </a:r>
          <a:endParaRPr lang="en-US" dirty="0"/>
        </a:p>
      </dgm:t>
    </dgm:pt>
    <dgm:pt modelId="{9F33A0F6-0D16-4D95-BAC8-5FCFC801F3A4}" type="parTrans" cxnId="{71ABAFE7-2282-475F-80F6-0D6A093529BD}">
      <dgm:prSet/>
      <dgm:spPr/>
      <dgm:t>
        <a:bodyPr/>
        <a:lstStyle/>
        <a:p>
          <a:endParaRPr lang="en-US"/>
        </a:p>
      </dgm:t>
    </dgm:pt>
    <dgm:pt modelId="{90E8AE8E-D103-4DDB-A207-C06398CDC9C5}" type="sibTrans" cxnId="{71ABAFE7-2282-475F-80F6-0D6A093529BD}">
      <dgm:prSet/>
      <dgm:spPr/>
      <dgm:t>
        <a:bodyPr/>
        <a:lstStyle/>
        <a:p>
          <a:endParaRPr lang="en-US"/>
        </a:p>
      </dgm:t>
    </dgm:pt>
    <dgm:pt modelId="{390439B6-2A86-405A-9A10-938932398683}">
      <dgm:prSet/>
      <dgm:spPr/>
      <dgm:t>
        <a:bodyPr/>
        <a:lstStyle/>
        <a:p>
          <a:pPr rtl="0"/>
          <a:r>
            <a:rPr lang="en-US" dirty="0" smtClean="0"/>
            <a:t>Provides for the use of these fees by the department</a:t>
          </a:r>
          <a:endParaRPr lang="en-US" dirty="0"/>
        </a:p>
      </dgm:t>
    </dgm:pt>
    <dgm:pt modelId="{A51ECA5C-6F65-4D7A-B11B-FDA2D39560B1}" type="parTrans" cxnId="{60B1F2CF-49C3-4CD7-BE0B-B9AE10EF74EC}">
      <dgm:prSet/>
      <dgm:spPr/>
      <dgm:t>
        <a:bodyPr/>
        <a:lstStyle/>
        <a:p>
          <a:endParaRPr lang="en-US"/>
        </a:p>
      </dgm:t>
    </dgm:pt>
    <dgm:pt modelId="{6E2A3B7F-53AC-452D-BC4D-B9D21A5C921E}" type="sibTrans" cxnId="{60B1F2CF-49C3-4CD7-BE0B-B9AE10EF74EC}">
      <dgm:prSet/>
      <dgm:spPr/>
      <dgm:t>
        <a:bodyPr/>
        <a:lstStyle/>
        <a:p>
          <a:endParaRPr lang="en-US"/>
        </a:p>
      </dgm:t>
    </dgm:pt>
    <dgm:pt modelId="{6E9CFAF4-C28C-4227-9357-219FA2FC9D92}">
      <dgm:prSet/>
      <dgm:spPr/>
      <dgm:t>
        <a:bodyPr/>
        <a:lstStyle/>
        <a:p>
          <a:pPr rtl="0"/>
          <a:r>
            <a:rPr lang="en-US" dirty="0" smtClean="0"/>
            <a:t>Provides descriptions and components of the network</a:t>
          </a:r>
          <a:endParaRPr lang="en-US" dirty="0"/>
        </a:p>
      </dgm:t>
    </dgm:pt>
    <dgm:pt modelId="{9EEF1E0F-B80F-4C5A-9E26-6BFF99D37EAB}" type="parTrans" cxnId="{2D30977B-BA2B-498C-9B0C-43758BDECA56}">
      <dgm:prSet/>
      <dgm:spPr/>
      <dgm:t>
        <a:bodyPr/>
        <a:lstStyle/>
        <a:p>
          <a:endParaRPr lang="en-US"/>
        </a:p>
      </dgm:t>
    </dgm:pt>
    <dgm:pt modelId="{E62255B0-1952-42E5-A098-2C299291F1D6}" type="sibTrans" cxnId="{2D30977B-BA2B-498C-9B0C-43758BDECA56}">
      <dgm:prSet/>
      <dgm:spPr/>
      <dgm:t>
        <a:bodyPr/>
        <a:lstStyle/>
        <a:p>
          <a:endParaRPr lang="en-US"/>
        </a:p>
      </dgm:t>
    </dgm:pt>
    <dgm:pt modelId="{3EB59D93-E520-4FED-AD24-42361D209FE4}">
      <dgm:prSet/>
      <dgm:spPr/>
      <dgm:t>
        <a:bodyPr/>
        <a:lstStyle/>
        <a:p>
          <a:pPr rtl="0"/>
          <a:r>
            <a:rPr lang="en-US" dirty="0" smtClean="0"/>
            <a:t>Provides for the planning, development, operation and maintenance of the network.</a:t>
          </a:r>
          <a:endParaRPr lang="en-US" dirty="0"/>
        </a:p>
      </dgm:t>
    </dgm:pt>
    <dgm:pt modelId="{02FF0122-1F7D-46AA-B566-79485D3C75A8}" type="parTrans" cxnId="{97055962-F4AE-457E-B291-606692EA0007}">
      <dgm:prSet/>
      <dgm:spPr/>
      <dgm:t>
        <a:bodyPr/>
        <a:lstStyle/>
        <a:p>
          <a:endParaRPr lang="en-US"/>
        </a:p>
      </dgm:t>
    </dgm:pt>
    <dgm:pt modelId="{905B5E28-F5E8-49F6-AEBC-C34C0D4D662E}" type="sibTrans" cxnId="{97055962-F4AE-457E-B291-606692EA0007}">
      <dgm:prSet/>
      <dgm:spPr/>
      <dgm:t>
        <a:bodyPr/>
        <a:lstStyle/>
        <a:p>
          <a:endParaRPr lang="en-US"/>
        </a:p>
      </dgm:t>
    </dgm:pt>
    <dgm:pt modelId="{4F7B106D-D700-412F-A974-841C58F1A5FE}">
      <dgm:prSet/>
      <dgm:spPr/>
      <dgm:t>
        <a:bodyPr/>
        <a:lstStyle/>
        <a:p>
          <a:pPr rtl="0"/>
          <a:r>
            <a:rPr lang="en-US" dirty="0" smtClean="0"/>
            <a:t>Requires funding to be allocated to the Florida Shared-Use </a:t>
          </a:r>
          <a:r>
            <a:rPr lang="en-US" dirty="0" err="1" smtClean="0"/>
            <a:t>Nonmotorized</a:t>
          </a:r>
          <a:r>
            <a:rPr lang="en-US" dirty="0" smtClean="0"/>
            <a:t> Trail Network in the program and resource plan of the department</a:t>
          </a:r>
          <a:endParaRPr lang="en-US" dirty="0"/>
        </a:p>
      </dgm:t>
    </dgm:pt>
    <dgm:pt modelId="{127BB747-2C5F-4F68-86FF-B611FB47C89C}" type="parTrans" cxnId="{611FD8DC-ADF4-4E0F-8641-1AD0C9569F25}">
      <dgm:prSet/>
      <dgm:spPr/>
      <dgm:t>
        <a:bodyPr/>
        <a:lstStyle/>
        <a:p>
          <a:endParaRPr lang="en-US"/>
        </a:p>
      </dgm:t>
    </dgm:pt>
    <dgm:pt modelId="{6ED8CA2E-8393-4012-A12E-BB979B628005}" type="sibTrans" cxnId="{611FD8DC-ADF4-4E0F-8641-1AD0C9569F25}">
      <dgm:prSet/>
      <dgm:spPr/>
      <dgm:t>
        <a:bodyPr/>
        <a:lstStyle/>
        <a:p>
          <a:endParaRPr lang="en-US"/>
        </a:p>
      </dgm:t>
    </dgm:pt>
    <dgm:pt modelId="{A6DB9ADD-5269-4448-A8EE-661EF88C89E5}">
      <dgm:prSet/>
      <dgm:spPr/>
      <dgm:t>
        <a:bodyPr/>
        <a:lstStyle/>
        <a:p>
          <a:pPr rtl="0"/>
          <a:r>
            <a:rPr lang="en-US" dirty="0" smtClean="0"/>
            <a:t>Authorizes memoranda of agreement and contracts for maintaining the network</a:t>
          </a:r>
          <a:endParaRPr lang="en-US" dirty="0"/>
        </a:p>
      </dgm:t>
    </dgm:pt>
    <dgm:pt modelId="{80573DFA-DC03-4706-AEDC-911320D905BC}" type="parTrans" cxnId="{A3045C93-A0F5-476C-9EA0-9E8C4B1BE15E}">
      <dgm:prSet/>
      <dgm:spPr/>
      <dgm:t>
        <a:bodyPr/>
        <a:lstStyle/>
        <a:p>
          <a:endParaRPr lang="en-US"/>
        </a:p>
      </dgm:t>
    </dgm:pt>
    <dgm:pt modelId="{98277990-581C-4D42-8DE1-690872FEF560}" type="sibTrans" cxnId="{A3045C93-A0F5-476C-9EA0-9E8C4B1BE15E}">
      <dgm:prSet/>
      <dgm:spPr/>
      <dgm:t>
        <a:bodyPr/>
        <a:lstStyle/>
        <a:p>
          <a:endParaRPr lang="en-US"/>
        </a:p>
      </dgm:t>
    </dgm:pt>
    <dgm:pt modelId="{C772D387-CB2E-4737-8D78-13E7D2DDE06E}">
      <dgm:prSet/>
      <dgm:spPr/>
      <dgm:t>
        <a:bodyPr/>
        <a:lstStyle/>
        <a:p>
          <a:pPr rtl="0"/>
          <a:r>
            <a:rPr lang="en-US" dirty="0" smtClean="0"/>
            <a:t>Authorizes the department to adopt rules</a:t>
          </a:r>
          <a:endParaRPr lang="en-US" dirty="0"/>
        </a:p>
      </dgm:t>
    </dgm:pt>
    <dgm:pt modelId="{E4E8E738-88AA-4BE2-92C7-E870D0599D6B}" type="parTrans" cxnId="{2A6739B0-85A5-4E39-950C-4D8E64E4F931}">
      <dgm:prSet/>
      <dgm:spPr/>
      <dgm:t>
        <a:bodyPr/>
        <a:lstStyle/>
        <a:p>
          <a:endParaRPr lang="en-US"/>
        </a:p>
      </dgm:t>
    </dgm:pt>
    <dgm:pt modelId="{87CADFA6-2210-4C8D-8FA8-52E3A22D5EF9}" type="sibTrans" cxnId="{2A6739B0-85A5-4E39-950C-4D8E64E4F931}">
      <dgm:prSet/>
      <dgm:spPr/>
      <dgm:t>
        <a:bodyPr/>
        <a:lstStyle/>
        <a:p>
          <a:endParaRPr lang="en-US"/>
        </a:p>
      </dgm:t>
    </dgm:pt>
    <dgm:pt modelId="{F53B6BF9-C97F-4ADA-8A0E-C3EFB7E9C1B7}" type="pres">
      <dgm:prSet presAssocID="{1BE2D64B-46D3-41BB-8DB3-EF51C433B065}" presName="Name0" presStyleCnt="0">
        <dgm:presLayoutVars>
          <dgm:dir/>
          <dgm:animLvl val="lvl"/>
          <dgm:resizeHandles val="exact"/>
        </dgm:presLayoutVars>
      </dgm:prSet>
      <dgm:spPr/>
      <dgm:t>
        <a:bodyPr/>
        <a:lstStyle/>
        <a:p>
          <a:endParaRPr lang="en-US"/>
        </a:p>
      </dgm:t>
    </dgm:pt>
    <dgm:pt modelId="{511A17A9-3B42-4D00-930F-35CB00C7D3FD}" type="pres">
      <dgm:prSet presAssocID="{1972E49F-EE74-4A0E-98BB-BB6D3AB4E7DE}" presName="linNode" presStyleCnt="0"/>
      <dgm:spPr/>
    </dgm:pt>
    <dgm:pt modelId="{4385ACFE-E665-41AE-B41B-23DDCD5EFA28}" type="pres">
      <dgm:prSet presAssocID="{1972E49F-EE74-4A0E-98BB-BB6D3AB4E7DE}" presName="parentText" presStyleLbl="node1" presStyleIdx="0" presStyleCnt="1">
        <dgm:presLayoutVars>
          <dgm:chMax val="1"/>
          <dgm:bulletEnabled val="1"/>
        </dgm:presLayoutVars>
      </dgm:prSet>
      <dgm:spPr/>
      <dgm:t>
        <a:bodyPr/>
        <a:lstStyle/>
        <a:p>
          <a:endParaRPr lang="en-US"/>
        </a:p>
      </dgm:t>
    </dgm:pt>
    <dgm:pt modelId="{9BAA1A86-8C57-43A8-B4BF-FF80DA33B8C1}" type="pres">
      <dgm:prSet presAssocID="{1972E49F-EE74-4A0E-98BB-BB6D3AB4E7DE}" presName="descendantText" presStyleLbl="alignAccFollowNode1" presStyleIdx="0" presStyleCnt="1">
        <dgm:presLayoutVars>
          <dgm:bulletEnabled val="1"/>
        </dgm:presLayoutVars>
      </dgm:prSet>
      <dgm:spPr/>
      <dgm:t>
        <a:bodyPr/>
        <a:lstStyle/>
        <a:p>
          <a:endParaRPr lang="en-US"/>
        </a:p>
      </dgm:t>
    </dgm:pt>
  </dgm:ptLst>
  <dgm:cxnLst>
    <dgm:cxn modelId="{D0AA4C13-60EE-46DF-8C2E-0D9583128C74}" type="presOf" srcId="{A6DB9ADD-5269-4448-A8EE-661EF88C89E5}" destId="{9BAA1A86-8C57-43A8-B4BF-FF80DA33B8C1}" srcOrd="0" destOrd="6" presId="urn:microsoft.com/office/officeart/2005/8/layout/vList5"/>
    <dgm:cxn modelId="{71ABAFE7-2282-475F-80F6-0D6A093529BD}" srcId="{1972E49F-EE74-4A0E-98BB-BB6D3AB4E7DE}" destId="{9B0CEA59-F3D8-4861-A287-0E682303E560}" srcOrd="1" destOrd="0" parTransId="{9F33A0F6-0D16-4D95-BAC8-5FCFC801F3A4}" sibTransId="{90E8AE8E-D103-4DDB-A207-C06398CDC9C5}"/>
    <dgm:cxn modelId="{51D37021-4DD0-47CA-BB7E-13E658B107CD}" type="presOf" srcId="{390439B6-2A86-405A-9A10-938932398683}" destId="{9BAA1A86-8C57-43A8-B4BF-FF80DA33B8C1}" srcOrd="0" destOrd="2" presId="urn:microsoft.com/office/officeart/2005/8/layout/vList5"/>
    <dgm:cxn modelId="{0F70520D-6608-4F75-898D-4DB2842D6D31}" type="presOf" srcId="{4F7B106D-D700-412F-A974-841C58F1A5FE}" destId="{9BAA1A86-8C57-43A8-B4BF-FF80DA33B8C1}" srcOrd="0" destOrd="5" presId="urn:microsoft.com/office/officeart/2005/8/layout/vList5"/>
    <dgm:cxn modelId="{27FEBA12-7C3E-4012-84D0-62F94E10054B}" type="presOf" srcId="{C772D387-CB2E-4737-8D78-13E7D2DDE06E}" destId="{9BAA1A86-8C57-43A8-B4BF-FF80DA33B8C1}" srcOrd="0" destOrd="7" presId="urn:microsoft.com/office/officeart/2005/8/layout/vList5"/>
    <dgm:cxn modelId="{34DDD88F-17A5-4E9F-AEBE-21819D823DDE}" srcId="{1972E49F-EE74-4A0E-98BB-BB6D3AB4E7DE}" destId="{2DF9A31A-57A2-4FD0-85B0-67B1AEE5831C}" srcOrd="0" destOrd="0" parTransId="{CBBF79CB-4CBC-4B17-9250-7F5A8D824FF8}" sibTransId="{25C62A21-CF61-49B0-90F0-0A192B7ABE67}"/>
    <dgm:cxn modelId="{60B1F2CF-49C3-4CD7-BE0B-B9AE10EF74EC}" srcId="{1972E49F-EE74-4A0E-98BB-BB6D3AB4E7DE}" destId="{390439B6-2A86-405A-9A10-938932398683}" srcOrd="2" destOrd="0" parTransId="{A51ECA5C-6F65-4D7A-B11B-FDA2D39560B1}" sibTransId="{6E2A3B7F-53AC-452D-BC4D-B9D21A5C921E}"/>
    <dgm:cxn modelId="{A3045C93-A0F5-476C-9EA0-9E8C4B1BE15E}" srcId="{1972E49F-EE74-4A0E-98BB-BB6D3AB4E7DE}" destId="{A6DB9ADD-5269-4448-A8EE-661EF88C89E5}" srcOrd="6" destOrd="0" parTransId="{80573DFA-DC03-4706-AEDC-911320D905BC}" sibTransId="{98277990-581C-4D42-8DE1-690872FEF560}"/>
    <dgm:cxn modelId="{2A6739B0-85A5-4E39-950C-4D8E64E4F931}" srcId="{1972E49F-EE74-4A0E-98BB-BB6D3AB4E7DE}" destId="{C772D387-CB2E-4737-8D78-13E7D2DDE06E}" srcOrd="7" destOrd="0" parTransId="{E4E8E738-88AA-4BE2-92C7-E870D0599D6B}" sibTransId="{87CADFA6-2210-4C8D-8FA8-52E3A22D5EF9}"/>
    <dgm:cxn modelId="{97055962-F4AE-457E-B291-606692EA0007}" srcId="{1972E49F-EE74-4A0E-98BB-BB6D3AB4E7DE}" destId="{3EB59D93-E520-4FED-AD24-42361D209FE4}" srcOrd="4" destOrd="0" parTransId="{02FF0122-1F7D-46AA-B566-79485D3C75A8}" sibTransId="{905B5E28-F5E8-49F6-AEBC-C34C0D4D662E}"/>
    <dgm:cxn modelId="{F745E41E-31EF-409D-8224-1FB0F02FFC08}" type="presOf" srcId="{1972E49F-EE74-4A0E-98BB-BB6D3AB4E7DE}" destId="{4385ACFE-E665-41AE-B41B-23DDCD5EFA28}" srcOrd="0" destOrd="0" presId="urn:microsoft.com/office/officeart/2005/8/layout/vList5"/>
    <dgm:cxn modelId="{76B49F5E-8878-4494-89E4-8E45B567D332}" srcId="{1BE2D64B-46D3-41BB-8DB3-EF51C433B065}" destId="{1972E49F-EE74-4A0E-98BB-BB6D3AB4E7DE}" srcOrd="0" destOrd="0" parTransId="{0866F992-1878-4B83-AE2F-84B0B96539F6}" sibTransId="{0A558529-1F0C-46DF-935E-D19577DD0890}"/>
    <dgm:cxn modelId="{680E5BD2-FB87-4A19-AE98-3BA4D2805496}" type="presOf" srcId="{1BE2D64B-46D3-41BB-8DB3-EF51C433B065}" destId="{F53B6BF9-C97F-4ADA-8A0E-C3EFB7E9C1B7}" srcOrd="0" destOrd="0" presId="urn:microsoft.com/office/officeart/2005/8/layout/vList5"/>
    <dgm:cxn modelId="{6514D9CD-89D6-438E-9941-3EDC1D789F9E}" type="presOf" srcId="{3EB59D93-E520-4FED-AD24-42361D209FE4}" destId="{9BAA1A86-8C57-43A8-B4BF-FF80DA33B8C1}" srcOrd="0" destOrd="4" presId="urn:microsoft.com/office/officeart/2005/8/layout/vList5"/>
    <dgm:cxn modelId="{18870755-3300-4715-AF16-C7B8510455A8}" type="presOf" srcId="{2DF9A31A-57A2-4FD0-85B0-67B1AEE5831C}" destId="{9BAA1A86-8C57-43A8-B4BF-FF80DA33B8C1}" srcOrd="0" destOrd="0" presId="urn:microsoft.com/office/officeart/2005/8/layout/vList5"/>
    <dgm:cxn modelId="{55EE8FB4-CB3A-4B8C-83AC-8BF8729DD623}" type="presOf" srcId="{9B0CEA59-F3D8-4861-A287-0E682303E560}" destId="{9BAA1A86-8C57-43A8-B4BF-FF80DA33B8C1}" srcOrd="0" destOrd="1" presId="urn:microsoft.com/office/officeart/2005/8/layout/vList5"/>
    <dgm:cxn modelId="{611FD8DC-ADF4-4E0F-8641-1AD0C9569F25}" srcId="{1972E49F-EE74-4A0E-98BB-BB6D3AB4E7DE}" destId="{4F7B106D-D700-412F-A974-841C58F1A5FE}" srcOrd="5" destOrd="0" parTransId="{127BB747-2C5F-4F68-86FF-B611FB47C89C}" sibTransId="{6ED8CA2E-8393-4012-A12E-BB979B628005}"/>
    <dgm:cxn modelId="{2D30977B-BA2B-498C-9B0C-43758BDECA56}" srcId="{1972E49F-EE74-4A0E-98BB-BB6D3AB4E7DE}" destId="{6E9CFAF4-C28C-4227-9357-219FA2FC9D92}" srcOrd="3" destOrd="0" parTransId="{9EEF1E0F-B80F-4C5A-9E26-6BFF99D37EAB}" sibTransId="{E62255B0-1952-42E5-A098-2C299291F1D6}"/>
    <dgm:cxn modelId="{1C3309A5-068C-4893-82C8-B313E29EE6EF}" type="presOf" srcId="{6E9CFAF4-C28C-4227-9357-219FA2FC9D92}" destId="{9BAA1A86-8C57-43A8-B4BF-FF80DA33B8C1}" srcOrd="0" destOrd="3" presId="urn:microsoft.com/office/officeart/2005/8/layout/vList5"/>
    <dgm:cxn modelId="{CA241E68-9F57-45A8-93C1-CCFBF5538869}" type="presParOf" srcId="{F53B6BF9-C97F-4ADA-8A0E-C3EFB7E9C1B7}" destId="{511A17A9-3B42-4D00-930F-35CB00C7D3FD}" srcOrd="0" destOrd="0" presId="urn:microsoft.com/office/officeart/2005/8/layout/vList5"/>
    <dgm:cxn modelId="{BE9A336E-C611-43ED-8A29-BC567DAEAECA}" type="presParOf" srcId="{511A17A9-3B42-4D00-930F-35CB00C7D3FD}" destId="{4385ACFE-E665-41AE-B41B-23DDCD5EFA28}" srcOrd="0" destOrd="0" presId="urn:microsoft.com/office/officeart/2005/8/layout/vList5"/>
    <dgm:cxn modelId="{852402B3-E301-4C52-9DFF-0DF0BDD1189D}" type="presParOf" srcId="{511A17A9-3B42-4D00-930F-35CB00C7D3FD}" destId="{9BAA1A86-8C57-43A8-B4BF-FF80DA33B8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A8936-9575-4A7B-96FF-759D075096BF}" type="datetimeFigureOut">
              <a:rPr lang="en-US" smtClean="0"/>
              <a:pPr/>
              <a:t>7/23/2015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B0A10-6CCD-44B8-ADDC-B8A3B3A8A373}" type="slidenum">
              <a:rPr lang="en-US" smtClean="0"/>
              <a:pPr/>
              <a:t>‹#›</a:t>
            </a:fld>
            <a:endParaRPr lang="en-US"/>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name is Carmen Monroy and I serve as the Director of the Office of Policy Planning at the Florida Department of Transportation.  </a:t>
            </a:r>
          </a:p>
          <a:p>
            <a:endParaRPr lang="en-US" baseline="0" dirty="0" smtClean="0"/>
          </a:p>
          <a:p>
            <a:r>
              <a:rPr lang="en-US" dirty="0" smtClean="0"/>
              <a:t>Thank</a:t>
            </a:r>
            <a:r>
              <a:rPr lang="en-US" baseline="0" dirty="0" smtClean="0"/>
              <a:t> you for the opportunity to present information about the Florida Transportation Plan (FTP) and Strategic Intermodal System (SIS)  Policy Plan Updates. The objective today is to highlight parts of the policy framework based on input received so far, and answer any questions or receive comments.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243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series of in-person FTP and SIS workshops planned for later</a:t>
            </a:r>
            <a:r>
              <a:rPr lang="en-US" baseline="0" dirty="0" smtClean="0"/>
              <a:t> this</a:t>
            </a:r>
            <a:r>
              <a:rPr lang="en-US" dirty="0" smtClean="0"/>
              <a:t> summer. The first round was held in</a:t>
            </a:r>
            <a:r>
              <a:rPr lang="en-US" baseline="0" dirty="0" smtClean="0"/>
              <a:t> June and primarily touched on the FTP policy framework and the SIS efforts to date. The second round of workshops will focus more SIS issues and are being coordinated with the modal office to address freight and rail planning.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FDOT will also be holding an Open House in August that will be a statewide event previewing the FTP and SIS Policy frameworks for public input prior to preparation of the draft documents. </a:t>
            </a:r>
            <a:endParaRPr lang="en-US" dirty="0" smtClean="0"/>
          </a:p>
          <a:p>
            <a:endParaRPr lang="en-US" baseline="0" dirty="0" smtClean="0"/>
          </a:p>
          <a:p>
            <a:r>
              <a:rPr lang="en-US" i="1" baseline="0" dirty="0" smtClean="0"/>
              <a:t>Materials and meeting notices are posted on the website</a:t>
            </a:r>
            <a:r>
              <a:rPr lang="en-US" i="1" dirty="0" smtClean="0"/>
              <a:t> FloridaTransportationPlan.com</a:t>
            </a:r>
            <a:endParaRPr lang="en-US" i="1" baseline="0" dirty="0" smtClean="0"/>
          </a:p>
          <a:p>
            <a:endParaRPr lang="en-US" sz="10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1358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information is available on the project website.</a:t>
            </a:r>
          </a:p>
          <a:p>
            <a:endParaRPr lang="en-US" baseline="0" dirty="0" smtClean="0"/>
          </a:p>
          <a:p>
            <a:r>
              <a:rPr lang="en-US" baseline="0" dirty="0" smtClean="0"/>
              <a:t>Latest events or documents are posted. You can register for events here.</a:t>
            </a:r>
          </a:p>
          <a:p>
            <a:endParaRPr lang="en-US" baseline="0" dirty="0" smtClean="0"/>
          </a:p>
          <a:p>
            <a:r>
              <a:rPr lang="en-US" baseline="0" dirty="0" smtClean="0"/>
              <a:t>The Comments tab allows people to submit comments at any time.</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5209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053C6-B952-4475-A469-25E6098BDBB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7326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Grp="1" noChangeArrowheads="1"/>
          </p:cNvSpPr>
          <p:nvPr/>
        </p:nvSpPr>
        <p:spPr bwMode="auto">
          <a:xfrm>
            <a:off x="5363283" y="8983663"/>
            <a:ext cx="1546506" cy="260350"/>
          </a:xfrm>
          <a:prstGeom prst="rect">
            <a:avLst/>
          </a:prstGeom>
          <a:noFill/>
          <a:ln w="9525">
            <a:noFill/>
            <a:miter lim="800000"/>
            <a:headEnd/>
            <a:tailEnd/>
          </a:ln>
        </p:spPr>
        <p:txBody>
          <a:bodyPr lIns="18804" tIns="0" rIns="18804" bIns="0" anchor="b"/>
          <a:lstStyle/>
          <a:p>
            <a:pPr algn="r" defTabSz="934006" eaLnBrk="0" hangingPunct="0"/>
            <a:fld id="{02A40870-017C-48A5-A87E-F32CC8A06D04}" type="slidenum">
              <a:rPr lang="en-US" sz="1100" i="1">
                <a:solidFill>
                  <a:prstClr val="black"/>
                </a:solidFill>
                <a:latin typeface="Arial Unicode MS" pitchFamily="34" charset="-128"/>
              </a:rPr>
              <a:pPr algn="r" defTabSz="934006" eaLnBrk="0" hangingPunct="0"/>
              <a:t>14</a:t>
            </a:fld>
            <a:endParaRPr lang="en-US" sz="1100" i="1" dirty="0">
              <a:solidFill>
                <a:prstClr val="black"/>
              </a:solidFill>
              <a:latin typeface="Arial Unicode MS" pitchFamily="34" charset="-128"/>
            </a:endParaRPr>
          </a:p>
        </p:txBody>
      </p:sp>
      <p:sp>
        <p:nvSpPr>
          <p:cNvPr id="19459" name="Rectangle 20"/>
          <p:cNvSpPr txBox="1">
            <a:spLocks noGrp="1" noChangeArrowheads="1"/>
          </p:cNvSpPr>
          <p:nvPr/>
        </p:nvSpPr>
        <p:spPr bwMode="auto">
          <a:xfrm>
            <a:off x="142804" y="9009063"/>
            <a:ext cx="3278011" cy="201612"/>
          </a:xfrm>
          <a:prstGeom prst="rect">
            <a:avLst/>
          </a:prstGeom>
          <a:noFill/>
          <a:ln w="9525">
            <a:noFill/>
            <a:miter lim="800000"/>
            <a:headEnd/>
            <a:tailEnd/>
          </a:ln>
        </p:spPr>
        <p:txBody>
          <a:bodyPr lIns="18804" tIns="0" rIns="18804" bIns="0"/>
          <a:lstStyle/>
          <a:p>
            <a:pPr defTabSz="934006" eaLnBrk="0" hangingPunct="0"/>
            <a:r>
              <a:rPr lang="en-US" sz="1100" dirty="0">
                <a:solidFill>
                  <a:srgbClr val="292929"/>
                </a:solidFill>
                <a:latin typeface="Arial Unicode MS" pitchFamily="34" charset="-128"/>
              </a:rPr>
              <a:t>2060 Florida Transportation Plan</a:t>
            </a:r>
          </a:p>
        </p:txBody>
      </p:sp>
      <p:sp>
        <p:nvSpPr>
          <p:cNvPr id="19460" name="Rectangle 23"/>
          <p:cNvSpPr txBox="1">
            <a:spLocks noGrp="1" noChangeArrowheads="1"/>
          </p:cNvSpPr>
          <p:nvPr/>
        </p:nvSpPr>
        <p:spPr bwMode="auto">
          <a:xfrm>
            <a:off x="5363283" y="8983663"/>
            <a:ext cx="1546506" cy="260350"/>
          </a:xfrm>
          <a:prstGeom prst="rect">
            <a:avLst/>
          </a:prstGeom>
          <a:noFill/>
          <a:ln w="9525">
            <a:noFill/>
            <a:miter lim="800000"/>
            <a:headEnd/>
            <a:tailEnd/>
          </a:ln>
        </p:spPr>
        <p:txBody>
          <a:bodyPr lIns="18804" tIns="0" rIns="18804" bIns="0" anchor="b"/>
          <a:lstStyle/>
          <a:p>
            <a:pPr algn="r" defTabSz="934006" eaLnBrk="0" hangingPunct="0"/>
            <a:fld id="{268C0F4D-2215-4668-8793-A8F90EDA5B48}" type="slidenum">
              <a:rPr lang="en-US" sz="1100" i="1">
                <a:solidFill>
                  <a:prstClr val="black"/>
                </a:solidFill>
                <a:latin typeface="Arial Unicode MS" pitchFamily="34" charset="-128"/>
              </a:rPr>
              <a:pPr algn="r" defTabSz="934006" eaLnBrk="0" hangingPunct="0"/>
              <a:t>14</a:t>
            </a:fld>
            <a:endParaRPr lang="en-US" sz="1100" i="1" dirty="0">
              <a:solidFill>
                <a:prstClr val="black"/>
              </a:solidFill>
              <a:latin typeface="Arial Unicode MS" pitchFamily="34" charset="-128"/>
            </a:endParaRPr>
          </a:p>
        </p:txBody>
      </p:sp>
      <p:sp>
        <p:nvSpPr>
          <p:cNvPr id="19461" name="Rectangle 5"/>
          <p:cNvSpPr txBox="1">
            <a:spLocks noGrp="1" noChangeArrowheads="1"/>
          </p:cNvSpPr>
          <p:nvPr/>
        </p:nvSpPr>
        <p:spPr bwMode="auto">
          <a:xfrm>
            <a:off x="5363283" y="8983663"/>
            <a:ext cx="1546506" cy="260350"/>
          </a:xfrm>
          <a:prstGeom prst="rect">
            <a:avLst/>
          </a:prstGeom>
          <a:noFill/>
          <a:ln w="9525">
            <a:noFill/>
            <a:miter lim="800000"/>
            <a:headEnd/>
            <a:tailEnd/>
          </a:ln>
        </p:spPr>
        <p:txBody>
          <a:bodyPr lIns="18802" tIns="0" rIns="18802" bIns="0" anchor="b"/>
          <a:lstStyle/>
          <a:p>
            <a:pPr algn="r" defTabSz="934006" eaLnBrk="0" hangingPunct="0"/>
            <a:fld id="{EA7324AE-570C-4F53-842B-7603747EA3C9}" type="slidenum">
              <a:rPr lang="en-US" sz="1100" i="1">
                <a:solidFill>
                  <a:prstClr val="black"/>
                </a:solidFill>
                <a:latin typeface="Arial Unicode MS" pitchFamily="34" charset="-128"/>
              </a:rPr>
              <a:pPr algn="r" defTabSz="934006" eaLnBrk="0" hangingPunct="0"/>
              <a:t>14</a:t>
            </a:fld>
            <a:endParaRPr lang="en-US" sz="1100" i="1" dirty="0">
              <a:solidFill>
                <a:prstClr val="black"/>
              </a:solidFill>
              <a:latin typeface="Arial Unicode MS" pitchFamily="34" charset="-128"/>
            </a:endParaRPr>
          </a:p>
        </p:txBody>
      </p:sp>
      <p:sp>
        <p:nvSpPr>
          <p:cNvPr id="19462" name="Rectangle 8"/>
          <p:cNvSpPr>
            <a:spLocks noGrp="1" noRot="1" noChangeAspect="1" noChangeArrowheads="1" noTextEdit="1"/>
          </p:cNvSpPr>
          <p:nvPr>
            <p:ph type="sldImg"/>
          </p:nvPr>
        </p:nvSpPr>
        <p:spPr>
          <a:xfrm>
            <a:off x="1371600" y="1143000"/>
            <a:ext cx="4114800" cy="3086100"/>
          </a:xfrm>
          <a:solidFill>
            <a:srgbClr val="FFFFFF"/>
          </a:solidFill>
          <a:ln>
            <a:solidFill>
              <a:srgbClr val="000000"/>
            </a:solidFill>
          </a:ln>
        </p:spPr>
      </p:sp>
      <p:sp>
        <p:nvSpPr>
          <p:cNvPr id="44039" name="Rectangle 9"/>
          <p:cNvSpPr>
            <a:spLocks noGrp="1" noChangeArrowheads="1"/>
          </p:cNvSpPr>
          <p:nvPr>
            <p:ph type="body" idx="1"/>
          </p:nvPr>
        </p:nvSpPr>
        <p:spPr>
          <a:xfrm>
            <a:off x="524159" y="4000500"/>
            <a:ext cx="6036733" cy="4754563"/>
          </a:xfrm>
          <a:ln/>
        </p:spPr>
        <p:txBody>
          <a:bodyPr/>
          <a:lstStyle/>
          <a:p>
            <a:pPr>
              <a:spcBef>
                <a:spcPts val="1140"/>
              </a:spcBef>
              <a:defRPr/>
            </a:pPr>
            <a:endParaRPr lang="en-US" dirty="0" smtClean="0">
              <a:latin typeface="+mn-lt"/>
              <a:cs typeface="+mn-cs"/>
            </a:endParaRPr>
          </a:p>
          <a:p>
            <a:pPr>
              <a:spcBef>
                <a:spcPts val="1140"/>
              </a:spcBef>
              <a:defRPr/>
            </a:pPr>
            <a:r>
              <a:rPr lang="en-US" dirty="0" smtClean="0">
                <a:latin typeface="+mn-lt"/>
                <a:cs typeface="+mn-cs"/>
              </a:rPr>
              <a:t>  </a:t>
            </a:r>
          </a:p>
        </p:txBody>
      </p:sp>
    </p:spTree>
    <p:extLst>
      <p:ext uri="{BB962C8B-B14F-4D97-AF65-F5344CB8AC3E}">
        <p14:creationId xmlns:p14="http://schemas.microsoft.com/office/powerpoint/2010/main" val="201686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MPOAC representation on the Steering Committee and Advisory Groups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3</a:t>
            </a:fld>
            <a:endParaRPr lang="en-US" dirty="0"/>
          </a:p>
        </p:txBody>
      </p:sp>
    </p:spTree>
    <p:extLst>
      <p:ext uri="{BB962C8B-B14F-4D97-AF65-F5344CB8AC3E}">
        <p14:creationId xmlns:p14="http://schemas.microsoft.com/office/powerpoint/2010/main" val="165228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72"/>
              </a:spcBef>
              <a:defRPr/>
            </a:pPr>
            <a:r>
              <a:rPr lang="en-US" dirty="0" smtClean="0">
                <a:latin typeface="+mn-lt"/>
                <a:cs typeface="+mn-cs"/>
              </a:rPr>
              <a:t>FDOT is updating</a:t>
            </a:r>
            <a:r>
              <a:rPr lang="en-US" baseline="0" dirty="0" smtClean="0">
                <a:latin typeface="+mn-lt"/>
                <a:cs typeface="+mn-cs"/>
              </a:rPr>
              <a:t> the Florida Transportation Plan this year.  </a:t>
            </a:r>
            <a:r>
              <a:rPr lang="en-US" dirty="0" smtClean="0">
                <a:latin typeface="+mn-lt"/>
                <a:cs typeface="+mn-cs"/>
              </a:rPr>
              <a:t>The Florida Transportation Plan or FTP  is the state's long range transportation plan. The FTP serves as the transportation plan for </a:t>
            </a:r>
            <a:r>
              <a:rPr lang="en-US" u="sng" dirty="0" smtClean="0">
                <a:latin typeface="+mn-lt"/>
                <a:cs typeface="+mn-cs"/>
              </a:rPr>
              <a:t>all</a:t>
            </a:r>
            <a:r>
              <a:rPr lang="en-US" dirty="0" smtClean="0">
                <a:latin typeface="+mn-lt"/>
                <a:cs typeface="+mn-cs"/>
              </a:rPr>
              <a:t> of Florida, not just the Florida Department of Transportation</a:t>
            </a:r>
            <a:r>
              <a:rPr lang="en-US" baseline="0" dirty="0" smtClean="0">
                <a:latin typeface="+mn-lt"/>
                <a:cs typeface="+mn-cs"/>
              </a:rPr>
              <a:t> and </a:t>
            </a:r>
            <a:r>
              <a:rPr lang="en-US" dirty="0" smtClean="0">
                <a:latin typeface="+mn-lt"/>
                <a:cs typeface="+mn-cs"/>
              </a:rPr>
              <a:t>identifies the roles and responsibilities of all partners for implementing this plan.  </a:t>
            </a:r>
          </a:p>
          <a:p>
            <a:pPr>
              <a:spcBef>
                <a:spcPts val="1172"/>
              </a:spcBef>
              <a:defRPr/>
            </a:pPr>
            <a:r>
              <a:rPr lang="en-US" dirty="0" smtClean="0">
                <a:latin typeface="+mn-lt"/>
                <a:cs typeface="+mn-cs"/>
              </a:rPr>
              <a:t>In addition, FDOT is updating the Strategic</a:t>
            </a:r>
            <a:r>
              <a:rPr lang="en-US" baseline="0" dirty="0" smtClean="0">
                <a:latin typeface="+mn-lt"/>
                <a:cs typeface="+mn-cs"/>
              </a:rPr>
              <a:t> Intermodal System Policy Plan to reflect the new policies and direction of the FTP.</a:t>
            </a:r>
          </a:p>
          <a:p>
            <a:pPr>
              <a:spcBef>
                <a:spcPts val="1172"/>
              </a:spcBef>
              <a:defRPr/>
            </a:pPr>
            <a:endParaRPr lang="en-US" baseline="0" dirty="0" smtClean="0">
              <a:latin typeface="+mn-lt"/>
              <a:cs typeface="+mn-cs"/>
            </a:endParaRPr>
          </a:p>
          <a:p>
            <a:pPr>
              <a:spcBef>
                <a:spcPts val="1172"/>
              </a:spcBef>
              <a:defRPr/>
            </a:pPr>
            <a:r>
              <a:rPr lang="en-US" baseline="0" dirty="0" smtClean="0">
                <a:solidFill>
                  <a:srgbClr val="FF0000"/>
                </a:solidFill>
                <a:latin typeface="+mn-lt"/>
                <a:cs typeface="+mn-cs"/>
              </a:rPr>
              <a:t>========NOTE to PRESENTER==========</a:t>
            </a:r>
          </a:p>
          <a:p>
            <a:pPr>
              <a:spcBef>
                <a:spcPts val="1172"/>
              </a:spcBef>
              <a:defRPr/>
            </a:pPr>
            <a:r>
              <a:rPr lang="en-US" baseline="0" dirty="0" smtClean="0">
                <a:solidFill>
                  <a:srgbClr val="FF0000"/>
                </a:solidFill>
                <a:latin typeface="+mn-lt"/>
                <a:cs typeface="+mn-cs"/>
              </a:rPr>
              <a:t>In case there are questions about the particular images shown…. This is a DRAFT. They are representative and there will be a variety of photos in the document. The intent is to cover all modes and all regions somewhere within the full document. (For example, a truck could be included on the back cover.)</a:t>
            </a:r>
            <a:endParaRPr lang="en-US" dirty="0" smtClean="0">
              <a:solidFill>
                <a:srgbClr val="FF0000"/>
              </a:solidFill>
              <a:latin typeface="+mn-lt"/>
              <a:cs typeface="+mn-cs"/>
            </a:endParaRPr>
          </a:p>
          <a:p>
            <a:pPr>
              <a:spcBef>
                <a:spcPts val="1126"/>
              </a:spcBef>
              <a:defRPr/>
            </a:pPr>
            <a:endParaRPr lang="en-US" dirty="0" smtClean="0">
              <a:latin typeface="+mn-lt"/>
              <a:cs typeface="+mn-cs"/>
            </a:endParaRPr>
          </a:p>
          <a:p>
            <a:pPr>
              <a:spcBef>
                <a:spcPts val="1119"/>
              </a:spcBef>
              <a:defRPr/>
            </a:pPr>
            <a:endParaRPr lang="en-US" dirty="0" smtClean="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3265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anticipate  that the new FTP will have 3 elements:</a:t>
            </a:r>
          </a:p>
          <a:p>
            <a:endParaRPr lang="en-US" dirty="0"/>
          </a:p>
          <a:p>
            <a:pPr marL="228587" indent="-228587">
              <a:buFont typeface="+mj-lt"/>
              <a:buAutoNum type="arabicPeriod"/>
            </a:pPr>
            <a:r>
              <a:rPr lang="en-US" dirty="0" smtClean="0"/>
              <a:t>Vision element – this element will  focus on the major trends, uncertainties, and themes that will shape the future of transportation over a long period (perhaps 50 years).  The vision element</a:t>
            </a:r>
            <a:r>
              <a:rPr lang="en-US" baseline="0" dirty="0" smtClean="0"/>
              <a:t> will be released for comment this summer.</a:t>
            </a:r>
            <a:endParaRPr lang="en-US" dirty="0" smtClean="0"/>
          </a:p>
          <a:p>
            <a:pPr marL="228587" indent="-228587">
              <a:buFont typeface="+mj-lt"/>
              <a:buAutoNum type="arabicPeriod"/>
            </a:pPr>
            <a:r>
              <a:rPr lang="en-US" dirty="0" smtClean="0"/>
              <a:t>Policy  element – goals and objectives that will guide FDOT and our partners in making decisions on long-range plans and investments.  This will have a 25 year horizon to match our MPO plans.  The policy element will be completed by December.</a:t>
            </a:r>
          </a:p>
          <a:p>
            <a:pPr marL="228587" indent="-228587">
              <a:buFont typeface="+mj-lt"/>
              <a:buAutoNum type="arabicPeriod"/>
            </a:pPr>
            <a:r>
              <a:rPr lang="en-US" dirty="0" smtClean="0"/>
              <a:t>Implementation element – emphasis areas with specific defined actions during the short and medium term.  This will be developed in 2016.</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5025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3458" y="4343400"/>
            <a:ext cx="5497975" cy="4617720"/>
          </a:xfrm>
        </p:spPr>
        <p:txBody>
          <a:bodyPr>
            <a:normAutofit lnSpcReduction="10000"/>
          </a:bodyPr>
          <a:lstStyle/>
          <a:p>
            <a:r>
              <a:rPr lang="en-US" sz="1100" dirty="0" smtClean="0"/>
              <a:t>When it comes to the vision for the future, we are hearing themes similar to those identified in the previous FTP – safety, maintenance of existing infrastructure, mobility, and economic competitiveness, for example.  This is appropriate as the key goal areas reflect values for our state. It also helps with tracking progress in implementation.</a:t>
            </a:r>
          </a:p>
          <a:p>
            <a:endParaRPr lang="en-US" sz="1100" dirty="0" smtClean="0"/>
          </a:p>
          <a:p>
            <a:r>
              <a:rPr lang="en-US" sz="1100" dirty="0"/>
              <a:t>There also are some existing topic areas </a:t>
            </a:r>
            <a:r>
              <a:rPr lang="en-US" sz="1100" dirty="0" smtClean="0"/>
              <a:t>receiving more attention this time:</a:t>
            </a:r>
            <a:endParaRPr lang="en-US" sz="1100" dirty="0"/>
          </a:p>
          <a:p>
            <a:pPr marL="171450" indent="-171450">
              <a:buFont typeface="Arial" panose="020B0604020202020204" pitchFamily="34" charset="0"/>
              <a:buChar char="•"/>
            </a:pPr>
            <a:r>
              <a:rPr lang="en-US" sz="1100" dirty="0" smtClean="0"/>
              <a:t>The alignment with the </a:t>
            </a:r>
            <a:r>
              <a:rPr lang="en-US" sz="1100" i="1" dirty="0" smtClean="0"/>
              <a:t>Florida Strategic Plan for Economic Development </a:t>
            </a:r>
            <a:r>
              <a:rPr lang="en-US" sz="1100" dirty="0" smtClean="0"/>
              <a:t>(led by the Department of Economic Opportunity) is more prevalent, as is alignment with community development and environmental stewardship goals.  We are using the Six Pillars of Florida’s Future Economy,</a:t>
            </a:r>
            <a:r>
              <a:rPr lang="en-US" sz="1100" baseline="0" dirty="0" smtClean="0"/>
              <a:t> developed by the Florida Chamber Foundation and adopted by many agencies statewide, as a </a:t>
            </a:r>
            <a:r>
              <a:rPr lang="en-US" sz="1100" dirty="0" smtClean="0"/>
              <a:t>framework for the policy discussions.</a:t>
            </a:r>
          </a:p>
          <a:p>
            <a:pPr marL="171450" indent="-171450">
              <a:buFont typeface="Arial" panose="020B0604020202020204" pitchFamily="34" charset="0"/>
              <a:buChar char="•"/>
            </a:pPr>
            <a:r>
              <a:rPr lang="en-US" sz="1100" dirty="0" smtClean="0"/>
              <a:t>There is an emphasis on providing more modal choices for people and freight, particularly transit and active transportation – walking and biking.</a:t>
            </a:r>
          </a:p>
          <a:p>
            <a:pPr marL="171450" indent="-171450">
              <a:buFont typeface="Arial" panose="020B0604020202020204" pitchFamily="34" charset="0"/>
              <a:buChar char="•"/>
            </a:pPr>
            <a:r>
              <a:rPr lang="en-US" sz="1100" dirty="0" smtClean="0"/>
              <a:t>And, more emphasis on transportation’s relationship with the public’s health and energy use.</a:t>
            </a:r>
          </a:p>
          <a:p>
            <a:endParaRPr lang="en-US" sz="1100" dirty="0"/>
          </a:p>
          <a:p>
            <a:r>
              <a:rPr lang="en-US" sz="1100" dirty="0"/>
              <a:t>There also are some </a:t>
            </a:r>
            <a:r>
              <a:rPr lang="en-US" sz="1100" dirty="0" smtClean="0"/>
              <a:t>new topic </a:t>
            </a:r>
            <a:r>
              <a:rPr lang="en-US" sz="1100" dirty="0"/>
              <a:t>areas being brought into the planning process </a:t>
            </a:r>
            <a:r>
              <a:rPr lang="en-US" sz="1100" dirty="0" smtClean="0"/>
              <a:t>:</a:t>
            </a:r>
          </a:p>
          <a:p>
            <a:pPr marL="171450" indent="-171450">
              <a:buFont typeface="Arial" panose="020B0604020202020204" pitchFamily="34" charset="0"/>
              <a:buChar char="•"/>
            </a:pPr>
            <a:r>
              <a:rPr lang="en-US" sz="1100" dirty="0" smtClean="0"/>
              <a:t>Talent and workforce needs, particularly around global trade and logistics.</a:t>
            </a:r>
          </a:p>
          <a:p>
            <a:pPr marL="171450" indent="-171450">
              <a:buFont typeface="Arial" panose="020B0604020202020204" pitchFamily="34" charset="0"/>
              <a:buChar char="•"/>
            </a:pPr>
            <a:r>
              <a:rPr lang="en-US" sz="1100" dirty="0" smtClean="0"/>
              <a:t>Soft infrastructure items, like providing better information</a:t>
            </a:r>
            <a:r>
              <a:rPr lang="en-US" sz="1100" baseline="0" dirty="0" smtClean="0"/>
              <a:t> to users,</a:t>
            </a:r>
            <a:r>
              <a:rPr lang="en-US" sz="1100" dirty="0" smtClean="0"/>
              <a:t> improving customer service, and providing more efficient regulatory processes.</a:t>
            </a:r>
          </a:p>
          <a:p>
            <a:pPr marL="171450" indent="-171450">
              <a:buFont typeface="Arial" panose="020B0604020202020204" pitchFamily="34" charset="0"/>
              <a:buChar char="•"/>
            </a:pPr>
            <a:r>
              <a:rPr lang="en-US" sz="1100" dirty="0" smtClean="0"/>
              <a:t>And, with advances getting more public attention, addressing innovation and technology and the need to be more nimble regarding planning and implementing transportation</a:t>
            </a:r>
            <a:r>
              <a:rPr lang="en-US" sz="1100" baseline="0" dirty="0" smtClean="0"/>
              <a:t> solutions</a:t>
            </a:r>
            <a:endParaRPr lang="en-US" sz="1100" dirty="0" smtClean="0"/>
          </a:p>
          <a:p>
            <a:pPr marL="171450" indent="-171450">
              <a:buFont typeface="Arial" panose="020B0604020202020204" pitchFamily="34" charset="0"/>
              <a:buChar char="•"/>
            </a:pPr>
            <a:endParaRPr lang="en-US" sz="1100" dirty="0" smtClean="0"/>
          </a:p>
          <a:p>
            <a:pPr marL="0" indent="0">
              <a:buFont typeface="Arial" panose="020B0604020202020204" pitchFamily="34" charset="0"/>
              <a:buNone/>
            </a:pPr>
            <a:r>
              <a:rPr lang="en-US" sz="1100" dirty="0" smtClean="0">
                <a:solidFill>
                  <a:srgbClr val="FF0000"/>
                </a:solidFill>
              </a:rPr>
              <a:t>====NOTE</a:t>
            </a:r>
            <a:r>
              <a:rPr lang="en-US" sz="1100" baseline="0" dirty="0" smtClean="0">
                <a:solidFill>
                  <a:srgbClr val="FF0000"/>
                </a:solidFill>
              </a:rPr>
              <a:t> to PRESENTER=======</a:t>
            </a:r>
          </a:p>
          <a:p>
            <a:pPr marL="0" indent="0">
              <a:buFont typeface="Arial" panose="020B0604020202020204" pitchFamily="34" charset="0"/>
              <a:buNone/>
            </a:pPr>
            <a:r>
              <a:rPr lang="en-US" sz="1100" baseline="0" dirty="0" smtClean="0">
                <a:solidFill>
                  <a:srgbClr val="FF0000"/>
                </a:solidFill>
              </a:rPr>
              <a:t>If questioned, this slide focuses on the newer issues being raised with this update. It is not a complete list of all of the issues identified. Other issues from the current FTP, like safety, maintenance, freight, and mobility, continue to remain important.  </a:t>
            </a:r>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826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091" y="4343399"/>
            <a:ext cx="6285053" cy="4341813"/>
          </a:xfrm>
        </p:spPr>
        <p:txBody>
          <a:bodyPr>
            <a:noAutofit/>
          </a:bodyPr>
          <a:lstStyle/>
          <a:p>
            <a:pPr defTabSz="897301">
              <a:defRPr/>
            </a:pPr>
            <a:r>
              <a:rPr lang="en-US" sz="1100" dirty="0"/>
              <a:t>The process is being  </a:t>
            </a:r>
            <a:r>
              <a:rPr lang="en-US" sz="1100" dirty="0" smtClean="0"/>
              <a:t>guided by </a:t>
            </a:r>
            <a:r>
              <a:rPr lang="en-US" sz="1100" dirty="0"/>
              <a:t>a 35-member Steering Committee representing </a:t>
            </a:r>
            <a:r>
              <a:rPr lang="en-US" sz="1100" dirty="0" smtClean="0"/>
              <a:t>transportation </a:t>
            </a:r>
            <a:r>
              <a:rPr lang="en-US" sz="1100" dirty="0"/>
              <a:t>stakeholder </a:t>
            </a:r>
            <a:r>
              <a:rPr lang="en-US" sz="1100" dirty="0" smtClean="0"/>
              <a:t>groups. </a:t>
            </a:r>
            <a:r>
              <a:rPr lang="en-US" sz="1100" i="0" dirty="0" smtClean="0"/>
              <a:t>Based</a:t>
            </a:r>
            <a:r>
              <a:rPr lang="en-US" sz="1100" i="0" baseline="0" dirty="0" smtClean="0"/>
              <a:t> on the input received to date, </a:t>
            </a:r>
            <a:r>
              <a:rPr lang="en-US" sz="1100" dirty="0" smtClean="0"/>
              <a:t>policy </a:t>
            </a:r>
            <a:r>
              <a:rPr lang="en-US" sz="1100" dirty="0"/>
              <a:t>goal areas are emerging to answer the question…… What should our transportation system look like in 50 years? </a:t>
            </a:r>
            <a:r>
              <a:rPr lang="en-US" sz="1100" dirty="0" smtClean="0"/>
              <a:t>These areas are:</a:t>
            </a:r>
          </a:p>
          <a:p>
            <a:pPr defTabSz="897301">
              <a:defRPr/>
            </a:pPr>
            <a:endParaRPr lang="en-US" sz="1100" i="0" dirty="0" smtClean="0"/>
          </a:p>
          <a:p>
            <a:pPr marL="171450" indent="-171450" defTabSz="897301">
              <a:buFont typeface="Arial" panose="020B0604020202020204" pitchFamily="34" charset="0"/>
              <a:buChar char="•"/>
              <a:defRPr/>
            </a:pPr>
            <a:r>
              <a:rPr lang="en-US" sz="1100" i="0" dirty="0" smtClean="0"/>
              <a:t>Safety and security</a:t>
            </a:r>
            <a:r>
              <a:rPr lang="en-US" sz="1100" i="0" baseline="0" dirty="0" smtClean="0"/>
              <a:t> for residents, visitors and businesses</a:t>
            </a:r>
          </a:p>
          <a:p>
            <a:pPr marL="628650" lvl="1" indent="-171450" defTabSz="897301">
              <a:buFont typeface="Arial" panose="020B0604020202020204" pitchFamily="34" charset="0"/>
              <a:buChar char="•"/>
              <a:defRPr/>
            </a:pPr>
            <a:r>
              <a:rPr lang="en-US" sz="1100" i="1" dirty="0" smtClean="0"/>
              <a:t>Broader safety &amp; security and emergency response,</a:t>
            </a:r>
            <a:r>
              <a:rPr lang="en-US" sz="1100" i="1" baseline="0" dirty="0" smtClean="0"/>
              <a:t> </a:t>
            </a:r>
            <a:r>
              <a:rPr lang="en-US" sz="1100" i="1" dirty="0" smtClean="0"/>
              <a:t>beyond the transportation user </a:t>
            </a:r>
            <a:endParaRPr lang="en-US" sz="1100" i="1" baseline="0" dirty="0" smtClean="0"/>
          </a:p>
          <a:p>
            <a:pPr marL="171450" indent="-171450" defTabSz="897301">
              <a:buFont typeface="Arial" panose="020B0604020202020204" pitchFamily="34" charset="0"/>
              <a:buChar char="•"/>
              <a:defRPr/>
            </a:pPr>
            <a:r>
              <a:rPr lang="en-US" sz="1100" i="0" baseline="0" dirty="0" smtClean="0"/>
              <a:t>Agile, resilient and quality transportation infrastructure</a:t>
            </a:r>
          </a:p>
          <a:p>
            <a:pPr marL="628650" lvl="1" indent="-171450" defTabSz="897301">
              <a:buFont typeface="Arial" panose="020B0604020202020204" pitchFamily="34" charset="0"/>
              <a:buChar char="•"/>
              <a:defRPr/>
            </a:pPr>
            <a:r>
              <a:rPr lang="en-US" sz="1100" i="1" dirty="0" smtClean="0"/>
              <a:t>High quality infrastructure, able to react more quickly to technology and societal shifts, and addressing extreme weather and climate trends</a:t>
            </a:r>
            <a:endParaRPr lang="en-US" sz="1100" i="1" baseline="0" dirty="0" smtClean="0"/>
          </a:p>
          <a:p>
            <a:pPr marL="171450" indent="-171450" defTabSz="897301">
              <a:buFont typeface="Arial" panose="020B0604020202020204" pitchFamily="34" charset="0"/>
              <a:buChar char="•"/>
              <a:defRPr/>
            </a:pPr>
            <a:r>
              <a:rPr lang="en-US" sz="1100" i="0" baseline="0" dirty="0" smtClean="0"/>
              <a:t>Efficient and reliable mobility for people and freight</a:t>
            </a:r>
          </a:p>
          <a:p>
            <a:pPr marL="628650" lvl="1" indent="-171450" defTabSz="897301">
              <a:buFont typeface="Arial" panose="020B0604020202020204" pitchFamily="34" charset="0"/>
              <a:buChar char="•"/>
              <a:defRPr/>
            </a:pPr>
            <a:r>
              <a:rPr lang="en-US" sz="1100" i="1" dirty="0" smtClean="0">
                <a:solidFill>
                  <a:schemeClr val="tx1"/>
                </a:solidFill>
              </a:rPr>
              <a:t>Reliability, supply</a:t>
            </a:r>
            <a:r>
              <a:rPr lang="en-US" sz="1100" i="1" baseline="0" dirty="0" smtClean="0">
                <a:solidFill>
                  <a:schemeClr val="tx1"/>
                </a:solidFill>
              </a:rPr>
              <a:t> chain efficiency, regulatory processes, and quality of service</a:t>
            </a:r>
            <a:endParaRPr lang="en-US" sz="1100" i="1" dirty="0" smtClean="0">
              <a:solidFill>
                <a:schemeClr val="tx1"/>
              </a:solidFill>
            </a:endParaRPr>
          </a:p>
          <a:p>
            <a:pPr marL="171450" indent="-171450" defTabSz="897301">
              <a:buFont typeface="Arial" panose="020B0604020202020204" pitchFamily="34" charset="0"/>
              <a:buChar char="•"/>
              <a:defRPr/>
            </a:pPr>
            <a:r>
              <a:rPr lang="en-US" sz="1100" i="0" baseline="0" dirty="0" smtClean="0"/>
              <a:t>More transportation choices for people and freight</a:t>
            </a:r>
          </a:p>
          <a:p>
            <a:pPr marL="628650" lvl="1" indent="-171450" defTabSz="897301">
              <a:buFont typeface="Arial" panose="020B0604020202020204" pitchFamily="34" charset="0"/>
              <a:buChar char="•"/>
              <a:defRPr/>
            </a:pPr>
            <a:r>
              <a:rPr lang="en-US" sz="1100" i="1" dirty="0" smtClean="0"/>
              <a:t>This area is a new emphasis being added</a:t>
            </a:r>
            <a:r>
              <a:rPr lang="en-US" sz="1100" i="1" baseline="0" dirty="0" smtClean="0"/>
              <a:t> – to provide more modal choices </a:t>
            </a:r>
          </a:p>
          <a:p>
            <a:pPr marL="171450" lvl="0" indent="-171450" defTabSz="897301">
              <a:buFont typeface="Arial" panose="020B0604020202020204" pitchFamily="34" charset="0"/>
              <a:buChar char="•"/>
              <a:defRPr/>
            </a:pPr>
            <a:r>
              <a:rPr lang="en-US" sz="1100" i="0" baseline="0" dirty="0" smtClean="0"/>
              <a:t>Transportation solutions that support Florida’s global economic competitiveness </a:t>
            </a:r>
          </a:p>
          <a:p>
            <a:pPr marL="628650" lvl="1" indent="-171450" defTabSz="897301">
              <a:buFont typeface="Arial" panose="020B0604020202020204" pitchFamily="34" charset="0"/>
              <a:buChar char="•"/>
              <a:defRPr/>
            </a:pPr>
            <a:r>
              <a:rPr lang="en-US" sz="1100" i="1" dirty="0" smtClean="0">
                <a:solidFill>
                  <a:schemeClr val="tx1"/>
                </a:solidFill>
              </a:rPr>
              <a:t>Connectivity among economic centers/clusters; connectivity</a:t>
            </a:r>
            <a:r>
              <a:rPr lang="en-US" sz="1100" i="1" baseline="0" dirty="0" smtClean="0">
                <a:solidFill>
                  <a:schemeClr val="tx1"/>
                </a:solidFill>
              </a:rPr>
              <a:t> of data, information; and access to talent</a:t>
            </a:r>
          </a:p>
          <a:p>
            <a:pPr marL="171450" marR="0" indent="-171450" algn="l" defTabSz="897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baseline="0" dirty="0" smtClean="0"/>
              <a:t>Transportation solutions that support quality places to live, learn, work, and play</a:t>
            </a:r>
          </a:p>
          <a:p>
            <a:pPr marL="628650" lvl="1" indent="-171450" defTabSz="897301">
              <a:buFont typeface="Arial" panose="020B0604020202020204" pitchFamily="34" charset="0"/>
              <a:buChar char="•"/>
              <a:defRPr/>
            </a:pPr>
            <a:r>
              <a:rPr lang="en-US" sz="1100" i="1" baseline="0" dirty="0" smtClean="0"/>
              <a:t>S</a:t>
            </a:r>
            <a:r>
              <a:rPr lang="en-US" sz="1100" i="1" dirty="0" smtClean="0"/>
              <a:t>upporting regional and community visions, providing context sensitive solutions, enhancing public health, and responding to demographic shifts</a:t>
            </a:r>
            <a:endParaRPr lang="en-US" sz="1100" i="1" baseline="0" dirty="0" smtClean="0"/>
          </a:p>
          <a:p>
            <a:pPr marL="171450" marR="0" indent="-171450" algn="l" defTabSz="897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baseline="0" dirty="0" smtClean="0"/>
              <a:t>Transportation solutions that enhance Florida’s environment and conserve energy</a:t>
            </a:r>
          </a:p>
          <a:p>
            <a:pPr marL="628650" lvl="1" indent="-171450" defTabSz="897301">
              <a:buFont typeface="Arial" panose="020B0604020202020204" pitchFamily="34" charset="0"/>
              <a:buChar char="•"/>
              <a:defRPr/>
            </a:pPr>
            <a:r>
              <a:rPr lang="en-US" sz="1100" i="1" dirty="0" smtClean="0"/>
              <a:t>Preserving and enhancing our natural systems and reducing transportation’s footprint on the environment</a:t>
            </a:r>
          </a:p>
          <a:p>
            <a:pPr marL="171450" marR="0" indent="-171450" algn="l" defTabSz="8973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i="0" dirty="0" smtClean="0"/>
          </a:p>
          <a:p>
            <a:pPr defTabSz="897301">
              <a:defRPr/>
            </a:pPr>
            <a:endParaRPr lang="en-US" sz="1100" i="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6319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Grp="1" noChangeArrowheads="1"/>
          </p:cNvSpPr>
          <p:nvPr/>
        </p:nvSpPr>
        <p:spPr bwMode="auto">
          <a:xfrm>
            <a:off x="5246690" y="8836390"/>
            <a:ext cx="1512886" cy="256082"/>
          </a:xfrm>
          <a:prstGeom prst="rect">
            <a:avLst/>
          </a:prstGeom>
          <a:noFill/>
          <a:ln w="9525">
            <a:noFill/>
            <a:miter lim="800000"/>
            <a:headEnd/>
            <a:tailEnd/>
          </a:ln>
        </p:spPr>
        <p:txBody>
          <a:bodyPr lIns="18452" tIns="0" rIns="18452" bIns="0" anchor="b"/>
          <a:lstStyle/>
          <a:p>
            <a:pPr algn="r" defTabSz="916540" eaLnBrk="0" hangingPunct="0"/>
            <a:fld id="{02A40870-017C-48A5-A87E-F32CC8A06D04}" type="slidenum">
              <a:rPr lang="en-US" sz="1100" i="1">
                <a:solidFill>
                  <a:prstClr val="black"/>
                </a:solidFill>
                <a:latin typeface="Arial Unicode MS" pitchFamily="34" charset="-128"/>
              </a:rPr>
              <a:pPr algn="r" defTabSz="916540" eaLnBrk="0" hangingPunct="0"/>
              <a:t>8</a:t>
            </a:fld>
            <a:endParaRPr lang="en-US" sz="1100" i="1" dirty="0">
              <a:solidFill>
                <a:prstClr val="black"/>
              </a:solidFill>
              <a:latin typeface="Arial Unicode MS" pitchFamily="34" charset="-128"/>
            </a:endParaRPr>
          </a:p>
        </p:txBody>
      </p:sp>
      <p:sp>
        <p:nvSpPr>
          <p:cNvPr id="19459" name="Rectangle 20"/>
          <p:cNvSpPr txBox="1">
            <a:spLocks noGrp="1" noChangeArrowheads="1"/>
          </p:cNvSpPr>
          <p:nvPr/>
        </p:nvSpPr>
        <p:spPr bwMode="auto">
          <a:xfrm>
            <a:off x="139700" y="8861373"/>
            <a:ext cx="3206750" cy="198307"/>
          </a:xfrm>
          <a:prstGeom prst="rect">
            <a:avLst/>
          </a:prstGeom>
          <a:noFill/>
          <a:ln w="9525">
            <a:noFill/>
            <a:miter lim="800000"/>
            <a:headEnd/>
            <a:tailEnd/>
          </a:ln>
        </p:spPr>
        <p:txBody>
          <a:bodyPr lIns="18452" tIns="0" rIns="18452" bIns="0"/>
          <a:lstStyle/>
          <a:p>
            <a:pPr defTabSz="916540" eaLnBrk="0" hangingPunct="0"/>
            <a:r>
              <a:rPr lang="en-US" sz="1100" dirty="0">
                <a:solidFill>
                  <a:srgbClr val="292929"/>
                </a:solidFill>
                <a:latin typeface="Arial Unicode MS" pitchFamily="34" charset="-128"/>
              </a:rPr>
              <a:t>2060 Florida Transportation Plan</a:t>
            </a:r>
          </a:p>
        </p:txBody>
      </p:sp>
      <p:sp>
        <p:nvSpPr>
          <p:cNvPr id="19460" name="Rectangle 23"/>
          <p:cNvSpPr txBox="1">
            <a:spLocks noGrp="1" noChangeArrowheads="1"/>
          </p:cNvSpPr>
          <p:nvPr/>
        </p:nvSpPr>
        <p:spPr bwMode="auto">
          <a:xfrm>
            <a:off x="5246690" y="8836390"/>
            <a:ext cx="1512886" cy="256082"/>
          </a:xfrm>
          <a:prstGeom prst="rect">
            <a:avLst/>
          </a:prstGeom>
          <a:noFill/>
          <a:ln w="9525">
            <a:noFill/>
            <a:miter lim="800000"/>
            <a:headEnd/>
            <a:tailEnd/>
          </a:ln>
        </p:spPr>
        <p:txBody>
          <a:bodyPr lIns="18452" tIns="0" rIns="18452" bIns="0" anchor="b"/>
          <a:lstStyle/>
          <a:p>
            <a:pPr algn="r" defTabSz="916540" eaLnBrk="0" hangingPunct="0"/>
            <a:fld id="{268C0F4D-2215-4668-8793-A8F90EDA5B48}" type="slidenum">
              <a:rPr lang="en-US" sz="1100" i="1">
                <a:solidFill>
                  <a:prstClr val="black"/>
                </a:solidFill>
                <a:latin typeface="Arial Unicode MS" pitchFamily="34" charset="-128"/>
              </a:rPr>
              <a:pPr algn="r" defTabSz="916540" eaLnBrk="0" hangingPunct="0"/>
              <a:t>8</a:t>
            </a:fld>
            <a:endParaRPr lang="en-US" sz="1100" i="1" dirty="0">
              <a:solidFill>
                <a:prstClr val="black"/>
              </a:solidFill>
              <a:latin typeface="Arial Unicode MS" pitchFamily="34" charset="-128"/>
            </a:endParaRPr>
          </a:p>
        </p:txBody>
      </p:sp>
      <p:sp>
        <p:nvSpPr>
          <p:cNvPr id="19461" name="Rectangle 5"/>
          <p:cNvSpPr txBox="1">
            <a:spLocks noGrp="1" noChangeArrowheads="1"/>
          </p:cNvSpPr>
          <p:nvPr/>
        </p:nvSpPr>
        <p:spPr bwMode="auto">
          <a:xfrm>
            <a:off x="5246690" y="8836390"/>
            <a:ext cx="1512886" cy="256082"/>
          </a:xfrm>
          <a:prstGeom prst="rect">
            <a:avLst/>
          </a:prstGeom>
          <a:noFill/>
          <a:ln w="9525">
            <a:noFill/>
            <a:miter lim="800000"/>
            <a:headEnd/>
            <a:tailEnd/>
          </a:ln>
        </p:spPr>
        <p:txBody>
          <a:bodyPr lIns="18450" tIns="0" rIns="18450" bIns="0" anchor="b"/>
          <a:lstStyle/>
          <a:p>
            <a:pPr algn="r" defTabSz="916540" eaLnBrk="0" hangingPunct="0"/>
            <a:fld id="{EA7324AE-570C-4F53-842B-7603747EA3C9}" type="slidenum">
              <a:rPr lang="en-US" sz="1100" i="1">
                <a:solidFill>
                  <a:prstClr val="black"/>
                </a:solidFill>
                <a:latin typeface="Arial Unicode MS" pitchFamily="34" charset="-128"/>
              </a:rPr>
              <a:pPr algn="r" defTabSz="916540" eaLnBrk="0" hangingPunct="0"/>
              <a:t>8</a:t>
            </a:fld>
            <a:endParaRPr lang="en-US" sz="1100" i="1" dirty="0">
              <a:solidFill>
                <a:prstClr val="black"/>
              </a:solidFill>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10" name="Notes Placeholder 2"/>
          <p:cNvSpPr txBox="1">
            <a:spLocks/>
          </p:cNvSpPr>
          <p:nvPr/>
        </p:nvSpPr>
        <p:spPr>
          <a:xfrm>
            <a:off x="316810" y="4272197"/>
            <a:ext cx="6056658" cy="4047344"/>
          </a:xfrm>
          <a:prstGeom prst="rect">
            <a:avLst/>
          </a:prstGeom>
        </p:spPr>
        <p:txBody>
          <a:bodyPr vert="horz" lIns="91435" tIns="45718" rIns="91435" bIns="45718"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589"/>
              </a:spcBef>
              <a:defRPr/>
            </a:pPr>
            <a:r>
              <a:rPr lang="en-US" dirty="0" smtClean="0">
                <a:solidFill>
                  <a:prstClr val="black"/>
                </a:solidFill>
              </a:rPr>
              <a:t>The Strategic Intermodal System (SIS) comprises the state’s largest and most strategic transportation facilities, including major air, space, water, rail, and highway facilities. The SIS facilities are the primary means for moving people and freight between Florida’s diverse regions, as well as between Florida and other states and nations. The SIS is Florida’s highest statewide priority for transportation capacity improvements.</a:t>
            </a:r>
          </a:p>
          <a:p>
            <a:pPr>
              <a:spcBef>
                <a:spcPts val="589"/>
              </a:spcBef>
              <a:defRPr/>
            </a:pPr>
            <a:r>
              <a:rPr lang="en-US" i="1" dirty="0" smtClean="0">
                <a:solidFill>
                  <a:prstClr val="black"/>
                </a:solidFill>
              </a:rPr>
              <a:t>Example SIS facilities in this area are: </a:t>
            </a:r>
          </a:p>
          <a:p>
            <a:pPr>
              <a:spcBef>
                <a:spcPts val="589"/>
              </a:spcBef>
              <a:defRPr/>
            </a:pPr>
            <a:r>
              <a:rPr lang="en-US" i="1" dirty="0" smtClean="0">
                <a:solidFill>
                  <a:prstClr val="black"/>
                </a:solidFill>
              </a:rPr>
              <a:t>Sebring:  Major state highways such as US 27, US 17, SR 60, SR 70, SR 80; CSX rail line; Okeechobee Waterway System</a:t>
            </a:r>
          </a:p>
          <a:p>
            <a:pPr>
              <a:spcBef>
                <a:spcPts val="589"/>
              </a:spcBef>
              <a:defRPr/>
            </a:pPr>
            <a:r>
              <a:rPr lang="en-US" i="1" dirty="0" smtClean="0">
                <a:solidFill>
                  <a:prstClr val="black"/>
                </a:solidFill>
              </a:rPr>
              <a:t>Tampa:  seaports (Port Tampa Bay, Port Manatee); airports (Tampa International Airport, Sarasota-Bradenton International Airport, St Petersburg-Clearwater International Airport); CSX rail corridor and intermodal terminal in Tampa; I-4, I-75, etc.</a:t>
            </a:r>
          </a:p>
          <a:p>
            <a:pPr>
              <a:spcBef>
                <a:spcPts val="589"/>
              </a:spcBef>
              <a:defRPr/>
            </a:pPr>
            <a:r>
              <a:rPr lang="en-US" i="1" dirty="0" smtClean="0">
                <a:solidFill>
                  <a:prstClr val="black"/>
                </a:solidFill>
              </a:rPr>
              <a:t>Delray:  airports (Miami, Fort Lauderdale, Palm Beach); seaports (Miami, Everglades, Palm Beach); CSX and FEC rail lines; Tri-Rail system; I-95, Florida’s Turnpike, etc.</a:t>
            </a:r>
          </a:p>
          <a:p>
            <a:pPr>
              <a:spcBef>
                <a:spcPts val="589"/>
              </a:spcBef>
              <a:defRPr/>
            </a:pPr>
            <a:r>
              <a:rPr lang="en-US" i="1" dirty="0" smtClean="0">
                <a:solidFill>
                  <a:prstClr val="black"/>
                </a:solidFill>
              </a:rPr>
              <a:t>Jacksonville:  Jacksonville International Airport; Cecil Spaceport; Jaxport; Port of Fernandina; CSX, FEC  and Norfolk Southern rail lines/terminals; I-95, I-10, I-75 etc.</a:t>
            </a:r>
          </a:p>
          <a:p>
            <a:pPr>
              <a:spcBef>
                <a:spcPts val="589"/>
              </a:spcBef>
              <a:defRPr/>
            </a:pPr>
            <a:r>
              <a:rPr lang="en-US" i="1" dirty="0" smtClean="0">
                <a:solidFill>
                  <a:prstClr val="black"/>
                </a:solidFill>
              </a:rPr>
              <a:t>Fort Walton:  airports (Tallahassee, NW Florida Beaches, NW Florida, Pensacola), seaports (Panama City, Pensacola, Port St Joe), CSX line, I-10 and n/s corridors such as US 231, SR 77, SR 79</a:t>
            </a:r>
            <a:endParaRPr lang="en-US" dirty="0" smtClean="0">
              <a:solidFill>
                <a:prstClr val="black"/>
              </a:solidFill>
            </a:endParaRPr>
          </a:p>
          <a:p>
            <a:pPr>
              <a:spcBef>
                <a:spcPts val="589"/>
              </a:spcBef>
              <a:defRPr/>
            </a:pPr>
            <a:r>
              <a:rPr lang="en-US" dirty="0" smtClean="0">
                <a:solidFill>
                  <a:prstClr val="black"/>
                </a:solidFill>
              </a:rPr>
              <a:t>The SIS Policy Plan (formerly known as the SIS Strategic Plan) sets policies to guide decisions about which facilities are designated as part of the SIS, where future SIS investments should occur, and how to set priorities among these investments given limited funding. </a:t>
            </a:r>
            <a:endParaRPr lang="en-US" dirty="0">
              <a:solidFill>
                <a:prstClr val="black"/>
              </a:solidFill>
            </a:endParaRPr>
          </a:p>
        </p:txBody>
      </p:sp>
      <p:sp>
        <p:nvSpPr>
          <p:cNvPr id="2" name="Notes Placeholder 1"/>
          <p:cNvSpPr>
            <a:spLocks noGrp="1"/>
          </p:cNvSpPr>
          <p:nvPr>
            <p:ph type="body" idx="1"/>
          </p:nvPr>
        </p:nvSpPr>
        <p:spPr/>
        <p:txBody>
          <a:bodyPr>
            <a:normAutofit fontScale="92500"/>
          </a:bodyPr>
          <a:lstStyle/>
          <a:p>
            <a:pPr>
              <a:spcBef>
                <a:spcPts val="578"/>
              </a:spcBef>
              <a:defRPr/>
            </a:pPr>
            <a:r>
              <a:rPr lang="en-US" dirty="0" smtClean="0">
                <a:solidFill>
                  <a:prstClr val="black"/>
                </a:solidFill>
              </a:rPr>
              <a:t>Addressing the Strategic </a:t>
            </a:r>
            <a:r>
              <a:rPr lang="en-US" dirty="0">
                <a:solidFill>
                  <a:prstClr val="black"/>
                </a:solidFill>
              </a:rPr>
              <a:t>Intermodal System (SIS</a:t>
            </a:r>
            <a:r>
              <a:rPr lang="en-US" dirty="0" smtClean="0">
                <a:solidFill>
                  <a:prstClr val="black"/>
                </a:solidFill>
              </a:rPr>
              <a:t>), this </a:t>
            </a:r>
            <a:r>
              <a:rPr lang="en-US" dirty="0">
                <a:solidFill>
                  <a:prstClr val="black"/>
                </a:solidFill>
              </a:rPr>
              <a:t>comprises the state’s largest and most strategic transportation facilities, including major air, space, water, rail, and highway facilities. The SIS facilities are the primary means for moving people and freight between Florida’s diverse regions, as well as between Florida and other states and nations. The SIS is Florida’s highest statewide priority for transportation capacity improvements.</a:t>
            </a:r>
          </a:p>
          <a:p>
            <a:pPr>
              <a:spcBef>
                <a:spcPts val="578"/>
              </a:spcBef>
              <a:defRPr/>
            </a:pPr>
            <a:endParaRPr lang="en-US" dirty="0" smtClean="0">
              <a:solidFill>
                <a:prstClr val="black"/>
              </a:solidFill>
            </a:endParaRPr>
          </a:p>
          <a:p>
            <a:pPr>
              <a:spcBef>
                <a:spcPts val="578"/>
              </a:spcBef>
              <a:defRPr/>
            </a:pPr>
            <a:r>
              <a:rPr lang="en-US" dirty="0" smtClean="0">
                <a:solidFill>
                  <a:prstClr val="black"/>
                </a:solidFill>
              </a:rPr>
              <a:t>The </a:t>
            </a:r>
            <a:r>
              <a:rPr lang="en-US" dirty="0">
                <a:solidFill>
                  <a:prstClr val="black"/>
                </a:solidFill>
              </a:rPr>
              <a:t>SIS Policy Plan (formerly known as the SIS Strategic Plan) sets policies to guide decisions about which facilities are designated as part of the SIS, where future SIS investments should occur, and how to set priorities among these investments given limited funding. </a:t>
            </a:r>
          </a:p>
          <a:p>
            <a:endParaRPr lang="en-US" dirty="0"/>
          </a:p>
        </p:txBody>
      </p:sp>
    </p:spTree>
    <p:extLst>
      <p:ext uri="{BB962C8B-B14F-4D97-AF65-F5344CB8AC3E}">
        <p14:creationId xmlns:p14="http://schemas.microsoft.com/office/powerpoint/2010/main" val="145205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685800"/>
            <a:ext cx="3902075" cy="2927350"/>
          </a:xfrm>
        </p:spPr>
      </p:sp>
      <p:sp>
        <p:nvSpPr>
          <p:cNvPr id="3" name="Notes Placeholder 2"/>
          <p:cNvSpPr>
            <a:spLocks noGrp="1"/>
          </p:cNvSpPr>
          <p:nvPr>
            <p:ph type="body" idx="1"/>
          </p:nvPr>
        </p:nvSpPr>
        <p:spPr>
          <a:xfrm>
            <a:off x="528320" y="3842934"/>
            <a:ext cx="5709920" cy="4842279"/>
          </a:xfrm>
        </p:spPr>
        <p:txBody>
          <a:bodyPr/>
          <a:lstStyle/>
          <a:p>
            <a:r>
              <a:rPr lang="en-US" baseline="0" dirty="0" smtClean="0"/>
              <a:t>The current SIS Strategic Plan, updated in 2010, identified seven objectives. Four of these objectives relate to the FTP such as efficiency, choice, energy &amp; air quality, and emergency management. </a:t>
            </a:r>
            <a:r>
              <a:rPr lang="en-US" u="none" baseline="0" dirty="0" smtClean="0"/>
              <a:t>These</a:t>
            </a:r>
            <a:r>
              <a:rPr lang="en-US" baseline="0" dirty="0" smtClean="0"/>
              <a:t> objectives are covered by the overarching FTP and aren’t specific to SIS. To keep in line with the strategic nature of the SIS, the effort is focusing on the three objectives specifically related to the SIS. </a:t>
            </a:r>
          </a:p>
          <a:p>
            <a:endParaRPr lang="en-US" baseline="0" dirty="0" smtClean="0"/>
          </a:p>
          <a:p>
            <a:pPr defTabSz="904433">
              <a:defRPr/>
            </a:pPr>
            <a:r>
              <a:rPr lang="en-US" baseline="0" dirty="0" smtClean="0"/>
              <a:t>These are </a:t>
            </a:r>
            <a:r>
              <a:rPr lang="en-US" u="sng" baseline="0" dirty="0" smtClean="0"/>
              <a:t>interregional connectivity</a:t>
            </a:r>
            <a:r>
              <a:rPr lang="en-US" baseline="0" dirty="0" smtClean="0"/>
              <a:t>, </a:t>
            </a:r>
            <a:r>
              <a:rPr lang="en-US" u="sng" baseline="0" dirty="0" smtClean="0"/>
              <a:t>intermodal connectivity</a:t>
            </a:r>
            <a:r>
              <a:rPr lang="en-US" baseline="0" dirty="0" smtClean="0"/>
              <a:t>, and </a:t>
            </a:r>
            <a:r>
              <a:rPr lang="en-US" u="sng" baseline="0" dirty="0" smtClean="0"/>
              <a:t>economic development</a:t>
            </a:r>
            <a:r>
              <a:rPr lang="en-US" baseline="0" dirty="0" smtClean="0"/>
              <a:t>. These objectives are integral to how the SIS is intended to operate.</a:t>
            </a:r>
          </a:p>
          <a:p>
            <a:endParaRPr lang="en-US" baseline="0" dirty="0" smtClean="0"/>
          </a:p>
          <a:p>
            <a:pPr rtl="0"/>
            <a:r>
              <a:rPr lang="en-US" sz="1200" b="1" i="0" u="none" strike="noStrike" kern="1200" baseline="0" dirty="0" smtClean="0">
                <a:solidFill>
                  <a:schemeClr val="tx1"/>
                </a:solidFill>
                <a:latin typeface="+mn-lt"/>
                <a:ea typeface="+mn-ea"/>
                <a:cs typeface="+mn-cs"/>
              </a:rPr>
              <a:t>Interregional Connectivity</a:t>
            </a:r>
          </a:p>
          <a:p>
            <a:pPr rtl="0"/>
            <a:r>
              <a:rPr lang="en-US" sz="1200" b="0" i="0" u="none" strike="noStrike" kern="1200" baseline="0" dirty="0" smtClean="0">
                <a:solidFill>
                  <a:schemeClr val="tx1"/>
                </a:solidFill>
                <a:latin typeface="+mn-lt"/>
                <a:ea typeface="+mn-ea"/>
                <a:cs typeface="+mn-cs"/>
              </a:rPr>
              <a:t>Increase the efficiency and reliability of connectivity between Florida’s economic regions and between Florida and other states and nations. </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Intermodal Connectivity</a:t>
            </a:r>
          </a:p>
          <a:p>
            <a:pPr rtl="0"/>
            <a:r>
              <a:rPr lang="en-US" sz="1200" b="0" i="0" u="none" strike="noStrike" kern="1200" baseline="0" dirty="0" smtClean="0">
                <a:solidFill>
                  <a:schemeClr val="tx1"/>
                </a:solidFill>
                <a:latin typeface="+mn-lt"/>
                <a:ea typeface="+mn-ea"/>
                <a:cs typeface="+mn-cs"/>
              </a:rPr>
              <a:t>Expand, integrate and connect transportation choices for interregional trips. (</a:t>
            </a:r>
            <a:r>
              <a:rPr lang="en-US" sz="1200" b="0" i="0" u="none" strike="noStrike" kern="1200" baseline="0" dirty="0" smtClean="0">
                <a:solidFill>
                  <a:srgbClr val="FF0000"/>
                </a:solidFill>
                <a:latin typeface="+mn-lt"/>
                <a:ea typeface="+mn-ea"/>
                <a:cs typeface="+mn-cs"/>
              </a:rPr>
              <a:t>Note to Presenter: this wording would allow for use of local/regional facilities to support interregional trips) </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Economic development</a:t>
            </a:r>
            <a:br>
              <a:rPr lang="en-US" sz="1200" b="1"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Provide transportation systems to support Florida as a global hub for trade, tourism, talent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innovation, and investment. </a:t>
            </a:r>
            <a:r>
              <a:rPr lang="en-US" sz="1200" b="1" i="0" u="none" strike="noStrike" kern="1200" baseline="0" dirty="0" smtClean="0">
                <a:solidFill>
                  <a:schemeClr val="tx1"/>
                </a:solidFill>
                <a:latin typeface="+mn-lt"/>
                <a:ea typeface="+mn-ea"/>
                <a:cs typeface="+mn-cs"/>
              </a:rPr>
              <a:t> </a:t>
            </a:r>
            <a:endParaRPr lang="en-US" baseline="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3868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28">
              <a:defRPr sz="2000" b="1">
                <a:solidFill>
                  <a:srgbClr val="000000"/>
                </a:solidFill>
                <a:latin typeface="Arial" pitchFamily="34" charset="0"/>
              </a:defRPr>
            </a:lvl1pPr>
            <a:lvl2pPr marL="728976" indent="-280375" defTabSz="933028">
              <a:defRPr sz="2000" b="1">
                <a:solidFill>
                  <a:srgbClr val="000000"/>
                </a:solidFill>
                <a:latin typeface="Arial" pitchFamily="34" charset="0"/>
              </a:defRPr>
            </a:lvl2pPr>
            <a:lvl3pPr marL="1121502" indent="-224300" defTabSz="933028">
              <a:defRPr sz="2000" b="1">
                <a:solidFill>
                  <a:srgbClr val="000000"/>
                </a:solidFill>
                <a:latin typeface="Arial" pitchFamily="34" charset="0"/>
              </a:defRPr>
            </a:lvl3pPr>
            <a:lvl4pPr marL="1570103" indent="-224300" defTabSz="933028">
              <a:defRPr sz="2000" b="1">
                <a:solidFill>
                  <a:srgbClr val="000000"/>
                </a:solidFill>
                <a:latin typeface="Arial" pitchFamily="34" charset="0"/>
              </a:defRPr>
            </a:lvl4pPr>
            <a:lvl5pPr marL="2018705" indent="-224300" defTabSz="933028">
              <a:defRPr sz="2000" b="1">
                <a:solidFill>
                  <a:srgbClr val="000000"/>
                </a:solidFill>
                <a:latin typeface="Arial" pitchFamily="34" charset="0"/>
              </a:defRPr>
            </a:lvl5pPr>
            <a:lvl6pPr marL="2467304" indent="-224300" algn="ctr" defTabSz="933028" eaLnBrk="0" fontAlgn="base" hangingPunct="0">
              <a:spcBef>
                <a:spcPct val="0"/>
              </a:spcBef>
              <a:spcAft>
                <a:spcPct val="0"/>
              </a:spcAft>
              <a:defRPr sz="2000" b="1">
                <a:solidFill>
                  <a:srgbClr val="000000"/>
                </a:solidFill>
                <a:latin typeface="Arial" pitchFamily="34" charset="0"/>
              </a:defRPr>
            </a:lvl6pPr>
            <a:lvl7pPr marL="2915904" indent="-224300" algn="ctr" defTabSz="933028" eaLnBrk="0" fontAlgn="base" hangingPunct="0">
              <a:spcBef>
                <a:spcPct val="0"/>
              </a:spcBef>
              <a:spcAft>
                <a:spcPct val="0"/>
              </a:spcAft>
              <a:defRPr sz="2000" b="1">
                <a:solidFill>
                  <a:srgbClr val="000000"/>
                </a:solidFill>
                <a:latin typeface="Arial" pitchFamily="34" charset="0"/>
              </a:defRPr>
            </a:lvl7pPr>
            <a:lvl8pPr marL="3364506" indent="-224300" algn="ctr" defTabSz="933028" eaLnBrk="0" fontAlgn="base" hangingPunct="0">
              <a:spcBef>
                <a:spcPct val="0"/>
              </a:spcBef>
              <a:spcAft>
                <a:spcPct val="0"/>
              </a:spcAft>
              <a:defRPr sz="2000" b="1">
                <a:solidFill>
                  <a:srgbClr val="000000"/>
                </a:solidFill>
                <a:latin typeface="Arial" pitchFamily="34" charset="0"/>
              </a:defRPr>
            </a:lvl8pPr>
            <a:lvl9pPr marL="3813106" indent="-224300" algn="ctr" defTabSz="933028" eaLnBrk="0" fontAlgn="base" hangingPunct="0">
              <a:spcBef>
                <a:spcPct val="0"/>
              </a:spcBef>
              <a:spcAft>
                <a:spcPct val="0"/>
              </a:spcAft>
              <a:defRPr sz="2000" b="1">
                <a:solidFill>
                  <a:srgbClr val="000000"/>
                </a:solidFill>
                <a:latin typeface="Arial" pitchFamily="34" charset="0"/>
              </a:defRPr>
            </a:lvl9pPr>
          </a:lstStyle>
          <a:p>
            <a:fld id="{76B92CF7-7306-438C-AD82-6A8E25AC9FC8}" type="slidenum">
              <a:rPr lang="en-US" altLang="en-US" sz="1100" b="0">
                <a:solidFill>
                  <a:prstClr val="black"/>
                </a:solidFill>
                <a:latin typeface="Arial Unicode MS" pitchFamily="34" charset="-128"/>
              </a:rPr>
              <a:pPr/>
              <a:t>10</a:t>
            </a:fld>
            <a:endParaRPr lang="en-US" altLang="en-US" sz="1100" b="0" dirty="0">
              <a:solidFill>
                <a:prstClr val="black"/>
              </a:solidFill>
              <a:latin typeface="Arial Unicode MS" pitchFamily="34" charset="-128"/>
            </a:endParaRPr>
          </a:p>
        </p:txBody>
      </p:sp>
      <p:sp>
        <p:nvSpPr>
          <p:cNvPr id="22531" name="Rectangle 26"/>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028">
              <a:defRPr sz="2000" b="1">
                <a:solidFill>
                  <a:srgbClr val="000000"/>
                </a:solidFill>
                <a:latin typeface="Arial" pitchFamily="34" charset="0"/>
              </a:defRPr>
            </a:lvl1pPr>
            <a:lvl2pPr marL="728976" indent="-280375" defTabSz="933028">
              <a:defRPr sz="2000" b="1">
                <a:solidFill>
                  <a:srgbClr val="000000"/>
                </a:solidFill>
                <a:latin typeface="Arial" pitchFamily="34" charset="0"/>
              </a:defRPr>
            </a:lvl2pPr>
            <a:lvl3pPr marL="1121502" indent="-224300" defTabSz="933028">
              <a:defRPr sz="2000" b="1">
                <a:solidFill>
                  <a:srgbClr val="000000"/>
                </a:solidFill>
                <a:latin typeface="Arial" pitchFamily="34" charset="0"/>
              </a:defRPr>
            </a:lvl3pPr>
            <a:lvl4pPr marL="1570103" indent="-224300" defTabSz="933028">
              <a:defRPr sz="2000" b="1">
                <a:solidFill>
                  <a:srgbClr val="000000"/>
                </a:solidFill>
                <a:latin typeface="Arial" pitchFamily="34" charset="0"/>
              </a:defRPr>
            </a:lvl4pPr>
            <a:lvl5pPr marL="2018705" indent="-224300" defTabSz="933028">
              <a:defRPr sz="2000" b="1">
                <a:solidFill>
                  <a:srgbClr val="000000"/>
                </a:solidFill>
                <a:latin typeface="Arial" pitchFamily="34" charset="0"/>
              </a:defRPr>
            </a:lvl5pPr>
            <a:lvl6pPr marL="2467304" indent="-224300" algn="ctr" defTabSz="933028" eaLnBrk="0" fontAlgn="base" hangingPunct="0">
              <a:spcBef>
                <a:spcPct val="0"/>
              </a:spcBef>
              <a:spcAft>
                <a:spcPct val="0"/>
              </a:spcAft>
              <a:defRPr sz="2000" b="1">
                <a:solidFill>
                  <a:srgbClr val="000000"/>
                </a:solidFill>
                <a:latin typeface="Arial" pitchFamily="34" charset="0"/>
              </a:defRPr>
            </a:lvl6pPr>
            <a:lvl7pPr marL="2915904" indent="-224300" algn="ctr" defTabSz="933028" eaLnBrk="0" fontAlgn="base" hangingPunct="0">
              <a:spcBef>
                <a:spcPct val="0"/>
              </a:spcBef>
              <a:spcAft>
                <a:spcPct val="0"/>
              </a:spcAft>
              <a:defRPr sz="2000" b="1">
                <a:solidFill>
                  <a:srgbClr val="000000"/>
                </a:solidFill>
                <a:latin typeface="Arial" pitchFamily="34" charset="0"/>
              </a:defRPr>
            </a:lvl7pPr>
            <a:lvl8pPr marL="3364506" indent="-224300" algn="ctr" defTabSz="933028" eaLnBrk="0" fontAlgn="base" hangingPunct="0">
              <a:spcBef>
                <a:spcPct val="0"/>
              </a:spcBef>
              <a:spcAft>
                <a:spcPct val="0"/>
              </a:spcAft>
              <a:defRPr sz="2000" b="1">
                <a:solidFill>
                  <a:srgbClr val="000000"/>
                </a:solidFill>
                <a:latin typeface="Arial" pitchFamily="34" charset="0"/>
              </a:defRPr>
            </a:lvl8pPr>
            <a:lvl9pPr marL="3813106" indent="-224300" algn="ctr" defTabSz="933028" eaLnBrk="0" fontAlgn="base" hangingPunct="0">
              <a:spcBef>
                <a:spcPct val="0"/>
              </a:spcBef>
              <a:spcAft>
                <a:spcPct val="0"/>
              </a:spcAft>
              <a:defRPr sz="2000" b="1">
                <a:solidFill>
                  <a:srgbClr val="000000"/>
                </a:solidFill>
                <a:latin typeface="Arial" pitchFamily="34" charset="0"/>
              </a:defRPr>
            </a:lvl9pPr>
          </a:lstStyle>
          <a:p>
            <a:r>
              <a:rPr lang="en-US" altLang="en-US" sz="1100" b="0" dirty="0">
                <a:solidFill>
                  <a:srgbClr val="292929"/>
                </a:solidFill>
                <a:latin typeface="Arial Unicode MS" pitchFamily="34" charset="-128"/>
              </a:rPr>
              <a:t>2060 Florida Transportation Plan</a:t>
            </a:r>
          </a:p>
        </p:txBody>
      </p:sp>
      <p:sp>
        <p:nvSpPr>
          <p:cNvPr id="22532" name="Rectangle 5"/>
          <p:cNvSpPr txBox="1">
            <a:spLocks noGrp="1" noChangeArrowheads="1"/>
          </p:cNvSpPr>
          <p:nvPr/>
        </p:nvSpPr>
        <p:spPr bwMode="auto">
          <a:xfrm>
            <a:off x="5246000" y="8837953"/>
            <a:ext cx="1514165" cy="2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734" tIns="0" rIns="18734" bIns="0" anchor="b"/>
          <a:lstStyle>
            <a:lvl1pPr defTabSz="950913">
              <a:defRPr sz="2000" b="1">
                <a:solidFill>
                  <a:srgbClr val="000000"/>
                </a:solidFill>
                <a:latin typeface="Arial" pitchFamily="34" charset="0"/>
              </a:defRPr>
            </a:lvl1pPr>
            <a:lvl2pPr marL="742950" indent="-285750" defTabSz="950913">
              <a:defRPr sz="2000" b="1">
                <a:solidFill>
                  <a:srgbClr val="000000"/>
                </a:solidFill>
                <a:latin typeface="Arial" pitchFamily="34" charset="0"/>
              </a:defRPr>
            </a:lvl2pPr>
            <a:lvl3pPr marL="1143000" indent="-228600" defTabSz="950913">
              <a:defRPr sz="2000" b="1">
                <a:solidFill>
                  <a:srgbClr val="000000"/>
                </a:solidFill>
                <a:latin typeface="Arial" pitchFamily="34" charset="0"/>
              </a:defRPr>
            </a:lvl3pPr>
            <a:lvl4pPr marL="1600200" indent="-228600" defTabSz="950913">
              <a:defRPr sz="2000" b="1">
                <a:solidFill>
                  <a:srgbClr val="000000"/>
                </a:solidFill>
                <a:latin typeface="Arial" pitchFamily="34" charset="0"/>
              </a:defRPr>
            </a:lvl4pPr>
            <a:lvl5pPr marL="2057400" indent="-228600" defTabSz="950913">
              <a:defRPr sz="2000" b="1">
                <a:solidFill>
                  <a:srgbClr val="000000"/>
                </a:solidFill>
                <a:latin typeface="Arial" pitchFamily="34" charset="0"/>
              </a:defRPr>
            </a:lvl5pPr>
            <a:lvl6pPr marL="2514600" indent="-228600" algn="ctr" defTabSz="950913" eaLnBrk="0" fontAlgn="base" hangingPunct="0">
              <a:spcBef>
                <a:spcPct val="0"/>
              </a:spcBef>
              <a:spcAft>
                <a:spcPct val="0"/>
              </a:spcAft>
              <a:defRPr sz="2000" b="1">
                <a:solidFill>
                  <a:srgbClr val="000000"/>
                </a:solidFill>
                <a:latin typeface="Arial" pitchFamily="34" charset="0"/>
              </a:defRPr>
            </a:lvl6pPr>
            <a:lvl7pPr marL="2971800" indent="-228600" algn="ctr" defTabSz="950913" eaLnBrk="0" fontAlgn="base" hangingPunct="0">
              <a:spcBef>
                <a:spcPct val="0"/>
              </a:spcBef>
              <a:spcAft>
                <a:spcPct val="0"/>
              </a:spcAft>
              <a:defRPr sz="2000" b="1">
                <a:solidFill>
                  <a:srgbClr val="000000"/>
                </a:solidFill>
                <a:latin typeface="Arial" pitchFamily="34" charset="0"/>
              </a:defRPr>
            </a:lvl7pPr>
            <a:lvl8pPr marL="3429000" indent="-228600" algn="ctr" defTabSz="950913" eaLnBrk="0" fontAlgn="base" hangingPunct="0">
              <a:spcBef>
                <a:spcPct val="0"/>
              </a:spcBef>
              <a:spcAft>
                <a:spcPct val="0"/>
              </a:spcAft>
              <a:defRPr sz="2000" b="1">
                <a:solidFill>
                  <a:srgbClr val="000000"/>
                </a:solidFill>
                <a:latin typeface="Arial" pitchFamily="34" charset="0"/>
              </a:defRPr>
            </a:lvl8pPr>
            <a:lvl9pPr marL="3886200" indent="-228600" algn="ctr" defTabSz="950913" eaLnBrk="0" fontAlgn="base" hangingPunct="0">
              <a:spcBef>
                <a:spcPct val="0"/>
              </a:spcBef>
              <a:spcAft>
                <a:spcPct val="0"/>
              </a:spcAft>
              <a:defRPr sz="2000" b="1">
                <a:solidFill>
                  <a:srgbClr val="000000"/>
                </a:solidFill>
                <a:latin typeface="Arial" pitchFamily="34" charset="0"/>
              </a:defRPr>
            </a:lvl9pPr>
          </a:lstStyle>
          <a:p>
            <a:pPr algn="r"/>
            <a:fld id="{1A5289D4-DED3-482B-B986-D04949AF1900}" type="slidenum">
              <a:rPr lang="en-US" altLang="en-US" sz="1100" b="0" i="1">
                <a:solidFill>
                  <a:prstClr val="black"/>
                </a:solidFill>
                <a:latin typeface="Arial Unicode MS" pitchFamily="34" charset="-128"/>
              </a:rPr>
              <a:pPr algn="r"/>
              <a:t>10</a:t>
            </a:fld>
            <a:endParaRPr lang="en-US" altLang="en-US" sz="1100" b="0" i="1" dirty="0">
              <a:solidFill>
                <a:prstClr val="black"/>
              </a:solidFill>
              <a:latin typeface="Arial Unicode MS" pitchFamily="34" charset="-128"/>
            </a:endParaRPr>
          </a:p>
        </p:txBody>
      </p:sp>
      <p:sp>
        <p:nvSpPr>
          <p:cNvPr id="22533" name="Rectangle 20"/>
          <p:cNvSpPr txBox="1">
            <a:spLocks noGrp="1" noChangeArrowheads="1"/>
          </p:cNvSpPr>
          <p:nvPr/>
        </p:nvSpPr>
        <p:spPr bwMode="auto">
          <a:xfrm>
            <a:off x="139772" y="8861373"/>
            <a:ext cx="3203817" cy="1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734" tIns="0" rIns="18734" bIns="0"/>
          <a:lstStyle>
            <a:lvl1pPr defTabSz="950913">
              <a:defRPr sz="2000" b="1">
                <a:solidFill>
                  <a:srgbClr val="000000"/>
                </a:solidFill>
                <a:latin typeface="Arial" pitchFamily="34" charset="0"/>
              </a:defRPr>
            </a:lvl1pPr>
            <a:lvl2pPr marL="742950" indent="-285750" defTabSz="950913">
              <a:defRPr sz="2000" b="1">
                <a:solidFill>
                  <a:srgbClr val="000000"/>
                </a:solidFill>
                <a:latin typeface="Arial" pitchFamily="34" charset="0"/>
              </a:defRPr>
            </a:lvl2pPr>
            <a:lvl3pPr marL="1143000" indent="-228600" defTabSz="950913">
              <a:defRPr sz="2000" b="1">
                <a:solidFill>
                  <a:srgbClr val="000000"/>
                </a:solidFill>
                <a:latin typeface="Arial" pitchFamily="34" charset="0"/>
              </a:defRPr>
            </a:lvl3pPr>
            <a:lvl4pPr marL="1600200" indent="-228600" defTabSz="950913">
              <a:defRPr sz="2000" b="1">
                <a:solidFill>
                  <a:srgbClr val="000000"/>
                </a:solidFill>
                <a:latin typeface="Arial" pitchFamily="34" charset="0"/>
              </a:defRPr>
            </a:lvl4pPr>
            <a:lvl5pPr marL="2057400" indent="-228600" defTabSz="950913">
              <a:defRPr sz="2000" b="1">
                <a:solidFill>
                  <a:srgbClr val="000000"/>
                </a:solidFill>
                <a:latin typeface="Arial" pitchFamily="34" charset="0"/>
              </a:defRPr>
            </a:lvl5pPr>
            <a:lvl6pPr marL="2514600" indent="-228600" algn="ctr" defTabSz="950913" eaLnBrk="0" fontAlgn="base" hangingPunct="0">
              <a:spcBef>
                <a:spcPct val="0"/>
              </a:spcBef>
              <a:spcAft>
                <a:spcPct val="0"/>
              </a:spcAft>
              <a:defRPr sz="2000" b="1">
                <a:solidFill>
                  <a:srgbClr val="000000"/>
                </a:solidFill>
                <a:latin typeface="Arial" pitchFamily="34" charset="0"/>
              </a:defRPr>
            </a:lvl6pPr>
            <a:lvl7pPr marL="2971800" indent="-228600" algn="ctr" defTabSz="950913" eaLnBrk="0" fontAlgn="base" hangingPunct="0">
              <a:spcBef>
                <a:spcPct val="0"/>
              </a:spcBef>
              <a:spcAft>
                <a:spcPct val="0"/>
              </a:spcAft>
              <a:defRPr sz="2000" b="1">
                <a:solidFill>
                  <a:srgbClr val="000000"/>
                </a:solidFill>
                <a:latin typeface="Arial" pitchFamily="34" charset="0"/>
              </a:defRPr>
            </a:lvl7pPr>
            <a:lvl8pPr marL="3429000" indent="-228600" algn="ctr" defTabSz="950913" eaLnBrk="0" fontAlgn="base" hangingPunct="0">
              <a:spcBef>
                <a:spcPct val="0"/>
              </a:spcBef>
              <a:spcAft>
                <a:spcPct val="0"/>
              </a:spcAft>
              <a:defRPr sz="2000" b="1">
                <a:solidFill>
                  <a:srgbClr val="000000"/>
                </a:solidFill>
                <a:latin typeface="Arial" pitchFamily="34" charset="0"/>
              </a:defRPr>
            </a:lvl8pPr>
            <a:lvl9pPr marL="3886200" indent="-228600" algn="ctr" defTabSz="950913" eaLnBrk="0" fontAlgn="base" hangingPunct="0">
              <a:spcBef>
                <a:spcPct val="0"/>
              </a:spcBef>
              <a:spcAft>
                <a:spcPct val="0"/>
              </a:spcAft>
              <a:defRPr sz="2000" b="1">
                <a:solidFill>
                  <a:srgbClr val="000000"/>
                </a:solidFill>
                <a:latin typeface="Arial" pitchFamily="34" charset="0"/>
              </a:defRPr>
            </a:lvl9pPr>
          </a:lstStyle>
          <a:p>
            <a:r>
              <a:rPr lang="en-US" altLang="en-US" sz="1100" b="0" dirty="0">
                <a:solidFill>
                  <a:srgbClr val="292929"/>
                </a:solidFill>
                <a:latin typeface="Arial Unicode MS" pitchFamily="34" charset="-128"/>
              </a:rPr>
              <a:t>2060 Florida Transportation Plan</a:t>
            </a:r>
          </a:p>
        </p:txBody>
      </p:sp>
      <p:sp>
        <p:nvSpPr>
          <p:cNvPr id="22534" name="Rectangle 5"/>
          <p:cNvSpPr txBox="1">
            <a:spLocks noGrp="1" noChangeArrowheads="1"/>
          </p:cNvSpPr>
          <p:nvPr/>
        </p:nvSpPr>
        <p:spPr bwMode="auto">
          <a:xfrm>
            <a:off x="5246000" y="8837953"/>
            <a:ext cx="1514165" cy="2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732" tIns="0" rIns="18732" bIns="0" anchor="b"/>
          <a:lstStyle>
            <a:lvl1pPr defTabSz="950913">
              <a:defRPr sz="2000" b="1">
                <a:solidFill>
                  <a:srgbClr val="000000"/>
                </a:solidFill>
                <a:latin typeface="Arial" pitchFamily="34" charset="0"/>
              </a:defRPr>
            </a:lvl1pPr>
            <a:lvl2pPr marL="742950" indent="-285750" defTabSz="950913">
              <a:defRPr sz="2000" b="1">
                <a:solidFill>
                  <a:srgbClr val="000000"/>
                </a:solidFill>
                <a:latin typeface="Arial" pitchFamily="34" charset="0"/>
              </a:defRPr>
            </a:lvl2pPr>
            <a:lvl3pPr marL="1143000" indent="-228600" defTabSz="950913">
              <a:defRPr sz="2000" b="1">
                <a:solidFill>
                  <a:srgbClr val="000000"/>
                </a:solidFill>
                <a:latin typeface="Arial" pitchFamily="34" charset="0"/>
              </a:defRPr>
            </a:lvl3pPr>
            <a:lvl4pPr marL="1600200" indent="-228600" defTabSz="950913">
              <a:defRPr sz="2000" b="1">
                <a:solidFill>
                  <a:srgbClr val="000000"/>
                </a:solidFill>
                <a:latin typeface="Arial" pitchFamily="34" charset="0"/>
              </a:defRPr>
            </a:lvl4pPr>
            <a:lvl5pPr marL="2057400" indent="-228600" defTabSz="950913">
              <a:defRPr sz="2000" b="1">
                <a:solidFill>
                  <a:srgbClr val="000000"/>
                </a:solidFill>
                <a:latin typeface="Arial" pitchFamily="34" charset="0"/>
              </a:defRPr>
            </a:lvl5pPr>
            <a:lvl6pPr marL="2514600" indent="-228600" algn="ctr" defTabSz="950913" eaLnBrk="0" fontAlgn="base" hangingPunct="0">
              <a:spcBef>
                <a:spcPct val="0"/>
              </a:spcBef>
              <a:spcAft>
                <a:spcPct val="0"/>
              </a:spcAft>
              <a:defRPr sz="2000" b="1">
                <a:solidFill>
                  <a:srgbClr val="000000"/>
                </a:solidFill>
                <a:latin typeface="Arial" pitchFamily="34" charset="0"/>
              </a:defRPr>
            </a:lvl6pPr>
            <a:lvl7pPr marL="2971800" indent="-228600" algn="ctr" defTabSz="950913" eaLnBrk="0" fontAlgn="base" hangingPunct="0">
              <a:spcBef>
                <a:spcPct val="0"/>
              </a:spcBef>
              <a:spcAft>
                <a:spcPct val="0"/>
              </a:spcAft>
              <a:defRPr sz="2000" b="1">
                <a:solidFill>
                  <a:srgbClr val="000000"/>
                </a:solidFill>
                <a:latin typeface="Arial" pitchFamily="34" charset="0"/>
              </a:defRPr>
            </a:lvl7pPr>
            <a:lvl8pPr marL="3429000" indent="-228600" algn="ctr" defTabSz="950913" eaLnBrk="0" fontAlgn="base" hangingPunct="0">
              <a:spcBef>
                <a:spcPct val="0"/>
              </a:spcBef>
              <a:spcAft>
                <a:spcPct val="0"/>
              </a:spcAft>
              <a:defRPr sz="2000" b="1">
                <a:solidFill>
                  <a:srgbClr val="000000"/>
                </a:solidFill>
                <a:latin typeface="Arial" pitchFamily="34" charset="0"/>
              </a:defRPr>
            </a:lvl8pPr>
            <a:lvl9pPr marL="3886200" indent="-228600" algn="ctr" defTabSz="950913" eaLnBrk="0" fontAlgn="base" hangingPunct="0">
              <a:spcBef>
                <a:spcPct val="0"/>
              </a:spcBef>
              <a:spcAft>
                <a:spcPct val="0"/>
              </a:spcAft>
              <a:defRPr sz="2000" b="1">
                <a:solidFill>
                  <a:srgbClr val="000000"/>
                </a:solidFill>
                <a:latin typeface="Arial" pitchFamily="34" charset="0"/>
              </a:defRPr>
            </a:lvl9pPr>
          </a:lstStyle>
          <a:p>
            <a:pPr algn="r"/>
            <a:fld id="{6CFEE25E-E040-4F5C-969E-C47F6307C58A}" type="slidenum">
              <a:rPr lang="en-US" altLang="en-US" sz="1100" b="0" i="1">
                <a:solidFill>
                  <a:prstClr val="black"/>
                </a:solidFill>
                <a:latin typeface="Arial Unicode MS" pitchFamily="34" charset="-128"/>
              </a:rPr>
              <a:pPr algn="r"/>
              <a:t>10</a:t>
            </a:fld>
            <a:endParaRPr lang="en-US" altLang="en-US" sz="1100" b="0" i="1" dirty="0">
              <a:solidFill>
                <a:prstClr val="black"/>
              </a:solidFill>
              <a:latin typeface="Arial Unicode MS" pitchFamily="34" charset="-128"/>
            </a:endParaRPr>
          </a:p>
        </p:txBody>
      </p:sp>
      <p:sp>
        <p:nvSpPr>
          <p:cNvPr id="22535" name="Rectangle 20"/>
          <p:cNvSpPr txBox="1">
            <a:spLocks noGrp="1" noChangeArrowheads="1"/>
          </p:cNvSpPr>
          <p:nvPr/>
        </p:nvSpPr>
        <p:spPr bwMode="auto">
          <a:xfrm>
            <a:off x="139772" y="8861373"/>
            <a:ext cx="3203817" cy="1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732" tIns="0" rIns="18732" bIns="0"/>
          <a:lstStyle>
            <a:lvl1pPr defTabSz="950913">
              <a:defRPr sz="2000" b="1">
                <a:solidFill>
                  <a:srgbClr val="000000"/>
                </a:solidFill>
                <a:latin typeface="Arial" pitchFamily="34" charset="0"/>
              </a:defRPr>
            </a:lvl1pPr>
            <a:lvl2pPr marL="742950" indent="-285750" defTabSz="950913">
              <a:defRPr sz="2000" b="1">
                <a:solidFill>
                  <a:srgbClr val="000000"/>
                </a:solidFill>
                <a:latin typeface="Arial" pitchFamily="34" charset="0"/>
              </a:defRPr>
            </a:lvl2pPr>
            <a:lvl3pPr marL="1143000" indent="-228600" defTabSz="950913">
              <a:defRPr sz="2000" b="1">
                <a:solidFill>
                  <a:srgbClr val="000000"/>
                </a:solidFill>
                <a:latin typeface="Arial" pitchFamily="34" charset="0"/>
              </a:defRPr>
            </a:lvl3pPr>
            <a:lvl4pPr marL="1600200" indent="-228600" defTabSz="950913">
              <a:defRPr sz="2000" b="1">
                <a:solidFill>
                  <a:srgbClr val="000000"/>
                </a:solidFill>
                <a:latin typeface="Arial" pitchFamily="34" charset="0"/>
              </a:defRPr>
            </a:lvl4pPr>
            <a:lvl5pPr marL="2057400" indent="-228600" defTabSz="950913">
              <a:defRPr sz="2000" b="1">
                <a:solidFill>
                  <a:srgbClr val="000000"/>
                </a:solidFill>
                <a:latin typeface="Arial" pitchFamily="34" charset="0"/>
              </a:defRPr>
            </a:lvl5pPr>
            <a:lvl6pPr marL="2514600" indent="-228600" algn="ctr" defTabSz="950913" eaLnBrk="0" fontAlgn="base" hangingPunct="0">
              <a:spcBef>
                <a:spcPct val="0"/>
              </a:spcBef>
              <a:spcAft>
                <a:spcPct val="0"/>
              </a:spcAft>
              <a:defRPr sz="2000" b="1">
                <a:solidFill>
                  <a:srgbClr val="000000"/>
                </a:solidFill>
                <a:latin typeface="Arial" pitchFamily="34" charset="0"/>
              </a:defRPr>
            </a:lvl6pPr>
            <a:lvl7pPr marL="2971800" indent="-228600" algn="ctr" defTabSz="950913" eaLnBrk="0" fontAlgn="base" hangingPunct="0">
              <a:spcBef>
                <a:spcPct val="0"/>
              </a:spcBef>
              <a:spcAft>
                <a:spcPct val="0"/>
              </a:spcAft>
              <a:defRPr sz="2000" b="1">
                <a:solidFill>
                  <a:srgbClr val="000000"/>
                </a:solidFill>
                <a:latin typeface="Arial" pitchFamily="34" charset="0"/>
              </a:defRPr>
            </a:lvl7pPr>
            <a:lvl8pPr marL="3429000" indent="-228600" algn="ctr" defTabSz="950913" eaLnBrk="0" fontAlgn="base" hangingPunct="0">
              <a:spcBef>
                <a:spcPct val="0"/>
              </a:spcBef>
              <a:spcAft>
                <a:spcPct val="0"/>
              </a:spcAft>
              <a:defRPr sz="2000" b="1">
                <a:solidFill>
                  <a:srgbClr val="000000"/>
                </a:solidFill>
                <a:latin typeface="Arial" pitchFamily="34" charset="0"/>
              </a:defRPr>
            </a:lvl8pPr>
            <a:lvl9pPr marL="3886200" indent="-228600" algn="ctr" defTabSz="950913" eaLnBrk="0" fontAlgn="base" hangingPunct="0">
              <a:spcBef>
                <a:spcPct val="0"/>
              </a:spcBef>
              <a:spcAft>
                <a:spcPct val="0"/>
              </a:spcAft>
              <a:defRPr sz="2000" b="1">
                <a:solidFill>
                  <a:srgbClr val="000000"/>
                </a:solidFill>
                <a:latin typeface="Arial" pitchFamily="34" charset="0"/>
              </a:defRPr>
            </a:lvl9pPr>
          </a:lstStyle>
          <a:p>
            <a:r>
              <a:rPr lang="en-US" altLang="en-US" sz="1100" b="0" dirty="0">
                <a:solidFill>
                  <a:srgbClr val="292929"/>
                </a:solidFill>
                <a:latin typeface="Arial Unicode MS" pitchFamily="34" charset="-128"/>
              </a:rPr>
              <a:t>2060 Florida Transportation Plan</a:t>
            </a:r>
          </a:p>
        </p:txBody>
      </p:sp>
      <p:sp>
        <p:nvSpPr>
          <p:cNvPr id="22536" name="Rectangle 8"/>
          <p:cNvSpPr>
            <a:spLocks noGrp="1" noRot="1" noChangeAspect="1" noChangeArrowheads="1" noTextEdit="1"/>
          </p:cNvSpPr>
          <p:nvPr>
            <p:ph type="sldImg"/>
          </p:nvPr>
        </p:nvSpPr>
        <p:spPr>
          <a:xfrm>
            <a:off x="1193800" y="460375"/>
            <a:ext cx="4413250" cy="3311525"/>
          </a:xfrm>
          <a:ln/>
        </p:spPr>
      </p:sp>
      <p:sp>
        <p:nvSpPr>
          <p:cNvPr id="22537"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80000"/>
              </a:lnSpc>
              <a:spcAft>
                <a:spcPts val="1178"/>
              </a:spcAft>
            </a:pPr>
            <a:r>
              <a:rPr lang="en-US" altLang="en-US" sz="1000" dirty="0"/>
              <a:t>We are working this year with our partners to consider the implications of these trends and plan for the future of our transportation system.  </a:t>
            </a:r>
          </a:p>
          <a:p>
            <a:pPr>
              <a:lnSpc>
                <a:spcPct val="80000"/>
              </a:lnSpc>
              <a:spcAft>
                <a:spcPts val="1178"/>
              </a:spcAft>
            </a:pPr>
            <a:endParaRPr lang="en-US" altLang="en-US" sz="1000" dirty="0"/>
          </a:p>
          <a:p>
            <a:pPr>
              <a:lnSpc>
                <a:spcPct val="80000"/>
              </a:lnSpc>
              <a:spcAft>
                <a:spcPts val="1178"/>
              </a:spcAft>
            </a:pPr>
            <a:r>
              <a:rPr lang="en-US" altLang="en-US" sz="1000" dirty="0"/>
              <a:t>Many of you may have attended the statewide summit we convened in December 2014 and he regional forums around the state in February of this year,</a:t>
            </a:r>
          </a:p>
          <a:p>
            <a:pPr>
              <a:lnSpc>
                <a:spcPct val="80000"/>
              </a:lnSpc>
              <a:spcAft>
                <a:spcPts val="1178"/>
              </a:spcAft>
            </a:pPr>
            <a:endParaRPr lang="en-US" altLang="en-US" sz="1000" dirty="0" smtClean="0"/>
          </a:p>
          <a:p>
            <a:pPr>
              <a:lnSpc>
                <a:spcPct val="80000"/>
              </a:lnSpc>
              <a:spcAft>
                <a:spcPts val="1178"/>
              </a:spcAft>
            </a:pPr>
            <a:r>
              <a:rPr lang="en-US" altLang="en-US" sz="1000" dirty="0" smtClean="0"/>
              <a:t>In </a:t>
            </a:r>
            <a:r>
              <a:rPr lang="en-US" altLang="en-US" sz="1000" dirty="0"/>
              <a:t>January, we convened a 35 member Steering Committee to guide us as we develop this plan. This committee includes representatives of state agencies, regional and local governments, the transportation modes, business and economic development organizations, and environmental stakeholders.  </a:t>
            </a:r>
            <a:endParaRPr lang="en-US" altLang="en-US" sz="1000" dirty="0" smtClean="0"/>
          </a:p>
          <a:p>
            <a:pPr>
              <a:lnSpc>
                <a:spcPct val="80000"/>
              </a:lnSpc>
              <a:spcAft>
                <a:spcPts val="1178"/>
              </a:spcAft>
            </a:pPr>
            <a:endParaRPr lang="en-US" altLang="en-US" sz="1000" dirty="0" smtClean="0"/>
          </a:p>
          <a:p>
            <a:pPr>
              <a:lnSpc>
                <a:spcPct val="80000"/>
              </a:lnSpc>
              <a:spcAft>
                <a:spcPts val="1178"/>
              </a:spcAft>
            </a:pPr>
            <a:r>
              <a:rPr lang="en-US" altLang="en-US" sz="1000" dirty="0" smtClean="0"/>
              <a:t>We are</a:t>
            </a:r>
            <a:r>
              <a:rPr lang="en-US" altLang="en-US" sz="1000" baseline="0" dirty="0" smtClean="0"/>
              <a:t> thrilled to have Mayor </a:t>
            </a:r>
            <a:r>
              <a:rPr lang="en-US" altLang="en-US" sz="1000" baseline="0" dirty="0" err="1" smtClean="0"/>
              <a:t>Haynie</a:t>
            </a:r>
            <a:r>
              <a:rPr lang="en-US" altLang="en-US" sz="1000" baseline="0" dirty="0" smtClean="0"/>
              <a:t>, who serves as our Vice-Chair on the Steering Committee and Councilmen Wood  who not only represents the </a:t>
            </a:r>
            <a:r>
              <a:rPr lang="en-US" altLang="en-US" sz="1000" baseline="0" dirty="0" err="1" smtClean="0"/>
              <a:t>MPOAC</a:t>
            </a:r>
            <a:r>
              <a:rPr lang="en-US" altLang="en-US" sz="1000" baseline="0" dirty="0" smtClean="0"/>
              <a:t> on the Steering Committee but also serves as the Vice-Chair on the SIS Advisory Committee. </a:t>
            </a:r>
          </a:p>
          <a:p>
            <a:pPr>
              <a:lnSpc>
                <a:spcPct val="80000"/>
              </a:lnSpc>
              <a:spcAft>
                <a:spcPts val="1178"/>
              </a:spcAft>
            </a:pPr>
            <a:endParaRPr lang="en-US" altLang="en-US" sz="1000" dirty="0"/>
          </a:p>
          <a:p>
            <a:pPr defTabSz="897301">
              <a:lnSpc>
                <a:spcPct val="80000"/>
              </a:lnSpc>
              <a:spcAft>
                <a:spcPts val="1178"/>
              </a:spcAft>
              <a:defRPr/>
            </a:pPr>
            <a:r>
              <a:rPr lang="en-US" sz="1000" dirty="0" smtClean="0"/>
              <a:t>The </a:t>
            </a:r>
            <a:r>
              <a:rPr lang="en-US" sz="1000" dirty="0"/>
              <a:t>Steering Committee </a:t>
            </a:r>
            <a:r>
              <a:rPr lang="en-US" sz="1000" dirty="0" smtClean="0"/>
              <a:t>just met in St. Augustine on July 21-22 and</a:t>
            </a:r>
            <a:r>
              <a:rPr lang="en-US" sz="1000" baseline="0" dirty="0" smtClean="0"/>
              <a:t> their next </a:t>
            </a:r>
            <a:r>
              <a:rPr lang="en-US" sz="1000" dirty="0" smtClean="0"/>
              <a:t>meeting </a:t>
            </a:r>
            <a:r>
              <a:rPr lang="en-US" sz="1000" dirty="0"/>
              <a:t>is </a:t>
            </a:r>
            <a:r>
              <a:rPr lang="en-US" sz="1000" dirty="0" smtClean="0"/>
              <a:t>September</a:t>
            </a:r>
            <a:r>
              <a:rPr lang="en-US" sz="1000" baseline="0" dirty="0" smtClean="0"/>
              <a:t> 17-18 </a:t>
            </a:r>
            <a:r>
              <a:rPr lang="en-US" sz="1000" dirty="0" smtClean="0"/>
              <a:t>in Fort Myers.</a:t>
            </a:r>
            <a:endParaRPr lang="en-US" sz="1000" dirty="0"/>
          </a:p>
          <a:p>
            <a:pPr>
              <a:lnSpc>
                <a:spcPct val="80000"/>
              </a:lnSpc>
              <a:spcAft>
                <a:spcPts val="1178"/>
              </a:spcAft>
            </a:pPr>
            <a:endParaRPr lang="en-US" altLang="en-US" sz="1000" dirty="0"/>
          </a:p>
          <a:p>
            <a:pPr>
              <a:lnSpc>
                <a:spcPct val="80000"/>
              </a:lnSpc>
              <a:spcAft>
                <a:spcPts val="1178"/>
              </a:spcAft>
            </a:pPr>
            <a:r>
              <a:rPr lang="en-US" altLang="en-US" sz="1000" dirty="0"/>
              <a:t>During the </a:t>
            </a:r>
            <a:r>
              <a:rPr lang="en-US" altLang="en-US" sz="1000" dirty="0" smtClean="0"/>
              <a:t>spring we </a:t>
            </a:r>
            <a:r>
              <a:rPr lang="en-US" altLang="en-US" sz="1000" dirty="0"/>
              <a:t>launched four advisory groups to provide focused input in specific areas</a:t>
            </a:r>
            <a:r>
              <a:rPr lang="en-US" altLang="en-US" sz="1000" dirty="0" smtClean="0"/>
              <a:t>. </a:t>
            </a:r>
          </a:p>
          <a:p>
            <a:pPr>
              <a:lnSpc>
                <a:spcPct val="80000"/>
              </a:lnSpc>
              <a:spcAft>
                <a:spcPts val="1178"/>
              </a:spcAft>
            </a:pPr>
            <a:r>
              <a:rPr lang="en-US" altLang="en-US" sz="1000" dirty="0" smtClean="0"/>
              <a:t>*(Harry</a:t>
            </a:r>
            <a:r>
              <a:rPr lang="en-US" altLang="en-US" sz="1000" baseline="0" dirty="0" smtClean="0"/>
              <a:t> Barley served on the Infrastructure and Growth Leadership AG, </a:t>
            </a:r>
            <a:r>
              <a:rPr lang="en-US" sz="1000" dirty="0" smtClean="0">
                <a:effectLst/>
              </a:rPr>
              <a:t>Carlos </a:t>
            </a:r>
            <a:r>
              <a:rPr lang="en-US" sz="1000" dirty="0" err="1" smtClean="0">
                <a:effectLst/>
              </a:rPr>
              <a:t>Roa</a:t>
            </a:r>
            <a:r>
              <a:rPr lang="en-US" sz="1000" dirty="0" smtClean="0">
                <a:effectLst/>
              </a:rPr>
              <a:t> served on the Innovation and Economic</a:t>
            </a:r>
            <a:r>
              <a:rPr lang="en-US" sz="1000" baseline="0" dirty="0" smtClean="0">
                <a:effectLst/>
              </a:rPr>
              <a:t> Development AG, </a:t>
            </a:r>
            <a:r>
              <a:rPr lang="en-US" sz="1000" dirty="0" smtClean="0">
                <a:effectLst/>
              </a:rPr>
              <a:t>Bob </a:t>
            </a:r>
            <a:r>
              <a:rPr lang="en-US" sz="1000" dirty="0" err="1" smtClean="0">
                <a:effectLst/>
              </a:rPr>
              <a:t>Kamm</a:t>
            </a:r>
            <a:r>
              <a:rPr lang="en-US" sz="1000" dirty="0" smtClean="0">
                <a:effectLst/>
              </a:rPr>
              <a:t> served on the Quality of Life/Quality</a:t>
            </a:r>
            <a:r>
              <a:rPr lang="en-US" sz="1000" baseline="0" dirty="0" smtClean="0">
                <a:effectLst/>
              </a:rPr>
              <a:t> Places AG)</a:t>
            </a:r>
            <a:endParaRPr lang="en-US" altLang="en-US" sz="1000" dirty="0"/>
          </a:p>
          <a:p>
            <a:pPr>
              <a:lnSpc>
                <a:spcPct val="80000"/>
              </a:lnSpc>
              <a:spcAft>
                <a:spcPts val="1178"/>
              </a:spcAft>
            </a:pPr>
            <a:endParaRPr lang="en-US" altLang="en-US" sz="1000" dirty="0" smtClean="0"/>
          </a:p>
          <a:p>
            <a:pPr>
              <a:lnSpc>
                <a:spcPct val="80000"/>
              </a:lnSpc>
              <a:spcAft>
                <a:spcPts val="1178"/>
              </a:spcAft>
            </a:pPr>
            <a:r>
              <a:rPr lang="en-US" altLang="en-US" sz="1000" dirty="0" smtClean="0"/>
              <a:t>In June we held 4 regional </a:t>
            </a:r>
            <a:r>
              <a:rPr lang="en-US" altLang="en-US" sz="1000" dirty="0"/>
              <a:t>workshops </a:t>
            </a:r>
            <a:r>
              <a:rPr lang="en-US" altLang="en-US" sz="1000" dirty="0" smtClean="0"/>
              <a:t>around the state focusing on the FTP and later on this</a:t>
            </a:r>
            <a:r>
              <a:rPr lang="en-US" altLang="en-US" sz="1000" baseline="0" dirty="0" smtClean="0"/>
              <a:t> summer we will </a:t>
            </a:r>
            <a:r>
              <a:rPr lang="en-US" altLang="en-US" sz="1000" dirty="0" smtClean="0"/>
              <a:t>have</a:t>
            </a:r>
            <a:r>
              <a:rPr lang="en-US" altLang="en-US" sz="1000" baseline="0" dirty="0" smtClean="0"/>
              <a:t> 4 more regional workshops focusing on the SIS as well as </a:t>
            </a:r>
            <a:r>
              <a:rPr lang="en-US" altLang="en-US" sz="1000" dirty="0" smtClean="0"/>
              <a:t>a </a:t>
            </a:r>
            <a:r>
              <a:rPr lang="en-US" altLang="en-US" sz="1000" dirty="0"/>
              <a:t>statewide town </a:t>
            </a:r>
            <a:r>
              <a:rPr lang="en-US" altLang="en-US" sz="1000" dirty="0" smtClean="0"/>
              <a:t>hall. I will go over those specific dates and locations on the next slide.</a:t>
            </a:r>
            <a:r>
              <a:rPr lang="en-US" altLang="en-US" sz="1000" baseline="0" dirty="0" smtClean="0"/>
              <a:t> </a:t>
            </a:r>
          </a:p>
          <a:p>
            <a:pPr>
              <a:lnSpc>
                <a:spcPct val="80000"/>
              </a:lnSpc>
              <a:spcAft>
                <a:spcPts val="1178"/>
              </a:spcAft>
            </a:pPr>
            <a:endParaRPr lang="en-US" altLang="en-US" sz="1000" dirty="0"/>
          </a:p>
          <a:p>
            <a:r>
              <a:rPr lang="en-US" sz="1000" dirty="0" smtClean="0"/>
              <a:t>We </a:t>
            </a:r>
            <a:r>
              <a:rPr lang="en-US" sz="1000" dirty="0"/>
              <a:t>plan on having a draft of the FTP and SIS plan for public comment in the fall and hope to have the plans adopted by December.</a:t>
            </a:r>
          </a:p>
          <a:p>
            <a:pPr>
              <a:lnSpc>
                <a:spcPct val="80000"/>
              </a:lnSpc>
              <a:spcAft>
                <a:spcPts val="1178"/>
              </a:spcAft>
            </a:pPr>
            <a:endParaRPr lang="en-US" altLang="en-US" sz="1000" dirty="0"/>
          </a:p>
          <a:p>
            <a:pPr eaLnBrk="1" hangingPunct="1">
              <a:lnSpc>
                <a:spcPct val="80000"/>
              </a:lnSpc>
            </a:pPr>
            <a:endParaRPr lang="en-US" altLang="en-US" sz="1000" dirty="0">
              <a:latin typeface="Arial" pitchFamily="34" charset="0"/>
            </a:endParaRPr>
          </a:p>
        </p:txBody>
      </p:sp>
    </p:spTree>
    <p:extLst>
      <p:ext uri="{BB962C8B-B14F-4D97-AF65-F5344CB8AC3E}">
        <p14:creationId xmlns:p14="http://schemas.microsoft.com/office/powerpoint/2010/main" val="77253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88826642"/>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24017793"/>
      </p:ext>
    </p:extLst>
  </p:cSld>
  <p:clrMapOvr>
    <a:overrideClrMapping bg1="dk1" tx1="lt1" bg2="dk2" tx2="lt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043699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151765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427686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6859F9-A9B6-424A-A658-9C490AC61D6E}" type="datetimeFigureOut">
              <a:rPr lang="en-US" smtClean="0">
                <a:solidFill>
                  <a:srgbClr val="000000"/>
                </a:solidFill>
              </a:rPr>
              <a:pPr/>
              <a:t>7/23/2015</a:t>
            </a:fld>
            <a:endParaRPr 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7173CA1-3B6F-49E7-9E97-3AC5B93654D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77233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98556559"/>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003541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130099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9037139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6294" y="1348509"/>
            <a:ext cx="7772400" cy="1138296"/>
          </a:xfrm>
        </p:spPr>
        <p:txBody>
          <a:bodyPr/>
          <a:lstStyle>
            <a:lvl1pPr>
              <a:defRPr sz="4000">
                <a:solidFill>
                  <a:schemeClr val="accent1">
                    <a:lumMod val="50000"/>
                  </a:schemeClr>
                </a:solidFill>
                <a:effectLst>
                  <a:glow rad="101600">
                    <a:srgbClr val="FFFFFF">
                      <a:alpha val="60000"/>
                    </a:srgb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06294" y="2387049"/>
            <a:ext cx="6400800" cy="560959"/>
          </a:xfrm>
        </p:spPr>
        <p:txBody>
          <a:bodyPr>
            <a:normAutofit/>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525148" y="3462724"/>
            <a:ext cx="8034391" cy="2870016"/>
          </a:xfrm>
          <a:prstGeom prst="rect">
            <a:avLst/>
          </a:prstGeom>
          <a:noFill/>
        </p:spPr>
        <p:txBody>
          <a:bodyPr wrap="square" rtlCol="0">
            <a:spAutoFit/>
          </a:bodyPr>
          <a:lstStyle/>
          <a:p>
            <a:pPr>
              <a:spcAft>
                <a:spcPts val="7500"/>
              </a:spcAft>
            </a:pPr>
            <a:r>
              <a:rPr lang="en-US" sz="1400" b="1" i="1" dirty="0" smtClean="0">
                <a:solidFill>
                  <a:srgbClr val="017FAC">
                    <a:lumMod val="50000"/>
                  </a:srgbClr>
                </a:solidFill>
              </a:rPr>
              <a:t>presented to</a:t>
            </a:r>
          </a:p>
          <a:p>
            <a:r>
              <a:rPr lang="en-US" sz="1400" b="1" i="1" dirty="0" smtClean="0">
                <a:solidFill>
                  <a:srgbClr val="017FAC">
                    <a:lumMod val="50000"/>
                  </a:srgbClr>
                </a:solidFill>
              </a:rPr>
              <a:t>presented by</a:t>
            </a: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a:solidFill>
                <a:srgbClr val="017FAC">
                  <a:lumMod val="50000"/>
                </a:srgbClr>
              </a:solidFill>
            </a:endParaRPr>
          </a:p>
        </p:txBody>
      </p:sp>
      <p:sp>
        <p:nvSpPr>
          <p:cNvPr id="9" name="Text Placeholder 8"/>
          <p:cNvSpPr>
            <a:spLocks noGrp="1"/>
          </p:cNvSpPr>
          <p:nvPr>
            <p:ph type="body" sz="quarter" idx="10" hasCustomPrompt="1"/>
          </p:nvPr>
        </p:nvSpPr>
        <p:spPr>
          <a:xfrm>
            <a:off x="518505" y="3737169"/>
            <a:ext cx="6032500" cy="470931"/>
          </a:xfrm>
        </p:spPr>
        <p:txBody>
          <a:bodyPr>
            <a:normAutofit/>
          </a:bodyPr>
          <a:lstStyle>
            <a:lvl1pPr>
              <a:buFontTx/>
              <a:buNone/>
              <a:defRPr sz="2400">
                <a:solidFill>
                  <a:schemeClr val="accent1"/>
                </a:solidFill>
              </a:defRPr>
            </a:lvl1pPr>
          </a:lstStyle>
          <a:p>
            <a:pPr lvl="0"/>
            <a:r>
              <a:rPr lang="en-US" sz="2400" dirty="0" smtClean="0"/>
              <a:t>Organization</a:t>
            </a:r>
            <a:endParaRPr lang="en-US" dirty="0"/>
          </a:p>
        </p:txBody>
      </p:sp>
      <p:sp>
        <p:nvSpPr>
          <p:cNvPr id="11" name="Text Placeholder 10"/>
          <p:cNvSpPr>
            <a:spLocks noGrp="1"/>
          </p:cNvSpPr>
          <p:nvPr>
            <p:ph type="body" sz="quarter" idx="11" hasCustomPrompt="1"/>
          </p:nvPr>
        </p:nvSpPr>
        <p:spPr>
          <a:xfrm>
            <a:off x="499651" y="6342929"/>
            <a:ext cx="1857375" cy="377825"/>
          </a:xfrm>
        </p:spPr>
        <p:txBody>
          <a:bodyPr>
            <a:normAutofit/>
          </a:bodyPr>
          <a:lstStyle>
            <a:lvl1pPr>
              <a:buFontTx/>
              <a:buNone/>
              <a:defRPr sz="1600">
                <a:solidFill>
                  <a:srgbClr val="FFFFFF"/>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536595" y="4928657"/>
            <a:ext cx="2554288" cy="989096"/>
          </a:xfrm>
        </p:spPr>
        <p:txBody>
          <a:bodyPr>
            <a:noAutofit/>
          </a:bodyPr>
          <a:lstStyle>
            <a:lvl1pPr>
              <a:buFontTx/>
              <a:buNone/>
              <a:defRPr sz="1600" baseline="0">
                <a:solidFill>
                  <a:schemeClr val="accent1"/>
                </a:solidFill>
              </a:defRPr>
            </a:lvl1pPr>
          </a:lstStyle>
          <a:p>
            <a:pPr lvl="0"/>
            <a:r>
              <a:rPr lang="en-US" dirty="0" smtClean="0"/>
              <a:t>Presenters Name(s)</a:t>
            </a:r>
            <a:endParaRPr lang="en-US" dirty="0"/>
          </a:p>
        </p:txBody>
      </p:sp>
    </p:spTree>
    <p:extLst>
      <p:ext uri="{BB962C8B-B14F-4D97-AF65-F5344CB8AC3E}">
        <p14:creationId xmlns:p14="http://schemas.microsoft.com/office/powerpoint/2010/main" val="25329881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634949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64942417"/>
      </p:ext>
    </p:extLst>
  </p:cSld>
  <p:clrMapOvr>
    <a:overrideClrMapping bg1="dk1" tx1="lt1" bg2="dk2" tx2="lt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743872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7068456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33170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2747962"/>
            <a:ext cx="7772400" cy="1362075"/>
          </a:xfrm>
        </p:spPr>
        <p:txBody>
          <a:bodyPr anchor="t"/>
          <a:lstStyle>
            <a:lvl1pPr algn="ctr">
              <a:defRPr sz="3600" b="1" cap="all">
                <a:solidFill>
                  <a:schemeClr val="accent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3174747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6294" y="1348509"/>
            <a:ext cx="7772400" cy="1138296"/>
          </a:xfrm>
        </p:spPr>
        <p:txBody>
          <a:bodyPr/>
          <a:lstStyle>
            <a:lvl1pPr>
              <a:defRPr sz="4000">
                <a:solidFill>
                  <a:schemeClr val="accent1">
                    <a:lumMod val="50000"/>
                  </a:schemeClr>
                </a:solidFill>
                <a:effectLst>
                  <a:glow rad="101600">
                    <a:srgbClr val="FFFFFF">
                      <a:alpha val="60000"/>
                    </a:srgb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06294" y="2387049"/>
            <a:ext cx="6400800" cy="560959"/>
          </a:xfrm>
        </p:spPr>
        <p:txBody>
          <a:bodyPr>
            <a:normAutofit/>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525148" y="3462724"/>
            <a:ext cx="8034391" cy="2870016"/>
          </a:xfrm>
          <a:prstGeom prst="rect">
            <a:avLst/>
          </a:prstGeom>
          <a:noFill/>
        </p:spPr>
        <p:txBody>
          <a:bodyPr wrap="square" rtlCol="0">
            <a:spAutoFit/>
          </a:bodyPr>
          <a:lstStyle/>
          <a:p>
            <a:pPr>
              <a:spcAft>
                <a:spcPts val="7500"/>
              </a:spcAft>
            </a:pPr>
            <a:r>
              <a:rPr lang="en-US" sz="1400" b="1" i="1" dirty="0" smtClean="0">
                <a:solidFill>
                  <a:srgbClr val="017FAC">
                    <a:lumMod val="50000"/>
                  </a:srgbClr>
                </a:solidFill>
              </a:rPr>
              <a:t>presented to</a:t>
            </a:r>
          </a:p>
          <a:p>
            <a:r>
              <a:rPr lang="en-US" sz="1400" b="1" i="1" dirty="0" smtClean="0">
                <a:solidFill>
                  <a:srgbClr val="017FAC">
                    <a:lumMod val="50000"/>
                  </a:srgbClr>
                </a:solidFill>
              </a:rPr>
              <a:t>presented by</a:t>
            </a: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a:solidFill>
                <a:srgbClr val="017FAC">
                  <a:lumMod val="50000"/>
                </a:srgbClr>
              </a:solidFill>
            </a:endParaRPr>
          </a:p>
        </p:txBody>
      </p:sp>
      <p:sp>
        <p:nvSpPr>
          <p:cNvPr id="9" name="Text Placeholder 8"/>
          <p:cNvSpPr>
            <a:spLocks noGrp="1"/>
          </p:cNvSpPr>
          <p:nvPr>
            <p:ph type="body" sz="quarter" idx="10" hasCustomPrompt="1"/>
          </p:nvPr>
        </p:nvSpPr>
        <p:spPr>
          <a:xfrm>
            <a:off x="518505" y="3737169"/>
            <a:ext cx="6032500" cy="470931"/>
          </a:xfrm>
        </p:spPr>
        <p:txBody>
          <a:bodyPr>
            <a:normAutofit/>
          </a:bodyPr>
          <a:lstStyle>
            <a:lvl1pPr>
              <a:buFontTx/>
              <a:buNone/>
              <a:defRPr sz="2400">
                <a:solidFill>
                  <a:schemeClr val="accent1"/>
                </a:solidFill>
              </a:defRPr>
            </a:lvl1pPr>
          </a:lstStyle>
          <a:p>
            <a:pPr lvl="0"/>
            <a:r>
              <a:rPr lang="en-US" sz="2400" dirty="0" smtClean="0"/>
              <a:t>Organization</a:t>
            </a:r>
            <a:endParaRPr lang="en-US" dirty="0"/>
          </a:p>
        </p:txBody>
      </p:sp>
      <p:sp>
        <p:nvSpPr>
          <p:cNvPr id="11" name="Text Placeholder 10"/>
          <p:cNvSpPr>
            <a:spLocks noGrp="1"/>
          </p:cNvSpPr>
          <p:nvPr>
            <p:ph type="body" sz="quarter" idx="11" hasCustomPrompt="1"/>
          </p:nvPr>
        </p:nvSpPr>
        <p:spPr>
          <a:xfrm>
            <a:off x="499651" y="6342929"/>
            <a:ext cx="1857375" cy="377825"/>
          </a:xfrm>
        </p:spPr>
        <p:txBody>
          <a:bodyPr>
            <a:normAutofit/>
          </a:bodyPr>
          <a:lstStyle>
            <a:lvl1pPr>
              <a:buFontTx/>
              <a:buNone/>
              <a:defRPr sz="1600">
                <a:solidFill>
                  <a:srgbClr val="FFFFFF"/>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536595" y="4928657"/>
            <a:ext cx="2554288" cy="989096"/>
          </a:xfrm>
        </p:spPr>
        <p:txBody>
          <a:bodyPr>
            <a:noAutofit/>
          </a:bodyPr>
          <a:lstStyle>
            <a:lvl1pPr>
              <a:buFontTx/>
              <a:buNone/>
              <a:defRPr sz="1600" baseline="0">
                <a:solidFill>
                  <a:schemeClr val="accent1"/>
                </a:solidFill>
              </a:defRPr>
            </a:lvl1pPr>
          </a:lstStyle>
          <a:p>
            <a:pPr lvl="0"/>
            <a:r>
              <a:rPr lang="en-US" dirty="0" smtClean="0"/>
              <a:t>Presenters Name(s)</a:t>
            </a:r>
            <a:endParaRPr lang="en-US" dirty="0"/>
          </a:p>
        </p:txBody>
      </p:sp>
    </p:spTree>
    <p:extLst>
      <p:ext uri="{BB962C8B-B14F-4D97-AF65-F5344CB8AC3E}">
        <p14:creationId xmlns:p14="http://schemas.microsoft.com/office/powerpoint/2010/main" val="139404516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15732214"/>
      </p:ext>
    </p:extLst>
  </p:cSld>
  <p:clrMapOvr>
    <a:overrideClrMapping bg1="dk1" tx1="lt1" bg2="dk2" tx2="lt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3141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349628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943513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7813454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2747962"/>
            <a:ext cx="7772400" cy="1362075"/>
          </a:xfrm>
        </p:spPr>
        <p:txBody>
          <a:bodyPr anchor="t"/>
          <a:lstStyle>
            <a:lvl1pPr algn="ctr">
              <a:defRPr sz="3600" b="1" cap="all">
                <a:solidFill>
                  <a:schemeClr val="accent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1538926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27706722"/>
      </p:ext>
    </p:extLst>
  </p:cSld>
  <p:clrMapOvr>
    <a:overrideClrMapping bg1="dk1" tx1="lt1" bg2="dk2" tx2="lt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859399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5409450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5917307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6294" y="1348509"/>
            <a:ext cx="7772400" cy="1138296"/>
          </a:xfrm>
        </p:spPr>
        <p:txBody>
          <a:bodyPr/>
          <a:lstStyle>
            <a:lvl1pPr>
              <a:defRPr sz="4000">
                <a:solidFill>
                  <a:schemeClr val="accent1">
                    <a:lumMod val="50000"/>
                  </a:schemeClr>
                </a:solidFill>
                <a:effectLst>
                  <a:glow rad="101600">
                    <a:srgbClr val="FFFFFF">
                      <a:alpha val="60000"/>
                    </a:srgb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06294" y="2387049"/>
            <a:ext cx="6400800" cy="560959"/>
          </a:xfrm>
        </p:spPr>
        <p:txBody>
          <a:bodyPr>
            <a:normAutofit/>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525148" y="3462724"/>
            <a:ext cx="8034391" cy="2870016"/>
          </a:xfrm>
          <a:prstGeom prst="rect">
            <a:avLst/>
          </a:prstGeom>
          <a:noFill/>
        </p:spPr>
        <p:txBody>
          <a:bodyPr wrap="square" rtlCol="0">
            <a:spAutoFit/>
          </a:bodyPr>
          <a:lstStyle/>
          <a:p>
            <a:pPr>
              <a:spcAft>
                <a:spcPts val="7500"/>
              </a:spcAft>
            </a:pPr>
            <a:r>
              <a:rPr lang="en-US" sz="1400" b="1" i="1" dirty="0" smtClean="0">
                <a:solidFill>
                  <a:srgbClr val="017FAC">
                    <a:lumMod val="50000"/>
                  </a:srgbClr>
                </a:solidFill>
              </a:rPr>
              <a:t>presented to</a:t>
            </a:r>
          </a:p>
          <a:p>
            <a:r>
              <a:rPr lang="en-US" sz="1400" b="1" i="1" dirty="0" smtClean="0">
                <a:solidFill>
                  <a:srgbClr val="017FAC">
                    <a:lumMod val="50000"/>
                  </a:srgbClr>
                </a:solidFill>
              </a:rPr>
              <a:t>presented by</a:t>
            </a: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smtClean="0">
              <a:solidFill>
                <a:srgbClr val="017FAC">
                  <a:lumMod val="50000"/>
                </a:srgbClr>
              </a:solidFill>
            </a:endParaRPr>
          </a:p>
          <a:p>
            <a:endParaRPr lang="en-US" dirty="0">
              <a:solidFill>
                <a:srgbClr val="017FAC">
                  <a:lumMod val="50000"/>
                </a:srgbClr>
              </a:solidFill>
            </a:endParaRPr>
          </a:p>
        </p:txBody>
      </p:sp>
      <p:sp>
        <p:nvSpPr>
          <p:cNvPr id="9" name="Text Placeholder 8"/>
          <p:cNvSpPr>
            <a:spLocks noGrp="1"/>
          </p:cNvSpPr>
          <p:nvPr>
            <p:ph type="body" sz="quarter" idx="10" hasCustomPrompt="1"/>
          </p:nvPr>
        </p:nvSpPr>
        <p:spPr>
          <a:xfrm>
            <a:off x="518505" y="3737169"/>
            <a:ext cx="6032500" cy="470931"/>
          </a:xfrm>
        </p:spPr>
        <p:txBody>
          <a:bodyPr>
            <a:normAutofit/>
          </a:bodyPr>
          <a:lstStyle>
            <a:lvl1pPr>
              <a:buFontTx/>
              <a:buNone/>
              <a:defRPr sz="2400">
                <a:solidFill>
                  <a:schemeClr val="accent1"/>
                </a:solidFill>
              </a:defRPr>
            </a:lvl1pPr>
          </a:lstStyle>
          <a:p>
            <a:pPr lvl="0"/>
            <a:r>
              <a:rPr lang="en-US" sz="2400" dirty="0" smtClean="0"/>
              <a:t>Organization</a:t>
            </a:r>
            <a:endParaRPr lang="en-US" dirty="0"/>
          </a:p>
        </p:txBody>
      </p:sp>
      <p:sp>
        <p:nvSpPr>
          <p:cNvPr id="11" name="Text Placeholder 10"/>
          <p:cNvSpPr>
            <a:spLocks noGrp="1"/>
          </p:cNvSpPr>
          <p:nvPr>
            <p:ph type="body" sz="quarter" idx="11" hasCustomPrompt="1"/>
          </p:nvPr>
        </p:nvSpPr>
        <p:spPr>
          <a:xfrm>
            <a:off x="499651" y="6342929"/>
            <a:ext cx="1857375" cy="377825"/>
          </a:xfrm>
        </p:spPr>
        <p:txBody>
          <a:bodyPr>
            <a:normAutofit/>
          </a:bodyPr>
          <a:lstStyle>
            <a:lvl1pPr>
              <a:buFontTx/>
              <a:buNone/>
              <a:defRPr sz="1600">
                <a:solidFill>
                  <a:srgbClr val="FFFFFF"/>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536595" y="4928657"/>
            <a:ext cx="2554288" cy="989096"/>
          </a:xfrm>
        </p:spPr>
        <p:txBody>
          <a:bodyPr>
            <a:noAutofit/>
          </a:bodyPr>
          <a:lstStyle>
            <a:lvl1pPr>
              <a:buFontTx/>
              <a:buNone/>
              <a:defRPr sz="1600" baseline="0">
                <a:solidFill>
                  <a:schemeClr val="accent1"/>
                </a:solidFill>
              </a:defRPr>
            </a:lvl1pPr>
          </a:lstStyle>
          <a:p>
            <a:pPr lvl="0"/>
            <a:r>
              <a:rPr lang="en-US" dirty="0" smtClean="0"/>
              <a:t>Presenters Name(s)</a:t>
            </a:r>
            <a:endParaRPr lang="en-US" dirty="0"/>
          </a:p>
        </p:txBody>
      </p:sp>
    </p:spTree>
    <p:extLst>
      <p:ext uri="{BB962C8B-B14F-4D97-AF65-F5344CB8AC3E}">
        <p14:creationId xmlns:p14="http://schemas.microsoft.com/office/powerpoint/2010/main" val="282369858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1313467"/>
      </p:ext>
    </p:extLst>
  </p:cSld>
  <p:clrMapOvr>
    <a:overrideClrMapping bg1="dk1" tx1="lt1" bg2="dk2" tx2="lt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1019554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4758434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34365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3745950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2747962"/>
            <a:ext cx="7772400" cy="1362075"/>
          </a:xfrm>
        </p:spPr>
        <p:txBody>
          <a:bodyPr anchor="t"/>
          <a:lstStyle>
            <a:lvl1pPr algn="ctr">
              <a:defRPr sz="3600" b="1" cap="all">
                <a:solidFill>
                  <a:schemeClr val="accent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0962218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8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380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012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3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556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10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6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6859F9-A9B6-424A-A658-9C490AC61D6E}" type="datetimeFigureOut">
              <a:rPr lang="en-US" smtClean="0">
                <a:solidFill>
                  <a:srgbClr val="000000"/>
                </a:solidFill>
              </a:rPr>
              <a:pPr/>
              <a:t>7/23/2015</a:t>
            </a:fld>
            <a:endParaRPr 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7173CA1-3B6F-49E7-9E97-3AC5B93654D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7297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526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35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11806344"/>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0967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759256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254294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theme" Target="../theme/theme8.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6171448"/>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8"/>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54871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0147921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8"/>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0914285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47952550"/>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9"/>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25490928"/>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9"/>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7062004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7"/>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79"/>
            <a:ext cx="8229600" cy="1400469"/>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2862766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ftr="0" dt="0"/>
  <p:txStyles>
    <p:title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9"/>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Clr>
          <a:schemeClr val="accent1">
            <a:lumMod val="50000"/>
          </a:schemeClr>
        </a:buClr>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7628-6177-4EFE-8137-B6B1566B3F60}" type="datetimeFigureOut">
              <a:rPr lang="en-US" smtClean="0">
                <a:solidFill>
                  <a:prstClr val="black">
                    <a:tint val="75000"/>
                  </a:prstClr>
                </a:solidFill>
              </a:rPr>
              <a:pPr/>
              <a:t>7/23/2015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95328-E067-43D4-92B7-8716E4FE7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5222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94" y="1526634"/>
            <a:ext cx="8460424" cy="1138296"/>
          </a:xfrm>
        </p:spPr>
        <p:txBody>
          <a:bodyPr/>
          <a:lstStyle/>
          <a:p>
            <a:r>
              <a:rPr lang="en-US" sz="3200" dirty="0" smtClean="0"/>
              <a:t/>
            </a:r>
            <a:br>
              <a:rPr lang="en-US" sz="3200" dirty="0" smtClean="0"/>
            </a:br>
            <a:r>
              <a:rPr lang="en-US" sz="3200" dirty="0"/>
              <a:t>Florida Transportation </a:t>
            </a:r>
            <a:r>
              <a:rPr lang="en-US" sz="3200" dirty="0" smtClean="0"/>
              <a:t>Plan and Strategic </a:t>
            </a:r>
            <a:r>
              <a:rPr lang="en-US" sz="3200" dirty="0"/>
              <a:t>Intermodal System </a:t>
            </a:r>
            <a:r>
              <a:rPr lang="en-US" sz="3200" dirty="0" smtClean="0"/>
              <a:t>Policy Plan Updates</a:t>
            </a:r>
            <a:endParaRPr lang="en-US" sz="3200" dirty="0"/>
          </a:p>
        </p:txBody>
      </p:sp>
      <p:sp>
        <p:nvSpPr>
          <p:cNvPr id="3" name="Subtitle 2"/>
          <p:cNvSpPr>
            <a:spLocks noGrp="1"/>
          </p:cNvSpPr>
          <p:nvPr>
            <p:ph type="subTitle" idx="1"/>
          </p:nvPr>
        </p:nvSpPr>
        <p:spPr>
          <a:xfrm>
            <a:off x="499651" y="2598064"/>
            <a:ext cx="6400800" cy="560959"/>
          </a:xfrm>
        </p:spPr>
        <p:txBody>
          <a:bodyPr/>
          <a:lstStyle/>
          <a:p>
            <a:r>
              <a:rPr lang="en-US" dirty="0" smtClean="0"/>
              <a:t>An Overview</a:t>
            </a:r>
            <a:endParaRPr lang="en-US" dirty="0"/>
          </a:p>
        </p:txBody>
      </p:sp>
      <p:sp>
        <p:nvSpPr>
          <p:cNvPr id="4" name="Text Placeholder 3"/>
          <p:cNvSpPr>
            <a:spLocks noGrp="1"/>
          </p:cNvSpPr>
          <p:nvPr>
            <p:ph type="body" sz="quarter" idx="10"/>
          </p:nvPr>
        </p:nvSpPr>
        <p:spPr>
          <a:xfrm>
            <a:off x="518504" y="3737169"/>
            <a:ext cx="7366711" cy="470931"/>
          </a:xfrm>
        </p:spPr>
        <p:txBody>
          <a:bodyPr/>
          <a:lstStyle/>
          <a:p>
            <a:r>
              <a:rPr lang="en-US" dirty="0" smtClean="0"/>
              <a:t>Florida Metropolitan Planning Organization Advisory Council</a:t>
            </a:r>
          </a:p>
        </p:txBody>
      </p:sp>
      <p:sp>
        <p:nvSpPr>
          <p:cNvPr id="5" name="Text Placeholder 4"/>
          <p:cNvSpPr>
            <a:spLocks noGrp="1"/>
          </p:cNvSpPr>
          <p:nvPr>
            <p:ph type="body" sz="quarter" idx="11"/>
          </p:nvPr>
        </p:nvSpPr>
        <p:spPr/>
        <p:txBody>
          <a:bodyPr/>
          <a:lstStyle/>
          <a:p>
            <a:r>
              <a:rPr lang="en-US" dirty="0" smtClean="0"/>
              <a:t>July 23, 2015</a:t>
            </a:r>
            <a:endParaRPr lang="en-US" dirty="0"/>
          </a:p>
        </p:txBody>
      </p:sp>
      <p:sp>
        <p:nvSpPr>
          <p:cNvPr id="6" name="Text Placeholder 5"/>
          <p:cNvSpPr>
            <a:spLocks noGrp="1"/>
          </p:cNvSpPr>
          <p:nvPr>
            <p:ph type="body" sz="quarter" idx="12"/>
          </p:nvPr>
        </p:nvSpPr>
        <p:spPr>
          <a:xfrm>
            <a:off x="536594" y="4949657"/>
            <a:ext cx="5559406" cy="989096"/>
          </a:xfrm>
        </p:spPr>
        <p:txBody>
          <a:bodyPr/>
          <a:lstStyle/>
          <a:p>
            <a:pPr marL="0" indent="0"/>
            <a:r>
              <a:rPr lang="en-US" dirty="0" smtClean="0"/>
              <a:t>Carmen Monroy, Florida Department of Transportation</a:t>
            </a:r>
            <a:br>
              <a:rPr lang="en-US" dirty="0" smtClean="0"/>
            </a:br>
            <a:r>
              <a:rPr lang="en-US" dirty="0"/>
              <a:t> </a:t>
            </a:r>
            <a:r>
              <a:rPr lang="en-US" dirty="0" smtClean="0"/>
              <a:t>   Director, Office of Policy Planning</a:t>
            </a:r>
          </a:p>
        </p:txBody>
      </p:sp>
    </p:spTree>
    <p:extLst>
      <p:ext uri="{BB962C8B-B14F-4D97-AF65-F5344CB8AC3E}">
        <p14:creationId xmlns:p14="http://schemas.microsoft.com/office/powerpoint/2010/main" val="1175787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Rectangle 2"/>
          <p:cNvSpPr>
            <a:spLocks noGrp="1" noChangeArrowheads="1"/>
          </p:cNvSpPr>
          <p:nvPr>
            <p:ph type="title"/>
          </p:nvPr>
        </p:nvSpPr>
        <p:spPr/>
        <p:txBody>
          <a:bodyPr/>
          <a:lstStyle/>
          <a:p>
            <a:r>
              <a:rPr lang="en-US" altLang="en-US" dirty="0"/>
              <a:t>FTP and SIS Update Process and  Schedule</a:t>
            </a:r>
            <a:endParaRPr lang="en-US" altLang="en-US" dirty="0" smtClean="0"/>
          </a:p>
        </p:txBody>
      </p:sp>
      <p:grpSp>
        <p:nvGrpSpPr>
          <p:cNvPr id="2" name="Group 3"/>
          <p:cNvGrpSpPr>
            <a:grpSpLocks/>
          </p:cNvGrpSpPr>
          <p:nvPr/>
        </p:nvGrpSpPr>
        <p:grpSpPr bwMode="auto">
          <a:xfrm>
            <a:off x="1779588" y="1473878"/>
            <a:ext cx="3444875" cy="950912"/>
            <a:chOff x="1121" y="937"/>
            <a:chExt cx="2170" cy="599"/>
          </a:xfrm>
        </p:grpSpPr>
        <p:sp>
          <p:nvSpPr>
            <p:cNvPr id="11327" name="Rectangle 4"/>
            <p:cNvSpPr>
              <a:spLocks noChangeArrowheads="1"/>
            </p:cNvSpPr>
            <p:nvPr/>
          </p:nvSpPr>
          <p:spPr bwMode="auto">
            <a:xfrm>
              <a:off x="1121" y="937"/>
              <a:ext cx="2170" cy="381"/>
            </a:xfrm>
            <a:prstGeom prst="rect">
              <a:avLst/>
            </a:prstGeom>
            <a:solidFill>
              <a:srgbClr val="425D8E"/>
            </a:solidFill>
            <a:ln w="9525">
              <a:solidFill>
                <a:srgbClr val="000000"/>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600" dirty="0" smtClean="0">
                  <a:solidFill>
                    <a:srgbClr val="FFFFFF"/>
                  </a:solidFill>
                </a:rPr>
                <a:t/>
              </a:r>
              <a:br>
                <a:rPr lang="en-US" altLang="en-US" sz="1600" dirty="0" smtClean="0">
                  <a:solidFill>
                    <a:srgbClr val="FFFFFF"/>
                  </a:solidFill>
                </a:rPr>
              </a:br>
              <a:r>
                <a:rPr lang="en-US" altLang="en-US" sz="1600" dirty="0" smtClean="0">
                  <a:solidFill>
                    <a:srgbClr val="FFFFFF"/>
                  </a:solidFill>
                </a:rPr>
                <a:t>Potential Policies and Strategies</a:t>
              </a:r>
              <a:endParaRPr lang="en-US" altLang="en-US" sz="1600" dirty="0">
                <a:solidFill>
                  <a:srgbClr val="FFFFFF"/>
                </a:solidFill>
              </a:endParaRPr>
            </a:p>
          </p:txBody>
        </p:sp>
        <p:sp>
          <p:nvSpPr>
            <p:cNvPr id="11328" name="Rectangle 5"/>
            <p:cNvSpPr>
              <a:spLocks noChangeArrowheads="1"/>
            </p:cNvSpPr>
            <p:nvPr/>
          </p:nvSpPr>
          <p:spPr bwMode="auto">
            <a:xfrm>
              <a:off x="1121" y="1318"/>
              <a:ext cx="401"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Mar</a:t>
              </a:r>
            </a:p>
          </p:txBody>
        </p:sp>
        <p:sp>
          <p:nvSpPr>
            <p:cNvPr id="11329" name="Rectangle 6"/>
            <p:cNvSpPr>
              <a:spLocks noChangeArrowheads="1"/>
            </p:cNvSpPr>
            <p:nvPr/>
          </p:nvSpPr>
          <p:spPr bwMode="auto">
            <a:xfrm>
              <a:off x="1522" y="1318"/>
              <a:ext cx="441"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Apr</a:t>
              </a:r>
            </a:p>
          </p:txBody>
        </p:sp>
        <p:sp>
          <p:nvSpPr>
            <p:cNvPr id="11330" name="Rectangle 7"/>
            <p:cNvSpPr>
              <a:spLocks noChangeArrowheads="1"/>
            </p:cNvSpPr>
            <p:nvPr/>
          </p:nvSpPr>
          <p:spPr bwMode="auto">
            <a:xfrm>
              <a:off x="1963" y="1318"/>
              <a:ext cx="443"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May</a:t>
              </a:r>
            </a:p>
          </p:txBody>
        </p:sp>
        <p:sp>
          <p:nvSpPr>
            <p:cNvPr id="11331" name="Rectangle 8"/>
            <p:cNvSpPr>
              <a:spLocks noChangeArrowheads="1"/>
            </p:cNvSpPr>
            <p:nvPr/>
          </p:nvSpPr>
          <p:spPr bwMode="auto">
            <a:xfrm>
              <a:off x="2406" y="1318"/>
              <a:ext cx="443"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Jun</a:t>
              </a:r>
            </a:p>
          </p:txBody>
        </p:sp>
        <p:sp>
          <p:nvSpPr>
            <p:cNvPr id="11332" name="Line 9"/>
            <p:cNvSpPr>
              <a:spLocks noChangeShapeType="1"/>
            </p:cNvSpPr>
            <p:nvPr/>
          </p:nvSpPr>
          <p:spPr bwMode="auto">
            <a:xfrm>
              <a:off x="1522"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33" name="Line 10"/>
            <p:cNvSpPr>
              <a:spLocks noChangeShapeType="1"/>
            </p:cNvSpPr>
            <p:nvPr/>
          </p:nvSpPr>
          <p:spPr bwMode="auto">
            <a:xfrm>
              <a:off x="1963"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34" name="Line 11"/>
            <p:cNvSpPr>
              <a:spLocks noChangeShapeType="1"/>
            </p:cNvSpPr>
            <p:nvPr/>
          </p:nvSpPr>
          <p:spPr bwMode="auto">
            <a:xfrm>
              <a:off x="2406"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35" name="Line 12"/>
            <p:cNvSpPr>
              <a:spLocks noChangeShapeType="1"/>
            </p:cNvSpPr>
            <p:nvPr/>
          </p:nvSpPr>
          <p:spPr bwMode="auto">
            <a:xfrm>
              <a:off x="3281" y="937"/>
              <a:ext cx="0" cy="599"/>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3" name="Group 13"/>
          <p:cNvGrpSpPr>
            <a:grpSpLocks/>
          </p:cNvGrpSpPr>
          <p:nvPr/>
        </p:nvGrpSpPr>
        <p:grpSpPr bwMode="auto">
          <a:xfrm>
            <a:off x="4522787" y="1473878"/>
            <a:ext cx="2813049" cy="985837"/>
            <a:chOff x="2849" y="937"/>
            <a:chExt cx="1772" cy="621"/>
          </a:xfrm>
        </p:grpSpPr>
        <p:sp>
          <p:nvSpPr>
            <p:cNvPr id="11320" name="Rectangle 14"/>
            <p:cNvSpPr>
              <a:spLocks noChangeArrowheads="1"/>
            </p:cNvSpPr>
            <p:nvPr/>
          </p:nvSpPr>
          <p:spPr bwMode="auto">
            <a:xfrm>
              <a:off x="3291" y="937"/>
              <a:ext cx="1312" cy="381"/>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600" dirty="0" smtClean="0">
                  <a:solidFill>
                    <a:srgbClr val="FFFFFF"/>
                  </a:solidFill>
                </a:rPr>
                <a:t/>
              </a:r>
              <a:br>
                <a:rPr lang="en-US" altLang="en-US" sz="1600" dirty="0" smtClean="0">
                  <a:solidFill>
                    <a:srgbClr val="FFFFFF"/>
                  </a:solidFill>
                </a:rPr>
              </a:br>
              <a:r>
                <a:rPr lang="en-US" altLang="en-US" sz="1600" dirty="0" smtClean="0">
                  <a:solidFill>
                    <a:srgbClr val="FFFFFF"/>
                  </a:solidFill>
                </a:rPr>
                <a:t>Recommendations</a:t>
              </a:r>
              <a:endParaRPr lang="en-US" altLang="en-US" sz="1600" dirty="0">
                <a:solidFill>
                  <a:srgbClr val="FFFFFF"/>
                </a:solidFill>
              </a:endParaRPr>
            </a:p>
          </p:txBody>
        </p:sp>
        <p:sp>
          <p:nvSpPr>
            <p:cNvPr id="11321" name="Rectangle 15"/>
            <p:cNvSpPr>
              <a:spLocks noChangeArrowheads="1"/>
            </p:cNvSpPr>
            <p:nvPr/>
          </p:nvSpPr>
          <p:spPr bwMode="auto">
            <a:xfrm>
              <a:off x="2849" y="1318"/>
              <a:ext cx="442"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Jul</a:t>
              </a:r>
            </a:p>
          </p:txBody>
        </p:sp>
        <p:sp>
          <p:nvSpPr>
            <p:cNvPr id="11322" name="Rectangle 16"/>
            <p:cNvSpPr>
              <a:spLocks noChangeArrowheads="1"/>
            </p:cNvSpPr>
            <p:nvPr/>
          </p:nvSpPr>
          <p:spPr bwMode="auto">
            <a:xfrm>
              <a:off x="3291" y="1318"/>
              <a:ext cx="443"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Aug</a:t>
              </a:r>
            </a:p>
          </p:txBody>
        </p:sp>
        <p:sp>
          <p:nvSpPr>
            <p:cNvPr id="11323" name="Rectangle 17"/>
            <p:cNvSpPr>
              <a:spLocks noChangeArrowheads="1"/>
            </p:cNvSpPr>
            <p:nvPr/>
          </p:nvSpPr>
          <p:spPr bwMode="auto">
            <a:xfrm>
              <a:off x="3734" y="1318"/>
              <a:ext cx="442" cy="218"/>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Sep</a:t>
              </a:r>
            </a:p>
          </p:txBody>
        </p:sp>
        <p:sp>
          <p:nvSpPr>
            <p:cNvPr id="11324" name="Line 18"/>
            <p:cNvSpPr>
              <a:spLocks noChangeShapeType="1"/>
            </p:cNvSpPr>
            <p:nvPr/>
          </p:nvSpPr>
          <p:spPr bwMode="auto">
            <a:xfrm>
              <a:off x="3291"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25" name="Line 19"/>
            <p:cNvSpPr>
              <a:spLocks noChangeShapeType="1"/>
            </p:cNvSpPr>
            <p:nvPr/>
          </p:nvSpPr>
          <p:spPr bwMode="auto">
            <a:xfrm>
              <a:off x="3734"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26" name="Line 20"/>
            <p:cNvSpPr>
              <a:spLocks noChangeShapeType="1"/>
            </p:cNvSpPr>
            <p:nvPr/>
          </p:nvSpPr>
          <p:spPr bwMode="auto">
            <a:xfrm>
              <a:off x="4621" y="959"/>
              <a:ext cx="0" cy="599"/>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sp>
        <p:nvSpPr>
          <p:cNvPr id="11269" name="Line 21"/>
          <p:cNvSpPr>
            <a:spLocks noChangeShapeType="1"/>
          </p:cNvSpPr>
          <p:nvPr/>
        </p:nvSpPr>
        <p:spPr bwMode="auto">
          <a:xfrm>
            <a:off x="307975" y="2078715"/>
            <a:ext cx="842803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70" name="Line 22"/>
          <p:cNvSpPr>
            <a:spLocks noChangeShapeType="1"/>
          </p:cNvSpPr>
          <p:nvPr/>
        </p:nvSpPr>
        <p:spPr bwMode="auto">
          <a:xfrm>
            <a:off x="307975" y="2424790"/>
            <a:ext cx="8428038"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71" name="Line 23"/>
          <p:cNvSpPr>
            <a:spLocks noChangeShapeType="1"/>
          </p:cNvSpPr>
          <p:nvPr/>
        </p:nvSpPr>
        <p:spPr bwMode="auto">
          <a:xfrm>
            <a:off x="307975" y="2279650"/>
            <a:ext cx="0" cy="394335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nvGrpSpPr>
          <p:cNvPr id="4" name="Group 24"/>
          <p:cNvGrpSpPr>
            <a:grpSpLocks/>
          </p:cNvGrpSpPr>
          <p:nvPr/>
        </p:nvGrpSpPr>
        <p:grpSpPr bwMode="auto">
          <a:xfrm>
            <a:off x="6629400" y="1473878"/>
            <a:ext cx="2106613" cy="950912"/>
            <a:chOff x="4176" y="937"/>
            <a:chExt cx="1327" cy="599"/>
          </a:xfrm>
        </p:grpSpPr>
        <p:sp>
          <p:nvSpPr>
            <p:cNvPr id="11313" name="Rectangle 25"/>
            <p:cNvSpPr>
              <a:spLocks noChangeArrowheads="1"/>
            </p:cNvSpPr>
            <p:nvPr/>
          </p:nvSpPr>
          <p:spPr bwMode="auto">
            <a:xfrm>
              <a:off x="4621" y="937"/>
              <a:ext cx="882" cy="381"/>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600" dirty="0" smtClean="0">
                  <a:solidFill>
                    <a:srgbClr val="FFFFFF"/>
                  </a:solidFill>
                </a:rPr>
                <a:t/>
              </a:r>
              <a:br>
                <a:rPr lang="en-US" altLang="en-US" sz="1600" dirty="0" smtClean="0">
                  <a:solidFill>
                    <a:srgbClr val="FFFFFF"/>
                  </a:solidFill>
                </a:rPr>
              </a:br>
              <a:r>
                <a:rPr lang="en-US" altLang="en-US" sz="1600" dirty="0" smtClean="0">
                  <a:solidFill>
                    <a:srgbClr val="FFFFFF"/>
                  </a:solidFill>
                </a:rPr>
                <a:t>Adoption</a:t>
              </a:r>
              <a:endParaRPr lang="en-US" altLang="en-US" sz="1600" dirty="0">
                <a:solidFill>
                  <a:srgbClr val="FFFFFF"/>
                </a:solidFill>
              </a:endParaRPr>
            </a:p>
          </p:txBody>
        </p:sp>
        <p:sp>
          <p:nvSpPr>
            <p:cNvPr id="11314" name="Rectangle 26"/>
            <p:cNvSpPr>
              <a:spLocks noChangeArrowheads="1"/>
            </p:cNvSpPr>
            <p:nvPr/>
          </p:nvSpPr>
          <p:spPr bwMode="auto">
            <a:xfrm>
              <a:off x="4176" y="1318"/>
              <a:ext cx="441" cy="218"/>
            </a:xfrm>
            <a:prstGeom prst="rect">
              <a:avLst/>
            </a:prstGeom>
            <a:solidFill>
              <a:srgbClr val="425D8E"/>
            </a:solidFill>
            <a:ln w="9525">
              <a:solidFill>
                <a:schemeClr val="bg1"/>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Oct</a:t>
              </a:r>
            </a:p>
          </p:txBody>
        </p:sp>
        <p:sp>
          <p:nvSpPr>
            <p:cNvPr id="11315" name="Rectangle 27"/>
            <p:cNvSpPr>
              <a:spLocks noChangeArrowheads="1"/>
            </p:cNvSpPr>
            <p:nvPr/>
          </p:nvSpPr>
          <p:spPr bwMode="auto">
            <a:xfrm>
              <a:off x="4617" y="1318"/>
              <a:ext cx="444" cy="218"/>
            </a:xfrm>
            <a:prstGeom prst="rect">
              <a:avLst/>
            </a:prstGeom>
            <a:solidFill>
              <a:srgbClr val="425D8E"/>
            </a:solidFill>
            <a:ln w="9525">
              <a:solidFill>
                <a:schemeClr val="bg1"/>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Nov </a:t>
              </a:r>
            </a:p>
          </p:txBody>
        </p:sp>
        <p:sp>
          <p:nvSpPr>
            <p:cNvPr id="11316" name="Rectangle 28"/>
            <p:cNvSpPr>
              <a:spLocks noChangeArrowheads="1"/>
            </p:cNvSpPr>
            <p:nvPr/>
          </p:nvSpPr>
          <p:spPr bwMode="auto">
            <a:xfrm>
              <a:off x="5061" y="1318"/>
              <a:ext cx="442" cy="218"/>
            </a:xfrm>
            <a:prstGeom prst="rect">
              <a:avLst/>
            </a:prstGeom>
            <a:solidFill>
              <a:srgbClr val="425D8E"/>
            </a:solidFill>
            <a:ln w="9525">
              <a:solidFill>
                <a:schemeClr val="bg1"/>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Dec</a:t>
              </a:r>
            </a:p>
          </p:txBody>
        </p:sp>
        <p:sp>
          <p:nvSpPr>
            <p:cNvPr id="11317" name="Line 29"/>
            <p:cNvSpPr>
              <a:spLocks noChangeShapeType="1"/>
            </p:cNvSpPr>
            <p:nvPr/>
          </p:nvSpPr>
          <p:spPr bwMode="auto">
            <a:xfrm>
              <a:off x="4617"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18" name="Line 30"/>
            <p:cNvSpPr>
              <a:spLocks noChangeShapeType="1"/>
            </p:cNvSpPr>
            <p:nvPr/>
          </p:nvSpPr>
          <p:spPr bwMode="auto">
            <a:xfrm>
              <a:off x="5061"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319" name="Line 31"/>
            <p:cNvSpPr>
              <a:spLocks noChangeShapeType="1"/>
            </p:cNvSpPr>
            <p:nvPr/>
          </p:nvSpPr>
          <p:spPr bwMode="auto">
            <a:xfrm>
              <a:off x="5503" y="937"/>
              <a:ext cx="0" cy="599"/>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sp>
        <p:nvSpPr>
          <p:cNvPr id="11273" name="Line 32"/>
          <p:cNvSpPr>
            <a:spLocks noChangeShapeType="1"/>
          </p:cNvSpPr>
          <p:nvPr/>
        </p:nvSpPr>
        <p:spPr bwMode="auto">
          <a:xfrm>
            <a:off x="8736013" y="2279650"/>
            <a:ext cx="0" cy="394335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74" name="Line 33"/>
          <p:cNvSpPr>
            <a:spLocks noChangeShapeType="1"/>
          </p:cNvSpPr>
          <p:nvPr/>
        </p:nvSpPr>
        <p:spPr bwMode="auto">
          <a:xfrm>
            <a:off x="307975" y="1328738"/>
            <a:ext cx="842803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75" name="Line 34"/>
          <p:cNvSpPr>
            <a:spLocks noChangeShapeType="1"/>
          </p:cNvSpPr>
          <p:nvPr/>
        </p:nvSpPr>
        <p:spPr bwMode="auto">
          <a:xfrm>
            <a:off x="307975" y="6223000"/>
            <a:ext cx="8428038"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236580" name="AutoShape 39"/>
          <p:cNvSpPr>
            <a:spLocks noChangeArrowheads="1"/>
          </p:cNvSpPr>
          <p:nvPr/>
        </p:nvSpPr>
        <p:spPr bwMode="auto">
          <a:xfrm>
            <a:off x="312738" y="3905250"/>
            <a:ext cx="7586662" cy="527050"/>
          </a:xfrm>
          <a:prstGeom prst="rightArrow">
            <a:avLst>
              <a:gd name="adj1" fmla="val 63111"/>
              <a:gd name="adj2" fmla="val 59644"/>
            </a:avLst>
          </a:prstGeom>
          <a:solidFill>
            <a:srgbClr val="425D8E"/>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FFFFFF"/>
                </a:solidFill>
              </a:rPr>
              <a:t>PARTNER BRIEFINGS AND PUBLIC INPUT</a:t>
            </a:r>
          </a:p>
        </p:txBody>
      </p:sp>
      <p:grpSp>
        <p:nvGrpSpPr>
          <p:cNvPr id="5" name="Group 37"/>
          <p:cNvGrpSpPr>
            <a:grpSpLocks noChangeAspect="1"/>
          </p:cNvGrpSpPr>
          <p:nvPr/>
        </p:nvGrpSpPr>
        <p:grpSpPr bwMode="auto">
          <a:xfrm>
            <a:off x="5696836" y="4442238"/>
            <a:ext cx="1111927" cy="1138984"/>
            <a:chOff x="3603" y="2577"/>
            <a:chExt cx="967" cy="952"/>
          </a:xfrm>
        </p:grpSpPr>
        <p:sp>
          <p:nvSpPr>
            <p:cNvPr id="11311" name="Freeform 43"/>
            <p:cNvSpPr>
              <a:spLocks noChangeAspect="1"/>
            </p:cNvSpPr>
            <p:nvPr/>
          </p:nvSpPr>
          <p:spPr bwMode="auto">
            <a:xfrm>
              <a:off x="3603" y="2577"/>
              <a:ext cx="570" cy="535"/>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1 w 3322"/>
                <a:gd name="T75" fmla="*/ 0 h 3117"/>
                <a:gd name="T76" fmla="*/ 1 w 3322"/>
                <a:gd name="T77" fmla="*/ 0 h 3117"/>
                <a:gd name="T78" fmla="*/ 1 w 3322"/>
                <a:gd name="T79" fmla="*/ 1 h 3117"/>
                <a:gd name="T80" fmla="*/ 1 w 3322"/>
                <a:gd name="T81" fmla="*/ 1 h 3117"/>
                <a:gd name="T82" fmla="*/ 0 w 3322"/>
                <a:gd name="T83" fmla="*/ 1 h 3117"/>
                <a:gd name="T84" fmla="*/ 0 w 3322"/>
                <a:gd name="T85" fmla="*/ 1 h 3117"/>
                <a:gd name="T86" fmla="*/ 0 w 3322"/>
                <a:gd name="T87" fmla="*/ 1 h 3117"/>
                <a:gd name="T88" fmla="*/ 1 w 3322"/>
                <a:gd name="T89" fmla="*/ 1 h 3117"/>
                <a:gd name="T90" fmla="*/ 1 w 3322"/>
                <a:gd name="T91" fmla="*/ 0 h 3117"/>
                <a:gd name="T92" fmla="*/ 1 w 3322"/>
                <a:gd name="T93" fmla="*/ 0 h 3117"/>
                <a:gd name="T94" fmla="*/ 1 w 3322"/>
                <a:gd name="T95" fmla="*/ 0 h 3117"/>
                <a:gd name="T96" fmla="*/ 1 w 3322"/>
                <a:gd name="T97" fmla="*/ 0 h 3117"/>
                <a:gd name="T98" fmla="*/ 1 w 3322"/>
                <a:gd name="T99" fmla="*/ 0 h 3117"/>
                <a:gd name="T100" fmla="*/ 1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2700" cap="flat" cmpd="sng">
              <a:solidFill>
                <a:srgbClr val="003366"/>
              </a:solidFill>
              <a:prstDash val="solid"/>
              <a:round/>
              <a:headEnd/>
              <a:tailEnd/>
            </a:ln>
          </p:spPr>
          <p:txBody>
            <a:bodyPr/>
            <a:lstStyle/>
            <a:p>
              <a:endParaRPr lang="en-US" dirty="0">
                <a:solidFill>
                  <a:srgbClr val="000000"/>
                </a:solidFill>
              </a:endParaRPr>
            </a:p>
          </p:txBody>
        </p:sp>
        <p:sp>
          <p:nvSpPr>
            <p:cNvPr id="11312" name="Rectangle 44"/>
            <p:cNvSpPr>
              <a:spLocks noChangeArrowheads="1"/>
            </p:cNvSpPr>
            <p:nvPr/>
          </p:nvSpPr>
          <p:spPr bwMode="auto">
            <a:xfrm>
              <a:off x="3789" y="3092"/>
              <a:ext cx="78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square">
              <a:spAutoFit/>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smtClean="0">
                  <a:solidFill>
                    <a:srgbClr val="425D8E"/>
                  </a:solidFill>
                </a:rPr>
                <a:t>OPEN HOUSE</a:t>
              </a:r>
              <a:endParaRPr lang="en-US" altLang="en-US" sz="1400" dirty="0">
                <a:solidFill>
                  <a:srgbClr val="425D8E"/>
                </a:solidFill>
              </a:endParaRPr>
            </a:p>
          </p:txBody>
        </p:sp>
      </p:grpSp>
      <p:grpSp>
        <p:nvGrpSpPr>
          <p:cNvPr id="8" name="Group 50"/>
          <p:cNvGrpSpPr>
            <a:grpSpLocks/>
          </p:cNvGrpSpPr>
          <p:nvPr/>
        </p:nvGrpSpPr>
        <p:grpSpPr bwMode="auto">
          <a:xfrm>
            <a:off x="6771483" y="4353839"/>
            <a:ext cx="2268538" cy="960438"/>
            <a:chOff x="4333" y="2901"/>
            <a:chExt cx="1429" cy="605"/>
          </a:xfrm>
        </p:grpSpPr>
        <p:sp>
          <p:nvSpPr>
            <p:cNvPr id="11298" name="AutoShape 40"/>
            <p:cNvSpPr>
              <a:spLocks noChangeArrowheads="1"/>
            </p:cNvSpPr>
            <p:nvPr/>
          </p:nvSpPr>
          <p:spPr bwMode="auto">
            <a:xfrm>
              <a:off x="4557" y="3244"/>
              <a:ext cx="356" cy="262"/>
            </a:xfrm>
            <a:prstGeom prst="flowChartMultidocument">
              <a:avLst/>
            </a:prstGeom>
            <a:solidFill>
              <a:srgbClr val="425D8E"/>
            </a:solidFill>
            <a:ln w="15875">
              <a:solidFill>
                <a:srgbClr val="C0C0C0"/>
              </a:solidFill>
              <a:miter lim="800000"/>
              <a:headEnd/>
              <a:tailEnd/>
            </a:ln>
          </p:spPr>
          <p:txBody>
            <a:bodyPr wrap="none" anchor="ct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endParaRPr lang="en-US" altLang="en-US" dirty="0">
                <a:solidFill>
                  <a:srgbClr val="003366"/>
                </a:solidFill>
              </a:endParaRPr>
            </a:p>
          </p:txBody>
        </p:sp>
        <p:sp>
          <p:nvSpPr>
            <p:cNvPr id="11299" name="AutoShape 41"/>
            <p:cNvSpPr>
              <a:spLocks noChangeArrowheads="1"/>
            </p:cNvSpPr>
            <p:nvPr/>
          </p:nvSpPr>
          <p:spPr bwMode="auto">
            <a:xfrm>
              <a:off x="5279" y="3216"/>
              <a:ext cx="292" cy="215"/>
            </a:xfrm>
            <a:prstGeom prst="flowChartDocument">
              <a:avLst/>
            </a:prstGeom>
            <a:solidFill>
              <a:srgbClr val="425D8E"/>
            </a:solidFill>
            <a:ln w="15875" algn="ctr">
              <a:solidFill>
                <a:srgbClr val="C0C0C0"/>
              </a:solidFill>
              <a:miter lim="800000"/>
              <a:headEnd/>
              <a:tailEnd/>
            </a:ln>
          </p:spPr>
          <p:txBody>
            <a:bodyPr wrap="none" anchor="ct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dirty="0"/>
                <a:t>                   </a:t>
              </a:r>
            </a:p>
          </p:txBody>
        </p:sp>
        <p:sp>
          <p:nvSpPr>
            <p:cNvPr id="11300" name="Rectangle 60"/>
            <p:cNvSpPr>
              <a:spLocks noChangeArrowheads="1"/>
            </p:cNvSpPr>
            <p:nvPr/>
          </p:nvSpPr>
          <p:spPr bwMode="auto">
            <a:xfrm>
              <a:off x="4333" y="2909"/>
              <a:ext cx="82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425D8E"/>
                  </a:solidFill>
                </a:rPr>
                <a:t>PUBLIC </a:t>
              </a:r>
            </a:p>
            <a:p>
              <a:r>
                <a:rPr lang="en-US" altLang="en-US" sz="1400" dirty="0">
                  <a:solidFill>
                    <a:srgbClr val="425D8E"/>
                  </a:solidFill>
                </a:rPr>
                <a:t>COMMENT</a:t>
              </a:r>
            </a:p>
          </p:txBody>
        </p:sp>
        <p:sp>
          <p:nvSpPr>
            <p:cNvPr id="11301" name="Rectangle 61"/>
            <p:cNvSpPr>
              <a:spLocks noChangeArrowheads="1"/>
            </p:cNvSpPr>
            <p:nvPr/>
          </p:nvSpPr>
          <p:spPr bwMode="auto">
            <a:xfrm>
              <a:off x="5055" y="2901"/>
              <a:ext cx="70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425D8E"/>
                  </a:solidFill>
                </a:rPr>
                <a:t>FINAL </a:t>
              </a:r>
            </a:p>
            <a:p>
              <a:r>
                <a:rPr lang="en-US" altLang="en-US" sz="1400" dirty="0">
                  <a:solidFill>
                    <a:srgbClr val="425D8E"/>
                  </a:solidFill>
                </a:rPr>
                <a:t>ADOPTION</a:t>
              </a:r>
            </a:p>
          </p:txBody>
        </p:sp>
      </p:grpSp>
      <p:sp>
        <p:nvSpPr>
          <p:cNvPr id="236599" name="AutoShape 42"/>
          <p:cNvSpPr>
            <a:spLocks noChangeArrowheads="1"/>
          </p:cNvSpPr>
          <p:nvPr/>
        </p:nvSpPr>
        <p:spPr bwMode="auto">
          <a:xfrm>
            <a:off x="1812925" y="3284538"/>
            <a:ext cx="3558259" cy="614362"/>
          </a:xfrm>
          <a:prstGeom prst="rightArrow">
            <a:avLst>
              <a:gd name="adj1" fmla="val 64861"/>
              <a:gd name="adj2" fmla="val 47950"/>
            </a:avLst>
          </a:prstGeom>
          <a:solidFill>
            <a:srgbClr val="425D8E"/>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FFFFFF"/>
                </a:solidFill>
              </a:rPr>
              <a:t>ADVISORY GROUPS MEET</a:t>
            </a:r>
          </a:p>
        </p:txBody>
      </p:sp>
      <p:grpSp>
        <p:nvGrpSpPr>
          <p:cNvPr id="9" name="Group 56"/>
          <p:cNvGrpSpPr>
            <a:grpSpLocks/>
          </p:cNvGrpSpPr>
          <p:nvPr/>
        </p:nvGrpSpPr>
        <p:grpSpPr bwMode="auto">
          <a:xfrm>
            <a:off x="304800" y="2290763"/>
            <a:ext cx="7031038" cy="987425"/>
            <a:chOff x="192" y="1543"/>
            <a:chExt cx="4429" cy="622"/>
          </a:xfrm>
        </p:grpSpPr>
        <p:sp>
          <p:nvSpPr>
            <p:cNvPr id="11290" name="AutoShape 39"/>
            <p:cNvSpPr>
              <a:spLocks noChangeArrowheads="1"/>
            </p:cNvSpPr>
            <p:nvPr/>
          </p:nvSpPr>
          <p:spPr bwMode="auto">
            <a:xfrm>
              <a:off x="192" y="1543"/>
              <a:ext cx="4429" cy="622"/>
            </a:xfrm>
            <a:prstGeom prst="rightArrow">
              <a:avLst>
                <a:gd name="adj1" fmla="val 70657"/>
                <a:gd name="adj2" fmla="val 29570"/>
              </a:avLst>
            </a:prstGeom>
            <a:solidFill>
              <a:srgbClr val="425D8E"/>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FFFFFF"/>
                  </a:solidFill>
                </a:rPr>
                <a:t>STEERING COMMITTEE MEETINGS</a:t>
              </a:r>
            </a:p>
            <a:p>
              <a:r>
                <a:rPr lang="en-US" altLang="en-US" sz="1400" dirty="0">
                  <a:solidFill>
                    <a:srgbClr val="003366"/>
                  </a:solidFill>
                </a:rPr>
                <a:t/>
              </a:r>
              <a:br>
                <a:rPr lang="en-US" altLang="en-US" sz="1400" dirty="0">
                  <a:solidFill>
                    <a:srgbClr val="003366"/>
                  </a:solidFill>
                </a:rPr>
              </a:br>
              <a:endParaRPr lang="en-US" altLang="en-US" sz="1400" dirty="0">
                <a:solidFill>
                  <a:srgbClr val="003366"/>
                </a:solidFill>
              </a:endParaRPr>
            </a:p>
          </p:txBody>
        </p:sp>
        <p:grpSp>
          <p:nvGrpSpPr>
            <p:cNvPr id="11291" name="Group 60"/>
            <p:cNvGrpSpPr>
              <a:grpSpLocks/>
            </p:cNvGrpSpPr>
            <p:nvPr/>
          </p:nvGrpSpPr>
          <p:grpSpPr bwMode="auto">
            <a:xfrm>
              <a:off x="301" y="1836"/>
              <a:ext cx="4143" cy="188"/>
              <a:chOff x="301" y="1836"/>
              <a:chExt cx="4143" cy="188"/>
            </a:xfrm>
          </p:grpSpPr>
          <p:sp>
            <p:nvSpPr>
              <p:cNvPr id="11292" name="Freeform 43"/>
              <p:cNvSpPr>
                <a:spLocks noChangeAspect="1"/>
              </p:cNvSpPr>
              <p:nvPr/>
            </p:nvSpPr>
            <p:spPr bwMode="auto">
              <a:xfrm>
                <a:off x="301"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sp>
            <p:nvSpPr>
              <p:cNvPr id="11293" name="Freeform 43"/>
              <p:cNvSpPr>
                <a:spLocks noChangeAspect="1"/>
              </p:cNvSpPr>
              <p:nvPr/>
            </p:nvSpPr>
            <p:spPr bwMode="auto">
              <a:xfrm>
                <a:off x="754"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sp>
            <p:nvSpPr>
              <p:cNvPr id="11294" name="Freeform 43"/>
              <p:cNvSpPr>
                <a:spLocks noChangeAspect="1"/>
              </p:cNvSpPr>
              <p:nvPr/>
            </p:nvSpPr>
            <p:spPr bwMode="auto">
              <a:xfrm>
                <a:off x="2097"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sp>
            <p:nvSpPr>
              <p:cNvPr id="11295" name="Freeform 43"/>
              <p:cNvSpPr>
                <a:spLocks noChangeAspect="1"/>
              </p:cNvSpPr>
              <p:nvPr/>
            </p:nvSpPr>
            <p:spPr bwMode="auto">
              <a:xfrm>
                <a:off x="2988"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sp>
            <p:nvSpPr>
              <p:cNvPr id="11296" name="Freeform 43"/>
              <p:cNvSpPr>
                <a:spLocks noChangeAspect="1"/>
              </p:cNvSpPr>
              <p:nvPr/>
            </p:nvSpPr>
            <p:spPr bwMode="auto">
              <a:xfrm>
                <a:off x="3827"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sp>
            <p:nvSpPr>
              <p:cNvPr id="11297" name="Freeform 43"/>
              <p:cNvSpPr>
                <a:spLocks noChangeAspect="1"/>
              </p:cNvSpPr>
              <p:nvPr/>
            </p:nvSpPr>
            <p:spPr bwMode="auto">
              <a:xfrm>
                <a:off x="4244" y="1836"/>
                <a:ext cx="200" cy="188"/>
              </a:xfrm>
              <a:custGeom>
                <a:avLst/>
                <a:gdLst>
                  <a:gd name="T0" fmla="*/ 0 w 3322"/>
                  <a:gd name="T1" fmla="*/ 0 h 3117"/>
                  <a:gd name="T2" fmla="*/ 0 w 3322"/>
                  <a:gd name="T3" fmla="*/ 0 h 3117"/>
                  <a:gd name="T4" fmla="*/ 0 w 3322"/>
                  <a:gd name="T5" fmla="*/ 0 h 3117"/>
                  <a:gd name="T6" fmla="*/ 0 w 3322"/>
                  <a:gd name="T7" fmla="*/ 0 h 3117"/>
                  <a:gd name="T8" fmla="*/ 0 w 3322"/>
                  <a:gd name="T9" fmla="*/ 0 h 3117"/>
                  <a:gd name="T10" fmla="*/ 0 w 3322"/>
                  <a:gd name="T11" fmla="*/ 0 h 3117"/>
                  <a:gd name="T12" fmla="*/ 0 w 3322"/>
                  <a:gd name="T13" fmla="*/ 0 h 3117"/>
                  <a:gd name="T14" fmla="*/ 0 w 3322"/>
                  <a:gd name="T15" fmla="*/ 0 h 3117"/>
                  <a:gd name="T16" fmla="*/ 0 w 3322"/>
                  <a:gd name="T17" fmla="*/ 0 h 3117"/>
                  <a:gd name="T18" fmla="*/ 0 w 3322"/>
                  <a:gd name="T19" fmla="*/ 0 h 3117"/>
                  <a:gd name="T20" fmla="*/ 0 w 3322"/>
                  <a:gd name="T21" fmla="*/ 0 h 3117"/>
                  <a:gd name="T22" fmla="*/ 0 w 3322"/>
                  <a:gd name="T23" fmla="*/ 0 h 3117"/>
                  <a:gd name="T24" fmla="*/ 0 w 3322"/>
                  <a:gd name="T25" fmla="*/ 0 h 3117"/>
                  <a:gd name="T26" fmla="*/ 0 w 3322"/>
                  <a:gd name="T27" fmla="*/ 0 h 3117"/>
                  <a:gd name="T28" fmla="*/ 0 w 3322"/>
                  <a:gd name="T29" fmla="*/ 0 h 3117"/>
                  <a:gd name="T30" fmla="*/ 0 w 3322"/>
                  <a:gd name="T31" fmla="*/ 0 h 3117"/>
                  <a:gd name="T32" fmla="*/ 0 w 3322"/>
                  <a:gd name="T33" fmla="*/ 0 h 3117"/>
                  <a:gd name="T34" fmla="*/ 0 w 3322"/>
                  <a:gd name="T35" fmla="*/ 0 h 3117"/>
                  <a:gd name="T36" fmla="*/ 0 w 3322"/>
                  <a:gd name="T37" fmla="*/ 0 h 3117"/>
                  <a:gd name="T38" fmla="*/ 0 w 3322"/>
                  <a:gd name="T39" fmla="*/ 0 h 3117"/>
                  <a:gd name="T40" fmla="*/ 0 w 3322"/>
                  <a:gd name="T41" fmla="*/ 0 h 3117"/>
                  <a:gd name="T42" fmla="*/ 0 w 3322"/>
                  <a:gd name="T43" fmla="*/ 0 h 3117"/>
                  <a:gd name="T44" fmla="*/ 0 w 3322"/>
                  <a:gd name="T45" fmla="*/ 0 h 3117"/>
                  <a:gd name="T46" fmla="*/ 0 w 3322"/>
                  <a:gd name="T47" fmla="*/ 0 h 3117"/>
                  <a:gd name="T48" fmla="*/ 0 w 3322"/>
                  <a:gd name="T49" fmla="*/ 0 h 3117"/>
                  <a:gd name="T50" fmla="*/ 0 w 3322"/>
                  <a:gd name="T51" fmla="*/ 0 h 3117"/>
                  <a:gd name="T52" fmla="*/ 0 w 3322"/>
                  <a:gd name="T53" fmla="*/ 0 h 3117"/>
                  <a:gd name="T54" fmla="*/ 0 w 3322"/>
                  <a:gd name="T55" fmla="*/ 0 h 3117"/>
                  <a:gd name="T56" fmla="*/ 0 w 3322"/>
                  <a:gd name="T57" fmla="*/ 0 h 3117"/>
                  <a:gd name="T58" fmla="*/ 0 w 3322"/>
                  <a:gd name="T59" fmla="*/ 0 h 3117"/>
                  <a:gd name="T60" fmla="*/ 0 w 3322"/>
                  <a:gd name="T61" fmla="*/ 0 h 3117"/>
                  <a:gd name="T62" fmla="*/ 0 w 3322"/>
                  <a:gd name="T63" fmla="*/ 0 h 3117"/>
                  <a:gd name="T64" fmla="*/ 0 w 3322"/>
                  <a:gd name="T65" fmla="*/ 0 h 3117"/>
                  <a:gd name="T66" fmla="*/ 0 w 3322"/>
                  <a:gd name="T67" fmla="*/ 0 h 3117"/>
                  <a:gd name="T68" fmla="*/ 0 w 3322"/>
                  <a:gd name="T69" fmla="*/ 0 h 3117"/>
                  <a:gd name="T70" fmla="*/ 0 w 3322"/>
                  <a:gd name="T71" fmla="*/ 0 h 3117"/>
                  <a:gd name="T72" fmla="*/ 0 w 3322"/>
                  <a:gd name="T73" fmla="*/ 0 h 3117"/>
                  <a:gd name="T74" fmla="*/ 0 w 3322"/>
                  <a:gd name="T75" fmla="*/ 0 h 3117"/>
                  <a:gd name="T76" fmla="*/ 0 w 3322"/>
                  <a:gd name="T77" fmla="*/ 0 h 3117"/>
                  <a:gd name="T78" fmla="*/ 0 w 3322"/>
                  <a:gd name="T79" fmla="*/ 0 h 3117"/>
                  <a:gd name="T80" fmla="*/ 0 w 3322"/>
                  <a:gd name="T81" fmla="*/ 0 h 3117"/>
                  <a:gd name="T82" fmla="*/ 0 w 3322"/>
                  <a:gd name="T83" fmla="*/ 0 h 3117"/>
                  <a:gd name="T84" fmla="*/ 0 w 3322"/>
                  <a:gd name="T85" fmla="*/ 0 h 3117"/>
                  <a:gd name="T86" fmla="*/ 0 w 3322"/>
                  <a:gd name="T87" fmla="*/ 0 h 3117"/>
                  <a:gd name="T88" fmla="*/ 0 w 3322"/>
                  <a:gd name="T89" fmla="*/ 0 h 3117"/>
                  <a:gd name="T90" fmla="*/ 0 w 3322"/>
                  <a:gd name="T91" fmla="*/ 0 h 3117"/>
                  <a:gd name="T92" fmla="*/ 0 w 3322"/>
                  <a:gd name="T93" fmla="*/ 0 h 3117"/>
                  <a:gd name="T94" fmla="*/ 0 w 3322"/>
                  <a:gd name="T95" fmla="*/ 0 h 3117"/>
                  <a:gd name="T96" fmla="*/ 0 w 3322"/>
                  <a:gd name="T97" fmla="*/ 0 h 3117"/>
                  <a:gd name="T98" fmla="*/ 0 w 3322"/>
                  <a:gd name="T99" fmla="*/ 0 h 3117"/>
                  <a:gd name="T100" fmla="*/ 0 w 3322"/>
                  <a:gd name="T101" fmla="*/ 0 h 3117"/>
                  <a:gd name="T102" fmla="*/ 0 w 3322"/>
                  <a:gd name="T103" fmla="*/ 0 h 3117"/>
                  <a:gd name="T104" fmla="*/ 0 w 3322"/>
                  <a:gd name="T105" fmla="*/ 0 h 3117"/>
                  <a:gd name="T106" fmla="*/ 0 w 3322"/>
                  <a:gd name="T107" fmla="*/ 0 h 3117"/>
                  <a:gd name="T108" fmla="*/ 0 w 3322"/>
                  <a:gd name="T109" fmla="*/ 0 h 3117"/>
                  <a:gd name="T110" fmla="*/ 0 w 3322"/>
                  <a:gd name="T111" fmla="*/ 0 h 3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2"/>
                  <a:gd name="T169" fmla="*/ 0 h 3117"/>
                  <a:gd name="T170" fmla="*/ 3322 w 3322"/>
                  <a:gd name="T171" fmla="*/ 3117 h 31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2" h="3117">
                    <a:moveTo>
                      <a:pt x="1121" y="20"/>
                    </a:moveTo>
                    <a:lnTo>
                      <a:pt x="20" y="0"/>
                    </a:lnTo>
                    <a:lnTo>
                      <a:pt x="19" y="11"/>
                    </a:lnTo>
                    <a:lnTo>
                      <a:pt x="16" y="29"/>
                    </a:lnTo>
                    <a:lnTo>
                      <a:pt x="0" y="53"/>
                    </a:lnTo>
                    <a:lnTo>
                      <a:pt x="16" y="61"/>
                    </a:lnTo>
                    <a:lnTo>
                      <a:pt x="30" y="90"/>
                    </a:lnTo>
                    <a:lnTo>
                      <a:pt x="47" y="101"/>
                    </a:lnTo>
                    <a:lnTo>
                      <a:pt x="60" y="128"/>
                    </a:lnTo>
                    <a:lnTo>
                      <a:pt x="81" y="147"/>
                    </a:lnTo>
                    <a:lnTo>
                      <a:pt x="97" y="158"/>
                    </a:lnTo>
                    <a:lnTo>
                      <a:pt x="104" y="173"/>
                    </a:lnTo>
                    <a:lnTo>
                      <a:pt x="99" y="189"/>
                    </a:lnTo>
                    <a:lnTo>
                      <a:pt x="82" y="205"/>
                    </a:lnTo>
                    <a:lnTo>
                      <a:pt x="88" y="226"/>
                    </a:lnTo>
                    <a:lnTo>
                      <a:pt x="91" y="250"/>
                    </a:lnTo>
                    <a:lnTo>
                      <a:pt x="112" y="266"/>
                    </a:lnTo>
                    <a:lnTo>
                      <a:pt x="97" y="277"/>
                    </a:lnTo>
                    <a:lnTo>
                      <a:pt x="77" y="289"/>
                    </a:lnTo>
                    <a:lnTo>
                      <a:pt x="69" y="306"/>
                    </a:lnTo>
                    <a:lnTo>
                      <a:pt x="55" y="319"/>
                    </a:lnTo>
                    <a:lnTo>
                      <a:pt x="70" y="339"/>
                    </a:lnTo>
                    <a:lnTo>
                      <a:pt x="116" y="330"/>
                    </a:lnTo>
                    <a:lnTo>
                      <a:pt x="184" y="322"/>
                    </a:lnTo>
                    <a:lnTo>
                      <a:pt x="219" y="322"/>
                    </a:lnTo>
                    <a:lnTo>
                      <a:pt x="277" y="306"/>
                    </a:lnTo>
                    <a:lnTo>
                      <a:pt x="323" y="307"/>
                    </a:lnTo>
                    <a:lnTo>
                      <a:pt x="358" y="304"/>
                    </a:lnTo>
                    <a:lnTo>
                      <a:pt x="419" y="300"/>
                    </a:lnTo>
                    <a:lnTo>
                      <a:pt x="456" y="298"/>
                    </a:lnTo>
                    <a:lnTo>
                      <a:pt x="498" y="307"/>
                    </a:lnTo>
                    <a:lnTo>
                      <a:pt x="527" y="313"/>
                    </a:lnTo>
                    <a:lnTo>
                      <a:pt x="558" y="313"/>
                    </a:lnTo>
                    <a:lnTo>
                      <a:pt x="619" y="330"/>
                    </a:lnTo>
                    <a:lnTo>
                      <a:pt x="700" y="366"/>
                    </a:lnTo>
                    <a:lnTo>
                      <a:pt x="748" y="388"/>
                    </a:lnTo>
                    <a:lnTo>
                      <a:pt x="807" y="432"/>
                    </a:lnTo>
                    <a:lnTo>
                      <a:pt x="856" y="459"/>
                    </a:lnTo>
                    <a:lnTo>
                      <a:pt x="889" y="491"/>
                    </a:lnTo>
                    <a:lnTo>
                      <a:pt x="908" y="508"/>
                    </a:lnTo>
                    <a:lnTo>
                      <a:pt x="939" y="522"/>
                    </a:lnTo>
                    <a:lnTo>
                      <a:pt x="961" y="532"/>
                    </a:lnTo>
                    <a:lnTo>
                      <a:pt x="982" y="559"/>
                    </a:lnTo>
                    <a:lnTo>
                      <a:pt x="993" y="585"/>
                    </a:lnTo>
                    <a:lnTo>
                      <a:pt x="985" y="612"/>
                    </a:lnTo>
                    <a:lnTo>
                      <a:pt x="988" y="631"/>
                    </a:lnTo>
                    <a:lnTo>
                      <a:pt x="972" y="658"/>
                    </a:lnTo>
                    <a:lnTo>
                      <a:pt x="1003" y="651"/>
                    </a:lnTo>
                    <a:lnTo>
                      <a:pt x="1040" y="647"/>
                    </a:lnTo>
                    <a:lnTo>
                      <a:pt x="1063" y="639"/>
                    </a:lnTo>
                    <a:lnTo>
                      <a:pt x="1093" y="639"/>
                    </a:lnTo>
                    <a:lnTo>
                      <a:pt x="1132" y="640"/>
                    </a:lnTo>
                    <a:lnTo>
                      <a:pt x="1152" y="612"/>
                    </a:lnTo>
                    <a:lnTo>
                      <a:pt x="1169" y="593"/>
                    </a:lnTo>
                    <a:lnTo>
                      <a:pt x="1185" y="591"/>
                    </a:lnTo>
                    <a:lnTo>
                      <a:pt x="1172" y="630"/>
                    </a:lnTo>
                    <a:lnTo>
                      <a:pt x="1202" y="613"/>
                    </a:lnTo>
                    <a:lnTo>
                      <a:pt x="1231" y="598"/>
                    </a:lnTo>
                    <a:lnTo>
                      <a:pt x="1264" y="577"/>
                    </a:lnTo>
                    <a:lnTo>
                      <a:pt x="1282" y="569"/>
                    </a:lnTo>
                    <a:lnTo>
                      <a:pt x="1308" y="555"/>
                    </a:lnTo>
                    <a:lnTo>
                      <a:pt x="1332" y="547"/>
                    </a:lnTo>
                    <a:lnTo>
                      <a:pt x="1354" y="538"/>
                    </a:lnTo>
                    <a:lnTo>
                      <a:pt x="1378" y="549"/>
                    </a:lnTo>
                    <a:lnTo>
                      <a:pt x="1405" y="547"/>
                    </a:lnTo>
                    <a:lnTo>
                      <a:pt x="1406" y="532"/>
                    </a:lnTo>
                    <a:lnTo>
                      <a:pt x="1409" y="509"/>
                    </a:lnTo>
                    <a:lnTo>
                      <a:pt x="1399" y="492"/>
                    </a:lnTo>
                    <a:lnTo>
                      <a:pt x="1402" y="471"/>
                    </a:lnTo>
                    <a:lnTo>
                      <a:pt x="1428" y="475"/>
                    </a:lnTo>
                    <a:lnTo>
                      <a:pt x="1446" y="466"/>
                    </a:lnTo>
                    <a:lnTo>
                      <a:pt x="1459" y="462"/>
                    </a:lnTo>
                    <a:lnTo>
                      <a:pt x="1470" y="458"/>
                    </a:lnTo>
                    <a:lnTo>
                      <a:pt x="1495" y="466"/>
                    </a:lnTo>
                    <a:lnTo>
                      <a:pt x="1521" y="462"/>
                    </a:lnTo>
                    <a:lnTo>
                      <a:pt x="1552" y="458"/>
                    </a:lnTo>
                    <a:lnTo>
                      <a:pt x="1571" y="470"/>
                    </a:lnTo>
                    <a:lnTo>
                      <a:pt x="1602" y="496"/>
                    </a:lnTo>
                    <a:lnTo>
                      <a:pt x="1640" y="508"/>
                    </a:lnTo>
                    <a:lnTo>
                      <a:pt x="1681" y="530"/>
                    </a:lnTo>
                    <a:lnTo>
                      <a:pt x="1699" y="547"/>
                    </a:lnTo>
                    <a:lnTo>
                      <a:pt x="1716" y="566"/>
                    </a:lnTo>
                    <a:lnTo>
                      <a:pt x="1736" y="588"/>
                    </a:lnTo>
                    <a:lnTo>
                      <a:pt x="1749" y="632"/>
                    </a:lnTo>
                    <a:lnTo>
                      <a:pt x="1773" y="645"/>
                    </a:lnTo>
                    <a:lnTo>
                      <a:pt x="1798" y="658"/>
                    </a:lnTo>
                    <a:lnTo>
                      <a:pt x="1819" y="676"/>
                    </a:lnTo>
                    <a:lnTo>
                      <a:pt x="1811" y="730"/>
                    </a:lnTo>
                    <a:lnTo>
                      <a:pt x="1847" y="752"/>
                    </a:lnTo>
                    <a:lnTo>
                      <a:pt x="1880" y="775"/>
                    </a:lnTo>
                    <a:lnTo>
                      <a:pt x="1900" y="781"/>
                    </a:lnTo>
                    <a:lnTo>
                      <a:pt x="1912" y="801"/>
                    </a:lnTo>
                    <a:lnTo>
                      <a:pt x="1915" y="820"/>
                    </a:lnTo>
                    <a:lnTo>
                      <a:pt x="1915" y="844"/>
                    </a:lnTo>
                    <a:lnTo>
                      <a:pt x="1939" y="850"/>
                    </a:lnTo>
                    <a:lnTo>
                      <a:pt x="1950" y="875"/>
                    </a:lnTo>
                    <a:lnTo>
                      <a:pt x="1961" y="889"/>
                    </a:lnTo>
                    <a:lnTo>
                      <a:pt x="1970" y="921"/>
                    </a:lnTo>
                    <a:lnTo>
                      <a:pt x="2003" y="901"/>
                    </a:lnTo>
                    <a:lnTo>
                      <a:pt x="2038" y="897"/>
                    </a:lnTo>
                    <a:lnTo>
                      <a:pt x="2074" y="910"/>
                    </a:lnTo>
                    <a:lnTo>
                      <a:pt x="2068" y="946"/>
                    </a:lnTo>
                    <a:lnTo>
                      <a:pt x="2096" y="956"/>
                    </a:lnTo>
                    <a:lnTo>
                      <a:pt x="2109" y="995"/>
                    </a:lnTo>
                    <a:lnTo>
                      <a:pt x="2134" y="1025"/>
                    </a:lnTo>
                    <a:lnTo>
                      <a:pt x="2148" y="1051"/>
                    </a:lnTo>
                    <a:lnTo>
                      <a:pt x="2140" y="1102"/>
                    </a:lnTo>
                    <a:lnTo>
                      <a:pt x="2145" y="1150"/>
                    </a:lnTo>
                    <a:lnTo>
                      <a:pt x="2134" y="1219"/>
                    </a:lnTo>
                    <a:lnTo>
                      <a:pt x="2123" y="1264"/>
                    </a:lnTo>
                    <a:lnTo>
                      <a:pt x="2112" y="1307"/>
                    </a:lnTo>
                    <a:lnTo>
                      <a:pt x="2096" y="1350"/>
                    </a:lnTo>
                    <a:lnTo>
                      <a:pt x="2076" y="1382"/>
                    </a:lnTo>
                    <a:lnTo>
                      <a:pt x="2096" y="1389"/>
                    </a:lnTo>
                    <a:lnTo>
                      <a:pt x="2085" y="1432"/>
                    </a:lnTo>
                    <a:lnTo>
                      <a:pt x="2079" y="1481"/>
                    </a:lnTo>
                    <a:lnTo>
                      <a:pt x="2063" y="1506"/>
                    </a:lnTo>
                    <a:lnTo>
                      <a:pt x="2067" y="1543"/>
                    </a:lnTo>
                    <a:lnTo>
                      <a:pt x="2096" y="1567"/>
                    </a:lnTo>
                    <a:lnTo>
                      <a:pt x="2110" y="1594"/>
                    </a:lnTo>
                    <a:lnTo>
                      <a:pt x="2115" y="1639"/>
                    </a:lnTo>
                    <a:lnTo>
                      <a:pt x="2132" y="1641"/>
                    </a:lnTo>
                    <a:lnTo>
                      <a:pt x="2127" y="1606"/>
                    </a:lnTo>
                    <a:lnTo>
                      <a:pt x="2143" y="1602"/>
                    </a:lnTo>
                    <a:lnTo>
                      <a:pt x="2156" y="1597"/>
                    </a:lnTo>
                    <a:lnTo>
                      <a:pt x="2164" y="1581"/>
                    </a:lnTo>
                    <a:lnTo>
                      <a:pt x="2170" y="1559"/>
                    </a:lnTo>
                    <a:lnTo>
                      <a:pt x="2184" y="1530"/>
                    </a:lnTo>
                    <a:lnTo>
                      <a:pt x="2154" y="1508"/>
                    </a:lnTo>
                    <a:lnTo>
                      <a:pt x="2121" y="1494"/>
                    </a:lnTo>
                    <a:lnTo>
                      <a:pt x="2134" y="1480"/>
                    </a:lnTo>
                    <a:lnTo>
                      <a:pt x="2163" y="1481"/>
                    </a:lnTo>
                    <a:lnTo>
                      <a:pt x="2192" y="1474"/>
                    </a:lnTo>
                    <a:lnTo>
                      <a:pt x="2197" y="1511"/>
                    </a:lnTo>
                    <a:lnTo>
                      <a:pt x="2200" y="1530"/>
                    </a:lnTo>
                    <a:lnTo>
                      <a:pt x="2227" y="1547"/>
                    </a:lnTo>
                    <a:lnTo>
                      <a:pt x="2222" y="1496"/>
                    </a:lnTo>
                    <a:lnTo>
                      <a:pt x="2244" y="1498"/>
                    </a:lnTo>
                    <a:lnTo>
                      <a:pt x="2263" y="1519"/>
                    </a:lnTo>
                    <a:lnTo>
                      <a:pt x="2255" y="1559"/>
                    </a:lnTo>
                    <a:lnTo>
                      <a:pt x="2233" y="1573"/>
                    </a:lnTo>
                    <a:lnTo>
                      <a:pt x="2215" y="1600"/>
                    </a:lnTo>
                    <a:lnTo>
                      <a:pt x="2192" y="1626"/>
                    </a:lnTo>
                    <a:lnTo>
                      <a:pt x="2167" y="1661"/>
                    </a:lnTo>
                    <a:lnTo>
                      <a:pt x="2142" y="1698"/>
                    </a:lnTo>
                    <a:lnTo>
                      <a:pt x="2121" y="1705"/>
                    </a:lnTo>
                    <a:lnTo>
                      <a:pt x="2134" y="1730"/>
                    </a:lnTo>
                    <a:lnTo>
                      <a:pt x="2180" y="1794"/>
                    </a:lnTo>
                    <a:lnTo>
                      <a:pt x="2216" y="1856"/>
                    </a:lnTo>
                    <a:lnTo>
                      <a:pt x="2255" y="1935"/>
                    </a:lnTo>
                    <a:lnTo>
                      <a:pt x="2291" y="1990"/>
                    </a:lnTo>
                    <a:lnTo>
                      <a:pt x="2326" y="2038"/>
                    </a:lnTo>
                    <a:lnTo>
                      <a:pt x="2348" y="2047"/>
                    </a:lnTo>
                    <a:lnTo>
                      <a:pt x="2372" y="2049"/>
                    </a:lnTo>
                    <a:lnTo>
                      <a:pt x="2377" y="2019"/>
                    </a:lnTo>
                    <a:lnTo>
                      <a:pt x="2370" y="1975"/>
                    </a:lnTo>
                    <a:lnTo>
                      <a:pt x="2398" y="1951"/>
                    </a:lnTo>
                    <a:lnTo>
                      <a:pt x="2414" y="1964"/>
                    </a:lnTo>
                    <a:lnTo>
                      <a:pt x="2411" y="1990"/>
                    </a:lnTo>
                    <a:lnTo>
                      <a:pt x="2419" y="2025"/>
                    </a:lnTo>
                    <a:lnTo>
                      <a:pt x="2418" y="2067"/>
                    </a:lnTo>
                    <a:lnTo>
                      <a:pt x="2401" y="2100"/>
                    </a:lnTo>
                    <a:lnTo>
                      <a:pt x="2373" y="2070"/>
                    </a:lnTo>
                    <a:lnTo>
                      <a:pt x="2356" y="2081"/>
                    </a:lnTo>
                    <a:lnTo>
                      <a:pt x="2384" y="2113"/>
                    </a:lnTo>
                    <a:lnTo>
                      <a:pt x="2399" y="2184"/>
                    </a:lnTo>
                    <a:lnTo>
                      <a:pt x="2427" y="2175"/>
                    </a:lnTo>
                    <a:lnTo>
                      <a:pt x="2472" y="2198"/>
                    </a:lnTo>
                    <a:lnTo>
                      <a:pt x="2496" y="2228"/>
                    </a:lnTo>
                    <a:lnTo>
                      <a:pt x="2524" y="2265"/>
                    </a:lnTo>
                    <a:lnTo>
                      <a:pt x="2526" y="2336"/>
                    </a:lnTo>
                    <a:lnTo>
                      <a:pt x="2551" y="2392"/>
                    </a:lnTo>
                    <a:lnTo>
                      <a:pt x="2568" y="2448"/>
                    </a:lnTo>
                    <a:lnTo>
                      <a:pt x="2595" y="2485"/>
                    </a:lnTo>
                    <a:lnTo>
                      <a:pt x="2621" y="2469"/>
                    </a:lnTo>
                    <a:lnTo>
                      <a:pt x="2676" y="2464"/>
                    </a:lnTo>
                    <a:lnTo>
                      <a:pt x="2718" y="2477"/>
                    </a:lnTo>
                    <a:lnTo>
                      <a:pt x="2741" y="2505"/>
                    </a:lnTo>
                    <a:lnTo>
                      <a:pt x="2743" y="2539"/>
                    </a:lnTo>
                    <a:lnTo>
                      <a:pt x="2774" y="2569"/>
                    </a:lnTo>
                    <a:lnTo>
                      <a:pt x="2794" y="2617"/>
                    </a:lnTo>
                    <a:lnTo>
                      <a:pt x="2805" y="2649"/>
                    </a:lnTo>
                    <a:lnTo>
                      <a:pt x="2823" y="2669"/>
                    </a:lnTo>
                    <a:lnTo>
                      <a:pt x="2850" y="2712"/>
                    </a:lnTo>
                    <a:lnTo>
                      <a:pt x="2823" y="2778"/>
                    </a:lnTo>
                    <a:lnTo>
                      <a:pt x="2842" y="2813"/>
                    </a:lnTo>
                    <a:lnTo>
                      <a:pt x="2869" y="2835"/>
                    </a:lnTo>
                    <a:lnTo>
                      <a:pt x="2900" y="2835"/>
                    </a:lnTo>
                    <a:lnTo>
                      <a:pt x="2954" y="2813"/>
                    </a:lnTo>
                    <a:lnTo>
                      <a:pt x="2981" y="2814"/>
                    </a:lnTo>
                    <a:lnTo>
                      <a:pt x="3001" y="2807"/>
                    </a:lnTo>
                    <a:lnTo>
                      <a:pt x="3037" y="2821"/>
                    </a:lnTo>
                    <a:lnTo>
                      <a:pt x="3089" y="2789"/>
                    </a:lnTo>
                    <a:lnTo>
                      <a:pt x="3102" y="2773"/>
                    </a:lnTo>
                    <a:lnTo>
                      <a:pt x="3138" y="2786"/>
                    </a:lnTo>
                    <a:lnTo>
                      <a:pt x="3185" y="2741"/>
                    </a:lnTo>
                    <a:lnTo>
                      <a:pt x="3199" y="2762"/>
                    </a:lnTo>
                    <a:lnTo>
                      <a:pt x="3174" y="2797"/>
                    </a:lnTo>
                    <a:lnTo>
                      <a:pt x="3160" y="2831"/>
                    </a:lnTo>
                    <a:lnTo>
                      <a:pt x="3116" y="2874"/>
                    </a:lnTo>
                    <a:lnTo>
                      <a:pt x="3083" y="2911"/>
                    </a:lnTo>
                    <a:lnTo>
                      <a:pt x="3063" y="2940"/>
                    </a:lnTo>
                    <a:lnTo>
                      <a:pt x="2987" y="2972"/>
                    </a:lnTo>
                    <a:lnTo>
                      <a:pt x="2957" y="2994"/>
                    </a:lnTo>
                    <a:lnTo>
                      <a:pt x="2902" y="3012"/>
                    </a:lnTo>
                    <a:lnTo>
                      <a:pt x="2829" y="3039"/>
                    </a:lnTo>
                    <a:lnTo>
                      <a:pt x="2782" y="3050"/>
                    </a:lnTo>
                    <a:lnTo>
                      <a:pt x="2746" y="3034"/>
                    </a:lnTo>
                    <a:lnTo>
                      <a:pt x="2716" y="3018"/>
                    </a:lnTo>
                    <a:lnTo>
                      <a:pt x="2680" y="3044"/>
                    </a:lnTo>
                    <a:lnTo>
                      <a:pt x="2625" y="3066"/>
                    </a:lnTo>
                    <a:lnTo>
                      <a:pt x="2606" y="3090"/>
                    </a:lnTo>
                    <a:lnTo>
                      <a:pt x="2548" y="3103"/>
                    </a:lnTo>
                    <a:lnTo>
                      <a:pt x="2564" y="3117"/>
                    </a:lnTo>
                    <a:lnTo>
                      <a:pt x="2620" y="3108"/>
                    </a:lnTo>
                    <a:lnTo>
                      <a:pt x="2672" y="3079"/>
                    </a:lnTo>
                    <a:lnTo>
                      <a:pt x="2699" y="3068"/>
                    </a:lnTo>
                    <a:lnTo>
                      <a:pt x="2732" y="3079"/>
                    </a:lnTo>
                    <a:lnTo>
                      <a:pt x="2769" y="3060"/>
                    </a:lnTo>
                    <a:lnTo>
                      <a:pt x="2778" y="3051"/>
                    </a:lnTo>
                    <a:lnTo>
                      <a:pt x="2831" y="3039"/>
                    </a:lnTo>
                    <a:lnTo>
                      <a:pt x="2877" y="3037"/>
                    </a:lnTo>
                    <a:lnTo>
                      <a:pt x="2952" y="3007"/>
                    </a:lnTo>
                    <a:lnTo>
                      <a:pt x="2990" y="2972"/>
                    </a:lnTo>
                    <a:lnTo>
                      <a:pt x="3018" y="2968"/>
                    </a:lnTo>
                    <a:lnTo>
                      <a:pt x="3089" y="2930"/>
                    </a:lnTo>
                    <a:lnTo>
                      <a:pt x="3141" y="2879"/>
                    </a:lnTo>
                    <a:lnTo>
                      <a:pt x="3182" y="2831"/>
                    </a:lnTo>
                    <a:lnTo>
                      <a:pt x="3210" y="2780"/>
                    </a:lnTo>
                    <a:lnTo>
                      <a:pt x="3270" y="2642"/>
                    </a:lnTo>
                    <a:lnTo>
                      <a:pt x="3221" y="2725"/>
                    </a:lnTo>
                    <a:lnTo>
                      <a:pt x="3207" y="2693"/>
                    </a:lnTo>
                    <a:lnTo>
                      <a:pt x="3199" y="2658"/>
                    </a:lnTo>
                    <a:lnTo>
                      <a:pt x="3204" y="2621"/>
                    </a:lnTo>
                    <a:lnTo>
                      <a:pt x="3212" y="2597"/>
                    </a:lnTo>
                    <a:lnTo>
                      <a:pt x="3231" y="2568"/>
                    </a:lnTo>
                    <a:lnTo>
                      <a:pt x="3231" y="2539"/>
                    </a:lnTo>
                    <a:lnTo>
                      <a:pt x="3264" y="2533"/>
                    </a:lnTo>
                    <a:lnTo>
                      <a:pt x="3278" y="2563"/>
                    </a:lnTo>
                    <a:lnTo>
                      <a:pt x="3292" y="2491"/>
                    </a:lnTo>
                    <a:lnTo>
                      <a:pt x="3289" y="2368"/>
                    </a:lnTo>
                    <a:lnTo>
                      <a:pt x="3306" y="2227"/>
                    </a:lnTo>
                    <a:lnTo>
                      <a:pt x="3314" y="2105"/>
                    </a:lnTo>
                    <a:lnTo>
                      <a:pt x="3322" y="2025"/>
                    </a:lnTo>
                    <a:lnTo>
                      <a:pt x="3284" y="1905"/>
                    </a:lnTo>
                    <a:lnTo>
                      <a:pt x="3239" y="1797"/>
                    </a:lnTo>
                    <a:lnTo>
                      <a:pt x="3190" y="1706"/>
                    </a:lnTo>
                    <a:lnTo>
                      <a:pt x="3144" y="1565"/>
                    </a:lnTo>
                    <a:lnTo>
                      <a:pt x="3086" y="1453"/>
                    </a:lnTo>
                    <a:lnTo>
                      <a:pt x="3053" y="1368"/>
                    </a:lnTo>
                    <a:lnTo>
                      <a:pt x="3037" y="1296"/>
                    </a:lnTo>
                    <a:lnTo>
                      <a:pt x="3045" y="1251"/>
                    </a:lnTo>
                    <a:lnTo>
                      <a:pt x="3078" y="1232"/>
                    </a:lnTo>
                    <a:lnTo>
                      <a:pt x="3053" y="1189"/>
                    </a:lnTo>
                    <a:lnTo>
                      <a:pt x="3048" y="1163"/>
                    </a:lnTo>
                    <a:lnTo>
                      <a:pt x="2982" y="1075"/>
                    </a:lnTo>
                    <a:lnTo>
                      <a:pt x="2891" y="931"/>
                    </a:lnTo>
                    <a:lnTo>
                      <a:pt x="2823" y="796"/>
                    </a:lnTo>
                    <a:lnTo>
                      <a:pt x="2762" y="649"/>
                    </a:lnTo>
                    <a:lnTo>
                      <a:pt x="2740" y="575"/>
                    </a:lnTo>
                    <a:lnTo>
                      <a:pt x="2713" y="476"/>
                    </a:lnTo>
                    <a:lnTo>
                      <a:pt x="2683" y="375"/>
                    </a:lnTo>
                    <a:lnTo>
                      <a:pt x="2669" y="274"/>
                    </a:lnTo>
                    <a:lnTo>
                      <a:pt x="2661" y="242"/>
                    </a:lnTo>
                    <a:lnTo>
                      <a:pt x="2658" y="162"/>
                    </a:lnTo>
                    <a:lnTo>
                      <a:pt x="2430" y="98"/>
                    </a:lnTo>
                    <a:lnTo>
                      <a:pt x="2392" y="192"/>
                    </a:lnTo>
                    <a:lnTo>
                      <a:pt x="2417" y="245"/>
                    </a:lnTo>
                    <a:lnTo>
                      <a:pt x="2400" y="287"/>
                    </a:lnTo>
                    <a:lnTo>
                      <a:pt x="2400" y="333"/>
                    </a:lnTo>
                    <a:lnTo>
                      <a:pt x="2340" y="322"/>
                    </a:lnTo>
                    <a:lnTo>
                      <a:pt x="2321" y="285"/>
                    </a:lnTo>
                    <a:lnTo>
                      <a:pt x="2313" y="245"/>
                    </a:lnTo>
                    <a:lnTo>
                      <a:pt x="2321" y="226"/>
                    </a:lnTo>
                    <a:lnTo>
                      <a:pt x="2214" y="221"/>
                    </a:lnTo>
                    <a:lnTo>
                      <a:pt x="1857" y="200"/>
                    </a:lnTo>
                    <a:lnTo>
                      <a:pt x="1553" y="189"/>
                    </a:lnTo>
                    <a:lnTo>
                      <a:pt x="1188" y="165"/>
                    </a:lnTo>
                    <a:lnTo>
                      <a:pt x="1166" y="130"/>
                    </a:lnTo>
                    <a:lnTo>
                      <a:pt x="1160" y="104"/>
                    </a:lnTo>
                    <a:lnTo>
                      <a:pt x="1152" y="67"/>
                    </a:lnTo>
                    <a:lnTo>
                      <a:pt x="1125" y="13"/>
                    </a:lnTo>
                    <a:lnTo>
                      <a:pt x="1121" y="20"/>
                    </a:lnTo>
                    <a:close/>
                  </a:path>
                </a:pathLst>
              </a:custGeom>
              <a:solidFill>
                <a:srgbClr val="425D8E"/>
              </a:solidFill>
              <a:ln w="15875" cap="flat" cmpd="sng">
                <a:solidFill>
                  <a:schemeClr val="bg1"/>
                </a:solidFill>
                <a:prstDash val="solid"/>
                <a:round/>
                <a:headEnd/>
                <a:tailEnd/>
              </a:ln>
            </p:spPr>
            <p:txBody>
              <a:bodyPr/>
              <a:lstStyle/>
              <a:p>
                <a:endParaRPr lang="en-US" dirty="0">
                  <a:solidFill>
                    <a:srgbClr val="000000"/>
                  </a:solidFill>
                </a:endParaRPr>
              </a:p>
            </p:txBody>
          </p:sp>
        </p:grpSp>
      </p:grpSp>
      <p:grpSp>
        <p:nvGrpSpPr>
          <p:cNvPr id="11" name="Group 65"/>
          <p:cNvGrpSpPr>
            <a:grpSpLocks/>
          </p:cNvGrpSpPr>
          <p:nvPr/>
        </p:nvGrpSpPr>
        <p:grpSpPr bwMode="auto">
          <a:xfrm>
            <a:off x="307975" y="1473878"/>
            <a:ext cx="1471613" cy="950912"/>
            <a:chOff x="194" y="937"/>
            <a:chExt cx="927" cy="599"/>
          </a:xfrm>
        </p:grpSpPr>
        <p:sp>
          <p:nvSpPr>
            <p:cNvPr id="11284" name="Line 66"/>
            <p:cNvSpPr>
              <a:spLocks noChangeShapeType="1"/>
            </p:cNvSpPr>
            <p:nvPr/>
          </p:nvSpPr>
          <p:spPr bwMode="auto">
            <a:xfrm>
              <a:off x="636" y="1318"/>
              <a:ext cx="0" cy="21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85" name="Line 67"/>
            <p:cNvSpPr>
              <a:spLocks noChangeShapeType="1"/>
            </p:cNvSpPr>
            <p:nvPr/>
          </p:nvSpPr>
          <p:spPr bwMode="auto">
            <a:xfrm>
              <a:off x="1121" y="937"/>
              <a:ext cx="0" cy="599"/>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86" name="Line 68"/>
            <p:cNvSpPr>
              <a:spLocks noChangeShapeType="1"/>
            </p:cNvSpPr>
            <p:nvPr/>
          </p:nvSpPr>
          <p:spPr bwMode="auto">
            <a:xfrm>
              <a:off x="194" y="937"/>
              <a:ext cx="0" cy="599"/>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1287" name="Rectangle 69"/>
            <p:cNvSpPr>
              <a:spLocks noChangeArrowheads="1"/>
            </p:cNvSpPr>
            <p:nvPr/>
          </p:nvSpPr>
          <p:spPr bwMode="auto">
            <a:xfrm>
              <a:off x="194" y="937"/>
              <a:ext cx="927" cy="381"/>
            </a:xfrm>
            <a:prstGeom prst="rect">
              <a:avLst/>
            </a:prstGeom>
            <a:solidFill>
              <a:srgbClr val="425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600" dirty="0">
                  <a:solidFill>
                    <a:srgbClr val="FFFFFF"/>
                  </a:solidFill>
                </a:rPr>
                <a:t>Issues Identification</a:t>
              </a:r>
            </a:p>
          </p:txBody>
        </p:sp>
        <p:sp>
          <p:nvSpPr>
            <p:cNvPr id="11288" name="Rectangle 70"/>
            <p:cNvSpPr>
              <a:spLocks noChangeArrowheads="1"/>
            </p:cNvSpPr>
            <p:nvPr/>
          </p:nvSpPr>
          <p:spPr bwMode="auto">
            <a:xfrm>
              <a:off x="194" y="1318"/>
              <a:ext cx="442" cy="218"/>
            </a:xfrm>
            <a:prstGeom prst="rect">
              <a:avLst/>
            </a:prstGeom>
            <a:solidFill>
              <a:srgbClr val="425D8E"/>
            </a:solidFill>
            <a:ln w="9525">
              <a:solidFill>
                <a:schemeClr val="bg1"/>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Jan</a:t>
              </a:r>
            </a:p>
          </p:txBody>
        </p:sp>
        <p:sp>
          <p:nvSpPr>
            <p:cNvPr id="11289" name="Rectangle 71"/>
            <p:cNvSpPr>
              <a:spLocks noChangeArrowheads="1"/>
            </p:cNvSpPr>
            <p:nvPr/>
          </p:nvSpPr>
          <p:spPr bwMode="auto">
            <a:xfrm>
              <a:off x="636" y="1318"/>
              <a:ext cx="485" cy="218"/>
            </a:xfrm>
            <a:prstGeom prst="rect">
              <a:avLst/>
            </a:prstGeom>
            <a:solidFill>
              <a:srgbClr val="425D8E"/>
            </a:solidFill>
            <a:ln w="9525">
              <a:solidFill>
                <a:schemeClr val="bg1"/>
              </a:solidFill>
              <a:miter lim="800000"/>
              <a:headEnd/>
              <a:tailEnd/>
            </a:ln>
          </p:spPr>
          <p:txBody>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spcBef>
                  <a:spcPts val="1000"/>
                </a:spcBef>
              </a:pPr>
              <a:r>
                <a:rPr lang="en-US" altLang="en-US" sz="1400" dirty="0">
                  <a:solidFill>
                    <a:srgbClr val="FFFFFF"/>
                  </a:solidFill>
                </a:rPr>
                <a:t>Feb</a:t>
              </a:r>
            </a:p>
          </p:txBody>
        </p:sp>
      </p:grpSp>
      <p:grpSp>
        <p:nvGrpSpPr>
          <p:cNvPr id="72" name="Group 40"/>
          <p:cNvGrpSpPr>
            <a:grpSpLocks noChangeAspect="1"/>
          </p:cNvGrpSpPr>
          <p:nvPr/>
        </p:nvGrpSpPr>
        <p:grpSpPr bwMode="auto">
          <a:xfrm>
            <a:off x="383092" y="4461561"/>
            <a:ext cx="1332452" cy="731520"/>
            <a:chOff x="1965" y="3020"/>
            <a:chExt cx="971" cy="512"/>
          </a:xfrm>
        </p:grpSpPr>
        <p:grpSp>
          <p:nvGrpSpPr>
            <p:cNvPr id="73" name="Group 45"/>
            <p:cNvGrpSpPr>
              <a:grpSpLocks noChangeAspect="1"/>
            </p:cNvGrpSpPr>
            <p:nvPr/>
          </p:nvGrpSpPr>
          <p:grpSpPr bwMode="auto">
            <a:xfrm>
              <a:off x="2393" y="3020"/>
              <a:ext cx="543" cy="512"/>
              <a:chOff x="1956" y="692"/>
              <a:chExt cx="3323" cy="3135"/>
            </a:xfrm>
          </p:grpSpPr>
          <p:sp>
            <p:nvSpPr>
              <p:cNvPr id="75" name="Freeform 46"/>
              <p:cNvSpPr>
                <a:spLocks noChangeAspect="1"/>
              </p:cNvSpPr>
              <p:nvPr/>
            </p:nvSpPr>
            <p:spPr bwMode="auto">
              <a:xfrm>
                <a:off x="1956" y="692"/>
                <a:ext cx="1722" cy="667"/>
              </a:xfrm>
              <a:custGeom>
                <a:avLst/>
                <a:gdLst>
                  <a:gd name="T0" fmla="*/ 9 w 1971"/>
                  <a:gd name="T1" fmla="*/ 0 h 777"/>
                  <a:gd name="T2" fmla="*/ 9 w 1971"/>
                  <a:gd name="T3" fmla="*/ 17 h 777"/>
                  <a:gd name="T4" fmla="*/ 0 w 1971"/>
                  <a:gd name="T5" fmla="*/ 27 h 777"/>
                  <a:gd name="T6" fmla="*/ 10 w 1971"/>
                  <a:gd name="T7" fmla="*/ 45 h 777"/>
                  <a:gd name="T8" fmla="*/ 18 w 1971"/>
                  <a:gd name="T9" fmla="*/ 61 h 777"/>
                  <a:gd name="T10" fmla="*/ 51 w 1971"/>
                  <a:gd name="T11" fmla="*/ 87 h 777"/>
                  <a:gd name="T12" fmla="*/ 57 w 1971"/>
                  <a:gd name="T13" fmla="*/ 95 h 777"/>
                  <a:gd name="T14" fmla="*/ 45 w 1971"/>
                  <a:gd name="T15" fmla="*/ 110 h 777"/>
                  <a:gd name="T16" fmla="*/ 51 w 1971"/>
                  <a:gd name="T17" fmla="*/ 132 h 777"/>
                  <a:gd name="T18" fmla="*/ 61 w 1971"/>
                  <a:gd name="T19" fmla="*/ 147 h 777"/>
                  <a:gd name="T20" fmla="*/ 47 w 1971"/>
                  <a:gd name="T21" fmla="*/ 155 h 777"/>
                  <a:gd name="T22" fmla="*/ 29 w 1971"/>
                  <a:gd name="T23" fmla="*/ 169 h 777"/>
                  <a:gd name="T24" fmla="*/ 37 w 1971"/>
                  <a:gd name="T25" fmla="*/ 185 h 777"/>
                  <a:gd name="T26" fmla="*/ 121 w 1971"/>
                  <a:gd name="T27" fmla="*/ 176 h 777"/>
                  <a:gd name="T28" fmla="*/ 156 w 1971"/>
                  <a:gd name="T29" fmla="*/ 167 h 777"/>
                  <a:gd name="T30" fmla="*/ 178 w 1971"/>
                  <a:gd name="T31" fmla="*/ 169 h 777"/>
                  <a:gd name="T32" fmla="*/ 264 w 1971"/>
                  <a:gd name="T33" fmla="*/ 161 h 777"/>
                  <a:gd name="T34" fmla="*/ 305 w 1971"/>
                  <a:gd name="T35" fmla="*/ 172 h 777"/>
                  <a:gd name="T36" fmla="*/ 321 w 1971"/>
                  <a:gd name="T37" fmla="*/ 169 h 777"/>
                  <a:gd name="T38" fmla="*/ 432 w 1971"/>
                  <a:gd name="T39" fmla="*/ 209 h 777"/>
                  <a:gd name="T40" fmla="*/ 509 w 1971"/>
                  <a:gd name="T41" fmla="*/ 260 h 777"/>
                  <a:gd name="T42" fmla="*/ 523 w 1971"/>
                  <a:gd name="T43" fmla="*/ 282 h 777"/>
                  <a:gd name="T44" fmla="*/ 560 w 1971"/>
                  <a:gd name="T45" fmla="*/ 294 h 777"/>
                  <a:gd name="T46" fmla="*/ 580 w 1971"/>
                  <a:gd name="T47" fmla="*/ 324 h 777"/>
                  <a:gd name="T48" fmla="*/ 570 w 1971"/>
                  <a:gd name="T49" fmla="*/ 329 h 777"/>
                  <a:gd name="T50" fmla="*/ 572 w 1971"/>
                  <a:gd name="T51" fmla="*/ 341 h 777"/>
                  <a:gd name="T52" fmla="*/ 566 w 1971"/>
                  <a:gd name="T53" fmla="*/ 362 h 777"/>
                  <a:gd name="T54" fmla="*/ 601 w 1971"/>
                  <a:gd name="T55" fmla="*/ 352 h 777"/>
                  <a:gd name="T56" fmla="*/ 614 w 1971"/>
                  <a:gd name="T57" fmla="*/ 351 h 777"/>
                  <a:gd name="T58" fmla="*/ 660 w 1971"/>
                  <a:gd name="T59" fmla="*/ 347 h 777"/>
                  <a:gd name="T60" fmla="*/ 676 w 1971"/>
                  <a:gd name="T61" fmla="*/ 324 h 777"/>
                  <a:gd name="T62" fmla="*/ 687 w 1971"/>
                  <a:gd name="T63" fmla="*/ 341 h 777"/>
                  <a:gd name="T64" fmla="*/ 786 w 1971"/>
                  <a:gd name="T65" fmla="*/ 294 h 777"/>
                  <a:gd name="T66" fmla="*/ 801 w 1971"/>
                  <a:gd name="T67" fmla="*/ 301 h 777"/>
                  <a:gd name="T68" fmla="*/ 817 w 1971"/>
                  <a:gd name="T69" fmla="*/ 301 h 777"/>
                  <a:gd name="T70" fmla="*/ 819 w 1971"/>
                  <a:gd name="T71" fmla="*/ 282 h 777"/>
                  <a:gd name="T72" fmla="*/ 813 w 1971"/>
                  <a:gd name="T73" fmla="*/ 268 h 777"/>
                  <a:gd name="T74" fmla="*/ 813 w 1971"/>
                  <a:gd name="T75" fmla="*/ 258 h 777"/>
                  <a:gd name="T76" fmla="*/ 829 w 1971"/>
                  <a:gd name="T77" fmla="*/ 258 h 777"/>
                  <a:gd name="T78" fmla="*/ 854 w 1971"/>
                  <a:gd name="T79" fmla="*/ 251 h 777"/>
                  <a:gd name="T80" fmla="*/ 868 w 1971"/>
                  <a:gd name="T81" fmla="*/ 256 h 777"/>
                  <a:gd name="T82" fmla="*/ 901 w 1971"/>
                  <a:gd name="T83" fmla="*/ 247 h 777"/>
                  <a:gd name="T84" fmla="*/ 916 w 1971"/>
                  <a:gd name="T85" fmla="*/ 236 h 777"/>
                  <a:gd name="T86" fmla="*/ 922 w 1971"/>
                  <a:gd name="T87" fmla="*/ 216 h 777"/>
                  <a:gd name="T88" fmla="*/ 927 w 1971"/>
                  <a:gd name="T89" fmla="*/ 204 h 777"/>
                  <a:gd name="T90" fmla="*/ 944 w 1971"/>
                  <a:gd name="T91" fmla="*/ 199 h 777"/>
                  <a:gd name="T92" fmla="*/ 954 w 1971"/>
                  <a:gd name="T93" fmla="*/ 187 h 777"/>
                  <a:gd name="T94" fmla="*/ 962 w 1971"/>
                  <a:gd name="T95" fmla="*/ 169 h 777"/>
                  <a:gd name="T96" fmla="*/ 971 w 1971"/>
                  <a:gd name="T97" fmla="*/ 159 h 777"/>
                  <a:gd name="T98" fmla="*/ 977 w 1971"/>
                  <a:gd name="T99" fmla="*/ 143 h 777"/>
                  <a:gd name="T100" fmla="*/ 977 w 1971"/>
                  <a:gd name="T101" fmla="*/ 132 h 777"/>
                  <a:gd name="T102" fmla="*/ 1003 w 1971"/>
                  <a:gd name="T103" fmla="*/ 117 h 777"/>
                  <a:gd name="T104" fmla="*/ 1000 w 1971"/>
                  <a:gd name="T105" fmla="*/ 105 h 777"/>
                  <a:gd name="T106" fmla="*/ 694 w 1971"/>
                  <a:gd name="T107" fmla="*/ 91 h 777"/>
                  <a:gd name="T108" fmla="*/ 676 w 1971"/>
                  <a:gd name="T109" fmla="*/ 65 h 777"/>
                  <a:gd name="T110" fmla="*/ 671 w 1971"/>
                  <a:gd name="T111" fmla="*/ 39 h 777"/>
                  <a:gd name="T112" fmla="*/ 652 w 1971"/>
                  <a:gd name="T113" fmla="*/ 7 h 777"/>
                  <a:gd name="T114" fmla="*/ 9 w 1971"/>
                  <a:gd name="T115" fmla="*/ 0 h 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1"/>
                  <a:gd name="T175" fmla="*/ 0 h 777"/>
                  <a:gd name="T176" fmla="*/ 1971 w 1971"/>
                  <a:gd name="T177" fmla="*/ 777 h 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1" h="777">
                    <a:moveTo>
                      <a:pt x="18" y="0"/>
                    </a:moveTo>
                    <a:lnTo>
                      <a:pt x="18" y="36"/>
                    </a:lnTo>
                    <a:lnTo>
                      <a:pt x="0" y="57"/>
                    </a:lnTo>
                    <a:lnTo>
                      <a:pt x="21" y="96"/>
                    </a:lnTo>
                    <a:lnTo>
                      <a:pt x="36" y="132"/>
                    </a:lnTo>
                    <a:lnTo>
                      <a:pt x="99" y="186"/>
                    </a:lnTo>
                    <a:lnTo>
                      <a:pt x="111" y="204"/>
                    </a:lnTo>
                    <a:lnTo>
                      <a:pt x="87" y="237"/>
                    </a:lnTo>
                    <a:lnTo>
                      <a:pt x="99" y="282"/>
                    </a:lnTo>
                    <a:lnTo>
                      <a:pt x="120" y="315"/>
                    </a:lnTo>
                    <a:lnTo>
                      <a:pt x="93" y="333"/>
                    </a:lnTo>
                    <a:lnTo>
                      <a:pt x="57" y="363"/>
                    </a:lnTo>
                    <a:lnTo>
                      <a:pt x="72" y="399"/>
                    </a:lnTo>
                    <a:lnTo>
                      <a:pt x="237" y="378"/>
                    </a:lnTo>
                    <a:lnTo>
                      <a:pt x="306" y="360"/>
                    </a:lnTo>
                    <a:lnTo>
                      <a:pt x="351" y="363"/>
                    </a:lnTo>
                    <a:lnTo>
                      <a:pt x="519" y="345"/>
                    </a:lnTo>
                    <a:lnTo>
                      <a:pt x="600" y="369"/>
                    </a:lnTo>
                    <a:lnTo>
                      <a:pt x="630" y="363"/>
                    </a:lnTo>
                    <a:lnTo>
                      <a:pt x="849" y="447"/>
                    </a:lnTo>
                    <a:lnTo>
                      <a:pt x="999" y="558"/>
                    </a:lnTo>
                    <a:lnTo>
                      <a:pt x="1029" y="603"/>
                    </a:lnTo>
                    <a:lnTo>
                      <a:pt x="1101" y="630"/>
                    </a:lnTo>
                    <a:lnTo>
                      <a:pt x="1140" y="693"/>
                    </a:lnTo>
                    <a:lnTo>
                      <a:pt x="1119" y="705"/>
                    </a:lnTo>
                    <a:lnTo>
                      <a:pt x="1125" y="732"/>
                    </a:lnTo>
                    <a:lnTo>
                      <a:pt x="1113" y="777"/>
                    </a:lnTo>
                    <a:lnTo>
                      <a:pt x="1182" y="756"/>
                    </a:lnTo>
                    <a:lnTo>
                      <a:pt x="1206" y="753"/>
                    </a:lnTo>
                    <a:lnTo>
                      <a:pt x="1296" y="744"/>
                    </a:lnTo>
                    <a:lnTo>
                      <a:pt x="1329" y="693"/>
                    </a:lnTo>
                    <a:lnTo>
                      <a:pt x="1350" y="732"/>
                    </a:lnTo>
                    <a:lnTo>
                      <a:pt x="1545" y="630"/>
                    </a:lnTo>
                    <a:lnTo>
                      <a:pt x="1575" y="648"/>
                    </a:lnTo>
                    <a:lnTo>
                      <a:pt x="1605" y="648"/>
                    </a:lnTo>
                    <a:lnTo>
                      <a:pt x="1608" y="603"/>
                    </a:lnTo>
                    <a:lnTo>
                      <a:pt x="1596" y="576"/>
                    </a:lnTo>
                    <a:lnTo>
                      <a:pt x="1596" y="555"/>
                    </a:lnTo>
                    <a:lnTo>
                      <a:pt x="1629" y="555"/>
                    </a:lnTo>
                    <a:lnTo>
                      <a:pt x="1677" y="537"/>
                    </a:lnTo>
                    <a:lnTo>
                      <a:pt x="1707" y="549"/>
                    </a:lnTo>
                    <a:lnTo>
                      <a:pt x="1770" y="531"/>
                    </a:lnTo>
                    <a:lnTo>
                      <a:pt x="1800" y="507"/>
                    </a:lnTo>
                    <a:lnTo>
                      <a:pt x="1812" y="465"/>
                    </a:lnTo>
                    <a:lnTo>
                      <a:pt x="1821" y="438"/>
                    </a:lnTo>
                    <a:lnTo>
                      <a:pt x="1854" y="426"/>
                    </a:lnTo>
                    <a:lnTo>
                      <a:pt x="1875" y="402"/>
                    </a:lnTo>
                    <a:lnTo>
                      <a:pt x="1890" y="363"/>
                    </a:lnTo>
                    <a:lnTo>
                      <a:pt x="1908" y="342"/>
                    </a:lnTo>
                    <a:lnTo>
                      <a:pt x="1920" y="309"/>
                    </a:lnTo>
                    <a:lnTo>
                      <a:pt x="1920" y="282"/>
                    </a:lnTo>
                    <a:lnTo>
                      <a:pt x="1971" y="252"/>
                    </a:lnTo>
                    <a:lnTo>
                      <a:pt x="1965" y="225"/>
                    </a:lnTo>
                    <a:lnTo>
                      <a:pt x="1362" y="195"/>
                    </a:lnTo>
                    <a:lnTo>
                      <a:pt x="1329" y="141"/>
                    </a:lnTo>
                    <a:lnTo>
                      <a:pt x="1317" y="81"/>
                    </a:lnTo>
                    <a:lnTo>
                      <a:pt x="1281" y="15"/>
                    </a:lnTo>
                    <a:lnTo>
                      <a:pt x="18"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76" name="Freeform 47"/>
              <p:cNvSpPr>
                <a:spLocks noChangeAspect="1"/>
              </p:cNvSpPr>
              <p:nvPr/>
            </p:nvSpPr>
            <p:spPr bwMode="auto">
              <a:xfrm>
                <a:off x="3510" y="790"/>
                <a:ext cx="1200" cy="878"/>
              </a:xfrm>
              <a:custGeom>
                <a:avLst/>
                <a:gdLst>
                  <a:gd name="T0" fmla="*/ 760 w 1200"/>
                  <a:gd name="T1" fmla="*/ 131 h 878"/>
                  <a:gd name="T2" fmla="*/ 849 w 1200"/>
                  <a:gd name="T3" fmla="*/ 242 h 878"/>
                  <a:gd name="T4" fmla="*/ 852 w 1200"/>
                  <a:gd name="T5" fmla="*/ 131 h 878"/>
                  <a:gd name="T6" fmla="*/ 831 w 1200"/>
                  <a:gd name="T7" fmla="*/ 51 h 878"/>
                  <a:gd name="T8" fmla="*/ 867 w 1200"/>
                  <a:gd name="T9" fmla="*/ 0 h 878"/>
                  <a:gd name="T10" fmla="*/ 1024 w 1200"/>
                  <a:gd name="T11" fmla="*/ 44 h 878"/>
                  <a:gd name="T12" fmla="*/ 1100 w 1200"/>
                  <a:gd name="T13" fmla="*/ 147 h 878"/>
                  <a:gd name="T14" fmla="*/ 1169 w 1200"/>
                  <a:gd name="T15" fmla="*/ 422 h 878"/>
                  <a:gd name="T16" fmla="*/ 1169 w 1200"/>
                  <a:gd name="T17" fmla="*/ 556 h 878"/>
                  <a:gd name="T18" fmla="*/ 1145 w 1200"/>
                  <a:gd name="T19" fmla="*/ 572 h 878"/>
                  <a:gd name="T20" fmla="*/ 1079 w 1200"/>
                  <a:gd name="T21" fmla="*/ 582 h 878"/>
                  <a:gd name="T22" fmla="*/ 1064 w 1200"/>
                  <a:gd name="T23" fmla="*/ 613 h 878"/>
                  <a:gd name="T24" fmla="*/ 1077 w 1200"/>
                  <a:gd name="T25" fmla="*/ 674 h 878"/>
                  <a:gd name="T26" fmla="*/ 1008 w 1200"/>
                  <a:gd name="T27" fmla="*/ 692 h 878"/>
                  <a:gd name="T28" fmla="*/ 969 w 1200"/>
                  <a:gd name="T29" fmla="*/ 644 h 878"/>
                  <a:gd name="T30" fmla="*/ 840 w 1200"/>
                  <a:gd name="T31" fmla="*/ 626 h 878"/>
                  <a:gd name="T32" fmla="*/ 791 w 1200"/>
                  <a:gd name="T33" fmla="*/ 677 h 878"/>
                  <a:gd name="T34" fmla="*/ 760 w 1200"/>
                  <a:gd name="T35" fmla="*/ 649 h 878"/>
                  <a:gd name="T36" fmla="*/ 684 w 1200"/>
                  <a:gd name="T37" fmla="*/ 783 h 878"/>
                  <a:gd name="T38" fmla="*/ 626 w 1200"/>
                  <a:gd name="T39" fmla="*/ 865 h 878"/>
                  <a:gd name="T40" fmla="*/ 553 w 1200"/>
                  <a:gd name="T41" fmla="*/ 873 h 878"/>
                  <a:gd name="T42" fmla="*/ 508 w 1200"/>
                  <a:gd name="T43" fmla="*/ 860 h 878"/>
                  <a:gd name="T44" fmla="*/ 466 w 1200"/>
                  <a:gd name="T45" fmla="*/ 798 h 878"/>
                  <a:gd name="T46" fmla="*/ 383 w 1200"/>
                  <a:gd name="T47" fmla="*/ 757 h 878"/>
                  <a:gd name="T48" fmla="*/ 343 w 1200"/>
                  <a:gd name="T49" fmla="*/ 693 h 878"/>
                  <a:gd name="T50" fmla="*/ 259 w 1200"/>
                  <a:gd name="T51" fmla="*/ 639 h 878"/>
                  <a:gd name="T52" fmla="*/ 189 w 1200"/>
                  <a:gd name="T53" fmla="*/ 538 h 878"/>
                  <a:gd name="T54" fmla="*/ 121 w 1200"/>
                  <a:gd name="T55" fmla="*/ 430 h 878"/>
                  <a:gd name="T56" fmla="*/ 0 w 1200"/>
                  <a:gd name="T57" fmla="*/ 360 h 878"/>
                  <a:gd name="T58" fmla="*/ 73 w 1200"/>
                  <a:gd name="T59" fmla="*/ 260 h 878"/>
                  <a:gd name="T60" fmla="*/ 121 w 1200"/>
                  <a:gd name="T61" fmla="*/ 142 h 878"/>
                  <a:gd name="T62" fmla="*/ 162 w 1200"/>
                  <a:gd name="T63" fmla="*/ 98 h 8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0"/>
                  <a:gd name="T97" fmla="*/ 0 h 878"/>
                  <a:gd name="T98" fmla="*/ 1200 w 1200"/>
                  <a:gd name="T99" fmla="*/ 878 h 8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0" h="878">
                    <a:moveTo>
                      <a:pt x="162" y="98"/>
                    </a:moveTo>
                    <a:lnTo>
                      <a:pt x="760" y="131"/>
                    </a:lnTo>
                    <a:lnTo>
                      <a:pt x="770" y="224"/>
                    </a:lnTo>
                    <a:lnTo>
                      <a:pt x="849" y="242"/>
                    </a:lnTo>
                    <a:lnTo>
                      <a:pt x="844" y="188"/>
                    </a:lnTo>
                    <a:lnTo>
                      <a:pt x="852" y="131"/>
                    </a:lnTo>
                    <a:lnTo>
                      <a:pt x="831" y="90"/>
                    </a:lnTo>
                    <a:lnTo>
                      <a:pt x="831" y="51"/>
                    </a:lnTo>
                    <a:lnTo>
                      <a:pt x="870" y="15"/>
                    </a:lnTo>
                    <a:lnTo>
                      <a:pt x="867" y="0"/>
                    </a:lnTo>
                    <a:lnTo>
                      <a:pt x="983" y="41"/>
                    </a:lnTo>
                    <a:lnTo>
                      <a:pt x="1024" y="44"/>
                    </a:lnTo>
                    <a:lnTo>
                      <a:pt x="1106" y="67"/>
                    </a:lnTo>
                    <a:lnTo>
                      <a:pt x="1100" y="147"/>
                    </a:lnTo>
                    <a:lnTo>
                      <a:pt x="1124" y="257"/>
                    </a:lnTo>
                    <a:lnTo>
                      <a:pt x="1169" y="422"/>
                    </a:lnTo>
                    <a:lnTo>
                      <a:pt x="1200" y="554"/>
                    </a:lnTo>
                    <a:lnTo>
                      <a:pt x="1169" y="556"/>
                    </a:lnTo>
                    <a:lnTo>
                      <a:pt x="1150" y="556"/>
                    </a:lnTo>
                    <a:lnTo>
                      <a:pt x="1145" y="572"/>
                    </a:lnTo>
                    <a:lnTo>
                      <a:pt x="1093" y="569"/>
                    </a:lnTo>
                    <a:lnTo>
                      <a:pt x="1079" y="582"/>
                    </a:lnTo>
                    <a:lnTo>
                      <a:pt x="1056" y="577"/>
                    </a:lnTo>
                    <a:lnTo>
                      <a:pt x="1064" y="613"/>
                    </a:lnTo>
                    <a:lnTo>
                      <a:pt x="1074" y="677"/>
                    </a:lnTo>
                    <a:lnTo>
                      <a:pt x="1077" y="674"/>
                    </a:lnTo>
                    <a:lnTo>
                      <a:pt x="1011" y="718"/>
                    </a:lnTo>
                    <a:lnTo>
                      <a:pt x="1008" y="692"/>
                    </a:lnTo>
                    <a:lnTo>
                      <a:pt x="978" y="683"/>
                    </a:lnTo>
                    <a:lnTo>
                      <a:pt x="969" y="644"/>
                    </a:lnTo>
                    <a:lnTo>
                      <a:pt x="906" y="602"/>
                    </a:lnTo>
                    <a:lnTo>
                      <a:pt x="840" y="626"/>
                    </a:lnTo>
                    <a:lnTo>
                      <a:pt x="841" y="662"/>
                    </a:lnTo>
                    <a:lnTo>
                      <a:pt x="791" y="677"/>
                    </a:lnTo>
                    <a:lnTo>
                      <a:pt x="768" y="677"/>
                    </a:lnTo>
                    <a:lnTo>
                      <a:pt x="760" y="649"/>
                    </a:lnTo>
                    <a:lnTo>
                      <a:pt x="679" y="651"/>
                    </a:lnTo>
                    <a:lnTo>
                      <a:pt x="684" y="783"/>
                    </a:lnTo>
                    <a:lnTo>
                      <a:pt x="624" y="780"/>
                    </a:lnTo>
                    <a:lnTo>
                      <a:pt x="626" y="865"/>
                    </a:lnTo>
                    <a:lnTo>
                      <a:pt x="597" y="878"/>
                    </a:lnTo>
                    <a:lnTo>
                      <a:pt x="553" y="873"/>
                    </a:lnTo>
                    <a:lnTo>
                      <a:pt x="537" y="873"/>
                    </a:lnTo>
                    <a:lnTo>
                      <a:pt x="508" y="860"/>
                    </a:lnTo>
                    <a:lnTo>
                      <a:pt x="511" y="819"/>
                    </a:lnTo>
                    <a:lnTo>
                      <a:pt x="466" y="798"/>
                    </a:lnTo>
                    <a:lnTo>
                      <a:pt x="414" y="827"/>
                    </a:lnTo>
                    <a:lnTo>
                      <a:pt x="383" y="757"/>
                    </a:lnTo>
                    <a:lnTo>
                      <a:pt x="359" y="747"/>
                    </a:lnTo>
                    <a:lnTo>
                      <a:pt x="343" y="693"/>
                    </a:lnTo>
                    <a:lnTo>
                      <a:pt x="309" y="680"/>
                    </a:lnTo>
                    <a:lnTo>
                      <a:pt x="259" y="639"/>
                    </a:lnTo>
                    <a:lnTo>
                      <a:pt x="262" y="577"/>
                    </a:lnTo>
                    <a:lnTo>
                      <a:pt x="189" y="538"/>
                    </a:lnTo>
                    <a:lnTo>
                      <a:pt x="178" y="492"/>
                    </a:lnTo>
                    <a:lnTo>
                      <a:pt x="121" y="430"/>
                    </a:lnTo>
                    <a:lnTo>
                      <a:pt x="42" y="402"/>
                    </a:lnTo>
                    <a:lnTo>
                      <a:pt x="0" y="360"/>
                    </a:lnTo>
                    <a:lnTo>
                      <a:pt x="42" y="283"/>
                    </a:lnTo>
                    <a:lnTo>
                      <a:pt x="73" y="260"/>
                    </a:lnTo>
                    <a:lnTo>
                      <a:pt x="100" y="209"/>
                    </a:lnTo>
                    <a:lnTo>
                      <a:pt x="121" y="142"/>
                    </a:lnTo>
                    <a:lnTo>
                      <a:pt x="162" y="126"/>
                    </a:lnTo>
                    <a:lnTo>
                      <a:pt x="162" y="98"/>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77" name="Freeform 48"/>
              <p:cNvSpPr>
                <a:spLocks noChangeAspect="1"/>
              </p:cNvSpPr>
              <p:nvPr/>
            </p:nvSpPr>
            <p:spPr bwMode="auto">
              <a:xfrm>
                <a:off x="4139" y="1338"/>
                <a:ext cx="922" cy="988"/>
              </a:xfrm>
              <a:custGeom>
                <a:avLst/>
                <a:gdLst>
                  <a:gd name="T0" fmla="*/ 0 w 922"/>
                  <a:gd name="T1" fmla="*/ 226 h 988"/>
                  <a:gd name="T2" fmla="*/ 55 w 922"/>
                  <a:gd name="T3" fmla="*/ 100 h 988"/>
                  <a:gd name="T4" fmla="*/ 136 w 922"/>
                  <a:gd name="T5" fmla="*/ 129 h 988"/>
                  <a:gd name="T6" fmla="*/ 215 w 922"/>
                  <a:gd name="T7" fmla="*/ 116 h 988"/>
                  <a:gd name="T8" fmla="*/ 283 w 922"/>
                  <a:gd name="T9" fmla="*/ 57 h 988"/>
                  <a:gd name="T10" fmla="*/ 349 w 922"/>
                  <a:gd name="T11" fmla="*/ 135 h 988"/>
                  <a:gd name="T12" fmla="*/ 382 w 922"/>
                  <a:gd name="T13" fmla="*/ 141 h 988"/>
                  <a:gd name="T14" fmla="*/ 443 w 922"/>
                  <a:gd name="T15" fmla="*/ 129 h 988"/>
                  <a:gd name="T16" fmla="*/ 424 w 922"/>
                  <a:gd name="T17" fmla="*/ 18 h 988"/>
                  <a:gd name="T18" fmla="*/ 464 w 922"/>
                  <a:gd name="T19" fmla="*/ 18 h 988"/>
                  <a:gd name="T20" fmla="*/ 521 w 922"/>
                  <a:gd name="T21" fmla="*/ 8 h 988"/>
                  <a:gd name="T22" fmla="*/ 681 w 922"/>
                  <a:gd name="T23" fmla="*/ 255 h 988"/>
                  <a:gd name="T24" fmla="*/ 870 w 922"/>
                  <a:gd name="T25" fmla="*/ 515 h 988"/>
                  <a:gd name="T26" fmla="*/ 885 w 922"/>
                  <a:gd name="T27" fmla="*/ 592 h 988"/>
                  <a:gd name="T28" fmla="*/ 849 w 922"/>
                  <a:gd name="T29" fmla="*/ 654 h 988"/>
                  <a:gd name="T30" fmla="*/ 901 w 922"/>
                  <a:gd name="T31" fmla="*/ 893 h 988"/>
                  <a:gd name="T32" fmla="*/ 728 w 922"/>
                  <a:gd name="T33" fmla="*/ 901 h 988"/>
                  <a:gd name="T34" fmla="*/ 623 w 922"/>
                  <a:gd name="T35" fmla="*/ 988 h 988"/>
                  <a:gd name="T36" fmla="*/ 602 w 922"/>
                  <a:gd name="T37" fmla="*/ 913 h 988"/>
                  <a:gd name="T38" fmla="*/ 558 w 922"/>
                  <a:gd name="T39" fmla="*/ 888 h 988"/>
                  <a:gd name="T40" fmla="*/ 534 w 922"/>
                  <a:gd name="T41" fmla="*/ 846 h 988"/>
                  <a:gd name="T42" fmla="*/ 524 w 922"/>
                  <a:gd name="T43" fmla="*/ 803 h 988"/>
                  <a:gd name="T44" fmla="*/ 477 w 922"/>
                  <a:gd name="T45" fmla="*/ 769 h 988"/>
                  <a:gd name="T46" fmla="*/ 390 w 922"/>
                  <a:gd name="T47" fmla="*/ 684 h 988"/>
                  <a:gd name="T48" fmla="*/ 343 w 922"/>
                  <a:gd name="T49" fmla="*/ 651 h 988"/>
                  <a:gd name="T50" fmla="*/ 286 w 922"/>
                  <a:gd name="T51" fmla="*/ 659 h 988"/>
                  <a:gd name="T52" fmla="*/ 259 w 922"/>
                  <a:gd name="T53" fmla="*/ 669 h 988"/>
                  <a:gd name="T54" fmla="*/ 212 w 922"/>
                  <a:gd name="T55" fmla="*/ 584 h 988"/>
                  <a:gd name="T56" fmla="*/ 157 w 922"/>
                  <a:gd name="T57" fmla="*/ 543 h 988"/>
                  <a:gd name="T58" fmla="*/ 139 w 922"/>
                  <a:gd name="T59" fmla="*/ 466 h 988"/>
                  <a:gd name="T60" fmla="*/ 139 w 922"/>
                  <a:gd name="T61" fmla="*/ 399 h 988"/>
                  <a:gd name="T62" fmla="*/ 0 w 922"/>
                  <a:gd name="T63" fmla="*/ 319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2"/>
                  <a:gd name="T97" fmla="*/ 0 h 988"/>
                  <a:gd name="T98" fmla="*/ 922 w 922"/>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2" h="988">
                    <a:moveTo>
                      <a:pt x="0" y="319"/>
                    </a:moveTo>
                    <a:lnTo>
                      <a:pt x="0" y="226"/>
                    </a:lnTo>
                    <a:lnTo>
                      <a:pt x="55" y="234"/>
                    </a:lnTo>
                    <a:lnTo>
                      <a:pt x="55" y="100"/>
                    </a:lnTo>
                    <a:lnTo>
                      <a:pt x="134" y="100"/>
                    </a:lnTo>
                    <a:lnTo>
                      <a:pt x="136" y="129"/>
                    </a:lnTo>
                    <a:lnTo>
                      <a:pt x="170" y="131"/>
                    </a:lnTo>
                    <a:lnTo>
                      <a:pt x="215" y="116"/>
                    </a:lnTo>
                    <a:lnTo>
                      <a:pt x="217" y="78"/>
                    </a:lnTo>
                    <a:lnTo>
                      <a:pt x="283" y="57"/>
                    </a:lnTo>
                    <a:lnTo>
                      <a:pt x="325" y="96"/>
                    </a:lnTo>
                    <a:lnTo>
                      <a:pt x="349" y="135"/>
                    </a:lnTo>
                    <a:lnTo>
                      <a:pt x="380" y="152"/>
                    </a:lnTo>
                    <a:lnTo>
                      <a:pt x="382" y="141"/>
                    </a:lnTo>
                    <a:lnTo>
                      <a:pt x="451" y="129"/>
                    </a:lnTo>
                    <a:lnTo>
                      <a:pt x="443" y="129"/>
                    </a:lnTo>
                    <a:lnTo>
                      <a:pt x="437" y="67"/>
                    </a:lnTo>
                    <a:lnTo>
                      <a:pt x="424" y="18"/>
                    </a:lnTo>
                    <a:lnTo>
                      <a:pt x="440" y="33"/>
                    </a:lnTo>
                    <a:lnTo>
                      <a:pt x="464" y="18"/>
                    </a:lnTo>
                    <a:lnTo>
                      <a:pt x="519" y="28"/>
                    </a:lnTo>
                    <a:lnTo>
                      <a:pt x="521" y="8"/>
                    </a:lnTo>
                    <a:lnTo>
                      <a:pt x="571" y="0"/>
                    </a:lnTo>
                    <a:lnTo>
                      <a:pt x="681" y="255"/>
                    </a:lnTo>
                    <a:lnTo>
                      <a:pt x="817" y="468"/>
                    </a:lnTo>
                    <a:lnTo>
                      <a:pt x="870" y="515"/>
                    </a:lnTo>
                    <a:lnTo>
                      <a:pt x="864" y="561"/>
                    </a:lnTo>
                    <a:lnTo>
                      <a:pt x="885" y="592"/>
                    </a:lnTo>
                    <a:lnTo>
                      <a:pt x="854" y="610"/>
                    </a:lnTo>
                    <a:lnTo>
                      <a:pt x="849" y="654"/>
                    </a:lnTo>
                    <a:lnTo>
                      <a:pt x="922" y="875"/>
                    </a:lnTo>
                    <a:lnTo>
                      <a:pt x="901" y="893"/>
                    </a:lnTo>
                    <a:lnTo>
                      <a:pt x="838" y="895"/>
                    </a:lnTo>
                    <a:lnTo>
                      <a:pt x="728" y="901"/>
                    </a:lnTo>
                    <a:lnTo>
                      <a:pt x="739" y="988"/>
                    </a:lnTo>
                    <a:lnTo>
                      <a:pt x="623" y="988"/>
                    </a:lnTo>
                    <a:lnTo>
                      <a:pt x="621" y="962"/>
                    </a:lnTo>
                    <a:lnTo>
                      <a:pt x="602" y="913"/>
                    </a:lnTo>
                    <a:lnTo>
                      <a:pt x="584" y="880"/>
                    </a:lnTo>
                    <a:lnTo>
                      <a:pt x="558" y="888"/>
                    </a:lnTo>
                    <a:lnTo>
                      <a:pt x="545" y="870"/>
                    </a:lnTo>
                    <a:lnTo>
                      <a:pt x="534" y="846"/>
                    </a:lnTo>
                    <a:lnTo>
                      <a:pt x="466" y="787"/>
                    </a:lnTo>
                    <a:lnTo>
                      <a:pt x="524" y="803"/>
                    </a:lnTo>
                    <a:lnTo>
                      <a:pt x="524" y="769"/>
                    </a:lnTo>
                    <a:lnTo>
                      <a:pt x="477" y="769"/>
                    </a:lnTo>
                    <a:lnTo>
                      <a:pt x="430" y="690"/>
                    </a:lnTo>
                    <a:lnTo>
                      <a:pt x="390" y="684"/>
                    </a:lnTo>
                    <a:lnTo>
                      <a:pt x="390" y="654"/>
                    </a:lnTo>
                    <a:lnTo>
                      <a:pt x="343" y="651"/>
                    </a:lnTo>
                    <a:lnTo>
                      <a:pt x="312" y="641"/>
                    </a:lnTo>
                    <a:lnTo>
                      <a:pt x="286" y="659"/>
                    </a:lnTo>
                    <a:lnTo>
                      <a:pt x="259" y="648"/>
                    </a:lnTo>
                    <a:lnTo>
                      <a:pt x="259" y="669"/>
                    </a:lnTo>
                    <a:lnTo>
                      <a:pt x="215" y="664"/>
                    </a:lnTo>
                    <a:lnTo>
                      <a:pt x="212" y="584"/>
                    </a:lnTo>
                    <a:lnTo>
                      <a:pt x="223" y="563"/>
                    </a:lnTo>
                    <a:lnTo>
                      <a:pt x="157" y="543"/>
                    </a:lnTo>
                    <a:lnTo>
                      <a:pt x="128" y="499"/>
                    </a:lnTo>
                    <a:lnTo>
                      <a:pt x="139" y="466"/>
                    </a:lnTo>
                    <a:lnTo>
                      <a:pt x="165" y="435"/>
                    </a:lnTo>
                    <a:lnTo>
                      <a:pt x="139" y="399"/>
                    </a:lnTo>
                    <a:lnTo>
                      <a:pt x="94" y="350"/>
                    </a:lnTo>
                    <a:lnTo>
                      <a:pt x="0" y="319"/>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78" name="Freeform 49"/>
              <p:cNvSpPr>
                <a:spLocks noChangeAspect="1"/>
              </p:cNvSpPr>
              <p:nvPr/>
            </p:nvSpPr>
            <p:spPr bwMode="auto">
              <a:xfrm>
                <a:off x="4013" y="1658"/>
                <a:ext cx="357" cy="684"/>
              </a:xfrm>
              <a:custGeom>
                <a:avLst/>
                <a:gdLst>
                  <a:gd name="T0" fmla="*/ 32 w 357"/>
                  <a:gd name="T1" fmla="*/ 10 h 684"/>
                  <a:gd name="T2" fmla="*/ 39 w 357"/>
                  <a:gd name="T3" fmla="*/ 36 h 684"/>
                  <a:gd name="T4" fmla="*/ 89 w 357"/>
                  <a:gd name="T5" fmla="*/ 87 h 684"/>
                  <a:gd name="T6" fmla="*/ 84 w 357"/>
                  <a:gd name="T7" fmla="*/ 131 h 684"/>
                  <a:gd name="T8" fmla="*/ 89 w 357"/>
                  <a:gd name="T9" fmla="*/ 182 h 684"/>
                  <a:gd name="T10" fmla="*/ 68 w 357"/>
                  <a:gd name="T11" fmla="*/ 283 h 684"/>
                  <a:gd name="T12" fmla="*/ 39 w 357"/>
                  <a:gd name="T13" fmla="*/ 391 h 684"/>
                  <a:gd name="T14" fmla="*/ 16 w 357"/>
                  <a:gd name="T15" fmla="*/ 424 h 684"/>
                  <a:gd name="T16" fmla="*/ 34 w 357"/>
                  <a:gd name="T17" fmla="*/ 429 h 684"/>
                  <a:gd name="T18" fmla="*/ 16 w 357"/>
                  <a:gd name="T19" fmla="*/ 519 h 684"/>
                  <a:gd name="T20" fmla="*/ 3 w 357"/>
                  <a:gd name="T21" fmla="*/ 550 h 684"/>
                  <a:gd name="T22" fmla="*/ 0 w 357"/>
                  <a:gd name="T23" fmla="*/ 594 h 684"/>
                  <a:gd name="T24" fmla="*/ 39 w 357"/>
                  <a:gd name="T25" fmla="*/ 620 h 684"/>
                  <a:gd name="T26" fmla="*/ 45 w 357"/>
                  <a:gd name="T27" fmla="*/ 656 h 684"/>
                  <a:gd name="T28" fmla="*/ 45 w 357"/>
                  <a:gd name="T29" fmla="*/ 679 h 684"/>
                  <a:gd name="T30" fmla="*/ 68 w 357"/>
                  <a:gd name="T31" fmla="*/ 684 h 684"/>
                  <a:gd name="T32" fmla="*/ 58 w 357"/>
                  <a:gd name="T33" fmla="*/ 653 h 684"/>
                  <a:gd name="T34" fmla="*/ 102 w 357"/>
                  <a:gd name="T35" fmla="*/ 633 h 684"/>
                  <a:gd name="T36" fmla="*/ 121 w 357"/>
                  <a:gd name="T37" fmla="*/ 573 h 684"/>
                  <a:gd name="T38" fmla="*/ 66 w 357"/>
                  <a:gd name="T39" fmla="*/ 527 h 684"/>
                  <a:gd name="T40" fmla="*/ 95 w 357"/>
                  <a:gd name="T41" fmla="*/ 525 h 684"/>
                  <a:gd name="T42" fmla="*/ 131 w 357"/>
                  <a:gd name="T43" fmla="*/ 519 h 684"/>
                  <a:gd name="T44" fmla="*/ 131 w 357"/>
                  <a:gd name="T45" fmla="*/ 566 h 684"/>
                  <a:gd name="T46" fmla="*/ 165 w 357"/>
                  <a:gd name="T47" fmla="*/ 581 h 684"/>
                  <a:gd name="T48" fmla="*/ 163 w 357"/>
                  <a:gd name="T49" fmla="*/ 540 h 684"/>
                  <a:gd name="T50" fmla="*/ 189 w 357"/>
                  <a:gd name="T51" fmla="*/ 550 h 684"/>
                  <a:gd name="T52" fmla="*/ 197 w 357"/>
                  <a:gd name="T53" fmla="*/ 604 h 684"/>
                  <a:gd name="T54" fmla="*/ 165 w 357"/>
                  <a:gd name="T55" fmla="*/ 615 h 684"/>
                  <a:gd name="T56" fmla="*/ 129 w 357"/>
                  <a:gd name="T57" fmla="*/ 676 h 684"/>
                  <a:gd name="T58" fmla="*/ 226 w 357"/>
                  <a:gd name="T59" fmla="*/ 676 h 684"/>
                  <a:gd name="T60" fmla="*/ 357 w 357"/>
                  <a:gd name="T61" fmla="*/ 674 h 684"/>
                  <a:gd name="T62" fmla="*/ 347 w 357"/>
                  <a:gd name="T63" fmla="*/ 414 h 684"/>
                  <a:gd name="T64" fmla="*/ 320 w 357"/>
                  <a:gd name="T65" fmla="*/ 414 h 684"/>
                  <a:gd name="T66" fmla="*/ 320 w 357"/>
                  <a:gd name="T67" fmla="*/ 373 h 684"/>
                  <a:gd name="T68" fmla="*/ 341 w 357"/>
                  <a:gd name="T69" fmla="*/ 375 h 684"/>
                  <a:gd name="T70" fmla="*/ 344 w 357"/>
                  <a:gd name="T71" fmla="*/ 342 h 684"/>
                  <a:gd name="T72" fmla="*/ 341 w 357"/>
                  <a:gd name="T73" fmla="*/ 261 h 684"/>
                  <a:gd name="T74" fmla="*/ 353 w 357"/>
                  <a:gd name="T75" fmla="*/ 246 h 684"/>
                  <a:gd name="T76" fmla="*/ 284 w 357"/>
                  <a:gd name="T77" fmla="*/ 225 h 684"/>
                  <a:gd name="T78" fmla="*/ 260 w 357"/>
                  <a:gd name="T79" fmla="*/ 180 h 684"/>
                  <a:gd name="T80" fmla="*/ 254 w 357"/>
                  <a:gd name="T81" fmla="*/ 150 h 684"/>
                  <a:gd name="T82" fmla="*/ 290 w 357"/>
                  <a:gd name="T83" fmla="*/ 114 h 684"/>
                  <a:gd name="T84" fmla="*/ 227 w 357"/>
                  <a:gd name="T85" fmla="*/ 27 h 684"/>
                  <a:gd name="T86" fmla="*/ 122 w 357"/>
                  <a:gd name="T87" fmla="*/ 0 h 684"/>
                  <a:gd name="T88" fmla="*/ 89 w 357"/>
                  <a:gd name="T89" fmla="*/ 9 h 684"/>
                  <a:gd name="T90" fmla="*/ 38 w 357"/>
                  <a:gd name="T91" fmla="*/ 3 h 684"/>
                  <a:gd name="T92" fmla="*/ 32 w 357"/>
                  <a:gd name="T93" fmla="*/ 10 h 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7"/>
                  <a:gd name="T142" fmla="*/ 0 h 684"/>
                  <a:gd name="T143" fmla="*/ 357 w 357"/>
                  <a:gd name="T144" fmla="*/ 684 h 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7" h="684">
                    <a:moveTo>
                      <a:pt x="32" y="10"/>
                    </a:moveTo>
                    <a:lnTo>
                      <a:pt x="39" y="36"/>
                    </a:lnTo>
                    <a:lnTo>
                      <a:pt x="89" y="87"/>
                    </a:lnTo>
                    <a:lnTo>
                      <a:pt x="84" y="131"/>
                    </a:lnTo>
                    <a:lnTo>
                      <a:pt x="89" y="182"/>
                    </a:lnTo>
                    <a:lnTo>
                      <a:pt x="68" y="283"/>
                    </a:lnTo>
                    <a:lnTo>
                      <a:pt x="39" y="391"/>
                    </a:lnTo>
                    <a:lnTo>
                      <a:pt x="16" y="424"/>
                    </a:lnTo>
                    <a:lnTo>
                      <a:pt x="34" y="429"/>
                    </a:lnTo>
                    <a:lnTo>
                      <a:pt x="16" y="519"/>
                    </a:lnTo>
                    <a:lnTo>
                      <a:pt x="3" y="550"/>
                    </a:lnTo>
                    <a:lnTo>
                      <a:pt x="0" y="594"/>
                    </a:lnTo>
                    <a:lnTo>
                      <a:pt x="39" y="620"/>
                    </a:lnTo>
                    <a:lnTo>
                      <a:pt x="45" y="656"/>
                    </a:lnTo>
                    <a:lnTo>
                      <a:pt x="45" y="679"/>
                    </a:lnTo>
                    <a:lnTo>
                      <a:pt x="68" y="684"/>
                    </a:lnTo>
                    <a:lnTo>
                      <a:pt x="58" y="653"/>
                    </a:lnTo>
                    <a:lnTo>
                      <a:pt x="102" y="633"/>
                    </a:lnTo>
                    <a:lnTo>
                      <a:pt x="121" y="573"/>
                    </a:lnTo>
                    <a:lnTo>
                      <a:pt x="66" y="527"/>
                    </a:lnTo>
                    <a:lnTo>
                      <a:pt x="95" y="525"/>
                    </a:lnTo>
                    <a:lnTo>
                      <a:pt x="131" y="519"/>
                    </a:lnTo>
                    <a:lnTo>
                      <a:pt x="131" y="566"/>
                    </a:lnTo>
                    <a:lnTo>
                      <a:pt x="165" y="581"/>
                    </a:lnTo>
                    <a:lnTo>
                      <a:pt x="163" y="540"/>
                    </a:lnTo>
                    <a:lnTo>
                      <a:pt x="189" y="550"/>
                    </a:lnTo>
                    <a:lnTo>
                      <a:pt x="197" y="604"/>
                    </a:lnTo>
                    <a:lnTo>
                      <a:pt x="165" y="615"/>
                    </a:lnTo>
                    <a:lnTo>
                      <a:pt x="129" y="676"/>
                    </a:lnTo>
                    <a:lnTo>
                      <a:pt x="226" y="676"/>
                    </a:lnTo>
                    <a:lnTo>
                      <a:pt x="357" y="674"/>
                    </a:lnTo>
                    <a:lnTo>
                      <a:pt x="347" y="414"/>
                    </a:lnTo>
                    <a:lnTo>
                      <a:pt x="320" y="414"/>
                    </a:lnTo>
                    <a:lnTo>
                      <a:pt x="320" y="373"/>
                    </a:lnTo>
                    <a:lnTo>
                      <a:pt x="341" y="375"/>
                    </a:lnTo>
                    <a:lnTo>
                      <a:pt x="344" y="342"/>
                    </a:lnTo>
                    <a:lnTo>
                      <a:pt x="341" y="261"/>
                    </a:lnTo>
                    <a:lnTo>
                      <a:pt x="353" y="246"/>
                    </a:lnTo>
                    <a:lnTo>
                      <a:pt x="284" y="225"/>
                    </a:lnTo>
                    <a:lnTo>
                      <a:pt x="260" y="180"/>
                    </a:lnTo>
                    <a:lnTo>
                      <a:pt x="254" y="150"/>
                    </a:lnTo>
                    <a:lnTo>
                      <a:pt x="290" y="114"/>
                    </a:lnTo>
                    <a:lnTo>
                      <a:pt x="227" y="27"/>
                    </a:lnTo>
                    <a:lnTo>
                      <a:pt x="122" y="0"/>
                    </a:lnTo>
                    <a:lnTo>
                      <a:pt x="89" y="9"/>
                    </a:lnTo>
                    <a:lnTo>
                      <a:pt x="38" y="3"/>
                    </a:lnTo>
                    <a:lnTo>
                      <a:pt x="32" y="1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79" name="Freeform 50"/>
              <p:cNvSpPr>
                <a:spLocks noChangeAspect="1"/>
              </p:cNvSpPr>
              <p:nvPr/>
            </p:nvSpPr>
            <p:spPr bwMode="auto">
              <a:xfrm>
                <a:off x="4071" y="1979"/>
                <a:ext cx="907" cy="1238"/>
              </a:xfrm>
              <a:custGeom>
                <a:avLst/>
                <a:gdLst>
                  <a:gd name="T0" fmla="*/ 26 w 907"/>
                  <a:gd name="T1" fmla="*/ 417 h 1238"/>
                  <a:gd name="T2" fmla="*/ 76 w 907"/>
                  <a:gd name="T3" fmla="*/ 548 h 1238"/>
                  <a:gd name="T4" fmla="*/ 212 w 907"/>
                  <a:gd name="T5" fmla="*/ 775 h 1238"/>
                  <a:gd name="T6" fmla="*/ 260 w 907"/>
                  <a:gd name="T7" fmla="*/ 744 h 1238"/>
                  <a:gd name="T8" fmla="*/ 273 w 907"/>
                  <a:gd name="T9" fmla="*/ 674 h 1238"/>
                  <a:gd name="T10" fmla="*/ 294 w 907"/>
                  <a:gd name="T11" fmla="*/ 718 h 1238"/>
                  <a:gd name="T12" fmla="*/ 301 w 907"/>
                  <a:gd name="T13" fmla="*/ 777 h 1238"/>
                  <a:gd name="T14" fmla="*/ 257 w 907"/>
                  <a:gd name="T15" fmla="*/ 793 h 1238"/>
                  <a:gd name="T16" fmla="*/ 257 w 907"/>
                  <a:gd name="T17" fmla="*/ 837 h 1238"/>
                  <a:gd name="T18" fmla="*/ 307 w 907"/>
                  <a:gd name="T19" fmla="*/ 898 h 1238"/>
                  <a:gd name="T20" fmla="*/ 406 w 907"/>
                  <a:gd name="T21" fmla="*/ 988 h 1238"/>
                  <a:gd name="T22" fmla="*/ 433 w 907"/>
                  <a:gd name="T23" fmla="*/ 1125 h 1238"/>
                  <a:gd name="T24" fmla="*/ 482 w 907"/>
                  <a:gd name="T25" fmla="*/ 1223 h 1238"/>
                  <a:gd name="T26" fmla="*/ 548 w 907"/>
                  <a:gd name="T27" fmla="*/ 1184 h 1238"/>
                  <a:gd name="T28" fmla="*/ 629 w 907"/>
                  <a:gd name="T29" fmla="*/ 1238 h 1238"/>
                  <a:gd name="T30" fmla="*/ 834 w 907"/>
                  <a:gd name="T31" fmla="*/ 1107 h 1238"/>
                  <a:gd name="T32" fmla="*/ 823 w 907"/>
                  <a:gd name="T33" fmla="*/ 958 h 1238"/>
                  <a:gd name="T34" fmla="*/ 805 w 907"/>
                  <a:gd name="T35" fmla="*/ 667 h 1238"/>
                  <a:gd name="T36" fmla="*/ 894 w 907"/>
                  <a:gd name="T37" fmla="*/ 548 h 1238"/>
                  <a:gd name="T38" fmla="*/ 852 w 907"/>
                  <a:gd name="T39" fmla="*/ 384 h 1238"/>
                  <a:gd name="T40" fmla="*/ 807 w 907"/>
                  <a:gd name="T41" fmla="*/ 348 h 1238"/>
                  <a:gd name="T42" fmla="*/ 673 w 907"/>
                  <a:gd name="T43" fmla="*/ 276 h 1238"/>
                  <a:gd name="T44" fmla="*/ 625 w 907"/>
                  <a:gd name="T45" fmla="*/ 246 h 1238"/>
                  <a:gd name="T46" fmla="*/ 541 w 907"/>
                  <a:gd name="T47" fmla="*/ 141 h 1238"/>
                  <a:gd name="T48" fmla="*/ 592 w 907"/>
                  <a:gd name="T49" fmla="*/ 126 h 1238"/>
                  <a:gd name="T50" fmla="*/ 496 w 907"/>
                  <a:gd name="T51" fmla="*/ 42 h 1238"/>
                  <a:gd name="T52" fmla="*/ 457 w 907"/>
                  <a:gd name="T53" fmla="*/ 9 h 1238"/>
                  <a:gd name="T54" fmla="*/ 388 w 907"/>
                  <a:gd name="T55" fmla="*/ 0 h 1238"/>
                  <a:gd name="T56" fmla="*/ 325 w 907"/>
                  <a:gd name="T57" fmla="*/ 12 h 1238"/>
                  <a:gd name="T58" fmla="*/ 286 w 907"/>
                  <a:gd name="T59" fmla="*/ 24 h 1238"/>
                  <a:gd name="T60" fmla="*/ 259 w 907"/>
                  <a:gd name="T61" fmla="*/ 51 h 1238"/>
                  <a:gd name="T62" fmla="*/ 292 w 907"/>
                  <a:gd name="T63" fmla="*/ 90 h 1238"/>
                  <a:gd name="T64" fmla="*/ 301 w 907"/>
                  <a:gd name="T65" fmla="*/ 354 h 1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7"/>
                  <a:gd name="T100" fmla="*/ 0 h 1238"/>
                  <a:gd name="T101" fmla="*/ 907 w 907"/>
                  <a:gd name="T102" fmla="*/ 1238 h 1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7" h="1238">
                    <a:moveTo>
                      <a:pt x="71" y="350"/>
                    </a:moveTo>
                    <a:lnTo>
                      <a:pt x="26" y="417"/>
                    </a:lnTo>
                    <a:lnTo>
                      <a:pt x="0" y="427"/>
                    </a:lnTo>
                    <a:lnTo>
                      <a:pt x="76" y="548"/>
                    </a:lnTo>
                    <a:lnTo>
                      <a:pt x="142" y="682"/>
                    </a:lnTo>
                    <a:lnTo>
                      <a:pt x="212" y="775"/>
                    </a:lnTo>
                    <a:lnTo>
                      <a:pt x="254" y="777"/>
                    </a:lnTo>
                    <a:lnTo>
                      <a:pt x="260" y="744"/>
                    </a:lnTo>
                    <a:lnTo>
                      <a:pt x="252" y="693"/>
                    </a:lnTo>
                    <a:lnTo>
                      <a:pt x="273" y="674"/>
                    </a:lnTo>
                    <a:lnTo>
                      <a:pt x="291" y="690"/>
                    </a:lnTo>
                    <a:lnTo>
                      <a:pt x="294" y="718"/>
                    </a:lnTo>
                    <a:lnTo>
                      <a:pt x="299" y="747"/>
                    </a:lnTo>
                    <a:lnTo>
                      <a:pt x="301" y="777"/>
                    </a:lnTo>
                    <a:lnTo>
                      <a:pt x="280" y="826"/>
                    </a:lnTo>
                    <a:lnTo>
                      <a:pt x="257" y="793"/>
                    </a:lnTo>
                    <a:lnTo>
                      <a:pt x="236" y="801"/>
                    </a:lnTo>
                    <a:lnTo>
                      <a:pt x="257" y="837"/>
                    </a:lnTo>
                    <a:lnTo>
                      <a:pt x="280" y="914"/>
                    </a:lnTo>
                    <a:lnTo>
                      <a:pt x="307" y="898"/>
                    </a:lnTo>
                    <a:lnTo>
                      <a:pt x="351" y="929"/>
                    </a:lnTo>
                    <a:lnTo>
                      <a:pt x="406" y="988"/>
                    </a:lnTo>
                    <a:lnTo>
                      <a:pt x="406" y="1073"/>
                    </a:lnTo>
                    <a:lnTo>
                      <a:pt x="433" y="1125"/>
                    </a:lnTo>
                    <a:lnTo>
                      <a:pt x="440" y="1179"/>
                    </a:lnTo>
                    <a:lnTo>
                      <a:pt x="482" y="1223"/>
                    </a:lnTo>
                    <a:lnTo>
                      <a:pt x="490" y="1197"/>
                    </a:lnTo>
                    <a:lnTo>
                      <a:pt x="548" y="1184"/>
                    </a:lnTo>
                    <a:lnTo>
                      <a:pt x="595" y="1202"/>
                    </a:lnTo>
                    <a:lnTo>
                      <a:pt x="629" y="1238"/>
                    </a:lnTo>
                    <a:lnTo>
                      <a:pt x="831" y="1230"/>
                    </a:lnTo>
                    <a:lnTo>
                      <a:pt x="834" y="1107"/>
                    </a:lnTo>
                    <a:lnTo>
                      <a:pt x="818" y="1091"/>
                    </a:lnTo>
                    <a:lnTo>
                      <a:pt x="823" y="958"/>
                    </a:lnTo>
                    <a:lnTo>
                      <a:pt x="815" y="783"/>
                    </a:lnTo>
                    <a:lnTo>
                      <a:pt x="805" y="667"/>
                    </a:lnTo>
                    <a:lnTo>
                      <a:pt x="907" y="590"/>
                    </a:lnTo>
                    <a:lnTo>
                      <a:pt x="894" y="548"/>
                    </a:lnTo>
                    <a:lnTo>
                      <a:pt x="894" y="384"/>
                    </a:lnTo>
                    <a:lnTo>
                      <a:pt x="852" y="384"/>
                    </a:lnTo>
                    <a:lnTo>
                      <a:pt x="847" y="340"/>
                    </a:lnTo>
                    <a:lnTo>
                      <a:pt x="807" y="348"/>
                    </a:lnTo>
                    <a:lnTo>
                      <a:pt x="691" y="348"/>
                    </a:lnTo>
                    <a:lnTo>
                      <a:pt x="673" y="276"/>
                    </a:lnTo>
                    <a:lnTo>
                      <a:pt x="655" y="234"/>
                    </a:lnTo>
                    <a:lnTo>
                      <a:pt x="625" y="246"/>
                    </a:lnTo>
                    <a:lnTo>
                      <a:pt x="598" y="201"/>
                    </a:lnTo>
                    <a:lnTo>
                      <a:pt x="541" y="141"/>
                    </a:lnTo>
                    <a:lnTo>
                      <a:pt x="589" y="159"/>
                    </a:lnTo>
                    <a:lnTo>
                      <a:pt x="592" y="126"/>
                    </a:lnTo>
                    <a:lnTo>
                      <a:pt x="541" y="123"/>
                    </a:lnTo>
                    <a:lnTo>
                      <a:pt x="496" y="42"/>
                    </a:lnTo>
                    <a:lnTo>
                      <a:pt x="463" y="48"/>
                    </a:lnTo>
                    <a:lnTo>
                      <a:pt x="457" y="9"/>
                    </a:lnTo>
                    <a:lnTo>
                      <a:pt x="406" y="9"/>
                    </a:lnTo>
                    <a:lnTo>
                      <a:pt x="388" y="0"/>
                    </a:lnTo>
                    <a:lnTo>
                      <a:pt x="361" y="15"/>
                    </a:lnTo>
                    <a:lnTo>
                      <a:pt x="325" y="12"/>
                    </a:lnTo>
                    <a:lnTo>
                      <a:pt x="322" y="27"/>
                    </a:lnTo>
                    <a:lnTo>
                      <a:pt x="286" y="24"/>
                    </a:lnTo>
                    <a:lnTo>
                      <a:pt x="283" y="57"/>
                    </a:lnTo>
                    <a:lnTo>
                      <a:pt x="259" y="51"/>
                    </a:lnTo>
                    <a:lnTo>
                      <a:pt x="259" y="90"/>
                    </a:lnTo>
                    <a:lnTo>
                      <a:pt x="292" y="90"/>
                    </a:lnTo>
                    <a:lnTo>
                      <a:pt x="301" y="342"/>
                    </a:lnTo>
                    <a:lnTo>
                      <a:pt x="301" y="354"/>
                    </a:lnTo>
                    <a:lnTo>
                      <a:pt x="71" y="35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0" name="Freeform 51"/>
              <p:cNvSpPr>
                <a:spLocks noChangeAspect="1"/>
              </p:cNvSpPr>
              <p:nvPr/>
            </p:nvSpPr>
            <p:spPr bwMode="auto">
              <a:xfrm>
                <a:off x="4861" y="2211"/>
                <a:ext cx="418" cy="929"/>
              </a:xfrm>
              <a:custGeom>
                <a:avLst/>
                <a:gdLst>
                  <a:gd name="T0" fmla="*/ 200 w 418"/>
                  <a:gd name="T1" fmla="*/ 0 h 929"/>
                  <a:gd name="T2" fmla="*/ 242 w 418"/>
                  <a:gd name="T3" fmla="*/ 67 h 929"/>
                  <a:gd name="T4" fmla="*/ 271 w 418"/>
                  <a:gd name="T5" fmla="*/ 162 h 929"/>
                  <a:gd name="T6" fmla="*/ 292 w 418"/>
                  <a:gd name="T7" fmla="*/ 226 h 929"/>
                  <a:gd name="T8" fmla="*/ 345 w 418"/>
                  <a:gd name="T9" fmla="*/ 322 h 929"/>
                  <a:gd name="T10" fmla="*/ 418 w 418"/>
                  <a:gd name="T11" fmla="*/ 522 h 929"/>
                  <a:gd name="T12" fmla="*/ 405 w 418"/>
                  <a:gd name="T13" fmla="*/ 651 h 929"/>
                  <a:gd name="T14" fmla="*/ 387 w 418"/>
                  <a:gd name="T15" fmla="*/ 831 h 929"/>
                  <a:gd name="T16" fmla="*/ 379 w 418"/>
                  <a:gd name="T17" fmla="*/ 870 h 929"/>
                  <a:gd name="T18" fmla="*/ 387 w 418"/>
                  <a:gd name="T19" fmla="*/ 896 h 929"/>
                  <a:gd name="T20" fmla="*/ 387 w 418"/>
                  <a:gd name="T21" fmla="*/ 923 h 929"/>
                  <a:gd name="T22" fmla="*/ 42 w 418"/>
                  <a:gd name="T23" fmla="*/ 920 h 929"/>
                  <a:gd name="T24" fmla="*/ 51 w 418"/>
                  <a:gd name="T25" fmla="*/ 929 h 929"/>
                  <a:gd name="T26" fmla="*/ 27 w 418"/>
                  <a:gd name="T27" fmla="*/ 848 h 929"/>
                  <a:gd name="T28" fmla="*/ 15 w 418"/>
                  <a:gd name="T29" fmla="*/ 428 h 929"/>
                  <a:gd name="T30" fmla="*/ 102 w 418"/>
                  <a:gd name="T31" fmla="*/ 371 h 929"/>
                  <a:gd name="T32" fmla="*/ 105 w 418"/>
                  <a:gd name="T33" fmla="*/ 149 h 929"/>
                  <a:gd name="T34" fmla="*/ 60 w 418"/>
                  <a:gd name="T35" fmla="*/ 149 h 929"/>
                  <a:gd name="T36" fmla="*/ 63 w 418"/>
                  <a:gd name="T37" fmla="*/ 101 h 929"/>
                  <a:gd name="T38" fmla="*/ 21 w 418"/>
                  <a:gd name="T39" fmla="*/ 116 h 929"/>
                  <a:gd name="T40" fmla="*/ 0 w 418"/>
                  <a:gd name="T41" fmla="*/ 32 h 929"/>
                  <a:gd name="T42" fmla="*/ 180 w 418"/>
                  <a:gd name="T43" fmla="*/ 20 h 929"/>
                  <a:gd name="T44" fmla="*/ 200 w 418"/>
                  <a:gd name="T45" fmla="*/ 0 h 9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929"/>
                  <a:gd name="T71" fmla="*/ 418 w 418"/>
                  <a:gd name="T72" fmla="*/ 929 h 9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929">
                    <a:moveTo>
                      <a:pt x="200" y="0"/>
                    </a:moveTo>
                    <a:lnTo>
                      <a:pt x="242" y="67"/>
                    </a:lnTo>
                    <a:lnTo>
                      <a:pt x="271" y="162"/>
                    </a:lnTo>
                    <a:lnTo>
                      <a:pt x="292" y="226"/>
                    </a:lnTo>
                    <a:lnTo>
                      <a:pt x="345" y="322"/>
                    </a:lnTo>
                    <a:lnTo>
                      <a:pt x="418" y="522"/>
                    </a:lnTo>
                    <a:lnTo>
                      <a:pt x="405" y="651"/>
                    </a:lnTo>
                    <a:lnTo>
                      <a:pt x="387" y="831"/>
                    </a:lnTo>
                    <a:lnTo>
                      <a:pt x="379" y="870"/>
                    </a:lnTo>
                    <a:lnTo>
                      <a:pt x="387" y="896"/>
                    </a:lnTo>
                    <a:lnTo>
                      <a:pt x="387" y="923"/>
                    </a:lnTo>
                    <a:lnTo>
                      <a:pt x="42" y="920"/>
                    </a:lnTo>
                    <a:lnTo>
                      <a:pt x="51" y="929"/>
                    </a:lnTo>
                    <a:lnTo>
                      <a:pt x="27" y="848"/>
                    </a:lnTo>
                    <a:lnTo>
                      <a:pt x="15" y="428"/>
                    </a:lnTo>
                    <a:lnTo>
                      <a:pt x="102" y="371"/>
                    </a:lnTo>
                    <a:lnTo>
                      <a:pt x="105" y="149"/>
                    </a:lnTo>
                    <a:lnTo>
                      <a:pt x="60" y="149"/>
                    </a:lnTo>
                    <a:lnTo>
                      <a:pt x="63" y="101"/>
                    </a:lnTo>
                    <a:lnTo>
                      <a:pt x="21" y="116"/>
                    </a:lnTo>
                    <a:lnTo>
                      <a:pt x="0" y="32"/>
                    </a:lnTo>
                    <a:lnTo>
                      <a:pt x="180" y="20"/>
                    </a:lnTo>
                    <a:lnTo>
                      <a:pt x="200"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1" name="Freeform 52"/>
              <p:cNvSpPr>
                <a:spLocks noChangeAspect="1"/>
              </p:cNvSpPr>
              <p:nvPr/>
            </p:nvSpPr>
            <p:spPr bwMode="auto">
              <a:xfrm>
                <a:off x="4493" y="3127"/>
                <a:ext cx="755" cy="700"/>
              </a:xfrm>
              <a:custGeom>
                <a:avLst/>
                <a:gdLst>
                  <a:gd name="T0" fmla="*/ 197 w 755"/>
                  <a:gd name="T1" fmla="*/ 85 h 700"/>
                  <a:gd name="T2" fmla="*/ 204 w 755"/>
                  <a:gd name="T3" fmla="*/ 118 h 700"/>
                  <a:gd name="T4" fmla="*/ 239 w 755"/>
                  <a:gd name="T5" fmla="*/ 154 h 700"/>
                  <a:gd name="T6" fmla="*/ 262 w 755"/>
                  <a:gd name="T7" fmla="*/ 237 h 700"/>
                  <a:gd name="T8" fmla="*/ 309 w 755"/>
                  <a:gd name="T9" fmla="*/ 296 h 700"/>
                  <a:gd name="T10" fmla="*/ 286 w 755"/>
                  <a:gd name="T11" fmla="*/ 365 h 700"/>
                  <a:gd name="T12" fmla="*/ 312 w 755"/>
                  <a:gd name="T13" fmla="*/ 404 h 700"/>
                  <a:gd name="T14" fmla="*/ 330 w 755"/>
                  <a:gd name="T15" fmla="*/ 417 h 700"/>
                  <a:gd name="T16" fmla="*/ 362 w 755"/>
                  <a:gd name="T17" fmla="*/ 409 h 700"/>
                  <a:gd name="T18" fmla="*/ 414 w 755"/>
                  <a:gd name="T19" fmla="*/ 394 h 700"/>
                  <a:gd name="T20" fmla="*/ 448 w 755"/>
                  <a:gd name="T21" fmla="*/ 399 h 700"/>
                  <a:gd name="T22" fmla="*/ 498 w 755"/>
                  <a:gd name="T23" fmla="*/ 404 h 700"/>
                  <a:gd name="T24" fmla="*/ 556 w 755"/>
                  <a:gd name="T25" fmla="*/ 373 h 700"/>
                  <a:gd name="T26" fmla="*/ 564 w 755"/>
                  <a:gd name="T27" fmla="*/ 350 h 700"/>
                  <a:gd name="T28" fmla="*/ 595 w 755"/>
                  <a:gd name="T29" fmla="*/ 353 h 700"/>
                  <a:gd name="T30" fmla="*/ 634 w 755"/>
                  <a:gd name="T31" fmla="*/ 322 h 700"/>
                  <a:gd name="T32" fmla="*/ 661 w 755"/>
                  <a:gd name="T33" fmla="*/ 340 h 700"/>
                  <a:gd name="T34" fmla="*/ 634 w 755"/>
                  <a:gd name="T35" fmla="*/ 373 h 700"/>
                  <a:gd name="T36" fmla="*/ 624 w 755"/>
                  <a:gd name="T37" fmla="*/ 401 h 700"/>
                  <a:gd name="T38" fmla="*/ 556 w 755"/>
                  <a:gd name="T39" fmla="*/ 471 h 700"/>
                  <a:gd name="T40" fmla="*/ 522 w 755"/>
                  <a:gd name="T41" fmla="*/ 517 h 700"/>
                  <a:gd name="T42" fmla="*/ 469 w 755"/>
                  <a:gd name="T43" fmla="*/ 546 h 700"/>
                  <a:gd name="T44" fmla="*/ 438 w 755"/>
                  <a:gd name="T45" fmla="*/ 553 h 700"/>
                  <a:gd name="T46" fmla="*/ 425 w 755"/>
                  <a:gd name="T47" fmla="*/ 569 h 700"/>
                  <a:gd name="T48" fmla="*/ 239 w 755"/>
                  <a:gd name="T49" fmla="*/ 638 h 700"/>
                  <a:gd name="T50" fmla="*/ 170 w 755"/>
                  <a:gd name="T51" fmla="*/ 597 h 700"/>
                  <a:gd name="T52" fmla="*/ 152 w 755"/>
                  <a:gd name="T53" fmla="*/ 623 h 700"/>
                  <a:gd name="T54" fmla="*/ 76 w 755"/>
                  <a:gd name="T55" fmla="*/ 646 h 700"/>
                  <a:gd name="T56" fmla="*/ 66 w 755"/>
                  <a:gd name="T57" fmla="*/ 669 h 700"/>
                  <a:gd name="T58" fmla="*/ 0 w 755"/>
                  <a:gd name="T59" fmla="*/ 690 h 700"/>
                  <a:gd name="T60" fmla="*/ 16 w 755"/>
                  <a:gd name="T61" fmla="*/ 700 h 700"/>
                  <a:gd name="T62" fmla="*/ 76 w 755"/>
                  <a:gd name="T63" fmla="*/ 690 h 700"/>
                  <a:gd name="T64" fmla="*/ 155 w 755"/>
                  <a:gd name="T65" fmla="*/ 651 h 700"/>
                  <a:gd name="T66" fmla="*/ 204 w 755"/>
                  <a:gd name="T67" fmla="*/ 656 h 700"/>
                  <a:gd name="T68" fmla="*/ 241 w 755"/>
                  <a:gd name="T69" fmla="*/ 631 h 700"/>
                  <a:gd name="T70" fmla="*/ 346 w 755"/>
                  <a:gd name="T71" fmla="*/ 618 h 700"/>
                  <a:gd name="T72" fmla="*/ 417 w 755"/>
                  <a:gd name="T73" fmla="*/ 592 h 700"/>
                  <a:gd name="T74" fmla="*/ 446 w 755"/>
                  <a:gd name="T75" fmla="*/ 553 h 700"/>
                  <a:gd name="T76" fmla="*/ 464 w 755"/>
                  <a:gd name="T77" fmla="*/ 553 h 700"/>
                  <a:gd name="T78" fmla="*/ 561 w 755"/>
                  <a:gd name="T79" fmla="*/ 510 h 700"/>
                  <a:gd name="T80" fmla="*/ 642 w 755"/>
                  <a:gd name="T81" fmla="*/ 414 h 700"/>
                  <a:gd name="T82" fmla="*/ 731 w 755"/>
                  <a:gd name="T83" fmla="*/ 224 h 700"/>
                  <a:gd name="T84" fmla="*/ 682 w 755"/>
                  <a:gd name="T85" fmla="*/ 299 h 700"/>
                  <a:gd name="T86" fmla="*/ 661 w 755"/>
                  <a:gd name="T87" fmla="*/ 224 h 700"/>
                  <a:gd name="T88" fmla="*/ 668 w 755"/>
                  <a:gd name="T89" fmla="*/ 172 h 700"/>
                  <a:gd name="T90" fmla="*/ 692 w 755"/>
                  <a:gd name="T91" fmla="*/ 142 h 700"/>
                  <a:gd name="T92" fmla="*/ 697 w 755"/>
                  <a:gd name="T93" fmla="*/ 124 h 700"/>
                  <a:gd name="T94" fmla="*/ 708 w 755"/>
                  <a:gd name="T95" fmla="*/ 106 h 700"/>
                  <a:gd name="T96" fmla="*/ 737 w 755"/>
                  <a:gd name="T97" fmla="*/ 144 h 700"/>
                  <a:gd name="T98" fmla="*/ 755 w 755"/>
                  <a:gd name="T99" fmla="*/ 57 h 700"/>
                  <a:gd name="T100" fmla="*/ 755 w 755"/>
                  <a:gd name="T101" fmla="*/ 0 h 700"/>
                  <a:gd name="T102" fmla="*/ 410 w 755"/>
                  <a:gd name="T103" fmla="*/ 1 h 700"/>
                  <a:gd name="T104" fmla="*/ 404 w 755"/>
                  <a:gd name="T105" fmla="*/ 82 h 700"/>
                  <a:gd name="T106" fmla="*/ 413 w 755"/>
                  <a:gd name="T107" fmla="*/ 88 h 700"/>
                  <a:gd name="T108" fmla="*/ 197 w 755"/>
                  <a:gd name="T109" fmla="*/ 85 h 7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5"/>
                  <a:gd name="T166" fmla="*/ 0 h 700"/>
                  <a:gd name="T167" fmla="*/ 755 w 755"/>
                  <a:gd name="T168" fmla="*/ 700 h 7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5" h="700">
                    <a:moveTo>
                      <a:pt x="197" y="85"/>
                    </a:moveTo>
                    <a:lnTo>
                      <a:pt x="204" y="118"/>
                    </a:lnTo>
                    <a:lnTo>
                      <a:pt x="239" y="154"/>
                    </a:lnTo>
                    <a:lnTo>
                      <a:pt x="262" y="237"/>
                    </a:lnTo>
                    <a:lnTo>
                      <a:pt x="309" y="296"/>
                    </a:lnTo>
                    <a:lnTo>
                      <a:pt x="286" y="365"/>
                    </a:lnTo>
                    <a:lnTo>
                      <a:pt x="312" y="404"/>
                    </a:lnTo>
                    <a:lnTo>
                      <a:pt x="330" y="417"/>
                    </a:lnTo>
                    <a:lnTo>
                      <a:pt x="362" y="409"/>
                    </a:lnTo>
                    <a:lnTo>
                      <a:pt x="414" y="394"/>
                    </a:lnTo>
                    <a:lnTo>
                      <a:pt x="448" y="399"/>
                    </a:lnTo>
                    <a:lnTo>
                      <a:pt x="498" y="404"/>
                    </a:lnTo>
                    <a:lnTo>
                      <a:pt x="556" y="373"/>
                    </a:lnTo>
                    <a:lnTo>
                      <a:pt x="564" y="350"/>
                    </a:lnTo>
                    <a:lnTo>
                      <a:pt x="595" y="353"/>
                    </a:lnTo>
                    <a:lnTo>
                      <a:pt x="634" y="322"/>
                    </a:lnTo>
                    <a:lnTo>
                      <a:pt x="661" y="340"/>
                    </a:lnTo>
                    <a:lnTo>
                      <a:pt x="634" y="373"/>
                    </a:lnTo>
                    <a:lnTo>
                      <a:pt x="624" y="401"/>
                    </a:lnTo>
                    <a:lnTo>
                      <a:pt x="556" y="471"/>
                    </a:lnTo>
                    <a:lnTo>
                      <a:pt x="522" y="517"/>
                    </a:lnTo>
                    <a:lnTo>
                      <a:pt x="469" y="546"/>
                    </a:lnTo>
                    <a:lnTo>
                      <a:pt x="438" y="553"/>
                    </a:lnTo>
                    <a:lnTo>
                      <a:pt x="425" y="569"/>
                    </a:lnTo>
                    <a:lnTo>
                      <a:pt x="239" y="638"/>
                    </a:lnTo>
                    <a:lnTo>
                      <a:pt x="170" y="597"/>
                    </a:lnTo>
                    <a:lnTo>
                      <a:pt x="152" y="623"/>
                    </a:lnTo>
                    <a:lnTo>
                      <a:pt x="76" y="646"/>
                    </a:lnTo>
                    <a:lnTo>
                      <a:pt x="66" y="669"/>
                    </a:lnTo>
                    <a:lnTo>
                      <a:pt x="0" y="690"/>
                    </a:lnTo>
                    <a:lnTo>
                      <a:pt x="16" y="700"/>
                    </a:lnTo>
                    <a:lnTo>
                      <a:pt x="76" y="690"/>
                    </a:lnTo>
                    <a:lnTo>
                      <a:pt x="155" y="651"/>
                    </a:lnTo>
                    <a:lnTo>
                      <a:pt x="204" y="656"/>
                    </a:lnTo>
                    <a:lnTo>
                      <a:pt x="241" y="631"/>
                    </a:lnTo>
                    <a:lnTo>
                      <a:pt x="346" y="618"/>
                    </a:lnTo>
                    <a:lnTo>
                      <a:pt x="417" y="592"/>
                    </a:lnTo>
                    <a:lnTo>
                      <a:pt x="446" y="553"/>
                    </a:lnTo>
                    <a:lnTo>
                      <a:pt x="464" y="553"/>
                    </a:lnTo>
                    <a:lnTo>
                      <a:pt x="561" y="510"/>
                    </a:lnTo>
                    <a:lnTo>
                      <a:pt x="642" y="414"/>
                    </a:lnTo>
                    <a:lnTo>
                      <a:pt x="731" y="224"/>
                    </a:lnTo>
                    <a:lnTo>
                      <a:pt x="682" y="299"/>
                    </a:lnTo>
                    <a:lnTo>
                      <a:pt x="661" y="224"/>
                    </a:lnTo>
                    <a:lnTo>
                      <a:pt x="668" y="172"/>
                    </a:lnTo>
                    <a:lnTo>
                      <a:pt x="692" y="142"/>
                    </a:lnTo>
                    <a:lnTo>
                      <a:pt x="697" y="124"/>
                    </a:lnTo>
                    <a:lnTo>
                      <a:pt x="708" y="106"/>
                    </a:lnTo>
                    <a:lnTo>
                      <a:pt x="737" y="144"/>
                    </a:lnTo>
                    <a:lnTo>
                      <a:pt x="755" y="57"/>
                    </a:lnTo>
                    <a:lnTo>
                      <a:pt x="755" y="0"/>
                    </a:lnTo>
                    <a:lnTo>
                      <a:pt x="410" y="1"/>
                    </a:lnTo>
                    <a:lnTo>
                      <a:pt x="404" y="82"/>
                    </a:lnTo>
                    <a:lnTo>
                      <a:pt x="413" y="88"/>
                    </a:lnTo>
                    <a:lnTo>
                      <a:pt x="197" y="85"/>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grpSp>
        <p:sp>
          <p:nvSpPr>
            <p:cNvPr id="74" name="Rectangle 53"/>
            <p:cNvSpPr>
              <a:spLocks noChangeArrowheads="1"/>
            </p:cNvSpPr>
            <p:nvPr/>
          </p:nvSpPr>
          <p:spPr bwMode="auto">
            <a:xfrm>
              <a:off x="1965" y="3125"/>
              <a:ext cx="82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r>
                <a:rPr lang="en-US" altLang="en-US" sz="1400" dirty="0">
                  <a:solidFill>
                    <a:srgbClr val="425D8E"/>
                  </a:solidFill>
                </a:rPr>
                <a:t>REGIONAL</a:t>
              </a:r>
            </a:p>
            <a:p>
              <a:r>
                <a:rPr lang="en-US" altLang="en-US" sz="1400" dirty="0" smtClean="0">
                  <a:solidFill>
                    <a:srgbClr val="425D8E"/>
                  </a:solidFill>
                </a:rPr>
                <a:t>FORUMS</a:t>
              </a:r>
              <a:endParaRPr lang="en-US" altLang="en-US" sz="1400" dirty="0">
                <a:solidFill>
                  <a:srgbClr val="425D8E"/>
                </a:solidFill>
              </a:endParaRPr>
            </a:p>
          </p:txBody>
        </p:sp>
      </p:grpSp>
      <p:grpSp>
        <p:nvGrpSpPr>
          <p:cNvPr id="83" name="Group 45"/>
          <p:cNvGrpSpPr>
            <a:grpSpLocks noChangeAspect="1"/>
          </p:cNvGrpSpPr>
          <p:nvPr/>
        </p:nvGrpSpPr>
        <p:grpSpPr bwMode="auto">
          <a:xfrm>
            <a:off x="3820523" y="4446896"/>
            <a:ext cx="745131" cy="731520"/>
            <a:chOff x="1956" y="692"/>
            <a:chExt cx="3323" cy="3135"/>
          </a:xfrm>
        </p:grpSpPr>
        <p:sp>
          <p:nvSpPr>
            <p:cNvPr id="85" name="Freeform 46"/>
            <p:cNvSpPr>
              <a:spLocks noChangeAspect="1"/>
            </p:cNvSpPr>
            <p:nvPr/>
          </p:nvSpPr>
          <p:spPr bwMode="auto">
            <a:xfrm>
              <a:off x="1956" y="692"/>
              <a:ext cx="1722" cy="667"/>
            </a:xfrm>
            <a:custGeom>
              <a:avLst/>
              <a:gdLst>
                <a:gd name="T0" fmla="*/ 9 w 1971"/>
                <a:gd name="T1" fmla="*/ 0 h 777"/>
                <a:gd name="T2" fmla="*/ 9 w 1971"/>
                <a:gd name="T3" fmla="*/ 17 h 777"/>
                <a:gd name="T4" fmla="*/ 0 w 1971"/>
                <a:gd name="T5" fmla="*/ 27 h 777"/>
                <a:gd name="T6" fmla="*/ 10 w 1971"/>
                <a:gd name="T7" fmla="*/ 45 h 777"/>
                <a:gd name="T8" fmla="*/ 18 w 1971"/>
                <a:gd name="T9" fmla="*/ 61 h 777"/>
                <a:gd name="T10" fmla="*/ 51 w 1971"/>
                <a:gd name="T11" fmla="*/ 87 h 777"/>
                <a:gd name="T12" fmla="*/ 57 w 1971"/>
                <a:gd name="T13" fmla="*/ 95 h 777"/>
                <a:gd name="T14" fmla="*/ 45 w 1971"/>
                <a:gd name="T15" fmla="*/ 110 h 777"/>
                <a:gd name="T16" fmla="*/ 51 w 1971"/>
                <a:gd name="T17" fmla="*/ 132 h 777"/>
                <a:gd name="T18" fmla="*/ 61 w 1971"/>
                <a:gd name="T19" fmla="*/ 147 h 777"/>
                <a:gd name="T20" fmla="*/ 47 w 1971"/>
                <a:gd name="T21" fmla="*/ 155 h 777"/>
                <a:gd name="T22" fmla="*/ 29 w 1971"/>
                <a:gd name="T23" fmla="*/ 169 h 777"/>
                <a:gd name="T24" fmla="*/ 37 w 1971"/>
                <a:gd name="T25" fmla="*/ 185 h 777"/>
                <a:gd name="T26" fmla="*/ 121 w 1971"/>
                <a:gd name="T27" fmla="*/ 176 h 777"/>
                <a:gd name="T28" fmla="*/ 156 w 1971"/>
                <a:gd name="T29" fmla="*/ 167 h 777"/>
                <a:gd name="T30" fmla="*/ 178 w 1971"/>
                <a:gd name="T31" fmla="*/ 169 h 777"/>
                <a:gd name="T32" fmla="*/ 264 w 1971"/>
                <a:gd name="T33" fmla="*/ 161 h 777"/>
                <a:gd name="T34" fmla="*/ 305 w 1971"/>
                <a:gd name="T35" fmla="*/ 172 h 777"/>
                <a:gd name="T36" fmla="*/ 321 w 1971"/>
                <a:gd name="T37" fmla="*/ 169 h 777"/>
                <a:gd name="T38" fmla="*/ 432 w 1971"/>
                <a:gd name="T39" fmla="*/ 209 h 777"/>
                <a:gd name="T40" fmla="*/ 509 w 1971"/>
                <a:gd name="T41" fmla="*/ 260 h 777"/>
                <a:gd name="T42" fmla="*/ 523 w 1971"/>
                <a:gd name="T43" fmla="*/ 282 h 777"/>
                <a:gd name="T44" fmla="*/ 560 w 1971"/>
                <a:gd name="T45" fmla="*/ 294 h 777"/>
                <a:gd name="T46" fmla="*/ 580 w 1971"/>
                <a:gd name="T47" fmla="*/ 324 h 777"/>
                <a:gd name="T48" fmla="*/ 570 w 1971"/>
                <a:gd name="T49" fmla="*/ 329 h 777"/>
                <a:gd name="T50" fmla="*/ 572 w 1971"/>
                <a:gd name="T51" fmla="*/ 341 h 777"/>
                <a:gd name="T52" fmla="*/ 566 w 1971"/>
                <a:gd name="T53" fmla="*/ 362 h 777"/>
                <a:gd name="T54" fmla="*/ 601 w 1971"/>
                <a:gd name="T55" fmla="*/ 352 h 777"/>
                <a:gd name="T56" fmla="*/ 614 w 1971"/>
                <a:gd name="T57" fmla="*/ 351 h 777"/>
                <a:gd name="T58" fmla="*/ 660 w 1971"/>
                <a:gd name="T59" fmla="*/ 347 h 777"/>
                <a:gd name="T60" fmla="*/ 676 w 1971"/>
                <a:gd name="T61" fmla="*/ 324 h 777"/>
                <a:gd name="T62" fmla="*/ 687 w 1971"/>
                <a:gd name="T63" fmla="*/ 341 h 777"/>
                <a:gd name="T64" fmla="*/ 786 w 1971"/>
                <a:gd name="T65" fmla="*/ 294 h 777"/>
                <a:gd name="T66" fmla="*/ 801 w 1971"/>
                <a:gd name="T67" fmla="*/ 301 h 777"/>
                <a:gd name="T68" fmla="*/ 817 w 1971"/>
                <a:gd name="T69" fmla="*/ 301 h 777"/>
                <a:gd name="T70" fmla="*/ 819 w 1971"/>
                <a:gd name="T71" fmla="*/ 282 h 777"/>
                <a:gd name="T72" fmla="*/ 813 w 1971"/>
                <a:gd name="T73" fmla="*/ 268 h 777"/>
                <a:gd name="T74" fmla="*/ 813 w 1971"/>
                <a:gd name="T75" fmla="*/ 258 h 777"/>
                <a:gd name="T76" fmla="*/ 829 w 1971"/>
                <a:gd name="T77" fmla="*/ 258 h 777"/>
                <a:gd name="T78" fmla="*/ 854 w 1971"/>
                <a:gd name="T79" fmla="*/ 251 h 777"/>
                <a:gd name="T80" fmla="*/ 868 w 1971"/>
                <a:gd name="T81" fmla="*/ 256 h 777"/>
                <a:gd name="T82" fmla="*/ 901 w 1971"/>
                <a:gd name="T83" fmla="*/ 247 h 777"/>
                <a:gd name="T84" fmla="*/ 916 w 1971"/>
                <a:gd name="T85" fmla="*/ 236 h 777"/>
                <a:gd name="T86" fmla="*/ 922 w 1971"/>
                <a:gd name="T87" fmla="*/ 216 h 777"/>
                <a:gd name="T88" fmla="*/ 927 w 1971"/>
                <a:gd name="T89" fmla="*/ 204 h 777"/>
                <a:gd name="T90" fmla="*/ 944 w 1971"/>
                <a:gd name="T91" fmla="*/ 199 h 777"/>
                <a:gd name="T92" fmla="*/ 954 w 1971"/>
                <a:gd name="T93" fmla="*/ 187 h 777"/>
                <a:gd name="T94" fmla="*/ 962 w 1971"/>
                <a:gd name="T95" fmla="*/ 169 h 777"/>
                <a:gd name="T96" fmla="*/ 971 w 1971"/>
                <a:gd name="T97" fmla="*/ 159 h 777"/>
                <a:gd name="T98" fmla="*/ 977 w 1971"/>
                <a:gd name="T99" fmla="*/ 143 h 777"/>
                <a:gd name="T100" fmla="*/ 977 w 1971"/>
                <a:gd name="T101" fmla="*/ 132 h 777"/>
                <a:gd name="T102" fmla="*/ 1003 w 1971"/>
                <a:gd name="T103" fmla="*/ 117 h 777"/>
                <a:gd name="T104" fmla="*/ 1000 w 1971"/>
                <a:gd name="T105" fmla="*/ 105 h 777"/>
                <a:gd name="T106" fmla="*/ 694 w 1971"/>
                <a:gd name="T107" fmla="*/ 91 h 777"/>
                <a:gd name="T108" fmla="*/ 676 w 1971"/>
                <a:gd name="T109" fmla="*/ 65 h 777"/>
                <a:gd name="T110" fmla="*/ 671 w 1971"/>
                <a:gd name="T111" fmla="*/ 39 h 777"/>
                <a:gd name="T112" fmla="*/ 652 w 1971"/>
                <a:gd name="T113" fmla="*/ 7 h 777"/>
                <a:gd name="T114" fmla="*/ 9 w 1971"/>
                <a:gd name="T115" fmla="*/ 0 h 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1"/>
                <a:gd name="T175" fmla="*/ 0 h 777"/>
                <a:gd name="T176" fmla="*/ 1971 w 1971"/>
                <a:gd name="T177" fmla="*/ 777 h 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1" h="777">
                  <a:moveTo>
                    <a:pt x="18" y="0"/>
                  </a:moveTo>
                  <a:lnTo>
                    <a:pt x="18" y="36"/>
                  </a:lnTo>
                  <a:lnTo>
                    <a:pt x="0" y="57"/>
                  </a:lnTo>
                  <a:lnTo>
                    <a:pt x="21" y="96"/>
                  </a:lnTo>
                  <a:lnTo>
                    <a:pt x="36" y="132"/>
                  </a:lnTo>
                  <a:lnTo>
                    <a:pt x="99" y="186"/>
                  </a:lnTo>
                  <a:lnTo>
                    <a:pt x="111" y="204"/>
                  </a:lnTo>
                  <a:lnTo>
                    <a:pt x="87" y="237"/>
                  </a:lnTo>
                  <a:lnTo>
                    <a:pt x="99" y="282"/>
                  </a:lnTo>
                  <a:lnTo>
                    <a:pt x="120" y="315"/>
                  </a:lnTo>
                  <a:lnTo>
                    <a:pt x="93" y="333"/>
                  </a:lnTo>
                  <a:lnTo>
                    <a:pt x="57" y="363"/>
                  </a:lnTo>
                  <a:lnTo>
                    <a:pt x="72" y="399"/>
                  </a:lnTo>
                  <a:lnTo>
                    <a:pt x="237" y="378"/>
                  </a:lnTo>
                  <a:lnTo>
                    <a:pt x="306" y="360"/>
                  </a:lnTo>
                  <a:lnTo>
                    <a:pt x="351" y="363"/>
                  </a:lnTo>
                  <a:lnTo>
                    <a:pt x="519" y="345"/>
                  </a:lnTo>
                  <a:lnTo>
                    <a:pt x="600" y="369"/>
                  </a:lnTo>
                  <a:lnTo>
                    <a:pt x="630" y="363"/>
                  </a:lnTo>
                  <a:lnTo>
                    <a:pt x="849" y="447"/>
                  </a:lnTo>
                  <a:lnTo>
                    <a:pt x="999" y="558"/>
                  </a:lnTo>
                  <a:lnTo>
                    <a:pt x="1029" y="603"/>
                  </a:lnTo>
                  <a:lnTo>
                    <a:pt x="1101" y="630"/>
                  </a:lnTo>
                  <a:lnTo>
                    <a:pt x="1140" y="693"/>
                  </a:lnTo>
                  <a:lnTo>
                    <a:pt x="1119" y="705"/>
                  </a:lnTo>
                  <a:lnTo>
                    <a:pt x="1125" y="732"/>
                  </a:lnTo>
                  <a:lnTo>
                    <a:pt x="1113" y="777"/>
                  </a:lnTo>
                  <a:lnTo>
                    <a:pt x="1182" y="756"/>
                  </a:lnTo>
                  <a:lnTo>
                    <a:pt x="1206" y="753"/>
                  </a:lnTo>
                  <a:lnTo>
                    <a:pt x="1296" y="744"/>
                  </a:lnTo>
                  <a:lnTo>
                    <a:pt x="1329" y="693"/>
                  </a:lnTo>
                  <a:lnTo>
                    <a:pt x="1350" y="732"/>
                  </a:lnTo>
                  <a:lnTo>
                    <a:pt x="1545" y="630"/>
                  </a:lnTo>
                  <a:lnTo>
                    <a:pt x="1575" y="648"/>
                  </a:lnTo>
                  <a:lnTo>
                    <a:pt x="1605" y="648"/>
                  </a:lnTo>
                  <a:lnTo>
                    <a:pt x="1608" y="603"/>
                  </a:lnTo>
                  <a:lnTo>
                    <a:pt x="1596" y="576"/>
                  </a:lnTo>
                  <a:lnTo>
                    <a:pt x="1596" y="555"/>
                  </a:lnTo>
                  <a:lnTo>
                    <a:pt x="1629" y="555"/>
                  </a:lnTo>
                  <a:lnTo>
                    <a:pt x="1677" y="537"/>
                  </a:lnTo>
                  <a:lnTo>
                    <a:pt x="1707" y="549"/>
                  </a:lnTo>
                  <a:lnTo>
                    <a:pt x="1770" y="531"/>
                  </a:lnTo>
                  <a:lnTo>
                    <a:pt x="1800" y="507"/>
                  </a:lnTo>
                  <a:lnTo>
                    <a:pt x="1812" y="465"/>
                  </a:lnTo>
                  <a:lnTo>
                    <a:pt x="1821" y="438"/>
                  </a:lnTo>
                  <a:lnTo>
                    <a:pt x="1854" y="426"/>
                  </a:lnTo>
                  <a:lnTo>
                    <a:pt x="1875" y="402"/>
                  </a:lnTo>
                  <a:lnTo>
                    <a:pt x="1890" y="363"/>
                  </a:lnTo>
                  <a:lnTo>
                    <a:pt x="1908" y="342"/>
                  </a:lnTo>
                  <a:lnTo>
                    <a:pt x="1920" y="309"/>
                  </a:lnTo>
                  <a:lnTo>
                    <a:pt x="1920" y="282"/>
                  </a:lnTo>
                  <a:lnTo>
                    <a:pt x="1971" y="252"/>
                  </a:lnTo>
                  <a:lnTo>
                    <a:pt x="1965" y="225"/>
                  </a:lnTo>
                  <a:lnTo>
                    <a:pt x="1362" y="195"/>
                  </a:lnTo>
                  <a:lnTo>
                    <a:pt x="1329" y="141"/>
                  </a:lnTo>
                  <a:lnTo>
                    <a:pt x="1317" y="81"/>
                  </a:lnTo>
                  <a:lnTo>
                    <a:pt x="1281" y="15"/>
                  </a:lnTo>
                  <a:lnTo>
                    <a:pt x="18"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6" name="Freeform 47"/>
            <p:cNvSpPr>
              <a:spLocks noChangeAspect="1"/>
            </p:cNvSpPr>
            <p:nvPr/>
          </p:nvSpPr>
          <p:spPr bwMode="auto">
            <a:xfrm>
              <a:off x="3510" y="790"/>
              <a:ext cx="1200" cy="878"/>
            </a:xfrm>
            <a:custGeom>
              <a:avLst/>
              <a:gdLst>
                <a:gd name="T0" fmla="*/ 760 w 1200"/>
                <a:gd name="T1" fmla="*/ 131 h 878"/>
                <a:gd name="T2" fmla="*/ 849 w 1200"/>
                <a:gd name="T3" fmla="*/ 242 h 878"/>
                <a:gd name="T4" fmla="*/ 852 w 1200"/>
                <a:gd name="T5" fmla="*/ 131 h 878"/>
                <a:gd name="T6" fmla="*/ 831 w 1200"/>
                <a:gd name="T7" fmla="*/ 51 h 878"/>
                <a:gd name="T8" fmla="*/ 867 w 1200"/>
                <a:gd name="T9" fmla="*/ 0 h 878"/>
                <a:gd name="T10" fmla="*/ 1024 w 1200"/>
                <a:gd name="T11" fmla="*/ 44 h 878"/>
                <a:gd name="T12" fmla="*/ 1100 w 1200"/>
                <a:gd name="T13" fmla="*/ 147 h 878"/>
                <a:gd name="T14" fmla="*/ 1169 w 1200"/>
                <a:gd name="T15" fmla="*/ 422 h 878"/>
                <a:gd name="T16" fmla="*/ 1169 w 1200"/>
                <a:gd name="T17" fmla="*/ 556 h 878"/>
                <a:gd name="T18" fmla="*/ 1145 w 1200"/>
                <a:gd name="T19" fmla="*/ 572 h 878"/>
                <a:gd name="T20" fmla="*/ 1079 w 1200"/>
                <a:gd name="T21" fmla="*/ 582 h 878"/>
                <a:gd name="T22" fmla="*/ 1064 w 1200"/>
                <a:gd name="T23" fmla="*/ 613 h 878"/>
                <a:gd name="T24" fmla="*/ 1077 w 1200"/>
                <a:gd name="T25" fmla="*/ 674 h 878"/>
                <a:gd name="T26" fmla="*/ 1008 w 1200"/>
                <a:gd name="T27" fmla="*/ 692 h 878"/>
                <a:gd name="T28" fmla="*/ 969 w 1200"/>
                <a:gd name="T29" fmla="*/ 644 h 878"/>
                <a:gd name="T30" fmla="*/ 840 w 1200"/>
                <a:gd name="T31" fmla="*/ 626 h 878"/>
                <a:gd name="T32" fmla="*/ 791 w 1200"/>
                <a:gd name="T33" fmla="*/ 677 h 878"/>
                <a:gd name="T34" fmla="*/ 760 w 1200"/>
                <a:gd name="T35" fmla="*/ 649 h 878"/>
                <a:gd name="T36" fmla="*/ 684 w 1200"/>
                <a:gd name="T37" fmla="*/ 783 h 878"/>
                <a:gd name="T38" fmla="*/ 626 w 1200"/>
                <a:gd name="T39" fmla="*/ 865 h 878"/>
                <a:gd name="T40" fmla="*/ 553 w 1200"/>
                <a:gd name="T41" fmla="*/ 873 h 878"/>
                <a:gd name="T42" fmla="*/ 508 w 1200"/>
                <a:gd name="T43" fmla="*/ 860 h 878"/>
                <a:gd name="T44" fmla="*/ 466 w 1200"/>
                <a:gd name="T45" fmla="*/ 798 h 878"/>
                <a:gd name="T46" fmla="*/ 383 w 1200"/>
                <a:gd name="T47" fmla="*/ 757 h 878"/>
                <a:gd name="T48" fmla="*/ 343 w 1200"/>
                <a:gd name="T49" fmla="*/ 693 h 878"/>
                <a:gd name="T50" fmla="*/ 259 w 1200"/>
                <a:gd name="T51" fmla="*/ 639 h 878"/>
                <a:gd name="T52" fmla="*/ 189 w 1200"/>
                <a:gd name="T53" fmla="*/ 538 h 878"/>
                <a:gd name="T54" fmla="*/ 121 w 1200"/>
                <a:gd name="T55" fmla="*/ 430 h 878"/>
                <a:gd name="T56" fmla="*/ 0 w 1200"/>
                <a:gd name="T57" fmla="*/ 360 h 878"/>
                <a:gd name="T58" fmla="*/ 73 w 1200"/>
                <a:gd name="T59" fmla="*/ 260 h 878"/>
                <a:gd name="T60" fmla="*/ 121 w 1200"/>
                <a:gd name="T61" fmla="*/ 142 h 878"/>
                <a:gd name="T62" fmla="*/ 162 w 1200"/>
                <a:gd name="T63" fmla="*/ 98 h 8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0"/>
                <a:gd name="T97" fmla="*/ 0 h 878"/>
                <a:gd name="T98" fmla="*/ 1200 w 1200"/>
                <a:gd name="T99" fmla="*/ 878 h 8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0" h="878">
                  <a:moveTo>
                    <a:pt x="162" y="98"/>
                  </a:moveTo>
                  <a:lnTo>
                    <a:pt x="760" y="131"/>
                  </a:lnTo>
                  <a:lnTo>
                    <a:pt x="770" y="224"/>
                  </a:lnTo>
                  <a:lnTo>
                    <a:pt x="849" y="242"/>
                  </a:lnTo>
                  <a:lnTo>
                    <a:pt x="844" y="188"/>
                  </a:lnTo>
                  <a:lnTo>
                    <a:pt x="852" y="131"/>
                  </a:lnTo>
                  <a:lnTo>
                    <a:pt x="831" y="90"/>
                  </a:lnTo>
                  <a:lnTo>
                    <a:pt x="831" y="51"/>
                  </a:lnTo>
                  <a:lnTo>
                    <a:pt x="870" y="15"/>
                  </a:lnTo>
                  <a:lnTo>
                    <a:pt x="867" y="0"/>
                  </a:lnTo>
                  <a:lnTo>
                    <a:pt x="983" y="41"/>
                  </a:lnTo>
                  <a:lnTo>
                    <a:pt x="1024" y="44"/>
                  </a:lnTo>
                  <a:lnTo>
                    <a:pt x="1106" y="67"/>
                  </a:lnTo>
                  <a:lnTo>
                    <a:pt x="1100" y="147"/>
                  </a:lnTo>
                  <a:lnTo>
                    <a:pt x="1124" y="257"/>
                  </a:lnTo>
                  <a:lnTo>
                    <a:pt x="1169" y="422"/>
                  </a:lnTo>
                  <a:lnTo>
                    <a:pt x="1200" y="554"/>
                  </a:lnTo>
                  <a:lnTo>
                    <a:pt x="1169" y="556"/>
                  </a:lnTo>
                  <a:lnTo>
                    <a:pt x="1150" y="556"/>
                  </a:lnTo>
                  <a:lnTo>
                    <a:pt x="1145" y="572"/>
                  </a:lnTo>
                  <a:lnTo>
                    <a:pt x="1093" y="569"/>
                  </a:lnTo>
                  <a:lnTo>
                    <a:pt x="1079" y="582"/>
                  </a:lnTo>
                  <a:lnTo>
                    <a:pt x="1056" y="577"/>
                  </a:lnTo>
                  <a:lnTo>
                    <a:pt x="1064" y="613"/>
                  </a:lnTo>
                  <a:lnTo>
                    <a:pt x="1074" y="677"/>
                  </a:lnTo>
                  <a:lnTo>
                    <a:pt x="1077" y="674"/>
                  </a:lnTo>
                  <a:lnTo>
                    <a:pt x="1011" y="718"/>
                  </a:lnTo>
                  <a:lnTo>
                    <a:pt x="1008" y="692"/>
                  </a:lnTo>
                  <a:lnTo>
                    <a:pt x="978" y="683"/>
                  </a:lnTo>
                  <a:lnTo>
                    <a:pt x="969" y="644"/>
                  </a:lnTo>
                  <a:lnTo>
                    <a:pt x="906" y="602"/>
                  </a:lnTo>
                  <a:lnTo>
                    <a:pt x="840" y="626"/>
                  </a:lnTo>
                  <a:lnTo>
                    <a:pt x="841" y="662"/>
                  </a:lnTo>
                  <a:lnTo>
                    <a:pt x="791" y="677"/>
                  </a:lnTo>
                  <a:lnTo>
                    <a:pt x="768" y="677"/>
                  </a:lnTo>
                  <a:lnTo>
                    <a:pt x="760" y="649"/>
                  </a:lnTo>
                  <a:lnTo>
                    <a:pt x="679" y="651"/>
                  </a:lnTo>
                  <a:lnTo>
                    <a:pt x="684" y="783"/>
                  </a:lnTo>
                  <a:lnTo>
                    <a:pt x="624" y="780"/>
                  </a:lnTo>
                  <a:lnTo>
                    <a:pt x="626" y="865"/>
                  </a:lnTo>
                  <a:lnTo>
                    <a:pt x="597" y="878"/>
                  </a:lnTo>
                  <a:lnTo>
                    <a:pt x="553" y="873"/>
                  </a:lnTo>
                  <a:lnTo>
                    <a:pt x="537" y="873"/>
                  </a:lnTo>
                  <a:lnTo>
                    <a:pt x="508" y="860"/>
                  </a:lnTo>
                  <a:lnTo>
                    <a:pt x="511" y="819"/>
                  </a:lnTo>
                  <a:lnTo>
                    <a:pt x="466" y="798"/>
                  </a:lnTo>
                  <a:lnTo>
                    <a:pt x="414" y="827"/>
                  </a:lnTo>
                  <a:lnTo>
                    <a:pt x="383" y="757"/>
                  </a:lnTo>
                  <a:lnTo>
                    <a:pt x="359" y="747"/>
                  </a:lnTo>
                  <a:lnTo>
                    <a:pt x="343" y="693"/>
                  </a:lnTo>
                  <a:lnTo>
                    <a:pt x="309" y="680"/>
                  </a:lnTo>
                  <a:lnTo>
                    <a:pt x="259" y="639"/>
                  </a:lnTo>
                  <a:lnTo>
                    <a:pt x="262" y="577"/>
                  </a:lnTo>
                  <a:lnTo>
                    <a:pt x="189" y="538"/>
                  </a:lnTo>
                  <a:lnTo>
                    <a:pt x="178" y="492"/>
                  </a:lnTo>
                  <a:lnTo>
                    <a:pt x="121" y="430"/>
                  </a:lnTo>
                  <a:lnTo>
                    <a:pt x="42" y="402"/>
                  </a:lnTo>
                  <a:lnTo>
                    <a:pt x="0" y="360"/>
                  </a:lnTo>
                  <a:lnTo>
                    <a:pt x="42" y="283"/>
                  </a:lnTo>
                  <a:lnTo>
                    <a:pt x="73" y="260"/>
                  </a:lnTo>
                  <a:lnTo>
                    <a:pt x="100" y="209"/>
                  </a:lnTo>
                  <a:lnTo>
                    <a:pt x="121" y="142"/>
                  </a:lnTo>
                  <a:lnTo>
                    <a:pt x="162" y="126"/>
                  </a:lnTo>
                  <a:lnTo>
                    <a:pt x="162" y="98"/>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7" name="Freeform 48"/>
            <p:cNvSpPr>
              <a:spLocks noChangeAspect="1"/>
            </p:cNvSpPr>
            <p:nvPr/>
          </p:nvSpPr>
          <p:spPr bwMode="auto">
            <a:xfrm>
              <a:off x="4139" y="1338"/>
              <a:ext cx="922" cy="988"/>
            </a:xfrm>
            <a:custGeom>
              <a:avLst/>
              <a:gdLst>
                <a:gd name="T0" fmla="*/ 0 w 922"/>
                <a:gd name="T1" fmla="*/ 226 h 988"/>
                <a:gd name="T2" fmla="*/ 55 w 922"/>
                <a:gd name="T3" fmla="*/ 100 h 988"/>
                <a:gd name="T4" fmla="*/ 136 w 922"/>
                <a:gd name="T5" fmla="*/ 129 h 988"/>
                <a:gd name="T6" fmla="*/ 215 w 922"/>
                <a:gd name="T7" fmla="*/ 116 h 988"/>
                <a:gd name="T8" fmla="*/ 283 w 922"/>
                <a:gd name="T9" fmla="*/ 57 h 988"/>
                <a:gd name="T10" fmla="*/ 349 w 922"/>
                <a:gd name="T11" fmla="*/ 135 h 988"/>
                <a:gd name="T12" fmla="*/ 382 w 922"/>
                <a:gd name="T13" fmla="*/ 141 h 988"/>
                <a:gd name="T14" fmla="*/ 443 w 922"/>
                <a:gd name="T15" fmla="*/ 129 h 988"/>
                <a:gd name="T16" fmla="*/ 424 w 922"/>
                <a:gd name="T17" fmla="*/ 18 h 988"/>
                <a:gd name="T18" fmla="*/ 464 w 922"/>
                <a:gd name="T19" fmla="*/ 18 h 988"/>
                <a:gd name="T20" fmla="*/ 521 w 922"/>
                <a:gd name="T21" fmla="*/ 8 h 988"/>
                <a:gd name="T22" fmla="*/ 681 w 922"/>
                <a:gd name="T23" fmla="*/ 255 h 988"/>
                <a:gd name="T24" fmla="*/ 870 w 922"/>
                <a:gd name="T25" fmla="*/ 515 h 988"/>
                <a:gd name="T26" fmla="*/ 885 w 922"/>
                <a:gd name="T27" fmla="*/ 592 h 988"/>
                <a:gd name="T28" fmla="*/ 849 w 922"/>
                <a:gd name="T29" fmla="*/ 654 h 988"/>
                <a:gd name="T30" fmla="*/ 901 w 922"/>
                <a:gd name="T31" fmla="*/ 893 h 988"/>
                <a:gd name="T32" fmla="*/ 728 w 922"/>
                <a:gd name="T33" fmla="*/ 901 h 988"/>
                <a:gd name="T34" fmla="*/ 623 w 922"/>
                <a:gd name="T35" fmla="*/ 988 h 988"/>
                <a:gd name="T36" fmla="*/ 602 w 922"/>
                <a:gd name="T37" fmla="*/ 913 h 988"/>
                <a:gd name="T38" fmla="*/ 558 w 922"/>
                <a:gd name="T39" fmla="*/ 888 h 988"/>
                <a:gd name="T40" fmla="*/ 534 w 922"/>
                <a:gd name="T41" fmla="*/ 846 h 988"/>
                <a:gd name="T42" fmla="*/ 524 w 922"/>
                <a:gd name="T43" fmla="*/ 803 h 988"/>
                <a:gd name="T44" fmla="*/ 477 w 922"/>
                <a:gd name="T45" fmla="*/ 769 h 988"/>
                <a:gd name="T46" fmla="*/ 390 w 922"/>
                <a:gd name="T47" fmla="*/ 684 h 988"/>
                <a:gd name="T48" fmla="*/ 343 w 922"/>
                <a:gd name="T49" fmla="*/ 651 h 988"/>
                <a:gd name="T50" fmla="*/ 286 w 922"/>
                <a:gd name="T51" fmla="*/ 659 h 988"/>
                <a:gd name="T52" fmla="*/ 259 w 922"/>
                <a:gd name="T53" fmla="*/ 669 h 988"/>
                <a:gd name="T54" fmla="*/ 212 w 922"/>
                <a:gd name="T55" fmla="*/ 584 h 988"/>
                <a:gd name="T56" fmla="*/ 157 w 922"/>
                <a:gd name="T57" fmla="*/ 543 h 988"/>
                <a:gd name="T58" fmla="*/ 139 w 922"/>
                <a:gd name="T59" fmla="*/ 466 h 988"/>
                <a:gd name="T60" fmla="*/ 139 w 922"/>
                <a:gd name="T61" fmla="*/ 399 h 988"/>
                <a:gd name="T62" fmla="*/ 0 w 922"/>
                <a:gd name="T63" fmla="*/ 319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2"/>
                <a:gd name="T97" fmla="*/ 0 h 988"/>
                <a:gd name="T98" fmla="*/ 922 w 922"/>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2" h="988">
                  <a:moveTo>
                    <a:pt x="0" y="319"/>
                  </a:moveTo>
                  <a:lnTo>
                    <a:pt x="0" y="226"/>
                  </a:lnTo>
                  <a:lnTo>
                    <a:pt x="55" y="234"/>
                  </a:lnTo>
                  <a:lnTo>
                    <a:pt x="55" y="100"/>
                  </a:lnTo>
                  <a:lnTo>
                    <a:pt x="134" y="100"/>
                  </a:lnTo>
                  <a:lnTo>
                    <a:pt x="136" y="129"/>
                  </a:lnTo>
                  <a:lnTo>
                    <a:pt x="170" y="131"/>
                  </a:lnTo>
                  <a:lnTo>
                    <a:pt x="215" y="116"/>
                  </a:lnTo>
                  <a:lnTo>
                    <a:pt x="217" y="78"/>
                  </a:lnTo>
                  <a:lnTo>
                    <a:pt x="283" y="57"/>
                  </a:lnTo>
                  <a:lnTo>
                    <a:pt x="325" y="96"/>
                  </a:lnTo>
                  <a:lnTo>
                    <a:pt x="349" y="135"/>
                  </a:lnTo>
                  <a:lnTo>
                    <a:pt x="380" y="152"/>
                  </a:lnTo>
                  <a:lnTo>
                    <a:pt x="382" y="141"/>
                  </a:lnTo>
                  <a:lnTo>
                    <a:pt x="451" y="129"/>
                  </a:lnTo>
                  <a:lnTo>
                    <a:pt x="443" y="129"/>
                  </a:lnTo>
                  <a:lnTo>
                    <a:pt x="437" y="67"/>
                  </a:lnTo>
                  <a:lnTo>
                    <a:pt x="424" y="18"/>
                  </a:lnTo>
                  <a:lnTo>
                    <a:pt x="440" y="33"/>
                  </a:lnTo>
                  <a:lnTo>
                    <a:pt x="464" y="18"/>
                  </a:lnTo>
                  <a:lnTo>
                    <a:pt x="519" y="28"/>
                  </a:lnTo>
                  <a:lnTo>
                    <a:pt x="521" y="8"/>
                  </a:lnTo>
                  <a:lnTo>
                    <a:pt x="571" y="0"/>
                  </a:lnTo>
                  <a:lnTo>
                    <a:pt x="681" y="255"/>
                  </a:lnTo>
                  <a:lnTo>
                    <a:pt x="817" y="468"/>
                  </a:lnTo>
                  <a:lnTo>
                    <a:pt x="870" y="515"/>
                  </a:lnTo>
                  <a:lnTo>
                    <a:pt x="864" y="561"/>
                  </a:lnTo>
                  <a:lnTo>
                    <a:pt x="885" y="592"/>
                  </a:lnTo>
                  <a:lnTo>
                    <a:pt x="854" y="610"/>
                  </a:lnTo>
                  <a:lnTo>
                    <a:pt x="849" y="654"/>
                  </a:lnTo>
                  <a:lnTo>
                    <a:pt x="922" y="875"/>
                  </a:lnTo>
                  <a:lnTo>
                    <a:pt x="901" y="893"/>
                  </a:lnTo>
                  <a:lnTo>
                    <a:pt x="838" y="895"/>
                  </a:lnTo>
                  <a:lnTo>
                    <a:pt x="728" y="901"/>
                  </a:lnTo>
                  <a:lnTo>
                    <a:pt x="739" y="988"/>
                  </a:lnTo>
                  <a:lnTo>
                    <a:pt x="623" y="988"/>
                  </a:lnTo>
                  <a:lnTo>
                    <a:pt x="621" y="962"/>
                  </a:lnTo>
                  <a:lnTo>
                    <a:pt x="602" y="913"/>
                  </a:lnTo>
                  <a:lnTo>
                    <a:pt x="584" y="880"/>
                  </a:lnTo>
                  <a:lnTo>
                    <a:pt x="558" y="888"/>
                  </a:lnTo>
                  <a:lnTo>
                    <a:pt x="545" y="870"/>
                  </a:lnTo>
                  <a:lnTo>
                    <a:pt x="534" y="846"/>
                  </a:lnTo>
                  <a:lnTo>
                    <a:pt x="466" y="787"/>
                  </a:lnTo>
                  <a:lnTo>
                    <a:pt x="524" y="803"/>
                  </a:lnTo>
                  <a:lnTo>
                    <a:pt x="524" y="769"/>
                  </a:lnTo>
                  <a:lnTo>
                    <a:pt x="477" y="769"/>
                  </a:lnTo>
                  <a:lnTo>
                    <a:pt x="430" y="690"/>
                  </a:lnTo>
                  <a:lnTo>
                    <a:pt x="390" y="684"/>
                  </a:lnTo>
                  <a:lnTo>
                    <a:pt x="390" y="654"/>
                  </a:lnTo>
                  <a:lnTo>
                    <a:pt x="343" y="651"/>
                  </a:lnTo>
                  <a:lnTo>
                    <a:pt x="312" y="641"/>
                  </a:lnTo>
                  <a:lnTo>
                    <a:pt x="286" y="659"/>
                  </a:lnTo>
                  <a:lnTo>
                    <a:pt x="259" y="648"/>
                  </a:lnTo>
                  <a:lnTo>
                    <a:pt x="259" y="669"/>
                  </a:lnTo>
                  <a:lnTo>
                    <a:pt x="215" y="664"/>
                  </a:lnTo>
                  <a:lnTo>
                    <a:pt x="212" y="584"/>
                  </a:lnTo>
                  <a:lnTo>
                    <a:pt x="223" y="563"/>
                  </a:lnTo>
                  <a:lnTo>
                    <a:pt x="157" y="543"/>
                  </a:lnTo>
                  <a:lnTo>
                    <a:pt x="128" y="499"/>
                  </a:lnTo>
                  <a:lnTo>
                    <a:pt x="139" y="466"/>
                  </a:lnTo>
                  <a:lnTo>
                    <a:pt x="165" y="435"/>
                  </a:lnTo>
                  <a:lnTo>
                    <a:pt x="139" y="399"/>
                  </a:lnTo>
                  <a:lnTo>
                    <a:pt x="94" y="350"/>
                  </a:lnTo>
                  <a:lnTo>
                    <a:pt x="0" y="319"/>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8" name="Freeform 49"/>
            <p:cNvSpPr>
              <a:spLocks noChangeAspect="1"/>
            </p:cNvSpPr>
            <p:nvPr/>
          </p:nvSpPr>
          <p:spPr bwMode="auto">
            <a:xfrm>
              <a:off x="4013" y="1658"/>
              <a:ext cx="357" cy="684"/>
            </a:xfrm>
            <a:custGeom>
              <a:avLst/>
              <a:gdLst>
                <a:gd name="T0" fmla="*/ 32 w 357"/>
                <a:gd name="T1" fmla="*/ 10 h 684"/>
                <a:gd name="T2" fmla="*/ 39 w 357"/>
                <a:gd name="T3" fmla="*/ 36 h 684"/>
                <a:gd name="T4" fmla="*/ 89 w 357"/>
                <a:gd name="T5" fmla="*/ 87 h 684"/>
                <a:gd name="T6" fmla="*/ 84 w 357"/>
                <a:gd name="T7" fmla="*/ 131 h 684"/>
                <a:gd name="T8" fmla="*/ 89 w 357"/>
                <a:gd name="T9" fmla="*/ 182 h 684"/>
                <a:gd name="T10" fmla="*/ 68 w 357"/>
                <a:gd name="T11" fmla="*/ 283 h 684"/>
                <a:gd name="T12" fmla="*/ 39 w 357"/>
                <a:gd name="T13" fmla="*/ 391 h 684"/>
                <a:gd name="T14" fmla="*/ 16 w 357"/>
                <a:gd name="T15" fmla="*/ 424 h 684"/>
                <a:gd name="T16" fmla="*/ 34 w 357"/>
                <a:gd name="T17" fmla="*/ 429 h 684"/>
                <a:gd name="T18" fmla="*/ 16 w 357"/>
                <a:gd name="T19" fmla="*/ 519 h 684"/>
                <a:gd name="T20" fmla="*/ 3 w 357"/>
                <a:gd name="T21" fmla="*/ 550 h 684"/>
                <a:gd name="T22" fmla="*/ 0 w 357"/>
                <a:gd name="T23" fmla="*/ 594 h 684"/>
                <a:gd name="T24" fmla="*/ 39 w 357"/>
                <a:gd name="T25" fmla="*/ 620 h 684"/>
                <a:gd name="T26" fmla="*/ 45 w 357"/>
                <a:gd name="T27" fmla="*/ 656 h 684"/>
                <a:gd name="T28" fmla="*/ 45 w 357"/>
                <a:gd name="T29" fmla="*/ 679 h 684"/>
                <a:gd name="T30" fmla="*/ 68 w 357"/>
                <a:gd name="T31" fmla="*/ 684 h 684"/>
                <a:gd name="T32" fmla="*/ 58 w 357"/>
                <a:gd name="T33" fmla="*/ 653 h 684"/>
                <a:gd name="T34" fmla="*/ 102 w 357"/>
                <a:gd name="T35" fmla="*/ 633 h 684"/>
                <a:gd name="T36" fmla="*/ 121 w 357"/>
                <a:gd name="T37" fmla="*/ 573 h 684"/>
                <a:gd name="T38" fmla="*/ 66 w 357"/>
                <a:gd name="T39" fmla="*/ 527 h 684"/>
                <a:gd name="T40" fmla="*/ 95 w 357"/>
                <a:gd name="T41" fmla="*/ 525 h 684"/>
                <a:gd name="T42" fmla="*/ 131 w 357"/>
                <a:gd name="T43" fmla="*/ 519 h 684"/>
                <a:gd name="T44" fmla="*/ 131 w 357"/>
                <a:gd name="T45" fmla="*/ 566 h 684"/>
                <a:gd name="T46" fmla="*/ 165 w 357"/>
                <a:gd name="T47" fmla="*/ 581 h 684"/>
                <a:gd name="T48" fmla="*/ 163 w 357"/>
                <a:gd name="T49" fmla="*/ 540 h 684"/>
                <a:gd name="T50" fmla="*/ 189 w 357"/>
                <a:gd name="T51" fmla="*/ 550 h 684"/>
                <a:gd name="T52" fmla="*/ 197 w 357"/>
                <a:gd name="T53" fmla="*/ 604 h 684"/>
                <a:gd name="T54" fmla="*/ 165 w 357"/>
                <a:gd name="T55" fmla="*/ 615 h 684"/>
                <a:gd name="T56" fmla="*/ 129 w 357"/>
                <a:gd name="T57" fmla="*/ 676 h 684"/>
                <a:gd name="T58" fmla="*/ 226 w 357"/>
                <a:gd name="T59" fmla="*/ 676 h 684"/>
                <a:gd name="T60" fmla="*/ 357 w 357"/>
                <a:gd name="T61" fmla="*/ 674 h 684"/>
                <a:gd name="T62" fmla="*/ 347 w 357"/>
                <a:gd name="T63" fmla="*/ 414 h 684"/>
                <a:gd name="T64" fmla="*/ 320 w 357"/>
                <a:gd name="T65" fmla="*/ 414 h 684"/>
                <a:gd name="T66" fmla="*/ 320 w 357"/>
                <a:gd name="T67" fmla="*/ 373 h 684"/>
                <a:gd name="T68" fmla="*/ 341 w 357"/>
                <a:gd name="T69" fmla="*/ 375 h 684"/>
                <a:gd name="T70" fmla="*/ 344 w 357"/>
                <a:gd name="T71" fmla="*/ 342 h 684"/>
                <a:gd name="T72" fmla="*/ 341 w 357"/>
                <a:gd name="T73" fmla="*/ 261 h 684"/>
                <a:gd name="T74" fmla="*/ 353 w 357"/>
                <a:gd name="T75" fmla="*/ 246 h 684"/>
                <a:gd name="T76" fmla="*/ 284 w 357"/>
                <a:gd name="T77" fmla="*/ 225 h 684"/>
                <a:gd name="T78" fmla="*/ 260 w 357"/>
                <a:gd name="T79" fmla="*/ 180 h 684"/>
                <a:gd name="T80" fmla="*/ 254 w 357"/>
                <a:gd name="T81" fmla="*/ 150 h 684"/>
                <a:gd name="T82" fmla="*/ 290 w 357"/>
                <a:gd name="T83" fmla="*/ 114 h 684"/>
                <a:gd name="T84" fmla="*/ 227 w 357"/>
                <a:gd name="T85" fmla="*/ 27 h 684"/>
                <a:gd name="T86" fmla="*/ 122 w 357"/>
                <a:gd name="T87" fmla="*/ 0 h 684"/>
                <a:gd name="T88" fmla="*/ 89 w 357"/>
                <a:gd name="T89" fmla="*/ 9 h 684"/>
                <a:gd name="T90" fmla="*/ 38 w 357"/>
                <a:gd name="T91" fmla="*/ 3 h 684"/>
                <a:gd name="T92" fmla="*/ 32 w 357"/>
                <a:gd name="T93" fmla="*/ 10 h 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7"/>
                <a:gd name="T142" fmla="*/ 0 h 684"/>
                <a:gd name="T143" fmla="*/ 357 w 357"/>
                <a:gd name="T144" fmla="*/ 684 h 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7" h="684">
                  <a:moveTo>
                    <a:pt x="32" y="10"/>
                  </a:moveTo>
                  <a:lnTo>
                    <a:pt x="39" y="36"/>
                  </a:lnTo>
                  <a:lnTo>
                    <a:pt x="89" y="87"/>
                  </a:lnTo>
                  <a:lnTo>
                    <a:pt x="84" y="131"/>
                  </a:lnTo>
                  <a:lnTo>
                    <a:pt x="89" y="182"/>
                  </a:lnTo>
                  <a:lnTo>
                    <a:pt x="68" y="283"/>
                  </a:lnTo>
                  <a:lnTo>
                    <a:pt x="39" y="391"/>
                  </a:lnTo>
                  <a:lnTo>
                    <a:pt x="16" y="424"/>
                  </a:lnTo>
                  <a:lnTo>
                    <a:pt x="34" y="429"/>
                  </a:lnTo>
                  <a:lnTo>
                    <a:pt x="16" y="519"/>
                  </a:lnTo>
                  <a:lnTo>
                    <a:pt x="3" y="550"/>
                  </a:lnTo>
                  <a:lnTo>
                    <a:pt x="0" y="594"/>
                  </a:lnTo>
                  <a:lnTo>
                    <a:pt x="39" y="620"/>
                  </a:lnTo>
                  <a:lnTo>
                    <a:pt x="45" y="656"/>
                  </a:lnTo>
                  <a:lnTo>
                    <a:pt x="45" y="679"/>
                  </a:lnTo>
                  <a:lnTo>
                    <a:pt x="68" y="684"/>
                  </a:lnTo>
                  <a:lnTo>
                    <a:pt x="58" y="653"/>
                  </a:lnTo>
                  <a:lnTo>
                    <a:pt x="102" y="633"/>
                  </a:lnTo>
                  <a:lnTo>
                    <a:pt x="121" y="573"/>
                  </a:lnTo>
                  <a:lnTo>
                    <a:pt x="66" y="527"/>
                  </a:lnTo>
                  <a:lnTo>
                    <a:pt x="95" y="525"/>
                  </a:lnTo>
                  <a:lnTo>
                    <a:pt x="131" y="519"/>
                  </a:lnTo>
                  <a:lnTo>
                    <a:pt x="131" y="566"/>
                  </a:lnTo>
                  <a:lnTo>
                    <a:pt x="165" y="581"/>
                  </a:lnTo>
                  <a:lnTo>
                    <a:pt x="163" y="540"/>
                  </a:lnTo>
                  <a:lnTo>
                    <a:pt x="189" y="550"/>
                  </a:lnTo>
                  <a:lnTo>
                    <a:pt x="197" y="604"/>
                  </a:lnTo>
                  <a:lnTo>
                    <a:pt x="165" y="615"/>
                  </a:lnTo>
                  <a:lnTo>
                    <a:pt x="129" y="676"/>
                  </a:lnTo>
                  <a:lnTo>
                    <a:pt x="226" y="676"/>
                  </a:lnTo>
                  <a:lnTo>
                    <a:pt x="357" y="674"/>
                  </a:lnTo>
                  <a:lnTo>
                    <a:pt x="347" y="414"/>
                  </a:lnTo>
                  <a:lnTo>
                    <a:pt x="320" y="414"/>
                  </a:lnTo>
                  <a:lnTo>
                    <a:pt x="320" y="373"/>
                  </a:lnTo>
                  <a:lnTo>
                    <a:pt x="341" y="375"/>
                  </a:lnTo>
                  <a:lnTo>
                    <a:pt x="344" y="342"/>
                  </a:lnTo>
                  <a:lnTo>
                    <a:pt x="341" y="261"/>
                  </a:lnTo>
                  <a:lnTo>
                    <a:pt x="353" y="246"/>
                  </a:lnTo>
                  <a:lnTo>
                    <a:pt x="284" y="225"/>
                  </a:lnTo>
                  <a:lnTo>
                    <a:pt x="260" y="180"/>
                  </a:lnTo>
                  <a:lnTo>
                    <a:pt x="254" y="150"/>
                  </a:lnTo>
                  <a:lnTo>
                    <a:pt x="290" y="114"/>
                  </a:lnTo>
                  <a:lnTo>
                    <a:pt x="227" y="27"/>
                  </a:lnTo>
                  <a:lnTo>
                    <a:pt x="122" y="0"/>
                  </a:lnTo>
                  <a:lnTo>
                    <a:pt x="89" y="9"/>
                  </a:lnTo>
                  <a:lnTo>
                    <a:pt x="38" y="3"/>
                  </a:lnTo>
                  <a:lnTo>
                    <a:pt x="32" y="1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89" name="Freeform 50"/>
            <p:cNvSpPr>
              <a:spLocks noChangeAspect="1"/>
            </p:cNvSpPr>
            <p:nvPr/>
          </p:nvSpPr>
          <p:spPr bwMode="auto">
            <a:xfrm>
              <a:off x="4071" y="1979"/>
              <a:ext cx="907" cy="1238"/>
            </a:xfrm>
            <a:custGeom>
              <a:avLst/>
              <a:gdLst>
                <a:gd name="T0" fmla="*/ 26 w 907"/>
                <a:gd name="T1" fmla="*/ 417 h 1238"/>
                <a:gd name="T2" fmla="*/ 76 w 907"/>
                <a:gd name="T3" fmla="*/ 548 h 1238"/>
                <a:gd name="T4" fmla="*/ 212 w 907"/>
                <a:gd name="T5" fmla="*/ 775 h 1238"/>
                <a:gd name="T6" fmla="*/ 260 w 907"/>
                <a:gd name="T7" fmla="*/ 744 h 1238"/>
                <a:gd name="T8" fmla="*/ 273 w 907"/>
                <a:gd name="T9" fmla="*/ 674 h 1238"/>
                <a:gd name="T10" fmla="*/ 294 w 907"/>
                <a:gd name="T11" fmla="*/ 718 h 1238"/>
                <a:gd name="T12" fmla="*/ 301 w 907"/>
                <a:gd name="T13" fmla="*/ 777 h 1238"/>
                <a:gd name="T14" fmla="*/ 257 w 907"/>
                <a:gd name="T15" fmla="*/ 793 h 1238"/>
                <a:gd name="T16" fmla="*/ 257 w 907"/>
                <a:gd name="T17" fmla="*/ 837 h 1238"/>
                <a:gd name="T18" fmla="*/ 307 w 907"/>
                <a:gd name="T19" fmla="*/ 898 h 1238"/>
                <a:gd name="T20" fmla="*/ 406 w 907"/>
                <a:gd name="T21" fmla="*/ 988 h 1238"/>
                <a:gd name="T22" fmla="*/ 433 w 907"/>
                <a:gd name="T23" fmla="*/ 1125 h 1238"/>
                <a:gd name="T24" fmla="*/ 482 w 907"/>
                <a:gd name="T25" fmla="*/ 1223 h 1238"/>
                <a:gd name="T26" fmla="*/ 548 w 907"/>
                <a:gd name="T27" fmla="*/ 1184 h 1238"/>
                <a:gd name="T28" fmla="*/ 629 w 907"/>
                <a:gd name="T29" fmla="*/ 1238 h 1238"/>
                <a:gd name="T30" fmla="*/ 834 w 907"/>
                <a:gd name="T31" fmla="*/ 1107 h 1238"/>
                <a:gd name="T32" fmla="*/ 823 w 907"/>
                <a:gd name="T33" fmla="*/ 958 h 1238"/>
                <a:gd name="T34" fmla="*/ 805 w 907"/>
                <a:gd name="T35" fmla="*/ 667 h 1238"/>
                <a:gd name="T36" fmla="*/ 894 w 907"/>
                <a:gd name="T37" fmla="*/ 548 h 1238"/>
                <a:gd name="T38" fmla="*/ 852 w 907"/>
                <a:gd name="T39" fmla="*/ 384 h 1238"/>
                <a:gd name="T40" fmla="*/ 807 w 907"/>
                <a:gd name="T41" fmla="*/ 348 h 1238"/>
                <a:gd name="T42" fmla="*/ 673 w 907"/>
                <a:gd name="T43" fmla="*/ 276 h 1238"/>
                <a:gd name="T44" fmla="*/ 625 w 907"/>
                <a:gd name="T45" fmla="*/ 246 h 1238"/>
                <a:gd name="T46" fmla="*/ 541 w 907"/>
                <a:gd name="T47" fmla="*/ 141 h 1238"/>
                <a:gd name="T48" fmla="*/ 592 w 907"/>
                <a:gd name="T49" fmla="*/ 126 h 1238"/>
                <a:gd name="T50" fmla="*/ 496 w 907"/>
                <a:gd name="T51" fmla="*/ 42 h 1238"/>
                <a:gd name="T52" fmla="*/ 457 w 907"/>
                <a:gd name="T53" fmla="*/ 9 h 1238"/>
                <a:gd name="T54" fmla="*/ 388 w 907"/>
                <a:gd name="T55" fmla="*/ 0 h 1238"/>
                <a:gd name="T56" fmla="*/ 325 w 907"/>
                <a:gd name="T57" fmla="*/ 12 h 1238"/>
                <a:gd name="T58" fmla="*/ 286 w 907"/>
                <a:gd name="T59" fmla="*/ 24 h 1238"/>
                <a:gd name="T60" fmla="*/ 259 w 907"/>
                <a:gd name="T61" fmla="*/ 51 h 1238"/>
                <a:gd name="T62" fmla="*/ 292 w 907"/>
                <a:gd name="T63" fmla="*/ 90 h 1238"/>
                <a:gd name="T64" fmla="*/ 301 w 907"/>
                <a:gd name="T65" fmla="*/ 354 h 1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7"/>
                <a:gd name="T100" fmla="*/ 0 h 1238"/>
                <a:gd name="T101" fmla="*/ 907 w 907"/>
                <a:gd name="T102" fmla="*/ 1238 h 1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7" h="1238">
                  <a:moveTo>
                    <a:pt x="71" y="350"/>
                  </a:moveTo>
                  <a:lnTo>
                    <a:pt x="26" y="417"/>
                  </a:lnTo>
                  <a:lnTo>
                    <a:pt x="0" y="427"/>
                  </a:lnTo>
                  <a:lnTo>
                    <a:pt x="76" y="548"/>
                  </a:lnTo>
                  <a:lnTo>
                    <a:pt x="142" y="682"/>
                  </a:lnTo>
                  <a:lnTo>
                    <a:pt x="212" y="775"/>
                  </a:lnTo>
                  <a:lnTo>
                    <a:pt x="254" y="777"/>
                  </a:lnTo>
                  <a:lnTo>
                    <a:pt x="260" y="744"/>
                  </a:lnTo>
                  <a:lnTo>
                    <a:pt x="252" y="693"/>
                  </a:lnTo>
                  <a:lnTo>
                    <a:pt x="273" y="674"/>
                  </a:lnTo>
                  <a:lnTo>
                    <a:pt x="291" y="690"/>
                  </a:lnTo>
                  <a:lnTo>
                    <a:pt x="294" y="718"/>
                  </a:lnTo>
                  <a:lnTo>
                    <a:pt x="299" y="747"/>
                  </a:lnTo>
                  <a:lnTo>
                    <a:pt x="301" y="777"/>
                  </a:lnTo>
                  <a:lnTo>
                    <a:pt x="280" y="826"/>
                  </a:lnTo>
                  <a:lnTo>
                    <a:pt x="257" y="793"/>
                  </a:lnTo>
                  <a:lnTo>
                    <a:pt x="236" y="801"/>
                  </a:lnTo>
                  <a:lnTo>
                    <a:pt x="257" y="837"/>
                  </a:lnTo>
                  <a:lnTo>
                    <a:pt x="280" y="914"/>
                  </a:lnTo>
                  <a:lnTo>
                    <a:pt x="307" y="898"/>
                  </a:lnTo>
                  <a:lnTo>
                    <a:pt x="351" y="929"/>
                  </a:lnTo>
                  <a:lnTo>
                    <a:pt x="406" y="988"/>
                  </a:lnTo>
                  <a:lnTo>
                    <a:pt x="406" y="1073"/>
                  </a:lnTo>
                  <a:lnTo>
                    <a:pt x="433" y="1125"/>
                  </a:lnTo>
                  <a:lnTo>
                    <a:pt x="440" y="1179"/>
                  </a:lnTo>
                  <a:lnTo>
                    <a:pt x="482" y="1223"/>
                  </a:lnTo>
                  <a:lnTo>
                    <a:pt x="490" y="1197"/>
                  </a:lnTo>
                  <a:lnTo>
                    <a:pt x="548" y="1184"/>
                  </a:lnTo>
                  <a:lnTo>
                    <a:pt x="595" y="1202"/>
                  </a:lnTo>
                  <a:lnTo>
                    <a:pt x="629" y="1238"/>
                  </a:lnTo>
                  <a:lnTo>
                    <a:pt x="831" y="1230"/>
                  </a:lnTo>
                  <a:lnTo>
                    <a:pt x="834" y="1107"/>
                  </a:lnTo>
                  <a:lnTo>
                    <a:pt x="818" y="1091"/>
                  </a:lnTo>
                  <a:lnTo>
                    <a:pt x="823" y="958"/>
                  </a:lnTo>
                  <a:lnTo>
                    <a:pt x="815" y="783"/>
                  </a:lnTo>
                  <a:lnTo>
                    <a:pt x="805" y="667"/>
                  </a:lnTo>
                  <a:lnTo>
                    <a:pt x="907" y="590"/>
                  </a:lnTo>
                  <a:lnTo>
                    <a:pt x="894" y="548"/>
                  </a:lnTo>
                  <a:lnTo>
                    <a:pt x="894" y="384"/>
                  </a:lnTo>
                  <a:lnTo>
                    <a:pt x="852" y="384"/>
                  </a:lnTo>
                  <a:lnTo>
                    <a:pt x="847" y="340"/>
                  </a:lnTo>
                  <a:lnTo>
                    <a:pt x="807" y="348"/>
                  </a:lnTo>
                  <a:lnTo>
                    <a:pt x="691" y="348"/>
                  </a:lnTo>
                  <a:lnTo>
                    <a:pt x="673" y="276"/>
                  </a:lnTo>
                  <a:lnTo>
                    <a:pt x="655" y="234"/>
                  </a:lnTo>
                  <a:lnTo>
                    <a:pt x="625" y="246"/>
                  </a:lnTo>
                  <a:lnTo>
                    <a:pt x="598" y="201"/>
                  </a:lnTo>
                  <a:lnTo>
                    <a:pt x="541" y="141"/>
                  </a:lnTo>
                  <a:lnTo>
                    <a:pt x="589" y="159"/>
                  </a:lnTo>
                  <a:lnTo>
                    <a:pt x="592" y="126"/>
                  </a:lnTo>
                  <a:lnTo>
                    <a:pt x="541" y="123"/>
                  </a:lnTo>
                  <a:lnTo>
                    <a:pt x="496" y="42"/>
                  </a:lnTo>
                  <a:lnTo>
                    <a:pt x="463" y="48"/>
                  </a:lnTo>
                  <a:lnTo>
                    <a:pt x="457" y="9"/>
                  </a:lnTo>
                  <a:lnTo>
                    <a:pt x="406" y="9"/>
                  </a:lnTo>
                  <a:lnTo>
                    <a:pt x="388" y="0"/>
                  </a:lnTo>
                  <a:lnTo>
                    <a:pt x="361" y="15"/>
                  </a:lnTo>
                  <a:lnTo>
                    <a:pt x="325" y="12"/>
                  </a:lnTo>
                  <a:lnTo>
                    <a:pt x="322" y="27"/>
                  </a:lnTo>
                  <a:lnTo>
                    <a:pt x="286" y="24"/>
                  </a:lnTo>
                  <a:lnTo>
                    <a:pt x="283" y="57"/>
                  </a:lnTo>
                  <a:lnTo>
                    <a:pt x="259" y="51"/>
                  </a:lnTo>
                  <a:lnTo>
                    <a:pt x="259" y="90"/>
                  </a:lnTo>
                  <a:lnTo>
                    <a:pt x="292" y="90"/>
                  </a:lnTo>
                  <a:lnTo>
                    <a:pt x="301" y="342"/>
                  </a:lnTo>
                  <a:lnTo>
                    <a:pt x="301" y="354"/>
                  </a:lnTo>
                  <a:lnTo>
                    <a:pt x="71" y="35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90" name="Freeform 51"/>
            <p:cNvSpPr>
              <a:spLocks noChangeAspect="1"/>
            </p:cNvSpPr>
            <p:nvPr/>
          </p:nvSpPr>
          <p:spPr bwMode="auto">
            <a:xfrm>
              <a:off x="4861" y="2211"/>
              <a:ext cx="418" cy="929"/>
            </a:xfrm>
            <a:custGeom>
              <a:avLst/>
              <a:gdLst>
                <a:gd name="T0" fmla="*/ 200 w 418"/>
                <a:gd name="T1" fmla="*/ 0 h 929"/>
                <a:gd name="T2" fmla="*/ 242 w 418"/>
                <a:gd name="T3" fmla="*/ 67 h 929"/>
                <a:gd name="T4" fmla="*/ 271 w 418"/>
                <a:gd name="T5" fmla="*/ 162 h 929"/>
                <a:gd name="T6" fmla="*/ 292 w 418"/>
                <a:gd name="T7" fmla="*/ 226 h 929"/>
                <a:gd name="T8" fmla="*/ 345 w 418"/>
                <a:gd name="T9" fmla="*/ 322 h 929"/>
                <a:gd name="T10" fmla="*/ 418 w 418"/>
                <a:gd name="T11" fmla="*/ 522 h 929"/>
                <a:gd name="T12" fmla="*/ 405 w 418"/>
                <a:gd name="T13" fmla="*/ 651 h 929"/>
                <a:gd name="T14" fmla="*/ 387 w 418"/>
                <a:gd name="T15" fmla="*/ 831 h 929"/>
                <a:gd name="T16" fmla="*/ 379 w 418"/>
                <a:gd name="T17" fmla="*/ 870 h 929"/>
                <a:gd name="T18" fmla="*/ 387 w 418"/>
                <a:gd name="T19" fmla="*/ 896 h 929"/>
                <a:gd name="T20" fmla="*/ 387 w 418"/>
                <a:gd name="T21" fmla="*/ 923 h 929"/>
                <a:gd name="T22" fmla="*/ 42 w 418"/>
                <a:gd name="T23" fmla="*/ 920 h 929"/>
                <a:gd name="T24" fmla="*/ 51 w 418"/>
                <a:gd name="T25" fmla="*/ 929 h 929"/>
                <a:gd name="T26" fmla="*/ 27 w 418"/>
                <a:gd name="T27" fmla="*/ 848 h 929"/>
                <a:gd name="T28" fmla="*/ 15 w 418"/>
                <a:gd name="T29" fmla="*/ 428 h 929"/>
                <a:gd name="T30" fmla="*/ 102 w 418"/>
                <a:gd name="T31" fmla="*/ 371 h 929"/>
                <a:gd name="T32" fmla="*/ 105 w 418"/>
                <a:gd name="T33" fmla="*/ 149 h 929"/>
                <a:gd name="T34" fmla="*/ 60 w 418"/>
                <a:gd name="T35" fmla="*/ 149 h 929"/>
                <a:gd name="T36" fmla="*/ 63 w 418"/>
                <a:gd name="T37" fmla="*/ 101 h 929"/>
                <a:gd name="T38" fmla="*/ 21 w 418"/>
                <a:gd name="T39" fmla="*/ 116 h 929"/>
                <a:gd name="T40" fmla="*/ 0 w 418"/>
                <a:gd name="T41" fmla="*/ 32 h 929"/>
                <a:gd name="T42" fmla="*/ 180 w 418"/>
                <a:gd name="T43" fmla="*/ 20 h 929"/>
                <a:gd name="T44" fmla="*/ 200 w 418"/>
                <a:gd name="T45" fmla="*/ 0 h 9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929"/>
                <a:gd name="T71" fmla="*/ 418 w 418"/>
                <a:gd name="T72" fmla="*/ 929 h 9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929">
                  <a:moveTo>
                    <a:pt x="200" y="0"/>
                  </a:moveTo>
                  <a:lnTo>
                    <a:pt x="242" y="67"/>
                  </a:lnTo>
                  <a:lnTo>
                    <a:pt x="271" y="162"/>
                  </a:lnTo>
                  <a:lnTo>
                    <a:pt x="292" y="226"/>
                  </a:lnTo>
                  <a:lnTo>
                    <a:pt x="345" y="322"/>
                  </a:lnTo>
                  <a:lnTo>
                    <a:pt x="418" y="522"/>
                  </a:lnTo>
                  <a:lnTo>
                    <a:pt x="405" y="651"/>
                  </a:lnTo>
                  <a:lnTo>
                    <a:pt x="387" y="831"/>
                  </a:lnTo>
                  <a:lnTo>
                    <a:pt x="379" y="870"/>
                  </a:lnTo>
                  <a:lnTo>
                    <a:pt x="387" y="896"/>
                  </a:lnTo>
                  <a:lnTo>
                    <a:pt x="387" y="923"/>
                  </a:lnTo>
                  <a:lnTo>
                    <a:pt x="42" y="920"/>
                  </a:lnTo>
                  <a:lnTo>
                    <a:pt x="51" y="929"/>
                  </a:lnTo>
                  <a:lnTo>
                    <a:pt x="27" y="848"/>
                  </a:lnTo>
                  <a:lnTo>
                    <a:pt x="15" y="428"/>
                  </a:lnTo>
                  <a:lnTo>
                    <a:pt x="102" y="371"/>
                  </a:lnTo>
                  <a:lnTo>
                    <a:pt x="105" y="149"/>
                  </a:lnTo>
                  <a:lnTo>
                    <a:pt x="60" y="149"/>
                  </a:lnTo>
                  <a:lnTo>
                    <a:pt x="63" y="101"/>
                  </a:lnTo>
                  <a:lnTo>
                    <a:pt x="21" y="116"/>
                  </a:lnTo>
                  <a:lnTo>
                    <a:pt x="0" y="32"/>
                  </a:lnTo>
                  <a:lnTo>
                    <a:pt x="180" y="20"/>
                  </a:lnTo>
                  <a:lnTo>
                    <a:pt x="200"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91" name="Freeform 52"/>
            <p:cNvSpPr>
              <a:spLocks noChangeAspect="1"/>
            </p:cNvSpPr>
            <p:nvPr/>
          </p:nvSpPr>
          <p:spPr bwMode="auto">
            <a:xfrm>
              <a:off x="4493" y="3127"/>
              <a:ext cx="755" cy="700"/>
            </a:xfrm>
            <a:custGeom>
              <a:avLst/>
              <a:gdLst>
                <a:gd name="T0" fmla="*/ 197 w 755"/>
                <a:gd name="T1" fmla="*/ 85 h 700"/>
                <a:gd name="T2" fmla="*/ 204 w 755"/>
                <a:gd name="T3" fmla="*/ 118 h 700"/>
                <a:gd name="T4" fmla="*/ 239 w 755"/>
                <a:gd name="T5" fmla="*/ 154 h 700"/>
                <a:gd name="T6" fmla="*/ 262 w 755"/>
                <a:gd name="T7" fmla="*/ 237 h 700"/>
                <a:gd name="T8" fmla="*/ 309 w 755"/>
                <a:gd name="T9" fmla="*/ 296 h 700"/>
                <a:gd name="T10" fmla="*/ 286 w 755"/>
                <a:gd name="T11" fmla="*/ 365 h 700"/>
                <a:gd name="T12" fmla="*/ 312 w 755"/>
                <a:gd name="T13" fmla="*/ 404 h 700"/>
                <a:gd name="T14" fmla="*/ 330 w 755"/>
                <a:gd name="T15" fmla="*/ 417 h 700"/>
                <a:gd name="T16" fmla="*/ 362 w 755"/>
                <a:gd name="T17" fmla="*/ 409 h 700"/>
                <a:gd name="T18" fmla="*/ 414 w 755"/>
                <a:gd name="T19" fmla="*/ 394 h 700"/>
                <a:gd name="T20" fmla="*/ 448 w 755"/>
                <a:gd name="T21" fmla="*/ 399 h 700"/>
                <a:gd name="T22" fmla="*/ 498 w 755"/>
                <a:gd name="T23" fmla="*/ 404 h 700"/>
                <a:gd name="T24" fmla="*/ 556 w 755"/>
                <a:gd name="T25" fmla="*/ 373 h 700"/>
                <a:gd name="T26" fmla="*/ 564 w 755"/>
                <a:gd name="T27" fmla="*/ 350 h 700"/>
                <a:gd name="T28" fmla="*/ 595 w 755"/>
                <a:gd name="T29" fmla="*/ 353 h 700"/>
                <a:gd name="T30" fmla="*/ 634 w 755"/>
                <a:gd name="T31" fmla="*/ 322 h 700"/>
                <a:gd name="T32" fmla="*/ 661 w 755"/>
                <a:gd name="T33" fmla="*/ 340 h 700"/>
                <a:gd name="T34" fmla="*/ 634 w 755"/>
                <a:gd name="T35" fmla="*/ 373 h 700"/>
                <a:gd name="T36" fmla="*/ 624 w 755"/>
                <a:gd name="T37" fmla="*/ 401 h 700"/>
                <a:gd name="T38" fmla="*/ 556 w 755"/>
                <a:gd name="T39" fmla="*/ 471 h 700"/>
                <a:gd name="T40" fmla="*/ 522 w 755"/>
                <a:gd name="T41" fmla="*/ 517 h 700"/>
                <a:gd name="T42" fmla="*/ 469 w 755"/>
                <a:gd name="T43" fmla="*/ 546 h 700"/>
                <a:gd name="T44" fmla="*/ 438 w 755"/>
                <a:gd name="T45" fmla="*/ 553 h 700"/>
                <a:gd name="T46" fmla="*/ 425 w 755"/>
                <a:gd name="T47" fmla="*/ 569 h 700"/>
                <a:gd name="T48" fmla="*/ 239 w 755"/>
                <a:gd name="T49" fmla="*/ 638 h 700"/>
                <a:gd name="T50" fmla="*/ 170 w 755"/>
                <a:gd name="T51" fmla="*/ 597 h 700"/>
                <a:gd name="T52" fmla="*/ 152 w 755"/>
                <a:gd name="T53" fmla="*/ 623 h 700"/>
                <a:gd name="T54" fmla="*/ 76 w 755"/>
                <a:gd name="T55" fmla="*/ 646 h 700"/>
                <a:gd name="T56" fmla="*/ 66 w 755"/>
                <a:gd name="T57" fmla="*/ 669 h 700"/>
                <a:gd name="T58" fmla="*/ 0 w 755"/>
                <a:gd name="T59" fmla="*/ 690 h 700"/>
                <a:gd name="T60" fmla="*/ 16 w 755"/>
                <a:gd name="T61" fmla="*/ 700 h 700"/>
                <a:gd name="T62" fmla="*/ 76 w 755"/>
                <a:gd name="T63" fmla="*/ 690 h 700"/>
                <a:gd name="T64" fmla="*/ 155 w 755"/>
                <a:gd name="T65" fmla="*/ 651 h 700"/>
                <a:gd name="T66" fmla="*/ 204 w 755"/>
                <a:gd name="T67" fmla="*/ 656 h 700"/>
                <a:gd name="T68" fmla="*/ 241 w 755"/>
                <a:gd name="T69" fmla="*/ 631 h 700"/>
                <a:gd name="T70" fmla="*/ 346 w 755"/>
                <a:gd name="T71" fmla="*/ 618 h 700"/>
                <a:gd name="T72" fmla="*/ 417 w 755"/>
                <a:gd name="T73" fmla="*/ 592 h 700"/>
                <a:gd name="T74" fmla="*/ 446 w 755"/>
                <a:gd name="T75" fmla="*/ 553 h 700"/>
                <a:gd name="T76" fmla="*/ 464 w 755"/>
                <a:gd name="T77" fmla="*/ 553 h 700"/>
                <a:gd name="T78" fmla="*/ 561 w 755"/>
                <a:gd name="T79" fmla="*/ 510 h 700"/>
                <a:gd name="T80" fmla="*/ 642 w 755"/>
                <a:gd name="T81" fmla="*/ 414 h 700"/>
                <a:gd name="T82" fmla="*/ 731 w 755"/>
                <a:gd name="T83" fmla="*/ 224 h 700"/>
                <a:gd name="T84" fmla="*/ 682 w 755"/>
                <a:gd name="T85" fmla="*/ 299 h 700"/>
                <a:gd name="T86" fmla="*/ 661 w 755"/>
                <a:gd name="T87" fmla="*/ 224 h 700"/>
                <a:gd name="T88" fmla="*/ 668 w 755"/>
                <a:gd name="T89" fmla="*/ 172 h 700"/>
                <a:gd name="T90" fmla="*/ 692 w 755"/>
                <a:gd name="T91" fmla="*/ 142 h 700"/>
                <a:gd name="T92" fmla="*/ 697 w 755"/>
                <a:gd name="T93" fmla="*/ 124 h 700"/>
                <a:gd name="T94" fmla="*/ 708 w 755"/>
                <a:gd name="T95" fmla="*/ 106 h 700"/>
                <a:gd name="T96" fmla="*/ 737 w 755"/>
                <a:gd name="T97" fmla="*/ 144 h 700"/>
                <a:gd name="T98" fmla="*/ 755 w 755"/>
                <a:gd name="T99" fmla="*/ 57 h 700"/>
                <a:gd name="T100" fmla="*/ 755 w 755"/>
                <a:gd name="T101" fmla="*/ 0 h 700"/>
                <a:gd name="T102" fmla="*/ 410 w 755"/>
                <a:gd name="T103" fmla="*/ 1 h 700"/>
                <a:gd name="T104" fmla="*/ 404 w 755"/>
                <a:gd name="T105" fmla="*/ 82 h 700"/>
                <a:gd name="T106" fmla="*/ 413 w 755"/>
                <a:gd name="T107" fmla="*/ 88 h 700"/>
                <a:gd name="T108" fmla="*/ 197 w 755"/>
                <a:gd name="T109" fmla="*/ 85 h 7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5"/>
                <a:gd name="T166" fmla="*/ 0 h 700"/>
                <a:gd name="T167" fmla="*/ 755 w 755"/>
                <a:gd name="T168" fmla="*/ 700 h 7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5" h="700">
                  <a:moveTo>
                    <a:pt x="197" y="85"/>
                  </a:moveTo>
                  <a:lnTo>
                    <a:pt x="204" y="118"/>
                  </a:lnTo>
                  <a:lnTo>
                    <a:pt x="239" y="154"/>
                  </a:lnTo>
                  <a:lnTo>
                    <a:pt x="262" y="237"/>
                  </a:lnTo>
                  <a:lnTo>
                    <a:pt x="309" y="296"/>
                  </a:lnTo>
                  <a:lnTo>
                    <a:pt x="286" y="365"/>
                  </a:lnTo>
                  <a:lnTo>
                    <a:pt x="312" y="404"/>
                  </a:lnTo>
                  <a:lnTo>
                    <a:pt x="330" y="417"/>
                  </a:lnTo>
                  <a:lnTo>
                    <a:pt x="362" y="409"/>
                  </a:lnTo>
                  <a:lnTo>
                    <a:pt x="414" y="394"/>
                  </a:lnTo>
                  <a:lnTo>
                    <a:pt x="448" y="399"/>
                  </a:lnTo>
                  <a:lnTo>
                    <a:pt x="498" y="404"/>
                  </a:lnTo>
                  <a:lnTo>
                    <a:pt x="556" y="373"/>
                  </a:lnTo>
                  <a:lnTo>
                    <a:pt x="564" y="350"/>
                  </a:lnTo>
                  <a:lnTo>
                    <a:pt x="595" y="353"/>
                  </a:lnTo>
                  <a:lnTo>
                    <a:pt x="634" y="322"/>
                  </a:lnTo>
                  <a:lnTo>
                    <a:pt x="661" y="340"/>
                  </a:lnTo>
                  <a:lnTo>
                    <a:pt x="634" y="373"/>
                  </a:lnTo>
                  <a:lnTo>
                    <a:pt x="624" y="401"/>
                  </a:lnTo>
                  <a:lnTo>
                    <a:pt x="556" y="471"/>
                  </a:lnTo>
                  <a:lnTo>
                    <a:pt x="522" y="517"/>
                  </a:lnTo>
                  <a:lnTo>
                    <a:pt x="469" y="546"/>
                  </a:lnTo>
                  <a:lnTo>
                    <a:pt x="438" y="553"/>
                  </a:lnTo>
                  <a:lnTo>
                    <a:pt x="425" y="569"/>
                  </a:lnTo>
                  <a:lnTo>
                    <a:pt x="239" y="638"/>
                  </a:lnTo>
                  <a:lnTo>
                    <a:pt x="170" y="597"/>
                  </a:lnTo>
                  <a:lnTo>
                    <a:pt x="152" y="623"/>
                  </a:lnTo>
                  <a:lnTo>
                    <a:pt x="76" y="646"/>
                  </a:lnTo>
                  <a:lnTo>
                    <a:pt x="66" y="669"/>
                  </a:lnTo>
                  <a:lnTo>
                    <a:pt x="0" y="690"/>
                  </a:lnTo>
                  <a:lnTo>
                    <a:pt x="16" y="700"/>
                  </a:lnTo>
                  <a:lnTo>
                    <a:pt x="76" y="690"/>
                  </a:lnTo>
                  <a:lnTo>
                    <a:pt x="155" y="651"/>
                  </a:lnTo>
                  <a:lnTo>
                    <a:pt x="204" y="656"/>
                  </a:lnTo>
                  <a:lnTo>
                    <a:pt x="241" y="631"/>
                  </a:lnTo>
                  <a:lnTo>
                    <a:pt x="346" y="618"/>
                  </a:lnTo>
                  <a:lnTo>
                    <a:pt x="417" y="592"/>
                  </a:lnTo>
                  <a:lnTo>
                    <a:pt x="446" y="553"/>
                  </a:lnTo>
                  <a:lnTo>
                    <a:pt x="464" y="553"/>
                  </a:lnTo>
                  <a:lnTo>
                    <a:pt x="561" y="510"/>
                  </a:lnTo>
                  <a:lnTo>
                    <a:pt x="642" y="414"/>
                  </a:lnTo>
                  <a:lnTo>
                    <a:pt x="731" y="224"/>
                  </a:lnTo>
                  <a:lnTo>
                    <a:pt x="682" y="299"/>
                  </a:lnTo>
                  <a:lnTo>
                    <a:pt x="661" y="224"/>
                  </a:lnTo>
                  <a:lnTo>
                    <a:pt x="668" y="172"/>
                  </a:lnTo>
                  <a:lnTo>
                    <a:pt x="692" y="142"/>
                  </a:lnTo>
                  <a:lnTo>
                    <a:pt x="697" y="124"/>
                  </a:lnTo>
                  <a:lnTo>
                    <a:pt x="708" y="106"/>
                  </a:lnTo>
                  <a:lnTo>
                    <a:pt x="737" y="144"/>
                  </a:lnTo>
                  <a:lnTo>
                    <a:pt x="755" y="57"/>
                  </a:lnTo>
                  <a:lnTo>
                    <a:pt x="755" y="0"/>
                  </a:lnTo>
                  <a:lnTo>
                    <a:pt x="410" y="1"/>
                  </a:lnTo>
                  <a:lnTo>
                    <a:pt x="404" y="82"/>
                  </a:lnTo>
                  <a:lnTo>
                    <a:pt x="413" y="88"/>
                  </a:lnTo>
                  <a:lnTo>
                    <a:pt x="197" y="85"/>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grpSp>
      <p:sp>
        <p:nvSpPr>
          <p:cNvPr id="92" name="Slide Number Placeholder 3"/>
          <p:cNvSpPr>
            <a:spLocks noGrp="1"/>
          </p:cNvSpPr>
          <p:nvPr>
            <p:ph type="sldNum" sz="quarter" idx="12"/>
          </p:nvPr>
        </p:nvSpPr>
        <p:spPr>
          <a:xfrm>
            <a:off x="371856" y="6322187"/>
            <a:ext cx="664464" cy="365125"/>
          </a:xfrm>
        </p:spPr>
        <p:txBody>
          <a:bodyPr/>
          <a:lstStyle/>
          <a:p>
            <a:fld id="{6EFA8406-D672-4E03-9ABF-F4A7E3A351AA}" type="slidenum">
              <a:rPr lang="en-US" smtClean="0">
                <a:solidFill>
                  <a:srgbClr val="000000">
                    <a:tint val="75000"/>
                  </a:srgbClr>
                </a:solidFill>
              </a:rPr>
              <a:pPr/>
              <a:t>10</a:t>
            </a:fld>
            <a:endParaRPr lang="en-US" dirty="0">
              <a:solidFill>
                <a:srgbClr val="000000">
                  <a:tint val="75000"/>
                </a:srgbClr>
              </a:solidFill>
            </a:endParaRPr>
          </a:p>
        </p:txBody>
      </p:sp>
      <p:grpSp>
        <p:nvGrpSpPr>
          <p:cNvPr id="93" name="Group 40"/>
          <p:cNvGrpSpPr>
            <a:grpSpLocks noChangeAspect="1"/>
          </p:cNvGrpSpPr>
          <p:nvPr/>
        </p:nvGrpSpPr>
        <p:grpSpPr bwMode="auto">
          <a:xfrm>
            <a:off x="4440865" y="4409324"/>
            <a:ext cx="1476539" cy="731520"/>
            <a:chOff x="1860" y="3020"/>
            <a:chExt cx="1076" cy="512"/>
          </a:xfrm>
        </p:grpSpPr>
        <p:grpSp>
          <p:nvGrpSpPr>
            <p:cNvPr id="94" name="Group 45"/>
            <p:cNvGrpSpPr>
              <a:grpSpLocks noChangeAspect="1"/>
            </p:cNvGrpSpPr>
            <p:nvPr/>
          </p:nvGrpSpPr>
          <p:grpSpPr bwMode="auto">
            <a:xfrm>
              <a:off x="2393" y="3020"/>
              <a:ext cx="543" cy="512"/>
              <a:chOff x="1956" y="692"/>
              <a:chExt cx="3323" cy="3135"/>
            </a:xfrm>
          </p:grpSpPr>
          <p:sp>
            <p:nvSpPr>
              <p:cNvPr id="96" name="Freeform 46"/>
              <p:cNvSpPr>
                <a:spLocks noChangeAspect="1"/>
              </p:cNvSpPr>
              <p:nvPr/>
            </p:nvSpPr>
            <p:spPr bwMode="auto">
              <a:xfrm>
                <a:off x="1956" y="692"/>
                <a:ext cx="1722" cy="667"/>
              </a:xfrm>
              <a:custGeom>
                <a:avLst/>
                <a:gdLst>
                  <a:gd name="T0" fmla="*/ 9 w 1971"/>
                  <a:gd name="T1" fmla="*/ 0 h 777"/>
                  <a:gd name="T2" fmla="*/ 9 w 1971"/>
                  <a:gd name="T3" fmla="*/ 17 h 777"/>
                  <a:gd name="T4" fmla="*/ 0 w 1971"/>
                  <a:gd name="T5" fmla="*/ 27 h 777"/>
                  <a:gd name="T6" fmla="*/ 10 w 1971"/>
                  <a:gd name="T7" fmla="*/ 45 h 777"/>
                  <a:gd name="T8" fmla="*/ 18 w 1971"/>
                  <a:gd name="T9" fmla="*/ 61 h 777"/>
                  <a:gd name="T10" fmla="*/ 51 w 1971"/>
                  <a:gd name="T11" fmla="*/ 87 h 777"/>
                  <a:gd name="T12" fmla="*/ 57 w 1971"/>
                  <a:gd name="T13" fmla="*/ 95 h 777"/>
                  <a:gd name="T14" fmla="*/ 45 w 1971"/>
                  <a:gd name="T15" fmla="*/ 110 h 777"/>
                  <a:gd name="T16" fmla="*/ 51 w 1971"/>
                  <a:gd name="T17" fmla="*/ 132 h 777"/>
                  <a:gd name="T18" fmla="*/ 61 w 1971"/>
                  <a:gd name="T19" fmla="*/ 147 h 777"/>
                  <a:gd name="T20" fmla="*/ 47 w 1971"/>
                  <a:gd name="T21" fmla="*/ 155 h 777"/>
                  <a:gd name="T22" fmla="*/ 29 w 1971"/>
                  <a:gd name="T23" fmla="*/ 169 h 777"/>
                  <a:gd name="T24" fmla="*/ 37 w 1971"/>
                  <a:gd name="T25" fmla="*/ 185 h 777"/>
                  <a:gd name="T26" fmla="*/ 121 w 1971"/>
                  <a:gd name="T27" fmla="*/ 176 h 777"/>
                  <a:gd name="T28" fmla="*/ 156 w 1971"/>
                  <a:gd name="T29" fmla="*/ 167 h 777"/>
                  <a:gd name="T30" fmla="*/ 178 w 1971"/>
                  <a:gd name="T31" fmla="*/ 169 h 777"/>
                  <a:gd name="T32" fmla="*/ 264 w 1971"/>
                  <a:gd name="T33" fmla="*/ 161 h 777"/>
                  <a:gd name="T34" fmla="*/ 305 w 1971"/>
                  <a:gd name="T35" fmla="*/ 172 h 777"/>
                  <a:gd name="T36" fmla="*/ 321 w 1971"/>
                  <a:gd name="T37" fmla="*/ 169 h 777"/>
                  <a:gd name="T38" fmla="*/ 432 w 1971"/>
                  <a:gd name="T39" fmla="*/ 209 h 777"/>
                  <a:gd name="T40" fmla="*/ 509 w 1971"/>
                  <a:gd name="T41" fmla="*/ 260 h 777"/>
                  <a:gd name="T42" fmla="*/ 523 w 1971"/>
                  <a:gd name="T43" fmla="*/ 282 h 777"/>
                  <a:gd name="T44" fmla="*/ 560 w 1971"/>
                  <a:gd name="T45" fmla="*/ 294 h 777"/>
                  <a:gd name="T46" fmla="*/ 580 w 1971"/>
                  <a:gd name="T47" fmla="*/ 324 h 777"/>
                  <a:gd name="T48" fmla="*/ 570 w 1971"/>
                  <a:gd name="T49" fmla="*/ 329 h 777"/>
                  <a:gd name="T50" fmla="*/ 572 w 1971"/>
                  <a:gd name="T51" fmla="*/ 341 h 777"/>
                  <a:gd name="T52" fmla="*/ 566 w 1971"/>
                  <a:gd name="T53" fmla="*/ 362 h 777"/>
                  <a:gd name="T54" fmla="*/ 601 w 1971"/>
                  <a:gd name="T55" fmla="*/ 352 h 777"/>
                  <a:gd name="T56" fmla="*/ 614 w 1971"/>
                  <a:gd name="T57" fmla="*/ 351 h 777"/>
                  <a:gd name="T58" fmla="*/ 660 w 1971"/>
                  <a:gd name="T59" fmla="*/ 347 h 777"/>
                  <a:gd name="T60" fmla="*/ 676 w 1971"/>
                  <a:gd name="T61" fmla="*/ 324 h 777"/>
                  <a:gd name="T62" fmla="*/ 687 w 1971"/>
                  <a:gd name="T63" fmla="*/ 341 h 777"/>
                  <a:gd name="T64" fmla="*/ 786 w 1971"/>
                  <a:gd name="T65" fmla="*/ 294 h 777"/>
                  <a:gd name="T66" fmla="*/ 801 w 1971"/>
                  <a:gd name="T67" fmla="*/ 301 h 777"/>
                  <a:gd name="T68" fmla="*/ 817 w 1971"/>
                  <a:gd name="T69" fmla="*/ 301 h 777"/>
                  <a:gd name="T70" fmla="*/ 819 w 1971"/>
                  <a:gd name="T71" fmla="*/ 282 h 777"/>
                  <a:gd name="T72" fmla="*/ 813 w 1971"/>
                  <a:gd name="T73" fmla="*/ 268 h 777"/>
                  <a:gd name="T74" fmla="*/ 813 w 1971"/>
                  <a:gd name="T75" fmla="*/ 258 h 777"/>
                  <a:gd name="T76" fmla="*/ 829 w 1971"/>
                  <a:gd name="T77" fmla="*/ 258 h 777"/>
                  <a:gd name="T78" fmla="*/ 854 w 1971"/>
                  <a:gd name="T79" fmla="*/ 251 h 777"/>
                  <a:gd name="T80" fmla="*/ 868 w 1971"/>
                  <a:gd name="T81" fmla="*/ 256 h 777"/>
                  <a:gd name="T82" fmla="*/ 901 w 1971"/>
                  <a:gd name="T83" fmla="*/ 247 h 777"/>
                  <a:gd name="T84" fmla="*/ 916 w 1971"/>
                  <a:gd name="T85" fmla="*/ 236 h 777"/>
                  <a:gd name="T86" fmla="*/ 922 w 1971"/>
                  <a:gd name="T87" fmla="*/ 216 h 777"/>
                  <a:gd name="T88" fmla="*/ 927 w 1971"/>
                  <a:gd name="T89" fmla="*/ 204 h 777"/>
                  <a:gd name="T90" fmla="*/ 944 w 1971"/>
                  <a:gd name="T91" fmla="*/ 199 h 777"/>
                  <a:gd name="T92" fmla="*/ 954 w 1971"/>
                  <a:gd name="T93" fmla="*/ 187 h 777"/>
                  <a:gd name="T94" fmla="*/ 962 w 1971"/>
                  <a:gd name="T95" fmla="*/ 169 h 777"/>
                  <a:gd name="T96" fmla="*/ 971 w 1971"/>
                  <a:gd name="T97" fmla="*/ 159 h 777"/>
                  <a:gd name="T98" fmla="*/ 977 w 1971"/>
                  <a:gd name="T99" fmla="*/ 143 h 777"/>
                  <a:gd name="T100" fmla="*/ 977 w 1971"/>
                  <a:gd name="T101" fmla="*/ 132 h 777"/>
                  <a:gd name="T102" fmla="*/ 1003 w 1971"/>
                  <a:gd name="T103" fmla="*/ 117 h 777"/>
                  <a:gd name="T104" fmla="*/ 1000 w 1971"/>
                  <a:gd name="T105" fmla="*/ 105 h 777"/>
                  <a:gd name="T106" fmla="*/ 694 w 1971"/>
                  <a:gd name="T107" fmla="*/ 91 h 777"/>
                  <a:gd name="T108" fmla="*/ 676 w 1971"/>
                  <a:gd name="T109" fmla="*/ 65 h 777"/>
                  <a:gd name="T110" fmla="*/ 671 w 1971"/>
                  <a:gd name="T111" fmla="*/ 39 h 777"/>
                  <a:gd name="T112" fmla="*/ 652 w 1971"/>
                  <a:gd name="T113" fmla="*/ 7 h 777"/>
                  <a:gd name="T114" fmla="*/ 9 w 1971"/>
                  <a:gd name="T115" fmla="*/ 0 h 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1"/>
                  <a:gd name="T175" fmla="*/ 0 h 777"/>
                  <a:gd name="T176" fmla="*/ 1971 w 1971"/>
                  <a:gd name="T177" fmla="*/ 777 h 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1" h="777">
                    <a:moveTo>
                      <a:pt x="18" y="0"/>
                    </a:moveTo>
                    <a:lnTo>
                      <a:pt x="18" y="36"/>
                    </a:lnTo>
                    <a:lnTo>
                      <a:pt x="0" y="57"/>
                    </a:lnTo>
                    <a:lnTo>
                      <a:pt x="21" y="96"/>
                    </a:lnTo>
                    <a:lnTo>
                      <a:pt x="36" y="132"/>
                    </a:lnTo>
                    <a:lnTo>
                      <a:pt x="99" y="186"/>
                    </a:lnTo>
                    <a:lnTo>
                      <a:pt x="111" y="204"/>
                    </a:lnTo>
                    <a:lnTo>
                      <a:pt x="87" y="237"/>
                    </a:lnTo>
                    <a:lnTo>
                      <a:pt x="99" y="282"/>
                    </a:lnTo>
                    <a:lnTo>
                      <a:pt x="120" y="315"/>
                    </a:lnTo>
                    <a:lnTo>
                      <a:pt x="93" y="333"/>
                    </a:lnTo>
                    <a:lnTo>
                      <a:pt x="57" y="363"/>
                    </a:lnTo>
                    <a:lnTo>
                      <a:pt x="72" y="399"/>
                    </a:lnTo>
                    <a:lnTo>
                      <a:pt x="237" y="378"/>
                    </a:lnTo>
                    <a:lnTo>
                      <a:pt x="306" y="360"/>
                    </a:lnTo>
                    <a:lnTo>
                      <a:pt x="351" y="363"/>
                    </a:lnTo>
                    <a:lnTo>
                      <a:pt x="519" y="345"/>
                    </a:lnTo>
                    <a:lnTo>
                      <a:pt x="600" y="369"/>
                    </a:lnTo>
                    <a:lnTo>
                      <a:pt x="630" y="363"/>
                    </a:lnTo>
                    <a:lnTo>
                      <a:pt x="849" y="447"/>
                    </a:lnTo>
                    <a:lnTo>
                      <a:pt x="999" y="558"/>
                    </a:lnTo>
                    <a:lnTo>
                      <a:pt x="1029" y="603"/>
                    </a:lnTo>
                    <a:lnTo>
                      <a:pt x="1101" y="630"/>
                    </a:lnTo>
                    <a:lnTo>
                      <a:pt x="1140" y="693"/>
                    </a:lnTo>
                    <a:lnTo>
                      <a:pt x="1119" y="705"/>
                    </a:lnTo>
                    <a:lnTo>
                      <a:pt x="1125" y="732"/>
                    </a:lnTo>
                    <a:lnTo>
                      <a:pt x="1113" y="777"/>
                    </a:lnTo>
                    <a:lnTo>
                      <a:pt x="1182" y="756"/>
                    </a:lnTo>
                    <a:lnTo>
                      <a:pt x="1206" y="753"/>
                    </a:lnTo>
                    <a:lnTo>
                      <a:pt x="1296" y="744"/>
                    </a:lnTo>
                    <a:lnTo>
                      <a:pt x="1329" y="693"/>
                    </a:lnTo>
                    <a:lnTo>
                      <a:pt x="1350" y="732"/>
                    </a:lnTo>
                    <a:lnTo>
                      <a:pt x="1545" y="630"/>
                    </a:lnTo>
                    <a:lnTo>
                      <a:pt x="1575" y="648"/>
                    </a:lnTo>
                    <a:lnTo>
                      <a:pt x="1605" y="648"/>
                    </a:lnTo>
                    <a:lnTo>
                      <a:pt x="1608" y="603"/>
                    </a:lnTo>
                    <a:lnTo>
                      <a:pt x="1596" y="576"/>
                    </a:lnTo>
                    <a:lnTo>
                      <a:pt x="1596" y="555"/>
                    </a:lnTo>
                    <a:lnTo>
                      <a:pt x="1629" y="555"/>
                    </a:lnTo>
                    <a:lnTo>
                      <a:pt x="1677" y="537"/>
                    </a:lnTo>
                    <a:lnTo>
                      <a:pt x="1707" y="549"/>
                    </a:lnTo>
                    <a:lnTo>
                      <a:pt x="1770" y="531"/>
                    </a:lnTo>
                    <a:lnTo>
                      <a:pt x="1800" y="507"/>
                    </a:lnTo>
                    <a:lnTo>
                      <a:pt x="1812" y="465"/>
                    </a:lnTo>
                    <a:lnTo>
                      <a:pt x="1821" y="438"/>
                    </a:lnTo>
                    <a:lnTo>
                      <a:pt x="1854" y="426"/>
                    </a:lnTo>
                    <a:lnTo>
                      <a:pt x="1875" y="402"/>
                    </a:lnTo>
                    <a:lnTo>
                      <a:pt x="1890" y="363"/>
                    </a:lnTo>
                    <a:lnTo>
                      <a:pt x="1908" y="342"/>
                    </a:lnTo>
                    <a:lnTo>
                      <a:pt x="1920" y="309"/>
                    </a:lnTo>
                    <a:lnTo>
                      <a:pt x="1920" y="282"/>
                    </a:lnTo>
                    <a:lnTo>
                      <a:pt x="1971" y="252"/>
                    </a:lnTo>
                    <a:lnTo>
                      <a:pt x="1965" y="225"/>
                    </a:lnTo>
                    <a:lnTo>
                      <a:pt x="1362" y="195"/>
                    </a:lnTo>
                    <a:lnTo>
                      <a:pt x="1329" y="141"/>
                    </a:lnTo>
                    <a:lnTo>
                      <a:pt x="1317" y="81"/>
                    </a:lnTo>
                    <a:lnTo>
                      <a:pt x="1281" y="15"/>
                    </a:lnTo>
                    <a:lnTo>
                      <a:pt x="18"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97" name="Freeform 47"/>
              <p:cNvSpPr>
                <a:spLocks noChangeAspect="1"/>
              </p:cNvSpPr>
              <p:nvPr/>
            </p:nvSpPr>
            <p:spPr bwMode="auto">
              <a:xfrm>
                <a:off x="3510" y="790"/>
                <a:ext cx="1200" cy="878"/>
              </a:xfrm>
              <a:custGeom>
                <a:avLst/>
                <a:gdLst>
                  <a:gd name="T0" fmla="*/ 760 w 1200"/>
                  <a:gd name="T1" fmla="*/ 131 h 878"/>
                  <a:gd name="T2" fmla="*/ 849 w 1200"/>
                  <a:gd name="T3" fmla="*/ 242 h 878"/>
                  <a:gd name="T4" fmla="*/ 852 w 1200"/>
                  <a:gd name="T5" fmla="*/ 131 h 878"/>
                  <a:gd name="T6" fmla="*/ 831 w 1200"/>
                  <a:gd name="T7" fmla="*/ 51 h 878"/>
                  <a:gd name="T8" fmla="*/ 867 w 1200"/>
                  <a:gd name="T9" fmla="*/ 0 h 878"/>
                  <a:gd name="T10" fmla="*/ 1024 w 1200"/>
                  <a:gd name="T11" fmla="*/ 44 h 878"/>
                  <a:gd name="T12" fmla="*/ 1100 w 1200"/>
                  <a:gd name="T13" fmla="*/ 147 h 878"/>
                  <a:gd name="T14" fmla="*/ 1169 w 1200"/>
                  <a:gd name="T15" fmla="*/ 422 h 878"/>
                  <a:gd name="T16" fmla="*/ 1169 w 1200"/>
                  <a:gd name="T17" fmla="*/ 556 h 878"/>
                  <a:gd name="T18" fmla="*/ 1145 w 1200"/>
                  <a:gd name="T19" fmla="*/ 572 h 878"/>
                  <a:gd name="T20" fmla="*/ 1079 w 1200"/>
                  <a:gd name="T21" fmla="*/ 582 h 878"/>
                  <a:gd name="T22" fmla="*/ 1064 w 1200"/>
                  <a:gd name="T23" fmla="*/ 613 h 878"/>
                  <a:gd name="T24" fmla="*/ 1077 w 1200"/>
                  <a:gd name="T25" fmla="*/ 674 h 878"/>
                  <a:gd name="T26" fmla="*/ 1008 w 1200"/>
                  <a:gd name="T27" fmla="*/ 692 h 878"/>
                  <a:gd name="T28" fmla="*/ 969 w 1200"/>
                  <a:gd name="T29" fmla="*/ 644 h 878"/>
                  <a:gd name="T30" fmla="*/ 840 w 1200"/>
                  <a:gd name="T31" fmla="*/ 626 h 878"/>
                  <a:gd name="T32" fmla="*/ 791 w 1200"/>
                  <a:gd name="T33" fmla="*/ 677 h 878"/>
                  <a:gd name="T34" fmla="*/ 760 w 1200"/>
                  <a:gd name="T35" fmla="*/ 649 h 878"/>
                  <a:gd name="T36" fmla="*/ 684 w 1200"/>
                  <a:gd name="T37" fmla="*/ 783 h 878"/>
                  <a:gd name="T38" fmla="*/ 626 w 1200"/>
                  <a:gd name="T39" fmla="*/ 865 h 878"/>
                  <a:gd name="T40" fmla="*/ 553 w 1200"/>
                  <a:gd name="T41" fmla="*/ 873 h 878"/>
                  <a:gd name="T42" fmla="*/ 508 w 1200"/>
                  <a:gd name="T43" fmla="*/ 860 h 878"/>
                  <a:gd name="T44" fmla="*/ 466 w 1200"/>
                  <a:gd name="T45" fmla="*/ 798 h 878"/>
                  <a:gd name="T46" fmla="*/ 383 w 1200"/>
                  <a:gd name="T47" fmla="*/ 757 h 878"/>
                  <a:gd name="T48" fmla="*/ 343 w 1200"/>
                  <a:gd name="T49" fmla="*/ 693 h 878"/>
                  <a:gd name="T50" fmla="*/ 259 w 1200"/>
                  <a:gd name="T51" fmla="*/ 639 h 878"/>
                  <a:gd name="T52" fmla="*/ 189 w 1200"/>
                  <a:gd name="T53" fmla="*/ 538 h 878"/>
                  <a:gd name="T54" fmla="*/ 121 w 1200"/>
                  <a:gd name="T55" fmla="*/ 430 h 878"/>
                  <a:gd name="T56" fmla="*/ 0 w 1200"/>
                  <a:gd name="T57" fmla="*/ 360 h 878"/>
                  <a:gd name="T58" fmla="*/ 73 w 1200"/>
                  <a:gd name="T59" fmla="*/ 260 h 878"/>
                  <a:gd name="T60" fmla="*/ 121 w 1200"/>
                  <a:gd name="T61" fmla="*/ 142 h 878"/>
                  <a:gd name="T62" fmla="*/ 162 w 1200"/>
                  <a:gd name="T63" fmla="*/ 98 h 8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0"/>
                  <a:gd name="T97" fmla="*/ 0 h 878"/>
                  <a:gd name="T98" fmla="*/ 1200 w 1200"/>
                  <a:gd name="T99" fmla="*/ 878 h 8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0" h="878">
                    <a:moveTo>
                      <a:pt x="162" y="98"/>
                    </a:moveTo>
                    <a:lnTo>
                      <a:pt x="760" y="131"/>
                    </a:lnTo>
                    <a:lnTo>
                      <a:pt x="770" y="224"/>
                    </a:lnTo>
                    <a:lnTo>
                      <a:pt x="849" y="242"/>
                    </a:lnTo>
                    <a:lnTo>
                      <a:pt x="844" y="188"/>
                    </a:lnTo>
                    <a:lnTo>
                      <a:pt x="852" y="131"/>
                    </a:lnTo>
                    <a:lnTo>
                      <a:pt x="831" y="90"/>
                    </a:lnTo>
                    <a:lnTo>
                      <a:pt x="831" y="51"/>
                    </a:lnTo>
                    <a:lnTo>
                      <a:pt x="870" y="15"/>
                    </a:lnTo>
                    <a:lnTo>
                      <a:pt x="867" y="0"/>
                    </a:lnTo>
                    <a:lnTo>
                      <a:pt x="983" y="41"/>
                    </a:lnTo>
                    <a:lnTo>
                      <a:pt x="1024" y="44"/>
                    </a:lnTo>
                    <a:lnTo>
                      <a:pt x="1106" y="67"/>
                    </a:lnTo>
                    <a:lnTo>
                      <a:pt x="1100" y="147"/>
                    </a:lnTo>
                    <a:lnTo>
                      <a:pt x="1124" y="257"/>
                    </a:lnTo>
                    <a:lnTo>
                      <a:pt x="1169" y="422"/>
                    </a:lnTo>
                    <a:lnTo>
                      <a:pt x="1200" y="554"/>
                    </a:lnTo>
                    <a:lnTo>
                      <a:pt x="1169" y="556"/>
                    </a:lnTo>
                    <a:lnTo>
                      <a:pt x="1150" y="556"/>
                    </a:lnTo>
                    <a:lnTo>
                      <a:pt x="1145" y="572"/>
                    </a:lnTo>
                    <a:lnTo>
                      <a:pt x="1093" y="569"/>
                    </a:lnTo>
                    <a:lnTo>
                      <a:pt x="1079" y="582"/>
                    </a:lnTo>
                    <a:lnTo>
                      <a:pt x="1056" y="577"/>
                    </a:lnTo>
                    <a:lnTo>
                      <a:pt x="1064" y="613"/>
                    </a:lnTo>
                    <a:lnTo>
                      <a:pt x="1074" y="677"/>
                    </a:lnTo>
                    <a:lnTo>
                      <a:pt x="1077" y="674"/>
                    </a:lnTo>
                    <a:lnTo>
                      <a:pt x="1011" y="718"/>
                    </a:lnTo>
                    <a:lnTo>
                      <a:pt x="1008" y="692"/>
                    </a:lnTo>
                    <a:lnTo>
                      <a:pt x="978" y="683"/>
                    </a:lnTo>
                    <a:lnTo>
                      <a:pt x="969" y="644"/>
                    </a:lnTo>
                    <a:lnTo>
                      <a:pt x="906" y="602"/>
                    </a:lnTo>
                    <a:lnTo>
                      <a:pt x="840" y="626"/>
                    </a:lnTo>
                    <a:lnTo>
                      <a:pt x="841" y="662"/>
                    </a:lnTo>
                    <a:lnTo>
                      <a:pt x="791" y="677"/>
                    </a:lnTo>
                    <a:lnTo>
                      <a:pt x="768" y="677"/>
                    </a:lnTo>
                    <a:lnTo>
                      <a:pt x="760" y="649"/>
                    </a:lnTo>
                    <a:lnTo>
                      <a:pt x="679" y="651"/>
                    </a:lnTo>
                    <a:lnTo>
                      <a:pt x="684" y="783"/>
                    </a:lnTo>
                    <a:lnTo>
                      <a:pt x="624" y="780"/>
                    </a:lnTo>
                    <a:lnTo>
                      <a:pt x="626" y="865"/>
                    </a:lnTo>
                    <a:lnTo>
                      <a:pt x="597" y="878"/>
                    </a:lnTo>
                    <a:lnTo>
                      <a:pt x="553" y="873"/>
                    </a:lnTo>
                    <a:lnTo>
                      <a:pt x="537" y="873"/>
                    </a:lnTo>
                    <a:lnTo>
                      <a:pt x="508" y="860"/>
                    </a:lnTo>
                    <a:lnTo>
                      <a:pt x="511" y="819"/>
                    </a:lnTo>
                    <a:lnTo>
                      <a:pt x="466" y="798"/>
                    </a:lnTo>
                    <a:lnTo>
                      <a:pt x="414" y="827"/>
                    </a:lnTo>
                    <a:lnTo>
                      <a:pt x="383" y="757"/>
                    </a:lnTo>
                    <a:lnTo>
                      <a:pt x="359" y="747"/>
                    </a:lnTo>
                    <a:lnTo>
                      <a:pt x="343" y="693"/>
                    </a:lnTo>
                    <a:lnTo>
                      <a:pt x="309" y="680"/>
                    </a:lnTo>
                    <a:lnTo>
                      <a:pt x="259" y="639"/>
                    </a:lnTo>
                    <a:lnTo>
                      <a:pt x="262" y="577"/>
                    </a:lnTo>
                    <a:lnTo>
                      <a:pt x="189" y="538"/>
                    </a:lnTo>
                    <a:lnTo>
                      <a:pt x="178" y="492"/>
                    </a:lnTo>
                    <a:lnTo>
                      <a:pt x="121" y="430"/>
                    </a:lnTo>
                    <a:lnTo>
                      <a:pt x="42" y="402"/>
                    </a:lnTo>
                    <a:lnTo>
                      <a:pt x="0" y="360"/>
                    </a:lnTo>
                    <a:lnTo>
                      <a:pt x="42" y="283"/>
                    </a:lnTo>
                    <a:lnTo>
                      <a:pt x="73" y="260"/>
                    </a:lnTo>
                    <a:lnTo>
                      <a:pt x="100" y="209"/>
                    </a:lnTo>
                    <a:lnTo>
                      <a:pt x="121" y="142"/>
                    </a:lnTo>
                    <a:lnTo>
                      <a:pt x="162" y="126"/>
                    </a:lnTo>
                    <a:lnTo>
                      <a:pt x="162" y="98"/>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98" name="Freeform 48"/>
              <p:cNvSpPr>
                <a:spLocks noChangeAspect="1"/>
              </p:cNvSpPr>
              <p:nvPr/>
            </p:nvSpPr>
            <p:spPr bwMode="auto">
              <a:xfrm>
                <a:off x="4139" y="1338"/>
                <a:ext cx="922" cy="988"/>
              </a:xfrm>
              <a:custGeom>
                <a:avLst/>
                <a:gdLst>
                  <a:gd name="T0" fmla="*/ 0 w 922"/>
                  <a:gd name="T1" fmla="*/ 226 h 988"/>
                  <a:gd name="T2" fmla="*/ 55 w 922"/>
                  <a:gd name="T3" fmla="*/ 100 h 988"/>
                  <a:gd name="T4" fmla="*/ 136 w 922"/>
                  <a:gd name="T5" fmla="*/ 129 h 988"/>
                  <a:gd name="T6" fmla="*/ 215 w 922"/>
                  <a:gd name="T7" fmla="*/ 116 h 988"/>
                  <a:gd name="T8" fmla="*/ 283 w 922"/>
                  <a:gd name="T9" fmla="*/ 57 h 988"/>
                  <a:gd name="T10" fmla="*/ 349 w 922"/>
                  <a:gd name="T11" fmla="*/ 135 h 988"/>
                  <a:gd name="T12" fmla="*/ 382 w 922"/>
                  <a:gd name="T13" fmla="*/ 141 h 988"/>
                  <a:gd name="T14" fmla="*/ 443 w 922"/>
                  <a:gd name="T15" fmla="*/ 129 h 988"/>
                  <a:gd name="T16" fmla="*/ 424 w 922"/>
                  <a:gd name="T17" fmla="*/ 18 h 988"/>
                  <a:gd name="T18" fmla="*/ 464 w 922"/>
                  <a:gd name="T19" fmla="*/ 18 h 988"/>
                  <a:gd name="T20" fmla="*/ 521 w 922"/>
                  <a:gd name="T21" fmla="*/ 8 h 988"/>
                  <a:gd name="T22" fmla="*/ 681 w 922"/>
                  <a:gd name="T23" fmla="*/ 255 h 988"/>
                  <a:gd name="T24" fmla="*/ 870 w 922"/>
                  <a:gd name="T25" fmla="*/ 515 h 988"/>
                  <a:gd name="T26" fmla="*/ 885 w 922"/>
                  <a:gd name="T27" fmla="*/ 592 h 988"/>
                  <a:gd name="T28" fmla="*/ 849 w 922"/>
                  <a:gd name="T29" fmla="*/ 654 h 988"/>
                  <a:gd name="T30" fmla="*/ 901 w 922"/>
                  <a:gd name="T31" fmla="*/ 893 h 988"/>
                  <a:gd name="T32" fmla="*/ 728 w 922"/>
                  <a:gd name="T33" fmla="*/ 901 h 988"/>
                  <a:gd name="T34" fmla="*/ 623 w 922"/>
                  <a:gd name="T35" fmla="*/ 988 h 988"/>
                  <a:gd name="T36" fmla="*/ 602 w 922"/>
                  <a:gd name="T37" fmla="*/ 913 h 988"/>
                  <a:gd name="T38" fmla="*/ 558 w 922"/>
                  <a:gd name="T39" fmla="*/ 888 h 988"/>
                  <a:gd name="T40" fmla="*/ 534 w 922"/>
                  <a:gd name="T41" fmla="*/ 846 h 988"/>
                  <a:gd name="T42" fmla="*/ 524 w 922"/>
                  <a:gd name="T43" fmla="*/ 803 h 988"/>
                  <a:gd name="T44" fmla="*/ 477 w 922"/>
                  <a:gd name="T45" fmla="*/ 769 h 988"/>
                  <a:gd name="T46" fmla="*/ 390 w 922"/>
                  <a:gd name="T47" fmla="*/ 684 h 988"/>
                  <a:gd name="T48" fmla="*/ 343 w 922"/>
                  <a:gd name="T49" fmla="*/ 651 h 988"/>
                  <a:gd name="T50" fmla="*/ 286 w 922"/>
                  <a:gd name="T51" fmla="*/ 659 h 988"/>
                  <a:gd name="T52" fmla="*/ 259 w 922"/>
                  <a:gd name="T53" fmla="*/ 669 h 988"/>
                  <a:gd name="T54" fmla="*/ 212 w 922"/>
                  <a:gd name="T55" fmla="*/ 584 h 988"/>
                  <a:gd name="T56" fmla="*/ 157 w 922"/>
                  <a:gd name="T57" fmla="*/ 543 h 988"/>
                  <a:gd name="T58" fmla="*/ 139 w 922"/>
                  <a:gd name="T59" fmla="*/ 466 h 988"/>
                  <a:gd name="T60" fmla="*/ 139 w 922"/>
                  <a:gd name="T61" fmla="*/ 399 h 988"/>
                  <a:gd name="T62" fmla="*/ 0 w 922"/>
                  <a:gd name="T63" fmla="*/ 319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2"/>
                  <a:gd name="T97" fmla="*/ 0 h 988"/>
                  <a:gd name="T98" fmla="*/ 922 w 922"/>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2" h="988">
                    <a:moveTo>
                      <a:pt x="0" y="319"/>
                    </a:moveTo>
                    <a:lnTo>
                      <a:pt x="0" y="226"/>
                    </a:lnTo>
                    <a:lnTo>
                      <a:pt x="55" y="234"/>
                    </a:lnTo>
                    <a:lnTo>
                      <a:pt x="55" y="100"/>
                    </a:lnTo>
                    <a:lnTo>
                      <a:pt x="134" y="100"/>
                    </a:lnTo>
                    <a:lnTo>
                      <a:pt x="136" y="129"/>
                    </a:lnTo>
                    <a:lnTo>
                      <a:pt x="170" y="131"/>
                    </a:lnTo>
                    <a:lnTo>
                      <a:pt x="215" y="116"/>
                    </a:lnTo>
                    <a:lnTo>
                      <a:pt x="217" y="78"/>
                    </a:lnTo>
                    <a:lnTo>
                      <a:pt x="283" y="57"/>
                    </a:lnTo>
                    <a:lnTo>
                      <a:pt x="325" y="96"/>
                    </a:lnTo>
                    <a:lnTo>
                      <a:pt x="349" y="135"/>
                    </a:lnTo>
                    <a:lnTo>
                      <a:pt x="380" y="152"/>
                    </a:lnTo>
                    <a:lnTo>
                      <a:pt x="382" y="141"/>
                    </a:lnTo>
                    <a:lnTo>
                      <a:pt x="451" y="129"/>
                    </a:lnTo>
                    <a:lnTo>
                      <a:pt x="443" y="129"/>
                    </a:lnTo>
                    <a:lnTo>
                      <a:pt x="437" y="67"/>
                    </a:lnTo>
                    <a:lnTo>
                      <a:pt x="424" y="18"/>
                    </a:lnTo>
                    <a:lnTo>
                      <a:pt x="440" y="33"/>
                    </a:lnTo>
                    <a:lnTo>
                      <a:pt x="464" y="18"/>
                    </a:lnTo>
                    <a:lnTo>
                      <a:pt x="519" y="28"/>
                    </a:lnTo>
                    <a:lnTo>
                      <a:pt x="521" y="8"/>
                    </a:lnTo>
                    <a:lnTo>
                      <a:pt x="571" y="0"/>
                    </a:lnTo>
                    <a:lnTo>
                      <a:pt x="681" y="255"/>
                    </a:lnTo>
                    <a:lnTo>
                      <a:pt x="817" y="468"/>
                    </a:lnTo>
                    <a:lnTo>
                      <a:pt x="870" y="515"/>
                    </a:lnTo>
                    <a:lnTo>
                      <a:pt x="864" y="561"/>
                    </a:lnTo>
                    <a:lnTo>
                      <a:pt x="885" y="592"/>
                    </a:lnTo>
                    <a:lnTo>
                      <a:pt x="854" y="610"/>
                    </a:lnTo>
                    <a:lnTo>
                      <a:pt x="849" y="654"/>
                    </a:lnTo>
                    <a:lnTo>
                      <a:pt x="922" y="875"/>
                    </a:lnTo>
                    <a:lnTo>
                      <a:pt x="901" y="893"/>
                    </a:lnTo>
                    <a:lnTo>
                      <a:pt x="838" y="895"/>
                    </a:lnTo>
                    <a:lnTo>
                      <a:pt x="728" y="901"/>
                    </a:lnTo>
                    <a:lnTo>
                      <a:pt x="739" y="988"/>
                    </a:lnTo>
                    <a:lnTo>
                      <a:pt x="623" y="988"/>
                    </a:lnTo>
                    <a:lnTo>
                      <a:pt x="621" y="962"/>
                    </a:lnTo>
                    <a:lnTo>
                      <a:pt x="602" y="913"/>
                    </a:lnTo>
                    <a:lnTo>
                      <a:pt x="584" y="880"/>
                    </a:lnTo>
                    <a:lnTo>
                      <a:pt x="558" y="888"/>
                    </a:lnTo>
                    <a:lnTo>
                      <a:pt x="545" y="870"/>
                    </a:lnTo>
                    <a:lnTo>
                      <a:pt x="534" y="846"/>
                    </a:lnTo>
                    <a:lnTo>
                      <a:pt x="466" y="787"/>
                    </a:lnTo>
                    <a:lnTo>
                      <a:pt x="524" y="803"/>
                    </a:lnTo>
                    <a:lnTo>
                      <a:pt x="524" y="769"/>
                    </a:lnTo>
                    <a:lnTo>
                      <a:pt x="477" y="769"/>
                    </a:lnTo>
                    <a:lnTo>
                      <a:pt x="430" y="690"/>
                    </a:lnTo>
                    <a:lnTo>
                      <a:pt x="390" y="684"/>
                    </a:lnTo>
                    <a:lnTo>
                      <a:pt x="390" y="654"/>
                    </a:lnTo>
                    <a:lnTo>
                      <a:pt x="343" y="651"/>
                    </a:lnTo>
                    <a:lnTo>
                      <a:pt x="312" y="641"/>
                    </a:lnTo>
                    <a:lnTo>
                      <a:pt x="286" y="659"/>
                    </a:lnTo>
                    <a:lnTo>
                      <a:pt x="259" y="648"/>
                    </a:lnTo>
                    <a:lnTo>
                      <a:pt x="259" y="669"/>
                    </a:lnTo>
                    <a:lnTo>
                      <a:pt x="215" y="664"/>
                    </a:lnTo>
                    <a:lnTo>
                      <a:pt x="212" y="584"/>
                    </a:lnTo>
                    <a:lnTo>
                      <a:pt x="223" y="563"/>
                    </a:lnTo>
                    <a:lnTo>
                      <a:pt x="157" y="543"/>
                    </a:lnTo>
                    <a:lnTo>
                      <a:pt x="128" y="499"/>
                    </a:lnTo>
                    <a:lnTo>
                      <a:pt x="139" y="466"/>
                    </a:lnTo>
                    <a:lnTo>
                      <a:pt x="165" y="435"/>
                    </a:lnTo>
                    <a:lnTo>
                      <a:pt x="139" y="399"/>
                    </a:lnTo>
                    <a:lnTo>
                      <a:pt x="94" y="350"/>
                    </a:lnTo>
                    <a:lnTo>
                      <a:pt x="0" y="319"/>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99" name="Freeform 49"/>
              <p:cNvSpPr>
                <a:spLocks noChangeAspect="1"/>
              </p:cNvSpPr>
              <p:nvPr/>
            </p:nvSpPr>
            <p:spPr bwMode="auto">
              <a:xfrm>
                <a:off x="4013" y="1658"/>
                <a:ext cx="357" cy="684"/>
              </a:xfrm>
              <a:custGeom>
                <a:avLst/>
                <a:gdLst>
                  <a:gd name="T0" fmla="*/ 32 w 357"/>
                  <a:gd name="T1" fmla="*/ 10 h 684"/>
                  <a:gd name="T2" fmla="*/ 39 w 357"/>
                  <a:gd name="T3" fmla="*/ 36 h 684"/>
                  <a:gd name="T4" fmla="*/ 89 w 357"/>
                  <a:gd name="T5" fmla="*/ 87 h 684"/>
                  <a:gd name="T6" fmla="*/ 84 w 357"/>
                  <a:gd name="T7" fmla="*/ 131 h 684"/>
                  <a:gd name="T8" fmla="*/ 89 w 357"/>
                  <a:gd name="T9" fmla="*/ 182 h 684"/>
                  <a:gd name="T10" fmla="*/ 68 w 357"/>
                  <a:gd name="T11" fmla="*/ 283 h 684"/>
                  <a:gd name="T12" fmla="*/ 39 w 357"/>
                  <a:gd name="T13" fmla="*/ 391 h 684"/>
                  <a:gd name="T14" fmla="*/ 16 w 357"/>
                  <a:gd name="T15" fmla="*/ 424 h 684"/>
                  <a:gd name="T16" fmla="*/ 34 w 357"/>
                  <a:gd name="T17" fmla="*/ 429 h 684"/>
                  <a:gd name="T18" fmla="*/ 16 w 357"/>
                  <a:gd name="T19" fmla="*/ 519 h 684"/>
                  <a:gd name="T20" fmla="*/ 3 w 357"/>
                  <a:gd name="T21" fmla="*/ 550 h 684"/>
                  <a:gd name="T22" fmla="*/ 0 w 357"/>
                  <a:gd name="T23" fmla="*/ 594 h 684"/>
                  <a:gd name="T24" fmla="*/ 39 w 357"/>
                  <a:gd name="T25" fmla="*/ 620 h 684"/>
                  <a:gd name="T26" fmla="*/ 45 w 357"/>
                  <a:gd name="T27" fmla="*/ 656 h 684"/>
                  <a:gd name="T28" fmla="*/ 45 w 357"/>
                  <a:gd name="T29" fmla="*/ 679 h 684"/>
                  <a:gd name="T30" fmla="*/ 68 w 357"/>
                  <a:gd name="T31" fmla="*/ 684 h 684"/>
                  <a:gd name="T32" fmla="*/ 58 w 357"/>
                  <a:gd name="T33" fmla="*/ 653 h 684"/>
                  <a:gd name="T34" fmla="*/ 102 w 357"/>
                  <a:gd name="T35" fmla="*/ 633 h 684"/>
                  <a:gd name="T36" fmla="*/ 121 w 357"/>
                  <a:gd name="T37" fmla="*/ 573 h 684"/>
                  <a:gd name="T38" fmla="*/ 66 w 357"/>
                  <a:gd name="T39" fmla="*/ 527 h 684"/>
                  <a:gd name="T40" fmla="*/ 95 w 357"/>
                  <a:gd name="T41" fmla="*/ 525 h 684"/>
                  <a:gd name="T42" fmla="*/ 131 w 357"/>
                  <a:gd name="T43" fmla="*/ 519 h 684"/>
                  <a:gd name="T44" fmla="*/ 131 w 357"/>
                  <a:gd name="T45" fmla="*/ 566 h 684"/>
                  <a:gd name="T46" fmla="*/ 165 w 357"/>
                  <a:gd name="T47" fmla="*/ 581 h 684"/>
                  <a:gd name="T48" fmla="*/ 163 w 357"/>
                  <a:gd name="T49" fmla="*/ 540 h 684"/>
                  <a:gd name="T50" fmla="*/ 189 w 357"/>
                  <a:gd name="T51" fmla="*/ 550 h 684"/>
                  <a:gd name="T52" fmla="*/ 197 w 357"/>
                  <a:gd name="T53" fmla="*/ 604 h 684"/>
                  <a:gd name="T54" fmla="*/ 165 w 357"/>
                  <a:gd name="T55" fmla="*/ 615 h 684"/>
                  <a:gd name="T56" fmla="*/ 129 w 357"/>
                  <a:gd name="T57" fmla="*/ 676 h 684"/>
                  <a:gd name="T58" fmla="*/ 226 w 357"/>
                  <a:gd name="T59" fmla="*/ 676 h 684"/>
                  <a:gd name="T60" fmla="*/ 357 w 357"/>
                  <a:gd name="T61" fmla="*/ 674 h 684"/>
                  <a:gd name="T62" fmla="*/ 347 w 357"/>
                  <a:gd name="T63" fmla="*/ 414 h 684"/>
                  <a:gd name="T64" fmla="*/ 320 w 357"/>
                  <a:gd name="T65" fmla="*/ 414 h 684"/>
                  <a:gd name="T66" fmla="*/ 320 w 357"/>
                  <a:gd name="T67" fmla="*/ 373 h 684"/>
                  <a:gd name="T68" fmla="*/ 341 w 357"/>
                  <a:gd name="T69" fmla="*/ 375 h 684"/>
                  <a:gd name="T70" fmla="*/ 344 w 357"/>
                  <a:gd name="T71" fmla="*/ 342 h 684"/>
                  <a:gd name="T72" fmla="*/ 341 w 357"/>
                  <a:gd name="T73" fmla="*/ 261 h 684"/>
                  <a:gd name="T74" fmla="*/ 353 w 357"/>
                  <a:gd name="T75" fmla="*/ 246 h 684"/>
                  <a:gd name="T76" fmla="*/ 284 w 357"/>
                  <a:gd name="T77" fmla="*/ 225 h 684"/>
                  <a:gd name="T78" fmla="*/ 260 w 357"/>
                  <a:gd name="T79" fmla="*/ 180 h 684"/>
                  <a:gd name="T80" fmla="*/ 254 w 357"/>
                  <a:gd name="T81" fmla="*/ 150 h 684"/>
                  <a:gd name="T82" fmla="*/ 290 w 357"/>
                  <a:gd name="T83" fmla="*/ 114 h 684"/>
                  <a:gd name="T84" fmla="*/ 227 w 357"/>
                  <a:gd name="T85" fmla="*/ 27 h 684"/>
                  <a:gd name="T86" fmla="*/ 122 w 357"/>
                  <a:gd name="T87" fmla="*/ 0 h 684"/>
                  <a:gd name="T88" fmla="*/ 89 w 357"/>
                  <a:gd name="T89" fmla="*/ 9 h 684"/>
                  <a:gd name="T90" fmla="*/ 38 w 357"/>
                  <a:gd name="T91" fmla="*/ 3 h 684"/>
                  <a:gd name="T92" fmla="*/ 32 w 357"/>
                  <a:gd name="T93" fmla="*/ 10 h 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7"/>
                  <a:gd name="T142" fmla="*/ 0 h 684"/>
                  <a:gd name="T143" fmla="*/ 357 w 357"/>
                  <a:gd name="T144" fmla="*/ 684 h 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7" h="684">
                    <a:moveTo>
                      <a:pt x="32" y="10"/>
                    </a:moveTo>
                    <a:lnTo>
                      <a:pt x="39" y="36"/>
                    </a:lnTo>
                    <a:lnTo>
                      <a:pt x="89" y="87"/>
                    </a:lnTo>
                    <a:lnTo>
                      <a:pt x="84" y="131"/>
                    </a:lnTo>
                    <a:lnTo>
                      <a:pt x="89" y="182"/>
                    </a:lnTo>
                    <a:lnTo>
                      <a:pt x="68" y="283"/>
                    </a:lnTo>
                    <a:lnTo>
                      <a:pt x="39" y="391"/>
                    </a:lnTo>
                    <a:lnTo>
                      <a:pt x="16" y="424"/>
                    </a:lnTo>
                    <a:lnTo>
                      <a:pt x="34" y="429"/>
                    </a:lnTo>
                    <a:lnTo>
                      <a:pt x="16" y="519"/>
                    </a:lnTo>
                    <a:lnTo>
                      <a:pt x="3" y="550"/>
                    </a:lnTo>
                    <a:lnTo>
                      <a:pt x="0" y="594"/>
                    </a:lnTo>
                    <a:lnTo>
                      <a:pt x="39" y="620"/>
                    </a:lnTo>
                    <a:lnTo>
                      <a:pt x="45" y="656"/>
                    </a:lnTo>
                    <a:lnTo>
                      <a:pt x="45" y="679"/>
                    </a:lnTo>
                    <a:lnTo>
                      <a:pt x="68" y="684"/>
                    </a:lnTo>
                    <a:lnTo>
                      <a:pt x="58" y="653"/>
                    </a:lnTo>
                    <a:lnTo>
                      <a:pt x="102" y="633"/>
                    </a:lnTo>
                    <a:lnTo>
                      <a:pt x="121" y="573"/>
                    </a:lnTo>
                    <a:lnTo>
                      <a:pt x="66" y="527"/>
                    </a:lnTo>
                    <a:lnTo>
                      <a:pt x="95" y="525"/>
                    </a:lnTo>
                    <a:lnTo>
                      <a:pt x="131" y="519"/>
                    </a:lnTo>
                    <a:lnTo>
                      <a:pt x="131" y="566"/>
                    </a:lnTo>
                    <a:lnTo>
                      <a:pt x="165" y="581"/>
                    </a:lnTo>
                    <a:lnTo>
                      <a:pt x="163" y="540"/>
                    </a:lnTo>
                    <a:lnTo>
                      <a:pt x="189" y="550"/>
                    </a:lnTo>
                    <a:lnTo>
                      <a:pt x="197" y="604"/>
                    </a:lnTo>
                    <a:lnTo>
                      <a:pt x="165" y="615"/>
                    </a:lnTo>
                    <a:lnTo>
                      <a:pt x="129" y="676"/>
                    </a:lnTo>
                    <a:lnTo>
                      <a:pt x="226" y="676"/>
                    </a:lnTo>
                    <a:lnTo>
                      <a:pt x="357" y="674"/>
                    </a:lnTo>
                    <a:lnTo>
                      <a:pt x="347" y="414"/>
                    </a:lnTo>
                    <a:lnTo>
                      <a:pt x="320" y="414"/>
                    </a:lnTo>
                    <a:lnTo>
                      <a:pt x="320" y="373"/>
                    </a:lnTo>
                    <a:lnTo>
                      <a:pt x="341" y="375"/>
                    </a:lnTo>
                    <a:lnTo>
                      <a:pt x="344" y="342"/>
                    </a:lnTo>
                    <a:lnTo>
                      <a:pt x="341" y="261"/>
                    </a:lnTo>
                    <a:lnTo>
                      <a:pt x="353" y="246"/>
                    </a:lnTo>
                    <a:lnTo>
                      <a:pt x="284" y="225"/>
                    </a:lnTo>
                    <a:lnTo>
                      <a:pt x="260" y="180"/>
                    </a:lnTo>
                    <a:lnTo>
                      <a:pt x="254" y="150"/>
                    </a:lnTo>
                    <a:lnTo>
                      <a:pt x="290" y="114"/>
                    </a:lnTo>
                    <a:lnTo>
                      <a:pt x="227" y="27"/>
                    </a:lnTo>
                    <a:lnTo>
                      <a:pt x="122" y="0"/>
                    </a:lnTo>
                    <a:lnTo>
                      <a:pt x="89" y="9"/>
                    </a:lnTo>
                    <a:lnTo>
                      <a:pt x="38" y="3"/>
                    </a:lnTo>
                    <a:lnTo>
                      <a:pt x="32" y="1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100" name="Freeform 50"/>
              <p:cNvSpPr>
                <a:spLocks noChangeAspect="1"/>
              </p:cNvSpPr>
              <p:nvPr/>
            </p:nvSpPr>
            <p:spPr bwMode="auto">
              <a:xfrm>
                <a:off x="4071" y="1979"/>
                <a:ext cx="907" cy="1238"/>
              </a:xfrm>
              <a:custGeom>
                <a:avLst/>
                <a:gdLst>
                  <a:gd name="T0" fmla="*/ 26 w 907"/>
                  <a:gd name="T1" fmla="*/ 417 h 1238"/>
                  <a:gd name="T2" fmla="*/ 76 w 907"/>
                  <a:gd name="T3" fmla="*/ 548 h 1238"/>
                  <a:gd name="T4" fmla="*/ 212 w 907"/>
                  <a:gd name="T5" fmla="*/ 775 h 1238"/>
                  <a:gd name="T6" fmla="*/ 260 w 907"/>
                  <a:gd name="T7" fmla="*/ 744 h 1238"/>
                  <a:gd name="T8" fmla="*/ 273 w 907"/>
                  <a:gd name="T9" fmla="*/ 674 h 1238"/>
                  <a:gd name="T10" fmla="*/ 294 w 907"/>
                  <a:gd name="T11" fmla="*/ 718 h 1238"/>
                  <a:gd name="T12" fmla="*/ 301 w 907"/>
                  <a:gd name="T13" fmla="*/ 777 h 1238"/>
                  <a:gd name="T14" fmla="*/ 257 w 907"/>
                  <a:gd name="T15" fmla="*/ 793 h 1238"/>
                  <a:gd name="T16" fmla="*/ 257 w 907"/>
                  <a:gd name="T17" fmla="*/ 837 h 1238"/>
                  <a:gd name="T18" fmla="*/ 307 w 907"/>
                  <a:gd name="T19" fmla="*/ 898 h 1238"/>
                  <a:gd name="T20" fmla="*/ 406 w 907"/>
                  <a:gd name="T21" fmla="*/ 988 h 1238"/>
                  <a:gd name="T22" fmla="*/ 433 w 907"/>
                  <a:gd name="T23" fmla="*/ 1125 h 1238"/>
                  <a:gd name="T24" fmla="*/ 482 w 907"/>
                  <a:gd name="T25" fmla="*/ 1223 h 1238"/>
                  <a:gd name="T26" fmla="*/ 548 w 907"/>
                  <a:gd name="T27" fmla="*/ 1184 h 1238"/>
                  <a:gd name="T28" fmla="*/ 629 w 907"/>
                  <a:gd name="T29" fmla="*/ 1238 h 1238"/>
                  <a:gd name="T30" fmla="*/ 834 w 907"/>
                  <a:gd name="T31" fmla="*/ 1107 h 1238"/>
                  <a:gd name="T32" fmla="*/ 823 w 907"/>
                  <a:gd name="T33" fmla="*/ 958 h 1238"/>
                  <a:gd name="T34" fmla="*/ 805 w 907"/>
                  <a:gd name="T35" fmla="*/ 667 h 1238"/>
                  <a:gd name="T36" fmla="*/ 894 w 907"/>
                  <a:gd name="T37" fmla="*/ 548 h 1238"/>
                  <a:gd name="T38" fmla="*/ 852 w 907"/>
                  <a:gd name="T39" fmla="*/ 384 h 1238"/>
                  <a:gd name="T40" fmla="*/ 807 w 907"/>
                  <a:gd name="T41" fmla="*/ 348 h 1238"/>
                  <a:gd name="T42" fmla="*/ 673 w 907"/>
                  <a:gd name="T43" fmla="*/ 276 h 1238"/>
                  <a:gd name="T44" fmla="*/ 625 w 907"/>
                  <a:gd name="T45" fmla="*/ 246 h 1238"/>
                  <a:gd name="T46" fmla="*/ 541 w 907"/>
                  <a:gd name="T47" fmla="*/ 141 h 1238"/>
                  <a:gd name="T48" fmla="*/ 592 w 907"/>
                  <a:gd name="T49" fmla="*/ 126 h 1238"/>
                  <a:gd name="T50" fmla="*/ 496 w 907"/>
                  <a:gd name="T51" fmla="*/ 42 h 1238"/>
                  <a:gd name="T52" fmla="*/ 457 w 907"/>
                  <a:gd name="T53" fmla="*/ 9 h 1238"/>
                  <a:gd name="T54" fmla="*/ 388 w 907"/>
                  <a:gd name="T55" fmla="*/ 0 h 1238"/>
                  <a:gd name="T56" fmla="*/ 325 w 907"/>
                  <a:gd name="T57" fmla="*/ 12 h 1238"/>
                  <a:gd name="T58" fmla="*/ 286 w 907"/>
                  <a:gd name="T59" fmla="*/ 24 h 1238"/>
                  <a:gd name="T60" fmla="*/ 259 w 907"/>
                  <a:gd name="T61" fmla="*/ 51 h 1238"/>
                  <a:gd name="T62" fmla="*/ 292 w 907"/>
                  <a:gd name="T63" fmla="*/ 90 h 1238"/>
                  <a:gd name="T64" fmla="*/ 301 w 907"/>
                  <a:gd name="T65" fmla="*/ 354 h 1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7"/>
                  <a:gd name="T100" fmla="*/ 0 h 1238"/>
                  <a:gd name="T101" fmla="*/ 907 w 907"/>
                  <a:gd name="T102" fmla="*/ 1238 h 1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7" h="1238">
                    <a:moveTo>
                      <a:pt x="71" y="350"/>
                    </a:moveTo>
                    <a:lnTo>
                      <a:pt x="26" y="417"/>
                    </a:lnTo>
                    <a:lnTo>
                      <a:pt x="0" y="427"/>
                    </a:lnTo>
                    <a:lnTo>
                      <a:pt x="76" y="548"/>
                    </a:lnTo>
                    <a:lnTo>
                      <a:pt x="142" y="682"/>
                    </a:lnTo>
                    <a:lnTo>
                      <a:pt x="212" y="775"/>
                    </a:lnTo>
                    <a:lnTo>
                      <a:pt x="254" y="777"/>
                    </a:lnTo>
                    <a:lnTo>
                      <a:pt x="260" y="744"/>
                    </a:lnTo>
                    <a:lnTo>
                      <a:pt x="252" y="693"/>
                    </a:lnTo>
                    <a:lnTo>
                      <a:pt x="273" y="674"/>
                    </a:lnTo>
                    <a:lnTo>
                      <a:pt x="291" y="690"/>
                    </a:lnTo>
                    <a:lnTo>
                      <a:pt x="294" y="718"/>
                    </a:lnTo>
                    <a:lnTo>
                      <a:pt x="299" y="747"/>
                    </a:lnTo>
                    <a:lnTo>
                      <a:pt x="301" y="777"/>
                    </a:lnTo>
                    <a:lnTo>
                      <a:pt x="280" y="826"/>
                    </a:lnTo>
                    <a:lnTo>
                      <a:pt x="257" y="793"/>
                    </a:lnTo>
                    <a:lnTo>
                      <a:pt x="236" y="801"/>
                    </a:lnTo>
                    <a:lnTo>
                      <a:pt x="257" y="837"/>
                    </a:lnTo>
                    <a:lnTo>
                      <a:pt x="280" y="914"/>
                    </a:lnTo>
                    <a:lnTo>
                      <a:pt x="307" y="898"/>
                    </a:lnTo>
                    <a:lnTo>
                      <a:pt x="351" y="929"/>
                    </a:lnTo>
                    <a:lnTo>
                      <a:pt x="406" y="988"/>
                    </a:lnTo>
                    <a:lnTo>
                      <a:pt x="406" y="1073"/>
                    </a:lnTo>
                    <a:lnTo>
                      <a:pt x="433" y="1125"/>
                    </a:lnTo>
                    <a:lnTo>
                      <a:pt x="440" y="1179"/>
                    </a:lnTo>
                    <a:lnTo>
                      <a:pt x="482" y="1223"/>
                    </a:lnTo>
                    <a:lnTo>
                      <a:pt x="490" y="1197"/>
                    </a:lnTo>
                    <a:lnTo>
                      <a:pt x="548" y="1184"/>
                    </a:lnTo>
                    <a:lnTo>
                      <a:pt x="595" y="1202"/>
                    </a:lnTo>
                    <a:lnTo>
                      <a:pt x="629" y="1238"/>
                    </a:lnTo>
                    <a:lnTo>
                      <a:pt x="831" y="1230"/>
                    </a:lnTo>
                    <a:lnTo>
                      <a:pt x="834" y="1107"/>
                    </a:lnTo>
                    <a:lnTo>
                      <a:pt x="818" y="1091"/>
                    </a:lnTo>
                    <a:lnTo>
                      <a:pt x="823" y="958"/>
                    </a:lnTo>
                    <a:lnTo>
                      <a:pt x="815" y="783"/>
                    </a:lnTo>
                    <a:lnTo>
                      <a:pt x="805" y="667"/>
                    </a:lnTo>
                    <a:lnTo>
                      <a:pt x="907" y="590"/>
                    </a:lnTo>
                    <a:lnTo>
                      <a:pt x="894" y="548"/>
                    </a:lnTo>
                    <a:lnTo>
                      <a:pt x="894" y="384"/>
                    </a:lnTo>
                    <a:lnTo>
                      <a:pt x="852" y="384"/>
                    </a:lnTo>
                    <a:lnTo>
                      <a:pt x="847" y="340"/>
                    </a:lnTo>
                    <a:lnTo>
                      <a:pt x="807" y="348"/>
                    </a:lnTo>
                    <a:lnTo>
                      <a:pt x="691" y="348"/>
                    </a:lnTo>
                    <a:lnTo>
                      <a:pt x="673" y="276"/>
                    </a:lnTo>
                    <a:lnTo>
                      <a:pt x="655" y="234"/>
                    </a:lnTo>
                    <a:lnTo>
                      <a:pt x="625" y="246"/>
                    </a:lnTo>
                    <a:lnTo>
                      <a:pt x="598" y="201"/>
                    </a:lnTo>
                    <a:lnTo>
                      <a:pt x="541" y="141"/>
                    </a:lnTo>
                    <a:lnTo>
                      <a:pt x="589" y="159"/>
                    </a:lnTo>
                    <a:lnTo>
                      <a:pt x="592" y="126"/>
                    </a:lnTo>
                    <a:lnTo>
                      <a:pt x="541" y="123"/>
                    </a:lnTo>
                    <a:lnTo>
                      <a:pt x="496" y="42"/>
                    </a:lnTo>
                    <a:lnTo>
                      <a:pt x="463" y="48"/>
                    </a:lnTo>
                    <a:lnTo>
                      <a:pt x="457" y="9"/>
                    </a:lnTo>
                    <a:lnTo>
                      <a:pt x="406" y="9"/>
                    </a:lnTo>
                    <a:lnTo>
                      <a:pt x="388" y="0"/>
                    </a:lnTo>
                    <a:lnTo>
                      <a:pt x="361" y="15"/>
                    </a:lnTo>
                    <a:lnTo>
                      <a:pt x="325" y="12"/>
                    </a:lnTo>
                    <a:lnTo>
                      <a:pt x="322" y="27"/>
                    </a:lnTo>
                    <a:lnTo>
                      <a:pt x="286" y="24"/>
                    </a:lnTo>
                    <a:lnTo>
                      <a:pt x="283" y="57"/>
                    </a:lnTo>
                    <a:lnTo>
                      <a:pt x="259" y="51"/>
                    </a:lnTo>
                    <a:lnTo>
                      <a:pt x="259" y="90"/>
                    </a:lnTo>
                    <a:lnTo>
                      <a:pt x="292" y="90"/>
                    </a:lnTo>
                    <a:lnTo>
                      <a:pt x="301" y="342"/>
                    </a:lnTo>
                    <a:lnTo>
                      <a:pt x="301" y="354"/>
                    </a:lnTo>
                    <a:lnTo>
                      <a:pt x="71" y="35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101" name="Freeform 51"/>
              <p:cNvSpPr>
                <a:spLocks noChangeAspect="1"/>
              </p:cNvSpPr>
              <p:nvPr/>
            </p:nvSpPr>
            <p:spPr bwMode="auto">
              <a:xfrm>
                <a:off x="4861" y="2211"/>
                <a:ext cx="418" cy="929"/>
              </a:xfrm>
              <a:custGeom>
                <a:avLst/>
                <a:gdLst>
                  <a:gd name="T0" fmla="*/ 200 w 418"/>
                  <a:gd name="T1" fmla="*/ 0 h 929"/>
                  <a:gd name="T2" fmla="*/ 242 w 418"/>
                  <a:gd name="T3" fmla="*/ 67 h 929"/>
                  <a:gd name="T4" fmla="*/ 271 w 418"/>
                  <a:gd name="T5" fmla="*/ 162 h 929"/>
                  <a:gd name="T6" fmla="*/ 292 w 418"/>
                  <a:gd name="T7" fmla="*/ 226 h 929"/>
                  <a:gd name="T8" fmla="*/ 345 w 418"/>
                  <a:gd name="T9" fmla="*/ 322 h 929"/>
                  <a:gd name="T10" fmla="*/ 418 w 418"/>
                  <a:gd name="T11" fmla="*/ 522 h 929"/>
                  <a:gd name="T12" fmla="*/ 405 w 418"/>
                  <a:gd name="T13" fmla="*/ 651 h 929"/>
                  <a:gd name="T14" fmla="*/ 387 w 418"/>
                  <a:gd name="T15" fmla="*/ 831 h 929"/>
                  <a:gd name="T16" fmla="*/ 379 w 418"/>
                  <a:gd name="T17" fmla="*/ 870 h 929"/>
                  <a:gd name="T18" fmla="*/ 387 w 418"/>
                  <a:gd name="T19" fmla="*/ 896 h 929"/>
                  <a:gd name="T20" fmla="*/ 387 w 418"/>
                  <a:gd name="T21" fmla="*/ 923 h 929"/>
                  <a:gd name="T22" fmla="*/ 42 w 418"/>
                  <a:gd name="T23" fmla="*/ 920 h 929"/>
                  <a:gd name="T24" fmla="*/ 51 w 418"/>
                  <a:gd name="T25" fmla="*/ 929 h 929"/>
                  <a:gd name="T26" fmla="*/ 27 w 418"/>
                  <a:gd name="T27" fmla="*/ 848 h 929"/>
                  <a:gd name="T28" fmla="*/ 15 w 418"/>
                  <a:gd name="T29" fmla="*/ 428 h 929"/>
                  <a:gd name="T30" fmla="*/ 102 w 418"/>
                  <a:gd name="T31" fmla="*/ 371 h 929"/>
                  <a:gd name="T32" fmla="*/ 105 w 418"/>
                  <a:gd name="T33" fmla="*/ 149 h 929"/>
                  <a:gd name="T34" fmla="*/ 60 w 418"/>
                  <a:gd name="T35" fmla="*/ 149 h 929"/>
                  <a:gd name="T36" fmla="*/ 63 w 418"/>
                  <a:gd name="T37" fmla="*/ 101 h 929"/>
                  <a:gd name="T38" fmla="*/ 21 w 418"/>
                  <a:gd name="T39" fmla="*/ 116 h 929"/>
                  <a:gd name="T40" fmla="*/ 0 w 418"/>
                  <a:gd name="T41" fmla="*/ 32 h 929"/>
                  <a:gd name="T42" fmla="*/ 180 w 418"/>
                  <a:gd name="T43" fmla="*/ 20 h 929"/>
                  <a:gd name="T44" fmla="*/ 200 w 418"/>
                  <a:gd name="T45" fmla="*/ 0 h 9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929"/>
                  <a:gd name="T71" fmla="*/ 418 w 418"/>
                  <a:gd name="T72" fmla="*/ 929 h 9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929">
                    <a:moveTo>
                      <a:pt x="200" y="0"/>
                    </a:moveTo>
                    <a:lnTo>
                      <a:pt x="242" y="67"/>
                    </a:lnTo>
                    <a:lnTo>
                      <a:pt x="271" y="162"/>
                    </a:lnTo>
                    <a:lnTo>
                      <a:pt x="292" y="226"/>
                    </a:lnTo>
                    <a:lnTo>
                      <a:pt x="345" y="322"/>
                    </a:lnTo>
                    <a:lnTo>
                      <a:pt x="418" y="522"/>
                    </a:lnTo>
                    <a:lnTo>
                      <a:pt x="405" y="651"/>
                    </a:lnTo>
                    <a:lnTo>
                      <a:pt x="387" y="831"/>
                    </a:lnTo>
                    <a:lnTo>
                      <a:pt x="379" y="870"/>
                    </a:lnTo>
                    <a:lnTo>
                      <a:pt x="387" y="896"/>
                    </a:lnTo>
                    <a:lnTo>
                      <a:pt x="387" y="923"/>
                    </a:lnTo>
                    <a:lnTo>
                      <a:pt x="42" y="920"/>
                    </a:lnTo>
                    <a:lnTo>
                      <a:pt x="51" y="929"/>
                    </a:lnTo>
                    <a:lnTo>
                      <a:pt x="27" y="848"/>
                    </a:lnTo>
                    <a:lnTo>
                      <a:pt x="15" y="428"/>
                    </a:lnTo>
                    <a:lnTo>
                      <a:pt x="102" y="371"/>
                    </a:lnTo>
                    <a:lnTo>
                      <a:pt x="105" y="149"/>
                    </a:lnTo>
                    <a:lnTo>
                      <a:pt x="60" y="149"/>
                    </a:lnTo>
                    <a:lnTo>
                      <a:pt x="63" y="101"/>
                    </a:lnTo>
                    <a:lnTo>
                      <a:pt x="21" y="116"/>
                    </a:lnTo>
                    <a:lnTo>
                      <a:pt x="0" y="32"/>
                    </a:lnTo>
                    <a:lnTo>
                      <a:pt x="180" y="20"/>
                    </a:lnTo>
                    <a:lnTo>
                      <a:pt x="200" y="0"/>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sp>
            <p:nvSpPr>
              <p:cNvPr id="102" name="Freeform 52"/>
              <p:cNvSpPr>
                <a:spLocks noChangeAspect="1"/>
              </p:cNvSpPr>
              <p:nvPr/>
            </p:nvSpPr>
            <p:spPr bwMode="auto">
              <a:xfrm>
                <a:off x="4493" y="3127"/>
                <a:ext cx="755" cy="700"/>
              </a:xfrm>
              <a:custGeom>
                <a:avLst/>
                <a:gdLst>
                  <a:gd name="T0" fmla="*/ 197 w 755"/>
                  <a:gd name="T1" fmla="*/ 85 h 700"/>
                  <a:gd name="T2" fmla="*/ 204 w 755"/>
                  <a:gd name="T3" fmla="*/ 118 h 700"/>
                  <a:gd name="T4" fmla="*/ 239 w 755"/>
                  <a:gd name="T5" fmla="*/ 154 h 700"/>
                  <a:gd name="T6" fmla="*/ 262 w 755"/>
                  <a:gd name="T7" fmla="*/ 237 h 700"/>
                  <a:gd name="T8" fmla="*/ 309 w 755"/>
                  <a:gd name="T9" fmla="*/ 296 h 700"/>
                  <a:gd name="T10" fmla="*/ 286 w 755"/>
                  <a:gd name="T11" fmla="*/ 365 h 700"/>
                  <a:gd name="T12" fmla="*/ 312 w 755"/>
                  <a:gd name="T13" fmla="*/ 404 h 700"/>
                  <a:gd name="T14" fmla="*/ 330 w 755"/>
                  <a:gd name="T15" fmla="*/ 417 h 700"/>
                  <a:gd name="T16" fmla="*/ 362 w 755"/>
                  <a:gd name="T17" fmla="*/ 409 h 700"/>
                  <a:gd name="T18" fmla="*/ 414 w 755"/>
                  <a:gd name="T19" fmla="*/ 394 h 700"/>
                  <a:gd name="T20" fmla="*/ 448 w 755"/>
                  <a:gd name="T21" fmla="*/ 399 h 700"/>
                  <a:gd name="T22" fmla="*/ 498 w 755"/>
                  <a:gd name="T23" fmla="*/ 404 h 700"/>
                  <a:gd name="T24" fmla="*/ 556 w 755"/>
                  <a:gd name="T25" fmla="*/ 373 h 700"/>
                  <a:gd name="T26" fmla="*/ 564 w 755"/>
                  <a:gd name="T27" fmla="*/ 350 h 700"/>
                  <a:gd name="T28" fmla="*/ 595 w 755"/>
                  <a:gd name="T29" fmla="*/ 353 h 700"/>
                  <a:gd name="T30" fmla="*/ 634 w 755"/>
                  <a:gd name="T31" fmla="*/ 322 h 700"/>
                  <a:gd name="T32" fmla="*/ 661 w 755"/>
                  <a:gd name="T33" fmla="*/ 340 h 700"/>
                  <a:gd name="T34" fmla="*/ 634 w 755"/>
                  <a:gd name="T35" fmla="*/ 373 h 700"/>
                  <a:gd name="T36" fmla="*/ 624 w 755"/>
                  <a:gd name="T37" fmla="*/ 401 h 700"/>
                  <a:gd name="T38" fmla="*/ 556 w 755"/>
                  <a:gd name="T39" fmla="*/ 471 h 700"/>
                  <a:gd name="T40" fmla="*/ 522 w 755"/>
                  <a:gd name="T41" fmla="*/ 517 h 700"/>
                  <a:gd name="T42" fmla="*/ 469 w 755"/>
                  <a:gd name="T43" fmla="*/ 546 h 700"/>
                  <a:gd name="T44" fmla="*/ 438 w 755"/>
                  <a:gd name="T45" fmla="*/ 553 h 700"/>
                  <a:gd name="T46" fmla="*/ 425 w 755"/>
                  <a:gd name="T47" fmla="*/ 569 h 700"/>
                  <a:gd name="T48" fmla="*/ 239 w 755"/>
                  <a:gd name="T49" fmla="*/ 638 h 700"/>
                  <a:gd name="T50" fmla="*/ 170 w 755"/>
                  <a:gd name="T51" fmla="*/ 597 h 700"/>
                  <a:gd name="T52" fmla="*/ 152 w 755"/>
                  <a:gd name="T53" fmla="*/ 623 h 700"/>
                  <a:gd name="T54" fmla="*/ 76 w 755"/>
                  <a:gd name="T55" fmla="*/ 646 h 700"/>
                  <a:gd name="T56" fmla="*/ 66 w 755"/>
                  <a:gd name="T57" fmla="*/ 669 h 700"/>
                  <a:gd name="T58" fmla="*/ 0 w 755"/>
                  <a:gd name="T59" fmla="*/ 690 h 700"/>
                  <a:gd name="T60" fmla="*/ 16 w 755"/>
                  <a:gd name="T61" fmla="*/ 700 h 700"/>
                  <a:gd name="T62" fmla="*/ 76 w 755"/>
                  <a:gd name="T63" fmla="*/ 690 h 700"/>
                  <a:gd name="T64" fmla="*/ 155 w 755"/>
                  <a:gd name="T65" fmla="*/ 651 h 700"/>
                  <a:gd name="T66" fmla="*/ 204 w 755"/>
                  <a:gd name="T67" fmla="*/ 656 h 700"/>
                  <a:gd name="T68" fmla="*/ 241 w 755"/>
                  <a:gd name="T69" fmla="*/ 631 h 700"/>
                  <a:gd name="T70" fmla="*/ 346 w 755"/>
                  <a:gd name="T71" fmla="*/ 618 h 700"/>
                  <a:gd name="T72" fmla="*/ 417 w 755"/>
                  <a:gd name="T73" fmla="*/ 592 h 700"/>
                  <a:gd name="T74" fmla="*/ 446 w 755"/>
                  <a:gd name="T75" fmla="*/ 553 h 700"/>
                  <a:gd name="T76" fmla="*/ 464 w 755"/>
                  <a:gd name="T77" fmla="*/ 553 h 700"/>
                  <a:gd name="T78" fmla="*/ 561 w 755"/>
                  <a:gd name="T79" fmla="*/ 510 h 700"/>
                  <a:gd name="T80" fmla="*/ 642 w 755"/>
                  <a:gd name="T81" fmla="*/ 414 h 700"/>
                  <a:gd name="T82" fmla="*/ 731 w 755"/>
                  <a:gd name="T83" fmla="*/ 224 h 700"/>
                  <a:gd name="T84" fmla="*/ 682 w 755"/>
                  <a:gd name="T85" fmla="*/ 299 h 700"/>
                  <a:gd name="T86" fmla="*/ 661 w 755"/>
                  <a:gd name="T87" fmla="*/ 224 h 700"/>
                  <a:gd name="T88" fmla="*/ 668 w 755"/>
                  <a:gd name="T89" fmla="*/ 172 h 700"/>
                  <a:gd name="T90" fmla="*/ 692 w 755"/>
                  <a:gd name="T91" fmla="*/ 142 h 700"/>
                  <a:gd name="T92" fmla="*/ 697 w 755"/>
                  <a:gd name="T93" fmla="*/ 124 h 700"/>
                  <a:gd name="T94" fmla="*/ 708 w 755"/>
                  <a:gd name="T95" fmla="*/ 106 h 700"/>
                  <a:gd name="T96" fmla="*/ 737 w 755"/>
                  <a:gd name="T97" fmla="*/ 144 h 700"/>
                  <a:gd name="T98" fmla="*/ 755 w 755"/>
                  <a:gd name="T99" fmla="*/ 57 h 700"/>
                  <a:gd name="T100" fmla="*/ 755 w 755"/>
                  <a:gd name="T101" fmla="*/ 0 h 700"/>
                  <a:gd name="T102" fmla="*/ 410 w 755"/>
                  <a:gd name="T103" fmla="*/ 1 h 700"/>
                  <a:gd name="T104" fmla="*/ 404 w 755"/>
                  <a:gd name="T105" fmla="*/ 82 h 700"/>
                  <a:gd name="T106" fmla="*/ 413 w 755"/>
                  <a:gd name="T107" fmla="*/ 88 h 700"/>
                  <a:gd name="T108" fmla="*/ 197 w 755"/>
                  <a:gd name="T109" fmla="*/ 85 h 7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5"/>
                  <a:gd name="T166" fmla="*/ 0 h 700"/>
                  <a:gd name="T167" fmla="*/ 755 w 755"/>
                  <a:gd name="T168" fmla="*/ 700 h 7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5" h="700">
                    <a:moveTo>
                      <a:pt x="197" y="85"/>
                    </a:moveTo>
                    <a:lnTo>
                      <a:pt x="204" y="118"/>
                    </a:lnTo>
                    <a:lnTo>
                      <a:pt x="239" y="154"/>
                    </a:lnTo>
                    <a:lnTo>
                      <a:pt x="262" y="237"/>
                    </a:lnTo>
                    <a:lnTo>
                      <a:pt x="309" y="296"/>
                    </a:lnTo>
                    <a:lnTo>
                      <a:pt x="286" y="365"/>
                    </a:lnTo>
                    <a:lnTo>
                      <a:pt x="312" y="404"/>
                    </a:lnTo>
                    <a:lnTo>
                      <a:pt x="330" y="417"/>
                    </a:lnTo>
                    <a:lnTo>
                      <a:pt x="362" y="409"/>
                    </a:lnTo>
                    <a:lnTo>
                      <a:pt x="414" y="394"/>
                    </a:lnTo>
                    <a:lnTo>
                      <a:pt x="448" y="399"/>
                    </a:lnTo>
                    <a:lnTo>
                      <a:pt x="498" y="404"/>
                    </a:lnTo>
                    <a:lnTo>
                      <a:pt x="556" y="373"/>
                    </a:lnTo>
                    <a:lnTo>
                      <a:pt x="564" y="350"/>
                    </a:lnTo>
                    <a:lnTo>
                      <a:pt x="595" y="353"/>
                    </a:lnTo>
                    <a:lnTo>
                      <a:pt x="634" y="322"/>
                    </a:lnTo>
                    <a:lnTo>
                      <a:pt x="661" y="340"/>
                    </a:lnTo>
                    <a:lnTo>
                      <a:pt x="634" y="373"/>
                    </a:lnTo>
                    <a:lnTo>
                      <a:pt x="624" y="401"/>
                    </a:lnTo>
                    <a:lnTo>
                      <a:pt x="556" y="471"/>
                    </a:lnTo>
                    <a:lnTo>
                      <a:pt x="522" y="517"/>
                    </a:lnTo>
                    <a:lnTo>
                      <a:pt x="469" y="546"/>
                    </a:lnTo>
                    <a:lnTo>
                      <a:pt x="438" y="553"/>
                    </a:lnTo>
                    <a:lnTo>
                      <a:pt x="425" y="569"/>
                    </a:lnTo>
                    <a:lnTo>
                      <a:pt x="239" y="638"/>
                    </a:lnTo>
                    <a:lnTo>
                      <a:pt x="170" y="597"/>
                    </a:lnTo>
                    <a:lnTo>
                      <a:pt x="152" y="623"/>
                    </a:lnTo>
                    <a:lnTo>
                      <a:pt x="76" y="646"/>
                    </a:lnTo>
                    <a:lnTo>
                      <a:pt x="66" y="669"/>
                    </a:lnTo>
                    <a:lnTo>
                      <a:pt x="0" y="690"/>
                    </a:lnTo>
                    <a:lnTo>
                      <a:pt x="16" y="700"/>
                    </a:lnTo>
                    <a:lnTo>
                      <a:pt x="76" y="690"/>
                    </a:lnTo>
                    <a:lnTo>
                      <a:pt x="155" y="651"/>
                    </a:lnTo>
                    <a:lnTo>
                      <a:pt x="204" y="656"/>
                    </a:lnTo>
                    <a:lnTo>
                      <a:pt x="241" y="631"/>
                    </a:lnTo>
                    <a:lnTo>
                      <a:pt x="346" y="618"/>
                    </a:lnTo>
                    <a:lnTo>
                      <a:pt x="417" y="592"/>
                    </a:lnTo>
                    <a:lnTo>
                      <a:pt x="446" y="553"/>
                    </a:lnTo>
                    <a:lnTo>
                      <a:pt x="464" y="553"/>
                    </a:lnTo>
                    <a:lnTo>
                      <a:pt x="561" y="510"/>
                    </a:lnTo>
                    <a:lnTo>
                      <a:pt x="642" y="414"/>
                    </a:lnTo>
                    <a:lnTo>
                      <a:pt x="731" y="224"/>
                    </a:lnTo>
                    <a:lnTo>
                      <a:pt x="682" y="299"/>
                    </a:lnTo>
                    <a:lnTo>
                      <a:pt x="661" y="224"/>
                    </a:lnTo>
                    <a:lnTo>
                      <a:pt x="668" y="172"/>
                    </a:lnTo>
                    <a:lnTo>
                      <a:pt x="692" y="142"/>
                    </a:lnTo>
                    <a:lnTo>
                      <a:pt x="697" y="124"/>
                    </a:lnTo>
                    <a:lnTo>
                      <a:pt x="708" y="106"/>
                    </a:lnTo>
                    <a:lnTo>
                      <a:pt x="737" y="144"/>
                    </a:lnTo>
                    <a:lnTo>
                      <a:pt x="755" y="57"/>
                    </a:lnTo>
                    <a:lnTo>
                      <a:pt x="755" y="0"/>
                    </a:lnTo>
                    <a:lnTo>
                      <a:pt x="410" y="1"/>
                    </a:lnTo>
                    <a:lnTo>
                      <a:pt x="404" y="82"/>
                    </a:lnTo>
                    <a:lnTo>
                      <a:pt x="413" y="88"/>
                    </a:lnTo>
                    <a:lnTo>
                      <a:pt x="197" y="85"/>
                    </a:lnTo>
                    <a:close/>
                  </a:path>
                </a:pathLst>
              </a:custGeom>
              <a:solidFill>
                <a:srgbClr val="425D8E"/>
              </a:solidFill>
              <a:ln w="12700" cap="flat" cmpd="sng">
                <a:solidFill>
                  <a:schemeClr val="bg1"/>
                </a:solidFill>
                <a:prstDash val="solid"/>
                <a:round/>
                <a:headEnd type="none" w="med" len="med"/>
                <a:tailEnd type="none" w="med" len="med"/>
              </a:ln>
            </p:spPr>
            <p:txBody>
              <a:bodyPr/>
              <a:lstStyle/>
              <a:p>
                <a:endParaRPr lang="en-US" dirty="0">
                  <a:solidFill>
                    <a:srgbClr val="000000"/>
                  </a:solidFill>
                </a:endParaRPr>
              </a:p>
            </p:txBody>
          </p:sp>
        </p:grpSp>
        <p:sp>
          <p:nvSpPr>
            <p:cNvPr id="95" name="Rectangle 53"/>
            <p:cNvSpPr>
              <a:spLocks noChangeArrowheads="1"/>
            </p:cNvSpPr>
            <p:nvPr/>
          </p:nvSpPr>
          <p:spPr bwMode="auto">
            <a:xfrm>
              <a:off x="1860" y="316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defRPr sz="2000" b="1">
                  <a:solidFill>
                    <a:srgbClr val="000000"/>
                  </a:solidFill>
                  <a:latin typeface="Arial" pitchFamily="34" charset="0"/>
                </a:defRPr>
              </a:lvl1pPr>
              <a:lvl2pPr marL="742950" indent="-285750">
                <a:defRPr sz="2000" b="1">
                  <a:solidFill>
                    <a:srgbClr val="000000"/>
                  </a:solidFill>
                  <a:latin typeface="Arial" pitchFamily="34" charset="0"/>
                </a:defRPr>
              </a:lvl2pPr>
              <a:lvl3pPr marL="1143000" indent="-228600">
                <a:defRPr sz="2000" b="1">
                  <a:solidFill>
                    <a:srgbClr val="000000"/>
                  </a:solidFill>
                  <a:latin typeface="Arial" pitchFamily="34" charset="0"/>
                </a:defRPr>
              </a:lvl3pPr>
              <a:lvl4pPr marL="1600200" indent="-228600">
                <a:defRPr sz="2000" b="1">
                  <a:solidFill>
                    <a:srgbClr val="000000"/>
                  </a:solidFill>
                  <a:latin typeface="Arial" pitchFamily="34" charset="0"/>
                </a:defRPr>
              </a:lvl4pPr>
              <a:lvl5pPr marL="2057400" indent="-228600">
                <a:defRPr sz="2000" b="1">
                  <a:solidFill>
                    <a:srgbClr val="000000"/>
                  </a:solidFill>
                  <a:latin typeface="Arial" pitchFamily="34" charset="0"/>
                </a:defRPr>
              </a:lvl5pPr>
              <a:lvl6pPr marL="2514600" indent="-228600" algn="ctr" eaLnBrk="0" fontAlgn="base" hangingPunct="0">
                <a:spcBef>
                  <a:spcPct val="0"/>
                </a:spcBef>
                <a:spcAft>
                  <a:spcPct val="0"/>
                </a:spcAft>
                <a:defRPr sz="2000" b="1">
                  <a:solidFill>
                    <a:srgbClr val="000000"/>
                  </a:solidFill>
                  <a:latin typeface="Arial" pitchFamily="34" charset="0"/>
                </a:defRPr>
              </a:lvl6pPr>
              <a:lvl7pPr marL="2971800" indent="-228600" algn="ctr" eaLnBrk="0" fontAlgn="base" hangingPunct="0">
                <a:spcBef>
                  <a:spcPct val="0"/>
                </a:spcBef>
                <a:spcAft>
                  <a:spcPct val="0"/>
                </a:spcAft>
                <a:defRPr sz="2000" b="1">
                  <a:solidFill>
                    <a:srgbClr val="000000"/>
                  </a:solidFill>
                  <a:latin typeface="Arial" pitchFamily="34" charset="0"/>
                </a:defRPr>
              </a:lvl7pPr>
              <a:lvl8pPr marL="3429000" indent="-228600" algn="ctr" eaLnBrk="0" fontAlgn="base" hangingPunct="0">
                <a:spcBef>
                  <a:spcPct val="0"/>
                </a:spcBef>
                <a:spcAft>
                  <a:spcPct val="0"/>
                </a:spcAft>
                <a:defRPr sz="2000" b="1">
                  <a:solidFill>
                    <a:srgbClr val="000000"/>
                  </a:solidFill>
                  <a:latin typeface="Arial" pitchFamily="34" charset="0"/>
                </a:defRPr>
              </a:lvl8pPr>
              <a:lvl9pPr marL="3886200" indent="-228600" algn="ctr" eaLnBrk="0" fontAlgn="base" hangingPunct="0">
                <a:spcBef>
                  <a:spcPct val="0"/>
                </a:spcBef>
                <a:spcAft>
                  <a:spcPct val="0"/>
                </a:spcAft>
                <a:defRPr sz="2000" b="1">
                  <a:solidFill>
                    <a:srgbClr val="000000"/>
                  </a:solidFill>
                  <a:latin typeface="Arial" pitchFamily="34" charset="0"/>
                </a:defRPr>
              </a:lvl9pPr>
            </a:lstStyle>
            <a:p>
              <a:pPr algn="ctr"/>
              <a:r>
                <a:rPr lang="en-US" altLang="en-US" sz="1400" dirty="0">
                  <a:solidFill>
                    <a:srgbClr val="425D8E"/>
                  </a:solidFill>
                </a:rPr>
                <a:t>REGIONAL</a:t>
              </a:r>
            </a:p>
            <a:p>
              <a:pPr algn="ctr"/>
              <a:r>
                <a:rPr lang="en-US" altLang="en-US" sz="1400" dirty="0" smtClean="0">
                  <a:solidFill>
                    <a:srgbClr val="425D8E"/>
                  </a:solidFill>
                </a:rPr>
                <a:t>WORKSHOPS</a:t>
              </a:r>
              <a:endParaRPr lang="en-US" altLang="en-US" sz="1400" dirty="0">
                <a:solidFill>
                  <a:srgbClr val="425D8E"/>
                </a:solidFill>
              </a:endParaRPr>
            </a:p>
          </p:txBody>
        </p:sp>
      </p:grpSp>
    </p:spTree>
    <p:extLst>
      <p:ext uri="{BB962C8B-B14F-4D97-AF65-F5344CB8AC3E}">
        <p14:creationId xmlns:p14="http://schemas.microsoft.com/office/powerpoint/2010/main" val="93757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FTP</a:t>
            </a:r>
            <a:r>
              <a:rPr lang="en-US" dirty="0"/>
              <a:t> </a:t>
            </a:r>
            <a:r>
              <a:rPr lang="en-US" dirty="0" smtClean="0"/>
              <a:t>and SIS Policy Plan </a:t>
            </a:r>
            <a:br>
              <a:rPr lang="en-US" dirty="0" smtClean="0"/>
            </a:br>
            <a:r>
              <a:rPr lang="en-US" dirty="0" smtClean="0"/>
              <a:t>Regional Workshops</a:t>
            </a:r>
            <a:endParaRPr lang="en-US" dirty="0"/>
          </a:p>
        </p:txBody>
      </p:sp>
      <p:sp>
        <p:nvSpPr>
          <p:cNvPr id="7" name="Content Placeholder 6"/>
          <p:cNvSpPr>
            <a:spLocks noGrp="1"/>
          </p:cNvSpPr>
          <p:nvPr>
            <p:ph idx="1"/>
          </p:nvPr>
        </p:nvSpPr>
        <p:spPr>
          <a:xfrm>
            <a:off x="457200" y="1798360"/>
            <a:ext cx="8229600" cy="4525963"/>
          </a:xfrm>
        </p:spPr>
        <p:txBody>
          <a:bodyPr>
            <a:normAutofit/>
          </a:bodyPr>
          <a:lstStyle/>
          <a:p>
            <a:r>
              <a:rPr lang="en-US" dirty="0" smtClean="0"/>
              <a:t>August/September Regional Workshops </a:t>
            </a:r>
          </a:p>
          <a:p>
            <a:pPr lvl="1"/>
            <a:r>
              <a:rPr lang="en-US" dirty="0" smtClean="0"/>
              <a:t>August 11 – Panama City </a:t>
            </a:r>
          </a:p>
          <a:p>
            <a:pPr lvl="1"/>
            <a:r>
              <a:rPr lang="en-US" dirty="0" smtClean="0"/>
              <a:t>August 26 – Vero Beach </a:t>
            </a:r>
          </a:p>
          <a:p>
            <a:pPr lvl="1"/>
            <a:r>
              <a:rPr lang="en-US" dirty="0" smtClean="0"/>
              <a:t>September 1 – Miami </a:t>
            </a:r>
          </a:p>
          <a:p>
            <a:pPr lvl="1"/>
            <a:r>
              <a:rPr lang="en-US" dirty="0" smtClean="0"/>
              <a:t>September 2 – Tampa Bay</a:t>
            </a:r>
          </a:p>
          <a:p>
            <a:r>
              <a:rPr lang="en-US" dirty="0" smtClean="0"/>
              <a:t>August 25 Open House </a:t>
            </a:r>
          </a:p>
          <a:p>
            <a:pPr lvl="1"/>
            <a:r>
              <a:rPr lang="en-US" dirty="0" smtClean="0"/>
              <a:t>Orlando </a:t>
            </a:r>
          </a:p>
        </p:txBody>
      </p:sp>
      <p:sp>
        <p:nvSpPr>
          <p:cNvPr id="5" name="Slide Number Placeholder 4"/>
          <p:cNvSpPr>
            <a:spLocks noGrp="1"/>
          </p:cNvSpPr>
          <p:nvPr>
            <p:ph type="sldNum" sz="quarter" idx="12"/>
          </p:nvPr>
        </p:nvSpPr>
        <p:spPr/>
        <p:txBody>
          <a:bodyPr/>
          <a:lstStyle/>
          <a:p>
            <a:fld id="{6EFA8406-D672-4E03-9ABF-F4A7E3A351AA}" type="slidenum">
              <a:rPr lang="en-US" smtClean="0">
                <a:solidFill>
                  <a:srgbClr val="000000">
                    <a:tint val="75000"/>
                  </a:srgbClr>
                </a:solidFill>
              </a:rPr>
              <a:pPr/>
              <a:t>11</a:t>
            </a:fld>
            <a:endParaRPr lang="en-US" dirty="0">
              <a:solidFill>
                <a:srgbClr val="000000">
                  <a:tint val="75000"/>
                </a:srgbClr>
              </a:solidFill>
            </a:endParaRPr>
          </a:p>
        </p:txBody>
      </p:sp>
    </p:spTree>
    <p:extLst>
      <p:ext uri="{BB962C8B-B14F-4D97-AF65-F5344CB8AC3E}">
        <p14:creationId xmlns:p14="http://schemas.microsoft.com/office/powerpoint/2010/main" val="83022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32735"/>
            <a:ext cx="9144000" cy="42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More Information &amp; Comments</a:t>
            </a:r>
            <a:endParaRPr lang="en-US" dirty="0"/>
          </a:p>
        </p:txBody>
      </p:sp>
      <p:sp>
        <p:nvSpPr>
          <p:cNvPr id="2" name="Slide Number Placeholder 1"/>
          <p:cNvSpPr>
            <a:spLocks noGrp="1"/>
          </p:cNvSpPr>
          <p:nvPr>
            <p:ph type="sldNum" sz="quarter" idx="12"/>
          </p:nvPr>
        </p:nvSpPr>
        <p:spPr/>
        <p:txBody>
          <a:bodyPr/>
          <a:lstStyle/>
          <a:p>
            <a:fld id="{6EFA8406-D672-4E03-9ABF-F4A7E3A351AA}" type="slidenum">
              <a:rPr lang="en-US" smtClean="0">
                <a:solidFill>
                  <a:srgbClr val="000000">
                    <a:tint val="75000"/>
                  </a:srgbClr>
                </a:solidFill>
              </a:rPr>
              <a:pPr/>
              <a:t>12</a:t>
            </a:fld>
            <a:endParaRPr lang="en-US" dirty="0">
              <a:solidFill>
                <a:srgbClr val="000000">
                  <a:tint val="75000"/>
                </a:srgbClr>
              </a:solidFill>
            </a:endParaRPr>
          </a:p>
        </p:txBody>
      </p:sp>
      <p:sp>
        <p:nvSpPr>
          <p:cNvPr id="4" name="Oval 3"/>
          <p:cNvSpPr/>
          <p:nvPr/>
        </p:nvSpPr>
        <p:spPr>
          <a:xfrm>
            <a:off x="6392648" y="2646419"/>
            <a:ext cx="674359" cy="423350"/>
          </a:xfrm>
          <a:prstGeom prst="ellipse">
            <a:avLst/>
          </a:prstGeom>
          <a:noFill/>
          <a:ln>
            <a:solidFill>
              <a:schemeClr val="accent2"/>
            </a:solidFill>
          </a:ln>
          <a:effectLst>
            <a:glow rad="139700">
              <a:schemeClr val="accent4">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000000"/>
              </a:solidFill>
            </a:endParaRPr>
          </a:p>
        </p:txBody>
      </p:sp>
      <p:sp>
        <p:nvSpPr>
          <p:cNvPr id="5" name="TextBox 4"/>
          <p:cNvSpPr txBox="1"/>
          <p:nvPr/>
        </p:nvSpPr>
        <p:spPr>
          <a:xfrm>
            <a:off x="0" y="5719377"/>
            <a:ext cx="9144000" cy="523220"/>
          </a:xfrm>
          <a:prstGeom prst="rect">
            <a:avLst/>
          </a:prstGeom>
          <a:noFill/>
        </p:spPr>
        <p:txBody>
          <a:bodyPr wrap="square" rtlCol="0">
            <a:spAutoFit/>
          </a:bodyPr>
          <a:lstStyle/>
          <a:p>
            <a:pPr algn="ctr"/>
            <a:r>
              <a:rPr lang="en-US" sz="2800" b="1" dirty="0" smtClean="0">
                <a:solidFill>
                  <a:srgbClr val="BF2D2B"/>
                </a:solidFill>
              </a:rPr>
              <a:t>FloridaTransportationPlan.com</a:t>
            </a:r>
            <a:endParaRPr lang="en-US" sz="2800" b="1" dirty="0">
              <a:solidFill>
                <a:srgbClr val="BF2D2B"/>
              </a:solidFill>
            </a:endParaRPr>
          </a:p>
        </p:txBody>
      </p:sp>
    </p:spTree>
    <p:extLst>
      <p:ext uri="{BB962C8B-B14F-4D97-AF65-F5344CB8AC3E}">
        <p14:creationId xmlns:p14="http://schemas.microsoft.com/office/powerpoint/2010/main" val="244805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83" y="0"/>
            <a:ext cx="8229600" cy="1143000"/>
          </a:xfrm>
        </p:spPr>
        <p:txBody>
          <a:bodyPr>
            <a:normAutofit/>
          </a:bodyPr>
          <a:lstStyle/>
          <a:p>
            <a:r>
              <a:rPr lang="en-US" sz="3400" b="1" kern="0" dirty="0">
                <a:solidFill>
                  <a:srgbClr val="1F4283"/>
                </a:solidFill>
                <a:latin typeface="+mn-lt"/>
                <a:ea typeface="+mn-ea"/>
                <a:cs typeface="+mn-cs"/>
              </a:rPr>
              <a:t>PL JPA &amp; Invoicing</a:t>
            </a:r>
          </a:p>
        </p:txBody>
      </p:sp>
      <p:sp>
        <p:nvSpPr>
          <p:cNvPr id="19" name="Slide Number Placeholder 134"/>
          <p:cNvSpPr>
            <a:spLocks noGrp="1"/>
          </p:cNvSpPr>
          <p:nvPr>
            <p:ph type="sldNum" sz="quarter" idx="12"/>
          </p:nvPr>
        </p:nvSpPr>
        <p:spPr>
          <a:xfrm>
            <a:off x="6947203" y="6445561"/>
            <a:ext cx="2133600" cy="365125"/>
          </a:xfrm>
        </p:spPr>
        <p:txBody>
          <a:bodyPr/>
          <a:lstStyle/>
          <a:p>
            <a:fld id="{ADC5BE26-424E-4201-A0A6-D8E3FEBF9929}" type="slidenum">
              <a:rPr lang="en-US" smtClean="0">
                <a:solidFill>
                  <a:prstClr val="black">
                    <a:tint val="75000"/>
                  </a:prstClr>
                </a:solidFill>
              </a:rPr>
              <a:pPr/>
              <a:t>13</a:t>
            </a:fld>
            <a:endParaRPr lang="en-US">
              <a:solidFill>
                <a:prstClr val="black">
                  <a:tint val="75000"/>
                </a:prstClr>
              </a:solidFill>
            </a:endParaRPr>
          </a:p>
        </p:txBody>
      </p:sp>
      <p:sp>
        <p:nvSpPr>
          <p:cNvPr id="17" name="Oval 16"/>
          <p:cNvSpPr/>
          <p:nvPr/>
        </p:nvSpPr>
        <p:spPr>
          <a:xfrm>
            <a:off x="8410758" y="5698726"/>
            <a:ext cx="259873" cy="184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3017" y="6400803"/>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1463040" y="6504805"/>
            <a:ext cx="7299960" cy="307777"/>
          </a:xfrm>
          <a:prstGeom prst="rect">
            <a:avLst/>
          </a:prstGeom>
          <a:noFill/>
          <a:ln>
            <a:noFill/>
          </a:ln>
          <a:effectLst/>
        </p:spPr>
        <p:txBody>
          <a:bodyPr wrap="square" rtlCol="0">
            <a:spAutoFit/>
          </a:bodyPr>
          <a:lstStyle/>
          <a:p>
            <a:r>
              <a:rPr lang="en-US" sz="1400" b="1" dirty="0">
                <a:solidFill>
                  <a:prstClr val="white"/>
                </a:solidFill>
              </a:rPr>
              <a:t>Florida Department of Transportation</a:t>
            </a:r>
          </a:p>
        </p:txBody>
      </p:sp>
      <p:sp>
        <p:nvSpPr>
          <p:cNvPr id="22" name="Rectangle 21"/>
          <p:cNvSpPr/>
          <p:nvPr/>
        </p:nvSpPr>
        <p:spPr>
          <a:xfrm>
            <a:off x="0" y="762003"/>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9" name="Rounded Rectangle 8"/>
          <p:cNvSpPr/>
          <p:nvPr/>
        </p:nvSpPr>
        <p:spPr>
          <a:xfrm>
            <a:off x="454183" y="1645919"/>
            <a:ext cx="3616247" cy="2609385"/>
          </a:xfrm>
          <a:prstGeom prst="roundRect">
            <a:avLst>
              <a:gd name="adj" fmla="val 20682"/>
            </a:avLst>
          </a:prstGeom>
          <a:solidFill>
            <a:srgbClr val="C00000"/>
          </a:solidFill>
          <a:ln w="1270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CHALLENGE: </a:t>
            </a:r>
          </a:p>
          <a:p>
            <a:pPr algn="ctr"/>
            <a:endParaRPr lang="en-US" sz="2400" b="1" dirty="0" smtClean="0">
              <a:solidFill>
                <a:prstClr val="white"/>
              </a:solidFill>
            </a:endParaRPr>
          </a:p>
          <a:p>
            <a:pPr algn="ctr"/>
            <a:r>
              <a:rPr lang="en-US" sz="2000" dirty="0" smtClean="0">
                <a:solidFill>
                  <a:prstClr val="white"/>
                </a:solidFill>
              </a:rPr>
              <a:t>MPO invoicing requirements are exceedingly cumbersome, resulting in extensive time spent in their preparation and review.</a:t>
            </a:r>
          </a:p>
        </p:txBody>
      </p:sp>
      <p:sp>
        <p:nvSpPr>
          <p:cNvPr id="10" name="Rounded Rectangle 9"/>
          <p:cNvSpPr/>
          <p:nvPr/>
        </p:nvSpPr>
        <p:spPr>
          <a:xfrm>
            <a:off x="5029200" y="1645920"/>
            <a:ext cx="3621024" cy="2609386"/>
          </a:xfrm>
          <a:prstGeom prst="roundRect">
            <a:avLst>
              <a:gd name="adj" fmla="val 20682"/>
            </a:avLst>
          </a:prstGeom>
          <a:solidFill>
            <a:srgbClr val="00B050"/>
          </a:solidFill>
          <a:ln w="1270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OPPORTUNITY: </a:t>
            </a:r>
          </a:p>
          <a:p>
            <a:pPr algn="ctr"/>
            <a:endParaRPr lang="en-US" sz="2000" b="1" dirty="0">
              <a:solidFill>
                <a:prstClr val="white"/>
              </a:solidFill>
            </a:endParaRPr>
          </a:p>
          <a:p>
            <a:pPr algn="ctr"/>
            <a:r>
              <a:rPr lang="en-US" sz="2000" b="1" i="1" dirty="0" smtClean="0">
                <a:solidFill>
                  <a:prstClr val="white"/>
                </a:solidFill>
              </a:rPr>
              <a:t>Streamline invoicing requirements for MPOs</a:t>
            </a:r>
            <a:r>
              <a:rPr lang="en-US" sz="2000" dirty="0" smtClean="0">
                <a:solidFill>
                  <a:prstClr val="white"/>
                </a:solidFill>
              </a:rPr>
              <a:t> and create consistency in PL &amp; UPWP management across the Districts.</a:t>
            </a:r>
          </a:p>
        </p:txBody>
      </p:sp>
      <p:sp>
        <p:nvSpPr>
          <p:cNvPr id="11" name="TextBox 10"/>
          <p:cNvSpPr txBox="1"/>
          <p:nvPr/>
        </p:nvSpPr>
        <p:spPr>
          <a:xfrm>
            <a:off x="532936" y="4674690"/>
            <a:ext cx="8230064" cy="1477328"/>
          </a:xfrm>
          <a:prstGeom prst="rect">
            <a:avLst/>
          </a:prstGeom>
          <a:noFill/>
        </p:spPr>
        <p:txBody>
          <a:bodyPr wrap="square" rtlCol="0">
            <a:spAutoFit/>
          </a:bodyPr>
          <a:lstStyle/>
          <a:p>
            <a:r>
              <a:rPr lang="en-US" dirty="0" smtClean="0">
                <a:solidFill>
                  <a:srgbClr val="1F4283"/>
                </a:solidFill>
              </a:rPr>
              <a:t>The Office of Policy Planning is working jointly with the Office of Comptroller to review and update the existing MPO Joint Participation Agreement (JPA) and corresponding processes with a goal of streamlining invoicing requirements and enhancing guidance on UPWP management.</a:t>
            </a:r>
          </a:p>
          <a:p>
            <a:pPr marL="742950" lvl="1" indent="-285750">
              <a:buFont typeface="Arial" panose="020B0604020202020204" pitchFamily="34" charset="0"/>
              <a:buChar char="•"/>
            </a:pPr>
            <a:r>
              <a:rPr lang="en-US" b="1" dirty="0" smtClean="0">
                <a:solidFill>
                  <a:srgbClr val="1F4283"/>
                </a:solidFill>
              </a:rPr>
              <a:t>Goal: Next UPWP cycle (beginning July 1, 2016)</a:t>
            </a:r>
            <a:endParaRPr lang="en-US" b="1" dirty="0">
              <a:solidFill>
                <a:srgbClr val="1F4283"/>
              </a:solidFill>
            </a:endParaRPr>
          </a:p>
        </p:txBody>
      </p:sp>
      <p:sp>
        <p:nvSpPr>
          <p:cNvPr id="12" name="Notched Right Arrow 11"/>
          <p:cNvSpPr/>
          <p:nvPr/>
        </p:nvSpPr>
        <p:spPr>
          <a:xfrm>
            <a:off x="4205868" y="2663352"/>
            <a:ext cx="690911" cy="574520"/>
          </a:xfrm>
          <a:prstGeom prst="notchedRightArrow">
            <a:avLst>
              <a:gd name="adj1" fmla="val 38572"/>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27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65088" y="6491290"/>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14</a:t>
            </a:fld>
            <a:endParaRPr lang="en-US" sz="1000" dirty="0">
              <a:solidFill>
                <a:srgbClr val="A3D48A"/>
              </a:solidFill>
            </a:endParaRPr>
          </a:p>
        </p:txBody>
      </p:sp>
      <p:sp>
        <p:nvSpPr>
          <p:cNvPr id="4100" name="Slide Number Placeholder 3"/>
          <p:cNvSpPr txBox="1">
            <a:spLocks noGrp="1"/>
          </p:cNvSpPr>
          <p:nvPr/>
        </p:nvSpPr>
        <p:spPr bwMode="auto">
          <a:xfrm>
            <a:off x="65088" y="6491290"/>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14</a:t>
            </a:fld>
            <a:endParaRPr lang="en-US" sz="1000" dirty="0">
              <a:solidFill>
                <a:srgbClr val="A3D48A"/>
              </a:solidFill>
            </a:endParaRPr>
          </a:p>
        </p:txBody>
      </p:sp>
      <p:sp>
        <p:nvSpPr>
          <p:cNvPr id="4101" name="Rectangle 2"/>
          <p:cNvSpPr>
            <a:spLocks noGrp="1" noChangeArrowheads="1"/>
          </p:cNvSpPr>
          <p:nvPr>
            <p:ph type="title" idx="4294967295"/>
          </p:nvPr>
        </p:nvSpPr>
        <p:spPr>
          <a:xfrm>
            <a:off x="141288" y="33338"/>
            <a:ext cx="9002712" cy="728662"/>
          </a:xfrm>
        </p:spPr>
        <p:txBody>
          <a:bodyPr>
            <a:normAutofit/>
          </a:bodyPr>
          <a:lstStyle/>
          <a:p>
            <a:pPr algn="ctr"/>
            <a:r>
              <a:rPr lang="en-US" sz="3800" b="1" kern="0" dirty="0">
                <a:solidFill>
                  <a:srgbClr val="1F4283"/>
                </a:solidFill>
                <a:latin typeface="+mn-lt"/>
                <a:ea typeface="+mn-ea"/>
                <a:cs typeface="+mn-cs"/>
              </a:rPr>
              <a:t>2015 Legislation</a:t>
            </a:r>
          </a:p>
        </p:txBody>
      </p:sp>
      <p:graphicFrame>
        <p:nvGraphicFramePr>
          <p:cNvPr id="2" name="Content Placeholder 1"/>
          <p:cNvGraphicFramePr>
            <a:graphicFrameLocks noGrp="1"/>
          </p:cNvGraphicFramePr>
          <p:nvPr>
            <p:ph idx="4294967295"/>
            <p:extLst/>
          </p:nvPr>
        </p:nvGraphicFramePr>
        <p:xfrm>
          <a:off x="228602" y="911721"/>
          <a:ext cx="8945217" cy="533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018" y="6400802"/>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463040" y="6504803"/>
            <a:ext cx="7299960" cy="307777"/>
          </a:xfrm>
          <a:prstGeom prst="rect">
            <a:avLst/>
          </a:prstGeom>
          <a:noFill/>
          <a:ln>
            <a:noFill/>
          </a:ln>
          <a:effectLst/>
        </p:spPr>
        <p:txBody>
          <a:bodyPr wrap="square" rtlCol="0">
            <a:spAutoFit/>
          </a:bodyPr>
          <a:lstStyle/>
          <a:p>
            <a:r>
              <a:rPr lang="en-US" sz="1400" b="1" dirty="0">
                <a:solidFill>
                  <a:prstClr val="white"/>
                </a:solidFill>
              </a:rPr>
              <a:t>Florida Department of Transportation</a:t>
            </a:r>
          </a:p>
        </p:txBody>
      </p:sp>
      <p:sp>
        <p:nvSpPr>
          <p:cNvPr id="13" name="Rectangle 12"/>
          <p:cNvSpPr/>
          <p:nvPr/>
        </p:nvSpPr>
        <p:spPr>
          <a:xfrm>
            <a:off x="0" y="762002"/>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Tree>
    <p:extLst>
      <p:ext uri="{BB962C8B-B14F-4D97-AF65-F5344CB8AC3E}">
        <p14:creationId xmlns:p14="http://schemas.microsoft.com/office/powerpoint/2010/main" val="2808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FTP/SIS Update</a:t>
            </a:r>
          </a:p>
          <a:p>
            <a:r>
              <a:rPr lang="en-US" dirty="0"/>
              <a:t>PL </a:t>
            </a:r>
            <a:r>
              <a:rPr lang="en-US" dirty="0" err="1"/>
              <a:t>JPA</a:t>
            </a:r>
            <a:r>
              <a:rPr lang="en-US" dirty="0"/>
              <a:t> &amp; </a:t>
            </a:r>
            <a:r>
              <a:rPr lang="en-US" dirty="0" smtClean="0"/>
              <a:t>Invoicing</a:t>
            </a:r>
          </a:p>
          <a:p>
            <a:r>
              <a:rPr lang="en-US" dirty="0" smtClean="0"/>
              <a:t>SB 2514-A Update</a:t>
            </a:r>
          </a:p>
          <a:p>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394634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FTP/SIS Steering Committee and Advisory Groups: MPO Representation</a:t>
            </a:r>
            <a:endParaRPr lang="en-US" dirty="0"/>
          </a:p>
        </p:txBody>
      </p:sp>
      <p:sp>
        <p:nvSpPr>
          <p:cNvPr id="5" name="Content Placeholder 4"/>
          <p:cNvSpPr>
            <a:spLocks noGrp="1"/>
          </p:cNvSpPr>
          <p:nvPr>
            <p:ph idx="1"/>
          </p:nvPr>
        </p:nvSpPr>
        <p:spPr>
          <a:xfrm>
            <a:off x="457200" y="1517070"/>
            <a:ext cx="8229600" cy="4525963"/>
          </a:xfrm>
        </p:spPr>
        <p:txBody>
          <a:bodyPr>
            <a:noAutofit/>
          </a:bodyPr>
          <a:lstStyle/>
          <a:p>
            <a:r>
              <a:rPr lang="en-US" sz="2000" dirty="0" smtClean="0"/>
              <a:t>Steering Committee</a:t>
            </a:r>
          </a:p>
          <a:p>
            <a:pPr lvl="1">
              <a:spcBef>
                <a:spcPts val="300"/>
              </a:spcBef>
            </a:pPr>
            <a:r>
              <a:rPr lang="en-US" sz="1800" dirty="0" smtClean="0"/>
              <a:t>The Honorable Susan Haynie (Palm Beach MPO) [Vice-Chair]</a:t>
            </a:r>
          </a:p>
          <a:p>
            <a:pPr lvl="1">
              <a:spcBef>
                <a:spcPts val="300"/>
              </a:spcBef>
            </a:pPr>
            <a:r>
              <a:rPr lang="en-US" sz="1800" dirty="0" smtClean="0"/>
              <a:t>The Honorable Jim Wood (Okaloosa-Walton TPO)</a:t>
            </a:r>
          </a:p>
          <a:p>
            <a:r>
              <a:rPr lang="en-US" sz="2000" dirty="0" smtClean="0"/>
              <a:t>Advisory Groups</a:t>
            </a:r>
          </a:p>
          <a:p>
            <a:pPr lvl="1">
              <a:spcBef>
                <a:spcPts val="300"/>
              </a:spcBef>
            </a:pPr>
            <a:r>
              <a:rPr lang="en-US" sz="1800" dirty="0" smtClean="0"/>
              <a:t>Infrastructure and Growth Leadership</a:t>
            </a:r>
          </a:p>
          <a:p>
            <a:pPr lvl="2">
              <a:spcBef>
                <a:spcPts val="300"/>
              </a:spcBef>
            </a:pPr>
            <a:r>
              <a:rPr lang="en-US" sz="1600" dirty="0" smtClean="0"/>
              <a:t>The Honorable Susan Haynie (Palm Beach MPO)</a:t>
            </a:r>
          </a:p>
          <a:p>
            <a:pPr lvl="2">
              <a:spcBef>
                <a:spcPts val="300"/>
              </a:spcBef>
            </a:pPr>
            <a:r>
              <a:rPr lang="en-US" sz="1600" dirty="0" smtClean="0"/>
              <a:t>Harry Barley (MetroPlan Orlando)</a:t>
            </a:r>
          </a:p>
          <a:p>
            <a:pPr lvl="1">
              <a:spcBef>
                <a:spcPts val="300"/>
              </a:spcBef>
            </a:pPr>
            <a:r>
              <a:rPr lang="en-US" sz="1800" dirty="0" smtClean="0"/>
              <a:t>Innovation and Economic Development</a:t>
            </a:r>
          </a:p>
          <a:p>
            <a:pPr lvl="2">
              <a:spcBef>
                <a:spcPts val="300"/>
              </a:spcBef>
            </a:pPr>
            <a:r>
              <a:rPr lang="en-US" sz="1600" dirty="0" smtClean="0"/>
              <a:t>Carlos Roa (Miami-Dade MPO)</a:t>
            </a:r>
          </a:p>
          <a:p>
            <a:pPr lvl="1">
              <a:spcBef>
                <a:spcPts val="300"/>
              </a:spcBef>
            </a:pPr>
            <a:r>
              <a:rPr lang="en-US" sz="1800" dirty="0" smtClean="0"/>
              <a:t>Quality of Life and Quality of Places</a:t>
            </a:r>
          </a:p>
          <a:p>
            <a:pPr lvl="2">
              <a:spcBef>
                <a:spcPts val="300"/>
              </a:spcBef>
            </a:pPr>
            <a:r>
              <a:rPr lang="en-US" sz="1600" dirty="0" smtClean="0"/>
              <a:t>Bob Kamm (Space Coast TPO)</a:t>
            </a:r>
          </a:p>
          <a:p>
            <a:pPr lvl="2">
              <a:spcBef>
                <a:spcPts val="300"/>
              </a:spcBef>
            </a:pPr>
            <a:r>
              <a:rPr lang="en-US" sz="1600" dirty="0" smtClean="0"/>
              <a:t>Marlie Sanderson (Gainesville MTPO)</a:t>
            </a:r>
          </a:p>
          <a:p>
            <a:pPr lvl="1">
              <a:spcBef>
                <a:spcPts val="300"/>
              </a:spcBef>
            </a:pPr>
            <a:r>
              <a:rPr lang="en-US" sz="1800" dirty="0" smtClean="0"/>
              <a:t>Strategic Intermodal System </a:t>
            </a:r>
          </a:p>
          <a:p>
            <a:pPr lvl="2">
              <a:spcBef>
                <a:spcPts val="300"/>
              </a:spcBef>
            </a:pPr>
            <a:r>
              <a:rPr lang="en-US" sz="1600" dirty="0" smtClean="0"/>
              <a:t>The Honorable Jim Wood (Okaloosa-Walton TPO)</a:t>
            </a:r>
          </a:p>
          <a:p>
            <a:pPr lvl="2">
              <a:spcBef>
                <a:spcPts val="300"/>
              </a:spcBef>
            </a:pPr>
            <a:r>
              <a:rPr lang="en-US" sz="1600" dirty="0"/>
              <a:t>Peter Buchwald (St. Lucie MPO)</a:t>
            </a:r>
          </a:p>
          <a:p>
            <a:pPr lvl="2">
              <a:spcBef>
                <a:spcPts val="300"/>
              </a:spcBef>
            </a:pPr>
            <a:r>
              <a:rPr lang="en-US" sz="1600" dirty="0" smtClean="0"/>
              <a:t>Phil Steinmiller (Miami Dade MPO)</a:t>
            </a:r>
          </a:p>
        </p:txBody>
      </p:sp>
      <p:sp>
        <p:nvSpPr>
          <p:cNvPr id="4" name="Slide Number Placeholder 3"/>
          <p:cNvSpPr>
            <a:spLocks noGrp="1"/>
          </p:cNvSpPr>
          <p:nvPr>
            <p:ph type="sldNum" sz="quarter" idx="12"/>
          </p:nvPr>
        </p:nvSpPr>
        <p:spPr>
          <a:xfrm>
            <a:off x="371856" y="6322187"/>
            <a:ext cx="664464" cy="365125"/>
          </a:xfrm>
        </p:spPr>
        <p:txBody>
          <a:bodyPr/>
          <a:lstStyle/>
          <a:p>
            <a:fld id="{6EFA8406-D672-4E03-9ABF-F4A7E3A351AA}" type="slidenum">
              <a:rPr lang="en-US" smtClean="0"/>
              <a:pPr/>
              <a:t>3</a:t>
            </a:fld>
            <a:endParaRPr lang="en-US" dirty="0"/>
          </a:p>
        </p:txBody>
      </p:sp>
    </p:spTree>
    <p:extLst>
      <p:ext uri="{BB962C8B-B14F-4D97-AF65-F5344CB8AC3E}">
        <p14:creationId xmlns:p14="http://schemas.microsoft.com/office/powerpoint/2010/main" val="339832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Element</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4</a:t>
            </a:fld>
            <a:endParaRPr lang="en-US" dirty="0">
              <a:solidFill>
                <a:srgbClr val="000000">
                  <a:tint val="75000"/>
                </a:srgbClr>
              </a:solidFill>
            </a:endParaRPr>
          </a:p>
        </p:txBody>
      </p:sp>
      <p:sp>
        <p:nvSpPr>
          <p:cNvPr id="3" name="TextBox 2"/>
          <p:cNvSpPr txBox="1"/>
          <p:nvPr/>
        </p:nvSpPr>
        <p:spPr>
          <a:xfrm>
            <a:off x="5012893" y="544279"/>
            <a:ext cx="1574470" cy="584775"/>
          </a:xfrm>
          <a:prstGeom prst="rect">
            <a:avLst/>
          </a:prstGeom>
          <a:noFill/>
        </p:spPr>
        <p:txBody>
          <a:bodyPr wrap="none" rtlCol="0">
            <a:spAutoFit/>
          </a:bodyPr>
          <a:lstStyle/>
          <a:p>
            <a:r>
              <a:rPr lang="en-US" sz="3200" b="1" i="1" dirty="0" smtClean="0">
                <a:solidFill>
                  <a:srgbClr val="FFFFFF"/>
                </a:solidFill>
              </a:rPr>
              <a:t>DRAFT</a:t>
            </a:r>
            <a:endParaRPr lang="en-US" sz="3200" b="1" i="1" dirty="0">
              <a:solidFill>
                <a:srgbClr val="FFFFFF"/>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5778"/>
            <a:ext cx="9144000" cy="6863778"/>
          </a:xfrm>
        </p:spPr>
      </p:pic>
    </p:spTree>
    <p:extLst>
      <p:ext uri="{BB962C8B-B14F-4D97-AF65-F5344CB8AC3E}">
        <p14:creationId xmlns:p14="http://schemas.microsoft.com/office/powerpoint/2010/main" val="17275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Florida Transportation Plan</a:t>
            </a:r>
            <a:br>
              <a:rPr lang="en-US" dirty="0" smtClean="0"/>
            </a:br>
            <a:r>
              <a:rPr lang="en-US" sz="2800" i="1" dirty="0" smtClean="0"/>
              <a:t>Anticipated Contents</a:t>
            </a:r>
            <a:endParaRPr lang="en-US" i="1" dirty="0"/>
          </a:p>
        </p:txBody>
      </p:sp>
      <p:sp>
        <p:nvSpPr>
          <p:cNvPr id="3" name="Freeform 2"/>
          <p:cNvSpPr/>
          <p:nvPr/>
        </p:nvSpPr>
        <p:spPr>
          <a:xfrm>
            <a:off x="457200" y="1600201"/>
            <a:ext cx="6995160" cy="1324503"/>
          </a:xfrm>
          <a:custGeom>
            <a:avLst/>
            <a:gdLst>
              <a:gd name="connsiteX0" fmla="*/ 0 w 6995160"/>
              <a:gd name="connsiteY0" fmla="*/ 132450 h 1324503"/>
              <a:gd name="connsiteX1" fmla="*/ 132450 w 6995160"/>
              <a:gd name="connsiteY1" fmla="*/ 0 h 1324503"/>
              <a:gd name="connsiteX2" fmla="*/ 6862710 w 6995160"/>
              <a:gd name="connsiteY2" fmla="*/ 0 h 1324503"/>
              <a:gd name="connsiteX3" fmla="*/ 6995160 w 6995160"/>
              <a:gd name="connsiteY3" fmla="*/ 132450 h 1324503"/>
              <a:gd name="connsiteX4" fmla="*/ 6995160 w 6995160"/>
              <a:gd name="connsiteY4" fmla="*/ 1192053 h 1324503"/>
              <a:gd name="connsiteX5" fmla="*/ 6862710 w 6995160"/>
              <a:gd name="connsiteY5" fmla="*/ 1324503 h 1324503"/>
              <a:gd name="connsiteX6" fmla="*/ 132450 w 6995160"/>
              <a:gd name="connsiteY6" fmla="*/ 1324503 h 1324503"/>
              <a:gd name="connsiteX7" fmla="*/ 0 w 6995160"/>
              <a:gd name="connsiteY7" fmla="*/ 1192053 h 1324503"/>
              <a:gd name="connsiteX8" fmla="*/ 0 w 6995160"/>
              <a:gd name="connsiteY8" fmla="*/ 132450 h 132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5160" h="1324503">
                <a:moveTo>
                  <a:pt x="0" y="132450"/>
                </a:moveTo>
                <a:cubicBezTo>
                  <a:pt x="0" y="59300"/>
                  <a:pt x="59300" y="0"/>
                  <a:pt x="132450" y="0"/>
                </a:cubicBezTo>
                <a:lnTo>
                  <a:pt x="6862710" y="0"/>
                </a:lnTo>
                <a:cubicBezTo>
                  <a:pt x="6935860" y="0"/>
                  <a:pt x="6995160" y="59300"/>
                  <a:pt x="6995160" y="132450"/>
                </a:cubicBezTo>
                <a:lnTo>
                  <a:pt x="6995160" y="1192053"/>
                </a:lnTo>
                <a:cubicBezTo>
                  <a:pt x="6995160" y="1265203"/>
                  <a:pt x="6935860" y="1324503"/>
                  <a:pt x="6862710" y="1324503"/>
                </a:cubicBezTo>
                <a:lnTo>
                  <a:pt x="132450" y="1324503"/>
                </a:lnTo>
                <a:cubicBezTo>
                  <a:pt x="59300" y="1324503"/>
                  <a:pt x="0" y="1265203"/>
                  <a:pt x="0" y="1192053"/>
                </a:cubicBezTo>
                <a:lnTo>
                  <a:pt x="0" y="13245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5473" tIns="145473" rIns="1188720" bIns="145473" numCol="1" spcCol="1270" anchor="ctr" anchorCtr="0">
            <a:noAutofit/>
          </a:bodyPr>
          <a:lstStyle/>
          <a:p>
            <a:pPr defTabSz="1244600">
              <a:lnSpc>
                <a:spcPct val="90000"/>
              </a:lnSpc>
              <a:spcBef>
                <a:spcPct val="0"/>
              </a:spcBef>
              <a:spcAft>
                <a:spcPts val="600"/>
              </a:spcAft>
            </a:pPr>
            <a:r>
              <a:rPr lang="en-US" sz="2800" b="1" dirty="0" smtClean="0">
                <a:solidFill>
                  <a:srgbClr val="FFFFFF"/>
                </a:solidFill>
                <a:effectLst>
                  <a:outerShdw blurRad="50800" dist="38100" dir="2700000" algn="tl" rotWithShape="0">
                    <a:prstClr val="black">
                      <a:alpha val="40000"/>
                    </a:prstClr>
                  </a:outerShdw>
                </a:effectLst>
              </a:rPr>
              <a:t>Vision Element </a:t>
            </a:r>
            <a:r>
              <a:rPr lang="en-US" sz="2200" b="1" i="1" dirty="0" smtClean="0">
                <a:solidFill>
                  <a:srgbClr val="FFFFFF"/>
                </a:solidFill>
                <a:effectLst>
                  <a:outerShdw blurRad="50800" dist="38100" dir="2700000" algn="tl" rotWithShape="0">
                    <a:prstClr val="black">
                      <a:alpha val="40000"/>
                    </a:prstClr>
                  </a:outerShdw>
                </a:effectLst>
              </a:rPr>
              <a:t>(summer 2015)</a:t>
            </a:r>
            <a:endParaRPr lang="en-US" sz="2200" b="1" dirty="0">
              <a:solidFill>
                <a:srgbClr val="FFFFFF"/>
              </a:solidFill>
              <a:effectLst>
                <a:outerShdw blurRad="50800" dist="38100" dir="2700000" algn="tl" rotWithShape="0">
                  <a:prstClr val="black">
                    <a:alpha val="40000"/>
                  </a:prstClr>
                </a:outerShdw>
              </a:effectLst>
            </a:endParaRPr>
          </a:p>
          <a:p>
            <a:pPr marL="461963" lvl="1" defTabSz="889000">
              <a:lnSpc>
                <a:spcPct val="90000"/>
              </a:lnSpc>
              <a:spcBef>
                <a:spcPct val="0"/>
              </a:spcBef>
              <a:spcAft>
                <a:spcPct val="15000"/>
              </a:spcAft>
            </a:pPr>
            <a:r>
              <a:rPr lang="en-US" sz="2000" i="1" dirty="0" smtClean="0">
                <a:solidFill>
                  <a:srgbClr val="FFFFFF"/>
                </a:solidFill>
                <a:effectLst>
                  <a:outerShdw blurRad="50800" dist="38100" dir="2700000" algn="tl" rotWithShape="0">
                    <a:prstClr val="black">
                      <a:alpha val="40000"/>
                    </a:prstClr>
                  </a:outerShdw>
                </a:effectLst>
              </a:rPr>
              <a:t>Trends, uncertainties, themes that will shape future of transportation in Florida (50 years</a:t>
            </a:r>
            <a:r>
              <a:rPr lang="en-US" sz="2000" i="1" dirty="0">
                <a:solidFill>
                  <a:srgbClr val="FFFFFF"/>
                </a:solidFill>
                <a:effectLst>
                  <a:outerShdw blurRad="50800" dist="38100" dir="2700000" algn="tl" rotWithShape="0">
                    <a:prstClr val="black">
                      <a:alpha val="40000"/>
                    </a:prstClr>
                  </a:outerShdw>
                </a:effectLst>
              </a:rPr>
              <a:t>)</a:t>
            </a:r>
          </a:p>
        </p:txBody>
      </p:sp>
      <p:sp>
        <p:nvSpPr>
          <p:cNvPr id="4" name="Freeform 3"/>
          <p:cNvSpPr/>
          <p:nvPr/>
        </p:nvSpPr>
        <p:spPr>
          <a:xfrm>
            <a:off x="1074419" y="3145454"/>
            <a:ext cx="6995160" cy="1324503"/>
          </a:xfrm>
          <a:custGeom>
            <a:avLst/>
            <a:gdLst>
              <a:gd name="connsiteX0" fmla="*/ 0 w 6995160"/>
              <a:gd name="connsiteY0" fmla="*/ 132450 h 1324503"/>
              <a:gd name="connsiteX1" fmla="*/ 132450 w 6995160"/>
              <a:gd name="connsiteY1" fmla="*/ 0 h 1324503"/>
              <a:gd name="connsiteX2" fmla="*/ 6862710 w 6995160"/>
              <a:gd name="connsiteY2" fmla="*/ 0 h 1324503"/>
              <a:gd name="connsiteX3" fmla="*/ 6995160 w 6995160"/>
              <a:gd name="connsiteY3" fmla="*/ 132450 h 1324503"/>
              <a:gd name="connsiteX4" fmla="*/ 6995160 w 6995160"/>
              <a:gd name="connsiteY4" fmla="*/ 1192053 h 1324503"/>
              <a:gd name="connsiteX5" fmla="*/ 6862710 w 6995160"/>
              <a:gd name="connsiteY5" fmla="*/ 1324503 h 1324503"/>
              <a:gd name="connsiteX6" fmla="*/ 132450 w 6995160"/>
              <a:gd name="connsiteY6" fmla="*/ 1324503 h 1324503"/>
              <a:gd name="connsiteX7" fmla="*/ 0 w 6995160"/>
              <a:gd name="connsiteY7" fmla="*/ 1192053 h 1324503"/>
              <a:gd name="connsiteX8" fmla="*/ 0 w 6995160"/>
              <a:gd name="connsiteY8" fmla="*/ 132450 h 132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5160" h="1324503">
                <a:moveTo>
                  <a:pt x="0" y="132450"/>
                </a:moveTo>
                <a:cubicBezTo>
                  <a:pt x="0" y="59300"/>
                  <a:pt x="59300" y="0"/>
                  <a:pt x="132450" y="0"/>
                </a:cubicBezTo>
                <a:lnTo>
                  <a:pt x="6862710" y="0"/>
                </a:lnTo>
                <a:cubicBezTo>
                  <a:pt x="6935860" y="0"/>
                  <a:pt x="6995160" y="59300"/>
                  <a:pt x="6995160" y="132450"/>
                </a:cubicBezTo>
                <a:lnTo>
                  <a:pt x="6995160" y="1192053"/>
                </a:lnTo>
                <a:cubicBezTo>
                  <a:pt x="6995160" y="1265203"/>
                  <a:pt x="6935860" y="1324503"/>
                  <a:pt x="6862710" y="1324503"/>
                </a:cubicBezTo>
                <a:lnTo>
                  <a:pt x="132450" y="1324503"/>
                </a:lnTo>
                <a:cubicBezTo>
                  <a:pt x="59300" y="1324503"/>
                  <a:pt x="0" y="1265203"/>
                  <a:pt x="0" y="1192053"/>
                </a:cubicBezTo>
                <a:lnTo>
                  <a:pt x="0" y="132450"/>
                </a:lnTo>
                <a:close/>
              </a:path>
            </a:pathLst>
          </a:custGeom>
          <a:gradFill rotWithShape="0">
            <a:gsLst>
              <a:gs pos="0">
                <a:schemeClr val="accent3">
                  <a:lumMod val="50000"/>
                </a:schemeClr>
              </a:gs>
              <a:gs pos="80000">
                <a:schemeClr val="accent3"/>
              </a:gs>
              <a:gs pos="100000">
                <a:srgbClr val="8037B7"/>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853" tIns="137853" rIns="1616000" bIns="137853" numCol="1" spcCol="1270" anchor="ctr" anchorCtr="0">
            <a:noAutofit/>
          </a:bodyPr>
          <a:lstStyle/>
          <a:p>
            <a:pPr defTabSz="1155700">
              <a:lnSpc>
                <a:spcPct val="90000"/>
              </a:lnSpc>
              <a:spcBef>
                <a:spcPct val="0"/>
              </a:spcBef>
              <a:spcAft>
                <a:spcPts val="600"/>
              </a:spcAft>
            </a:pPr>
            <a:r>
              <a:rPr lang="en-US" sz="2600" b="1" dirty="0" smtClean="0">
                <a:solidFill>
                  <a:srgbClr val="FFFFFF"/>
                </a:solidFill>
                <a:effectLst>
                  <a:outerShdw blurRad="50800" dist="38100" dir="2700000" algn="tl" rotWithShape="0">
                    <a:prstClr val="black">
                      <a:alpha val="40000"/>
                    </a:prstClr>
                  </a:outerShdw>
                </a:effectLst>
              </a:rPr>
              <a:t>Policy Element </a:t>
            </a:r>
            <a:r>
              <a:rPr lang="en-US" sz="2200" b="1" i="1" dirty="0" smtClean="0">
                <a:solidFill>
                  <a:srgbClr val="FFFFFF"/>
                </a:solidFill>
                <a:effectLst>
                  <a:outerShdw blurRad="50800" dist="38100" dir="2700000" algn="tl" rotWithShape="0">
                    <a:prstClr val="black">
                      <a:alpha val="40000"/>
                    </a:prstClr>
                  </a:outerShdw>
                </a:effectLst>
              </a:rPr>
              <a:t>(December 2015)</a:t>
            </a:r>
            <a:endParaRPr lang="en-US" sz="2200" b="1" dirty="0">
              <a:solidFill>
                <a:srgbClr val="FFFFFF"/>
              </a:solidFill>
              <a:effectLst>
                <a:outerShdw blurRad="50800" dist="38100" dir="2700000" algn="tl" rotWithShape="0">
                  <a:prstClr val="black">
                    <a:alpha val="40000"/>
                  </a:prstClr>
                </a:outerShdw>
              </a:effectLst>
            </a:endParaRPr>
          </a:p>
          <a:p>
            <a:pPr marL="461963" lvl="1" defTabSz="889000">
              <a:lnSpc>
                <a:spcPct val="90000"/>
              </a:lnSpc>
              <a:spcBef>
                <a:spcPct val="0"/>
              </a:spcBef>
              <a:spcAft>
                <a:spcPct val="15000"/>
              </a:spcAft>
            </a:pPr>
            <a:r>
              <a:rPr lang="en-US" sz="2000" i="1" dirty="0" smtClean="0">
                <a:solidFill>
                  <a:srgbClr val="FFFFFF"/>
                </a:solidFill>
                <a:effectLst>
                  <a:outerShdw blurRad="50800" dist="38100" dir="2700000" algn="tl" rotWithShape="0">
                    <a:prstClr val="black">
                      <a:alpha val="40000"/>
                    </a:prstClr>
                  </a:outerShdw>
                </a:effectLst>
              </a:rPr>
              <a:t>Goals and objectives to guide FDOT and partners toward the vision (25 years)</a:t>
            </a:r>
            <a:endParaRPr lang="en-US" sz="2000" i="1" dirty="0">
              <a:solidFill>
                <a:srgbClr val="FFFFFF"/>
              </a:solidFill>
              <a:effectLst>
                <a:outerShdw blurRad="50800" dist="38100" dir="2700000" algn="tl" rotWithShape="0">
                  <a:prstClr val="black">
                    <a:alpha val="40000"/>
                  </a:prstClr>
                </a:outerShdw>
              </a:effectLst>
            </a:endParaRPr>
          </a:p>
        </p:txBody>
      </p:sp>
      <p:sp>
        <p:nvSpPr>
          <p:cNvPr id="7" name="Freeform 6"/>
          <p:cNvSpPr/>
          <p:nvPr/>
        </p:nvSpPr>
        <p:spPr>
          <a:xfrm>
            <a:off x="1691639" y="4690707"/>
            <a:ext cx="6995160" cy="1324503"/>
          </a:xfrm>
          <a:custGeom>
            <a:avLst/>
            <a:gdLst>
              <a:gd name="connsiteX0" fmla="*/ 0 w 6995160"/>
              <a:gd name="connsiteY0" fmla="*/ 132450 h 1324503"/>
              <a:gd name="connsiteX1" fmla="*/ 132450 w 6995160"/>
              <a:gd name="connsiteY1" fmla="*/ 0 h 1324503"/>
              <a:gd name="connsiteX2" fmla="*/ 6862710 w 6995160"/>
              <a:gd name="connsiteY2" fmla="*/ 0 h 1324503"/>
              <a:gd name="connsiteX3" fmla="*/ 6995160 w 6995160"/>
              <a:gd name="connsiteY3" fmla="*/ 132450 h 1324503"/>
              <a:gd name="connsiteX4" fmla="*/ 6995160 w 6995160"/>
              <a:gd name="connsiteY4" fmla="*/ 1192053 h 1324503"/>
              <a:gd name="connsiteX5" fmla="*/ 6862710 w 6995160"/>
              <a:gd name="connsiteY5" fmla="*/ 1324503 h 1324503"/>
              <a:gd name="connsiteX6" fmla="*/ 132450 w 6995160"/>
              <a:gd name="connsiteY6" fmla="*/ 1324503 h 1324503"/>
              <a:gd name="connsiteX7" fmla="*/ 0 w 6995160"/>
              <a:gd name="connsiteY7" fmla="*/ 1192053 h 1324503"/>
              <a:gd name="connsiteX8" fmla="*/ 0 w 6995160"/>
              <a:gd name="connsiteY8" fmla="*/ 132450 h 132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5160" h="1324503">
                <a:moveTo>
                  <a:pt x="0" y="132450"/>
                </a:moveTo>
                <a:cubicBezTo>
                  <a:pt x="0" y="59300"/>
                  <a:pt x="59300" y="0"/>
                  <a:pt x="132450" y="0"/>
                </a:cubicBezTo>
                <a:lnTo>
                  <a:pt x="6862710" y="0"/>
                </a:lnTo>
                <a:cubicBezTo>
                  <a:pt x="6935860" y="0"/>
                  <a:pt x="6995160" y="59300"/>
                  <a:pt x="6995160" y="132450"/>
                </a:cubicBezTo>
                <a:lnTo>
                  <a:pt x="6995160" y="1192053"/>
                </a:lnTo>
                <a:cubicBezTo>
                  <a:pt x="6995160" y="1265203"/>
                  <a:pt x="6935860" y="1324503"/>
                  <a:pt x="6862710" y="1324503"/>
                </a:cubicBezTo>
                <a:lnTo>
                  <a:pt x="132450" y="1324503"/>
                </a:lnTo>
                <a:cubicBezTo>
                  <a:pt x="59300" y="1324503"/>
                  <a:pt x="0" y="1265203"/>
                  <a:pt x="0" y="1192053"/>
                </a:cubicBezTo>
                <a:lnTo>
                  <a:pt x="0" y="132450"/>
                </a:lnTo>
                <a:close/>
              </a:path>
            </a:pathLst>
          </a:custGeom>
          <a:gradFill rotWithShape="0">
            <a:gsLst>
              <a:gs pos="0">
                <a:schemeClr val="accent2">
                  <a:lumMod val="75000"/>
                </a:schemeClr>
              </a:gs>
              <a:gs pos="80000">
                <a:schemeClr val="accent2"/>
              </a:gs>
              <a:gs pos="100000">
                <a:srgbClr val="D4444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853" tIns="137853" rIns="914400" bIns="137853" numCol="1" spcCol="1270" anchor="ctr" anchorCtr="0">
            <a:noAutofit/>
          </a:bodyPr>
          <a:lstStyle/>
          <a:p>
            <a:pPr defTabSz="1155700">
              <a:lnSpc>
                <a:spcPct val="90000"/>
              </a:lnSpc>
              <a:spcBef>
                <a:spcPct val="0"/>
              </a:spcBef>
              <a:spcAft>
                <a:spcPts val="600"/>
              </a:spcAft>
            </a:pPr>
            <a:r>
              <a:rPr lang="en-US" sz="2600" b="1" dirty="0" smtClean="0">
                <a:solidFill>
                  <a:srgbClr val="FFFFFF"/>
                </a:solidFill>
                <a:effectLst>
                  <a:outerShdw blurRad="50800" dist="38100" dir="2700000" algn="tl" rotWithShape="0">
                    <a:prstClr val="black">
                      <a:alpha val="40000"/>
                    </a:prstClr>
                  </a:outerShdw>
                </a:effectLst>
              </a:rPr>
              <a:t>Implementation Element </a:t>
            </a:r>
            <a:r>
              <a:rPr lang="en-US" sz="2200" b="1" i="1" dirty="0" smtClean="0">
                <a:solidFill>
                  <a:srgbClr val="FFFFFF"/>
                </a:solidFill>
                <a:effectLst>
                  <a:outerShdw blurRad="50800" dist="38100" dir="2700000" algn="tl" rotWithShape="0">
                    <a:prstClr val="black">
                      <a:alpha val="40000"/>
                    </a:prstClr>
                  </a:outerShdw>
                </a:effectLst>
              </a:rPr>
              <a:t>(2016)</a:t>
            </a:r>
            <a:endParaRPr lang="en-US" sz="2200" b="1" i="1" dirty="0">
              <a:solidFill>
                <a:srgbClr val="FFFFFF"/>
              </a:solidFill>
              <a:effectLst>
                <a:outerShdw blurRad="50800" dist="38100" dir="2700000" algn="tl" rotWithShape="0">
                  <a:prstClr val="black">
                    <a:alpha val="40000"/>
                  </a:prstClr>
                </a:outerShdw>
              </a:effectLst>
            </a:endParaRPr>
          </a:p>
          <a:p>
            <a:pPr marL="461963" lvl="1" defTabSz="889000">
              <a:lnSpc>
                <a:spcPct val="90000"/>
              </a:lnSpc>
              <a:spcBef>
                <a:spcPct val="0"/>
              </a:spcBef>
              <a:spcAft>
                <a:spcPct val="15000"/>
              </a:spcAft>
            </a:pPr>
            <a:r>
              <a:rPr lang="en-US" sz="2000" i="1" dirty="0" smtClean="0">
                <a:solidFill>
                  <a:srgbClr val="FFFFFF"/>
                </a:solidFill>
                <a:effectLst>
                  <a:outerShdw blurRad="50800" dist="38100" dir="2700000" algn="tl" rotWithShape="0">
                    <a:prstClr val="black">
                      <a:alpha val="40000"/>
                    </a:prstClr>
                  </a:outerShdw>
                </a:effectLst>
              </a:rPr>
              <a:t>Emphasis areas with key actions (5-25 years)</a:t>
            </a:r>
            <a:endParaRPr lang="en-US" sz="2000" i="1" dirty="0">
              <a:solidFill>
                <a:srgbClr val="FFFFFF"/>
              </a:solidFill>
              <a:effectLst>
                <a:outerShdw blurRad="50800" dist="38100" dir="2700000" algn="tl" rotWithShape="0">
                  <a:prstClr val="black">
                    <a:alpha val="40000"/>
                  </a:prstClr>
                </a:outerShdw>
              </a:effectLst>
            </a:endParaRPr>
          </a:p>
        </p:txBody>
      </p:sp>
      <p:sp>
        <p:nvSpPr>
          <p:cNvPr id="9" name="Freeform 8"/>
          <p:cNvSpPr/>
          <p:nvPr/>
        </p:nvSpPr>
        <p:spPr>
          <a:xfrm>
            <a:off x="6591433" y="2604615"/>
            <a:ext cx="860926" cy="860926"/>
          </a:xfrm>
          <a:custGeom>
            <a:avLst/>
            <a:gdLst>
              <a:gd name="connsiteX0" fmla="*/ 0 w 860926"/>
              <a:gd name="connsiteY0" fmla="*/ 473509 h 860926"/>
              <a:gd name="connsiteX1" fmla="*/ 193708 w 860926"/>
              <a:gd name="connsiteY1" fmla="*/ 473509 h 860926"/>
              <a:gd name="connsiteX2" fmla="*/ 193708 w 860926"/>
              <a:gd name="connsiteY2" fmla="*/ 0 h 860926"/>
              <a:gd name="connsiteX3" fmla="*/ 667218 w 860926"/>
              <a:gd name="connsiteY3" fmla="*/ 0 h 860926"/>
              <a:gd name="connsiteX4" fmla="*/ 667218 w 860926"/>
              <a:gd name="connsiteY4" fmla="*/ 473509 h 860926"/>
              <a:gd name="connsiteX5" fmla="*/ 860926 w 860926"/>
              <a:gd name="connsiteY5" fmla="*/ 473509 h 860926"/>
              <a:gd name="connsiteX6" fmla="*/ 430463 w 860926"/>
              <a:gd name="connsiteY6" fmla="*/ 860926 h 860926"/>
              <a:gd name="connsiteX7" fmla="*/ 0 w 860926"/>
              <a:gd name="connsiteY7" fmla="*/ 473509 h 86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926" h="860926">
                <a:moveTo>
                  <a:pt x="0" y="473509"/>
                </a:moveTo>
                <a:lnTo>
                  <a:pt x="193708" y="473509"/>
                </a:lnTo>
                <a:lnTo>
                  <a:pt x="193708" y="0"/>
                </a:lnTo>
                <a:lnTo>
                  <a:pt x="667218" y="0"/>
                </a:lnTo>
                <a:lnTo>
                  <a:pt x="667218" y="473509"/>
                </a:lnTo>
                <a:lnTo>
                  <a:pt x="860926" y="473509"/>
                </a:lnTo>
                <a:lnTo>
                  <a:pt x="430463" y="860926"/>
                </a:lnTo>
                <a:lnTo>
                  <a:pt x="0" y="473509"/>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9428" tIns="45720" rIns="239428" bIns="258799" numCol="1" spcCol="1270" anchor="ctr" anchorCtr="0">
            <a:noAutofit/>
          </a:bodyPr>
          <a:lstStyle/>
          <a:p>
            <a:pPr algn="ctr" defTabSz="1600200">
              <a:lnSpc>
                <a:spcPct val="90000"/>
              </a:lnSpc>
              <a:spcBef>
                <a:spcPct val="0"/>
              </a:spcBef>
              <a:spcAft>
                <a:spcPct val="35000"/>
              </a:spcAft>
            </a:pPr>
            <a:endParaRPr lang="en-US" sz="3600" dirty="0">
              <a:solidFill>
                <a:srgbClr val="FFFFFF">
                  <a:hueOff val="0"/>
                  <a:satOff val="0"/>
                  <a:lumOff val="0"/>
                  <a:alphaOff val="0"/>
                </a:srgbClr>
              </a:solidFill>
            </a:endParaRPr>
          </a:p>
        </p:txBody>
      </p:sp>
      <p:sp>
        <p:nvSpPr>
          <p:cNvPr id="10" name="Freeform 9"/>
          <p:cNvSpPr/>
          <p:nvPr/>
        </p:nvSpPr>
        <p:spPr>
          <a:xfrm>
            <a:off x="7208653" y="4141039"/>
            <a:ext cx="860926" cy="860926"/>
          </a:xfrm>
          <a:custGeom>
            <a:avLst/>
            <a:gdLst>
              <a:gd name="connsiteX0" fmla="*/ 0 w 860926"/>
              <a:gd name="connsiteY0" fmla="*/ 473509 h 860926"/>
              <a:gd name="connsiteX1" fmla="*/ 193708 w 860926"/>
              <a:gd name="connsiteY1" fmla="*/ 473509 h 860926"/>
              <a:gd name="connsiteX2" fmla="*/ 193708 w 860926"/>
              <a:gd name="connsiteY2" fmla="*/ 0 h 860926"/>
              <a:gd name="connsiteX3" fmla="*/ 667218 w 860926"/>
              <a:gd name="connsiteY3" fmla="*/ 0 h 860926"/>
              <a:gd name="connsiteX4" fmla="*/ 667218 w 860926"/>
              <a:gd name="connsiteY4" fmla="*/ 473509 h 860926"/>
              <a:gd name="connsiteX5" fmla="*/ 860926 w 860926"/>
              <a:gd name="connsiteY5" fmla="*/ 473509 h 860926"/>
              <a:gd name="connsiteX6" fmla="*/ 430463 w 860926"/>
              <a:gd name="connsiteY6" fmla="*/ 860926 h 860926"/>
              <a:gd name="connsiteX7" fmla="*/ 0 w 860926"/>
              <a:gd name="connsiteY7" fmla="*/ 473509 h 86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926" h="860926">
                <a:moveTo>
                  <a:pt x="0" y="473509"/>
                </a:moveTo>
                <a:lnTo>
                  <a:pt x="193708" y="473509"/>
                </a:lnTo>
                <a:lnTo>
                  <a:pt x="193708" y="0"/>
                </a:lnTo>
                <a:lnTo>
                  <a:pt x="667218" y="0"/>
                </a:lnTo>
                <a:lnTo>
                  <a:pt x="667218" y="473509"/>
                </a:lnTo>
                <a:lnTo>
                  <a:pt x="860926" y="473509"/>
                </a:lnTo>
                <a:lnTo>
                  <a:pt x="430463" y="860926"/>
                </a:lnTo>
                <a:lnTo>
                  <a:pt x="0" y="473509"/>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9428" tIns="45720" rIns="239428" bIns="258799" numCol="1" spcCol="1270" anchor="ctr" anchorCtr="0">
            <a:noAutofit/>
          </a:bodyPr>
          <a:lstStyle/>
          <a:p>
            <a:pPr algn="ctr" defTabSz="1600200">
              <a:lnSpc>
                <a:spcPct val="90000"/>
              </a:lnSpc>
              <a:spcBef>
                <a:spcPct val="0"/>
              </a:spcBef>
              <a:spcAft>
                <a:spcPct val="35000"/>
              </a:spcAft>
            </a:pPr>
            <a:endParaRPr lang="en-US" sz="3600" dirty="0">
              <a:solidFill>
                <a:srgbClr val="FFFFFF">
                  <a:hueOff val="0"/>
                  <a:satOff val="0"/>
                  <a:lumOff val="0"/>
                  <a:alphaOff val="0"/>
                </a:srgbClr>
              </a:solidFill>
            </a:endParaRPr>
          </a:p>
        </p:txBody>
      </p:sp>
      <p:sp>
        <p:nvSpPr>
          <p:cNvPr id="5" name="Slide Number Placeholder 4"/>
          <p:cNvSpPr>
            <a:spLocks noGrp="1"/>
          </p:cNvSpPr>
          <p:nvPr>
            <p:ph type="sldNum" sz="quarter" idx="12"/>
          </p:nvPr>
        </p:nvSpPr>
        <p:spPr/>
        <p:txBody>
          <a:bodyPr/>
          <a:lstStyle/>
          <a:p>
            <a:fld id="{6EFA8406-D672-4E03-9ABF-F4A7E3A351AA}" type="slidenum">
              <a:rPr lang="en-US" smtClean="0">
                <a:solidFill>
                  <a:srgbClr val="000000">
                    <a:tint val="75000"/>
                  </a:srgbClr>
                </a:solidFill>
              </a:rPr>
              <a:pPr/>
              <a:t>5</a:t>
            </a:fld>
            <a:endParaRPr lang="en-US" dirty="0">
              <a:solidFill>
                <a:srgbClr val="000000">
                  <a:tint val="75000"/>
                </a:srgbClr>
              </a:solidFill>
            </a:endParaRPr>
          </a:p>
        </p:txBody>
      </p:sp>
    </p:spTree>
    <p:extLst>
      <p:ext uri="{BB962C8B-B14F-4D97-AF65-F5344CB8AC3E}">
        <p14:creationId xmlns:p14="http://schemas.microsoft.com/office/powerpoint/2010/main" val="239379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Florida Transportation Plan</a:t>
            </a:r>
            <a:br>
              <a:rPr lang="en-US" dirty="0" smtClean="0"/>
            </a:br>
            <a:r>
              <a:rPr lang="en-US" sz="2800" i="1" dirty="0" smtClean="0"/>
              <a:t>What’s Different?</a:t>
            </a:r>
            <a:endParaRPr lang="en-US" sz="2800" i="1" dirty="0"/>
          </a:p>
        </p:txBody>
      </p:sp>
      <p:sp>
        <p:nvSpPr>
          <p:cNvPr id="3" name="Content Placeholder 2"/>
          <p:cNvSpPr>
            <a:spLocks noGrp="1"/>
          </p:cNvSpPr>
          <p:nvPr>
            <p:ph idx="1"/>
          </p:nvPr>
        </p:nvSpPr>
        <p:spPr/>
        <p:txBody>
          <a:bodyPr/>
          <a:lstStyle/>
          <a:p>
            <a:r>
              <a:rPr lang="en-US" dirty="0" smtClean="0"/>
              <a:t>Greater focus on</a:t>
            </a:r>
          </a:p>
          <a:p>
            <a:pPr lvl="1"/>
            <a:r>
              <a:rPr lang="en-US" dirty="0" smtClean="0"/>
              <a:t>Alignment with economic development, community development, environmental stewardship (including Six Pillars)</a:t>
            </a:r>
          </a:p>
          <a:p>
            <a:pPr lvl="1"/>
            <a:r>
              <a:rPr lang="en-US" dirty="0" smtClean="0"/>
              <a:t>Providing more transportation choices</a:t>
            </a:r>
          </a:p>
          <a:p>
            <a:pPr lvl="1"/>
            <a:r>
              <a:rPr lang="en-US" dirty="0" smtClean="0"/>
              <a:t>Energy, public health</a:t>
            </a:r>
          </a:p>
          <a:p>
            <a:r>
              <a:rPr lang="en-US" dirty="0" smtClean="0"/>
              <a:t>New focus on supporting transportation system through</a:t>
            </a:r>
          </a:p>
          <a:p>
            <a:pPr lvl="1"/>
            <a:r>
              <a:rPr lang="en-US" dirty="0" smtClean="0"/>
              <a:t>Talent/workforce</a:t>
            </a:r>
          </a:p>
          <a:p>
            <a:pPr lvl="1"/>
            <a:r>
              <a:rPr lang="en-US" dirty="0" smtClean="0"/>
              <a:t>“Soft” infrastructure (customer service, information, </a:t>
            </a:r>
            <a:br>
              <a:rPr lang="en-US" dirty="0" smtClean="0"/>
            </a:br>
            <a:r>
              <a:rPr lang="en-US" dirty="0" smtClean="0"/>
              <a:t>regulatory processes)</a:t>
            </a:r>
          </a:p>
          <a:p>
            <a:pPr lvl="1"/>
            <a:r>
              <a:rPr lang="en-US" dirty="0" smtClean="0"/>
              <a:t>Innovation and technology</a:t>
            </a:r>
          </a:p>
          <a:p>
            <a:pPr marL="0" indent="0">
              <a:buNone/>
            </a:pP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178621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Want to Go?</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6EFA8406-D672-4E03-9ABF-F4A7E3A351AA}" type="slidenum">
              <a:rPr lang="en-US" smtClean="0">
                <a:solidFill>
                  <a:srgbClr val="000000">
                    <a:tint val="75000"/>
                  </a:srgbClr>
                </a:solidFill>
              </a:rPr>
              <a:pPr/>
              <a:t>7</a:t>
            </a:fld>
            <a:endParaRPr lang="en-US" dirty="0">
              <a:solidFill>
                <a:srgbClr val="000000">
                  <a:tint val="75000"/>
                </a:srgbClr>
              </a:solidFill>
            </a:endParaRPr>
          </a:p>
        </p:txBody>
      </p:sp>
      <p:sp>
        <p:nvSpPr>
          <p:cNvPr id="6" name="TextBox 5"/>
          <p:cNvSpPr txBox="1"/>
          <p:nvPr/>
        </p:nvSpPr>
        <p:spPr>
          <a:xfrm>
            <a:off x="484632" y="1517460"/>
            <a:ext cx="4738798" cy="430887"/>
          </a:xfrm>
          <a:prstGeom prst="rect">
            <a:avLst/>
          </a:prstGeom>
          <a:noFill/>
        </p:spPr>
        <p:txBody>
          <a:bodyPr wrap="none" rtlCol="0">
            <a:spAutoFit/>
          </a:bodyPr>
          <a:lstStyle/>
          <a:p>
            <a:r>
              <a:rPr lang="en-US" sz="2200" b="1" i="1" dirty="0">
                <a:solidFill>
                  <a:srgbClr val="BF2D2B"/>
                </a:solidFill>
                <a:effectLst>
                  <a:glow rad="101600">
                    <a:srgbClr val="FFFFFF">
                      <a:alpha val="60000"/>
                    </a:srgbClr>
                  </a:glow>
                </a:effectLst>
              </a:rPr>
              <a:t>Over the next 50 years, we </a:t>
            </a:r>
            <a:r>
              <a:rPr lang="en-US" sz="2200" b="1" i="1" dirty="0" smtClean="0">
                <a:solidFill>
                  <a:srgbClr val="BF2D2B"/>
                </a:solidFill>
                <a:effectLst>
                  <a:glow rad="101600">
                    <a:srgbClr val="FFFFFF">
                      <a:alpha val="60000"/>
                    </a:srgbClr>
                  </a:glow>
                </a:effectLst>
              </a:rPr>
              <a:t>want…</a:t>
            </a:r>
            <a:endParaRPr lang="en-US" sz="2200" b="1" i="1" dirty="0">
              <a:solidFill>
                <a:srgbClr val="BF2D2B"/>
              </a:solidFill>
              <a:effectLst>
                <a:glow rad="101600">
                  <a:srgbClr val="FFFFFF">
                    <a:alpha val="60000"/>
                  </a:srgbClr>
                </a:glow>
              </a:effectLst>
            </a:endParaRPr>
          </a:p>
        </p:txBody>
      </p:sp>
      <p:grpSp>
        <p:nvGrpSpPr>
          <p:cNvPr id="3099" name="Group 3098"/>
          <p:cNvGrpSpPr/>
          <p:nvPr/>
        </p:nvGrpSpPr>
        <p:grpSpPr>
          <a:xfrm>
            <a:off x="475488" y="1951610"/>
            <a:ext cx="2715222" cy="1092901"/>
            <a:chOff x="475488" y="1951610"/>
            <a:chExt cx="2715222" cy="1092901"/>
          </a:xfrm>
        </p:grpSpPr>
        <p:grpSp>
          <p:nvGrpSpPr>
            <p:cNvPr id="11" name="Group 5"/>
            <p:cNvGrpSpPr>
              <a:grpSpLocks noChangeAspect="1"/>
            </p:cNvGrpSpPr>
            <p:nvPr/>
          </p:nvGrpSpPr>
          <p:grpSpPr bwMode="auto">
            <a:xfrm>
              <a:off x="1967167" y="1951610"/>
              <a:ext cx="777875" cy="1014412"/>
              <a:chOff x="1291" y="1310"/>
              <a:chExt cx="490" cy="639"/>
            </a:xfrm>
            <a:solidFill>
              <a:schemeClr val="accent1">
                <a:lumMod val="20000"/>
                <a:lumOff val="80000"/>
              </a:schemeClr>
            </a:solidFill>
          </p:grpSpPr>
          <p:sp>
            <p:nvSpPr>
              <p:cNvPr id="13" name="Freeform 6"/>
              <p:cNvSpPr>
                <a:spLocks noEditPoints="1"/>
              </p:cNvSpPr>
              <p:nvPr/>
            </p:nvSpPr>
            <p:spPr bwMode="auto">
              <a:xfrm>
                <a:off x="1291" y="1558"/>
                <a:ext cx="490" cy="391"/>
              </a:xfrm>
              <a:custGeom>
                <a:avLst/>
                <a:gdLst>
                  <a:gd name="T0" fmla="*/ 168 w 336"/>
                  <a:gd name="T1" fmla="*/ 268 h 268"/>
                  <a:gd name="T2" fmla="*/ 49 w 336"/>
                  <a:gd name="T3" fmla="*/ 268 h 268"/>
                  <a:gd name="T4" fmla="*/ 0 w 336"/>
                  <a:gd name="T5" fmla="*/ 221 h 268"/>
                  <a:gd name="T6" fmla="*/ 0 w 336"/>
                  <a:gd name="T7" fmla="*/ 48 h 268"/>
                  <a:gd name="T8" fmla="*/ 44 w 336"/>
                  <a:gd name="T9" fmla="*/ 1 h 268"/>
                  <a:gd name="T10" fmla="*/ 59 w 336"/>
                  <a:gd name="T11" fmla="*/ 0 h 268"/>
                  <a:gd name="T12" fmla="*/ 277 w 336"/>
                  <a:gd name="T13" fmla="*/ 0 h 268"/>
                  <a:gd name="T14" fmla="*/ 297 w 336"/>
                  <a:gd name="T15" fmla="*/ 1 h 268"/>
                  <a:gd name="T16" fmla="*/ 336 w 336"/>
                  <a:gd name="T17" fmla="*/ 47 h 268"/>
                  <a:gd name="T18" fmla="*/ 336 w 336"/>
                  <a:gd name="T19" fmla="*/ 222 h 268"/>
                  <a:gd name="T20" fmla="*/ 289 w 336"/>
                  <a:gd name="T21" fmla="*/ 268 h 268"/>
                  <a:gd name="T22" fmla="*/ 168 w 336"/>
                  <a:gd name="T23" fmla="*/ 268 h 268"/>
                  <a:gd name="T24" fmla="*/ 150 w 336"/>
                  <a:gd name="T25" fmla="*/ 170 h 268"/>
                  <a:gd name="T26" fmla="*/ 150 w 336"/>
                  <a:gd name="T27" fmla="*/ 170 h 268"/>
                  <a:gd name="T28" fmla="*/ 150 w 336"/>
                  <a:gd name="T29" fmla="*/ 184 h 268"/>
                  <a:gd name="T30" fmla="*/ 168 w 336"/>
                  <a:gd name="T31" fmla="*/ 203 h 268"/>
                  <a:gd name="T32" fmla="*/ 186 w 336"/>
                  <a:gd name="T33" fmla="*/ 184 h 268"/>
                  <a:gd name="T34" fmla="*/ 186 w 336"/>
                  <a:gd name="T35" fmla="*/ 155 h 268"/>
                  <a:gd name="T36" fmla="*/ 191 w 336"/>
                  <a:gd name="T37" fmla="*/ 144 h 268"/>
                  <a:gd name="T38" fmla="*/ 200 w 336"/>
                  <a:gd name="T39" fmla="*/ 102 h 268"/>
                  <a:gd name="T40" fmla="*/ 160 w 336"/>
                  <a:gd name="T41" fmla="*/ 83 h 268"/>
                  <a:gd name="T42" fmla="*/ 134 w 336"/>
                  <a:gd name="T43" fmla="*/ 109 h 268"/>
                  <a:gd name="T44" fmla="*/ 146 w 336"/>
                  <a:gd name="T45" fmla="*/ 145 h 268"/>
                  <a:gd name="T46" fmla="*/ 150 w 336"/>
                  <a:gd name="T47" fmla="*/ 153 h 268"/>
                  <a:gd name="T48" fmla="*/ 150 w 336"/>
                  <a:gd name="T49" fmla="*/ 17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68">
                    <a:moveTo>
                      <a:pt x="168" y="268"/>
                    </a:moveTo>
                    <a:cubicBezTo>
                      <a:pt x="128" y="268"/>
                      <a:pt x="88" y="268"/>
                      <a:pt x="49" y="268"/>
                    </a:cubicBezTo>
                    <a:cubicBezTo>
                      <a:pt x="22" y="268"/>
                      <a:pt x="1" y="247"/>
                      <a:pt x="0" y="221"/>
                    </a:cubicBezTo>
                    <a:cubicBezTo>
                      <a:pt x="0" y="163"/>
                      <a:pt x="0" y="105"/>
                      <a:pt x="0" y="48"/>
                    </a:cubicBezTo>
                    <a:cubicBezTo>
                      <a:pt x="1" y="23"/>
                      <a:pt x="19" y="3"/>
                      <a:pt x="44" y="1"/>
                    </a:cubicBezTo>
                    <a:cubicBezTo>
                      <a:pt x="49" y="0"/>
                      <a:pt x="54" y="0"/>
                      <a:pt x="59" y="0"/>
                    </a:cubicBezTo>
                    <a:cubicBezTo>
                      <a:pt x="132" y="0"/>
                      <a:pt x="204" y="0"/>
                      <a:pt x="277" y="0"/>
                    </a:cubicBezTo>
                    <a:cubicBezTo>
                      <a:pt x="283" y="0"/>
                      <a:pt x="290" y="0"/>
                      <a:pt x="297" y="1"/>
                    </a:cubicBezTo>
                    <a:cubicBezTo>
                      <a:pt x="319" y="5"/>
                      <a:pt x="336" y="24"/>
                      <a:pt x="336" y="47"/>
                    </a:cubicBezTo>
                    <a:cubicBezTo>
                      <a:pt x="336" y="105"/>
                      <a:pt x="336" y="164"/>
                      <a:pt x="336" y="222"/>
                    </a:cubicBezTo>
                    <a:cubicBezTo>
                      <a:pt x="336" y="247"/>
                      <a:pt x="314" y="268"/>
                      <a:pt x="289" y="268"/>
                    </a:cubicBezTo>
                    <a:cubicBezTo>
                      <a:pt x="249" y="268"/>
                      <a:pt x="208" y="268"/>
                      <a:pt x="168" y="268"/>
                    </a:cubicBezTo>
                    <a:close/>
                    <a:moveTo>
                      <a:pt x="150" y="170"/>
                    </a:moveTo>
                    <a:cubicBezTo>
                      <a:pt x="150" y="170"/>
                      <a:pt x="150" y="170"/>
                      <a:pt x="150" y="170"/>
                    </a:cubicBezTo>
                    <a:cubicBezTo>
                      <a:pt x="150" y="175"/>
                      <a:pt x="150" y="179"/>
                      <a:pt x="150" y="184"/>
                    </a:cubicBezTo>
                    <a:cubicBezTo>
                      <a:pt x="150" y="195"/>
                      <a:pt x="158" y="204"/>
                      <a:pt x="168" y="203"/>
                    </a:cubicBezTo>
                    <a:cubicBezTo>
                      <a:pt x="179" y="203"/>
                      <a:pt x="186" y="195"/>
                      <a:pt x="186" y="184"/>
                    </a:cubicBezTo>
                    <a:cubicBezTo>
                      <a:pt x="186" y="175"/>
                      <a:pt x="186" y="165"/>
                      <a:pt x="186" y="155"/>
                    </a:cubicBezTo>
                    <a:cubicBezTo>
                      <a:pt x="186" y="150"/>
                      <a:pt x="187" y="147"/>
                      <a:pt x="191" y="144"/>
                    </a:cubicBezTo>
                    <a:cubicBezTo>
                      <a:pt x="203" y="134"/>
                      <a:pt x="207" y="116"/>
                      <a:pt x="200" y="102"/>
                    </a:cubicBezTo>
                    <a:cubicBezTo>
                      <a:pt x="192" y="88"/>
                      <a:pt x="175" y="79"/>
                      <a:pt x="160" y="83"/>
                    </a:cubicBezTo>
                    <a:cubicBezTo>
                      <a:pt x="147" y="87"/>
                      <a:pt x="137" y="96"/>
                      <a:pt x="134" y="109"/>
                    </a:cubicBezTo>
                    <a:cubicBezTo>
                      <a:pt x="131" y="123"/>
                      <a:pt x="135" y="136"/>
                      <a:pt x="146" y="145"/>
                    </a:cubicBezTo>
                    <a:cubicBezTo>
                      <a:pt x="149" y="147"/>
                      <a:pt x="150" y="150"/>
                      <a:pt x="150" y="153"/>
                    </a:cubicBezTo>
                    <a:cubicBezTo>
                      <a:pt x="150" y="159"/>
                      <a:pt x="150" y="164"/>
                      <a:pt x="150"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 name="Freeform 7"/>
              <p:cNvSpPr>
                <a:spLocks/>
              </p:cNvSpPr>
              <p:nvPr/>
            </p:nvSpPr>
            <p:spPr bwMode="auto">
              <a:xfrm>
                <a:off x="1364" y="1310"/>
                <a:ext cx="343" cy="220"/>
              </a:xfrm>
              <a:custGeom>
                <a:avLst/>
                <a:gdLst>
                  <a:gd name="T0" fmla="*/ 234 w 235"/>
                  <a:gd name="T1" fmla="*/ 151 h 151"/>
                  <a:gd name="T2" fmla="*/ 187 w 235"/>
                  <a:gd name="T3" fmla="*/ 151 h 151"/>
                  <a:gd name="T4" fmla="*/ 187 w 235"/>
                  <a:gd name="T5" fmla="*/ 127 h 151"/>
                  <a:gd name="T6" fmla="*/ 178 w 235"/>
                  <a:gd name="T7" fmla="*/ 85 h 151"/>
                  <a:gd name="T8" fmla="*/ 116 w 235"/>
                  <a:gd name="T9" fmla="*/ 49 h 151"/>
                  <a:gd name="T10" fmla="*/ 76 w 235"/>
                  <a:gd name="T11" fmla="*/ 63 h 151"/>
                  <a:gd name="T12" fmla="*/ 52 w 235"/>
                  <a:gd name="T13" fmla="*/ 106 h 151"/>
                  <a:gd name="T14" fmla="*/ 49 w 235"/>
                  <a:gd name="T15" fmla="*/ 140 h 151"/>
                  <a:gd name="T16" fmla="*/ 49 w 235"/>
                  <a:gd name="T17" fmla="*/ 151 h 151"/>
                  <a:gd name="T18" fmla="*/ 2 w 235"/>
                  <a:gd name="T19" fmla="*/ 151 h 151"/>
                  <a:gd name="T20" fmla="*/ 1 w 235"/>
                  <a:gd name="T21" fmla="*/ 150 h 151"/>
                  <a:gd name="T22" fmla="*/ 18 w 235"/>
                  <a:gd name="T23" fmla="*/ 59 h 151"/>
                  <a:gd name="T24" fmla="*/ 111 w 235"/>
                  <a:gd name="T25" fmla="*/ 1 h 151"/>
                  <a:gd name="T26" fmla="*/ 167 w 235"/>
                  <a:gd name="T27" fmla="*/ 10 h 151"/>
                  <a:gd name="T28" fmla="*/ 224 w 235"/>
                  <a:gd name="T29" fmla="*/ 70 h 151"/>
                  <a:gd name="T30" fmla="*/ 235 w 235"/>
                  <a:gd name="T31" fmla="*/ 123 h 151"/>
                  <a:gd name="T32" fmla="*/ 234 w 235"/>
                  <a:gd name="T3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 h="151">
                    <a:moveTo>
                      <a:pt x="234" y="151"/>
                    </a:moveTo>
                    <a:cubicBezTo>
                      <a:pt x="219" y="151"/>
                      <a:pt x="203" y="151"/>
                      <a:pt x="187" y="151"/>
                    </a:cubicBezTo>
                    <a:cubicBezTo>
                      <a:pt x="187" y="143"/>
                      <a:pt x="187" y="135"/>
                      <a:pt x="187" y="127"/>
                    </a:cubicBezTo>
                    <a:cubicBezTo>
                      <a:pt x="187" y="113"/>
                      <a:pt x="184" y="98"/>
                      <a:pt x="178" y="85"/>
                    </a:cubicBezTo>
                    <a:cubicBezTo>
                      <a:pt x="165" y="59"/>
                      <a:pt x="144" y="48"/>
                      <a:pt x="116" y="49"/>
                    </a:cubicBezTo>
                    <a:cubicBezTo>
                      <a:pt x="101" y="49"/>
                      <a:pt x="87" y="53"/>
                      <a:pt x="76" y="63"/>
                    </a:cubicBezTo>
                    <a:cubicBezTo>
                      <a:pt x="62" y="74"/>
                      <a:pt x="55" y="89"/>
                      <a:pt x="52" y="106"/>
                    </a:cubicBezTo>
                    <a:cubicBezTo>
                      <a:pt x="50" y="117"/>
                      <a:pt x="50" y="129"/>
                      <a:pt x="49" y="140"/>
                    </a:cubicBezTo>
                    <a:cubicBezTo>
                      <a:pt x="49" y="143"/>
                      <a:pt x="49" y="147"/>
                      <a:pt x="49" y="151"/>
                    </a:cubicBezTo>
                    <a:cubicBezTo>
                      <a:pt x="33" y="151"/>
                      <a:pt x="18" y="151"/>
                      <a:pt x="2" y="151"/>
                    </a:cubicBezTo>
                    <a:cubicBezTo>
                      <a:pt x="1" y="150"/>
                      <a:pt x="1" y="150"/>
                      <a:pt x="1" y="150"/>
                    </a:cubicBezTo>
                    <a:cubicBezTo>
                      <a:pt x="0" y="118"/>
                      <a:pt x="2" y="88"/>
                      <a:pt x="18" y="59"/>
                    </a:cubicBezTo>
                    <a:cubicBezTo>
                      <a:pt x="37" y="22"/>
                      <a:pt x="69" y="3"/>
                      <a:pt x="111" y="1"/>
                    </a:cubicBezTo>
                    <a:cubicBezTo>
                      <a:pt x="130" y="0"/>
                      <a:pt x="149" y="2"/>
                      <a:pt x="167" y="10"/>
                    </a:cubicBezTo>
                    <a:cubicBezTo>
                      <a:pt x="195" y="22"/>
                      <a:pt x="213" y="43"/>
                      <a:pt x="224" y="70"/>
                    </a:cubicBezTo>
                    <a:cubicBezTo>
                      <a:pt x="231" y="87"/>
                      <a:pt x="235" y="105"/>
                      <a:pt x="235" y="123"/>
                    </a:cubicBezTo>
                    <a:cubicBezTo>
                      <a:pt x="234" y="132"/>
                      <a:pt x="234" y="141"/>
                      <a:pt x="234"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7" name="TextBox 6"/>
            <p:cNvSpPr txBox="1"/>
            <p:nvPr/>
          </p:nvSpPr>
          <p:spPr>
            <a:xfrm>
              <a:off x="475488" y="2029968"/>
              <a:ext cx="1109599" cy="461665"/>
            </a:xfrm>
            <a:prstGeom prst="rect">
              <a:avLst/>
            </a:prstGeom>
            <a:noFill/>
          </p:spPr>
          <p:txBody>
            <a:bodyPr wrap="none" rtlCol="0">
              <a:spAutoFit/>
            </a:bodyPr>
            <a:lstStyle/>
            <a:p>
              <a:r>
                <a:rPr lang="en-US" sz="2400" b="1" dirty="0" smtClean="0">
                  <a:solidFill>
                    <a:srgbClr val="017FAC"/>
                  </a:solidFill>
                </a:rPr>
                <a:t>Safety</a:t>
              </a:r>
              <a:endParaRPr lang="en-US" sz="2400" b="1" dirty="0">
                <a:solidFill>
                  <a:srgbClr val="017FAC"/>
                </a:solidFill>
              </a:endParaRPr>
            </a:p>
          </p:txBody>
        </p:sp>
        <p:sp>
          <p:nvSpPr>
            <p:cNvPr id="8" name="TextBox 7"/>
            <p:cNvSpPr txBox="1"/>
            <p:nvPr/>
          </p:nvSpPr>
          <p:spPr>
            <a:xfrm>
              <a:off x="585216" y="2359152"/>
              <a:ext cx="1399742" cy="461665"/>
            </a:xfrm>
            <a:prstGeom prst="rect">
              <a:avLst/>
            </a:prstGeom>
            <a:noFill/>
          </p:spPr>
          <p:txBody>
            <a:bodyPr wrap="none" rtlCol="0">
              <a:spAutoFit/>
            </a:bodyPr>
            <a:lstStyle/>
            <a:p>
              <a:r>
                <a:rPr lang="en-US" sz="2400" b="1" dirty="0" smtClean="0">
                  <a:solidFill>
                    <a:srgbClr val="017FAC"/>
                  </a:solidFill>
                </a:rPr>
                <a:t>Security</a:t>
              </a:r>
              <a:endParaRPr lang="en-US" sz="2400" b="1" dirty="0">
                <a:solidFill>
                  <a:srgbClr val="017FAC"/>
                </a:solidFill>
              </a:endParaRPr>
            </a:p>
          </p:txBody>
        </p:sp>
        <p:sp>
          <p:nvSpPr>
            <p:cNvPr id="9" name="TextBox 8"/>
            <p:cNvSpPr txBox="1"/>
            <p:nvPr/>
          </p:nvSpPr>
          <p:spPr>
            <a:xfrm>
              <a:off x="1417320" y="2121408"/>
              <a:ext cx="526106" cy="338554"/>
            </a:xfrm>
            <a:prstGeom prst="rect">
              <a:avLst/>
            </a:prstGeom>
            <a:noFill/>
          </p:spPr>
          <p:txBody>
            <a:bodyPr wrap="none" rtlCol="0">
              <a:spAutoFit/>
            </a:bodyPr>
            <a:lstStyle/>
            <a:p>
              <a:r>
                <a:rPr lang="en-US" sz="1600" i="1" dirty="0" smtClean="0">
                  <a:solidFill>
                    <a:srgbClr val="000000"/>
                  </a:solidFill>
                </a:rPr>
                <a:t>and</a:t>
              </a:r>
              <a:endParaRPr lang="en-US" sz="1600" i="1" dirty="0">
                <a:solidFill>
                  <a:srgbClr val="000000"/>
                </a:solidFill>
              </a:endParaRPr>
            </a:p>
          </p:txBody>
        </p:sp>
        <p:sp>
          <p:nvSpPr>
            <p:cNvPr id="10" name="TextBox 9"/>
            <p:cNvSpPr txBox="1"/>
            <p:nvPr/>
          </p:nvSpPr>
          <p:spPr>
            <a:xfrm>
              <a:off x="548640" y="2459736"/>
              <a:ext cx="2642070" cy="584775"/>
            </a:xfrm>
            <a:prstGeom prst="rect">
              <a:avLst/>
            </a:prstGeom>
            <a:noFill/>
          </p:spPr>
          <p:txBody>
            <a:bodyPr wrap="none" rtlCol="0">
              <a:spAutoFit/>
            </a:bodyPr>
            <a:lstStyle/>
            <a:p>
              <a:r>
                <a:rPr lang="en-US" sz="1600" i="1" dirty="0" smtClean="0">
                  <a:solidFill>
                    <a:srgbClr val="000000"/>
                  </a:solidFill>
                </a:rPr>
                <a:t>                      for residents,</a:t>
              </a:r>
              <a:br>
                <a:rPr lang="en-US" sz="1600" i="1" dirty="0" smtClean="0">
                  <a:solidFill>
                    <a:srgbClr val="000000"/>
                  </a:solidFill>
                </a:rPr>
              </a:br>
              <a:r>
                <a:rPr lang="en-US" sz="1600" i="1" dirty="0" smtClean="0">
                  <a:solidFill>
                    <a:srgbClr val="000000"/>
                  </a:solidFill>
                </a:rPr>
                <a:t>visitors</a:t>
              </a:r>
              <a:r>
                <a:rPr lang="en-US" sz="1600" i="1" dirty="0">
                  <a:solidFill>
                    <a:srgbClr val="000000"/>
                  </a:solidFill>
                </a:rPr>
                <a:t>, </a:t>
              </a:r>
              <a:r>
                <a:rPr lang="en-US" sz="1600" i="1" dirty="0" smtClean="0">
                  <a:solidFill>
                    <a:srgbClr val="000000"/>
                  </a:solidFill>
                </a:rPr>
                <a:t>businesses</a:t>
              </a:r>
              <a:endParaRPr lang="en-US" sz="1600" i="1" dirty="0">
                <a:solidFill>
                  <a:srgbClr val="000000"/>
                </a:solidFill>
              </a:endParaRPr>
            </a:p>
          </p:txBody>
        </p:sp>
      </p:grpSp>
      <p:grpSp>
        <p:nvGrpSpPr>
          <p:cNvPr id="72" name="Group 71"/>
          <p:cNvGrpSpPr/>
          <p:nvPr/>
        </p:nvGrpSpPr>
        <p:grpSpPr>
          <a:xfrm>
            <a:off x="533400" y="4218432"/>
            <a:ext cx="4624984" cy="722602"/>
            <a:chOff x="533400" y="4218432"/>
            <a:chExt cx="4624984" cy="722602"/>
          </a:xfrm>
        </p:grpSpPr>
        <p:grpSp>
          <p:nvGrpSpPr>
            <p:cNvPr id="45" name="Group 24"/>
            <p:cNvGrpSpPr>
              <a:grpSpLocks noChangeAspect="1"/>
            </p:cNvGrpSpPr>
            <p:nvPr/>
          </p:nvGrpSpPr>
          <p:grpSpPr bwMode="auto">
            <a:xfrm>
              <a:off x="3770559" y="4444912"/>
              <a:ext cx="1245845" cy="384048"/>
              <a:chOff x="1394" y="1654"/>
              <a:chExt cx="2965" cy="914"/>
            </a:xfrm>
          </p:grpSpPr>
          <p:sp>
            <p:nvSpPr>
              <p:cNvPr id="47" name="Oval 25"/>
              <p:cNvSpPr>
                <a:spLocks noChangeArrowheads="1"/>
              </p:cNvSpPr>
              <p:nvPr/>
            </p:nvSpPr>
            <p:spPr bwMode="auto">
              <a:xfrm>
                <a:off x="3641" y="2193"/>
                <a:ext cx="375" cy="375"/>
              </a:xfrm>
              <a:prstGeom prst="ellipse">
                <a:avLst/>
              </a:pr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 name="Oval 26"/>
              <p:cNvSpPr>
                <a:spLocks noChangeArrowheads="1"/>
              </p:cNvSpPr>
              <p:nvPr/>
            </p:nvSpPr>
            <p:spPr bwMode="auto">
              <a:xfrm>
                <a:off x="1831" y="2193"/>
                <a:ext cx="376" cy="375"/>
              </a:xfrm>
              <a:prstGeom prst="ellipse">
                <a:avLst/>
              </a:pr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 name="Freeform 27"/>
              <p:cNvSpPr>
                <a:spLocks/>
              </p:cNvSpPr>
              <p:nvPr/>
            </p:nvSpPr>
            <p:spPr bwMode="auto">
              <a:xfrm>
                <a:off x="1394" y="1654"/>
                <a:ext cx="2965" cy="810"/>
              </a:xfrm>
              <a:custGeom>
                <a:avLst/>
                <a:gdLst>
                  <a:gd name="T0" fmla="*/ 925 w 1255"/>
                  <a:gd name="T1" fmla="*/ 343 h 343"/>
                  <a:gd name="T2" fmla="*/ 971 w 1255"/>
                  <a:gd name="T3" fmla="*/ 228 h 343"/>
                  <a:gd name="T4" fmla="*/ 1068 w 1255"/>
                  <a:gd name="T5" fmla="*/ 214 h 343"/>
                  <a:gd name="T6" fmla="*/ 1134 w 1255"/>
                  <a:gd name="T7" fmla="*/ 284 h 343"/>
                  <a:gd name="T8" fmla="*/ 1134 w 1255"/>
                  <a:gd name="T9" fmla="*/ 343 h 343"/>
                  <a:gd name="T10" fmla="*/ 1255 w 1255"/>
                  <a:gd name="T11" fmla="*/ 319 h 343"/>
                  <a:gd name="T12" fmla="*/ 1255 w 1255"/>
                  <a:gd name="T13" fmla="*/ 248 h 343"/>
                  <a:gd name="T14" fmla="*/ 1200 w 1255"/>
                  <a:gd name="T15" fmla="*/ 182 h 343"/>
                  <a:gd name="T16" fmla="*/ 899 w 1255"/>
                  <a:gd name="T17" fmla="*/ 130 h 343"/>
                  <a:gd name="T18" fmla="*/ 667 w 1255"/>
                  <a:gd name="T19" fmla="*/ 26 h 343"/>
                  <a:gd name="T20" fmla="*/ 362 w 1255"/>
                  <a:gd name="T21" fmla="*/ 31 h 343"/>
                  <a:gd name="T22" fmla="*/ 140 w 1255"/>
                  <a:gd name="T23" fmla="*/ 111 h 343"/>
                  <a:gd name="T24" fmla="*/ 34 w 1255"/>
                  <a:gd name="T25" fmla="*/ 135 h 343"/>
                  <a:gd name="T26" fmla="*/ 87 w 1255"/>
                  <a:gd name="T27" fmla="*/ 135 h 343"/>
                  <a:gd name="T28" fmla="*/ 52 w 1255"/>
                  <a:gd name="T29" fmla="*/ 169 h 343"/>
                  <a:gd name="T30" fmla="*/ 22 w 1255"/>
                  <a:gd name="T31" fmla="*/ 169 h 343"/>
                  <a:gd name="T32" fmla="*/ 13 w 1255"/>
                  <a:gd name="T33" fmla="*/ 218 h 343"/>
                  <a:gd name="T34" fmla="*/ 4 w 1255"/>
                  <a:gd name="T35" fmla="*/ 254 h 343"/>
                  <a:gd name="T36" fmla="*/ 44 w 1255"/>
                  <a:gd name="T37" fmla="*/ 316 h 343"/>
                  <a:gd name="T38" fmla="*/ 157 w 1255"/>
                  <a:gd name="T39" fmla="*/ 334 h 343"/>
                  <a:gd name="T40" fmla="*/ 212 w 1255"/>
                  <a:gd name="T41" fmla="*/ 223 h 343"/>
                  <a:gd name="T42" fmla="*/ 325 w 1255"/>
                  <a:gd name="T43" fmla="*/ 228 h 343"/>
                  <a:gd name="T44" fmla="*/ 372 w 1255"/>
                  <a:gd name="T45" fmla="*/ 343 h 343"/>
                  <a:gd name="T46" fmla="*/ 925 w 1255"/>
                  <a:gd name="T47"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5" h="343">
                    <a:moveTo>
                      <a:pt x="925" y="343"/>
                    </a:moveTo>
                    <a:cubicBezTo>
                      <a:pt x="925" y="343"/>
                      <a:pt x="922" y="259"/>
                      <a:pt x="971" y="228"/>
                    </a:cubicBezTo>
                    <a:cubicBezTo>
                      <a:pt x="971" y="228"/>
                      <a:pt x="1011" y="194"/>
                      <a:pt x="1068" y="214"/>
                    </a:cubicBezTo>
                    <a:cubicBezTo>
                      <a:pt x="1068" y="214"/>
                      <a:pt x="1126" y="235"/>
                      <a:pt x="1134" y="284"/>
                    </a:cubicBezTo>
                    <a:cubicBezTo>
                      <a:pt x="1134" y="343"/>
                      <a:pt x="1134" y="343"/>
                      <a:pt x="1134" y="343"/>
                    </a:cubicBezTo>
                    <a:cubicBezTo>
                      <a:pt x="1134" y="343"/>
                      <a:pt x="1255" y="332"/>
                      <a:pt x="1255" y="319"/>
                    </a:cubicBezTo>
                    <a:cubicBezTo>
                      <a:pt x="1255" y="248"/>
                      <a:pt x="1255" y="248"/>
                      <a:pt x="1255" y="248"/>
                    </a:cubicBezTo>
                    <a:cubicBezTo>
                      <a:pt x="1255" y="248"/>
                      <a:pt x="1254" y="196"/>
                      <a:pt x="1200" y="182"/>
                    </a:cubicBezTo>
                    <a:cubicBezTo>
                      <a:pt x="1200" y="182"/>
                      <a:pt x="1114" y="150"/>
                      <a:pt x="899" y="130"/>
                    </a:cubicBezTo>
                    <a:cubicBezTo>
                      <a:pt x="899" y="130"/>
                      <a:pt x="784" y="43"/>
                      <a:pt x="667" y="26"/>
                    </a:cubicBezTo>
                    <a:cubicBezTo>
                      <a:pt x="667" y="26"/>
                      <a:pt x="508" y="0"/>
                      <a:pt x="362" y="31"/>
                    </a:cubicBezTo>
                    <a:cubicBezTo>
                      <a:pt x="362" y="31"/>
                      <a:pt x="250" y="54"/>
                      <a:pt x="140" y="111"/>
                    </a:cubicBezTo>
                    <a:cubicBezTo>
                      <a:pt x="140" y="111"/>
                      <a:pt x="34" y="105"/>
                      <a:pt x="34" y="135"/>
                    </a:cubicBezTo>
                    <a:cubicBezTo>
                      <a:pt x="87" y="135"/>
                      <a:pt x="87" y="135"/>
                      <a:pt x="87" y="135"/>
                    </a:cubicBezTo>
                    <a:cubicBezTo>
                      <a:pt x="87" y="135"/>
                      <a:pt x="72" y="169"/>
                      <a:pt x="52" y="169"/>
                    </a:cubicBezTo>
                    <a:cubicBezTo>
                      <a:pt x="22" y="169"/>
                      <a:pt x="22" y="169"/>
                      <a:pt x="22" y="169"/>
                    </a:cubicBezTo>
                    <a:cubicBezTo>
                      <a:pt x="22" y="169"/>
                      <a:pt x="22" y="214"/>
                      <a:pt x="13" y="218"/>
                    </a:cubicBezTo>
                    <a:cubicBezTo>
                      <a:pt x="13" y="218"/>
                      <a:pt x="0" y="234"/>
                      <a:pt x="4" y="254"/>
                    </a:cubicBezTo>
                    <a:cubicBezTo>
                      <a:pt x="4" y="254"/>
                      <a:pt x="2" y="304"/>
                      <a:pt x="44" y="316"/>
                    </a:cubicBezTo>
                    <a:cubicBezTo>
                      <a:pt x="44" y="316"/>
                      <a:pt x="97" y="330"/>
                      <a:pt x="157" y="334"/>
                    </a:cubicBezTo>
                    <a:cubicBezTo>
                      <a:pt x="157" y="334"/>
                      <a:pt x="161" y="247"/>
                      <a:pt x="212" y="223"/>
                    </a:cubicBezTo>
                    <a:cubicBezTo>
                      <a:pt x="212" y="223"/>
                      <a:pt x="266" y="192"/>
                      <a:pt x="325" y="228"/>
                    </a:cubicBezTo>
                    <a:cubicBezTo>
                      <a:pt x="325" y="228"/>
                      <a:pt x="372" y="251"/>
                      <a:pt x="372" y="343"/>
                    </a:cubicBezTo>
                    <a:lnTo>
                      <a:pt x="925" y="343"/>
                    </a:ln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 name="Freeform 28"/>
              <p:cNvSpPr>
                <a:spLocks/>
              </p:cNvSpPr>
              <p:nvPr/>
            </p:nvSpPr>
            <p:spPr bwMode="auto">
              <a:xfrm>
                <a:off x="2759" y="1729"/>
                <a:ext cx="693" cy="253"/>
              </a:xfrm>
              <a:custGeom>
                <a:avLst/>
                <a:gdLst>
                  <a:gd name="T0" fmla="*/ 293 w 293"/>
                  <a:gd name="T1" fmla="*/ 107 h 107"/>
                  <a:gd name="T2" fmla="*/ 112 w 293"/>
                  <a:gd name="T3" fmla="*/ 14 h 107"/>
                  <a:gd name="T4" fmla="*/ 0 w 293"/>
                  <a:gd name="T5" fmla="*/ 0 h 107"/>
                  <a:gd name="T6" fmla="*/ 17 w 293"/>
                  <a:gd name="T7" fmla="*/ 102 h 107"/>
                  <a:gd name="T8" fmla="*/ 293 w 293"/>
                  <a:gd name="T9" fmla="*/ 107 h 107"/>
                </a:gdLst>
                <a:ahLst/>
                <a:cxnLst>
                  <a:cxn ang="0">
                    <a:pos x="T0" y="T1"/>
                  </a:cxn>
                  <a:cxn ang="0">
                    <a:pos x="T2" y="T3"/>
                  </a:cxn>
                  <a:cxn ang="0">
                    <a:pos x="T4" y="T5"/>
                  </a:cxn>
                  <a:cxn ang="0">
                    <a:pos x="T6" y="T7"/>
                  </a:cxn>
                  <a:cxn ang="0">
                    <a:pos x="T8" y="T9"/>
                  </a:cxn>
                </a:cxnLst>
                <a:rect l="0" t="0" r="r" b="b"/>
                <a:pathLst>
                  <a:path w="293" h="107">
                    <a:moveTo>
                      <a:pt x="293" y="107"/>
                    </a:moveTo>
                    <a:cubicBezTo>
                      <a:pt x="293" y="107"/>
                      <a:pt x="242" y="48"/>
                      <a:pt x="112" y="14"/>
                    </a:cubicBezTo>
                    <a:cubicBezTo>
                      <a:pt x="112" y="14"/>
                      <a:pt x="60" y="0"/>
                      <a:pt x="0" y="0"/>
                    </a:cubicBezTo>
                    <a:cubicBezTo>
                      <a:pt x="17" y="102"/>
                      <a:pt x="17" y="102"/>
                      <a:pt x="17" y="102"/>
                    </a:cubicBezTo>
                    <a:lnTo>
                      <a:pt x="29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 name="Freeform 29"/>
              <p:cNvSpPr>
                <a:spLocks/>
              </p:cNvSpPr>
              <p:nvPr/>
            </p:nvSpPr>
            <p:spPr bwMode="auto">
              <a:xfrm>
                <a:off x="2193" y="1729"/>
                <a:ext cx="555" cy="237"/>
              </a:xfrm>
              <a:custGeom>
                <a:avLst/>
                <a:gdLst>
                  <a:gd name="T0" fmla="*/ 235 w 235"/>
                  <a:gd name="T1" fmla="*/ 100 h 100"/>
                  <a:gd name="T2" fmla="*/ 217 w 235"/>
                  <a:gd name="T3" fmla="*/ 0 h 100"/>
                  <a:gd name="T4" fmla="*/ 40 w 235"/>
                  <a:gd name="T5" fmla="*/ 19 h 100"/>
                  <a:gd name="T6" fmla="*/ 0 w 235"/>
                  <a:gd name="T7" fmla="*/ 93 h 100"/>
                  <a:gd name="T8" fmla="*/ 235 w 235"/>
                  <a:gd name="T9" fmla="*/ 100 h 100"/>
                </a:gdLst>
                <a:ahLst/>
                <a:cxnLst>
                  <a:cxn ang="0">
                    <a:pos x="T0" y="T1"/>
                  </a:cxn>
                  <a:cxn ang="0">
                    <a:pos x="T2" y="T3"/>
                  </a:cxn>
                  <a:cxn ang="0">
                    <a:pos x="T4" y="T5"/>
                  </a:cxn>
                  <a:cxn ang="0">
                    <a:pos x="T6" y="T7"/>
                  </a:cxn>
                  <a:cxn ang="0">
                    <a:pos x="T8" y="T9"/>
                  </a:cxn>
                </a:cxnLst>
                <a:rect l="0" t="0" r="r" b="b"/>
                <a:pathLst>
                  <a:path w="235" h="100">
                    <a:moveTo>
                      <a:pt x="235" y="100"/>
                    </a:moveTo>
                    <a:cubicBezTo>
                      <a:pt x="217" y="0"/>
                      <a:pt x="217" y="0"/>
                      <a:pt x="217" y="0"/>
                    </a:cubicBezTo>
                    <a:cubicBezTo>
                      <a:pt x="217" y="0"/>
                      <a:pt x="63" y="0"/>
                      <a:pt x="40" y="19"/>
                    </a:cubicBezTo>
                    <a:cubicBezTo>
                      <a:pt x="0" y="93"/>
                      <a:pt x="0" y="93"/>
                      <a:pt x="0" y="93"/>
                    </a:cubicBezTo>
                    <a:lnTo>
                      <a:pt x="235"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 name="Freeform 30"/>
              <p:cNvSpPr>
                <a:spLocks/>
              </p:cNvSpPr>
              <p:nvPr/>
            </p:nvSpPr>
            <p:spPr bwMode="auto">
              <a:xfrm>
                <a:off x="1886" y="1781"/>
                <a:ext cx="366" cy="168"/>
              </a:xfrm>
              <a:custGeom>
                <a:avLst/>
                <a:gdLst>
                  <a:gd name="T0" fmla="*/ 116 w 155"/>
                  <a:gd name="T1" fmla="*/ 71 h 71"/>
                  <a:gd name="T2" fmla="*/ 155 w 155"/>
                  <a:gd name="T3" fmla="*/ 0 h 71"/>
                  <a:gd name="T4" fmla="*/ 0 w 155"/>
                  <a:gd name="T5" fmla="*/ 67 h 71"/>
                  <a:gd name="T6" fmla="*/ 116 w 155"/>
                  <a:gd name="T7" fmla="*/ 71 h 71"/>
                </a:gdLst>
                <a:ahLst/>
                <a:cxnLst>
                  <a:cxn ang="0">
                    <a:pos x="T0" y="T1"/>
                  </a:cxn>
                  <a:cxn ang="0">
                    <a:pos x="T2" y="T3"/>
                  </a:cxn>
                  <a:cxn ang="0">
                    <a:pos x="T4" y="T5"/>
                  </a:cxn>
                  <a:cxn ang="0">
                    <a:pos x="T6" y="T7"/>
                  </a:cxn>
                </a:cxnLst>
                <a:rect l="0" t="0" r="r" b="b"/>
                <a:pathLst>
                  <a:path w="155" h="71">
                    <a:moveTo>
                      <a:pt x="116" y="71"/>
                    </a:moveTo>
                    <a:cubicBezTo>
                      <a:pt x="155" y="0"/>
                      <a:pt x="155" y="0"/>
                      <a:pt x="155" y="0"/>
                    </a:cubicBezTo>
                    <a:cubicBezTo>
                      <a:pt x="155" y="0"/>
                      <a:pt x="54" y="26"/>
                      <a:pt x="0" y="67"/>
                    </a:cubicBezTo>
                    <a:lnTo>
                      <a:pt x="11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55" name="Group 34"/>
            <p:cNvGrpSpPr>
              <a:grpSpLocks noChangeAspect="1"/>
            </p:cNvGrpSpPr>
            <p:nvPr/>
          </p:nvGrpSpPr>
          <p:grpSpPr bwMode="auto">
            <a:xfrm>
              <a:off x="1198477" y="4231917"/>
              <a:ext cx="2399419" cy="597043"/>
              <a:chOff x="320" y="1492"/>
              <a:chExt cx="5120" cy="1274"/>
            </a:xfrm>
          </p:grpSpPr>
          <p:sp>
            <p:nvSpPr>
              <p:cNvPr id="59" name="Freeform 35"/>
              <p:cNvSpPr>
                <a:spLocks noEditPoints="1"/>
              </p:cNvSpPr>
              <p:nvPr/>
            </p:nvSpPr>
            <p:spPr bwMode="auto">
              <a:xfrm>
                <a:off x="889" y="2416"/>
                <a:ext cx="349" cy="350"/>
              </a:xfrm>
              <a:custGeom>
                <a:avLst/>
                <a:gdLst>
                  <a:gd name="T0" fmla="*/ 74 w 148"/>
                  <a:gd name="T1" fmla="*/ 148 h 148"/>
                  <a:gd name="T2" fmla="*/ 0 w 148"/>
                  <a:gd name="T3" fmla="*/ 74 h 148"/>
                  <a:gd name="T4" fmla="*/ 74 w 148"/>
                  <a:gd name="T5" fmla="*/ 0 h 148"/>
                  <a:gd name="T6" fmla="*/ 148 w 148"/>
                  <a:gd name="T7" fmla="*/ 74 h 148"/>
                  <a:gd name="T8" fmla="*/ 74 w 148"/>
                  <a:gd name="T9" fmla="*/ 148 h 148"/>
                  <a:gd name="T10" fmla="*/ 74 w 148"/>
                  <a:gd name="T11" fmla="*/ 44 h 148"/>
                  <a:gd name="T12" fmla="*/ 44 w 148"/>
                  <a:gd name="T13" fmla="*/ 74 h 148"/>
                  <a:gd name="T14" fmla="*/ 74 w 148"/>
                  <a:gd name="T15" fmla="*/ 104 h 148"/>
                  <a:gd name="T16" fmla="*/ 104 w 148"/>
                  <a:gd name="T17" fmla="*/ 74 h 148"/>
                  <a:gd name="T18" fmla="*/ 74 w 148"/>
                  <a:gd name="T19"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148"/>
                    </a:moveTo>
                    <a:cubicBezTo>
                      <a:pt x="33" y="148"/>
                      <a:pt x="0" y="115"/>
                      <a:pt x="0" y="74"/>
                    </a:cubicBezTo>
                    <a:cubicBezTo>
                      <a:pt x="0" y="33"/>
                      <a:pt x="33" y="0"/>
                      <a:pt x="74" y="0"/>
                    </a:cubicBezTo>
                    <a:cubicBezTo>
                      <a:pt x="115" y="0"/>
                      <a:pt x="148" y="33"/>
                      <a:pt x="148" y="74"/>
                    </a:cubicBezTo>
                    <a:cubicBezTo>
                      <a:pt x="148" y="115"/>
                      <a:pt x="115" y="148"/>
                      <a:pt x="74" y="148"/>
                    </a:cubicBezTo>
                    <a:close/>
                    <a:moveTo>
                      <a:pt x="74" y="44"/>
                    </a:moveTo>
                    <a:cubicBezTo>
                      <a:pt x="57" y="44"/>
                      <a:pt x="44" y="57"/>
                      <a:pt x="44" y="74"/>
                    </a:cubicBezTo>
                    <a:cubicBezTo>
                      <a:pt x="44" y="91"/>
                      <a:pt x="57" y="104"/>
                      <a:pt x="74" y="104"/>
                    </a:cubicBezTo>
                    <a:cubicBezTo>
                      <a:pt x="90" y="104"/>
                      <a:pt x="104" y="91"/>
                      <a:pt x="104" y="74"/>
                    </a:cubicBezTo>
                    <a:cubicBezTo>
                      <a:pt x="104" y="57"/>
                      <a:pt x="90" y="44"/>
                      <a:pt x="74" y="44"/>
                    </a:cubicBez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 name="Freeform 36"/>
              <p:cNvSpPr>
                <a:spLocks noEditPoints="1"/>
              </p:cNvSpPr>
              <p:nvPr/>
            </p:nvSpPr>
            <p:spPr bwMode="auto">
              <a:xfrm>
                <a:off x="1302" y="2416"/>
                <a:ext cx="350" cy="350"/>
              </a:xfrm>
              <a:custGeom>
                <a:avLst/>
                <a:gdLst>
                  <a:gd name="T0" fmla="*/ 74 w 148"/>
                  <a:gd name="T1" fmla="*/ 148 h 148"/>
                  <a:gd name="T2" fmla="*/ 0 w 148"/>
                  <a:gd name="T3" fmla="*/ 74 h 148"/>
                  <a:gd name="T4" fmla="*/ 74 w 148"/>
                  <a:gd name="T5" fmla="*/ 0 h 148"/>
                  <a:gd name="T6" fmla="*/ 148 w 148"/>
                  <a:gd name="T7" fmla="*/ 74 h 148"/>
                  <a:gd name="T8" fmla="*/ 74 w 148"/>
                  <a:gd name="T9" fmla="*/ 148 h 148"/>
                  <a:gd name="T10" fmla="*/ 74 w 148"/>
                  <a:gd name="T11" fmla="*/ 44 h 148"/>
                  <a:gd name="T12" fmla="*/ 44 w 148"/>
                  <a:gd name="T13" fmla="*/ 74 h 148"/>
                  <a:gd name="T14" fmla="*/ 74 w 148"/>
                  <a:gd name="T15" fmla="*/ 104 h 148"/>
                  <a:gd name="T16" fmla="*/ 104 w 148"/>
                  <a:gd name="T17" fmla="*/ 74 h 148"/>
                  <a:gd name="T18" fmla="*/ 74 w 148"/>
                  <a:gd name="T19"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148"/>
                    </a:moveTo>
                    <a:cubicBezTo>
                      <a:pt x="33" y="148"/>
                      <a:pt x="0" y="115"/>
                      <a:pt x="0" y="74"/>
                    </a:cubicBezTo>
                    <a:cubicBezTo>
                      <a:pt x="0" y="33"/>
                      <a:pt x="33" y="0"/>
                      <a:pt x="74" y="0"/>
                    </a:cubicBezTo>
                    <a:cubicBezTo>
                      <a:pt x="115" y="0"/>
                      <a:pt x="148" y="33"/>
                      <a:pt x="148" y="74"/>
                    </a:cubicBezTo>
                    <a:cubicBezTo>
                      <a:pt x="148" y="115"/>
                      <a:pt x="115" y="148"/>
                      <a:pt x="74" y="148"/>
                    </a:cubicBezTo>
                    <a:close/>
                    <a:moveTo>
                      <a:pt x="74" y="44"/>
                    </a:moveTo>
                    <a:cubicBezTo>
                      <a:pt x="58" y="44"/>
                      <a:pt x="44" y="57"/>
                      <a:pt x="44" y="74"/>
                    </a:cubicBezTo>
                    <a:cubicBezTo>
                      <a:pt x="44" y="91"/>
                      <a:pt x="58" y="104"/>
                      <a:pt x="74" y="104"/>
                    </a:cubicBezTo>
                    <a:cubicBezTo>
                      <a:pt x="91" y="104"/>
                      <a:pt x="104" y="91"/>
                      <a:pt x="104" y="74"/>
                    </a:cubicBezTo>
                    <a:cubicBezTo>
                      <a:pt x="104" y="57"/>
                      <a:pt x="91" y="44"/>
                      <a:pt x="74" y="44"/>
                    </a:cubicBez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 name="Freeform 37"/>
              <p:cNvSpPr>
                <a:spLocks noEditPoints="1"/>
              </p:cNvSpPr>
              <p:nvPr/>
            </p:nvSpPr>
            <p:spPr bwMode="auto">
              <a:xfrm>
                <a:off x="3858" y="2416"/>
                <a:ext cx="349" cy="350"/>
              </a:xfrm>
              <a:custGeom>
                <a:avLst/>
                <a:gdLst>
                  <a:gd name="T0" fmla="*/ 74 w 148"/>
                  <a:gd name="T1" fmla="*/ 148 h 148"/>
                  <a:gd name="T2" fmla="*/ 0 w 148"/>
                  <a:gd name="T3" fmla="*/ 74 h 148"/>
                  <a:gd name="T4" fmla="*/ 74 w 148"/>
                  <a:gd name="T5" fmla="*/ 0 h 148"/>
                  <a:gd name="T6" fmla="*/ 148 w 148"/>
                  <a:gd name="T7" fmla="*/ 74 h 148"/>
                  <a:gd name="T8" fmla="*/ 74 w 148"/>
                  <a:gd name="T9" fmla="*/ 148 h 148"/>
                  <a:gd name="T10" fmla="*/ 74 w 148"/>
                  <a:gd name="T11" fmla="*/ 44 h 148"/>
                  <a:gd name="T12" fmla="*/ 44 w 148"/>
                  <a:gd name="T13" fmla="*/ 74 h 148"/>
                  <a:gd name="T14" fmla="*/ 74 w 148"/>
                  <a:gd name="T15" fmla="*/ 104 h 148"/>
                  <a:gd name="T16" fmla="*/ 104 w 148"/>
                  <a:gd name="T17" fmla="*/ 74 h 148"/>
                  <a:gd name="T18" fmla="*/ 74 w 148"/>
                  <a:gd name="T19"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148"/>
                    </a:moveTo>
                    <a:cubicBezTo>
                      <a:pt x="34" y="148"/>
                      <a:pt x="0" y="115"/>
                      <a:pt x="0" y="74"/>
                    </a:cubicBezTo>
                    <a:cubicBezTo>
                      <a:pt x="0" y="33"/>
                      <a:pt x="34" y="0"/>
                      <a:pt x="74" y="0"/>
                    </a:cubicBezTo>
                    <a:cubicBezTo>
                      <a:pt x="115" y="0"/>
                      <a:pt x="148" y="33"/>
                      <a:pt x="148" y="74"/>
                    </a:cubicBezTo>
                    <a:cubicBezTo>
                      <a:pt x="148" y="115"/>
                      <a:pt x="115" y="148"/>
                      <a:pt x="74" y="148"/>
                    </a:cubicBezTo>
                    <a:close/>
                    <a:moveTo>
                      <a:pt x="74" y="44"/>
                    </a:moveTo>
                    <a:cubicBezTo>
                      <a:pt x="58" y="44"/>
                      <a:pt x="44" y="57"/>
                      <a:pt x="44" y="74"/>
                    </a:cubicBezTo>
                    <a:cubicBezTo>
                      <a:pt x="44" y="91"/>
                      <a:pt x="58" y="104"/>
                      <a:pt x="74" y="104"/>
                    </a:cubicBezTo>
                    <a:cubicBezTo>
                      <a:pt x="91" y="104"/>
                      <a:pt x="104" y="91"/>
                      <a:pt x="104" y="74"/>
                    </a:cubicBezTo>
                    <a:cubicBezTo>
                      <a:pt x="104" y="57"/>
                      <a:pt x="91" y="44"/>
                      <a:pt x="74" y="44"/>
                    </a:cubicBez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 name="Freeform 38"/>
              <p:cNvSpPr>
                <a:spLocks noEditPoints="1"/>
              </p:cNvSpPr>
              <p:nvPr/>
            </p:nvSpPr>
            <p:spPr bwMode="auto">
              <a:xfrm>
                <a:off x="4963" y="2416"/>
                <a:ext cx="350" cy="350"/>
              </a:xfrm>
              <a:custGeom>
                <a:avLst/>
                <a:gdLst>
                  <a:gd name="T0" fmla="*/ 74 w 148"/>
                  <a:gd name="T1" fmla="*/ 148 h 148"/>
                  <a:gd name="T2" fmla="*/ 0 w 148"/>
                  <a:gd name="T3" fmla="*/ 74 h 148"/>
                  <a:gd name="T4" fmla="*/ 74 w 148"/>
                  <a:gd name="T5" fmla="*/ 0 h 148"/>
                  <a:gd name="T6" fmla="*/ 148 w 148"/>
                  <a:gd name="T7" fmla="*/ 74 h 148"/>
                  <a:gd name="T8" fmla="*/ 74 w 148"/>
                  <a:gd name="T9" fmla="*/ 148 h 148"/>
                  <a:gd name="T10" fmla="*/ 74 w 148"/>
                  <a:gd name="T11" fmla="*/ 44 h 148"/>
                  <a:gd name="T12" fmla="*/ 44 w 148"/>
                  <a:gd name="T13" fmla="*/ 74 h 148"/>
                  <a:gd name="T14" fmla="*/ 74 w 148"/>
                  <a:gd name="T15" fmla="*/ 104 h 148"/>
                  <a:gd name="T16" fmla="*/ 104 w 148"/>
                  <a:gd name="T17" fmla="*/ 74 h 148"/>
                  <a:gd name="T18" fmla="*/ 74 w 148"/>
                  <a:gd name="T19"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148"/>
                    </a:moveTo>
                    <a:cubicBezTo>
                      <a:pt x="33" y="148"/>
                      <a:pt x="0" y="115"/>
                      <a:pt x="0" y="74"/>
                    </a:cubicBezTo>
                    <a:cubicBezTo>
                      <a:pt x="0" y="33"/>
                      <a:pt x="33" y="0"/>
                      <a:pt x="74" y="0"/>
                    </a:cubicBezTo>
                    <a:cubicBezTo>
                      <a:pt x="115" y="0"/>
                      <a:pt x="148" y="33"/>
                      <a:pt x="148" y="74"/>
                    </a:cubicBezTo>
                    <a:cubicBezTo>
                      <a:pt x="148" y="115"/>
                      <a:pt x="115" y="148"/>
                      <a:pt x="74" y="148"/>
                    </a:cubicBezTo>
                    <a:close/>
                    <a:moveTo>
                      <a:pt x="74" y="44"/>
                    </a:moveTo>
                    <a:cubicBezTo>
                      <a:pt x="57" y="44"/>
                      <a:pt x="44" y="57"/>
                      <a:pt x="44" y="74"/>
                    </a:cubicBezTo>
                    <a:cubicBezTo>
                      <a:pt x="44" y="91"/>
                      <a:pt x="57" y="104"/>
                      <a:pt x="74" y="104"/>
                    </a:cubicBezTo>
                    <a:cubicBezTo>
                      <a:pt x="91" y="104"/>
                      <a:pt x="104" y="91"/>
                      <a:pt x="104" y="74"/>
                    </a:cubicBezTo>
                    <a:cubicBezTo>
                      <a:pt x="104" y="57"/>
                      <a:pt x="91" y="44"/>
                      <a:pt x="74" y="44"/>
                    </a:cubicBez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 name="Freeform 39"/>
              <p:cNvSpPr>
                <a:spLocks/>
              </p:cNvSpPr>
              <p:nvPr/>
            </p:nvSpPr>
            <p:spPr bwMode="auto">
              <a:xfrm>
                <a:off x="320" y="1492"/>
                <a:ext cx="4027" cy="1040"/>
              </a:xfrm>
              <a:custGeom>
                <a:avLst/>
                <a:gdLst>
                  <a:gd name="T0" fmla="*/ 4027 w 4027"/>
                  <a:gd name="T1" fmla="*/ 0 h 1040"/>
                  <a:gd name="T2" fmla="*/ 4027 w 4027"/>
                  <a:gd name="T3" fmla="*/ 881 h 1040"/>
                  <a:gd name="T4" fmla="*/ 3278 w 4027"/>
                  <a:gd name="T5" fmla="*/ 881 h 1040"/>
                  <a:gd name="T6" fmla="*/ 3120 w 4027"/>
                  <a:gd name="T7" fmla="*/ 1040 h 1040"/>
                  <a:gd name="T8" fmla="*/ 0 w 4027"/>
                  <a:gd name="T9" fmla="*/ 1040 h 1040"/>
                  <a:gd name="T10" fmla="*/ 0 w 4027"/>
                  <a:gd name="T11" fmla="*/ 0 h 1040"/>
                  <a:gd name="T12" fmla="*/ 4027 w 4027"/>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4027" h="1040">
                    <a:moveTo>
                      <a:pt x="4027" y="0"/>
                    </a:moveTo>
                    <a:lnTo>
                      <a:pt x="4027" y="881"/>
                    </a:lnTo>
                    <a:lnTo>
                      <a:pt x="3278" y="881"/>
                    </a:lnTo>
                    <a:lnTo>
                      <a:pt x="3120" y="1040"/>
                    </a:lnTo>
                    <a:lnTo>
                      <a:pt x="0" y="1040"/>
                    </a:lnTo>
                    <a:lnTo>
                      <a:pt x="0" y="0"/>
                    </a:lnTo>
                    <a:lnTo>
                      <a:pt x="4027" y="0"/>
                    </a:ln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 name="Freeform 40"/>
              <p:cNvSpPr>
                <a:spLocks/>
              </p:cNvSpPr>
              <p:nvPr/>
            </p:nvSpPr>
            <p:spPr bwMode="auto">
              <a:xfrm>
                <a:off x="4215" y="1683"/>
                <a:ext cx="1225" cy="995"/>
              </a:xfrm>
              <a:custGeom>
                <a:avLst/>
                <a:gdLst>
                  <a:gd name="T0" fmla="*/ 107 w 519"/>
                  <a:gd name="T1" fmla="*/ 345 h 421"/>
                  <a:gd name="T2" fmla="*/ 107 w 519"/>
                  <a:gd name="T3" fmla="*/ 0 h 421"/>
                  <a:gd name="T4" fmla="*/ 440 w 519"/>
                  <a:gd name="T5" fmla="*/ 0 h 421"/>
                  <a:gd name="T6" fmla="*/ 502 w 519"/>
                  <a:gd name="T7" fmla="*/ 151 h 421"/>
                  <a:gd name="T8" fmla="*/ 502 w 519"/>
                  <a:gd name="T9" fmla="*/ 315 h 421"/>
                  <a:gd name="T10" fmla="*/ 516 w 519"/>
                  <a:gd name="T11" fmla="*/ 329 h 421"/>
                  <a:gd name="T12" fmla="*/ 519 w 519"/>
                  <a:gd name="T13" fmla="*/ 375 h 421"/>
                  <a:gd name="T14" fmla="*/ 478 w 519"/>
                  <a:gd name="T15" fmla="*/ 375 h 421"/>
                  <a:gd name="T16" fmla="*/ 390 w 519"/>
                  <a:gd name="T17" fmla="*/ 296 h 421"/>
                  <a:gd name="T18" fmla="*/ 307 w 519"/>
                  <a:gd name="T19" fmla="*/ 359 h 421"/>
                  <a:gd name="T20" fmla="*/ 275 w 519"/>
                  <a:gd name="T21" fmla="*/ 421 h 421"/>
                  <a:gd name="T22" fmla="*/ 24 w 519"/>
                  <a:gd name="T23" fmla="*/ 421 h 421"/>
                  <a:gd name="T24" fmla="*/ 0 w 519"/>
                  <a:gd name="T25" fmla="*/ 348 h 421"/>
                  <a:gd name="T26" fmla="*/ 107 w 519"/>
                  <a:gd name="T27" fmla="*/ 34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421">
                    <a:moveTo>
                      <a:pt x="107" y="345"/>
                    </a:moveTo>
                    <a:cubicBezTo>
                      <a:pt x="107" y="0"/>
                      <a:pt x="107" y="0"/>
                      <a:pt x="107" y="0"/>
                    </a:cubicBezTo>
                    <a:cubicBezTo>
                      <a:pt x="440" y="0"/>
                      <a:pt x="440" y="0"/>
                      <a:pt x="440" y="0"/>
                    </a:cubicBezTo>
                    <a:cubicBezTo>
                      <a:pt x="502" y="151"/>
                      <a:pt x="502" y="151"/>
                      <a:pt x="502" y="151"/>
                    </a:cubicBezTo>
                    <a:cubicBezTo>
                      <a:pt x="502" y="315"/>
                      <a:pt x="502" y="315"/>
                      <a:pt x="502" y="315"/>
                    </a:cubicBezTo>
                    <a:cubicBezTo>
                      <a:pt x="516" y="329"/>
                      <a:pt x="516" y="329"/>
                      <a:pt x="516" y="329"/>
                    </a:cubicBezTo>
                    <a:cubicBezTo>
                      <a:pt x="519" y="375"/>
                      <a:pt x="519" y="375"/>
                      <a:pt x="519" y="375"/>
                    </a:cubicBezTo>
                    <a:cubicBezTo>
                      <a:pt x="519" y="375"/>
                      <a:pt x="498" y="391"/>
                      <a:pt x="478" y="375"/>
                    </a:cubicBezTo>
                    <a:cubicBezTo>
                      <a:pt x="478" y="375"/>
                      <a:pt x="467" y="299"/>
                      <a:pt x="390" y="296"/>
                    </a:cubicBezTo>
                    <a:cubicBezTo>
                      <a:pt x="390" y="296"/>
                      <a:pt x="336" y="288"/>
                      <a:pt x="307" y="359"/>
                    </a:cubicBezTo>
                    <a:cubicBezTo>
                      <a:pt x="275" y="421"/>
                      <a:pt x="275" y="421"/>
                      <a:pt x="275" y="421"/>
                    </a:cubicBezTo>
                    <a:cubicBezTo>
                      <a:pt x="24" y="421"/>
                      <a:pt x="24" y="421"/>
                      <a:pt x="24" y="421"/>
                    </a:cubicBezTo>
                    <a:cubicBezTo>
                      <a:pt x="24" y="421"/>
                      <a:pt x="24" y="359"/>
                      <a:pt x="0" y="348"/>
                    </a:cubicBezTo>
                    <a:lnTo>
                      <a:pt x="107" y="345"/>
                    </a:ln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 name="Freeform 41"/>
              <p:cNvSpPr>
                <a:spLocks/>
              </p:cNvSpPr>
              <p:nvPr/>
            </p:nvSpPr>
            <p:spPr bwMode="auto">
              <a:xfrm>
                <a:off x="3655" y="2487"/>
                <a:ext cx="191" cy="104"/>
              </a:xfrm>
              <a:custGeom>
                <a:avLst/>
                <a:gdLst>
                  <a:gd name="T0" fmla="*/ 81 w 81"/>
                  <a:gd name="T1" fmla="*/ 0 h 44"/>
                  <a:gd name="T2" fmla="*/ 69 w 81"/>
                  <a:gd name="T3" fmla="*/ 44 h 44"/>
                  <a:gd name="T4" fmla="*/ 0 w 81"/>
                  <a:gd name="T5" fmla="*/ 44 h 44"/>
                  <a:gd name="T6" fmla="*/ 0 w 81"/>
                  <a:gd name="T7" fmla="*/ 0 h 44"/>
                  <a:gd name="T8" fmla="*/ 81 w 81"/>
                  <a:gd name="T9" fmla="*/ 0 h 44"/>
                </a:gdLst>
                <a:ahLst/>
                <a:cxnLst>
                  <a:cxn ang="0">
                    <a:pos x="T0" y="T1"/>
                  </a:cxn>
                  <a:cxn ang="0">
                    <a:pos x="T2" y="T3"/>
                  </a:cxn>
                  <a:cxn ang="0">
                    <a:pos x="T4" y="T5"/>
                  </a:cxn>
                  <a:cxn ang="0">
                    <a:pos x="T6" y="T7"/>
                  </a:cxn>
                  <a:cxn ang="0">
                    <a:pos x="T8" y="T9"/>
                  </a:cxn>
                </a:cxnLst>
                <a:rect l="0" t="0" r="r" b="b"/>
                <a:pathLst>
                  <a:path w="81" h="44">
                    <a:moveTo>
                      <a:pt x="81" y="0"/>
                    </a:moveTo>
                    <a:cubicBezTo>
                      <a:pt x="81" y="0"/>
                      <a:pt x="67" y="23"/>
                      <a:pt x="69" y="44"/>
                    </a:cubicBezTo>
                    <a:cubicBezTo>
                      <a:pt x="0" y="44"/>
                      <a:pt x="0" y="44"/>
                      <a:pt x="0" y="44"/>
                    </a:cubicBezTo>
                    <a:cubicBezTo>
                      <a:pt x="0" y="0"/>
                      <a:pt x="0" y="0"/>
                      <a:pt x="0" y="0"/>
                    </a:cubicBezTo>
                    <a:lnTo>
                      <a:pt x="81" y="0"/>
                    </a:lnTo>
                    <a:close/>
                  </a:path>
                </a:pathLst>
              </a:custGeom>
              <a:solidFill>
                <a:srgbClr val="DAE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 name="Rectangle 42"/>
              <p:cNvSpPr>
                <a:spLocks noChangeArrowheads="1"/>
              </p:cNvSpPr>
              <p:nvPr/>
            </p:nvSpPr>
            <p:spPr bwMode="auto">
              <a:xfrm>
                <a:off x="4536" y="1752"/>
                <a:ext cx="123" cy="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 name="Freeform 43"/>
              <p:cNvSpPr>
                <a:spLocks/>
              </p:cNvSpPr>
              <p:nvPr/>
            </p:nvSpPr>
            <p:spPr bwMode="auto">
              <a:xfrm>
                <a:off x="4949" y="1752"/>
                <a:ext cx="352" cy="279"/>
              </a:xfrm>
              <a:custGeom>
                <a:avLst/>
                <a:gdLst>
                  <a:gd name="T0" fmla="*/ 0 w 352"/>
                  <a:gd name="T1" fmla="*/ 279 h 279"/>
                  <a:gd name="T2" fmla="*/ 0 w 352"/>
                  <a:gd name="T3" fmla="*/ 0 h 279"/>
                  <a:gd name="T4" fmla="*/ 234 w 352"/>
                  <a:gd name="T5" fmla="*/ 0 h 279"/>
                  <a:gd name="T6" fmla="*/ 352 w 352"/>
                  <a:gd name="T7" fmla="*/ 279 h 279"/>
                  <a:gd name="T8" fmla="*/ 0 w 352"/>
                  <a:gd name="T9" fmla="*/ 279 h 279"/>
                </a:gdLst>
                <a:ahLst/>
                <a:cxnLst>
                  <a:cxn ang="0">
                    <a:pos x="T0" y="T1"/>
                  </a:cxn>
                  <a:cxn ang="0">
                    <a:pos x="T2" y="T3"/>
                  </a:cxn>
                  <a:cxn ang="0">
                    <a:pos x="T4" y="T5"/>
                  </a:cxn>
                  <a:cxn ang="0">
                    <a:pos x="T6" y="T7"/>
                  </a:cxn>
                  <a:cxn ang="0">
                    <a:pos x="T8" y="T9"/>
                  </a:cxn>
                </a:cxnLst>
                <a:rect l="0" t="0" r="r" b="b"/>
                <a:pathLst>
                  <a:path w="352" h="279">
                    <a:moveTo>
                      <a:pt x="0" y="279"/>
                    </a:moveTo>
                    <a:lnTo>
                      <a:pt x="0" y="0"/>
                    </a:lnTo>
                    <a:lnTo>
                      <a:pt x="234" y="0"/>
                    </a:lnTo>
                    <a:lnTo>
                      <a:pt x="352" y="279"/>
                    </a:lnTo>
                    <a:lnTo>
                      <a:pt x="0"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32" name="Group 31"/>
            <p:cNvGrpSpPr/>
            <p:nvPr/>
          </p:nvGrpSpPr>
          <p:grpSpPr>
            <a:xfrm>
              <a:off x="533400" y="4218432"/>
              <a:ext cx="4624984" cy="722602"/>
              <a:chOff x="533400" y="4218432"/>
              <a:chExt cx="4624984" cy="722602"/>
            </a:xfrm>
          </p:grpSpPr>
          <p:sp>
            <p:nvSpPr>
              <p:cNvPr id="26" name="TextBox 25"/>
              <p:cNvSpPr txBox="1"/>
              <p:nvPr/>
            </p:nvSpPr>
            <p:spPr>
              <a:xfrm>
                <a:off x="533400" y="4218432"/>
                <a:ext cx="4624984" cy="461665"/>
              </a:xfrm>
              <a:prstGeom prst="rect">
                <a:avLst/>
              </a:prstGeom>
              <a:noFill/>
            </p:spPr>
            <p:txBody>
              <a:bodyPr wrap="none" rtlCol="0">
                <a:spAutoFit/>
              </a:bodyPr>
              <a:lstStyle/>
              <a:p>
                <a:r>
                  <a:rPr lang="en-US" sz="2400" b="1" dirty="0">
                    <a:solidFill>
                      <a:srgbClr val="00A400"/>
                    </a:solidFill>
                  </a:rPr>
                  <a:t>Efficient and </a:t>
                </a:r>
                <a:r>
                  <a:rPr lang="en-US" sz="2400" b="1" dirty="0" smtClean="0">
                    <a:solidFill>
                      <a:srgbClr val="00A400"/>
                    </a:solidFill>
                  </a:rPr>
                  <a:t>Reliable Mobility </a:t>
                </a:r>
                <a:endParaRPr lang="en-US" sz="2400" b="1" dirty="0">
                  <a:solidFill>
                    <a:srgbClr val="00A400"/>
                  </a:solidFill>
                </a:endParaRPr>
              </a:p>
            </p:txBody>
          </p:sp>
          <p:sp>
            <p:nvSpPr>
              <p:cNvPr id="29" name="TextBox 28"/>
              <p:cNvSpPr txBox="1"/>
              <p:nvPr/>
            </p:nvSpPr>
            <p:spPr>
              <a:xfrm>
                <a:off x="542544" y="4602480"/>
                <a:ext cx="2182008" cy="338554"/>
              </a:xfrm>
              <a:prstGeom prst="rect">
                <a:avLst/>
              </a:prstGeom>
              <a:noFill/>
            </p:spPr>
            <p:txBody>
              <a:bodyPr wrap="none" rtlCol="0">
                <a:spAutoFit/>
              </a:bodyPr>
              <a:lstStyle/>
              <a:p>
                <a:r>
                  <a:rPr lang="en-US" sz="1600" i="1" dirty="0" smtClean="0">
                    <a:solidFill>
                      <a:srgbClr val="000000"/>
                    </a:solidFill>
                  </a:rPr>
                  <a:t>for </a:t>
                </a:r>
                <a:r>
                  <a:rPr lang="en-US" sz="1600" i="1" dirty="0">
                    <a:solidFill>
                      <a:srgbClr val="000000"/>
                    </a:solidFill>
                  </a:rPr>
                  <a:t>people and freight</a:t>
                </a:r>
              </a:p>
            </p:txBody>
          </p:sp>
        </p:grpSp>
      </p:grpSp>
      <p:grpSp>
        <p:nvGrpSpPr>
          <p:cNvPr id="4" name="Group 3"/>
          <p:cNvGrpSpPr/>
          <p:nvPr/>
        </p:nvGrpSpPr>
        <p:grpSpPr>
          <a:xfrm>
            <a:off x="539496" y="5148072"/>
            <a:ext cx="5125412" cy="1013402"/>
            <a:chOff x="539496" y="5148072"/>
            <a:chExt cx="5125412" cy="1013402"/>
          </a:xfrm>
        </p:grpSpPr>
        <p:sp>
          <p:nvSpPr>
            <p:cNvPr id="3072" name="Freeform 13"/>
            <p:cNvSpPr>
              <a:spLocks noEditPoints="1"/>
            </p:cNvSpPr>
            <p:nvPr/>
          </p:nvSpPr>
          <p:spPr bwMode="auto">
            <a:xfrm>
              <a:off x="4946178" y="5218636"/>
              <a:ext cx="718730" cy="845212"/>
            </a:xfrm>
            <a:custGeom>
              <a:avLst/>
              <a:gdLst>
                <a:gd name="T0" fmla="*/ 35 w 77"/>
                <a:gd name="T1" fmla="*/ 0 h 94"/>
                <a:gd name="T2" fmla="*/ 42 w 77"/>
                <a:gd name="T3" fmla="*/ 0 h 94"/>
                <a:gd name="T4" fmla="*/ 51 w 77"/>
                <a:gd name="T5" fmla="*/ 1 h 94"/>
                <a:gd name="T6" fmla="*/ 68 w 77"/>
                <a:gd name="T7" fmla="*/ 7 h 94"/>
                <a:gd name="T8" fmla="*/ 74 w 77"/>
                <a:gd name="T9" fmla="*/ 15 h 94"/>
                <a:gd name="T10" fmla="*/ 75 w 77"/>
                <a:gd name="T11" fmla="*/ 26 h 94"/>
                <a:gd name="T12" fmla="*/ 77 w 77"/>
                <a:gd name="T13" fmla="*/ 44 h 94"/>
                <a:gd name="T14" fmla="*/ 77 w 77"/>
                <a:gd name="T15" fmla="*/ 80 h 94"/>
                <a:gd name="T16" fmla="*/ 77 w 77"/>
                <a:gd name="T17" fmla="*/ 82 h 94"/>
                <a:gd name="T18" fmla="*/ 71 w 77"/>
                <a:gd name="T19" fmla="*/ 82 h 94"/>
                <a:gd name="T20" fmla="*/ 71 w 77"/>
                <a:gd name="T21" fmla="*/ 87 h 94"/>
                <a:gd name="T22" fmla="*/ 67 w 77"/>
                <a:gd name="T23" fmla="*/ 94 h 94"/>
                <a:gd name="T24" fmla="*/ 63 w 77"/>
                <a:gd name="T25" fmla="*/ 94 h 94"/>
                <a:gd name="T26" fmla="*/ 59 w 77"/>
                <a:gd name="T27" fmla="*/ 83 h 94"/>
                <a:gd name="T28" fmla="*/ 18 w 77"/>
                <a:gd name="T29" fmla="*/ 83 h 94"/>
                <a:gd name="T30" fmla="*/ 18 w 77"/>
                <a:gd name="T31" fmla="*/ 87 h 94"/>
                <a:gd name="T32" fmla="*/ 14 w 77"/>
                <a:gd name="T33" fmla="*/ 94 h 94"/>
                <a:gd name="T34" fmla="*/ 11 w 77"/>
                <a:gd name="T35" fmla="*/ 94 h 94"/>
                <a:gd name="T36" fmla="*/ 6 w 77"/>
                <a:gd name="T37" fmla="*/ 82 h 94"/>
                <a:gd name="T38" fmla="*/ 1 w 77"/>
                <a:gd name="T39" fmla="*/ 82 h 94"/>
                <a:gd name="T40" fmla="*/ 1 w 77"/>
                <a:gd name="T41" fmla="*/ 40 h 94"/>
                <a:gd name="T42" fmla="*/ 3 w 77"/>
                <a:gd name="T43" fmla="*/ 17 h 94"/>
                <a:gd name="T44" fmla="*/ 13 w 77"/>
                <a:gd name="T45" fmla="*/ 5 h 94"/>
                <a:gd name="T46" fmla="*/ 18 w 77"/>
                <a:gd name="T47" fmla="*/ 3 h 94"/>
                <a:gd name="T48" fmla="*/ 35 w 77"/>
                <a:gd name="T49" fmla="*/ 0 h 94"/>
                <a:gd name="T50" fmla="*/ 39 w 77"/>
                <a:gd name="T51" fmla="*/ 46 h 94"/>
                <a:gd name="T52" fmla="*/ 67 w 77"/>
                <a:gd name="T53" fmla="*/ 46 h 94"/>
                <a:gd name="T54" fmla="*/ 70 w 77"/>
                <a:gd name="T55" fmla="*/ 42 h 94"/>
                <a:gd name="T56" fmla="*/ 67 w 77"/>
                <a:gd name="T57" fmla="*/ 21 h 94"/>
                <a:gd name="T58" fmla="*/ 63 w 77"/>
                <a:gd name="T59" fmla="*/ 17 h 94"/>
                <a:gd name="T60" fmla="*/ 15 w 77"/>
                <a:gd name="T61" fmla="*/ 17 h 94"/>
                <a:gd name="T62" fmla="*/ 10 w 77"/>
                <a:gd name="T63" fmla="*/ 21 h 94"/>
                <a:gd name="T64" fmla="*/ 7 w 77"/>
                <a:gd name="T65" fmla="*/ 41 h 94"/>
                <a:gd name="T66" fmla="*/ 11 w 77"/>
                <a:gd name="T67" fmla="*/ 46 h 94"/>
                <a:gd name="T68" fmla="*/ 39 w 77"/>
                <a:gd name="T69" fmla="*/ 46 h 94"/>
                <a:gd name="T70" fmla="*/ 39 w 77"/>
                <a:gd name="T71" fmla="*/ 8 h 94"/>
                <a:gd name="T72" fmla="*/ 23 w 77"/>
                <a:gd name="T73" fmla="*/ 8 h 94"/>
                <a:gd name="T74" fmla="*/ 21 w 77"/>
                <a:gd name="T75" fmla="*/ 10 h 94"/>
                <a:gd name="T76" fmla="*/ 24 w 77"/>
                <a:gd name="T77" fmla="*/ 12 h 94"/>
                <a:gd name="T78" fmla="*/ 54 w 77"/>
                <a:gd name="T79" fmla="*/ 12 h 94"/>
                <a:gd name="T80" fmla="*/ 57 w 77"/>
                <a:gd name="T81" fmla="*/ 10 h 94"/>
                <a:gd name="T82" fmla="*/ 54 w 77"/>
                <a:gd name="T83" fmla="*/ 8 h 94"/>
                <a:gd name="T84" fmla="*/ 39 w 77"/>
                <a:gd name="T85" fmla="*/ 8 h 94"/>
                <a:gd name="T86" fmla="*/ 12 w 77"/>
                <a:gd name="T87" fmla="*/ 59 h 94"/>
                <a:gd name="T88" fmla="*/ 7 w 77"/>
                <a:gd name="T89" fmla="*/ 64 h 94"/>
                <a:gd name="T90" fmla="*/ 12 w 77"/>
                <a:gd name="T91" fmla="*/ 70 h 94"/>
                <a:gd name="T92" fmla="*/ 18 w 77"/>
                <a:gd name="T93" fmla="*/ 65 h 94"/>
                <a:gd name="T94" fmla="*/ 12 w 77"/>
                <a:gd name="T95" fmla="*/ 59 h 94"/>
                <a:gd name="T96" fmla="*/ 65 w 77"/>
                <a:gd name="T97" fmla="*/ 59 h 94"/>
                <a:gd name="T98" fmla="*/ 60 w 77"/>
                <a:gd name="T99" fmla="*/ 65 h 94"/>
                <a:gd name="T100" fmla="*/ 65 w 77"/>
                <a:gd name="T101" fmla="*/ 70 h 94"/>
                <a:gd name="T102" fmla="*/ 70 w 77"/>
                <a:gd name="T103" fmla="*/ 65 h 94"/>
                <a:gd name="T104" fmla="*/ 65 w 77"/>
                <a:gd name="T105"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94">
                  <a:moveTo>
                    <a:pt x="35" y="0"/>
                  </a:moveTo>
                  <a:cubicBezTo>
                    <a:pt x="37" y="0"/>
                    <a:pt x="40" y="0"/>
                    <a:pt x="42" y="0"/>
                  </a:cubicBezTo>
                  <a:cubicBezTo>
                    <a:pt x="45" y="0"/>
                    <a:pt x="48" y="1"/>
                    <a:pt x="51" y="1"/>
                  </a:cubicBezTo>
                  <a:cubicBezTo>
                    <a:pt x="57" y="2"/>
                    <a:pt x="63" y="3"/>
                    <a:pt x="68" y="7"/>
                  </a:cubicBezTo>
                  <a:cubicBezTo>
                    <a:pt x="71" y="8"/>
                    <a:pt x="73" y="11"/>
                    <a:pt x="74" y="15"/>
                  </a:cubicBezTo>
                  <a:cubicBezTo>
                    <a:pt x="74" y="19"/>
                    <a:pt x="75" y="22"/>
                    <a:pt x="75" y="26"/>
                  </a:cubicBezTo>
                  <a:cubicBezTo>
                    <a:pt x="76" y="32"/>
                    <a:pt x="77" y="38"/>
                    <a:pt x="77" y="44"/>
                  </a:cubicBezTo>
                  <a:cubicBezTo>
                    <a:pt x="77" y="56"/>
                    <a:pt x="77" y="68"/>
                    <a:pt x="77" y="80"/>
                  </a:cubicBezTo>
                  <a:cubicBezTo>
                    <a:pt x="77" y="81"/>
                    <a:pt x="77" y="81"/>
                    <a:pt x="77" y="82"/>
                  </a:cubicBezTo>
                  <a:cubicBezTo>
                    <a:pt x="75" y="82"/>
                    <a:pt x="73" y="82"/>
                    <a:pt x="71" y="82"/>
                  </a:cubicBezTo>
                  <a:cubicBezTo>
                    <a:pt x="71" y="84"/>
                    <a:pt x="71" y="86"/>
                    <a:pt x="71" y="87"/>
                  </a:cubicBezTo>
                  <a:cubicBezTo>
                    <a:pt x="71" y="90"/>
                    <a:pt x="70" y="93"/>
                    <a:pt x="67" y="94"/>
                  </a:cubicBezTo>
                  <a:cubicBezTo>
                    <a:pt x="66" y="94"/>
                    <a:pt x="64" y="94"/>
                    <a:pt x="63" y="94"/>
                  </a:cubicBezTo>
                  <a:cubicBezTo>
                    <a:pt x="58" y="92"/>
                    <a:pt x="60" y="87"/>
                    <a:pt x="59" y="83"/>
                  </a:cubicBezTo>
                  <a:cubicBezTo>
                    <a:pt x="45" y="83"/>
                    <a:pt x="32" y="83"/>
                    <a:pt x="18" y="83"/>
                  </a:cubicBezTo>
                  <a:cubicBezTo>
                    <a:pt x="18" y="84"/>
                    <a:pt x="18" y="85"/>
                    <a:pt x="18" y="87"/>
                  </a:cubicBezTo>
                  <a:cubicBezTo>
                    <a:pt x="18" y="90"/>
                    <a:pt x="17" y="93"/>
                    <a:pt x="14" y="94"/>
                  </a:cubicBezTo>
                  <a:cubicBezTo>
                    <a:pt x="13" y="94"/>
                    <a:pt x="12" y="94"/>
                    <a:pt x="11" y="94"/>
                  </a:cubicBezTo>
                  <a:cubicBezTo>
                    <a:pt x="5" y="92"/>
                    <a:pt x="7" y="87"/>
                    <a:pt x="6" y="82"/>
                  </a:cubicBezTo>
                  <a:cubicBezTo>
                    <a:pt x="4" y="82"/>
                    <a:pt x="2" y="82"/>
                    <a:pt x="1" y="82"/>
                  </a:cubicBezTo>
                  <a:cubicBezTo>
                    <a:pt x="1" y="68"/>
                    <a:pt x="0" y="54"/>
                    <a:pt x="1" y="40"/>
                  </a:cubicBezTo>
                  <a:cubicBezTo>
                    <a:pt x="1" y="33"/>
                    <a:pt x="3" y="25"/>
                    <a:pt x="3" y="17"/>
                  </a:cubicBezTo>
                  <a:cubicBezTo>
                    <a:pt x="4" y="11"/>
                    <a:pt x="7" y="7"/>
                    <a:pt x="13" y="5"/>
                  </a:cubicBezTo>
                  <a:cubicBezTo>
                    <a:pt x="14" y="4"/>
                    <a:pt x="16" y="3"/>
                    <a:pt x="18" y="3"/>
                  </a:cubicBezTo>
                  <a:cubicBezTo>
                    <a:pt x="24" y="2"/>
                    <a:pt x="29" y="1"/>
                    <a:pt x="35" y="0"/>
                  </a:cubicBezTo>
                  <a:close/>
                  <a:moveTo>
                    <a:pt x="39" y="46"/>
                  </a:moveTo>
                  <a:cubicBezTo>
                    <a:pt x="48" y="46"/>
                    <a:pt x="57" y="46"/>
                    <a:pt x="67" y="46"/>
                  </a:cubicBezTo>
                  <a:cubicBezTo>
                    <a:pt x="70" y="46"/>
                    <a:pt x="71" y="45"/>
                    <a:pt x="70" y="42"/>
                  </a:cubicBezTo>
                  <a:cubicBezTo>
                    <a:pt x="69" y="35"/>
                    <a:pt x="68" y="28"/>
                    <a:pt x="67" y="21"/>
                  </a:cubicBezTo>
                  <a:cubicBezTo>
                    <a:pt x="67" y="18"/>
                    <a:pt x="66" y="17"/>
                    <a:pt x="63" y="17"/>
                  </a:cubicBezTo>
                  <a:cubicBezTo>
                    <a:pt x="47" y="17"/>
                    <a:pt x="31" y="17"/>
                    <a:pt x="15" y="17"/>
                  </a:cubicBezTo>
                  <a:cubicBezTo>
                    <a:pt x="12" y="17"/>
                    <a:pt x="11" y="18"/>
                    <a:pt x="10" y="21"/>
                  </a:cubicBezTo>
                  <a:cubicBezTo>
                    <a:pt x="9" y="28"/>
                    <a:pt x="8" y="35"/>
                    <a:pt x="7" y="41"/>
                  </a:cubicBezTo>
                  <a:cubicBezTo>
                    <a:pt x="7" y="44"/>
                    <a:pt x="8" y="46"/>
                    <a:pt x="11" y="46"/>
                  </a:cubicBezTo>
                  <a:cubicBezTo>
                    <a:pt x="20" y="46"/>
                    <a:pt x="29" y="46"/>
                    <a:pt x="39" y="46"/>
                  </a:cubicBezTo>
                  <a:close/>
                  <a:moveTo>
                    <a:pt x="39" y="8"/>
                  </a:moveTo>
                  <a:cubicBezTo>
                    <a:pt x="34" y="8"/>
                    <a:pt x="29" y="8"/>
                    <a:pt x="23" y="8"/>
                  </a:cubicBezTo>
                  <a:cubicBezTo>
                    <a:pt x="22" y="8"/>
                    <a:pt x="21" y="8"/>
                    <a:pt x="21" y="10"/>
                  </a:cubicBezTo>
                  <a:cubicBezTo>
                    <a:pt x="21" y="12"/>
                    <a:pt x="22" y="12"/>
                    <a:pt x="24" y="12"/>
                  </a:cubicBezTo>
                  <a:cubicBezTo>
                    <a:pt x="34" y="12"/>
                    <a:pt x="44" y="12"/>
                    <a:pt x="54" y="12"/>
                  </a:cubicBezTo>
                  <a:cubicBezTo>
                    <a:pt x="56" y="12"/>
                    <a:pt x="57" y="11"/>
                    <a:pt x="57" y="10"/>
                  </a:cubicBezTo>
                  <a:cubicBezTo>
                    <a:pt x="57" y="8"/>
                    <a:pt x="55" y="8"/>
                    <a:pt x="54" y="8"/>
                  </a:cubicBezTo>
                  <a:cubicBezTo>
                    <a:pt x="49" y="8"/>
                    <a:pt x="44" y="8"/>
                    <a:pt x="39" y="8"/>
                  </a:cubicBezTo>
                  <a:close/>
                  <a:moveTo>
                    <a:pt x="12" y="59"/>
                  </a:moveTo>
                  <a:cubicBezTo>
                    <a:pt x="9" y="59"/>
                    <a:pt x="7" y="61"/>
                    <a:pt x="7" y="64"/>
                  </a:cubicBezTo>
                  <a:cubicBezTo>
                    <a:pt x="7" y="67"/>
                    <a:pt x="9" y="70"/>
                    <a:pt x="12" y="70"/>
                  </a:cubicBezTo>
                  <a:cubicBezTo>
                    <a:pt x="15" y="70"/>
                    <a:pt x="18" y="67"/>
                    <a:pt x="18" y="65"/>
                  </a:cubicBezTo>
                  <a:cubicBezTo>
                    <a:pt x="18" y="62"/>
                    <a:pt x="15" y="59"/>
                    <a:pt x="12" y="59"/>
                  </a:cubicBezTo>
                  <a:close/>
                  <a:moveTo>
                    <a:pt x="65" y="59"/>
                  </a:moveTo>
                  <a:cubicBezTo>
                    <a:pt x="62" y="59"/>
                    <a:pt x="60" y="62"/>
                    <a:pt x="60" y="65"/>
                  </a:cubicBezTo>
                  <a:cubicBezTo>
                    <a:pt x="60" y="67"/>
                    <a:pt x="62" y="70"/>
                    <a:pt x="65" y="70"/>
                  </a:cubicBezTo>
                  <a:cubicBezTo>
                    <a:pt x="68" y="70"/>
                    <a:pt x="70" y="67"/>
                    <a:pt x="70" y="65"/>
                  </a:cubicBezTo>
                  <a:cubicBezTo>
                    <a:pt x="70" y="62"/>
                    <a:pt x="68" y="59"/>
                    <a:pt x="65" y="59"/>
                  </a:cubicBezTo>
                  <a:close/>
                </a:path>
              </a:pathLst>
            </a:custGeom>
            <a:solidFill>
              <a:srgbClr val="FFE4BD"/>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82" name="Freeform 24"/>
            <p:cNvSpPr>
              <a:spLocks/>
            </p:cNvSpPr>
            <p:nvPr/>
          </p:nvSpPr>
          <p:spPr bwMode="auto">
            <a:xfrm rot="16200000">
              <a:off x="2969471" y="5219943"/>
              <a:ext cx="882026" cy="805783"/>
            </a:xfrm>
            <a:custGeom>
              <a:avLst/>
              <a:gdLst>
                <a:gd name="T0" fmla="*/ 250 w 250"/>
                <a:gd name="T1" fmla="*/ 115 h 228"/>
                <a:gd name="T2" fmla="*/ 173 w 250"/>
                <a:gd name="T3" fmla="*/ 99 h 228"/>
                <a:gd name="T4" fmla="*/ 84 w 250"/>
                <a:gd name="T5" fmla="*/ 0 h 228"/>
                <a:gd name="T6" fmla="*/ 60 w 250"/>
                <a:gd name="T7" fmla="*/ 3 h 228"/>
                <a:gd name="T8" fmla="*/ 98 w 250"/>
                <a:gd name="T9" fmla="*/ 99 h 228"/>
                <a:gd name="T10" fmla="*/ 35 w 250"/>
                <a:gd name="T11" fmla="*/ 104 h 228"/>
                <a:gd name="T12" fmla="*/ 8 w 250"/>
                <a:gd name="T13" fmla="*/ 73 h 228"/>
                <a:gd name="T14" fmla="*/ 0 w 250"/>
                <a:gd name="T15" fmla="*/ 74 h 228"/>
                <a:gd name="T16" fmla="*/ 13 w 250"/>
                <a:gd name="T17" fmla="*/ 108 h 228"/>
                <a:gd name="T18" fmla="*/ 4 w 250"/>
                <a:gd name="T19" fmla="*/ 114 h 228"/>
                <a:gd name="T20" fmla="*/ 13 w 250"/>
                <a:gd name="T21" fmla="*/ 120 h 228"/>
                <a:gd name="T22" fmla="*/ 0 w 250"/>
                <a:gd name="T23" fmla="*/ 154 h 228"/>
                <a:gd name="T24" fmla="*/ 8 w 250"/>
                <a:gd name="T25" fmla="*/ 155 h 228"/>
                <a:gd name="T26" fmla="*/ 35 w 250"/>
                <a:gd name="T27" fmla="*/ 124 h 228"/>
                <a:gd name="T28" fmla="*/ 98 w 250"/>
                <a:gd name="T29" fmla="*/ 129 h 228"/>
                <a:gd name="T30" fmla="*/ 60 w 250"/>
                <a:gd name="T31" fmla="*/ 225 h 228"/>
                <a:gd name="T32" fmla="*/ 83 w 250"/>
                <a:gd name="T33" fmla="*/ 228 h 228"/>
                <a:gd name="T34" fmla="*/ 173 w 250"/>
                <a:gd name="T35" fmla="*/ 129 h 228"/>
                <a:gd name="T36" fmla="*/ 250 w 250"/>
                <a:gd name="T37" fmla="*/ 11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228">
                  <a:moveTo>
                    <a:pt x="250" y="115"/>
                  </a:moveTo>
                  <a:cubicBezTo>
                    <a:pt x="250" y="104"/>
                    <a:pt x="218" y="100"/>
                    <a:pt x="173" y="99"/>
                  </a:cubicBezTo>
                  <a:cubicBezTo>
                    <a:pt x="84" y="0"/>
                    <a:pt x="84" y="0"/>
                    <a:pt x="84" y="0"/>
                  </a:cubicBezTo>
                  <a:cubicBezTo>
                    <a:pt x="60" y="3"/>
                    <a:pt x="60" y="3"/>
                    <a:pt x="60" y="3"/>
                  </a:cubicBezTo>
                  <a:cubicBezTo>
                    <a:pt x="98" y="99"/>
                    <a:pt x="98" y="99"/>
                    <a:pt x="98" y="99"/>
                  </a:cubicBezTo>
                  <a:cubicBezTo>
                    <a:pt x="74" y="100"/>
                    <a:pt x="52" y="101"/>
                    <a:pt x="35" y="104"/>
                  </a:cubicBezTo>
                  <a:cubicBezTo>
                    <a:pt x="8" y="73"/>
                    <a:pt x="8" y="73"/>
                    <a:pt x="8" y="73"/>
                  </a:cubicBezTo>
                  <a:cubicBezTo>
                    <a:pt x="0" y="74"/>
                    <a:pt x="0" y="74"/>
                    <a:pt x="0" y="74"/>
                  </a:cubicBezTo>
                  <a:cubicBezTo>
                    <a:pt x="13" y="108"/>
                    <a:pt x="13" y="108"/>
                    <a:pt x="13" y="108"/>
                  </a:cubicBezTo>
                  <a:cubicBezTo>
                    <a:pt x="7" y="110"/>
                    <a:pt x="4" y="112"/>
                    <a:pt x="4" y="114"/>
                  </a:cubicBezTo>
                  <a:cubicBezTo>
                    <a:pt x="4" y="116"/>
                    <a:pt x="7" y="118"/>
                    <a:pt x="13" y="120"/>
                  </a:cubicBezTo>
                  <a:cubicBezTo>
                    <a:pt x="0" y="154"/>
                    <a:pt x="0" y="154"/>
                    <a:pt x="0" y="154"/>
                  </a:cubicBezTo>
                  <a:cubicBezTo>
                    <a:pt x="8" y="155"/>
                    <a:pt x="8" y="155"/>
                    <a:pt x="8" y="155"/>
                  </a:cubicBezTo>
                  <a:cubicBezTo>
                    <a:pt x="35" y="124"/>
                    <a:pt x="35" y="124"/>
                    <a:pt x="35" y="124"/>
                  </a:cubicBezTo>
                  <a:cubicBezTo>
                    <a:pt x="52" y="127"/>
                    <a:pt x="74" y="128"/>
                    <a:pt x="98" y="129"/>
                  </a:cubicBezTo>
                  <a:cubicBezTo>
                    <a:pt x="60" y="225"/>
                    <a:pt x="60" y="225"/>
                    <a:pt x="60" y="225"/>
                  </a:cubicBezTo>
                  <a:cubicBezTo>
                    <a:pt x="83" y="228"/>
                    <a:pt x="83" y="228"/>
                    <a:pt x="83" y="228"/>
                  </a:cubicBezTo>
                  <a:cubicBezTo>
                    <a:pt x="173" y="129"/>
                    <a:pt x="173" y="129"/>
                    <a:pt x="173" y="129"/>
                  </a:cubicBezTo>
                  <a:cubicBezTo>
                    <a:pt x="218" y="129"/>
                    <a:pt x="250" y="126"/>
                    <a:pt x="250" y="115"/>
                  </a:cubicBezTo>
                  <a:close/>
                </a:path>
              </a:pathLst>
            </a:custGeom>
            <a:solidFill>
              <a:srgbClr val="FFE4BD"/>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3075" name="Group 18"/>
            <p:cNvGrpSpPr>
              <a:grpSpLocks noChangeAspect="1"/>
            </p:cNvGrpSpPr>
            <p:nvPr/>
          </p:nvGrpSpPr>
          <p:grpSpPr bwMode="auto">
            <a:xfrm>
              <a:off x="3835527" y="5148072"/>
              <a:ext cx="980091" cy="1013402"/>
              <a:chOff x="3522" y="2438"/>
              <a:chExt cx="765" cy="791"/>
            </a:xfrm>
            <a:solidFill>
              <a:srgbClr val="FFE4BD"/>
            </a:solidFill>
          </p:grpSpPr>
          <p:sp>
            <p:nvSpPr>
              <p:cNvPr id="3077" name="Freeform 19"/>
              <p:cNvSpPr>
                <a:spLocks noEditPoints="1"/>
              </p:cNvSpPr>
              <p:nvPr/>
            </p:nvSpPr>
            <p:spPr bwMode="auto">
              <a:xfrm>
                <a:off x="3522" y="2438"/>
                <a:ext cx="765" cy="683"/>
              </a:xfrm>
              <a:custGeom>
                <a:avLst/>
                <a:gdLst>
                  <a:gd name="T0" fmla="*/ 292 w 324"/>
                  <a:gd name="T1" fmla="*/ 249 h 289"/>
                  <a:gd name="T2" fmla="*/ 256 w 324"/>
                  <a:gd name="T3" fmla="*/ 248 h 289"/>
                  <a:gd name="T4" fmla="*/ 242 w 324"/>
                  <a:gd name="T5" fmla="*/ 254 h 289"/>
                  <a:gd name="T6" fmla="*/ 242 w 324"/>
                  <a:gd name="T7" fmla="*/ 237 h 289"/>
                  <a:gd name="T8" fmla="*/ 262 w 324"/>
                  <a:gd name="T9" fmla="*/ 130 h 289"/>
                  <a:gd name="T10" fmla="*/ 253 w 324"/>
                  <a:gd name="T11" fmla="*/ 107 h 289"/>
                  <a:gd name="T12" fmla="*/ 242 w 324"/>
                  <a:gd name="T13" fmla="*/ 89 h 289"/>
                  <a:gd name="T14" fmla="*/ 242 w 324"/>
                  <a:gd name="T15" fmla="*/ 56 h 289"/>
                  <a:gd name="T16" fmla="*/ 218 w 324"/>
                  <a:gd name="T17" fmla="*/ 56 h 289"/>
                  <a:gd name="T18" fmla="*/ 218 w 324"/>
                  <a:gd name="T19" fmla="*/ 32 h 289"/>
                  <a:gd name="T20" fmla="*/ 183 w 324"/>
                  <a:gd name="T21" fmla="*/ 32 h 289"/>
                  <a:gd name="T22" fmla="*/ 183 w 324"/>
                  <a:gd name="T23" fmla="*/ 0 h 289"/>
                  <a:gd name="T24" fmla="*/ 139 w 324"/>
                  <a:gd name="T25" fmla="*/ 0 h 289"/>
                  <a:gd name="T26" fmla="*/ 139 w 324"/>
                  <a:gd name="T27" fmla="*/ 32 h 289"/>
                  <a:gd name="T28" fmla="*/ 105 w 324"/>
                  <a:gd name="T29" fmla="*/ 32 h 289"/>
                  <a:gd name="T30" fmla="*/ 105 w 324"/>
                  <a:gd name="T31" fmla="*/ 55 h 289"/>
                  <a:gd name="T32" fmla="*/ 79 w 324"/>
                  <a:gd name="T33" fmla="*/ 55 h 289"/>
                  <a:gd name="T34" fmla="*/ 79 w 324"/>
                  <a:gd name="T35" fmla="*/ 66 h 289"/>
                  <a:gd name="T36" fmla="*/ 80 w 324"/>
                  <a:gd name="T37" fmla="*/ 93 h 289"/>
                  <a:gd name="T38" fmla="*/ 72 w 324"/>
                  <a:gd name="T39" fmla="*/ 105 h 289"/>
                  <a:gd name="T40" fmla="*/ 62 w 324"/>
                  <a:gd name="T41" fmla="*/ 134 h 289"/>
                  <a:gd name="T42" fmla="*/ 80 w 324"/>
                  <a:gd name="T43" fmla="*/ 230 h 289"/>
                  <a:gd name="T44" fmla="*/ 80 w 324"/>
                  <a:gd name="T45" fmla="*/ 254 h 289"/>
                  <a:gd name="T46" fmla="*/ 67 w 324"/>
                  <a:gd name="T47" fmla="*/ 249 h 289"/>
                  <a:gd name="T48" fmla="*/ 29 w 324"/>
                  <a:gd name="T49" fmla="*/ 250 h 289"/>
                  <a:gd name="T50" fmla="*/ 0 w 324"/>
                  <a:gd name="T51" fmla="*/ 264 h 289"/>
                  <a:gd name="T52" fmla="*/ 15 w 324"/>
                  <a:gd name="T53" fmla="*/ 288 h 289"/>
                  <a:gd name="T54" fmla="*/ 30 w 324"/>
                  <a:gd name="T55" fmla="*/ 281 h 289"/>
                  <a:gd name="T56" fmla="*/ 64 w 324"/>
                  <a:gd name="T57" fmla="*/ 281 h 289"/>
                  <a:gd name="T58" fmla="*/ 108 w 324"/>
                  <a:gd name="T59" fmla="*/ 281 h 289"/>
                  <a:gd name="T60" fmla="*/ 140 w 324"/>
                  <a:gd name="T61" fmla="*/ 281 h 289"/>
                  <a:gd name="T62" fmla="*/ 182 w 324"/>
                  <a:gd name="T63" fmla="*/ 281 h 289"/>
                  <a:gd name="T64" fmla="*/ 215 w 324"/>
                  <a:gd name="T65" fmla="*/ 281 h 289"/>
                  <a:gd name="T66" fmla="*/ 258 w 324"/>
                  <a:gd name="T67" fmla="*/ 281 h 289"/>
                  <a:gd name="T68" fmla="*/ 291 w 324"/>
                  <a:gd name="T69" fmla="*/ 281 h 289"/>
                  <a:gd name="T70" fmla="*/ 308 w 324"/>
                  <a:gd name="T71" fmla="*/ 286 h 289"/>
                  <a:gd name="T72" fmla="*/ 324 w 324"/>
                  <a:gd name="T73" fmla="*/ 259 h 289"/>
                  <a:gd name="T74" fmla="*/ 292 w 324"/>
                  <a:gd name="T75" fmla="*/ 249 h 289"/>
                  <a:gd name="T76" fmla="*/ 224 w 324"/>
                  <a:gd name="T77" fmla="*/ 94 h 289"/>
                  <a:gd name="T78" fmla="*/ 180 w 324"/>
                  <a:gd name="T79" fmla="*/ 74 h 289"/>
                  <a:gd name="T80" fmla="*/ 142 w 324"/>
                  <a:gd name="T81" fmla="*/ 74 h 289"/>
                  <a:gd name="T82" fmla="*/ 98 w 324"/>
                  <a:gd name="T83" fmla="*/ 94 h 289"/>
                  <a:gd name="T84" fmla="*/ 98 w 324"/>
                  <a:gd name="T85" fmla="*/ 75 h 289"/>
                  <a:gd name="T86" fmla="*/ 122 w 324"/>
                  <a:gd name="T87" fmla="*/ 75 h 289"/>
                  <a:gd name="T88" fmla="*/ 122 w 324"/>
                  <a:gd name="T89" fmla="*/ 51 h 289"/>
                  <a:gd name="T90" fmla="*/ 199 w 324"/>
                  <a:gd name="T91" fmla="*/ 51 h 289"/>
                  <a:gd name="T92" fmla="*/ 199 w 324"/>
                  <a:gd name="T93" fmla="*/ 74 h 289"/>
                  <a:gd name="T94" fmla="*/ 224 w 324"/>
                  <a:gd name="T95" fmla="*/ 74 h 289"/>
                  <a:gd name="T96" fmla="*/ 224 w 324"/>
                  <a:gd name="T97" fmla="*/ 9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289">
                    <a:moveTo>
                      <a:pt x="292" y="249"/>
                    </a:moveTo>
                    <a:cubicBezTo>
                      <a:pt x="280" y="243"/>
                      <a:pt x="268" y="242"/>
                      <a:pt x="256" y="248"/>
                    </a:cubicBezTo>
                    <a:cubicBezTo>
                      <a:pt x="252" y="250"/>
                      <a:pt x="247" y="252"/>
                      <a:pt x="242" y="254"/>
                    </a:cubicBezTo>
                    <a:cubicBezTo>
                      <a:pt x="242" y="247"/>
                      <a:pt x="242" y="242"/>
                      <a:pt x="242" y="237"/>
                    </a:cubicBezTo>
                    <a:cubicBezTo>
                      <a:pt x="238" y="199"/>
                      <a:pt x="244" y="163"/>
                      <a:pt x="262" y="130"/>
                    </a:cubicBezTo>
                    <a:cubicBezTo>
                      <a:pt x="267" y="119"/>
                      <a:pt x="264" y="111"/>
                      <a:pt x="253" y="107"/>
                    </a:cubicBezTo>
                    <a:cubicBezTo>
                      <a:pt x="244" y="104"/>
                      <a:pt x="241" y="99"/>
                      <a:pt x="242" y="89"/>
                    </a:cubicBezTo>
                    <a:cubicBezTo>
                      <a:pt x="243" y="78"/>
                      <a:pt x="242" y="68"/>
                      <a:pt x="242" y="56"/>
                    </a:cubicBezTo>
                    <a:cubicBezTo>
                      <a:pt x="234" y="56"/>
                      <a:pt x="226" y="56"/>
                      <a:pt x="218" y="56"/>
                    </a:cubicBezTo>
                    <a:cubicBezTo>
                      <a:pt x="218" y="48"/>
                      <a:pt x="218" y="41"/>
                      <a:pt x="218" y="32"/>
                    </a:cubicBezTo>
                    <a:cubicBezTo>
                      <a:pt x="206" y="32"/>
                      <a:pt x="194" y="32"/>
                      <a:pt x="183" y="32"/>
                    </a:cubicBezTo>
                    <a:cubicBezTo>
                      <a:pt x="183" y="21"/>
                      <a:pt x="183" y="10"/>
                      <a:pt x="183" y="0"/>
                    </a:cubicBezTo>
                    <a:cubicBezTo>
                      <a:pt x="168" y="0"/>
                      <a:pt x="154" y="0"/>
                      <a:pt x="139" y="0"/>
                    </a:cubicBezTo>
                    <a:cubicBezTo>
                      <a:pt x="139" y="10"/>
                      <a:pt x="139" y="21"/>
                      <a:pt x="139" y="32"/>
                    </a:cubicBezTo>
                    <a:cubicBezTo>
                      <a:pt x="127" y="32"/>
                      <a:pt x="117" y="32"/>
                      <a:pt x="105" y="32"/>
                    </a:cubicBezTo>
                    <a:cubicBezTo>
                      <a:pt x="105" y="40"/>
                      <a:pt x="105" y="47"/>
                      <a:pt x="105" y="55"/>
                    </a:cubicBezTo>
                    <a:cubicBezTo>
                      <a:pt x="96" y="55"/>
                      <a:pt x="88" y="55"/>
                      <a:pt x="79" y="55"/>
                    </a:cubicBezTo>
                    <a:cubicBezTo>
                      <a:pt x="79" y="60"/>
                      <a:pt x="79" y="63"/>
                      <a:pt x="79" y="66"/>
                    </a:cubicBezTo>
                    <a:cubicBezTo>
                      <a:pt x="79" y="75"/>
                      <a:pt x="79" y="84"/>
                      <a:pt x="80" y="93"/>
                    </a:cubicBezTo>
                    <a:cubicBezTo>
                      <a:pt x="80" y="100"/>
                      <a:pt x="78" y="103"/>
                      <a:pt x="72" y="105"/>
                    </a:cubicBezTo>
                    <a:cubicBezTo>
                      <a:pt x="56" y="112"/>
                      <a:pt x="53" y="117"/>
                      <a:pt x="62" y="134"/>
                    </a:cubicBezTo>
                    <a:cubicBezTo>
                      <a:pt x="77" y="164"/>
                      <a:pt x="84" y="196"/>
                      <a:pt x="80" y="230"/>
                    </a:cubicBezTo>
                    <a:cubicBezTo>
                      <a:pt x="80" y="238"/>
                      <a:pt x="80" y="245"/>
                      <a:pt x="80" y="254"/>
                    </a:cubicBezTo>
                    <a:cubicBezTo>
                      <a:pt x="75" y="252"/>
                      <a:pt x="71" y="251"/>
                      <a:pt x="67" y="249"/>
                    </a:cubicBezTo>
                    <a:cubicBezTo>
                      <a:pt x="54" y="243"/>
                      <a:pt x="42" y="243"/>
                      <a:pt x="29" y="250"/>
                    </a:cubicBezTo>
                    <a:cubicBezTo>
                      <a:pt x="25" y="252"/>
                      <a:pt x="9" y="260"/>
                      <a:pt x="0" y="264"/>
                    </a:cubicBezTo>
                    <a:cubicBezTo>
                      <a:pt x="5" y="272"/>
                      <a:pt x="10" y="281"/>
                      <a:pt x="15" y="288"/>
                    </a:cubicBezTo>
                    <a:cubicBezTo>
                      <a:pt x="21" y="285"/>
                      <a:pt x="27" y="282"/>
                      <a:pt x="30" y="281"/>
                    </a:cubicBezTo>
                    <a:cubicBezTo>
                      <a:pt x="42" y="275"/>
                      <a:pt x="53" y="274"/>
                      <a:pt x="64" y="281"/>
                    </a:cubicBezTo>
                    <a:cubicBezTo>
                      <a:pt x="79" y="289"/>
                      <a:pt x="93" y="289"/>
                      <a:pt x="108" y="281"/>
                    </a:cubicBezTo>
                    <a:cubicBezTo>
                      <a:pt x="118" y="275"/>
                      <a:pt x="129" y="275"/>
                      <a:pt x="140" y="281"/>
                    </a:cubicBezTo>
                    <a:cubicBezTo>
                      <a:pt x="154" y="289"/>
                      <a:pt x="168" y="289"/>
                      <a:pt x="182" y="281"/>
                    </a:cubicBezTo>
                    <a:cubicBezTo>
                      <a:pt x="193" y="275"/>
                      <a:pt x="204" y="275"/>
                      <a:pt x="215" y="281"/>
                    </a:cubicBezTo>
                    <a:cubicBezTo>
                      <a:pt x="229" y="289"/>
                      <a:pt x="243" y="288"/>
                      <a:pt x="258" y="281"/>
                    </a:cubicBezTo>
                    <a:cubicBezTo>
                      <a:pt x="269" y="275"/>
                      <a:pt x="280" y="275"/>
                      <a:pt x="291" y="281"/>
                    </a:cubicBezTo>
                    <a:cubicBezTo>
                      <a:pt x="294" y="282"/>
                      <a:pt x="301" y="284"/>
                      <a:pt x="308" y="286"/>
                    </a:cubicBezTo>
                    <a:cubicBezTo>
                      <a:pt x="314" y="278"/>
                      <a:pt x="319" y="269"/>
                      <a:pt x="324" y="259"/>
                    </a:cubicBezTo>
                    <a:cubicBezTo>
                      <a:pt x="315" y="257"/>
                      <a:pt x="297" y="252"/>
                      <a:pt x="292" y="249"/>
                    </a:cubicBezTo>
                    <a:close/>
                    <a:moveTo>
                      <a:pt x="224" y="94"/>
                    </a:moveTo>
                    <a:cubicBezTo>
                      <a:pt x="209" y="87"/>
                      <a:pt x="194" y="82"/>
                      <a:pt x="180" y="74"/>
                    </a:cubicBezTo>
                    <a:cubicBezTo>
                      <a:pt x="167" y="67"/>
                      <a:pt x="155" y="66"/>
                      <a:pt x="142" y="74"/>
                    </a:cubicBezTo>
                    <a:cubicBezTo>
                      <a:pt x="128" y="82"/>
                      <a:pt x="113" y="87"/>
                      <a:pt x="98" y="94"/>
                    </a:cubicBezTo>
                    <a:cubicBezTo>
                      <a:pt x="98" y="87"/>
                      <a:pt x="98" y="81"/>
                      <a:pt x="98" y="75"/>
                    </a:cubicBezTo>
                    <a:cubicBezTo>
                      <a:pt x="106" y="75"/>
                      <a:pt x="114" y="75"/>
                      <a:pt x="122" y="75"/>
                    </a:cubicBezTo>
                    <a:cubicBezTo>
                      <a:pt x="122" y="66"/>
                      <a:pt x="122" y="59"/>
                      <a:pt x="122" y="51"/>
                    </a:cubicBezTo>
                    <a:cubicBezTo>
                      <a:pt x="148" y="51"/>
                      <a:pt x="173" y="51"/>
                      <a:pt x="199" y="51"/>
                    </a:cubicBezTo>
                    <a:cubicBezTo>
                      <a:pt x="199" y="59"/>
                      <a:pt x="199" y="66"/>
                      <a:pt x="199" y="74"/>
                    </a:cubicBezTo>
                    <a:cubicBezTo>
                      <a:pt x="208" y="74"/>
                      <a:pt x="215" y="74"/>
                      <a:pt x="224" y="74"/>
                    </a:cubicBezTo>
                    <a:cubicBezTo>
                      <a:pt x="224" y="81"/>
                      <a:pt x="224" y="87"/>
                      <a:pt x="224"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78" name="Freeform 20"/>
              <p:cNvSpPr>
                <a:spLocks/>
              </p:cNvSpPr>
              <p:nvPr/>
            </p:nvSpPr>
            <p:spPr bwMode="auto">
              <a:xfrm>
                <a:off x="3579" y="3121"/>
                <a:ext cx="647" cy="108"/>
              </a:xfrm>
              <a:custGeom>
                <a:avLst/>
                <a:gdLst>
                  <a:gd name="T0" fmla="*/ 274 w 274"/>
                  <a:gd name="T1" fmla="*/ 11 h 46"/>
                  <a:gd name="T2" fmla="*/ 271 w 274"/>
                  <a:gd name="T3" fmla="*/ 10 h 46"/>
                  <a:gd name="T4" fmla="*/ 229 w 274"/>
                  <a:gd name="T5" fmla="*/ 9 h 46"/>
                  <a:gd name="T6" fmla="*/ 193 w 274"/>
                  <a:gd name="T7" fmla="*/ 9 h 46"/>
                  <a:gd name="T8" fmla="*/ 173 w 274"/>
                  <a:gd name="T9" fmla="*/ 4 h 46"/>
                  <a:gd name="T10" fmla="*/ 156 w 274"/>
                  <a:gd name="T11" fmla="*/ 9 h 46"/>
                  <a:gd name="T12" fmla="*/ 117 w 274"/>
                  <a:gd name="T13" fmla="*/ 9 h 46"/>
                  <a:gd name="T14" fmla="*/ 81 w 274"/>
                  <a:gd name="T15" fmla="*/ 9 h 46"/>
                  <a:gd name="T16" fmla="*/ 44 w 274"/>
                  <a:gd name="T17" fmla="*/ 9 h 46"/>
                  <a:gd name="T18" fmla="*/ 4 w 274"/>
                  <a:gd name="T19" fmla="*/ 9 h 46"/>
                  <a:gd name="T20" fmla="*/ 0 w 274"/>
                  <a:gd name="T21" fmla="*/ 11 h 46"/>
                  <a:gd name="T22" fmla="*/ 25 w 274"/>
                  <a:gd name="T23" fmla="*/ 36 h 46"/>
                  <a:gd name="T24" fmla="*/ 36 w 274"/>
                  <a:gd name="T25" fmla="*/ 38 h 46"/>
                  <a:gd name="T26" fmla="*/ 55 w 274"/>
                  <a:gd name="T27" fmla="*/ 46 h 46"/>
                  <a:gd name="T28" fmla="*/ 69 w 274"/>
                  <a:gd name="T29" fmla="*/ 46 h 46"/>
                  <a:gd name="T30" fmla="*/ 87 w 274"/>
                  <a:gd name="T31" fmla="*/ 38 h 46"/>
                  <a:gd name="T32" fmla="*/ 110 w 274"/>
                  <a:gd name="T33" fmla="*/ 38 h 46"/>
                  <a:gd name="T34" fmla="*/ 134 w 274"/>
                  <a:gd name="T35" fmla="*/ 46 h 46"/>
                  <a:gd name="T36" fmla="*/ 140 w 274"/>
                  <a:gd name="T37" fmla="*/ 46 h 46"/>
                  <a:gd name="T38" fmla="*/ 164 w 274"/>
                  <a:gd name="T39" fmla="*/ 38 h 46"/>
                  <a:gd name="T40" fmla="*/ 188 w 274"/>
                  <a:gd name="T41" fmla="*/ 39 h 46"/>
                  <a:gd name="T42" fmla="*/ 204 w 274"/>
                  <a:gd name="T43" fmla="*/ 46 h 46"/>
                  <a:gd name="T44" fmla="*/ 219 w 274"/>
                  <a:gd name="T45" fmla="*/ 46 h 46"/>
                  <a:gd name="T46" fmla="*/ 238 w 274"/>
                  <a:gd name="T47" fmla="*/ 38 h 46"/>
                  <a:gd name="T48" fmla="*/ 249 w 274"/>
                  <a:gd name="T49" fmla="*/ 36 h 46"/>
                  <a:gd name="T50" fmla="*/ 274 w 274"/>
                  <a:gd name="T5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 h="46">
                    <a:moveTo>
                      <a:pt x="274" y="11"/>
                    </a:moveTo>
                    <a:cubicBezTo>
                      <a:pt x="273" y="11"/>
                      <a:pt x="271" y="10"/>
                      <a:pt x="271" y="10"/>
                    </a:cubicBezTo>
                    <a:cubicBezTo>
                      <a:pt x="256" y="0"/>
                      <a:pt x="243" y="2"/>
                      <a:pt x="229" y="9"/>
                    </a:cubicBezTo>
                    <a:cubicBezTo>
                      <a:pt x="217" y="16"/>
                      <a:pt x="205" y="15"/>
                      <a:pt x="193" y="9"/>
                    </a:cubicBezTo>
                    <a:cubicBezTo>
                      <a:pt x="187" y="7"/>
                      <a:pt x="180" y="4"/>
                      <a:pt x="173" y="4"/>
                    </a:cubicBezTo>
                    <a:cubicBezTo>
                      <a:pt x="168" y="4"/>
                      <a:pt x="161" y="6"/>
                      <a:pt x="156" y="9"/>
                    </a:cubicBezTo>
                    <a:cubicBezTo>
                      <a:pt x="143" y="15"/>
                      <a:pt x="130" y="16"/>
                      <a:pt x="117" y="9"/>
                    </a:cubicBezTo>
                    <a:cubicBezTo>
                      <a:pt x="105" y="2"/>
                      <a:pt x="93" y="2"/>
                      <a:pt x="81" y="9"/>
                    </a:cubicBezTo>
                    <a:cubicBezTo>
                      <a:pt x="69" y="16"/>
                      <a:pt x="56" y="16"/>
                      <a:pt x="44" y="9"/>
                    </a:cubicBezTo>
                    <a:cubicBezTo>
                      <a:pt x="31" y="2"/>
                      <a:pt x="17" y="0"/>
                      <a:pt x="4" y="9"/>
                    </a:cubicBezTo>
                    <a:cubicBezTo>
                      <a:pt x="3" y="10"/>
                      <a:pt x="1" y="11"/>
                      <a:pt x="0" y="11"/>
                    </a:cubicBezTo>
                    <a:cubicBezTo>
                      <a:pt x="7" y="20"/>
                      <a:pt x="16" y="28"/>
                      <a:pt x="25" y="36"/>
                    </a:cubicBezTo>
                    <a:cubicBezTo>
                      <a:pt x="28" y="36"/>
                      <a:pt x="32" y="36"/>
                      <a:pt x="36" y="38"/>
                    </a:cubicBezTo>
                    <a:cubicBezTo>
                      <a:pt x="42" y="41"/>
                      <a:pt x="48" y="44"/>
                      <a:pt x="55" y="46"/>
                    </a:cubicBezTo>
                    <a:cubicBezTo>
                      <a:pt x="60" y="46"/>
                      <a:pt x="64" y="46"/>
                      <a:pt x="69" y="46"/>
                    </a:cubicBezTo>
                    <a:cubicBezTo>
                      <a:pt x="75" y="44"/>
                      <a:pt x="81" y="41"/>
                      <a:pt x="87" y="38"/>
                    </a:cubicBezTo>
                    <a:cubicBezTo>
                      <a:pt x="95" y="34"/>
                      <a:pt x="102" y="35"/>
                      <a:pt x="110" y="38"/>
                    </a:cubicBezTo>
                    <a:cubicBezTo>
                      <a:pt x="118" y="41"/>
                      <a:pt x="126" y="44"/>
                      <a:pt x="134" y="46"/>
                    </a:cubicBezTo>
                    <a:cubicBezTo>
                      <a:pt x="136" y="46"/>
                      <a:pt x="138" y="46"/>
                      <a:pt x="140" y="46"/>
                    </a:cubicBezTo>
                    <a:cubicBezTo>
                      <a:pt x="148" y="44"/>
                      <a:pt x="156" y="41"/>
                      <a:pt x="164" y="38"/>
                    </a:cubicBezTo>
                    <a:cubicBezTo>
                      <a:pt x="172" y="34"/>
                      <a:pt x="180" y="35"/>
                      <a:pt x="188" y="39"/>
                    </a:cubicBezTo>
                    <a:cubicBezTo>
                      <a:pt x="193" y="41"/>
                      <a:pt x="199" y="44"/>
                      <a:pt x="204" y="46"/>
                    </a:cubicBezTo>
                    <a:cubicBezTo>
                      <a:pt x="209" y="46"/>
                      <a:pt x="214" y="46"/>
                      <a:pt x="219" y="46"/>
                    </a:cubicBezTo>
                    <a:cubicBezTo>
                      <a:pt x="225" y="44"/>
                      <a:pt x="232" y="41"/>
                      <a:pt x="238" y="38"/>
                    </a:cubicBezTo>
                    <a:cubicBezTo>
                      <a:pt x="242" y="36"/>
                      <a:pt x="245" y="36"/>
                      <a:pt x="249" y="36"/>
                    </a:cubicBezTo>
                    <a:cubicBezTo>
                      <a:pt x="258" y="28"/>
                      <a:pt x="266" y="20"/>
                      <a:pt x="27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6" name="TextBox 35"/>
            <p:cNvSpPr txBox="1"/>
            <p:nvPr/>
          </p:nvSpPr>
          <p:spPr>
            <a:xfrm>
              <a:off x="539496" y="5321808"/>
              <a:ext cx="4441280" cy="461665"/>
            </a:xfrm>
            <a:prstGeom prst="rect">
              <a:avLst/>
            </a:prstGeom>
            <a:noFill/>
          </p:spPr>
          <p:txBody>
            <a:bodyPr wrap="none" rtlCol="0">
              <a:spAutoFit/>
            </a:bodyPr>
            <a:lstStyle/>
            <a:p>
              <a:r>
                <a:rPr lang="en-US" sz="2400" b="1" dirty="0" smtClean="0">
                  <a:solidFill>
                    <a:srgbClr val="FD9803"/>
                  </a:solidFill>
                </a:rPr>
                <a:t>More Transportation Choices</a:t>
              </a:r>
              <a:endParaRPr lang="en-US" sz="2400" b="1" dirty="0">
                <a:solidFill>
                  <a:srgbClr val="FD9803"/>
                </a:solidFill>
              </a:endParaRPr>
            </a:p>
          </p:txBody>
        </p:sp>
        <p:sp>
          <p:nvSpPr>
            <p:cNvPr id="37" name="TextBox 36"/>
            <p:cNvSpPr txBox="1"/>
            <p:nvPr/>
          </p:nvSpPr>
          <p:spPr>
            <a:xfrm>
              <a:off x="548640" y="5705856"/>
              <a:ext cx="2182008" cy="338554"/>
            </a:xfrm>
            <a:prstGeom prst="rect">
              <a:avLst/>
            </a:prstGeom>
            <a:noFill/>
          </p:spPr>
          <p:txBody>
            <a:bodyPr wrap="none" rtlCol="0">
              <a:spAutoFit/>
            </a:bodyPr>
            <a:lstStyle/>
            <a:p>
              <a:r>
                <a:rPr lang="en-US" sz="1600" i="1" dirty="0" smtClean="0">
                  <a:solidFill>
                    <a:srgbClr val="000000"/>
                  </a:solidFill>
                </a:rPr>
                <a:t>for </a:t>
              </a:r>
              <a:r>
                <a:rPr lang="en-US" sz="1600" i="1" dirty="0">
                  <a:solidFill>
                    <a:srgbClr val="000000"/>
                  </a:solidFill>
                </a:rPr>
                <a:t>people and freight</a:t>
              </a:r>
            </a:p>
          </p:txBody>
        </p:sp>
      </p:grpSp>
      <p:grpSp>
        <p:nvGrpSpPr>
          <p:cNvPr id="3101" name="Group 3100"/>
          <p:cNvGrpSpPr/>
          <p:nvPr/>
        </p:nvGrpSpPr>
        <p:grpSpPr>
          <a:xfrm>
            <a:off x="3855720" y="1781665"/>
            <a:ext cx="5288280" cy="1159497"/>
            <a:chOff x="3855720" y="1781665"/>
            <a:chExt cx="5288280" cy="1159497"/>
          </a:xfrm>
        </p:grpSpPr>
        <p:grpSp>
          <p:nvGrpSpPr>
            <p:cNvPr id="3084" name="Group 28"/>
            <p:cNvGrpSpPr>
              <a:grpSpLocks noChangeAspect="1"/>
            </p:cNvGrpSpPr>
            <p:nvPr/>
          </p:nvGrpSpPr>
          <p:grpSpPr bwMode="auto">
            <a:xfrm>
              <a:off x="7528519" y="1781665"/>
              <a:ext cx="1247668" cy="1159497"/>
              <a:chOff x="3694" y="2293"/>
              <a:chExt cx="1033" cy="960"/>
            </a:xfrm>
            <a:solidFill>
              <a:srgbClr val="D9F5D3"/>
            </a:solidFill>
          </p:grpSpPr>
          <p:sp>
            <p:nvSpPr>
              <p:cNvPr id="3088" name="Freeform 29"/>
              <p:cNvSpPr>
                <a:spLocks/>
              </p:cNvSpPr>
              <p:nvPr/>
            </p:nvSpPr>
            <p:spPr bwMode="auto">
              <a:xfrm>
                <a:off x="3694" y="2622"/>
                <a:ext cx="1033" cy="631"/>
              </a:xfrm>
              <a:custGeom>
                <a:avLst/>
                <a:gdLst>
                  <a:gd name="T0" fmla="*/ 242 w 437"/>
                  <a:gd name="T1" fmla="*/ 267 h 267"/>
                  <a:gd name="T2" fmla="*/ 196 w 437"/>
                  <a:gd name="T3" fmla="*/ 267 h 267"/>
                  <a:gd name="T4" fmla="*/ 189 w 437"/>
                  <a:gd name="T5" fmla="*/ 266 h 267"/>
                  <a:gd name="T6" fmla="*/ 108 w 437"/>
                  <a:gd name="T7" fmla="*/ 261 h 267"/>
                  <a:gd name="T8" fmla="*/ 40 w 437"/>
                  <a:gd name="T9" fmla="*/ 243 h 267"/>
                  <a:gd name="T10" fmla="*/ 3 w 437"/>
                  <a:gd name="T11" fmla="*/ 203 h 267"/>
                  <a:gd name="T12" fmla="*/ 0 w 437"/>
                  <a:gd name="T13" fmla="*/ 189 h 267"/>
                  <a:gd name="T14" fmla="*/ 0 w 437"/>
                  <a:gd name="T15" fmla="*/ 177 h 267"/>
                  <a:gd name="T16" fmla="*/ 1 w 437"/>
                  <a:gd name="T17" fmla="*/ 169 h 267"/>
                  <a:gd name="T18" fmla="*/ 28 w 437"/>
                  <a:gd name="T19" fmla="*/ 104 h 267"/>
                  <a:gd name="T20" fmla="*/ 98 w 437"/>
                  <a:gd name="T21" fmla="*/ 35 h 267"/>
                  <a:gd name="T22" fmla="*/ 162 w 437"/>
                  <a:gd name="T23" fmla="*/ 5 h 267"/>
                  <a:gd name="T24" fmla="*/ 167 w 437"/>
                  <a:gd name="T25" fmla="*/ 5 h 267"/>
                  <a:gd name="T26" fmla="*/ 185 w 437"/>
                  <a:gd name="T27" fmla="*/ 8 h 267"/>
                  <a:gd name="T28" fmla="*/ 252 w 437"/>
                  <a:gd name="T29" fmla="*/ 1 h 267"/>
                  <a:gd name="T30" fmla="*/ 257 w 437"/>
                  <a:gd name="T31" fmla="*/ 0 h 267"/>
                  <a:gd name="T32" fmla="*/ 329 w 437"/>
                  <a:gd name="T33" fmla="*/ 28 h 267"/>
                  <a:gd name="T34" fmla="*/ 395 w 437"/>
                  <a:gd name="T35" fmla="*/ 85 h 267"/>
                  <a:gd name="T36" fmla="*/ 435 w 437"/>
                  <a:gd name="T37" fmla="*/ 164 h 267"/>
                  <a:gd name="T38" fmla="*/ 437 w 437"/>
                  <a:gd name="T39" fmla="*/ 175 h 267"/>
                  <a:gd name="T40" fmla="*/ 437 w 437"/>
                  <a:gd name="T41" fmla="*/ 189 h 267"/>
                  <a:gd name="T42" fmla="*/ 436 w 437"/>
                  <a:gd name="T43" fmla="*/ 192 h 267"/>
                  <a:gd name="T44" fmla="*/ 429 w 437"/>
                  <a:gd name="T45" fmla="*/ 214 h 267"/>
                  <a:gd name="T46" fmla="*/ 385 w 437"/>
                  <a:gd name="T47" fmla="*/ 248 h 267"/>
                  <a:gd name="T48" fmla="*/ 308 w 437"/>
                  <a:gd name="T49" fmla="*/ 263 h 267"/>
                  <a:gd name="T50" fmla="*/ 247 w 437"/>
                  <a:gd name="T51" fmla="*/ 266 h 267"/>
                  <a:gd name="T52" fmla="*/ 242 w 437"/>
                  <a:gd name="T5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267">
                    <a:moveTo>
                      <a:pt x="242" y="267"/>
                    </a:moveTo>
                    <a:cubicBezTo>
                      <a:pt x="226" y="267"/>
                      <a:pt x="211" y="267"/>
                      <a:pt x="196" y="267"/>
                    </a:cubicBezTo>
                    <a:cubicBezTo>
                      <a:pt x="194" y="266"/>
                      <a:pt x="191" y="266"/>
                      <a:pt x="189" y="266"/>
                    </a:cubicBezTo>
                    <a:cubicBezTo>
                      <a:pt x="162" y="266"/>
                      <a:pt x="135" y="265"/>
                      <a:pt x="108" y="261"/>
                    </a:cubicBezTo>
                    <a:cubicBezTo>
                      <a:pt x="84" y="258"/>
                      <a:pt x="61" y="253"/>
                      <a:pt x="40" y="243"/>
                    </a:cubicBezTo>
                    <a:cubicBezTo>
                      <a:pt x="22" y="234"/>
                      <a:pt x="9" y="221"/>
                      <a:pt x="3" y="203"/>
                    </a:cubicBezTo>
                    <a:cubicBezTo>
                      <a:pt x="2" y="198"/>
                      <a:pt x="1" y="194"/>
                      <a:pt x="0" y="189"/>
                    </a:cubicBezTo>
                    <a:cubicBezTo>
                      <a:pt x="0" y="185"/>
                      <a:pt x="0" y="181"/>
                      <a:pt x="0" y="177"/>
                    </a:cubicBezTo>
                    <a:cubicBezTo>
                      <a:pt x="1" y="174"/>
                      <a:pt x="1" y="172"/>
                      <a:pt x="1" y="169"/>
                    </a:cubicBezTo>
                    <a:cubicBezTo>
                      <a:pt x="5" y="145"/>
                      <a:pt x="15" y="124"/>
                      <a:pt x="28" y="104"/>
                    </a:cubicBezTo>
                    <a:cubicBezTo>
                      <a:pt x="47" y="76"/>
                      <a:pt x="70" y="54"/>
                      <a:pt x="98" y="35"/>
                    </a:cubicBezTo>
                    <a:cubicBezTo>
                      <a:pt x="118" y="22"/>
                      <a:pt x="139" y="12"/>
                      <a:pt x="162" y="5"/>
                    </a:cubicBezTo>
                    <a:cubicBezTo>
                      <a:pt x="163" y="4"/>
                      <a:pt x="165" y="4"/>
                      <a:pt x="167" y="5"/>
                    </a:cubicBezTo>
                    <a:cubicBezTo>
                      <a:pt x="173" y="6"/>
                      <a:pt x="179" y="7"/>
                      <a:pt x="185" y="8"/>
                    </a:cubicBezTo>
                    <a:cubicBezTo>
                      <a:pt x="208" y="11"/>
                      <a:pt x="231" y="9"/>
                      <a:pt x="252" y="1"/>
                    </a:cubicBezTo>
                    <a:cubicBezTo>
                      <a:pt x="254" y="0"/>
                      <a:pt x="256" y="0"/>
                      <a:pt x="257" y="0"/>
                    </a:cubicBezTo>
                    <a:cubicBezTo>
                      <a:pt x="283" y="5"/>
                      <a:pt x="307" y="15"/>
                      <a:pt x="329" y="28"/>
                    </a:cubicBezTo>
                    <a:cubicBezTo>
                      <a:pt x="354" y="43"/>
                      <a:pt x="376" y="62"/>
                      <a:pt x="395" y="85"/>
                    </a:cubicBezTo>
                    <a:cubicBezTo>
                      <a:pt x="414" y="108"/>
                      <a:pt x="429" y="134"/>
                      <a:pt x="435" y="164"/>
                    </a:cubicBezTo>
                    <a:cubicBezTo>
                      <a:pt x="436" y="167"/>
                      <a:pt x="436" y="171"/>
                      <a:pt x="437" y="175"/>
                    </a:cubicBezTo>
                    <a:cubicBezTo>
                      <a:pt x="437" y="179"/>
                      <a:pt x="437" y="184"/>
                      <a:pt x="437" y="189"/>
                    </a:cubicBezTo>
                    <a:cubicBezTo>
                      <a:pt x="437" y="190"/>
                      <a:pt x="437" y="191"/>
                      <a:pt x="436" y="192"/>
                    </a:cubicBezTo>
                    <a:cubicBezTo>
                      <a:pt x="434" y="200"/>
                      <a:pt x="433" y="207"/>
                      <a:pt x="429" y="214"/>
                    </a:cubicBezTo>
                    <a:cubicBezTo>
                      <a:pt x="420" y="232"/>
                      <a:pt x="403" y="241"/>
                      <a:pt x="385" y="248"/>
                    </a:cubicBezTo>
                    <a:cubicBezTo>
                      <a:pt x="360" y="257"/>
                      <a:pt x="334" y="261"/>
                      <a:pt x="308" y="263"/>
                    </a:cubicBezTo>
                    <a:cubicBezTo>
                      <a:pt x="288" y="265"/>
                      <a:pt x="267" y="265"/>
                      <a:pt x="247" y="266"/>
                    </a:cubicBezTo>
                    <a:cubicBezTo>
                      <a:pt x="245" y="266"/>
                      <a:pt x="243" y="266"/>
                      <a:pt x="242"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89" name="Freeform 30"/>
              <p:cNvSpPr>
                <a:spLocks noEditPoints="1"/>
              </p:cNvSpPr>
              <p:nvPr/>
            </p:nvSpPr>
            <p:spPr bwMode="auto">
              <a:xfrm>
                <a:off x="3945" y="2293"/>
                <a:ext cx="446" cy="312"/>
              </a:xfrm>
              <a:custGeom>
                <a:avLst/>
                <a:gdLst>
                  <a:gd name="T0" fmla="*/ 99 w 189"/>
                  <a:gd name="T1" fmla="*/ 0 h 132"/>
                  <a:gd name="T2" fmla="*/ 124 w 189"/>
                  <a:gd name="T3" fmla="*/ 22 h 132"/>
                  <a:gd name="T4" fmla="*/ 126 w 189"/>
                  <a:gd name="T5" fmla="*/ 25 h 132"/>
                  <a:gd name="T6" fmla="*/ 140 w 189"/>
                  <a:gd name="T7" fmla="*/ 29 h 132"/>
                  <a:gd name="T8" fmla="*/ 149 w 189"/>
                  <a:gd name="T9" fmla="*/ 23 h 132"/>
                  <a:gd name="T10" fmla="*/ 171 w 189"/>
                  <a:gd name="T11" fmla="*/ 18 h 132"/>
                  <a:gd name="T12" fmla="*/ 183 w 189"/>
                  <a:gd name="T13" fmla="*/ 42 h 132"/>
                  <a:gd name="T14" fmla="*/ 178 w 189"/>
                  <a:gd name="T15" fmla="*/ 50 h 132"/>
                  <a:gd name="T16" fmla="*/ 154 w 189"/>
                  <a:gd name="T17" fmla="*/ 93 h 132"/>
                  <a:gd name="T18" fmla="*/ 153 w 189"/>
                  <a:gd name="T19" fmla="*/ 106 h 132"/>
                  <a:gd name="T20" fmla="*/ 141 w 189"/>
                  <a:gd name="T21" fmla="*/ 123 h 132"/>
                  <a:gd name="T22" fmla="*/ 109 w 189"/>
                  <a:gd name="T23" fmla="*/ 131 h 132"/>
                  <a:gd name="T24" fmla="*/ 58 w 189"/>
                  <a:gd name="T25" fmla="*/ 125 h 132"/>
                  <a:gd name="T26" fmla="*/ 45 w 189"/>
                  <a:gd name="T27" fmla="*/ 115 h 132"/>
                  <a:gd name="T28" fmla="*/ 7 w 189"/>
                  <a:gd name="T29" fmla="*/ 55 h 132"/>
                  <a:gd name="T30" fmla="*/ 20 w 189"/>
                  <a:gd name="T31" fmla="*/ 34 h 132"/>
                  <a:gd name="T32" fmla="*/ 45 w 189"/>
                  <a:gd name="T33" fmla="*/ 33 h 132"/>
                  <a:gd name="T34" fmla="*/ 68 w 189"/>
                  <a:gd name="T35" fmla="*/ 18 h 132"/>
                  <a:gd name="T36" fmla="*/ 91 w 189"/>
                  <a:gd name="T37" fmla="*/ 0 h 132"/>
                  <a:gd name="T38" fmla="*/ 99 w 189"/>
                  <a:gd name="T39" fmla="*/ 0 h 132"/>
                  <a:gd name="T40" fmla="*/ 166 w 189"/>
                  <a:gd name="T41" fmla="*/ 35 h 132"/>
                  <a:gd name="T42" fmla="*/ 160 w 189"/>
                  <a:gd name="T43" fmla="*/ 37 h 132"/>
                  <a:gd name="T44" fmla="*/ 150 w 189"/>
                  <a:gd name="T45" fmla="*/ 43 h 132"/>
                  <a:gd name="T46" fmla="*/ 115 w 189"/>
                  <a:gd name="T47" fmla="*/ 40 h 132"/>
                  <a:gd name="T48" fmla="*/ 107 w 189"/>
                  <a:gd name="T49" fmla="*/ 27 h 132"/>
                  <a:gd name="T50" fmla="*/ 101 w 189"/>
                  <a:gd name="T51" fmla="*/ 20 h 132"/>
                  <a:gd name="T52" fmla="*/ 86 w 189"/>
                  <a:gd name="T53" fmla="*/ 22 h 132"/>
                  <a:gd name="T54" fmla="*/ 81 w 189"/>
                  <a:gd name="T55" fmla="*/ 31 h 132"/>
                  <a:gd name="T56" fmla="*/ 48 w 189"/>
                  <a:gd name="T57" fmla="*/ 50 h 132"/>
                  <a:gd name="T58" fmla="*/ 26 w 189"/>
                  <a:gd name="T59" fmla="*/ 51 h 132"/>
                  <a:gd name="T60" fmla="*/ 33 w 189"/>
                  <a:gd name="T61" fmla="*/ 59 h 132"/>
                  <a:gd name="T62" fmla="*/ 56 w 189"/>
                  <a:gd name="T63" fmla="*/ 77 h 132"/>
                  <a:gd name="T64" fmla="*/ 82 w 189"/>
                  <a:gd name="T65" fmla="*/ 70 h 132"/>
                  <a:gd name="T66" fmla="*/ 87 w 189"/>
                  <a:gd name="T67" fmla="*/ 65 h 132"/>
                  <a:gd name="T68" fmla="*/ 102 w 189"/>
                  <a:gd name="T69" fmla="*/ 66 h 132"/>
                  <a:gd name="T70" fmla="*/ 107 w 189"/>
                  <a:gd name="T71" fmla="*/ 73 h 132"/>
                  <a:gd name="T72" fmla="*/ 137 w 189"/>
                  <a:gd name="T73" fmla="*/ 77 h 132"/>
                  <a:gd name="T74" fmla="*/ 147 w 189"/>
                  <a:gd name="T75" fmla="*/ 66 h 132"/>
                  <a:gd name="T76" fmla="*/ 166 w 189"/>
                  <a:gd name="T77"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32">
                    <a:moveTo>
                      <a:pt x="99" y="0"/>
                    </a:moveTo>
                    <a:cubicBezTo>
                      <a:pt x="112" y="3"/>
                      <a:pt x="119" y="12"/>
                      <a:pt x="124" y="22"/>
                    </a:cubicBezTo>
                    <a:cubicBezTo>
                      <a:pt x="125" y="23"/>
                      <a:pt x="125" y="24"/>
                      <a:pt x="126" y="25"/>
                    </a:cubicBezTo>
                    <a:cubicBezTo>
                      <a:pt x="129" y="31"/>
                      <a:pt x="134" y="32"/>
                      <a:pt x="140" y="29"/>
                    </a:cubicBezTo>
                    <a:cubicBezTo>
                      <a:pt x="143" y="27"/>
                      <a:pt x="146" y="25"/>
                      <a:pt x="149" y="23"/>
                    </a:cubicBezTo>
                    <a:cubicBezTo>
                      <a:pt x="156" y="19"/>
                      <a:pt x="163" y="18"/>
                      <a:pt x="171" y="18"/>
                    </a:cubicBezTo>
                    <a:cubicBezTo>
                      <a:pt x="183" y="19"/>
                      <a:pt x="189" y="31"/>
                      <a:pt x="183" y="42"/>
                    </a:cubicBezTo>
                    <a:cubicBezTo>
                      <a:pt x="182" y="44"/>
                      <a:pt x="180" y="47"/>
                      <a:pt x="178" y="50"/>
                    </a:cubicBezTo>
                    <a:cubicBezTo>
                      <a:pt x="168" y="63"/>
                      <a:pt x="159" y="77"/>
                      <a:pt x="154" y="93"/>
                    </a:cubicBezTo>
                    <a:cubicBezTo>
                      <a:pt x="153" y="98"/>
                      <a:pt x="152" y="102"/>
                      <a:pt x="153" y="106"/>
                    </a:cubicBezTo>
                    <a:cubicBezTo>
                      <a:pt x="154" y="115"/>
                      <a:pt x="149" y="119"/>
                      <a:pt x="141" y="123"/>
                    </a:cubicBezTo>
                    <a:cubicBezTo>
                      <a:pt x="131" y="128"/>
                      <a:pt x="120" y="130"/>
                      <a:pt x="109" y="131"/>
                    </a:cubicBezTo>
                    <a:cubicBezTo>
                      <a:pt x="92" y="132"/>
                      <a:pt x="75" y="131"/>
                      <a:pt x="58" y="125"/>
                    </a:cubicBezTo>
                    <a:cubicBezTo>
                      <a:pt x="52" y="123"/>
                      <a:pt x="48" y="120"/>
                      <a:pt x="45" y="115"/>
                    </a:cubicBezTo>
                    <a:cubicBezTo>
                      <a:pt x="32" y="95"/>
                      <a:pt x="19" y="75"/>
                      <a:pt x="7" y="55"/>
                    </a:cubicBezTo>
                    <a:cubicBezTo>
                      <a:pt x="0" y="44"/>
                      <a:pt x="6" y="35"/>
                      <a:pt x="20" y="34"/>
                    </a:cubicBezTo>
                    <a:cubicBezTo>
                      <a:pt x="28" y="34"/>
                      <a:pt x="36" y="34"/>
                      <a:pt x="45" y="33"/>
                    </a:cubicBezTo>
                    <a:cubicBezTo>
                      <a:pt x="56" y="33"/>
                      <a:pt x="64" y="28"/>
                      <a:pt x="68" y="18"/>
                    </a:cubicBezTo>
                    <a:cubicBezTo>
                      <a:pt x="72" y="8"/>
                      <a:pt x="79" y="2"/>
                      <a:pt x="91" y="0"/>
                    </a:cubicBezTo>
                    <a:cubicBezTo>
                      <a:pt x="93" y="0"/>
                      <a:pt x="96" y="0"/>
                      <a:pt x="99" y="0"/>
                    </a:cubicBezTo>
                    <a:close/>
                    <a:moveTo>
                      <a:pt x="166" y="35"/>
                    </a:moveTo>
                    <a:cubicBezTo>
                      <a:pt x="164" y="36"/>
                      <a:pt x="162" y="36"/>
                      <a:pt x="160" y="37"/>
                    </a:cubicBezTo>
                    <a:cubicBezTo>
                      <a:pt x="156" y="39"/>
                      <a:pt x="153" y="41"/>
                      <a:pt x="150" y="43"/>
                    </a:cubicBezTo>
                    <a:cubicBezTo>
                      <a:pt x="137" y="50"/>
                      <a:pt x="124" y="48"/>
                      <a:pt x="115" y="40"/>
                    </a:cubicBezTo>
                    <a:cubicBezTo>
                      <a:pt x="112" y="36"/>
                      <a:pt x="110" y="31"/>
                      <a:pt x="107" y="27"/>
                    </a:cubicBezTo>
                    <a:cubicBezTo>
                      <a:pt x="105" y="25"/>
                      <a:pt x="103" y="22"/>
                      <a:pt x="101" y="20"/>
                    </a:cubicBezTo>
                    <a:cubicBezTo>
                      <a:pt x="96" y="15"/>
                      <a:pt x="89" y="16"/>
                      <a:pt x="86" y="22"/>
                    </a:cubicBezTo>
                    <a:cubicBezTo>
                      <a:pt x="84" y="25"/>
                      <a:pt x="83" y="28"/>
                      <a:pt x="81" y="31"/>
                    </a:cubicBezTo>
                    <a:cubicBezTo>
                      <a:pt x="74" y="43"/>
                      <a:pt x="62" y="48"/>
                      <a:pt x="48" y="50"/>
                    </a:cubicBezTo>
                    <a:cubicBezTo>
                      <a:pt x="41" y="50"/>
                      <a:pt x="33" y="50"/>
                      <a:pt x="26" y="51"/>
                    </a:cubicBezTo>
                    <a:cubicBezTo>
                      <a:pt x="28" y="54"/>
                      <a:pt x="31" y="57"/>
                      <a:pt x="33" y="59"/>
                    </a:cubicBezTo>
                    <a:cubicBezTo>
                      <a:pt x="40" y="66"/>
                      <a:pt x="47" y="73"/>
                      <a:pt x="56" y="77"/>
                    </a:cubicBezTo>
                    <a:cubicBezTo>
                      <a:pt x="66" y="80"/>
                      <a:pt x="76" y="80"/>
                      <a:pt x="82" y="70"/>
                    </a:cubicBezTo>
                    <a:cubicBezTo>
                      <a:pt x="84" y="68"/>
                      <a:pt x="85" y="67"/>
                      <a:pt x="87" y="65"/>
                    </a:cubicBezTo>
                    <a:cubicBezTo>
                      <a:pt x="92" y="60"/>
                      <a:pt x="97" y="61"/>
                      <a:pt x="102" y="66"/>
                    </a:cubicBezTo>
                    <a:cubicBezTo>
                      <a:pt x="104" y="68"/>
                      <a:pt x="105" y="71"/>
                      <a:pt x="107" y="73"/>
                    </a:cubicBezTo>
                    <a:cubicBezTo>
                      <a:pt x="115" y="83"/>
                      <a:pt x="127" y="84"/>
                      <a:pt x="137" y="77"/>
                    </a:cubicBezTo>
                    <a:cubicBezTo>
                      <a:pt x="142" y="74"/>
                      <a:pt x="144" y="70"/>
                      <a:pt x="147" y="66"/>
                    </a:cubicBezTo>
                    <a:cubicBezTo>
                      <a:pt x="153" y="56"/>
                      <a:pt x="159" y="46"/>
                      <a:pt x="16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48" name="TextBox 47"/>
            <p:cNvSpPr txBox="1"/>
            <p:nvPr/>
          </p:nvSpPr>
          <p:spPr>
            <a:xfrm>
              <a:off x="3855720" y="2101770"/>
              <a:ext cx="5288280" cy="338554"/>
            </a:xfrm>
            <a:prstGeom prst="rect">
              <a:avLst/>
            </a:prstGeom>
            <a:noFill/>
          </p:spPr>
          <p:txBody>
            <a:bodyPr wrap="square" rtlCol="0">
              <a:spAutoFit/>
            </a:bodyPr>
            <a:lstStyle/>
            <a:p>
              <a:r>
                <a:rPr lang="en-US" sz="1600" dirty="0">
                  <a:solidFill>
                    <a:srgbClr val="000000"/>
                  </a:solidFill>
                </a:rPr>
                <a:t>Transportation </a:t>
              </a:r>
              <a:r>
                <a:rPr lang="en-US" sz="1600" dirty="0" smtClean="0">
                  <a:solidFill>
                    <a:srgbClr val="000000"/>
                  </a:solidFill>
                </a:rPr>
                <a:t>solutions that support Florida’s global</a:t>
              </a:r>
              <a:endParaRPr lang="en-US" sz="1600" i="1" dirty="0">
                <a:solidFill>
                  <a:srgbClr val="000000"/>
                </a:solidFill>
              </a:endParaRPr>
            </a:p>
          </p:txBody>
        </p:sp>
        <p:sp>
          <p:nvSpPr>
            <p:cNvPr id="49" name="TextBox 48"/>
            <p:cNvSpPr txBox="1"/>
            <p:nvPr/>
          </p:nvSpPr>
          <p:spPr>
            <a:xfrm>
              <a:off x="3873535" y="2348375"/>
              <a:ext cx="4203395" cy="461665"/>
            </a:xfrm>
            <a:prstGeom prst="rect">
              <a:avLst/>
            </a:prstGeom>
            <a:noFill/>
          </p:spPr>
          <p:txBody>
            <a:bodyPr wrap="none" rtlCol="0">
              <a:spAutoFit/>
            </a:bodyPr>
            <a:lstStyle/>
            <a:p>
              <a:r>
                <a:rPr lang="en-US" sz="2400" b="1" dirty="0" smtClean="0">
                  <a:solidFill>
                    <a:srgbClr val="00A400"/>
                  </a:solidFill>
                </a:rPr>
                <a:t>Economic Competitiveness</a:t>
              </a:r>
              <a:endParaRPr lang="en-US" sz="2400" b="1" dirty="0">
                <a:solidFill>
                  <a:srgbClr val="00A400"/>
                </a:solidFill>
              </a:endParaRPr>
            </a:p>
          </p:txBody>
        </p:sp>
      </p:grpSp>
      <p:grpSp>
        <p:nvGrpSpPr>
          <p:cNvPr id="34" name="Group 33"/>
          <p:cNvGrpSpPr/>
          <p:nvPr/>
        </p:nvGrpSpPr>
        <p:grpSpPr>
          <a:xfrm>
            <a:off x="5294376" y="4114800"/>
            <a:ext cx="3877056" cy="1289304"/>
            <a:chOff x="5266944" y="4078224"/>
            <a:chExt cx="3877056" cy="1289304"/>
          </a:xfrm>
        </p:grpSpPr>
        <p:sp>
          <p:nvSpPr>
            <p:cNvPr id="3098" name="Freeform 42"/>
            <p:cNvSpPr>
              <a:spLocks/>
            </p:cNvSpPr>
            <p:nvPr/>
          </p:nvSpPr>
          <p:spPr bwMode="auto">
            <a:xfrm>
              <a:off x="7623159" y="4078224"/>
              <a:ext cx="1041604" cy="1289304"/>
            </a:xfrm>
            <a:custGeom>
              <a:avLst/>
              <a:gdLst>
                <a:gd name="T0" fmla="*/ 80 w 347"/>
                <a:gd name="T1" fmla="*/ 399 h 430"/>
                <a:gd name="T2" fmla="*/ 80 w 347"/>
                <a:gd name="T3" fmla="*/ 396 h 430"/>
                <a:gd name="T4" fmla="*/ 65 w 347"/>
                <a:gd name="T5" fmla="*/ 365 h 430"/>
                <a:gd name="T6" fmla="*/ 8 w 347"/>
                <a:gd name="T7" fmla="*/ 274 h 430"/>
                <a:gd name="T8" fmla="*/ 54 w 347"/>
                <a:gd name="T9" fmla="*/ 65 h 430"/>
                <a:gd name="T10" fmla="*/ 95 w 347"/>
                <a:gd name="T11" fmla="*/ 0 h 430"/>
                <a:gd name="T12" fmla="*/ 160 w 347"/>
                <a:gd name="T13" fmla="*/ 111 h 430"/>
                <a:gd name="T14" fmla="*/ 82 w 347"/>
                <a:gd name="T15" fmla="*/ 227 h 430"/>
                <a:gd name="T16" fmla="*/ 149 w 347"/>
                <a:gd name="T17" fmla="*/ 351 h 430"/>
                <a:gd name="T18" fmla="*/ 118 w 347"/>
                <a:gd name="T19" fmla="*/ 371 h 430"/>
                <a:gd name="T20" fmla="*/ 111 w 347"/>
                <a:gd name="T21" fmla="*/ 380 h 430"/>
                <a:gd name="T22" fmla="*/ 112 w 347"/>
                <a:gd name="T23" fmla="*/ 398 h 430"/>
                <a:gd name="T24" fmla="*/ 200 w 347"/>
                <a:gd name="T25" fmla="*/ 398 h 430"/>
                <a:gd name="T26" fmla="*/ 200 w 347"/>
                <a:gd name="T27" fmla="*/ 390 h 430"/>
                <a:gd name="T28" fmla="*/ 200 w 347"/>
                <a:gd name="T29" fmla="*/ 303 h 430"/>
                <a:gd name="T30" fmla="*/ 204 w 347"/>
                <a:gd name="T31" fmla="*/ 292 h 430"/>
                <a:gd name="T32" fmla="*/ 275 w 347"/>
                <a:gd name="T33" fmla="*/ 221 h 430"/>
                <a:gd name="T34" fmla="*/ 282 w 347"/>
                <a:gd name="T35" fmla="*/ 216 h 430"/>
                <a:gd name="T36" fmla="*/ 274 w 347"/>
                <a:gd name="T37" fmla="*/ 207 h 430"/>
                <a:gd name="T38" fmla="*/ 195 w 347"/>
                <a:gd name="T39" fmla="*/ 286 h 430"/>
                <a:gd name="T40" fmla="*/ 186 w 347"/>
                <a:gd name="T41" fmla="*/ 268 h 430"/>
                <a:gd name="T42" fmla="*/ 186 w 347"/>
                <a:gd name="T43" fmla="*/ 175 h 430"/>
                <a:gd name="T44" fmla="*/ 186 w 347"/>
                <a:gd name="T45" fmla="*/ 166 h 430"/>
                <a:gd name="T46" fmla="*/ 176 w 347"/>
                <a:gd name="T47" fmla="*/ 166 h 430"/>
                <a:gd name="T48" fmla="*/ 176 w 347"/>
                <a:gd name="T49" fmla="*/ 265 h 430"/>
                <a:gd name="T50" fmla="*/ 147 w 347"/>
                <a:gd name="T51" fmla="*/ 233 h 430"/>
                <a:gd name="T52" fmla="*/ 139 w 347"/>
                <a:gd name="T53" fmla="*/ 240 h 430"/>
                <a:gd name="T54" fmla="*/ 181 w 347"/>
                <a:gd name="T55" fmla="*/ 288 h 430"/>
                <a:gd name="T56" fmla="*/ 189 w 347"/>
                <a:gd name="T57" fmla="*/ 308 h 430"/>
                <a:gd name="T58" fmla="*/ 189 w 347"/>
                <a:gd name="T59" fmla="*/ 353 h 430"/>
                <a:gd name="T60" fmla="*/ 93 w 347"/>
                <a:gd name="T61" fmla="*/ 244 h 430"/>
                <a:gd name="T62" fmla="*/ 200 w 347"/>
                <a:gd name="T63" fmla="*/ 112 h 430"/>
                <a:gd name="T64" fmla="*/ 338 w 347"/>
                <a:gd name="T65" fmla="*/ 217 h 430"/>
                <a:gd name="T66" fmla="*/ 232 w 347"/>
                <a:gd name="T67" fmla="*/ 356 h 430"/>
                <a:gd name="T68" fmla="*/ 232 w 347"/>
                <a:gd name="T69" fmla="*/ 398 h 430"/>
                <a:gd name="T70" fmla="*/ 240 w 347"/>
                <a:gd name="T71" fmla="*/ 399 h 430"/>
                <a:gd name="T72" fmla="*/ 278 w 347"/>
                <a:gd name="T73" fmla="*/ 399 h 430"/>
                <a:gd name="T74" fmla="*/ 293 w 347"/>
                <a:gd name="T75" fmla="*/ 414 h 430"/>
                <a:gd name="T76" fmla="*/ 279 w 347"/>
                <a:gd name="T77" fmla="*/ 430 h 430"/>
                <a:gd name="T78" fmla="*/ 271 w 347"/>
                <a:gd name="T79" fmla="*/ 430 h 430"/>
                <a:gd name="T80" fmla="*/ 44 w 347"/>
                <a:gd name="T81" fmla="*/ 430 h 430"/>
                <a:gd name="T82" fmla="*/ 22 w 347"/>
                <a:gd name="T83" fmla="*/ 414 h 430"/>
                <a:gd name="T84" fmla="*/ 44 w 347"/>
                <a:gd name="T85" fmla="*/ 399 h 430"/>
                <a:gd name="T86" fmla="*/ 80 w 347"/>
                <a:gd name="T87" fmla="*/ 39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430">
                  <a:moveTo>
                    <a:pt x="80" y="399"/>
                  </a:moveTo>
                  <a:cubicBezTo>
                    <a:pt x="80" y="397"/>
                    <a:pt x="80" y="396"/>
                    <a:pt x="80" y="396"/>
                  </a:cubicBezTo>
                  <a:cubicBezTo>
                    <a:pt x="82" y="382"/>
                    <a:pt x="80" y="374"/>
                    <a:pt x="65" y="365"/>
                  </a:cubicBezTo>
                  <a:cubicBezTo>
                    <a:pt x="31" y="345"/>
                    <a:pt x="13" y="313"/>
                    <a:pt x="8" y="274"/>
                  </a:cubicBezTo>
                  <a:cubicBezTo>
                    <a:pt x="0" y="199"/>
                    <a:pt x="19" y="130"/>
                    <a:pt x="54" y="65"/>
                  </a:cubicBezTo>
                  <a:cubicBezTo>
                    <a:pt x="66" y="43"/>
                    <a:pt x="81" y="22"/>
                    <a:pt x="95" y="0"/>
                  </a:cubicBezTo>
                  <a:cubicBezTo>
                    <a:pt x="123" y="35"/>
                    <a:pt x="144" y="72"/>
                    <a:pt x="160" y="111"/>
                  </a:cubicBezTo>
                  <a:cubicBezTo>
                    <a:pt x="113" y="136"/>
                    <a:pt x="85" y="173"/>
                    <a:pt x="82" y="227"/>
                  </a:cubicBezTo>
                  <a:cubicBezTo>
                    <a:pt x="79" y="280"/>
                    <a:pt x="103" y="320"/>
                    <a:pt x="149" y="351"/>
                  </a:cubicBezTo>
                  <a:cubicBezTo>
                    <a:pt x="138" y="358"/>
                    <a:pt x="128" y="365"/>
                    <a:pt x="118" y="371"/>
                  </a:cubicBezTo>
                  <a:cubicBezTo>
                    <a:pt x="113" y="373"/>
                    <a:pt x="111" y="375"/>
                    <a:pt x="111" y="380"/>
                  </a:cubicBezTo>
                  <a:cubicBezTo>
                    <a:pt x="112" y="386"/>
                    <a:pt x="112" y="392"/>
                    <a:pt x="112" y="398"/>
                  </a:cubicBezTo>
                  <a:cubicBezTo>
                    <a:pt x="141" y="398"/>
                    <a:pt x="170" y="398"/>
                    <a:pt x="200" y="398"/>
                  </a:cubicBezTo>
                  <a:cubicBezTo>
                    <a:pt x="200" y="395"/>
                    <a:pt x="200" y="393"/>
                    <a:pt x="200" y="390"/>
                  </a:cubicBezTo>
                  <a:cubicBezTo>
                    <a:pt x="200" y="361"/>
                    <a:pt x="200" y="332"/>
                    <a:pt x="200" y="303"/>
                  </a:cubicBezTo>
                  <a:cubicBezTo>
                    <a:pt x="200" y="298"/>
                    <a:pt x="201" y="295"/>
                    <a:pt x="204" y="292"/>
                  </a:cubicBezTo>
                  <a:cubicBezTo>
                    <a:pt x="228" y="268"/>
                    <a:pt x="252" y="244"/>
                    <a:pt x="275" y="221"/>
                  </a:cubicBezTo>
                  <a:cubicBezTo>
                    <a:pt x="277" y="219"/>
                    <a:pt x="280" y="218"/>
                    <a:pt x="282" y="216"/>
                  </a:cubicBezTo>
                  <a:cubicBezTo>
                    <a:pt x="279" y="212"/>
                    <a:pt x="277" y="210"/>
                    <a:pt x="274" y="207"/>
                  </a:cubicBezTo>
                  <a:cubicBezTo>
                    <a:pt x="247" y="234"/>
                    <a:pt x="221" y="260"/>
                    <a:pt x="195" y="286"/>
                  </a:cubicBezTo>
                  <a:cubicBezTo>
                    <a:pt x="188" y="281"/>
                    <a:pt x="186" y="275"/>
                    <a:pt x="186" y="268"/>
                  </a:cubicBezTo>
                  <a:cubicBezTo>
                    <a:pt x="187" y="237"/>
                    <a:pt x="186" y="206"/>
                    <a:pt x="186" y="175"/>
                  </a:cubicBezTo>
                  <a:cubicBezTo>
                    <a:pt x="186" y="172"/>
                    <a:pt x="186" y="170"/>
                    <a:pt x="186" y="166"/>
                  </a:cubicBezTo>
                  <a:cubicBezTo>
                    <a:pt x="183" y="166"/>
                    <a:pt x="180" y="166"/>
                    <a:pt x="176" y="166"/>
                  </a:cubicBezTo>
                  <a:cubicBezTo>
                    <a:pt x="176" y="199"/>
                    <a:pt x="176" y="231"/>
                    <a:pt x="176" y="265"/>
                  </a:cubicBezTo>
                  <a:cubicBezTo>
                    <a:pt x="165" y="253"/>
                    <a:pt x="156" y="243"/>
                    <a:pt x="147" y="233"/>
                  </a:cubicBezTo>
                  <a:cubicBezTo>
                    <a:pt x="144" y="235"/>
                    <a:pt x="142" y="237"/>
                    <a:pt x="139" y="240"/>
                  </a:cubicBezTo>
                  <a:cubicBezTo>
                    <a:pt x="153" y="256"/>
                    <a:pt x="167" y="272"/>
                    <a:pt x="181" y="288"/>
                  </a:cubicBezTo>
                  <a:cubicBezTo>
                    <a:pt x="187" y="294"/>
                    <a:pt x="189" y="300"/>
                    <a:pt x="189" y="308"/>
                  </a:cubicBezTo>
                  <a:cubicBezTo>
                    <a:pt x="188" y="323"/>
                    <a:pt x="189" y="338"/>
                    <a:pt x="189" y="353"/>
                  </a:cubicBezTo>
                  <a:cubicBezTo>
                    <a:pt x="146" y="353"/>
                    <a:pt x="96" y="296"/>
                    <a:pt x="93" y="244"/>
                  </a:cubicBezTo>
                  <a:cubicBezTo>
                    <a:pt x="88" y="174"/>
                    <a:pt x="139" y="119"/>
                    <a:pt x="200" y="112"/>
                  </a:cubicBezTo>
                  <a:cubicBezTo>
                    <a:pt x="269" y="104"/>
                    <a:pt x="328" y="149"/>
                    <a:pt x="338" y="217"/>
                  </a:cubicBezTo>
                  <a:cubicBezTo>
                    <a:pt x="347" y="282"/>
                    <a:pt x="304" y="345"/>
                    <a:pt x="232" y="356"/>
                  </a:cubicBezTo>
                  <a:cubicBezTo>
                    <a:pt x="232" y="370"/>
                    <a:pt x="232" y="384"/>
                    <a:pt x="232" y="398"/>
                  </a:cubicBezTo>
                  <a:cubicBezTo>
                    <a:pt x="235" y="398"/>
                    <a:pt x="237" y="399"/>
                    <a:pt x="240" y="399"/>
                  </a:cubicBezTo>
                  <a:cubicBezTo>
                    <a:pt x="253" y="399"/>
                    <a:pt x="266" y="398"/>
                    <a:pt x="278" y="399"/>
                  </a:cubicBezTo>
                  <a:cubicBezTo>
                    <a:pt x="287" y="399"/>
                    <a:pt x="293" y="405"/>
                    <a:pt x="293" y="414"/>
                  </a:cubicBezTo>
                  <a:cubicBezTo>
                    <a:pt x="293" y="422"/>
                    <a:pt x="288" y="429"/>
                    <a:pt x="279" y="430"/>
                  </a:cubicBezTo>
                  <a:cubicBezTo>
                    <a:pt x="276" y="430"/>
                    <a:pt x="274" y="430"/>
                    <a:pt x="271" y="430"/>
                  </a:cubicBezTo>
                  <a:cubicBezTo>
                    <a:pt x="195" y="430"/>
                    <a:pt x="120" y="430"/>
                    <a:pt x="44" y="430"/>
                  </a:cubicBezTo>
                  <a:cubicBezTo>
                    <a:pt x="29" y="430"/>
                    <a:pt x="22" y="424"/>
                    <a:pt x="22" y="414"/>
                  </a:cubicBezTo>
                  <a:cubicBezTo>
                    <a:pt x="22" y="404"/>
                    <a:pt x="29" y="399"/>
                    <a:pt x="44" y="399"/>
                  </a:cubicBezTo>
                  <a:cubicBezTo>
                    <a:pt x="56" y="399"/>
                    <a:pt x="68" y="399"/>
                    <a:pt x="80" y="399"/>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7030A0">
                    <a:lumMod val="20000"/>
                    <a:lumOff val="80000"/>
                  </a:srgbClr>
                </a:solidFill>
              </a:endParaRPr>
            </a:p>
          </p:txBody>
        </p:sp>
        <p:sp>
          <p:nvSpPr>
            <p:cNvPr id="68" name="TextBox 67"/>
            <p:cNvSpPr txBox="1"/>
            <p:nvPr/>
          </p:nvSpPr>
          <p:spPr>
            <a:xfrm>
              <a:off x="5266944" y="4271946"/>
              <a:ext cx="3877056" cy="584775"/>
            </a:xfrm>
            <a:prstGeom prst="rect">
              <a:avLst/>
            </a:prstGeom>
            <a:noFill/>
          </p:spPr>
          <p:txBody>
            <a:bodyPr wrap="square" rtlCol="0">
              <a:spAutoFit/>
            </a:bodyPr>
            <a:lstStyle/>
            <a:p>
              <a:r>
                <a:rPr lang="en-US" sz="1600" dirty="0">
                  <a:solidFill>
                    <a:srgbClr val="000000"/>
                  </a:solidFill>
                </a:rPr>
                <a:t>Transportation </a:t>
              </a:r>
              <a:r>
                <a:rPr lang="en-US" sz="1600" dirty="0" smtClean="0">
                  <a:solidFill>
                    <a:srgbClr val="000000"/>
                  </a:solidFill>
                </a:rPr>
                <a:t>solutions that enhance Florida’s </a:t>
              </a:r>
              <a:endParaRPr lang="en-US" sz="1600" i="1" dirty="0">
                <a:solidFill>
                  <a:srgbClr val="000000"/>
                </a:solidFill>
              </a:endParaRPr>
            </a:p>
          </p:txBody>
        </p:sp>
        <p:sp>
          <p:nvSpPr>
            <p:cNvPr id="69" name="TextBox 68"/>
            <p:cNvSpPr txBox="1"/>
            <p:nvPr/>
          </p:nvSpPr>
          <p:spPr>
            <a:xfrm>
              <a:off x="6144295" y="4491119"/>
              <a:ext cx="2064989" cy="461665"/>
            </a:xfrm>
            <a:prstGeom prst="rect">
              <a:avLst/>
            </a:prstGeom>
            <a:noFill/>
          </p:spPr>
          <p:txBody>
            <a:bodyPr wrap="none" rtlCol="0">
              <a:spAutoFit/>
            </a:bodyPr>
            <a:lstStyle/>
            <a:p>
              <a:r>
                <a:rPr lang="en-US" sz="2400" b="1" dirty="0" smtClean="0">
                  <a:solidFill>
                    <a:srgbClr val="7030A0"/>
                  </a:solidFill>
                </a:rPr>
                <a:t>Environment</a:t>
              </a:r>
              <a:endParaRPr lang="en-US" sz="2400" b="1" dirty="0">
                <a:solidFill>
                  <a:srgbClr val="7030A0"/>
                </a:solidFill>
              </a:endParaRPr>
            </a:p>
          </p:txBody>
        </p:sp>
        <p:sp>
          <p:nvSpPr>
            <p:cNvPr id="70" name="TextBox 69"/>
            <p:cNvSpPr txBox="1"/>
            <p:nvPr/>
          </p:nvSpPr>
          <p:spPr>
            <a:xfrm>
              <a:off x="8043672" y="4559808"/>
              <a:ext cx="526106" cy="338554"/>
            </a:xfrm>
            <a:prstGeom prst="rect">
              <a:avLst/>
            </a:prstGeom>
            <a:noFill/>
          </p:spPr>
          <p:txBody>
            <a:bodyPr wrap="none" rtlCol="0">
              <a:spAutoFit/>
            </a:bodyPr>
            <a:lstStyle/>
            <a:p>
              <a:r>
                <a:rPr lang="en-US" sz="1600" i="1" dirty="0" smtClean="0">
                  <a:solidFill>
                    <a:srgbClr val="000000"/>
                  </a:solidFill>
                </a:rPr>
                <a:t>and</a:t>
              </a:r>
              <a:endParaRPr lang="en-US" sz="1600" i="1" dirty="0">
                <a:solidFill>
                  <a:srgbClr val="000000"/>
                </a:solidFill>
              </a:endParaRPr>
            </a:p>
          </p:txBody>
        </p:sp>
        <p:sp>
          <p:nvSpPr>
            <p:cNvPr id="71" name="TextBox 70"/>
            <p:cNvSpPr txBox="1"/>
            <p:nvPr/>
          </p:nvSpPr>
          <p:spPr>
            <a:xfrm>
              <a:off x="5876071" y="4798967"/>
              <a:ext cx="2717411" cy="461665"/>
            </a:xfrm>
            <a:prstGeom prst="rect">
              <a:avLst/>
            </a:prstGeom>
            <a:noFill/>
          </p:spPr>
          <p:txBody>
            <a:bodyPr wrap="none" rtlCol="0">
              <a:spAutoFit/>
            </a:bodyPr>
            <a:lstStyle/>
            <a:p>
              <a:r>
                <a:rPr lang="en-US" sz="2400" b="1" dirty="0" smtClean="0">
                  <a:solidFill>
                    <a:srgbClr val="7030A0"/>
                  </a:solidFill>
                </a:rPr>
                <a:t>Conserve Energy</a:t>
              </a:r>
              <a:endParaRPr lang="en-US" sz="2400" b="1" dirty="0">
                <a:solidFill>
                  <a:srgbClr val="7030A0"/>
                </a:solidFill>
              </a:endParaRPr>
            </a:p>
          </p:txBody>
        </p:sp>
      </p:grpSp>
      <p:grpSp>
        <p:nvGrpSpPr>
          <p:cNvPr id="21" name="Group 20"/>
          <p:cNvGrpSpPr/>
          <p:nvPr/>
        </p:nvGrpSpPr>
        <p:grpSpPr>
          <a:xfrm>
            <a:off x="527304" y="2999258"/>
            <a:ext cx="3910991" cy="1027256"/>
            <a:chOff x="527304" y="2999258"/>
            <a:chExt cx="3910991" cy="1027256"/>
          </a:xfrm>
        </p:grpSpPr>
        <p:grpSp>
          <p:nvGrpSpPr>
            <p:cNvPr id="16" name="Group 15"/>
            <p:cNvGrpSpPr/>
            <p:nvPr/>
          </p:nvGrpSpPr>
          <p:grpSpPr>
            <a:xfrm>
              <a:off x="527304" y="2999258"/>
              <a:ext cx="3910991" cy="1027256"/>
              <a:chOff x="527304" y="2999258"/>
              <a:chExt cx="3910991" cy="1027256"/>
            </a:xfrm>
          </p:grpSpPr>
          <p:grpSp>
            <p:nvGrpSpPr>
              <p:cNvPr id="15" name="Group 5"/>
              <p:cNvGrpSpPr>
                <a:grpSpLocks noChangeAspect="1"/>
              </p:cNvGrpSpPr>
              <p:nvPr/>
            </p:nvGrpSpPr>
            <p:grpSpPr bwMode="auto">
              <a:xfrm>
                <a:off x="2276982" y="2999258"/>
                <a:ext cx="2161313" cy="1027256"/>
                <a:chOff x="1342" y="1400"/>
                <a:chExt cx="3076" cy="1462"/>
              </a:xfrm>
            </p:grpSpPr>
            <p:sp>
              <p:nvSpPr>
                <p:cNvPr id="22" name="Rectangle 6"/>
                <p:cNvSpPr>
                  <a:spLocks noChangeArrowheads="1"/>
                </p:cNvSpPr>
                <p:nvPr/>
              </p:nvSpPr>
              <p:spPr bwMode="auto">
                <a:xfrm>
                  <a:off x="1342" y="2352"/>
                  <a:ext cx="3076" cy="33"/>
                </a:xfrm>
                <a:prstGeom prst="rect">
                  <a:avLst/>
                </a:prstGeom>
                <a:solidFill>
                  <a:srgbClr val="E3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Rectangle 7"/>
                <p:cNvSpPr>
                  <a:spLocks noChangeArrowheads="1"/>
                </p:cNvSpPr>
                <p:nvPr/>
              </p:nvSpPr>
              <p:spPr bwMode="auto">
                <a:xfrm>
                  <a:off x="1668" y="1400"/>
                  <a:ext cx="187" cy="1462"/>
                </a:xfrm>
                <a:prstGeom prst="rect">
                  <a:avLst/>
                </a:prstGeom>
                <a:solidFill>
                  <a:srgbClr val="E3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Rectangle 8"/>
                <p:cNvSpPr>
                  <a:spLocks noChangeArrowheads="1"/>
                </p:cNvSpPr>
                <p:nvPr/>
              </p:nvSpPr>
              <p:spPr bwMode="auto">
                <a:xfrm>
                  <a:off x="3905" y="1400"/>
                  <a:ext cx="185" cy="1462"/>
                </a:xfrm>
                <a:prstGeom prst="rect">
                  <a:avLst/>
                </a:prstGeom>
                <a:solidFill>
                  <a:srgbClr val="E3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9"/>
                <p:cNvSpPr>
                  <a:spLocks/>
                </p:cNvSpPr>
                <p:nvPr/>
              </p:nvSpPr>
              <p:spPr bwMode="auto">
                <a:xfrm>
                  <a:off x="1833" y="1450"/>
                  <a:ext cx="2094" cy="663"/>
                </a:xfrm>
                <a:custGeom>
                  <a:avLst/>
                  <a:gdLst>
                    <a:gd name="T0" fmla="*/ 886 w 886"/>
                    <a:gd name="T1" fmla="*/ 0 h 281"/>
                    <a:gd name="T2" fmla="*/ 443 w 886"/>
                    <a:gd name="T3" fmla="*/ 281 h 281"/>
                    <a:gd name="T4" fmla="*/ 0 w 886"/>
                    <a:gd name="T5" fmla="*/ 0 h 281"/>
                  </a:gdLst>
                  <a:ahLst/>
                  <a:cxnLst>
                    <a:cxn ang="0">
                      <a:pos x="T0" y="T1"/>
                    </a:cxn>
                    <a:cxn ang="0">
                      <a:pos x="T2" y="T3"/>
                    </a:cxn>
                    <a:cxn ang="0">
                      <a:pos x="T4" y="T5"/>
                    </a:cxn>
                  </a:cxnLst>
                  <a:rect l="0" t="0" r="r" b="b"/>
                  <a:pathLst>
                    <a:path w="886" h="281">
                      <a:moveTo>
                        <a:pt x="886" y="0"/>
                      </a:moveTo>
                      <a:cubicBezTo>
                        <a:pt x="886" y="155"/>
                        <a:pt x="688" y="281"/>
                        <a:pt x="443" y="281"/>
                      </a:cubicBezTo>
                      <a:cubicBezTo>
                        <a:pt x="198" y="281"/>
                        <a:pt x="0" y="155"/>
                        <a:pt x="0" y="0"/>
                      </a:cubicBezTo>
                    </a:path>
                  </a:pathLst>
                </a:custGeom>
                <a:noFill/>
                <a:ln w="44450" cap="flat">
                  <a:solidFill>
                    <a:srgbClr val="E3D1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0"/>
                <p:cNvSpPr>
                  <a:spLocks/>
                </p:cNvSpPr>
                <p:nvPr/>
              </p:nvSpPr>
              <p:spPr bwMode="auto">
                <a:xfrm>
                  <a:off x="1342" y="1450"/>
                  <a:ext cx="345" cy="491"/>
                </a:xfrm>
                <a:custGeom>
                  <a:avLst/>
                  <a:gdLst>
                    <a:gd name="T0" fmla="*/ 146 w 146"/>
                    <a:gd name="T1" fmla="*/ 0 h 208"/>
                    <a:gd name="T2" fmla="*/ 0 w 146"/>
                    <a:gd name="T3" fmla="*/ 208 h 208"/>
                  </a:gdLst>
                  <a:ahLst/>
                  <a:cxnLst>
                    <a:cxn ang="0">
                      <a:pos x="T0" y="T1"/>
                    </a:cxn>
                    <a:cxn ang="0">
                      <a:pos x="T2" y="T3"/>
                    </a:cxn>
                  </a:cxnLst>
                  <a:rect l="0" t="0" r="r" b="b"/>
                  <a:pathLst>
                    <a:path w="146" h="208">
                      <a:moveTo>
                        <a:pt x="146" y="0"/>
                      </a:moveTo>
                      <a:cubicBezTo>
                        <a:pt x="146" y="83"/>
                        <a:pt x="90" y="157"/>
                        <a:pt x="0" y="208"/>
                      </a:cubicBezTo>
                    </a:path>
                  </a:pathLst>
                </a:custGeom>
                <a:noFill/>
                <a:ln w="44450" cap="flat">
                  <a:solidFill>
                    <a:srgbClr val="E3D1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1"/>
                <p:cNvSpPr>
                  <a:spLocks/>
                </p:cNvSpPr>
                <p:nvPr/>
              </p:nvSpPr>
              <p:spPr bwMode="auto">
                <a:xfrm>
                  <a:off x="4073" y="1450"/>
                  <a:ext cx="345" cy="491"/>
                </a:xfrm>
                <a:custGeom>
                  <a:avLst/>
                  <a:gdLst>
                    <a:gd name="T0" fmla="*/ 0 w 146"/>
                    <a:gd name="T1" fmla="*/ 0 h 208"/>
                    <a:gd name="T2" fmla="*/ 146 w 146"/>
                    <a:gd name="T3" fmla="*/ 208 h 208"/>
                  </a:gdLst>
                  <a:ahLst/>
                  <a:cxnLst>
                    <a:cxn ang="0">
                      <a:pos x="T0" y="T1"/>
                    </a:cxn>
                    <a:cxn ang="0">
                      <a:pos x="T2" y="T3"/>
                    </a:cxn>
                  </a:cxnLst>
                  <a:rect l="0" t="0" r="r" b="b"/>
                  <a:pathLst>
                    <a:path w="146" h="208">
                      <a:moveTo>
                        <a:pt x="0" y="0"/>
                      </a:moveTo>
                      <a:cubicBezTo>
                        <a:pt x="0" y="83"/>
                        <a:pt x="56" y="157"/>
                        <a:pt x="146" y="208"/>
                      </a:cubicBezTo>
                    </a:path>
                  </a:pathLst>
                </a:custGeom>
                <a:noFill/>
                <a:ln w="44450" cap="flat">
                  <a:solidFill>
                    <a:srgbClr val="E3D1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Line 12"/>
                <p:cNvSpPr>
                  <a:spLocks noChangeShapeType="1"/>
                </p:cNvSpPr>
                <p:nvPr/>
              </p:nvSpPr>
              <p:spPr bwMode="auto">
                <a:xfrm>
                  <a:off x="2053" y="1856"/>
                  <a:ext cx="0" cy="513"/>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Line 13"/>
                <p:cNvSpPr>
                  <a:spLocks noChangeShapeType="1"/>
                </p:cNvSpPr>
                <p:nvPr/>
              </p:nvSpPr>
              <p:spPr bwMode="auto">
                <a:xfrm>
                  <a:off x="1470" y="1856"/>
                  <a:ext cx="0" cy="513"/>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Line 14"/>
                <p:cNvSpPr>
                  <a:spLocks noChangeShapeType="1"/>
                </p:cNvSpPr>
                <p:nvPr/>
              </p:nvSpPr>
              <p:spPr bwMode="auto">
                <a:xfrm>
                  <a:off x="2327" y="2019"/>
                  <a:ext cx="0" cy="350"/>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Line 15"/>
                <p:cNvSpPr>
                  <a:spLocks noChangeShapeType="1"/>
                </p:cNvSpPr>
                <p:nvPr/>
              </p:nvSpPr>
              <p:spPr bwMode="auto">
                <a:xfrm>
                  <a:off x="2604" y="2092"/>
                  <a:ext cx="0" cy="277"/>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 name="Line 16"/>
                <p:cNvSpPr>
                  <a:spLocks noChangeShapeType="1"/>
                </p:cNvSpPr>
                <p:nvPr/>
              </p:nvSpPr>
              <p:spPr bwMode="auto">
                <a:xfrm>
                  <a:off x="2880" y="2111"/>
                  <a:ext cx="0" cy="258"/>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 name="Line 17"/>
                <p:cNvSpPr>
                  <a:spLocks noChangeShapeType="1"/>
                </p:cNvSpPr>
                <p:nvPr/>
              </p:nvSpPr>
              <p:spPr bwMode="auto">
                <a:xfrm>
                  <a:off x="3156" y="2092"/>
                  <a:ext cx="0" cy="277"/>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 name="Line 18"/>
                <p:cNvSpPr>
                  <a:spLocks noChangeShapeType="1"/>
                </p:cNvSpPr>
                <p:nvPr/>
              </p:nvSpPr>
              <p:spPr bwMode="auto">
                <a:xfrm>
                  <a:off x="3430" y="2019"/>
                  <a:ext cx="0" cy="350"/>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 name="Line 19"/>
                <p:cNvSpPr>
                  <a:spLocks noChangeShapeType="1"/>
                </p:cNvSpPr>
                <p:nvPr/>
              </p:nvSpPr>
              <p:spPr bwMode="auto">
                <a:xfrm>
                  <a:off x="3707" y="1856"/>
                  <a:ext cx="0" cy="513"/>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 name="Line 20"/>
                <p:cNvSpPr>
                  <a:spLocks noChangeShapeType="1"/>
                </p:cNvSpPr>
                <p:nvPr/>
              </p:nvSpPr>
              <p:spPr bwMode="auto">
                <a:xfrm>
                  <a:off x="4290" y="1856"/>
                  <a:ext cx="0" cy="513"/>
                </a:xfrm>
                <a:prstGeom prst="line">
                  <a:avLst/>
                </a:prstGeom>
                <a:noFill/>
                <a:ln w="44450" cap="flat">
                  <a:solidFill>
                    <a:srgbClr val="E3D1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5" name="Group 4"/>
              <p:cNvGrpSpPr/>
              <p:nvPr/>
            </p:nvGrpSpPr>
            <p:grpSpPr>
              <a:xfrm>
                <a:off x="527304" y="3151632"/>
                <a:ext cx="3866178" cy="768322"/>
                <a:chOff x="527304" y="3151632"/>
                <a:chExt cx="3866178" cy="768322"/>
              </a:xfrm>
            </p:grpSpPr>
            <p:sp>
              <p:nvSpPr>
                <p:cNvPr id="19" name="TextBox 18"/>
                <p:cNvSpPr txBox="1"/>
                <p:nvPr/>
              </p:nvSpPr>
              <p:spPr>
                <a:xfrm>
                  <a:off x="2813304" y="3243072"/>
                  <a:ext cx="526106" cy="338554"/>
                </a:xfrm>
                <a:prstGeom prst="rect">
                  <a:avLst/>
                </a:prstGeom>
                <a:noFill/>
              </p:spPr>
              <p:txBody>
                <a:bodyPr wrap="none" rtlCol="0">
                  <a:spAutoFit/>
                </a:bodyPr>
                <a:lstStyle/>
                <a:p>
                  <a:r>
                    <a:rPr lang="en-US" sz="1600" i="1" dirty="0" smtClean="0">
                      <a:solidFill>
                        <a:srgbClr val="000000"/>
                      </a:solidFill>
                    </a:rPr>
                    <a:t>and</a:t>
                  </a:r>
                  <a:endParaRPr lang="en-US" sz="1600" i="1" dirty="0">
                    <a:solidFill>
                      <a:srgbClr val="000000"/>
                    </a:solidFill>
                  </a:endParaRPr>
                </a:p>
              </p:txBody>
            </p:sp>
            <p:grpSp>
              <p:nvGrpSpPr>
                <p:cNvPr id="12" name="Group 11"/>
                <p:cNvGrpSpPr/>
                <p:nvPr/>
              </p:nvGrpSpPr>
              <p:grpSpPr>
                <a:xfrm>
                  <a:off x="527304" y="3151632"/>
                  <a:ext cx="3866178" cy="768322"/>
                  <a:chOff x="527304" y="3151632"/>
                  <a:chExt cx="3866178" cy="768322"/>
                </a:xfrm>
              </p:grpSpPr>
              <p:sp>
                <p:nvSpPr>
                  <p:cNvPr id="20" name="TextBox 19"/>
                  <p:cNvSpPr txBox="1"/>
                  <p:nvPr/>
                </p:nvSpPr>
                <p:spPr>
                  <a:xfrm>
                    <a:off x="600456" y="3581400"/>
                    <a:ext cx="3793026" cy="338554"/>
                  </a:xfrm>
                  <a:prstGeom prst="rect">
                    <a:avLst/>
                  </a:prstGeom>
                  <a:noFill/>
                </p:spPr>
                <p:txBody>
                  <a:bodyPr wrap="none" rtlCol="0">
                    <a:spAutoFit/>
                  </a:bodyPr>
                  <a:lstStyle/>
                  <a:p>
                    <a:r>
                      <a:rPr lang="en-US" sz="1600" i="1" dirty="0" smtClean="0">
                        <a:solidFill>
                          <a:srgbClr val="000000"/>
                        </a:solidFill>
                      </a:rPr>
                      <a:t>                   transportation infrastructure</a:t>
                    </a:r>
                    <a:endParaRPr lang="en-US" sz="1600" i="1" dirty="0">
                      <a:solidFill>
                        <a:srgbClr val="000000"/>
                      </a:solidFill>
                    </a:endParaRPr>
                  </a:p>
                </p:txBody>
              </p:sp>
              <p:sp>
                <p:nvSpPr>
                  <p:cNvPr id="17" name="TextBox 16"/>
                  <p:cNvSpPr txBox="1"/>
                  <p:nvPr/>
                </p:nvSpPr>
                <p:spPr>
                  <a:xfrm>
                    <a:off x="527304" y="3151632"/>
                    <a:ext cx="2558714" cy="461665"/>
                  </a:xfrm>
                  <a:prstGeom prst="rect">
                    <a:avLst/>
                  </a:prstGeom>
                  <a:noFill/>
                </p:spPr>
                <p:txBody>
                  <a:bodyPr wrap="none" rtlCol="0">
                    <a:spAutoFit/>
                  </a:bodyPr>
                  <a:lstStyle/>
                  <a:p>
                    <a:r>
                      <a:rPr lang="en-US" sz="2400" b="1" dirty="0">
                        <a:solidFill>
                          <a:srgbClr val="7030A0"/>
                        </a:solidFill>
                      </a:rPr>
                      <a:t>Agile, </a:t>
                    </a:r>
                    <a:r>
                      <a:rPr lang="en-US" sz="2400" b="1" dirty="0" smtClean="0">
                        <a:solidFill>
                          <a:srgbClr val="7030A0"/>
                        </a:solidFill>
                      </a:rPr>
                      <a:t>Resilient</a:t>
                    </a:r>
                    <a:r>
                      <a:rPr lang="en-US" sz="2400" b="1" dirty="0">
                        <a:solidFill>
                          <a:srgbClr val="7030A0"/>
                        </a:solidFill>
                      </a:rPr>
                      <a:t>, </a:t>
                    </a:r>
                  </a:p>
                </p:txBody>
              </p:sp>
            </p:grpSp>
          </p:grpSp>
        </p:grpSp>
        <p:sp>
          <p:nvSpPr>
            <p:cNvPr id="18" name="TextBox 17"/>
            <p:cNvSpPr txBox="1"/>
            <p:nvPr/>
          </p:nvSpPr>
          <p:spPr>
            <a:xfrm>
              <a:off x="637032" y="3480816"/>
              <a:ext cx="1226618" cy="461665"/>
            </a:xfrm>
            <a:prstGeom prst="rect">
              <a:avLst/>
            </a:prstGeom>
            <a:noFill/>
          </p:spPr>
          <p:txBody>
            <a:bodyPr wrap="none" rtlCol="0">
              <a:spAutoFit/>
            </a:bodyPr>
            <a:lstStyle/>
            <a:p>
              <a:r>
                <a:rPr lang="en-US" sz="2400" b="1" dirty="0" smtClean="0">
                  <a:solidFill>
                    <a:srgbClr val="7030A0"/>
                  </a:solidFill>
                </a:rPr>
                <a:t>Quality</a:t>
              </a:r>
              <a:endParaRPr lang="en-US" sz="2400" b="1" dirty="0">
                <a:solidFill>
                  <a:srgbClr val="7030A0"/>
                </a:solidFill>
              </a:endParaRPr>
            </a:p>
          </p:txBody>
        </p:sp>
      </p:grpSp>
      <p:grpSp>
        <p:nvGrpSpPr>
          <p:cNvPr id="33" name="Group 32"/>
          <p:cNvGrpSpPr/>
          <p:nvPr/>
        </p:nvGrpSpPr>
        <p:grpSpPr>
          <a:xfrm>
            <a:off x="4721352" y="2952498"/>
            <a:ext cx="3810640" cy="1198626"/>
            <a:chOff x="4721352" y="2952498"/>
            <a:chExt cx="3810640" cy="1198626"/>
          </a:xfrm>
        </p:grpSpPr>
        <p:grpSp>
          <p:nvGrpSpPr>
            <p:cNvPr id="3102" name="Group 3101"/>
            <p:cNvGrpSpPr/>
            <p:nvPr/>
          </p:nvGrpSpPr>
          <p:grpSpPr>
            <a:xfrm>
              <a:off x="4721352" y="2952498"/>
              <a:ext cx="3480816" cy="979206"/>
              <a:chOff x="4721352" y="2888490"/>
              <a:chExt cx="3480816" cy="979206"/>
            </a:xfrm>
          </p:grpSpPr>
          <p:grpSp>
            <p:nvGrpSpPr>
              <p:cNvPr id="3090" name="Group 34"/>
              <p:cNvGrpSpPr>
                <a:grpSpLocks noChangeAspect="1"/>
              </p:cNvGrpSpPr>
              <p:nvPr/>
            </p:nvGrpSpPr>
            <p:grpSpPr bwMode="auto">
              <a:xfrm>
                <a:off x="6509452" y="2888490"/>
                <a:ext cx="1209675" cy="974726"/>
                <a:chOff x="4279" y="2672"/>
                <a:chExt cx="762" cy="614"/>
              </a:xfrm>
              <a:solidFill>
                <a:schemeClr val="accent1">
                  <a:lumMod val="20000"/>
                  <a:lumOff val="80000"/>
                </a:schemeClr>
              </a:solidFill>
            </p:grpSpPr>
            <p:sp>
              <p:nvSpPr>
                <p:cNvPr id="3092" name="Freeform 35"/>
                <p:cNvSpPr>
                  <a:spLocks noEditPoints="1"/>
                </p:cNvSpPr>
                <p:nvPr/>
              </p:nvSpPr>
              <p:spPr bwMode="auto">
                <a:xfrm>
                  <a:off x="4504" y="2672"/>
                  <a:ext cx="537" cy="614"/>
                </a:xfrm>
                <a:custGeom>
                  <a:avLst/>
                  <a:gdLst>
                    <a:gd name="T0" fmla="*/ 313 w 355"/>
                    <a:gd name="T1" fmla="*/ 406 h 406"/>
                    <a:gd name="T2" fmla="*/ 180 w 355"/>
                    <a:gd name="T3" fmla="*/ 339 h 406"/>
                    <a:gd name="T4" fmla="*/ 0 w 355"/>
                    <a:gd name="T5" fmla="*/ 405 h 406"/>
                    <a:gd name="T6" fmla="*/ 40 w 355"/>
                    <a:gd name="T7" fmla="*/ 138 h 406"/>
                    <a:gd name="T8" fmla="*/ 99 w 355"/>
                    <a:gd name="T9" fmla="*/ 44 h 406"/>
                    <a:gd name="T10" fmla="*/ 304 w 355"/>
                    <a:gd name="T11" fmla="*/ 128 h 406"/>
                    <a:gd name="T12" fmla="*/ 355 w 355"/>
                    <a:gd name="T13" fmla="*/ 138 h 406"/>
                    <a:gd name="T14" fmla="*/ 178 w 355"/>
                    <a:gd name="T15" fmla="*/ 55 h 406"/>
                    <a:gd name="T16" fmla="*/ 131 w 355"/>
                    <a:gd name="T17" fmla="*/ 106 h 406"/>
                    <a:gd name="T18" fmla="*/ 223 w 355"/>
                    <a:gd name="T19" fmla="*/ 67 h 406"/>
                    <a:gd name="T20" fmla="*/ 169 w 355"/>
                    <a:gd name="T21" fmla="*/ 201 h 406"/>
                    <a:gd name="T22" fmla="*/ 124 w 355"/>
                    <a:gd name="T23" fmla="*/ 177 h 406"/>
                    <a:gd name="T24" fmla="*/ 169 w 355"/>
                    <a:gd name="T25" fmla="*/ 201 h 406"/>
                    <a:gd name="T26" fmla="*/ 339 w 355"/>
                    <a:gd name="T27" fmla="*/ 201 h 406"/>
                    <a:gd name="T28" fmla="*/ 294 w 355"/>
                    <a:gd name="T29" fmla="*/ 177 h 406"/>
                    <a:gd name="T30" fmla="*/ 69 w 355"/>
                    <a:gd name="T31" fmla="*/ 201 h 406"/>
                    <a:gd name="T32" fmla="*/ 111 w 355"/>
                    <a:gd name="T33" fmla="*/ 178 h 406"/>
                    <a:gd name="T34" fmla="*/ 69 w 355"/>
                    <a:gd name="T35" fmla="*/ 201 h 406"/>
                    <a:gd name="T36" fmla="*/ 339 w 355"/>
                    <a:gd name="T37" fmla="*/ 236 h 406"/>
                    <a:gd name="T38" fmla="*/ 294 w 355"/>
                    <a:gd name="T39" fmla="*/ 258 h 406"/>
                    <a:gd name="T40" fmla="*/ 240 w 355"/>
                    <a:gd name="T41" fmla="*/ 177 h 406"/>
                    <a:gd name="T42" fmla="*/ 281 w 355"/>
                    <a:gd name="T43" fmla="*/ 201 h 406"/>
                    <a:gd name="T44" fmla="*/ 240 w 355"/>
                    <a:gd name="T45" fmla="*/ 177 h 406"/>
                    <a:gd name="T46" fmla="*/ 169 w 355"/>
                    <a:gd name="T47" fmla="*/ 240 h 406"/>
                    <a:gd name="T48" fmla="*/ 124 w 355"/>
                    <a:gd name="T49" fmla="*/ 235 h 406"/>
                    <a:gd name="T50" fmla="*/ 132 w 355"/>
                    <a:gd name="T51" fmla="*/ 259 h 406"/>
                    <a:gd name="T52" fmla="*/ 69 w 355"/>
                    <a:gd name="T53" fmla="*/ 257 h 406"/>
                    <a:gd name="T54" fmla="*/ 111 w 355"/>
                    <a:gd name="T55" fmla="*/ 235 h 406"/>
                    <a:gd name="T56" fmla="*/ 69 w 355"/>
                    <a:gd name="T57" fmla="*/ 240 h 406"/>
                    <a:gd name="T58" fmla="*/ 15 w 355"/>
                    <a:gd name="T59" fmla="*/ 201 h 406"/>
                    <a:gd name="T60" fmla="*/ 55 w 355"/>
                    <a:gd name="T61" fmla="*/ 177 h 406"/>
                    <a:gd name="T62" fmla="*/ 15 w 355"/>
                    <a:gd name="T63" fmla="*/ 201 h 406"/>
                    <a:gd name="T64" fmla="*/ 225 w 355"/>
                    <a:gd name="T65" fmla="*/ 201 h 406"/>
                    <a:gd name="T66" fmla="*/ 186 w 355"/>
                    <a:gd name="T67" fmla="*/ 177 h 406"/>
                    <a:gd name="T68" fmla="*/ 170 w 355"/>
                    <a:gd name="T69" fmla="*/ 314 h 406"/>
                    <a:gd name="T70" fmla="*/ 166 w 355"/>
                    <a:gd name="T71" fmla="*/ 293 h 406"/>
                    <a:gd name="T72" fmla="*/ 124 w 355"/>
                    <a:gd name="T73" fmla="*/ 314 h 406"/>
                    <a:gd name="T74" fmla="*/ 339 w 355"/>
                    <a:gd name="T75" fmla="*/ 294 h 406"/>
                    <a:gd name="T76" fmla="*/ 294 w 355"/>
                    <a:gd name="T77" fmla="*/ 314 h 406"/>
                    <a:gd name="T78" fmla="*/ 339 w 355"/>
                    <a:gd name="T79" fmla="*/ 294 h 406"/>
                    <a:gd name="T80" fmla="*/ 240 w 355"/>
                    <a:gd name="T81" fmla="*/ 258 h 406"/>
                    <a:gd name="T82" fmla="*/ 281 w 355"/>
                    <a:gd name="T83" fmla="*/ 236 h 406"/>
                    <a:gd name="T84" fmla="*/ 186 w 355"/>
                    <a:gd name="T85" fmla="*/ 258 h 406"/>
                    <a:gd name="T86" fmla="*/ 225 w 355"/>
                    <a:gd name="T87" fmla="*/ 236 h 406"/>
                    <a:gd name="T88" fmla="*/ 186 w 355"/>
                    <a:gd name="T89" fmla="*/ 258 h 406"/>
                    <a:gd name="T90" fmla="*/ 55 w 355"/>
                    <a:gd name="T91" fmla="*/ 236 h 406"/>
                    <a:gd name="T92" fmla="*/ 16 w 355"/>
                    <a:gd name="T93" fmla="*/ 258 h 406"/>
                    <a:gd name="T94" fmla="*/ 69 w 355"/>
                    <a:gd name="T95" fmla="*/ 314 h 406"/>
                    <a:gd name="T96" fmla="*/ 112 w 355"/>
                    <a:gd name="T97" fmla="*/ 294 h 406"/>
                    <a:gd name="T98" fmla="*/ 69 w 355"/>
                    <a:gd name="T99" fmla="*/ 314 h 406"/>
                    <a:gd name="T100" fmla="*/ 240 w 355"/>
                    <a:gd name="T101" fmla="*/ 294 h 406"/>
                    <a:gd name="T102" fmla="*/ 282 w 355"/>
                    <a:gd name="T103" fmla="*/ 314 h 406"/>
                    <a:gd name="T104" fmla="*/ 15 w 355"/>
                    <a:gd name="T105" fmla="*/ 314 h 406"/>
                    <a:gd name="T106" fmla="*/ 55 w 355"/>
                    <a:gd name="T107" fmla="*/ 294 h 406"/>
                    <a:gd name="T108" fmla="*/ 15 w 355"/>
                    <a:gd name="T109" fmla="*/ 314 h 406"/>
                    <a:gd name="T110" fmla="*/ 225 w 355"/>
                    <a:gd name="T111" fmla="*/ 314 h 406"/>
                    <a:gd name="T112" fmla="*/ 186 w 355"/>
                    <a:gd name="T113" fmla="*/ 29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 h="406">
                      <a:moveTo>
                        <a:pt x="355" y="406"/>
                      </a:moveTo>
                      <a:cubicBezTo>
                        <a:pt x="341" y="406"/>
                        <a:pt x="327" y="406"/>
                        <a:pt x="313" y="406"/>
                      </a:cubicBezTo>
                      <a:cubicBezTo>
                        <a:pt x="313" y="383"/>
                        <a:pt x="313" y="361"/>
                        <a:pt x="313" y="339"/>
                      </a:cubicBezTo>
                      <a:cubicBezTo>
                        <a:pt x="268" y="339"/>
                        <a:pt x="225" y="339"/>
                        <a:pt x="180" y="339"/>
                      </a:cubicBezTo>
                      <a:cubicBezTo>
                        <a:pt x="180" y="361"/>
                        <a:pt x="180" y="382"/>
                        <a:pt x="180" y="405"/>
                      </a:cubicBezTo>
                      <a:cubicBezTo>
                        <a:pt x="119" y="405"/>
                        <a:pt x="60" y="405"/>
                        <a:pt x="0" y="405"/>
                      </a:cubicBezTo>
                      <a:cubicBezTo>
                        <a:pt x="0" y="317"/>
                        <a:pt x="0" y="228"/>
                        <a:pt x="0" y="138"/>
                      </a:cubicBezTo>
                      <a:cubicBezTo>
                        <a:pt x="13" y="138"/>
                        <a:pt x="26" y="138"/>
                        <a:pt x="40" y="138"/>
                      </a:cubicBezTo>
                      <a:cubicBezTo>
                        <a:pt x="46" y="139"/>
                        <a:pt x="48" y="136"/>
                        <a:pt x="50" y="130"/>
                      </a:cubicBezTo>
                      <a:cubicBezTo>
                        <a:pt x="59" y="97"/>
                        <a:pt x="74" y="68"/>
                        <a:pt x="99" y="44"/>
                      </a:cubicBezTo>
                      <a:cubicBezTo>
                        <a:pt x="144" y="2"/>
                        <a:pt x="205" y="0"/>
                        <a:pt x="252" y="41"/>
                      </a:cubicBezTo>
                      <a:cubicBezTo>
                        <a:pt x="279" y="64"/>
                        <a:pt x="295" y="94"/>
                        <a:pt x="304" y="128"/>
                      </a:cubicBezTo>
                      <a:cubicBezTo>
                        <a:pt x="305" y="131"/>
                        <a:pt x="306" y="134"/>
                        <a:pt x="307" y="138"/>
                      </a:cubicBezTo>
                      <a:cubicBezTo>
                        <a:pt x="323" y="138"/>
                        <a:pt x="339" y="138"/>
                        <a:pt x="355" y="138"/>
                      </a:cubicBezTo>
                      <a:cubicBezTo>
                        <a:pt x="355" y="228"/>
                        <a:pt x="355" y="317"/>
                        <a:pt x="355" y="406"/>
                      </a:cubicBezTo>
                      <a:close/>
                      <a:moveTo>
                        <a:pt x="178" y="55"/>
                      </a:moveTo>
                      <a:cubicBezTo>
                        <a:pt x="161" y="55"/>
                        <a:pt x="144" y="58"/>
                        <a:pt x="130" y="68"/>
                      </a:cubicBezTo>
                      <a:cubicBezTo>
                        <a:pt x="115" y="79"/>
                        <a:pt x="115" y="94"/>
                        <a:pt x="131" y="106"/>
                      </a:cubicBezTo>
                      <a:cubicBezTo>
                        <a:pt x="154" y="122"/>
                        <a:pt x="200" y="123"/>
                        <a:pt x="223" y="106"/>
                      </a:cubicBezTo>
                      <a:cubicBezTo>
                        <a:pt x="240" y="94"/>
                        <a:pt x="240" y="78"/>
                        <a:pt x="223" y="67"/>
                      </a:cubicBezTo>
                      <a:cubicBezTo>
                        <a:pt x="209" y="58"/>
                        <a:pt x="194" y="55"/>
                        <a:pt x="178" y="55"/>
                      </a:cubicBezTo>
                      <a:close/>
                      <a:moveTo>
                        <a:pt x="169" y="201"/>
                      </a:moveTo>
                      <a:cubicBezTo>
                        <a:pt x="169" y="192"/>
                        <a:pt x="169" y="185"/>
                        <a:pt x="169" y="177"/>
                      </a:cubicBezTo>
                      <a:cubicBezTo>
                        <a:pt x="154" y="177"/>
                        <a:pt x="139" y="177"/>
                        <a:pt x="124" y="177"/>
                      </a:cubicBezTo>
                      <a:cubicBezTo>
                        <a:pt x="124" y="185"/>
                        <a:pt x="124" y="193"/>
                        <a:pt x="124" y="201"/>
                      </a:cubicBezTo>
                      <a:cubicBezTo>
                        <a:pt x="139" y="201"/>
                        <a:pt x="154" y="201"/>
                        <a:pt x="169" y="201"/>
                      </a:cubicBezTo>
                      <a:close/>
                      <a:moveTo>
                        <a:pt x="294" y="201"/>
                      </a:moveTo>
                      <a:cubicBezTo>
                        <a:pt x="309" y="201"/>
                        <a:pt x="324" y="201"/>
                        <a:pt x="339" y="201"/>
                      </a:cubicBezTo>
                      <a:cubicBezTo>
                        <a:pt x="339" y="193"/>
                        <a:pt x="339" y="185"/>
                        <a:pt x="339" y="177"/>
                      </a:cubicBezTo>
                      <a:cubicBezTo>
                        <a:pt x="324" y="177"/>
                        <a:pt x="309" y="177"/>
                        <a:pt x="294" y="177"/>
                      </a:cubicBezTo>
                      <a:cubicBezTo>
                        <a:pt x="294" y="185"/>
                        <a:pt x="294" y="193"/>
                        <a:pt x="294" y="201"/>
                      </a:cubicBezTo>
                      <a:close/>
                      <a:moveTo>
                        <a:pt x="69" y="201"/>
                      </a:moveTo>
                      <a:cubicBezTo>
                        <a:pt x="84" y="201"/>
                        <a:pt x="98" y="201"/>
                        <a:pt x="111" y="201"/>
                      </a:cubicBezTo>
                      <a:cubicBezTo>
                        <a:pt x="111" y="193"/>
                        <a:pt x="111" y="185"/>
                        <a:pt x="111" y="178"/>
                      </a:cubicBezTo>
                      <a:cubicBezTo>
                        <a:pt x="97" y="178"/>
                        <a:pt x="83" y="178"/>
                        <a:pt x="69" y="178"/>
                      </a:cubicBezTo>
                      <a:cubicBezTo>
                        <a:pt x="69" y="186"/>
                        <a:pt x="69" y="193"/>
                        <a:pt x="69" y="201"/>
                      </a:cubicBezTo>
                      <a:close/>
                      <a:moveTo>
                        <a:pt x="339" y="258"/>
                      </a:moveTo>
                      <a:cubicBezTo>
                        <a:pt x="339" y="250"/>
                        <a:pt x="339" y="243"/>
                        <a:pt x="339" y="236"/>
                      </a:cubicBezTo>
                      <a:cubicBezTo>
                        <a:pt x="324" y="236"/>
                        <a:pt x="309" y="236"/>
                        <a:pt x="294" y="236"/>
                      </a:cubicBezTo>
                      <a:cubicBezTo>
                        <a:pt x="294" y="244"/>
                        <a:pt x="294" y="251"/>
                        <a:pt x="294" y="258"/>
                      </a:cubicBezTo>
                      <a:cubicBezTo>
                        <a:pt x="310" y="258"/>
                        <a:pt x="324" y="258"/>
                        <a:pt x="339" y="258"/>
                      </a:cubicBezTo>
                      <a:close/>
                      <a:moveTo>
                        <a:pt x="240" y="177"/>
                      </a:moveTo>
                      <a:cubicBezTo>
                        <a:pt x="240" y="185"/>
                        <a:pt x="240" y="193"/>
                        <a:pt x="240" y="201"/>
                      </a:cubicBezTo>
                      <a:cubicBezTo>
                        <a:pt x="254" y="201"/>
                        <a:pt x="267" y="201"/>
                        <a:pt x="281" y="201"/>
                      </a:cubicBezTo>
                      <a:cubicBezTo>
                        <a:pt x="281" y="193"/>
                        <a:pt x="281" y="185"/>
                        <a:pt x="281" y="177"/>
                      </a:cubicBezTo>
                      <a:cubicBezTo>
                        <a:pt x="267" y="177"/>
                        <a:pt x="254" y="177"/>
                        <a:pt x="240" y="177"/>
                      </a:cubicBezTo>
                      <a:close/>
                      <a:moveTo>
                        <a:pt x="170" y="259"/>
                      </a:moveTo>
                      <a:cubicBezTo>
                        <a:pt x="170" y="252"/>
                        <a:pt x="170" y="246"/>
                        <a:pt x="169" y="240"/>
                      </a:cubicBezTo>
                      <a:cubicBezTo>
                        <a:pt x="169" y="238"/>
                        <a:pt x="166" y="235"/>
                        <a:pt x="164" y="235"/>
                      </a:cubicBezTo>
                      <a:cubicBezTo>
                        <a:pt x="151" y="235"/>
                        <a:pt x="138" y="235"/>
                        <a:pt x="124" y="235"/>
                      </a:cubicBezTo>
                      <a:cubicBezTo>
                        <a:pt x="124" y="241"/>
                        <a:pt x="124" y="246"/>
                        <a:pt x="124" y="251"/>
                      </a:cubicBezTo>
                      <a:cubicBezTo>
                        <a:pt x="123" y="257"/>
                        <a:pt x="126" y="259"/>
                        <a:pt x="132" y="259"/>
                      </a:cubicBezTo>
                      <a:cubicBezTo>
                        <a:pt x="144" y="259"/>
                        <a:pt x="156" y="259"/>
                        <a:pt x="170" y="259"/>
                      </a:cubicBezTo>
                      <a:close/>
                      <a:moveTo>
                        <a:pt x="69" y="257"/>
                      </a:moveTo>
                      <a:cubicBezTo>
                        <a:pt x="84" y="257"/>
                        <a:pt x="98" y="257"/>
                        <a:pt x="111" y="257"/>
                      </a:cubicBezTo>
                      <a:cubicBezTo>
                        <a:pt x="111" y="250"/>
                        <a:pt x="111" y="243"/>
                        <a:pt x="111" y="235"/>
                      </a:cubicBezTo>
                      <a:cubicBezTo>
                        <a:pt x="99" y="235"/>
                        <a:pt x="86" y="235"/>
                        <a:pt x="74" y="235"/>
                      </a:cubicBezTo>
                      <a:cubicBezTo>
                        <a:pt x="73" y="235"/>
                        <a:pt x="70" y="238"/>
                        <a:pt x="69" y="240"/>
                      </a:cubicBezTo>
                      <a:cubicBezTo>
                        <a:pt x="69" y="246"/>
                        <a:pt x="69" y="251"/>
                        <a:pt x="69" y="257"/>
                      </a:cubicBezTo>
                      <a:close/>
                      <a:moveTo>
                        <a:pt x="15" y="201"/>
                      </a:moveTo>
                      <a:cubicBezTo>
                        <a:pt x="29" y="201"/>
                        <a:pt x="42" y="201"/>
                        <a:pt x="55" y="201"/>
                      </a:cubicBezTo>
                      <a:cubicBezTo>
                        <a:pt x="55" y="193"/>
                        <a:pt x="55" y="185"/>
                        <a:pt x="55" y="177"/>
                      </a:cubicBezTo>
                      <a:cubicBezTo>
                        <a:pt x="41" y="177"/>
                        <a:pt x="29" y="177"/>
                        <a:pt x="15" y="177"/>
                      </a:cubicBezTo>
                      <a:cubicBezTo>
                        <a:pt x="15" y="185"/>
                        <a:pt x="15" y="192"/>
                        <a:pt x="15" y="201"/>
                      </a:cubicBezTo>
                      <a:close/>
                      <a:moveTo>
                        <a:pt x="186" y="201"/>
                      </a:moveTo>
                      <a:cubicBezTo>
                        <a:pt x="199" y="201"/>
                        <a:pt x="212" y="201"/>
                        <a:pt x="225" y="201"/>
                      </a:cubicBezTo>
                      <a:cubicBezTo>
                        <a:pt x="225" y="192"/>
                        <a:pt x="225" y="185"/>
                        <a:pt x="225" y="177"/>
                      </a:cubicBezTo>
                      <a:cubicBezTo>
                        <a:pt x="211" y="177"/>
                        <a:pt x="199" y="177"/>
                        <a:pt x="186" y="177"/>
                      </a:cubicBezTo>
                      <a:cubicBezTo>
                        <a:pt x="186" y="185"/>
                        <a:pt x="186" y="193"/>
                        <a:pt x="186" y="201"/>
                      </a:cubicBezTo>
                      <a:close/>
                      <a:moveTo>
                        <a:pt x="170" y="314"/>
                      </a:moveTo>
                      <a:cubicBezTo>
                        <a:pt x="170" y="308"/>
                        <a:pt x="170" y="303"/>
                        <a:pt x="170" y="298"/>
                      </a:cubicBezTo>
                      <a:cubicBezTo>
                        <a:pt x="170" y="296"/>
                        <a:pt x="167" y="293"/>
                        <a:pt x="166" y="293"/>
                      </a:cubicBezTo>
                      <a:cubicBezTo>
                        <a:pt x="152" y="293"/>
                        <a:pt x="138" y="293"/>
                        <a:pt x="124" y="293"/>
                      </a:cubicBezTo>
                      <a:cubicBezTo>
                        <a:pt x="124" y="301"/>
                        <a:pt x="124" y="307"/>
                        <a:pt x="124" y="314"/>
                      </a:cubicBezTo>
                      <a:cubicBezTo>
                        <a:pt x="139" y="314"/>
                        <a:pt x="154" y="314"/>
                        <a:pt x="170" y="314"/>
                      </a:cubicBezTo>
                      <a:close/>
                      <a:moveTo>
                        <a:pt x="339" y="294"/>
                      </a:moveTo>
                      <a:cubicBezTo>
                        <a:pt x="324" y="294"/>
                        <a:pt x="309" y="294"/>
                        <a:pt x="294" y="294"/>
                      </a:cubicBezTo>
                      <a:cubicBezTo>
                        <a:pt x="294" y="301"/>
                        <a:pt x="294" y="308"/>
                        <a:pt x="294" y="314"/>
                      </a:cubicBezTo>
                      <a:cubicBezTo>
                        <a:pt x="309" y="314"/>
                        <a:pt x="324" y="314"/>
                        <a:pt x="339" y="314"/>
                      </a:cubicBezTo>
                      <a:cubicBezTo>
                        <a:pt x="339" y="307"/>
                        <a:pt x="339" y="301"/>
                        <a:pt x="339" y="294"/>
                      </a:cubicBezTo>
                      <a:close/>
                      <a:moveTo>
                        <a:pt x="240" y="236"/>
                      </a:moveTo>
                      <a:cubicBezTo>
                        <a:pt x="240" y="243"/>
                        <a:pt x="240" y="250"/>
                        <a:pt x="240" y="258"/>
                      </a:cubicBezTo>
                      <a:cubicBezTo>
                        <a:pt x="254" y="258"/>
                        <a:pt x="268" y="258"/>
                        <a:pt x="281" y="258"/>
                      </a:cubicBezTo>
                      <a:cubicBezTo>
                        <a:pt x="281" y="250"/>
                        <a:pt x="281" y="243"/>
                        <a:pt x="281" y="236"/>
                      </a:cubicBezTo>
                      <a:cubicBezTo>
                        <a:pt x="268" y="236"/>
                        <a:pt x="254" y="236"/>
                        <a:pt x="240" y="236"/>
                      </a:cubicBezTo>
                      <a:close/>
                      <a:moveTo>
                        <a:pt x="186" y="258"/>
                      </a:moveTo>
                      <a:cubicBezTo>
                        <a:pt x="199" y="258"/>
                        <a:pt x="212" y="258"/>
                        <a:pt x="225" y="258"/>
                      </a:cubicBezTo>
                      <a:cubicBezTo>
                        <a:pt x="225" y="250"/>
                        <a:pt x="225" y="243"/>
                        <a:pt x="225" y="236"/>
                      </a:cubicBezTo>
                      <a:cubicBezTo>
                        <a:pt x="211" y="236"/>
                        <a:pt x="199" y="236"/>
                        <a:pt x="186" y="236"/>
                      </a:cubicBezTo>
                      <a:cubicBezTo>
                        <a:pt x="186" y="243"/>
                        <a:pt x="186" y="250"/>
                        <a:pt x="186" y="258"/>
                      </a:cubicBezTo>
                      <a:close/>
                      <a:moveTo>
                        <a:pt x="55" y="258"/>
                      </a:moveTo>
                      <a:cubicBezTo>
                        <a:pt x="55" y="250"/>
                        <a:pt x="55" y="243"/>
                        <a:pt x="55" y="236"/>
                      </a:cubicBezTo>
                      <a:cubicBezTo>
                        <a:pt x="41" y="236"/>
                        <a:pt x="29" y="236"/>
                        <a:pt x="16" y="236"/>
                      </a:cubicBezTo>
                      <a:cubicBezTo>
                        <a:pt x="16" y="243"/>
                        <a:pt x="16" y="250"/>
                        <a:pt x="16" y="258"/>
                      </a:cubicBezTo>
                      <a:cubicBezTo>
                        <a:pt x="29" y="258"/>
                        <a:pt x="42" y="258"/>
                        <a:pt x="55" y="258"/>
                      </a:cubicBezTo>
                      <a:close/>
                      <a:moveTo>
                        <a:pt x="69" y="314"/>
                      </a:moveTo>
                      <a:cubicBezTo>
                        <a:pt x="84" y="314"/>
                        <a:pt x="98" y="314"/>
                        <a:pt x="112" y="314"/>
                      </a:cubicBezTo>
                      <a:cubicBezTo>
                        <a:pt x="112" y="307"/>
                        <a:pt x="112" y="301"/>
                        <a:pt x="112" y="294"/>
                      </a:cubicBezTo>
                      <a:cubicBezTo>
                        <a:pt x="98" y="294"/>
                        <a:pt x="84" y="294"/>
                        <a:pt x="69" y="294"/>
                      </a:cubicBezTo>
                      <a:cubicBezTo>
                        <a:pt x="69" y="301"/>
                        <a:pt x="69" y="307"/>
                        <a:pt x="69" y="314"/>
                      </a:cubicBezTo>
                      <a:close/>
                      <a:moveTo>
                        <a:pt x="282" y="294"/>
                      </a:moveTo>
                      <a:cubicBezTo>
                        <a:pt x="267" y="294"/>
                        <a:pt x="254" y="294"/>
                        <a:pt x="240" y="294"/>
                      </a:cubicBezTo>
                      <a:cubicBezTo>
                        <a:pt x="240" y="301"/>
                        <a:pt x="240" y="308"/>
                        <a:pt x="240" y="314"/>
                      </a:cubicBezTo>
                      <a:cubicBezTo>
                        <a:pt x="254" y="314"/>
                        <a:pt x="268" y="314"/>
                        <a:pt x="282" y="314"/>
                      </a:cubicBezTo>
                      <a:cubicBezTo>
                        <a:pt x="282" y="307"/>
                        <a:pt x="282" y="301"/>
                        <a:pt x="282" y="294"/>
                      </a:cubicBezTo>
                      <a:close/>
                      <a:moveTo>
                        <a:pt x="15" y="314"/>
                      </a:moveTo>
                      <a:cubicBezTo>
                        <a:pt x="29" y="314"/>
                        <a:pt x="42" y="314"/>
                        <a:pt x="55" y="314"/>
                      </a:cubicBezTo>
                      <a:cubicBezTo>
                        <a:pt x="55" y="307"/>
                        <a:pt x="55" y="300"/>
                        <a:pt x="55" y="294"/>
                      </a:cubicBezTo>
                      <a:cubicBezTo>
                        <a:pt x="41" y="294"/>
                        <a:pt x="28" y="294"/>
                        <a:pt x="15" y="294"/>
                      </a:cubicBezTo>
                      <a:cubicBezTo>
                        <a:pt x="15" y="301"/>
                        <a:pt x="15" y="307"/>
                        <a:pt x="15" y="314"/>
                      </a:cubicBezTo>
                      <a:close/>
                      <a:moveTo>
                        <a:pt x="186" y="314"/>
                      </a:moveTo>
                      <a:cubicBezTo>
                        <a:pt x="199" y="314"/>
                        <a:pt x="212" y="314"/>
                        <a:pt x="225" y="314"/>
                      </a:cubicBezTo>
                      <a:cubicBezTo>
                        <a:pt x="225" y="307"/>
                        <a:pt x="225" y="300"/>
                        <a:pt x="225" y="294"/>
                      </a:cubicBezTo>
                      <a:cubicBezTo>
                        <a:pt x="212" y="294"/>
                        <a:pt x="199" y="294"/>
                        <a:pt x="186" y="294"/>
                      </a:cubicBezTo>
                      <a:cubicBezTo>
                        <a:pt x="186" y="301"/>
                        <a:pt x="186" y="307"/>
                        <a:pt x="186"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93" name="Freeform 36"/>
                <p:cNvSpPr>
                  <a:spLocks/>
                </p:cNvSpPr>
                <p:nvPr/>
              </p:nvSpPr>
              <p:spPr bwMode="auto">
                <a:xfrm>
                  <a:off x="4298" y="3138"/>
                  <a:ext cx="171" cy="148"/>
                </a:xfrm>
                <a:custGeom>
                  <a:avLst/>
                  <a:gdLst>
                    <a:gd name="T0" fmla="*/ 0 w 113"/>
                    <a:gd name="T1" fmla="*/ 97 h 98"/>
                    <a:gd name="T2" fmla="*/ 0 w 113"/>
                    <a:gd name="T3" fmla="*/ 6 h 98"/>
                    <a:gd name="T4" fmla="*/ 0 w 113"/>
                    <a:gd name="T5" fmla="*/ 0 h 98"/>
                    <a:gd name="T6" fmla="*/ 113 w 113"/>
                    <a:gd name="T7" fmla="*/ 0 h 98"/>
                    <a:gd name="T8" fmla="*/ 113 w 113"/>
                    <a:gd name="T9" fmla="*/ 98 h 98"/>
                    <a:gd name="T10" fmla="*/ 78 w 113"/>
                    <a:gd name="T11" fmla="*/ 98 h 98"/>
                    <a:gd name="T12" fmla="*/ 78 w 113"/>
                    <a:gd name="T13" fmla="*/ 44 h 98"/>
                    <a:gd name="T14" fmla="*/ 36 w 113"/>
                    <a:gd name="T15" fmla="*/ 44 h 98"/>
                    <a:gd name="T16" fmla="*/ 36 w 113"/>
                    <a:gd name="T17" fmla="*/ 97 h 98"/>
                    <a:gd name="T18" fmla="*/ 0 w 113"/>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98">
                      <a:moveTo>
                        <a:pt x="0" y="97"/>
                      </a:moveTo>
                      <a:cubicBezTo>
                        <a:pt x="0" y="66"/>
                        <a:pt x="0" y="36"/>
                        <a:pt x="0" y="6"/>
                      </a:cubicBezTo>
                      <a:cubicBezTo>
                        <a:pt x="0" y="4"/>
                        <a:pt x="0" y="2"/>
                        <a:pt x="0" y="0"/>
                      </a:cubicBezTo>
                      <a:cubicBezTo>
                        <a:pt x="38" y="0"/>
                        <a:pt x="75" y="0"/>
                        <a:pt x="113" y="0"/>
                      </a:cubicBezTo>
                      <a:cubicBezTo>
                        <a:pt x="113" y="32"/>
                        <a:pt x="113" y="65"/>
                        <a:pt x="113" y="98"/>
                      </a:cubicBezTo>
                      <a:cubicBezTo>
                        <a:pt x="101" y="98"/>
                        <a:pt x="90" y="98"/>
                        <a:pt x="78" y="98"/>
                      </a:cubicBezTo>
                      <a:cubicBezTo>
                        <a:pt x="78" y="80"/>
                        <a:pt x="78" y="62"/>
                        <a:pt x="78" y="44"/>
                      </a:cubicBezTo>
                      <a:cubicBezTo>
                        <a:pt x="63" y="44"/>
                        <a:pt x="50" y="44"/>
                        <a:pt x="36" y="44"/>
                      </a:cubicBezTo>
                      <a:cubicBezTo>
                        <a:pt x="36" y="61"/>
                        <a:pt x="36" y="79"/>
                        <a:pt x="36" y="97"/>
                      </a:cubicBezTo>
                      <a:cubicBezTo>
                        <a:pt x="24" y="97"/>
                        <a:pt x="12" y="97"/>
                        <a:pt x="0"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94" name="Freeform 37"/>
                <p:cNvSpPr>
                  <a:spLocks/>
                </p:cNvSpPr>
                <p:nvPr/>
              </p:nvSpPr>
              <p:spPr bwMode="auto">
                <a:xfrm>
                  <a:off x="4279" y="3025"/>
                  <a:ext cx="205" cy="103"/>
                </a:xfrm>
                <a:custGeom>
                  <a:avLst/>
                  <a:gdLst>
                    <a:gd name="T0" fmla="*/ 135 w 135"/>
                    <a:gd name="T1" fmla="*/ 68 h 68"/>
                    <a:gd name="T2" fmla="*/ 2 w 135"/>
                    <a:gd name="T3" fmla="*/ 68 h 68"/>
                    <a:gd name="T4" fmla="*/ 65 w 135"/>
                    <a:gd name="T5" fmla="*/ 1 h 68"/>
                    <a:gd name="T6" fmla="*/ 135 w 135"/>
                    <a:gd name="T7" fmla="*/ 68 h 68"/>
                  </a:gdLst>
                  <a:ahLst/>
                  <a:cxnLst>
                    <a:cxn ang="0">
                      <a:pos x="T0" y="T1"/>
                    </a:cxn>
                    <a:cxn ang="0">
                      <a:pos x="T2" y="T3"/>
                    </a:cxn>
                    <a:cxn ang="0">
                      <a:pos x="T4" y="T5"/>
                    </a:cxn>
                    <a:cxn ang="0">
                      <a:pos x="T6" y="T7"/>
                    </a:cxn>
                  </a:cxnLst>
                  <a:rect l="0" t="0" r="r" b="b"/>
                  <a:pathLst>
                    <a:path w="135" h="68">
                      <a:moveTo>
                        <a:pt x="135" y="68"/>
                      </a:moveTo>
                      <a:cubicBezTo>
                        <a:pt x="90" y="68"/>
                        <a:pt x="46" y="68"/>
                        <a:pt x="2" y="68"/>
                      </a:cubicBezTo>
                      <a:cubicBezTo>
                        <a:pt x="0" y="34"/>
                        <a:pt x="30" y="3"/>
                        <a:pt x="65" y="1"/>
                      </a:cubicBezTo>
                      <a:cubicBezTo>
                        <a:pt x="103" y="0"/>
                        <a:pt x="134" y="28"/>
                        <a:pt x="13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56" name="TextBox 55"/>
              <p:cNvSpPr txBox="1"/>
              <p:nvPr/>
            </p:nvSpPr>
            <p:spPr>
              <a:xfrm>
                <a:off x="4721352" y="3159426"/>
                <a:ext cx="3480816" cy="338554"/>
              </a:xfrm>
              <a:prstGeom prst="rect">
                <a:avLst/>
              </a:prstGeom>
              <a:noFill/>
            </p:spPr>
            <p:txBody>
              <a:bodyPr wrap="square" rtlCol="0">
                <a:spAutoFit/>
              </a:bodyPr>
              <a:lstStyle/>
              <a:p>
                <a:r>
                  <a:rPr lang="en-US" sz="1600" dirty="0">
                    <a:solidFill>
                      <a:srgbClr val="000000"/>
                    </a:solidFill>
                  </a:rPr>
                  <a:t>Transportation </a:t>
                </a:r>
                <a:r>
                  <a:rPr lang="en-US" sz="1600" dirty="0" smtClean="0">
                    <a:solidFill>
                      <a:srgbClr val="000000"/>
                    </a:solidFill>
                  </a:rPr>
                  <a:t>solutions that support</a:t>
                </a:r>
                <a:endParaRPr lang="en-US" sz="1600" i="1" dirty="0">
                  <a:solidFill>
                    <a:srgbClr val="000000"/>
                  </a:solidFill>
                </a:endParaRPr>
              </a:p>
            </p:txBody>
          </p:sp>
          <p:sp>
            <p:nvSpPr>
              <p:cNvPr id="57" name="TextBox 56"/>
              <p:cNvSpPr txBox="1"/>
              <p:nvPr/>
            </p:nvSpPr>
            <p:spPr>
              <a:xfrm>
                <a:off x="4739167" y="3406031"/>
                <a:ext cx="2287806" cy="461665"/>
              </a:xfrm>
              <a:prstGeom prst="rect">
                <a:avLst/>
              </a:prstGeom>
              <a:noFill/>
            </p:spPr>
            <p:txBody>
              <a:bodyPr wrap="none" rtlCol="0">
                <a:spAutoFit/>
              </a:bodyPr>
              <a:lstStyle/>
              <a:p>
                <a:r>
                  <a:rPr lang="en-US" sz="2400" b="1" dirty="0" smtClean="0">
                    <a:solidFill>
                      <a:srgbClr val="017FAC"/>
                    </a:solidFill>
                  </a:rPr>
                  <a:t>Quality Places</a:t>
                </a:r>
                <a:endParaRPr lang="en-US" sz="2400" b="1" dirty="0">
                  <a:solidFill>
                    <a:srgbClr val="017FAC"/>
                  </a:solidFill>
                </a:endParaRPr>
              </a:p>
            </p:txBody>
          </p:sp>
        </p:grpSp>
        <p:sp>
          <p:nvSpPr>
            <p:cNvPr id="85" name="TextBox 84"/>
            <p:cNvSpPr txBox="1"/>
            <p:nvPr/>
          </p:nvSpPr>
          <p:spPr>
            <a:xfrm>
              <a:off x="5051176" y="3812570"/>
              <a:ext cx="3480816" cy="338554"/>
            </a:xfrm>
            <a:prstGeom prst="rect">
              <a:avLst/>
            </a:prstGeom>
            <a:noFill/>
          </p:spPr>
          <p:txBody>
            <a:bodyPr wrap="square" rtlCol="0">
              <a:spAutoFit/>
            </a:bodyPr>
            <a:lstStyle/>
            <a:p>
              <a:r>
                <a:rPr lang="en-US" sz="1600" dirty="0">
                  <a:solidFill>
                    <a:srgbClr val="000000"/>
                  </a:solidFill>
                </a:rPr>
                <a:t>t</a:t>
              </a:r>
              <a:r>
                <a:rPr lang="en-US" sz="1600" dirty="0" smtClean="0">
                  <a:solidFill>
                    <a:srgbClr val="000000"/>
                  </a:solidFill>
                </a:rPr>
                <a:t>o live, learn, work, and play</a:t>
              </a:r>
              <a:endParaRPr lang="en-US" sz="1600" i="1" dirty="0">
                <a:solidFill>
                  <a:srgbClr val="000000"/>
                </a:solidFill>
              </a:endParaRPr>
            </a:p>
          </p:txBody>
        </p:sp>
      </p:grpSp>
    </p:spTree>
    <p:extLst>
      <p:ext uri="{BB962C8B-B14F-4D97-AF65-F5344CB8AC3E}">
        <p14:creationId xmlns:p14="http://schemas.microsoft.com/office/powerpoint/2010/main" val="16573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65088" y="6491288"/>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8</a:t>
            </a:fld>
            <a:endParaRPr lang="en-US" sz="1000" dirty="0">
              <a:solidFill>
                <a:srgbClr val="A3D48A"/>
              </a:solidFill>
            </a:endParaRPr>
          </a:p>
        </p:txBody>
      </p:sp>
      <p:sp>
        <p:nvSpPr>
          <p:cNvPr id="4100" name="Slide Number Placeholder 3"/>
          <p:cNvSpPr txBox="1">
            <a:spLocks noGrp="1"/>
          </p:cNvSpPr>
          <p:nvPr/>
        </p:nvSpPr>
        <p:spPr bwMode="auto">
          <a:xfrm>
            <a:off x="65088" y="6491288"/>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8</a:t>
            </a:fld>
            <a:endParaRPr lang="en-US" sz="1000" dirty="0">
              <a:solidFill>
                <a:srgbClr val="A3D48A"/>
              </a:solidFill>
            </a:endParaRPr>
          </a:p>
        </p:txBody>
      </p:sp>
      <p:sp>
        <p:nvSpPr>
          <p:cNvPr id="4101" name="Rectangle 2"/>
          <p:cNvSpPr>
            <a:spLocks noGrp="1" noChangeArrowheads="1"/>
          </p:cNvSpPr>
          <p:nvPr>
            <p:ph type="title"/>
          </p:nvPr>
        </p:nvSpPr>
        <p:spPr/>
        <p:txBody>
          <a:bodyPr>
            <a:normAutofit/>
          </a:bodyPr>
          <a:lstStyle/>
          <a:p>
            <a:pPr eaLnBrk="1" hangingPunct="1"/>
            <a:r>
              <a:rPr lang="en-US" dirty="0"/>
              <a:t>Strategic Intermodal System </a:t>
            </a:r>
            <a:r>
              <a:rPr lang="en-US" dirty="0" smtClean="0"/>
              <a:t>Policy Plan</a:t>
            </a:r>
            <a:endParaRPr lang="en-US" dirty="0"/>
          </a:p>
        </p:txBody>
      </p:sp>
      <p:sp>
        <p:nvSpPr>
          <p:cNvPr id="4102" name="Rectangle 3"/>
          <p:cNvSpPr>
            <a:spLocks noGrp="1" noChangeArrowheads="1"/>
          </p:cNvSpPr>
          <p:nvPr>
            <p:ph idx="1"/>
          </p:nvPr>
        </p:nvSpPr>
        <p:spPr>
          <a:xfrm>
            <a:off x="457200" y="1600200"/>
            <a:ext cx="4765964" cy="4525963"/>
          </a:xfrm>
        </p:spPr>
        <p:txBody>
          <a:bodyPr>
            <a:normAutofit/>
          </a:bodyPr>
          <a:lstStyle/>
          <a:p>
            <a:r>
              <a:rPr lang="en-US" dirty="0"/>
              <a:t>Policies and guidance for planning and implementing Florida’s Strategic Intermodal System</a:t>
            </a:r>
          </a:p>
          <a:p>
            <a:r>
              <a:rPr lang="en-US" dirty="0" smtClean="0"/>
              <a:t>Developed </a:t>
            </a:r>
            <a:r>
              <a:rPr lang="en-US" dirty="0"/>
              <a:t>by FDOT in consultation with statewide, regional and local partners</a:t>
            </a:r>
          </a:p>
        </p:txBody>
      </p:sp>
      <p:sp>
        <p:nvSpPr>
          <p:cNvPr id="12" name="TextBox 11"/>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rgbClr val="FFFFFF"/>
                </a:solidFill>
              </a:rPr>
              <a:t>Florida Department of Transportation</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3927" y="1871101"/>
            <a:ext cx="199907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919" y="3131150"/>
            <a:ext cx="2203935"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832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a:spLocks noGrp="1"/>
          </p:cNvSpPr>
          <p:nvPr>
            <p:ph sz="half" idx="1"/>
          </p:nvPr>
        </p:nvSpPr>
        <p:spPr>
          <a:xfrm>
            <a:off x="462009" y="1600754"/>
            <a:ext cx="8067842" cy="4525963"/>
          </a:xfrm>
        </p:spPr>
        <p:txBody>
          <a:bodyPr/>
          <a:lstStyle/>
          <a:p>
            <a:r>
              <a:rPr lang="en-US" dirty="0"/>
              <a:t>Interregional </a:t>
            </a:r>
            <a:r>
              <a:rPr lang="en-US" dirty="0" smtClean="0"/>
              <a:t>Connectivity</a:t>
            </a:r>
          </a:p>
          <a:p>
            <a:pPr lvl="1"/>
            <a:r>
              <a:rPr lang="en-US" dirty="0"/>
              <a:t>Increase the efficiency and reliability of connectivity between Florida’s economic regions and between Florida and other states and nations. </a:t>
            </a:r>
          </a:p>
          <a:p>
            <a:r>
              <a:rPr lang="en-US" dirty="0" smtClean="0"/>
              <a:t>Intermodal Connectivity</a:t>
            </a:r>
          </a:p>
          <a:p>
            <a:pPr lvl="1"/>
            <a:r>
              <a:rPr lang="en-US" dirty="0"/>
              <a:t>Expand, integrate and connect transportation choices for interregional trips. </a:t>
            </a:r>
          </a:p>
          <a:p>
            <a:r>
              <a:rPr lang="en-US" dirty="0"/>
              <a:t>Economic </a:t>
            </a:r>
            <a:r>
              <a:rPr lang="en-US" dirty="0" smtClean="0"/>
              <a:t>Development</a:t>
            </a:r>
          </a:p>
          <a:p>
            <a:pPr lvl="1"/>
            <a:r>
              <a:rPr lang="en-US" dirty="0"/>
              <a:t>Provide transportation systems to support Florida as a global hub for trade, tourism, talent</a:t>
            </a:r>
            <a:r>
              <a:rPr lang="en-US" b="1" dirty="0"/>
              <a:t>, </a:t>
            </a:r>
            <a:r>
              <a:rPr lang="en-US" dirty="0"/>
              <a:t>innovation, and investment. </a:t>
            </a:r>
          </a:p>
          <a:p>
            <a:endParaRPr lang="en-US" dirty="0"/>
          </a:p>
          <a:p>
            <a:pPr marL="0" indent="0">
              <a:buNone/>
            </a:pPr>
            <a:endParaRPr lang="en-US" dirty="0" smtClean="0"/>
          </a:p>
        </p:txBody>
      </p:sp>
      <p:sp>
        <p:nvSpPr>
          <p:cNvPr id="5" name="Title 4"/>
          <p:cNvSpPr>
            <a:spLocks noGrp="1"/>
          </p:cNvSpPr>
          <p:nvPr>
            <p:ph type="title"/>
          </p:nvPr>
        </p:nvSpPr>
        <p:spPr/>
        <p:txBody>
          <a:bodyPr/>
          <a:lstStyle/>
          <a:p>
            <a:r>
              <a:rPr lang="en-US" dirty="0"/>
              <a:t>Strategic Intermodal System Policy Plan </a:t>
            </a:r>
            <a:r>
              <a:rPr lang="en-US" sz="2800" b="0" i="1" dirty="0" smtClean="0"/>
              <a:t>SIS Objectives</a:t>
            </a:r>
            <a:endParaRPr lang="en-US" sz="2800" b="0" i="1" dirty="0"/>
          </a:p>
        </p:txBody>
      </p:sp>
      <p:sp>
        <p:nvSpPr>
          <p:cNvPr id="4" name="Slide Number Placeholder 3"/>
          <p:cNvSpPr>
            <a:spLocks noGrp="1"/>
          </p:cNvSpPr>
          <p:nvPr>
            <p:ph type="sldNum" sz="quarter" idx="12"/>
          </p:nvPr>
        </p:nvSpPr>
        <p:spPr/>
        <p:txBody>
          <a:bodyPr/>
          <a:lstStyle/>
          <a:p>
            <a:fld id="{6EFA8406-D672-4E03-9ABF-F4A7E3A351AA}"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19971537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2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T1_FDOT_FTP-SIS_template_Centennial">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T1_FDOT_FTP-SIS_templat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SBlue">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T1_FDOT_FTP-SIS_template_Centennial">
  <a:themeElements>
    <a:clrScheme name="Custom 104">
      <a:dk1>
        <a:srgbClr val="FFFFFF"/>
      </a:dk1>
      <a:lt1>
        <a:srgbClr val="000000"/>
      </a:lt1>
      <a:dk2>
        <a:srgbClr val="FFFFFF"/>
      </a:dk2>
      <a:lt2>
        <a:srgbClr val="000000"/>
      </a:lt2>
      <a:accent1>
        <a:srgbClr val="017FAC"/>
      </a:accent1>
      <a:accent2>
        <a:srgbClr val="BF2D2B"/>
      </a:accent2>
      <a:accent3>
        <a:srgbClr val="7030A0"/>
      </a:accent3>
      <a:accent4>
        <a:srgbClr val="EDC841"/>
      </a:accent4>
      <a:accent5>
        <a:srgbClr val="DDE278"/>
      </a:accent5>
      <a:accent6>
        <a:srgbClr val="1634CA"/>
      </a:accent6>
      <a:hlink>
        <a:srgbClr val="FFFFFF"/>
      </a:hlink>
      <a:folHlink>
        <a:srgbClr val="C0C0C0"/>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146</TotalTime>
  <Words>2672</Words>
  <Application>Microsoft Office PowerPoint</Application>
  <PresentationFormat>On-screen Show (4:3)</PresentationFormat>
  <Paragraphs>274</Paragraphs>
  <Slides>14</Slides>
  <Notes>13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14</vt:i4>
      </vt:variant>
    </vt:vector>
  </HeadingPairs>
  <TitlesOfParts>
    <vt:vector size="28" baseType="lpstr">
      <vt:lpstr>Arial Unicode MS</vt:lpstr>
      <vt:lpstr>Arial</vt:lpstr>
      <vt:lpstr>Calibri</vt:lpstr>
      <vt:lpstr>Calibri Light</vt:lpstr>
      <vt:lpstr>Wingdings</vt:lpstr>
      <vt:lpstr>2_CSBlue</vt:lpstr>
      <vt:lpstr>3_CSBlue</vt:lpstr>
      <vt:lpstr>4_CSBlue</vt:lpstr>
      <vt:lpstr>5_CSBlue</vt:lpstr>
      <vt:lpstr>2_PT1_FDOT_FTP-SIS_template_Centennial</vt:lpstr>
      <vt:lpstr>2_PT1_FDOT_FTP-SIS_template</vt:lpstr>
      <vt:lpstr>1_CSBlue</vt:lpstr>
      <vt:lpstr>PT1_FDOT_FTP-SIS_template_Centennial</vt:lpstr>
      <vt:lpstr>Office Theme</vt:lpstr>
      <vt:lpstr> Florida Transportation Plan and Strategic Intermodal System Policy Plan Updates</vt:lpstr>
      <vt:lpstr>Today’s Agenda</vt:lpstr>
      <vt:lpstr>FTP/SIS Steering Committee and Advisory Groups: MPO Representation</vt:lpstr>
      <vt:lpstr>Vision Element</vt:lpstr>
      <vt:lpstr>New Florida Transportation Plan Anticipated Contents</vt:lpstr>
      <vt:lpstr>New Florida Transportation Plan What’s Different?</vt:lpstr>
      <vt:lpstr>Where Do We Want to Go?</vt:lpstr>
      <vt:lpstr>Strategic Intermodal System Policy Plan</vt:lpstr>
      <vt:lpstr>Strategic Intermodal System Policy Plan SIS Objectives</vt:lpstr>
      <vt:lpstr>FTP and SIS Update Process and  Schedule</vt:lpstr>
      <vt:lpstr>FTP and SIS Policy Plan  Regional Workshops</vt:lpstr>
      <vt:lpstr>More Information &amp; Comments</vt:lpstr>
      <vt:lpstr>PL JPA &amp; Invoicing</vt:lpstr>
      <vt:lpstr>2015 Legislation</vt:lpstr>
    </vt:vector>
  </TitlesOfParts>
  <Company>Cambridge Systematics,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 Today?</dc:title>
  <dc:creator>mwilson</dc:creator>
  <cp:lastModifiedBy>Monroy, Carmen</cp:lastModifiedBy>
  <cp:revision>26</cp:revision>
  <dcterms:created xsi:type="dcterms:W3CDTF">2015-06-10T21:04:54Z</dcterms:created>
  <dcterms:modified xsi:type="dcterms:W3CDTF">2015-07-23T16:58:47Z</dcterms:modified>
</cp:coreProperties>
</file>