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2" r:id="rId2"/>
  </p:sldMasterIdLst>
  <p:notesMasterIdLst>
    <p:notesMasterId r:id="rId24"/>
  </p:notesMasterIdLst>
  <p:handoutMasterIdLst>
    <p:handoutMasterId r:id="rId25"/>
  </p:handoutMasterIdLst>
  <p:sldIdLst>
    <p:sldId id="304" r:id="rId3"/>
    <p:sldId id="279" r:id="rId4"/>
    <p:sldId id="306" r:id="rId5"/>
    <p:sldId id="301" r:id="rId6"/>
    <p:sldId id="280"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5" r:id="rId22"/>
    <p:sldId id="303" r:id="rId23"/>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showGuides="1">
      <p:cViewPr varScale="1">
        <p:scale>
          <a:sx n="55" d="100"/>
          <a:sy n="55" d="100"/>
        </p:scale>
        <p:origin x="1123" y="38"/>
      </p:cViewPr>
      <p:guideLst>
        <p:guide orient="horz" pos="743"/>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D:\Dropbox\00%20FDOT%20Customer%20Survey%20Project\From%20Monica%20(For%20Jim's%20Presentation)\PPT%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skean\Documents\FDOT%20PP_Working\Copy%20of%20PPT%20Figur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86587671305459E-2"/>
          <c:y val="3.3333348609705805E-2"/>
          <c:w val="0.90450650474972627"/>
          <c:h val="0.84681984795004062"/>
        </c:manualLayout>
      </c:layout>
      <c:barChart>
        <c:barDir val="col"/>
        <c:grouping val="clustered"/>
        <c:varyColors val="0"/>
        <c:ser>
          <c:idx val="1"/>
          <c:order val="0"/>
          <c:tx>
            <c:strRef>
              <c:f>Sheet1!$C$1</c:f>
              <c:strCache>
                <c:ptCount val="1"/>
                <c:pt idx="0">
                  <c:v>Results</c:v>
                </c:pt>
              </c:strCache>
            </c:strRef>
          </c:tx>
          <c:spPr>
            <a:solidFill>
              <a:srgbClr val="FFCC66"/>
            </a:solidFill>
            <a:ln w="12559">
              <a:noFill/>
              <a:prstDash val="solid"/>
            </a:ln>
          </c:spPr>
          <c:invertIfNegative val="0"/>
          <c:dPt>
            <c:idx val="0"/>
            <c:invertIfNegative val="0"/>
            <c:bubble3D val="0"/>
            <c:spPr>
              <a:gradFill>
                <a:gsLst>
                  <a:gs pos="0">
                    <a:srgbClr val="A07400">
                      <a:lumMod val="75000"/>
                    </a:srgbClr>
                  </a:gs>
                  <a:gs pos="50000">
                    <a:srgbClr val="E6A900"/>
                  </a:gs>
                  <a:gs pos="100000">
                    <a:srgbClr val="FFCA00"/>
                  </a:gs>
                </a:gsLst>
                <a:lin ang="0" scaled="1"/>
              </a:gradFill>
              <a:ln w="12559">
                <a:noFill/>
                <a:prstDash val="solid"/>
              </a:ln>
            </c:spPr>
          </c:dPt>
          <c:dPt>
            <c:idx val="1"/>
            <c:invertIfNegative val="0"/>
            <c:bubble3D val="0"/>
            <c:spPr>
              <a:gradFill>
                <a:gsLst>
                  <a:gs pos="0">
                    <a:srgbClr val="006A96"/>
                  </a:gs>
                  <a:gs pos="50000">
                    <a:srgbClr val="009AD9"/>
                  </a:gs>
                  <a:gs pos="100000">
                    <a:srgbClr val="00B8FF"/>
                  </a:gs>
                </a:gsLst>
                <a:lin ang="0" scaled="1"/>
              </a:gradFill>
              <a:ln w="12559">
                <a:noFill/>
                <a:prstDash val="solid"/>
              </a:ln>
            </c:spPr>
          </c:dPt>
          <c:dPt>
            <c:idx val="2"/>
            <c:invertIfNegative val="0"/>
            <c:bubble3D val="0"/>
            <c:spPr>
              <a:gradFill>
                <a:gsLst>
                  <a:gs pos="0">
                    <a:srgbClr val="856C46"/>
                  </a:gs>
                  <a:gs pos="50000">
                    <a:srgbClr val="C09D68"/>
                  </a:gs>
                  <a:gs pos="100000">
                    <a:srgbClr val="E4BC7D"/>
                  </a:gs>
                </a:gsLst>
                <a:lin ang="0" scaled="1"/>
              </a:gradFill>
              <a:ln w="12559">
                <a:noFill/>
                <a:prstDash val="solid"/>
              </a:ln>
            </c:spPr>
          </c:dPt>
          <c:dPt>
            <c:idx val="3"/>
            <c:invertIfNegative val="0"/>
            <c:bubble3D val="0"/>
            <c:spPr>
              <a:gradFill>
                <a:gsLst>
                  <a:gs pos="0">
                    <a:srgbClr val="00B050">
                      <a:shade val="30000"/>
                      <a:satMod val="115000"/>
                    </a:srgbClr>
                  </a:gs>
                  <a:gs pos="50000">
                    <a:srgbClr val="00B050">
                      <a:shade val="67500"/>
                      <a:satMod val="115000"/>
                    </a:srgbClr>
                  </a:gs>
                  <a:gs pos="100000">
                    <a:srgbClr val="00B050">
                      <a:shade val="100000"/>
                      <a:satMod val="115000"/>
                    </a:srgbClr>
                  </a:gs>
                </a:gsLst>
                <a:lin ang="0" scaled="1"/>
              </a:gradFill>
              <a:ln w="12559">
                <a:noFill/>
                <a:prstDash val="solid"/>
              </a:ln>
            </c:spPr>
          </c:dPt>
          <c:dPt>
            <c:idx val="4"/>
            <c:invertIfNegative val="0"/>
            <c:bubble3D val="0"/>
            <c:spPr>
              <a:gradFill>
                <a:gsLst>
                  <a:gs pos="0">
                    <a:srgbClr val="102F4D"/>
                  </a:gs>
                  <a:gs pos="50000">
                    <a:srgbClr val="1C4772"/>
                  </a:gs>
                  <a:gs pos="100000">
                    <a:srgbClr val="235689"/>
                  </a:gs>
                </a:gsLst>
                <a:lin ang="0" scaled="1"/>
              </a:gradFill>
              <a:ln w="12559">
                <a:noFill/>
                <a:prstDash val="solid"/>
              </a:ln>
            </c:spPr>
          </c:dPt>
          <c:dPt>
            <c:idx val="5"/>
            <c:invertIfNegative val="0"/>
            <c:bubble3D val="0"/>
            <c:spPr>
              <a:gradFill>
                <a:gsLst>
                  <a:gs pos="0">
                    <a:srgbClr val="383838"/>
                  </a:gs>
                  <a:gs pos="50000">
                    <a:srgbClr val="545454"/>
                  </a:gs>
                  <a:gs pos="100000">
                    <a:srgbClr val="656565"/>
                  </a:gs>
                </a:gsLst>
                <a:lin ang="0" scaled="1"/>
              </a:gradFill>
              <a:ln w="12559">
                <a:noFill/>
                <a:prstDash val="solid"/>
              </a:ln>
            </c:spPr>
          </c:dPt>
          <c:dPt>
            <c:idx val="6"/>
            <c:invertIfNegative val="0"/>
            <c:bubble3D val="0"/>
            <c:spPr>
              <a:gradFill>
                <a:gsLst>
                  <a:gs pos="0">
                    <a:srgbClr val="A00000"/>
                  </a:gs>
                  <a:gs pos="50000">
                    <a:srgbClr val="E60000"/>
                  </a:gs>
                  <a:gs pos="100000">
                    <a:srgbClr val="FF0000"/>
                  </a:gs>
                </a:gsLst>
                <a:lin ang="0" scaled="1"/>
              </a:gradFill>
              <a:ln w="12559">
                <a:noFill/>
                <a:prstDash val="solid"/>
              </a:ln>
            </c:spPr>
          </c:dPt>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2000</c:v>
                </c:pt>
                <c:pt idx="1">
                  <c:v>2002</c:v>
                </c:pt>
                <c:pt idx="2">
                  <c:v>2004</c:v>
                </c:pt>
                <c:pt idx="3">
                  <c:v>2007</c:v>
                </c:pt>
                <c:pt idx="4">
                  <c:v>2010</c:v>
                </c:pt>
                <c:pt idx="5">
                  <c:v>2012</c:v>
                </c:pt>
                <c:pt idx="6">
                  <c:v>2014</c:v>
                </c:pt>
              </c:numCache>
            </c:numRef>
          </c:cat>
          <c:val>
            <c:numRef>
              <c:f>Sheet1!$C$2:$C$8</c:f>
              <c:numCache>
                <c:formatCode>General</c:formatCode>
                <c:ptCount val="7"/>
                <c:pt idx="0">
                  <c:v>59</c:v>
                </c:pt>
                <c:pt idx="1">
                  <c:v>72</c:v>
                </c:pt>
                <c:pt idx="2">
                  <c:v>70</c:v>
                </c:pt>
                <c:pt idx="3">
                  <c:v>76</c:v>
                </c:pt>
                <c:pt idx="4">
                  <c:v>75</c:v>
                </c:pt>
                <c:pt idx="5">
                  <c:v>80</c:v>
                </c:pt>
                <c:pt idx="6">
                  <c:v>75</c:v>
                </c:pt>
              </c:numCache>
            </c:numRef>
          </c:val>
        </c:ser>
        <c:dLbls>
          <c:showLegendKey val="0"/>
          <c:showVal val="1"/>
          <c:showCatName val="0"/>
          <c:showSerName val="0"/>
          <c:showPercent val="0"/>
          <c:showBubbleSize val="0"/>
        </c:dLbls>
        <c:gapWidth val="77"/>
        <c:axId val="151238520"/>
        <c:axId val="151238904"/>
      </c:barChart>
      <c:catAx>
        <c:axId val="151238520"/>
        <c:scaling>
          <c:orientation val="minMax"/>
        </c:scaling>
        <c:delete val="0"/>
        <c:axPos val="b"/>
        <c:numFmt formatCode="General" sourceLinked="1"/>
        <c:majorTickMark val="out"/>
        <c:minorTickMark val="none"/>
        <c:tickLblPos val="low"/>
        <c:spPr>
          <a:ln w="3136">
            <a:solidFill>
              <a:schemeClr val="bg1">
                <a:lumMod val="65000"/>
              </a:schemeClr>
            </a:solidFill>
            <a:prstDash val="solid"/>
          </a:ln>
        </c:spPr>
        <c:txPr>
          <a:bodyPr rot="0" vert="horz"/>
          <a:lstStyle/>
          <a:p>
            <a:pPr>
              <a:defRPr/>
            </a:pPr>
            <a:endParaRPr lang="en-US"/>
          </a:p>
        </c:txPr>
        <c:crossAx val="151238904"/>
        <c:crossesAt val="0"/>
        <c:auto val="0"/>
        <c:lblAlgn val="ctr"/>
        <c:lblOffset val="90"/>
        <c:tickLblSkip val="1"/>
        <c:tickMarkSkip val="1"/>
        <c:noMultiLvlLbl val="0"/>
      </c:catAx>
      <c:valAx>
        <c:axId val="151238904"/>
        <c:scaling>
          <c:orientation val="minMax"/>
          <c:max val="100"/>
          <c:min val="0"/>
        </c:scaling>
        <c:delete val="0"/>
        <c:axPos val="l"/>
        <c:majorGridlines>
          <c:spPr>
            <a:ln w="3136">
              <a:solidFill>
                <a:schemeClr val="bg1"/>
              </a:solidFill>
              <a:prstDash val="solid"/>
            </a:ln>
          </c:spPr>
        </c:majorGridlines>
        <c:numFmt formatCode="General" sourceLinked="1"/>
        <c:majorTickMark val="none"/>
        <c:minorTickMark val="none"/>
        <c:tickLblPos val="nextTo"/>
        <c:spPr>
          <a:ln w="3136">
            <a:solidFill>
              <a:schemeClr val="bg1">
                <a:lumMod val="65000"/>
              </a:schemeClr>
            </a:solidFill>
            <a:prstDash val="solid"/>
          </a:ln>
        </c:spPr>
        <c:txPr>
          <a:bodyPr rot="0" vert="horz"/>
          <a:lstStyle/>
          <a:p>
            <a:pPr>
              <a:defRPr b="0"/>
            </a:pPr>
            <a:endParaRPr lang="en-US"/>
          </a:p>
        </c:txPr>
        <c:crossAx val="151238520"/>
        <c:crosses val="autoZero"/>
        <c:crossBetween val="between"/>
        <c:majorUnit val="10"/>
      </c:valAx>
      <c:spPr>
        <a:solidFill>
          <a:schemeClr val="bg1">
            <a:lumMod val="85000"/>
          </a:schemeClr>
        </a:solidFill>
        <a:ln w="12662">
          <a:solidFill>
            <a:schemeClr val="bg1">
              <a:lumMod val="65000"/>
            </a:schemeClr>
          </a:solidFill>
          <a:prstDash val="solid"/>
        </a:ln>
      </c:spPr>
    </c:plotArea>
    <c:plotVisOnly val="1"/>
    <c:dispBlanksAs val="gap"/>
    <c:showDLblsOverMax val="0"/>
  </c:chart>
  <c:spPr>
    <a:noFill/>
    <a:ln>
      <a:noFill/>
    </a:ln>
  </c:spPr>
  <c:txPr>
    <a:bodyPr/>
    <a:lstStyle/>
    <a:p>
      <a:pPr>
        <a:defRPr sz="2000" b="1" i="0" u="none" strike="noStrike" baseline="0">
          <a:solidFill>
            <a:schemeClr val="tx1"/>
          </a:solidFill>
          <a:latin typeface="+mn-lt"/>
          <a:ea typeface="Verdana"/>
          <a:cs typeface="Verdana"/>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25603810744674E-2"/>
          <c:y val="3.6048548059770369E-2"/>
          <c:w val="0.89044122027836825"/>
          <c:h val="0.86254838715677939"/>
        </c:manualLayout>
      </c:layout>
      <c:barChart>
        <c:barDir val="col"/>
        <c:grouping val="clustered"/>
        <c:varyColors val="0"/>
        <c:ser>
          <c:idx val="0"/>
          <c:order val="0"/>
          <c:spPr>
            <a:solidFill>
              <a:schemeClr val="accent1"/>
            </a:solidFill>
            <a:ln w="25400">
              <a:solidFill>
                <a:schemeClr val="bg1"/>
              </a:solidFill>
            </a:ln>
            <a:effectLst/>
          </c:spPr>
          <c:invertIfNegative val="0"/>
          <c:dPt>
            <c:idx val="0"/>
            <c:invertIfNegative val="0"/>
            <c:bubble3D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w="25400">
                <a:solidFill>
                  <a:schemeClr val="bg1"/>
                </a:solidFill>
              </a:ln>
              <a:effectLst/>
            </c:spPr>
          </c:dPt>
          <c:dPt>
            <c:idx val="1"/>
            <c:invertIfNegative val="0"/>
            <c:bubble3D val="0"/>
            <c:spPr>
              <a:gradFill flip="none" rotWithShape="1">
                <a:gsLst>
                  <a:gs pos="0">
                    <a:srgbClr val="006D2A"/>
                  </a:gs>
                  <a:gs pos="50000">
                    <a:srgbClr val="009E41"/>
                  </a:gs>
                  <a:gs pos="100000">
                    <a:srgbClr val="00BD4F"/>
                  </a:gs>
                </a:gsLst>
                <a:lin ang="0" scaled="1"/>
                <a:tileRect/>
              </a:gradFill>
              <a:ln w="25400">
                <a:solidFill>
                  <a:schemeClr val="bg1"/>
                </a:solidFill>
              </a:ln>
              <a:effectLst/>
            </c:spPr>
          </c:dPt>
          <c:dPt>
            <c:idx val="2"/>
            <c:invertIfNegative val="0"/>
            <c:bubble3D val="0"/>
            <c:sp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0" scaled="1"/>
                <a:tileRect/>
              </a:gradFill>
              <a:ln w="25400">
                <a:solidFill>
                  <a:schemeClr val="bg1"/>
                </a:solidFill>
              </a:ln>
              <a:effectLst/>
            </c:spPr>
          </c:dPt>
          <c:dPt>
            <c:idx val="3"/>
            <c:invertIfNegative val="0"/>
            <c:bubble3D val="0"/>
            <c:spPr>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0" scaled="1"/>
                <a:tileRect/>
              </a:gradFill>
              <a:ln w="25400">
                <a:solidFill>
                  <a:schemeClr val="bg1"/>
                </a:solidFill>
              </a:ln>
              <a:effectLst/>
            </c:spPr>
          </c:dPt>
          <c:dPt>
            <c:idx val="4"/>
            <c:invertIfNegative val="0"/>
            <c:bubble3D val="0"/>
            <c:spPr>
              <a:gradFill flip="none" rotWithShape="1">
                <a:gsLst>
                  <a:gs pos="0">
                    <a:schemeClr val="accent5">
                      <a:lumMod val="50000"/>
                      <a:lumOff val="50000"/>
                      <a:shade val="30000"/>
                      <a:satMod val="115000"/>
                    </a:schemeClr>
                  </a:gs>
                  <a:gs pos="50000">
                    <a:schemeClr val="accent5">
                      <a:lumMod val="50000"/>
                      <a:lumOff val="50000"/>
                      <a:shade val="67500"/>
                      <a:satMod val="115000"/>
                    </a:schemeClr>
                  </a:gs>
                  <a:gs pos="100000">
                    <a:schemeClr val="accent5">
                      <a:lumMod val="50000"/>
                      <a:lumOff val="50000"/>
                      <a:shade val="100000"/>
                      <a:satMod val="115000"/>
                    </a:schemeClr>
                  </a:gs>
                </a:gsLst>
                <a:lin ang="0" scaled="1"/>
                <a:tileRect/>
              </a:gradFill>
              <a:ln w="25400">
                <a:solidFill>
                  <a:schemeClr val="bg1"/>
                </a:solidFill>
              </a:ln>
              <a:effectLst/>
            </c:spPr>
          </c:dPt>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'Slide 26'!$B$67:$B$71</c:f>
              <c:numCache>
                <c:formatCode>General</c:formatCode>
                <c:ptCount val="5"/>
                <c:pt idx="0">
                  <c:v>2004</c:v>
                </c:pt>
                <c:pt idx="1">
                  <c:v>2007</c:v>
                </c:pt>
                <c:pt idx="2">
                  <c:v>2010</c:v>
                </c:pt>
                <c:pt idx="3">
                  <c:v>2012</c:v>
                </c:pt>
                <c:pt idx="4">
                  <c:v>2014</c:v>
                </c:pt>
              </c:numCache>
            </c:numRef>
          </c:cat>
          <c:val>
            <c:numRef>
              <c:f>'Slide 26'!$C$67:$C$71</c:f>
              <c:numCache>
                <c:formatCode>General</c:formatCode>
                <c:ptCount val="5"/>
                <c:pt idx="0">
                  <c:v>71</c:v>
                </c:pt>
                <c:pt idx="1">
                  <c:v>76</c:v>
                </c:pt>
                <c:pt idx="2">
                  <c:v>84</c:v>
                </c:pt>
                <c:pt idx="3">
                  <c:v>82</c:v>
                </c:pt>
                <c:pt idx="4">
                  <c:v>85</c:v>
                </c:pt>
              </c:numCache>
            </c:numRef>
          </c:val>
        </c:ser>
        <c:dLbls>
          <c:showLegendKey val="0"/>
          <c:showVal val="0"/>
          <c:showCatName val="0"/>
          <c:showSerName val="0"/>
          <c:showPercent val="0"/>
          <c:showBubbleSize val="0"/>
        </c:dLbls>
        <c:gapWidth val="75"/>
        <c:overlap val="-25"/>
        <c:axId val="151610912"/>
        <c:axId val="151611296"/>
      </c:barChart>
      <c:catAx>
        <c:axId val="15161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51611296"/>
        <c:crosses val="autoZero"/>
        <c:auto val="1"/>
        <c:lblAlgn val="ctr"/>
        <c:lblOffset val="30"/>
        <c:noMultiLvlLbl val="0"/>
      </c:catAx>
      <c:valAx>
        <c:axId val="151611296"/>
        <c:scaling>
          <c:orientation val="minMax"/>
          <c:max val="100"/>
          <c:min val="0"/>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51610912"/>
        <c:crosses val="autoZero"/>
        <c:crossBetween val="between"/>
      </c:valAx>
      <c:spPr>
        <a:solidFill>
          <a:schemeClr val="bg1">
            <a:lumMod val="85000"/>
          </a:schemeClr>
        </a:solidFill>
        <a:ln>
          <a:solidFill>
            <a:schemeClr val="bg1">
              <a:lumMod val="75000"/>
            </a:schemeClr>
          </a:solidFill>
        </a:ln>
        <a:effectLst/>
      </c:spPr>
    </c:plotArea>
    <c:plotVisOnly val="1"/>
    <c:dispBlanksAs val="gap"/>
    <c:showDLblsOverMax val="0"/>
  </c:chart>
  <c:spPr>
    <a:noFill/>
    <a:ln>
      <a:noFill/>
    </a:ln>
    <a:effectLst/>
  </c:spPr>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Sheet1!$C$109</c:f>
              <c:strCache>
                <c:ptCount val="1"/>
                <c:pt idx="0">
                  <c:v>Input on Priorities in the Work Program</c:v>
                </c:pt>
              </c:strCache>
            </c:strRef>
          </c:tx>
          <c:spPr>
            <a:solidFill>
              <a:schemeClr val="accent1"/>
            </a:solidFill>
            <a:ln>
              <a:noFill/>
            </a:ln>
            <a:effectLst/>
          </c:spPr>
          <c:invertIfNegative val="0"/>
          <c:dPt>
            <c:idx val="0"/>
            <c:invertIfNegative val="0"/>
            <c:bubble3D val="0"/>
            <c:spPr>
              <a:gradFill flip="none" rotWithShape="1">
                <a:gsLst>
                  <a:gs pos="0">
                    <a:srgbClr val="A07400"/>
                  </a:gs>
                  <a:gs pos="50000">
                    <a:srgbClr val="E6A900"/>
                  </a:gs>
                  <a:gs pos="100000">
                    <a:srgbClr val="FFCA00"/>
                  </a:gs>
                </a:gsLst>
                <a:lin ang="0" scaled="1"/>
                <a:tileRect/>
              </a:gradFill>
              <a:ln>
                <a:noFill/>
              </a:ln>
              <a:effectLst/>
            </c:spPr>
          </c:dPt>
          <c:dPt>
            <c:idx val="1"/>
            <c:invertIfNegative val="0"/>
            <c:bubble3D val="0"/>
            <c:spPr>
              <a:gradFill flip="none" rotWithShape="1">
                <a:gsLst>
                  <a:gs pos="0">
                    <a:srgbClr val="006A96"/>
                  </a:gs>
                  <a:gs pos="50000">
                    <a:srgbClr val="009AD9"/>
                  </a:gs>
                  <a:gs pos="100000">
                    <a:srgbClr val="00B8FF"/>
                  </a:gs>
                </a:gsLst>
                <a:lin ang="0" scaled="1"/>
                <a:tileRect/>
              </a:gradFill>
              <a:ln>
                <a:noFill/>
              </a:ln>
              <a:effectLst/>
            </c:spPr>
          </c:dPt>
          <c:dPt>
            <c:idx val="2"/>
            <c:invertIfNegative val="0"/>
            <c:bubble3D val="0"/>
            <c:spPr>
              <a:gradFill flip="none" rotWithShape="1">
                <a:gsLst>
                  <a:gs pos="0">
                    <a:srgbClr val="856C46"/>
                  </a:gs>
                  <a:gs pos="50000">
                    <a:srgbClr val="C09D68"/>
                  </a:gs>
                  <a:gs pos="100000">
                    <a:srgbClr val="E4BC7D"/>
                  </a:gs>
                </a:gsLst>
                <a:lin ang="0" scaled="1"/>
                <a:tileRect/>
              </a:gradFill>
              <a:ln>
                <a:noFill/>
              </a:ln>
              <a:effectLst/>
            </c:spPr>
          </c:dPt>
          <c:dPt>
            <c:idx val="3"/>
            <c:invertIfNegative val="0"/>
            <c:bubble3D val="0"/>
            <c:spPr>
              <a:gradFill flip="none" rotWithShape="1">
                <a:gsLst>
                  <a:gs pos="0">
                    <a:srgbClr val="006D2A"/>
                  </a:gs>
                  <a:gs pos="50000">
                    <a:srgbClr val="009E41"/>
                  </a:gs>
                  <a:gs pos="100000">
                    <a:srgbClr val="00BD4F"/>
                  </a:gs>
                </a:gsLst>
                <a:lin ang="0" scaled="1"/>
                <a:tileRect/>
              </a:gradFill>
              <a:ln>
                <a:noFill/>
              </a:ln>
              <a:effectLst/>
            </c:spPr>
          </c:dPt>
          <c:dPt>
            <c:idx val="4"/>
            <c:invertIfNegative val="0"/>
            <c:bubble3D val="0"/>
            <c:spPr>
              <a:gradFill flip="none" rotWithShape="1">
                <a:gsLst>
                  <a:gs pos="0">
                    <a:srgbClr val="102F4D"/>
                  </a:gs>
                  <a:gs pos="50000">
                    <a:srgbClr val="1C4772"/>
                  </a:gs>
                  <a:gs pos="100000">
                    <a:srgbClr val="235689"/>
                  </a:gs>
                </a:gsLst>
                <a:lin ang="0" scaled="1"/>
                <a:tileRect/>
              </a:gradFill>
              <a:ln>
                <a:noFill/>
              </a:ln>
              <a:effectLst/>
            </c:spPr>
          </c:dPt>
          <c:dPt>
            <c:idx val="5"/>
            <c:invertIfNegative val="0"/>
            <c:bubble3D val="0"/>
            <c:spPr>
              <a:gradFill flip="none" rotWithShape="1">
                <a:gsLst>
                  <a:gs pos="0">
                    <a:schemeClr val="tx2">
                      <a:lumMod val="75000"/>
                      <a:lumOff val="25000"/>
                      <a:shade val="30000"/>
                      <a:satMod val="115000"/>
                    </a:schemeClr>
                  </a:gs>
                  <a:gs pos="50000">
                    <a:schemeClr val="tx2">
                      <a:lumMod val="75000"/>
                      <a:lumOff val="25000"/>
                      <a:shade val="67500"/>
                      <a:satMod val="115000"/>
                    </a:schemeClr>
                  </a:gs>
                  <a:gs pos="100000">
                    <a:schemeClr val="tx2">
                      <a:lumMod val="75000"/>
                      <a:lumOff val="25000"/>
                      <a:shade val="100000"/>
                      <a:satMod val="115000"/>
                    </a:schemeClr>
                  </a:gs>
                </a:gsLst>
                <a:lin ang="0" scaled="1"/>
                <a:tileRect/>
              </a:gradFill>
              <a:ln>
                <a:noFill/>
              </a:ln>
              <a:effectLst/>
            </c:spPr>
          </c:dPt>
          <c:dPt>
            <c:idx val="6"/>
            <c:invertIfNegative val="0"/>
            <c:bubble3D val="0"/>
            <c:spPr>
              <a:gradFill flip="none" rotWithShape="1">
                <a:gsLst>
                  <a:gs pos="0">
                    <a:srgbClr val="A00000"/>
                  </a:gs>
                  <a:gs pos="50000">
                    <a:srgbClr val="E60000"/>
                  </a:gs>
                  <a:gs pos="100000">
                    <a:srgbClr val="FF0000">
                      <a:shade val="100000"/>
                      <a:satMod val="115000"/>
                    </a:srgbClr>
                  </a:gs>
                </a:gsLst>
                <a:lin ang="0" scaled="1"/>
                <a:tileRect/>
              </a:gradFill>
              <a:ln>
                <a:noFill/>
              </a:ln>
              <a:effectLst/>
            </c:spPr>
          </c:dPt>
          <c:dLbls>
            <c:spPr>
              <a:noFill/>
              <a:ln>
                <a:noFill/>
              </a:ln>
              <a:effectLst/>
            </c:spPr>
            <c:txPr>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Sheet1!$B$110:$B$116</c:f>
              <c:numCache>
                <c:formatCode>General</c:formatCode>
                <c:ptCount val="7"/>
                <c:pt idx="0">
                  <c:v>2000</c:v>
                </c:pt>
                <c:pt idx="1">
                  <c:v>2002</c:v>
                </c:pt>
                <c:pt idx="2">
                  <c:v>2004</c:v>
                </c:pt>
                <c:pt idx="3">
                  <c:v>2007</c:v>
                </c:pt>
                <c:pt idx="4">
                  <c:v>2010</c:v>
                </c:pt>
                <c:pt idx="5">
                  <c:v>2012</c:v>
                </c:pt>
                <c:pt idx="6">
                  <c:v>2014</c:v>
                </c:pt>
              </c:numCache>
            </c:numRef>
          </c:cat>
          <c:val>
            <c:numRef>
              <c:f>Sheet1!$C$110:$C$116</c:f>
              <c:numCache>
                <c:formatCode>General</c:formatCode>
                <c:ptCount val="7"/>
                <c:pt idx="0">
                  <c:v>73</c:v>
                </c:pt>
                <c:pt idx="1">
                  <c:v>73</c:v>
                </c:pt>
                <c:pt idx="2">
                  <c:v>67</c:v>
                </c:pt>
                <c:pt idx="3">
                  <c:v>72</c:v>
                </c:pt>
                <c:pt idx="4">
                  <c:v>76</c:v>
                </c:pt>
                <c:pt idx="5">
                  <c:v>79</c:v>
                </c:pt>
                <c:pt idx="6">
                  <c:v>80</c:v>
                </c:pt>
              </c:numCache>
            </c:numRef>
          </c:val>
        </c:ser>
        <c:dLbls>
          <c:showLegendKey val="0"/>
          <c:showVal val="1"/>
          <c:showCatName val="0"/>
          <c:showSerName val="0"/>
          <c:showPercent val="0"/>
          <c:showBubbleSize val="0"/>
        </c:dLbls>
        <c:gapWidth val="75"/>
        <c:overlap val="-25"/>
        <c:axId val="98040016"/>
        <c:axId val="149268392"/>
      </c:barChart>
      <c:catAx>
        <c:axId val="9804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49268392"/>
        <c:crosses val="autoZero"/>
        <c:auto val="1"/>
        <c:lblAlgn val="ctr"/>
        <c:lblOffset val="30"/>
        <c:noMultiLvlLbl val="0"/>
      </c:catAx>
      <c:valAx>
        <c:axId val="149268392"/>
        <c:scaling>
          <c:orientation val="minMax"/>
          <c:max val="100"/>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98040016"/>
        <c:crosses val="autoZero"/>
        <c:crossBetween val="between"/>
      </c:valAx>
      <c:spPr>
        <a:solidFill>
          <a:schemeClr val="bg1">
            <a:lumMod val="85000"/>
          </a:schemeClr>
        </a:solidFill>
        <a:ln>
          <a:solidFill>
            <a:schemeClr val="bg1">
              <a:lumMod val="7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86587671305459E-2"/>
          <c:y val="3.3333348609705812E-2"/>
          <c:w val="0.90450650474972616"/>
          <c:h val="0.84681984795004062"/>
        </c:manualLayout>
      </c:layout>
      <c:barChart>
        <c:barDir val="col"/>
        <c:grouping val="clustered"/>
        <c:varyColors val="0"/>
        <c:ser>
          <c:idx val="1"/>
          <c:order val="0"/>
          <c:tx>
            <c:strRef>
              <c:f>Sheet1!$C$1</c:f>
              <c:strCache>
                <c:ptCount val="1"/>
                <c:pt idx="0">
                  <c:v>Results</c:v>
                </c:pt>
              </c:strCache>
            </c:strRef>
          </c:tx>
          <c:spPr>
            <a:solidFill>
              <a:srgbClr val="FFCC66"/>
            </a:solidFill>
            <a:ln w="12559">
              <a:noFill/>
              <a:prstDash val="solid"/>
            </a:ln>
          </c:spPr>
          <c:invertIfNegative val="0"/>
          <c:dPt>
            <c:idx val="0"/>
            <c:invertIfNegative val="0"/>
            <c:bubble3D val="0"/>
            <c:spPr>
              <a:gradFill>
                <a:gsLst>
                  <a:gs pos="0">
                    <a:srgbClr val="856C46"/>
                  </a:gs>
                  <a:gs pos="50000">
                    <a:srgbClr val="C09D68"/>
                  </a:gs>
                  <a:gs pos="100000">
                    <a:srgbClr val="E4BC7D"/>
                  </a:gs>
                </a:gsLst>
                <a:lin ang="0" scaled="1"/>
              </a:gradFill>
              <a:ln w="12559">
                <a:noFill/>
                <a:prstDash val="solid"/>
              </a:ln>
            </c:spPr>
          </c:dPt>
          <c:dPt>
            <c:idx val="1"/>
            <c:invertIfNegative val="0"/>
            <c:bubble3D val="0"/>
            <c:spPr>
              <a:gradFill>
                <a:gsLst>
                  <a:gs pos="0">
                    <a:srgbClr val="006D2A"/>
                  </a:gs>
                  <a:gs pos="50000">
                    <a:srgbClr val="009E41"/>
                  </a:gs>
                  <a:gs pos="100000">
                    <a:srgbClr val="00BD4F"/>
                  </a:gs>
                </a:gsLst>
                <a:lin ang="0" scaled="1"/>
              </a:gradFill>
              <a:ln w="12559">
                <a:noFill/>
                <a:prstDash val="solid"/>
              </a:ln>
            </c:spPr>
          </c:dPt>
          <c:dPt>
            <c:idx val="2"/>
            <c:invertIfNegative val="0"/>
            <c:bubble3D val="0"/>
            <c:spPr>
              <a:gradFill>
                <a:gsLst>
                  <a:gs pos="0">
                    <a:srgbClr val="102F4D"/>
                  </a:gs>
                  <a:gs pos="50000">
                    <a:srgbClr val="1C4772"/>
                  </a:gs>
                  <a:gs pos="100000">
                    <a:srgbClr val="235689"/>
                  </a:gs>
                </a:gsLst>
                <a:lin ang="0" scaled="1"/>
              </a:gradFill>
              <a:ln w="12559">
                <a:noFill/>
                <a:prstDash val="solid"/>
              </a:ln>
            </c:spPr>
          </c:dPt>
          <c:dPt>
            <c:idx val="3"/>
            <c:invertIfNegative val="0"/>
            <c:bubble3D val="0"/>
            <c:spPr>
              <a:gradFill>
                <a:gsLst>
                  <a:gs pos="0">
                    <a:srgbClr val="383838"/>
                  </a:gs>
                  <a:gs pos="50000">
                    <a:srgbClr val="545454"/>
                  </a:gs>
                  <a:gs pos="100000">
                    <a:srgbClr val="656565"/>
                  </a:gs>
                </a:gsLst>
                <a:lin ang="0" scaled="1"/>
              </a:gradFill>
              <a:ln w="12559">
                <a:noFill/>
                <a:prstDash val="solid"/>
              </a:ln>
            </c:spPr>
          </c:dPt>
          <c:dPt>
            <c:idx val="4"/>
            <c:invertIfNegative val="0"/>
            <c:bubble3D val="0"/>
            <c:spPr>
              <a:gradFill>
                <a:gsLst>
                  <a:gs pos="0">
                    <a:srgbClr val="A00000"/>
                  </a:gs>
                  <a:gs pos="50000">
                    <a:srgbClr val="E60000"/>
                  </a:gs>
                  <a:gs pos="100000">
                    <a:srgbClr val="FF0000"/>
                  </a:gs>
                </a:gsLst>
                <a:lin ang="0" scaled="1"/>
              </a:gradFill>
              <a:ln w="12559">
                <a:noFill/>
                <a:prstDash val="solid"/>
              </a:ln>
            </c:spPr>
          </c:dPt>
          <c:dPt>
            <c:idx val="5"/>
            <c:invertIfNegative val="0"/>
            <c:bubble3D val="0"/>
            <c:spPr>
              <a:gradFill>
                <a:gsLst>
                  <a:gs pos="0">
                    <a:srgbClr val="383838"/>
                  </a:gs>
                  <a:gs pos="50000">
                    <a:srgbClr val="545454"/>
                  </a:gs>
                  <a:gs pos="100000">
                    <a:srgbClr val="656565"/>
                  </a:gs>
                </a:gsLst>
                <a:lin ang="0" scaled="1"/>
              </a:gradFill>
              <a:ln w="12559">
                <a:noFill/>
                <a:prstDash val="solid"/>
              </a:ln>
            </c:spPr>
          </c:dPt>
          <c:dPt>
            <c:idx val="6"/>
            <c:invertIfNegative val="0"/>
            <c:bubble3D val="0"/>
            <c:spPr>
              <a:gradFill>
                <a:gsLst>
                  <a:gs pos="0">
                    <a:srgbClr val="A00000"/>
                  </a:gs>
                  <a:gs pos="50000">
                    <a:srgbClr val="E60000"/>
                  </a:gs>
                  <a:gs pos="100000">
                    <a:srgbClr val="FF0000"/>
                  </a:gs>
                </a:gsLst>
                <a:lin ang="0" scaled="1"/>
              </a:gradFill>
              <a:ln w="12559">
                <a:noFill/>
                <a:prstDash val="solid"/>
              </a:ln>
            </c:spPr>
          </c:dPt>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Sheet1!$A$4:$A$8</c:f>
              <c:numCache>
                <c:formatCode>General</c:formatCode>
                <c:ptCount val="5"/>
                <c:pt idx="0">
                  <c:v>2004</c:v>
                </c:pt>
                <c:pt idx="1">
                  <c:v>2007</c:v>
                </c:pt>
                <c:pt idx="2">
                  <c:v>2010</c:v>
                </c:pt>
                <c:pt idx="3">
                  <c:v>2012</c:v>
                </c:pt>
                <c:pt idx="4">
                  <c:v>2014</c:v>
                </c:pt>
              </c:numCache>
            </c:numRef>
          </c:cat>
          <c:val>
            <c:numRef>
              <c:f>Sheet1!$C$4:$C$8</c:f>
              <c:numCache>
                <c:formatCode>General</c:formatCode>
                <c:ptCount val="5"/>
                <c:pt idx="0">
                  <c:v>62</c:v>
                </c:pt>
                <c:pt idx="1">
                  <c:v>66</c:v>
                </c:pt>
                <c:pt idx="2">
                  <c:v>71</c:v>
                </c:pt>
                <c:pt idx="3">
                  <c:v>71</c:v>
                </c:pt>
                <c:pt idx="4">
                  <c:v>72</c:v>
                </c:pt>
              </c:numCache>
            </c:numRef>
          </c:val>
        </c:ser>
        <c:dLbls>
          <c:showLegendKey val="0"/>
          <c:showVal val="1"/>
          <c:showCatName val="0"/>
          <c:showSerName val="0"/>
          <c:showPercent val="0"/>
          <c:showBubbleSize val="0"/>
        </c:dLbls>
        <c:gapWidth val="77"/>
        <c:axId val="149283728"/>
        <c:axId val="151773456"/>
      </c:barChart>
      <c:catAx>
        <c:axId val="149283728"/>
        <c:scaling>
          <c:orientation val="minMax"/>
        </c:scaling>
        <c:delete val="0"/>
        <c:axPos val="b"/>
        <c:numFmt formatCode="General" sourceLinked="1"/>
        <c:majorTickMark val="out"/>
        <c:minorTickMark val="none"/>
        <c:tickLblPos val="low"/>
        <c:spPr>
          <a:ln w="3136">
            <a:solidFill>
              <a:schemeClr val="bg1">
                <a:lumMod val="65000"/>
              </a:schemeClr>
            </a:solidFill>
            <a:prstDash val="solid"/>
          </a:ln>
        </c:spPr>
        <c:txPr>
          <a:bodyPr rot="0" vert="horz"/>
          <a:lstStyle/>
          <a:p>
            <a:pPr>
              <a:defRPr/>
            </a:pPr>
            <a:endParaRPr lang="en-US"/>
          </a:p>
        </c:txPr>
        <c:crossAx val="151773456"/>
        <c:crossesAt val="0"/>
        <c:auto val="0"/>
        <c:lblAlgn val="ctr"/>
        <c:lblOffset val="90"/>
        <c:tickLblSkip val="1"/>
        <c:tickMarkSkip val="1"/>
        <c:noMultiLvlLbl val="0"/>
      </c:catAx>
      <c:valAx>
        <c:axId val="151773456"/>
        <c:scaling>
          <c:orientation val="minMax"/>
          <c:max val="100"/>
          <c:min val="0"/>
        </c:scaling>
        <c:delete val="0"/>
        <c:axPos val="l"/>
        <c:majorGridlines>
          <c:spPr>
            <a:ln w="3136">
              <a:solidFill>
                <a:schemeClr val="bg1"/>
              </a:solidFill>
              <a:prstDash val="solid"/>
            </a:ln>
          </c:spPr>
        </c:majorGridlines>
        <c:numFmt formatCode="General" sourceLinked="1"/>
        <c:majorTickMark val="none"/>
        <c:minorTickMark val="none"/>
        <c:tickLblPos val="nextTo"/>
        <c:spPr>
          <a:ln w="3136">
            <a:solidFill>
              <a:schemeClr val="bg1">
                <a:lumMod val="65000"/>
              </a:schemeClr>
            </a:solidFill>
            <a:prstDash val="solid"/>
          </a:ln>
        </c:spPr>
        <c:txPr>
          <a:bodyPr rot="0" vert="horz"/>
          <a:lstStyle/>
          <a:p>
            <a:pPr>
              <a:defRPr b="0"/>
            </a:pPr>
            <a:endParaRPr lang="en-US"/>
          </a:p>
        </c:txPr>
        <c:crossAx val="149283728"/>
        <c:crosses val="autoZero"/>
        <c:crossBetween val="between"/>
        <c:majorUnit val="10"/>
      </c:valAx>
      <c:spPr>
        <a:solidFill>
          <a:schemeClr val="bg1">
            <a:lumMod val="85000"/>
          </a:schemeClr>
        </a:solidFill>
        <a:ln w="12662">
          <a:solidFill>
            <a:schemeClr val="bg1">
              <a:lumMod val="65000"/>
            </a:schemeClr>
          </a:solidFill>
          <a:prstDash val="solid"/>
        </a:ln>
      </c:spPr>
    </c:plotArea>
    <c:plotVisOnly val="1"/>
    <c:dispBlanksAs val="gap"/>
    <c:showDLblsOverMax val="0"/>
  </c:chart>
  <c:spPr>
    <a:noFill/>
    <a:ln>
      <a:noFill/>
    </a:ln>
  </c:spPr>
  <c:txPr>
    <a:bodyPr/>
    <a:lstStyle/>
    <a:p>
      <a:pPr>
        <a:defRPr sz="2000" b="1" i="0" u="none" strike="noStrike" baseline="0">
          <a:solidFill>
            <a:schemeClr val="tx1"/>
          </a:solidFill>
          <a:latin typeface="+mn-lt"/>
          <a:ea typeface="Verdana"/>
          <a:cs typeface="Verdana"/>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endParaRPr lang="en-US" dirty="0"/>
          </a:p>
        </c:rich>
      </c:tx>
      <c:overlay val="0"/>
    </c:title>
    <c:autoTitleDeleted val="0"/>
    <c:plotArea>
      <c:layout/>
      <c:barChart>
        <c:barDir val="col"/>
        <c:grouping val="clustered"/>
        <c:varyColors val="0"/>
        <c:ser>
          <c:idx val="0"/>
          <c:order val="0"/>
          <c:tx>
            <c:strRef>
              <c:f>Sheet1!$D$1</c:f>
              <c:strCache>
                <c:ptCount val="1"/>
                <c:pt idx="0">
                  <c:v>FL Highways Compared to Home</c:v>
                </c:pt>
              </c:strCache>
            </c:strRef>
          </c:tx>
          <c:spPr>
            <a:solidFill>
              <a:srgbClr val="3366CC"/>
            </a:solidFill>
            <a:ln w="25400">
              <a:solidFill>
                <a:sysClr val="window" lastClr="FFFFFF"/>
              </a:solidFill>
              <a:prstDash val="solid"/>
            </a:ln>
          </c:spPr>
          <c:invertIfNegative val="0"/>
          <c:dPt>
            <c:idx val="0"/>
            <c:invertIfNegative val="0"/>
            <c:bubble3D val="0"/>
            <c:spPr>
              <a:gradFill flip="none" rotWithShape="1">
                <a:gsLst>
                  <a:gs pos="0">
                    <a:srgbClr val="A07400">
                      <a:lumMod val="60000"/>
                      <a:lumOff val="40000"/>
                      <a:shade val="30000"/>
                      <a:satMod val="115000"/>
                    </a:srgbClr>
                  </a:gs>
                  <a:gs pos="50000">
                    <a:srgbClr val="A07400">
                      <a:lumMod val="60000"/>
                      <a:lumOff val="40000"/>
                      <a:shade val="67500"/>
                      <a:satMod val="115000"/>
                    </a:srgbClr>
                  </a:gs>
                  <a:gs pos="100000">
                    <a:srgbClr val="A07400">
                      <a:lumMod val="60000"/>
                      <a:lumOff val="40000"/>
                      <a:shade val="100000"/>
                      <a:satMod val="115000"/>
                    </a:srgbClr>
                  </a:gs>
                </a:gsLst>
                <a:lin ang="0" scaled="1"/>
                <a:tileRect/>
              </a:gradFill>
              <a:ln w="25400">
                <a:solidFill>
                  <a:sysClr val="window" lastClr="FFFFFF"/>
                </a:solidFill>
                <a:prstDash val="solid"/>
              </a:ln>
            </c:spPr>
          </c:dPt>
          <c:dPt>
            <c:idx val="1"/>
            <c:invertIfNegative val="0"/>
            <c:bubble3D val="0"/>
            <c:spPr>
              <a:gradFill flip="none" rotWithShape="1">
                <a:gsLst>
                  <a:gs pos="0">
                    <a:srgbClr val="004077"/>
                  </a:gs>
                  <a:gs pos="50000">
                    <a:srgbClr val="005FAD"/>
                  </a:gs>
                  <a:gs pos="100000">
                    <a:srgbClr val="0072CE"/>
                  </a:gs>
                </a:gsLst>
                <a:lin ang="0" scaled="1"/>
                <a:tileRect/>
              </a:gradFill>
              <a:ln w="25400">
                <a:solidFill>
                  <a:sysClr val="window" lastClr="FFFFFF"/>
                </a:solidFill>
                <a:prstDash val="solid"/>
              </a:ln>
            </c:spPr>
          </c:dPt>
          <c:dPt>
            <c:idx val="2"/>
            <c:invertIfNegative val="0"/>
            <c:bubble3D val="0"/>
            <c:spPr>
              <a:gradFill flip="none" rotWithShape="1">
                <a:gsLst>
                  <a:gs pos="0">
                    <a:srgbClr val="856C46"/>
                  </a:gs>
                  <a:gs pos="50000">
                    <a:srgbClr val="C7A777"/>
                  </a:gs>
                  <a:gs pos="100000">
                    <a:srgbClr val="D9C3A3"/>
                  </a:gs>
                </a:gsLst>
                <a:lin ang="0" scaled="1"/>
                <a:tileRect/>
              </a:gradFill>
              <a:ln w="25400">
                <a:solidFill>
                  <a:sysClr val="window" lastClr="FFFFFF"/>
                </a:solidFill>
                <a:prstDash val="solid"/>
              </a:ln>
            </c:spPr>
          </c:dPt>
          <c:dPt>
            <c:idx val="3"/>
            <c:invertIfNegative val="0"/>
            <c:bubble3D val="0"/>
            <c:spPr>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w="25400">
                <a:solidFill>
                  <a:sysClr val="window" lastClr="FFFFFF"/>
                </a:solidFill>
                <a:prstDash val="solid"/>
              </a:ln>
            </c:spPr>
          </c:dPt>
          <c:dPt>
            <c:idx val="4"/>
            <c:invertIfNegative val="0"/>
            <c:bubble3D val="0"/>
            <c:spPr>
              <a:gradFill flip="none" rotWithShape="1">
                <a:gsLst>
                  <a:gs pos="0">
                    <a:srgbClr val="102F4D"/>
                  </a:gs>
                  <a:gs pos="50000">
                    <a:srgbClr val="1C4772"/>
                  </a:gs>
                  <a:gs pos="100000">
                    <a:srgbClr val="235689"/>
                  </a:gs>
                </a:gsLst>
                <a:lin ang="0" scaled="1"/>
                <a:tileRect/>
              </a:gradFill>
              <a:ln w="25400">
                <a:solidFill>
                  <a:sysClr val="window" lastClr="FFFFFF"/>
                </a:solidFill>
                <a:prstDash val="solid"/>
              </a:ln>
            </c:spPr>
          </c:dPt>
          <c:dPt>
            <c:idx val="5"/>
            <c:invertIfNegative val="0"/>
            <c:bubble3D val="0"/>
            <c:spPr>
              <a:gradFill flip="none" rotWithShape="1">
                <a:gsLst>
                  <a:gs pos="0">
                    <a:srgbClr val="383838"/>
                  </a:gs>
                  <a:gs pos="50000">
                    <a:srgbClr val="545454"/>
                  </a:gs>
                  <a:gs pos="100000">
                    <a:srgbClr val="656565"/>
                  </a:gs>
                </a:gsLst>
                <a:lin ang="0" scaled="1"/>
                <a:tileRect/>
              </a:gradFill>
              <a:ln w="25400">
                <a:solidFill>
                  <a:sysClr val="window" lastClr="FFFFFF"/>
                </a:solidFill>
                <a:prstDash val="solid"/>
              </a:ln>
            </c:spPr>
          </c:dPt>
          <c:dPt>
            <c:idx val="6"/>
            <c:invertIfNegative val="0"/>
            <c:bubble3D val="0"/>
            <c:spPr>
              <a:gradFill flip="none" rotWithShape="1">
                <a:gsLst>
                  <a:gs pos="0">
                    <a:srgbClr val="5E0000">
                      <a:lumMod val="50000"/>
                      <a:lumOff val="50000"/>
                      <a:shade val="30000"/>
                      <a:satMod val="115000"/>
                    </a:srgbClr>
                  </a:gs>
                  <a:gs pos="50000">
                    <a:srgbClr val="5E0000">
                      <a:lumMod val="50000"/>
                      <a:lumOff val="50000"/>
                      <a:shade val="67500"/>
                      <a:satMod val="115000"/>
                    </a:srgbClr>
                  </a:gs>
                  <a:gs pos="100000">
                    <a:srgbClr val="5E0000">
                      <a:lumMod val="50000"/>
                      <a:lumOff val="50000"/>
                      <a:shade val="100000"/>
                      <a:satMod val="115000"/>
                    </a:srgbClr>
                  </a:gs>
                </a:gsLst>
                <a:lin ang="0" scaled="1"/>
                <a:tileRect/>
              </a:gradFill>
              <a:ln w="25400">
                <a:solidFill>
                  <a:sysClr val="window" lastClr="FFFFFF"/>
                </a:solidFill>
                <a:prstDash val="solid"/>
              </a:ln>
            </c:spPr>
          </c:dPt>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2000</c:v>
                </c:pt>
                <c:pt idx="1">
                  <c:v>2002</c:v>
                </c:pt>
                <c:pt idx="2">
                  <c:v>2004</c:v>
                </c:pt>
                <c:pt idx="3">
                  <c:v>2007</c:v>
                </c:pt>
                <c:pt idx="4">
                  <c:v>2009</c:v>
                </c:pt>
                <c:pt idx="5">
                  <c:v>2011</c:v>
                </c:pt>
                <c:pt idx="6">
                  <c:v>2014</c:v>
                </c:pt>
              </c:numCache>
            </c:numRef>
          </c:cat>
          <c:val>
            <c:numRef>
              <c:f>Sheet1!$D$2:$D$8</c:f>
              <c:numCache>
                <c:formatCode>General</c:formatCode>
                <c:ptCount val="7"/>
                <c:pt idx="0">
                  <c:v>90</c:v>
                </c:pt>
                <c:pt idx="1">
                  <c:v>88</c:v>
                </c:pt>
                <c:pt idx="2">
                  <c:v>84</c:v>
                </c:pt>
                <c:pt idx="3">
                  <c:v>82</c:v>
                </c:pt>
                <c:pt idx="4">
                  <c:v>90</c:v>
                </c:pt>
                <c:pt idx="5">
                  <c:v>89</c:v>
                </c:pt>
                <c:pt idx="6">
                  <c:v>94</c:v>
                </c:pt>
              </c:numCache>
            </c:numRef>
          </c:val>
        </c:ser>
        <c:dLbls>
          <c:showLegendKey val="0"/>
          <c:showVal val="1"/>
          <c:showCatName val="0"/>
          <c:showSerName val="0"/>
          <c:showPercent val="0"/>
          <c:showBubbleSize val="0"/>
        </c:dLbls>
        <c:gapWidth val="75"/>
        <c:overlap val="-25"/>
        <c:axId val="150893536"/>
        <c:axId val="99828456"/>
      </c:barChart>
      <c:catAx>
        <c:axId val="150893536"/>
        <c:scaling>
          <c:orientation val="minMax"/>
        </c:scaling>
        <c:delete val="0"/>
        <c:axPos val="b"/>
        <c:numFmt formatCode="General" sourceLinked="1"/>
        <c:majorTickMark val="none"/>
        <c:minorTickMark val="none"/>
        <c:tickLblPos val="nextTo"/>
        <c:spPr>
          <a:ln w="3152">
            <a:solidFill>
              <a:schemeClr val="tx1"/>
            </a:solidFill>
            <a:prstDash val="solid"/>
          </a:ln>
        </c:spPr>
        <c:txPr>
          <a:bodyPr rot="0" vert="horz"/>
          <a:lstStyle/>
          <a:p>
            <a:pPr>
              <a:defRPr/>
            </a:pPr>
            <a:endParaRPr lang="en-US"/>
          </a:p>
        </c:txPr>
        <c:crossAx val="99828456"/>
        <c:crosses val="autoZero"/>
        <c:auto val="1"/>
        <c:lblAlgn val="ctr"/>
        <c:lblOffset val="30"/>
        <c:tickLblSkip val="1"/>
        <c:tickMarkSkip val="1"/>
        <c:noMultiLvlLbl val="0"/>
      </c:catAx>
      <c:valAx>
        <c:axId val="99828456"/>
        <c:scaling>
          <c:orientation val="minMax"/>
          <c:max val="100"/>
          <c:min val="0"/>
        </c:scaling>
        <c:delete val="0"/>
        <c:axPos val="l"/>
        <c:majorGridlines>
          <c:spPr>
            <a:ln w="3152">
              <a:solidFill>
                <a:sysClr val="window" lastClr="FFFFFF"/>
              </a:solidFill>
              <a:prstDash val="solid"/>
            </a:ln>
          </c:spPr>
        </c:majorGridlines>
        <c:numFmt formatCode="General" sourceLinked="1"/>
        <c:majorTickMark val="none"/>
        <c:minorTickMark val="none"/>
        <c:tickLblPos val="nextTo"/>
        <c:spPr>
          <a:ln w="25400">
            <a:noFill/>
          </a:ln>
        </c:spPr>
        <c:txPr>
          <a:bodyPr rot="0" vert="horz"/>
          <a:lstStyle/>
          <a:p>
            <a:pPr>
              <a:defRPr b="0"/>
            </a:pPr>
            <a:endParaRPr lang="en-US"/>
          </a:p>
        </c:txPr>
        <c:crossAx val="150893536"/>
        <c:crosses val="autoZero"/>
        <c:crossBetween val="between"/>
      </c:valAx>
      <c:spPr>
        <a:solidFill>
          <a:sysClr val="window" lastClr="FFFFFF">
            <a:lumMod val="85000"/>
          </a:sysClr>
        </a:solidFill>
        <a:ln w="12621">
          <a:solidFill>
            <a:sysClr val="window" lastClr="FFFFFF">
              <a:lumMod val="75000"/>
            </a:sysClr>
          </a:solidFill>
          <a:prstDash val="solid"/>
        </a:ln>
      </c:spPr>
    </c:plotArea>
    <c:plotVisOnly val="1"/>
    <c:dispBlanksAs val="gap"/>
    <c:showDLblsOverMax val="0"/>
  </c:chart>
  <c:spPr>
    <a:noFill/>
    <a:ln>
      <a:noFill/>
    </a:ln>
  </c:spPr>
  <c:txPr>
    <a:bodyPr/>
    <a:lstStyle/>
    <a:p>
      <a:pPr>
        <a:defRPr sz="2000" b="1" i="0" u="none" strike="noStrike" baseline="0">
          <a:solidFill>
            <a:schemeClr val="tx1"/>
          </a:solidFill>
          <a:latin typeface="+mn-lt"/>
          <a:ea typeface="Verdana"/>
          <a:cs typeface="Verdana"/>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37298385222507"/>
          <c:y val="2.9814817676740386E-2"/>
          <c:w val="0.84873209288921514"/>
          <c:h val="0.72580212795584742"/>
        </c:manualLayout>
      </c:layout>
      <c:barChart>
        <c:barDir val="col"/>
        <c:grouping val="clustered"/>
        <c:varyColors val="0"/>
        <c:ser>
          <c:idx val="0"/>
          <c:order val="0"/>
          <c:tx>
            <c:strRef>
              <c:f>'[Chart in Microsoft PowerPoint]Sheet1'!$A$2</c:f>
              <c:strCache>
                <c:ptCount val="1"/>
                <c:pt idx="0">
                  <c:v>2000</c:v>
                </c:pt>
              </c:strCache>
            </c:strRef>
          </c:tx>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invertIfNegative val="0"/>
          <c:dPt>
            <c:idx val="0"/>
            <c:invertIfNegative val="0"/>
            <c:bubble3D val="0"/>
            <c:spPr>
              <a:gradFill flip="none" rotWithShape="1">
                <a:gsLst>
                  <a:gs pos="0">
                    <a:srgbClr val="9E760C"/>
                  </a:gs>
                  <a:gs pos="50000">
                    <a:srgbClr val="E4AB17"/>
                  </a:gs>
                  <a:gs pos="100000">
                    <a:srgbClr val="FFCC1D"/>
                  </a:gs>
                </a:gsLst>
                <a:lin ang="0" scaled="1"/>
                <a:tileRect/>
              </a:gradFill>
              <a:ln w="25400">
                <a:solidFill>
                  <a:sysClr val="window" lastClr="FFFFFF"/>
                </a:solidFill>
                <a:prstDash val="solid"/>
              </a:ln>
            </c:spPr>
          </c:dPt>
          <c:dLbls>
            <c:spPr>
              <a:noFill/>
              <a:ln w="25381">
                <a:noFill/>
              </a:ln>
            </c:spPr>
            <c:txPr>
              <a:bodyPr/>
              <a:lstStyle/>
              <a:p>
                <a:pPr>
                  <a:defRPr sz="20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PowerPoint]Sheet1'!$B$1:$E$1</c:f>
              <c:strCache>
                <c:ptCount val="4"/>
                <c:pt idx="0">
                  <c:v>Rest Areas Clean</c:v>
                </c:pt>
                <c:pt idx="1">
                  <c:v>Rest Areas Safe</c:v>
                </c:pt>
                <c:pt idx="2">
                  <c:v>Enough Rest Areas</c:v>
                </c:pt>
                <c:pt idx="3">
                  <c:v>Vending Services</c:v>
                </c:pt>
              </c:strCache>
            </c:strRef>
          </c:cat>
          <c:val>
            <c:numRef>
              <c:f>'[Chart in Microsoft PowerPoint]Sheet1'!$B$2:$E$2</c:f>
              <c:numCache>
                <c:formatCode>General</c:formatCode>
                <c:ptCount val="4"/>
                <c:pt idx="0">
                  <c:v>94</c:v>
                </c:pt>
                <c:pt idx="1">
                  <c:v>93</c:v>
                </c:pt>
                <c:pt idx="2">
                  <c:v>77</c:v>
                </c:pt>
                <c:pt idx="3">
                  <c:v>74</c:v>
                </c:pt>
              </c:numCache>
            </c:numRef>
          </c:val>
        </c:ser>
        <c:ser>
          <c:idx val="3"/>
          <c:order val="1"/>
          <c:tx>
            <c:strRef>
              <c:f>'[Chart in Microsoft PowerPoint]Sheet1'!$A$3</c:f>
              <c:strCache>
                <c:ptCount val="1"/>
                <c:pt idx="0">
                  <c:v>2011</c:v>
                </c:pt>
              </c:strCache>
            </c:strRef>
          </c:tx>
          <c:spPr>
            <a:gradFill flip="none" rotWithShape="1">
              <a:gsLst>
                <a:gs pos="0">
                  <a:srgbClr val="383838"/>
                </a:gs>
                <a:gs pos="50000">
                  <a:srgbClr val="545454"/>
                </a:gs>
                <a:gs pos="100000">
                  <a:srgbClr val="656565"/>
                </a:gs>
              </a:gsLst>
              <a:lin ang="0" scaled="1"/>
              <a:tileRect/>
            </a:gradFill>
            <a:ln w="25400">
              <a:solidFill>
                <a:sysClr val="window" lastClr="FFFFFF"/>
              </a:solidFill>
            </a:ln>
          </c:spPr>
          <c:invertIfNegative val="0"/>
          <c:dLbls>
            <c:spPr>
              <a:noFill/>
              <a:ln w="25381">
                <a:noFill/>
              </a:ln>
            </c:spPr>
            <c:txPr>
              <a:bodyPr/>
              <a:lstStyle/>
              <a:p>
                <a:pPr>
                  <a:defRPr sz="20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PowerPoint]Sheet1'!$B$1:$E$1</c:f>
              <c:strCache>
                <c:ptCount val="4"/>
                <c:pt idx="0">
                  <c:v>Rest Areas Clean</c:v>
                </c:pt>
                <c:pt idx="1">
                  <c:v>Rest Areas Safe</c:v>
                </c:pt>
                <c:pt idx="2">
                  <c:v>Enough Rest Areas</c:v>
                </c:pt>
                <c:pt idx="3">
                  <c:v>Vending Services</c:v>
                </c:pt>
              </c:strCache>
            </c:strRef>
          </c:cat>
          <c:val>
            <c:numRef>
              <c:f>'[Chart in Microsoft PowerPoint]Sheet1'!$B$3:$E$3</c:f>
              <c:numCache>
                <c:formatCode>General</c:formatCode>
                <c:ptCount val="4"/>
                <c:pt idx="0">
                  <c:v>91</c:v>
                </c:pt>
                <c:pt idx="1">
                  <c:v>91</c:v>
                </c:pt>
                <c:pt idx="2">
                  <c:v>84</c:v>
                </c:pt>
                <c:pt idx="3">
                  <c:v>83</c:v>
                </c:pt>
              </c:numCache>
            </c:numRef>
          </c:val>
        </c:ser>
        <c:ser>
          <c:idx val="1"/>
          <c:order val="2"/>
          <c:tx>
            <c:strRef>
              <c:f>'[Chart in Microsoft PowerPoint]Sheet1'!$A$4</c:f>
              <c:strCache>
                <c:ptCount val="1"/>
                <c:pt idx="0">
                  <c:v>2014</c:v>
                </c:pt>
              </c:strCache>
            </c:strRef>
          </c:tx>
          <c:spPr>
            <a:gradFill flip="none" rotWithShape="1">
              <a:gsLst>
                <a:gs pos="0">
                  <a:srgbClr val="A00000"/>
                </a:gs>
                <a:gs pos="50000">
                  <a:srgbClr val="E60000"/>
                </a:gs>
                <a:gs pos="100000">
                  <a:srgbClr val="FF0000"/>
                </a:gs>
              </a:gsLst>
              <a:lin ang="0" scaled="1"/>
              <a:tileRect/>
            </a:gradFill>
            <a:ln w="25400">
              <a:solidFill>
                <a:sysClr val="window" lastClr="FFFFFF"/>
              </a:solidFill>
            </a:ln>
          </c:spPr>
          <c:invertIfNegative val="0"/>
          <c:dLbls>
            <c:spPr>
              <a:noFill/>
              <a:ln w="25381">
                <a:noFill/>
              </a:ln>
            </c:spPr>
            <c:txPr>
              <a:bodyPr/>
              <a:lstStyle/>
              <a:p>
                <a:pPr>
                  <a:defRPr sz="20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PowerPoint]Sheet1'!$B$1:$E$1</c:f>
              <c:strCache>
                <c:ptCount val="4"/>
                <c:pt idx="0">
                  <c:v>Rest Areas Clean</c:v>
                </c:pt>
                <c:pt idx="1">
                  <c:v>Rest Areas Safe</c:v>
                </c:pt>
                <c:pt idx="2">
                  <c:v>Enough Rest Areas</c:v>
                </c:pt>
                <c:pt idx="3">
                  <c:v>Vending Services</c:v>
                </c:pt>
              </c:strCache>
            </c:strRef>
          </c:cat>
          <c:val>
            <c:numRef>
              <c:f>'[Chart in Microsoft PowerPoint]Sheet1'!$B$4:$E$4</c:f>
              <c:numCache>
                <c:formatCode>General</c:formatCode>
                <c:ptCount val="4"/>
                <c:pt idx="0">
                  <c:v>93</c:v>
                </c:pt>
                <c:pt idx="1">
                  <c:v>97</c:v>
                </c:pt>
                <c:pt idx="2">
                  <c:v>93</c:v>
                </c:pt>
                <c:pt idx="3">
                  <c:v>95</c:v>
                </c:pt>
              </c:numCache>
            </c:numRef>
          </c:val>
        </c:ser>
        <c:dLbls>
          <c:showLegendKey val="0"/>
          <c:showVal val="0"/>
          <c:showCatName val="0"/>
          <c:showSerName val="0"/>
          <c:showPercent val="0"/>
          <c:showBubbleSize val="0"/>
        </c:dLbls>
        <c:gapWidth val="49"/>
        <c:axId val="99828848"/>
        <c:axId val="151166080"/>
      </c:barChart>
      <c:catAx>
        <c:axId val="99828848"/>
        <c:scaling>
          <c:orientation val="minMax"/>
        </c:scaling>
        <c:delete val="0"/>
        <c:axPos val="b"/>
        <c:numFmt formatCode="General" sourceLinked="1"/>
        <c:majorTickMark val="out"/>
        <c:minorTickMark val="none"/>
        <c:tickLblPos val="nextTo"/>
        <c:spPr>
          <a:ln w="3142">
            <a:solidFill>
              <a:schemeClr val="tx1"/>
            </a:solidFill>
            <a:prstDash val="solid"/>
          </a:ln>
        </c:spPr>
        <c:txPr>
          <a:bodyPr rot="0" vert="horz" anchor="ctr" anchorCtr="1"/>
          <a:lstStyle/>
          <a:p>
            <a:pPr>
              <a:defRPr sz="2000" b="1" i="0" u="none" strike="noStrike" baseline="0">
                <a:solidFill>
                  <a:schemeClr val="tx1"/>
                </a:solidFill>
                <a:latin typeface="+mn-lt"/>
                <a:ea typeface="Verdana"/>
                <a:cs typeface="Verdana"/>
              </a:defRPr>
            </a:pPr>
            <a:endParaRPr lang="en-US"/>
          </a:p>
        </c:txPr>
        <c:crossAx val="151166080"/>
        <c:crosses val="autoZero"/>
        <c:auto val="0"/>
        <c:lblAlgn val="ctr"/>
        <c:lblOffset val="30"/>
        <c:tickLblSkip val="1"/>
        <c:tickMarkSkip val="1"/>
        <c:noMultiLvlLbl val="0"/>
      </c:catAx>
      <c:valAx>
        <c:axId val="151166080"/>
        <c:scaling>
          <c:orientation val="minMax"/>
          <c:max val="100"/>
          <c:min val="0"/>
        </c:scaling>
        <c:delete val="0"/>
        <c:axPos val="l"/>
        <c:majorGridlines>
          <c:spPr>
            <a:ln w="3142">
              <a:solidFill>
                <a:sysClr val="window" lastClr="FFFFFF"/>
              </a:solidFill>
              <a:prstDash val="solid"/>
            </a:ln>
          </c:spPr>
        </c:majorGridlines>
        <c:title>
          <c:tx>
            <c:rich>
              <a:bodyPr/>
              <a:lstStyle/>
              <a:p>
                <a:pPr>
                  <a:defRPr sz="2000" b="1" i="0" u="none" strike="noStrike" baseline="0">
                    <a:solidFill>
                      <a:srgbClr val="000000"/>
                    </a:solidFill>
                    <a:latin typeface="+mn-lt"/>
                    <a:ea typeface="Verdana"/>
                    <a:cs typeface="Verdana"/>
                  </a:defRPr>
                </a:pPr>
                <a:r>
                  <a:rPr lang="en-US" sz="2000">
                    <a:latin typeface="+mn-lt"/>
                  </a:rPr>
                  <a:t>Percent Satisfied </a:t>
                </a:r>
              </a:p>
            </c:rich>
          </c:tx>
          <c:overlay val="0"/>
        </c:title>
        <c:numFmt formatCode="General" sourceLinked="1"/>
        <c:majorTickMark val="none"/>
        <c:minorTickMark val="none"/>
        <c:tickLblPos val="nextTo"/>
        <c:spPr>
          <a:ln w="3142">
            <a:solidFill>
              <a:schemeClr val="tx1"/>
            </a:solidFill>
            <a:prstDash val="solid"/>
          </a:ln>
        </c:spPr>
        <c:txPr>
          <a:bodyPr rot="0" vert="horz"/>
          <a:lstStyle/>
          <a:p>
            <a:pPr>
              <a:defRPr sz="2000" b="0" i="0" u="none" strike="noStrike" baseline="0">
                <a:solidFill>
                  <a:schemeClr val="tx1"/>
                </a:solidFill>
                <a:latin typeface="+mn-lt"/>
                <a:ea typeface="Verdana"/>
                <a:cs typeface="Verdana"/>
              </a:defRPr>
            </a:pPr>
            <a:endParaRPr lang="en-US"/>
          </a:p>
        </c:txPr>
        <c:crossAx val="99828848"/>
        <c:crosses val="autoZero"/>
        <c:crossBetween val="between"/>
      </c:valAx>
      <c:spPr>
        <a:solidFill>
          <a:sysClr val="window" lastClr="FFFFFF">
            <a:lumMod val="85000"/>
          </a:sysClr>
        </a:solidFill>
        <a:ln w="12558">
          <a:solidFill>
            <a:sysClr val="window" lastClr="FFFFFF">
              <a:lumMod val="75000"/>
            </a:sysClr>
          </a:solidFill>
          <a:prstDash val="solid"/>
        </a:ln>
      </c:spPr>
    </c:plotArea>
    <c:legend>
      <c:legendPos val="r"/>
      <c:layout>
        <c:manualLayout>
          <c:xMode val="edge"/>
          <c:yMode val="edge"/>
          <c:x val="0.31046084373750837"/>
          <c:y val="0.92579327168957326"/>
          <c:w val="0.40801009119727927"/>
          <c:h val="7.420680302597113E-2"/>
        </c:manualLayout>
      </c:layout>
      <c:overlay val="0"/>
      <c:txPr>
        <a:bodyPr/>
        <a:lstStyle/>
        <a:p>
          <a:pPr>
            <a:defRPr sz="1800" b="0">
              <a:latin typeface="+mn-lt"/>
            </a:defRPr>
          </a:pPr>
          <a:endParaRPr lang="en-US"/>
        </a:p>
      </c:txPr>
    </c:legend>
    <c:plotVisOnly val="1"/>
    <c:dispBlanksAs val="gap"/>
    <c:showDLblsOverMax val="0"/>
  </c:chart>
  <c:spPr>
    <a:noFill/>
    <a:ln>
      <a:noFill/>
    </a:ln>
  </c:spPr>
  <c:txPr>
    <a:bodyPr/>
    <a:lstStyle/>
    <a:p>
      <a:pPr>
        <a:defRPr sz="1782" b="1" i="0" u="none" strike="noStrike" baseline="0">
          <a:solidFill>
            <a:schemeClr val="tx1"/>
          </a:solidFill>
          <a:latin typeface="Verdana"/>
          <a:ea typeface="Verdana"/>
          <a:cs typeface="Verdana"/>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89184254323927"/>
          <c:y val="4.3130021183900233E-2"/>
          <c:w val="0.86434771240812591"/>
          <c:h val="0.74000413716631053"/>
        </c:manualLayout>
      </c:layout>
      <c:barChart>
        <c:barDir val="col"/>
        <c:grouping val="clustered"/>
        <c:varyColors val="0"/>
        <c:ser>
          <c:idx val="0"/>
          <c:order val="0"/>
          <c:tx>
            <c:strRef>
              <c:f>Sheet1!$A$2</c:f>
              <c:strCache>
                <c:ptCount val="1"/>
                <c:pt idx="0">
                  <c:v>2000</c:v>
                </c:pt>
              </c:strCache>
            </c:strRef>
          </c:tx>
          <c:spPr>
            <a:gradFill>
              <a:gsLst>
                <a:gs pos="0">
                  <a:srgbClr val="A07400"/>
                </a:gs>
                <a:gs pos="50000">
                  <a:srgbClr val="E6A900"/>
                </a:gs>
                <a:gs pos="100000">
                  <a:srgbClr val="FFCA00"/>
                </a:gs>
              </a:gsLst>
              <a:lin ang="0" scaled="1"/>
            </a:gradFill>
            <a:ln w="25400">
              <a:solidFill>
                <a:sysClr val="window" lastClr="FFFFFF"/>
              </a:solidFill>
              <a:prstDash val="solid"/>
            </a:ln>
          </c:spPr>
          <c:invertIfNegative val="0"/>
          <c:dPt>
            <c:idx val="0"/>
            <c:invertIfNegative val="0"/>
            <c:bubble3D val="0"/>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dPt>
          <c:dPt>
            <c:idx val="1"/>
            <c:invertIfNegative val="0"/>
            <c:bubble3D val="0"/>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dPt>
          <c:dPt>
            <c:idx val="2"/>
            <c:invertIfNegative val="0"/>
            <c:bubble3D val="0"/>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dPt>
          <c:dPt>
            <c:idx val="3"/>
            <c:invertIfNegative val="0"/>
            <c:bubble3D val="0"/>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dPt>
          <c:dPt>
            <c:idx val="4"/>
            <c:invertIfNegative val="0"/>
            <c:bubble3D val="0"/>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dPt>
          <c:dPt>
            <c:idx val="5"/>
            <c:invertIfNegative val="0"/>
            <c:bubble3D val="0"/>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dPt>
          <c:dPt>
            <c:idx val="6"/>
            <c:invertIfNegative val="0"/>
            <c:bubble3D val="0"/>
            <c:spPr>
              <a:gradFill flip="none" rotWithShape="1">
                <a:gsLst>
                  <a:gs pos="0">
                    <a:srgbClr val="A07400"/>
                  </a:gs>
                  <a:gs pos="50000">
                    <a:srgbClr val="E6A900"/>
                  </a:gs>
                  <a:gs pos="100000">
                    <a:srgbClr val="FFCA00"/>
                  </a:gs>
                </a:gsLst>
                <a:lin ang="0" scaled="1"/>
                <a:tileRect/>
              </a:gradFill>
              <a:ln w="25400">
                <a:solidFill>
                  <a:sysClr val="window" lastClr="FFFFFF"/>
                </a:solidFill>
                <a:prstDash val="solid"/>
              </a:ln>
            </c:spPr>
          </c:dPt>
          <c:dLbls>
            <c:spPr>
              <a:noFill/>
              <a:ln w="25383">
                <a:noFill/>
              </a:ln>
            </c:spPr>
            <c:txPr>
              <a:bodyPr/>
              <a:lstStyle/>
              <a:p>
                <a:pPr>
                  <a:defRPr sz="20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Access to and from airport</c:v>
                </c:pt>
                <c:pt idx="1">
                  <c:v>Overall airport experience</c:v>
                </c:pt>
                <c:pt idx="2">
                  <c:v>Compared to Home State</c:v>
                </c:pt>
              </c:strCache>
            </c:strRef>
          </c:cat>
          <c:val>
            <c:numRef>
              <c:f>Sheet1!$B$2:$D$2</c:f>
              <c:numCache>
                <c:formatCode>General</c:formatCode>
                <c:ptCount val="3"/>
                <c:pt idx="0">
                  <c:v>88</c:v>
                </c:pt>
                <c:pt idx="1">
                  <c:v>94</c:v>
                </c:pt>
                <c:pt idx="2">
                  <c:v>88</c:v>
                </c:pt>
              </c:numCache>
            </c:numRef>
          </c:val>
        </c:ser>
        <c:ser>
          <c:idx val="1"/>
          <c:order val="1"/>
          <c:tx>
            <c:strRef>
              <c:f>Sheet1!$A$3</c:f>
              <c:strCache>
                <c:ptCount val="1"/>
                <c:pt idx="0">
                  <c:v>2011</c:v>
                </c:pt>
              </c:strCache>
            </c:strRef>
          </c:tx>
          <c:spPr>
            <a:gradFill>
              <a:gsLst>
                <a:gs pos="0">
                  <a:srgbClr val="383838"/>
                </a:gs>
                <a:gs pos="50000">
                  <a:srgbClr val="545454"/>
                </a:gs>
                <a:gs pos="100000">
                  <a:srgbClr val="656565"/>
                </a:gs>
              </a:gsLst>
              <a:lin ang="0" scaled="1"/>
            </a:gradFill>
            <a:ln w="25400">
              <a:solidFill>
                <a:sysClr val="window" lastClr="FFFFFF"/>
              </a:solidFill>
            </a:ln>
          </c:spPr>
          <c:invertIfNegative val="0"/>
          <c:dLbls>
            <c:spPr>
              <a:noFill/>
              <a:ln>
                <a:noFill/>
              </a:ln>
              <a:effectLst/>
            </c:spPr>
            <c:txPr>
              <a:bodyPr/>
              <a:lstStyle/>
              <a:p>
                <a:pPr>
                  <a:defRPr sz="20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Access to and from airport</c:v>
                </c:pt>
                <c:pt idx="1">
                  <c:v>Overall airport experience</c:v>
                </c:pt>
                <c:pt idx="2">
                  <c:v>Compared to Home State</c:v>
                </c:pt>
              </c:strCache>
            </c:strRef>
          </c:cat>
          <c:val>
            <c:numRef>
              <c:f>Sheet1!$B$3:$D$3</c:f>
              <c:numCache>
                <c:formatCode>General</c:formatCode>
                <c:ptCount val="3"/>
                <c:pt idx="0">
                  <c:v>96</c:v>
                </c:pt>
                <c:pt idx="1">
                  <c:v>97</c:v>
                </c:pt>
                <c:pt idx="2">
                  <c:v>93</c:v>
                </c:pt>
              </c:numCache>
            </c:numRef>
          </c:val>
        </c:ser>
        <c:ser>
          <c:idx val="2"/>
          <c:order val="2"/>
          <c:tx>
            <c:strRef>
              <c:f>Sheet1!$A$4</c:f>
              <c:strCache>
                <c:ptCount val="1"/>
                <c:pt idx="0">
                  <c:v>2014</c:v>
                </c:pt>
              </c:strCache>
            </c:strRef>
          </c:tx>
          <c:spPr>
            <a:gradFill>
              <a:gsLst>
                <a:gs pos="0">
                  <a:srgbClr val="9E0D0D"/>
                </a:gs>
                <a:gs pos="50000">
                  <a:srgbClr val="5E0000">
                    <a:lumMod val="50000"/>
                    <a:lumOff val="50000"/>
                    <a:shade val="67500"/>
                    <a:satMod val="115000"/>
                  </a:srgbClr>
                </a:gs>
                <a:gs pos="100000">
                  <a:srgbClr val="5E0000">
                    <a:lumMod val="50000"/>
                    <a:lumOff val="50000"/>
                    <a:shade val="100000"/>
                    <a:satMod val="115000"/>
                  </a:srgbClr>
                </a:gs>
              </a:gsLst>
              <a:lin ang="0" scaled="1"/>
            </a:gradFill>
            <a:ln w="25400">
              <a:solidFill>
                <a:sysClr val="window" lastClr="FFFFFF"/>
              </a:solidFill>
            </a:ln>
          </c:spPr>
          <c:invertIfNegative val="0"/>
          <c:dLbls>
            <c:spPr>
              <a:noFill/>
              <a:ln>
                <a:noFill/>
              </a:ln>
              <a:effectLst/>
            </c:spPr>
            <c:txPr>
              <a:bodyPr/>
              <a:lstStyle/>
              <a:p>
                <a:pPr>
                  <a:defRPr sz="2000">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Access to and from airport</c:v>
                </c:pt>
                <c:pt idx="1">
                  <c:v>Overall airport experience</c:v>
                </c:pt>
                <c:pt idx="2">
                  <c:v>Compared to Home State</c:v>
                </c:pt>
              </c:strCache>
            </c:strRef>
          </c:cat>
          <c:val>
            <c:numRef>
              <c:f>Sheet1!$B$4:$D$4</c:f>
              <c:numCache>
                <c:formatCode>General</c:formatCode>
                <c:ptCount val="3"/>
                <c:pt idx="0">
                  <c:v>95</c:v>
                </c:pt>
                <c:pt idx="1">
                  <c:v>98</c:v>
                </c:pt>
                <c:pt idx="2">
                  <c:v>93</c:v>
                </c:pt>
              </c:numCache>
            </c:numRef>
          </c:val>
        </c:ser>
        <c:dLbls>
          <c:showLegendKey val="0"/>
          <c:showVal val="0"/>
          <c:showCatName val="0"/>
          <c:showSerName val="0"/>
          <c:showPercent val="0"/>
          <c:showBubbleSize val="0"/>
        </c:dLbls>
        <c:gapWidth val="69"/>
        <c:axId val="151167256"/>
        <c:axId val="151167648"/>
      </c:barChart>
      <c:catAx>
        <c:axId val="151167256"/>
        <c:scaling>
          <c:orientation val="minMax"/>
        </c:scaling>
        <c:delete val="0"/>
        <c:axPos val="b"/>
        <c:numFmt formatCode="General" sourceLinked="1"/>
        <c:majorTickMark val="out"/>
        <c:minorTickMark val="none"/>
        <c:tickLblPos val="nextTo"/>
        <c:spPr>
          <a:ln w="3460">
            <a:solidFill>
              <a:schemeClr val="tx1"/>
            </a:solidFill>
            <a:prstDash val="solid"/>
          </a:ln>
        </c:spPr>
        <c:txPr>
          <a:bodyPr rot="0" vert="horz"/>
          <a:lstStyle/>
          <a:p>
            <a:pPr>
              <a:defRPr sz="1900" b="1" i="0" u="none" strike="noStrike" baseline="0">
                <a:solidFill>
                  <a:schemeClr val="tx1"/>
                </a:solidFill>
                <a:latin typeface="+mn-lt"/>
                <a:ea typeface="Verdana"/>
                <a:cs typeface="Verdana"/>
              </a:defRPr>
            </a:pPr>
            <a:endParaRPr lang="en-US"/>
          </a:p>
        </c:txPr>
        <c:crossAx val="151167648"/>
        <c:crosses val="autoZero"/>
        <c:auto val="0"/>
        <c:lblAlgn val="ctr"/>
        <c:lblOffset val="30"/>
        <c:tickLblSkip val="1"/>
        <c:tickMarkSkip val="1"/>
        <c:noMultiLvlLbl val="0"/>
      </c:catAx>
      <c:valAx>
        <c:axId val="151167648"/>
        <c:scaling>
          <c:orientation val="minMax"/>
          <c:max val="100"/>
          <c:min val="0"/>
        </c:scaling>
        <c:delete val="0"/>
        <c:axPos val="l"/>
        <c:majorGridlines>
          <c:spPr>
            <a:ln w="3460">
              <a:solidFill>
                <a:schemeClr val="bg1"/>
              </a:solidFill>
              <a:prstDash val="solid"/>
            </a:ln>
          </c:spPr>
        </c:majorGridlines>
        <c:title>
          <c:tx>
            <c:rich>
              <a:bodyPr/>
              <a:lstStyle/>
              <a:p>
                <a:pPr>
                  <a:defRPr sz="2000" b="1" i="0" u="none" strike="noStrike" baseline="0">
                    <a:solidFill>
                      <a:srgbClr val="000000"/>
                    </a:solidFill>
                    <a:latin typeface="+mn-lt"/>
                    <a:ea typeface="Verdana"/>
                    <a:cs typeface="Verdana"/>
                  </a:defRPr>
                </a:pPr>
                <a:r>
                  <a:rPr lang="en-US" sz="2000">
                    <a:latin typeface="+mn-lt"/>
                  </a:rPr>
                  <a:t>Percent Satisfied </a:t>
                </a:r>
              </a:p>
            </c:rich>
          </c:tx>
          <c:layout>
            <c:manualLayout>
              <c:xMode val="edge"/>
              <c:yMode val="edge"/>
              <c:x val="9.3368677841650163E-3"/>
              <c:y val="0.22292957352412171"/>
            </c:manualLayout>
          </c:layout>
          <c:overlay val="0"/>
        </c:title>
        <c:numFmt formatCode="General" sourceLinked="1"/>
        <c:majorTickMark val="none"/>
        <c:minorTickMark val="none"/>
        <c:tickLblPos val="nextTo"/>
        <c:spPr>
          <a:ln w="3460">
            <a:solidFill>
              <a:schemeClr val="tx1"/>
            </a:solidFill>
            <a:prstDash val="solid"/>
          </a:ln>
        </c:spPr>
        <c:txPr>
          <a:bodyPr rot="0" vert="horz"/>
          <a:lstStyle/>
          <a:p>
            <a:pPr>
              <a:defRPr sz="2000" b="0" i="0" u="none" strike="noStrike" baseline="0">
                <a:solidFill>
                  <a:schemeClr val="tx1"/>
                </a:solidFill>
                <a:latin typeface="+mn-lt"/>
                <a:ea typeface="Verdana"/>
                <a:cs typeface="Verdana"/>
              </a:defRPr>
            </a:pPr>
            <a:endParaRPr lang="en-US"/>
          </a:p>
        </c:txPr>
        <c:crossAx val="151167256"/>
        <c:crosses val="autoZero"/>
        <c:crossBetween val="between"/>
        <c:majorUnit val="10"/>
      </c:valAx>
      <c:spPr>
        <a:solidFill>
          <a:sysClr val="window" lastClr="FFFFFF">
            <a:lumMod val="85000"/>
          </a:sysClr>
        </a:solidFill>
        <a:ln w="13831">
          <a:solidFill>
            <a:sysClr val="window" lastClr="FFFFFF">
              <a:lumMod val="75000"/>
            </a:sysClr>
          </a:solidFill>
          <a:prstDash val="solid"/>
        </a:ln>
      </c:spPr>
    </c:plotArea>
    <c:legend>
      <c:legendPos val="b"/>
      <c:layout>
        <c:manualLayout>
          <c:xMode val="edge"/>
          <c:yMode val="edge"/>
          <c:x val="0.33158560259391617"/>
          <c:y val="0.93436705186164026"/>
          <c:w val="0.34264401950748657"/>
          <c:h val="6.5632948138359251E-2"/>
        </c:manualLayout>
      </c:layout>
      <c:overlay val="0"/>
      <c:txPr>
        <a:bodyPr/>
        <a:lstStyle/>
        <a:p>
          <a:pPr>
            <a:defRPr sz="1800" b="0"/>
          </a:pPr>
          <a:endParaRPr lang="en-US"/>
        </a:p>
      </c:txPr>
    </c:legend>
    <c:plotVisOnly val="1"/>
    <c:dispBlanksAs val="gap"/>
    <c:showDLblsOverMax val="0"/>
  </c:chart>
  <c:spPr>
    <a:noFill/>
    <a:ln>
      <a:noFill/>
    </a:ln>
  </c:spPr>
  <c:txPr>
    <a:bodyPr/>
    <a:lstStyle/>
    <a:p>
      <a:pPr>
        <a:defRPr sz="1962" b="1" i="0" u="none" strike="noStrike" baseline="0">
          <a:solidFill>
            <a:schemeClr val="tx1"/>
          </a:solidFill>
          <a:latin typeface="Verdana"/>
          <a:ea typeface="Verdana"/>
          <a:cs typeface="Verdana"/>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0.60816</cdr:x>
      <cdr:y>0.92543</cdr:y>
    </cdr:from>
    <cdr:to>
      <cdr:x>1</cdr:x>
      <cdr:y>0.9997</cdr:y>
    </cdr:to>
    <cdr:sp macro="" textlink="">
      <cdr:nvSpPr>
        <cdr:cNvPr id="2" name="TextBox 1"/>
        <cdr:cNvSpPr txBox="1"/>
      </cdr:nvSpPr>
      <cdr:spPr>
        <a:xfrm xmlns:a="http://schemas.openxmlformats.org/drawingml/2006/main">
          <a:off x="5181600" y="4038600"/>
          <a:ext cx="3048053" cy="3241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0.60816</cdr:x>
      <cdr:y>0.92543</cdr:y>
    </cdr:from>
    <cdr:to>
      <cdr:x>1</cdr:x>
      <cdr:y>0.9997</cdr:y>
    </cdr:to>
    <cdr:sp macro="" textlink="">
      <cdr:nvSpPr>
        <cdr:cNvPr id="2" name="TextBox 1"/>
        <cdr:cNvSpPr txBox="1"/>
      </cdr:nvSpPr>
      <cdr:spPr>
        <a:xfrm xmlns:a="http://schemas.openxmlformats.org/drawingml/2006/main">
          <a:off x="5181600" y="4038600"/>
          <a:ext cx="3048053" cy="3241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0.0931</cdr:y>
    </cdr:to>
    <cdr:sp macro="" textlink="">
      <cdr:nvSpPr>
        <cdr:cNvPr id="2" name="Text Box 4"/>
        <cdr:cNvSpPr txBox="1">
          <a:spLocks xmlns:a="http://schemas.openxmlformats.org/drawingml/2006/main" noChangeArrowheads="1"/>
        </cdr:cNvSpPr>
      </cdr:nvSpPr>
      <cdr:spPr bwMode="auto">
        <a:xfrm xmlns:a="http://schemas.openxmlformats.org/drawingml/2006/main">
          <a:off x="0" y="0"/>
          <a:ext cx="8686800" cy="47769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cdr:spPr>
      <cdr:txBody>
        <a:bodyPr xmlns:a="http://schemas.openxmlformats.org/drawingml/2006/main" wrap="square" lIns="92075" tIns="46038" rIns="92075" bIns="46038">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eaLnBrk="0" hangingPunct="0">
            <a:spcBef>
              <a:spcPct val="50000"/>
            </a:spcBef>
          </a:pPr>
          <a:r>
            <a:rPr kumimoji="1" lang="en-US" sz="2500" b="1" dirty="0">
              <a:solidFill>
                <a:srgbClr val="236084">
                  <a:lumMod val="75000"/>
                </a:srgbClr>
              </a:solidFill>
              <a:effectLst/>
              <a:latin typeface="Myriad Pro Semibold"/>
              <a:cs typeface="Arial" pitchFamily="34" charset="0"/>
            </a:rPr>
            <a:t>Percent Agree/Strongly </a:t>
          </a:r>
          <a:r>
            <a:rPr kumimoji="1" lang="en-US" sz="2500" b="1" dirty="0" smtClean="0">
              <a:solidFill>
                <a:srgbClr val="236084">
                  <a:lumMod val="75000"/>
                </a:srgbClr>
              </a:solidFill>
              <a:effectLst/>
              <a:latin typeface="Myriad Pro Semibold"/>
              <a:cs typeface="Arial" pitchFamily="34" charset="0"/>
            </a:rPr>
            <a:t>Agree</a:t>
          </a:r>
          <a:endParaRPr kumimoji="1" lang="en-US" sz="2500" b="1" dirty="0">
            <a:solidFill>
              <a:srgbClr val="236084">
                <a:lumMod val="75000"/>
              </a:srgbClr>
            </a:solidFill>
            <a:effectLst/>
            <a:latin typeface="Myriad Pro Semibold"/>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5A61B6-D317-41A9-A2E7-A410930D70A4}" type="datetimeFigureOut">
              <a:rPr lang="en-US" smtClean="0"/>
              <a:t>4/2/2015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90D2EE-9D27-4988-B9C9-BEC4D85C440C}" type="slidenum">
              <a:rPr lang="en-US" smtClean="0"/>
              <a:t>‹#›</a:t>
            </a:fld>
            <a:endParaRPr lang="en-US"/>
          </a:p>
        </p:txBody>
      </p:sp>
    </p:spTree>
    <p:extLst>
      <p:ext uri="{BB962C8B-B14F-4D97-AF65-F5344CB8AC3E}">
        <p14:creationId xmlns:p14="http://schemas.microsoft.com/office/powerpoint/2010/main" val="175207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A8936-9575-4A7B-96FF-759D075096BF}" type="datetimeFigureOut">
              <a:rPr lang="en-US" smtClean="0"/>
              <a:pPr/>
              <a:t>4/2/2015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B0A10-6CCD-44B8-ADDC-B8A3B3A8A373}" type="slidenum">
              <a:rPr lang="en-US" smtClean="0"/>
              <a:pPr/>
              <a:t>‹#›</a:t>
            </a:fld>
            <a:endParaRPr lang="en-US"/>
          </a:p>
        </p:txBody>
      </p:sp>
    </p:spTree>
    <p:extLst>
      <p:ext uri="{BB962C8B-B14F-4D97-AF65-F5344CB8AC3E}">
        <p14:creationId xmlns:p14="http://schemas.microsoft.com/office/powerpoint/2010/main" val="2905026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B0A10-6CCD-44B8-ADDC-B8A3B3A8A373}" type="slidenum">
              <a:rPr lang="en-US" smtClean="0"/>
              <a:pPr/>
              <a:t>6</a:t>
            </a:fld>
            <a:endParaRPr lang="en-US" dirty="0"/>
          </a:p>
        </p:txBody>
      </p:sp>
    </p:spTree>
    <p:extLst>
      <p:ext uri="{BB962C8B-B14F-4D97-AF65-F5344CB8AC3E}">
        <p14:creationId xmlns:p14="http://schemas.microsoft.com/office/powerpoint/2010/main" val="2252093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09FB90-85D2-4D72-80AC-9146D63ED25E}" type="slidenum">
              <a:rPr lang="en-US"/>
              <a:pPr>
                <a:defRPr/>
              </a:pPr>
              <a:t>19</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Close to 63% of the respondents used a Florida airport.  Respondents were asked to state their satisfaction with access to and from the airport, overall experience at the airport and Florida’s airports vs. those in their home states. </a:t>
            </a:r>
          </a:p>
          <a:p>
            <a:pPr defTabSz="897301">
              <a:defRPr/>
            </a:pPr>
            <a:r>
              <a:rPr lang="en-US" dirty="0" smtClean="0"/>
              <a:t>Satisfaction with access to and from the airport has increased from base year</a:t>
            </a:r>
            <a:r>
              <a:rPr lang="en-US" baseline="0" dirty="0" smtClean="0"/>
              <a:t> and s</a:t>
            </a:r>
            <a:r>
              <a:rPr lang="en-US" dirty="0" smtClean="0"/>
              <a:t>atisfaction with overall experience has reached the highest. </a:t>
            </a:r>
          </a:p>
          <a:p>
            <a:pPr defTabSz="897301">
              <a:defRPr/>
            </a:pPr>
            <a:endParaRPr lang="en-US" dirty="0" smtClean="0"/>
          </a:p>
          <a:p>
            <a:pPr defTabSz="897301">
              <a:defRPr/>
            </a:pPr>
            <a:r>
              <a:rPr lang="en-US" dirty="0" smtClean="0"/>
              <a:t>Actual statements:</a:t>
            </a:r>
          </a:p>
          <a:p>
            <a:pPr marL="89730" indent="-89730">
              <a:buFont typeface="Arial" pitchFamily="34" charset="0"/>
              <a:buChar char="•"/>
            </a:pPr>
            <a:r>
              <a:rPr lang="en-US" dirty="0"/>
              <a:t>I was satisfied with access to and from the airport.</a:t>
            </a:r>
          </a:p>
          <a:p>
            <a:pPr marL="89730" indent="-89730">
              <a:buFont typeface="Arial" pitchFamily="34" charset="0"/>
              <a:buChar char="•"/>
            </a:pPr>
            <a:r>
              <a:rPr lang="en-US" dirty="0"/>
              <a:t>I was satisfied with my overall experience at the airport.</a:t>
            </a:r>
          </a:p>
          <a:p>
            <a:pPr marL="89730" indent="-89730">
              <a:buFont typeface="Arial" pitchFamily="34" charset="0"/>
              <a:buChar char="•"/>
            </a:pPr>
            <a:r>
              <a:rPr lang="en-US" dirty="0"/>
              <a:t>Florida’s airports compared favorably to</a:t>
            </a:r>
            <a:r>
              <a:rPr lang="en-US" b="1" dirty="0"/>
              <a:t> </a:t>
            </a:r>
            <a:r>
              <a:rPr lang="en-US" dirty="0"/>
              <a:t>airports in my home state.</a:t>
            </a:r>
          </a:p>
          <a:p>
            <a:pPr defTabSz="897301">
              <a:defRPr/>
            </a:pPr>
            <a:endParaRPr lang="en-US" dirty="0" smtClean="0"/>
          </a:p>
          <a:p>
            <a:pPr eaLnBrk="1" hangingPunct="1"/>
            <a:endParaRPr lang="en-US" dirty="0" smtClean="0"/>
          </a:p>
        </p:txBody>
      </p:sp>
    </p:spTree>
    <p:extLst>
      <p:ext uri="{BB962C8B-B14F-4D97-AF65-F5344CB8AC3E}">
        <p14:creationId xmlns:p14="http://schemas.microsoft.com/office/powerpoint/2010/main" val="73339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2B0A10-6CCD-44B8-ADDC-B8A3B3A8A373}" type="slidenum">
              <a:rPr lang="en-US" smtClean="0"/>
              <a:pPr/>
              <a:t>7</a:t>
            </a:fld>
            <a:endParaRPr lang="en-US" dirty="0"/>
          </a:p>
        </p:txBody>
      </p:sp>
    </p:spTree>
    <p:extLst>
      <p:ext uri="{BB962C8B-B14F-4D97-AF65-F5344CB8AC3E}">
        <p14:creationId xmlns:p14="http://schemas.microsoft.com/office/powerpoint/2010/main" val="69717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E053C6-B952-4475-A469-25E6098BDBBB}" type="slidenum">
              <a:rPr lang="en-US" smtClean="0"/>
              <a:pPr/>
              <a:t>11</a:t>
            </a:fld>
            <a:endParaRPr lang="en-US"/>
          </a:p>
        </p:txBody>
      </p:sp>
    </p:spTree>
    <p:extLst>
      <p:ext uri="{BB962C8B-B14F-4D97-AF65-F5344CB8AC3E}">
        <p14:creationId xmlns:p14="http://schemas.microsoft.com/office/powerpoint/2010/main" val="218272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838200" y="4347148"/>
            <a:ext cx="5486400" cy="4347148"/>
          </a:xfrm>
          <a:noFill/>
          <a:ln/>
        </p:spPr>
        <p:txBody>
          <a:bodyPr/>
          <a:lstStyle/>
          <a:p>
            <a:r>
              <a:rPr lang="en-US" sz="1400" dirty="0">
                <a:latin typeface="Arial" pitchFamily="34" charset="0"/>
                <a:cs typeface="Arial" pitchFamily="34" charset="0"/>
              </a:rPr>
              <a:t>Satisfaction varied from year to year. It has increased substantially from the base year though it hasn’t met the target. </a:t>
            </a:r>
          </a:p>
          <a:p>
            <a:endParaRPr lang="en-US" sz="1400" dirty="0">
              <a:latin typeface="Arial" pitchFamily="34" charset="0"/>
              <a:cs typeface="Arial" pitchFamily="34" charset="0"/>
            </a:endParaRPr>
          </a:p>
          <a:p>
            <a:r>
              <a:rPr lang="en-US" sz="1400" dirty="0">
                <a:latin typeface="Arial" pitchFamily="34" charset="0"/>
                <a:cs typeface="Arial" pitchFamily="34" charset="0"/>
              </a:rPr>
              <a:t>NOTE: In 2000, we also surveyed school district transportation coordinators/directors, county sheriffs and city police departments, fire chiefs, and </a:t>
            </a:r>
            <a:r>
              <a:rPr lang="en-US" sz="1400" dirty="0" err="1">
                <a:latin typeface="Arial" pitchFamily="34" charset="0"/>
                <a:cs typeface="Arial" pitchFamily="34" charset="0"/>
              </a:rPr>
              <a:t>EM</a:t>
            </a:r>
            <a:r>
              <a:rPr lang="en-US" sz="1400" dirty="0">
                <a:latin typeface="Arial" pitchFamily="34" charset="0"/>
                <a:cs typeface="Arial" pitchFamily="34" charset="0"/>
              </a:rPr>
              <a:t> heads. That explains the low satisfaction.</a:t>
            </a:r>
          </a:p>
        </p:txBody>
      </p:sp>
      <p:sp>
        <p:nvSpPr>
          <p:cNvPr id="4" name="Slide Number Placeholder 3"/>
          <p:cNvSpPr>
            <a:spLocks noGrp="1"/>
          </p:cNvSpPr>
          <p:nvPr>
            <p:ph type="sldNum" sz="quarter" idx="5"/>
          </p:nvPr>
        </p:nvSpPr>
        <p:spPr/>
        <p:txBody>
          <a:bodyPr/>
          <a:lstStyle/>
          <a:p>
            <a:pPr>
              <a:defRPr/>
            </a:pPr>
            <a:fld id="{507DD444-D008-41F3-9268-6C32F1C7B481}" type="slidenum">
              <a:rPr lang="en-US">
                <a:ea typeface="宋体"/>
                <a:cs typeface="宋体"/>
              </a:rPr>
              <a:pPr>
                <a:defRPr/>
              </a:pPr>
              <a:t>12</a:t>
            </a:fld>
            <a:endParaRPr lang="en-US" dirty="0">
              <a:ea typeface="宋体"/>
              <a:cs typeface="宋体"/>
            </a:endParaRPr>
          </a:p>
        </p:txBody>
      </p:sp>
    </p:spTree>
    <p:extLst>
      <p:ext uri="{BB962C8B-B14F-4D97-AF65-F5344CB8AC3E}">
        <p14:creationId xmlns:p14="http://schemas.microsoft.com/office/powerpoint/2010/main" val="251688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defTabSz="897301">
              <a:defRPr/>
            </a:pPr>
            <a:r>
              <a:rPr lang="en-US" dirty="0" smtClean="0"/>
              <a:t>The improvement made previously has sustained. </a:t>
            </a:r>
            <a:r>
              <a:rPr lang="en-US" dirty="0"/>
              <a:t>After two cycles of enjoying high satisfaction, we have observed that the results have reached an all-time high at 85%.  We can reasonably speculate that high satisfaction may be here to stay.</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130A8FE3-D7AC-4D36-B23B-533E557462F5}" type="slidenum">
              <a:rPr lang="en-US"/>
              <a:pPr>
                <a:defRPr/>
              </a:pPr>
              <a:t>13</a:t>
            </a:fld>
            <a:endParaRPr lang="en-US"/>
          </a:p>
        </p:txBody>
      </p:sp>
    </p:spTree>
    <p:extLst>
      <p:ext uri="{BB962C8B-B14F-4D97-AF65-F5344CB8AC3E}">
        <p14:creationId xmlns:p14="http://schemas.microsoft.com/office/powerpoint/2010/main" val="2955481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The improvement made previously has sustained and satisfaction has reached an all-time high. </a:t>
            </a:r>
          </a:p>
          <a:p>
            <a:pPr defTabSz="897301">
              <a:defRPr/>
            </a:pPr>
            <a:endParaRPr lang="en-US" dirty="0" smtClean="0"/>
          </a:p>
          <a:p>
            <a:pPr defTabSz="897301">
              <a:defRPr/>
            </a:pPr>
            <a:r>
              <a:rPr lang="en-US" dirty="0" smtClean="0"/>
              <a:t>It was speculated that the increase was due to the extensive local government coordination as part of </a:t>
            </a:r>
            <a:r>
              <a:rPr lang="en-US" dirty="0" err="1" smtClean="0"/>
              <a:t>ARRA</a:t>
            </a:r>
            <a:r>
              <a:rPr lang="en-US" dirty="0" smtClean="0"/>
              <a:t>**, which might subside. However, during this cycle, we have observed that the results are at its highest, exceeding the performance target</a:t>
            </a:r>
            <a:r>
              <a:rPr lang="en-US" baseline="0" dirty="0" smtClean="0"/>
              <a:t> even after it’s been raised (80%)</a:t>
            </a:r>
            <a:r>
              <a:rPr lang="en-US" dirty="0" smtClean="0"/>
              <a:t>.  </a:t>
            </a:r>
          </a:p>
          <a:p>
            <a:pPr defTabSz="897301">
              <a:defRPr/>
            </a:pPr>
            <a:endParaRPr lang="en-US" dirty="0" smtClean="0"/>
          </a:p>
          <a:p>
            <a:pPr defTabSz="897301">
              <a:defRPr/>
            </a:pPr>
            <a:r>
              <a:rPr lang="en-US" dirty="0" smtClean="0"/>
              <a:t>**</a:t>
            </a:r>
            <a:r>
              <a:rPr lang="en-US" dirty="0" err="1" smtClean="0"/>
              <a:t>ARRA</a:t>
            </a:r>
            <a:r>
              <a:rPr lang="en-US" dirty="0" smtClean="0"/>
              <a:t>: The American Recovery and Reinvestment Act of 2009 </a:t>
            </a:r>
          </a:p>
          <a:p>
            <a:pPr defTabSz="89730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3E053C6-B952-4475-A469-25E6098BDBBB}" type="slidenum">
              <a:rPr lang="en-US" smtClean="0"/>
              <a:pPr/>
              <a:t>14</a:t>
            </a:fld>
            <a:endParaRPr lang="en-US"/>
          </a:p>
        </p:txBody>
      </p:sp>
    </p:spTree>
    <p:extLst>
      <p:ext uri="{BB962C8B-B14F-4D97-AF65-F5344CB8AC3E}">
        <p14:creationId xmlns:p14="http://schemas.microsoft.com/office/powerpoint/2010/main" val="181969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xfrm>
            <a:off x="838200" y="4347148"/>
            <a:ext cx="5486400" cy="4347148"/>
          </a:xfrm>
          <a:noFill/>
          <a:ln/>
        </p:spPr>
        <p:txBody>
          <a:bodyPr/>
          <a:lstStyle/>
          <a:p>
            <a:r>
              <a:rPr lang="en-US" sz="1400" dirty="0">
                <a:latin typeface="Arial" pitchFamily="34" charset="0"/>
                <a:cs typeface="Arial" pitchFamily="34" charset="0"/>
              </a:rPr>
              <a:t>Satisfaction has increased substantially from the base year  and met the target. </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507DD444-D008-41F3-9268-6C32F1C7B481}" type="slidenum">
              <a:rPr lang="en-US">
                <a:ea typeface="宋体"/>
                <a:cs typeface="宋体"/>
              </a:rPr>
              <a:pPr>
                <a:defRPr/>
              </a:pPr>
              <a:t>15</a:t>
            </a:fld>
            <a:endParaRPr lang="en-US" dirty="0">
              <a:ea typeface="宋体"/>
              <a:cs typeface="宋体"/>
            </a:endParaRPr>
          </a:p>
        </p:txBody>
      </p:sp>
    </p:spTree>
    <p:extLst>
      <p:ext uri="{BB962C8B-B14F-4D97-AF65-F5344CB8AC3E}">
        <p14:creationId xmlns:p14="http://schemas.microsoft.com/office/powerpoint/2010/main" val="106162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D7AA27-B45D-4CB5-9A11-8BAD4D4B1DC3}" type="slidenum">
              <a:rPr lang="en-US"/>
              <a:pPr>
                <a:defRPr/>
              </a:pPr>
              <a:t>17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defTabSz="897301">
              <a:defRPr/>
            </a:pPr>
            <a:r>
              <a:rPr lang="en-US" dirty="0" smtClean="0"/>
              <a:t>Overall, visitor satisfaction with all aspects of the state highway system remained high in 2014. Visitors to Florida view Florida’s roadway features favorably and have had positive travel experience on Florida’s state roads.</a:t>
            </a:r>
          </a:p>
          <a:p>
            <a:pPr eaLnBrk="1" hangingPunct="1"/>
            <a:endParaRPr lang="en-US" dirty="0" smtClean="0"/>
          </a:p>
          <a:p>
            <a:pPr eaLnBrk="1" hangingPunct="1"/>
            <a:r>
              <a:rPr lang="en-US" dirty="0" smtClean="0"/>
              <a:t>Florida highways are also favorably</a:t>
            </a:r>
            <a:r>
              <a:rPr lang="en-US" baseline="0" dirty="0" smtClean="0"/>
              <a:t> </a:t>
            </a:r>
            <a:r>
              <a:rPr lang="en-US" dirty="0" smtClean="0"/>
              <a:t>compared to their home state roads by a majority of the respondents. It has reached an all time high.</a:t>
            </a:r>
          </a:p>
        </p:txBody>
      </p:sp>
    </p:spTree>
    <p:extLst>
      <p:ext uri="{BB962C8B-B14F-4D97-AF65-F5344CB8AC3E}">
        <p14:creationId xmlns:p14="http://schemas.microsoft.com/office/powerpoint/2010/main" val="3303178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69A889-10D8-4A9A-A81A-A1EB543766D2}" type="slidenum">
              <a:rPr lang="en-US"/>
              <a:pPr>
                <a:defRPr/>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Rest areas also</a:t>
            </a:r>
            <a:r>
              <a:rPr lang="en-US" baseline="0" dirty="0" smtClean="0"/>
              <a:t> received favorable ratings</a:t>
            </a:r>
            <a:r>
              <a:rPr lang="en-US" dirty="0" smtClean="0"/>
              <a:t>. </a:t>
            </a:r>
          </a:p>
          <a:p>
            <a:pPr eaLnBrk="1" hangingPunct="1"/>
            <a:r>
              <a:rPr lang="en-US" dirty="0" smtClean="0"/>
              <a:t>Actual statements:</a:t>
            </a:r>
          </a:p>
          <a:p>
            <a:pPr marL="89730" indent="-89730">
              <a:buFont typeface="Arial" pitchFamily="34" charset="0"/>
              <a:buChar char="•"/>
            </a:pPr>
            <a:r>
              <a:rPr lang="en-US" dirty="0"/>
              <a:t>I was satisfied with the cleanliness of rest areas.</a:t>
            </a:r>
          </a:p>
          <a:p>
            <a:pPr marL="89730" indent="-89730">
              <a:buFont typeface="Arial" pitchFamily="34" charset="0"/>
              <a:buChar char="•"/>
            </a:pPr>
            <a:r>
              <a:rPr lang="en-US" dirty="0"/>
              <a:t>I was satisfied with the vending services at the rest areas.</a:t>
            </a:r>
          </a:p>
          <a:p>
            <a:pPr marL="89730" indent="-89730">
              <a:buFont typeface="Arial" pitchFamily="34" charset="0"/>
              <a:buChar char="•"/>
            </a:pPr>
            <a:r>
              <a:rPr lang="en-US" dirty="0"/>
              <a:t>Rest areas were placed frequently enough along the State Highway System</a:t>
            </a:r>
          </a:p>
          <a:p>
            <a:pPr marL="89730" indent="-89730">
              <a:buFont typeface="Arial" pitchFamily="34" charset="0"/>
              <a:buChar char="•"/>
            </a:pPr>
            <a:r>
              <a:rPr lang="en-US" dirty="0"/>
              <a:t>Rest areas were safe.</a:t>
            </a:r>
          </a:p>
          <a:p>
            <a:pPr eaLnBrk="1" hangingPunct="1"/>
            <a:endParaRPr lang="en-US" dirty="0" smtClean="0"/>
          </a:p>
        </p:txBody>
      </p:sp>
    </p:spTree>
    <p:extLst>
      <p:ext uri="{BB962C8B-B14F-4D97-AF65-F5344CB8AC3E}">
        <p14:creationId xmlns:p14="http://schemas.microsoft.com/office/powerpoint/2010/main" val="253844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0" y="6356350"/>
            <a:ext cx="9144000"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1348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normAutofit/>
          </a:bodyPr>
          <a:lstStyle>
            <a:lvl1pPr>
              <a:defRPr sz="4000">
                <a:solidFill>
                  <a:srgbClr val="20458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200" b="1">
                <a:solidFill>
                  <a:srgbClr val="2045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Box 7"/>
          <p:cNvSpPr txBox="1"/>
          <p:nvPr userDrawn="1"/>
        </p:nvSpPr>
        <p:spPr>
          <a:xfrm>
            <a:off x="2209800" y="228600"/>
            <a:ext cx="5791200" cy="400110"/>
          </a:xfrm>
          <a:prstGeom prst="rect">
            <a:avLst/>
          </a:prstGeom>
          <a:noFill/>
          <a:effectLst/>
        </p:spPr>
        <p:txBody>
          <a:bodyPr wrap="square" rtlCol="0">
            <a:spAutoFit/>
          </a:bodyPr>
          <a:lstStyle/>
          <a:p>
            <a:r>
              <a:rPr lang="en-US" sz="2000" b="1" dirty="0" smtClean="0">
                <a:solidFill>
                  <a:srgbClr val="1F4283"/>
                </a:solidFill>
              </a:rPr>
              <a:t>Florida Department of</a:t>
            </a:r>
          </a:p>
        </p:txBody>
      </p:sp>
      <p:sp>
        <p:nvSpPr>
          <p:cNvPr id="9" name="Rectangle 8"/>
          <p:cNvSpPr/>
          <p:nvPr userDrawn="1"/>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extBox 9"/>
          <p:cNvSpPr txBox="1"/>
          <p:nvPr userDrawn="1"/>
        </p:nvSpPr>
        <p:spPr>
          <a:xfrm>
            <a:off x="2209800" y="476310"/>
            <a:ext cx="5791200" cy="523220"/>
          </a:xfrm>
          <a:prstGeom prst="rect">
            <a:avLst/>
          </a:prstGeom>
          <a:noFill/>
          <a:ln>
            <a:noFill/>
          </a:ln>
          <a:effectLst/>
        </p:spPr>
        <p:txBody>
          <a:bodyPr wrap="square" rtlCol="0">
            <a:spAutoFit/>
          </a:bodyPr>
          <a:lstStyle/>
          <a:p>
            <a:r>
              <a:rPr lang="en-US" sz="2800" b="1" dirty="0" smtClean="0">
                <a:solidFill>
                  <a:srgbClr val="1F4283"/>
                </a:solidFill>
              </a:rPr>
              <a:t>TRANSPORTATION</a:t>
            </a:r>
          </a:p>
        </p:txBody>
      </p:sp>
      <p:sp>
        <p:nvSpPr>
          <p:cNvPr id="11" name="Rectangle 10"/>
          <p:cNvSpPr/>
          <p:nvPr userDrawn="1"/>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
        <p:nvSpPr>
          <p:cNvPr id="14" name="Rectangle 13"/>
          <p:cNvSpPr/>
          <p:nvPr userDrawn="1"/>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15" name="Rectangle 14"/>
          <p:cNvSpPr/>
          <p:nvPr userDrawn="1"/>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userDrawn="1"/>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22" name="Text Placeholder 21"/>
          <p:cNvSpPr>
            <a:spLocks noGrp="1"/>
          </p:cNvSpPr>
          <p:nvPr>
            <p:ph type="body" sz="quarter" idx="10" hasCustomPrompt="1"/>
          </p:nvPr>
        </p:nvSpPr>
        <p:spPr>
          <a:xfrm>
            <a:off x="1371600" y="5638800"/>
            <a:ext cx="6400800" cy="990600"/>
          </a:xfrm>
        </p:spPr>
        <p:txBody>
          <a:bodyPr>
            <a:normAutofit/>
          </a:bodyPr>
          <a:lstStyle>
            <a:lvl1pPr marL="0" indent="0" algn="ctr">
              <a:buNone/>
              <a:defRPr sz="1800" b="1">
                <a:solidFill>
                  <a:schemeClr val="tx1"/>
                </a:solidFill>
              </a:defRPr>
            </a:lvl1pPr>
          </a:lstStyle>
          <a:p>
            <a:pPr lvl="0"/>
            <a:r>
              <a:rPr lang="en-US" dirty="0" smtClean="0"/>
              <a:t>Presenter</a:t>
            </a:r>
            <a:br>
              <a:rPr lang="en-US" dirty="0" smtClean="0"/>
            </a:br>
            <a:r>
              <a:rPr lang="en-US" dirty="0" smtClean="0"/>
              <a:t>Position</a:t>
            </a:r>
          </a:p>
        </p:txBody>
      </p:sp>
    </p:spTree>
    <p:extLst>
      <p:ext uri="{BB962C8B-B14F-4D97-AF65-F5344CB8AC3E}">
        <p14:creationId xmlns:p14="http://schemas.microsoft.com/office/powerpoint/2010/main" val="193299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1800"/>
              </a:spcBef>
              <a:defRPr sz="2200"/>
            </a:lvl1pPr>
            <a:lvl2pPr>
              <a:spcBef>
                <a:spcPts val="600"/>
              </a:spcBef>
              <a:defRPr sz="20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EFA8406-D672-4E03-9ABF-F4A7E3A351AA}" type="slidenum">
              <a:rPr lang="en-US" smtClean="0"/>
              <a:pPr/>
              <a:t>‹#›</a:t>
            </a:fld>
            <a:endParaRPr lang="en-US" dirty="0"/>
          </a:p>
        </p:txBody>
      </p:sp>
    </p:spTree>
    <p:extLst>
      <p:ext uri="{BB962C8B-B14F-4D97-AF65-F5344CB8AC3E}">
        <p14:creationId xmlns:p14="http://schemas.microsoft.com/office/powerpoint/2010/main" val="1536964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90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7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0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485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196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4990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276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316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50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accent2">
                  <a:lumMod val="75000"/>
                </a:schemeClr>
              </a:buCl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89AFF6-94FB-4D73-A5B8-8CEBF2544A87}" type="datetimeFigureOut">
              <a:rPr lang="en-US" smtClean="0">
                <a:solidFill>
                  <a:prstClr val="black">
                    <a:tint val="75000"/>
                  </a:prstClr>
                </a:solidFill>
              </a:rPr>
              <a:pPr/>
              <a:t>4/2/2015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3734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70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5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04586"/>
                </a:solidFill>
              </a:defRPr>
            </a:lvl1pPr>
          </a:lstStyle>
          <a:p>
            <a:fld id="{ADC5BE26-424E-4201-A0A6-D8E3FEBF9929}" type="slidenum">
              <a:rPr lang="en-US" smtClean="0"/>
              <a:pPr/>
              <a:t>‹#›</a:t>
            </a:fld>
            <a:endParaRPr lang="en-US" dirty="0"/>
          </a:p>
        </p:txBody>
      </p:sp>
      <p:sp>
        <p:nvSpPr>
          <p:cNvPr id="9" name="Rectangle 8"/>
          <p:cNvSpPr/>
          <p:nvPr userDrawn="1"/>
        </p:nvSpPr>
        <p:spPr>
          <a:xfrm>
            <a:off x="0" y="1654628"/>
            <a:ext cx="9144000" cy="3323771"/>
          </a:xfrm>
          <a:prstGeom prst="rect">
            <a:avLst/>
          </a:prstGeom>
          <a:solidFill>
            <a:srgbClr val="2045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2403929"/>
            <a:ext cx="7772400" cy="1362075"/>
          </a:xfrm>
        </p:spPr>
        <p:txBody>
          <a:bodyPr anchor="ctr" anchorCtr="0"/>
          <a:lstStyle>
            <a:lvl1pPr algn="ctr">
              <a:defRPr sz="4000" b="1" cap="all">
                <a:solidFill>
                  <a:schemeClr val="bg1"/>
                </a:solidFill>
              </a:defRPr>
            </a:lvl1pPr>
          </a:lstStyle>
          <a:p>
            <a:r>
              <a:rPr lang="en-US" smtClean="0"/>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007" y="6399893"/>
            <a:ext cx="914400" cy="457200"/>
          </a:xfrm>
          <a:prstGeom prst="rect">
            <a:avLst/>
          </a:prstGeom>
        </p:spPr>
      </p:pic>
      <p:sp>
        <p:nvSpPr>
          <p:cNvPr id="12" name="Rectangle 11"/>
          <p:cNvSpPr/>
          <p:nvPr userDrawn="1"/>
        </p:nvSpPr>
        <p:spPr>
          <a:xfrm>
            <a:off x="0" y="1608909"/>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493268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6682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179513"/>
            <a:ext cx="4040188"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179513"/>
            <a:ext cx="4041775" cy="45910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589AFF6-94FB-4D73-A5B8-8CEBF2544A87}" type="datetimeFigureOut">
              <a:rPr lang="en-US" smtClean="0">
                <a:solidFill>
                  <a:prstClr val="black">
                    <a:tint val="75000"/>
                  </a:prstClr>
                </a:solidFill>
              </a:rPr>
              <a:pPr/>
              <a:t>4/2/2015</a:t>
            </a:fld>
            <a:endParaRPr lang="en-US" dirty="0">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DC5BE26-424E-4201-A0A6-D8E3FEBF992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153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DC5BE26-424E-4201-A0A6-D8E3FEBF9929}" type="slidenum">
              <a:rPr lang="en-US" smtClean="0"/>
              <a:pPr/>
              <a:t>‹#›</a:t>
            </a:fld>
            <a:endParaRPr lang="en-US" dirty="0"/>
          </a:p>
        </p:txBody>
      </p:sp>
    </p:spTree>
    <p:extLst>
      <p:ext uri="{BB962C8B-B14F-4D97-AF65-F5344CB8AC3E}">
        <p14:creationId xmlns:p14="http://schemas.microsoft.com/office/powerpoint/2010/main" val="142309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DC5BE26-424E-4201-A0A6-D8E3FEBF9929}" type="slidenum">
              <a:rPr lang="en-US" smtClean="0"/>
              <a:pPr/>
              <a:t>‹#›</a:t>
            </a:fld>
            <a:endParaRPr lang="en-US" dirty="0"/>
          </a:p>
        </p:txBody>
      </p:sp>
    </p:spTree>
    <p:extLst>
      <p:ext uri="{BB962C8B-B14F-4D97-AF65-F5344CB8AC3E}">
        <p14:creationId xmlns:p14="http://schemas.microsoft.com/office/powerpoint/2010/main" val="311214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06294" y="1526634"/>
            <a:ext cx="7772400" cy="1138296"/>
          </a:xfrm>
        </p:spPr>
        <p:txBody>
          <a:bodyPr/>
          <a:lstStyle>
            <a:lvl1pPr>
              <a:defRPr sz="4000">
                <a:solidFill>
                  <a:schemeClr val="accent1">
                    <a:lumMod val="50000"/>
                  </a:schemeClr>
                </a:solidFill>
                <a:effectLst>
                  <a:glow rad="101600">
                    <a:srgbClr val="FFFFFF">
                      <a:alpha val="60000"/>
                    </a:srgbClr>
                  </a:glo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6294" y="2565174"/>
            <a:ext cx="6400800" cy="560959"/>
          </a:xfrm>
        </p:spPr>
        <p:txBody>
          <a:bodyPr>
            <a:normAutofit/>
          </a:bodyPr>
          <a:lstStyle>
            <a:lvl1pPr marL="0" indent="0" algn="l">
              <a:buNone/>
              <a:defRPr sz="2800" i="1">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Box 6"/>
          <p:cNvSpPr txBox="1"/>
          <p:nvPr/>
        </p:nvSpPr>
        <p:spPr>
          <a:xfrm>
            <a:off x="525148" y="3462724"/>
            <a:ext cx="8034391" cy="2870016"/>
          </a:xfrm>
          <a:prstGeom prst="rect">
            <a:avLst/>
          </a:prstGeom>
          <a:noFill/>
        </p:spPr>
        <p:txBody>
          <a:bodyPr wrap="square" rtlCol="0">
            <a:spAutoFit/>
          </a:bodyPr>
          <a:lstStyle/>
          <a:p>
            <a:pPr>
              <a:spcAft>
                <a:spcPts val="7500"/>
              </a:spcAft>
            </a:pPr>
            <a:r>
              <a:rPr lang="en-US" sz="1400" b="1" i="1" dirty="0" smtClean="0">
                <a:solidFill>
                  <a:schemeClr val="accent1">
                    <a:lumMod val="50000"/>
                  </a:schemeClr>
                </a:solidFill>
              </a:rPr>
              <a:t>presented</a:t>
            </a:r>
            <a:r>
              <a:rPr lang="en-US" sz="1400" b="1" i="1" baseline="0" dirty="0" smtClean="0">
                <a:solidFill>
                  <a:schemeClr val="accent1">
                    <a:lumMod val="50000"/>
                  </a:schemeClr>
                </a:solidFill>
              </a:rPr>
              <a:t> to</a:t>
            </a:r>
          </a:p>
          <a:p>
            <a:r>
              <a:rPr lang="en-US" sz="1400" b="1" i="1" baseline="0" dirty="0" smtClean="0">
                <a:solidFill>
                  <a:schemeClr val="accent1">
                    <a:lumMod val="50000"/>
                  </a:schemeClr>
                </a:solidFill>
              </a:rPr>
              <a:t>presented by</a:t>
            </a:r>
          </a:p>
          <a:p>
            <a:endParaRPr lang="en-US" baseline="0" dirty="0" smtClean="0">
              <a:solidFill>
                <a:schemeClr val="accent1">
                  <a:lumMod val="50000"/>
                </a:schemeClr>
              </a:solidFill>
            </a:endParaRPr>
          </a:p>
          <a:p>
            <a:endParaRPr lang="en-US" baseline="0" dirty="0" smtClean="0">
              <a:solidFill>
                <a:schemeClr val="accent1">
                  <a:lumMod val="50000"/>
                </a:schemeClr>
              </a:solidFill>
            </a:endParaRPr>
          </a:p>
          <a:p>
            <a:endParaRPr lang="en-US" baseline="0" dirty="0" smtClean="0">
              <a:solidFill>
                <a:schemeClr val="accent1">
                  <a:lumMod val="50000"/>
                </a:schemeClr>
              </a:solidFill>
            </a:endParaRPr>
          </a:p>
          <a:p>
            <a:endParaRPr lang="en-US" baseline="0" dirty="0" smtClean="0">
              <a:solidFill>
                <a:schemeClr val="accent1">
                  <a:lumMod val="50000"/>
                </a:schemeClr>
              </a:solidFill>
            </a:endParaRPr>
          </a:p>
          <a:p>
            <a:endParaRPr lang="en-US" dirty="0">
              <a:solidFill>
                <a:schemeClr val="accent1">
                  <a:lumMod val="50000"/>
                </a:schemeClr>
              </a:solidFill>
            </a:endParaRPr>
          </a:p>
        </p:txBody>
      </p:sp>
      <p:sp>
        <p:nvSpPr>
          <p:cNvPr id="9" name="Text Placeholder 8"/>
          <p:cNvSpPr>
            <a:spLocks noGrp="1"/>
          </p:cNvSpPr>
          <p:nvPr>
            <p:ph type="body" sz="quarter" idx="10" hasCustomPrompt="1"/>
          </p:nvPr>
        </p:nvSpPr>
        <p:spPr>
          <a:xfrm>
            <a:off x="518505" y="3737169"/>
            <a:ext cx="6772944" cy="470931"/>
          </a:xfrm>
        </p:spPr>
        <p:txBody>
          <a:bodyPr>
            <a:normAutofit/>
          </a:bodyPr>
          <a:lstStyle>
            <a:lvl1pPr>
              <a:buFontTx/>
              <a:buNone/>
              <a:defRPr sz="2400">
                <a:solidFill>
                  <a:schemeClr val="accent1"/>
                </a:solidFill>
              </a:defRPr>
            </a:lvl1pPr>
          </a:lstStyle>
          <a:p>
            <a:pPr lvl="0"/>
            <a:r>
              <a:rPr lang="en-US" sz="2400" dirty="0" smtClean="0"/>
              <a:t>Name</a:t>
            </a:r>
            <a:endParaRPr lang="en-US" dirty="0"/>
          </a:p>
        </p:txBody>
      </p:sp>
      <p:sp>
        <p:nvSpPr>
          <p:cNvPr id="11" name="Text Placeholder 10"/>
          <p:cNvSpPr>
            <a:spLocks noGrp="1"/>
          </p:cNvSpPr>
          <p:nvPr>
            <p:ph type="body" sz="quarter" idx="11" hasCustomPrompt="1"/>
          </p:nvPr>
        </p:nvSpPr>
        <p:spPr>
          <a:xfrm>
            <a:off x="499651" y="6342929"/>
            <a:ext cx="3098572" cy="377825"/>
          </a:xfrm>
        </p:spPr>
        <p:txBody>
          <a:bodyPr>
            <a:normAutofit/>
          </a:bodyPr>
          <a:lstStyle>
            <a:lvl1pPr>
              <a:buFontTx/>
              <a:buNone/>
              <a:defRPr sz="1600">
                <a:solidFill>
                  <a:srgbClr val="FFFFFF"/>
                </a:solidFill>
              </a:defRPr>
            </a:lvl1pPr>
          </a:lstStyle>
          <a:p>
            <a:pPr lvl="0"/>
            <a:r>
              <a:rPr lang="en-US" dirty="0" smtClean="0"/>
              <a:t>Date</a:t>
            </a:r>
            <a:endParaRPr lang="en-US" dirty="0"/>
          </a:p>
        </p:txBody>
      </p:sp>
      <p:sp>
        <p:nvSpPr>
          <p:cNvPr id="13" name="Text Placeholder 12"/>
          <p:cNvSpPr>
            <a:spLocks noGrp="1"/>
          </p:cNvSpPr>
          <p:nvPr>
            <p:ph type="body" sz="quarter" idx="12" hasCustomPrompt="1"/>
          </p:nvPr>
        </p:nvSpPr>
        <p:spPr>
          <a:xfrm>
            <a:off x="536595" y="4949657"/>
            <a:ext cx="5496070" cy="989096"/>
          </a:xfrm>
        </p:spPr>
        <p:txBody>
          <a:bodyPr>
            <a:noAutofit/>
          </a:bodyPr>
          <a:lstStyle>
            <a:lvl1pPr>
              <a:buFontTx/>
              <a:buNone/>
              <a:defRPr sz="1600" baseline="0">
                <a:solidFill>
                  <a:schemeClr val="accent1"/>
                </a:solidFill>
              </a:defRPr>
            </a:lvl1pPr>
          </a:lstStyle>
          <a:p>
            <a:pPr lvl="0"/>
            <a:r>
              <a:rPr lang="en-US" dirty="0" smtClean="0"/>
              <a:t>Presenters Name(s)</a:t>
            </a:r>
            <a:endParaRPr lang="en-US" dirty="0"/>
          </a:p>
        </p:txBody>
      </p:sp>
    </p:spTree>
    <p:extLst>
      <p:ext uri="{BB962C8B-B14F-4D97-AF65-F5344CB8AC3E}">
        <p14:creationId xmlns:p14="http://schemas.microsoft.com/office/powerpoint/2010/main" val="408326911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91100" y="274638"/>
            <a:ext cx="3695699" cy="1143000"/>
          </a:xfrm>
        </p:spPr>
        <p:txBody>
          <a:bodyPr>
            <a:normAutofit/>
          </a:bodyPr>
          <a:lstStyle>
            <a:lvl1pPr>
              <a:defRPr sz="2800" b="1"/>
            </a:lvl1pPr>
          </a:lstStyle>
          <a:p>
            <a:r>
              <a:rPr lang="en-US" dirty="0" smtClean="0"/>
              <a:t>Click to edit Master title style</a:t>
            </a:r>
            <a:endParaRPr lang="en-US" dirty="0"/>
          </a:p>
        </p:txBody>
      </p:sp>
    </p:spTree>
    <p:extLst>
      <p:ext uri="{BB962C8B-B14F-4D97-AF65-F5344CB8AC3E}">
        <p14:creationId xmlns:p14="http://schemas.microsoft.com/office/powerpoint/2010/main" val="4140631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1" y="419100"/>
            <a:ext cx="8318500" cy="609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1" y="1244601"/>
            <a:ext cx="8318500" cy="5068888"/>
          </a:xfrm>
        </p:spPr>
        <p:txBody>
          <a:bodyPr rtlCol="0">
            <a:normAutofit/>
          </a:bodyPr>
          <a:lstStyle/>
          <a:p>
            <a:pPr lvl="0"/>
            <a:endParaRPr lang="en-US" noProof="0" dirty="0" smtClean="0"/>
          </a:p>
        </p:txBody>
      </p:sp>
      <p:sp>
        <p:nvSpPr>
          <p:cNvPr id="4" name="Slide Number Placeholder 3"/>
          <p:cNvSpPr>
            <a:spLocks noGrp="1"/>
          </p:cNvSpPr>
          <p:nvPr>
            <p:ph type="sldNum" sz="quarter" idx="10"/>
          </p:nvPr>
        </p:nvSpPr>
        <p:spPr/>
        <p:txBody>
          <a:bodyPr/>
          <a:lstStyle>
            <a:lvl1pPr>
              <a:defRPr baseline="0">
                <a:solidFill>
                  <a:schemeClr val="tx1">
                    <a:lumMod val="50000"/>
                    <a:lumOff val="50000"/>
                  </a:schemeClr>
                </a:solidFill>
                <a:effectLst/>
                <a:latin typeface="Arial" pitchFamily="34" charset="0"/>
              </a:defRPr>
            </a:lvl1pPr>
          </a:lstStyle>
          <a:p>
            <a:pPr>
              <a:defRPr/>
            </a:pPr>
            <a:fld id="{35255D0C-83E0-43A4-82EC-25C4654219F7}" type="slidenum">
              <a:rPr lang="en-US" smtClean="0"/>
              <a:pPr>
                <a:defRPr/>
              </a:pPr>
              <a:t>‹#›</a:t>
            </a:fld>
            <a:endParaRPr lang="en-US" dirty="0"/>
          </a:p>
        </p:txBody>
      </p:sp>
    </p:spTree>
    <p:extLst>
      <p:ext uri="{BB962C8B-B14F-4D97-AF65-F5344CB8AC3E}">
        <p14:creationId xmlns:p14="http://schemas.microsoft.com/office/powerpoint/2010/main" val="248844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80771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66018"/>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TextBox 12"/>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prstClr val="white"/>
                </a:solidFill>
              </a:rPr>
              <a:t>Florida Department of Transportation</a:t>
            </a:r>
          </a:p>
        </p:txBody>
      </p:sp>
      <p:sp>
        <p:nvSpPr>
          <p:cNvPr id="15" name="Rectangle 14"/>
          <p:cNvSpPr/>
          <p:nvPr/>
        </p:nvSpPr>
        <p:spPr>
          <a:xfrm>
            <a:off x="0" y="762000"/>
            <a:ext cx="9144000" cy="4571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6" name="Content Placeholder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8640" y="6426199"/>
            <a:ext cx="914400" cy="40640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DC5BE26-424E-4201-A0A6-D8E3FEBF9929}" type="slidenum">
              <a:rPr lang="en-US" smtClean="0"/>
              <a:pPr/>
              <a:t>‹#›</a:t>
            </a:fld>
            <a:endParaRPr lang="en-US" dirty="0"/>
          </a:p>
        </p:txBody>
      </p:sp>
    </p:spTree>
    <p:extLst>
      <p:ext uri="{BB962C8B-B14F-4D97-AF65-F5344CB8AC3E}">
        <p14:creationId xmlns:p14="http://schemas.microsoft.com/office/powerpoint/2010/main" val="39853118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Lst>
  <p:txStyles>
    <p:titleStyle>
      <a:lvl1pPr algn="ctr" defTabSz="914400" rtl="0" eaLnBrk="1" latinLnBrk="0" hangingPunct="1">
        <a:spcBef>
          <a:spcPct val="0"/>
        </a:spcBef>
        <a:buNone/>
        <a:defRPr sz="3600" b="1" kern="1200">
          <a:solidFill>
            <a:srgbClr val="204586"/>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204586"/>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89AFF6-94FB-4D73-A5B8-8CEBF2544A87}" type="datetimeFigureOut">
              <a:rPr lang="en-US" smtClean="0">
                <a:solidFill>
                  <a:prstClr val="black">
                    <a:tint val="75000"/>
                  </a:prstClr>
                </a:solidFill>
              </a:rPr>
              <a:pPr/>
              <a:t>4/2/2015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5BE26-424E-4201-A0A6-D8E3FEBF99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6645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visitflorida.com/usermedia/action.view/type.photo/id.5000965"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228600"/>
            <a:ext cx="5791200" cy="400110"/>
          </a:xfrm>
          <a:prstGeom prst="rect">
            <a:avLst/>
          </a:prstGeom>
          <a:noFill/>
          <a:effectLst/>
        </p:spPr>
        <p:txBody>
          <a:bodyPr wrap="square" rtlCol="0">
            <a:spAutoFit/>
          </a:bodyPr>
          <a:lstStyle/>
          <a:p>
            <a:r>
              <a:rPr lang="en-US" sz="2000" b="1" dirty="0" smtClean="0">
                <a:solidFill>
                  <a:srgbClr val="1F4283"/>
                </a:solidFill>
              </a:rPr>
              <a:t>Florida Department of</a:t>
            </a:r>
          </a:p>
        </p:txBody>
      </p:sp>
      <p:sp>
        <p:nvSpPr>
          <p:cNvPr id="11" name="Rectangle 10"/>
          <p:cNvSpPr/>
          <p:nvPr/>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09800" y="476310"/>
            <a:ext cx="5791200" cy="523220"/>
          </a:xfrm>
          <a:prstGeom prst="rect">
            <a:avLst/>
          </a:prstGeom>
          <a:noFill/>
          <a:ln>
            <a:noFill/>
          </a:ln>
          <a:effectLst/>
        </p:spPr>
        <p:txBody>
          <a:bodyPr wrap="square" rtlCol="0">
            <a:spAutoFit/>
          </a:bodyPr>
          <a:lstStyle/>
          <a:p>
            <a:r>
              <a:rPr lang="en-US" sz="2800" b="1" dirty="0" smtClean="0">
                <a:solidFill>
                  <a:srgbClr val="1F4283"/>
                </a:solidFill>
              </a:rPr>
              <a:t>TRANSPORTATION</a:t>
            </a:r>
          </a:p>
        </p:txBody>
      </p:sp>
      <p:sp>
        <p:nvSpPr>
          <p:cNvPr id="16" name="Rectangle 15"/>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
        <p:nvSpPr>
          <p:cNvPr id="17" name="Rectangle 16"/>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3094"/>
            <a:ext cx="1828800" cy="914400"/>
          </a:xfrm>
          <a:prstGeom prst="rect">
            <a:avLst/>
          </a:prstGeom>
        </p:spPr>
      </p:pic>
      <p:sp>
        <p:nvSpPr>
          <p:cNvPr id="20" name="Title 1"/>
          <p:cNvSpPr>
            <a:spLocks noGrp="1"/>
          </p:cNvSpPr>
          <p:nvPr>
            <p:ph type="ctrTitle"/>
          </p:nvPr>
        </p:nvSpPr>
        <p:spPr>
          <a:xfrm>
            <a:off x="685800" y="4550425"/>
            <a:ext cx="7772400" cy="1470025"/>
          </a:xfrm>
        </p:spPr>
        <p:txBody>
          <a:bodyPr>
            <a:normAutofit fontScale="90000"/>
          </a:bodyPr>
          <a:lstStyle/>
          <a:p>
            <a:pPr lvl="0">
              <a:spcBef>
                <a:spcPct val="20000"/>
              </a:spcBef>
            </a:pPr>
            <a:r>
              <a:rPr lang="en-US" sz="1700" b="1" dirty="0">
                <a:solidFill>
                  <a:prstClr val="black"/>
                </a:solidFill>
                <a:latin typeface="Arial" panose="020B0604020202020204" pitchFamily="34" charset="0"/>
                <a:ea typeface="+mn-ea"/>
                <a:cs typeface="Arial" panose="020B0604020202020204" pitchFamily="34" charset="0"/>
              </a:rPr>
              <a:t/>
            </a:r>
            <a:br>
              <a:rPr lang="en-US" sz="1700" b="1" dirty="0">
                <a:solidFill>
                  <a:prstClr val="black"/>
                </a:solidFill>
                <a:latin typeface="Arial" panose="020B0604020202020204" pitchFamily="34" charset="0"/>
                <a:ea typeface="+mn-ea"/>
                <a:cs typeface="Arial" panose="020B0604020202020204" pitchFamily="34" charset="0"/>
              </a:rPr>
            </a:br>
            <a:r>
              <a:rPr lang="en-US" sz="2200" b="1" dirty="0">
                <a:solidFill>
                  <a:prstClr val="black"/>
                </a:solidFill>
                <a:latin typeface="Arial" panose="020B0604020202020204" pitchFamily="34" charset="0"/>
                <a:ea typeface="+mn-ea"/>
                <a:cs typeface="Arial" panose="020B0604020202020204" pitchFamily="34" charset="0"/>
              </a:rPr>
              <a:t/>
            </a:r>
            <a:br>
              <a:rPr lang="en-US" sz="2200" b="1" dirty="0">
                <a:solidFill>
                  <a:prstClr val="black"/>
                </a:solidFill>
                <a:latin typeface="Arial" panose="020B0604020202020204" pitchFamily="34" charset="0"/>
                <a:ea typeface="+mn-ea"/>
                <a:cs typeface="Arial" panose="020B0604020202020204" pitchFamily="34" charset="0"/>
              </a:rPr>
            </a:br>
            <a:r>
              <a:rPr lang="en-US" sz="2200" b="1" dirty="0">
                <a:solidFill>
                  <a:prstClr val="black"/>
                </a:solidFill>
                <a:latin typeface="Arial" panose="020B0604020202020204" pitchFamily="34" charset="0"/>
                <a:ea typeface="+mn-ea"/>
                <a:cs typeface="Arial" panose="020B0604020202020204" pitchFamily="34" charset="0"/>
              </a:rPr>
              <a:t/>
            </a:r>
            <a:br>
              <a:rPr lang="en-US" sz="2200" b="1" dirty="0">
                <a:solidFill>
                  <a:prstClr val="black"/>
                </a:solidFill>
                <a:latin typeface="Arial" panose="020B0604020202020204" pitchFamily="34" charset="0"/>
                <a:ea typeface="+mn-ea"/>
                <a:cs typeface="Arial" panose="020B0604020202020204" pitchFamily="34" charset="0"/>
              </a:rPr>
            </a:br>
            <a:r>
              <a:rPr lang="en-US" sz="2200" b="1" dirty="0">
                <a:solidFill>
                  <a:prstClr val="black"/>
                </a:solidFill>
                <a:latin typeface="Arial" panose="020B0604020202020204" pitchFamily="34" charset="0"/>
                <a:ea typeface="+mn-ea"/>
                <a:cs typeface="Arial" panose="020B0604020202020204" pitchFamily="34" charset="0"/>
              </a:rPr>
              <a:t/>
            </a:r>
            <a:br>
              <a:rPr lang="en-US" sz="2200" b="1" dirty="0">
                <a:solidFill>
                  <a:prstClr val="black"/>
                </a:solidFill>
                <a:latin typeface="Arial" panose="020B0604020202020204" pitchFamily="34" charset="0"/>
                <a:ea typeface="+mn-ea"/>
                <a:cs typeface="Arial" panose="020B0604020202020204" pitchFamily="34" charset="0"/>
              </a:rPr>
            </a:br>
            <a:r>
              <a:rPr lang="en-US" sz="1700" b="1" dirty="0">
                <a:solidFill>
                  <a:prstClr val="black"/>
                </a:solidFill>
                <a:latin typeface="Arial" panose="020B0604020202020204" pitchFamily="34" charset="0"/>
                <a:ea typeface="+mn-ea"/>
                <a:cs typeface="Arial" panose="020B0604020202020204" pitchFamily="34" charset="0"/>
              </a:rPr>
              <a:t/>
            </a:r>
            <a:br>
              <a:rPr lang="en-US" sz="1700" b="1" dirty="0">
                <a:solidFill>
                  <a:prstClr val="black"/>
                </a:solidFill>
                <a:latin typeface="Arial" panose="020B0604020202020204" pitchFamily="34" charset="0"/>
                <a:ea typeface="+mn-ea"/>
                <a:cs typeface="Arial" panose="020B0604020202020204" pitchFamily="34" charset="0"/>
              </a:rPr>
            </a:br>
            <a:r>
              <a:rPr lang="en-US" sz="2200" b="1" dirty="0">
                <a:solidFill>
                  <a:srgbClr val="204586"/>
                </a:solidFill>
                <a:latin typeface="Arial" panose="020B0604020202020204" pitchFamily="34" charset="0"/>
                <a:ea typeface="+mn-ea"/>
                <a:cs typeface="Arial" panose="020B0604020202020204" pitchFamily="34" charset="0"/>
              </a:rPr>
              <a:t>Jim </a:t>
            </a:r>
            <a:r>
              <a:rPr lang="en-US" sz="2200" b="1" dirty="0" smtClean="0">
                <a:solidFill>
                  <a:srgbClr val="204586"/>
                </a:solidFill>
                <a:latin typeface="Arial" panose="020B0604020202020204" pitchFamily="34" charset="0"/>
                <a:ea typeface="+mn-ea"/>
                <a:cs typeface="Arial" panose="020B0604020202020204" pitchFamily="34" charset="0"/>
              </a:rPr>
              <a:t>Wood</a:t>
            </a:r>
            <a:r>
              <a:rPr lang="en-US" sz="2200" b="1" dirty="0">
                <a:solidFill>
                  <a:srgbClr val="204586"/>
                </a:solidFill>
                <a:latin typeface="Arial" panose="020B0604020202020204" pitchFamily="34" charset="0"/>
                <a:ea typeface="+mn-ea"/>
                <a:cs typeface="Arial" panose="020B0604020202020204" pitchFamily="34" charset="0"/>
              </a:rPr>
              <a:t/>
            </a:r>
            <a:br>
              <a:rPr lang="en-US" sz="2200" b="1" dirty="0">
                <a:solidFill>
                  <a:srgbClr val="204586"/>
                </a:solidFill>
                <a:latin typeface="Arial" panose="020B0604020202020204" pitchFamily="34" charset="0"/>
                <a:ea typeface="+mn-ea"/>
                <a:cs typeface="Arial" panose="020B0604020202020204" pitchFamily="34" charset="0"/>
              </a:rPr>
            </a:br>
            <a:r>
              <a:rPr lang="en-US" sz="2200" b="1" dirty="0">
                <a:solidFill>
                  <a:srgbClr val="204586"/>
                </a:solidFill>
                <a:latin typeface="Arial" panose="020B0604020202020204" pitchFamily="34" charset="0"/>
                <a:ea typeface="+mn-ea"/>
                <a:cs typeface="Arial" panose="020B0604020202020204" pitchFamily="34" charset="0"/>
              </a:rPr>
              <a:t>April 2, 2015</a:t>
            </a:r>
          </a:p>
        </p:txBody>
      </p:sp>
      <p:sp>
        <p:nvSpPr>
          <p:cNvPr id="21" name="Title 1"/>
          <p:cNvSpPr txBox="1">
            <a:spLocks/>
          </p:cNvSpPr>
          <p:nvPr/>
        </p:nvSpPr>
        <p:spPr>
          <a:xfrm>
            <a:off x="-193964" y="2753879"/>
            <a:ext cx="9337964"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solidFill>
                  <a:srgbClr val="204586"/>
                </a:solidFill>
                <a:latin typeface="Arial" panose="020B0604020202020204" pitchFamily="34" charset="0"/>
                <a:cs typeface="Arial" panose="020B0604020202020204" pitchFamily="34" charset="0"/>
              </a:rPr>
              <a:t>Briefing</a:t>
            </a:r>
          </a:p>
          <a:p>
            <a:r>
              <a:rPr lang="en-US" sz="3200" b="1" i="1" dirty="0">
                <a:solidFill>
                  <a:srgbClr val="204586"/>
                </a:solidFill>
                <a:latin typeface="Arial" panose="020B0604020202020204" pitchFamily="34" charset="0"/>
                <a:cs typeface="Arial" panose="020B0604020202020204" pitchFamily="34" charset="0"/>
              </a:rPr>
              <a:t>t</a:t>
            </a:r>
            <a:r>
              <a:rPr lang="en-US" sz="3200" b="1" i="1" dirty="0" smtClean="0">
                <a:solidFill>
                  <a:srgbClr val="204586"/>
                </a:solidFill>
                <a:latin typeface="Arial" panose="020B0604020202020204" pitchFamily="34" charset="0"/>
                <a:cs typeface="Arial" panose="020B0604020202020204" pitchFamily="34" charset="0"/>
              </a:rPr>
              <a:t>o</a:t>
            </a:r>
          </a:p>
          <a:p>
            <a:r>
              <a:rPr lang="en-US" sz="3200" b="1" i="1" dirty="0" smtClean="0">
                <a:solidFill>
                  <a:srgbClr val="204586"/>
                </a:solidFill>
                <a:latin typeface="Arial" panose="020B0604020202020204" pitchFamily="34" charset="0"/>
                <a:cs typeface="Arial" panose="020B0604020202020204" pitchFamily="34" charset="0"/>
              </a:rPr>
              <a:t>MPOAC</a:t>
            </a:r>
          </a:p>
          <a:p>
            <a:r>
              <a:rPr lang="en-US" sz="3200" b="1" i="1" dirty="0" smtClean="0">
                <a:solidFill>
                  <a:srgbClr val="204586"/>
                </a:solidFill>
                <a:latin typeface="Arial" panose="020B0604020202020204" pitchFamily="34" charset="0"/>
                <a:cs typeface="Arial" panose="020B0604020202020204" pitchFamily="34" charset="0"/>
              </a:rPr>
              <a:t>Governing Board </a:t>
            </a:r>
          </a:p>
          <a:p>
            <a:r>
              <a:rPr lang="en-US" sz="3200" b="1" i="1" dirty="0" smtClean="0">
                <a:solidFill>
                  <a:srgbClr val="204586"/>
                </a:solidFill>
                <a:latin typeface="Arial" panose="020B0604020202020204" pitchFamily="34" charset="0"/>
                <a:cs typeface="Arial" panose="020B0604020202020204" pitchFamily="34" charset="0"/>
              </a:rPr>
              <a:t>and </a:t>
            </a:r>
          </a:p>
          <a:p>
            <a:r>
              <a:rPr lang="en-US" sz="3200" b="1" i="1" dirty="0" smtClean="0">
                <a:solidFill>
                  <a:srgbClr val="204586"/>
                </a:solidFill>
                <a:latin typeface="Arial" panose="020B0604020202020204" pitchFamily="34" charset="0"/>
                <a:cs typeface="Arial" panose="020B0604020202020204" pitchFamily="34" charset="0"/>
              </a:rPr>
              <a:t>Staff Directors</a:t>
            </a:r>
            <a:endParaRPr lang="en-US" sz="3200" b="1" i="1" dirty="0">
              <a:solidFill>
                <a:srgbClr val="2045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0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66019"/>
            <a:ext cx="8229600" cy="4525963"/>
          </a:xfrm>
        </p:spPr>
        <p:txBody>
          <a:bodyPr/>
          <a:lstStyle/>
          <a:p>
            <a:pPr lvl="0"/>
            <a:r>
              <a:rPr lang="en-US" dirty="0"/>
              <a:t>Public and Stakeholder Involvement</a:t>
            </a:r>
          </a:p>
          <a:p>
            <a:pPr lvl="1"/>
            <a:r>
              <a:rPr lang="en-US" dirty="0" smtClean="0"/>
              <a:t>Launch and support steering group(s)</a:t>
            </a:r>
            <a:endParaRPr lang="en-US" dirty="0"/>
          </a:p>
          <a:p>
            <a:pPr lvl="1"/>
            <a:r>
              <a:rPr lang="en-US" dirty="0" smtClean="0"/>
              <a:t>Gather stakeholder and public </a:t>
            </a:r>
            <a:r>
              <a:rPr lang="en-US" dirty="0"/>
              <a:t>input</a:t>
            </a:r>
          </a:p>
          <a:p>
            <a:pPr lvl="1"/>
            <a:r>
              <a:rPr lang="en-US" dirty="0"/>
              <a:t>Build consensus</a:t>
            </a:r>
          </a:p>
          <a:p>
            <a:r>
              <a:rPr lang="en-US" dirty="0" smtClean="0"/>
              <a:t>Policy Foundation</a:t>
            </a:r>
          </a:p>
          <a:p>
            <a:pPr lvl="1"/>
            <a:r>
              <a:rPr lang="en-US" dirty="0" smtClean="0"/>
              <a:t>Guiding principles</a:t>
            </a:r>
            <a:endParaRPr lang="en-US" dirty="0"/>
          </a:p>
          <a:p>
            <a:pPr lvl="0"/>
            <a:r>
              <a:rPr lang="en-US" dirty="0" smtClean="0"/>
              <a:t>Alternative </a:t>
            </a:r>
            <a:r>
              <a:rPr lang="en-US" dirty="0"/>
              <a:t>Corridor Evaluation </a:t>
            </a:r>
            <a:r>
              <a:rPr lang="en-US" dirty="0" smtClean="0"/>
              <a:t>(ACE)</a:t>
            </a:r>
          </a:p>
          <a:p>
            <a:pPr lvl="1"/>
            <a:r>
              <a:rPr lang="en-US" dirty="0" smtClean="0"/>
              <a:t>Includes multimodal/multiuse alternatives</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ADC5BE26-424E-4201-A0A6-D8E3FEBF9929}" type="slidenum">
              <a:rPr lang="en-US" smtClean="0"/>
              <a:pPr/>
              <a:t>10</a:t>
            </a:fld>
            <a:endParaRPr lang="en-US" dirty="0"/>
          </a:p>
        </p:txBody>
      </p:sp>
      <p:pic>
        <p:nvPicPr>
          <p:cNvPr id="5" name="Picture 2" descr="http://bloximages.chicago2.vip.townnews.com/nctimes.com/content/tncms/assets/v3/editorial/d/72/d72893c0-3f6a-55c8-a617-9a20f1056153/503e9cbbec397.preview-300.jpg"/>
          <p:cNvPicPr>
            <a:picLocks noChangeAspect="1" noChangeArrowheads="1"/>
          </p:cNvPicPr>
          <p:nvPr/>
        </p:nvPicPr>
        <p:blipFill>
          <a:blip r:embed="rId2" cstate="print"/>
          <a:srcRect/>
          <a:stretch>
            <a:fillRect/>
          </a:stretch>
        </p:blipFill>
        <p:spPr bwMode="auto">
          <a:xfrm>
            <a:off x="6711950" y="1693376"/>
            <a:ext cx="2143125" cy="2185988"/>
          </a:xfrm>
          <a:prstGeom prst="rect">
            <a:avLst/>
          </a:prstGeom>
          <a:ln>
            <a:noFill/>
          </a:ln>
          <a:effectLst>
            <a:outerShdw blurRad="190500" algn="tl" rotWithShape="0">
              <a:srgbClr val="000000">
                <a:alpha val="70000"/>
              </a:srgbClr>
            </a:outerShdw>
          </a:effectLst>
        </p:spPr>
      </p:pic>
      <p:sp>
        <p:nvSpPr>
          <p:cNvPr id="7" name="Title 2"/>
          <p:cNvSpPr txBox="1">
            <a:spLocks/>
          </p:cNvSpPr>
          <p:nvPr/>
        </p:nvSpPr>
        <p:spPr>
          <a:xfrm>
            <a:off x="161186" y="-1"/>
            <a:ext cx="8821629" cy="749301"/>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3200" b="1" kern="1200">
                <a:solidFill>
                  <a:schemeClr val="accent1"/>
                </a:solidFill>
                <a:latin typeface="Arial" pitchFamily="34" charset="0"/>
                <a:ea typeface="+mj-ea"/>
                <a:cs typeface="Arial" pitchFamily="34" charset="0"/>
              </a:defRPr>
            </a:lvl1pPr>
          </a:lstStyle>
          <a:p>
            <a:pPr algn="ctr"/>
            <a:r>
              <a:rPr lang="en-US" dirty="0" smtClean="0">
                <a:solidFill>
                  <a:srgbClr val="204586"/>
                </a:solidFill>
              </a:rPr>
              <a:t>Tampa to NE Florida Evaluation</a:t>
            </a:r>
            <a:endParaRPr lang="en-US" dirty="0">
              <a:solidFill>
                <a:srgbClr val="204586"/>
              </a:solidFill>
            </a:endParaRPr>
          </a:p>
        </p:txBody>
      </p:sp>
      <p:sp>
        <p:nvSpPr>
          <p:cNvPr id="6" name="Rectangle 5"/>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353082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k Zone_Congestion_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9144000" cy="5471637"/>
          </a:xfrm>
          <a:prstGeom prst="rect">
            <a:avLst/>
          </a:prstGeom>
        </p:spPr>
      </p:pic>
      <p:sp>
        <p:nvSpPr>
          <p:cNvPr id="2" name="Title 1"/>
          <p:cNvSpPr>
            <a:spLocks noGrp="1"/>
          </p:cNvSpPr>
          <p:nvPr>
            <p:ph type="title"/>
          </p:nvPr>
        </p:nvSpPr>
        <p:spPr>
          <a:xfrm>
            <a:off x="0" y="0"/>
            <a:ext cx="9144000" cy="762000"/>
          </a:xfrm>
        </p:spPr>
        <p:txBody>
          <a:bodyPr>
            <a:normAutofit/>
          </a:bodyPr>
          <a:lstStyle/>
          <a:p>
            <a:r>
              <a:rPr lang="en-US" b="1" dirty="0">
                <a:cs typeface="Myriad Pro"/>
              </a:rPr>
              <a:t>2014 </a:t>
            </a:r>
            <a:r>
              <a:rPr lang="en-US" b="1" dirty="0" smtClean="0">
                <a:cs typeface="Myriad Pro"/>
              </a:rPr>
              <a:t>Government Officials Survey</a:t>
            </a:r>
            <a:endParaRPr lang="en-US" b="1" dirty="0">
              <a:cs typeface="Myriad Pro"/>
            </a:endParaRPr>
          </a:p>
        </p:txBody>
      </p:sp>
      <p:sp>
        <p:nvSpPr>
          <p:cNvPr id="4" name="Slide Number Placeholder 3"/>
          <p:cNvSpPr>
            <a:spLocks noGrp="1"/>
          </p:cNvSpPr>
          <p:nvPr>
            <p:ph type="sldNum" sz="quarter" idx="12"/>
          </p:nvPr>
        </p:nvSpPr>
        <p:spPr/>
        <p:txBody>
          <a:bodyPr/>
          <a:lstStyle/>
          <a:p>
            <a:fld id="{ADC5BE26-424E-4201-A0A6-D8E3FEBF9929}" type="slidenum">
              <a:rPr lang="en-US" smtClean="0"/>
              <a:pPr/>
              <a:t>11</a:t>
            </a:fld>
            <a:endParaRPr lang="en-US"/>
          </a:p>
        </p:txBody>
      </p:sp>
      <p:sp>
        <p:nvSpPr>
          <p:cNvPr id="5" name="Rectangle 4"/>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105129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type="chart" idx="1"/>
          </p:nvPr>
        </p:nvGraphicFramePr>
        <p:xfrm>
          <a:off x="635000" y="1465027"/>
          <a:ext cx="7981950" cy="4516048"/>
        </p:xfrm>
        <a:graphic>
          <a:graphicData uri="http://schemas.openxmlformats.org/drawingml/2006/chart">
            <c:chart xmlns:c="http://schemas.openxmlformats.org/drawingml/2006/chart" xmlns:r="http://schemas.openxmlformats.org/officeDocument/2006/relationships" r:id="rId3"/>
          </a:graphicData>
        </a:graphic>
      </p:graphicFrame>
      <p:sp>
        <p:nvSpPr>
          <p:cNvPr id="51206" name="Slide Number Placeholder 11"/>
          <p:cNvSpPr>
            <a:spLocks noGrp="1"/>
          </p:cNvSpPr>
          <p:nvPr>
            <p:ph type="sldNum" sz="quarter" idx="10"/>
          </p:nvPr>
        </p:nvSpPr>
        <p:spPr>
          <a:xfrm>
            <a:off x="6817295" y="6354762"/>
            <a:ext cx="2133600" cy="365125"/>
          </a:xfrm>
        </p:spPr>
        <p:txBody>
          <a:bodyPr/>
          <a:lstStyle/>
          <a:p>
            <a:pPr>
              <a:defRPr/>
            </a:pPr>
            <a:fld id="{F2597E74-C72B-4D7C-A39D-B787DB300164}" type="slidenum">
              <a:rPr lang="en-US"/>
              <a:pPr>
                <a:defRPr/>
              </a:pPr>
              <a:t>12</a:t>
            </a:fld>
            <a:endParaRPr lang="en-US" dirty="0"/>
          </a:p>
        </p:txBody>
      </p:sp>
      <p:sp>
        <p:nvSpPr>
          <p:cNvPr id="13" name="Title 12"/>
          <p:cNvSpPr>
            <a:spLocks noGrp="1"/>
          </p:cNvSpPr>
          <p:nvPr>
            <p:ph type="title"/>
          </p:nvPr>
        </p:nvSpPr>
        <p:spPr>
          <a:xfrm>
            <a:off x="381001" y="114300"/>
            <a:ext cx="8318500" cy="609600"/>
          </a:xfrm>
        </p:spPr>
        <p:txBody>
          <a:bodyPr>
            <a:noAutofit/>
          </a:bodyPr>
          <a:lstStyle/>
          <a:p>
            <a:pPr lvl="0"/>
            <a:r>
              <a:rPr kumimoji="1" lang="en-US" b="1" dirty="0" smtClean="0"/>
              <a:t>Input on Roadway Design</a:t>
            </a:r>
            <a:endParaRPr lang="en-US" dirty="0"/>
          </a:p>
        </p:txBody>
      </p:sp>
      <p:sp>
        <p:nvSpPr>
          <p:cNvPr id="14" name="Rectangle 13"/>
          <p:cNvSpPr/>
          <p:nvPr/>
        </p:nvSpPr>
        <p:spPr>
          <a:xfrm>
            <a:off x="2176634" y="987972"/>
            <a:ext cx="4678781" cy="477054"/>
          </a:xfrm>
          <a:prstGeom prst="rect">
            <a:avLst/>
          </a:prstGeom>
        </p:spPr>
        <p:txBody>
          <a:bodyPr wrap="none">
            <a:spAutoFit/>
          </a:bodyPr>
          <a:lstStyle/>
          <a:p>
            <a:pPr algn="ctr">
              <a:defRPr/>
            </a:pPr>
            <a:r>
              <a:rPr kumimoji="1" lang="en-US" sz="2500" b="1" dirty="0" smtClean="0">
                <a:solidFill>
                  <a:schemeClr val="accent3">
                    <a:lumMod val="75000"/>
                  </a:schemeClr>
                </a:solidFill>
                <a:latin typeface="Myriad Pro Semibold"/>
              </a:rPr>
              <a:t>Percent Agree/Strongly </a:t>
            </a:r>
            <a:r>
              <a:rPr kumimoji="1" lang="en-US" sz="2500" b="1" dirty="0">
                <a:solidFill>
                  <a:schemeClr val="accent3">
                    <a:lumMod val="75000"/>
                  </a:schemeClr>
                </a:solidFill>
                <a:latin typeface="Myriad Pro Semibold"/>
              </a:rPr>
              <a:t>A</a:t>
            </a:r>
            <a:r>
              <a:rPr kumimoji="1" lang="en-US" sz="2500" b="1" dirty="0" smtClean="0">
                <a:solidFill>
                  <a:schemeClr val="accent3">
                    <a:lumMod val="75000"/>
                  </a:schemeClr>
                </a:solidFill>
                <a:latin typeface="Myriad Pro Semibold"/>
              </a:rPr>
              <a:t>gree</a:t>
            </a:r>
            <a:endParaRPr lang="en-US" sz="2500" b="1" dirty="0">
              <a:solidFill>
                <a:schemeClr val="accent3">
                  <a:lumMod val="75000"/>
                </a:schemeClr>
              </a:solidFill>
              <a:effectLst>
                <a:outerShdw blurRad="38100" dist="38100" dir="2700000" algn="tl">
                  <a:srgbClr val="C0C0C0"/>
                </a:outerShdw>
              </a:effectLst>
              <a:latin typeface="Myriad Pro Semibold"/>
            </a:endParaRPr>
          </a:p>
        </p:txBody>
      </p:sp>
      <p:sp>
        <p:nvSpPr>
          <p:cNvPr id="6" name="TextBox 5"/>
          <p:cNvSpPr txBox="1"/>
          <p:nvPr/>
        </p:nvSpPr>
        <p:spPr>
          <a:xfrm>
            <a:off x="1277766" y="1635085"/>
            <a:ext cx="7508823" cy="707886"/>
          </a:xfrm>
          <a:prstGeom prst="rect">
            <a:avLst/>
          </a:prstGeom>
          <a:ln>
            <a:solidFill>
              <a:srgbClr val="14425D"/>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t>District FDOT officials seek our government unit’s input during design of roadway construction projects.</a:t>
            </a:r>
            <a:endParaRPr lang="en-US" sz="2000" dirty="0"/>
          </a:p>
        </p:txBody>
      </p:sp>
      <p:sp>
        <p:nvSpPr>
          <p:cNvPr id="7" name="Rectangle 6"/>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1284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228600" y="-76202"/>
            <a:ext cx="8610600" cy="930166"/>
          </a:xfrm>
          <a:prstGeom prst="rect">
            <a:avLst/>
          </a:prstGeom>
          <a:noFill/>
          <a:ln w="9525">
            <a:noFill/>
            <a:miter lim="800000"/>
            <a:headEnd/>
            <a:tailEnd/>
          </a:ln>
        </p:spPr>
        <p:txBody>
          <a:bodyPr anchor="ctr"/>
          <a:lstStyle/>
          <a:p>
            <a:pPr algn="ctr">
              <a:defRPr/>
            </a:pPr>
            <a:r>
              <a:rPr lang="en-US" sz="3600" b="1" kern="0" dirty="0" smtClean="0">
                <a:solidFill>
                  <a:schemeClr val="tx2"/>
                </a:solidFill>
                <a:latin typeface="Myriad Pro"/>
                <a:ea typeface="+mj-ea"/>
                <a:cs typeface="+mj-cs"/>
              </a:rPr>
              <a:t>Local </a:t>
            </a:r>
            <a:r>
              <a:rPr lang="en-US" sz="3600" b="1" kern="0" dirty="0">
                <a:solidFill>
                  <a:schemeClr val="tx2"/>
                </a:solidFill>
                <a:latin typeface="Myriad Pro"/>
                <a:ea typeface="+mj-ea"/>
                <a:cs typeface="+mj-cs"/>
              </a:rPr>
              <a:t>Govt. Input on Statewide Plans</a:t>
            </a:r>
          </a:p>
        </p:txBody>
      </p:sp>
      <p:sp>
        <p:nvSpPr>
          <p:cNvPr id="58373" name="Title 12"/>
          <p:cNvSpPr>
            <a:spLocks noGrp="1"/>
          </p:cNvSpPr>
          <p:nvPr>
            <p:ph type="title"/>
          </p:nvPr>
        </p:nvSpPr>
        <p:spPr>
          <a:xfrm>
            <a:off x="1168400" y="838200"/>
            <a:ext cx="7315200" cy="762000"/>
          </a:xfrm>
        </p:spPr>
        <p:txBody>
          <a:bodyPr>
            <a:normAutofit/>
          </a:bodyPr>
          <a:lstStyle/>
          <a:p>
            <a:pPr algn="ctr"/>
            <a:r>
              <a:rPr kumimoji="1" lang="en-US" sz="2500" b="1" dirty="0" smtClean="0">
                <a:solidFill>
                  <a:schemeClr val="accent3">
                    <a:lumMod val="75000"/>
                  </a:schemeClr>
                </a:solidFill>
                <a:latin typeface="Myriad Pro Semibold"/>
              </a:rPr>
              <a:t>Percent </a:t>
            </a:r>
            <a:r>
              <a:rPr kumimoji="1" lang="en-US" sz="2500" dirty="0" smtClean="0">
                <a:solidFill>
                  <a:schemeClr val="accent3">
                    <a:lumMod val="75000"/>
                  </a:schemeClr>
                </a:solidFill>
                <a:latin typeface="Myriad Pro Semibold"/>
              </a:rPr>
              <a:t>A</a:t>
            </a:r>
            <a:r>
              <a:rPr kumimoji="1" lang="en-US" sz="2500" b="1" dirty="0" smtClean="0">
                <a:solidFill>
                  <a:schemeClr val="accent3">
                    <a:lumMod val="75000"/>
                  </a:schemeClr>
                </a:solidFill>
                <a:latin typeface="Myriad Pro Semibold"/>
              </a:rPr>
              <a:t>gree/Strongly </a:t>
            </a:r>
            <a:r>
              <a:rPr kumimoji="1" lang="en-US" sz="2500" dirty="0">
                <a:solidFill>
                  <a:schemeClr val="accent3">
                    <a:lumMod val="75000"/>
                  </a:schemeClr>
                </a:solidFill>
                <a:latin typeface="Myriad Pro Semibold"/>
              </a:rPr>
              <a:t>A</a:t>
            </a:r>
            <a:r>
              <a:rPr kumimoji="1" lang="en-US" sz="2500" b="1" dirty="0" smtClean="0">
                <a:solidFill>
                  <a:schemeClr val="accent3">
                    <a:lumMod val="75000"/>
                  </a:schemeClr>
                </a:solidFill>
                <a:latin typeface="Myriad Pro Semibold"/>
              </a:rPr>
              <a:t>gree</a:t>
            </a:r>
            <a:endParaRPr lang="en-US" sz="2500" b="1" dirty="0" smtClean="0">
              <a:solidFill>
                <a:schemeClr val="accent3">
                  <a:lumMod val="75000"/>
                </a:schemeClr>
              </a:solidFill>
              <a:latin typeface="Myriad Pro Semibold"/>
            </a:endParaRPr>
          </a:p>
        </p:txBody>
      </p:sp>
      <p:sp>
        <p:nvSpPr>
          <p:cNvPr id="57350" name="Slide Number Placeholder 16"/>
          <p:cNvSpPr>
            <a:spLocks noGrp="1"/>
          </p:cNvSpPr>
          <p:nvPr>
            <p:ph type="sldNum" sz="quarter" idx="4294967295"/>
          </p:nvPr>
        </p:nvSpPr>
        <p:spPr>
          <a:xfrm>
            <a:off x="7391400" y="6400800"/>
            <a:ext cx="1752600" cy="304800"/>
          </a:xfrm>
          <a:prstGeom prst="rect">
            <a:avLst/>
          </a:prstGeom>
        </p:spPr>
        <p:txBody>
          <a:bodyPr/>
          <a:lstStyle/>
          <a:p>
            <a:pPr>
              <a:defRPr/>
            </a:pPr>
            <a:fld id="{D57BD1D7-D19E-4C6C-9AB9-EBE558117FC0}" type="slidenum">
              <a:rPr lang="en-US" smtClean="0">
                <a:latin typeface="+mn-lt"/>
              </a:rPr>
              <a:pPr>
                <a:defRPr/>
              </a:pPr>
              <a:t>13</a:t>
            </a:fld>
            <a:endParaRPr lang="en-US" dirty="0" smtClean="0">
              <a:latin typeface="+mn-lt"/>
            </a:endParaRPr>
          </a:p>
        </p:txBody>
      </p:sp>
      <p:graphicFrame>
        <p:nvGraphicFramePr>
          <p:cNvPr id="7" name="Chart 6"/>
          <p:cNvGraphicFramePr>
            <a:graphicFrameLocks/>
          </p:cNvGraphicFramePr>
          <p:nvPr>
            <p:extLst/>
          </p:nvPr>
        </p:nvGraphicFramePr>
        <p:xfrm>
          <a:off x="779489" y="1600200"/>
          <a:ext cx="7704111" cy="430072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60715" y="1664949"/>
            <a:ext cx="7663542" cy="584775"/>
          </a:xfrm>
          <a:prstGeom prst="rect">
            <a:avLst/>
          </a:prstGeom>
          <a:ln>
            <a:solidFill>
              <a:srgbClr val="14425D"/>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t>FDOT officials seek our government’s input when developing statewide plans (e.g., Florida Transportation Plan, Strategic Intermodal System, Freight Mobility and Trade Plan). </a:t>
            </a:r>
            <a:endParaRPr lang="en-US" sz="1600" b="1" dirty="0"/>
          </a:p>
        </p:txBody>
      </p:sp>
      <p:sp>
        <p:nvSpPr>
          <p:cNvPr id="8" name="Rectangle 7"/>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10"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1828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5255D0C-83E0-43A4-82EC-25C4654219F7}" type="slidenum">
              <a:rPr lang="en-US" smtClean="0"/>
              <a:pPr>
                <a:defRPr/>
              </a:pPr>
              <a:t>14</a:t>
            </a:fld>
            <a:endParaRPr lang="en-US" dirty="0"/>
          </a:p>
        </p:txBody>
      </p:sp>
      <p:sp>
        <p:nvSpPr>
          <p:cNvPr id="5" name="Rectangle 2"/>
          <p:cNvSpPr txBox="1">
            <a:spLocks noChangeArrowheads="1"/>
          </p:cNvSpPr>
          <p:nvPr/>
        </p:nvSpPr>
        <p:spPr>
          <a:xfrm>
            <a:off x="0" y="-54430"/>
            <a:ext cx="9144000" cy="9085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r>
              <a:rPr lang="en-US" sz="3600" b="1" kern="0" dirty="0">
                <a:solidFill>
                  <a:schemeClr val="tx2"/>
                </a:solidFill>
                <a:latin typeface="Myriad Pro"/>
              </a:rPr>
              <a:t>Input on Priorities in the Work Program</a:t>
            </a:r>
          </a:p>
        </p:txBody>
      </p:sp>
      <p:sp>
        <p:nvSpPr>
          <p:cNvPr id="6" name="Rectangle 4"/>
          <p:cNvSpPr>
            <a:spLocks noChangeArrowheads="1"/>
          </p:cNvSpPr>
          <p:nvPr/>
        </p:nvSpPr>
        <p:spPr bwMode="auto">
          <a:xfrm>
            <a:off x="2180742" y="1020768"/>
            <a:ext cx="4776480" cy="477054"/>
          </a:xfrm>
          <a:prstGeom prst="rect">
            <a:avLst/>
          </a:prstGeom>
          <a:noFill/>
          <a:ln w="9525">
            <a:noFill/>
            <a:miter lim="800000"/>
            <a:headEnd/>
            <a:tailEnd/>
          </a:ln>
        </p:spPr>
        <p:txBody>
          <a:bodyPr wrap="square">
            <a:spAutoFit/>
          </a:bodyPr>
          <a:lstStyle/>
          <a:p>
            <a:pPr algn="ctr">
              <a:defRPr/>
            </a:pPr>
            <a:r>
              <a:rPr kumimoji="1" lang="en-US" sz="2500" b="1" dirty="0">
                <a:solidFill>
                  <a:schemeClr val="accent3">
                    <a:lumMod val="75000"/>
                  </a:schemeClr>
                </a:solidFill>
                <a:latin typeface="Myriad Pro Semibold"/>
              </a:rPr>
              <a:t>Percent </a:t>
            </a:r>
            <a:r>
              <a:rPr kumimoji="1" lang="en-US" sz="2500" b="1" dirty="0" smtClean="0">
                <a:solidFill>
                  <a:schemeClr val="accent3">
                    <a:lumMod val="75000"/>
                  </a:schemeClr>
                </a:solidFill>
                <a:latin typeface="Myriad Pro Semibold"/>
              </a:rPr>
              <a:t>Agree/Strongly Agree</a:t>
            </a:r>
            <a:endParaRPr kumimoji="1" lang="en-US" sz="2500" b="1" dirty="0">
              <a:solidFill>
                <a:schemeClr val="accent3">
                  <a:lumMod val="75000"/>
                </a:schemeClr>
              </a:solidFill>
              <a:latin typeface="Myriad Pro Semibold"/>
            </a:endParaRPr>
          </a:p>
        </p:txBody>
      </p:sp>
      <p:graphicFrame>
        <p:nvGraphicFramePr>
          <p:cNvPr id="7" name="Chart 6"/>
          <p:cNvGraphicFramePr>
            <a:graphicFrameLocks/>
          </p:cNvGraphicFramePr>
          <p:nvPr>
            <p:extLst/>
          </p:nvPr>
        </p:nvGraphicFramePr>
        <p:xfrm>
          <a:off x="1048512" y="1536192"/>
          <a:ext cx="7046976" cy="43037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747263" y="1746382"/>
            <a:ext cx="6221079" cy="646331"/>
          </a:xfrm>
          <a:prstGeom prst="rect">
            <a:avLst/>
          </a:prstGeom>
          <a:ln>
            <a:solidFill>
              <a:srgbClr val="14425D"/>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FDOT officials seek our government’s input when establishing priorities for roadway construction projects.</a:t>
            </a:r>
            <a:endParaRPr lang="en-US" b="1" dirty="0"/>
          </a:p>
        </p:txBody>
      </p:sp>
      <p:sp>
        <p:nvSpPr>
          <p:cNvPr id="9" name="Rectangle 8"/>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11"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232991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3"/>
          <p:cNvGraphicFramePr>
            <a:graphicFrameLocks noGrp="1" noChangeAspect="1"/>
          </p:cNvGraphicFramePr>
          <p:nvPr>
            <p:ph type="chart" idx="1"/>
          </p:nvPr>
        </p:nvGraphicFramePr>
        <p:xfrm>
          <a:off x="635000" y="1465027"/>
          <a:ext cx="7981950" cy="4516048"/>
        </p:xfrm>
        <a:graphic>
          <a:graphicData uri="http://schemas.openxmlformats.org/drawingml/2006/chart">
            <c:chart xmlns:c="http://schemas.openxmlformats.org/drawingml/2006/chart" xmlns:r="http://schemas.openxmlformats.org/officeDocument/2006/relationships" r:id="rId3"/>
          </a:graphicData>
        </a:graphic>
      </p:graphicFrame>
      <p:sp>
        <p:nvSpPr>
          <p:cNvPr id="51206" name="Slide Number Placeholder 11"/>
          <p:cNvSpPr>
            <a:spLocks noGrp="1"/>
          </p:cNvSpPr>
          <p:nvPr>
            <p:ph type="sldNum" sz="quarter" idx="10"/>
          </p:nvPr>
        </p:nvSpPr>
        <p:spPr>
          <a:xfrm>
            <a:off x="6817295" y="6354762"/>
            <a:ext cx="2133600" cy="365125"/>
          </a:xfrm>
        </p:spPr>
        <p:txBody>
          <a:bodyPr/>
          <a:lstStyle/>
          <a:p>
            <a:pPr>
              <a:defRPr/>
            </a:pPr>
            <a:fld id="{F2597E74-C72B-4D7C-A39D-B787DB300164}" type="slidenum">
              <a:rPr lang="en-US"/>
              <a:pPr>
                <a:defRPr/>
              </a:pPr>
              <a:t>15</a:t>
            </a:fld>
            <a:endParaRPr lang="en-US" dirty="0"/>
          </a:p>
        </p:txBody>
      </p:sp>
      <p:sp>
        <p:nvSpPr>
          <p:cNvPr id="13" name="Title 12"/>
          <p:cNvSpPr>
            <a:spLocks noGrp="1"/>
          </p:cNvSpPr>
          <p:nvPr>
            <p:ph type="title"/>
          </p:nvPr>
        </p:nvSpPr>
        <p:spPr>
          <a:xfrm>
            <a:off x="0" y="114300"/>
            <a:ext cx="9140982" cy="609600"/>
          </a:xfrm>
        </p:spPr>
        <p:txBody>
          <a:bodyPr>
            <a:noAutofit/>
          </a:bodyPr>
          <a:lstStyle/>
          <a:p>
            <a:pPr lvl="0"/>
            <a:r>
              <a:rPr lang="en-US" sz="3600" b="1" dirty="0" smtClean="0"/>
              <a:t>Informed How Priorities are Considered</a:t>
            </a:r>
            <a:endParaRPr lang="en-US" sz="3600" dirty="0"/>
          </a:p>
        </p:txBody>
      </p:sp>
      <p:sp>
        <p:nvSpPr>
          <p:cNvPr id="14" name="Rectangle 13"/>
          <p:cNvSpPr/>
          <p:nvPr/>
        </p:nvSpPr>
        <p:spPr>
          <a:xfrm>
            <a:off x="2176634" y="987972"/>
            <a:ext cx="4678781" cy="477054"/>
          </a:xfrm>
          <a:prstGeom prst="rect">
            <a:avLst/>
          </a:prstGeom>
        </p:spPr>
        <p:txBody>
          <a:bodyPr wrap="none">
            <a:spAutoFit/>
          </a:bodyPr>
          <a:lstStyle/>
          <a:p>
            <a:pPr algn="ctr">
              <a:defRPr/>
            </a:pPr>
            <a:r>
              <a:rPr kumimoji="1" lang="en-US" sz="2500" b="1" dirty="0" smtClean="0">
                <a:solidFill>
                  <a:schemeClr val="accent3">
                    <a:lumMod val="75000"/>
                  </a:schemeClr>
                </a:solidFill>
                <a:latin typeface="Myriad Pro Semibold"/>
              </a:rPr>
              <a:t>Percent Agree/Strongly </a:t>
            </a:r>
            <a:r>
              <a:rPr kumimoji="1" lang="en-US" sz="2500" b="1" dirty="0">
                <a:solidFill>
                  <a:schemeClr val="accent3">
                    <a:lumMod val="75000"/>
                  </a:schemeClr>
                </a:solidFill>
                <a:latin typeface="Myriad Pro Semibold"/>
              </a:rPr>
              <a:t>A</a:t>
            </a:r>
            <a:r>
              <a:rPr kumimoji="1" lang="en-US" sz="2500" b="1" dirty="0" smtClean="0">
                <a:solidFill>
                  <a:schemeClr val="accent3">
                    <a:lumMod val="75000"/>
                  </a:schemeClr>
                </a:solidFill>
                <a:latin typeface="Myriad Pro Semibold"/>
              </a:rPr>
              <a:t>gree</a:t>
            </a:r>
            <a:endParaRPr lang="en-US" sz="2500" b="1" dirty="0">
              <a:solidFill>
                <a:schemeClr val="accent3">
                  <a:lumMod val="75000"/>
                </a:schemeClr>
              </a:solidFill>
              <a:effectLst>
                <a:outerShdw blurRad="38100" dist="38100" dir="2700000" algn="tl">
                  <a:srgbClr val="C0C0C0"/>
                </a:outerShdw>
              </a:effectLst>
              <a:latin typeface="Myriad Pro Semibold"/>
            </a:endParaRPr>
          </a:p>
        </p:txBody>
      </p:sp>
      <p:sp>
        <p:nvSpPr>
          <p:cNvPr id="6" name="TextBox 5"/>
          <p:cNvSpPr txBox="1"/>
          <p:nvPr/>
        </p:nvSpPr>
        <p:spPr>
          <a:xfrm>
            <a:off x="1252127" y="1569027"/>
            <a:ext cx="7282274" cy="646331"/>
          </a:xfrm>
          <a:prstGeom prst="rect">
            <a:avLst/>
          </a:prstGeom>
          <a:ln>
            <a:solidFill>
              <a:srgbClr val="14425D"/>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District FDOT officials inform our government unit how our priorities were considered in the development of the Work Program.</a:t>
            </a:r>
            <a:endParaRPr lang="en-US" b="1" dirty="0"/>
          </a:p>
        </p:txBody>
      </p:sp>
      <p:sp>
        <p:nvSpPr>
          <p:cNvPr id="7" name="Rectangle 6"/>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405700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0700"/>
          </a:xfrm>
        </p:spPr>
        <p:txBody>
          <a:bodyPr>
            <a:noAutofit/>
          </a:bodyPr>
          <a:lstStyle/>
          <a:p>
            <a:r>
              <a:rPr lang="en-US" b="1" dirty="0">
                <a:latin typeface="Myriad Pro"/>
                <a:cs typeface="Myriad Pro"/>
              </a:rPr>
              <a:t>2014 Visitor </a:t>
            </a:r>
            <a:r>
              <a:rPr lang="en-US" b="1" dirty="0" smtClean="0">
                <a:latin typeface="Myriad Pro"/>
                <a:cs typeface="Myriad Pro"/>
              </a:rPr>
              <a:t>Survey</a:t>
            </a:r>
            <a:endParaRPr lang="en-US" sz="4400" b="1" dirty="0">
              <a:latin typeface="Myriad Pro"/>
              <a:cs typeface="Myriad Pro"/>
            </a:endParaRPr>
          </a:p>
        </p:txBody>
      </p:sp>
      <p:sp>
        <p:nvSpPr>
          <p:cNvPr id="4" name="Slide Number Placeholder 3"/>
          <p:cNvSpPr>
            <a:spLocks noGrp="1"/>
          </p:cNvSpPr>
          <p:nvPr>
            <p:ph type="sldNum" sz="quarter" idx="12"/>
          </p:nvPr>
        </p:nvSpPr>
        <p:spPr/>
        <p:txBody>
          <a:bodyPr/>
          <a:lstStyle/>
          <a:p>
            <a:fld id="{ADC5BE26-424E-4201-A0A6-D8E3FEBF9929}" type="slidenum">
              <a:rPr lang="en-US" smtClean="0"/>
              <a:pPr/>
              <a:t>16</a:t>
            </a:fld>
            <a:endParaRPr lang="en-US"/>
          </a:p>
        </p:txBody>
      </p:sp>
      <p:pic>
        <p:nvPicPr>
          <p:cNvPr id="6" name="Picture 4" descr="Clear sky, warm sand">
            <a:hlinkClick r:id="rId2" tooltip="Clear sky, warm sand"/>
          </p:cNvPr>
          <p:cNvPicPr>
            <a:picLocks noChangeAspect="1" noChangeArrowheads="1"/>
          </p:cNvPicPr>
          <p:nvPr/>
        </p:nvPicPr>
        <p:blipFill rotWithShape="1">
          <a:blip r:embed="rId3" cstate="print"/>
          <a:srcRect t="10453" b="10266"/>
          <a:stretch/>
        </p:blipFill>
        <p:spPr bwMode="auto">
          <a:xfrm>
            <a:off x="1210614" y="1269675"/>
            <a:ext cx="6890197" cy="4250572"/>
          </a:xfrm>
          <a:prstGeom prst="rect">
            <a:avLst/>
          </a:prstGeom>
          <a:noFill/>
          <a:ln w="28575">
            <a:solidFill>
              <a:schemeClr val="tx1"/>
            </a:solidFill>
          </a:ln>
        </p:spPr>
      </p:pic>
      <p:sp>
        <p:nvSpPr>
          <p:cNvPr id="5" name="Rectangle 4"/>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4255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9"/>
          <p:cNvSpPr>
            <a:spLocks noGrp="1"/>
          </p:cNvSpPr>
          <p:nvPr>
            <p:ph type="sldNum" sz="quarter" idx="12"/>
          </p:nvPr>
        </p:nvSpPr>
        <p:spPr>
          <a:xfrm>
            <a:off x="7086600" y="6400800"/>
            <a:ext cx="1828800" cy="304800"/>
          </a:xfrm>
          <a:noFill/>
        </p:spPr>
        <p:txBody>
          <a:bodyPr/>
          <a:lstStyle/>
          <a:p>
            <a:fld id="{56255421-CE19-49AC-AD6E-ED5AA175B223}" type="slidenum">
              <a:rPr lang="en-US"/>
              <a:pPr/>
              <a:t>17</a:t>
            </a:fld>
            <a:endParaRPr lang="en-US"/>
          </a:p>
        </p:txBody>
      </p:sp>
      <p:graphicFrame>
        <p:nvGraphicFramePr>
          <p:cNvPr id="11" name="Object 13"/>
          <p:cNvGraphicFramePr>
            <a:graphicFrameLocks noChangeAspect="1"/>
          </p:cNvGraphicFramePr>
          <p:nvPr>
            <p:extLst/>
          </p:nvPr>
        </p:nvGraphicFramePr>
        <p:xfrm>
          <a:off x="457200" y="1026942"/>
          <a:ext cx="8220075" cy="513097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a:xfrm>
            <a:off x="0" y="0"/>
            <a:ext cx="9144000" cy="762000"/>
          </a:xfrm>
        </p:spPr>
        <p:txBody>
          <a:bodyPr>
            <a:normAutofit/>
          </a:bodyPr>
          <a:lstStyle/>
          <a:p>
            <a:r>
              <a:rPr lang="en-US" sz="3600" b="1" dirty="0" smtClean="0"/>
              <a:t>FL Highways Compared to Home</a:t>
            </a:r>
            <a:endParaRPr lang="en-US" sz="3600" b="1" dirty="0"/>
          </a:p>
        </p:txBody>
      </p:sp>
      <p:sp>
        <p:nvSpPr>
          <p:cNvPr id="5" name="Rectangle 4"/>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131177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762000"/>
          </a:xfrm>
        </p:spPr>
        <p:txBody>
          <a:bodyPr>
            <a:normAutofit/>
          </a:bodyPr>
          <a:lstStyle/>
          <a:p>
            <a:pPr>
              <a:defRPr/>
            </a:pPr>
            <a:r>
              <a:rPr lang="en-US" b="1" dirty="0" smtClean="0"/>
              <a:t>Rest Area Experience</a:t>
            </a:r>
            <a:endParaRPr lang="en-US" b="1" dirty="0"/>
          </a:p>
        </p:txBody>
      </p:sp>
      <p:sp>
        <p:nvSpPr>
          <p:cNvPr id="31747" name="Slide Number Placeholder 9"/>
          <p:cNvSpPr>
            <a:spLocks noGrp="1"/>
          </p:cNvSpPr>
          <p:nvPr>
            <p:ph type="sldNum" sz="quarter" idx="12"/>
          </p:nvPr>
        </p:nvSpPr>
        <p:spPr>
          <a:xfrm>
            <a:off x="7086600" y="6400800"/>
            <a:ext cx="1828800" cy="304800"/>
          </a:xfrm>
          <a:noFill/>
        </p:spPr>
        <p:txBody>
          <a:bodyPr/>
          <a:lstStyle/>
          <a:p>
            <a:fld id="{F1C75863-7B47-481C-BC53-1E299203B957}" type="slidenum">
              <a:rPr lang="en-US"/>
              <a:pPr/>
              <a:t>18</a:t>
            </a:fld>
            <a:endParaRPr lang="en-US"/>
          </a:p>
        </p:txBody>
      </p:sp>
      <p:graphicFrame>
        <p:nvGraphicFramePr>
          <p:cNvPr id="5" name="Chart 4"/>
          <p:cNvGraphicFramePr>
            <a:graphicFrameLocks/>
          </p:cNvGraphicFramePr>
          <p:nvPr>
            <p:extLst/>
          </p:nvPr>
        </p:nvGraphicFramePr>
        <p:xfrm>
          <a:off x="269240" y="935742"/>
          <a:ext cx="8605520" cy="546505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228647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9"/>
          <p:cNvSpPr>
            <a:spLocks noGrp="1"/>
          </p:cNvSpPr>
          <p:nvPr>
            <p:ph type="sldNum" sz="quarter" idx="12"/>
          </p:nvPr>
        </p:nvSpPr>
        <p:spPr>
          <a:xfrm>
            <a:off x="7086600" y="6400800"/>
            <a:ext cx="1828800" cy="304800"/>
          </a:xfrm>
          <a:noFill/>
        </p:spPr>
        <p:txBody>
          <a:bodyPr/>
          <a:lstStyle/>
          <a:p>
            <a:fld id="{0EB982A8-849A-4198-ABFB-169E9E6086F1}" type="slidenum">
              <a:rPr lang="en-US"/>
              <a:pPr/>
              <a:t>19</a:t>
            </a:fld>
            <a:endParaRPr lang="en-US" dirty="0"/>
          </a:p>
        </p:txBody>
      </p:sp>
      <p:sp>
        <p:nvSpPr>
          <p:cNvPr id="40964" name="Rectangle 2"/>
          <p:cNvSpPr>
            <a:spLocks noGrp="1" noChangeArrowheads="1"/>
          </p:cNvSpPr>
          <p:nvPr>
            <p:ph type="title"/>
          </p:nvPr>
        </p:nvSpPr>
        <p:spPr>
          <a:xfrm>
            <a:off x="0" y="0"/>
            <a:ext cx="9144000" cy="815926"/>
          </a:xfrm>
        </p:spPr>
        <p:txBody>
          <a:bodyPr>
            <a:normAutofit/>
          </a:bodyPr>
          <a:lstStyle/>
          <a:p>
            <a:r>
              <a:rPr lang="en-US" b="1" dirty="0" smtClean="0"/>
              <a:t>Airport Experience</a:t>
            </a:r>
          </a:p>
        </p:txBody>
      </p:sp>
      <p:graphicFrame>
        <p:nvGraphicFramePr>
          <p:cNvPr id="11" name="Object 11"/>
          <p:cNvGraphicFramePr>
            <a:graphicFrameLocks noChangeAspect="1"/>
          </p:cNvGraphicFramePr>
          <p:nvPr>
            <p:extLst/>
          </p:nvPr>
        </p:nvGraphicFramePr>
        <p:xfrm>
          <a:off x="179882" y="1049310"/>
          <a:ext cx="8735518" cy="535148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143587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2859"/>
            <a:ext cx="9144000" cy="729183"/>
          </a:xfrm>
        </p:spPr>
        <p:txBody>
          <a:bodyPr>
            <a:noAutofit/>
          </a:bodyPr>
          <a:lstStyle/>
          <a:p>
            <a:r>
              <a:rPr lang="en-US" sz="2400" dirty="0" smtClean="0"/>
              <a:t>Florida Transportation Plan (FTP)</a:t>
            </a:r>
            <a:br>
              <a:rPr lang="en-US" sz="2400" dirty="0" smtClean="0"/>
            </a:br>
            <a:r>
              <a:rPr lang="en-US" sz="2400" dirty="0" smtClean="0"/>
              <a:t>Strategic Intermodal System </a:t>
            </a:r>
            <a:r>
              <a:rPr lang="en-US" sz="2400" dirty="0"/>
              <a:t>(</a:t>
            </a:r>
            <a:r>
              <a:rPr lang="en-US" sz="2400" dirty="0" smtClean="0"/>
              <a:t>SIS) Policy Plan </a:t>
            </a:r>
            <a:endParaRPr lang="en-US" sz="2400" dirty="0"/>
          </a:p>
        </p:txBody>
      </p:sp>
      <p:sp>
        <p:nvSpPr>
          <p:cNvPr id="7" name="Content Placeholder 6"/>
          <p:cNvSpPr>
            <a:spLocks noGrp="1"/>
          </p:cNvSpPr>
          <p:nvPr>
            <p:ph idx="1"/>
          </p:nvPr>
        </p:nvSpPr>
        <p:spPr>
          <a:xfrm>
            <a:off x="301782" y="1058406"/>
            <a:ext cx="8534400" cy="4525963"/>
          </a:xfrm>
        </p:spPr>
        <p:txBody>
          <a:bodyPr>
            <a:noAutofit/>
          </a:bodyPr>
          <a:lstStyle/>
          <a:p>
            <a:pPr marL="0" indent="0">
              <a:buNone/>
            </a:pPr>
            <a:r>
              <a:rPr lang="en-US" b="1" smtClean="0"/>
              <a:t>Schedule Overview</a:t>
            </a:r>
            <a:endParaRPr lang="en-US" b="1" dirty="0" smtClean="0"/>
          </a:p>
          <a:p>
            <a:r>
              <a:rPr lang="en-US" dirty="0" smtClean="0"/>
              <a:t>FTP/SIS Steering Committee</a:t>
            </a:r>
          </a:p>
          <a:p>
            <a:pPr lvl="1"/>
            <a:r>
              <a:rPr lang="en-US" sz="2800" dirty="0"/>
              <a:t>4</a:t>
            </a:r>
            <a:r>
              <a:rPr lang="en-US" sz="2800" dirty="0" smtClean="0"/>
              <a:t> more meetings, next on May 29</a:t>
            </a:r>
            <a:r>
              <a:rPr lang="en-US" sz="2800" baseline="30000" dirty="0" smtClean="0"/>
              <a:t>th</a:t>
            </a:r>
            <a:endParaRPr lang="en-US" sz="2800" dirty="0" smtClean="0"/>
          </a:p>
          <a:p>
            <a:r>
              <a:rPr lang="en-US" dirty="0" smtClean="0"/>
              <a:t>FTP/SIS Advisory Groups</a:t>
            </a:r>
          </a:p>
          <a:p>
            <a:pPr lvl="1"/>
            <a:r>
              <a:rPr lang="en-US" dirty="0" smtClean="0"/>
              <a:t>3 Topic Area Advisory Groups (Mar to May)</a:t>
            </a:r>
          </a:p>
          <a:p>
            <a:pPr lvl="1"/>
            <a:r>
              <a:rPr lang="en-US" dirty="0" smtClean="0"/>
              <a:t>SIS Advisory Group (Mar to July)</a:t>
            </a:r>
          </a:p>
          <a:p>
            <a:r>
              <a:rPr lang="en-US" dirty="0" smtClean="0"/>
              <a:t>Regional Workshops (Summer)</a:t>
            </a:r>
          </a:p>
          <a:p>
            <a:r>
              <a:rPr lang="en-US" dirty="0" smtClean="0"/>
              <a:t>Statewide </a:t>
            </a:r>
            <a:r>
              <a:rPr lang="en-US" dirty="0"/>
              <a:t>P</a:t>
            </a:r>
            <a:r>
              <a:rPr lang="en-US" dirty="0" smtClean="0"/>
              <a:t>olicy </a:t>
            </a:r>
            <a:r>
              <a:rPr lang="en-US" dirty="0"/>
              <a:t>T</a:t>
            </a:r>
            <a:r>
              <a:rPr lang="en-US" dirty="0" smtClean="0"/>
              <a:t>own </a:t>
            </a:r>
            <a:r>
              <a:rPr lang="en-US" dirty="0"/>
              <a:t>H</a:t>
            </a:r>
            <a:r>
              <a:rPr lang="en-US" dirty="0" smtClean="0"/>
              <a:t>all (August)</a:t>
            </a:r>
          </a:p>
          <a:p>
            <a:r>
              <a:rPr lang="en-US" dirty="0" smtClean="0"/>
              <a:t>Draft FTP and SIS Plan for public comment (Fall)</a:t>
            </a:r>
          </a:p>
          <a:p>
            <a:r>
              <a:rPr lang="en-US" dirty="0" smtClean="0"/>
              <a:t>FTP and SIS Plan adopted (by December)</a:t>
            </a:r>
            <a:endParaRPr lang="en-US" dirty="0"/>
          </a:p>
        </p:txBody>
      </p:sp>
      <p:sp>
        <p:nvSpPr>
          <p:cNvPr id="5" name="Slide Number Placeholder 4"/>
          <p:cNvSpPr>
            <a:spLocks noGrp="1"/>
          </p:cNvSpPr>
          <p:nvPr>
            <p:ph type="sldNum" sz="quarter" idx="12"/>
          </p:nvPr>
        </p:nvSpPr>
        <p:spPr/>
        <p:txBody>
          <a:bodyPr/>
          <a:lstStyle/>
          <a:p>
            <a:fld id="{6EFA8406-D672-4E03-9ABF-F4A7E3A351AA}" type="slidenum">
              <a:rPr lang="en-US" smtClean="0"/>
              <a:pPr/>
              <a:t>2</a:t>
            </a:fld>
            <a:endParaRPr lang="en-US" dirty="0"/>
          </a:p>
        </p:txBody>
      </p:sp>
      <p:sp>
        <p:nvSpPr>
          <p:cNvPr id="9" name="Rectangle 8"/>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1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411430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500"/>
                                        <p:tgtEl>
                                          <p:spTgt spid="7">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Effect transition="in" filter="fade">
                                      <p:cBhvr>
                                        <p:cTn id="45" dur="500"/>
                                        <p:tgtEl>
                                          <p:spTgt spid="7">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Effect transition="in" filter="fade">
                                      <p:cBhvr>
                                        <p:cTn id="5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444"/>
            <a:ext cx="9144000" cy="729183"/>
          </a:xfrm>
        </p:spPr>
        <p:txBody>
          <a:bodyPr>
            <a:noAutofit/>
          </a:bodyPr>
          <a:lstStyle/>
          <a:p>
            <a:r>
              <a:rPr lang="en-US" dirty="0" smtClean="0"/>
              <a:t>Calendar</a:t>
            </a:r>
            <a:endParaRPr lang="en-US" dirty="0"/>
          </a:p>
        </p:txBody>
      </p:sp>
      <p:sp>
        <p:nvSpPr>
          <p:cNvPr id="7" name="Content Placeholder 6"/>
          <p:cNvSpPr>
            <a:spLocks noGrp="1"/>
          </p:cNvSpPr>
          <p:nvPr>
            <p:ph idx="1"/>
          </p:nvPr>
        </p:nvSpPr>
        <p:spPr>
          <a:xfrm>
            <a:off x="301782" y="1058406"/>
            <a:ext cx="8534400" cy="4525963"/>
          </a:xfrm>
        </p:spPr>
        <p:txBody>
          <a:bodyPr>
            <a:noAutofit/>
          </a:bodyPr>
          <a:lstStyle/>
          <a:p>
            <a:pPr marL="0" indent="0">
              <a:buNone/>
            </a:pPr>
            <a:r>
              <a:rPr lang="en-US" dirty="0" smtClean="0"/>
              <a:t>Statewide FDOT/MPO/FHWA/FTA Meeting</a:t>
            </a:r>
          </a:p>
          <a:p>
            <a:r>
              <a:rPr lang="en-US" dirty="0" smtClean="0"/>
              <a:t>Orlando, April 14 &amp; 15</a:t>
            </a:r>
          </a:p>
          <a:p>
            <a:endParaRPr lang="en-US" dirty="0"/>
          </a:p>
          <a:p>
            <a:pPr marL="0" indent="0">
              <a:buNone/>
            </a:pPr>
            <a:r>
              <a:rPr lang="en-US" smtClean="0"/>
              <a:t>FTP/SIS </a:t>
            </a:r>
            <a:r>
              <a:rPr lang="en-US" dirty="0" smtClean="0"/>
              <a:t>Steering Committee</a:t>
            </a:r>
          </a:p>
          <a:p>
            <a:r>
              <a:rPr lang="en-US" dirty="0" smtClean="0"/>
              <a:t>Cocoa Beach, May 29</a:t>
            </a:r>
          </a:p>
          <a:p>
            <a:endParaRPr lang="en-US" dirty="0" smtClean="0"/>
          </a:p>
          <a:p>
            <a:pPr marL="0" indent="0">
              <a:buNone/>
            </a:pPr>
            <a:r>
              <a:rPr lang="en-US" dirty="0" smtClean="0"/>
              <a:t>Statewide Transportation Policy Town Hall</a:t>
            </a:r>
          </a:p>
          <a:p>
            <a:r>
              <a:rPr lang="en-US" dirty="0" smtClean="0"/>
              <a:t>Orlando, August 25</a:t>
            </a:r>
            <a:endParaRPr lang="en-US" dirty="0"/>
          </a:p>
        </p:txBody>
      </p:sp>
      <p:sp>
        <p:nvSpPr>
          <p:cNvPr id="5" name="Slide Number Placeholder 4"/>
          <p:cNvSpPr>
            <a:spLocks noGrp="1"/>
          </p:cNvSpPr>
          <p:nvPr>
            <p:ph type="sldNum" sz="quarter" idx="12"/>
          </p:nvPr>
        </p:nvSpPr>
        <p:spPr/>
        <p:txBody>
          <a:bodyPr/>
          <a:lstStyle/>
          <a:p>
            <a:fld id="{6EFA8406-D672-4E03-9ABF-F4A7E3A351AA}" type="slidenum">
              <a:rPr lang="en-US" smtClean="0"/>
              <a:pPr/>
              <a:t>20</a:t>
            </a:fld>
            <a:endParaRPr lang="en-US" dirty="0"/>
          </a:p>
        </p:txBody>
      </p:sp>
      <p:sp>
        <p:nvSpPr>
          <p:cNvPr id="9" name="Rectangle 8"/>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1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335521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500"/>
                                        <p:tgtEl>
                                          <p:spTgt spid="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animEffect transition="in" filter="fade">
                                      <p:cBhvr>
                                        <p:cTn id="23" dur="500"/>
                                        <p:tgtEl>
                                          <p:spTgt spid="7">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fade">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796766"/>
            <a:ext cx="8305800" cy="708434"/>
          </a:xfrm>
        </p:spPr>
        <p:txBody>
          <a:bodyPr>
            <a:noAutofit/>
          </a:bodyPr>
          <a:lstStyle/>
          <a:p>
            <a:r>
              <a:rPr lang="en-US" b="1" dirty="0" smtClean="0">
                <a:solidFill>
                  <a:srgbClr val="1F4284"/>
                </a:solidFill>
                <a:latin typeface="Arial" pitchFamily="34" charset="0"/>
                <a:cs typeface="Arial" pitchFamily="34" charset="0"/>
              </a:rPr>
              <a:t>Questions?</a:t>
            </a:r>
            <a:endParaRPr lang="en-US" b="1" dirty="0">
              <a:solidFill>
                <a:srgbClr val="1F4284"/>
              </a:solidFill>
              <a:latin typeface="Arial" pitchFamily="34" charset="0"/>
              <a:cs typeface="Arial" pitchFamily="34" charset="0"/>
            </a:endParaRPr>
          </a:p>
        </p:txBody>
      </p:sp>
      <p:sp>
        <p:nvSpPr>
          <p:cNvPr id="6" name="TextBox 5"/>
          <p:cNvSpPr txBox="1"/>
          <p:nvPr/>
        </p:nvSpPr>
        <p:spPr>
          <a:xfrm>
            <a:off x="2209800" y="228600"/>
            <a:ext cx="5791200" cy="400110"/>
          </a:xfrm>
          <a:prstGeom prst="rect">
            <a:avLst/>
          </a:prstGeom>
          <a:noFill/>
          <a:effectLst/>
        </p:spPr>
        <p:txBody>
          <a:bodyPr wrap="square" rtlCol="0">
            <a:spAutoFit/>
          </a:bodyPr>
          <a:lstStyle/>
          <a:p>
            <a:r>
              <a:rPr lang="en-US" sz="2000" b="1" dirty="0" smtClean="0">
                <a:solidFill>
                  <a:srgbClr val="1F4283"/>
                </a:solidFill>
              </a:rPr>
              <a:t>Florida Department of</a:t>
            </a:r>
          </a:p>
        </p:txBody>
      </p:sp>
      <p:sp>
        <p:nvSpPr>
          <p:cNvPr id="11" name="Rectangle 10"/>
          <p:cNvSpPr/>
          <p:nvPr/>
        </p:nvSpPr>
        <p:spPr>
          <a:xfrm>
            <a:off x="0" y="6629400"/>
            <a:ext cx="9144000" cy="228600"/>
          </a:xfrm>
          <a:prstGeom prst="rect">
            <a:avLst/>
          </a:prstGeom>
          <a:solidFill>
            <a:srgbClr val="1F428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09800" y="476310"/>
            <a:ext cx="5791200" cy="523220"/>
          </a:xfrm>
          <a:prstGeom prst="rect">
            <a:avLst/>
          </a:prstGeom>
          <a:noFill/>
          <a:ln>
            <a:noFill/>
          </a:ln>
          <a:effectLst/>
        </p:spPr>
        <p:txBody>
          <a:bodyPr wrap="square" rtlCol="0">
            <a:spAutoFit/>
          </a:bodyPr>
          <a:lstStyle/>
          <a:p>
            <a:r>
              <a:rPr lang="en-US" sz="2800" b="1" dirty="0" smtClean="0">
                <a:solidFill>
                  <a:srgbClr val="1F4283"/>
                </a:solidFill>
              </a:rPr>
              <a:t>TRANSPORTATION</a:t>
            </a:r>
          </a:p>
        </p:txBody>
      </p:sp>
      <p:sp>
        <p:nvSpPr>
          <p:cNvPr id="16" name="Rectangle 15"/>
          <p:cNvSpPr/>
          <p:nvPr/>
        </p:nvSpPr>
        <p:spPr>
          <a:xfrm>
            <a:off x="0" y="1143000"/>
            <a:ext cx="9144000" cy="14102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1828800" cy="914400"/>
          </a:xfrm>
          <a:prstGeom prst="rect">
            <a:avLst/>
          </a:prstGeom>
        </p:spPr>
      </p:pic>
      <p:sp>
        <p:nvSpPr>
          <p:cNvPr id="17" name="Rectangle 16"/>
          <p:cNvSpPr/>
          <p:nvPr/>
        </p:nvSpPr>
        <p:spPr>
          <a:xfrm>
            <a:off x="0" y="1325881"/>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0" y="65532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0" y="1066800"/>
            <a:ext cx="9144000" cy="45719"/>
          </a:xfrm>
          <a:prstGeom prst="rect">
            <a:avLst/>
          </a:prstGeom>
          <a:solidFill>
            <a:srgbClr val="0054A8"/>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3094"/>
            <a:ext cx="1828800" cy="914400"/>
          </a:xfrm>
          <a:prstGeom prst="rect">
            <a:avLst/>
          </a:prstGeom>
        </p:spPr>
      </p:pic>
    </p:spTree>
    <p:extLst>
      <p:ext uri="{BB962C8B-B14F-4D97-AF65-F5344CB8AC3E}">
        <p14:creationId xmlns:p14="http://schemas.microsoft.com/office/powerpoint/2010/main" val="201498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22165" y="2504521"/>
            <a:ext cx="2194560" cy="2308781"/>
          </a:xfrm>
          <a:prstGeom prst="roundRect">
            <a:avLst/>
          </a:pr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Rounded Rectangle 31"/>
          <p:cNvSpPr/>
          <p:nvPr/>
        </p:nvSpPr>
        <p:spPr>
          <a:xfrm>
            <a:off x="4638045" y="2517220"/>
            <a:ext cx="2194560" cy="2308781"/>
          </a:xfrm>
          <a:prstGeom prst="roundRect">
            <a:avLst/>
          </a:prstGeom>
          <a:solidFill>
            <a:srgbClr val="00B050"/>
          </a:solidFill>
          <a:ln>
            <a:noFill/>
          </a:ln>
        </p:spPr>
        <p:style>
          <a:lnRef idx="2">
            <a:scrgbClr r="0" g="0" b="0"/>
          </a:lnRef>
          <a:fillRef idx="1">
            <a:scrgbClr r="0" g="0" b="0"/>
          </a:fillRef>
          <a:effectRef idx="0">
            <a:schemeClr val="accent2">
              <a:hueOff val="10939037"/>
              <a:satOff val="-6268"/>
              <a:lumOff val="-3399"/>
              <a:alphaOff val="0"/>
            </a:schemeClr>
          </a:effectRef>
          <a:fontRef idx="minor">
            <a:schemeClr val="lt1"/>
          </a:fontRef>
        </p:style>
      </p:sp>
      <p:sp>
        <p:nvSpPr>
          <p:cNvPr id="2" name="Title 1"/>
          <p:cNvSpPr>
            <a:spLocks noGrp="1"/>
          </p:cNvSpPr>
          <p:nvPr>
            <p:ph type="title"/>
          </p:nvPr>
        </p:nvSpPr>
        <p:spPr/>
        <p:txBody>
          <a:bodyPr/>
          <a:lstStyle/>
          <a:p>
            <a:r>
              <a:rPr lang="en-US" dirty="0" smtClean="0"/>
              <a:t>Advisory </a:t>
            </a:r>
            <a:r>
              <a:rPr lang="en-US" dirty="0"/>
              <a:t>Group Structure</a:t>
            </a:r>
            <a:endParaRPr lang="en-US" sz="2400" dirty="0"/>
          </a:p>
        </p:txBody>
      </p:sp>
      <p:sp>
        <p:nvSpPr>
          <p:cNvPr id="3" name="Slide Number Placeholder 2"/>
          <p:cNvSpPr>
            <a:spLocks noGrp="1"/>
          </p:cNvSpPr>
          <p:nvPr>
            <p:ph type="sldNum" sz="quarter" idx="4294967295"/>
          </p:nvPr>
        </p:nvSpPr>
        <p:spPr>
          <a:xfrm>
            <a:off x="371856" y="6322187"/>
            <a:ext cx="664464" cy="365125"/>
          </a:xfrm>
          <a:prstGeom prst="rect">
            <a:avLst/>
          </a:prstGeom>
        </p:spPr>
        <p:txBody>
          <a:bodyPr/>
          <a:lstStyle/>
          <a:p>
            <a:fld id="{6EFA8406-D672-4E03-9ABF-F4A7E3A351AA}" type="slidenum">
              <a:rPr lang="en-US" smtClean="0">
                <a:solidFill>
                  <a:srgbClr val="000000">
                    <a:tint val="75000"/>
                  </a:srgbClr>
                </a:solidFill>
              </a:rPr>
              <a:pPr/>
              <a:t>3</a:t>
            </a:fld>
            <a:endParaRPr lang="en-US" dirty="0">
              <a:solidFill>
                <a:srgbClr val="000000">
                  <a:tint val="75000"/>
                </a:srgbClr>
              </a:solidFill>
            </a:endParaRPr>
          </a:p>
        </p:txBody>
      </p:sp>
      <p:sp>
        <p:nvSpPr>
          <p:cNvPr id="16" name="Rounded Rectangle 5"/>
          <p:cNvSpPr/>
          <p:nvPr/>
        </p:nvSpPr>
        <p:spPr>
          <a:xfrm>
            <a:off x="51966" y="2617247"/>
            <a:ext cx="2357945" cy="19735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ts val="800"/>
              </a:spcAft>
            </a:pPr>
            <a:r>
              <a:rPr lang="en-US" sz="1600" b="1" dirty="0">
                <a:solidFill>
                  <a:prstClr val="white"/>
                </a:solidFill>
                <a:effectLst>
                  <a:outerShdw blurRad="38100" dist="38100" dir="2700000" algn="tl">
                    <a:srgbClr val="000000">
                      <a:alpha val="43137"/>
                    </a:srgbClr>
                  </a:outerShdw>
                </a:effectLst>
              </a:rPr>
              <a:t>Maintenance</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Efficiency</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Modernization</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Connectivity</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Choices</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Resiliency</a:t>
            </a:r>
            <a:endParaRPr lang="en-US" sz="1600" b="1" dirty="0">
              <a:solidFill>
                <a:prstClr val="white"/>
              </a:solidFill>
              <a:effectLst>
                <a:outerShdw blurRad="38100" dist="38100" dir="2700000" algn="tl">
                  <a:srgbClr val="000000">
                    <a:alpha val="43137"/>
                  </a:srgbClr>
                </a:outerShdw>
              </a:effectLst>
            </a:endParaRPr>
          </a:p>
        </p:txBody>
      </p:sp>
      <p:sp>
        <p:nvSpPr>
          <p:cNvPr id="18" name="Rectangle 17"/>
          <p:cNvSpPr/>
          <p:nvPr/>
        </p:nvSpPr>
        <p:spPr>
          <a:xfrm>
            <a:off x="192781" y="2949045"/>
            <a:ext cx="2079104" cy="18288"/>
          </a:xfrm>
          <a:prstGeom prst="rect">
            <a:avLst/>
          </a:prstGeom>
          <a:gradFill flip="none" rotWithShape="1">
            <a:gsLst>
              <a:gs pos="417">
                <a:schemeClr val="accent1"/>
              </a:gs>
              <a:gs pos="50000">
                <a:schemeClr val="accent1">
                  <a:shade val="30000"/>
                  <a:satMod val="11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192781" y="3268129"/>
            <a:ext cx="2079104" cy="18288"/>
          </a:xfrm>
          <a:prstGeom prst="rect">
            <a:avLst/>
          </a:prstGeom>
          <a:gradFill flip="none" rotWithShape="1">
            <a:gsLst>
              <a:gs pos="417">
                <a:schemeClr val="accent1"/>
              </a:gs>
              <a:gs pos="50000">
                <a:schemeClr val="accent1">
                  <a:shade val="30000"/>
                  <a:satMod val="11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a:off x="192781" y="3591982"/>
            <a:ext cx="2079104" cy="18288"/>
          </a:xfrm>
          <a:prstGeom prst="rect">
            <a:avLst/>
          </a:prstGeom>
          <a:gradFill flip="none" rotWithShape="1">
            <a:gsLst>
              <a:gs pos="417">
                <a:schemeClr val="accent1"/>
              </a:gs>
              <a:gs pos="50000">
                <a:schemeClr val="accent1">
                  <a:shade val="30000"/>
                  <a:satMod val="11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Rectangle 20"/>
          <p:cNvSpPr/>
          <p:nvPr/>
        </p:nvSpPr>
        <p:spPr>
          <a:xfrm>
            <a:off x="192781" y="3920594"/>
            <a:ext cx="2079104" cy="18288"/>
          </a:xfrm>
          <a:prstGeom prst="rect">
            <a:avLst/>
          </a:prstGeom>
          <a:gradFill flip="none" rotWithShape="1">
            <a:gsLst>
              <a:gs pos="417">
                <a:schemeClr val="accent1"/>
              </a:gs>
              <a:gs pos="50000">
                <a:schemeClr val="accent1">
                  <a:shade val="30000"/>
                  <a:satMod val="11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ounded Rectangle 9"/>
          <p:cNvSpPr/>
          <p:nvPr/>
        </p:nvSpPr>
        <p:spPr>
          <a:xfrm>
            <a:off x="4540847" y="2623983"/>
            <a:ext cx="2217988" cy="19735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Demographics</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Healthy Communities</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Environment</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Safety</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Security</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Emergencies</a:t>
            </a:r>
            <a:endParaRPr lang="en-US" sz="1600" b="1" dirty="0">
              <a:solidFill>
                <a:prstClr val="white"/>
              </a:solidFill>
              <a:effectLst>
                <a:outerShdw blurRad="38100" dist="38100" dir="2700000" algn="tl">
                  <a:srgbClr val="000000">
                    <a:alpha val="43137"/>
                  </a:srgbClr>
                </a:outerShdw>
              </a:effectLst>
            </a:endParaRPr>
          </a:p>
        </p:txBody>
      </p:sp>
      <p:sp>
        <p:nvSpPr>
          <p:cNvPr id="22" name="Rectangle 21"/>
          <p:cNvSpPr/>
          <p:nvPr/>
        </p:nvSpPr>
        <p:spPr>
          <a:xfrm>
            <a:off x="4679730" y="3291996"/>
            <a:ext cx="2079104" cy="18288"/>
          </a:xfrm>
          <a:prstGeom prst="rect">
            <a:avLst/>
          </a:prstGeom>
          <a:gradFill flip="none" rotWithShape="1">
            <a:gsLst>
              <a:gs pos="417">
                <a:srgbClr val="00B050"/>
              </a:gs>
              <a:gs pos="50000">
                <a:srgbClr val="005024"/>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a:off x="4679730" y="3602201"/>
            <a:ext cx="2079104" cy="18288"/>
          </a:xfrm>
          <a:prstGeom prst="rect">
            <a:avLst/>
          </a:prstGeom>
          <a:gradFill flip="none" rotWithShape="1">
            <a:gsLst>
              <a:gs pos="417">
                <a:srgbClr val="00B050"/>
              </a:gs>
              <a:gs pos="50000">
                <a:srgbClr val="005024"/>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4679730" y="3917872"/>
            <a:ext cx="2079104" cy="18288"/>
          </a:xfrm>
          <a:prstGeom prst="rect">
            <a:avLst/>
          </a:prstGeom>
          <a:gradFill flip="none" rotWithShape="1">
            <a:gsLst>
              <a:gs pos="417">
                <a:srgbClr val="00B050"/>
              </a:gs>
              <a:gs pos="50000">
                <a:srgbClr val="005024"/>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TextBox 23"/>
          <p:cNvSpPr txBox="1"/>
          <p:nvPr/>
        </p:nvSpPr>
        <p:spPr>
          <a:xfrm>
            <a:off x="165707" y="1577974"/>
            <a:ext cx="2194560" cy="923330"/>
          </a:xfrm>
          <a:prstGeom prst="rect">
            <a:avLst/>
          </a:prstGeom>
          <a:noFill/>
        </p:spPr>
        <p:txBody>
          <a:bodyPr wrap="square" rtlCol="0" anchor="b" anchorCtr="0">
            <a:spAutoFit/>
          </a:bodyPr>
          <a:lstStyle/>
          <a:p>
            <a:pPr algn="ctr"/>
            <a:r>
              <a:rPr lang="en-US" b="1" i="1" dirty="0" smtClean="0">
                <a:solidFill>
                  <a:srgbClr val="4F81BD"/>
                </a:solidFill>
              </a:rPr>
              <a:t>Infrastructure </a:t>
            </a:r>
            <a:br>
              <a:rPr lang="en-US" b="1" i="1" dirty="0" smtClean="0">
                <a:solidFill>
                  <a:srgbClr val="4F81BD"/>
                </a:solidFill>
              </a:rPr>
            </a:br>
            <a:r>
              <a:rPr lang="en-US" b="1" i="1" dirty="0" smtClean="0">
                <a:solidFill>
                  <a:srgbClr val="4F81BD"/>
                </a:solidFill>
              </a:rPr>
              <a:t>&amp; Growth Leadership</a:t>
            </a:r>
            <a:endParaRPr lang="en-US" b="1" i="1" dirty="0">
              <a:solidFill>
                <a:srgbClr val="4F81BD"/>
              </a:solidFill>
            </a:endParaRPr>
          </a:p>
        </p:txBody>
      </p:sp>
      <p:sp>
        <p:nvSpPr>
          <p:cNvPr id="26" name="TextBox 25"/>
          <p:cNvSpPr txBox="1"/>
          <p:nvPr/>
        </p:nvSpPr>
        <p:spPr>
          <a:xfrm>
            <a:off x="4681587" y="1577974"/>
            <a:ext cx="2194560" cy="923330"/>
          </a:xfrm>
          <a:prstGeom prst="rect">
            <a:avLst/>
          </a:prstGeom>
          <a:noFill/>
        </p:spPr>
        <p:txBody>
          <a:bodyPr wrap="square" rtlCol="0" anchor="b" anchorCtr="0">
            <a:spAutoFit/>
          </a:bodyPr>
          <a:lstStyle/>
          <a:p>
            <a:pPr algn="ctr"/>
            <a:r>
              <a:rPr lang="en-US" b="1" i="1" dirty="0" smtClean="0">
                <a:solidFill>
                  <a:srgbClr val="00B050"/>
                </a:solidFill>
              </a:rPr>
              <a:t>Quality of </a:t>
            </a:r>
            <a:br>
              <a:rPr lang="en-US" b="1" i="1" dirty="0" smtClean="0">
                <a:solidFill>
                  <a:srgbClr val="00B050"/>
                </a:solidFill>
              </a:rPr>
            </a:br>
            <a:r>
              <a:rPr lang="en-US" b="1" i="1" dirty="0" smtClean="0">
                <a:solidFill>
                  <a:srgbClr val="00B050"/>
                </a:solidFill>
              </a:rPr>
              <a:t>Life &amp;</a:t>
            </a:r>
            <a:br>
              <a:rPr lang="en-US" b="1" i="1" dirty="0" smtClean="0">
                <a:solidFill>
                  <a:srgbClr val="00B050"/>
                </a:solidFill>
              </a:rPr>
            </a:br>
            <a:r>
              <a:rPr lang="en-US" b="1" i="1" dirty="0" smtClean="0">
                <a:solidFill>
                  <a:srgbClr val="00B050"/>
                </a:solidFill>
              </a:rPr>
              <a:t>Quality Places</a:t>
            </a:r>
            <a:endParaRPr lang="en-US" b="1" i="1" dirty="0">
              <a:solidFill>
                <a:srgbClr val="00B050"/>
              </a:solidFill>
            </a:endParaRPr>
          </a:p>
        </p:txBody>
      </p:sp>
      <p:sp>
        <p:nvSpPr>
          <p:cNvPr id="35" name="Rounded Rectangle 34"/>
          <p:cNvSpPr/>
          <p:nvPr/>
        </p:nvSpPr>
        <p:spPr>
          <a:xfrm>
            <a:off x="2368348" y="2517221"/>
            <a:ext cx="2194560" cy="2308781"/>
          </a:xfrm>
          <a:prstGeom prst="roundRect">
            <a:avLst/>
          </a:prstGeom>
          <a:solidFill>
            <a:schemeClr val="accent2"/>
          </a:solidFill>
          <a:ln>
            <a:noFill/>
          </a:ln>
        </p:spPr>
        <p:style>
          <a:lnRef idx="2">
            <a:scrgbClr r="0" g="0" b="0"/>
          </a:lnRef>
          <a:fillRef idx="1">
            <a:scrgbClr r="0" g="0" b="0"/>
          </a:fillRef>
          <a:effectRef idx="0">
            <a:schemeClr val="accent2">
              <a:hueOff val="5469519"/>
              <a:satOff val="-3134"/>
              <a:lumOff val="-1699"/>
              <a:alphaOff val="0"/>
            </a:schemeClr>
          </a:effectRef>
          <a:fontRef idx="minor">
            <a:schemeClr val="lt1"/>
          </a:fontRef>
        </p:style>
      </p:sp>
      <p:sp>
        <p:nvSpPr>
          <p:cNvPr id="36" name="Rounded Rectangle 7"/>
          <p:cNvSpPr/>
          <p:nvPr/>
        </p:nvSpPr>
        <p:spPr>
          <a:xfrm>
            <a:off x="2343333" y="2542096"/>
            <a:ext cx="2219575" cy="19735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Trade &amp; Logistics</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Visitors</a:t>
            </a:r>
          </a:p>
          <a:p>
            <a:pPr algn="ctr" defTabSz="755650">
              <a:lnSpc>
                <a:spcPct val="90000"/>
              </a:lnSpc>
              <a:spcBef>
                <a:spcPct val="0"/>
              </a:spcBef>
            </a:pPr>
            <a:r>
              <a:rPr lang="en-US" sz="1600" b="1" dirty="0" smtClean="0">
                <a:solidFill>
                  <a:prstClr val="white"/>
                </a:solidFill>
                <a:effectLst>
                  <a:outerShdw blurRad="38100" dist="38100" dir="2700000" algn="tl">
                    <a:srgbClr val="000000">
                      <a:alpha val="43137"/>
                    </a:srgbClr>
                  </a:outerShdw>
                </a:effectLst>
              </a:rPr>
              <a:t>Innovation</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Clusters</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Talent Supply</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Business Climate</a:t>
            </a:r>
          </a:p>
        </p:txBody>
      </p:sp>
      <p:sp>
        <p:nvSpPr>
          <p:cNvPr id="38" name="TextBox 37"/>
          <p:cNvSpPr txBox="1"/>
          <p:nvPr/>
        </p:nvSpPr>
        <p:spPr>
          <a:xfrm>
            <a:off x="2411890" y="1590674"/>
            <a:ext cx="2194560" cy="923330"/>
          </a:xfrm>
          <a:prstGeom prst="rect">
            <a:avLst/>
          </a:prstGeom>
          <a:noFill/>
        </p:spPr>
        <p:txBody>
          <a:bodyPr wrap="square" rtlCol="0" anchor="b" anchorCtr="0">
            <a:spAutoFit/>
          </a:bodyPr>
          <a:lstStyle/>
          <a:p>
            <a:pPr algn="ctr"/>
            <a:r>
              <a:rPr lang="en-US" b="1" i="1" dirty="0">
                <a:solidFill>
                  <a:srgbClr val="FF0000"/>
                </a:solidFill>
              </a:rPr>
              <a:t>Innovation </a:t>
            </a:r>
            <a:r>
              <a:rPr lang="en-US" b="1" i="1" dirty="0" smtClean="0">
                <a:solidFill>
                  <a:srgbClr val="FF0000"/>
                </a:solidFill>
              </a:rPr>
              <a:t>&amp; </a:t>
            </a:r>
            <a:r>
              <a:rPr lang="en-US" b="1" i="1" dirty="0">
                <a:solidFill>
                  <a:srgbClr val="FF0000"/>
                </a:solidFill>
              </a:rPr>
              <a:t/>
            </a:r>
            <a:br>
              <a:rPr lang="en-US" b="1" i="1" dirty="0">
                <a:solidFill>
                  <a:srgbClr val="FF0000"/>
                </a:solidFill>
              </a:rPr>
            </a:br>
            <a:r>
              <a:rPr lang="en-US" b="1" i="1" dirty="0">
                <a:solidFill>
                  <a:srgbClr val="FF0000"/>
                </a:solidFill>
              </a:rPr>
              <a:t>Economic Development</a:t>
            </a:r>
          </a:p>
        </p:txBody>
      </p:sp>
      <p:sp>
        <p:nvSpPr>
          <p:cNvPr id="39" name="Rectangle 38"/>
          <p:cNvSpPr/>
          <p:nvPr/>
        </p:nvSpPr>
        <p:spPr>
          <a:xfrm>
            <a:off x="192781" y="4234913"/>
            <a:ext cx="2079104" cy="18288"/>
          </a:xfrm>
          <a:prstGeom prst="rect">
            <a:avLst/>
          </a:prstGeom>
          <a:gradFill flip="none" rotWithShape="1">
            <a:gsLst>
              <a:gs pos="417">
                <a:schemeClr val="accent1"/>
              </a:gs>
              <a:gs pos="50000">
                <a:schemeClr val="accent1">
                  <a:shade val="30000"/>
                  <a:satMod val="115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3"/>
          <p:cNvGrpSpPr/>
          <p:nvPr/>
        </p:nvGrpSpPr>
        <p:grpSpPr>
          <a:xfrm>
            <a:off x="261257" y="5065486"/>
            <a:ext cx="8688549" cy="1366188"/>
            <a:chOff x="261257" y="5065486"/>
            <a:chExt cx="8688549" cy="1366188"/>
          </a:xfrm>
        </p:grpSpPr>
        <p:sp>
          <p:nvSpPr>
            <p:cNvPr id="29" name="Rounded Rectangle 28"/>
            <p:cNvSpPr/>
            <p:nvPr/>
          </p:nvSpPr>
          <p:spPr>
            <a:xfrm>
              <a:off x="261257" y="5065486"/>
              <a:ext cx="8688549" cy="1020465"/>
            </a:xfrm>
            <a:prstGeom prst="roundRect">
              <a:avLst/>
            </a:prstGeom>
            <a:solidFill>
              <a:schemeClr val="tx1">
                <a:lumMod val="50000"/>
                <a:lumOff val="50000"/>
              </a:schemeClr>
            </a:solidFill>
            <a:ln>
              <a:noFill/>
            </a:ln>
          </p:spPr>
          <p:style>
            <a:lnRef idx="2">
              <a:scrgbClr r="0" g="0" b="0"/>
            </a:lnRef>
            <a:fillRef idx="1">
              <a:schemeClr val="accent2">
                <a:hueOff val="16408555"/>
                <a:satOff val="-9402"/>
                <a:lumOff val="-5098"/>
                <a:alphaOff val="0"/>
              </a:schemeClr>
            </a:fillRef>
            <a:effectRef idx="0">
              <a:schemeClr val="accent2">
                <a:hueOff val="16408555"/>
                <a:satOff val="-9402"/>
                <a:lumOff val="-5098"/>
                <a:alphaOff val="0"/>
              </a:schemeClr>
            </a:effectRef>
            <a:fontRef idx="minor">
              <a:schemeClr val="lt1"/>
            </a:fontRef>
          </p:style>
        </p:sp>
        <p:sp>
          <p:nvSpPr>
            <p:cNvPr id="10" name="Rounded Rectangle 11"/>
            <p:cNvSpPr/>
            <p:nvPr/>
          </p:nvSpPr>
          <p:spPr>
            <a:xfrm>
              <a:off x="371856" y="5065486"/>
              <a:ext cx="8314944" cy="10204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pPr>
              <a:r>
                <a:rPr lang="en-US" sz="1600" b="1" dirty="0" smtClean="0">
                  <a:solidFill>
                    <a:prstClr val="white"/>
                  </a:solidFill>
                  <a:effectLst>
                    <a:outerShdw blurRad="38100" dist="38100" dir="2700000" algn="tl">
                      <a:srgbClr val="000000">
                        <a:alpha val="43137"/>
                      </a:srgbClr>
                    </a:outerShdw>
                  </a:effectLst>
                </a:rPr>
                <a:t/>
              </a:r>
              <a:br>
                <a:rPr lang="en-US" sz="1600" b="1" dirty="0" smtClean="0">
                  <a:solidFill>
                    <a:prstClr val="white"/>
                  </a:solidFill>
                  <a:effectLst>
                    <a:outerShdw blurRad="38100" dist="38100" dir="2700000" algn="tl">
                      <a:srgbClr val="000000">
                        <a:alpha val="43137"/>
                      </a:srgbClr>
                    </a:outerShdw>
                  </a:effectLst>
                </a:rPr>
              </a:br>
              <a:r>
                <a:rPr lang="en-US" sz="1600" b="1" dirty="0" smtClean="0">
                  <a:solidFill>
                    <a:prstClr val="white"/>
                  </a:solidFill>
                  <a:effectLst>
                    <a:outerShdw blurRad="38100" dist="38100" dir="2700000" algn="tl">
                      <a:srgbClr val="000000">
                        <a:alpha val="43137"/>
                      </a:srgbClr>
                    </a:outerShdw>
                  </a:effectLst>
                </a:rPr>
                <a:t>Safety</a:t>
              </a: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Innovation and Technology</a:t>
              </a:r>
              <a:br>
                <a:rPr lang="en-US" sz="1600" b="1" dirty="0" smtClean="0">
                  <a:solidFill>
                    <a:prstClr val="white"/>
                  </a:solidFill>
                  <a:effectLst>
                    <a:outerShdw blurRad="38100" dist="38100" dir="2700000" algn="tl">
                      <a:srgbClr val="000000">
                        <a:alpha val="43137"/>
                      </a:srgbClr>
                    </a:outerShdw>
                  </a:effectLst>
                </a:rPr>
              </a:br>
              <a:r>
                <a:rPr lang="en-US" sz="1600" b="1" dirty="0" smtClean="0">
                  <a:solidFill>
                    <a:prstClr val="white"/>
                  </a:solidFill>
                  <a:effectLst>
                    <a:outerShdw blurRad="38100" dist="38100" dir="2700000" algn="tl">
                      <a:srgbClr val="000000">
                        <a:alpha val="43137"/>
                      </a:srgbClr>
                    </a:outerShdw>
                  </a:effectLst>
                </a:rPr>
                <a:t>Regional Collaboration</a:t>
              </a:r>
              <a:br>
                <a:rPr lang="en-US" sz="1600" b="1" dirty="0" smtClean="0">
                  <a:solidFill>
                    <a:prstClr val="white"/>
                  </a:solidFill>
                  <a:effectLst>
                    <a:outerShdw blurRad="38100" dist="38100" dir="2700000" algn="tl">
                      <a:srgbClr val="000000">
                        <a:alpha val="43137"/>
                      </a:srgbClr>
                    </a:outerShdw>
                  </a:effectLst>
                </a:rPr>
              </a:br>
              <a:r>
                <a:rPr lang="en-US" sz="1600" b="1" dirty="0" smtClean="0">
                  <a:solidFill>
                    <a:prstClr val="white"/>
                  </a:solidFill>
                  <a:effectLst>
                    <a:outerShdw blurRad="38100" dist="38100" dir="2700000" algn="tl">
                      <a:srgbClr val="000000">
                        <a:alpha val="43137"/>
                      </a:srgbClr>
                    </a:outerShdw>
                  </a:effectLst>
                </a:rPr>
                <a:t>Public/Private and Public/Public Investment Partnerships</a:t>
              </a:r>
            </a:p>
            <a:p>
              <a:pPr algn="ctr" defTabSz="755650">
                <a:lnSpc>
                  <a:spcPct val="90000"/>
                </a:lnSpc>
                <a:spcBef>
                  <a:spcPct val="0"/>
                </a:spcBef>
                <a:spcAft>
                  <a:spcPts val="800"/>
                </a:spcAft>
              </a:pPr>
              <a:endParaRPr lang="en-US" sz="1600" b="1" dirty="0">
                <a:solidFill>
                  <a:prstClr val="white"/>
                </a:solidFill>
                <a:effectLst>
                  <a:outerShdw blurRad="38100" dist="38100" dir="2700000" algn="tl">
                    <a:srgbClr val="000000">
                      <a:alpha val="43137"/>
                    </a:srgbClr>
                  </a:outerShdw>
                </a:effectLst>
              </a:endParaRPr>
            </a:p>
          </p:txBody>
        </p:sp>
        <p:sp>
          <p:nvSpPr>
            <p:cNvPr id="34" name="TextBox 33"/>
            <p:cNvSpPr txBox="1"/>
            <p:nvPr/>
          </p:nvSpPr>
          <p:spPr>
            <a:xfrm>
              <a:off x="2389835" y="6062342"/>
              <a:ext cx="4257704" cy="369332"/>
            </a:xfrm>
            <a:prstGeom prst="rect">
              <a:avLst/>
            </a:prstGeom>
            <a:noFill/>
          </p:spPr>
          <p:txBody>
            <a:bodyPr wrap="square" rtlCol="0" anchor="b" anchorCtr="0">
              <a:spAutoFit/>
            </a:bodyPr>
            <a:lstStyle/>
            <a:p>
              <a:pPr algn="ctr"/>
              <a:r>
                <a:rPr lang="en-US" b="1" i="1" dirty="0" smtClean="0">
                  <a:solidFill>
                    <a:prstClr val="black">
                      <a:lumMod val="75000"/>
                      <a:lumOff val="25000"/>
                    </a:prstClr>
                  </a:solidFill>
                </a:rPr>
                <a:t>Cross-Cutting Topics for all Groups</a:t>
              </a:r>
              <a:endParaRPr lang="en-US" b="1" i="1" dirty="0">
                <a:solidFill>
                  <a:prstClr val="black">
                    <a:lumMod val="75000"/>
                    <a:lumOff val="25000"/>
                  </a:prstClr>
                </a:solidFill>
              </a:endParaRPr>
            </a:p>
          </p:txBody>
        </p:sp>
      </p:grpSp>
      <p:sp>
        <p:nvSpPr>
          <p:cNvPr id="43" name="Rectangle 42"/>
          <p:cNvSpPr/>
          <p:nvPr/>
        </p:nvSpPr>
        <p:spPr>
          <a:xfrm>
            <a:off x="2464360" y="2941578"/>
            <a:ext cx="2079104" cy="18288"/>
          </a:xfrm>
          <a:prstGeom prst="rect">
            <a:avLst/>
          </a:prstGeom>
          <a:gradFill flip="none" rotWithShape="1">
            <a:gsLst>
              <a:gs pos="417">
                <a:schemeClr val="accent2"/>
              </a:gs>
              <a:gs pos="50000">
                <a:schemeClr val="accent2">
                  <a:lumMod val="5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ounded Rectangle 45"/>
          <p:cNvSpPr/>
          <p:nvPr/>
        </p:nvSpPr>
        <p:spPr>
          <a:xfrm>
            <a:off x="6881471" y="2517221"/>
            <a:ext cx="2194560" cy="2308781"/>
          </a:xfrm>
          <a:prstGeom prst="roundRect">
            <a:avLst/>
          </a:prstGeom>
          <a:ln>
            <a:noFill/>
          </a:ln>
        </p:spPr>
        <p:style>
          <a:lnRef idx="2">
            <a:scrgbClr r="0" g="0" b="0"/>
          </a:lnRef>
          <a:fillRef idx="1">
            <a:schemeClr val="accent2">
              <a:hueOff val="16408555"/>
              <a:satOff val="-9402"/>
              <a:lumOff val="-5098"/>
              <a:alphaOff val="0"/>
            </a:schemeClr>
          </a:fillRef>
          <a:effectRef idx="0">
            <a:schemeClr val="accent2">
              <a:hueOff val="16408555"/>
              <a:satOff val="-9402"/>
              <a:lumOff val="-5098"/>
              <a:alphaOff val="0"/>
            </a:schemeClr>
          </a:effectRef>
          <a:fontRef idx="minor">
            <a:schemeClr val="lt1"/>
          </a:fontRef>
        </p:style>
      </p:sp>
      <p:sp>
        <p:nvSpPr>
          <p:cNvPr id="47" name="TextBox 46"/>
          <p:cNvSpPr txBox="1"/>
          <p:nvPr/>
        </p:nvSpPr>
        <p:spPr>
          <a:xfrm>
            <a:off x="6883891" y="1854973"/>
            <a:ext cx="2177626" cy="646331"/>
          </a:xfrm>
          <a:prstGeom prst="rect">
            <a:avLst/>
          </a:prstGeom>
          <a:noFill/>
        </p:spPr>
        <p:txBody>
          <a:bodyPr wrap="square" rtlCol="0" anchor="b" anchorCtr="0">
            <a:spAutoFit/>
          </a:bodyPr>
          <a:lstStyle/>
          <a:p>
            <a:pPr algn="ctr"/>
            <a:r>
              <a:rPr lang="en-US" b="1" i="1" dirty="0" smtClean="0">
                <a:solidFill>
                  <a:srgbClr val="7030A0"/>
                </a:solidFill>
              </a:rPr>
              <a:t>Strategic Intermodal System</a:t>
            </a:r>
            <a:endParaRPr lang="en-US" b="1" i="1" dirty="0">
              <a:solidFill>
                <a:srgbClr val="7030A0"/>
              </a:solidFill>
            </a:endParaRPr>
          </a:p>
        </p:txBody>
      </p:sp>
      <p:sp>
        <p:nvSpPr>
          <p:cNvPr id="40" name="Rounded Rectangle 9"/>
          <p:cNvSpPr/>
          <p:nvPr/>
        </p:nvSpPr>
        <p:spPr>
          <a:xfrm>
            <a:off x="6898792" y="2605217"/>
            <a:ext cx="2162726" cy="19735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Designation Criteria</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Needs Identification</a:t>
            </a:r>
            <a:endParaRPr lang="en-US" sz="1600" b="1" dirty="0">
              <a:solidFill>
                <a:prstClr val="white"/>
              </a:solidFill>
              <a:effectLst>
                <a:outerShdw blurRad="38100" dist="38100" dir="2700000" algn="tl">
                  <a:srgbClr val="000000">
                    <a:alpha val="43137"/>
                  </a:srgbClr>
                </a:outerShdw>
              </a:effectLst>
            </a:endParaRPr>
          </a:p>
          <a:p>
            <a:pPr algn="ctr" defTabSz="755650">
              <a:lnSpc>
                <a:spcPct val="90000"/>
              </a:lnSpc>
              <a:spcBef>
                <a:spcPct val="0"/>
              </a:spcBef>
              <a:spcAft>
                <a:spcPts val="800"/>
              </a:spcAft>
            </a:pPr>
            <a:r>
              <a:rPr lang="en-US" sz="1600" b="1" dirty="0" smtClean="0">
                <a:solidFill>
                  <a:prstClr val="white"/>
                </a:solidFill>
                <a:effectLst>
                  <a:outerShdw blurRad="38100" dist="38100" dir="2700000" algn="tl">
                    <a:srgbClr val="000000">
                      <a:alpha val="43137"/>
                    </a:srgbClr>
                  </a:outerShdw>
                </a:effectLst>
              </a:rPr>
              <a:t>Prioritization Process</a:t>
            </a:r>
            <a:endParaRPr lang="en-US" sz="1600" b="1" dirty="0">
              <a:solidFill>
                <a:prstClr val="white"/>
              </a:solidFill>
              <a:effectLst>
                <a:outerShdw blurRad="38100" dist="38100" dir="2700000" algn="tl">
                  <a:srgbClr val="000000">
                    <a:alpha val="43137"/>
                  </a:srgbClr>
                </a:outerShdw>
              </a:effectLst>
            </a:endParaRPr>
          </a:p>
        </p:txBody>
      </p:sp>
      <p:sp>
        <p:nvSpPr>
          <p:cNvPr id="41" name="Rectangle 40"/>
          <p:cNvSpPr/>
          <p:nvPr/>
        </p:nvSpPr>
        <p:spPr>
          <a:xfrm>
            <a:off x="2464360" y="3241834"/>
            <a:ext cx="2079104" cy="18288"/>
          </a:xfrm>
          <a:prstGeom prst="rect">
            <a:avLst/>
          </a:prstGeom>
          <a:gradFill flip="none" rotWithShape="1">
            <a:gsLst>
              <a:gs pos="417">
                <a:schemeClr val="accent2"/>
              </a:gs>
              <a:gs pos="50000">
                <a:schemeClr val="accent2">
                  <a:lumMod val="5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Rectangle 41"/>
          <p:cNvSpPr/>
          <p:nvPr/>
        </p:nvSpPr>
        <p:spPr>
          <a:xfrm>
            <a:off x="2464360" y="3760458"/>
            <a:ext cx="2079104" cy="18288"/>
          </a:xfrm>
          <a:prstGeom prst="rect">
            <a:avLst/>
          </a:prstGeom>
          <a:gradFill flip="none" rotWithShape="1">
            <a:gsLst>
              <a:gs pos="417">
                <a:schemeClr val="accent2"/>
              </a:gs>
              <a:gs pos="50000">
                <a:schemeClr val="accent2">
                  <a:lumMod val="5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p:cNvSpPr/>
          <p:nvPr/>
        </p:nvSpPr>
        <p:spPr>
          <a:xfrm>
            <a:off x="2464360" y="4101658"/>
            <a:ext cx="2079104" cy="18288"/>
          </a:xfrm>
          <a:prstGeom prst="rect">
            <a:avLst/>
          </a:prstGeom>
          <a:gradFill flip="none" rotWithShape="1">
            <a:gsLst>
              <a:gs pos="417">
                <a:schemeClr val="accent2"/>
              </a:gs>
              <a:gs pos="50000">
                <a:schemeClr val="accent2">
                  <a:lumMod val="5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6927193" y="3432088"/>
            <a:ext cx="2079104" cy="18288"/>
          </a:xfrm>
          <a:prstGeom prst="rect">
            <a:avLst/>
          </a:prstGeom>
          <a:gradFill flip="none" rotWithShape="1">
            <a:gsLst>
              <a:gs pos="417">
                <a:schemeClr val="accent2"/>
              </a:gs>
              <a:gs pos="50000">
                <a:schemeClr val="accent2">
                  <a:lumMod val="5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ectangle 49"/>
          <p:cNvSpPr/>
          <p:nvPr/>
        </p:nvSpPr>
        <p:spPr>
          <a:xfrm>
            <a:off x="6942335" y="3753499"/>
            <a:ext cx="2079104" cy="18288"/>
          </a:xfrm>
          <a:prstGeom prst="rect">
            <a:avLst/>
          </a:prstGeom>
          <a:gradFill flip="none" rotWithShape="1">
            <a:gsLst>
              <a:gs pos="417">
                <a:schemeClr val="accent2"/>
              </a:gs>
              <a:gs pos="50000">
                <a:schemeClr val="accent2">
                  <a:lumMod val="50000"/>
                </a:schemeClr>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ectangle 36"/>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prstClr val="white"/>
                </a:solidFill>
              </a:rPr>
              <a:t>Florida Department of Transportation</a:t>
            </a:r>
          </a:p>
        </p:txBody>
      </p:sp>
      <p:pic>
        <p:nvPicPr>
          <p:cNvPr id="4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
        <p:nvSpPr>
          <p:cNvPr id="52" name="Rectangle 51"/>
          <p:cNvSpPr/>
          <p:nvPr/>
        </p:nvSpPr>
        <p:spPr>
          <a:xfrm>
            <a:off x="4709298" y="4245929"/>
            <a:ext cx="2079104" cy="18288"/>
          </a:xfrm>
          <a:prstGeom prst="rect">
            <a:avLst/>
          </a:prstGeom>
          <a:gradFill flip="none" rotWithShape="1">
            <a:gsLst>
              <a:gs pos="417">
                <a:srgbClr val="00B050"/>
              </a:gs>
              <a:gs pos="50000">
                <a:srgbClr val="005024"/>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Rectangle 52"/>
          <p:cNvSpPr/>
          <p:nvPr/>
        </p:nvSpPr>
        <p:spPr>
          <a:xfrm>
            <a:off x="4679730" y="2947097"/>
            <a:ext cx="2079104" cy="18288"/>
          </a:xfrm>
          <a:prstGeom prst="rect">
            <a:avLst/>
          </a:prstGeom>
          <a:gradFill flip="none" rotWithShape="1">
            <a:gsLst>
              <a:gs pos="417">
                <a:srgbClr val="00B050"/>
              </a:gs>
              <a:gs pos="50000">
                <a:srgbClr val="005024"/>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5214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8" y="0"/>
            <a:ext cx="8229600" cy="807719"/>
          </a:xfrm>
        </p:spPr>
        <p:txBody>
          <a:bodyPr>
            <a:noAutofit/>
          </a:bodyPr>
          <a:lstStyle/>
          <a:p>
            <a:r>
              <a:rPr lang="en-US" dirty="0" smtClean="0"/>
              <a:t>Six Pillars: Framework </a:t>
            </a:r>
            <a:r>
              <a:rPr lang="en-US" dirty="0"/>
              <a:t>for the FTP</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624" t="4622" r="4385" b="3531"/>
          <a:stretch/>
        </p:blipFill>
        <p:spPr>
          <a:xfrm>
            <a:off x="1112768" y="891520"/>
            <a:ext cx="6934199" cy="5425478"/>
          </a:xfrm>
          <a:prstGeom prst="rect">
            <a:avLst/>
          </a:prstGeom>
          <a:effectLst>
            <a:outerShdw blurRad="50800" dist="38100" dir="2700000" algn="tl" rotWithShape="0">
              <a:prstClr val="black">
                <a:alpha val="40000"/>
              </a:prstClr>
            </a:outerShdw>
          </a:effectLst>
        </p:spPr>
      </p:pic>
      <p:sp>
        <p:nvSpPr>
          <p:cNvPr id="8" name="Rectangle 7"/>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182966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2" y="1"/>
            <a:ext cx="9024257" cy="736600"/>
          </a:xfrm>
        </p:spPr>
        <p:txBody>
          <a:bodyPr>
            <a:normAutofit/>
          </a:bodyPr>
          <a:lstStyle/>
          <a:p>
            <a:r>
              <a:rPr lang="en-US" sz="2000" dirty="0" smtClean="0"/>
              <a:t>MPO Representatives on FTP/SIS </a:t>
            </a:r>
            <a:br>
              <a:rPr lang="en-US" sz="2000" dirty="0" smtClean="0"/>
            </a:br>
            <a:r>
              <a:rPr lang="en-US" sz="2000" dirty="0" smtClean="0"/>
              <a:t>Steering Committee and Advisory Groups</a:t>
            </a:r>
            <a:endParaRPr lang="en-US" sz="2000" dirty="0"/>
          </a:p>
        </p:txBody>
      </p:sp>
      <p:sp>
        <p:nvSpPr>
          <p:cNvPr id="5" name="Content Placeholder 4"/>
          <p:cNvSpPr>
            <a:spLocks noGrp="1"/>
          </p:cNvSpPr>
          <p:nvPr>
            <p:ph idx="1"/>
          </p:nvPr>
        </p:nvSpPr>
        <p:spPr>
          <a:xfrm>
            <a:off x="103412" y="840602"/>
            <a:ext cx="8926287" cy="5514777"/>
          </a:xfrm>
        </p:spPr>
        <p:txBody>
          <a:bodyPr>
            <a:normAutofit fontScale="70000" lnSpcReduction="20000"/>
          </a:bodyPr>
          <a:lstStyle/>
          <a:p>
            <a:pPr marL="0" indent="0">
              <a:buNone/>
            </a:pPr>
            <a:r>
              <a:rPr lang="en-US" sz="2600" b="1" dirty="0" smtClean="0"/>
              <a:t>STEERING COMMITTEE</a:t>
            </a:r>
          </a:p>
          <a:p>
            <a:pPr marL="342900" lvl="1" indent="-342900">
              <a:lnSpc>
                <a:spcPct val="20000"/>
              </a:lnSpc>
              <a:spcBef>
                <a:spcPts val="1800"/>
              </a:spcBef>
              <a:buClrTx/>
            </a:pPr>
            <a:r>
              <a:rPr lang="en-US" sz="2600" dirty="0"/>
              <a:t>The Honorable Susan Haynie (Palm Beach MPO</a:t>
            </a:r>
            <a:r>
              <a:rPr lang="en-US" sz="2600" dirty="0" smtClean="0"/>
              <a:t>) [Steering Committee Vice-Chair]</a:t>
            </a:r>
            <a:endParaRPr lang="en-US" sz="2600" dirty="0"/>
          </a:p>
          <a:p>
            <a:pPr marL="342900" lvl="1" indent="-342900">
              <a:lnSpc>
                <a:spcPct val="20000"/>
              </a:lnSpc>
              <a:spcBef>
                <a:spcPts val="1800"/>
              </a:spcBef>
              <a:buClrTx/>
            </a:pPr>
            <a:r>
              <a:rPr lang="en-US" sz="2600" dirty="0"/>
              <a:t>The Honorable Jim Wood </a:t>
            </a:r>
            <a:r>
              <a:rPr lang="en-US" sz="2600" dirty="0" smtClean="0"/>
              <a:t>(Okaloosa-Walton TPO)</a:t>
            </a:r>
          </a:p>
          <a:p>
            <a:pPr marL="342900" lvl="1" indent="-342900">
              <a:lnSpc>
                <a:spcPct val="20000"/>
              </a:lnSpc>
              <a:spcBef>
                <a:spcPts val="1800"/>
              </a:spcBef>
              <a:buClrTx/>
            </a:pPr>
            <a:endParaRPr lang="en-US" sz="2100" b="1" dirty="0" smtClean="0"/>
          </a:p>
          <a:p>
            <a:pPr marL="0" lvl="1" indent="0">
              <a:lnSpc>
                <a:spcPct val="70000"/>
              </a:lnSpc>
              <a:spcBef>
                <a:spcPts val="1800"/>
              </a:spcBef>
              <a:buClrTx/>
              <a:buNone/>
            </a:pPr>
            <a:r>
              <a:rPr lang="en-US" sz="2600" b="1" dirty="0" smtClean="0"/>
              <a:t>ADVISORY GROUPS</a:t>
            </a:r>
          </a:p>
          <a:p>
            <a:r>
              <a:rPr lang="en-US" sz="2600" b="1" dirty="0" smtClean="0"/>
              <a:t>Infrastructure and Growth Leadership</a:t>
            </a:r>
          </a:p>
          <a:p>
            <a:pPr lvl="1"/>
            <a:r>
              <a:rPr lang="en-US" sz="2600" dirty="0"/>
              <a:t>The Honorable Susan Haynie (Palm Beach MPO)</a:t>
            </a:r>
          </a:p>
          <a:p>
            <a:pPr lvl="1"/>
            <a:r>
              <a:rPr lang="en-US" sz="2600" dirty="0" smtClean="0"/>
              <a:t>Harry Barley (</a:t>
            </a:r>
            <a:r>
              <a:rPr lang="en-US" sz="2600" dirty="0" err="1" smtClean="0"/>
              <a:t>MetroPlan</a:t>
            </a:r>
            <a:r>
              <a:rPr lang="en-US" sz="2600" dirty="0" smtClean="0"/>
              <a:t> Orlando)</a:t>
            </a:r>
          </a:p>
          <a:p>
            <a:pPr lvl="1"/>
            <a:endParaRPr lang="en-US" sz="2600" dirty="0" smtClean="0"/>
          </a:p>
          <a:p>
            <a:r>
              <a:rPr lang="en-US" sz="2600" b="1" dirty="0" smtClean="0"/>
              <a:t>Innovation and Economic Development</a:t>
            </a:r>
          </a:p>
          <a:p>
            <a:pPr lvl="1"/>
            <a:r>
              <a:rPr lang="en-US" sz="2600" dirty="0"/>
              <a:t>Carlos </a:t>
            </a:r>
            <a:r>
              <a:rPr lang="en-US" sz="2600" dirty="0" err="1"/>
              <a:t>Roa</a:t>
            </a:r>
            <a:r>
              <a:rPr lang="en-US" sz="2600" dirty="0"/>
              <a:t> (Miami-Dade </a:t>
            </a:r>
            <a:r>
              <a:rPr lang="en-US" sz="2600" dirty="0" smtClean="0"/>
              <a:t>MPO)</a:t>
            </a:r>
          </a:p>
          <a:p>
            <a:pPr lvl="1"/>
            <a:endParaRPr lang="en-US" sz="2600" dirty="0" smtClean="0"/>
          </a:p>
          <a:p>
            <a:r>
              <a:rPr lang="en-US" sz="2600" b="1" dirty="0" smtClean="0"/>
              <a:t>Quality of Life and Quality of Places</a:t>
            </a:r>
          </a:p>
          <a:p>
            <a:pPr lvl="1"/>
            <a:r>
              <a:rPr lang="en-US" sz="2600" dirty="0" smtClean="0"/>
              <a:t>Bob </a:t>
            </a:r>
            <a:r>
              <a:rPr lang="en-US" sz="2600" dirty="0" err="1" smtClean="0"/>
              <a:t>Kamm</a:t>
            </a:r>
            <a:r>
              <a:rPr lang="en-US" sz="2600" dirty="0" smtClean="0"/>
              <a:t> (Space Coast TPO)</a:t>
            </a:r>
          </a:p>
          <a:p>
            <a:pPr lvl="1"/>
            <a:r>
              <a:rPr lang="en-US" sz="2600" dirty="0" smtClean="0"/>
              <a:t>Marlie Sanderson (Gainesville MTPO)</a:t>
            </a:r>
          </a:p>
          <a:p>
            <a:pPr lvl="1"/>
            <a:endParaRPr lang="en-US" sz="2600" dirty="0" smtClean="0"/>
          </a:p>
          <a:p>
            <a:r>
              <a:rPr lang="en-US" sz="2600" b="1" dirty="0" smtClean="0"/>
              <a:t>Strategic Intermodal System </a:t>
            </a:r>
          </a:p>
          <a:p>
            <a:pPr lvl="1"/>
            <a:r>
              <a:rPr lang="en-US" sz="2600" dirty="0" smtClean="0"/>
              <a:t>The </a:t>
            </a:r>
            <a:r>
              <a:rPr lang="en-US" sz="2600" dirty="0"/>
              <a:t>Honorable Jim Wood </a:t>
            </a:r>
            <a:r>
              <a:rPr lang="en-US" sz="2600" dirty="0" smtClean="0"/>
              <a:t>(Okaloosa-Walton TPO)</a:t>
            </a:r>
          </a:p>
          <a:p>
            <a:pPr lvl="1"/>
            <a:r>
              <a:rPr lang="en-US" sz="2600" dirty="0"/>
              <a:t>Phil </a:t>
            </a:r>
            <a:r>
              <a:rPr lang="en-US" sz="2600" dirty="0" smtClean="0"/>
              <a:t>Steinmiller</a:t>
            </a:r>
            <a:r>
              <a:rPr lang="en-US" sz="2600" dirty="0"/>
              <a:t> (Miami Dade </a:t>
            </a:r>
            <a:r>
              <a:rPr lang="en-US" sz="2600" dirty="0" smtClean="0"/>
              <a:t>MPO)</a:t>
            </a:r>
          </a:p>
          <a:p>
            <a:pPr lvl="1"/>
            <a:r>
              <a:rPr lang="en-US" sz="2600" dirty="0" smtClean="0"/>
              <a:t>Peter Buchwald (St. Lucie MPO)</a:t>
            </a:r>
          </a:p>
        </p:txBody>
      </p:sp>
      <p:sp>
        <p:nvSpPr>
          <p:cNvPr id="4" name="Rectangle 3"/>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195562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79"/>
            <a:ext cx="8229600" cy="831279"/>
          </a:xfrm>
        </p:spPr>
        <p:txBody>
          <a:bodyPr>
            <a:normAutofit/>
          </a:bodyPr>
          <a:lstStyle/>
          <a:p>
            <a:r>
              <a:rPr lang="en-US" dirty="0" smtClean="0"/>
              <a:t>www.FloridaTransportationPlan.com</a:t>
            </a:r>
            <a:endParaRPr lang="en-US" dirty="0"/>
          </a:p>
        </p:txBody>
      </p:sp>
      <p:sp>
        <p:nvSpPr>
          <p:cNvPr id="2" name="Slide Number Placeholder 1"/>
          <p:cNvSpPr>
            <a:spLocks noGrp="1"/>
          </p:cNvSpPr>
          <p:nvPr>
            <p:ph type="sldNum" sz="quarter" idx="12"/>
          </p:nvPr>
        </p:nvSpPr>
        <p:spPr/>
        <p:txBody>
          <a:bodyPr/>
          <a:lstStyle/>
          <a:p>
            <a:fld id="{6EFA8406-D672-4E03-9ABF-F4A7E3A351AA}" type="slidenum">
              <a:rPr lang="en-US" smtClean="0"/>
              <a:pPr/>
              <a:t>6</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9027" y="1505824"/>
            <a:ext cx="6305946" cy="4680973"/>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420520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1" name="Title 4"/>
          <p:cNvSpPr txBox="1">
            <a:spLocks/>
          </p:cNvSpPr>
          <p:nvPr/>
        </p:nvSpPr>
        <p:spPr bwMode="auto">
          <a:xfrm>
            <a:off x="4559300" y="19050"/>
            <a:ext cx="4584700" cy="1085850"/>
          </a:xfrm>
          <a:prstGeom prst="rect">
            <a:avLst/>
          </a:prstGeom>
          <a:noFill/>
          <a:ln w="9525">
            <a:noFill/>
            <a:miter lim="800000"/>
            <a:headEnd/>
            <a:tailEnd/>
          </a:ln>
        </p:spPr>
        <p:txBody>
          <a:bodyPr anchor="ctr"/>
          <a:lstStyle/>
          <a:p>
            <a:pPr algn="ctr" fontAlgn="base">
              <a:spcBef>
                <a:spcPct val="0"/>
              </a:spcBef>
              <a:spcAft>
                <a:spcPct val="0"/>
              </a:spcAft>
            </a:pPr>
            <a:r>
              <a:rPr lang="en-US" sz="2800" b="1" dirty="0" smtClean="0">
                <a:solidFill>
                  <a:srgbClr val="002060"/>
                </a:solidFill>
                <a:cs typeface="Arial" charset="0"/>
              </a:rPr>
              <a:t>Tampa Bay-NE Florida</a:t>
            </a:r>
          </a:p>
          <a:p>
            <a:pPr algn="ctr" fontAlgn="base">
              <a:spcBef>
                <a:spcPct val="0"/>
              </a:spcBef>
              <a:spcAft>
                <a:spcPct val="0"/>
              </a:spcAft>
            </a:pPr>
            <a:r>
              <a:rPr lang="en-US" sz="2800" b="1" dirty="0" smtClean="0">
                <a:solidFill>
                  <a:srgbClr val="002060"/>
                </a:solidFill>
                <a:cs typeface="Arial" charset="0"/>
              </a:rPr>
              <a:t>Study Area</a:t>
            </a:r>
            <a:endParaRPr lang="en-US" sz="2800" b="1" dirty="0" smtClean="0">
              <a:solidFill>
                <a:prstClr val="white"/>
              </a:solidFill>
              <a:cs typeface="Arial" charset="0"/>
            </a:endParaRPr>
          </a:p>
        </p:txBody>
      </p:sp>
    </p:spTree>
    <p:extLst>
      <p:ext uri="{BB962C8B-B14F-4D97-AF65-F5344CB8AC3E}">
        <p14:creationId xmlns:p14="http://schemas.microsoft.com/office/powerpoint/2010/main" val="25340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3887"/>
            <a:ext cx="8229600" cy="1400469"/>
          </a:xfrm>
        </p:spPr>
        <p:txBody>
          <a:bodyPr>
            <a:normAutofit/>
          </a:bodyPr>
          <a:lstStyle/>
          <a:p>
            <a:r>
              <a:rPr lang="en-US" dirty="0" smtClean="0"/>
              <a:t>Tampa Bay to Northeast Florida</a:t>
            </a:r>
            <a:endParaRPr lang="en-US" dirty="0"/>
          </a:p>
        </p:txBody>
      </p:sp>
      <p:sp>
        <p:nvSpPr>
          <p:cNvPr id="6" name="Slide Number Placeholder 5"/>
          <p:cNvSpPr>
            <a:spLocks noGrp="1"/>
          </p:cNvSpPr>
          <p:nvPr>
            <p:ph type="sldNum" sz="quarter" idx="12"/>
          </p:nvPr>
        </p:nvSpPr>
        <p:spPr/>
        <p:txBody>
          <a:bodyPr/>
          <a:lstStyle/>
          <a:p>
            <a:fld id="{ADC5BE26-424E-4201-A0A6-D8E3FEBF9929}" type="slidenum">
              <a:rPr lang="en-US" smtClean="0"/>
              <a:pPr/>
              <a:t>8</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43050"/>
            <a:ext cx="8229600" cy="2057400"/>
          </a:xfrm>
          <a:prstGeom prst="rect">
            <a:avLst/>
          </a:prstGeom>
        </p:spPr>
      </p:pic>
      <p:pic>
        <p:nvPicPr>
          <p:cNvPr id="9" name="Picture 8" descr="TB-NE Concept Report - Summary Report Cover Image.png"/>
          <p:cNvPicPr>
            <a:picLocks noChangeAspect="1"/>
          </p:cNvPicPr>
          <p:nvPr/>
        </p:nvPicPr>
        <p:blipFill>
          <a:blip r:embed="rId3" cstate="print"/>
          <a:stretch>
            <a:fillRect/>
          </a:stretch>
        </p:blipFill>
        <p:spPr>
          <a:xfrm>
            <a:off x="571500" y="3625602"/>
            <a:ext cx="1343545" cy="1803649"/>
          </a:xfrm>
          <a:prstGeom prst="rect">
            <a:avLst/>
          </a:prstGeom>
          <a:noFill/>
          <a:ln>
            <a:solidFill>
              <a:srgbClr val="00B0F0"/>
            </a:solidFill>
          </a:ln>
        </p:spPr>
      </p:pic>
      <p:sp>
        <p:nvSpPr>
          <p:cNvPr id="10" name="Right Arrow 9"/>
          <p:cNvSpPr/>
          <p:nvPr/>
        </p:nvSpPr>
        <p:spPr>
          <a:xfrm>
            <a:off x="2000250" y="4400550"/>
            <a:ext cx="628650" cy="28575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6"/>
          <p:cNvPicPr>
            <a:picLocks noChangeAspect="1"/>
          </p:cNvPicPr>
          <p:nvPr/>
        </p:nvPicPr>
        <p:blipFill>
          <a:blip r:embed="rId4" cstate="print"/>
          <a:srcRect/>
          <a:stretch>
            <a:fillRect/>
          </a:stretch>
        </p:blipFill>
        <p:spPr bwMode="auto">
          <a:xfrm>
            <a:off x="2743200" y="3657601"/>
            <a:ext cx="2362200" cy="1771650"/>
          </a:xfrm>
          <a:prstGeom prst="rect">
            <a:avLst/>
          </a:prstGeom>
          <a:noFill/>
          <a:ln w="9525">
            <a:solidFill>
              <a:srgbClr val="00B0F0"/>
            </a:solidFill>
            <a:miter lim="800000"/>
            <a:headEnd/>
            <a:tailEnd/>
          </a:ln>
        </p:spPr>
      </p:pic>
      <p:sp>
        <p:nvSpPr>
          <p:cNvPr id="11" name="Rectangle 10"/>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14"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366454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580" y="1329104"/>
            <a:ext cx="8455981" cy="4525963"/>
          </a:xfrm>
        </p:spPr>
        <p:txBody>
          <a:bodyPr>
            <a:normAutofit lnSpcReduction="10000"/>
          </a:bodyPr>
          <a:lstStyle/>
          <a:p>
            <a:r>
              <a:rPr lang="en-US" dirty="0" smtClean="0"/>
              <a:t>Identify transportation solutions to connect Tampa Bay to Northeast Florida</a:t>
            </a:r>
          </a:p>
          <a:p>
            <a:pPr lvl="1"/>
            <a:r>
              <a:rPr lang="en-US" dirty="0" smtClean="0"/>
              <a:t>Corridor(s) of the Future</a:t>
            </a:r>
          </a:p>
          <a:p>
            <a:pPr lvl="2"/>
            <a:r>
              <a:rPr lang="en-US" dirty="0"/>
              <a:t>Multimodal</a:t>
            </a:r>
          </a:p>
          <a:p>
            <a:pPr lvl="2"/>
            <a:r>
              <a:rPr lang="en-US" dirty="0"/>
              <a:t>Multiuse</a:t>
            </a:r>
          </a:p>
          <a:p>
            <a:pPr lvl="2"/>
            <a:r>
              <a:rPr lang="en-US" dirty="0"/>
              <a:t>Emerging Technologies</a:t>
            </a:r>
          </a:p>
          <a:p>
            <a:pPr lvl="2"/>
            <a:r>
              <a:rPr lang="en-US" dirty="0"/>
              <a:t>Utilities</a:t>
            </a:r>
          </a:p>
          <a:p>
            <a:r>
              <a:rPr lang="en-US" dirty="0" smtClean="0"/>
              <a:t>Consultant Selection</a:t>
            </a:r>
          </a:p>
          <a:p>
            <a:pPr lvl="1"/>
            <a:r>
              <a:rPr lang="en-US" dirty="0" smtClean="0"/>
              <a:t>Summer 2015</a:t>
            </a:r>
          </a:p>
          <a:p>
            <a:r>
              <a:rPr lang="en-US" dirty="0" smtClean="0"/>
              <a:t>Launch Formal Evaluation Phase</a:t>
            </a:r>
          </a:p>
          <a:p>
            <a:pPr lvl="1"/>
            <a:r>
              <a:rPr lang="en-US" dirty="0" smtClean="0"/>
              <a:t>Summer/Fall 2015</a:t>
            </a:r>
            <a:endParaRPr lang="en-US" dirty="0"/>
          </a:p>
        </p:txBody>
      </p:sp>
      <p:sp>
        <p:nvSpPr>
          <p:cNvPr id="3" name="Title 2"/>
          <p:cNvSpPr>
            <a:spLocks noGrp="1"/>
          </p:cNvSpPr>
          <p:nvPr>
            <p:ph type="title"/>
          </p:nvPr>
        </p:nvSpPr>
        <p:spPr>
          <a:xfrm>
            <a:off x="161186" y="-1"/>
            <a:ext cx="8821629" cy="762001"/>
          </a:xfrm>
        </p:spPr>
        <p:txBody>
          <a:bodyPr>
            <a:normAutofit/>
          </a:bodyPr>
          <a:lstStyle/>
          <a:p>
            <a:r>
              <a:rPr lang="en-US" sz="3200" dirty="0" smtClean="0"/>
              <a:t>Tampa to NE Florida Future Corridor Study</a:t>
            </a:r>
            <a:endParaRPr lang="en-US" sz="3200" dirty="0"/>
          </a:p>
        </p:txBody>
      </p:sp>
      <p:sp>
        <p:nvSpPr>
          <p:cNvPr id="4" name="Slide Number Placeholder 3"/>
          <p:cNvSpPr>
            <a:spLocks noGrp="1"/>
          </p:cNvSpPr>
          <p:nvPr>
            <p:ph type="sldNum" sz="quarter" idx="12"/>
          </p:nvPr>
        </p:nvSpPr>
        <p:spPr/>
        <p:txBody>
          <a:bodyPr/>
          <a:lstStyle/>
          <a:p>
            <a:fld id="{ADC5BE26-424E-4201-A0A6-D8E3FEBF9929}" type="slidenum">
              <a:rPr lang="en-US" smtClean="0"/>
              <a:pPr/>
              <a:t>9</a:t>
            </a:fld>
            <a:endParaRPr lang="en-US" dirty="0"/>
          </a:p>
        </p:txBody>
      </p:sp>
      <p:pic>
        <p:nvPicPr>
          <p:cNvPr id="5" name="Picture 4" descr="Harvard Design Future Concepts (vlarge)"/>
          <p:cNvPicPr preferRelativeResize="0">
            <a:picLocks noChangeAspect="1" noChangeArrowheads="1"/>
          </p:cNvPicPr>
          <p:nvPr/>
        </p:nvPicPr>
        <p:blipFill>
          <a:blip r:embed="rId2" cstate="print"/>
          <a:srcRect/>
          <a:stretch>
            <a:fillRect/>
          </a:stretch>
        </p:blipFill>
        <p:spPr bwMode="auto">
          <a:xfrm>
            <a:off x="4932009" y="2171403"/>
            <a:ext cx="3790950" cy="2397048"/>
          </a:xfrm>
          <a:prstGeom prst="rect">
            <a:avLst/>
          </a:prstGeom>
          <a:ln>
            <a:noFill/>
          </a:ln>
          <a:effectLst>
            <a:outerShdw blurRad="190500" algn="tl" rotWithShape="0">
              <a:srgbClr val="000000">
                <a:alpha val="70000"/>
              </a:srgbClr>
            </a:outerShdw>
          </a:effectLst>
        </p:spPr>
      </p:pic>
      <p:sp>
        <p:nvSpPr>
          <p:cNvPr id="6" name="Rectangle 5"/>
          <p:cNvSpPr/>
          <p:nvPr/>
        </p:nvSpPr>
        <p:spPr>
          <a:xfrm>
            <a:off x="-3018" y="6400800"/>
            <a:ext cx="9144000" cy="457199"/>
          </a:xfrm>
          <a:prstGeom prst="rect">
            <a:avLst/>
          </a:prstGeom>
          <a:solidFill>
            <a:srgbClr val="1F428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63040" y="6504801"/>
            <a:ext cx="7299960" cy="307777"/>
          </a:xfrm>
          <a:prstGeom prst="rect">
            <a:avLst/>
          </a:prstGeom>
          <a:noFill/>
          <a:ln>
            <a:noFill/>
          </a:ln>
          <a:effectLst/>
        </p:spPr>
        <p:txBody>
          <a:bodyPr wrap="square" rtlCol="0">
            <a:spAutoFit/>
          </a:bodyPr>
          <a:lstStyle/>
          <a:p>
            <a:r>
              <a:rPr lang="en-US" sz="1400" b="1" dirty="0" smtClean="0">
                <a:solidFill>
                  <a:schemeClr val="bg1"/>
                </a:solidFill>
              </a:rPr>
              <a:t>Florida Department of Transportation</a:t>
            </a:r>
          </a:p>
        </p:txBody>
      </p:sp>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6400800"/>
            <a:ext cx="914400" cy="457200"/>
          </a:xfrm>
          <a:prstGeom prst="rect">
            <a:avLst/>
          </a:prstGeom>
        </p:spPr>
      </p:pic>
    </p:spTree>
    <p:extLst>
      <p:ext uri="{BB962C8B-B14F-4D97-AF65-F5344CB8AC3E}">
        <p14:creationId xmlns:p14="http://schemas.microsoft.com/office/powerpoint/2010/main" val="30710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T_FDOT_Office of Policy Planning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tsy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Arts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rtsy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Arts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Artsy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Arts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PT_FDOT_Office of Policy Planning_Template</Template>
  <TotalTime>281</TotalTime>
  <Words>989</Words>
  <Application>Microsoft Office PowerPoint</Application>
  <PresentationFormat>On-screen Show (4:3)</PresentationFormat>
  <Paragraphs>197</Paragraphs>
  <Slides>21</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宋体</vt:lpstr>
      <vt:lpstr>Arial</vt:lpstr>
      <vt:lpstr>Calibri</vt:lpstr>
      <vt:lpstr>Myriad Pro</vt:lpstr>
      <vt:lpstr>Myriad Pro Semibold</vt:lpstr>
      <vt:lpstr>Verdana</vt:lpstr>
      <vt:lpstr>PT_FDOT_Office of Policy Planning_Template</vt:lpstr>
      <vt:lpstr>Office Theme</vt:lpstr>
      <vt:lpstr>     Jim Wood April 2, 2015</vt:lpstr>
      <vt:lpstr>Florida Transportation Plan (FTP) Strategic Intermodal System (SIS) Policy Plan </vt:lpstr>
      <vt:lpstr>Advisory Group Structure</vt:lpstr>
      <vt:lpstr>Six Pillars: Framework for the FTP</vt:lpstr>
      <vt:lpstr>MPO Representatives on FTP/SIS  Steering Committee and Advisory Groups</vt:lpstr>
      <vt:lpstr>www.FloridaTransportationPlan.com</vt:lpstr>
      <vt:lpstr>PowerPoint Presentation</vt:lpstr>
      <vt:lpstr>Tampa Bay to Northeast Florida</vt:lpstr>
      <vt:lpstr>Tampa to NE Florida Future Corridor Study</vt:lpstr>
      <vt:lpstr>PowerPoint Presentation</vt:lpstr>
      <vt:lpstr>2014 Government Officials Survey</vt:lpstr>
      <vt:lpstr>Input on Roadway Design</vt:lpstr>
      <vt:lpstr>Percent Agree/Strongly Agree</vt:lpstr>
      <vt:lpstr>PowerPoint Presentation</vt:lpstr>
      <vt:lpstr>Informed How Priorities are Considered</vt:lpstr>
      <vt:lpstr>2014 Visitor Survey</vt:lpstr>
      <vt:lpstr>FL Highways Compared to Home</vt:lpstr>
      <vt:lpstr>Rest Area Experience</vt:lpstr>
      <vt:lpstr>Airport Experience</vt:lpstr>
      <vt:lpstr>Calendar</vt:lpstr>
      <vt:lpstr>Questions?</vt:lpstr>
    </vt:vector>
  </TitlesOfParts>
  <Company>Cambridge Systematics,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mwilson</dc:creator>
  <cp:lastModifiedBy>Wood, Jim M. (CO)</cp:lastModifiedBy>
  <cp:revision>36</cp:revision>
  <cp:lastPrinted>2014-08-28T17:23:23Z</cp:lastPrinted>
  <dcterms:created xsi:type="dcterms:W3CDTF">2014-08-28T19:28:25Z</dcterms:created>
  <dcterms:modified xsi:type="dcterms:W3CDTF">2015-04-02T11:24:40Z</dcterms:modified>
</cp:coreProperties>
</file>