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63" r:id="rId2"/>
    <p:sldMasterId id="2147483675" r:id="rId3"/>
  </p:sldMasterIdLst>
  <p:notesMasterIdLst>
    <p:notesMasterId r:id="rId39"/>
  </p:notesMasterIdLst>
  <p:sldIdLst>
    <p:sldId id="256" r:id="rId4"/>
    <p:sldId id="427" r:id="rId5"/>
    <p:sldId id="415" r:id="rId6"/>
    <p:sldId id="416" r:id="rId7"/>
    <p:sldId id="428" r:id="rId8"/>
    <p:sldId id="434" r:id="rId9"/>
    <p:sldId id="430" r:id="rId10"/>
    <p:sldId id="417" r:id="rId11"/>
    <p:sldId id="418" r:id="rId12"/>
    <p:sldId id="329" r:id="rId13"/>
    <p:sldId id="419" r:id="rId14"/>
    <p:sldId id="420" r:id="rId15"/>
    <p:sldId id="421" r:id="rId16"/>
    <p:sldId id="387" r:id="rId17"/>
    <p:sldId id="402" r:id="rId18"/>
    <p:sldId id="360" r:id="rId19"/>
    <p:sldId id="366" r:id="rId20"/>
    <p:sldId id="429" r:id="rId21"/>
    <p:sldId id="435" r:id="rId22"/>
    <p:sldId id="371" r:id="rId23"/>
    <p:sldId id="372" r:id="rId24"/>
    <p:sldId id="373" r:id="rId25"/>
    <p:sldId id="436" r:id="rId26"/>
    <p:sldId id="376" r:id="rId27"/>
    <p:sldId id="367" r:id="rId28"/>
    <p:sldId id="410" r:id="rId29"/>
    <p:sldId id="411" r:id="rId30"/>
    <p:sldId id="374" r:id="rId31"/>
    <p:sldId id="396" r:id="rId32"/>
    <p:sldId id="400" r:id="rId33"/>
    <p:sldId id="408" r:id="rId34"/>
    <p:sldId id="431" r:id="rId35"/>
    <p:sldId id="433" r:id="rId36"/>
    <p:sldId id="432" r:id="rId37"/>
    <p:sldId id="437"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orient="horz"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vis Hills" initials="TAH" lastIdx="8" clrIdx="0"/>
  <p:cmAuthor id="1" name="Andrew Garrison" initials="AG" lastIdx="41" clrIdx="1">
    <p:extLst/>
  </p:cmAuthor>
  <p:cmAuthor id="2" name="Travis Hills" initials="TH" lastIdx="48" clrIdx="2">
    <p:extLst/>
  </p:cmAuthor>
  <p:cmAuthor id="3" name="laura.carter" initials="lc"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58C00"/>
    <a:srgbClr val="3481DD"/>
    <a:srgbClr val="45698F"/>
    <a:srgbClr val="C20819"/>
    <a:srgbClr val="778AC9"/>
    <a:srgbClr val="F2F2F2"/>
    <a:srgbClr val="B7B7B7"/>
    <a:srgbClr val="8992D2"/>
    <a:srgbClr val="2F5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6632" autoAdjust="0"/>
  </p:normalViewPr>
  <p:slideViewPr>
    <p:cSldViewPr snapToGrid="0">
      <p:cViewPr varScale="1">
        <p:scale>
          <a:sx n="38" d="100"/>
          <a:sy n="38" d="100"/>
        </p:scale>
        <p:origin x="1094" y="31"/>
      </p:cViewPr>
      <p:guideLst>
        <p:guide orient="horz" pos="2160"/>
        <p:guide pos="2880"/>
        <p:guide orient="horz" pos="1620"/>
        <p:guide orient="horz"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86" d="100"/>
          <a:sy n="86" d="100"/>
        </p:scale>
        <p:origin x="3786" y="9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D:\Data\Projects\SOS\SOS%202017\Excel\SOS%20Spreadsheet%202017%202018_10_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0066608823201348"/>
          <c:y val="5.8018363506405018E-2"/>
          <c:w val="0.62708377135445503"/>
          <c:h val="0.73331648429030083"/>
        </c:manualLayout>
      </c:layout>
      <c:lineChart>
        <c:grouping val="standard"/>
        <c:varyColors val="0"/>
        <c:ser>
          <c:idx val="0"/>
          <c:order val="0"/>
          <c:tx>
            <c:v>State of Florida</c:v>
          </c:tx>
          <c:marker>
            <c:symbol val="none"/>
          </c:marker>
          <c:cat>
            <c:numRef>
              <c:f>Population!$J$4:$S$4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Population!$J$26:$S$26</c:f>
              <c:numCache>
                <c:formatCode>#,##0</c:formatCode>
                <c:ptCount val="10"/>
                <c:pt idx="0">
                  <c:v>18807219</c:v>
                </c:pt>
                <c:pt idx="1">
                  <c:v>18750483</c:v>
                </c:pt>
                <c:pt idx="2">
                  <c:v>18801310</c:v>
                </c:pt>
                <c:pt idx="3">
                  <c:v>18905048</c:v>
                </c:pt>
                <c:pt idx="4">
                  <c:v>19074434</c:v>
                </c:pt>
                <c:pt idx="5">
                  <c:v>19259543</c:v>
                </c:pt>
                <c:pt idx="6">
                  <c:v>19507369</c:v>
                </c:pt>
                <c:pt idx="7">
                  <c:v>20271272</c:v>
                </c:pt>
                <c:pt idx="8">
                  <c:v>20148654</c:v>
                </c:pt>
                <c:pt idx="9">
                  <c:v>20484142</c:v>
                </c:pt>
              </c:numCache>
            </c:numRef>
          </c:val>
          <c:smooth val="0"/>
          <c:extLst>
            <c:ext xmlns:c16="http://schemas.microsoft.com/office/drawing/2014/chart" uri="{C3380CC4-5D6E-409C-BE32-E72D297353CC}">
              <c16:uniqueId val="{00000000-F215-4EBD-AF66-64BAABEB421C}"/>
            </c:ext>
          </c:extLst>
        </c:ser>
        <c:dLbls>
          <c:showLegendKey val="0"/>
          <c:showVal val="0"/>
          <c:showCatName val="0"/>
          <c:showSerName val="0"/>
          <c:showPercent val="0"/>
          <c:showBubbleSize val="0"/>
        </c:dLbls>
        <c:marker val="1"/>
        <c:smooth val="0"/>
        <c:axId val="54941184"/>
        <c:axId val="99269376"/>
      </c:lineChart>
      <c:lineChart>
        <c:grouping val="standard"/>
        <c:varyColors val="0"/>
        <c:ser>
          <c:idx val="1"/>
          <c:order val="1"/>
          <c:tx>
            <c:v>Brevard County</c:v>
          </c:tx>
          <c:marker>
            <c:symbol val="none"/>
          </c:marker>
          <c:cat>
            <c:numRef>
              <c:f>Population!$J$4:$S$4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Population!$J$29:$S$29</c:f>
              <c:numCache>
                <c:formatCode>#,##0</c:formatCode>
                <c:ptCount val="10"/>
                <c:pt idx="0">
                  <c:v>541331</c:v>
                </c:pt>
                <c:pt idx="1">
                  <c:v>542239</c:v>
                </c:pt>
                <c:pt idx="2">
                  <c:v>543376</c:v>
                </c:pt>
                <c:pt idx="3">
                  <c:v>545184</c:v>
                </c:pt>
                <c:pt idx="4">
                  <c:v>545625</c:v>
                </c:pt>
                <c:pt idx="5">
                  <c:v>548424</c:v>
                </c:pt>
                <c:pt idx="6">
                  <c:v>552427</c:v>
                </c:pt>
                <c:pt idx="7">
                  <c:v>561714</c:v>
                </c:pt>
                <c:pt idx="8">
                  <c:v>568919</c:v>
                </c:pt>
                <c:pt idx="9">
                  <c:v>575211</c:v>
                </c:pt>
              </c:numCache>
            </c:numRef>
          </c:val>
          <c:smooth val="0"/>
          <c:extLst>
            <c:ext xmlns:c16="http://schemas.microsoft.com/office/drawing/2014/chart" uri="{C3380CC4-5D6E-409C-BE32-E72D297353CC}">
              <c16:uniqueId val="{00000001-F215-4EBD-AF66-64BAABEB421C}"/>
            </c:ext>
          </c:extLst>
        </c:ser>
        <c:dLbls>
          <c:showLegendKey val="0"/>
          <c:showVal val="0"/>
          <c:showCatName val="0"/>
          <c:showSerName val="0"/>
          <c:showPercent val="0"/>
          <c:showBubbleSize val="0"/>
        </c:dLbls>
        <c:marker val="1"/>
        <c:smooth val="0"/>
        <c:axId val="54942720"/>
        <c:axId val="99269952"/>
      </c:lineChart>
      <c:catAx>
        <c:axId val="54941184"/>
        <c:scaling>
          <c:orientation val="minMax"/>
        </c:scaling>
        <c:delete val="0"/>
        <c:axPos val="b"/>
        <c:numFmt formatCode="General" sourceLinked="1"/>
        <c:majorTickMark val="out"/>
        <c:minorTickMark val="none"/>
        <c:tickLblPos val="low"/>
        <c:crossAx val="99269376"/>
        <c:crosses val="autoZero"/>
        <c:auto val="1"/>
        <c:lblAlgn val="ctr"/>
        <c:lblOffset val="100"/>
        <c:noMultiLvlLbl val="0"/>
      </c:catAx>
      <c:valAx>
        <c:axId val="99269376"/>
        <c:scaling>
          <c:orientation val="minMax"/>
          <c:min val="17000000"/>
        </c:scaling>
        <c:delete val="0"/>
        <c:axPos val="l"/>
        <c:majorGridlines/>
        <c:title>
          <c:tx>
            <c:rich>
              <a:bodyPr/>
              <a:lstStyle/>
              <a:p>
                <a:pPr>
                  <a:defRPr/>
                </a:pPr>
                <a:r>
                  <a:rPr lang="en-US"/>
                  <a:t>State of Florida Population</a:t>
                </a:r>
              </a:p>
            </c:rich>
          </c:tx>
          <c:layout>
            <c:manualLayout>
              <c:xMode val="edge"/>
              <c:yMode val="edge"/>
              <c:x val="1.380149030825829E-2"/>
              <c:y val="0.15425991330988445"/>
            </c:manualLayout>
          </c:layout>
          <c:overlay val="0"/>
        </c:title>
        <c:numFmt formatCode="#,##0" sourceLinked="1"/>
        <c:majorTickMark val="out"/>
        <c:minorTickMark val="none"/>
        <c:tickLblPos val="nextTo"/>
        <c:spPr>
          <a:ln w="6350"/>
        </c:spPr>
        <c:crossAx val="54941184"/>
        <c:crosses val="autoZero"/>
        <c:crossBetween val="between"/>
      </c:valAx>
      <c:valAx>
        <c:axId val="99269952"/>
        <c:scaling>
          <c:orientation val="minMax"/>
          <c:max val="600000"/>
          <c:min val="500000"/>
        </c:scaling>
        <c:delete val="0"/>
        <c:axPos val="r"/>
        <c:title>
          <c:tx>
            <c:rich>
              <a:bodyPr/>
              <a:lstStyle/>
              <a:p>
                <a:pPr>
                  <a:defRPr/>
                </a:pPr>
                <a:r>
                  <a:rPr lang="en-US"/>
                  <a:t>Brevard County Population</a:t>
                </a:r>
              </a:p>
            </c:rich>
          </c:tx>
          <c:layout>
            <c:manualLayout>
              <c:xMode val="edge"/>
              <c:yMode val="edge"/>
              <c:x val="0.94732079136967617"/>
              <c:y val="0.15604911470518523"/>
            </c:manualLayout>
          </c:layout>
          <c:overlay val="0"/>
        </c:title>
        <c:numFmt formatCode="#,##0" sourceLinked="1"/>
        <c:majorTickMark val="out"/>
        <c:minorTickMark val="none"/>
        <c:tickLblPos val="nextTo"/>
        <c:crossAx val="54942720"/>
        <c:crosses val="max"/>
        <c:crossBetween val="between"/>
      </c:valAx>
      <c:catAx>
        <c:axId val="54942720"/>
        <c:scaling>
          <c:orientation val="minMax"/>
        </c:scaling>
        <c:delete val="1"/>
        <c:axPos val="b"/>
        <c:numFmt formatCode="General" sourceLinked="1"/>
        <c:majorTickMark val="out"/>
        <c:minorTickMark val="none"/>
        <c:tickLblPos val="nextTo"/>
        <c:crossAx val="99269952"/>
        <c:crosses val="autoZero"/>
        <c:auto val="1"/>
        <c:lblAlgn val="ctr"/>
        <c:lblOffset val="100"/>
        <c:noMultiLvlLbl val="0"/>
      </c:catAx>
    </c:plotArea>
    <c:legend>
      <c:legendPos val="b"/>
      <c:layout>
        <c:manualLayout>
          <c:xMode val="edge"/>
          <c:yMode val="edge"/>
          <c:x val="0.18239558205513329"/>
          <c:y val="0.89768669239102516"/>
          <c:w val="0.53575207723312035"/>
          <c:h val="8.0151177140687299E-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31DF19-C559-4D3C-AB1E-063926E0FCA0}" type="datetimeFigureOut">
              <a:rPr lang="en-US" smtClean="0"/>
              <a:t>2/5/2020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65A22B-6938-465A-9921-6A71DFE14106}" type="slidenum">
              <a:rPr lang="en-US" smtClean="0"/>
              <a:t>‹#›</a:t>
            </a:fld>
            <a:endParaRPr lang="en-US" dirty="0"/>
          </a:p>
        </p:txBody>
      </p:sp>
    </p:spTree>
    <p:extLst>
      <p:ext uri="{BB962C8B-B14F-4D97-AF65-F5344CB8AC3E}">
        <p14:creationId xmlns:p14="http://schemas.microsoft.com/office/powerpoint/2010/main" val="276763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a:t>
            </a:r>
          </a:p>
          <a:p>
            <a:r>
              <a:rPr lang="en-US" sz="1200" kern="1200" dirty="0">
                <a:solidFill>
                  <a:schemeClr val="tx1"/>
                </a:solidFill>
                <a:effectLst/>
                <a:latin typeface="+mn-lt"/>
                <a:ea typeface="+mn-ea"/>
                <a:cs typeface="+mn-cs"/>
              </a:rPr>
              <a:t>A summary of the SOS was provided to this group when selecting projects for presentations that highlighted a little bit of what the SOS is and how it is used. Today’s presentation will provide a brief look into the evolution of the report and how it is integrated into the planning process. </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a:t>
            </a:fld>
            <a:endParaRPr lang="en-US" dirty="0"/>
          </a:p>
        </p:txBody>
      </p:sp>
    </p:spTree>
    <p:extLst>
      <p:ext uri="{BB962C8B-B14F-4D97-AF65-F5344CB8AC3E}">
        <p14:creationId xmlns:p14="http://schemas.microsoft.com/office/powerpoint/2010/main" val="400489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a review of trends.</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10</a:t>
            </a:fld>
            <a:endParaRPr lang="en-US" dirty="0"/>
          </a:p>
        </p:txBody>
      </p:sp>
    </p:spTree>
    <p:extLst>
      <p:ext uri="{BB962C8B-B14F-4D97-AF65-F5344CB8AC3E}">
        <p14:creationId xmlns:p14="http://schemas.microsoft.com/office/powerpoint/2010/main" val="192292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some general trends, that impact use of the transportation system. One is population growth and another is how many vehicle registrations there are. More vehicles , potentially more congestion.  The chart shows that Brevard County is seeing a steady increase in population, similar to the State.</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11</a:t>
            </a:fld>
            <a:endParaRPr lang="en-US" dirty="0"/>
          </a:p>
        </p:txBody>
      </p:sp>
    </p:spTree>
    <p:extLst>
      <p:ext uri="{BB962C8B-B14F-4D97-AF65-F5344CB8AC3E}">
        <p14:creationId xmlns:p14="http://schemas.microsoft.com/office/powerpoint/2010/main" val="124527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Mobility indicators include traffic volumes, truck traffic VMT, congestion and we identify our busiest intersections and interchanges.</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12</a:t>
            </a:fld>
            <a:endParaRPr lang="en-US" dirty="0"/>
          </a:p>
        </p:txBody>
      </p:sp>
    </p:spTree>
    <p:extLst>
      <p:ext uri="{BB962C8B-B14F-4D97-AF65-F5344CB8AC3E}">
        <p14:creationId xmlns:p14="http://schemas.microsoft.com/office/powerpoint/2010/main" val="174909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Like every area, we have other modes too, but being the Space Coast, we have a few extras compared to those that are inland. We monitor transit ridership, activity at the Orlando-Melbourne International Airport, Cruise passengers (Port Canaveral being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busiest in the nation), cargo at the Port.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the only TPO in the state that also monitors space activities. The activity and commercial growth at the space center is not just an economic indicator, but one needs to realize from a planning perspective that the cargo on those launches has to get there by some mode of transportation.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these trends are included each year in the report and provide a glimpse into not just where we have been, but where we are going. Five year historical information is provided in the report.</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13</a:t>
            </a:fld>
            <a:endParaRPr lang="en-US" dirty="0"/>
          </a:p>
        </p:txBody>
      </p:sp>
    </p:spTree>
    <p:extLst>
      <p:ext uri="{BB962C8B-B14F-4D97-AF65-F5344CB8AC3E}">
        <p14:creationId xmlns:p14="http://schemas.microsoft.com/office/powerpoint/2010/main" val="279616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our 2017 report, this is the summary slide of our trends that is presented to our committee’s and board. The arrows show if the trend is going up or down compared to the desired trend and the color indicates whether it is good or bad trend. So, we could have a green down arrow that would be good to see traffic fatalities decreasing. </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14</a:t>
            </a:fld>
            <a:endParaRPr lang="en-US" dirty="0"/>
          </a:p>
        </p:txBody>
      </p:sp>
    </p:spTree>
    <p:extLst>
      <p:ext uri="{BB962C8B-B14F-4D97-AF65-F5344CB8AC3E}">
        <p14:creationId xmlns:p14="http://schemas.microsoft.com/office/powerpoint/2010/main" val="280373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of those modal choices that most of you wouldn’t have.</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15</a:t>
            </a:fld>
            <a:endParaRPr lang="en-US" dirty="0"/>
          </a:p>
        </p:txBody>
      </p:sp>
    </p:spTree>
    <p:extLst>
      <p:ext uri="{BB962C8B-B14F-4D97-AF65-F5344CB8AC3E}">
        <p14:creationId xmlns:p14="http://schemas.microsoft.com/office/powerpoint/2010/main" val="289137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is the actual corridor analysis.</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16</a:t>
            </a:fld>
            <a:endParaRPr lang="en-US" dirty="0"/>
          </a:p>
        </p:txBody>
      </p:sp>
    </p:spTree>
    <p:extLst>
      <p:ext uri="{BB962C8B-B14F-4D97-AF65-F5344CB8AC3E}">
        <p14:creationId xmlns:p14="http://schemas.microsoft.com/office/powerpoint/2010/main" val="295216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corridor analysis approach focused on bridging the gap between our LRTP and the annual project priorities process. There are a total of nine goals/ measures conducted along 218 SOS corridors.  The performance of the system is monitored comparing current and future years against the baseline trend established in 2015/16 and we track five year trends in relation to the goals and measures.</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17</a:t>
            </a:fld>
            <a:endParaRPr lang="en-US" dirty="0"/>
          </a:p>
        </p:txBody>
      </p:sp>
    </p:spTree>
    <p:extLst>
      <p:ext uri="{BB962C8B-B14F-4D97-AF65-F5344CB8AC3E}">
        <p14:creationId xmlns:p14="http://schemas.microsoft.com/office/powerpoint/2010/main" val="3935050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table used showing all nine measures, what our baseline numbers were, when we started the corridor analysis and what our desired trend is for each.</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18</a:t>
            </a:fld>
            <a:endParaRPr lang="en-US" dirty="0"/>
          </a:p>
        </p:txBody>
      </p:sp>
    </p:spTree>
    <p:extLst>
      <p:ext uri="{BB962C8B-B14F-4D97-AF65-F5344CB8AC3E}">
        <p14:creationId xmlns:p14="http://schemas.microsoft.com/office/powerpoint/2010/main" val="3013609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each criteria or measure has its own ranking of corridors. The first measure is the oldest related to congestion. We take latest traffic volume over capacity of the corridor and if the ratio is .85 or higher, the corridor is considered congested. The table on this slide shows our top 5 highest congested corridors in 2017. Also, it includes whether or not the corridor has a project planned on it in the TIP. For the </a:t>
            </a:r>
            <a:r>
              <a:rPr lang="en-US" sz="1200" kern="1200" dirty="0" err="1">
                <a:solidFill>
                  <a:schemeClr val="tx1"/>
                </a:solidFill>
                <a:effectLst/>
                <a:latin typeface="+mn-lt"/>
                <a:ea typeface="+mn-ea"/>
                <a:cs typeface="+mn-cs"/>
              </a:rPr>
              <a:t>powerpoint</a:t>
            </a:r>
            <a:r>
              <a:rPr lang="en-US" sz="1200" kern="1200" dirty="0">
                <a:solidFill>
                  <a:schemeClr val="tx1"/>
                </a:solidFill>
                <a:effectLst/>
                <a:latin typeface="+mn-lt"/>
                <a:ea typeface="+mn-ea"/>
                <a:cs typeface="+mn-cs"/>
              </a:rPr>
              <a:t> given to our committees and board, we also include who’s jurisdiction the corridor is in and who is the maintaining agency. This information is very useful to determine what actions to take or if there is already something in the pipeline addressing the issue.</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19</a:t>
            </a:fld>
            <a:endParaRPr lang="en-US" dirty="0"/>
          </a:p>
        </p:txBody>
      </p:sp>
    </p:spTree>
    <p:extLst>
      <p:ext uri="{BB962C8B-B14F-4D97-AF65-F5344CB8AC3E}">
        <p14:creationId xmlns:p14="http://schemas.microsoft.com/office/powerpoint/2010/main" val="301360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will first cover the history of the report, which is important to highlight because it shows that as times change and new approaches and technology are introduced, the methodology can be updated to take into account both the data available and how it is reviewed and used. I will then cover what is analyzed in it today and what is needed to implement elsewhere.</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a:t>
            </a:fld>
            <a:endParaRPr lang="en-US" dirty="0"/>
          </a:p>
        </p:txBody>
      </p:sp>
    </p:spTree>
    <p:extLst>
      <p:ext uri="{BB962C8B-B14F-4D97-AF65-F5344CB8AC3E}">
        <p14:creationId xmlns:p14="http://schemas.microsoft.com/office/powerpoint/2010/main" val="130997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measure is percentage of designated evacuation route miles monitored by video. Being a coastal community, this criteria is very useful for planning and helping with where future TSM&amp;O technologies should be implemented. If emergency operation funding or grants are available, the County can easily go to the list and see where there are needs, from a monitoring standpoint.</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20</a:t>
            </a:fld>
            <a:endParaRPr lang="en-US" dirty="0"/>
          </a:p>
        </p:txBody>
      </p:sp>
    </p:spTree>
    <p:extLst>
      <p:ext uri="{BB962C8B-B14F-4D97-AF65-F5344CB8AC3E}">
        <p14:creationId xmlns:p14="http://schemas.microsoft.com/office/powerpoint/2010/main" val="364973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Percentage of roadway centerline lane miles with existing/proposed ITS infrastructure – from TPO’s ITS Master Plan – identifies gaps in system and useful when district is planning projects. Note that the table also shows resurfacing which is an excellent opportunity to piggyback onto other projects to get infrastructure such as fiber included.</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21</a:t>
            </a:fld>
            <a:endParaRPr lang="en-US" dirty="0"/>
          </a:p>
        </p:txBody>
      </p:sp>
    </p:spTree>
    <p:extLst>
      <p:ext uri="{BB962C8B-B14F-4D97-AF65-F5344CB8AC3E}">
        <p14:creationId xmlns:p14="http://schemas.microsoft.com/office/powerpoint/2010/main" val="3649736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annual transit ridership measure: The data shows where routes are doing well; can be crossed referenced to lists of where bike/</a:t>
            </a:r>
            <a:r>
              <a:rPr lang="en-US" sz="1200" kern="1200" dirty="0" err="1">
                <a:solidFill>
                  <a:schemeClr val="tx1"/>
                </a:solidFill>
                <a:effectLst/>
                <a:latin typeface="+mn-lt"/>
                <a:ea typeface="+mn-ea"/>
                <a:cs typeface="+mn-cs"/>
              </a:rPr>
              <a:t>ped</a:t>
            </a:r>
            <a:r>
              <a:rPr lang="en-US" sz="1200" kern="1200" dirty="0">
                <a:solidFill>
                  <a:schemeClr val="tx1"/>
                </a:solidFill>
                <a:effectLst/>
                <a:latin typeface="+mn-lt"/>
                <a:ea typeface="+mn-ea"/>
                <a:cs typeface="+mn-cs"/>
              </a:rPr>
              <a:t> resources should be supported and put in place if not already built. Also useful to reference when resurfacing or another project arises as the ADA bus stop list can be used and stops upgraded. </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22</a:t>
            </a:fld>
            <a:endParaRPr lang="en-US" dirty="0"/>
          </a:p>
        </p:txBody>
      </p:sp>
    </p:spTree>
    <p:extLst>
      <p:ext uri="{BB962C8B-B14F-4D97-AF65-F5344CB8AC3E}">
        <p14:creationId xmlns:p14="http://schemas.microsoft.com/office/powerpoint/2010/main" val="3649736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Brevard County, along with many other counties in Florida, is unfortunately ranked very high in bicycle and pedestrian crashes and fatalities. As such, these users and their facility needs are included as one of the measures. Corridors are ranked based upon the percentage of length the corridor is without facilities. Pedestrian and bicycle facilities are separated and ranked separately.</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23</a:t>
            </a:fld>
            <a:endParaRPr lang="en-US" dirty="0"/>
          </a:p>
        </p:txBody>
      </p:sp>
    </p:spTree>
    <p:extLst>
      <p:ext uri="{BB962C8B-B14F-4D97-AF65-F5344CB8AC3E}">
        <p14:creationId xmlns:p14="http://schemas.microsoft.com/office/powerpoint/2010/main" val="3649736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summary of the first five measures, we can view a snapshot of how the SOS network is performing.</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24</a:t>
            </a:fld>
            <a:endParaRPr lang="en-US" dirty="0"/>
          </a:p>
        </p:txBody>
      </p:sp>
    </p:spTree>
    <p:extLst>
      <p:ext uri="{BB962C8B-B14F-4D97-AF65-F5344CB8AC3E}">
        <p14:creationId xmlns:p14="http://schemas.microsoft.com/office/powerpoint/2010/main" val="409975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four measures focus on safety.</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25</a:t>
            </a:fld>
            <a:endParaRPr lang="en-US" dirty="0"/>
          </a:p>
        </p:txBody>
      </p:sp>
    </p:spTree>
    <p:extLst>
      <p:ext uri="{BB962C8B-B14F-4D97-AF65-F5344CB8AC3E}">
        <p14:creationId xmlns:p14="http://schemas.microsoft.com/office/powerpoint/2010/main" val="3796409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adjusted our reporting method to be consistent with the state and how the federal performance measures are being addressed. The first safety measure is just vehicle crash frequency. The number presented is the average over the latest five year reporting period.</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26</a:t>
            </a:fld>
            <a:endParaRPr lang="en-US" dirty="0"/>
          </a:p>
        </p:txBody>
      </p:sp>
    </p:spTree>
    <p:extLst>
      <p:ext uri="{BB962C8B-B14F-4D97-AF65-F5344CB8AC3E}">
        <p14:creationId xmlns:p14="http://schemas.microsoft.com/office/powerpoint/2010/main" val="3649736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the safety analysis, we also include looking at overall trends. This includes fatal crashes and vulnerable road user crashes.</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27</a:t>
            </a:fld>
            <a:endParaRPr lang="en-US" dirty="0"/>
          </a:p>
        </p:txBody>
      </p:sp>
    </p:spTree>
    <p:extLst>
      <p:ext uri="{BB962C8B-B14F-4D97-AF65-F5344CB8AC3E}">
        <p14:creationId xmlns:p14="http://schemas.microsoft.com/office/powerpoint/2010/main" val="3649736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pedestrian crashes on the corridors is reported as the average over the last five years, consistent with the Federal Performance Measure.</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28</a:t>
            </a:fld>
            <a:endParaRPr lang="en-US" dirty="0"/>
          </a:p>
        </p:txBody>
      </p:sp>
    </p:spTree>
    <p:extLst>
      <p:ext uri="{BB962C8B-B14F-4D97-AF65-F5344CB8AC3E}">
        <p14:creationId xmlns:p14="http://schemas.microsoft.com/office/powerpoint/2010/main" val="3649736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frequency of bicycle crashes table, we also included cross references to corridors that also ranked high in overall crash frequency to reflect the correlation of crashes.</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29</a:t>
            </a:fld>
            <a:endParaRPr lang="en-US" dirty="0"/>
          </a:p>
        </p:txBody>
      </p:sp>
    </p:spTree>
    <p:extLst>
      <p:ext uri="{BB962C8B-B14F-4D97-AF65-F5344CB8AC3E}">
        <p14:creationId xmlns:p14="http://schemas.microsoft.com/office/powerpoint/2010/main" val="364973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Credit must be given to Mr. Bob Kamm, our previous director, who had the vision to realize that looking at system performance from a technical approach, not only would meet the requirements for having a congestion management system, but also provided technical support for project selection, minimizing political influences in project priorities.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original SOS was called the Project Evaluation and Prioritization Process, developed in 1994. Known as the PEPP, it took a couple of years, tweaking the criteria and getting the right data available and then in 1998, just over 20 years ago, the first official State of the System Report was published. At the time, the criteria were heavily focused on congestion. Other factors were considered in the overall score, but transportation projects were focused on reducing current and future congestion.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were 283 segments evaluated and ranked. These segments were all on the functionally classified list and were chosen due to the TPO collecting traffic volumes to meet the concurrency requirements of the time. </a:t>
            </a:r>
          </a:p>
        </p:txBody>
      </p:sp>
      <p:sp>
        <p:nvSpPr>
          <p:cNvPr id="4" name="Slide Number Placeholder 3"/>
          <p:cNvSpPr>
            <a:spLocks noGrp="1"/>
          </p:cNvSpPr>
          <p:nvPr>
            <p:ph type="sldNum" sz="quarter" idx="10"/>
          </p:nvPr>
        </p:nvSpPr>
        <p:spPr/>
        <p:txBody>
          <a:bodyPr/>
          <a:lstStyle/>
          <a:p>
            <a:fld id="{2665A22B-6938-465A-9921-6A71DFE14106}" type="slidenum">
              <a:rPr lang="en-US" smtClean="0"/>
              <a:t>3</a:t>
            </a:fld>
            <a:endParaRPr lang="en-US" dirty="0"/>
          </a:p>
        </p:txBody>
      </p:sp>
    </p:spTree>
    <p:extLst>
      <p:ext uri="{BB962C8B-B14F-4D97-AF65-F5344CB8AC3E}">
        <p14:creationId xmlns:p14="http://schemas.microsoft.com/office/powerpoint/2010/main" val="2358467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in summary, we show how the actual trends compare to the desired trend for each measure.</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30</a:t>
            </a:fld>
            <a:endParaRPr lang="en-US" dirty="0"/>
          </a:p>
        </p:txBody>
      </p:sp>
    </p:spTree>
    <p:extLst>
      <p:ext uri="{BB962C8B-B14F-4D97-AF65-F5344CB8AC3E}">
        <p14:creationId xmlns:p14="http://schemas.microsoft.com/office/powerpoint/2010/main" val="3934018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of this work takes about six months. Annually, a scope is developed with a notice to proceed usually issued in May. Prior year traffic volumes should be validated and completed by this time and are supplied to our consultant. The summer months are used to compile and conduct the analysis and gather modal data. Findings are presented in September, which in most years, coincides with when we present our Project Priorities. This is done to show the link between the SOS data and support for the projects on the TPO’s priority list. The final report then, is published by the end of October.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staffing limitations, the Space Coast TPO does use one of its general planning consultants, which is currently Kittelson &amp; Associates, at a cost of $63,000.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cost, however is only for the analysis and report. The TPO’s traffic data collection program which collects the volumes used in the SOS is about another $65,000 per year. Data is collected in January-March and then again in October-December. </a:t>
            </a:r>
          </a:p>
          <a:p>
            <a:endParaRPr lang="en-US" dirty="0"/>
          </a:p>
        </p:txBody>
      </p:sp>
      <p:sp>
        <p:nvSpPr>
          <p:cNvPr id="4" name="Slide Number Placeholder 3"/>
          <p:cNvSpPr>
            <a:spLocks noGrp="1"/>
          </p:cNvSpPr>
          <p:nvPr>
            <p:ph type="sldNum" sz="quarter" idx="10"/>
          </p:nvPr>
        </p:nvSpPr>
        <p:spPr/>
        <p:txBody>
          <a:bodyPr/>
          <a:lstStyle/>
          <a:p>
            <a:fld id="{E2CB0B06-FC54-418B-BB11-5BA1F60C8F2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20786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in the future? What are looking at doing next?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Technology will play a large role in provided more real time data. One area that can be better reported on is how well are our investments are performing after improvements are implemented? This is  reviewed each year now but could become more elaborate.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Integration of more system performance if necessary.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just hired a GIS Transportation Data Analyst that will hopefully be able to perform more of the analysis in-house. And as technology advances continue, the state of the system can hopefully one day be just a click away with real time analysis and reliability.</a:t>
            </a:r>
          </a:p>
          <a:p>
            <a:endParaRPr lang="en-US" dirty="0"/>
          </a:p>
        </p:txBody>
      </p:sp>
      <p:sp>
        <p:nvSpPr>
          <p:cNvPr id="4" name="Slide Number Placeholder 3"/>
          <p:cNvSpPr>
            <a:spLocks noGrp="1"/>
          </p:cNvSpPr>
          <p:nvPr>
            <p:ph type="sldNum" sz="quarter" idx="10"/>
          </p:nvPr>
        </p:nvSpPr>
        <p:spPr/>
        <p:txBody>
          <a:bodyPr/>
          <a:lstStyle/>
          <a:p>
            <a:fld id="{E2CB0B06-FC54-418B-BB11-5BA1F60C8F2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82078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Considering this could be something you want to start up and implement?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items to consider.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you need to find good data. </a:t>
            </a:r>
            <a:r>
              <a:rPr lang="en-US" dirty="0"/>
              <a:t>The SCTPO was fortunate in that we have a long history of collecting traffic counts throughout the system. FDOT has increased their locations and can be a good starting point if one has no local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Crash data</a:t>
            </a:r>
            <a:r>
              <a:rPr lang="en-US" sz="1200" kern="1200" baseline="0" dirty="0">
                <a:solidFill>
                  <a:schemeClr val="tx1"/>
                </a:solidFill>
                <a:effectLst/>
                <a:latin typeface="+mn-lt"/>
                <a:ea typeface="+mn-ea"/>
                <a:cs typeface="+mn-cs"/>
              </a:rPr>
              <a:t> is now available from </a:t>
            </a:r>
            <a:r>
              <a:rPr lang="en-US" sz="1200" kern="1200" baseline="0" dirty="0" err="1">
                <a:solidFill>
                  <a:schemeClr val="tx1"/>
                </a:solidFill>
                <a:effectLst/>
                <a:latin typeface="+mn-lt"/>
                <a:ea typeface="+mn-ea"/>
                <a:cs typeface="+mn-cs"/>
              </a:rPr>
              <a:t>UofF</a:t>
            </a:r>
            <a:r>
              <a:rPr lang="en-US" sz="1200" kern="1200" baseline="0" dirty="0">
                <a:solidFill>
                  <a:schemeClr val="tx1"/>
                </a:solidFill>
                <a:effectLst/>
                <a:latin typeface="+mn-lt"/>
                <a:ea typeface="+mn-ea"/>
                <a:cs typeface="+mn-cs"/>
              </a:rPr>
              <a:t> Signal 4. CARS is also good, but will always lag further behind than signal 4.</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Identify your network, be sure to have readily available data sources to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Determine what modes you want to monitor. Start building the file/framework to conduct the analysis. A standard format should be created so analysis can be easily duplicated from year to year. May want to consider hiring a consultant to perform, or at least to set up for first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this is only a ‘snapshot’ in time of how system is performing.</a:t>
            </a:r>
            <a:r>
              <a:rPr lang="en-US" sz="1200" kern="1200" baseline="0" dirty="0">
                <a:solidFill>
                  <a:schemeClr val="tx1"/>
                </a:solidFill>
                <a:effectLst/>
                <a:latin typeface="+mn-lt"/>
                <a:ea typeface="+mn-ea"/>
                <a:cs typeface="+mn-cs"/>
              </a:rPr>
              <a:t> It’s another tool in the tool box, but is a really good one!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be sure to integrate into your planning processes and include in UPWP.</a:t>
            </a:r>
          </a:p>
          <a:p>
            <a:endParaRPr lang="en-US" dirty="0"/>
          </a:p>
        </p:txBody>
      </p:sp>
      <p:sp>
        <p:nvSpPr>
          <p:cNvPr id="4" name="Slide Number Placeholder 3"/>
          <p:cNvSpPr>
            <a:spLocks noGrp="1"/>
          </p:cNvSpPr>
          <p:nvPr>
            <p:ph type="sldNum" sz="quarter" idx="10"/>
          </p:nvPr>
        </p:nvSpPr>
        <p:spPr/>
        <p:txBody>
          <a:bodyPr/>
          <a:lstStyle/>
          <a:p>
            <a:fld id="{E2CB0B06-FC54-418B-BB11-5BA1F60C8F2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82078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1999, the segments were divided into those on the Florida Intrastate Highway System (FIHS), now known as the Strategic Interstate System (SIS) and Non-FIHS or Non-SIS. This set up the report to be ready for the SIS program and funding process that was then passed by the Florida Legislature and Governor in 2003. The network includes the Florida Strategic Intermodal System (SIS), all State maintained arterials, major County arterials, and some local arterials and collectors. Safety was also a significant criteria added to the analysis in 1999. By 2013, we realized that just using the crash rate was causing significant fluctuations in segment rankings from year to year. We re-worked the safety score to then include both severity and frequency and increased its overall weight in the total scoring.</a:t>
            </a:r>
          </a:p>
          <a:p>
            <a:endParaRPr lang="en-US" dirty="0"/>
          </a:p>
        </p:txBody>
      </p:sp>
      <p:sp>
        <p:nvSpPr>
          <p:cNvPr id="4" name="Slide Number Placeholder 3"/>
          <p:cNvSpPr>
            <a:spLocks noGrp="1"/>
          </p:cNvSpPr>
          <p:nvPr>
            <p:ph type="sldNum" sz="quarter" idx="10"/>
          </p:nvPr>
        </p:nvSpPr>
        <p:spPr/>
        <p:txBody>
          <a:bodyPr/>
          <a:lstStyle/>
          <a:p>
            <a:fld id="{E2CB0B06-FC54-418B-BB11-5BA1F60C8F2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2078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2015, we updated our Long Range Plan and introduced the concept of corridors. For every corridor in the county, we developed a worksheet that summarized all the projects and studies that included the corridor and what both the needs and cost feasible projects were. So, to keep consistency in our plans, the SOS followed suit and we piloted 16 corridors in the county, combining segments into meaningful lengths that could be submitted as projects. As you can see we had grown to over 500 segments being analyzed. </a:t>
            </a:r>
          </a:p>
          <a:p>
            <a:endParaRPr lang="en-US" dirty="0"/>
          </a:p>
        </p:txBody>
      </p:sp>
      <p:sp>
        <p:nvSpPr>
          <p:cNvPr id="4" name="Slide Number Placeholder 3"/>
          <p:cNvSpPr>
            <a:spLocks noGrp="1"/>
          </p:cNvSpPr>
          <p:nvPr>
            <p:ph type="sldNum" sz="quarter" idx="10"/>
          </p:nvPr>
        </p:nvSpPr>
        <p:spPr/>
        <p:txBody>
          <a:bodyPr/>
          <a:lstStyle/>
          <a:p>
            <a:fld id="{E2CB0B06-FC54-418B-BB11-5BA1F60C8F2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2078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 snapshot, that reflects both how technology has changed over the years. The SIS is in dark blue and the non-SIS SOS network is in light blue. The middle area and Palm Bay is where one can see how the roadway network has grown.</a:t>
            </a:r>
          </a:p>
          <a:p>
            <a:endParaRPr lang="en-US" dirty="0"/>
          </a:p>
        </p:txBody>
      </p:sp>
      <p:sp>
        <p:nvSpPr>
          <p:cNvPr id="4" name="Slide Number Placeholder 3"/>
          <p:cNvSpPr>
            <a:spLocks noGrp="1"/>
          </p:cNvSpPr>
          <p:nvPr>
            <p:ph type="sldNum" sz="quarter" idx="10"/>
          </p:nvPr>
        </p:nvSpPr>
        <p:spPr/>
        <p:txBody>
          <a:bodyPr/>
          <a:lstStyle/>
          <a:p>
            <a:fld id="{E2CB0B06-FC54-418B-BB11-5BA1F60C8F2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2078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why look at corridors and rank based on each measure instead of just one overall score? It wasn’t just to be consistent with the LRTP. The corridor approach made sense from multiple aspects. Funding for projects has changed over the years and widening roads is no longer always an option. New technologies in ITS are available and everyone realized that bicyclist and pedestrians are part of the system. Knowing which corridor had what features already in place is extremely useful in determining what type of improvement to plan for.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Space Coast TPO had been working on developing multiple plans and was at a point where these plans needed to be integrated, which is the purpose in the LRTP, to have a “</a:t>
            </a:r>
            <a:r>
              <a:rPr lang="en-US" sz="1200" kern="1200" dirty="0" err="1">
                <a:solidFill>
                  <a:schemeClr val="tx1"/>
                </a:solidFill>
                <a:effectLst/>
                <a:latin typeface="+mn-lt"/>
                <a:ea typeface="+mn-ea"/>
                <a:cs typeface="+mn-cs"/>
              </a:rPr>
              <a:t>megaplan</a:t>
            </a:r>
            <a:r>
              <a:rPr lang="en-US" sz="1200" kern="1200" dirty="0">
                <a:solidFill>
                  <a:schemeClr val="tx1"/>
                </a:solidFill>
                <a:effectLst/>
                <a:latin typeface="+mn-lt"/>
                <a:ea typeface="+mn-ea"/>
                <a:cs typeface="+mn-cs"/>
              </a:rPr>
              <a:t>” or corridors that reflected all needs.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2015, the TPO had a list of complete streets projects with the first project being completed in 2016. We also had adopted a bicycle/pedestrian mobility plan, and a new Intelligent Transportations Systems Master Plan. Integrated within all of these plans we had conducted safety studies. Crash data was now readily available through University of Florida’s Signal 4 system. And the safety projects are eligible for HSIP funding.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were now various “pots” of funding for different types of projects. TA for bike/</a:t>
            </a:r>
            <a:r>
              <a:rPr lang="en-US" sz="1200" kern="1200" dirty="0" err="1">
                <a:solidFill>
                  <a:schemeClr val="tx1"/>
                </a:solidFill>
                <a:effectLst/>
                <a:latin typeface="+mn-lt"/>
                <a:ea typeface="+mn-ea"/>
                <a:cs typeface="+mn-cs"/>
              </a:rPr>
              <a:t>ped</a:t>
            </a:r>
            <a:r>
              <a:rPr lang="en-US" sz="1200" kern="1200" dirty="0">
                <a:solidFill>
                  <a:schemeClr val="tx1"/>
                </a:solidFill>
                <a:effectLst/>
                <a:latin typeface="+mn-lt"/>
                <a:ea typeface="+mn-ea"/>
                <a:cs typeface="+mn-cs"/>
              </a:rPr>
              <a:t>, HSIP for safety, SU was being used for smaller complete street projects and bike/</a:t>
            </a:r>
            <a:r>
              <a:rPr lang="en-US" sz="1200" kern="1200" dirty="0" err="1">
                <a:solidFill>
                  <a:schemeClr val="tx1"/>
                </a:solidFill>
                <a:effectLst/>
                <a:latin typeface="+mn-lt"/>
                <a:ea typeface="+mn-ea"/>
                <a:cs typeface="+mn-cs"/>
              </a:rPr>
              <a:t>ped</a:t>
            </a:r>
            <a:r>
              <a:rPr lang="en-US" sz="1200" kern="1200" dirty="0">
                <a:solidFill>
                  <a:schemeClr val="tx1"/>
                </a:solidFill>
                <a:effectLst/>
                <a:latin typeface="+mn-lt"/>
                <a:ea typeface="+mn-ea"/>
                <a:cs typeface="+mn-cs"/>
              </a:rPr>
              <a:t>. SIS facilities also has their own separate pot. So what we were seeing is that various transportation funding options were in categories, not just one source. We wanted a way to evaluate and rank our corridors based on these various ‘categories’. We also were well aware and watching how the new performance measures were coming out from Federal Highway, and requirements of the FAST Act. So all of this combined into a new approach to the SOS metrics and reporting.</a:t>
            </a:r>
          </a:p>
          <a:p>
            <a:endParaRPr lang="en-US" dirty="0"/>
          </a:p>
        </p:txBody>
      </p:sp>
      <p:sp>
        <p:nvSpPr>
          <p:cNvPr id="4" name="Slide Number Placeholder 3"/>
          <p:cNvSpPr>
            <a:spLocks noGrp="1"/>
          </p:cNvSpPr>
          <p:nvPr>
            <p:ph type="sldNum" sz="quarter" idx="10"/>
          </p:nvPr>
        </p:nvSpPr>
        <p:spPr/>
        <p:txBody>
          <a:bodyPr/>
          <a:lstStyle/>
          <a:p>
            <a:fld id="{E2CB0B06-FC54-418B-BB11-5BA1F60C8F2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2078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still keep the foundation of the SOS report being an integral part of our CMS. This chart shows how the SOS works in combination of our LRTP and Project Prioritization.</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8</a:t>
            </a:fld>
            <a:endParaRPr lang="en-US" dirty="0"/>
          </a:p>
        </p:txBody>
      </p:sp>
    </p:spTree>
    <p:extLst>
      <p:ext uri="{BB962C8B-B14F-4D97-AF65-F5344CB8AC3E}">
        <p14:creationId xmlns:p14="http://schemas.microsoft.com/office/powerpoint/2010/main" val="342643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felt that this history of how we got to what we are doing today was important and that others who may be interested in implementing something similar they have an understanding that there are other methods that can be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 exactly are we monitoring and analyzing today in our State of the System Report?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Today’s report includes a look at various trends and the corridor and safety analysis of corridors.</a:t>
            </a:r>
          </a:p>
          <a:p>
            <a:endParaRPr lang="en-US" dirty="0"/>
          </a:p>
        </p:txBody>
      </p:sp>
      <p:sp>
        <p:nvSpPr>
          <p:cNvPr id="4" name="Slide Number Placeholder 3"/>
          <p:cNvSpPr>
            <a:spLocks noGrp="1"/>
          </p:cNvSpPr>
          <p:nvPr>
            <p:ph type="sldNum" sz="quarter" idx="10"/>
          </p:nvPr>
        </p:nvSpPr>
        <p:spPr/>
        <p:txBody>
          <a:bodyPr/>
          <a:lstStyle/>
          <a:p>
            <a:fld id="{2665A22B-6938-465A-9921-6A71DFE14106}" type="slidenum">
              <a:rPr lang="en-US" smtClean="0"/>
              <a:t>9</a:t>
            </a:fld>
            <a:endParaRPr lang="en-US" dirty="0"/>
          </a:p>
        </p:txBody>
      </p:sp>
    </p:spTree>
    <p:extLst>
      <p:ext uri="{BB962C8B-B14F-4D97-AF65-F5344CB8AC3E}">
        <p14:creationId xmlns:p14="http://schemas.microsoft.com/office/powerpoint/2010/main" val="129477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54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a:prstGeom prst="rect">
            <a:avLst/>
          </a:prstGeom>
        </p:spPr>
        <p:txBody>
          <a:bodyPr lIns="91440" tIns="45720" rIns="91440" bIns="45720" anchor="b"/>
          <a:lstStyle>
            <a:lvl1pPr>
              <a:defRPr sz="3200"/>
            </a:lvl1pPr>
          </a:lstStyle>
          <a:p>
            <a:r>
              <a:rPr lang="en-US"/>
              <a:t>Click to edit Master title style</a:t>
            </a:r>
          </a:p>
        </p:txBody>
      </p:sp>
      <p:sp>
        <p:nvSpPr>
          <p:cNvPr id="3" name="Content Placeholder 2"/>
          <p:cNvSpPr>
            <a:spLocks noGrp="1"/>
          </p:cNvSpPr>
          <p:nvPr>
            <p:ph idx="1"/>
          </p:nvPr>
        </p:nvSpPr>
        <p:spPr>
          <a:xfrm>
            <a:off x="3887789" y="987428"/>
            <a:ext cx="4629150" cy="4873625"/>
          </a:xfrm>
          <a:prstGeom prst="rect">
            <a:avLst/>
          </a:prstGeom>
        </p:spPr>
        <p:txBody>
          <a:bodyPr lIns="91440" tIns="45720" rIns="91440" bIns="4572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1"/>
            <a:ext cx="2949575" cy="3811588"/>
          </a:xfrm>
          <a:prstGeom prst="rect">
            <a:avLst/>
          </a:prstGeom>
        </p:spPr>
        <p:txBody>
          <a:bodyPr lIns="91440" tIns="45720" rIns="91440" bIns="4572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6" name="Footer Placeholder 5"/>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7" name="Slide Number Placeholder 6"/>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409234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a:prstGeom prst="rect">
            <a:avLst/>
          </a:prstGeom>
        </p:spPr>
        <p:txBody>
          <a:bodyPr lIns="91440" tIns="45720" rIns="91440" bIns="45720"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9" y="987428"/>
            <a:ext cx="4629150" cy="4873625"/>
          </a:xfrm>
          <a:prstGeom prst="rect">
            <a:avLst/>
          </a:prstGeo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40" y="2057401"/>
            <a:ext cx="2949575" cy="3811588"/>
          </a:xfrm>
          <a:prstGeom prst="rect">
            <a:avLst/>
          </a:prstGeom>
        </p:spPr>
        <p:txBody>
          <a:bodyPr lIns="91440" tIns="45720" rIns="91440" bIns="4572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6" name="Footer Placeholder 5"/>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7" name="Slide Number Placeholder 6"/>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986112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lIns="91440" tIns="45720" rIns="91440" bIns="45720"/>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9"/>
          </a:xfrm>
          <a:prstGeom prst="rect">
            <a:avLst/>
          </a:prstGeom>
        </p:spPr>
        <p:txBody>
          <a:bodyPr vert="eaVert"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5" name="Footer Placeholder 4"/>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414131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a:prstGeom prst="rect">
            <a:avLst/>
          </a:prstGeom>
        </p:spPr>
        <p:txBody>
          <a:bodyPr vert="eaVert" lIns="91440" tIns="45720" rIns="91440" bIns="45720"/>
          <a:lstStyle/>
          <a:p>
            <a:r>
              <a:rPr lang="en-US"/>
              <a:t>Click to edit Master title style</a:t>
            </a:r>
          </a:p>
        </p:txBody>
      </p:sp>
      <p:sp>
        <p:nvSpPr>
          <p:cNvPr id="3" name="Vertical Text Placeholder 2"/>
          <p:cNvSpPr>
            <a:spLocks noGrp="1"/>
          </p:cNvSpPr>
          <p:nvPr>
            <p:ph type="body" orient="vert" idx="1"/>
          </p:nvPr>
        </p:nvSpPr>
        <p:spPr>
          <a:xfrm>
            <a:off x="628653" y="365126"/>
            <a:ext cx="5762625" cy="5811839"/>
          </a:xfrm>
          <a:prstGeom prst="rect">
            <a:avLst/>
          </a:prstGeom>
        </p:spPr>
        <p:txBody>
          <a:bodyPr vert="eaVert"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5" name="Footer Placeholder 4"/>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258235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102FE2-EA19-4C4C-8465-94AE0A88741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9A5E4-9613-48F1-8364-0C95822B14E8}" type="slidenum">
              <a:rPr lang="en-US" smtClean="0"/>
              <a:pPr/>
              <a:t>‹#›</a:t>
            </a:fld>
            <a:endParaRPr lang="en-US"/>
          </a:p>
        </p:txBody>
      </p:sp>
      <p:cxnSp>
        <p:nvCxnSpPr>
          <p:cNvPr id="8" name="Straight Connector 7"/>
          <p:cNvCxnSpPr/>
          <p:nvPr/>
        </p:nvCxnSpPr>
        <p:spPr>
          <a:xfrm>
            <a:off x="685800" y="3398521"/>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20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02FE2-EA19-4C4C-8465-94AE0A88741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9A5E4-9613-48F1-8364-0C95822B14E8}" type="slidenum">
              <a:rPr lang="en-US" smtClean="0"/>
              <a:pPr/>
              <a:t>‹#›</a:t>
            </a:fld>
            <a:endParaRPr lang="en-US"/>
          </a:p>
        </p:txBody>
      </p:sp>
    </p:spTree>
    <p:extLst>
      <p:ext uri="{BB962C8B-B14F-4D97-AF65-F5344CB8AC3E}">
        <p14:creationId xmlns:p14="http://schemas.microsoft.com/office/powerpoint/2010/main" val="419270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02FE2-EA19-4C4C-8465-94AE0A88741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9A5E4-9613-48F1-8364-0C95822B14E8}" type="slidenum">
              <a:rPr lang="en-US" smtClean="0"/>
              <a:pPr/>
              <a:t>‹#›</a:t>
            </a:fld>
            <a:endParaRPr lang="en-US"/>
          </a:p>
        </p:txBody>
      </p:sp>
      <p:cxnSp>
        <p:nvCxnSpPr>
          <p:cNvPr id="7" name="Straight Connector 6"/>
          <p:cNvCxnSpPr/>
          <p:nvPr/>
        </p:nvCxnSpPr>
        <p:spPr>
          <a:xfrm>
            <a:off x="731520" y="4599433"/>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91295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102FE2-EA19-4C4C-8465-94AE0A887415}"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9A5E4-9613-48F1-8364-0C95822B14E8}" type="slidenum">
              <a:rPr lang="en-US" smtClean="0"/>
              <a:pPr/>
              <a:t>‹#›</a:t>
            </a:fld>
            <a:endParaRPr lang="en-US"/>
          </a:p>
        </p:txBody>
      </p:sp>
    </p:spTree>
    <p:extLst>
      <p:ext uri="{BB962C8B-B14F-4D97-AF65-F5344CB8AC3E}">
        <p14:creationId xmlns:p14="http://schemas.microsoft.com/office/powerpoint/2010/main" val="2117581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102FE2-EA19-4C4C-8465-94AE0A887415}"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9A5E4-9613-48F1-8364-0C95822B14E8}"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213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02FE2-EA19-4C4C-8465-94AE0A887415}"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9A5E4-9613-48F1-8364-0C95822B14E8}" type="slidenum">
              <a:rPr lang="en-US" smtClean="0"/>
              <a:pPr/>
              <a:t>‹#›</a:t>
            </a:fld>
            <a:endParaRPr lang="en-US"/>
          </a:p>
        </p:txBody>
      </p:sp>
    </p:spTree>
    <p:extLst>
      <p:ext uri="{BB962C8B-B14F-4D97-AF65-F5344CB8AC3E}">
        <p14:creationId xmlns:p14="http://schemas.microsoft.com/office/powerpoint/2010/main" val="212467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lIns="91440" tIns="45720" rIns="91440" bIns="45720"/>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9"/>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lIns="91440" tIns="45720" rIns="91440" bIns="45720"/>
          <a:lstStyle/>
          <a:p>
            <a:fld id="{A0BECB0C-D4CA-4F72-B779-E955AB64C22F}" type="datetimeFigureOut">
              <a:rPr lang="en-US" smtClean="0"/>
              <a:t>2/5/2020</a:t>
            </a:fld>
            <a:endParaRPr lang="en-US" dirty="0"/>
          </a:p>
        </p:txBody>
      </p:sp>
      <p:sp>
        <p:nvSpPr>
          <p:cNvPr id="5" name="Footer Placeholder 4"/>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91440" tIns="45720" rIns="91440" bIns="45720"/>
          <a:lstStyle/>
          <a:p>
            <a:fld id="{A9B65C3E-50E1-4DF0-9035-64EB867251F8}" type="slidenum">
              <a:rPr lang="en-US" smtClean="0"/>
              <a:t>‹#›</a:t>
            </a:fld>
            <a:endParaRPr lang="en-US" dirty="0"/>
          </a:p>
        </p:txBody>
      </p:sp>
    </p:spTree>
    <p:extLst>
      <p:ext uri="{BB962C8B-B14F-4D97-AF65-F5344CB8AC3E}">
        <p14:creationId xmlns:p14="http://schemas.microsoft.com/office/powerpoint/2010/main" val="385027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02FE2-EA19-4C4C-8465-94AE0A887415}"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9A5E4-9613-48F1-8364-0C95822B14E8}" type="slidenum">
              <a:rPr lang="en-US" smtClean="0"/>
              <a:pPr/>
              <a:t>‹#›</a:t>
            </a:fld>
            <a:endParaRPr lang="en-US"/>
          </a:p>
        </p:txBody>
      </p:sp>
    </p:spTree>
    <p:extLst>
      <p:ext uri="{BB962C8B-B14F-4D97-AF65-F5344CB8AC3E}">
        <p14:creationId xmlns:p14="http://schemas.microsoft.com/office/powerpoint/2010/main" val="348810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02FE2-EA19-4C4C-8465-94AE0A887415}"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9A5E4-9613-48F1-8364-0C95822B14E8}"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27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02FE2-EA19-4C4C-8465-94AE0A887415}"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9A5E4-9613-48F1-8364-0C95822B14E8}" type="slidenum">
              <a:rPr lang="en-US" smtClean="0"/>
              <a:pPr/>
              <a:t>‹#›</a:t>
            </a:fld>
            <a:endParaRPr lang="en-US"/>
          </a:p>
        </p:txBody>
      </p:sp>
    </p:spTree>
    <p:extLst>
      <p:ext uri="{BB962C8B-B14F-4D97-AF65-F5344CB8AC3E}">
        <p14:creationId xmlns:p14="http://schemas.microsoft.com/office/powerpoint/2010/main" val="2081566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02FE2-EA19-4C4C-8465-94AE0A88741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9A5E4-9613-48F1-8364-0C95822B14E8}" type="slidenum">
              <a:rPr lang="en-US" smtClean="0"/>
              <a:pPr/>
              <a:t>‹#›</a:t>
            </a:fld>
            <a:endParaRPr lang="en-US"/>
          </a:p>
        </p:txBody>
      </p:sp>
    </p:spTree>
    <p:extLst>
      <p:ext uri="{BB962C8B-B14F-4D97-AF65-F5344CB8AC3E}">
        <p14:creationId xmlns:p14="http://schemas.microsoft.com/office/powerpoint/2010/main" val="30685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02FE2-EA19-4C4C-8465-94AE0A88741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9A5E4-9613-48F1-8364-0C95822B14E8}" type="slidenum">
              <a:rPr lang="en-US" smtClean="0"/>
              <a:pPr/>
              <a:t>‹#›</a:t>
            </a:fld>
            <a:endParaRPr lang="en-US"/>
          </a:p>
        </p:txBody>
      </p:sp>
    </p:spTree>
    <p:extLst>
      <p:ext uri="{BB962C8B-B14F-4D97-AF65-F5344CB8AC3E}">
        <p14:creationId xmlns:p14="http://schemas.microsoft.com/office/powerpoint/2010/main" val="300802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lIns="91440" tIns="45720" rIns="91440" bIns="45720"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a:prstGeom prst="rect">
            <a:avLst/>
          </a:prstGeom>
        </p:spPr>
        <p:txBody>
          <a:bodyPr lIns="91440" tIns="45720" rIns="91440" bIns="4572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5" name="Footer Placeholder 4"/>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65760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idx="1"/>
          </p:nvPr>
        </p:nvSpPr>
        <p:spPr>
          <a:xfrm>
            <a:off x="628650" y="1825625"/>
            <a:ext cx="7886700" cy="4351339"/>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5" name="Footer Placeholder 4"/>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324147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lIns="91440" tIns="45720" rIns="91440" bIns="45720"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lIns="91440" tIns="45720" rIns="91440" bIns="4572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5" name="Footer Placeholder 4"/>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333194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sz="half" idx="1"/>
          </p:nvPr>
        </p:nvSpPr>
        <p:spPr>
          <a:xfrm>
            <a:off x="628650" y="1825625"/>
            <a:ext cx="3867150" cy="4351339"/>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9"/>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6" name="Footer Placeholder 5"/>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7" name="Slide Number Placeholder 6"/>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99775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a:prstGeom prst="rect">
            <a:avLst/>
          </a:prstGeom>
        </p:spPr>
        <p:txBody>
          <a:bodyPr lIns="91440" tIns="45720" rIns="91440" bIns="45720"/>
          <a:lstStyle/>
          <a:p>
            <a:r>
              <a:rPr lang="en-US"/>
              <a:t>Click to edit Master title style</a:t>
            </a:r>
          </a:p>
        </p:txBody>
      </p:sp>
      <p:sp>
        <p:nvSpPr>
          <p:cNvPr id="3" name="Text Placeholder 2"/>
          <p:cNvSpPr>
            <a:spLocks noGrp="1"/>
          </p:cNvSpPr>
          <p:nvPr>
            <p:ph type="body" idx="1"/>
          </p:nvPr>
        </p:nvSpPr>
        <p:spPr>
          <a:xfrm>
            <a:off x="630241" y="1681163"/>
            <a:ext cx="3868737" cy="823912"/>
          </a:xfrm>
          <a:prstGeom prst="rect">
            <a:avLst/>
          </a:prstGeom>
        </p:spPr>
        <p:txBody>
          <a:bodyPr lIns="91440" tIns="45720" rIns="91440" bIns="4572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41" y="2505075"/>
            <a:ext cx="3868737" cy="3684588"/>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lIns="91440" tIns="45720" rIns="91440" bIns="4572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8" name="Footer Placeholder 7"/>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9" name="Slide Number Placeholder 8"/>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354520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lIns="91440" tIns="45720" rIns="91440" bIns="45720"/>
          <a:lstStyle/>
          <a:p>
            <a:r>
              <a:rPr lang="en-US"/>
              <a:t>Click to edit Master title style</a:t>
            </a:r>
          </a:p>
        </p:txBody>
      </p:sp>
      <p:sp>
        <p:nvSpPr>
          <p:cNvPr id="3" name="Date Placeholder 2"/>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4" name="Footer Placeholder 3"/>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5" name="Slide Number Placeholder 4"/>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380913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2"/>
            <a:ext cx="2057400" cy="365125"/>
          </a:xfrm>
          <a:prstGeom prst="rect">
            <a:avLst/>
          </a:prstGeom>
        </p:spPr>
        <p:txBody>
          <a:bodyPr lIns="91440" tIns="45720" rIns="91440" bIns="45720"/>
          <a:lstStyle/>
          <a:p>
            <a:fld id="{2C521B15-1084-41C9-8F14-A1FC14ADB977}" type="datetimeFigureOut">
              <a:rPr lang="en-US" smtClean="0"/>
              <a:t>2/5/2020</a:t>
            </a:fld>
            <a:endParaRPr lang="en-US" dirty="0"/>
          </a:p>
        </p:txBody>
      </p:sp>
      <p:sp>
        <p:nvSpPr>
          <p:cNvPr id="3" name="Footer Placeholder 2"/>
          <p:cNvSpPr>
            <a:spLocks noGrp="1"/>
          </p:cNvSpPr>
          <p:nvPr>
            <p:ph type="ftr" sz="quarter" idx="11"/>
          </p:nvPr>
        </p:nvSpPr>
        <p:spPr>
          <a:xfrm>
            <a:off x="3028950" y="6356352"/>
            <a:ext cx="3086100" cy="365125"/>
          </a:xfrm>
          <a:prstGeom prst="rect">
            <a:avLst/>
          </a:prstGeom>
        </p:spPr>
        <p:txBody>
          <a:bodyPr lIns="91440" tIns="45720" rIns="91440" bIns="45720"/>
          <a:lstStyle/>
          <a:p>
            <a:endParaRPr lang="en-US" dirty="0"/>
          </a:p>
        </p:txBody>
      </p:sp>
      <p:sp>
        <p:nvSpPr>
          <p:cNvPr id="4" name="Slide Number Placeholder 3"/>
          <p:cNvSpPr>
            <a:spLocks noGrp="1"/>
          </p:cNvSpPr>
          <p:nvPr>
            <p:ph type="sldNum" sz="quarter" idx="12"/>
          </p:nvPr>
        </p:nvSpPr>
        <p:spPr>
          <a:xfrm>
            <a:off x="6457950" y="6356352"/>
            <a:ext cx="2057400" cy="365125"/>
          </a:xfrm>
          <a:prstGeom prst="rect">
            <a:avLst/>
          </a:prstGeom>
        </p:spPr>
        <p:txBody>
          <a:bodyPr lIns="91440" tIns="45720" rIns="91440" bIns="45720"/>
          <a:lstStyle/>
          <a:p>
            <a:fld id="{3318625D-EB0D-4E71-A3FA-3CC293D92AF9}" type="slidenum">
              <a:rPr lang="en-US" smtClean="0"/>
              <a:t>‹#›</a:t>
            </a:fld>
            <a:endParaRPr lang="en-US" dirty="0"/>
          </a:p>
        </p:txBody>
      </p:sp>
    </p:spTree>
    <p:extLst>
      <p:ext uri="{BB962C8B-B14F-4D97-AF65-F5344CB8AC3E}">
        <p14:creationId xmlns:p14="http://schemas.microsoft.com/office/powerpoint/2010/main" val="3691464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9"/>
          <a:stretch/>
        </p:blipFill>
        <p:spPr>
          <a:xfrm>
            <a:off x="-8313" y="3403405"/>
            <a:ext cx="4588625" cy="3454596"/>
          </a:xfrm>
          <a:prstGeom prst="rect">
            <a:avLst/>
          </a:prstGeom>
        </p:spPr>
      </p:pic>
      <p:pic>
        <p:nvPicPr>
          <p:cNvPr id="2" name="Picture 1"/>
          <p:cNvPicPr>
            <a:picLocks noChangeAspect="1"/>
          </p:cNvPicPr>
          <p:nvPr userDrawn="1"/>
        </p:nvPicPr>
        <p:blipFill rotWithShape="1">
          <a:blip r:embed="rId5" cstate="print">
            <a:extLst>
              <a:ext uri="{28A0092B-C50C-407E-A947-70E740481C1C}">
                <a14:useLocalDpi xmlns:a14="http://schemas.microsoft.com/office/drawing/2010/main" val="0"/>
              </a:ext>
            </a:extLst>
          </a:blip>
          <a:srcRect r="10994"/>
          <a:stretch/>
        </p:blipFill>
        <p:spPr>
          <a:xfrm>
            <a:off x="4580313" y="0"/>
            <a:ext cx="4572000" cy="3429000"/>
          </a:xfrm>
          <a:prstGeom prst="rect">
            <a:avLst/>
          </a:prstGeom>
        </p:spPr>
      </p:pic>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r="11415"/>
          <a:stretch/>
        </p:blipFill>
        <p:spPr>
          <a:xfrm>
            <a:off x="-5846" y="0"/>
            <a:ext cx="4586160" cy="3429000"/>
          </a:xfrm>
          <a:prstGeom prst="rect">
            <a:avLst/>
          </a:prstGeom>
        </p:spPr>
      </p:pic>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20148" t="14345" r="3693"/>
          <a:stretch/>
        </p:blipFill>
        <p:spPr>
          <a:xfrm>
            <a:off x="4580314" y="3433157"/>
            <a:ext cx="4580313" cy="3424844"/>
          </a:xfrm>
          <a:prstGeom prst="rect">
            <a:avLst/>
          </a:prstGeom>
        </p:spPr>
      </p:pic>
    </p:spTree>
    <p:extLst>
      <p:ext uri="{BB962C8B-B14F-4D97-AF65-F5344CB8AC3E}">
        <p14:creationId xmlns:p14="http://schemas.microsoft.com/office/powerpoint/2010/main" val="308498478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1353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7102FE2-EA19-4C4C-8465-94AE0A887415}" type="datetimeFigureOut">
              <a:rPr lang="en-US" smtClean="0"/>
              <a:pPr/>
              <a:t>2/5/2020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409A5E4-9613-48F1-8364-0C95822B14E8}" type="slidenum">
              <a:rPr lang="en-US" smtClean="0"/>
              <a:pPr/>
              <a:t>‹#›</a:t>
            </a:fld>
            <a:endParaRPr lang="en-US"/>
          </a:p>
        </p:txBody>
      </p:sp>
    </p:spTree>
    <p:extLst>
      <p:ext uri="{BB962C8B-B14F-4D97-AF65-F5344CB8AC3E}">
        <p14:creationId xmlns:p14="http://schemas.microsoft.com/office/powerpoint/2010/main" val="4994225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chart" Target="../charts/char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7.jp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5698F">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5"/>
          <p:cNvSpPr/>
          <p:nvPr/>
        </p:nvSpPr>
        <p:spPr>
          <a:xfrm>
            <a:off x="-1" y="2614453"/>
            <a:ext cx="9144001" cy="1586831"/>
          </a:xfrm>
          <a:prstGeom prst="rect">
            <a:avLst/>
          </a:prstGeom>
          <a:solidFill>
            <a:srgbClr val="15244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TextBox 6"/>
          <p:cNvSpPr txBox="1"/>
          <p:nvPr/>
        </p:nvSpPr>
        <p:spPr>
          <a:xfrm>
            <a:off x="314174" y="3037381"/>
            <a:ext cx="4781725" cy="477054"/>
          </a:xfrm>
          <a:prstGeom prst="rect">
            <a:avLst/>
          </a:prstGeom>
          <a:noFill/>
        </p:spPr>
        <p:txBody>
          <a:bodyPr wrap="square" lIns="91440" tIns="45720" rIns="91440" bIns="45720" rtlCol="0">
            <a:spAutoFit/>
          </a:bodyPr>
          <a:lstStyle/>
          <a:p>
            <a:pPr algn="r">
              <a:lnSpc>
                <a:spcPts val="3000"/>
              </a:lnSpc>
            </a:pPr>
            <a:r>
              <a:rPr lang="en-US" sz="2800" dirty="0">
                <a:solidFill>
                  <a:schemeClr val="bg1"/>
                </a:solidFill>
                <a:latin typeface="Cambria" panose="02040503050406030204" pitchFamily="18" charset="0"/>
                <a:cs typeface="Gotham Light" pitchFamily="50" charset="0"/>
              </a:rPr>
              <a:t>State of the System Report</a:t>
            </a:r>
          </a:p>
        </p:txBody>
      </p:sp>
      <p:sp>
        <p:nvSpPr>
          <p:cNvPr id="8" name="Rectangle 7"/>
          <p:cNvSpPr/>
          <p:nvPr/>
        </p:nvSpPr>
        <p:spPr>
          <a:xfrm>
            <a:off x="5176388" y="2768193"/>
            <a:ext cx="45719" cy="1283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8" y="2756585"/>
            <a:ext cx="1244096" cy="1199999"/>
          </a:xfrm>
          <a:prstGeom prst="rect">
            <a:avLst/>
          </a:prstGeom>
        </p:spPr>
      </p:pic>
      <p:sp>
        <p:nvSpPr>
          <p:cNvPr id="18" name="Rectangle 17"/>
          <p:cNvSpPr/>
          <p:nvPr/>
        </p:nvSpPr>
        <p:spPr>
          <a:xfrm>
            <a:off x="0" y="6188749"/>
            <a:ext cx="9144000" cy="351961"/>
          </a:xfrm>
          <a:prstGeom prst="rect">
            <a:avLst/>
          </a:prstGeom>
          <a:solidFill>
            <a:srgbClr val="15244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200" dirty="0"/>
          </a:p>
        </p:txBody>
      </p:sp>
      <p:sp>
        <p:nvSpPr>
          <p:cNvPr id="16" name="TextBox 15"/>
          <p:cNvSpPr txBox="1"/>
          <p:nvPr/>
        </p:nvSpPr>
        <p:spPr>
          <a:xfrm>
            <a:off x="5302596" y="2901785"/>
            <a:ext cx="2248577" cy="861774"/>
          </a:xfrm>
          <a:prstGeom prst="rect">
            <a:avLst/>
          </a:prstGeom>
          <a:noFill/>
        </p:spPr>
        <p:txBody>
          <a:bodyPr wrap="square" lIns="91440" tIns="45720" rIns="91440" bIns="45720" rtlCol="0">
            <a:spAutoFit/>
          </a:bodyPr>
          <a:lstStyle/>
          <a:p>
            <a:pPr>
              <a:lnSpc>
                <a:spcPts val="1500"/>
              </a:lnSpc>
            </a:pPr>
            <a:r>
              <a:rPr lang="en-US" sz="1400" dirty="0">
                <a:solidFill>
                  <a:schemeClr val="bg1"/>
                </a:solidFill>
                <a:latin typeface="Cambria" panose="02040503050406030204" pitchFamily="18" charset="0"/>
                <a:cs typeface="Gotham Light" pitchFamily="50" charset="0"/>
              </a:rPr>
              <a:t>SPACE COAST</a:t>
            </a:r>
          </a:p>
          <a:p>
            <a:pPr>
              <a:lnSpc>
                <a:spcPts val="1500"/>
              </a:lnSpc>
            </a:pPr>
            <a:r>
              <a:rPr lang="en-US" sz="1400" dirty="0">
                <a:solidFill>
                  <a:schemeClr val="bg1"/>
                </a:solidFill>
                <a:latin typeface="Cambria" panose="02040503050406030204" pitchFamily="18" charset="0"/>
                <a:cs typeface="Gotham Light" pitchFamily="50" charset="0"/>
              </a:rPr>
              <a:t>TRANSPORTATION PLANNING</a:t>
            </a:r>
          </a:p>
          <a:p>
            <a:pPr>
              <a:lnSpc>
                <a:spcPts val="1500"/>
              </a:lnSpc>
            </a:pPr>
            <a:r>
              <a:rPr lang="en-US" sz="1400" dirty="0">
                <a:solidFill>
                  <a:schemeClr val="bg1"/>
                </a:solidFill>
                <a:latin typeface="Cambria" panose="02040503050406030204" pitchFamily="18" charset="0"/>
                <a:cs typeface="Gotham Light" pitchFamily="50" charset="0"/>
              </a:rPr>
              <a:t>ORGANIZATION</a:t>
            </a:r>
          </a:p>
        </p:txBody>
      </p:sp>
      <p:sp>
        <p:nvSpPr>
          <p:cNvPr id="11" name="TextBox 10"/>
          <p:cNvSpPr txBox="1"/>
          <p:nvPr/>
        </p:nvSpPr>
        <p:spPr>
          <a:xfrm>
            <a:off x="4572000" y="6066853"/>
            <a:ext cx="4572001" cy="477054"/>
          </a:xfrm>
          <a:prstGeom prst="rect">
            <a:avLst/>
          </a:prstGeom>
          <a:noFill/>
        </p:spPr>
        <p:txBody>
          <a:bodyPr wrap="square" lIns="91440" tIns="45720" rIns="91440" bIns="45720" rtlCol="0">
            <a:spAutoFit/>
          </a:bodyPr>
          <a:lstStyle/>
          <a:p>
            <a:pPr algn="ctr">
              <a:lnSpc>
                <a:spcPts val="3000"/>
              </a:lnSpc>
            </a:pPr>
            <a:r>
              <a:rPr lang="en-US" sz="1400" dirty="0">
                <a:solidFill>
                  <a:schemeClr val="bg1"/>
                </a:solidFill>
                <a:latin typeface="Cambria" panose="02040503050406030204" pitchFamily="18" charset="0"/>
                <a:cs typeface="Gotham Light" pitchFamily="50" charset="0"/>
              </a:rPr>
              <a:t>MPOAC Noteworthy Practices Working Group</a:t>
            </a:r>
          </a:p>
        </p:txBody>
      </p:sp>
    </p:spTree>
    <p:extLst>
      <p:ext uri="{BB962C8B-B14F-4D97-AF65-F5344CB8AC3E}">
        <p14:creationId xmlns:p14="http://schemas.microsoft.com/office/powerpoint/2010/main" val="130126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989" r="8904" b="17403"/>
          <a:stretch/>
        </p:blipFill>
        <p:spPr>
          <a:xfrm>
            <a:off x="2" y="0"/>
            <a:ext cx="9134475" cy="6858000"/>
          </a:xfrm>
          <a:prstGeom prst="rect">
            <a:avLst/>
          </a:prstGeom>
        </p:spPr>
      </p:pic>
      <p:sp>
        <p:nvSpPr>
          <p:cNvPr id="4" name="Rectangle 3"/>
          <p:cNvSpPr/>
          <p:nvPr/>
        </p:nvSpPr>
        <p:spPr>
          <a:xfrm>
            <a:off x="0" y="0"/>
            <a:ext cx="9144000" cy="6858000"/>
          </a:xfrm>
          <a:prstGeom prst="rect">
            <a:avLst/>
          </a:prstGeom>
          <a:solidFill>
            <a:srgbClr val="45698F">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12"/>
          <p:cNvSpPr/>
          <p:nvPr/>
        </p:nvSpPr>
        <p:spPr>
          <a:xfrm>
            <a:off x="0" y="2951949"/>
            <a:ext cx="9144000" cy="600879"/>
          </a:xfrm>
          <a:prstGeom prst="rect">
            <a:avLst/>
          </a:prstGeom>
          <a:solidFill>
            <a:srgbClr val="15244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TextBox 5"/>
          <p:cNvSpPr txBox="1"/>
          <p:nvPr/>
        </p:nvSpPr>
        <p:spPr>
          <a:xfrm>
            <a:off x="-9526" y="2899846"/>
            <a:ext cx="9144001" cy="477054"/>
          </a:xfrm>
          <a:prstGeom prst="rect">
            <a:avLst/>
          </a:prstGeom>
          <a:noFill/>
        </p:spPr>
        <p:txBody>
          <a:bodyPr wrap="square" lIns="91440" tIns="45720" rIns="91440" bIns="45720" rtlCol="0">
            <a:spAutoFit/>
          </a:bodyPr>
          <a:lstStyle/>
          <a:p>
            <a:pPr algn="ctr">
              <a:lnSpc>
                <a:spcPts val="3000"/>
              </a:lnSpc>
            </a:pPr>
            <a:r>
              <a:rPr lang="en-US" sz="2000" dirty="0">
                <a:solidFill>
                  <a:schemeClr val="bg1"/>
                </a:solidFill>
                <a:latin typeface="Cambria" panose="02040503050406030204" pitchFamily="18" charset="0"/>
                <a:cs typeface="Gotham Light" pitchFamily="50" charset="0"/>
              </a:rPr>
              <a:t>TRENDS SUMMARY</a:t>
            </a:r>
          </a:p>
        </p:txBody>
      </p:sp>
      <p:cxnSp>
        <p:nvCxnSpPr>
          <p:cNvPr id="7" name="Straight Connector 6"/>
          <p:cNvCxnSpPr/>
          <p:nvPr/>
        </p:nvCxnSpPr>
        <p:spPr>
          <a:xfrm>
            <a:off x="1857377" y="3429000"/>
            <a:ext cx="5438775"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77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Effecting System Usage</a:t>
            </a:r>
          </a:p>
        </p:txBody>
      </p:sp>
      <p:sp>
        <p:nvSpPr>
          <p:cNvPr id="3" name="Content Placeholder 2"/>
          <p:cNvSpPr>
            <a:spLocks noGrp="1"/>
          </p:cNvSpPr>
          <p:nvPr>
            <p:ph idx="1"/>
          </p:nvPr>
        </p:nvSpPr>
        <p:spPr>
          <a:xfrm>
            <a:off x="457200" y="1600199"/>
            <a:ext cx="8229600" cy="3905865"/>
          </a:xfrm>
        </p:spPr>
        <p:txBody>
          <a:bodyPr>
            <a:normAutofit/>
          </a:bodyPr>
          <a:lstStyle/>
          <a:p>
            <a:r>
              <a:rPr lang="en-US" dirty="0"/>
              <a:t>Population Growth Rates</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Vehicle Registrations</a:t>
            </a:r>
          </a:p>
          <a:p>
            <a:pPr marL="0" indent="0">
              <a:buNone/>
            </a:pPr>
            <a:endParaRPr lang="en-US" dirty="0"/>
          </a:p>
          <a:p>
            <a:pPr marL="0" indent="0">
              <a:buNone/>
            </a:pPr>
            <a:r>
              <a:rPr lang="en-US" dirty="0"/>
              <a:t>	</a:t>
            </a:r>
          </a:p>
        </p:txBody>
      </p:sp>
      <p:pic>
        <p:nvPicPr>
          <p:cNvPr id="4" name="Picture 2" descr="Image result for demographic trend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603" y="2469748"/>
            <a:ext cx="734846" cy="7348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aura.carter\AppData\Local\Microsoft\Windows\Temporary Internet Files\Content.IE5\ROACO05N\travel-ca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949" y="4732673"/>
            <a:ext cx="1905000" cy="6556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11</a:t>
            </a:fld>
            <a:endParaRPr lang="en-US" dirty="0">
              <a:cs typeface="Gotham Light" pitchFamily="50" charset="0"/>
            </a:endParaRPr>
          </a:p>
        </p:txBody>
      </p:sp>
      <p:graphicFrame>
        <p:nvGraphicFramePr>
          <p:cNvPr id="10" name="Chart 9">
            <a:extLst>
              <a:ext uri="{FF2B5EF4-FFF2-40B4-BE49-F238E27FC236}">
                <a16:creationId xmlns:a16="http://schemas.microsoft.com/office/drawing/2014/main" id="{00000000-0008-0000-0F00-000005000000}"/>
              </a:ext>
            </a:extLst>
          </p:cNvPr>
          <p:cNvGraphicFramePr>
            <a:graphicFrameLocks/>
          </p:cNvGraphicFramePr>
          <p:nvPr>
            <p:extLst>
              <p:ext uri="{D42A27DB-BD31-4B8C-83A1-F6EECF244321}">
                <p14:modId xmlns:p14="http://schemas.microsoft.com/office/powerpoint/2010/main" val="813898407"/>
              </p:ext>
            </p:extLst>
          </p:nvPr>
        </p:nvGraphicFramePr>
        <p:xfrm>
          <a:off x="3933825" y="2219019"/>
          <a:ext cx="4943475" cy="27318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881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2"/>
            <a:r>
              <a:rPr lang="en-US" dirty="0"/>
              <a:t>Traffic Volumes</a:t>
            </a:r>
          </a:p>
          <a:p>
            <a:pPr lvl="2"/>
            <a:r>
              <a:rPr lang="en-US" dirty="0"/>
              <a:t>Truck Traffic Volumes</a:t>
            </a:r>
          </a:p>
          <a:p>
            <a:pPr lvl="2"/>
            <a:r>
              <a:rPr lang="en-US" dirty="0"/>
              <a:t>Vehicle Miles Traveled</a:t>
            </a:r>
          </a:p>
          <a:p>
            <a:pPr lvl="2"/>
            <a:r>
              <a:rPr lang="en-US" dirty="0"/>
              <a:t>Congestion</a:t>
            </a:r>
          </a:p>
          <a:p>
            <a:pPr lvl="2"/>
            <a:r>
              <a:rPr lang="en-US" dirty="0"/>
              <a:t>Interchange and Intersection Volumes</a:t>
            </a:r>
          </a:p>
          <a:p>
            <a:pPr marL="0" indent="0">
              <a:buNone/>
            </a:pPr>
            <a:r>
              <a:rPr lang="en-US" dirty="0"/>
              <a:t>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617" y="1524000"/>
            <a:ext cx="1580853" cy="103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Vehicular Mobility Indicators</a:t>
            </a:r>
          </a:p>
        </p:txBody>
      </p:sp>
      <p:pic>
        <p:nvPicPr>
          <p:cNvPr id="3074" name="Picture 2" descr="C:\Users\laura.carter\AppData\Local\Microsoft\Windows\Temporary Internet Files\Content.IE5\MWGVOF97\intersecti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311" y="4876368"/>
            <a:ext cx="1524183" cy="14620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aura.carter\AppData\Local\Microsoft\Windows\Temporary Internet Files\Content.IE5\JO2XW1MA\1024px-Singlepoint_sixramppartialclover_interchang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327" y="3627246"/>
            <a:ext cx="1981200" cy="990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12</a:t>
            </a:fld>
            <a:endParaRPr lang="en-US" dirty="0">
              <a:cs typeface="Gotham Light" pitchFamily="50" charset="0"/>
            </a:endParaRP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3921" t="31919" r="13923" b="27273"/>
          <a:stretch/>
        </p:blipFill>
        <p:spPr>
          <a:xfrm>
            <a:off x="4184073" y="3539837"/>
            <a:ext cx="3823854" cy="2798618"/>
          </a:xfrm>
          <a:prstGeom prst="rect">
            <a:avLst/>
          </a:prstGeom>
        </p:spPr>
      </p:pic>
    </p:spTree>
    <p:extLst>
      <p:ext uri="{BB962C8B-B14F-4D97-AF65-F5344CB8AC3E}">
        <p14:creationId xmlns:p14="http://schemas.microsoft.com/office/powerpoint/2010/main" val="204829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Modal Trends</a:t>
            </a:r>
          </a:p>
        </p:txBody>
      </p:sp>
      <p:sp>
        <p:nvSpPr>
          <p:cNvPr id="3" name="Content Placeholder 2"/>
          <p:cNvSpPr>
            <a:spLocks noGrp="1"/>
          </p:cNvSpPr>
          <p:nvPr>
            <p:ph idx="1"/>
          </p:nvPr>
        </p:nvSpPr>
        <p:spPr/>
        <p:txBody>
          <a:bodyPr>
            <a:normAutofit/>
          </a:bodyPr>
          <a:lstStyle/>
          <a:p>
            <a:r>
              <a:rPr lang="en-US" dirty="0"/>
              <a:t>Transit Mobility Indicators– </a:t>
            </a:r>
          </a:p>
          <a:p>
            <a:pPr lvl="1"/>
            <a:r>
              <a:rPr lang="en-US" dirty="0"/>
              <a:t>Annual Transit Ridership</a:t>
            </a:r>
          </a:p>
          <a:p>
            <a:pPr lvl="2"/>
            <a:r>
              <a:rPr lang="en-US" dirty="0"/>
              <a:t>Fixed Route</a:t>
            </a:r>
          </a:p>
          <a:p>
            <a:pPr lvl="2"/>
            <a:r>
              <a:rPr lang="en-US" dirty="0"/>
              <a:t>Vanpool</a:t>
            </a:r>
          </a:p>
          <a:p>
            <a:pPr lvl="2"/>
            <a:r>
              <a:rPr lang="en-US" dirty="0"/>
              <a:t>Demand Response</a:t>
            </a:r>
          </a:p>
          <a:p>
            <a:r>
              <a:rPr lang="en-US" dirty="0"/>
              <a:t>Orlando-Melbourne Airport</a:t>
            </a:r>
          </a:p>
          <a:p>
            <a:pPr lvl="1"/>
            <a:r>
              <a:rPr lang="en-US" dirty="0"/>
              <a:t>Passenger Enplanements</a:t>
            </a:r>
          </a:p>
          <a:p>
            <a:r>
              <a:rPr lang="en-US" dirty="0"/>
              <a:t>Space</a:t>
            </a:r>
          </a:p>
          <a:p>
            <a:r>
              <a:rPr lang="en-US" dirty="0"/>
              <a:t>Canaveral Port Authority</a:t>
            </a:r>
          </a:p>
          <a:p>
            <a:pPr lvl="1"/>
            <a:r>
              <a:rPr lang="en-US" dirty="0"/>
              <a:t>Cruise Passengers</a:t>
            </a:r>
          </a:p>
          <a:p>
            <a:pPr lvl="1"/>
            <a:r>
              <a:rPr lang="en-US" dirty="0"/>
              <a:t>Cargo Tonnage</a:t>
            </a:r>
          </a:p>
          <a:p>
            <a:pPr marL="0" indent="0">
              <a:buNone/>
            </a:pPr>
            <a:r>
              <a:rPr lang="en-US" dirty="0"/>
              <a:t>	</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708" y="990602"/>
            <a:ext cx="1890508" cy="57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Image result for cruise ship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5486399"/>
            <a:ext cx="2490088" cy="8333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argo ship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0487" y="3352803"/>
            <a:ext cx="1482889" cy="13049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laura.carter\AppData\Local\Microsoft\Windows\Temporary Internet Files\Content.IE5\E3IJW4F4\airplane-clip-art-fre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438400"/>
            <a:ext cx="1328928" cy="5273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1" y="2628396"/>
            <a:ext cx="561372" cy="349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13</a:t>
            </a:fld>
            <a:endParaRPr lang="en-US" dirty="0">
              <a:cs typeface="Gotham Light" pitchFamily="50" charset="0"/>
            </a:endParaRPr>
          </a:p>
        </p:txBody>
      </p:sp>
    </p:spTree>
    <p:extLst>
      <p:ext uri="{BB962C8B-B14F-4D97-AF65-F5344CB8AC3E}">
        <p14:creationId xmlns:p14="http://schemas.microsoft.com/office/powerpoint/2010/main" val="339281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6711006"/>
              </p:ext>
            </p:extLst>
          </p:nvPr>
        </p:nvGraphicFramePr>
        <p:xfrm>
          <a:off x="198119" y="1339982"/>
          <a:ext cx="8526781" cy="5304911"/>
        </p:xfrm>
        <a:graphic>
          <a:graphicData uri="http://schemas.openxmlformats.org/drawingml/2006/table">
            <a:tbl>
              <a:tblPr firstRow="1" bandRow="1">
                <a:tableStyleId>{BC89EF96-8CEA-46FF-86C4-4CE0E7609802}</a:tableStyleId>
              </a:tblPr>
              <a:tblGrid>
                <a:gridCol w="1889635">
                  <a:extLst>
                    <a:ext uri="{9D8B030D-6E8A-4147-A177-3AD203B41FA5}">
                      <a16:colId xmlns:a16="http://schemas.microsoft.com/office/drawing/2014/main" val="20000"/>
                    </a:ext>
                  </a:extLst>
                </a:gridCol>
                <a:gridCol w="4778597">
                  <a:extLst>
                    <a:ext uri="{9D8B030D-6E8A-4147-A177-3AD203B41FA5}">
                      <a16:colId xmlns:a16="http://schemas.microsoft.com/office/drawing/2014/main" val="20001"/>
                    </a:ext>
                  </a:extLst>
                </a:gridCol>
                <a:gridCol w="1858549">
                  <a:extLst>
                    <a:ext uri="{9D8B030D-6E8A-4147-A177-3AD203B41FA5}">
                      <a16:colId xmlns:a16="http://schemas.microsoft.com/office/drawing/2014/main" val="20002"/>
                    </a:ext>
                  </a:extLst>
                </a:gridCol>
              </a:tblGrid>
              <a:tr h="970699">
                <a:tc>
                  <a:txBody>
                    <a:bodyPr/>
                    <a:lstStyle/>
                    <a:p>
                      <a:endParaRPr lang="en-US" sz="1400" dirty="0"/>
                    </a:p>
                  </a:txBody>
                  <a:tcPr>
                    <a:lnB w="12700" cap="flat" cmpd="sng" algn="ctr">
                      <a:solidFill>
                        <a:srgbClr val="3481DD"/>
                      </a:solidFill>
                      <a:prstDash val="solid"/>
                      <a:round/>
                      <a:headEnd type="none" w="med" len="med"/>
                      <a:tailEnd type="none" w="med" len="med"/>
                    </a:lnB>
                  </a:tcPr>
                </a:tc>
                <a:tc>
                  <a:txBody>
                    <a:bodyPr/>
                    <a:lstStyle/>
                    <a:p>
                      <a:pPr marL="285750" indent="-285750">
                        <a:buClr>
                          <a:srgbClr val="45698F"/>
                        </a:buClr>
                        <a:buFont typeface="Arial" panose="020B0604020202020204" pitchFamily="34" charset="0"/>
                        <a:buChar char="•"/>
                      </a:pPr>
                      <a:r>
                        <a:rPr lang="en-US" sz="1600" b="0" dirty="0">
                          <a:solidFill>
                            <a:srgbClr val="45698F"/>
                          </a:solidFill>
                          <a:latin typeface="Cambria" panose="02040503050406030204" pitchFamily="18" charset="0"/>
                          <a:cs typeface="Gotham Medium" pitchFamily="50" charset="0"/>
                        </a:rPr>
                        <a:t>Demographic trends show the third</a:t>
                      </a:r>
                      <a:r>
                        <a:rPr lang="en-US" sz="1600" b="0" baseline="0" dirty="0">
                          <a:solidFill>
                            <a:srgbClr val="45698F"/>
                          </a:solidFill>
                          <a:latin typeface="Cambria" panose="02040503050406030204" pitchFamily="18" charset="0"/>
                          <a:cs typeface="Gotham Medium" pitchFamily="50" charset="0"/>
                        </a:rPr>
                        <a:t> </a:t>
                      </a:r>
                      <a:r>
                        <a:rPr lang="en-US" sz="1600" b="0" dirty="0">
                          <a:solidFill>
                            <a:srgbClr val="45698F"/>
                          </a:solidFill>
                          <a:latin typeface="Cambria" panose="02040503050406030204" pitchFamily="18" charset="0"/>
                          <a:cs typeface="Gotham Medium" pitchFamily="50" charset="0"/>
                        </a:rPr>
                        <a:t>highest Countywide population growth since 2007</a:t>
                      </a:r>
                    </a:p>
                  </a:txBody>
                  <a:tcPr>
                    <a:lnB w="12700" cap="flat" cmpd="sng" algn="ctr">
                      <a:solidFill>
                        <a:srgbClr val="3481DD"/>
                      </a:solidFill>
                      <a:prstDash val="solid"/>
                      <a:round/>
                      <a:headEnd type="none" w="med" len="med"/>
                      <a:tailEnd type="none" w="med" len="med"/>
                    </a:lnB>
                  </a:tcPr>
                </a:tc>
                <a:tc>
                  <a:txBody>
                    <a:bodyPr/>
                    <a:lstStyle/>
                    <a:p>
                      <a:endParaRPr lang="en-US" sz="1400" dirty="0"/>
                    </a:p>
                  </a:txBody>
                  <a:tcPr>
                    <a:lnB w="12700" cap="flat" cmpd="sng" algn="ctr">
                      <a:solidFill>
                        <a:srgbClr val="3481DD"/>
                      </a:solidFill>
                      <a:prstDash val="solid"/>
                      <a:round/>
                      <a:headEnd type="none" w="med" len="med"/>
                      <a:tailEnd type="none" w="med" len="med"/>
                    </a:lnB>
                  </a:tcPr>
                </a:tc>
                <a:extLst>
                  <a:ext uri="{0D108BD9-81ED-4DB2-BD59-A6C34878D82A}">
                    <a16:rowId xmlns:a16="http://schemas.microsoft.com/office/drawing/2014/main" val="10000"/>
                  </a:ext>
                </a:extLst>
              </a:tr>
              <a:tr h="1561559">
                <a:tc>
                  <a:txBody>
                    <a:bodyPr/>
                    <a:lstStyle/>
                    <a:p>
                      <a:endParaRPr lang="en-US" sz="1400" dirty="0"/>
                    </a:p>
                  </a:txBody>
                  <a:tcPr>
                    <a:lnT w="12700" cap="flat" cmpd="sng" algn="ctr">
                      <a:solidFill>
                        <a:srgbClr val="3481DD"/>
                      </a:solidFill>
                      <a:prstDash val="solid"/>
                      <a:round/>
                      <a:headEnd type="none" w="med" len="med"/>
                      <a:tailEnd type="none" w="med" len="med"/>
                    </a:lnT>
                  </a:tcPr>
                </a:tc>
                <a:tc>
                  <a:txBody>
                    <a:bodyPr/>
                    <a:lstStyle/>
                    <a:p>
                      <a:pPr marL="285750" indent="-285750">
                        <a:buClr>
                          <a:srgbClr val="45698F"/>
                        </a:buClr>
                        <a:buFont typeface="Arial" panose="020B0604020202020204" pitchFamily="34" charset="0"/>
                        <a:buChar char="•"/>
                      </a:pPr>
                      <a:r>
                        <a:rPr lang="en-US" sz="1600" dirty="0">
                          <a:solidFill>
                            <a:srgbClr val="45698F"/>
                          </a:solidFill>
                          <a:latin typeface="Cambria" panose="02040503050406030204" pitchFamily="18" charset="0"/>
                          <a:cs typeface="Gotham Medium" pitchFamily="50" charset="0"/>
                        </a:rPr>
                        <a:t>Traffic volumes increased in correlation with the population increase</a:t>
                      </a:r>
                    </a:p>
                    <a:p>
                      <a:pPr marL="800100" lvl="1" indent="-342900" algn="l" defTabSz="914400" rtl="0" eaLnBrk="1" latinLnBrk="0" hangingPunct="1">
                        <a:buClr>
                          <a:schemeClr val="tx1">
                            <a:lumMod val="50000"/>
                            <a:lumOff val="50000"/>
                          </a:schemeClr>
                        </a:buClr>
                        <a:buFont typeface="Wingdings" panose="05000000000000000000" pitchFamily="2" charset="2"/>
                        <a:buChar char="§"/>
                      </a:pPr>
                      <a:r>
                        <a:rPr lang="en-US" sz="1600" kern="1200" dirty="0">
                          <a:solidFill>
                            <a:schemeClr val="bg1">
                              <a:lumMod val="50000"/>
                            </a:schemeClr>
                          </a:solidFill>
                          <a:latin typeface="Cambria" panose="02040503050406030204" pitchFamily="18" charset="0"/>
                          <a:ea typeface="+mn-ea"/>
                          <a:cs typeface="+mn-cs"/>
                        </a:rPr>
                        <a:t>SOS roadway volumes increased 2.0% from 2016 to 2017</a:t>
                      </a:r>
                    </a:p>
                  </a:txBody>
                  <a:tcPr>
                    <a:lnT w="12700" cap="flat" cmpd="sng" algn="ctr">
                      <a:solidFill>
                        <a:srgbClr val="3481DD"/>
                      </a:solidFill>
                      <a:prstDash val="solid"/>
                      <a:round/>
                      <a:headEnd type="none" w="med" len="med"/>
                      <a:tailEnd type="none" w="med" len="med"/>
                    </a:lnT>
                  </a:tcPr>
                </a:tc>
                <a:tc>
                  <a:txBody>
                    <a:bodyPr/>
                    <a:lstStyle/>
                    <a:p>
                      <a:endParaRPr lang="en-US" sz="1400" dirty="0"/>
                    </a:p>
                  </a:txBody>
                  <a:tcPr>
                    <a:lnT w="12700" cap="flat" cmpd="sng" algn="ctr">
                      <a:solidFill>
                        <a:srgbClr val="3481DD"/>
                      </a:solidFill>
                      <a:prstDash val="solid"/>
                      <a:round/>
                      <a:headEnd type="none" w="med" len="med"/>
                      <a:tailEnd type="none" w="med" len="med"/>
                    </a:lnT>
                  </a:tcPr>
                </a:tc>
                <a:extLst>
                  <a:ext uri="{0D108BD9-81ED-4DB2-BD59-A6C34878D82A}">
                    <a16:rowId xmlns:a16="http://schemas.microsoft.com/office/drawing/2014/main" val="10001"/>
                  </a:ext>
                </a:extLst>
              </a:tr>
              <a:tr h="1237993">
                <a:tc>
                  <a:txBody>
                    <a:bodyPr/>
                    <a:lstStyle/>
                    <a:p>
                      <a:endParaRPr lang="en-US" sz="1400" dirty="0"/>
                    </a:p>
                  </a:txBody>
                  <a:tcPr/>
                </a:tc>
                <a:tc>
                  <a:txBody>
                    <a:bodyPr/>
                    <a:lstStyle/>
                    <a:p>
                      <a:pPr marL="285750" indent="-285750">
                        <a:buClr>
                          <a:srgbClr val="45698F"/>
                        </a:buClr>
                        <a:buFont typeface="Arial" panose="020B0604020202020204" pitchFamily="34" charset="0"/>
                        <a:buChar char="•"/>
                      </a:pPr>
                      <a:r>
                        <a:rPr lang="en-US" sz="1600" dirty="0">
                          <a:solidFill>
                            <a:srgbClr val="45698F"/>
                          </a:solidFill>
                          <a:latin typeface="Cambria" panose="02040503050406030204" pitchFamily="18" charset="0"/>
                          <a:cs typeface="Gotham Medium" pitchFamily="50" charset="0"/>
                        </a:rPr>
                        <a:t>Overall transit ridership continued to decrease after seeing record passenger increases pre-2013</a:t>
                      </a:r>
                    </a:p>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1534660">
                <a:tc>
                  <a:txBody>
                    <a:bodyPr/>
                    <a:lstStyle/>
                    <a:p>
                      <a:endParaRPr lang="en-US" sz="1400" dirty="0"/>
                    </a:p>
                  </a:txBody>
                  <a:tcPr/>
                </a:tc>
                <a:tc>
                  <a:txBody>
                    <a:bodyPr/>
                    <a:lstStyle/>
                    <a:p>
                      <a:pPr marL="285750" indent="-285750">
                        <a:buClr>
                          <a:srgbClr val="45698F"/>
                        </a:buClr>
                        <a:buFont typeface="Arial" panose="020B0604020202020204" pitchFamily="34" charset="0"/>
                        <a:buChar char="•"/>
                      </a:pPr>
                      <a:r>
                        <a:rPr lang="en-US" sz="1600" dirty="0">
                          <a:solidFill>
                            <a:srgbClr val="45698F"/>
                          </a:solidFill>
                          <a:latin typeface="Cambria" panose="02040503050406030204" pitchFamily="18" charset="0"/>
                          <a:cs typeface="Gotham Medium" pitchFamily="50" charset="0"/>
                        </a:rPr>
                        <a:t>Orlando Melbourne International Airport continues</a:t>
                      </a:r>
                      <a:r>
                        <a:rPr lang="en-US" sz="1600" baseline="0" dirty="0">
                          <a:solidFill>
                            <a:srgbClr val="45698F"/>
                          </a:solidFill>
                          <a:latin typeface="Cambria" panose="02040503050406030204" pitchFamily="18" charset="0"/>
                          <a:cs typeface="Gotham Medium" pitchFamily="50" charset="0"/>
                        </a:rPr>
                        <a:t> to see increasing trend in number of passengers.</a:t>
                      </a:r>
                    </a:p>
                    <a:p>
                      <a:pPr marL="800100" marR="0" lvl="1" indent="-342900" algn="l" defTabSz="914400" rtl="0" eaLnBrk="1" fontAlgn="auto" latinLnBrk="0" hangingPunct="1">
                        <a:lnSpc>
                          <a:spcPct val="100000"/>
                        </a:lnSpc>
                        <a:spcBef>
                          <a:spcPts val="0"/>
                        </a:spcBef>
                        <a:spcAft>
                          <a:spcPts val="0"/>
                        </a:spcAft>
                        <a:buClr>
                          <a:schemeClr val="tx1">
                            <a:lumMod val="50000"/>
                            <a:lumOff val="50000"/>
                          </a:schemeClr>
                        </a:buClr>
                        <a:buSzTx/>
                        <a:buFont typeface="Wingdings" panose="05000000000000000000" pitchFamily="2" charset="2"/>
                        <a:buChar char="§"/>
                        <a:tabLst/>
                        <a:defRPr/>
                      </a:pPr>
                      <a:r>
                        <a:rPr lang="en-US" sz="1600" kern="1200" dirty="0">
                          <a:solidFill>
                            <a:schemeClr val="bg1">
                              <a:lumMod val="50000"/>
                            </a:schemeClr>
                          </a:solidFill>
                          <a:latin typeface="Cambria" panose="02040503050406030204" pitchFamily="18" charset="0"/>
                          <a:ea typeface="+mn-ea"/>
                          <a:cs typeface="+mn-cs"/>
                        </a:rPr>
                        <a:t>4.8% increase from 2013 to 2017</a:t>
                      </a:r>
                    </a:p>
                    <a:p>
                      <a:pPr marL="285750" indent="-285750">
                        <a:buClr>
                          <a:srgbClr val="45698F"/>
                        </a:buClr>
                        <a:buFont typeface="Arial" panose="020B0604020202020204" pitchFamily="34" charset="0"/>
                        <a:buChar char="•"/>
                      </a:pPr>
                      <a:endParaRPr lang="en-US" sz="1400" dirty="0">
                        <a:solidFill>
                          <a:srgbClr val="45698F"/>
                        </a:solidFill>
                        <a:latin typeface="Cambria" panose="02040503050406030204" pitchFamily="18" charset="0"/>
                        <a:cs typeface="Gotham Medium" pitchFamily="50" charset="0"/>
                      </a:endParaRPr>
                    </a:p>
                  </a:txBody>
                  <a:tcPr/>
                </a:tc>
                <a:tc>
                  <a:txBody>
                    <a:bodyPr/>
                    <a:lstStyle/>
                    <a:p>
                      <a:endParaRPr lang="en-US" sz="1400" dirty="0"/>
                    </a:p>
                  </a:txBody>
                  <a:tcPr/>
                </a:tc>
                <a:extLst>
                  <a:ext uri="{0D108BD9-81ED-4DB2-BD59-A6C34878D82A}">
                    <a16:rowId xmlns:a16="http://schemas.microsoft.com/office/drawing/2014/main" val="10003"/>
                  </a:ext>
                </a:extLst>
              </a:tr>
            </a:tbl>
          </a:graphicData>
        </a:graphic>
      </p:graphicFrame>
      <p:sp>
        <p:nvSpPr>
          <p:cNvPr id="17" name="Rectangle 16"/>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23" name="Picture 2" descr="Image result for demographic trend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131" y="1419883"/>
            <a:ext cx="773032" cy="7730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050" y="4117318"/>
            <a:ext cx="1573195" cy="619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Down Arrow 28"/>
          <p:cNvSpPr/>
          <p:nvPr/>
        </p:nvSpPr>
        <p:spPr>
          <a:xfrm rot="10800000">
            <a:off x="7566095" y="2655064"/>
            <a:ext cx="366050" cy="679199"/>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07" y="2525001"/>
            <a:ext cx="1161818" cy="1161818"/>
          </a:xfrm>
          <a:prstGeom prst="rect">
            <a:avLst/>
          </a:prstGeom>
        </p:spPr>
      </p:pic>
      <p:sp>
        <p:nvSpPr>
          <p:cNvPr id="19" name="Down Arrow 18"/>
          <p:cNvSpPr/>
          <p:nvPr/>
        </p:nvSpPr>
        <p:spPr>
          <a:xfrm>
            <a:off x="7560314" y="4117318"/>
            <a:ext cx="371832" cy="736891"/>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dirty="0"/>
          </a:p>
        </p:txBody>
      </p:sp>
      <p:pic>
        <p:nvPicPr>
          <p:cNvPr id="1026" name="Picture 2" descr="C:\Users\laura.carter\AppData\Local\Microsoft\Windows\Temporary Internet Files\Content.IE5\L9Z2DC6F\Delta_Air_Lines_B767-332ER_N394DL[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801" y="5419951"/>
            <a:ext cx="1514373" cy="1014084"/>
          </a:xfrm>
          <a:prstGeom prst="rect">
            <a:avLst/>
          </a:prstGeom>
          <a:noFill/>
          <a:extLst>
            <a:ext uri="{909E8E84-426E-40DD-AFC4-6F175D3DCCD1}">
              <a14:hiddenFill xmlns:a14="http://schemas.microsoft.com/office/drawing/2010/main">
                <a:solidFill>
                  <a:srgbClr val="FFFFFF"/>
                </a:solidFill>
              </a14:hiddenFill>
            </a:ext>
          </a:extLst>
        </p:spPr>
      </p:pic>
      <p:sp>
        <p:nvSpPr>
          <p:cNvPr id="25" name="Down Arrow 24"/>
          <p:cNvSpPr/>
          <p:nvPr/>
        </p:nvSpPr>
        <p:spPr>
          <a:xfrm rot="10800000">
            <a:off x="7571361" y="5419951"/>
            <a:ext cx="360785" cy="663799"/>
          </a:xfrm>
          <a:prstGeom prst="down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21" name="Down Arrow 24">
            <a:extLst>
              <a:ext uri="{FF2B5EF4-FFF2-40B4-BE49-F238E27FC236}">
                <a16:creationId xmlns:a16="http://schemas.microsoft.com/office/drawing/2014/main" id="{B724D08F-6792-4B30-9454-0B3AB3EC5038}"/>
              </a:ext>
            </a:extLst>
          </p:cNvPr>
          <p:cNvSpPr/>
          <p:nvPr/>
        </p:nvSpPr>
        <p:spPr>
          <a:xfrm rot="10800000">
            <a:off x="7571361" y="1419882"/>
            <a:ext cx="360784" cy="570090"/>
          </a:xfrm>
          <a:prstGeom prst="down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26" name="Slide Number Placeholder 3">
            <a:extLst>
              <a:ext uri="{FF2B5EF4-FFF2-40B4-BE49-F238E27FC236}">
                <a16:creationId xmlns:a16="http://schemas.microsoft.com/office/drawing/2014/main" id="{8CEDE5EC-5D7C-47F4-8CB8-13894039A03E}"/>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14</a:t>
            </a:fld>
            <a:endParaRPr lang="en-US" sz="1400" dirty="0">
              <a:solidFill>
                <a:schemeClr val="bg1"/>
              </a:solidFill>
              <a:latin typeface="Cambria" panose="02040503050406030204" pitchFamily="18" charset="0"/>
              <a:cs typeface="Gotham Light" pitchFamily="50" charset="0"/>
            </a:endParaRPr>
          </a:p>
        </p:txBody>
      </p:sp>
      <p:sp>
        <p:nvSpPr>
          <p:cNvPr id="18" name="Title 1"/>
          <p:cNvSpPr>
            <a:spLocks noGrp="1"/>
          </p:cNvSpPr>
          <p:nvPr>
            <p:ph type="title"/>
          </p:nvPr>
        </p:nvSpPr>
        <p:spPr>
          <a:xfrm>
            <a:off x="457200" y="533400"/>
            <a:ext cx="8229600" cy="990600"/>
          </a:xfrm>
        </p:spPr>
        <p:txBody>
          <a:bodyPr>
            <a:normAutofit/>
          </a:bodyPr>
          <a:lstStyle/>
          <a:p>
            <a:r>
              <a:rPr lang="en-US" dirty="0"/>
              <a:t>Summary of Trends</a:t>
            </a:r>
          </a:p>
        </p:txBody>
      </p:sp>
    </p:spTree>
    <p:extLst>
      <p:ext uri="{BB962C8B-B14F-4D97-AF65-F5344CB8AC3E}">
        <p14:creationId xmlns:p14="http://schemas.microsoft.com/office/powerpoint/2010/main" val="244678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6679738"/>
              </p:ext>
            </p:extLst>
          </p:nvPr>
        </p:nvGraphicFramePr>
        <p:xfrm>
          <a:off x="404263" y="1613624"/>
          <a:ext cx="8188894" cy="4609428"/>
        </p:xfrm>
        <a:graphic>
          <a:graphicData uri="http://schemas.openxmlformats.org/drawingml/2006/table">
            <a:tbl>
              <a:tblPr firstRow="1" bandRow="1">
                <a:tableStyleId>{BC89EF96-8CEA-46FF-86C4-4CE0E7609802}</a:tableStyleId>
              </a:tblPr>
              <a:tblGrid>
                <a:gridCol w="1814754">
                  <a:extLst>
                    <a:ext uri="{9D8B030D-6E8A-4147-A177-3AD203B41FA5}">
                      <a16:colId xmlns:a16="http://schemas.microsoft.com/office/drawing/2014/main" val="20000"/>
                    </a:ext>
                  </a:extLst>
                </a:gridCol>
                <a:gridCol w="4589239">
                  <a:extLst>
                    <a:ext uri="{9D8B030D-6E8A-4147-A177-3AD203B41FA5}">
                      <a16:colId xmlns:a16="http://schemas.microsoft.com/office/drawing/2014/main" val="20001"/>
                    </a:ext>
                  </a:extLst>
                </a:gridCol>
                <a:gridCol w="1784901">
                  <a:extLst>
                    <a:ext uri="{9D8B030D-6E8A-4147-A177-3AD203B41FA5}">
                      <a16:colId xmlns:a16="http://schemas.microsoft.com/office/drawing/2014/main" val="20002"/>
                    </a:ext>
                  </a:extLst>
                </a:gridCol>
              </a:tblGrid>
              <a:tr h="929246">
                <a:tc>
                  <a:txBody>
                    <a:bodyPr/>
                    <a:lstStyle/>
                    <a:p>
                      <a:endParaRPr lang="en-US" sz="1600" dirty="0"/>
                    </a:p>
                  </a:txBody>
                  <a:tcPr>
                    <a:lnB w="12700" cap="flat" cmpd="sng" algn="ctr">
                      <a:solidFill>
                        <a:srgbClr val="3481DD"/>
                      </a:solidFill>
                      <a:prstDash val="solid"/>
                      <a:round/>
                      <a:headEnd type="none" w="med" len="med"/>
                      <a:tailEnd type="none" w="med" len="med"/>
                    </a:lnB>
                  </a:tcPr>
                </a:tc>
                <a:tc>
                  <a:txBody>
                    <a:bodyPr/>
                    <a:lstStyle/>
                    <a:p>
                      <a:pPr marL="285750" indent="-285750">
                        <a:buClr>
                          <a:srgbClr val="45698F"/>
                        </a:buClr>
                        <a:buFont typeface="Arial" panose="020B0604020202020204" pitchFamily="34" charset="0"/>
                        <a:buChar char="•"/>
                      </a:pPr>
                      <a:r>
                        <a:rPr lang="en-US" sz="1800" b="0" dirty="0">
                          <a:solidFill>
                            <a:srgbClr val="45698F"/>
                          </a:solidFill>
                          <a:latin typeface="Cambria" panose="02040503050406030204" pitchFamily="18" charset="0"/>
                          <a:cs typeface="Gotham Medium" pitchFamily="50" charset="0"/>
                        </a:rPr>
                        <a:t>14.1%</a:t>
                      </a:r>
                      <a:r>
                        <a:rPr lang="en-US" sz="1800" b="0" baseline="0" dirty="0">
                          <a:solidFill>
                            <a:srgbClr val="45698F"/>
                          </a:solidFill>
                          <a:latin typeface="Cambria" panose="02040503050406030204" pitchFamily="18" charset="0"/>
                          <a:cs typeface="Gotham Medium" pitchFamily="50" charset="0"/>
                        </a:rPr>
                        <a:t> increase in cruise passengers from 2013 to 2017</a:t>
                      </a:r>
                    </a:p>
                    <a:p>
                      <a:pPr marL="0" indent="0">
                        <a:buClr>
                          <a:srgbClr val="45698F"/>
                        </a:buClr>
                        <a:buFont typeface="Arial" panose="020B0604020202020204" pitchFamily="34" charset="0"/>
                        <a:buNone/>
                      </a:pPr>
                      <a:endParaRPr lang="en-US" sz="1600" b="0" dirty="0">
                        <a:solidFill>
                          <a:srgbClr val="45698F"/>
                        </a:solidFill>
                        <a:latin typeface="Cambria" panose="02040503050406030204" pitchFamily="18" charset="0"/>
                        <a:cs typeface="Gotham Medium" pitchFamily="50" charset="0"/>
                      </a:endParaRPr>
                    </a:p>
                  </a:txBody>
                  <a:tcPr>
                    <a:lnB w="12700" cap="flat" cmpd="sng" algn="ctr">
                      <a:solidFill>
                        <a:srgbClr val="3481DD"/>
                      </a:solidFill>
                      <a:prstDash val="solid"/>
                      <a:round/>
                      <a:headEnd type="none" w="med" len="med"/>
                      <a:tailEnd type="none" w="med" len="med"/>
                    </a:lnB>
                  </a:tcPr>
                </a:tc>
                <a:tc>
                  <a:txBody>
                    <a:bodyPr/>
                    <a:lstStyle/>
                    <a:p>
                      <a:endParaRPr lang="en-US" sz="1600" dirty="0"/>
                    </a:p>
                  </a:txBody>
                  <a:tcPr>
                    <a:lnB w="12700" cap="flat" cmpd="sng" algn="ctr">
                      <a:solidFill>
                        <a:srgbClr val="3481DD"/>
                      </a:solidFill>
                      <a:prstDash val="solid"/>
                      <a:round/>
                      <a:headEnd type="none" w="med" len="med"/>
                      <a:tailEnd type="none" w="med" len="med"/>
                    </a:lnB>
                  </a:tcPr>
                </a:tc>
                <a:extLst>
                  <a:ext uri="{0D108BD9-81ED-4DB2-BD59-A6C34878D82A}">
                    <a16:rowId xmlns:a16="http://schemas.microsoft.com/office/drawing/2014/main" val="10000"/>
                  </a:ext>
                </a:extLst>
              </a:tr>
              <a:tr h="1573278">
                <a:tc>
                  <a:txBody>
                    <a:bodyPr/>
                    <a:lstStyle/>
                    <a:p>
                      <a:endParaRPr lang="en-US" sz="1600" dirty="0"/>
                    </a:p>
                  </a:txBody>
                  <a:tcPr>
                    <a:lnT w="12700" cap="flat" cmpd="sng" algn="ctr">
                      <a:solidFill>
                        <a:srgbClr val="3481DD"/>
                      </a:solidFill>
                      <a:prstDash val="solid"/>
                      <a:round/>
                      <a:headEnd type="none" w="med" len="med"/>
                      <a:tailEnd type="none" w="med" len="med"/>
                    </a:lnT>
                  </a:tcPr>
                </a:tc>
                <a:tc>
                  <a:txBody>
                    <a:bodyPr/>
                    <a:lstStyle/>
                    <a:p>
                      <a:pPr marL="285750" indent="-285750">
                        <a:buClr>
                          <a:srgbClr val="45698F"/>
                        </a:buClr>
                        <a:buFont typeface="Arial" panose="020B0604020202020204" pitchFamily="34" charset="0"/>
                        <a:buChar char="•"/>
                      </a:pPr>
                      <a:r>
                        <a:rPr lang="en-US" sz="1800" dirty="0">
                          <a:solidFill>
                            <a:srgbClr val="45698F"/>
                          </a:solidFill>
                          <a:latin typeface="Cambria" panose="02040503050406030204" pitchFamily="18" charset="0"/>
                          <a:cs typeface="Gotham Medium" pitchFamily="50" charset="0"/>
                        </a:rPr>
                        <a:t>Canaveral Port Authority has seen extensive increase in cargo with its on-site</a:t>
                      </a:r>
                      <a:r>
                        <a:rPr lang="en-US" sz="1800" baseline="0" dirty="0">
                          <a:solidFill>
                            <a:srgbClr val="45698F"/>
                          </a:solidFill>
                          <a:latin typeface="Cambria" panose="02040503050406030204" pitchFamily="18" charset="0"/>
                          <a:cs typeface="Gotham Medium" pitchFamily="50" charset="0"/>
                        </a:rPr>
                        <a:t> facility improvements</a:t>
                      </a:r>
                      <a:endParaRPr lang="en-US" sz="1800" dirty="0">
                        <a:solidFill>
                          <a:srgbClr val="45698F"/>
                        </a:solidFill>
                        <a:latin typeface="Cambria" panose="02040503050406030204" pitchFamily="18" charset="0"/>
                        <a:cs typeface="Gotham Medium" pitchFamily="50" charset="0"/>
                      </a:endParaRPr>
                    </a:p>
                    <a:p>
                      <a:pPr marL="800100" lvl="1" indent="-342900">
                        <a:buClr>
                          <a:schemeClr val="tx1">
                            <a:lumMod val="50000"/>
                            <a:lumOff val="50000"/>
                          </a:schemeClr>
                        </a:buClr>
                        <a:buFont typeface="Wingdings" panose="05000000000000000000" pitchFamily="2" charset="2"/>
                        <a:buChar char="§"/>
                      </a:pPr>
                      <a:r>
                        <a:rPr lang="en-US" sz="1800" dirty="0">
                          <a:solidFill>
                            <a:schemeClr val="bg1">
                              <a:lumMod val="50000"/>
                            </a:schemeClr>
                          </a:solidFill>
                          <a:latin typeface="Cambria" panose="02040503050406030204" pitchFamily="18" charset="0"/>
                        </a:rPr>
                        <a:t>54.6% in cargo tonnage from 2013 to 2017</a:t>
                      </a:r>
                      <a:endParaRPr lang="en-US" sz="1800" dirty="0"/>
                    </a:p>
                  </a:txBody>
                  <a:tcPr>
                    <a:lnT w="12700" cap="flat" cmpd="sng" algn="ctr">
                      <a:solidFill>
                        <a:srgbClr val="3481DD"/>
                      </a:solidFill>
                      <a:prstDash val="solid"/>
                      <a:round/>
                      <a:headEnd type="none" w="med" len="med"/>
                      <a:tailEnd type="none" w="med" len="med"/>
                    </a:lnT>
                  </a:tcPr>
                </a:tc>
                <a:tc>
                  <a:txBody>
                    <a:bodyPr/>
                    <a:lstStyle/>
                    <a:p>
                      <a:endParaRPr lang="en-US" sz="1600" dirty="0"/>
                    </a:p>
                  </a:txBody>
                  <a:tcPr>
                    <a:lnT w="12700" cap="flat" cmpd="sng" algn="ctr">
                      <a:solidFill>
                        <a:srgbClr val="3481DD"/>
                      </a:solidFill>
                      <a:prstDash val="solid"/>
                      <a:round/>
                      <a:headEnd type="none" w="med" len="med"/>
                      <a:tailEnd type="none" w="med" len="med"/>
                    </a:lnT>
                  </a:tcPr>
                </a:tc>
                <a:extLst>
                  <a:ext uri="{0D108BD9-81ED-4DB2-BD59-A6C34878D82A}">
                    <a16:rowId xmlns:a16="http://schemas.microsoft.com/office/drawing/2014/main" val="10001"/>
                  </a:ext>
                </a:extLst>
              </a:tr>
              <a:tr h="2106904">
                <a:tc>
                  <a:txBody>
                    <a:bodyPr/>
                    <a:lstStyle/>
                    <a:p>
                      <a:endParaRPr lang="en-US" sz="1600" dirty="0"/>
                    </a:p>
                  </a:txBody>
                  <a:tcPr/>
                </a:tc>
                <a:tc>
                  <a:txBody>
                    <a:bodyPr/>
                    <a:lstStyle/>
                    <a:p>
                      <a:pPr marL="285750" indent="-285750">
                        <a:buClr>
                          <a:srgbClr val="45698F"/>
                        </a:buClr>
                        <a:buFont typeface="Arial" panose="020B0604020202020204" pitchFamily="34" charset="0"/>
                        <a:buChar char="•"/>
                      </a:pPr>
                      <a:r>
                        <a:rPr lang="en-US" sz="1800" dirty="0">
                          <a:solidFill>
                            <a:srgbClr val="45698F"/>
                          </a:solidFill>
                          <a:latin typeface="Cambria" panose="02040503050406030204" pitchFamily="18" charset="0"/>
                          <a:cs typeface="Gotham Medium" pitchFamily="50" charset="0"/>
                        </a:rPr>
                        <a:t>Space Missions are returning to KSC</a:t>
                      </a:r>
                      <a:r>
                        <a:rPr lang="en-US" sz="1800" baseline="0" dirty="0">
                          <a:solidFill>
                            <a:srgbClr val="45698F"/>
                          </a:solidFill>
                          <a:latin typeface="Cambria" panose="02040503050406030204" pitchFamily="18" charset="0"/>
                          <a:cs typeface="Gotham Medium" pitchFamily="50" charset="0"/>
                        </a:rPr>
                        <a:t> and are projected to have a 670% increase by the year 2022</a:t>
                      </a:r>
                    </a:p>
                    <a:p>
                      <a:pPr marL="800100" lvl="1" indent="-342900" algn="l" defTabSz="914400" rtl="0" eaLnBrk="1" latinLnBrk="0" hangingPunct="1">
                        <a:buClr>
                          <a:schemeClr val="tx1">
                            <a:lumMod val="50000"/>
                            <a:lumOff val="50000"/>
                          </a:schemeClr>
                        </a:buClr>
                        <a:buFont typeface="Wingdings" panose="05000000000000000000" pitchFamily="2" charset="2"/>
                        <a:buChar char="§"/>
                      </a:pPr>
                      <a:r>
                        <a:rPr lang="en-US" sz="1800" kern="1200" dirty="0">
                          <a:solidFill>
                            <a:schemeClr val="bg1">
                              <a:lumMod val="50000"/>
                            </a:schemeClr>
                          </a:solidFill>
                          <a:latin typeface="Cambria" panose="02040503050406030204" pitchFamily="18" charset="0"/>
                          <a:ea typeface="+mn-ea"/>
                          <a:cs typeface="+mn-cs"/>
                        </a:rPr>
                        <a:t>2013 = 10 Launches</a:t>
                      </a:r>
                    </a:p>
                    <a:p>
                      <a:pPr marL="800100" lvl="1" indent="-342900" algn="l" defTabSz="914400" rtl="0" eaLnBrk="1" latinLnBrk="0" hangingPunct="1">
                        <a:buClr>
                          <a:schemeClr val="tx1">
                            <a:lumMod val="50000"/>
                            <a:lumOff val="50000"/>
                          </a:schemeClr>
                        </a:buClr>
                        <a:buFont typeface="Wingdings" panose="05000000000000000000" pitchFamily="2" charset="2"/>
                        <a:buChar char="§"/>
                      </a:pPr>
                      <a:r>
                        <a:rPr lang="en-US" sz="1800" kern="1200" dirty="0">
                          <a:solidFill>
                            <a:schemeClr val="bg1">
                              <a:lumMod val="50000"/>
                            </a:schemeClr>
                          </a:solidFill>
                          <a:latin typeface="Cambria" panose="02040503050406030204" pitchFamily="18" charset="0"/>
                          <a:ea typeface="+mn-ea"/>
                          <a:cs typeface="+mn-cs"/>
                        </a:rPr>
                        <a:t>2017 = 19 Launches</a:t>
                      </a:r>
                    </a:p>
                    <a:p>
                      <a:pPr marL="800100" lvl="1" indent="-342900" algn="l" defTabSz="914400" rtl="0" eaLnBrk="1" latinLnBrk="0" hangingPunct="1">
                        <a:buClr>
                          <a:schemeClr val="tx1">
                            <a:lumMod val="50000"/>
                            <a:lumOff val="50000"/>
                          </a:schemeClr>
                        </a:buClr>
                        <a:buFont typeface="Wingdings" panose="05000000000000000000" pitchFamily="2" charset="2"/>
                        <a:buChar char="§"/>
                      </a:pPr>
                      <a:r>
                        <a:rPr lang="en-US" sz="1800" kern="1200" dirty="0">
                          <a:solidFill>
                            <a:schemeClr val="bg1">
                              <a:lumMod val="50000"/>
                            </a:schemeClr>
                          </a:solidFill>
                          <a:latin typeface="Cambria" panose="02040503050406030204" pitchFamily="18" charset="0"/>
                          <a:ea typeface="+mn-ea"/>
                          <a:cs typeface="+mn-cs"/>
                        </a:rPr>
                        <a:t>2022 = 67 Estimated Launches</a:t>
                      </a:r>
                    </a:p>
                    <a:p>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bl>
          </a:graphicData>
        </a:graphic>
      </p:graphicFrame>
      <p:sp>
        <p:nvSpPr>
          <p:cNvPr id="17" name="Rectangle 16"/>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2053" name="Picture 5" descr="C:\Users\laura.carter\AppData\Local\Microsoft\Windows\Temporary Internet Files\Content.IE5\T9R4HTSI\soyuz_rocket_and_kliper_by_rogele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09" y="4370644"/>
            <a:ext cx="1129754" cy="17009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ruise ship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809" y="1755091"/>
            <a:ext cx="1610022" cy="5388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cargo ship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294" y="2734910"/>
            <a:ext cx="1377052" cy="1211805"/>
          </a:xfrm>
          <a:prstGeom prst="rect">
            <a:avLst/>
          </a:prstGeom>
          <a:noFill/>
          <a:extLst>
            <a:ext uri="{909E8E84-426E-40DD-AFC4-6F175D3DCCD1}">
              <a14:hiddenFill xmlns:a14="http://schemas.microsoft.com/office/drawing/2010/main">
                <a:solidFill>
                  <a:srgbClr val="FFFFFF"/>
                </a:solidFill>
              </a14:hiddenFill>
            </a:ext>
          </a:extLst>
        </p:spPr>
      </p:pic>
      <p:sp>
        <p:nvSpPr>
          <p:cNvPr id="19" name="Down Arrow 24">
            <a:extLst>
              <a:ext uri="{FF2B5EF4-FFF2-40B4-BE49-F238E27FC236}">
                <a16:creationId xmlns:a16="http://schemas.microsoft.com/office/drawing/2014/main" id="{B27B2BB6-5A48-48BC-8902-41F4681F5406}"/>
              </a:ext>
            </a:extLst>
          </p:cNvPr>
          <p:cNvSpPr/>
          <p:nvPr/>
        </p:nvSpPr>
        <p:spPr>
          <a:xfrm rot="10800000">
            <a:off x="7541406" y="1740899"/>
            <a:ext cx="331729" cy="553013"/>
          </a:xfrm>
          <a:prstGeom prst="down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23" name="Slide Number Placeholder 3">
            <a:extLst>
              <a:ext uri="{FF2B5EF4-FFF2-40B4-BE49-F238E27FC236}">
                <a16:creationId xmlns:a16="http://schemas.microsoft.com/office/drawing/2014/main" id="{9363B590-C290-41BB-9759-3F4FD18F084D}"/>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15</a:t>
            </a:fld>
            <a:endParaRPr lang="en-US" sz="1400" dirty="0">
              <a:solidFill>
                <a:schemeClr val="bg1"/>
              </a:solidFill>
              <a:latin typeface="Cambria" panose="02040503050406030204" pitchFamily="18" charset="0"/>
              <a:cs typeface="Gotham Light" pitchFamily="50" charset="0"/>
            </a:endParaRPr>
          </a:p>
        </p:txBody>
      </p:sp>
      <p:sp>
        <p:nvSpPr>
          <p:cNvPr id="18" name="Title 1"/>
          <p:cNvSpPr>
            <a:spLocks noGrp="1"/>
          </p:cNvSpPr>
          <p:nvPr>
            <p:ph type="title"/>
          </p:nvPr>
        </p:nvSpPr>
        <p:spPr>
          <a:xfrm>
            <a:off x="457200" y="533400"/>
            <a:ext cx="8229600" cy="990600"/>
          </a:xfrm>
        </p:spPr>
        <p:txBody>
          <a:bodyPr>
            <a:normAutofit/>
          </a:bodyPr>
          <a:lstStyle/>
          <a:p>
            <a:r>
              <a:rPr lang="en-US" dirty="0"/>
              <a:t>Summary of Trends</a:t>
            </a:r>
          </a:p>
        </p:txBody>
      </p:sp>
      <p:sp>
        <p:nvSpPr>
          <p:cNvPr id="22" name="Down Arrow 24">
            <a:extLst>
              <a:ext uri="{FF2B5EF4-FFF2-40B4-BE49-F238E27FC236}">
                <a16:creationId xmlns:a16="http://schemas.microsoft.com/office/drawing/2014/main" id="{B27B2BB6-5A48-48BC-8902-41F4681F5406}"/>
              </a:ext>
            </a:extLst>
          </p:cNvPr>
          <p:cNvSpPr/>
          <p:nvPr/>
        </p:nvSpPr>
        <p:spPr>
          <a:xfrm rot="10800000">
            <a:off x="7541407" y="2954705"/>
            <a:ext cx="331729" cy="553013"/>
          </a:xfrm>
          <a:prstGeom prst="down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24" name="Down Arrow 24">
            <a:extLst>
              <a:ext uri="{FF2B5EF4-FFF2-40B4-BE49-F238E27FC236}">
                <a16:creationId xmlns:a16="http://schemas.microsoft.com/office/drawing/2014/main" id="{B27B2BB6-5A48-48BC-8902-41F4681F5406}"/>
              </a:ext>
            </a:extLst>
          </p:cNvPr>
          <p:cNvSpPr/>
          <p:nvPr/>
        </p:nvSpPr>
        <p:spPr>
          <a:xfrm rot="10800000">
            <a:off x="7644483" y="4806065"/>
            <a:ext cx="331729" cy="553013"/>
          </a:xfrm>
          <a:prstGeom prst="down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Tree>
    <p:extLst>
      <p:ext uri="{BB962C8B-B14F-4D97-AF65-F5344CB8AC3E}">
        <p14:creationId xmlns:p14="http://schemas.microsoft.com/office/powerpoint/2010/main" val="337092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6700"/>
          <a:stretch/>
        </p:blipFill>
        <p:spPr bwMode="auto">
          <a:xfrm>
            <a:off x="9527" y="3552826"/>
            <a:ext cx="9134474"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54" y="0"/>
            <a:ext cx="9163053" cy="6858000"/>
          </a:xfrm>
          <a:prstGeom prst="rect">
            <a:avLst/>
          </a:prstGeom>
          <a:solidFill>
            <a:srgbClr val="45698F">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12"/>
          <p:cNvSpPr/>
          <p:nvPr/>
        </p:nvSpPr>
        <p:spPr>
          <a:xfrm>
            <a:off x="0" y="2951949"/>
            <a:ext cx="9144000" cy="600879"/>
          </a:xfrm>
          <a:prstGeom prst="rect">
            <a:avLst/>
          </a:prstGeom>
          <a:solidFill>
            <a:srgbClr val="15244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TextBox 5"/>
          <p:cNvSpPr txBox="1"/>
          <p:nvPr/>
        </p:nvSpPr>
        <p:spPr>
          <a:xfrm>
            <a:off x="-9526" y="2951945"/>
            <a:ext cx="9144001" cy="477054"/>
          </a:xfrm>
          <a:prstGeom prst="rect">
            <a:avLst/>
          </a:prstGeom>
          <a:noFill/>
        </p:spPr>
        <p:txBody>
          <a:bodyPr wrap="square" lIns="91440" tIns="45720" rIns="91440" bIns="45720" rtlCol="0">
            <a:spAutoFit/>
          </a:bodyPr>
          <a:lstStyle/>
          <a:p>
            <a:pPr algn="ctr">
              <a:lnSpc>
                <a:spcPts val="3000"/>
              </a:lnSpc>
            </a:pPr>
            <a:r>
              <a:rPr lang="en-US" sz="2000" dirty="0">
                <a:solidFill>
                  <a:schemeClr val="bg1"/>
                </a:solidFill>
                <a:latin typeface="Cambria" panose="02040503050406030204" pitchFamily="18" charset="0"/>
                <a:cs typeface="Gotham Light" pitchFamily="50" charset="0"/>
              </a:rPr>
              <a:t>CORRIDOR ANALYSIS</a:t>
            </a:r>
          </a:p>
        </p:txBody>
      </p:sp>
      <p:cxnSp>
        <p:nvCxnSpPr>
          <p:cNvPr id="7" name="Straight Connector 6"/>
          <p:cNvCxnSpPr/>
          <p:nvPr/>
        </p:nvCxnSpPr>
        <p:spPr>
          <a:xfrm>
            <a:off x="2886075" y="3476325"/>
            <a:ext cx="33909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97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00162"/>
            <a:ext cx="7391400" cy="5557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TextBox 7"/>
          <p:cNvSpPr txBox="1"/>
          <p:nvPr/>
        </p:nvSpPr>
        <p:spPr>
          <a:xfrm>
            <a:off x="2867025" y="1430746"/>
            <a:ext cx="5158204" cy="4760278"/>
          </a:xfrm>
          <a:prstGeom prst="rect">
            <a:avLst/>
          </a:prstGeom>
          <a:noFill/>
        </p:spPr>
        <p:txBody>
          <a:bodyPr wrap="square" lIns="91440" tIns="45720" rIns="91440" bIns="45720" rtlCol="0">
            <a:spAutoFit/>
          </a:bodyPr>
          <a:lstStyle/>
          <a:p>
            <a:pPr marL="285750" indent="-285750">
              <a:lnSpc>
                <a:spcPts val="2800"/>
              </a:lnSpc>
              <a:buClr>
                <a:srgbClr val="45698F"/>
              </a:buClr>
              <a:buFont typeface="Arial" panose="020B0604020202020204" pitchFamily="34" charset="0"/>
              <a:buChar char="•"/>
            </a:pPr>
            <a:r>
              <a:rPr lang="en-US" sz="2000" dirty="0">
                <a:solidFill>
                  <a:srgbClr val="45698F"/>
                </a:solidFill>
                <a:latin typeface="Cambria" panose="02040503050406030204" pitchFamily="18" charset="0"/>
                <a:cs typeface="Gotham Book" pitchFamily="50" charset="0"/>
              </a:rPr>
              <a:t>Analysis focused on bridging gap between LRTP and Project Priorities</a:t>
            </a:r>
          </a:p>
          <a:p>
            <a:pPr>
              <a:lnSpc>
                <a:spcPts val="2800"/>
              </a:lnSpc>
              <a:buClr>
                <a:srgbClr val="45698F"/>
              </a:buClr>
            </a:pPr>
            <a:endParaRPr lang="en-US" sz="2000" dirty="0">
              <a:solidFill>
                <a:srgbClr val="45698F"/>
              </a:solidFill>
              <a:latin typeface="Cambria" panose="02040503050406030204" pitchFamily="18" charset="0"/>
              <a:cs typeface="Gotham Book" pitchFamily="50" charset="0"/>
            </a:endParaRPr>
          </a:p>
          <a:p>
            <a:pPr marL="285750" indent="-285750">
              <a:lnSpc>
                <a:spcPts val="2800"/>
              </a:lnSpc>
              <a:buClr>
                <a:srgbClr val="45698F"/>
              </a:buClr>
              <a:buFont typeface="Arial" panose="020B0604020202020204" pitchFamily="34" charset="0"/>
              <a:buChar char="•"/>
            </a:pPr>
            <a:r>
              <a:rPr lang="en-US" sz="2000" dirty="0">
                <a:solidFill>
                  <a:srgbClr val="45698F"/>
                </a:solidFill>
                <a:latin typeface="Cambria" panose="02040503050406030204" pitchFamily="18" charset="0"/>
                <a:cs typeface="Gotham Book" pitchFamily="50" charset="0"/>
              </a:rPr>
              <a:t>Reviewed 9 goals/measures along SOS roadways (except I-95)</a:t>
            </a:r>
          </a:p>
          <a:p>
            <a:pPr>
              <a:lnSpc>
                <a:spcPts val="2800"/>
              </a:lnSpc>
              <a:buClr>
                <a:srgbClr val="45698F"/>
              </a:buClr>
            </a:pPr>
            <a:endParaRPr lang="en-US" sz="2000" dirty="0">
              <a:solidFill>
                <a:srgbClr val="45698F"/>
              </a:solidFill>
              <a:latin typeface="Cambria" panose="02040503050406030204" pitchFamily="18" charset="0"/>
              <a:cs typeface="Gotham Book" pitchFamily="50" charset="0"/>
            </a:endParaRPr>
          </a:p>
          <a:p>
            <a:pPr marL="285750" indent="-285750">
              <a:lnSpc>
                <a:spcPts val="2800"/>
              </a:lnSpc>
              <a:buClr>
                <a:srgbClr val="45698F"/>
              </a:buClr>
              <a:buFont typeface="Arial" panose="020B0604020202020204" pitchFamily="34" charset="0"/>
              <a:buChar char="•"/>
            </a:pPr>
            <a:r>
              <a:rPr lang="en-US" sz="2000" dirty="0">
                <a:solidFill>
                  <a:srgbClr val="45698F"/>
                </a:solidFill>
                <a:latin typeface="Cambria" panose="02040503050406030204" pitchFamily="18" charset="0"/>
                <a:cs typeface="Gotham Book" pitchFamily="50" charset="0"/>
              </a:rPr>
              <a:t>3</a:t>
            </a:r>
            <a:r>
              <a:rPr lang="en-US" sz="2000" baseline="30000" dirty="0">
                <a:solidFill>
                  <a:srgbClr val="45698F"/>
                </a:solidFill>
                <a:latin typeface="Cambria" panose="02040503050406030204" pitchFamily="18" charset="0"/>
                <a:cs typeface="Gotham Book" pitchFamily="50" charset="0"/>
              </a:rPr>
              <a:t>rd</a:t>
            </a:r>
            <a:r>
              <a:rPr lang="en-US" sz="2000" dirty="0">
                <a:solidFill>
                  <a:srgbClr val="45698F"/>
                </a:solidFill>
                <a:latin typeface="Cambria" panose="02040503050406030204" pitchFamily="18" charset="0"/>
                <a:cs typeface="Gotham Book" pitchFamily="50" charset="0"/>
              </a:rPr>
              <a:t> year of analysis; reviewed 218 total corridors</a:t>
            </a:r>
          </a:p>
          <a:p>
            <a:pPr>
              <a:lnSpc>
                <a:spcPts val="2800"/>
              </a:lnSpc>
              <a:buClr>
                <a:srgbClr val="45698F"/>
              </a:buClr>
            </a:pPr>
            <a:endParaRPr lang="en-US" sz="2000" dirty="0">
              <a:solidFill>
                <a:srgbClr val="45698F"/>
              </a:solidFill>
              <a:latin typeface="Cambria" panose="02040503050406030204" pitchFamily="18" charset="0"/>
              <a:cs typeface="Gotham Book" pitchFamily="50" charset="0"/>
            </a:endParaRPr>
          </a:p>
          <a:p>
            <a:pPr marL="285750" indent="-285750">
              <a:lnSpc>
                <a:spcPts val="2800"/>
              </a:lnSpc>
              <a:buClr>
                <a:srgbClr val="45698F"/>
              </a:buClr>
              <a:buFont typeface="Arial" panose="020B0604020202020204" pitchFamily="34" charset="0"/>
              <a:buChar char="•"/>
            </a:pPr>
            <a:r>
              <a:rPr lang="en-US" sz="2000" dirty="0">
                <a:solidFill>
                  <a:srgbClr val="45698F"/>
                </a:solidFill>
                <a:latin typeface="Cambria" panose="02040503050406030204" pitchFamily="18" charset="0"/>
                <a:cs typeface="Gotham Book" pitchFamily="50" charset="0"/>
              </a:rPr>
              <a:t>Performance monitoring of system – compare future years to the baseline and track the trends in relation to the goals/measures</a:t>
            </a:r>
          </a:p>
        </p:txBody>
      </p:sp>
      <p:sp>
        <p:nvSpPr>
          <p:cNvPr id="9" name="Rectangle 8"/>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153" y="1533526"/>
            <a:ext cx="1319930" cy="5777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039" y="2442302"/>
            <a:ext cx="1098044" cy="10980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3282" y="5085532"/>
            <a:ext cx="993173" cy="99317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388" y="3731133"/>
            <a:ext cx="923639" cy="923639"/>
          </a:xfrm>
          <a:prstGeom prst="rect">
            <a:avLst/>
          </a:prstGeom>
        </p:spPr>
      </p:pic>
      <p:sp>
        <p:nvSpPr>
          <p:cNvPr id="17" name="Slide Number Placeholder 3">
            <a:extLst>
              <a:ext uri="{FF2B5EF4-FFF2-40B4-BE49-F238E27FC236}">
                <a16:creationId xmlns:a16="http://schemas.microsoft.com/office/drawing/2014/main" id="{E0D32E67-3418-4FB7-973B-44C831C82EE3}"/>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17</a:t>
            </a:fld>
            <a:endParaRPr lang="en-US" sz="1400" dirty="0">
              <a:solidFill>
                <a:schemeClr val="bg1"/>
              </a:solidFill>
              <a:latin typeface="Cambria" panose="02040503050406030204" pitchFamily="18" charset="0"/>
              <a:cs typeface="Gotham Light" pitchFamily="50" charset="0"/>
            </a:endParaRPr>
          </a:p>
        </p:txBody>
      </p:sp>
      <p:sp>
        <p:nvSpPr>
          <p:cNvPr id="18" name="Title 1"/>
          <p:cNvSpPr>
            <a:spLocks noGrp="1"/>
          </p:cNvSpPr>
          <p:nvPr>
            <p:ph type="title"/>
          </p:nvPr>
        </p:nvSpPr>
        <p:spPr>
          <a:xfrm>
            <a:off x="493293" y="440146"/>
            <a:ext cx="8229600" cy="990600"/>
          </a:xfrm>
        </p:spPr>
        <p:txBody>
          <a:bodyPr>
            <a:normAutofit/>
          </a:bodyPr>
          <a:lstStyle/>
          <a:p>
            <a:r>
              <a:rPr lang="en-US" dirty="0"/>
              <a:t>Corridor Analysis Overview</a:t>
            </a:r>
          </a:p>
        </p:txBody>
      </p:sp>
    </p:spTree>
    <p:extLst>
      <p:ext uri="{BB962C8B-B14F-4D97-AF65-F5344CB8AC3E}">
        <p14:creationId xmlns:p14="http://schemas.microsoft.com/office/powerpoint/2010/main" val="204586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Desired </a:t>
            </a:r>
            <a:br>
              <a:rPr lang="en-US" dirty="0"/>
            </a:br>
            <a:r>
              <a:rPr lang="en-US" dirty="0"/>
              <a:t>Trends</a:t>
            </a:r>
          </a:p>
        </p:txBody>
      </p:sp>
      <p:sp>
        <p:nvSpPr>
          <p:cNvPr id="5" name="Rectangle 4"/>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18</a:t>
            </a:fld>
            <a:endParaRPr lang="en-US" dirty="0">
              <a:cs typeface="Gotham Light" pitchFamily="50" charset="0"/>
            </a:endParaRPr>
          </a:p>
        </p:txBody>
      </p:sp>
      <p:sp>
        <p:nvSpPr>
          <p:cNvPr id="4" name="Rectangle 3"/>
          <p:cNvSpPr/>
          <p:nvPr/>
        </p:nvSpPr>
        <p:spPr>
          <a:xfrm>
            <a:off x="688157" y="3644980"/>
            <a:ext cx="3176833"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354" t="11144" r="19354" b="34726"/>
          <a:stretch/>
        </p:blipFill>
        <p:spPr>
          <a:xfrm>
            <a:off x="3534770" y="627798"/>
            <a:ext cx="5075830" cy="5800947"/>
          </a:xfrm>
          <a:prstGeom prst="rect">
            <a:avLst/>
          </a:prstGeom>
        </p:spPr>
      </p:pic>
      <p:sp>
        <p:nvSpPr>
          <p:cNvPr id="10" name="Content Placeholder 2"/>
          <p:cNvSpPr>
            <a:spLocks noGrp="1"/>
          </p:cNvSpPr>
          <p:nvPr>
            <p:ph idx="1"/>
          </p:nvPr>
        </p:nvSpPr>
        <p:spPr>
          <a:xfrm>
            <a:off x="457200" y="2238233"/>
            <a:ext cx="3077570" cy="4100222"/>
          </a:xfrm>
        </p:spPr>
        <p:txBody>
          <a:bodyPr>
            <a:normAutofit/>
          </a:bodyPr>
          <a:lstStyle/>
          <a:p>
            <a:pPr lvl="1"/>
            <a:r>
              <a:rPr lang="en-US" dirty="0"/>
              <a:t>2016 Established baseline of where the system was</a:t>
            </a:r>
          </a:p>
          <a:p>
            <a:pPr lvl="1"/>
            <a:r>
              <a:rPr lang="en-US" dirty="0"/>
              <a:t>Identified desired trend</a:t>
            </a:r>
          </a:p>
        </p:txBody>
      </p:sp>
    </p:spTree>
    <p:extLst>
      <p:ext uri="{BB962C8B-B14F-4D97-AF65-F5344CB8AC3E}">
        <p14:creationId xmlns:p14="http://schemas.microsoft.com/office/powerpoint/2010/main" val="71155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Roadway Congestion</a:t>
            </a:r>
          </a:p>
        </p:txBody>
      </p:sp>
      <p:sp>
        <p:nvSpPr>
          <p:cNvPr id="3" name="Content Placeholder 2"/>
          <p:cNvSpPr>
            <a:spLocks noGrp="1"/>
          </p:cNvSpPr>
          <p:nvPr>
            <p:ph idx="1"/>
          </p:nvPr>
        </p:nvSpPr>
        <p:spPr/>
        <p:txBody>
          <a:bodyPr>
            <a:normAutofit/>
          </a:bodyPr>
          <a:lstStyle/>
          <a:p>
            <a:pPr lvl="1"/>
            <a:r>
              <a:rPr lang="en-US" dirty="0"/>
              <a:t>Analysis of current volume over capacity</a:t>
            </a:r>
          </a:p>
          <a:p>
            <a:pPr lvl="1"/>
            <a:r>
              <a:rPr lang="en-US" dirty="0"/>
              <a:t>Presentation to committee’s and board included jurisdiction and maintaining agency information</a:t>
            </a:r>
          </a:p>
          <a:p>
            <a:pPr lvl="1"/>
            <a:r>
              <a:rPr lang="en-US" dirty="0"/>
              <a:t>Are corridor improvements already being addressed in TIP?</a:t>
            </a:r>
          </a:p>
          <a:p>
            <a:pPr lvl="2"/>
            <a:r>
              <a:rPr lang="en-US" dirty="0"/>
              <a:t>Used to assist locals when submitting project priority applications</a:t>
            </a:r>
          </a:p>
        </p:txBody>
      </p:sp>
      <p:sp>
        <p:nvSpPr>
          <p:cNvPr id="5" name="Rectangle 4"/>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19</a:t>
            </a:fld>
            <a:endParaRPr lang="en-US" dirty="0">
              <a:cs typeface="Gotham Light" pitchFamily="50"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48" t="11613" r="8234" b="67312"/>
          <a:stretch/>
        </p:blipFill>
        <p:spPr>
          <a:xfrm>
            <a:off x="786581" y="3717861"/>
            <a:ext cx="7492180" cy="1445343"/>
          </a:xfrm>
          <a:prstGeom prst="rect">
            <a:avLst/>
          </a:prstGeom>
        </p:spPr>
      </p:pic>
      <p:sp>
        <p:nvSpPr>
          <p:cNvPr id="4" name="Rectangle 3"/>
          <p:cNvSpPr/>
          <p:nvPr/>
        </p:nvSpPr>
        <p:spPr>
          <a:xfrm>
            <a:off x="688157" y="3644980"/>
            <a:ext cx="3176833" cy="2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2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146"/>
          <a:stretch/>
        </p:blipFill>
        <p:spPr>
          <a:xfrm>
            <a:off x="5095875" y="2295420"/>
            <a:ext cx="3514725" cy="3693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a:t>Presentation Agenda</a:t>
            </a:r>
          </a:p>
        </p:txBody>
      </p:sp>
      <p:sp>
        <p:nvSpPr>
          <p:cNvPr id="3" name="Content Placeholder 2"/>
          <p:cNvSpPr>
            <a:spLocks noGrp="1"/>
          </p:cNvSpPr>
          <p:nvPr>
            <p:ph idx="1"/>
          </p:nvPr>
        </p:nvSpPr>
        <p:spPr/>
        <p:txBody>
          <a:bodyPr/>
          <a:lstStyle/>
          <a:p>
            <a:r>
              <a:rPr lang="en-US" dirty="0"/>
              <a:t>History of Report and use as Congestion Management System Process</a:t>
            </a:r>
          </a:p>
          <a:p>
            <a:r>
              <a:rPr lang="en-US" dirty="0"/>
              <a:t>What’s in the Report Today?</a:t>
            </a:r>
          </a:p>
          <a:p>
            <a:r>
              <a:rPr lang="en-US" dirty="0"/>
              <a:t>How to implement anywhere</a:t>
            </a:r>
          </a:p>
        </p:txBody>
      </p:sp>
      <p:sp>
        <p:nvSpPr>
          <p:cNvPr id="4" name="Rectangle 3"/>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2</a:t>
            </a:fld>
            <a:endParaRPr lang="en-US" dirty="0">
              <a:cs typeface="Gotham Light" pitchFamily="50" charset="0"/>
            </a:endParaRPr>
          </a:p>
        </p:txBody>
      </p:sp>
    </p:spTree>
    <p:extLst>
      <p:ext uri="{BB962C8B-B14F-4D97-AF65-F5344CB8AC3E}">
        <p14:creationId xmlns:p14="http://schemas.microsoft.com/office/powerpoint/2010/main" val="2960091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 y="1202483"/>
            <a:ext cx="7391400" cy="5655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4" name="Rectangle 23"/>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0250" t="19500" r="20000" b="20750"/>
          <a:stretch/>
        </p:blipFill>
        <p:spPr>
          <a:xfrm>
            <a:off x="7822211" y="255108"/>
            <a:ext cx="697626" cy="69762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13088758"/>
              </p:ext>
            </p:extLst>
          </p:nvPr>
        </p:nvGraphicFramePr>
        <p:xfrm>
          <a:off x="442080" y="2087523"/>
          <a:ext cx="5835889" cy="3119257"/>
        </p:xfrm>
        <a:graphic>
          <a:graphicData uri="http://schemas.openxmlformats.org/drawingml/2006/table">
            <a:tbl>
              <a:tblPr firstRow="1" bandRow="1">
                <a:tableStyleId>{5C22544A-7EE6-4342-B048-85BDC9FD1C3A}</a:tableStyleId>
              </a:tblPr>
              <a:tblGrid>
                <a:gridCol w="957062">
                  <a:extLst>
                    <a:ext uri="{9D8B030D-6E8A-4147-A177-3AD203B41FA5}">
                      <a16:colId xmlns:a16="http://schemas.microsoft.com/office/drawing/2014/main" val="20000"/>
                    </a:ext>
                  </a:extLst>
                </a:gridCol>
                <a:gridCol w="1371353">
                  <a:extLst>
                    <a:ext uri="{9D8B030D-6E8A-4147-A177-3AD203B41FA5}">
                      <a16:colId xmlns:a16="http://schemas.microsoft.com/office/drawing/2014/main" val="20001"/>
                    </a:ext>
                  </a:extLst>
                </a:gridCol>
                <a:gridCol w="1228298">
                  <a:extLst>
                    <a:ext uri="{9D8B030D-6E8A-4147-A177-3AD203B41FA5}">
                      <a16:colId xmlns:a16="http://schemas.microsoft.com/office/drawing/2014/main" val="20002"/>
                    </a:ext>
                  </a:extLst>
                </a:gridCol>
                <a:gridCol w="1241946">
                  <a:extLst>
                    <a:ext uri="{9D8B030D-6E8A-4147-A177-3AD203B41FA5}">
                      <a16:colId xmlns:a16="http://schemas.microsoft.com/office/drawing/2014/main" val="20003"/>
                    </a:ext>
                  </a:extLst>
                </a:gridCol>
                <a:gridCol w="1037230">
                  <a:extLst>
                    <a:ext uri="{9D8B030D-6E8A-4147-A177-3AD203B41FA5}">
                      <a16:colId xmlns:a16="http://schemas.microsoft.com/office/drawing/2014/main" val="20004"/>
                    </a:ext>
                  </a:extLst>
                </a:gridCol>
              </a:tblGrid>
              <a:tr h="619897">
                <a:tc>
                  <a:txBody>
                    <a:bodyPr/>
                    <a:lstStyle/>
                    <a:p>
                      <a:pPr algn="ctr"/>
                      <a:r>
                        <a:rPr lang="en-US" sz="1200" dirty="0"/>
                        <a:t>Roadway</a:t>
                      </a:r>
                    </a:p>
                  </a:txBody>
                  <a:tcPr anchor="ctr"/>
                </a:tc>
                <a:tc>
                  <a:txBody>
                    <a:bodyPr/>
                    <a:lstStyle/>
                    <a:p>
                      <a:pPr algn="ctr"/>
                      <a:r>
                        <a:rPr lang="en-US" sz="1400" dirty="0"/>
                        <a:t>Corridor</a:t>
                      </a:r>
                    </a:p>
                  </a:txBody>
                  <a:tcPr anchor="ctr"/>
                </a:tc>
                <a:tc>
                  <a:txBody>
                    <a:bodyPr/>
                    <a:lstStyle/>
                    <a:p>
                      <a:pPr algn="ctr"/>
                      <a:r>
                        <a:rPr lang="en-US" sz="1400" dirty="0"/>
                        <a:t>Jurisdiction</a:t>
                      </a:r>
                    </a:p>
                  </a:txBody>
                  <a:tcPr anchor="ctr"/>
                </a:tc>
                <a:tc>
                  <a:txBody>
                    <a:bodyPr/>
                    <a:lstStyle/>
                    <a:p>
                      <a:pPr algn="ctr"/>
                      <a:r>
                        <a:rPr lang="en-US" sz="1400" dirty="0"/>
                        <a:t>Maintaining Agency</a:t>
                      </a:r>
                    </a:p>
                  </a:txBody>
                  <a:tcPr anchor="ctr"/>
                </a:tc>
                <a:tc>
                  <a:txBody>
                    <a:bodyPr/>
                    <a:lstStyle/>
                    <a:p>
                      <a:pPr algn="ctr"/>
                      <a:r>
                        <a:rPr lang="en-US" sz="1400" dirty="0"/>
                        <a:t>TIP/</a:t>
                      </a:r>
                      <a:br>
                        <a:rPr lang="en-US" sz="1400" dirty="0"/>
                      </a:br>
                      <a:r>
                        <a:rPr lang="en-US" sz="1400" dirty="0"/>
                        <a:t>Priority</a:t>
                      </a:r>
                    </a:p>
                  </a:txBody>
                  <a:tcPr anchor="ctr"/>
                </a:tc>
                <a:extLst>
                  <a:ext uri="{0D108BD9-81ED-4DB2-BD59-A6C34878D82A}">
                    <a16:rowId xmlns:a16="http://schemas.microsoft.com/office/drawing/2014/main" val="10000"/>
                  </a:ext>
                </a:extLst>
              </a:tr>
              <a:tr h="1155263">
                <a:tc>
                  <a:txBody>
                    <a:bodyPr/>
                    <a:lstStyle/>
                    <a:p>
                      <a:pPr algn="ctr"/>
                      <a:r>
                        <a:rPr lang="en-US" sz="1900" dirty="0"/>
                        <a:t>SR</a:t>
                      </a:r>
                      <a:r>
                        <a:rPr lang="en-US" sz="1900" baseline="0" dirty="0"/>
                        <a:t> 3</a:t>
                      </a:r>
                      <a:endParaRPr lang="en-US" sz="1900" dirty="0"/>
                    </a:p>
                  </a:txBody>
                  <a:tcPr anchor="ctr"/>
                </a:tc>
                <a:tc>
                  <a:txBody>
                    <a:bodyPr/>
                    <a:lstStyle/>
                    <a:p>
                      <a:pPr algn="ctr"/>
                      <a:r>
                        <a:rPr lang="en-US" sz="1900" dirty="0"/>
                        <a:t>SR</a:t>
                      </a:r>
                      <a:r>
                        <a:rPr lang="en-US" sz="1900" baseline="0" dirty="0"/>
                        <a:t> 528 to Space Commerce Way</a:t>
                      </a:r>
                      <a:endParaRPr lang="en-US" sz="1900" dirty="0"/>
                    </a:p>
                  </a:txBody>
                  <a:tcPr anchor="ctr"/>
                </a:tc>
                <a:tc>
                  <a:txBody>
                    <a:bodyPr/>
                    <a:lstStyle/>
                    <a:p>
                      <a:pPr algn="ctr"/>
                      <a:r>
                        <a:rPr lang="en-US" sz="1900"/>
                        <a:t>Brevard</a:t>
                      </a:r>
                      <a:r>
                        <a:rPr lang="en-US" sz="1900" baseline="0"/>
                        <a:t> County</a:t>
                      </a:r>
                      <a:endParaRPr lang="en-US" sz="1900" dirty="0"/>
                    </a:p>
                  </a:txBody>
                  <a:tcPr anchor="ctr"/>
                </a:tc>
                <a:tc>
                  <a:txBody>
                    <a:bodyPr/>
                    <a:lstStyle/>
                    <a:p>
                      <a:pPr algn="ctr"/>
                      <a:r>
                        <a:rPr lang="en-US" sz="1900" dirty="0"/>
                        <a:t>FDOT</a:t>
                      </a:r>
                    </a:p>
                  </a:txBody>
                  <a:tcPr anchor="ctr"/>
                </a:tc>
                <a:tc>
                  <a:txBody>
                    <a:bodyPr/>
                    <a:lstStyle/>
                    <a:p>
                      <a:pPr algn="ctr"/>
                      <a:r>
                        <a:rPr lang="en-US" sz="1900" dirty="0"/>
                        <a:t>N</a:t>
                      </a:r>
                    </a:p>
                  </a:txBody>
                  <a:tcPr anchor="ctr"/>
                </a:tc>
                <a:extLst>
                  <a:ext uri="{0D108BD9-81ED-4DB2-BD59-A6C34878D82A}">
                    <a16:rowId xmlns:a16="http://schemas.microsoft.com/office/drawing/2014/main" val="10001"/>
                  </a:ext>
                </a:extLst>
              </a:tr>
              <a:tr h="887580">
                <a:tc>
                  <a:txBody>
                    <a:bodyPr/>
                    <a:lstStyle/>
                    <a:p>
                      <a:pPr algn="ctr"/>
                      <a:r>
                        <a:rPr lang="en-US" sz="1900" dirty="0"/>
                        <a:t>SR A1A</a:t>
                      </a:r>
                    </a:p>
                  </a:txBody>
                  <a:tcPr anchor="ctr"/>
                </a:tc>
                <a:tc>
                  <a:txBody>
                    <a:bodyPr/>
                    <a:lstStyle/>
                    <a:p>
                      <a:pPr algn="ctr"/>
                      <a:r>
                        <a:rPr lang="en-US" sz="1900" dirty="0"/>
                        <a:t>Indian River CL to</a:t>
                      </a:r>
                      <a:r>
                        <a:rPr lang="en-US" sz="1900" baseline="0" dirty="0"/>
                        <a:t> One-Way Pairs</a:t>
                      </a:r>
                      <a:endParaRPr lang="en-US" sz="1900" dirty="0"/>
                    </a:p>
                  </a:txBody>
                  <a:tcPr anchor="ctr"/>
                </a:tc>
                <a:tc>
                  <a:txBody>
                    <a:bodyPr/>
                    <a:lstStyle/>
                    <a:p>
                      <a:pPr algn="ctr"/>
                      <a:r>
                        <a:rPr lang="en-US" sz="1900" dirty="0"/>
                        <a:t>Multi</a:t>
                      </a:r>
                    </a:p>
                  </a:txBody>
                  <a:tcPr anchor="ctr"/>
                </a:tc>
                <a:tc>
                  <a:txBody>
                    <a:bodyPr/>
                    <a:lstStyle/>
                    <a:p>
                      <a:pPr algn="ctr"/>
                      <a:r>
                        <a:rPr lang="en-US" sz="1900" dirty="0"/>
                        <a:t>FDOT</a:t>
                      </a:r>
                    </a:p>
                  </a:txBody>
                  <a:tcPr anchor="ctr"/>
                </a:tc>
                <a:tc>
                  <a:txBody>
                    <a:bodyPr/>
                    <a:lstStyle/>
                    <a:p>
                      <a:pPr algn="ctr"/>
                      <a:r>
                        <a:rPr lang="en-US" sz="1900" dirty="0"/>
                        <a:t>N</a:t>
                      </a:r>
                    </a:p>
                  </a:txBody>
                  <a:tcPr anchor="ctr"/>
                </a:tc>
                <a:extLst>
                  <a:ext uri="{0D108BD9-81ED-4DB2-BD59-A6C34878D82A}">
                    <a16:rowId xmlns:a16="http://schemas.microsoft.com/office/drawing/2014/main" val="10002"/>
                  </a:ext>
                </a:extLst>
              </a:tr>
            </a:tbl>
          </a:graphicData>
        </a:graphic>
      </p:graphicFrame>
      <p:sp>
        <p:nvSpPr>
          <p:cNvPr id="5" name="Rectangle 4"/>
          <p:cNvSpPr/>
          <p:nvPr/>
        </p:nvSpPr>
        <p:spPr>
          <a:xfrm>
            <a:off x="1024562" y="1718191"/>
            <a:ext cx="3475375" cy="369332"/>
          </a:xfrm>
          <a:prstGeom prst="rect">
            <a:avLst/>
          </a:prstGeom>
        </p:spPr>
        <p:txBody>
          <a:bodyPr wrap="none">
            <a:spAutoFit/>
          </a:bodyPr>
          <a:lstStyle/>
          <a:p>
            <a:pPr>
              <a:buClr>
                <a:srgbClr val="45698F"/>
              </a:buClr>
            </a:pPr>
            <a:r>
              <a:rPr lang="en-US" dirty="0">
                <a:solidFill>
                  <a:srgbClr val="45698F"/>
                </a:solidFill>
                <a:latin typeface="Cambria" panose="02040503050406030204" pitchFamily="18" charset="0"/>
                <a:cs typeface="Gotham Book" pitchFamily="50" charset="0"/>
              </a:rPr>
              <a:t>Major Routes with No Monitoring</a:t>
            </a:r>
          </a:p>
        </p:txBody>
      </p:sp>
      <p:sp>
        <p:nvSpPr>
          <p:cNvPr id="16" name="Slide Number Placeholder 3">
            <a:extLst>
              <a:ext uri="{FF2B5EF4-FFF2-40B4-BE49-F238E27FC236}">
                <a16:creationId xmlns:a16="http://schemas.microsoft.com/office/drawing/2014/main" id="{7ABA7B1D-8284-4686-9C96-81252E0CBD4F}"/>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20</a:t>
            </a:fld>
            <a:endParaRPr lang="en-US" sz="1400" dirty="0">
              <a:solidFill>
                <a:schemeClr val="bg1"/>
              </a:solidFill>
              <a:latin typeface="Cambria" panose="02040503050406030204" pitchFamily="18" charset="0"/>
              <a:cs typeface="Gotham Light" pitchFamily="50"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6821" t="13400" r="25406" b="13261"/>
          <a:stretch/>
        </p:blipFill>
        <p:spPr>
          <a:xfrm>
            <a:off x="6375549" y="1348859"/>
            <a:ext cx="2446930" cy="4861234"/>
          </a:xfrm>
          <a:prstGeom prst="rect">
            <a:avLst/>
          </a:prstGeom>
        </p:spPr>
      </p:pic>
      <p:sp>
        <p:nvSpPr>
          <p:cNvPr id="13" name="Title 1"/>
          <p:cNvSpPr>
            <a:spLocks noGrp="1"/>
          </p:cNvSpPr>
          <p:nvPr>
            <p:ph type="title"/>
          </p:nvPr>
        </p:nvSpPr>
        <p:spPr>
          <a:xfrm>
            <a:off x="385138" y="358259"/>
            <a:ext cx="8229600" cy="990600"/>
          </a:xfrm>
        </p:spPr>
        <p:txBody>
          <a:bodyPr/>
          <a:lstStyle/>
          <a:p>
            <a:r>
              <a:rPr lang="en-US" dirty="0"/>
              <a:t>Evacuation Route Monitoring</a:t>
            </a:r>
          </a:p>
        </p:txBody>
      </p:sp>
    </p:spTree>
    <p:extLst>
      <p:ext uri="{BB962C8B-B14F-4D97-AF65-F5344CB8AC3E}">
        <p14:creationId xmlns:p14="http://schemas.microsoft.com/office/powerpoint/2010/main" val="362291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57956" y="565273"/>
            <a:ext cx="495687" cy="517425"/>
          </a:xfrm>
          <a:prstGeom prst="rect">
            <a:avLst/>
          </a:prstGeom>
        </p:spPr>
      </p:pic>
      <p:sp>
        <p:nvSpPr>
          <p:cNvPr id="16" name="Slide Number Placeholder 3">
            <a:extLst>
              <a:ext uri="{FF2B5EF4-FFF2-40B4-BE49-F238E27FC236}">
                <a16:creationId xmlns:a16="http://schemas.microsoft.com/office/drawing/2014/main" id="{858C737D-4777-4518-9082-8722B4DD97B6}"/>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21</a:t>
            </a:fld>
            <a:endParaRPr lang="en-US" sz="1400" dirty="0">
              <a:solidFill>
                <a:schemeClr val="bg1"/>
              </a:solidFill>
              <a:latin typeface="Cambria" panose="02040503050406030204" pitchFamily="18" charset="0"/>
              <a:cs typeface="Gotham Light" pitchFamily="50"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787" t="11690" r="10722" b="61194"/>
          <a:stretch/>
        </p:blipFill>
        <p:spPr>
          <a:xfrm>
            <a:off x="464026" y="1708458"/>
            <a:ext cx="8011847" cy="2085620"/>
          </a:xfrm>
          <a:prstGeom prst="rect">
            <a:avLst/>
          </a:prstGeom>
        </p:spPr>
      </p:pic>
      <p:sp>
        <p:nvSpPr>
          <p:cNvPr id="3" name="Rectangle 2"/>
          <p:cNvSpPr/>
          <p:nvPr/>
        </p:nvSpPr>
        <p:spPr>
          <a:xfrm>
            <a:off x="464026" y="1533526"/>
            <a:ext cx="2661311" cy="349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355149" y="354041"/>
            <a:ext cx="8229600" cy="990600"/>
          </a:xfrm>
        </p:spPr>
        <p:txBody>
          <a:bodyPr/>
          <a:lstStyle/>
          <a:p>
            <a:r>
              <a:rPr lang="en-US" dirty="0"/>
              <a:t>ITS Infrastructure</a:t>
            </a:r>
          </a:p>
        </p:txBody>
      </p:sp>
    </p:spTree>
    <p:extLst>
      <p:ext uri="{BB962C8B-B14F-4D97-AF65-F5344CB8AC3E}">
        <p14:creationId xmlns:p14="http://schemas.microsoft.com/office/powerpoint/2010/main" val="331327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 y="1202482"/>
            <a:ext cx="7391400" cy="5655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6" name="Picture 5">
            <a:extLst>
              <a:ext uri="{FF2B5EF4-FFF2-40B4-BE49-F238E27FC236}">
                <a16:creationId xmlns:a16="http://schemas.microsoft.com/office/drawing/2014/main" id="{719E3843-EAD8-47FF-BEC5-53D3A88371D5}"/>
              </a:ext>
            </a:extLst>
          </p:cNvPr>
          <p:cNvPicPr>
            <a:picLocks noChangeAspect="1"/>
          </p:cNvPicPr>
          <p:nvPr/>
        </p:nvPicPr>
        <p:blipFill>
          <a:blip r:embed="rId3"/>
          <a:stretch>
            <a:fillRect/>
          </a:stretch>
        </p:blipFill>
        <p:spPr>
          <a:xfrm>
            <a:off x="5901179" y="1199400"/>
            <a:ext cx="3271848" cy="5658601"/>
          </a:xfrm>
          <a:prstGeom prst="rect">
            <a:avLst/>
          </a:prstGeom>
        </p:spPr>
      </p:pic>
      <p:sp>
        <p:nvSpPr>
          <p:cNvPr id="24" name="Rectangle 23"/>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012" y="204531"/>
            <a:ext cx="1807547" cy="70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750344839"/>
              </p:ext>
            </p:extLst>
          </p:nvPr>
        </p:nvGraphicFramePr>
        <p:xfrm>
          <a:off x="353357" y="1361692"/>
          <a:ext cx="5346867" cy="2733040"/>
        </p:xfrm>
        <a:graphic>
          <a:graphicData uri="http://schemas.openxmlformats.org/drawingml/2006/table">
            <a:tbl>
              <a:tblPr firstRow="1" bandRow="1">
                <a:tableStyleId>{5C22544A-7EE6-4342-B048-85BDC9FD1C3A}</a:tableStyleId>
              </a:tblPr>
              <a:tblGrid>
                <a:gridCol w="1008679">
                  <a:extLst>
                    <a:ext uri="{9D8B030D-6E8A-4147-A177-3AD203B41FA5}">
                      <a16:colId xmlns:a16="http://schemas.microsoft.com/office/drawing/2014/main" val="20000"/>
                    </a:ext>
                  </a:extLst>
                </a:gridCol>
                <a:gridCol w="994996">
                  <a:extLst>
                    <a:ext uri="{9D8B030D-6E8A-4147-A177-3AD203B41FA5}">
                      <a16:colId xmlns:a16="http://schemas.microsoft.com/office/drawing/2014/main" val="20001"/>
                    </a:ext>
                  </a:extLst>
                </a:gridCol>
                <a:gridCol w="2006475">
                  <a:extLst>
                    <a:ext uri="{9D8B030D-6E8A-4147-A177-3AD203B41FA5}">
                      <a16:colId xmlns:a16="http://schemas.microsoft.com/office/drawing/2014/main" val="20002"/>
                    </a:ext>
                  </a:extLst>
                </a:gridCol>
                <a:gridCol w="1336717">
                  <a:extLst>
                    <a:ext uri="{9D8B030D-6E8A-4147-A177-3AD203B41FA5}">
                      <a16:colId xmlns:a16="http://schemas.microsoft.com/office/drawing/2014/main" val="20003"/>
                    </a:ext>
                  </a:extLst>
                </a:gridCol>
              </a:tblGrid>
              <a:tr h="416560">
                <a:tc>
                  <a:txBody>
                    <a:bodyPr/>
                    <a:lstStyle/>
                    <a:p>
                      <a:pPr algn="ctr"/>
                      <a:r>
                        <a:rPr lang="en-US" sz="1400" dirty="0"/>
                        <a:t>Route #</a:t>
                      </a:r>
                    </a:p>
                  </a:txBody>
                  <a:tcPr anchor="ctr"/>
                </a:tc>
                <a:tc>
                  <a:txBody>
                    <a:bodyPr/>
                    <a:lstStyle/>
                    <a:p>
                      <a:pPr algn="ctr"/>
                      <a:r>
                        <a:rPr lang="en-US" sz="1400" dirty="0"/>
                        <a:t>Roadway</a:t>
                      </a:r>
                    </a:p>
                  </a:txBody>
                  <a:tcPr anchor="ctr"/>
                </a:tc>
                <a:tc>
                  <a:txBody>
                    <a:bodyPr/>
                    <a:lstStyle/>
                    <a:p>
                      <a:pPr algn="ctr"/>
                      <a:r>
                        <a:rPr lang="en-US" sz="1400" dirty="0"/>
                        <a:t>Corridor</a:t>
                      </a:r>
                    </a:p>
                  </a:txBody>
                  <a:tcPr anchor="ctr"/>
                </a:tc>
                <a:tc>
                  <a:txBody>
                    <a:bodyPr/>
                    <a:lstStyle/>
                    <a:p>
                      <a:pPr algn="ctr"/>
                      <a:r>
                        <a:rPr lang="en-US" sz="1400" dirty="0"/>
                        <a:t>Ridership</a:t>
                      </a:r>
                    </a:p>
                  </a:txBody>
                  <a:tcPr anchor="ctr"/>
                </a:tc>
                <a:extLst>
                  <a:ext uri="{0D108BD9-81ED-4DB2-BD59-A6C34878D82A}">
                    <a16:rowId xmlns:a16="http://schemas.microsoft.com/office/drawing/2014/main" val="10000"/>
                  </a:ext>
                </a:extLst>
              </a:tr>
              <a:tr h="741680">
                <a:tc>
                  <a:txBody>
                    <a:bodyPr/>
                    <a:lstStyle/>
                    <a:p>
                      <a:pPr algn="ctr"/>
                      <a:r>
                        <a:rPr lang="en-US" sz="1400" dirty="0"/>
                        <a:t>4</a:t>
                      </a:r>
                    </a:p>
                  </a:txBody>
                  <a:tcPr anchor="ctr"/>
                </a:tc>
                <a:tc>
                  <a:txBody>
                    <a:bodyPr/>
                    <a:lstStyle/>
                    <a:p>
                      <a:pPr algn="ctr"/>
                      <a:r>
                        <a:rPr lang="en-US" sz="1400" dirty="0"/>
                        <a:t>SR 520</a:t>
                      </a:r>
                    </a:p>
                  </a:txBody>
                  <a:tcPr anchor="ctr"/>
                </a:tc>
                <a:tc>
                  <a:txBody>
                    <a:bodyPr/>
                    <a:lstStyle/>
                    <a:p>
                      <a:pPr algn="ctr"/>
                      <a:r>
                        <a:rPr lang="en-US" sz="1400" dirty="0"/>
                        <a:t>Humphrey</a:t>
                      </a:r>
                      <a:r>
                        <a:rPr lang="en-US" sz="1400" baseline="0" dirty="0"/>
                        <a:t> Bridge to S. Banana</a:t>
                      </a:r>
                      <a:endParaRPr lang="en-US" sz="1400" dirty="0"/>
                    </a:p>
                  </a:txBody>
                  <a:tcPr anchor="ctr"/>
                </a:tc>
                <a:tc>
                  <a:txBody>
                    <a:bodyPr/>
                    <a:lstStyle/>
                    <a:p>
                      <a:pPr algn="ctr"/>
                      <a:r>
                        <a:rPr lang="en-US" sz="1400" dirty="0"/>
                        <a:t>123,298</a:t>
                      </a:r>
                    </a:p>
                  </a:txBody>
                  <a:tcPr anchor="ctr"/>
                </a:tc>
                <a:extLst>
                  <a:ext uri="{0D108BD9-81ED-4DB2-BD59-A6C34878D82A}">
                    <a16:rowId xmlns:a16="http://schemas.microsoft.com/office/drawing/2014/main" val="10001"/>
                  </a:ext>
                </a:extLst>
              </a:tr>
              <a:tr h="741680">
                <a:tc>
                  <a:txBody>
                    <a:bodyPr/>
                    <a:lstStyle/>
                    <a:p>
                      <a:pPr algn="ctr"/>
                      <a:r>
                        <a:rPr lang="en-US" sz="1400" dirty="0"/>
                        <a:t>4</a:t>
                      </a:r>
                    </a:p>
                  </a:txBody>
                  <a:tcPr anchor="ctr"/>
                </a:tc>
                <a:tc>
                  <a:txBody>
                    <a:bodyPr/>
                    <a:lstStyle/>
                    <a:p>
                      <a:pPr algn="ctr"/>
                      <a:r>
                        <a:rPr lang="en-US" sz="1400" dirty="0"/>
                        <a:t>SR 520</a:t>
                      </a:r>
                    </a:p>
                  </a:txBody>
                  <a:tcPr anchor="ctr"/>
                </a:tc>
                <a:tc>
                  <a:txBody>
                    <a:bodyPr/>
                    <a:lstStyle/>
                    <a:p>
                      <a:pPr algn="ctr"/>
                      <a:r>
                        <a:rPr lang="en-US" sz="1400" dirty="0"/>
                        <a:t>Merritt Island</a:t>
                      </a:r>
                      <a:r>
                        <a:rPr lang="en-US" sz="1400" baseline="0" dirty="0"/>
                        <a:t> Causeway to SR A1A</a:t>
                      </a:r>
                      <a:endParaRPr lang="en-US" sz="1400" dirty="0"/>
                    </a:p>
                  </a:txBody>
                  <a:tcPr anchor="ctr"/>
                </a:tc>
                <a:tc>
                  <a:txBody>
                    <a:bodyPr/>
                    <a:lstStyle/>
                    <a:p>
                      <a:pPr algn="ctr"/>
                      <a:r>
                        <a:rPr lang="en-US" sz="1400" dirty="0"/>
                        <a:t>108,213</a:t>
                      </a:r>
                    </a:p>
                  </a:txBody>
                  <a:tcPr anchor="ctr"/>
                </a:tc>
                <a:extLst>
                  <a:ext uri="{0D108BD9-81ED-4DB2-BD59-A6C34878D82A}">
                    <a16:rowId xmlns:a16="http://schemas.microsoft.com/office/drawing/2014/main" val="10002"/>
                  </a:ext>
                </a:extLst>
              </a:tr>
              <a:tr h="416560">
                <a:tc>
                  <a:txBody>
                    <a:bodyPr/>
                    <a:lstStyle/>
                    <a:p>
                      <a:pPr algn="ctr"/>
                      <a:r>
                        <a:rPr lang="en-US" sz="1400" dirty="0"/>
                        <a:t>1</a:t>
                      </a:r>
                    </a:p>
                  </a:txBody>
                  <a:tcPr anchor="ctr"/>
                </a:tc>
                <a:tc>
                  <a:txBody>
                    <a:bodyPr/>
                    <a:lstStyle/>
                    <a:p>
                      <a:pPr algn="ctr"/>
                      <a:r>
                        <a:rPr lang="en-US" sz="1400" dirty="0"/>
                        <a:t>US 1</a:t>
                      </a:r>
                    </a:p>
                  </a:txBody>
                  <a:tcPr anchor="ctr"/>
                </a:tc>
                <a:tc>
                  <a:txBody>
                    <a:bodyPr/>
                    <a:lstStyle/>
                    <a:p>
                      <a:pPr algn="ctr"/>
                      <a:r>
                        <a:rPr lang="en-US" sz="1400" dirty="0"/>
                        <a:t>SR 528 to SR 405</a:t>
                      </a:r>
                    </a:p>
                  </a:txBody>
                  <a:tcPr anchor="ctr"/>
                </a:tc>
                <a:tc>
                  <a:txBody>
                    <a:bodyPr/>
                    <a:lstStyle/>
                    <a:p>
                      <a:pPr algn="ctr"/>
                      <a:r>
                        <a:rPr lang="en-US" sz="1400" dirty="0"/>
                        <a:t>74,768</a:t>
                      </a:r>
                    </a:p>
                  </a:txBody>
                  <a:tcPr anchor="ctr"/>
                </a:tc>
                <a:extLst>
                  <a:ext uri="{0D108BD9-81ED-4DB2-BD59-A6C34878D82A}">
                    <a16:rowId xmlns:a16="http://schemas.microsoft.com/office/drawing/2014/main" val="10003"/>
                  </a:ext>
                </a:extLst>
              </a:tr>
              <a:tr h="416560">
                <a:tc>
                  <a:txBody>
                    <a:bodyPr/>
                    <a:lstStyle/>
                    <a:p>
                      <a:pPr algn="ctr"/>
                      <a:r>
                        <a:rPr lang="en-US" sz="1400" dirty="0"/>
                        <a:t>1, 6, 8</a:t>
                      </a:r>
                    </a:p>
                  </a:txBody>
                  <a:tcPr anchor="ctr"/>
                </a:tc>
                <a:tc>
                  <a:txBody>
                    <a:bodyPr/>
                    <a:lstStyle/>
                    <a:p>
                      <a:pPr algn="ctr"/>
                      <a:r>
                        <a:rPr lang="en-US" sz="1400" dirty="0"/>
                        <a:t>SR 520</a:t>
                      </a:r>
                    </a:p>
                  </a:txBody>
                  <a:tcPr anchor="ctr"/>
                </a:tc>
                <a:tc>
                  <a:txBody>
                    <a:bodyPr/>
                    <a:lstStyle/>
                    <a:p>
                      <a:pPr algn="ctr"/>
                      <a:r>
                        <a:rPr lang="en-US" sz="1400" dirty="0"/>
                        <a:t>I-95 to US 1</a:t>
                      </a:r>
                    </a:p>
                  </a:txBody>
                  <a:tcPr anchor="ctr"/>
                </a:tc>
                <a:tc>
                  <a:txBody>
                    <a:bodyPr/>
                    <a:lstStyle/>
                    <a:p>
                      <a:pPr algn="ctr"/>
                      <a:r>
                        <a:rPr lang="en-US" sz="1400" dirty="0"/>
                        <a:t>49,575</a:t>
                      </a:r>
                    </a:p>
                  </a:txBody>
                  <a:tcPr anchor="ctr"/>
                </a:tc>
                <a:extLst>
                  <a:ext uri="{0D108BD9-81ED-4DB2-BD59-A6C34878D82A}">
                    <a16:rowId xmlns:a16="http://schemas.microsoft.com/office/drawing/2014/main" val="4062482847"/>
                  </a:ext>
                </a:extLst>
              </a:tr>
            </a:tbl>
          </a:graphicData>
        </a:graphic>
      </p:graphicFrame>
      <p:sp>
        <p:nvSpPr>
          <p:cNvPr id="5" name="Rectangle 4"/>
          <p:cNvSpPr/>
          <p:nvPr/>
        </p:nvSpPr>
        <p:spPr>
          <a:xfrm>
            <a:off x="1048658" y="4772176"/>
            <a:ext cx="4572000" cy="1477328"/>
          </a:xfrm>
          <a:prstGeom prst="rect">
            <a:avLst/>
          </a:prstGeom>
        </p:spPr>
        <p:txBody>
          <a:bodyPr>
            <a:spAutoFit/>
          </a:bodyPr>
          <a:lstStyle/>
          <a:p>
            <a:pPr marL="285750" indent="-285750">
              <a:buClr>
                <a:srgbClr val="45698F"/>
              </a:buClr>
              <a:buFont typeface="Arial" panose="020B0604020202020204" pitchFamily="34" charset="0"/>
              <a:buChar char="•"/>
            </a:pPr>
            <a:r>
              <a:rPr lang="en-US" dirty="0">
                <a:solidFill>
                  <a:srgbClr val="45698F"/>
                </a:solidFill>
                <a:latin typeface="Cambria" panose="02040503050406030204" pitchFamily="18" charset="0"/>
                <a:cs typeface="Gotham Book" pitchFamily="50" charset="0"/>
              </a:rPr>
              <a:t>TPO’s current ADA Bus Stop Analysis Update includes a route ridership survey. The 2018 data will provide detailed information by route and individual bus stop.</a:t>
            </a:r>
          </a:p>
        </p:txBody>
      </p:sp>
      <p:sp>
        <p:nvSpPr>
          <p:cNvPr id="17" name="Slide Number Placeholder 3">
            <a:extLst>
              <a:ext uri="{FF2B5EF4-FFF2-40B4-BE49-F238E27FC236}">
                <a16:creationId xmlns:a16="http://schemas.microsoft.com/office/drawing/2014/main" id="{BFFA64EF-7976-4A8E-8CF2-AE38E63A3489}"/>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22</a:t>
            </a:fld>
            <a:endParaRPr lang="en-US" sz="1400" dirty="0">
              <a:solidFill>
                <a:schemeClr val="bg1"/>
              </a:solidFill>
              <a:latin typeface="Cambria" panose="02040503050406030204" pitchFamily="18" charset="0"/>
              <a:cs typeface="Gotham Light" pitchFamily="50" charset="0"/>
            </a:endParaRPr>
          </a:p>
        </p:txBody>
      </p:sp>
      <p:sp>
        <p:nvSpPr>
          <p:cNvPr id="13" name="Title 1"/>
          <p:cNvSpPr>
            <a:spLocks noGrp="1"/>
          </p:cNvSpPr>
          <p:nvPr>
            <p:ph type="title"/>
          </p:nvPr>
        </p:nvSpPr>
        <p:spPr>
          <a:xfrm>
            <a:off x="355149" y="354041"/>
            <a:ext cx="8229600" cy="990600"/>
          </a:xfrm>
        </p:spPr>
        <p:txBody>
          <a:bodyPr/>
          <a:lstStyle/>
          <a:p>
            <a:r>
              <a:rPr lang="en-US" dirty="0"/>
              <a:t>Transit Ridership</a:t>
            </a:r>
          </a:p>
        </p:txBody>
      </p:sp>
    </p:spTree>
    <p:extLst>
      <p:ext uri="{BB962C8B-B14F-4D97-AF65-F5344CB8AC3E}">
        <p14:creationId xmlns:p14="http://schemas.microsoft.com/office/powerpoint/2010/main" val="422524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3553" y="1202482"/>
            <a:ext cx="7862247" cy="5655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4" name="Rectangle 23"/>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 name="Content Placeholder 2"/>
          <p:cNvSpPr>
            <a:spLocks noGrp="1"/>
          </p:cNvSpPr>
          <p:nvPr>
            <p:ph idx="1"/>
          </p:nvPr>
        </p:nvSpPr>
        <p:spPr>
          <a:xfrm>
            <a:off x="457200" y="1600200"/>
            <a:ext cx="5113417" cy="1961866"/>
          </a:xfrm>
        </p:spPr>
        <p:txBody>
          <a:bodyPr>
            <a:normAutofit/>
          </a:bodyPr>
          <a:lstStyle/>
          <a:p>
            <a:pPr lvl="1"/>
            <a:r>
              <a:rPr lang="en-US" dirty="0"/>
              <a:t>Corridors ranked by % of corridor without facilities.</a:t>
            </a:r>
          </a:p>
          <a:p>
            <a:pPr lvl="1"/>
            <a:r>
              <a:rPr lang="en-US" dirty="0"/>
              <a:t>Bicyclist and Pedestrian facilities presented and ranked separately</a:t>
            </a:r>
          </a:p>
        </p:txBody>
      </p:sp>
      <p:sp>
        <p:nvSpPr>
          <p:cNvPr id="17" name="Slide Number Placeholder 3">
            <a:extLst>
              <a:ext uri="{FF2B5EF4-FFF2-40B4-BE49-F238E27FC236}">
                <a16:creationId xmlns:a16="http://schemas.microsoft.com/office/drawing/2014/main" id="{BFFA64EF-7976-4A8E-8CF2-AE38E63A3489}"/>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23</a:t>
            </a:fld>
            <a:endParaRPr lang="en-US" sz="1400" dirty="0">
              <a:solidFill>
                <a:schemeClr val="bg1"/>
              </a:solidFill>
              <a:latin typeface="Cambria" panose="02040503050406030204" pitchFamily="18" charset="0"/>
              <a:cs typeface="Gotham Light" pitchFamily="50" charset="0"/>
            </a:endParaRPr>
          </a:p>
        </p:txBody>
      </p:sp>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3926" y="330363"/>
            <a:ext cx="599253" cy="59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4452" y="330363"/>
            <a:ext cx="599253" cy="59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7852" t="13555" r="26564" b="12040"/>
          <a:stretch/>
        </p:blipFill>
        <p:spPr>
          <a:xfrm>
            <a:off x="5570617" y="1388979"/>
            <a:ext cx="2415654" cy="5102694"/>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7096" t="14200" r="7929" b="62388"/>
          <a:stretch/>
        </p:blipFill>
        <p:spPr>
          <a:xfrm>
            <a:off x="443553" y="3450578"/>
            <a:ext cx="5445456" cy="1159326"/>
          </a:xfrm>
          <a:prstGeom prst="rect">
            <a:avLst/>
          </a:prstGeom>
        </p:spPr>
      </p:pic>
      <p:sp>
        <p:nvSpPr>
          <p:cNvPr id="15" name="Title 1"/>
          <p:cNvSpPr>
            <a:spLocks noGrp="1"/>
          </p:cNvSpPr>
          <p:nvPr>
            <p:ph type="title"/>
          </p:nvPr>
        </p:nvSpPr>
        <p:spPr>
          <a:xfrm>
            <a:off x="355149" y="354041"/>
            <a:ext cx="8229600" cy="990600"/>
          </a:xfrm>
        </p:spPr>
        <p:txBody>
          <a:bodyPr/>
          <a:lstStyle/>
          <a:p>
            <a:r>
              <a:rPr lang="en-US" dirty="0"/>
              <a:t>Bicycle/Pedestrian Facilities</a:t>
            </a:r>
          </a:p>
        </p:txBody>
      </p:sp>
    </p:spTree>
    <p:extLst>
      <p:ext uri="{BB962C8B-B14F-4D97-AF65-F5344CB8AC3E}">
        <p14:creationId xmlns:p14="http://schemas.microsoft.com/office/powerpoint/2010/main" val="377702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FA13170-86E3-4C56-9B4D-A5962607C82A}"/>
              </a:ext>
            </a:extLst>
          </p:cNvPr>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78168234"/>
              </p:ext>
            </p:extLst>
          </p:nvPr>
        </p:nvGraphicFramePr>
        <p:xfrm>
          <a:off x="307396" y="1384300"/>
          <a:ext cx="8529208" cy="4445000"/>
        </p:xfrm>
        <a:graphic>
          <a:graphicData uri="http://schemas.openxmlformats.org/drawingml/2006/table">
            <a:tbl>
              <a:tblPr firstRow="1" bandRow="1">
                <a:tableStyleId>{BC89EF96-8CEA-46FF-86C4-4CE0E7609802}</a:tableStyleId>
              </a:tblPr>
              <a:tblGrid>
                <a:gridCol w="3560669">
                  <a:extLst>
                    <a:ext uri="{9D8B030D-6E8A-4147-A177-3AD203B41FA5}">
                      <a16:colId xmlns:a16="http://schemas.microsoft.com/office/drawing/2014/main" val="20000"/>
                    </a:ext>
                  </a:extLst>
                </a:gridCol>
                <a:gridCol w="1229729">
                  <a:extLst>
                    <a:ext uri="{9D8B030D-6E8A-4147-A177-3AD203B41FA5}">
                      <a16:colId xmlns:a16="http://schemas.microsoft.com/office/drawing/2014/main" val="20001"/>
                    </a:ext>
                  </a:extLst>
                </a:gridCol>
                <a:gridCol w="1246270">
                  <a:extLst>
                    <a:ext uri="{9D8B030D-6E8A-4147-A177-3AD203B41FA5}">
                      <a16:colId xmlns:a16="http://schemas.microsoft.com/office/drawing/2014/main" val="20002"/>
                    </a:ext>
                  </a:extLst>
                </a:gridCol>
                <a:gridCol w="1246270">
                  <a:extLst>
                    <a:ext uri="{9D8B030D-6E8A-4147-A177-3AD203B41FA5}">
                      <a16:colId xmlns:a16="http://schemas.microsoft.com/office/drawing/2014/main" val="3774787516"/>
                    </a:ext>
                  </a:extLst>
                </a:gridCol>
                <a:gridCol w="1246270">
                  <a:extLst>
                    <a:ext uri="{9D8B030D-6E8A-4147-A177-3AD203B41FA5}">
                      <a16:colId xmlns:a16="http://schemas.microsoft.com/office/drawing/2014/main" val="3968563704"/>
                    </a:ext>
                  </a:extLst>
                </a:gridCol>
              </a:tblGrid>
              <a:tr h="741680">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Measure</a:t>
                      </a:r>
                    </a:p>
                  </a:txBody>
                  <a:tcPr anchor="ctr">
                    <a:lnB w="12700" cap="flat" cmpd="sng" algn="ctr">
                      <a:solidFill>
                        <a:srgbClr val="3481DD"/>
                      </a:solidFill>
                      <a:prstDash val="solid"/>
                      <a:round/>
                      <a:headEnd type="none" w="med" len="med"/>
                      <a:tailEnd type="none" w="med" len="med"/>
                    </a:lnB>
                  </a:tcPr>
                </a:tc>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Desired Trend</a:t>
                      </a:r>
                    </a:p>
                  </a:txBody>
                  <a:tcPr anchor="ctr">
                    <a:lnB w="12700" cap="flat" cmpd="sng" algn="ctr">
                      <a:solidFill>
                        <a:srgbClr val="3481DD"/>
                      </a:solidFill>
                      <a:prstDash val="solid"/>
                      <a:round/>
                      <a:headEnd type="none" w="med" len="med"/>
                      <a:tailEnd type="none" w="med" len="med"/>
                    </a:lnB>
                  </a:tcPr>
                </a:tc>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2016 Baseline</a:t>
                      </a:r>
                    </a:p>
                  </a:txBody>
                  <a:tcPr anchor="ctr">
                    <a:lnB w="12700" cap="flat" cmpd="sng" algn="ctr">
                      <a:solidFill>
                        <a:srgbClr val="3481DD"/>
                      </a:solidFill>
                      <a:prstDash val="solid"/>
                      <a:round/>
                      <a:headEnd type="none" w="med" len="med"/>
                      <a:tailEnd type="none" w="med" len="med"/>
                    </a:lnB>
                  </a:tcPr>
                </a:tc>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2017</a:t>
                      </a:r>
                    </a:p>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Baseline</a:t>
                      </a:r>
                    </a:p>
                  </a:txBody>
                  <a:tcPr anchor="ctr">
                    <a:lnB w="12700" cap="flat" cmpd="sng" algn="ctr">
                      <a:solidFill>
                        <a:srgbClr val="3481DD"/>
                      </a:solidFill>
                      <a:prstDash val="solid"/>
                      <a:round/>
                      <a:headEnd type="none" w="med" len="med"/>
                      <a:tailEnd type="none" w="med" len="med"/>
                    </a:lnB>
                  </a:tcPr>
                </a:tc>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Actual Trend</a:t>
                      </a:r>
                    </a:p>
                  </a:txBody>
                  <a:tcPr anchor="ctr">
                    <a:lnB w="12700" cap="flat" cmpd="sng" algn="ctr">
                      <a:solidFill>
                        <a:srgbClr val="3481DD"/>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 Roadway Miles with Congestion</a:t>
                      </a:r>
                    </a:p>
                  </a:txBody>
                  <a:tcPr anchor="ctr">
                    <a:lnT w="12700" cap="flat" cmpd="sng" algn="ctr">
                      <a:solidFill>
                        <a:srgbClr val="3481DD"/>
                      </a:solidFill>
                      <a:prstDash val="solid"/>
                      <a:round/>
                      <a:headEnd type="none" w="med" len="med"/>
                      <a:tailEnd type="none" w="med" len="med"/>
                    </a:lnT>
                  </a:tcPr>
                </a:tc>
                <a:tc>
                  <a:txBody>
                    <a:bodyPr/>
                    <a:lstStyle/>
                    <a:p>
                      <a:endParaRPr lang="en-US" sz="1900" dirty="0"/>
                    </a:p>
                  </a:txBody>
                  <a:tcPr>
                    <a:lnT w="12700" cap="flat" cmpd="sng" algn="ctr">
                      <a:solidFill>
                        <a:srgbClr val="3481DD"/>
                      </a:solidFill>
                      <a:prstDash val="solid"/>
                      <a:round/>
                      <a:headEnd type="none" w="med" len="med"/>
                      <a:tailEnd type="none" w="med" len="med"/>
                    </a:lnT>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5.4%</a:t>
                      </a:r>
                    </a:p>
                  </a:txBody>
                  <a:tcPr anchor="ctr">
                    <a:lnT w="12700" cap="flat" cmpd="sng" algn="ctr">
                      <a:solidFill>
                        <a:srgbClr val="3481DD"/>
                      </a:solidFill>
                      <a:prstDash val="solid"/>
                      <a:round/>
                      <a:headEnd type="none" w="med" len="med"/>
                      <a:tailEnd type="none" w="med" len="med"/>
                    </a:lnT>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7.8% </a:t>
                      </a:r>
                    </a:p>
                  </a:txBody>
                  <a:tcPr anchor="ctr">
                    <a:lnT w="12700" cap="flat" cmpd="sng" algn="ctr">
                      <a:solidFill>
                        <a:srgbClr val="3481DD"/>
                      </a:solidFill>
                      <a:prstDash val="solid"/>
                      <a:round/>
                      <a:headEnd type="none" w="med" len="med"/>
                      <a:tailEnd type="none" w="med" len="med"/>
                    </a:lnT>
                  </a:tcP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lnT w="12700" cap="flat" cmpd="sng" algn="ctr">
                      <a:solidFill>
                        <a:srgbClr val="3481DD"/>
                      </a:solidFill>
                      <a:prstDash val="solid"/>
                      <a:round/>
                      <a:headEnd type="none" w="med" len="med"/>
                      <a:tailEnd type="none" w="med" len="med"/>
                    </a:lnT>
                  </a:tcPr>
                </a:tc>
                <a:extLst>
                  <a:ext uri="{0D108BD9-81ED-4DB2-BD59-A6C34878D82A}">
                    <a16:rowId xmlns:a16="http://schemas.microsoft.com/office/drawing/2014/main" val="10001"/>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 Evacuation Route</a:t>
                      </a:r>
                      <a:r>
                        <a:rPr lang="en-US" sz="1900" kern="1200" baseline="0" dirty="0">
                          <a:solidFill>
                            <a:srgbClr val="45698F"/>
                          </a:solidFill>
                          <a:latin typeface="Cambria" panose="02040503050406030204" pitchFamily="18" charset="0"/>
                          <a:ea typeface="+mn-ea"/>
                          <a:cs typeface="Gotham Medium" pitchFamily="50" charset="0"/>
                        </a:rPr>
                        <a:t> Miles</a:t>
                      </a:r>
                      <a:r>
                        <a:rPr lang="en-US" sz="1900" kern="1200" dirty="0">
                          <a:solidFill>
                            <a:srgbClr val="45698F"/>
                          </a:solidFill>
                          <a:latin typeface="Cambria" panose="02040503050406030204" pitchFamily="18" charset="0"/>
                          <a:ea typeface="+mn-ea"/>
                          <a:cs typeface="Gotham Medium" pitchFamily="50" charset="0"/>
                        </a:rPr>
                        <a:t> Monitored</a:t>
                      </a:r>
                    </a:p>
                  </a:txBody>
                  <a:tcPr anchor="ctr"/>
                </a:tc>
                <a:tc>
                  <a:txBody>
                    <a:bodyPr/>
                    <a:lstStyle/>
                    <a:p>
                      <a:endParaRPr lang="en-US" sz="1900" dirty="0"/>
                    </a:p>
                  </a:txBody>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37.9%</a:t>
                      </a:r>
                    </a:p>
                  </a:txBody>
                  <a:tcPr anchor="ct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37.9%</a:t>
                      </a:r>
                    </a:p>
                  </a:txBody>
                  <a:tcPr anchor="ct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tc>
                <a:extLst>
                  <a:ext uri="{0D108BD9-81ED-4DB2-BD59-A6C34878D82A}">
                    <a16:rowId xmlns:a16="http://schemas.microsoft.com/office/drawing/2014/main" val="10002"/>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a:t>
                      </a:r>
                      <a:r>
                        <a:rPr lang="en-US" sz="1900" kern="1200" baseline="0" dirty="0">
                          <a:solidFill>
                            <a:srgbClr val="45698F"/>
                          </a:solidFill>
                          <a:latin typeface="Cambria" panose="02040503050406030204" pitchFamily="18" charset="0"/>
                          <a:ea typeface="+mn-ea"/>
                          <a:cs typeface="Gotham Medium" pitchFamily="50" charset="0"/>
                        </a:rPr>
                        <a:t> Roadway Miles with </a:t>
                      </a:r>
                      <a:r>
                        <a:rPr lang="en-US" sz="1900" kern="1200" dirty="0">
                          <a:solidFill>
                            <a:srgbClr val="45698F"/>
                          </a:solidFill>
                          <a:latin typeface="Cambria" panose="02040503050406030204" pitchFamily="18" charset="0"/>
                          <a:ea typeface="+mn-ea"/>
                          <a:cs typeface="Gotham Medium" pitchFamily="50" charset="0"/>
                        </a:rPr>
                        <a:t>Existing ITS Infrastructure</a:t>
                      </a:r>
                    </a:p>
                  </a:txBody>
                  <a:tcPr anchor="ctr"/>
                </a:tc>
                <a:tc>
                  <a:txBody>
                    <a:bodyPr/>
                    <a:lstStyle/>
                    <a:p>
                      <a:endParaRPr lang="en-US" sz="1900" dirty="0"/>
                    </a:p>
                  </a:txBody>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27.6%</a:t>
                      </a:r>
                    </a:p>
                  </a:txBody>
                  <a:tcPr anchor="ct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27.2%</a:t>
                      </a:r>
                    </a:p>
                  </a:txBody>
                  <a:tcPr anchor="ct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tc>
                <a:extLst>
                  <a:ext uri="{0D108BD9-81ED-4DB2-BD59-A6C34878D82A}">
                    <a16:rowId xmlns:a16="http://schemas.microsoft.com/office/drawing/2014/main" val="10003"/>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Annual Transit Ridership</a:t>
                      </a:r>
                    </a:p>
                  </a:txBody>
                  <a:tcPr anchor="ctr"/>
                </a:tc>
                <a:tc>
                  <a:txBody>
                    <a:bodyPr/>
                    <a:lstStyle/>
                    <a:p>
                      <a:endParaRPr lang="en-US" sz="1900" dirty="0"/>
                    </a:p>
                  </a:txBody>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2.75 Million Riders</a:t>
                      </a:r>
                    </a:p>
                  </a:txBody>
                  <a:tcPr anchor="ct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2.54 Million Riders</a:t>
                      </a:r>
                    </a:p>
                  </a:txBody>
                  <a:tcPr anchor="ct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tc>
                <a:extLst>
                  <a:ext uri="{0D108BD9-81ED-4DB2-BD59-A6C34878D82A}">
                    <a16:rowId xmlns:a16="http://schemas.microsoft.com/office/drawing/2014/main" val="10004"/>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 Roadways with Existing Ped/Bike</a:t>
                      </a:r>
                      <a:r>
                        <a:rPr lang="en-US" sz="1900" kern="1200" baseline="0" dirty="0">
                          <a:solidFill>
                            <a:srgbClr val="45698F"/>
                          </a:solidFill>
                          <a:latin typeface="Cambria" panose="02040503050406030204" pitchFamily="18" charset="0"/>
                          <a:ea typeface="+mn-ea"/>
                          <a:cs typeface="Gotham Medium" pitchFamily="50" charset="0"/>
                        </a:rPr>
                        <a:t> Facilities</a:t>
                      </a:r>
                      <a:endParaRPr lang="en-US" sz="1900" kern="1200" dirty="0">
                        <a:solidFill>
                          <a:srgbClr val="45698F"/>
                        </a:solidFill>
                        <a:latin typeface="Cambria" panose="02040503050406030204" pitchFamily="18" charset="0"/>
                        <a:ea typeface="+mn-ea"/>
                        <a:cs typeface="Gotham Medium" pitchFamily="50" charset="0"/>
                      </a:endParaRPr>
                    </a:p>
                  </a:txBody>
                  <a:tcPr anchor="ctr"/>
                </a:tc>
                <a:tc>
                  <a:txBody>
                    <a:bodyPr/>
                    <a:lstStyle/>
                    <a:p>
                      <a:endParaRPr lang="en-US" sz="1900" dirty="0"/>
                    </a:p>
                  </a:txBody>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39.6%</a:t>
                      </a:r>
                    </a:p>
                  </a:txBody>
                  <a:tcPr anchor="ct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38.6%</a:t>
                      </a:r>
                    </a:p>
                  </a:txBody>
                  <a:tcPr anchor="ct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tc>
                <a:extLst>
                  <a:ext uri="{0D108BD9-81ED-4DB2-BD59-A6C34878D82A}">
                    <a16:rowId xmlns:a16="http://schemas.microsoft.com/office/drawing/2014/main" val="10005"/>
                  </a:ext>
                </a:extLst>
              </a:tr>
            </a:tbl>
          </a:graphicData>
        </a:graphic>
      </p:graphicFrame>
      <p:sp>
        <p:nvSpPr>
          <p:cNvPr id="17" name="Down Arrow 16"/>
          <p:cNvSpPr/>
          <p:nvPr/>
        </p:nvSpPr>
        <p:spPr>
          <a:xfrm rot="10800000">
            <a:off x="4297682" y="2836345"/>
            <a:ext cx="359972"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26" name="Down Arrow 25"/>
          <p:cNvSpPr/>
          <p:nvPr/>
        </p:nvSpPr>
        <p:spPr>
          <a:xfrm>
            <a:off x="4298437" y="2176173"/>
            <a:ext cx="359970"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2" name="Rectangle 1">
            <a:extLst>
              <a:ext uri="{FF2B5EF4-FFF2-40B4-BE49-F238E27FC236}">
                <a16:creationId xmlns:a16="http://schemas.microsoft.com/office/drawing/2014/main" id="{7C613488-2AA3-41CA-B39E-DA433F7B82A1}"/>
              </a:ext>
            </a:extLst>
          </p:cNvPr>
          <p:cNvSpPr/>
          <p:nvPr/>
        </p:nvSpPr>
        <p:spPr>
          <a:xfrm>
            <a:off x="7984164" y="3070617"/>
            <a:ext cx="468355" cy="1238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1EAA54-D313-4A3F-AE4D-7F177D6018BF}"/>
              </a:ext>
            </a:extLst>
          </p:cNvPr>
          <p:cNvSpPr/>
          <p:nvPr/>
        </p:nvSpPr>
        <p:spPr>
          <a:xfrm>
            <a:off x="7984163" y="3749005"/>
            <a:ext cx="468355" cy="1238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44D1AB9-1173-4854-8141-1E39DE31B609}"/>
              </a:ext>
            </a:extLst>
          </p:cNvPr>
          <p:cNvSpPr/>
          <p:nvPr/>
        </p:nvSpPr>
        <p:spPr>
          <a:xfrm>
            <a:off x="7991277" y="5382078"/>
            <a:ext cx="468355" cy="1238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3">
            <a:extLst>
              <a:ext uri="{FF2B5EF4-FFF2-40B4-BE49-F238E27FC236}">
                <a16:creationId xmlns:a16="http://schemas.microsoft.com/office/drawing/2014/main" id="{FC040D92-7DB1-4C4D-976B-A4D5191C8873}"/>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24</a:t>
            </a:fld>
            <a:endParaRPr lang="en-US" sz="1400" dirty="0">
              <a:solidFill>
                <a:schemeClr val="bg1"/>
              </a:solidFill>
              <a:latin typeface="Cambria" panose="02040503050406030204" pitchFamily="18" charset="0"/>
              <a:cs typeface="Gotham Light" pitchFamily="50" charset="0"/>
            </a:endParaRPr>
          </a:p>
        </p:txBody>
      </p:sp>
      <p:sp>
        <p:nvSpPr>
          <p:cNvPr id="30" name="Down Arrow 16">
            <a:extLst>
              <a:ext uri="{FF2B5EF4-FFF2-40B4-BE49-F238E27FC236}">
                <a16:creationId xmlns:a16="http://schemas.microsoft.com/office/drawing/2014/main" id="{0798A15C-051C-44D8-AA78-9F0E4654EE5D}"/>
              </a:ext>
            </a:extLst>
          </p:cNvPr>
          <p:cNvSpPr/>
          <p:nvPr/>
        </p:nvSpPr>
        <p:spPr>
          <a:xfrm rot="10800000">
            <a:off x="4297682" y="3534504"/>
            <a:ext cx="359972"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31" name="Down Arrow 16">
            <a:extLst>
              <a:ext uri="{FF2B5EF4-FFF2-40B4-BE49-F238E27FC236}">
                <a16:creationId xmlns:a16="http://schemas.microsoft.com/office/drawing/2014/main" id="{B9DD1A49-12CB-45CA-B8C1-E521578C5C41}"/>
              </a:ext>
            </a:extLst>
          </p:cNvPr>
          <p:cNvSpPr/>
          <p:nvPr/>
        </p:nvSpPr>
        <p:spPr>
          <a:xfrm rot="10800000">
            <a:off x="4297682" y="4337647"/>
            <a:ext cx="359972"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32" name="Down Arrow 16">
            <a:extLst>
              <a:ext uri="{FF2B5EF4-FFF2-40B4-BE49-F238E27FC236}">
                <a16:creationId xmlns:a16="http://schemas.microsoft.com/office/drawing/2014/main" id="{A0C56D29-88DB-4544-886A-047CC231C56B}"/>
              </a:ext>
            </a:extLst>
          </p:cNvPr>
          <p:cNvSpPr/>
          <p:nvPr/>
        </p:nvSpPr>
        <p:spPr>
          <a:xfrm rot="10800000">
            <a:off x="4297682" y="5199481"/>
            <a:ext cx="359972"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34" name="Down Arrow 28">
            <a:extLst>
              <a:ext uri="{FF2B5EF4-FFF2-40B4-BE49-F238E27FC236}">
                <a16:creationId xmlns:a16="http://schemas.microsoft.com/office/drawing/2014/main" id="{096AF06C-585A-4FAD-9B6B-B7F7CA9239D4}"/>
              </a:ext>
            </a:extLst>
          </p:cNvPr>
          <p:cNvSpPr/>
          <p:nvPr/>
        </p:nvSpPr>
        <p:spPr>
          <a:xfrm rot="10800000">
            <a:off x="8041329" y="2176173"/>
            <a:ext cx="359972" cy="564619"/>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dirty="0"/>
          </a:p>
        </p:txBody>
      </p:sp>
      <p:sp>
        <p:nvSpPr>
          <p:cNvPr id="35" name="Down Arrow 18">
            <a:extLst>
              <a:ext uri="{FF2B5EF4-FFF2-40B4-BE49-F238E27FC236}">
                <a16:creationId xmlns:a16="http://schemas.microsoft.com/office/drawing/2014/main" id="{5160F808-8F23-4B47-B9A5-5D6650DE01DC}"/>
              </a:ext>
            </a:extLst>
          </p:cNvPr>
          <p:cNvSpPr/>
          <p:nvPr/>
        </p:nvSpPr>
        <p:spPr>
          <a:xfrm>
            <a:off x="8041329" y="4312744"/>
            <a:ext cx="359972" cy="637747"/>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dirty="0"/>
          </a:p>
        </p:txBody>
      </p:sp>
      <p:sp>
        <p:nvSpPr>
          <p:cNvPr id="19" name="Title 1"/>
          <p:cNvSpPr>
            <a:spLocks noGrp="1"/>
          </p:cNvSpPr>
          <p:nvPr>
            <p:ph type="title"/>
          </p:nvPr>
        </p:nvSpPr>
        <p:spPr>
          <a:xfrm>
            <a:off x="355149" y="354041"/>
            <a:ext cx="8229600" cy="990600"/>
          </a:xfrm>
        </p:spPr>
        <p:txBody>
          <a:bodyPr/>
          <a:lstStyle/>
          <a:p>
            <a:r>
              <a:rPr lang="en-US" dirty="0"/>
              <a:t>Baseline Corridor Measures</a:t>
            </a:r>
          </a:p>
        </p:txBody>
      </p:sp>
    </p:spTree>
    <p:extLst>
      <p:ext uri="{BB962C8B-B14F-4D97-AF65-F5344CB8AC3E}">
        <p14:creationId xmlns:p14="http://schemas.microsoft.com/office/powerpoint/2010/main" val="3890380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5698F">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5" name="Rectangle 4"/>
          <p:cNvSpPr/>
          <p:nvPr/>
        </p:nvSpPr>
        <p:spPr>
          <a:xfrm>
            <a:off x="0" y="2951949"/>
            <a:ext cx="9144000" cy="600879"/>
          </a:xfrm>
          <a:prstGeom prst="rect">
            <a:avLst/>
          </a:prstGeom>
          <a:solidFill>
            <a:srgbClr val="15244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TextBox 5"/>
          <p:cNvSpPr txBox="1"/>
          <p:nvPr/>
        </p:nvSpPr>
        <p:spPr>
          <a:xfrm>
            <a:off x="-9526" y="2868587"/>
            <a:ext cx="9144001" cy="477054"/>
          </a:xfrm>
          <a:prstGeom prst="rect">
            <a:avLst/>
          </a:prstGeom>
          <a:noFill/>
        </p:spPr>
        <p:txBody>
          <a:bodyPr wrap="square" lIns="91440" tIns="45720" rIns="91440" bIns="45720" rtlCol="0">
            <a:spAutoFit/>
          </a:bodyPr>
          <a:lstStyle/>
          <a:p>
            <a:pPr algn="ctr">
              <a:lnSpc>
                <a:spcPts val="3000"/>
              </a:lnSpc>
            </a:pPr>
            <a:r>
              <a:rPr lang="en-US" sz="2000" dirty="0">
                <a:solidFill>
                  <a:schemeClr val="bg1"/>
                </a:solidFill>
                <a:latin typeface="Cambria" panose="02040503050406030204" pitchFamily="18" charset="0"/>
                <a:cs typeface="Gotham Light" pitchFamily="50" charset="0"/>
              </a:rPr>
              <a:t>SAFETY ANALYSIS</a:t>
            </a:r>
          </a:p>
        </p:txBody>
      </p:sp>
      <p:cxnSp>
        <p:nvCxnSpPr>
          <p:cNvPr id="7" name="Straight Connector 6"/>
          <p:cNvCxnSpPr/>
          <p:nvPr/>
        </p:nvCxnSpPr>
        <p:spPr>
          <a:xfrm>
            <a:off x="2886075" y="3394375"/>
            <a:ext cx="33909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297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 y="1202483"/>
            <a:ext cx="7391400" cy="5655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2" name="Picture 1">
            <a:extLst>
              <a:ext uri="{FF2B5EF4-FFF2-40B4-BE49-F238E27FC236}">
                <a16:creationId xmlns:a16="http://schemas.microsoft.com/office/drawing/2014/main" id="{82C99E27-C91B-48BE-841A-A87A89CB48F1}"/>
              </a:ext>
            </a:extLst>
          </p:cNvPr>
          <p:cNvPicPr>
            <a:picLocks noChangeAspect="1"/>
          </p:cNvPicPr>
          <p:nvPr/>
        </p:nvPicPr>
        <p:blipFill>
          <a:blip r:embed="rId3"/>
          <a:stretch>
            <a:fillRect/>
          </a:stretch>
        </p:blipFill>
        <p:spPr>
          <a:xfrm>
            <a:off x="5673969" y="477480"/>
            <a:ext cx="3470030" cy="6380521"/>
          </a:xfrm>
          <a:prstGeom prst="rect">
            <a:avLst/>
          </a:prstGeom>
        </p:spPr>
      </p:pic>
      <p:sp>
        <p:nvSpPr>
          <p:cNvPr id="24" name="Rectangle 23"/>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13" name="Picture 2" descr="C:\Users\thills\AppData\Local\Microsoft\Windows\Temporary Internet Files\Content.IE5\BLKIW31Z\car-acciden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751" y="5805871"/>
            <a:ext cx="1079569" cy="1052131"/>
          </a:xfrm>
          <a:prstGeom prst="rect">
            <a:avLst/>
          </a:prstGeom>
          <a:solidFill>
            <a:schemeClr val="bg1"/>
          </a:solidFill>
          <a:extLst/>
        </p:spPr>
      </p:pic>
      <p:sp>
        <p:nvSpPr>
          <p:cNvPr id="17" name="TextBox 16"/>
          <p:cNvSpPr txBox="1"/>
          <p:nvPr/>
        </p:nvSpPr>
        <p:spPr>
          <a:xfrm>
            <a:off x="5673970" y="0"/>
            <a:ext cx="3470031" cy="369332"/>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spAutoFit/>
          </a:bodyPr>
          <a:lstStyle/>
          <a:p>
            <a:pPr algn="ctr"/>
            <a:r>
              <a:rPr lang="en-US" dirty="0">
                <a:solidFill>
                  <a:srgbClr val="45698F"/>
                </a:solidFill>
              </a:rPr>
              <a:t>Overall Crash Frequency</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5431" t="85645" r="35035" b="6889"/>
          <a:stretch/>
        </p:blipFill>
        <p:spPr>
          <a:xfrm>
            <a:off x="6648122" y="500644"/>
            <a:ext cx="2495879" cy="527768"/>
          </a:xfrm>
          <a:prstGeom prst="rect">
            <a:avLst/>
          </a:prstGeom>
        </p:spPr>
      </p:pic>
      <p:sp>
        <p:nvSpPr>
          <p:cNvPr id="4" name="Rectangle 3"/>
          <p:cNvSpPr/>
          <p:nvPr/>
        </p:nvSpPr>
        <p:spPr>
          <a:xfrm>
            <a:off x="1130179" y="4923578"/>
            <a:ext cx="4572000" cy="1323439"/>
          </a:xfrm>
          <a:prstGeom prst="rect">
            <a:avLst/>
          </a:prstGeom>
        </p:spPr>
        <p:txBody>
          <a:bodyPr>
            <a:spAutoFit/>
          </a:bodyPr>
          <a:lstStyle/>
          <a:p>
            <a:pPr marL="285750" indent="-285750">
              <a:buClr>
                <a:srgbClr val="45698F"/>
              </a:buClr>
              <a:buFont typeface="Arial" panose="020B0604020202020204" pitchFamily="34" charset="0"/>
              <a:buChar char="•"/>
            </a:pPr>
            <a:r>
              <a:rPr lang="en-US" sz="1600" dirty="0">
                <a:solidFill>
                  <a:srgbClr val="45698F"/>
                </a:solidFill>
                <a:latin typeface="Cambria" panose="02040503050406030204" pitchFamily="18" charset="0"/>
                <a:cs typeface="Gotham Book" pitchFamily="50" charset="0"/>
              </a:rPr>
              <a:t>#1 US 192 from Wickham to Babcock (199/year)</a:t>
            </a:r>
          </a:p>
          <a:p>
            <a:pPr marL="285750" indent="-285750">
              <a:buClr>
                <a:srgbClr val="45698F"/>
              </a:buClr>
              <a:buFont typeface="Arial" panose="020B0604020202020204" pitchFamily="34" charset="0"/>
              <a:buChar char="•"/>
            </a:pPr>
            <a:r>
              <a:rPr lang="en-US" sz="1600" dirty="0">
                <a:solidFill>
                  <a:srgbClr val="45698F"/>
                </a:solidFill>
                <a:latin typeface="Cambria" panose="02040503050406030204" pitchFamily="18" charset="0"/>
                <a:cs typeface="Gotham Book" pitchFamily="50" charset="0"/>
              </a:rPr>
              <a:t>#2 SR 3 from SR 520 to SR 528 (179/year)</a:t>
            </a:r>
          </a:p>
          <a:p>
            <a:pPr marL="285750" indent="-285750">
              <a:buClr>
                <a:srgbClr val="45698F"/>
              </a:buClr>
              <a:buFont typeface="Arial" panose="020B0604020202020204" pitchFamily="34" charset="0"/>
              <a:buChar char="•"/>
            </a:pPr>
            <a:r>
              <a:rPr lang="en-US" sz="1600" dirty="0">
                <a:solidFill>
                  <a:srgbClr val="45698F"/>
                </a:solidFill>
                <a:latin typeface="Cambria" panose="02040503050406030204" pitchFamily="18" charset="0"/>
                <a:cs typeface="Gotham Book" pitchFamily="50" charset="0"/>
              </a:rPr>
              <a:t>#3 Babcock Street from Palm Bay to US 192 (155/year)</a:t>
            </a:r>
          </a:p>
        </p:txBody>
      </p:sp>
      <p:sp>
        <p:nvSpPr>
          <p:cNvPr id="15" name="Slide Number Placeholder 3">
            <a:extLst>
              <a:ext uri="{FF2B5EF4-FFF2-40B4-BE49-F238E27FC236}">
                <a16:creationId xmlns:a16="http://schemas.microsoft.com/office/drawing/2014/main" id="{8DF92568-DC7F-4989-9F8E-F8A213E3358D}"/>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26</a:t>
            </a:fld>
            <a:endParaRPr lang="en-US" sz="1400" dirty="0">
              <a:solidFill>
                <a:schemeClr val="bg1"/>
              </a:solidFill>
              <a:latin typeface="Cambria" panose="02040503050406030204" pitchFamily="18" charset="0"/>
              <a:cs typeface="Gotham Light" pitchFamily="50" charset="0"/>
            </a:endParaRPr>
          </a:p>
        </p:txBody>
      </p:sp>
      <p:pic>
        <p:nvPicPr>
          <p:cNvPr id="18" name="Picture 17" descr="A screenshot of a cell phone&#10;&#10;Description generated with very high confidence">
            <a:extLst>
              <a:ext uri="{FF2B5EF4-FFF2-40B4-BE49-F238E27FC236}">
                <a16:creationId xmlns:a16="http://schemas.microsoft.com/office/drawing/2014/main" id="{5F20917C-6A22-4AFD-BC12-1FECC8DE00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83" t="27047" r="45869" b="43455"/>
          <a:stretch/>
        </p:blipFill>
        <p:spPr>
          <a:xfrm>
            <a:off x="805219" y="1283957"/>
            <a:ext cx="4233508" cy="3474301"/>
          </a:xfrm>
          <a:prstGeom prst="rect">
            <a:avLst/>
          </a:prstGeom>
        </p:spPr>
      </p:pic>
      <p:sp>
        <p:nvSpPr>
          <p:cNvPr id="23" name="Title 1"/>
          <p:cNvSpPr>
            <a:spLocks noGrp="1"/>
          </p:cNvSpPr>
          <p:nvPr>
            <p:ph type="title"/>
          </p:nvPr>
        </p:nvSpPr>
        <p:spPr>
          <a:xfrm>
            <a:off x="355149" y="354041"/>
            <a:ext cx="8229600" cy="990600"/>
          </a:xfrm>
        </p:spPr>
        <p:txBody>
          <a:bodyPr/>
          <a:lstStyle/>
          <a:p>
            <a:r>
              <a:rPr lang="en-US" dirty="0"/>
              <a:t>Overall Crash Trends</a:t>
            </a:r>
          </a:p>
        </p:txBody>
      </p:sp>
    </p:spTree>
    <p:extLst>
      <p:ext uri="{BB962C8B-B14F-4D97-AF65-F5344CB8AC3E}">
        <p14:creationId xmlns:p14="http://schemas.microsoft.com/office/powerpoint/2010/main" val="2745769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 y="1202483"/>
            <a:ext cx="7391400" cy="5655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4" name="Rectangle 23"/>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Slide Number Placeholder 3">
            <a:extLst>
              <a:ext uri="{FF2B5EF4-FFF2-40B4-BE49-F238E27FC236}">
                <a16:creationId xmlns:a16="http://schemas.microsoft.com/office/drawing/2014/main" id="{DC1EB104-2C8F-4C73-AA4A-544CF83B2CC5}"/>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27</a:t>
            </a:fld>
            <a:endParaRPr lang="en-US" sz="1400" dirty="0">
              <a:solidFill>
                <a:schemeClr val="bg1"/>
              </a:solidFill>
              <a:latin typeface="Cambria" panose="02040503050406030204" pitchFamily="18" charset="0"/>
              <a:cs typeface="Gotham Light" pitchFamily="50" charset="0"/>
            </a:endParaRPr>
          </a:p>
        </p:txBody>
      </p:sp>
      <p:pic>
        <p:nvPicPr>
          <p:cNvPr id="12" name="Picture 11" descr="A screenshot of a cell phone&#10;&#10;Description generated with very high confidence">
            <a:extLst>
              <a:ext uri="{FF2B5EF4-FFF2-40B4-BE49-F238E27FC236}">
                <a16:creationId xmlns:a16="http://schemas.microsoft.com/office/drawing/2014/main" id="{3ABC0B0E-46C7-4035-BCCB-766CD912F3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45" t="65137" r="50059" b="6412"/>
          <a:stretch/>
        </p:blipFill>
        <p:spPr>
          <a:xfrm>
            <a:off x="875523" y="2346592"/>
            <a:ext cx="3665695" cy="3126159"/>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id="{4D98CF11-D85F-4B44-9CED-EDDAD7C374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103" t="64188" r="8187" b="6412"/>
          <a:stretch/>
        </p:blipFill>
        <p:spPr>
          <a:xfrm>
            <a:off x="5080725" y="2346591"/>
            <a:ext cx="3225075" cy="3126159"/>
          </a:xfrm>
          <a:prstGeom prst="rect">
            <a:avLst/>
          </a:prstGeom>
        </p:spPr>
      </p:pic>
      <p:sp>
        <p:nvSpPr>
          <p:cNvPr id="14" name="Title 1"/>
          <p:cNvSpPr>
            <a:spLocks noGrp="1"/>
          </p:cNvSpPr>
          <p:nvPr>
            <p:ph type="title"/>
          </p:nvPr>
        </p:nvSpPr>
        <p:spPr>
          <a:xfrm>
            <a:off x="355149" y="354041"/>
            <a:ext cx="8229600" cy="990600"/>
          </a:xfrm>
        </p:spPr>
        <p:txBody>
          <a:bodyPr>
            <a:normAutofit fontScale="90000"/>
          </a:bodyPr>
          <a:lstStyle/>
          <a:p>
            <a:r>
              <a:rPr lang="en-US" dirty="0"/>
              <a:t>Fatal &amp; Vulnerable Users Crash Trends</a:t>
            </a:r>
          </a:p>
        </p:txBody>
      </p:sp>
    </p:spTree>
    <p:extLst>
      <p:ext uri="{BB962C8B-B14F-4D97-AF65-F5344CB8AC3E}">
        <p14:creationId xmlns:p14="http://schemas.microsoft.com/office/powerpoint/2010/main" val="232670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 y="1202483"/>
            <a:ext cx="7391400" cy="5655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4" name="Rectangle 23"/>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0856" y="91551"/>
            <a:ext cx="851996" cy="85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1636956358"/>
              </p:ext>
            </p:extLst>
          </p:nvPr>
        </p:nvGraphicFramePr>
        <p:xfrm>
          <a:off x="458389" y="1635760"/>
          <a:ext cx="8294843" cy="3586480"/>
        </p:xfrm>
        <a:graphic>
          <a:graphicData uri="http://schemas.openxmlformats.org/drawingml/2006/table">
            <a:tbl>
              <a:tblPr firstRow="1" bandRow="1">
                <a:tableStyleId>{5C22544A-7EE6-4342-B048-85BDC9FD1C3A}</a:tableStyleId>
              </a:tblPr>
              <a:tblGrid>
                <a:gridCol w="1047570">
                  <a:extLst>
                    <a:ext uri="{9D8B030D-6E8A-4147-A177-3AD203B41FA5}">
                      <a16:colId xmlns:a16="http://schemas.microsoft.com/office/drawing/2014/main" val="20000"/>
                    </a:ext>
                  </a:extLst>
                </a:gridCol>
                <a:gridCol w="1876343">
                  <a:extLst>
                    <a:ext uri="{9D8B030D-6E8A-4147-A177-3AD203B41FA5}">
                      <a16:colId xmlns:a16="http://schemas.microsoft.com/office/drawing/2014/main" val="20001"/>
                    </a:ext>
                  </a:extLst>
                </a:gridCol>
                <a:gridCol w="1193499">
                  <a:extLst>
                    <a:ext uri="{9D8B030D-6E8A-4147-A177-3AD203B41FA5}">
                      <a16:colId xmlns:a16="http://schemas.microsoft.com/office/drawing/2014/main" val="20002"/>
                    </a:ext>
                  </a:extLst>
                </a:gridCol>
                <a:gridCol w="1193499">
                  <a:extLst>
                    <a:ext uri="{9D8B030D-6E8A-4147-A177-3AD203B41FA5}">
                      <a16:colId xmlns:a16="http://schemas.microsoft.com/office/drawing/2014/main" val="20003"/>
                    </a:ext>
                  </a:extLst>
                </a:gridCol>
                <a:gridCol w="1217655">
                  <a:extLst>
                    <a:ext uri="{9D8B030D-6E8A-4147-A177-3AD203B41FA5}">
                      <a16:colId xmlns:a16="http://schemas.microsoft.com/office/drawing/2014/main" val="20004"/>
                    </a:ext>
                  </a:extLst>
                </a:gridCol>
                <a:gridCol w="1766277">
                  <a:extLst>
                    <a:ext uri="{9D8B030D-6E8A-4147-A177-3AD203B41FA5}">
                      <a16:colId xmlns:a16="http://schemas.microsoft.com/office/drawing/2014/main" val="20005"/>
                    </a:ext>
                  </a:extLst>
                </a:gridCol>
              </a:tblGrid>
              <a:tr h="660400">
                <a:tc>
                  <a:txBody>
                    <a:bodyPr/>
                    <a:lstStyle/>
                    <a:p>
                      <a:pPr algn="ctr"/>
                      <a:r>
                        <a:rPr lang="en-US" sz="1400" dirty="0"/>
                        <a:t>Roadway</a:t>
                      </a:r>
                    </a:p>
                  </a:txBody>
                  <a:tcPr anchor="ctr"/>
                </a:tc>
                <a:tc>
                  <a:txBody>
                    <a:bodyPr/>
                    <a:lstStyle/>
                    <a:p>
                      <a:pPr algn="ctr"/>
                      <a:r>
                        <a:rPr lang="en-US" sz="1400" dirty="0"/>
                        <a:t>Corridor</a:t>
                      </a:r>
                    </a:p>
                  </a:txBody>
                  <a:tcPr anchor="ctr"/>
                </a:tc>
                <a:tc>
                  <a:txBody>
                    <a:bodyPr/>
                    <a:lstStyle/>
                    <a:p>
                      <a:pPr algn="ctr"/>
                      <a:r>
                        <a:rPr lang="en-US" sz="1400" dirty="0"/>
                        <a:t>Crash Frequency</a:t>
                      </a:r>
                    </a:p>
                  </a:txBody>
                  <a:tcPr anchor="ctr"/>
                </a:tc>
                <a:tc>
                  <a:txBody>
                    <a:bodyPr/>
                    <a:lstStyle/>
                    <a:p>
                      <a:pPr algn="ctr"/>
                      <a:r>
                        <a:rPr lang="en-US" sz="1400" dirty="0"/>
                        <a:t>Jurisdiction</a:t>
                      </a:r>
                    </a:p>
                  </a:txBody>
                  <a:tcPr anchor="ctr"/>
                </a:tc>
                <a:tc>
                  <a:txBody>
                    <a:bodyPr/>
                    <a:lstStyle/>
                    <a:p>
                      <a:pPr algn="ctr"/>
                      <a:r>
                        <a:rPr lang="en-US" sz="1400" dirty="0"/>
                        <a:t>Maintaining Agency</a:t>
                      </a:r>
                    </a:p>
                  </a:txBody>
                  <a:tcPr anchor="ctr"/>
                </a:tc>
                <a:tc>
                  <a:txBody>
                    <a:bodyPr/>
                    <a:lstStyle/>
                    <a:p>
                      <a:pPr algn="ctr"/>
                      <a:r>
                        <a:rPr lang="en-US" sz="1400" dirty="0"/>
                        <a:t>TIP/Priority</a:t>
                      </a:r>
                    </a:p>
                  </a:txBody>
                  <a:tcPr anchor="ctr"/>
                </a:tc>
                <a:extLst>
                  <a:ext uri="{0D108BD9-81ED-4DB2-BD59-A6C34878D82A}">
                    <a16:rowId xmlns:a16="http://schemas.microsoft.com/office/drawing/2014/main" val="10000"/>
                  </a:ext>
                </a:extLst>
              </a:tr>
              <a:tr h="944880">
                <a:tc>
                  <a:txBody>
                    <a:bodyPr/>
                    <a:lstStyle/>
                    <a:p>
                      <a:pPr algn="ctr"/>
                      <a:r>
                        <a:rPr lang="en-US" sz="1400" dirty="0"/>
                        <a:t>#1</a:t>
                      </a:r>
                      <a:r>
                        <a:rPr lang="en-US" sz="1400" baseline="0" dirty="0"/>
                        <a:t> and #2 </a:t>
                      </a:r>
                      <a:br>
                        <a:rPr lang="en-US" sz="1400" baseline="0" dirty="0"/>
                      </a:br>
                      <a:r>
                        <a:rPr lang="en-US" sz="1400" dirty="0"/>
                        <a:t>SR A1A</a:t>
                      </a:r>
                    </a:p>
                  </a:txBody>
                  <a:tcPr anchor="ctr"/>
                </a:tc>
                <a:tc>
                  <a:txBody>
                    <a:bodyPr/>
                    <a:lstStyle/>
                    <a:p>
                      <a:pPr algn="ctr"/>
                      <a:r>
                        <a:rPr lang="en-US" sz="1400" dirty="0"/>
                        <a:t>Cocoa</a:t>
                      </a:r>
                      <a:r>
                        <a:rPr lang="en-US" sz="1400" baseline="0" dirty="0"/>
                        <a:t> Isles to N. Atlantic</a:t>
                      </a:r>
                      <a:endParaRPr lang="en-US" sz="1400" dirty="0"/>
                    </a:p>
                  </a:txBody>
                  <a:tcPr anchor="ctr"/>
                </a:tc>
                <a:tc>
                  <a:txBody>
                    <a:bodyPr/>
                    <a:lstStyle/>
                    <a:p>
                      <a:pPr algn="ctr"/>
                      <a:r>
                        <a:rPr lang="en-US" sz="1400" dirty="0"/>
                        <a:t>5.6 and 4.6/year</a:t>
                      </a:r>
                    </a:p>
                  </a:txBody>
                  <a:tcPr anchor="ctr"/>
                </a:tc>
                <a:tc>
                  <a:txBody>
                    <a:bodyPr/>
                    <a:lstStyle/>
                    <a:p>
                      <a:pPr algn="ctr"/>
                      <a:r>
                        <a:rPr lang="en-US" sz="1400" dirty="0"/>
                        <a:t>Cocoa Beach; Cape Canaveral</a:t>
                      </a:r>
                    </a:p>
                  </a:txBody>
                  <a:tcPr anchor="ctr"/>
                </a:tc>
                <a:tc>
                  <a:txBody>
                    <a:bodyPr/>
                    <a:lstStyle/>
                    <a:p>
                      <a:pPr algn="ctr"/>
                      <a:r>
                        <a:rPr lang="en-US" sz="1400" dirty="0"/>
                        <a:t>FDOT</a:t>
                      </a:r>
                    </a:p>
                  </a:txBody>
                  <a:tcPr anchor="ctr"/>
                </a:tc>
                <a:tc>
                  <a:txBody>
                    <a:bodyPr/>
                    <a:lstStyle/>
                    <a:p>
                      <a:pPr algn="ctr"/>
                      <a:r>
                        <a:rPr lang="en-US" sz="1400" dirty="0"/>
                        <a:t>Y-Intersection</a:t>
                      </a:r>
                      <a:r>
                        <a:rPr lang="en-US" sz="1400" baseline="0" dirty="0"/>
                        <a:t> Improvements</a:t>
                      </a:r>
                      <a:endParaRPr lang="en-US" sz="1400" dirty="0"/>
                    </a:p>
                  </a:txBody>
                  <a:tcPr anchor="ctr"/>
                </a:tc>
                <a:extLst>
                  <a:ext uri="{0D108BD9-81ED-4DB2-BD59-A6C34878D82A}">
                    <a16:rowId xmlns:a16="http://schemas.microsoft.com/office/drawing/2014/main" val="10001"/>
                  </a:ext>
                </a:extLst>
              </a:tr>
              <a:tr h="375920">
                <a:tc>
                  <a:txBody>
                    <a:bodyPr/>
                    <a:lstStyle/>
                    <a:p>
                      <a:pPr algn="ctr"/>
                      <a:r>
                        <a:rPr lang="en-US" sz="1400" dirty="0"/>
                        <a:t>#3 US 1</a:t>
                      </a:r>
                    </a:p>
                  </a:txBody>
                  <a:tcPr anchor="ctr"/>
                </a:tc>
                <a:tc>
                  <a:txBody>
                    <a:bodyPr/>
                    <a:lstStyle/>
                    <a:p>
                      <a:pPr algn="ctr"/>
                      <a:r>
                        <a:rPr lang="en-US" sz="1400" dirty="0"/>
                        <a:t>SR 528 to SR 405</a:t>
                      </a:r>
                    </a:p>
                  </a:txBody>
                  <a:tcPr anchor="ctr"/>
                </a:tc>
                <a:tc>
                  <a:txBody>
                    <a:bodyPr/>
                    <a:lstStyle/>
                    <a:p>
                      <a:pPr algn="ctr"/>
                      <a:r>
                        <a:rPr lang="en-US" sz="1400" dirty="0"/>
                        <a:t>4.2/year</a:t>
                      </a:r>
                    </a:p>
                  </a:txBody>
                  <a:tcPr anchor="ctr"/>
                </a:tc>
                <a:tc>
                  <a:txBody>
                    <a:bodyPr/>
                    <a:lstStyle/>
                    <a:p>
                      <a:pPr algn="ctr"/>
                      <a:r>
                        <a:rPr lang="en-US" sz="1400" dirty="0"/>
                        <a:t>Titusville</a:t>
                      </a:r>
                    </a:p>
                  </a:txBody>
                  <a:tcPr anchor="ctr"/>
                </a:tc>
                <a:tc>
                  <a:txBody>
                    <a:bodyPr/>
                    <a:lstStyle/>
                    <a:p>
                      <a:pPr algn="ctr"/>
                      <a:r>
                        <a:rPr lang="en-US" sz="1400" dirty="0"/>
                        <a:t>FDOT</a:t>
                      </a:r>
                    </a:p>
                  </a:txBody>
                  <a:tcPr anchor="ctr"/>
                </a:tc>
                <a:tc>
                  <a:txBody>
                    <a:bodyPr/>
                    <a:lstStyle/>
                    <a:p>
                      <a:pPr algn="ctr"/>
                      <a:r>
                        <a:rPr lang="en-US" sz="1400" dirty="0"/>
                        <a:t>N</a:t>
                      </a:r>
                    </a:p>
                  </a:txBody>
                  <a:tcPr anchor="ctr"/>
                </a:tc>
                <a:extLst>
                  <a:ext uri="{0D108BD9-81ED-4DB2-BD59-A6C34878D82A}">
                    <a16:rowId xmlns:a16="http://schemas.microsoft.com/office/drawing/2014/main" val="10002"/>
                  </a:ext>
                </a:extLst>
              </a:tr>
              <a:tr h="944880">
                <a:tc>
                  <a:txBody>
                    <a:bodyPr/>
                    <a:lstStyle/>
                    <a:p>
                      <a:pPr algn="ctr"/>
                      <a:r>
                        <a:rPr lang="en-US" sz="1400" dirty="0"/>
                        <a:t>#4 Wickham</a:t>
                      </a:r>
                    </a:p>
                  </a:txBody>
                  <a:tcPr anchor="ctr"/>
                </a:tc>
                <a:tc>
                  <a:txBody>
                    <a:bodyPr/>
                    <a:lstStyle/>
                    <a:p>
                      <a:pPr algn="ctr"/>
                      <a:r>
                        <a:rPr lang="en-US" sz="1400" dirty="0" err="1"/>
                        <a:t>Sarno</a:t>
                      </a:r>
                      <a:r>
                        <a:rPr lang="en-US" sz="1400" dirty="0"/>
                        <a:t> to Parkway</a:t>
                      </a:r>
                    </a:p>
                  </a:txBody>
                  <a:tcPr anchor="ctr"/>
                </a:tc>
                <a:tc>
                  <a:txBody>
                    <a:bodyPr/>
                    <a:lstStyle/>
                    <a:p>
                      <a:pPr algn="ctr"/>
                      <a:r>
                        <a:rPr lang="en-US" sz="1400" dirty="0"/>
                        <a:t>4.0/year</a:t>
                      </a:r>
                    </a:p>
                  </a:txBody>
                  <a:tcPr anchor="ctr"/>
                </a:tc>
                <a:tc>
                  <a:txBody>
                    <a:bodyPr/>
                    <a:lstStyle/>
                    <a:p>
                      <a:pPr algn="ctr"/>
                      <a:r>
                        <a:rPr lang="en-US" sz="1400" dirty="0"/>
                        <a:t>Melbourne</a:t>
                      </a:r>
                    </a:p>
                  </a:txBody>
                  <a:tcPr anchor="ctr"/>
                </a:tc>
                <a:tc>
                  <a:txBody>
                    <a:bodyPr/>
                    <a:lstStyle/>
                    <a:p>
                      <a:pPr algn="ctr"/>
                      <a:r>
                        <a:rPr lang="en-US" sz="1400" dirty="0"/>
                        <a:t>Brevard County</a:t>
                      </a:r>
                    </a:p>
                  </a:txBody>
                  <a:tcPr anchor="ctr"/>
                </a:tc>
                <a:tc>
                  <a:txBody>
                    <a:bodyPr/>
                    <a:lstStyle/>
                    <a:p>
                      <a:pPr algn="ctr"/>
                      <a:r>
                        <a:rPr lang="en-US" sz="1400" dirty="0"/>
                        <a:t>Y-Corridor</a:t>
                      </a:r>
                      <a:r>
                        <a:rPr lang="en-US" sz="1400" baseline="0" dirty="0"/>
                        <a:t> Study; Intersection Improvements</a:t>
                      </a:r>
                      <a:endParaRPr lang="en-US" sz="1400" dirty="0"/>
                    </a:p>
                  </a:txBody>
                  <a:tcPr anchor="ctr"/>
                </a:tc>
                <a:extLst>
                  <a:ext uri="{0D108BD9-81ED-4DB2-BD59-A6C34878D82A}">
                    <a16:rowId xmlns:a16="http://schemas.microsoft.com/office/drawing/2014/main" val="10003"/>
                  </a:ext>
                </a:extLst>
              </a:tr>
              <a:tr h="660400">
                <a:tc>
                  <a:txBody>
                    <a:bodyPr/>
                    <a:lstStyle/>
                    <a:p>
                      <a:pPr algn="ctr"/>
                      <a:r>
                        <a:rPr lang="en-US" sz="1400" dirty="0"/>
                        <a:t>#5 Palm Bay</a:t>
                      </a:r>
                    </a:p>
                  </a:txBody>
                  <a:tcPr anchor="ctr"/>
                </a:tc>
                <a:tc>
                  <a:txBody>
                    <a:bodyPr/>
                    <a:lstStyle/>
                    <a:p>
                      <a:pPr algn="ctr"/>
                      <a:r>
                        <a:rPr lang="en-US" sz="1400" dirty="0"/>
                        <a:t>Babcock to RJ </a:t>
                      </a:r>
                      <a:r>
                        <a:rPr lang="en-US" sz="1400" dirty="0" err="1"/>
                        <a:t>Conlan</a:t>
                      </a:r>
                      <a:endParaRPr lang="en-US" sz="1400" dirty="0"/>
                    </a:p>
                  </a:txBody>
                  <a:tcPr anchor="ctr"/>
                </a:tc>
                <a:tc>
                  <a:txBody>
                    <a:bodyPr/>
                    <a:lstStyle/>
                    <a:p>
                      <a:pPr algn="ctr"/>
                      <a:r>
                        <a:rPr lang="en-US" sz="1400" dirty="0"/>
                        <a:t>3.8/year</a:t>
                      </a:r>
                    </a:p>
                  </a:txBody>
                  <a:tcPr anchor="ctr"/>
                </a:tc>
                <a:tc>
                  <a:txBody>
                    <a:bodyPr/>
                    <a:lstStyle/>
                    <a:p>
                      <a:pPr algn="ctr"/>
                      <a:r>
                        <a:rPr lang="en-US" sz="1400" dirty="0"/>
                        <a:t>Palm Bay</a:t>
                      </a:r>
                    </a:p>
                  </a:txBody>
                  <a:tcPr anchor="ctr"/>
                </a:tc>
                <a:tc>
                  <a:txBody>
                    <a:bodyPr/>
                    <a:lstStyle/>
                    <a:p>
                      <a:pPr algn="ctr"/>
                      <a:r>
                        <a:rPr lang="en-US" sz="1400" dirty="0"/>
                        <a:t>Brevard County</a:t>
                      </a:r>
                    </a:p>
                  </a:txBody>
                  <a:tcPr anchor="ctr"/>
                </a:tc>
                <a:tc>
                  <a:txBody>
                    <a:bodyPr/>
                    <a:lstStyle/>
                    <a:p>
                      <a:pPr algn="ctr"/>
                      <a:r>
                        <a:rPr lang="en-US" sz="1400" dirty="0"/>
                        <a:t>N</a:t>
                      </a:r>
                    </a:p>
                  </a:txBody>
                  <a:tcPr anchor="ctr"/>
                </a:tc>
                <a:extLst>
                  <a:ext uri="{0D108BD9-81ED-4DB2-BD59-A6C34878D82A}">
                    <a16:rowId xmlns:a16="http://schemas.microsoft.com/office/drawing/2014/main" val="10004"/>
                  </a:ext>
                </a:extLst>
              </a:tr>
            </a:tbl>
          </a:graphicData>
        </a:graphic>
      </p:graphicFrame>
      <p:sp>
        <p:nvSpPr>
          <p:cNvPr id="11" name="Slide Number Placeholder 3">
            <a:extLst>
              <a:ext uri="{FF2B5EF4-FFF2-40B4-BE49-F238E27FC236}">
                <a16:creationId xmlns:a16="http://schemas.microsoft.com/office/drawing/2014/main" id="{F1E91D47-3015-43E4-B539-1EC5AFCD2282}"/>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28</a:t>
            </a:fld>
            <a:endParaRPr lang="en-US" sz="1400" dirty="0">
              <a:solidFill>
                <a:schemeClr val="bg1"/>
              </a:solidFill>
              <a:latin typeface="Cambria" panose="02040503050406030204" pitchFamily="18" charset="0"/>
              <a:cs typeface="Gotham Light" pitchFamily="50" charset="0"/>
            </a:endParaRPr>
          </a:p>
        </p:txBody>
      </p:sp>
      <p:sp>
        <p:nvSpPr>
          <p:cNvPr id="12" name="Title 1"/>
          <p:cNvSpPr>
            <a:spLocks noGrp="1"/>
          </p:cNvSpPr>
          <p:nvPr>
            <p:ph type="title"/>
          </p:nvPr>
        </p:nvSpPr>
        <p:spPr>
          <a:xfrm>
            <a:off x="355149" y="354041"/>
            <a:ext cx="8229600" cy="990600"/>
          </a:xfrm>
        </p:spPr>
        <p:txBody>
          <a:bodyPr>
            <a:normAutofit/>
          </a:bodyPr>
          <a:lstStyle/>
          <a:p>
            <a:r>
              <a:rPr lang="en-US" dirty="0"/>
              <a:t>Annual Pedestrian Crashes</a:t>
            </a:r>
          </a:p>
        </p:txBody>
      </p:sp>
    </p:spTree>
    <p:extLst>
      <p:ext uri="{BB962C8B-B14F-4D97-AF65-F5344CB8AC3E}">
        <p14:creationId xmlns:p14="http://schemas.microsoft.com/office/powerpoint/2010/main" val="3290511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 y="1202483"/>
            <a:ext cx="7391400" cy="5655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4" name="Rectangle 23"/>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238" y="99639"/>
            <a:ext cx="840973" cy="84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4156377582"/>
              </p:ext>
            </p:extLst>
          </p:nvPr>
        </p:nvGraphicFramePr>
        <p:xfrm>
          <a:off x="765990" y="1264574"/>
          <a:ext cx="7612023" cy="5303196"/>
        </p:xfrm>
        <a:graphic>
          <a:graphicData uri="http://schemas.openxmlformats.org/drawingml/2006/table">
            <a:tbl>
              <a:tblPr firstRow="1" bandRow="1">
                <a:tableStyleId>{5C22544A-7EE6-4342-B048-85BDC9FD1C3A}</a:tableStyleId>
              </a:tblPr>
              <a:tblGrid>
                <a:gridCol w="1040257">
                  <a:extLst>
                    <a:ext uri="{9D8B030D-6E8A-4147-A177-3AD203B41FA5}">
                      <a16:colId xmlns:a16="http://schemas.microsoft.com/office/drawing/2014/main" val="20000"/>
                    </a:ext>
                  </a:extLst>
                </a:gridCol>
                <a:gridCol w="1220052">
                  <a:extLst>
                    <a:ext uri="{9D8B030D-6E8A-4147-A177-3AD203B41FA5}">
                      <a16:colId xmlns:a16="http://schemas.microsoft.com/office/drawing/2014/main" val="20001"/>
                    </a:ext>
                  </a:extLst>
                </a:gridCol>
                <a:gridCol w="1334688">
                  <a:extLst>
                    <a:ext uri="{9D8B030D-6E8A-4147-A177-3AD203B41FA5}">
                      <a16:colId xmlns:a16="http://schemas.microsoft.com/office/drawing/2014/main" val="20002"/>
                    </a:ext>
                  </a:extLst>
                </a:gridCol>
                <a:gridCol w="1334688">
                  <a:extLst>
                    <a:ext uri="{9D8B030D-6E8A-4147-A177-3AD203B41FA5}">
                      <a16:colId xmlns:a16="http://schemas.microsoft.com/office/drawing/2014/main" val="20003"/>
                    </a:ext>
                  </a:extLst>
                </a:gridCol>
                <a:gridCol w="1113604">
                  <a:extLst>
                    <a:ext uri="{9D8B030D-6E8A-4147-A177-3AD203B41FA5}">
                      <a16:colId xmlns:a16="http://schemas.microsoft.com/office/drawing/2014/main" val="20004"/>
                    </a:ext>
                  </a:extLst>
                </a:gridCol>
                <a:gridCol w="1568734">
                  <a:extLst>
                    <a:ext uri="{9D8B030D-6E8A-4147-A177-3AD203B41FA5}">
                      <a16:colId xmlns:a16="http://schemas.microsoft.com/office/drawing/2014/main" val="20005"/>
                    </a:ext>
                  </a:extLst>
                </a:gridCol>
              </a:tblGrid>
              <a:tr h="660400">
                <a:tc>
                  <a:txBody>
                    <a:bodyPr/>
                    <a:lstStyle/>
                    <a:p>
                      <a:pPr algn="ctr"/>
                      <a:r>
                        <a:rPr lang="en-US" sz="1200" dirty="0"/>
                        <a:t>Roadway</a:t>
                      </a:r>
                    </a:p>
                  </a:txBody>
                  <a:tcPr anchor="ctr"/>
                </a:tc>
                <a:tc>
                  <a:txBody>
                    <a:bodyPr/>
                    <a:lstStyle/>
                    <a:p>
                      <a:pPr algn="ctr"/>
                      <a:r>
                        <a:rPr lang="en-US" sz="1200" dirty="0"/>
                        <a:t>Corridor</a:t>
                      </a:r>
                    </a:p>
                  </a:txBody>
                  <a:tcPr anchor="ctr"/>
                </a:tc>
                <a:tc>
                  <a:txBody>
                    <a:bodyPr/>
                    <a:lstStyle/>
                    <a:p>
                      <a:pPr algn="ctr"/>
                      <a:r>
                        <a:rPr lang="en-US" sz="1200" dirty="0"/>
                        <a:t>Crash Frequency</a:t>
                      </a:r>
                    </a:p>
                  </a:txBody>
                  <a:tcPr anchor="ctr"/>
                </a:tc>
                <a:tc>
                  <a:txBody>
                    <a:bodyPr/>
                    <a:lstStyle/>
                    <a:p>
                      <a:pPr algn="ctr"/>
                      <a:r>
                        <a:rPr lang="en-US" sz="1200" dirty="0"/>
                        <a:t>Jurisdiction</a:t>
                      </a:r>
                    </a:p>
                  </a:txBody>
                  <a:tcPr anchor="ctr"/>
                </a:tc>
                <a:tc>
                  <a:txBody>
                    <a:bodyPr/>
                    <a:lstStyle/>
                    <a:p>
                      <a:pPr algn="ctr"/>
                      <a:r>
                        <a:rPr lang="en-US" sz="1200" dirty="0"/>
                        <a:t>Maintaining Agency</a:t>
                      </a:r>
                    </a:p>
                  </a:txBody>
                  <a:tcPr anchor="ctr"/>
                </a:tc>
                <a:tc>
                  <a:txBody>
                    <a:bodyPr/>
                    <a:lstStyle/>
                    <a:p>
                      <a:pPr algn="ctr"/>
                      <a:r>
                        <a:rPr lang="en-US" sz="1200" dirty="0"/>
                        <a:t>TIP/Priority</a:t>
                      </a:r>
                    </a:p>
                  </a:txBody>
                  <a:tcPr anchor="ctr"/>
                </a:tc>
                <a:extLst>
                  <a:ext uri="{0D108BD9-81ED-4DB2-BD59-A6C34878D82A}">
                    <a16:rowId xmlns:a16="http://schemas.microsoft.com/office/drawing/2014/main" val="10000"/>
                  </a:ext>
                </a:extLst>
              </a:tr>
              <a:tr h="944880">
                <a:tc>
                  <a:txBody>
                    <a:bodyPr/>
                    <a:lstStyle/>
                    <a:p>
                      <a:pPr algn="ctr"/>
                      <a:r>
                        <a:rPr lang="en-US" sz="1200" dirty="0"/>
                        <a:t>#1</a:t>
                      </a:r>
                      <a:r>
                        <a:rPr lang="en-US" sz="1200" baseline="0" dirty="0"/>
                        <a:t> US 192</a:t>
                      </a:r>
                      <a:endParaRPr lang="en-US" sz="1200" dirty="0"/>
                    </a:p>
                  </a:txBody>
                  <a:tcPr anchor="ctr"/>
                </a:tc>
                <a:tc>
                  <a:txBody>
                    <a:bodyPr/>
                    <a:lstStyle/>
                    <a:p>
                      <a:pPr algn="ctr"/>
                      <a:r>
                        <a:rPr lang="en-US" sz="1200" dirty="0"/>
                        <a:t>Wickham to Babcock</a:t>
                      </a:r>
                    </a:p>
                  </a:txBody>
                  <a:tcPr anchor="ctr"/>
                </a:tc>
                <a:tc>
                  <a:txBody>
                    <a:bodyPr/>
                    <a:lstStyle/>
                    <a:p>
                      <a:pPr algn="ctr"/>
                      <a:r>
                        <a:rPr lang="en-US" sz="1200" dirty="0"/>
                        <a:t>6.4/year</a:t>
                      </a:r>
                    </a:p>
                  </a:txBody>
                  <a:tcPr anchor="ctr"/>
                </a:tc>
                <a:tc>
                  <a:txBody>
                    <a:bodyPr/>
                    <a:lstStyle/>
                    <a:p>
                      <a:pPr algn="ctr"/>
                      <a:r>
                        <a:rPr lang="en-US" sz="1200" dirty="0"/>
                        <a:t>West Melbourne; Melbourne</a:t>
                      </a:r>
                    </a:p>
                  </a:txBody>
                  <a:tcPr anchor="ctr"/>
                </a:tc>
                <a:tc>
                  <a:txBody>
                    <a:bodyPr/>
                    <a:lstStyle/>
                    <a:p>
                      <a:pPr algn="ctr"/>
                      <a:r>
                        <a:rPr lang="en-US" sz="1200" dirty="0"/>
                        <a:t>FDOT</a:t>
                      </a:r>
                    </a:p>
                  </a:txBody>
                  <a:tcPr anchor="ctr"/>
                </a:tc>
                <a:tc>
                  <a:txBody>
                    <a:bodyPr/>
                    <a:lstStyle/>
                    <a:p>
                      <a:pPr algn="ctr"/>
                      <a:r>
                        <a:rPr lang="en-US" sz="1200" dirty="0"/>
                        <a:t>Y – Intersection</a:t>
                      </a:r>
                      <a:r>
                        <a:rPr lang="en-US" sz="1200" baseline="0" dirty="0"/>
                        <a:t> Improvements</a:t>
                      </a:r>
                      <a:endParaRPr lang="en-US" sz="1200" dirty="0"/>
                    </a:p>
                  </a:txBody>
                  <a:tcPr anchor="ctr"/>
                </a:tc>
                <a:extLst>
                  <a:ext uri="{0D108BD9-81ED-4DB2-BD59-A6C34878D82A}">
                    <a16:rowId xmlns:a16="http://schemas.microsoft.com/office/drawing/2014/main" val="10001"/>
                  </a:ext>
                </a:extLst>
              </a:tr>
              <a:tr h="395916">
                <a:tc gridSpan="6">
                  <a:txBody>
                    <a:bodyPr/>
                    <a:lstStyle/>
                    <a:p>
                      <a:pPr algn="ctr"/>
                      <a:r>
                        <a:rPr lang="en-US" sz="1200" dirty="0"/>
                        <a:t>(US 192 also ranked</a:t>
                      </a:r>
                      <a:r>
                        <a:rPr lang="en-US" sz="1200" baseline="0" dirty="0"/>
                        <a:t> #1 in overall number of crashes at 199/year)</a:t>
                      </a:r>
                      <a:endParaRPr lang="en-US" sz="1200" dirty="0"/>
                    </a:p>
                  </a:txBody>
                  <a:tcPr anchor="ctr">
                    <a:solidFill>
                      <a:srgbClr val="FFFF00"/>
                    </a:solidFill>
                  </a:tcPr>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extLst>
                  <a:ext uri="{0D108BD9-81ED-4DB2-BD59-A6C34878D82A}">
                    <a16:rowId xmlns:a16="http://schemas.microsoft.com/office/drawing/2014/main" val="10002"/>
                  </a:ext>
                </a:extLst>
              </a:tr>
              <a:tr h="944880">
                <a:tc>
                  <a:txBody>
                    <a:bodyPr/>
                    <a:lstStyle/>
                    <a:p>
                      <a:pPr algn="ctr"/>
                      <a:r>
                        <a:rPr lang="en-US" sz="1200" dirty="0"/>
                        <a:t>#2 SR 3</a:t>
                      </a:r>
                    </a:p>
                  </a:txBody>
                  <a:tcPr anchor="ctr"/>
                </a:tc>
                <a:tc>
                  <a:txBody>
                    <a:bodyPr/>
                    <a:lstStyle/>
                    <a:p>
                      <a:pPr algn="ctr"/>
                      <a:r>
                        <a:rPr lang="en-US" sz="1200" dirty="0"/>
                        <a:t>SR 520 to SR 528</a:t>
                      </a:r>
                    </a:p>
                  </a:txBody>
                  <a:tcPr anchor="ctr"/>
                </a:tc>
                <a:tc>
                  <a:txBody>
                    <a:bodyPr/>
                    <a:lstStyle/>
                    <a:p>
                      <a:pPr algn="ctr"/>
                      <a:r>
                        <a:rPr lang="en-US" sz="1200" dirty="0"/>
                        <a:t>6.0/year</a:t>
                      </a:r>
                    </a:p>
                  </a:txBody>
                  <a:tcPr anchor="ctr"/>
                </a:tc>
                <a:tc>
                  <a:txBody>
                    <a:bodyPr/>
                    <a:lstStyle/>
                    <a:p>
                      <a:pPr algn="ctr"/>
                      <a:r>
                        <a:rPr lang="en-US" sz="1200" dirty="0"/>
                        <a:t>Brevard County</a:t>
                      </a:r>
                    </a:p>
                  </a:txBody>
                  <a:tcPr anchor="ctr"/>
                </a:tc>
                <a:tc>
                  <a:txBody>
                    <a:bodyPr/>
                    <a:lstStyle/>
                    <a:p>
                      <a:pPr algn="ctr"/>
                      <a:r>
                        <a:rPr lang="en-US" sz="1200" dirty="0"/>
                        <a:t>FDOT</a:t>
                      </a:r>
                    </a:p>
                  </a:txBody>
                  <a:tcPr anchor="ctr"/>
                </a:tc>
                <a:tc>
                  <a:txBody>
                    <a:bodyPr/>
                    <a:lstStyle/>
                    <a:p>
                      <a:pPr algn="ctr"/>
                      <a:r>
                        <a:rPr lang="en-US" sz="1200" dirty="0"/>
                        <a:t>Y – Lighting Project; Corridor Study</a:t>
                      </a:r>
                    </a:p>
                  </a:txBody>
                  <a:tcPr anchor="ctr"/>
                </a:tc>
                <a:extLst>
                  <a:ext uri="{0D108BD9-81ED-4DB2-BD59-A6C34878D82A}">
                    <a16:rowId xmlns:a16="http://schemas.microsoft.com/office/drawing/2014/main" val="10003"/>
                  </a:ext>
                </a:extLst>
              </a:tr>
              <a:tr h="375920">
                <a:tc gridSpan="6">
                  <a:txBody>
                    <a:bodyPr/>
                    <a:lstStyle/>
                    <a:p>
                      <a:pPr algn="ctr"/>
                      <a:r>
                        <a:rPr lang="en-US" sz="1200" dirty="0"/>
                        <a:t>(SR 3 also ranked #2 in</a:t>
                      </a:r>
                      <a:r>
                        <a:rPr lang="en-US" sz="1200" baseline="0" dirty="0"/>
                        <a:t> overall number of crashes at 179/year)</a:t>
                      </a:r>
                      <a:endParaRPr lang="en-US" sz="1200" dirty="0"/>
                    </a:p>
                  </a:txBody>
                  <a:tcPr anchor="ctr">
                    <a:solidFill>
                      <a:srgbClr val="FFFF00"/>
                    </a:solidFill>
                  </a:tcPr>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extLst>
                  <a:ext uri="{0D108BD9-81ED-4DB2-BD59-A6C34878D82A}">
                    <a16:rowId xmlns:a16="http://schemas.microsoft.com/office/drawing/2014/main" val="10004"/>
                  </a:ext>
                </a:extLst>
              </a:tr>
              <a:tr h="944880">
                <a:tc>
                  <a:txBody>
                    <a:bodyPr/>
                    <a:lstStyle/>
                    <a:p>
                      <a:pPr algn="ctr"/>
                      <a:r>
                        <a:rPr lang="en-US" sz="1200" dirty="0"/>
                        <a:t>#3 and #4</a:t>
                      </a:r>
                      <a:br>
                        <a:rPr lang="en-US" sz="1200" dirty="0"/>
                      </a:br>
                      <a:r>
                        <a:rPr lang="en-US" sz="1200" dirty="0"/>
                        <a:t>SR A1A</a:t>
                      </a:r>
                    </a:p>
                  </a:txBody>
                  <a:tcPr anchor="ctr"/>
                </a:tc>
                <a:tc>
                  <a:txBody>
                    <a:bodyPr/>
                    <a:lstStyle/>
                    <a:p>
                      <a:pPr algn="ctr"/>
                      <a:r>
                        <a:rPr lang="en-US" sz="1200" dirty="0"/>
                        <a:t>Cocoa Isles</a:t>
                      </a:r>
                      <a:r>
                        <a:rPr lang="en-US" sz="1200" baseline="0" dirty="0"/>
                        <a:t> to N. Atlantic</a:t>
                      </a:r>
                      <a:endParaRPr lang="en-US" sz="1200" dirty="0"/>
                    </a:p>
                  </a:txBody>
                  <a:tcPr anchor="ctr"/>
                </a:tc>
                <a:tc>
                  <a:txBody>
                    <a:bodyPr/>
                    <a:lstStyle/>
                    <a:p>
                      <a:pPr algn="ctr"/>
                      <a:r>
                        <a:rPr lang="en-US" sz="1200" dirty="0"/>
                        <a:t>5.6</a:t>
                      </a:r>
                      <a:r>
                        <a:rPr lang="en-US" sz="1200" baseline="0" dirty="0"/>
                        <a:t> and 5.0/year</a:t>
                      </a:r>
                      <a:endParaRPr lang="en-US" sz="1200" dirty="0"/>
                    </a:p>
                  </a:txBody>
                  <a:tcPr anchor="ctr"/>
                </a:tc>
                <a:tc>
                  <a:txBody>
                    <a:bodyPr/>
                    <a:lstStyle/>
                    <a:p>
                      <a:pPr algn="ctr"/>
                      <a:r>
                        <a:rPr lang="en-US" sz="1200" dirty="0"/>
                        <a:t>Cocoa Beach; Cape Canaveral</a:t>
                      </a:r>
                    </a:p>
                  </a:txBody>
                  <a:tcPr anchor="ctr"/>
                </a:tc>
                <a:tc>
                  <a:txBody>
                    <a:bodyPr/>
                    <a:lstStyle/>
                    <a:p>
                      <a:pPr algn="ctr"/>
                      <a:r>
                        <a:rPr lang="en-US" sz="1200" dirty="0"/>
                        <a:t>FDOT</a:t>
                      </a:r>
                    </a:p>
                  </a:txBody>
                  <a:tcPr anchor="ctr"/>
                </a:tc>
                <a:tc>
                  <a:txBody>
                    <a:bodyPr/>
                    <a:lstStyle/>
                    <a:p>
                      <a:pPr algn="ctr"/>
                      <a:r>
                        <a:rPr lang="en-US" sz="1200" dirty="0"/>
                        <a:t>Y – Corridor</a:t>
                      </a:r>
                      <a:r>
                        <a:rPr lang="en-US" sz="1200" baseline="0" dirty="0"/>
                        <a:t> Study; Intersection Improvements</a:t>
                      </a:r>
                      <a:endParaRPr lang="en-US" sz="1200" dirty="0"/>
                    </a:p>
                  </a:txBody>
                  <a:tcPr anchor="ctr"/>
                </a:tc>
                <a:extLst>
                  <a:ext uri="{0D108BD9-81ED-4DB2-BD59-A6C34878D82A}">
                    <a16:rowId xmlns:a16="http://schemas.microsoft.com/office/drawing/2014/main" val="10005"/>
                  </a:ext>
                </a:extLst>
              </a:tr>
              <a:tr h="660400">
                <a:tc>
                  <a:txBody>
                    <a:bodyPr/>
                    <a:lstStyle/>
                    <a:p>
                      <a:pPr algn="ctr"/>
                      <a:r>
                        <a:rPr lang="en-US" sz="1200" dirty="0"/>
                        <a:t>#5 Babcock</a:t>
                      </a:r>
                    </a:p>
                  </a:txBody>
                  <a:tcPr anchor="ctr"/>
                </a:tc>
                <a:tc>
                  <a:txBody>
                    <a:bodyPr/>
                    <a:lstStyle/>
                    <a:p>
                      <a:pPr algn="ctr"/>
                      <a:r>
                        <a:rPr lang="en-US" sz="1200" dirty="0"/>
                        <a:t>Palm Bay to US 192</a:t>
                      </a:r>
                    </a:p>
                  </a:txBody>
                  <a:tcPr anchor="ctr"/>
                </a:tc>
                <a:tc>
                  <a:txBody>
                    <a:bodyPr/>
                    <a:lstStyle/>
                    <a:p>
                      <a:pPr algn="ctr"/>
                      <a:r>
                        <a:rPr lang="en-US" sz="1200" dirty="0"/>
                        <a:t>5.0/year</a:t>
                      </a:r>
                    </a:p>
                  </a:txBody>
                  <a:tcPr anchor="ctr"/>
                </a:tc>
                <a:tc>
                  <a:txBody>
                    <a:bodyPr/>
                    <a:lstStyle/>
                    <a:p>
                      <a:pPr algn="ctr"/>
                      <a:r>
                        <a:rPr lang="en-US" sz="1200" dirty="0"/>
                        <a:t>Melbourne</a:t>
                      </a:r>
                    </a:p>
                  </a:txBody>
                  <a:tcPr anchor="ctr"/>
                </a:tc>
                <a:tc>
                  <a:txBody>
                    <a:bodyPr/>
                    <a:lstStyle/>
                    <a:p>
                      <a:pPr algn="ctr"/>
                      <a:r>
                        <a:rPr lang="en-US" sz="1200" dirty="0"/>
                        <a:t>FDOT</a:t>
                      </a:r>
                    </a:p>
                  </a:txBody>
                  <a:tcPr anchor="ctr"/>
                </a:tc>
                <a:tc>
                  <a:txBody>
                    <a:bodyPr/>
                    <a:lstStyle/>
                    <a:p>
                      <a:pPr algn="ctr"/>
                      <a:r>
                        <a:rPr lang="en-US" sz="1200" dirty="0"/>
                        <a:t>Y – Corridor</a:t>
                      </a:r>
                      <a:r>
                        <a:rPr lang="en-US" sz="1200" baseline="0" dirty="0"/>
                        <a:t> Study</a:t>
                      </a:r>
                      <a:endParaRPr lang="en-US" sz="1200" dirty="0"/>
                    </a:p>
                  </a:txBody>
                  <a:tcPr anchor="ctr"/>
                </a:tc>
                <a:extLst>
                  <a:ext uri="{0D108BD9-81ED-4DB2-BD59-A6C34878D82A}">
                    <a16:rowId xmlns:a16="http://schemas.microsoft.com/office/drawing/2014/main" val="10006"/>
                  </a:ext>
                </a:extLst>
              </a:tr>
              <a:tr h="375920">
                <a:tc gridSpan="6">
                  <a:txBody>
                    <a:bodyPr/>
                    <a:lstStyle/>
                    <a:p>
                      <a:pPr algn="ctr"/>
                      <a:r>
                        <a:rPr lang="en-US" sz="1200" dirty="0"/>
                        <a:t>(Babcock</a:t>
                      </a:r>
                      <a:r>
                        <a:rPr lang="en-US" sz="1200" baseline="0" dirty="0"/>
                        <a:t> also ranked #3 in overall number of crashes at 155/year)</a:t>
                      </a:r>
                      <a:endParaRPr lang="en-US" sz="1200" dirty="0"/>
                    </a:p>
                  </a:txBody>
                  <a:tcPr anchor="ctr">
                    <a:solidFill>
                      <a:srgbClr val="FFFF00"/>
                    </a:solidFill>
                  </a:tcPr>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tc hMerge="1">
                  <a:txBody>
                    <a:bodyPr/>
                    <a:lstStyle/>
                    <a:p>
                      <a:endParaRPr lang="en-US" sz="1100" dirty="0"/>
                    </a:p>
                  </a:txBody>
                  <a:tcPr marT="34290" marB="34290"/>
                </a:tc>
                <a:extLst>
                  <a:ext uri="{0D108BD9-81ED-4DB2-BD59-A6C34878D82A}">
                    <a16:rowId xmlns:a16="http://schemas.microsoft.com/office/drawing/2014/main" val="10007"/>
                  </a:ext>
                </a:extLst>
              </a:tr>
            </a:tbl>
          </a:graphicData>
        </a:graphic>
      </p:graphicFrame>
      <p:sp>
        <p:nvSpPr>
          <p:cNvPr id="11" name="Slide Number Placeholder 3">
            <a:extLst>
              <a:ext uri="{FF2B5EF4-FFF2-40B4-BE49-F238E27FC236}">
                <a16:creationId xmlns:a16="http://schemas.microsoft.com/office/drawing/2014/main" id="{7DD421F6-8483-440D-8E42-1C7900316E21}"/>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29</a:t>
            </a:fld>
            <a:endParaRPr lang="en-US" sz="1400" dirty="0">
              <a:solidFill>
                <a:schemeClr val="bg1"/>
              </a:solidFill>
              <a:latin typeface="Cambria" panose="02040503050406030204" pitchFamily="18" charset="0"/>
              <a:cs typeface="Gotham Light" pitchFamily="50" charset="0"/>
            </a:endParaRPr>
          </a:p>
        </p:txBody>
      </p:sp>
      <p:sp>
        <p:nvSpPr>
          <p:cNvPr id="12" name="Title 1"/>
          <p:cNvSpPr>
            <a:spLocks noGrp="1"/>
          </p:cNvSpPr>
          <p:nvPr>
            <p:ph type="title"/>
          </p:nvPr>
        </p:nvSpPr>
        <p:spPr>
          <a:xfrm>
            <a:off x="355149" y="354041"/>
            <a:ext cx="8229600" cy="990600"/>
          </a:xfrm>
        </p:spPr>
        <p:txBody>
          <a:bodyPr>
            <a:normAutofit/>
          </a:bodyPr>
          <a:lstStyle/>
          <a:p>
            <a:r>
              <a:rPr lang="en-US" dirty="0"/>
              <a:t>Annual Bicycle Crashes</a:t>
            </a:r>
          </a:p>
        </p:txBody>
      </p:sp>
    </p:spTree>
    <p:extLst>
      <p:ext uri="{BB962C8B-B14F-4D97-AF65-F5344CB8AC3E}">
        <p14:creationId xmlns:p14="http://schemas.microsoft.com/office/powerpoint/2010/main" val="206367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2895600" y="2057400"/>
            <a:ext cx="5334000" cy="4114800"/>
          </a:xfrm>
        </p:spPr>
        <p:txBody>
          <a:bodyPr>
            <a:noAutofit/>
          </a:bodyPr>
          <a:lstStyle/>
          <a:p>
            <a:pPr marL="0" indent="0">
              <a:buNone/>
            </a:pPr>
            <a:r>
              <a:rPr lang="en-US" sz="1800" b="1" dirty="0">
                <a:solidFill>
                  <a:schemeClr val="tx2">
                    <a:lumMod val="75000"/>
                  </a:schemeClr>
                </a:solidFill>
              </a:rPr>
              <a:t>1998</a:t>
            </a:r>
            <a:r>
              <a:rPr lang="en-US" sz="1800" dirty="0"/>
              <a:t> – First State of the System Report Developed</a:t>
            </a:r>
          </a:p>
          <a:p>
            <a:pPr lvl="1"/>
            <a:r>
              <a:rPr lang="en-US" sz="1800" dirty="0"/>
              <a:t>Focused on measuring congestion</a:t>
            </a:r>
          </a:p>
          <a:p>
            <a:pPr lvl="1"/>
            <a:r>
              <a:rPr lang="en-US" sz="1800" dirty="0"/>
              <a:t>Technical Criteria used to score and rank roadway segments</a:t>
            </a:r>
          </a:p>
          <a:p>
            <a:pPr lvl="2"/>
            <a:r>
              <a:rPr lang="en-US" sz="1400" dirty="0"/>
              <a:t>Severity of Congestion (40%)</a:t>
            </a:r>
          </a:p>
          <a:p>
            <a:pPr lvl="2"/>
            <a:r>
              <a:rPr lang="en-US" sz="1400" dirty="0"/>
              <a:t>Severity of Future Congestion (10%)</a:t>
            </a:r>
          </a:p>
          <a:p>
            <a:pPr lvl="2"/>
            <a:r>
              <a:rPr lang="en-US" sz="1400" dirty="0"/>
              <a:t>Number of Travelers Affected (10%)</a:t>
            </a:r>
          </a:p>
          <a:p>
            <a:pPr lvl="2"/>
            <a:r>
              <a:rPr lang="en-US" sz="1400" dirty="0"/>
              <a:t>Intermodal Connectivity &amp; Economic Significance (10%)</a:t>
            </a:r>
          </a:p>
          <a:p>
            <a:pPr lvl="2"/>
            <a:r>
              <a:rPr lang="en-US" sz="1400" dirty="0"/>
              <a:t>Hurricane Evacuation (10%)</a:t>
            </a:r>
          </a:p>
          <a:p>
            <a:pPr lvl="2"/>
            <a:r>
              <a:rPr lang="en-US" sz="1400" dirty="0"/>
              <a:t>Prior Funding Commitments (10%)</a:t>
            </a:r>
          </a:p>
        </p:txBody>
      </p:sp>
      <p:sp>
        <p:nvSpPr>
          <p:cNvPr id="4" name="Right Arrow 3"/>
          <p:cNvSpPr/>
          <p:nvPr/>
        </p:nvSpPr>
        <p:spPr>
          <a:xfrm>
            <a:off x="762000" y="1219200"/>
            <a:ext cx="7391400" cy="533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p:cNvCxnSpPr/>
          <p:nvPr/>
        </p:nvCxnSpPr>
        <p:spPr>
          <a:xfrm>
            <a:off x="1066800" y="1485902"/>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 y="1981202"/>
            <a:ext cx="1828800" cy="2031325"/>
          </a:xfrm>
          <a:prstGeom prst="rect">
            <a:avLst/>
          </a:prstGeom>
          <a:noFill/>
        </p:spPr>
        <p:txBody>
          <a:bodyPr wrap="square" rtlCol="0">
            <a:spAutoFit/>
          </a:bodyPr>
          <a:lstStyle/>
          <a:p>
            <a:r>
              <a:rPr lang="en-US" b="1" dirty="0">
                <a:solidFill>
                  <a:srgbClr val="D2533C">
                    <a:lumMod val="75000"/>
                  </a:srgbClr>
                </a:solidFill>
              </a:rPr>
              <a:t>1994</a:t>
            </a:r>
            <a:r>
              <a:rPr lang="en-US" dirty="0">
                <a:solidFill>
                  <a:srgbClr val="292934"/>
                </a:solidFill>
              </a:rPr>
              <a:t> </a:t>
            </a:r>
            <a:br>
              <a:rPr lang="en-US" dirty="0">
                <a:solidFill>
                  <a:srgbClr val="292934"/>
                </a:solidFill>
              </a:rPr>
            </a:br>
            <a:r>
              <a:rPr lang="en-US" dirty="0">
                <a:solidFill>
                  <a:srgbClr val="292934"/>
                </a:solidFill>
              </a:rPr>
              <a:t>Project Evaluation and Prioritization Process Developed</a:t>
            </a:r>
          </a:p>
          <a:p>
            <a:endParaRPr lang="en-US" dirty="0">
              <a:solidFill>
                <a:srgbClr val="292934"/>
              </a:solidFill>
            </a:endParaRPr>
          </a:p>
        </p:txBody>
      </p:sp>
      <p:cxnSp>
        <p:nvCxnSpPr>
          <p:cNvPr id="8" name="Straight Connector 7"/>
          <p:cNvCxnSpPr/>
          <p:nvPr/>
        </p:nvCxnSpPr>
        <p:spPr>
          <a:xfrm>
            <a:off x="3200400" y="1485902"/>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28885" y="5611989"/>
            <a:ext cx="3048000" cy="369332"/>
          </a:xfrm>
          <a:prstGeom prst="rect">
            <a:avLst/>
          </a:prstGeom>
          <a:solidFill>
            <a:schemeClr val="accent2"/>
          </a:solidFill>
        </p:spPr>
        <p:txBody>
          <a:bodyPr wrap="square" rtlCol="0">
            <a:spAutoFit/>
          </a:bodyPr>
          <a:lstStyle/>
          <a:p>
            <a:r>
              <a:rPr lang="en-US" dirty="0">
                <a:solidFill>
                  <a:srgbClr val="292934"/>
                </a:solidFill>
              </a:rPr>
              <a:t>283 total segments ranked</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612" r="5745"/>
          <a:stretch/>
        </p:blipFill>
        <p:spPr>
          <a:xfrm>
            <a:off x="7162800" y="4680467"/>
            <a:ext cx="1259058" cy="1828800"/>
          </a:xfrm>
          <a:prstGeom prst="rect">
            <a:avLst/>
          </a:prstGeom>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766"/>
          <a:stretch/>
        </p:blipFill>
        <p:spPr bwMode="auto">
          <a:xfrm>
            <a:off x="553613" y="3810001"/>
            <a:ext cx="2618129" cy="144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3</a:t>
            </a:fld>
            <a:endParaRPr lang="en-US" dirty="0">
              <a:cs typeface="Gotham Light" pitchFamily="50" charset="0"/>
            </a:endParaRPr>
          </a:p>
        </p:txBody>
      </p:sp>
    </p:spTree>
    <p:extLst>
      <p:ext uri="{BB962C8B-B14F-4D97-AF65-F5344CB8AC3E}">
        <p14:creationId xmlns:p14="http://schemas.microsoft.com/office/powerpoint/2010/main" val="1974249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A4A638-DE46-47EE-AF29-A2AC2CAF133B}"/>
              </a:ext>
            </a:extLst>
          </p:cNvPr>
          <p:cNvSpPr/>
          <p:nvPr/>
        </p:nvSpPr>
        <p:spPr>
          <a:xfrm>
            <a:off x="8305800" y="6338454"/>
            <a:ext cx="8382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642830659"/>
              </p:ext>
            </p:extLst>
          </p:nvPr>
        </p:nvGraphicFramePr>
        <p:xfrm>
          <a:off x="307396" y="1686560"/>
          <a:ext cx="8529208" cy="3484880"/>
        </p:xfrm>
        <a:graphic>
          <a:graphicData uri="http://schemas.openxmlformats.org/drawingml/2006/table">
            <a:tbl>
              <a:tblPr firstRow="1" bandRow="1">
                <a:tableStyleId>{BC89EF96-8CEA-46FF-86C4-4CE0E7609802}</a:tableStyleId>
              </a:tblPr>
              <a:tblGrid>
                <a:gridCol w="3560669">
                  <a:extLst>
                    <a:ext uri="{9D8B030D-6E8A-4147-A177-3AD203B41FA5}">
                      <a16:colId xmlns:a16="http://schemas.microsoft.com/office/drawing/2014/main" val="20000"/>
                    </a:ext>
                  </a:extLst>
                </a:gridCol>
                <a:gridCol w="1229729">
                  <a:extLst>
                    <a:ext uri="{9D8B030D-6E8A-4147-A177-3AD203B41FA5}">
                      <a16:colId xmlns:a16="http://schemas.microsoft.com/office/drawing/2014/main" val="20001"/>
                    </a:ext>
                  </a:extLst>
                </a:gridCol>
                <a:gridCol w="1246270">
                  <a:extLst>
                    <a:ext uri="{9D8B030D-6E8A-4147-A177-3AD203B41FA5}">
                      <a16:colId xmlns:a16="http://schemas.microsoft.com/office/drawing/2014/main" val="20002"/>
                    </a:ext>
                  </a:extLst>
                </a:gridCol>
                <a:gridCol w="1246270">
                  <a:extLst>
                    <a:ext uri="{9D8B030D-6E8A-4147-A177-3AD203B41FA5}">
                      <a16:colId xmlns:a16="http://schemas.microsoft.com/office/drawing/2014/main" val="3774787516"/>
                    </a:ext>
                  </a:extLst>
                </a:gridCol>
                <a:gridCol w="1246270">
                  <a:extLst>
                    <a:ext uri="{9D8B030D-6E8A-4147-A177-3AD203B41FA5}">
                      <a16:colId xmlns:a16="http://schemas.microsoft.com/office/drawing/2014/main" val="3968563704"/>
                    </a:ext>
                  </a:extLst>
                </a:gridCol>
              </a:tblGrid>
              <a:tr h="741680">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Measure</a:t>
                      </a:r>
                    </a:p>
                  </a:txBody>
                  <a:tcPr anchor="ctr">
                    <a:lnB w="12700" cap="flat" cmpd="sng" algn="ctr">
                      <a:solidFill>
                        <a:srgbClr val="3481DD"/>
                      </a:solidFill>
                      <a:prstDash val="solid"/>
                      <a:round/>
                      <a:headEnd type="none" w="med" len="med"/>
                      <a:tailEnd type="none" w="med" len="med"/>
                    </a:lnB>
                  </a:tcPr>
                </a:tc>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Desired Trend</a:t>
                      </a:r>
                    </a:p>
                  </a:txBody>
                  <a:tcPr anchor="ctr">
                    <a:lnB w="12700" cap="flat" cmpd="sng" algn="ctr">
                      <a:solidFill>
                        <a:srgbClr val="3481DD"/>
                      </a:solidFill>
                      <a:prstDash val="solid"/>
                      <a:round/>
                      <a:headEnd type="none" w="med" len="med"/>
                      <a:tailEnd type="none" w="med" len="med"/>
                    </a:lnB>
                  </a:tcPr>
                </a:tc>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2016 Baseline</a:t>
                      </a:r>
                    </a:p>
                  </a:txBody>
                  <a:tcPr anchor="ctr">
                    <a:lnB w="12700" cap="flat" cmpd="sng" algn="ctr">
                      <a:solidFill>
                        <a:srgbClr val="3481DD"/>
                      </a:solidFill>
                      <a:prstDash val="solid"/>
                      <a:round/>
                      <a:headEnd type="none" w="med" len="med"/>
                      <a:tailEnd type="none" w="med" len="med"/>
                    </a:lnB>
                  </a:tcPr>
                </a:tc>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2017 Baseline</a:t>
                      </a:r>
                    </a:p>
                  </a:txBody>
                  <a:tcPr anchor="ctr">
                    <a:lnB w="12700" cap="flat" cmpd="sng" algn="ctr">
                      <a:solidFill>
                        <a:srgbClr val="3481DD"/>
                      </a:solidFill>
                      <a:prstDash val="solid"/>
                      <a:round/>
                      <a:headEnd type="none" w="med" len="med"/>
                      <a:tailEnd type="none" w="med" len="med"/>
                    </a:lnB>
                  </a:tcPr>
                </a:tc>
                <a:tc>
                  <a:txBody>
                    <a:bodyPr/>
                    <a:lstStyle/>
                    <a:p>
                      <a:pPr marL="0" indent="0" algn="ctr" defTabSz="914400" rtl="0" eaLnBrk="1" latinLnBrk="0" hangingPunct="1">
                        <a:buClr>
                          <a:srgbClr val="45698F"/>
                        </a:buClr>
                        <a:buFont typeface="Arial" panose="020B0604020202020204" pitchFamily="34" charset="0"/>
                        <a:buNone/>
                      </a:pPr>
                      <a:r>
                        <a:rPr lang="en-US" sz="2100" kern="1200" dirty="0">
                          <a:solidFill>
                            <a:srgbClr val="45698F"/>
                          </a:solidFill>
                          <a:latin typeface="Cambria" panose="02040503050406030204" pitchFamily="18" charset="0"/>
                          <a:ea typeface="+mn-ea"/>
                          <a:cs typeface="Gotham Medium" pitchFamily="50" charset="0"/>
                        </a:rPr>
                        <a:t>Actual Trend</a:t>
                      </a:r>
                    </a:p>
                  </a:txBody>
                  <a:tcPr anchor="ctr">
                    <a:lnB w="12700" cap="flat" cmpd="sng" algn="ctr">
                      <a:solidFill>
                        <a:srgbClr val="3481DD"/>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Annual Ped/Bike Crashes (5 Year Average)</a:t>
                      </a:r>
                    </a:p>
                  </a:txBody>
                  <a:tcPr anchor="ctr">
                    <a:lnT w="12700" cap="flat" cmpd="sng" algn="ctr">
                      <a:solidFill>
                        <a:srgbClr val="3481DD"/>
                      </a:solidFill>
                      <a:prstDash val="solid"/>
                      <a:round/>
                      <a:headEnd type="none" w="med" len="med"/>
                      <a:tailEnd type="none" w="med" len="med"/>
                    </a:lnT>
                  </a:tcPr>
                </a:tc>
                <a:tc>
                  <a:txBody>
                    <a:bodyPr/>
                    <a:lstStyle/>
                    <a:p>
                      <a:endParaRPr lang="en-US" sz="1900" dirty="0"/>
                    </a:p>
                  </a:txBody>
                  <a:tcPr>
                    <a:lnT w="12700" cap="flat" cmpd="sng" algn="ctr">
                      <a:solidFill>
                        <a:srgbClr val="3481DD"/>
                      </a:solidFill>
                      <a:prstDash val="solid"/>
                      <a:round/>
                      <a:headEnd type="none" w="med" len="med"/>
                      <a:tailEnd type="none" w="med" len="med"/>
                    </a:lnT>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486 Crashes</a:t>
                      </a:r>
                    </a:p>
                  </a:txBody>
                  <a:tcPr anchor="ctr">
                    <a:lnT w="12700" cap="flat" cmpd="sng" algn="ctr">
                      <a:solidFill>
                        <a:srgbClr val="3481DD"/>
                      </a:solidFill>
                      <a:prstDash val="solid"/>
                      <a:round/>
                      <a:headEnd type="none" w="med" len="med"/>
                      <a:tailEnd type="none" w="med" len="med"/>
                    </a:lnT>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507 Crashes</a:t>
                      </a:r>
                    </a:p>
                  </a:txBody>
                  <a:tcPr anchor="ctr">
                    <a:lnT w="12700" cap="flat" cmpd="sng" algn="ctr">
                      <a:solidFill>
                        <a:srgbClr val="3481DD"/>
                      </a:solidFill>
                      <a:prstDash val="solid"/>
                      <a:round/>
                      <a:headEnd type="none" w="med" len="med"/>
                      <a:tailEnd type="none" w="med" len="med"/>
                    </a:lnT>
                  </a:tcP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lnT w="12700" cap="flat" cmpd="sng" algn="ctr">
                      <a:solidFill>
                        <a:srgbClr val="3481DD"/>
                      </a:solidFill>
                      <a:prstDash val="solid"/>
                      <a:round/>
                      <a:headEnd type="none" w="med" len="med"/>
                      <a:tailEnd type="none" w="med" len="med"/>
                    </a:lnT>
                  </a:tcPr>
                </a:tc>
                <a:extLst>
                  <a:ext uri="{0D108BD9-81ED-4DB2-BD59-A6C34878D82A}">
                    <a16:rowId xmlns:a16="http://schemas.microsoft.com/office/drawing/2014/main" val="10006"/>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Annual Vehicle Crashes (5 Year Average)</a:t>
                      </a:r>
                    </a:p>
                  </a:txBody>
                  <a:tcPr anchor="ctr"/>
                </a:tc>
                <a:tc>
                  <a:txBody>
                    <a:bodyPr/>
                    <a:lstStyle/>
                    <a:p>
                      <a:endParaRPr lang="en-US" sz="1900" dirty="0"/>
                    </a:p>
                  </a:txBody>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9,164 Crashes</a:t>
                      </a:r>
                    </a:p>
                  </a:txBody>
                  <a:tcPr anchor="ct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9,989 Crashes</a:t>
                      </a:r>
                    </a:p>
                  </a:txBody>
                  <a:tcPr anchor="ct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tc>
                <a:extLst>
                  <a:ext uri="{0D108BD9-81ED-4DB2-BD59-A6C34878D82A}">
                    <a16:rowId xmlns:a16="http://schemas.microsoft.com/office/drawing/2014/main" val="10007"/>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Annual Fatal Ped/Bike Crashes (5 Year Average)</a:t>
                      </a:r>
                    </a:p>
                  </a:txBody>
                  <a:tcPr anchor="ctr"/>
                </a:tc>
                <a:tc>
                  <a:txBody>
                    <a:bodyPr/>
                    <a:lstStyle/>
                    <a:p>
                      <a:endParaRPr lang="en-US" sz="1900" dirty="0"/>
                    </a:p>
                  </a:txBody>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27 Crashes</a:t>
                      </a:r>
                    </a:p>
                  </a:txBody>
                  <a:tcPr anchor="ct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30 Crashes</a:t>
                      </a:r>
                    </a:p>
                  </a:txBody>
                  <a:tcPr anchor="ct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tc>
                <a:extLst>
                  <a:ext uri="{0D108BD9-81ED-4DB2-BD59-A6C34878D82A}">
                    <a16:rowId xmlns:a16="http://schemas.microsoft.com/office/drawing/2014/main" val="3451744493"/>
                  </a:ext>
                </a:extLst>
              </a:tr>
              <a:tr h="685800">
                <a:tc>
                  <a:txBody>
                    <a:bodyPr/>
                    <a:lstStyle/>
                    <a:p>
                      <a:pPr marL="0" indent="0" algn="l"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Annual Fatal Vehicle Crashes (5 Year Average)</a:t>
                      </a:r>
                    </a:p>
                  </a:txBody>
                  <a:tcPr anchor="ctr"/>
                </a:tc>
                <a:tc>
                  <a:txBody>
                    <a:bodyPr/>
                    <a:lstStyle/>
                    <a:p>
                      <a:endParaRPr lang="en-US" sz="1900" dirty="0"/>
                    </a:p>
                  </a:txBody>
                  <a:tcP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47 Crashes</a:t>
                      </a:r>
                    </a:p>
                  </a:txBody>
                  <a:tcPr anchor="ctr"/>
                </a:tc>
                <a:tc>
                  <a:txBody>
                    <a:bodyPr/>
                    <a:lstStyle/>
                    <a:p>
                      <a:pPr marL="0" indent="0" algn="ctr" defTabSz="914400" rtl="0" eaLnBrk="1" latinLnBrk="0" hangingPunct="1">
                        <a:buClr>
                          <a:srgbClr val="45698F"/>
                        </a:buClr>
                        <a:buFont typeface="Arial" panose="020B0604020202020204" pitchFamily="34" charset="0"/>
                        <a:buNone/>
                      </a:pPr>
                      <a:r>
                        <a:rPr lang="en-US" sz="1900" kern="1200" dirty="0">
                          <a:solidFill>
                            <a:srgbClr val="45698F"/>
                          </a:solidFill>
                          <a:latin typeface="Cambria" panose="02040503050406030204" pitchFamily="18" charset="0"/>
                          <a:ea typeface="+mn-ea"/>
                          <a:cs typeface="Gotham Medium" pitchFamily="50" charset="0"/>
                        </a:rPr>
                        <a:t>51 Crashes</a:t>
                      </a:r>
                    </a:p>
                  </a:txBody>
                  <a:tcPr anchor="ctr"/>
                </a:tc>
                <a:tc>
                  <a:txBody>
                    <a:bodyPr/>
                    <a:lstStyle/>
                    <a:p>
                      <a:pPr marL="0" indent="0" algn="ctr" defTabSz="914400" rtl="0" eaLnBrk="1" latinLnBrk="0" hangingPunct="1">
                        <a:buClr>
                          <a:srgbClr val="45698F"/>
                        </a:buClr>
                        <a:buFont typeface="Arial" panose="020B0604020202020204" pitchFamily="34" charset="0"/>
                        <a:buNone/>
                      </a:pPr>
                      <a:endParaRPr lang="en-US" sz="1900" kern="1200" dirty="0">
                        <a:solidFill>
                          <a:srgbClr val="45698F"/>
                        </a:solidFill>
                        <a:latin typeface="Cambria" panose="02040503050406030204" pitchFamily="18" charset="0"/>
                        <a:ea typeface="+mn-ea"/>
                        <a:cs typeface="Gotham Medium" pitchFamily="50" charset="0"/>
                      </a:endParaRPr>
                    </a:p>
                  </a:txBody>
                  <a:tcPr anchor="ctr"/>
                </a:tc>
                <a:extLst>
                  <a:ext uri="{0D108BD9-81ED-4DB2-BD59-A6C34878D82A}">
                    <a16:rowId xmlns:a16="http://schemas.microsoft.com/office/drawing/2014/main" val="1294919129"/>
                  </a:ext>
                </a:extLst>
              </a:tr>
            </a:tbl>
          </a:graphicData>
        </a:graphic>
      </p:graphicFrame>
      <p:sp>
        <p:nvSpPr>
          <p:cNvPr id="16" name="Slide Number Placeholder 3">
            <a:extLst>
              <a:ext uri="{FF2B5EF4-FFF2-40B4-BE49-F238E27FC236}">
                <a16:creationId xmlns:a16="http://schemas.microsoft.com/office/drawing/2014/main" id="{2422E908-009B-46A0-8CE8-977E738AF37B}"/>
              </a:ext>
            </a:extLst>
          </p:cNvPr>
          <p:cNvSpPr>
            <a:spLocks noGrp="1"/>
          </p:cNvSpPr>
          <p:nvPr>
            <p:ph type="sldNum" sz="quarter" idx="12"/>
          </p:nvPr>
        </p:nvSpPr>
        <p:spPr>
          <a:xfrm>
            <a:off x="8524875" y="6338454"/>
            <a:ext cx="400050" cy="306439"/>
          </a:xfrm>
        </p:spPr>
        <p:txBody>
          <a:bodyPr anchor="ctr"/>
          <a:lstStyle/>
          <a:p>
            <a:pPr algn="ctr"/>
            <a:fld id="{3318625D-EB0D-4E71-A3FA-3CC293D92AF9}" type="slidenum">
              <a:rPr lang="en-US" sz="1400">
                <a:solidFill>
                  <a:schemeClr val="bg1"/>
                </a:solidFill>
                <a:latin typeface="Cambria" panose="02040503050406030204" pitchFamily="18" charset="0"/>
                <a:cs typeface="Gotham Light" pitchFamily="50" charset="0"/>
              </a:rPr>
              <a:pPr algn="ctr"/>
              <a:t>30</a:t>
            </a:fld>
            <a:endParaRPr lang="en-US" sz="1400" dirty="0">
              <a:solidFill>
                <a:schemeClr val="bg1"/>
              </a:solidFill>
              <a:latin typeface="Cambria" panose="02040503050406030204" pitchFamily="18" charset="0"/>
              <a:cs typeface="Gotham Light" pitchFamily="50" charset="0"/>
            </a:endParaRPr>
          </a:p>
        </p:txBody>
      </p:sp>
      <p:sp>
        <p:nvSpPr>
          <p:cNvPr id="24" name="Down Arrow 25">
            <a:extLst>
              <a:ext uri="{FF2B5EF4-FFF2-40B4-BE49-F238E27FC236}">
                <a16:creationId xmlns:a16="http://schemas.microsoft.com/office/drawing/2014/main" id="{B959D992-718C-4A63-AE68-C3E482068090}"/>
              </a:ext>
            </a:extLst>
          </p:cNvPr>
          <p:cNvSpPr/>
          <p:nvPr/>
        </p:nvSpPr>
        <p:spPr>
          <a:xfrm>
            <a:off x="4329698" y="2466240"/>
            <a:ext cx="359970"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30" name="Down Arrow 25">
            <a:extLst>
              <a:ext uri="{FF2B5EF4-FFF2-40B4-BE49-F238E27FC236}">
                <a16:creationId xmlns:a16="http://schemas.microsoft.com/office/drawing/2014/main" id="{482D5286-90A1-4098-95F4-A49CF65FB242}"/>
              </a:ext>
            </a:extLst>
          </p:cNvPr>
          <p:cNvSpPr/>
          <p:nvPr/>
        </p:nvSpPr>
        <p:spPr>
          <a:xfrm>
            <a:off x="4329698" y="3166076"/>
            <a:ext cx="359970"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31" name="Down Arrow 25">
            <a:extLst>
              <a:ext uri="{FF2B5EF4-FFF2-40B4-BE49-F238E27FC236}">
                <a16:creationId xmlns:a16="http://schemas.microsoft.com/office/drawing/2014/main" id="{B230EE96-9EBE-4F43-B516-D24CE88AC274}"/>
              </a:ext>
            </a:extLst>
          </p:cNvPr>
          <p:cNvSpPr/>
          <p:nvPr/>
        </p:nvSpPr>
        <p:spPr>
          <a:xfrm>
            <a:off x="4329698" y="3858763"/>
            <a:ext cx="359970"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32" name="Down Arrow 25">
            <a:extLst>
              <a:ext uri="{FF2B5EF4-FFF2-40B4-BE49-F238E27FC236}">
                <a16:creationId xmlns:a16="http://schemas.microsoft.com/office/drawing/2014/main" id="{81C698E7-158A-4B7D-9A7F-DB3B7FC929F1}"/>
              </a:ext>
            </a:extLst>
          </p:cNvPr>
          <p:cNvSpPr/>
          <p:nvPr/>
        </p:nvSpPr>
        <p:spPr>
          <a:xfrm>
            <a:off x="4329698" y="4558597"/>
            <a:ext cx="359970" cy="612843"/>
          </a:xfrm>
          <a:prstGeom prst="downArrow">
            <a:avLst/>
          </a:prstGeom>
          <a:solidFill>
            <a:srgbClr val="00B050"/>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dirty="0"/>
          </a:p>
        </p:txBody>
      </p:sp>
      <p:sp>
        <p:nvSpPr>
          <p:cNvPr id="33" name="Down Arrow 28">
            <a:extLst>
              <a:ext uri="{FF2B5EF4-FFF2-40B4-BE49-F238E27FC236}">
                <a16:creationId xmlns:a16="http://schemas.microsoft.com/office/drawing/2014/main" id="{C48DC283-FA19-4F3E-B4E4-D92E45C3EF83}"/>
              </a:ext>
            </a:extLst>
          </p:cNvPr>
          <p:cNvSpPr/>
          <p:nvPr/>
        </p:nvSpPr>
        <p:spPr>
          <a:xfrm rot="10800000">
            <a:off x="8049144" y="2490352"/>
            <a:ext cx="359972" cy="564619"/>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dirty="0"/>
          </a:p>
        </p:txBody>
      </p:sp>
      <p:sp>
        <p:nvSpPr>
          <p:cNvPr id="34" name="Down Arrow 28">
            <a:extLst>
              <a:ext uri="{FF2B5EF4-FFF2-40B4-BE49-F238E27FC236}">
                <a16:creationId xmlns:a16="http://schemas.microsoft.com/office/drawing/2014/main" id="{E9545DE9-B996-42EC-B6C5-9A7985D4DAD8}"/>
              </a:ext>
            </a:extLst>
          </p:cNvPr>
          <p:cNvSpPr/>
          <p:nvPr/>
        </p:nvSpPr>
        <p:spPr>
          <a:xfrm rot="10800000">
            <a:off x="8049144" y="3166076"/>
            <a:ext cx="359972" cy="564619"/>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dirty="0"/>
          </a:p>
        </p:txBody>
      </p:sp>
      <p:sp>
        <p:nvSpPr>
          <p:cNvPr id="35" name="Down Arrow 28">
            <a:extLst>
              <a:ext uri="{FF2B5EF4-FFF2-40B4-BE49-F238E27FC236}">
                <a16:creationId xmlns:a16="http://schemas.microsoft.com/office/drawing/2014/main" id="{88C84740-2FB3-42D9-A453-420099F72E63}"/>
              </a:ext>
            </a:extLst>
          </p:cNvPr>
          <p:cNvSpPr/>
          <p:nvPr/>
        </p:nvSpPr>
        <p:spPr>
          <a:xfrm rot="10800000">
            <a:off x="8049144" y="3858763"/>
            <a:ext cx="359972" cy="564619"/>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dirty="0"/>
          </a:p>
        </p:txBody>
      </p:sp>
      <p:sp>
        <p:nvSpPr>
          <p:cNvPr id="36" name="Down Arrow 28">
            <a:extLst>
              <a:ext uri="{FF2B5EF4-FFF2-40B4-BE49-F238E27FC236}">
                <a16:creationId xmlns:a16="http://schemas.microsoft.com/office/drawing/2014/main" id="{8BF74609-024F-4413-A8C3-269E9136839E}"/>
              </a:ext>
            </a:extLst>
          </p:cNvPr>
          <p:cNvSpPr/>
          <p:nvPr/>
        </p:nvSpPr>
        <p:spPr>
          <a:xfrm rot="10800000">
            <a:off x="8049144" y="4551449"/>
            <a:ext cx="359972" cy="564619"/>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dirty="0"/>
          </a:p>
        </p:txBody>
      </p:sp>
      <p:sp>
        <p:nvSpPr>
          <p:cNvPr id="17" name="Title 1"/>
          <p:cNvSpPr>
            <a:spLocks noGrp="1"/>
          </p:cNvSpPr>
          <p:nvPr>
            <p:ph type="title"/>
          </p:nvPr>
        </p:nvSpPr>
        <p:spPr>
          <a:xfrm>
            <a:off x="355149" y="354041"/>
            <a:ext cx="8229600" cy="990600"/>
          </a:xfrm>
        </p:spPr>
        <p:txBody>
          <a:bodyPr>
            <a:normAutofit/>
          </a:bodyPr>
          <a:lstStyle/>
          <a:p>
            <a:r>
              <a:rPr lang="en-US" dirty="0"/>
              <a:t>Baseline Corridor Safety Measures</a:t>
            </a:r>
          </a:p>
        </p:txBody>
      </p:sp>
    </p:spTree>
    <p:extLst>
      <p:ext uri="{BB962C8B-B14F-4D97-AF65-F5344CB8AC3E}">
        <p14:creationId xmlns:p14="http://schemas.microsoft.com/office/powerpoint/2010/main" val="358849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5698F">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5" name="Rectangle 4"/>
          <p:cNvSpPr/>
          <p:nvPr/>
        </p:nvSpPr>
        <p:spPr>
          <a:xfrm>
            <a:off x="0" y="2951949"/>
            <a:ext cx="9144000" cy="600879"/>
          </a:xfrm>
          <a:prstGeom prst="rect">
            <a:avLst/>
          </a:prstGeom>
          <a:solidFill>
            <a:srgbClr val="15244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TextBox 5"/>
          <p:cNvSpPr txBox="1"/>
          <p:nvPr/>
        </p:nvSpPr>
        <p:spPr>
          <a:xfrm>
            <a:off x="-9526" y="2899845"/>
            <a:ext cx="9144001" cy="439223"/>
          </a:xfrm>
          <a:prstGeom prst="rect">
            <a:avLst/>
          </a:prstGeom>
          <a:noFill/>
        </p:spPr>
        <p:txBody>
          <a:bodyPr wrap="square" lIns="91440" tIns="45720" rIns="91440" bIns="45720" rtlCol="0">
            <a:spAutoFit/>
          </a:bodyPr>
          <a:lstStyle/>
          <a:p>
            <a:pPr algn="ctr">
              <a:lnSpc>
                <a:spcPts val="3000"/>
              </a:lnSpc>
            </a:pPr>
            <a:r>
              <a:rPr lang="en-US" sz="2000" dirty="0">
                <a:solidFill>
                  <a:schemeClr val="bg1"/>
                </a:solidFill>
                <a:latin typeface="Cambria" panose="02040503050406030204" pitchFamily="18" charset="0"/>
                <a:cs typeface="Gotham Light" pitchFamily="50" charset="0"/>
              </a:rPr>
              <a:t>SOS Program</a:t>
            </a:r>
          </a:p>
        </p:txBody>
      </p:sp>
      <p:cxnSp>
        <p:nvCxnSpPr>
          <p:cNvPr id="7" name="Straight Connector 6"/>
          <p:cNvCxnSpPr/>
          <p:nvPr/>
        </p:nvCxnSpPr>
        <p:spPr>
          <a:xfrm>
            <a:off x="2886075" y="3453321"/>
            <a:ext cx="33909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193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Schedule</a:t>
            </a:r>
          </a:p>
        </p:txBody>
      </p:sp>
      <p:sp>
        <p:nvSpPr>
          <p:cNvPr id="4" name="Right Arrow 3"/>
          <p:cNvSpPr/>
          <p:nvPr/>
        </p:nvSpPr>
        <p:spPr>
          <a:xfrm>
            <a:off x="762000" y="1219200"/>
            <a:ext cx="7391400" cy="533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p:cNvCxnSpPr/>
          <p:nvPr/>
        </p:nvCxnSpPr>
        <p:spPr>
          <a:xfrm>
            <a:off x="6873911" y="1477528"/>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08734" y="1975892"/>
            <a:ext cx="2306665" cy="2308324"/>
          </a:xfrm>
          <a:prstGeom prst="rect">
            <a:avLst/>
          </a:prstGeom>
          <a:noFill/>
        </p:spPr>
        <p:txBody>
          <a:bodyPr wrap="square" rtlCol="0">
            <a:spAutoFit/>
          </a:bodyPr>
          <a:lstStyle/>
          <a:p>
            <a:r>
              <a:rPr lang="en-US" b="1" dirty="0">
                <a:solidFill>
                  <a:srgbClr val="D2533C">
                    <a:lumMod val="75000"/>
                  </a:srgbClr>
                </a:solidFill>
              </a:rPr>
              <a:t>September</a:t>
            </a:r>
            <a:br>
              <a:rPr lang="en-US" dirty="0">
                <a:solidFill>
                  <a:srgbClr val="292934"/>
                </a:solidFill>
              </a:rPr>
            </a:br>
            <a:r>
              <a:rPr lang="en-US" dirty="0">
                <a:solidFill>
                  <a:srgbClr val="292934"/>
                </a:solidFill>
              </a:rPr>
              <a:t>Findings Presented; draft report</a:t>
            </a:r>
          </a:p>
          <a:p>
            <a:endParaRPr lang="en-US" dirty="0">
              <a:solidFill>
                <a:srgbClr val="292934"/>
              </a:solidFill>
            </a:endParaRPr>
          </a:p>
          <a:p>
            <a:r>
              <a:rPr lang="en-US" b="1" dirty="0">
                <a:solidFill>
                  <a:srgbClr val="D2533C">
                    <a:lumMod val="75000"/>
                  </a:srgbClr>
                </a:solidFill>
              </a:rPr>
              <a:t>October</a:t>
            </a:r>
            <a:br>
              <a:rPr lang="en-US" dirty="0">
                <a:solidFill>
                  <a:srgbClr val="292934"/>
                </a:solidFill>
              </a:rPr>
            </a:br>
            <a:r>
              <a:rPr lang="en-US" dirty="0">
                <a:solidFill>
                  <a:srgbClr val="292934"/>
                </a:solidFill>
              </a:rPr>
              <a:t>Final Report</a:t>
            </a:r>
          </a:p>
          <a:p>
            <a:endParaRPr lang="en-US" dirty="0">
              <a:solidFill>
                <a:srgbClr val="292934"/>
              </a:solidFill>
            </a:endParaRPr>
          </a:p>
          <a:p>
            <a:endParaRPr lang="en-US" dirty="0">
              <a:solidFill>
                <a:srgbClr val="292934"/>
              </a:solidFill>
            </a:endParaRPr>
          </a:p>
        </p:txBody>
      </p:sp>
      <p:sp>
        <p:nvSpPr>
          <p:cNvPr id="17" name="Rectangle 16"/>
          <p:cNvSpPr/>
          <p:nvPr/>
        </p:nvSpPr>
        <p:spPr>
          <a:xfrm>
            <a:off x="8686800" y="6328064"/>
            <a:ext cx="457200" cy="31682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Slide Number Placeholder 3"/>
          <p:cNvSpPr>
            <a:spLocks noGrp="1"/>
          </p:cNvSpPr>
          <p:nvPr>
            <p:ph type="sldNum" sz="quarter" idx="12"/>
          </p:nvPr>
        </p:nvSpPr>
        <p:spPr>
          <a:xfrm>
            <a:off x="8686800" y="6338456"/>
            <a:ext cx="457200" cy="316829"/>
          </a:xfrm>
        </p:spPr>
        <p:txBody>
          <a:bodyPr/>
          <a:lstStyle/>
          <a:p>
            <a:pPr algn="ctr"/>
            <a:fld id="{3318625D-EB0D-4E71-A3FA-3CC293D92AF9}" type="slidenum">
              <a:rPr lang="en-US" smtClean="0">
                <a:cs typeface="Gotham Light" pitchFamily="50" charset="0"/>
              </a:rPr>
              <a:pPr algn="ctr"/>
              <a:t>32</a:t>
            </a:fld>
            <a:endParaRPr lang="en-US" dirty="0">
              <a:cs typeface="Gotham Light" pitchFamily="50" charset="0"/>
            </a:endParaRPr>
          </a:p>
        </p:txBody>
      </p:sp>
      <p:cxnSp>
        <p:nvCxnSpPr>
          <p:cNvPr id="18" name="Straight Connector 17"/>
          <p:cNvCxnSpPr/>
          <p:nvPr/>
        </p:nvCxnSpPr>
        <p:spPr>
          <a:xfrm>
            <a:off x="3058751" y="1420373"/>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53951" y="1915671"/>
            <a:ext cx="1524000" cy="2585323"/>
          </a:xfrm>
          <a:prstGeom prst="rect">
            <a:avLst/>
          </a:prstGeom>
          <a:noFill/>
        </p:spPr>
        <p:txBody>
          <a:bodyPr wrap="square" rtlCol="0">
            <a:spAutoFit/>
          </a:bodyPr>
          <a:lstStyle/>
          <a:p>
            <a:r>
              <a:rPr lang="en-US" b="1" dirty="0">
                <a:solidFill>
                  <a:srgbClr val="D2533C">
                    <a:lumMod val="75000"/>
                  </a:srgbClr>
                </a:solidFill>
              </a:rPr>
              <a:t>May/June  </a:t>
            </a:r>
            <a:br>
              <a:rPr lang="en-US" dirty="0">
                <a:solidFill>
                  <a:srgbClr val="292934"/>
                </a:solidFill>
              </a:rPr>
            </a:br>
            <a:r>
              <a:rPr lang="en-US" dirty="0">
                <a:solidFill>
                  <a:srgbClr val="292934"/>
                </a:solidFill>
              </a:rPr>
              <a:t>Prior calendar year traffic volumes collected, validated by May/June each year</a:t>
            </a:r>
          </a:p>
        </p:txBody>
      </p:sp>
      <p:cxnSp>
        <p:nvCxnSpPr>
          <p:cNvPr id="14" name="Straight Connector 13"/>
          <p:cNvCxnSpPr/>
          <p:nvPr/>
        </p:nvCxnSpPr>
        <p:spPr>
          <a:xfrm>
            <a:off x="1061375" y="1480592"/>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0166" y="1972830"/>
            <a:ext cx="2209800" cy="1477328"/>
          </a:xfrm>
          <a:prstGeom prst="rect">
            <a:avLst/>
          </a:prstGeom>
          <a:noFill/>
        </p:spPr>
        <p:txBody>
          <a:bodyPr wrap="square" rtlCol="0">
            <a:spAutoFit/>
          </a:bodyPr>
          <a:lstStyle/>
          <a:p>
            <a:r>
              <a:rPr lang="en-US" b="1" dirty="0">
                <a:solidFill>
                  <a:srgbClr val="D2533C">
                    <a:lumMod val="75000"/>
                  </a:srgbClr>
                </a:solidFill>
              </a:rPr>
              <a:t>April/May </a:t>
            </a:r>
            <a:br>
              <a:rPr lang="en-US" dirty="0">
                <a:solidFill>
                  <a:srgbClr val="292934"/>
                </a:solidFill>
              </a:rPr>
            </a:br>
            <a:r>
              <a:rPr lang="en-US" dirty="0">
                <a:solidFill>
                  <a:srgbClr val="292934"/>
                </a:solidFill>
              </a:rPr>
              <a:t>April – Scope Developed</a:t>
            </a:r>
          </a:p>
          <a:p>
            <a:r>
              <a:rPr lang="en-US" dirty="0">
                <a:solidFill>
                  <a:srgbClr val="292934"/>
                </a:solidFill>
              </a:rPr>
              <a:t>May – NTP Issued</a:t>
            </a:r>
          </a:p>
          <a:p>
            <a:endParaRPr lang="en-US" dirty="0">
              <a:solidFill>
                <a:srgbClr val="292934"/>
              </a:solidFill>
            </a:endParaRPr>
          </a:p>
        </p:txBody>
      </p:sp>
      <p:cxnSp>
        <p:nvCxnSpPr>
          <p:cNvPr id="21" name="Straight Connector 20"/>
          <p:cNvCxnSpPr/>
          <p:nvPr/>
        </p:nvCxnSpPr>
        <p:spPr>
          <a:xfrm>
            <a:off x="4658951" y="1420375"/>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77951" y="1915673"/>
            <a:ext cx="2209800" cy="2031325"/>
          </a:xfrm>
          <a:prstGeom prst="rect">
            <a:avLst/>
          </a:prstGeom>
          <a:noFill/>
        </p:spPr>
        <p:txBody>
          <a:bodyPr wrap="square" rtlCol="0">
            <a:spAutoFit/>
          </a:bodyPr>
          <a:lstStyle/>
          <a:p>
            <a:r>
              <a:rPr lang="en-US" b="1" dirty="0">
                <a:solidFill>
                  <a:srgbClr val="D2533C">
                    <a:lumMod val="75000"/>
                  </a:srgbClr>
                </a:solidFill>
              </a:rPr>
              <a:t>July/August</a:t>
            </a:r>
            <a:br>
              <a:rPr lang="en-US" dirty="0">
                <a:solidFill>
                  <a:srgbClr val="292934"/>
                </a:solidFill>
              </a:rPr>
            </a:br>
            <a:r>
              <a:rPr lang="en-US" dirty="0">
                <a:solidFill>
                  <a:srgbClr val="292934"/>
                </a:solidFill>
              </a:rPr>
              <a:t>Draft Analysis</a:t>
            </a:r>
          </a:p>
          <a:p>
            <a:r>
              <a:rPr lang="en-US" dirty="0">
                <a:solidFill>
                  <a:srgbClr val="292934"/>
                </a:solidFill>
              </a:rPr>
              <a:t>Crash data obtained; update of data for all metrics; obtain modal data</a:t>
            </a:r>
          </a:p>
          <a:p>
            <a:endParaRPr lang="en-US" dirty="0">
              <a:solidFill>
                <a:srgbClr val="292934"/>
              </a:solidFill>
            </a:endParaRPr>
          </a:p>
        </p:txBody>
      </p:sp>
      <p:sp>
        <p:nvSpPr>
          <p:cNvPr id="8" name="Rectangle 7"/>
          <p:cNvSpPr/>
          <p:nvPr/>
        </p:nvSpPr>
        <p:spPr>
          <a:xfrm>
            <a:off x="2171700" y="5052167"/>
            <a:ext cx="5774436" cy="646331"/>
          </a:xfrm>
          <a:prstGeom prst="rect">
            <a:avLst/>
          </a:prstGeom>
        </p:spPr>
        <p:txBody>
          <a:bodyPr wrap="square">
            <a:spAutoFit/>
          </a:bodyPr>
          <a:lstStyle/>
          <a:p>
            <a:r>
              <a:rPr lang="en-US" b="1" dirty="0">
                <a:solidFill>
                  <a:srgbClr val="D2533C">
                    <a:lumMod val="75000"/>
                  </a:srgbClr>
                </a:solidFill>
              </a:rPr>
              <a:t>SCTPO</a:t>
            </a:r>
          </a:p>
          <a:p>
            <a:r>
              <a:rPr lang="en-US" dirty="0">
                <a:solidFill>
                  <a:srgbClr val="292934"/>
                </a:solidFill>
              </a:rPr>
              <a:t>Consultant Services Annual Cost = $63,000</a:t>
            </a:r>
          </a:p>
        </p:txBody>
      </p:sp>
    </p:spTree>
    <p:extLst>
      <p:ext uri="{BB962C8B-B14F-4D97-AF65-F5344CB8AC3E}">
        <p14:creationId xmlns:p14="http://schemas.microsoft.com/office/powerpoint/2010/main" val="1297867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t>
            </a:r>
          </a:p>
        </p:txBody>
      </p:sp>
      <p:sp>
        <p:nvSpPr>
          <p:cNvPr id="17" name="Rectangle 16"/>
          <p:cNvSpPr/>
          <p:nvPr/>
        </p:nvSpPr>
        <p:spPr>
          <a:xfrm>
            <a:off x="8686800" y="6328064"/>
            <a:ext cx="457200" cy="31682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Slide Number Placeholder 3"/>
          <p:cNvSpPr>
            <a:spLocks noGrp="1"/>
          </p:cNvSpPr>
          <p:nvPr>
            <p:ph type="sldNum" sz="quarter" idx="12"/>
          </p:nvPr>
        </p:nvSpPr>
        <p:spPr>
          <a:xfrm>
            <a:off x="8686800" y="6338456"/>
            <a:ext cx="457200" cy="316829"/>
          </a:xfrm>
        </p:spPr>
        <p:txBody>
          <a:bodyPr/>
          <a:lstStyle/>
          <a:p>
            <a:pPr algn="ctr"/>
            <a:fld id="{3318625D-EB0D-4E71-A3FA-3CC293D92AF9}" type="slidenum">
              <a:rPr lang="en-US" smtClean="0">
                <a:cs typeface="Gotham Light" pitchFamily="50" charset="0"/>
              </a:rPr>
              <a:pPr algn="ctr"/>
              <a:t>33</a:t>
            </a:fld>
            <a:endParaRPr lang="en-US" dirty="0">
              <a:cs typeface="Gotham Light" pitchFamily="50" charset="0"/>
            </a:endParaRPr>
          </a:p>
        </p:txBody>
      </p:sp>
      <p:sp>
        <p:nvSpPr>
          <p:cNvPr id="16" name="TextBox 15"/>
          <p:cNvSpPr txBox="1"/>
          <p:nvPr/>
        </p:nvSpPr>
        <p:spPr>
          <a:xfrm>
            <a:off x="630166" y="1972830"/>
            <a:ext cx="6712466" cy="2031325"/>
          </a:xfrm>
          <a:prstGeom prst="rect">
            <a:avLst/>
          </a:prstGeom>
          <a:noFill/>
        </p:spPr>
        <p:txBody>
          <a:bodyPr wrap="square" rtlCol="0">
            <a:spAutoFit/>
          </a:bodyPr>
          <a:lstStyle/>
          <a:p>
            <a:r>
              <a:rPr lang="en-US" dirty="0">
                <a:solidFill>
                  <a:srgbClr val="292934"/>
                </a:solidFill>
              </a:rPr>
              <a:t>Impact of more data</a:t>
            </a:r>
          </a:p>
          <a:p>
            <a:endParaRPr lang="en-US" dirty="0">
              <a:solidFill>
                <a:srgbClr val="292934"/>
              </a:solidFill>
            </a:endParaRPr>
          </a:p>
          <a:p>
            <a:r>
              <a:rPr lang="en-US" dirty="0">
                <a:solidFill>
                  <a:srgbClr val="292934"/>
                </a:solidFill>
              </a:rPr>
              <a:t>Integrate real-time data = reliability of system performance</a:t>
            </a:r>
          </a:p>
          <a:p>
            <a:endParaRPr lang="en-US" dirty="0">
              <a:solidFill>
                <a:srgbClr val="292934"/>
              </a:solidFill>
            </a:endParaRPr>
          </a:p>
          <a:p>
            <a:r>
              <a:rPr lang="en-US" dirty="0">
                <a:solidFill>
                  <a:srgbClr val="292934"/>
                </a:solidFill>
              </a:rPr>
              <a:t>SCTPO hired GIS Transportation Data Analyst – some analysis to be performed in-house, result in reduction of consultant use</a:t>
            </a:r>
          </a:p>
          <a:p>
            <a:endParaRPr lang="en-US" dirty="0">
              <a:solidFill>
                <a:srgbClr val="292934"/>
              </a:solidFill>
            </a:endParaRPr>
          </a:p>
        </p:txBody>
      </p:sp>
    </p:spTree>
    <p:extLst>
      <p:ext uri="{BB962C8B-B14F-4D97-AF65-F5344CB8AC3E}">
        <p14:creationId xmlns:p14="http://schemas.microsoft.com/office/powerpoint/2010/main" val="829672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in Your Area</a:t>
            </a:r>
          </a:p>
        </p:txBody>
      </p:sp>
      <p:sp>
        <p:nvSpPr>
          <p:cNvPr id="17" name="Rectangle 16"/>
          <p:cNvSpPr/>
          <p:nvPr/>
        </p:nvSpPr>
        <p:spPr>
          <a:xfrm>
            <a:off x="8686800" y="6328064"/>
            <a:ext cx="457200" cy="31682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Slide Number Placeholder 3"/>
          <p:cNvSpPr>
            <a:spLocks noGrp="1"/>
          </p:cNvSpPr>
          <p:nvPr>
            <p:ph type="sldNum" sz="quarter" idx="12"/>
          </p:nvPr>
        </p:nvSpPr>
        <p:spPr>
          <a:xfrm>
            <a:off x="8686800" y="6338456"/>
            <a:ext cx="457200" cy="316829"/>
          </a:xfrm>
        </p:spPr>
        <p:txBody>
          <a:bodyPr/>
          <a:lstStyle/>
          <a:p>
            <a:pPr algn="ctr"/>
            <a:fld id="{3318625D-EB0D-4E71-A3FA-3CC293D92AF9}" type="slidenum">
              <a:rPr lang="en-US" smtClean="0">
                <a:cs typeface="Gotham Light" pitchFamily="50" charset="0"/>
              </a:rPr>
              <a:pPr algn="ctr"/>
              <a:t>34</a:t>
            </a:fld>
            <a:endParaRPr lang="en-US" dirty="0">
              <a:cs typeface="Gotham Light" pitchFamily="50" charset="0"/>
            </a:endParaRPr>
          </a:p>
        </p:txBody>
      </p:sp>
      <p:sp>
        <p:nvSpPr>
          <p:cNvPr id="16" name="TextBox 15"/>
          <p:cNvSpPr txBox="1"/>
          <p:nvPr/>
        </p:nvSpPr>
        <p:spPr>
          <a:xfrm>
            <a:off x="834882" y="1526750"/>
            <a:ext cx="6712466" cy="3693319"/>
          </a:xfrm>
          <a:prstGeom prst="rect">
            <a:avLst/>
          </a:prstGeom>
          <a:noFill/>
        </p:spPr>
        <p:txBody>
          <a:bodyPr wrap="square" rtlCol="0">
            <a:spAutoFit/>
          </a:bodyPr>
          <a:lstStyle/>
          <a:p>
            <a:pPr marL="285750" lvl="0" indent="-285750">
              <a:buFont typeface="Wingdings" panose="05000000000000000000" pitchFamily="2" charset="2"/>
              <a:buChar char="Ø"/>
            </a:pPr>
            <a:r>
              <a:rPr lang="en-US" dirty="0"/>
              <a:t>Need good data</a:t>
            </a:r>
          </a:p>
          <a:p>
            <a:pPr lvl="0"/>
            <a:endParaRPr lang="en-US" dirty="0"/>
          </a:p>
          <a:p>
            <a:pPr marL="285750" lvl="0" indent="-285750">
              <a:buFont typeface="Wingdings" panose="05000000000000000000" pitchFamily="2" charset="2"/>
              <a:buChar char="Ø"/>
            </a:pPr>
            <a:r>
              <a:rPr lang="en-US" dirty="0"/>
              <a:t>Crash data is now available from Signal 4</a:t>
            </a:r>
          </a:p>
          <a:p>
            <a:pPr lvl="0"/>
            <a:endParaRPr lang="en-US" dirty="0"/>
          </a:p>
          <a:p>
            <a:pPr marL="285750" lvl="0" indent="-285750">
              <a:buFont typeface="Wingdings" panose="05000000000000000000" pitchFamily="2" charset="2"/>
              <a:buChar char="Ø"/>
            </a:pPr>
            <a:r>
              <a:rPr lang="en-US" dirty="0"/>
              <a:t>Identify network to analyze. Determine what corridors have existing data</a:t>
            </a:r>
          </a:p>
          <a:p>
            <a:pPr lvl="0"/>
            <a:endParaRPr lang="en-US" dirty="0"/>
          </a:p>
          <a:p>
            <a:pPr marL="285750" lvl="0" indent="-285750">
              <a:buFont typeface="Wingdings" panose="05000000000000000000" pitchFamily="2" charset="2"/>
              <a:buChar char="Ø"/>
            </a:pPr>
            <a:r>
              <a:rPr lang="en-US" dirty="0"/>
              <a:t>Conduct in-house or outsource to a consultant</a:t>
            </a:r>
          </a:p>
          <a:p>
            <a:pPr lvl="0"/>
            <a:endParaRPr lang="en-US" dirty="0"/>
          </a:p>
          <a:p>
            <a:pPr marL="285750" lvl="0" indent="-285750">
              <a:buFont typeface="Wingdings" panose="05000000000000000000" pitchFamily="2" charset="2"/>
              <a:buChar char="Ø"/>
            </a:pPr>
            <a:r>
              <a:rPr lang="en-US" dirty="0"/>
              <a:t>It’s another tool in the tool box, but is a really good one!</a:t>
            </a:r>
          </a:p>
          <a:p>
            <a:pPr lvl="0"/>
            <a:endParaRPr lang="en-US" dirty="0"/>
          </a:p>
          <a:p>
            <a:pPr marL="285750" lvl="0" indent="-285750">
              <a:buFont typeface="Wingdings" panose="05000000000000000000" pitchFamily="2" charset="2"/>
              <a:buChar char="Ø"/>
            </a:pPr>
            <a:r>
              <a:rPr lang="en-US" dirty="0"/>
              <a:t>Include in your next UPWP</a:t>
            </a:r>
          </a:p>
          <a:p>
            <a:endParaRPr lang="en-US" dirty="0">
              <a:solidFill>
                <a:srgbClr val="292934"/>
              </a:solidFill>
            </a:endParaRPr>
          </a:p>
        </p:txBody>
      </p:sp>
    </p:spTree>
    <p:extLst>
      <p:ext uri="{BB962C8B-B14F-4D97-AF65-F5344CB8AC3E}">
        <p14:creationId xmlns:p14="http://schemas.microsoft.com/office/powerpoint/2010/main" val="2456510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5698F">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5" name="Rectangle 4"/>
          <p:cNvSpPr/>
          <p:nvPr/>
        </p:nvSpPr>
        <p:spPr>
          <a:xfrm>
            <a:off x="0" y="2951949"/>
            <a:ext cx="9144000" cy="600879"/>
          </a:xfrm>
          <a:prstGeom prst="rect">
            <a:avLst/>
          </a:prstGeom>
          <a:solidFill>
            <a:srgbClr val="15244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TextBox 5"/>
          <p:cNvSpPr txBox="1"/>
          <p:nvPr/>
        </p:nvSpPr>
        <p:spPr>
          <a:xfrm>
            <a:off x="-9526" y="2899845"/>
            <a:ext cx="9144001" cy="477054"/>
          </a:xfrm>
          <a:prstGeom prst="rect">
            <a:avLst/>
          </a:prstGeom>
          <a:noFill/>
        </p:spPr>
        <p:txBody>
          <a:bodyPr wrap="square" lIns="91440" tIns="45720" rIns="91440" bIns="45720" rtlCol="0">
            <a:spAutoFit/>
          </a:bodyPr>
          <a:lstStyle/>
          <a:p>
            <a:pPr algn="ctr">
              <a:lnSpc>
                <a:spcPts val="3000"/>
              </a:lnSpc>
            </a:pPr>
            <a:r>
              <a:rPr lang="en-US" sz="2000" dirty="0">
                <a:solidFill>
                  <a:schemeClr val="bg1"/>
                </a:solidFill>
                <a:latin typeface="Cambria" panose="02040503050406030204" pitchFamily="18" charset="0"/>
                <a:cs typeface="Gotham Light" pitchFamily="50" charset="0"/>
              </a:rPr>
              <a:t>QUESTIONS ?</a:t>
            </a:r>
          </a:p>
        </p:txBody>
      </p:sp>
      <p:cxnSp>
        <p:nvCxnSpPr>
          <p:cNvPr id="7" name="Straight Connector 6"/>
          <p:cNvCxnSpPr/>
          <p:nvPr/>
        </p:nvCxnSpPr>
        <p:spPr>
          <a:xfrm>
            <a:off x="2886075" y="3453321"/>
            <a:ext cx="33909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947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4" name="Right Arrow 3"/>
          <p:cNvSpPr/>
          <p:nvPr/>
        </p:nvSpPr>
        <p:spPr>
          <a:xfrm>
            <a:off x="762000" y="1219200"/>
            <a:ext cx="7391400" cy="533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p:cNvCxnSpPr/>
          <p:nvPr/>
        </p:nvCxnSpPr>
        <p:spPr>
          <a:xfrm>
            <a:off x="1066800" y="1485902"/>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 y="1981200"/>
            <a:ext cx="2209800" cy="2862322"/>
          </a:xfrm>
          <a:prstGeom prst="rect">
            <a:avLst/>
          </a:prstGeom>
          <a:noFill/>
        </p:spPr>
        <p:txBody>
          <a:bodyPr wrap="square" rtlCol="0">
            <a:spAutoFit/>
          </a:bodyPr>
          <a:lstStyle/>
          <a:p>
            <a:r>
              <a:rPr lang="en-US" b="1" dirty="0">
                <a:solidFill>
                  <a:srgbClr val="D2533C">
                    <a:lumMod val="75000"/>
                  </a:srgbClr>
                </a:solidFill>
              </a:rPr>
              <a:t>1999</a:t>
            </a:r>
            <a:r>
              <a:rPr lang="en-US" dirty="0">
                <a:solidFill>
                  <a:srgbClr val="292934"/>
                </a:solidFill>
              </a:rPr>
              <a:t> </a:t>
            </a:r>
            <a:br>
              <a:rPr lang="en-US" dirty="0">
                <a:solidFill>
                  <a:srgbClr val="292934"/>
                </a:solidFill>
              </a:rPr>
            </a:br>
            <a:r>
              <a:rPr lang="en-US" dirty="0">
                <a:solidFill>
                  <a:srgbClr val="292934"/>
                </a:solidFill>
              </a:rPr>
              <a:t>Segments divided into FHIS (SIS) &amp; Non-FHIS (Non-SIS)</a:t>
            </a:r>
          </a:p>
          <a:p>
            <a:endParaRPr lang="en-US" dirty="0">
              <a:solidFill>
                <a:srgbClr val="292934"/>
              </a:solidFill>
            </a:endParaRPr>
          </a:p>
          <a:p>
            <a:r>
              <a:rPr lang="en-US" dirty="0">
                <a:solidFill>
                  <a:srgbClr val="292934"/>
                </a:solidFill>
              </a:rPr>
              <a:t>Added Safety (crash rate) to criteria</a:t>
            </a:r>
          </a:p>
          <a:p>
            <a:endParaRPr lang="en-US" dirty="0">
              <a:solidFill>
                <a:srgbClr val="292934"/>
              </a:solidFill>
            </a:endParaRPr>
          </a:p>
        </p:txBody>
      </p:sp>
      <p:cxnSp>
        <p:nvCxnSpPr>
          <p:cNvPr id="8" name="Straight Connector 7"/>
          <p:cNvCxnSpPr/>
          <p:nvPr/>
        </p:nvCxnSpPr>
        <p:spPr>
          <a:xfrm>
            <a:off x="3888475" y="1485902"/>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3675" y="1981202"/>
            <a:ext cx="1447800" cy="1200329"/>
          </a:xfrm>
          <a:prstGeom prst="rect">
            <a:avLst/>
          </a:prstGeom>
          <a:noFill/>
        </p:spPr>
        <p:txBody>
          <a:bodyPr wrap="square" rtlCol="0">
            <a:spAutoFit/>
          </a:bodyPr>
          <a:lstStyle/>
          <a:p>
            <a:r>
              <a:rPr lang="en-US" b="1" dirty="0">
                <a:solidFill>
                  <a:srgbClr val="D2533C">
                    <a:lumMod val="75000"/>
                  </a:srgbClr>
                </a:solidFill>
              </a:rPr>
              <a:t>2009</a:t>
            </a:r>
            <a:r>
              <a:rPr lang="en-US" dirty="0">
                <a:solidFill>
                  <a:srgbClr val="292934"/>
                </a:solidFill>
              </a:rPr>
              <a:t> </a:t>
            </a:r>
            <a:br>
              <a:rPr lang="en-US" dirty="0">
                <a:solidFill>
                  <a:srgbClr val="292934"/>
                </a:solidFill>
              </a:rPr>
            </a:br>
            <a:r>
              <a:rPr lang="en-US" dirty="0">
                <a:solidFill>
                  <a:srgbClr val="292934"/>
                </a:solidFill>
              </a:rPr>
              <a:t>Updated to </a:t>
            </a:r>
            <a:br>
              <a:rPr lang="en-US" dirty="0">
                <a:solidFill>
                  <a:srgbClr val="292934"/>
                </a:solidFill>
              </a:rPr>
            </a:br>
            <a:r>
              <a:rPr lang="en-US" dirty="0">
                <a:solidFill>
                  <a:srgbClr val="292934"/>
                </a:solidFill>
              </a:rPr>
              <a:t>2035 LRTP</a:t>
            </a:r>
          </a:p>
          <a:p>
            <a:endParaRPr lang="en-US" dirty="0">
              <a:solidFill>
                <a:srgbClr val="292934"/>
              </a:solidFill>
            </a:endParaRPr>
          </a:p>
        </p:txBody>
      </p:sp>
      <p:cxnSp>
        <p:nvCxnSpPr>
          <p:cNvPr id="12" name="Straight Connector 11"/>
          <p:cNvCxnSpPr/>
          <p:nvPr/>
        </p:nvCxnSpPr>
        <p:spPr>
          <a:xfrm>
            <a:off x="6631074" y="1485900"/>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6274" y="1981198"/>
            <a:ext cx="1572820" cy="1692771"/>
          </a:xfrm>
          <a:prstGeom prst="rect">
            <a:avLst/>
          </a:prstGeom>
          <a:noFill/>
        </p:spPr>
        <p:txBody>
          <a:bodyPr wrap="square" rtlCol="0">
            <a:spAutoFit/>
          </a:bodyPr>
          <a:lstStyle/>
          <a:p>
            <a:r>
              <a:rPr lang="en-US" b="1" dirty="0">
                <a:solidFill>
                  <a:srgbClr val="D2533C">
                    <a:lumMod val="75000"/>
                  </a:srgbClr>
                </a:solidFill>
              </a:rPr>
              <a:t>2013</a:t>
            </a:r>
            <a:r>
              <a:rPr lang="en-US" dirty="0">
                <a:solidFill>
                  <a:srgbClr val="292934"/>
                </a:solidFill>
              </a:rPr>
              <a:t> </a:t>
            </a:r>
            <a:br>
              <a:rPr lang="en-US" dirty="0">
                <a:solidFill>
                  <a:srgbClr val="292934"/>
                </a:solidFill>
              </a:rPr>
            </a:br>
            <a:r>
              <a:rPr lang="en-US" dirty="0">
                <a:solidFill>
                  <a:srgbClr val="292934"/>
                </a:solidFill>
              </a:rPr>
              <a:t>Revised Safety Score</a:t>
            </a:r>
            <a:br>
              <a:rPr lang="en-US" dirty="0">
                <a:solidFill>
                  <a:srgbClr val="292934"/>
                </a:solidFill>
              </a:rPr>
            </a:br>
            <a:r>
              <a:rPr lang="en-US" dirty="0">
                <a:solidFill>
                  <a:srgbClr val="292934"/>
                </a:solidFill>
              </a:rPr>
              <a:t>(</a:t>
            </a:r>
            <a:r>
              <a:rPr lang="en-US" sz="1400" dirty="0">
                <a:solidFill>
                  <a:srgbClr val="292934"/>
                </a:solidFill>
              </a:rPr>
              <a:t>Severity and frequency)</a:t>
            </a:r>
          </a:p>
          <a:p>
            <a:endParaRPr lang="en-US" dirty="0">
              <a:solidFill>
                <a:srgbClr val="292934"/>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025" y="3132432"/>
            <a:ext cx="2587324" cy="3162287"/>
          </a:xfrm>
          <a:prstGeom prst="rect">
            <a:avLst/>
          </a:prstGeom>
        </p:spPr>
      </p:pic>
      <p:pic>
        <p:nvPicPr>
          <p:cNvPr id="21" name="Picture 2" descr="C:\Users\thills\AppData\Local\Microsoft\Windows\Temporary Internet Files\Content.IE5\BLKIW31Z\car-acciden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764" y="4611254"/>
            <a:ext cx="1145528" cy="111641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686800" y="6328064"/>
            <a:ext cx="457200" cy="31682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Slide Number Placeholder 3"/>
          <p:cNvSpPr>
            <a:spLocks noGrp="1"/>
          </p:cNvSpPr>
          <p:nvPr>
            <p:ph type="sldNum" sz="quarter" idx="12"/>
          </p:nvPr>
        </p:nvSpPr>
        <p:spPr>
          <a:xfrm>
            <a:off x="8686800" y="6338456"/>
            <a:ext cx="457200" cy="316829"/>
          </a:xfrm>
        </p:spPr>
        <p:txBody>
          <a:bodyPr/>
          <a:lstStyle/>
          <a:p>
            <a:pPr algn="ctr"/>
            <a:fld id="{3318625D-EB0D-4E71-A3FA-3CC293D92AF9}" type="slidenum">
              <a:rPr lang="en-US" smtClean="0">
                <a:cs typeface="Gotham Light" pitchFamily="50" charset="0"/>
              </a:rPr>
              <a:pPr algn="ctr"/>
              <a:t>4</a:t>
            </a:fld>
            <a:endParaRPr lang="en-US" dirty="0">
              <a:cs typeface="Gotham Light" pitchFamily="50" charset="0"/>
            </a:endParaRPr>
          </a:p>
        </p:txBody>
      </p:sp>
    </p:spTree>
    <p:extLst>
      <p:ext uri="{BB962C8B-B14F-4D97-AF65-F5344CB8AC3E}">
        <p14:creationId xmlns:p14="http://schemas.microsoft.com/office/powerpoint/2010/main" val="362475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4" name="Right Arrow 3"/>
          <p:cNvSpPr/>
          <p:nvPr/>
        </p:nvSpPr>
        <p:spPr>
          <a:xfrm>
            <a:off x="762000" y="1219200"/>
            <a:ext cx="7391400" cy="533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p:cNvCxnSpPr/>
          <p:nvPr/>
        </p:nvCxnSpPr>
        <p:spPr>
          <a:xfrm>
            <a:off x="7254911" y="1477530"/>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73911" y="1972828"/>
            <a:ext cx="2209800" cy="1200329"/>
          </a:xfrm>
          <a:prstGeom prst="rect">
            <a:avLst/>
          </a:prstGeom>
          <a:noFill/>
        </p:spPr>
        <p:txBody>
          <a:bodyPr wrap="square" rtlCol="0">
            <a:spAutoFit/>
          </a:bodyPr>
          <a:lstStyle/>
          <a:p>
            <a:r>
              <a:rPr lang="en-US" b="1" dirty="0">
                <a:solidFill>
                  <a:srgbClr val="D2533C">
                    <a:lumMod val="75000"/>
                  </a:srgbClr>
                </a:solidFill>
              </a:rPr>
              <a:t>2017</a:t>
            </a:r>
            <a:br>
              <a:rPr lang="en-US" dirty="0">
                <a:solidFill>
                  <a:srgbClr val="292934"/>
                </a:solidFill>
              </a:rPr>
            </a:br>
            <a:r>
              <a:rPr lang="en-US" dirty="0">
                <a:solidFill>
                  <a:srgbClr val="292934"/>
                </a:solidFill>
              </a:rPr>
              <a:t>218 Corridors Analyzed</a:t>
            </a:r>
          </a:p>
          <a:p>
            <a:endParaRPr lang="en-US" dirty="0">
              <a:solidFill>
                <a:srgbClr val="292934"/>
              </a:solidFill>
            </a:endParaRPr>
          </a:p>
        </p:txBody>
      </p:sp>
      <p:sp>
        <p:nvSpPr>
          <p:cNvPr id="17" name="Rectangle 16"/>
          <p:cNvSpPr/>
          <p:nvPr/>
        </p:nvSpPr>
        <p:spPr>
          <a:xfrm>
            <a:off x="8686800" y="6328064"/>
            <a:ext cx="457200" cy="31682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Slide Number Placeholder 3"/>
          <p:cNvSpPr>
            <a:spLocks noGrp="1"/>
          </p:cNvSpPr>
          <p:nvPr>
            <p:ph type="sldNum" sz="quarter" idx="12"/>
          </p:nvPr>
        </p:nvSpPr>
        <p:spPr>
          <a:xfrm>
            <a:off x="8686800" y="6338456"/>
            <a:ext cx="457200" cy="316829"/>
          </a:xfrm>
        </p:spPr>
        <p:txBody>
          <a:bodyPr/>
          <a:lstStyle/>
          <a:p>
            <a:pPr algn="ctr"/>
            <a:fld id="{3318625D-EB0D-4E71-A3FA-3CC293D92AF9}" type="slidenum">
              <a:rPr lang="en-US" smtClean="0">
                <a:cs typeface="Gotham Light" pitchFamily="50" charset="0"/>
              </a:rPr>
              <a:pPr algn="ctr"/>
              <a:t>5</a:t>
            </a:fld>
            <a:endParaRPr lang="en-US" dirty="0">
              <a:cs typeface="Gotham Light" pitchFamily="50" charset="0"/>
            </a:endParaRPr>
          </a:p>
        </p:txBody>
      </p:sp>
      <p:cxnSp>
        <p:nvCxnSpPr>
          <p:cNvPr id="18" name="Straight Connector 17"/>
          <p:cNvCxnSpPr/>
          <p:nvPr/>
        </p:nvCxnSpPr>
        <p:spPr>
          <a:xfrm>
            <a:off x="1440263" y="1441709"/>
            <a:ext cx="0"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35463" y="1937007"/>
            <a:ext cx="1524000" cy="1754326"/>
          </a:xfrm>
          <a:prstGeom prst="rect">
            <a:avLst/>
          </a:prstGeom>
          <a:noFill/>
        </p:spPr>
        <p:txBody>
          <a:bodyPr wrap="square" rtlCol="0">
            <a:spAutoFit/>
          </a:bodyPr>
          <a:lstStyle/>
          <a:p>
            <a:r>
              <a:rPr lang="en-US" b="1" dirty="0">
                <a:solidFill>
                  <a:srgbClr val="D2533C">
                    <a:lumMod val="75000"/>
                  </a:srgbClr>
                </a:solidFill>
              </a:rPr>
              <a:t>2015 </a:t>
            </a:r>
            <a:br>
              <a:rPr lang="en-US" dirty="0">
                <a:solidFill>
                  <a:srgbClr val="292934"/>
                </a:solidFill>
              </a:rPr>
            </a:br>
            <a:r>
              <a:rPr lang="en-US" dirty="0">
                <a:solidFill>
                  <a:srgbClr val="292934"/>
                </a:solidFill>
              </a:rPr>
              <a:t>Updated to 2040 LRTP</a:t>
            </a:r>
          </a:p>
          <a:p>
            <a:endParaRPr lang="en-US" dirty="0">
              <a:solidFill>
                <a:srgbClr val="292934"/>
              </a:solidFill>
            </a:endParaRPr>
          </a:p>
          <a:p>
            <a:r>
              <a:rPr lang="en-US" dirty="0">
                <a:solidFill>
                  <a:srgbClr val="292934"/>
                </a:solidFill>
              </a:rPr>
              <a:t>Over 500 Segments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57" t="7199" r="5652" b="13683"/>
          <a:stretch/>
        </p:blipFill>
        <p:spPr>
          <a:xfrm>
            <a:off x="929573" y="3657600"/>
            <a:ext cx="2428668" cy="2732894"/>
          </a:xfrm>
          <a:prstGeom prst="rect">
            <a:avLst/>
          </a:prstGeom>
        </p:spPr>
      </p:pic>
      <p:sp>
        <p:nvSpPr>
          <p:cNvPr id="5" name="Rectangle 4"/>
          <p:cNvSpPr/>
          <p:nvPr/>
        </p:nvSpPr>
        <p:spPr>
          <a:xfrm>
            <a:off x="3358241" y="3233597"/>
            <a:ext cx="2389833" cy="369332"/>
          </a:xfrm>
          <a:prstGeom prst="rect">
            <a:avLst/>
          </a:prstGeom>
        </p:spPr>
        <p:txBody>
          <a:bodyPr wrap="square">
            <a:spAutoFit/>
          </a:bodyPr>
          <a:lstStyle/>
          <a:p>
            <a:r>
              <a:rPr lang="en-US" dirty="0">
                <a:solidFill>
                  <a:srgbClr val="292934"/>
                </a:solidFill>
              </a:rPr>
              <a:t>Piloted 16 Corridors</a:t>
            </a:r>
          </a:p>
        </p:txBody>
      </p:sp>
      <p:sp>
        <p:nvSpPr>
          <p:cNvPr id="9" name="Right Arrow 8"/>
          <p:cNvSpPr/>
          <p:nvPr/>
        </p:nvSpPr>
        <p:spPr>
          <a:xfrm>
            <a:off x="2582427" y="3326918"/>
            <a:ext cx="363414" cy="18269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6208" t="15385" r="2596" b="35385"/>
          <a:stretch/>
        </p:blipFill>
        <p:spPr>
          <a:xfrm>
            <a:off x="3699883" y="3652075"/>
            <a:ext cx="2150349" cy="2675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031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SOS </a:t>
            </a:r>
            <a:br>
              <a:rPr lang="en-US" dirty="0"/>
            </a:br>
            <a:r>
              <a:rPr lang="en-US" dirty="0"/>
              <a:t>Network</a:t>
            </a:r>
          </a:p>
        </p:txBody>
      </p:sp>
      <p:sp>
        <p:nvSpPr>
          <p:cNvPr id="17" name="Rectangle 16"/>
          <p:cNvSpPr/>
          <p:nvPr/>
        </p:nvSpPr>
        <p:spPr>
          <a:xfrm>
            <a:off x="8686800" y="6328064"/>
            <a:ext cx="457200" cy="31682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Slide Number Placeholder 3"/>
          <p:cNvSpPr>
            <a:spLocks noGrp="1"/>
          </p:cNvSpPr>
          <p:nvPr>
            <p:ph type="sldNum" sz="quarter" idx="12"/>
          </p:nvPr>
        </p:nvSpPr>
        <p:spPr>
          <a:xfrm>
            <a:off x="8686800" y="6338456"/>
            <a:ext cx="457200" cy="316829"/>
          </a:xfrm>
        </p:spPr>
        <p:txBody>
          <a:bodyPr/>
          <a:lstStyle/>
          <a:p>
            <a:pPr algn="ctr"/>
            <a:fld id="{3318625D-EB0D-4E71-A3FA-3CC293D92AF9}" type="slidenum">
              <a:rPr lang="en-US" smtClean="0">
                <a:cs typeface="Gotham Light" pitchFamily="50" charset="0"/>
              </a:rPr>
              <a:pPr algn="ctr"/>
              <a:t>6</a:t>
            </a:fld>
            <a:endParaRPr lang="en-US" dirty="0">
              <a:cs typeface="Gotham Light" pitchFamily="50"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293" t="5024" r="33803" b="7336"/>
          <a:stretch/>
        </p:blipFill>
        <p:spPr>
          <a:xfrm>
            <a:off x="2251881" y="751773"/>
            <a:ext cx="2770496" cy="5909321"/>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6565" t="11939" r="24246" b="12239"/>
          <a:stretch/>
        </p:blipFill>
        <p:spPr>
          <a:xfrm>
            <a:off x="5349922" y="751774"/>
            <a:ext cx="2962690" cy="5909869"/>
          </a:xfrm>
          <a:prstGeom prst="rect">
            <a:avLst/>
          </a:prstGeom>
          <a:ln>
            <a:noFill/>
          </a:ln>
          <a:effectLst>
            <a:outerShdw blurRad="190500" algn="tl" rotWithShape="0">
              <a:srgbClr val="000000">
                <a:alpha val="70000"/>
              </a:srgbClr>
            </a:outerShdw>
          </a:effectLst>
        </p:spPr>
      </p:pic>
      <p:sp>
        <p:nvSpPr>
          <p:cNvPr id="7" name="TextBox 6"/>
          <p:cNvSpPr txBox="1"/>
          <p:nvPr/>
        </p:nvSpPr>
        <p:spPr>
          <a:xfrm>
            <a:off x="7185736" y="886848"/>
            <a:ext cx="1004046" cy="369332"/>
          </a:xfrm>
          <a:prstGeom prst="rect">
            <a:avLst/>
          </a:prstGeom>
          <a:noFill/>
        </p:spPr>
        <p:txBody>
          <a:bodyPr wrap="square" rtlCol="0">
            <a:spAutoFit/>
          </a:bodyPr>
          <a:lstStyle/>
          <a:p>
            <a:r>
              <a:rPr lang="en-US" b="1" dirty="0">
                <a:solidFill>
                  <a:srgbClr val="D2533C">
                    <a:lumMod val="75000"/>
                  </a:srgbClr>
                </a:solidFill>
              </a:rPr>
              <a:t>2017</a:t>
            </a:r>
            <a:endParaRPr lang="en-US" dirty="0">
              <a:solidFill>
                <a:srgbClr val="292934"/>
              </a:solidFill>
            </a:endParaRPr>
          </a:p>
        </p:txBody>
      </p:sp>
      <p:sp>
        <p:nvSpPr>
          <p:cNvPr id="20" name="TextBox 19"/>
          <p:cNvSpPr txBox="1"/>
          <p:nvPr/>
        </p:nvSpPr>
        <p:spPr>
          <a:xfrm>
            <a:off x="3637129" y="868073"/>
            <a:ext cx="1716919" cy="369332"/>
          </a:xfrm>
          <a:prstGeom prst="rect">
            <a:avLst/>
          </a:prstGeom>
          <a:noFill/>
        </p:spPr>
        <p:txBody>
          <a:bodyPr wrap="square" rtlCol="0">
            <a:spAutoFit/>
          </a:bodyPr>
          <a:lstStyle/>
          <a:p>
            <a:r>
              <a:rPr lang="en-US" b="1" dirty="0">
                <a:solidFill>
                  <a:srgbClr val="D2533C">
                    <a:lumMod val="75000"/>
                  </a:srgbClr>
                </a:solidFill>
              </a:rPr>
              <a:t>1998</a:t>
            </a:r>
          </a:p>
        </p:txBody>
      </p:sp>
    </p:spTree>
    <p:extLst>
      <p:ext uri="{BB962C8B-B14F-4D97-AF65-F5344CB8AC3E}">
        <p14:creationId xmlns:p14="http://schemas.microsoft.com/office/powerpoint/2010/main" val="13572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Corridors </a:t>
            </a:r>
          </a:p>
        </p:txBody>
      </p:sp>
      <p:sp>
        <p:nvSpPr>
          <p:cNvPr id="7" name="TextBox 6"/>
          <p:cNvSpPr txBox="1"/>
          <p:nvPr/>
        </p:nvSpPr>
        <p:spPr>
          <a:xfrm>
            <a:off x="583643" y="1862296"/>
            <a:ext cx="2209800" cy="2585323"/>
          </a:xfrm>
          <a:prstGeom prst="rect">
            <a:avLst/>
          </a:prstGeom>
          <a:noFill/>
        </p:spPr>
        <p:txBody>
          <a:bodyPr wrap="square" rtlCol="0">
            <a:spAutoFit/>
          </a:bodyPr>
          <a:lstStyle/>
          <a:p>
            <a:r>
              <a:rPr lang="en-US" b="1" dirty="0">
                <a:solidFill>
                  <a:srgbClr val="D2533C">
                    <a:lumMod val="75000"/>
                  </a:srgbClr>
                </a:solidFill>
              </a:rPr>
              <a:t>Holistic Summary</a:t>
            </a:r>
            <a:br>
              <a:rPr lang="en-US" dirty="0">
                <a:solidFill>
                  <a:srgbClr val="292934"/>
                </a:solidFill>
              </a:rPr>
            </a:br>
            <a:endParaRPr lang="en-US" dirty="0">
              <a:solidFill>
                <a:srgbClr val="292934"/>
              </a:solidFill>
            </a:endParaRPr>
          </a:p>
          <a:p>
            <a:r>
              <a:rPr lang="en-US" dirty="0">
                <a:solidFill>
                  <a:srgbClr val="292934"/>
                </a:solidFill>
              </a:rPr>
              <a:t>Capacity </a:t>
            </a:r>
          </a:p>
          <a:p>
            <a:endParaRPr lang="en-US" dirty="0">
              <a:solidFill>
                <a:srgbClr val="292934"/>
              </a:solidFill>
            </a:endParaRPr>
          </a:p>
          <a:p>
            <a:r>
              <a:rPr lang="en-US" dirty="0">
                <a:solidFill>
                  <a:srgbClr val="292934"/>
                </a:solidFill>
              </a:rPr>
              <a:t>Multi-Modal</a:t>
            </a:r>
          </a:p>
          <a:p>
            <a:endParaRPr lang="en-US" dirty="0">
              <a:solidFill>
                <a:srgbClr val="292934"/>
              </a:solidFill>
            </a:endParaRPr>
          </a:p>
          <a:p>
            <a:r>
              <a:rPr lang="en-US" dirty="0">
                <a:solidFill>
                  <a:srgbClr val="292934"/>
                </a:solidFill>
              </a:rPr>
              <a:t>Safety</a:t>
            </a:r>
          </a:p>
          <a:p>
            <a:endParaRPr lang="en-US" dirty="0">
              <a:solidFill>
                <a:srgbClr val="292934"/>
              </a:solidFill>
            </a:endParaRPr>
          </a:p>
          <a:p>
            <a:r>
              <a:rPr lang="en-US" dirty="0">
                <a:solidFill>
                  <a:srgbClr val="292934"/>
                </a:solidFill>
              </a:rPr>
              <a:t>Transit</a:t>
            </a:r>
          </a:p>
        </p:txBody>
      </p:sp>
      <p:sp>
        <p:nvSpPr>
          <p:cNvPr id="17" name="Rectangle 16"/>
          <p:cNvSpPr/>
          <p:nvPr/>
        </p:nvSpPr>
        <p:spPr>
          <a:xfrm>
            <a:off x="8686800" y="6328064"/>
            <a:ext cx="457200" cy="31682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Slide Number Placeholder 3"/>
          <p:cNvSpPr>
            <a:spLocks noGrp="1"/>
          </p:cNvSpPr>
          <p:nvPr>
            <p:ph type="sldNum" sz="quarter" idx="12"/>
          </p:nvPr>
        </p:nvSpPr>
        <p:spPr>
          <a:xfrm>
            <a:off x="8686800" y="6338456"/>
            <a:ext cx="457200" cy="316829"/>
          </a:xfrm>
        </p:spPr>
        <p:txBody>
          <a:bodyPr/>
          <a:lstStyle/>
          <a:p>
            <a:pPr algn="ctr"/>
            <a:fld id="{3318625D-EB0D-4E71-A3FA-3CC293D92AF9}" type="slidenum">
              <a:rPr lang="en-US" smtClean="0">
                <a:cs typeface="Gotham Light" pitchFamily="50" charset="0"/>
              </a:rPr>
              <a:pPr algn="ctr"/>
              <a:t>7</a:t>
            </a:fld>
            <a:endParaRPr lang="en-US" dirty="0">
              <a:cs typeface="Gotham Light" pitchFamily="50" charset="0"/>
            </a:endParaRPr>
          </a:p>
        </p:txBody>
      </p:sp>
      <p:sp>
        <p:nvSpPr>
          <p:cNvPr id="14" name="TextBox 13"/>
          <p:cNvSpPr txBox="1"/>
          <p:nvPr/>
        </p:nvSpPr>
        <p:spPr>
          <a:xfrm>
            <a:off x="4363498" y="1133793"/>
            <a:ext cx="3805812" cy="5078313"/>
          </a:xfrm>
          <a:prstGeom prst="rect">
            <a:avLst/>
          </a:prstGeom>
          <a:noFill/>
        </p:spPr>
        <p:txBody>
          <a:bodyPr wrap="square" rtlCol="0">
            <a:spAutoFit/>
          </a:bodyPr>
          <a:lstStyle/>
          <a:p>
            <a:r>
              <a:rPr lang="en-US" b="1" dirty="0">
                <a:solidFill>
                  <a:srgbClr val="D2533C">
                    <a:lumMod val="75000"/>
                  </a:srgbClr>
                </a:solidFill>
              </a:rPr>
              <a:t>TPO Studies/Plans</a:t>
            </a:r>
            <a:br>
              <a:rPr lang="en-US" dirty="0">
                <a:solidFill>
                  <a:srgbClr val="292934"/>
                </a:solidFill>
              </a:rPr>
            </a:br>
            <a:endParaRPr lang="en-US" dirty="0">
              <a:solidFill>
                <a:srgbClr val="292934"/>
              </a:solidFill>
            </a:endParaRPr>
          </a:p>
          <a:p>
            <a:r>
              <a:rPr lang="en-US" dirty="0">
                <a:solidFill>
                  <a:srgbClr val="292934"/>
                </a:solidFill>
              </a:rPr>
              <a:t>Long Range Transportation Plan</a:t>
            </a:r>
          </a:p>
          <a:p>
            <a:endParaRPr lang="en-US" dirty="0">
              <a:solidFill>
                <a:srgbClr val="292934"/>
              </a:solidFill>
            </a:endParaRPr>
          </a:p>
          <a:p>
            <a:r>
              <a:rPr lang="en-US" dirty="0">
                <a:solidFill>
                  <a:srgbClr val="292934"/>
                </a:solidFill>
              </a:rPr>
              <a:t>ITS Master Plan</a:t>
            </a:r>
          </a:p>
          <a:p>
            <a:endParaRPr lang="en-US" dirty="0">
              <a:solidFill>
                <a:srgbClr val="292934"/>
              </a:solidFill>
            </a:endParaRPr>
          </a:p>
          <a:p>
            <a:r>
              <a:rPr lang="en-US" dirty="0">
                <a:solidFill>
                  <a:srgbClr val="292934"/>
                </a:solidFill>
              </a:rPr>
              <a:t>Corridor Studies</a:t>
            </a:r>
          </a:p>
          <a:p>
            <a:endParaRPr lang="en-US" dirty="0">
              <a:solidFill>
                <a:srgbClr val="292934"/>
              </a:solidFill>
            </a:endParaRPr>
          </a:p>
          <a:p>
            <a:r>
              <a:rPr lang="en-US" dirty="0">
                <a:solidFill>
                  <a:srgbClr val="292934"/>
                </a:solidFill>
              </a:rPr>
              <a:t>Complete Streets </a:t>
            </a:r>
          </a:p>
          <a:p>
            <a:endParaRPr lang="en-US" dirty="0">
              <a:solidFill>
                <a:srgbClr val="292934"/>
              </a:solidFill>
            </a:endParaRPr>
          </a:p>
          <a:p>
            <a:r>
              <a:rPr lang="en-US" dirty="0">
                <a:solidFill>
                  <a:srgbClr val="292934"/>
                </a:solidFill>
              </a:rPr>
              <a:t>Bicycle/Pedestrian Mobility Plan</a:t>
            </a:r>
          </a:p>
          <a:p>
            <a:endParaRPr lang="en-US" dirty="0">
              <a:solidFill>
                <a:srgbClr val="292934"/>
              </a:solidFill>
            </a:endParaRPr>
          </a:p>
          <a:p>
            <a:r>
              <a:rPr lang="en-US" dirty="0">
                <a:solidFill>
                  <a:srgbClr val="292934"/>
                </a:solidFill>
              </a:rPr>
              <a:t>Countywide Safety Analysis/Safety Studies</a:t>
            </a:r>
          </a:p>
          <a:p>
            <a:endParaRPr lang="en-US" dirty="0">
              <a:solidFill>
                <a:srgbClr val="292934"/>
              </a:solidFill>
            </a:endParaRPr>
          </a:p>
          <a:p>
            <a:r>
              <a:rPr lang="en-US" dirty="0">
                <a:solidFill>
                  <a:srgbClr val="292934"/>
                </a:solidFill>
              </a:rPr>
              <a:t>ADA Bus Stop Analysis</a:t>
            </a:r>
          </a:p>
          <a:p>
            <a:endParaRPr lang="en-US" dirty="0">
              <a:solidFill>
                <a:srgbClr val="292934"/>
              </a:solidFill>
            </a:endParaRPr>
          </a:p>
          <a:p>
            <a:r>
              <a:rPr lang="en-US" dirty="0">
                <a:solidFill>
                  <a:srgbClr val="292934"/>
                </a:solidFill>
              </a:rPr>
              <a:t>Transit Development Plan</a:t>
            </a:r>
          </a:p>
        </p:txBody>
      </p:sp>
      <p:sp>
        <p:nvSpPr>
          <p:cNvPr id="15" name="Right Brace 14"/>
          <p:cNvSpPr/>
          <p:nvPr/>
        </p:nvSpPr>
        <p:spPr>
          <a:xfrm rot="10800000">
            <a:off x="3715378" y="1862296"/>
            <a:ext cx="304800" cy="42471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92934"/>
              </a:solidFill>
            </a:endParaRPr>
          </a:p>
        </p:txBody>
      </p:sp>
    </p:spTree>
    <p:extLst>
      <p:ext uri="{BB962C8B-B14F-4D97-AF65-F5344CB8AC3E}">
        <p14:creationId xmlns:p14="http://schemas.microsoft.com/office/powerpoint/2010/main" val="264357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417" t="11178" r="13615" b="29522"/>
          <a:stretch/>
        </p:blipFill>
        <p:spPr>
          <a:xfrm>
            <a:off x="2971804" y="505172"/>
            <a:ext cx="5988519" cy="5968917"/>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9417" t="74753" r="54921" b="17068"/>
          <a:stretch/>
        </p:blipFill>
        <p:spPr>
          <a:xfrm>
            <a:off x="609600" y="5768788"/>
            <a:ext cx="2209800" cy="655653"/>
          </a:xfrm>
          <a:prstGeom prst="rect">
            <a:avLst/>
          </a:prstGeom>
        </p:spPr>
      </p:pic>
      <p:sp>
        <p:nvSpPr>
          <p:cNvPr id="2" name="Title 1"/>
          <p:cNvSpPr>
            <a:spLocks noGrp="1"/>
          </p:cNvSpPr>
          <p:nvPr>
            <p:ph type="title"/>
          </p:nvPr>
        </p:nvSpPr>
        <p:spPr>
          <a:xfrm>
            <a:off x="152400" y="990600"/>
            <a:ext cx="3581400" cy="1447800"/>
          </a:xfrm>
        </p:spPr>
        <p:txBody>
          <a:bodyPr>
            <a:normAutofit fontScale="90000"/>
          </a:bodyPr>
          <a:lstStyle/>
          <a:p>
            <a:r>
              <a:rPr lang="en-US" dirty="0"/>
              <a:t>Congestion Management System Process</a:t>
            </a:r>
          </a:p>
        </p:txBody>
      </p:sp>
      <p:sp>
        <p:nvSpPr>
          <p:cNvPr id="8" name="Rectangle 7"/>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8</a:t>
            </a:fld>
            <a:endParaRPr lang="en-US" dirty="0">
              <a:cs typeface="Gotham Light" pitchFamily="50" charset="0"/>
            </a:endParaRPr>
          </a:p>
        </p:txBody>
      </p:sp>
    </p:spTree>
    <p:extLst>
      <p:ext uri="{BB962C8B-B14F-4D97-AF65-F5344CB8AC3E}">
        <p14:creationId xmlns:p14="http://schemas.microsoft.com/office/powerpoint/2010/main" val="240196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State of the System Report</a:t>
            </a:r>
          </a:p>
        </p:txBody>
      </p:sp>
      <p:sp>
        <p:nvSpPr>
          <p:cNvPr id="3" name="Content Placeholder 2"/>
          <p:cNvSpPr>
            <a:spLocks noGrp="1"/>
          </p:cNvSpPr>
          <p:nvPr>
            <p:ph idx="1"/>
          </p:nvPr>
        </p:nvSpPr>
        <p:spPr/>
        <p:txBody>
          <a:bodyPr>
            <a:normAutofit/>
          </a:bodyPr>
          <a:lstStyle/>
          <a:p>
            <a:pPr marL="274320" lvl="1" indent="0">
              <a:buNone/>
            </a:pPr>
            <a:r>
              <a:rPr lang="en-US" dirty="0"/>
              <a:t>What is in the report today?</a:t>
            </a:r>
          </a:p>
          <a:p>
            <a:pPr marL="274320" lvl="1" indent="0">
              <a:buNone/>
            </a:pPr>
            <a:endParaRPr lang="en-US" dirty="0"/>
          </a:p>
          <a:p>
            <a:pPr marL="274320" lvl="1" indent="0">
              <a:buNone/>
            </a:pPr>
            <a:r>
              <a:rPr lang="en-US" dirty="0"/>
              <a:t>Trends</a:t>
            </a:r>
          </a:p>
          <a:p>
            <a:pPr marL="274320" lvl="1" indent="0">
              <a:buNone/>
            </a:pPr>
            <a:endParaRPr lang="en-US" dirty="0"/>
          </a:p>
          <a:p>
            <a:pPr marL="274320" lvl="1" indent="0">
              <a:buNone/>
            </a:pPr>
            <a:r>
              <a:rPr lang="en-US" dirty="0"/>
              <a:t>Corridor Measures &amp; Ranking</a:t>
            </a:r>
          </a:p>
          <a:p>
            <a:pPr marL="274320" lvl="1" indent="0">
              <a:buNone/>
            </a:pPr>
            <a:endParaRPr lang="en-US" dirty="0"/>
          </a:p>
          <a:p>
            <a:pPr marL="274320" lvl="1" indent="0">
              <a:buNone/>
            </a:pPr>
            <a:r>
              <a:rPr lang="en-US" dirty="0"/>
              <a:t>Safety Analysis</a:t>
            </a:r>
          </a:p>
          <a:p>
            <a:pPr marL="0" indent="0">
              <a:buNone/>
            </a:pPr>
            <a:endParaRPr lang="en-US" dirty="0"/>
          </a:p>
          <a:p>
            <a:pPr marL="0" indent="0">
              <a:buNone/>
            </a:pPr>
            <a:endParaRPr lang="en-US" dirty="0"/>
          </a:p>
        </p:txBody>
      </p:sp>
      <p:sp>
        <p:nvSpPr>
          <p:cNvPr id="5" name="Rectangle 4"/>
          <p:cNvSpPr/>
          <p:nvPr/>
        </p:nvSpPr>
        <p:spPr>
          <a:xfrm>
            <a:off x="8610600" y="6338455"/>
            <a:ext cx="533400" cy="306439"/>
          </a:xfrm>
          <a:prstGeom prst="rect">
            <a:avLst/>
          </a:prstGeom>
          <a:solidFill>
            <a:srgbClr val="45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3"/>
          <p:cNvSpPr>
            <a:spLocks noGrp="1"/>
          </p:cNvSpPr>
          <p:nvPr>
            <p:ph type="sldNum" sz="quarter" idx="12"/>
          </p:nvPr>
        </p:nvSpPr>
        <p:spPr>
          <a:xfrm>
            <a:off x="8610600" y="6348847"/>
            <a:ext cx="533400" cy="306439"/>
          </a:xfrm>
        </p:spPr>
        <p:txBody>
          <a:bodyPr/>
          <a:lstStyle/>
          <a:p>
            <a:pPr algn="ctr"/>
            <a:fld id="{3318625D-EB0D-4E71-A3FA-3CC293D92AF9}" type="slidenum">
              <a:rPr lang="en-US" smtClean="0">
                <a:cs typeface="Gotham Light" pitchFamily="50" charset="0"/>
              </a:rPr>
              <a:pPr algn="ctr"/>
              <a:t>9</a:t>
            </a:fld>
            <a:endParaRPr lang="en-US" dirty="0">
              <a:cs typeface="Gotham Light" pitchFamily="50"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80" y="1472960"/>
            <a:ext cx="3875764" cy="5018714"/>
          </a:xfrm>
          <a:prstGeom prst="rect">
            <a:avLst/>
          </a:prstGeom>
        </p:spPr>
      </p:pic>
    </p:spTree>
    <p:extLst>
      <p:ext uri="{BB962C8B-B14F-4D97-AF65-F5344CB8AC3E}">
        <p14:creationId xmlns:p14="http://schemas.microsoft.com/office/powerpoint/2010/main" val="7740931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10221</TotalTime>
  <Words>3889</Words>
  <Application>Microsoft Office PowerPoint</Application>
  <PresentationFormat>On-screen Show (4:3)</PresentationFormat>
  <Paragraphs>458</Paragraphs>
  <Slides>35</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Calibri</vt:lpstr>
      <vt:lpstr>Calibri Light</vt:lpstr>
      <vt:lpstr>Cambria</vt:lpstr>
      <vt:lpstr>Gotham Book</vt:lpstr>
      <vt:lpstr>Gotham Light</vt:lpstr>
      <vt:lpstr>Gotham Medium</vt:lpstr>
      <vt:lpstr>Wingdings</vt:lpstr>
      <vt:lpstr>Office Theme</vt:lpstr>
      <vt:lpstr>Custom Design</vt:lpstr>
      <vt:lpstr>Clarity</vt:lpstr>
      <vt:lpstr>PowerPoint Presentation</vt:lpstr>
      <vt:lpstr>Presentation Agenda</vt:lpstr>
      <vt:lpstr>History</vt:lpstr>
      <vt:lpstr>History</vt:lpstr>
      <vt:lpstr>History</vt:lpstr>
      <vt:lpstr>SOS  Network</vt:lpstr>
      <vt:lpstr>Corridors </vt:lpstr>
      <vt:lpstr>Congestion Management System Process</vt:lpstr>
      <vt:lpstr>Today’s State of the System Report</vt:lpstr>
      <vt:lpstr>PowerPoint Presentation</vt:lpstr>
      <vt:lpstr>Trends Effecting System Usage</vt:lpstr>
      <vt:lpstr>Vehicular Mobility Indicators</vt:lpstr>
      <vt:lpstr>Modal Trends</vt:lpstr>
      <vt:lpstr>Summary of Trends</vt:lpstr>
      <vt:lpstr>Summary of Trends</vt:lpstr>
      <vt:lpstr>PowerPoint Presentation</vt:lpstr>
      <vt:lpstr>Corridor Analysis Overview</vt:lpstr>
      <vt:lpstr>Desired  Trends</vt:lpstr>
      <vt:lpstr>Roadway Congestion</vt:lpstr>
      <vt:lpstr>Evacuation Route Monitoring</vt:lpstr>
      <vt:lpstr>ITS Infrastructure</vt:lpstr>
      <vt:lpstr>Transit Ridership</vt:lpstr>
      <vt:lpstr>Bicycle/Pedestrian Facilities</vt:lpstr>
      <vt:lpstr>Baseline Corridor Measures</vt:lpstr>
      <vt:lpstr>PowerPoint Presentation</vt:lpstr>
      <vt:lpstr>Overall Crash Trends</vt:lpstr>
      <vt:lpstr>Fatal &amp; Vulnerable Users Crash Trends</vt:lpstr>
      <vt:lpstr>Annual Pedestrian Crashes</vt:lpstr>
      <vt:lpstr>Annual Bicycle Crashes</vt:lpstr>
      <vt:lpstr>Baseline Corridor Safety Measures</vt:lpstr>
      <vt:lpstr>PowerPoint Presentation</vt:lpstr>
      <vt:lpstr>Development Schedule</vt:lpstr>
      <vt:lpstr>Future </vt:lpstr>
      <vt:lpstr>Implementing in Your Area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Baker</dc:creator>
  <cp:lastModifiedBy>Carter, Laura</cp:lastModifiedBy>
  <cp:revision>556</cp:revision>
  <cp:lastPrinted>2018-08-21T18:17:32Z</cp:lastPrinted>
  <dcterms:created xsi:type="dcterms:W3CDTF">2015-05-20T14:32:32Z</dcterms:created>
  <dcterms:modified xsi:type="dcterms:W3CDTF">2020-02-05T16:51:48Z</dcterms:modified>
</cp:coreProperties>
</file>