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1"/>
  </p:notesMasterIdLst>
  <p:sldIdLst>
    <p:sldId id="256" r:id="rId3"/>
    <p:sldId id="283" r:id="rId4"/>
    <p:sldId id="291" r:id="rId5"/>
    <p:sldId id="290" r:id="rId6"/>
    <p:sldId id="287" r:id="rId7"/>
    <p:sldId id="273" r:id="rId8"/>
    <p:sldId id="285" r:id="rId9"/>
    <p:sldId id="272" r:id="rId10"/>
    <p:sldId id="292" r:id="rId11"/>
    <p:sldId id="274" r:id="rId12"/>
    <p:sldId id="289" r:id="rId13"/>
    <p:sldId id="277" r:id="rId14"/>
    <p:sldId id="286" r:id="rId15"/>
    <p:sldId id="278" r:id="rId16"/>
    <p:sldId id="279" r:id="rId17"/>
    <p:sldId id="280" r:id="rId18"/>
    <p:sldId id="293" r:id="rId19"/>
    <p:sldId id="288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3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>
      <p:cViewPr>
        <p:scale>
          <a:sx n="110" d="100"/>
          <a:sy n="110" d="100"/>
        </p:scale>
        <p:origin x="158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92CD1-DFF5-4F8B-BFE5-F092C7B17869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320F7-39C9-4DD3-A873-E6D03A21A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7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320F7-39C9-4DD3-A873-E6D03A21A1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96"/>
            <a:r>
              <a:rPr lang="en-US" dirty="0"/>
              <a:t>Safety Fact Sheet</a:t>
            </a:r>
          </a:p>
          <a:p>
            <a:pPr marL="177296"/>
            <a:endParaRPr lang="en-US" dirty="0"/>
          </a:p>
          <a:p>
            <a:pPr marL="177296"/>
            <a:r>
              <a:rPr lang="en-US" dirty="0"/>
              <a:t>Here we highlighted key information from our Safety Report to keep the public informed</a:t>
            </a:r>
          </a:p>
          <a:p>
            <a:pPr marL="177296"/>
            <a:endParaRPr dirty="0"/>
          </a:p>
          <a:p>
            <a:pPr marL="177296"/>
            <a:r>
              <a:rPr lang="en-US" dirty="0"/>
              <a:t>For example:</a:t>
            </a:r>
          </a:p>
          <a:p>
            <a:pPr marL="177296"/>
            <a:r>
              <a:rPr lang="en-US" dirty="0"/>
              <a:t>-Some characteristics of the Annual Average Crashes in both counties. Like modes and age group</a:t>
            </a:r>
          </a:p>
          <a:p>
            <a:pPr marL="177296"/>
            <a:r>
              <a:rPr lang="en-US" dirty="0"/>
              <a:t>-A Heat Map of our crash locations. Red being our highest crash locations</a:t>
            </a:r>
          </a:p>
          <a:p>
            <a:pPr marL="177296"/>
            <a:r>
              <a:rPr lang="en-US" dirty="0"/>
              <a:t>-Rate of Bike/Ped Injuries. Sarasota/Manatee county is above Florida’s average non-motorized injuries</a:t>
            </a:r>
            <a:endParaRPr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709FD-3529-49A4-B53A-E4D1AEBD1E6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050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mandate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21CD-9E79-474D-AC1F-6BE8A5E6ED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1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829C4-D653-4EB9-9ACD-55C3324E5D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9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0E93D-DD59-4F0F-8632-175F393FF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75AF5-DF7C-4EDE-8CC6-96358ED14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5C568-D3CD-4D0F-BD3A-7BF26869B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9C16-5858-4EFD-8615-53ACE55FA97F}" type="datetime1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C9C0B-B8DF-4B49-A7FE-A173C3C51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972E5-61A3-46A7-9523-BC225892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3B89-D7C2-41DB-9565-BE8BF374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F526-7609-4F24-AC3F-91FD49D6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ED3FB-81F8-44A4-A4F1-933C0765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4444-D71D-465E-B038-CD9BCBFBB068}" type="datetime1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BED65-3ACC-4C47-B7F8-6F91749F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66A9-1FFA-4ED0-A654-A4554E70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4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28FE-2A4E-4AAE-ABC6-E470AE3A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88CDE-FCBD-419B-B8E0-2DD6515F1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1E0C1-0A68-481A-9AA2-7A91C2E5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B31E6-8626-4982-A9EF-6DBCF9377654}" type="datetime1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FDD46-B002-46C7-B8B2-8AD91BBF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0A0E8-A599-484B-BC9F-D77F1BA7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7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0D1B-CFD5-4D6F-9728-6E49BED61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30083-AC26-4D16-BEC8-2DD4ED7A6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44F78-9B5D-4BF4-B8A7-AB01E7271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03C33-17AC-4EF9-B998-9517E43E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BA0F-2C00-49C6-8FBC-3A5B3866A16A}" type="datetime1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CB1CE-2D2B-49E9-83F9-915C1D8F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E0189-E334-4193-B958-507A167A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BCD7-ADDB-4121-A0D3-138D9155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FCB31-41A5-46B8-B1F4-F03AC1054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CF2A3-CD79-44A0-98CA-8F8B4F516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F81EC-3DF4-4FBC-A1BD-A8E24B3A7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B2960-05C0-4F80-81FE-546881353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7933D-DF84-4047-9846-58BE0279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FD2A-1C3B-48AE-9A18-2D5DDF412D98}" type="datetime1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A3C0A-285B-42D6-83D7-511285A9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B2F61-6C08-4DCA-A34E-CF1B47B1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2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F7A-2F66-42D7-822F-DFB4902E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F0CC2-82A9-4DB1-AAC9-0779DBB4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5B65-D6F4-45AA-867C-994C7DD67655}" type="datetime1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B9506-5B40-4FB5-9C63-004D06B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1C37-2584-4E8B-9CDA-3B0A114A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825E1-E0C0-4781-9EE1-779B2CD1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5D87-BBBA-4E9E-AA2E-568FE68D5DBA}" type="datetime1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1608C-B564-4007-82A3-48433456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3C6D-48BC-4C20-9364-117B8AA4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9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387F1-C629-48E7-A009-2E261193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F8AB-A745-4079-8A0C-3ECA88CF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2CAFC-B90D-4180-B9EE-295C6683B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5A708-9F2C-4036-ACF1-E245A3CB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32A5-1A82-44A3-A1B4-6E31C9F9EA52}" type="datetime1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EB622-71E7-495C-8D7C-3302ED0C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1E4D7-F7CB-4FF1-A2CD-C87D4EEE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8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5F67-6E80-4BB4-8D48-CF3C60E5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BF4B6-F270-45C2-B7A8-A43E0545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303FA-494C-4B50-8058-7A49A9576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3BB07-7FC8-4DDB-975D-6B0AB9B6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470F-E494-47E5-8682-AD0C67FC3FCC}" type="datetime1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B4E97-7F74-46B4-BAF9-21DF7A2D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E09-D957-45BD-84BB-567D4445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E726-451F-403D-AB32-65B78249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23CCD-B755-4C63-A171-4196AEDD4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3A1C1-BBEC-4823-B8C6-68102285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BF1-73A6-4B02-A49E-6E9A72C68322}" type="datetime1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619F2-D4E1-4F2F-BD1B-54D77F6D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08ADE-07A0-4C2A-8EA3-14C58E2E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8428D-AE21-4411-A811-56F96E962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7EF60-36D7-4CA6-8623-D63AC26DA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B9856-C9E8-44B1-B6F1-A1C8FD66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F31-9A17-438E-9257-7DBC62382ADC}" type="datetime1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98783-E5A0-4FAD-86E9-82252185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0F2D-6DCF-4DBE-8150-3B0511E7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0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631678-AED2-423D-8C7F-610D006A28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10F46E-3E83-4CDF-82E4-29D3CDFC3BE0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C41AC-A32C-4317-9927-45E5C9D0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D6D5-6E87-4F6B-822C-4C7D6E8D7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00893-3EAF-4B34-BED4-D5DEE3133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9593D-93D4-4E01-8014-F9A2D5FB64DE}" type="datetime1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8210B-5857-4FA5-902E-9DE45C0B2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4B63B-CC71-4765-A68C-DFFC5A1FE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41653654-A6C1-4B74-8395-F61F17B6973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86364" y="5802924"/>
            <a:ext cx="1771197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2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ympo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44" y="5064872"/>
            <a:ext cx="6629400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dirty="0">
                <a:latin typeface="Franklin Gothic Heavy" panose="020B0903020102020204" pitchFamily="34" charset="0"/>
              </a:rPr>
              <a:t>Sarasota/Manatee MPO</a:t>
            </a:r>
            <a:br>
              <a:rPr lang="en-US" sz="4900" dirty="0">
                <a:latin typeface="Arial Black" panose="020B0A04020102020204" pitchFamily="34" charset="0"/>
              </a:rPr>
            </a:br>
            <a:r>
              <a:rPr lang="en-US" sz="22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April, 2019</a:t>
            </a:r>
            <a:br>
              <a:rPr lang="en-US" sz="2200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en-US" sz="22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Leigh Holt, Strategic Planning Manager</a:t>
            </a:r>
          </a:p>
        </p:txBody>
      </p:sp>
      <p:pic>
        <p:nvPicPr>
          <p:cNvPr id="1026" name="Picture 2" descr="http://www.iyield4peds.org/wp-content/uploads/2014/03/map-21sli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0" y="1066800"/>
            <a:ext cx="9233180" cy="369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52399" y="304800"/>
            <a:ext cx="6741491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0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" y="1161473"/>
            <a:ext cx="6553200" cy="22098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MAP-21</a:t>
            </a:r>
            <a:r>
              <a:rPr lang="en-US" sz="53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(2012)</a:t>
            </a:r>
            <a:br>
              <a:rPr lang="en-US" sz="28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Moving Ahead for Progress in the 21st Century Act</a:t>
            </a:r>
            <a:br>
              <a:rPr lang="en-US" sz="2800" dirty="0"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br>
              <a:rPr lang="en-US" sz="1000" dirty="0"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FAST Act </a:t>
            </a:r>
            <a:r>
              <a:rPr lang="en-US" sz="28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(2015)</a:t>
            </a:r>
            <a:br>
              <a:rPr lang="en-US" sz="2800" b="1" dirty="0">
                <a:solidFill>
                  <a:srgbClr val="00B05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Fixing America’s Surface Transportation Act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790" y="3048000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3881582"/>
            <a:ext cx="5563565" cy="224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Invest resources in </a:t>
            </a:r>
            <a:r>
              <a:rPr lang="en-US" sz="2400" b="1" i="1" u="sng" dirty="0">
                <a:solidFill>
                  <a:srgbClr val="0070C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projects</a:t>
            </a: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to achieve individual </a:t>
            </a:r>
            <a:r>
              <a:rPr lang="en-US" sz="2400" b="1" i="1" u="sng" dirty="0">
                <a:solidFill>
                  <a:srgbClr val="0070C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targets</a:t>
            </a:r>
            <a:r>
              <a:rPr lang="en-US" sz="2400" b="1" dirty="0">
                <a:solidFill>
                  <a:srgbClr val="0070C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that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collectively will make progress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toward national </a:t>
            </a:r>
            <a:r>
              <a:rPr lang="en-US" sz="2400" b="1" i="1" u="sng" dirty="0">
                <a:solidFill>
                  <a:srgbClr val="0070C0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goals</a:t>
            </a:r>
            <a:r>
              <a:rPr lang="en-US" sz="2400" b="1" dirty="0">
                <a:latin typeface="Franklin Gothic Demi" panose="020B07030201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http://www.advocacyadvance.org/site_images/content/Map21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058870"/>
            <a:ext cx="20574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52399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5.  Be the broken record.  Be the broken record.</a:t>
            </a:r>
          </a:p>
        </p:txBody>
      </p:sp>
    </p:spTree>
    <p:extLst>
      <p:ext uri="{BB962C8B-B14F-4D97-AF65-F5344CB8AC3E}">
        <p14:creationId xmlns:p14="http://schemas.microsoft.com/office/powerpoint/2010/main" val="33989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>
          <a:xfrm>
            <a:off x="152400" y="2286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5.  Be the broken record.  Be the broken record.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1000" y="1523999"/>
            <a:ext cx="3276600" cy="440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Invest resources in </a:t>
            </a:r>
            <a:r>
              <a:rPr lang="en-US" sz="3600" b="1" i="1" u="sng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projects</a:t>
            </a:r>
            <a:r>
              <a:rPr lang="en-US" sz="36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to achieve individual </a:t>
            </a:r>
            <a:r>
              <a:rPr lang="en-US" sz="3600" b="1" i="1" u="sng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targets</a:t>
            </a:r>
            <a:r>
              <a:rPr lang="en-US" sz="36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That collectively will make progress toward national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3600" b="1" i="1" u="sng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goals</a:t>
            </a:r>
            <a:r>
              <a:rPr lang="en-US" sz="24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154641"/>
            <a:ext cx="1955800" cy="11430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763952"/>
            <a:ext cx="1955800" cy="116713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495800"/>
            <a:ext cx="19558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9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6.  Borrow from the BEST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7696200" cy="5748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3314911"/>
            <a:ext cx="173586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rgbClr val="404040"/>
                </a:solidFill>
                <a:latin typeface="Calibri" panose="020F0502020204030204" pitchFamily="34" charset="0"/>
              </a:rPr>
              <a:t>October 21,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1439706"/>
            <a:ext cx="74676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404040"/>
                </a:solidFill>
                <a:latin typeface="Calibri,Bold"/>
              </a:rPr>
              <a:t>2015 AMPO Annual Conference</a:t>
            </a:r>
          </a:p>
          <a:p>
            <a:r>
              <a:rPr lang="en-US" sz="2800" b="1" dirty="0">
                <a:solidFill>
                  <a:srgbClr val="404040"/>
                </a:solidFill>
                <a:latin typeface="Calibri,Bold"/>
              </a:rPr>
              <a:t>Performance-Based Planning</a:t>
            </a:r>
          </a:p>
          <a:p>
            <a:r>
              <a:rPr lang="en-US" sz="2800" b="1" i="1" dirty="0">
                <a:solidFill>
                  <a:srgbClr val="404040"/>
                </a:solidFill>
                <a:latin typeface="Calibri,BoldItalic"/>
              </a:rPr>
              <a:t>Weighting Performance Measures as a</a:t>
            </a:r>
          </a:p>
          <a:p>
            <a:r>
              <a:rPr lang="en-US" sz="2800" b="1" i="1" dirty="0">
                <a:solidFill>
                  <a:srgbClr val="404040"/>
                </a:solidFill>
                <a:latin typeface="Calibri,BoldItalic"/>
              </a:rPr>
              <a:t>Method to Refine Project Evaluation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62000" y="57150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Chattanooga-Hamilton County/N. GA Transportation Planning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2268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6.  Borrow from the BEST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57150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Chattanooga-Hamilton County/N. GA Transportation Planning Organization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0994"/>
            <a:ext cx="8496300" cy="794219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44" y="2119634"/>
            <a:ext cx="2363556" cy="11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13" y="5616742"/>
            <a:ext cx="2292987" cy="9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ap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76" y="1985239"/>
            <a:ext cx="2707605" cy="299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99" y="2558801"/>
            <a:ext cx="2060627" cy="1713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84" y="4975513"/>
            <a:ext cx="4226505" cy="1691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700" y="3501158"/>
            <a:ext cx="2286000" cy="1809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3546" y="5130816"/>
            <a:ext cx="15430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64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7.  Dig for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21" y="838200"/>
            <a:ext cx="4592781" cy="59435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343400" y="990600"/>
            <a:ext cx="4116225" cy="457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2015 National Bridge Inventory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447800"/>
            <a:ext cx="3429000" cy="431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Readily available</a:t>
            </a:r>
          </a:p>
          <a:p>
            <a:pPr marL="342900" lvl="1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Easily understood</a:t>
            </a:r>
          </a:p>
          <a:p>
            <a:pPr marL="342900" lvl="1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Generally accepted</a:t>
            </a:r>
          </a:p>
          <a:p>
            <a:pPr marL="342900" lvl="1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Consistent across jurisdictions</a:t>
            </a:r>
          </a:p>
          <a:p>
            <a:pPr marL="342900" lvl="1" indent="-342900">
              <a:lnSpc>
                <a:spcPct val="13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Supplemental to required datasets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sz="2400" b="1" dirty="0"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4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8.  Seek out new STAKEHOLDERS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3447233" cy="2581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53896"/>
            <a:ext cx="3454160" cy="2590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19" y="990600"/>
            <a:ext cx="4291236" cy="555336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180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9.  COMMITTEES are key</a:t>
            </a:r>
          </a:p>
        </p:txBody>
      </p:sp>
      <p:sp>
        <p:nvSpPr>
          <p:cNvPr id="7" name="Text Box 465"/>
          <p:cNvSpPr txBox="1">
            <a:spLocks/>
          </p:cNvSpPr>
          <p:nvPr/>
        </p:nvSpPr>
        <p:spPr>
          <a:xfrm>
            <a:off x="590550" y="1484240"/>
            <a:ext cx="7886700" cy="99417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50" b="1" cap="all" dirty="0">
                <a:solidFill>
                  <a:srgbClr val="0070C0"/>
                </a:solidFill>
                <a:latin typeface="Franklin Gothic Medium Cond" panose="020B06060304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TECHNICAL ADVISORY </a:t>
            </a:r>
          </a:p>
          <a:p>
            <a:pPr defTabSz="341313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50" b="1" cap="all" dirty="0">
                <a:solidFill>
                  <a:srgbClr val="0070C0"/>
                </a:solidFill>
                <a:latin typeface="Franklin Gothic Medium Cond" panose="020B06060304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	COMMITTEE WORKSHOPS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endParaRPr lang="en-US" sz="1000" dirty="0">
              <a:solidFill>
                <a:srgbClr val="0070C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50" b="1" cap="all" dirty="0">
                <a:solidFill>
                  <a:srgbClr val="00B050"/>
                </a:solidFill>
                <a:latin typeface="Franklin Gothic Medium Cond" panose="020B06060304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Board sub-</a:t>
            </a:r>
            <a:r>
              <a:rPr lang="en-US" sz="2250" b="1" cap="all" dirty="0" err="1">
                <a:solidFill>
                  <a:srgbClr val="00B050"/>
                </a:solidFill>
                <a:latin typeface="Franklin Gothic Medium Cond" panose="020B06060304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commiTTEE</a:t>
            </a:r>
            <a:endParaRPr lang="en-US" sz="2250" b="1" cap="all" dirty="0">
              <a:solidFill>
                <a:srgbClr val="00B050"/>
              </a:solidFill>
              <a:latin typeface="Franklin Gothic Medium Cond" panose="020B0606030402020204" pitchFamily="34" charset="0"/>
              <a:ea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4682359" cy="1885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81" y="3280605"/>
            <a:ext cx="3132799" cy="862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31" y="4334167"/>
            <a:ext cx="2418161" cy="656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98" y="5237982"/>
            <a:ext cx="3111367" cy="96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12" y="1108657"/>
            <a:ext cx="2888135" cy="20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10.  EXPERTS are always from out of town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ED972-B131-439A-984D-D8A7A4B500DB}"/>
              </a:ext>
            </a:extLst>
          </p:cNvPr>
          <p:cNvSpPr/>
          <p:nvPr/>
        </p:nvSpPr>
        <p:spPr>
          <a:xfrm>
            <a:off x="419100" y="1066060"/>
            <a:ext cx="7924800" cy="593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400" b="1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EXPERT RESOURCES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AMPO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Transportation for America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FDOT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MPOAC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MPOs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Universities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State Transportation Organizations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Regional Planning Councils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latin typeface="Franklin Gothic Demi Cond" panose="020B0706030402020204" pitchFamily="34" charset="0"/>
                <a:cs typeface="Arial" panose="020B0604020202020204" pitchFamily="34" charset="0"/>
              </a:rPr>
              <a:t>Chambers of Commerce/Economic Development and Tourism Agencies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sz="2400" b="1" dirty="0"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sz="2400" b="1" dirty="0">
              <a:latin typeface="Franklin Gothic Demi Cond" panose="020B07060304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2873E-A0EB-4524-84AE-CBEE0E6B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06606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44" y="4876800"/>
            <a:ext cx="6629400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dirty="0">
                <a:latin typeface="Franklin Gothic Book" panose="020B0503020102020204" pitchFamily="34" charset="0"/>
              </a:rPr>
              <a:t>Sarasota/Manatee MPO</a:t>
            </a:r>
            <a:br>
              <a:rPr lang="en-US" sz="4900" dirty="0">
                <a:latin typeface="Franklin Gothic Book" panose="020B05030201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Franklin Gothic Heavy" panose="020B0903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www.mympo.org</a:t>
            </a:r>
            <a:br>
              <a:rPr lang="en-US" sz="4000" dirty="0">
                <a:solidFill>
                  <a:schemeClr val="tx1"/>
                </a:solidFill>
                <a:latin typeface="Franklin Gothic Heavy" panose="020B09030201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Franklin Gothic Heavy" panose="020B0903020102020204" pitchFamily="34" charset="0"/>
              </a:rPr>
              <a:t>Performance Measures</a:t>
            </a:r>
          </a:p>
        </p:txBody>
      </p:sp>
      <p:pic>
        <p:nvPicPr>
          <p:cNvPr id="1026" name="Picture 2" descr="http://www.iyield4peds.org/wp-content/uploads/2014/03/map-21sli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0" y="1066800"/>
            <a:ext cx="9233180" cy="369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52399" y="304800"/>
            <a:ext cx="6741491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3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 It’s the LAW so we HAVE 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838200"/>
            <a:ext cx="7613073" cy="57198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029200"/>
            <a:ext cx="106680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sym typeface="Wingdings" panose="05000000000000000000" pitchFamily="2" charset="2"/>
              </a:rPr>
              <a:t></a:t>
            </a:r>
            <a:endParaRPr lang="en-US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6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 It’s the LAW so we HAVE TO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9D90BB-7CAB-453C-BE8D-8A6117027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359051"/>
              </p:ext>
            </p:extLst>
          </p:nvPr>
        </p:nvGraphicFramePr>
        <p:xfrm>
          <a:off x="1917132" y="-30731523"/>
          <a:ext cx="4940868" cy="5716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284">
                  <a:extLst>
                    <a:ext uri="{9D8B030D-6E8A-4147-A177-3AD203B41FA5}">
                      <a16:colId xmlns:a16="http://schemas.microsoft.com/office/drawing/2014/main" val="2834458479"/>
                    </a:ext>
                  </a:extLst>
                </a:gridCol>
                <a:gridCol w="1647284">
                  <a:extLst>
                    <a:ext uri="{9D8B030D-6E8A-4147-A177-3AD203B41FA5}">
                      <a16:colId xmlns:a16="http://schemas.microsoft.com/office/drawing/2014/main" val="1836955853"/>
                    </a:ext>
                  </a:extLst>
                </a:gridCol>
                <a:gridCol w="1646300">
                  <a:extLst>
                    <a:ext uri="{9D8B030D-6E8A-4147-A177-3AD203B41FA5}">
                      <a16:colId xmlns:a16="http://schemas.microsoft.com/office/drawing/2014/main" val="3070659285"/>
                    </a:ext>
                  </a:extLst>
                </a:gridCol>
              </a:tblGrid>
              <a:tr h="520284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Number of fatalities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Rate of fatalities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Number of serious injuries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Rate of serious injuries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Number of non-motorized fatalities and non-motorized serious injuries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Safety/Security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the safety and security of the transportation system for all users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Address an identified motorized or non-motorized high crash location? 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safety for vulnerable users?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traffic flow on an evacuation route?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77624889"/>
                  </a:ext>
                </a:extLst>
              </a:tr>
              <a:tr h="78310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NHS bridges by deck area in good condition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NHS bridges by deck area in poor condition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Interstate pavements in good condition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Interstate pavements in poor condition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non-Interstate NHS pavements in good condition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non-Interstate NHS pavements in poor condition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Infrastructure Condition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management, operations, and coordination to promote an efficient transportation system locally and regionally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Address aging or deteriorating infrastructure on roads and/or bridges? (as rated by FDOT)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Address flooding or stormwater issues in flood hazard areas or storm surge zones?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261888"/>
                  </a:ext>
                </a:extLst>
              </a:tr>
              <a:tr h="1149230"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Reliable person-miles traveled on Interstate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Reliable person-miles traveled on non-Interstate NHS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Annual hours of peak hour excessive delay per capita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Non-single occupancy vehicle travel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Mobility/Congestion/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Reliability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Promote economic vitality and viability through regional coordination of intermodal system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Reduce congestion on current or future congested corridors?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Include multi-modal options such as transit, bike lanes, sidewalks, and/or trails?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or expand the Sarasota/Manatee regional roadway network?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Include operational improvements?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Expand the advanced traffic management system?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Address a corridor with low travel time reliability?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9987130"/>
                  </a:ext>
                </a:extLst>
              </a:tr>
              <a:tr h="30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9829924"/>
                  </a:ext>
                </a:extLst>
              </a:tr>
              <a:tr h="84260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Interstate system mileage providing for reliable truck travel time (Truck Travel Time Reliability Index)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Economy/Freight</a:t>
                      </a:r>
                      <a:endParaRPr lang="en-US" sz="2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accessibility and multimodal connectivity by promoting proximity to jobs and efficient movement of freight and goods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Address a need in a targeted enterprise or economic development zone?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Make improvements to the adopted freight network?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Provide new or improved access to a high freight activity center?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a route with high truck volume?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a route to a major tourist destination?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5774244"/>
                  </a:ext>
                </a:extLst>
              </a:tr>
              <a:tr h="1479213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Maintain National Ambient Air Quality Standards (NAAQS)</a:t>
                      </a:r>
                    </a:p>
                    <a:p>
                      <a:pPr marL="742950" marR="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00">
                          <a:effectLst/>
                        </a:rPr>
                        <a:t>Ozone</a:t>
                      </a:r>
                    </a:p>
                    <a:p>
                      <a:pPr marL="742950" marR="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00">
                          <a:effectLst/>
                        </a:rPr>
                        <a:t>Carbon monoxide </a:t>
                      </a:r>
                    </a:p>
                    <a:p>
                      <a:pPr marL="742950" marR="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00">
                          <a:effectLst/>
                        </a:rPr>
                        <a:t>Particulate matter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Environment/Livability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environmental sustainability and community livability in coordination with local government comprehensive plans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Stay away from critical habitat, wetlands, and endangered species?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access to transit?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access to transit in low-income or minority communities?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Improves access to affordable housing?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Located within a designated infill development area?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Multimodal project provides access for low income or minority communities?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Multimodal project provides accessibility for bicycle and pedestrians?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Multimodal project provides accessibility to food, medical, or education facility?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4590520"/>
                  </a:ext>
                </a:extLst>
              </a:tr>
              <a:tr h="9097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Project Delivery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Allocate funds to projects that enhance regional mobility …continuing to support multimodal accessibility and congestion management…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Continue or complete an existing MPO priority project?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Have a local match?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Include a public/private partnership?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Advance a local jurisdiction’s top priorities?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Address an identified need in an FDOT or MPO feasibility study?</a:t>
                      </a:r>
                      <a:endParaRPr lang="en-US" sz="200" dirty="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 dirty="0">
                          <a:effectLst/>
                        </a:rPr>
                        <a:t>Support the priorities of the Long Range Transportation Plan?</a:t>
                      </a:r>
                      <a:endParaRPr lang="en-US" sz="200" dirty="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45891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AD4DD1-5157-4882-949E-30392571E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988866"/>
              </p:ext>
            </p:extLst>
          </p:nvPr>
        </p:nvGraphicFramePr>
        <p:xfrm>
          <a:off x="1917132" y="-30731523"/>
          <a:ext cx="1588067" cy="6183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461">
                  <a:extLst>
                    <a:ext uri="{9D8B030D-6E8A-4147-A177-3AD203B41FA5}">
                      <a16:colId xmlns:a16="http://schemas.microsoft.com/office/drawing/2014/main" val="1861012877"/>
                    </a:ext>
                  </a:extLst>
                </a:gridCol>
                <a:gridCol w="529461">
                  <a:extLst>
                    <a:ext uri="{9D8B030D-6E8A-4147-A177-3AD203B41FA5}">
                      <a16:colId xmlns:a16="http://schemas.microsoft.com/office/drawing/2014/main" val="3546462310"/>
                    </a:ext>
                  </a:extLst>
                </a:gridCol>
                <a:gridCol w="529145">
                  <a:extLst>
                    <a:ext uri="{9D8B030D-6E8A-4147-A177-3AD203B41FA5}">
                      <a16:colId xmlns:a16="http://schemas.microsoft.com/office/drawing/2014/main" val="3406315423"/>
                    </a:ext>
                  </a:extLst>
                </a:gridCol>
              </a:tblGrid>
              <a:tr h="520284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Number of fatalities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Rate of fatalities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Number of serious injuries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Rate of serious injuries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Number of non-motorized fatalities and non-motorized serious injuries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Safety/Security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the safety and security of the transportation system for all users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Address an identified motorized or non-motorized high crash location? 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safety for vulnerable users?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traffic flow on an evacuation route?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5487576"/>
                  </a:ext>
                </a:extLst>
              </a:tr>
              <a:tr h="78310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NHS bridges by deck area in good condition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NHS bridges by deck area in poor condition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Interstate pavements in good condition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Interstate pavements in poor condition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non-Interstate NHS pavements in good condition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non-Interstate NHS pavements in poor condition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Infrastructure Condition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management, operations, and coordination to promote an efficient transportation system locally and regionally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Address aging or deteriorating infrastructure on roads and/or bridges? (as rated by FDOT)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Address flooding or stormwater issues in flood hazard areas or storm surge zones?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51334077"/>
                  </a:ext>
                </a:extLst>
              </a:tr>
              <a:tr h="1149230"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Reliable person-miles traveled on Interstate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Reliable person-miles traveled on non-Interstate NHS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Annual hours of peak hour excessive delay per capita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Non-single occupancy vehicle travel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Mobility/Congestion/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Reliability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Promote economic vitality and viability through regional coordination of intermodal system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Reduce congestion on current or future congested corridors?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Include multi-modal options such as transit, bike lanes, sidewalks, and/or trails?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or expand the Sarasota/Manatee regional roadway network?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Include operational improvements?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Expand the advanced traffic management system?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Address a corridor with low travel time reliability?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0058950"/>
                  </a:ext>
                </a:extLst>
              </a:tr>
              <a:tr h="30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0854233"/>
                  </a:ext>
                </a:extLst>
              </a:tr>
              <a:tr h="84260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% Interstate system mileage providing for reliable truck travel time (Truck Travel Time Reliability Index)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Economy/Freight</a:t>
                      </a:r>
                      <a:endParaRPr lang="en-US" sz="2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accessibility and multimodal connectivity by promoting proximity to jobs and efficient movement of freight and goods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Address a need in a targeted enterprise or economic development zone?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Make improvements to the adopted freight network?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Provide new or improved access to a high freight activity center?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a route with high truck volume?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a route to a major tourist destination?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1250105"/>
                  </a:ext>
                </a:extLst>
              </a:tr>
              <a:tr h="1479213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>
                          <a:effectLst/>
                        </a:rPr>
                        <a:t>Maintain National Ambient Air Quality Standards (NAAQS)</a:t>
                      </a:r>
                    </a:p>
                    <a:p>
                      <a:pPr marL="742950" marR="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00">
                          <a:effectLst/>
                        </a:rPr>
                        <a:t>Ozone</a:t>
                      </a:r>
                    </a:p>
                    <a:p>
                      <a:pPr marL="742950" marR="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00">
                          <a:effectLst/>
                        </a:rPr>
                        <a:t>Carbon monoxide </a:t>
                      </a:r>
                    </a:p>
                    <a:p>
                      <a:pPr marL="742950" marR="0" lvl="1" indent="-2857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00">
                          <a:effectLst/>
                        </a:rPr>
                        <a:t>Particulate matter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Environment/Livability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Improve environmental sustainability and community livability in coordination with local government comprehensive plans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Stay away from critical habitat, wetlands, and endangered species?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access to transit?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 access to transit in low-income or minority communities?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Improves access to affordable housing?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Located within a designated infill development area?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Multimodal project provides access for low income or minority communities?</a:t>
                      </a:r>
                      <a:endParaRPr lang="en-US" sz="2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>
                          <a:effectLst/>
                        </a:rPr>
                        <a:t>Multimodal project provides accessibility for bicycle and pedestrians?</a:t>
                      </a:r>
                      <a:endParaRPr lang="en-US" sz="20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Multimodal project provides accessibility to food, medical, or education facility?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25511079"/>
                  </a:ext>
                </a:extLst>
              </a:tr>
              <a:tr h="9097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 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Project Delivery</a:t>
                      </a:r>
                      <a:endParaRPr lang="en-US" sz="200">
                        <a:effectLst/>
                      </a:endParaRPr>
                    </a:p>
                    <a:p>
                      <a:pPr marL="2286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>
                          <a:effectLst/>
                        </a:rPr>
                        <a:t>Allocate funds to projects that enhance regional mobility …continuing to support multimodal accessibility and congestion management…</a:t>
                      </a:r>
                      <a:endParaRPr lang="en-US" sz="20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Continue or complete an existing MPO priority project?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Have a local match?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Include a public/private partnership?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Advance a local jurisdiction’s top priorities?</a:t>
                      </a:r>
                      <a:endParaRPr lang="en-US" sz="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" kern="1200" dirty="0">
                          <a:effectLst/>
                        </a:rPr>
                        <a:t>Address an identified need in an FDOT or MPO feasibility study?</a:t>
                      </a:r>
                      <a:endParaRPr lang="en-US" sz="200" dirty="0">
                        <a:effectLst/>
                      </a:endParaRPr>
                    </a:p>
                    <a:p>
                      <a:pPr marL="2286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kern="1200" dirty="0">
                          <a:effectLst/>
                        </a:rPr>
                        <a:t>Support the priorities of the Long Range Transportation Plan?</a:t>
                      </a:r>
                      <a:endParaRPr lang="en-US" sz="200" dirty="0"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8612766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3B0E226-9456-42A2-A9F5-41563470D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80998" y="722745"/>
            <a:ext cx="8305801" cy="60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10400" y="838200"/>
            <a:ext cx="2057400" cy="455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Invest resources in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b="1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projects</a:t>
            </a:r>
            <a:r>
              <a:rPr lang="en-US" sz="2800" b="1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to achieve individual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800" b="1" i="1" u="sng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targets</a:t>
            </a:r>
            <a:r>
              <a:rPr lang="en-US" sz="2800" b="1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that collectively will make progress toward national </a:t>
            </a:r>
          </a:p>
          <a:p>
            <a:pPr marL="0" lvl="1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en-US" sz="2800" b="1" i="1" u="sng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goals</a:t>
            </a:r>
            <a:r>
              <a:rPr lang="en-US" sz="2800" b="1" dirty="0">
                <a:solidFill>
                  <a:schemeClr val="bg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52399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2.  </a:t>
            </a:r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Make it about MONEY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856673"/>
            <a:ext cx="5769623" cy="667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Performance Measures</a:t>
            </a:r>
          </a:p>
          <a:p>
            <a:r>
              <a:rPr lang="en-US" sz="3200" dirty="0">
                <a:latin typeface="Franklin Gothic Demi Cond" panose="020B0706030402020204" pitchFamily="34" charset="0"/>
              </a:rPr>
              <a:t>IMPLEMENTATION</a:t>
            </a:r>
          </a:p>
          <a:p>
            <a:endParaRPr lang="en-US" sz="800" dirty="0">
              <a:latin typeface="Franklin Gothic Demi Cond" panose="020B0706030402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Reviewed 2040 Long Range Transportation Plan Goals 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Collected and analyzed consistent, readily available data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Aligned MPO project prioritization with mandated performance measures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Implemented new scoring criteria with call for projects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Continued sharing of information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5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Continued reporting results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rgbClr val="98C723">
                  <a:lumMod val="75000"/>
                </a:srgbClr>
              </a:buClr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6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2.  </a:t>
            </a:r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Make it about MONEY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64" y="990600"/>
            <a:ext cx="4110228" cy="2362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88210" y="3657600"/>
            <a:ext cx="3962400" cy="21337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Franklin Gothic Heavy" panose="020B0903020102020204" pitchFamily="34" charset="0"/>
              </a:rPr>
              <a:t>Desoto Bridge</a:t>
            </a:r>
          </a:p>
          <a:p>
            <a:endParaRPr lang="en-US" sz="1400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Franklin Gothic Heavy" panose="020B0903020102020204" pitchFamily="34" charset="0"/>
              </a:rPr>
              <a:t>$7.5 Million </a:t>
            </a:r>
          </a:p>
          <a:p>
            <a:r>
              <a:rPr lang="en-US" dirty="0">
                <a:solidFill>
                  <a:schemeClr val="tx1"/>
                </a:solidFill>
                <a:latin typeface="Franklin Gothic Heavy" panose="020B0903020102020204" pitchFamily="34" charset="0"/>
              </a:rPr>
              <a:t>for PD&amp;E</a:t>
            </a:r>
          </a:p>
          <a:p>
            <a:endParaRPr lang="en-US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304800" y="914400"/>
            <a:ext cx="40386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SAFETY/SECURITY:		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High Crash Location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Evacuation Route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INFRASTRUCTURE CONDITION:	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Fair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MOBILITY/CONGESTION/RELIABILITY: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Low Reliability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High Congestion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ECONOMY/FREIGHT: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High Truck Volume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Major Commuter Route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ENVIRONMENT/LIVABILITY: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Storm Surge/Flood Zones	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No Pedestrian/Bike Facilities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</a:pPr>
            <a:r>
              <a:rPr lang="en-US" sz="2000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	</a:t>
            </a:r>
            <a:endParaRPr lang="en-US" sz="20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</a:pPr>
            <a:endParaRPr lang="en-US" sz="30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6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 It’s a chance to CHANGE for the better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91491"/>
            <a:ext cx="3523129" cy="54448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95021" y="685800"/>
            <a:ext cx="3743885" cy="457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Special Flood Hazard Area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8600" y="990600"/>
            <a:ext cx="4766421" cy="399010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INFRASTRUCTURE CONDITION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Maintain highway infrastructure in a </a:t>
            </a:r>
            <a:r>
              <a:rPr lang="en-US" sz="2400" b="1" dirty="0">
                <a:solidFill>
                  <a:srgbClr val="00B05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state of good repair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RESILIENCY: Improve the resiliency and reliability of the transportation system and reduce or mitigate </a:t>
            </a:r>
            <a:r>
              <a:rPr lang="en-US" sz="2000" b="1" dirty="0" err="1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stormwater</a:t>
            </a:r>
            <a:r>
              <a:rPr lang="en-US" sz="2000" b="1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 impacts of surface transportation.  </a:t>
            </a:r>
          </a:p>
          <a:p>
            <a:endParaRPr lang="en-US" sz="1800" b="1" dirty="0">
              <a:solidFill>
                <a:schemeClr val="tx1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FAST Act</a:t>
            </a:r>
            <a:endParaRPr lang="en-US" sz="1400" b="1" i="1" strike="sngStrike" dirty="0">
              <a:solidFill>
                <a:schemeClr val="tx1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006" y="4522671"/>
            <a:ext cx="3808016" cy="20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1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4.  Take your TIME and tell the story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000" y="2362200"/>
            <a:ext cx="3352800" cy="399010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70C0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70C0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MAP 21 / FAST Act SAFETY AND SECURITY</a:t>
            </a:r>
          </a:p>
          <a:p>
            <a:endParaRPr lang="en-US" sz="2800" dirty="0">
              <a:solidFill>
                <a:srgbClr val="0070C0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prstClr val="black">
                    <a:lumMod val="85000"/>
                  </a:prst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Significant </a:t>
            </a:r>
            <a:r>
              <a:rPr lang="en-US" sz="2400" b="1" dirty="0">
                <a:solidFill>
                  <a:srgbClr val="00B05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reduction in traffic fatalities and serious injuries </a:t>
            </a:r>
            <a:r>
              <a:rPr lang="en-US" sz="2400" dirty="0">
                <a:solidFill>
                  <a:prstClr val="black">
                    <a:lumMod val="85000"/>
                  </a:prst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on all public roads</a:t>
            </a:r>
            <a:endParaRPr lang="en-US" sz="2400" b="1" dirty="0">
              <a:latin typeface="Franklin Gothic Book" panose="020B0503020102020204" pitchFamily="34" charset="0"/>
            </a:endParaRPr>
          </a:p>
          <a:p>
            <a:endParaRPr lang="en-US" sz="2800" dirty="0">
              <a:solidFill>
                <a:srgbClr val="0070C0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93" y="1876108"/>
            <a:ext cx="4637816" cy="3570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5562600"/>
            <a:ext cx="379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Franklin Gothic Demi Cond" panose="020B0706030402020204" pitchFamily="34" charset="0"/>
              </a:rPr>
              <a:t>	Most dangerous metro area for walking in the United States </a:t>
            </a:r>
          </a:p>
          <a:p>
            <a:pPr algn="r"/>
            <a:r>
              <a:rPr lang="en-US" sz="2000" b="1" dirty="0">
                <a:latin typeface="Franklin Gothic Demi Cond" panose="020B0706030402020204" pitchFamily="34" charset="0"/>
              </a:rPr>
              <a:t>	</a:t>
            </a:r>
            <a:r>
              <a:rPr lang="en-US" sz="1400" b="1" i="1" dirty="0">
                <a:latin typeface="Franklin Gothic Demi Cond" panose="020B0706030402020204" pitchFamily="34" charset="0"/>
              </a:rPr>
              <a:t>Dangerous by Design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381258"/>
            <a:ext cx="1062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ranklin Gothic Heavy" panose="020B0903020102020204" pitchFamily="34" charset="0"/>
              </a:rPr>
              <a:t>#4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18018" y="943292"/>
            <a:ext cx="3020691" cy="93281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Florida Top 20 Counties 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Pedestrian and Bicycle</a:t>
            </a:r>
          </a:p>
          <a:p>
            <a:r>
              <a:rPr lang="en-US" sz="2000" b="1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Injuries and Deaths</a:t>
            </a:r>
          </a:p>
        </p:txBody>
      </p:sp>
    </p:spTree>
    <p:extLst>
      <p:ext uri="{BB962C8B-B14F-4D97-AF65-F5344CB8AC3E}">
        <p14:creationId xmlns:p14="http://schemas.microsoft.com/office/powerpoint/2010/main" val="296205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505200" y="2971800"/>
            <a:ext cx="3308716" cy="21337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Franklin Gothic Heavy" panose="020B0903020102020204" pitchFamily="34" charset="0"/>
              </a:rPr>
              <a:t>Safety Audits</a:t>
            </a:r>
          </a:p>
          <a:p>
            <a:endParaRPr lang="en-US" sz="1400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Franklin Gothic Heavy" panose="020B0903020102020204" pitchFamily="34" charset="0"/>
              </a:rPr>
              <a:t>$116,000 for Planning</a:t>
            </a:r>
          </a:p>
          <a:p>
            <a:endParaRPr lang="en-US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90759"/>
            <a:ext cx="3317952" cy="2676596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304800" y="2438400"/>
            <a:ext cx="4944766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  <a:spcBef>
                <a:spcPts val="0"/>
              </a:spcBef>
              <a:buClr>
                <a:srgbClr val="FF6600"/>
              </a:buClr>
            </a:pPr>
            <a:r>
              <a:rPr lang="en-US" sz="30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SAFETY TARGETS:</a:t>
            </a:r>
          </a:p>
          <a:p>
            <a:pPr marL="342900" indent="-3429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Number of fatalities</a:t>
            </a:r>
          </a:p>
          <a:p>
            <a:pPr marL="342900" indent="-3429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Rate of fatalities</a:t>
            </a:r>
          </a:p>
          <a:p>
            <a:pPr marL="342900" indent="-34290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"/>
            </a:pPr>
            <a:r>
              <a:rPr lang="en-US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Number of serious injuries</a:t>
            </a:r>
          </a:p>
          <a:p>
            <a:pPr marL="342900" indent="-3429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Rate of serious injuries</a:t>
            </a:r>
          </a:p>
          <a:p>
            <a:pPr marL="342900" indent="-34290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û"/>
            </a:pPr>
            <a:r>
              <a:rPr lang="en-US" dirty="0">
                <a:solidFill>
                  <a:srgbClr val="00B050"/>
                </a:solidFill>
                <a:latin typeface="Franklin Gothic Demi Cond" panose="020B0706030402020204" pitchFamily="34" charset="0"/>
              </a:rPr>
              <a:t>Number of non-motorized fatalities and non-motorized serious injuries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2400" y="152400"/>
            <a:ext cx="8763001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4.  Take your TIME and tell the story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572000"/>
            <a:ext cx="2057400" cy="154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127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869"/>
            <a:ext cx="4572000" cy="59151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47824" y="5666934"/>
            <a:ext cx="2057400" cy="273844"/>
          </a:xfrm>
        </p:spPr>
        <p:txBody>
          <a:bodyPr/>
          <a:lstStyle/>
          <a:p>
            <a:pPr defTabSz="685800"/>
            <a:fld id="{6D22F896-40B5-4ADD-8801-0D06FADFA095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90853" y="371467"/>
            <a:ext cx="8851457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latin typeface="Franklin Gothic Demi Cond" panose="020B0706030402020204" pitchFamily="34" charset="0"/>
            </a:endParaRPr>
          </a:p>
          <a:p>
            <a:pPr algn="l"/>
            <a:r>
              <a:rPr lang="en-US" sz="3200" cap="small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4.  Take your TIME and tell the story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5A75DA-F80C-4718-9A84-04A2738F3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1294"/>
            <a:ext cx="4572001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3046"/>
      </p:ext>
    </p:extLst>
  </p:cSld>
  <p:clrMapOvr>
    <a:masterClrMapping/>
  </p:clrMapOvr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MPO">
      <a:majorFont>
        <a:latin typeface="Franklin Gothic Heavy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1083</TotalTime>
  <Words>1503</Words>
  <Application>Microsoft Office PowerPoint</Application>
  <PresentationFormat>On-screen Show (4:3)</PresentationFormat>
  <Paragraphs>288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Arial Black</vt:lpstr>
      <vt:lpstr>Calibri</vt:lpstr>
      <vt:lpstr>Calibri,Bold</vt:lpstr>
      <vt:lpstr>Calibri,BoldItalic</vt:lpstr>
      <vt:lpstr>Courier New</vt:lpstr>
      <vt:lpstr>Franklin Gothic Book</vt:lpstr>
      <vt:lpstr>Franklin Gothic Demi</vt:lpstr>
      <vt:lpstr>Franklin Gothic Demi Cond</vt:lpstr>
      <vt:lpstr>Franklin Gothic Heavy</vt:lpstr>
      <vt:lpstr>Franklin Gothic Medium Cond</vt:lpstr>
      <vt:lpstr>Symbol</vt:lpstr>
      <vt:lpstr>Wingdings</vt:lpstr>
      <vt:lpstr>Composite</vt:lpstr>
      <vt:lpstr>Office Theme</vt:lpstr>
      <vt:lpstr>Sarasota/Manatee MPO April, 2019 Leigh Holt, Strategic Planning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MAP-21 (2012) Moving Ahead for Progress in the 21st Century Act  FAST Act (2015) Fixing America’s Surface Transportation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Sarasota/Manatee MPO www.mympo.org Performance Measures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Holt</dc:creator>
  <cp:lastModifiedBy>Alvimarie Corales-Cuadrado</cp:lastModifiedBy>
  <cp:revision>73</cp:revision>
  <cp:lastPrinted>2016-06-24T18:11:05Z</cp:lastPrinted>
  <dcterms:created xsi:type="dcterms:W3CDTF">2016-06-22T17:22:50Z</dcterms:created>
  <dcterms:modified xsi:type="dcterms:W3CDTF">2019-03-28T20:42:07Z</dcterms:modified>
</cp:coreProperties>
</file>