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256" r:id="rId2"/>
    <p:sldId id="293" r:id="rId3"/>
    <p:sldId id="417" r:id="rId4"/>
    <p:sldId id="294" r:id="rId5"/>
    <p:sldId id="426" r:id="rId6"/>
    <p:sldId id="289" r:id="rId7"/>
    <p:sldId id="424" r:id="rId8"/>
    <p:sldId id="425" r:id="rId9"/>
    <p:sldId id="323" r:id="rId10"/>
    <p:sldId id="422" r:id="rId11"/>
    <p:sldId id="423" r:id="rId12"/>
    <p:sldId id="421" r:id="rId13"/>
    <p:sldId id="418" r:id="rId14"/>
    <p:sldId id="420" r:id="rId15"/>
    <p:sldId id="290"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6D70"/>
    <a:srgbClr val="02E16C"/>
    <a:srgbClr val="21A4FF"/>
    <a:srgbClr val="2376BC"/>
    <a:srgbClr val="1C75BB"/>
    <a:srgbClr val="FFCCCC"/>
    <a:srgbClr val="F54D5A"/>
    <a:srgbClr val="C3C4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83" autoAdjust="0"/>
    <p:restoredTop sz="70920" autoAdjust="0"/>
  </p:normalViewPr>
  <p:slideViewPr>
    <p:cSldViewPr snapToGrid="0">
      <p:cViewPr>
        <p:scale>
          <a:sx n="66" d="100"/>
          <a:sy n="66" d="100"/>
        </p:scale>
        <p:origin x="1785" y="3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9F1FF4F-94FA-485B-8A97-AE3AB1DB0CF7}" type="datetimeFigureOut">
              <a:rPr lang="en-US" smtClean="0"/>
              <a:t>4/29/2019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FECA348-ACA7-40BB-A4CC-240E3F129D9F}" type="slidenum">
              <a:rPr lang="en-US" smtClean="0"/>
              <a:t>‹#›</a:t>
            </a:fld>
            <a:endParaRPr lang="en-US"/>
          </a:p>
        </p:txBody>
      </p:sp>
    </p:spTree>
    <p:extLst>
      <p:ext uri="{BB962C8B-B14F-4D97-AF65-F5344CB8AC3E}">
        <p14:creationId xmlns:p14="http://schemas.microsoft.com/office/powerpoint/2010/main" val="358364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6C10A58-9E45-4A58-BC22-319AC30168D9}" type="datetimeFigureOut">
              <a:rPr lang="en-US" smtClean="0"/>
              <a:t>4/29/2019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E98B758-4B20-43DF-B030-8B2DD0139C7E}" type="slidenum">
              <a:rPr lang="en-US" smtClean="0"/>
              <a:t>‹#›</a:t>
            </a:fld>
            <a:endParaRPr lang="en-US"/>
          </a:p>
        </p:txBody>
      </p:sp>
    </p:spTree>
    <p:extLst>
      <p:ext uri="{BB962C8B-B14F-4D97-AF65-F5344CB8AC3E}">
        <p14:creationId xmlns:p14="http://schemas.microsoft.com/office/powerpoint/2010/main" val="3928318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utcd.fhwa.dot.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tacticalurbanismguide.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iweucvbAsM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98B758-4B20-43DF-B030-8B2DD0139C7E}" type="slidenum">
              <a:rPr lang="en-US" smtClean="0"/>
              <a:t>1</a:t>
            </a:fld>
            <a:endParaRPr lang="en-US"/>
          </a:p>
        </p:txBody>
      </p:sp>
    </p:spTree>
    <p:extLst>
      <p:ext uri="{BB962C8B-B14F-4D97-AF65-F5344CB8AC3E}">
        <p14:creationId xmlns:p14="http://schemas.microsoft.com/office/powerpoint/2010/main" val="3791106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project timeline was less than a year. The project team identified several potential locations to do a tactical urbanism project, including busy downtown locations at the intersections of Clematis and Quadrille or Rosemary and Okeechobee; however several of the proposed locations were on another agency’s right-of-way (FDOT or County), which required a longer process to get approval for a test project and the types of materials used (ex. Multiple paint colors).</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Lesson Learned:</a:t>
            </a:r>
            <a:r>
              <a:rPr lang="en-US" sz="1200" kern="1200" dirty="0" smtClean="0">
                <a:solidFill>
                  <a:schemeClr val="tx1"/>
                </a:solidFill>
                <a:effectLst/>
                <a:latin typeface="+mn-lt"/>
                <a:ea typeface="+mn-ea"/>
                <a:cs typeface="+mn-cs"/>
              </a:rPr>
              <a:t> To facilitate implementation, plan to do these projects on right-of-way that your agency owns / controls or that you can get the owner onboard. If you plan on the project being permanent, research durability of the project materials and plan to replace after (paint fade /dirty after how long?). Roadway Maintenance of Traffic (MOT) requirements can be an extreme challenge – make sure to check these prior to commitment.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hlinkClick r:id="rId3"/>
              </a:rPr>
              <a:t>Compliance with Manual on Uniform Traffic Control Devices (MUTCD) - FHWA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840E7B9-EC46-4EE0-A8D8-CC8C080D3A1B}" type="slidenum">
              <a:rPr lang="en-US" smtClean="0"/>
              <a:pPr>
                <a:defRPr/>
              </a:pPr>
              <a:t>10</a:t>
            </a:fld>
            <a:endParaRPr lang="en-US" dirty="0"/>
          </a:p>
        </p:txBody>
      </p:sp>
    </p:spTree>
    <p:extLst>
      <p:ext uri="{BB962C8B-B14F-4D97-AF65-F5344CB8AC3E}">
        <p14:creationId xmlns:p14="http://schemas.microsoft.com/office/powerpoint/2010/main" val="1694312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Fantastic participation from the local high school on design and implementation. </a:t>
            </a:r>
          </a:p>
          <a:p>
            <a:r>
              <a:rPr lang="en-US" sz="1200" kern="1200" dirty="0" smtClean="0">
                <a:solidFill>
                  <a:schemeClr val="tx1"/>
                </a:solidFill>
                <a:effectLst/>
                <a:latin typeface="+mn-lt"/>
                <a:ea typeface="+mn-ea"/>
                <a:cs typeface="+mn-cs"/>
              </a:rPr>
              <a:t>City promoted implementation event in local news and online and successfully attracted volunteers to participate.</a:t>
            </a:r>
          </a:p>
          <a:p>
            <a:r>
              <a:rPr lang="en-US" sz="1200" kern="1200" dirty="0" smtClean="0">
                <a:solidFill>
                  <a:schemeClr val="tx1"/>
                </a:solidFill>
                <a:effectLst/>
                <a:latin typeface="+mn-lt"/>
                <a:ea typeface="+mn-ea"/>
                <a:cs typeface="+mn-cs"/>
              </a:rPr>
              <a:t>Project won the “People’s Choice Award” for Palm Beach County at the 2018 Safe Streets Summit. </a:t>
            </a:r>
          </a:p>
          <a:p>
            <a:r>
              <a:rPr lang="en-US" sz="1200" kern="1200" dirty="0" smtClean="0">
                <a:solidFill>
                  <a:schemeClr val="tx1"/>
                </a:solidFill>
                <a:effectLst/>
                <a:latin typeface="+mn-lt"/>
                <a:ea typeface="+mn-ea"/>
                <a:cs typeface="+mn-cs"/>
              </a:rPr>
              <a:t>Project served as motivation and friendly competition among our other cities. </a:t>
            </a:r>
          </a:p>
          <a:p>
            <a:r>
              <a:rPr lang="en-US" sz="1200" u="sng" kern="1200" dirty="0" smtClean="0">
                <a:solidFill>
                  <a:schemeClr val="tx1"/>
                </a:solidFill>
                <a:effectLst/>
                <a:latin typeface="+mn-lt"/>
                <a:ea typeface="+mn-ea"/>
                <a:cs typeface="+mn-cs"/>
              </a:rPr>
              <a:t>Lesson learned</a:t>
            </a:r>
            <a:r>
              <a:rPr lang="en-US" sz="1200" kern="1200" dirty="0" smtClean="0">
                <a:solidFill>
                  <a:schemeClr val="tx1"/>
                </a:solidFill>
                <a:effectLst/>
                <a:latin typeface="+mn-lt"/>
                <a:ea typeface="+mn-ea"/>
                <a:cs typeface="+mn-cs"/>
              </a:rPr>
              <a:t>: Involve local community to help design and implement project.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840E7B9-EC46-4EE0-A8D8-CC8C080D3A1B}" type="slidenum">
              <a:rPr lang="en-US" smtClean="0"/>
              <a:pPr>
                <a:defRPr/>
              </a:pPr>
              <a:t>11</a:t>
            </a:fld>
            <a:endParaRPr lang="en-US" dirty="0"/>
          </a:p>
        </p:txBody>
      </p:sp>
    </p:spTree>
    <p:extLst>
      <p:ext uri="{BB962C8B-B14F-4D97-AF65-F5344CB8AC3E}">
        <p14:creationId xmlns:p14="http://schemas.microsoft.com/office/powerpoint/2010/main" val="2151120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MPO’s should take away from this example that support of temporary projects can benefit a community by helping to raise awareness and gain local buy-in, which can lead to a permanent project with lasting results.</a:t>
            </a:r>
            <a:endParaRPr lang="en-US" dirty="0"/>
          </a:p>
        </p:txBody>
      </p:sp>
      <p:sp>
        <p:nvSpPr>
          <p:cNvPr id="4" name="Slide Number Placeholder 3"/>
          <p:cNvSpPr>
            <a:spLocks noGrp="1"/>
          </p:cNvSpPr>
          <p:nvPr>
            <p:ph type="sldNum" sz="quarter" idx="10"/>
          </p:nvPr>
        </p:nvSpPr>
        <p:spPr/>
        <p:txBody>
          <a:bodyPr/>
          <a:lstStyle/>
          <a:p>
            <a:fld id="{33507788-72A1-43AF-9F9D-83F8944D994E}" type="slidenum">
              <a:rPr lang="en-US" smtClean="0"/>
              <a:t>12</a:t>
            </a:fld>
            <a:endParaRPr lang="en-US" dirty="0"/>
          </a:p>
        </p:txBody>
      </p:sp>
    </p:spTree>
    <p:extLst>
      <p:ext uri="{BB962C8B-B14F-4D97-AF65-F5344CB8AC3E}">
        <p14:creationId xmlns:p14="http://schemas.microsoft.com/office/powerpoint/2010/main" val="3790896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Project was repainted with new design by students in early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Otherwise known as the City’s second ‘Intersection Repair’ project, ‘Migration’ is composed of brightly colored Florida reef fish swimming atop the intersection and overlapping lines of dark blue and purple colors mirroring the ocean currents. The design was created by students Gillian Dickinson, Isabelle Stratton, Megan </a:t>
            </a:r>
            <a:r>
              <a:rPr lang="en-US" sz="1200" b="0" i="0" kern="1200" dirty="0" err="1" smtClean="0">
                <a:solidFill>
                  <a:schemeClr val="tx1"/>
                </a:solidFill>
                <a:effectLst/>
                <a:latin typeface="+mn-lt"/>
                <a:ea typeface="+mn-ea"/>
                <a:cs typeface="+mn-cs"/>
              </a:rPr>
              <a:t>Tachev</a:t>
            </a:r>
            <a:r>
              <a:rPr lang="en-US" sz="1200" b="0" i="0" kern="1200" dirty="0" smtClean="0">
                <a:solidFill>
                  <a:schemeClr val="tx1"/>
                </a:solidFill>
                <a:effectLst/>
                <a:latin typeface="+mn-lt"/>
                <a:ea typeface="+mn-ea"/>
                <a:cs typeface="+mn-cs"/>
              </a:rPr>
              <a:t>, Dani Walters and Sophia Dawson and was installed February 16 – 17, 2019. The design reflects the changing perspectives and styles of the city and community while supporting local art students. The temporary artwork replaces the City’s original ‘Intersection Repair’ project installed at the same location two years ago.</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The project’s goal is grounded in the principle that street-level art can improve the pedestrian experience, reinforce connections to the city’s downtown area, and serve as a visual reminder to motorists to slow down.</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The location of the project—near the Tri-Rail station—is significant, because hundreds of </a:t>
            </a:r>
            <a:r>
              <a:rPr lang="en-US" sz="1200" b="0" i="0" kern="1200" dirty="0" err="1" smtClean="0">
                <a:solidFill>
                  <a:schemeClr val="tx1"/>
                </a:solidFill>
                <a:effectLst/>
                <a:latin typeface="+mn-lt"/>
                <a:ea typeface="+mn-ea"/>
                <a:cs typeface="+mn-cs"/>
              </a:rPr>
              <a:t>Dreyfoos</a:t>
            </a:r>
            <a:r>
              <a:rPr lang="en-US" sz="1200" b="0" i="0" kern="1200" dirty="0" smtClean="0">
                <a:solidFill>
                  <a:schemeClr val="tx1"/>
                </a:solidFill>
                <a:effectLst/>
                <a:latin typeface="+mn-lt"/>
                <a:ea typeface="+mn-ea"/>
                <a:cs typeface="+mn-cs"/>
              </a:rPr>
              <a:t> students ages 15 - 18 ride the train and cross through the intersection and four lanes of traffic to attend their school.  It is hoped that this creative piece of art with multiple purposes will encourage motorists to slow down or consider alternative forms of transportation.</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The project is funded through the City of West Palm Beach Office of Public Life in partnership with the City’s Art in Public Places (</a:t>
            </a:r>
            <a:r>
              <a:rPr lang="en-US" sz="1200" b="0" i="0" kern="1200" dirty="0" err="1" smtClean="0">
                <a:solidFill>
                  <a:schemeClr val="tx1"/>
                </a:solidFill>
                <a:effectLst/>
                <a:latin typeface="+mn-lt"/>
                <a:ea typeface="+mn-ea"/>
                <a:cs typeface="+mn-cs"/>
              </a:rPr>
              <a:t>AiPP</a:t>
            </a:r>
            <a:r>
              <a:rPr lang="en-US" sz="1200" b="0" i="0" kern="1200" dirty="0" smtClean="0">
                <a:solidFill>
                  <a:schemeClr val="tx1"/>
                </a:solidFill>
                <a:effectLst/>
                <a:latin typeface="+mn-lt"/>
                <a:ea typeface="+mn-ea"/>
                <a:cs typeface="+mn-cs"/>
              </a:rPr>
              <a:t>) program, Development Services Department, Engineering Services Department, Public Works Department, and </a:t>
            </a:r>
            <a:r>
              <a:rPr lang="en-US" sz="1200" b="0" i="0" kern="1200" dirty="0" err="1" smtClean="0">
                <a:solidFill>
                  <a:schemeClr val="tx1"/>
                </a:solidFill>
                <a:effectLst/>
                <a:latin typeface="+mn-lt"/>
                <a:ea typeface="+mn-ea"/>
                <a:cs typeface="+mn-cs"/>
              </a:rPr>
              <a:t>Dreyfoos</a:t>
            </a:r>
            <a:r>
              <a:rPr lang="en-US" sz="1200" b="0" i="0" kern="1200" dirty="0" smtClean="0">
                <a:solidFill>
                  <a:schemeClr val="tx1"/>
                </a:solidFill>
                <a:effectLst/>
                <a:latin typeface="+mn-lt"/>
                <a:ea typeface="+mn-ea"/>
                <a:cs typeface="+mn-cs"/>
              </a:rPr>
              <a:t> School of the Arts.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3507788-72A1-43AF-9F9D-83F8944D994E}" type="slidenum">
              <a:rPr lang="en-US" smtClean="0"/>
              <a:t>13</a:t>
            </a:fld>
            <a:endParaRPr lang="en-US" dirty="0"/>
          </a:p>
        </p:txBody>
      </p:sp>
    </p:spTree>
    <p:extLst>
      <p:ext uri="{BB962C8B-B14F-4D97-AF65-F5344CB8AC3E}">
        <p14:creationId xmlns:p14="http://schemas.microsoft.com/office/powerpoint/2010/main" val="4018942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Tactical Urbanism projects are a fairly easy, quick and low cost way to test out safety improvements; however you must have the approval of the right-of-way owner to implement. The “Tactical Urbanist’s Guide” serves as a guidance manual to implementing these types of projects:  </a:t>
            </a:r>
            <a:r>
              <a:rPr lang="en-US" sz="1200" u="sng" kern="1200" dirty="0" smtClean="0">
                <a:solidFill>
                  <a:schemeClr val="tx1"/>
                </a:solidFill>
                <a:effectLst/>
                <a:latin typeface="+mn-lt"/>
                <a:ea typeface="+mn-ea"/>
                <a:cs typeface="+mn-cs"/>
                <a:hlinkClick r:id="rId3"/>
              </a:rPr>
              <a:t>http://tacticalurbanismguide.com/</a:t>
            </a:r>
            <a:endParaRPr lang="en-US" dirty="0"/>
          </a:p>
        </p:txBody>
      </p:sp>
      <p:sp>
        <p:nvSpPr>
          <p:cNvPr id="4" name="Slide Number Placeholder 3"/>
          <p:cNvSpPr>
            <a:spLocks noGrp="1"/>
          </p:cNvSpPr>
          <p:nvPr>
            <p:ph type="sldNum" sz="quarter" idx="10"/>
          </p:nvPr>
        </p:nvSpPr>
        <p:spPr/>
        <p:txBody>
          <a:bodyPr/>
          <a:lstStyle/>
          <a:p>
            <a:fld id="{33507788-72A1-43AF-9F9D-83F8944D994E}" type="slidenum">
              <a:rPr lang="en-US" smtClean="0"/>
              <a:t>14</a:t>
            </a:fld>
            <a:endParaRPr lang="en-US" dirty="0"/>
          </a:p>
        </p:txBody>
      </p:sp>
    </p:spTree>
    <p:extLst>
      <p:ext uri="{BB962C8B-B14F-4D97-AF65-F5344CB8AC3E}">
        <p14:creationId xmlns:p14="http://schemas.microsoft.com/office/powerpoint/2010/main" val="2257901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98B758-4B20-43DF-B030-8B2DD0139C7E}" type="slidenum">
              <a:rPr lang="en-US" smtClean="0"/>
              <a:t>15</a:t>
            </a:fld>
            <a:endParaRPr lang="en-US"/>
          </a:p>
        </p:txBody>
      </p:sp>
    </p:spTree>
    <p:extLst>
      <p:ext uri="{BB962C8B-B14F-4D97-AF65-F5344CB8AC3E}">
        <p14:creationId xmlns:p14="http://schemas.microsoft.com/office/powerpoint/2010/main" val="2356639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auto">
              <a:spcBef>
                <a:spcPts val="0"/>
              </a:spcBef>
              <a:spcAft>
                <a:spcPts val="0"/>
              </a:spcAft>
              <a:buFont typeface="Courier New" panose="02070309020205020404" pitchFamily="49" charset="0"/>
              <a:buNone/>
            </a:pPr>
            <a:r>
              <a:rPr lang="en-US" sz="1200" b="0" dirty="0" smtClean="0">
                <a:solidFill>
                  <a:srgbClr val="6C6D70"/>
                </a:solidFill>
                <a:latin typeface="Trebuchet MS" panose="020B0603020202020204" pitchFamily="34" charset="0"/>
                <a:ea typeface="Verdana" panose="020B0604030504040204" pitchFamily="34" charset="0"/>
                <a:cs typeface="Verdana" panose="020B0604030504040204" pitchFamily="34" charset="0"/>
              </a:rPr>
              <a:t>In 2016-2017 West Palm Beach was selected as </a:t>
            </a:r>
            <a:r>
              <a:rPr lang="en-US" sz="1200" dirty="0" smtClean="0">
                <a:solidFill>
                  <a:srgbClr val="6C6D70"/>
                </a:solidFill>
                <a:latin typeface="Trebuchet MS" panose="020B0603020202020204" pitchFamily="34" charset="0"/>
                <a:ea typeface="Verdana" panose="020B0604030504040204" pitchFamily="34" charset="0"/>
                <a:cs typeface="Verdana" panose="020B0604030504040204" pitchFamily="34" charset="0"/>
              </a:rPr>
              <a:t>one of 6 cities out of 18 who applied to participate in a Tactical Urbanism project funded by the Knight Foundation and led by the Street Plans Collaborative</a:t>
            </a:r>
            <a:r>
              <a:rPr lang="en-US" sz="1200" b="0" i="0" kern="1200" dirty="0" smtClean="0">
                <a:solidFill>
                  <a:srgbClr val="6C6D70"/>
                </a:solidFill>
                <a:effectLst/>
                <a:latin typeface="Trebuchet MS" panose="020B0603020202020204" pitchFamily="34" charset="0"/>
                <a:ea typeface="+mn-ea"/>
                <a:cs typeface="+mn-cs"/>
              </a:rPr>
              <a:t>: </a:t>
            </a:r>
            <a:endParaRPr lang="en-US" sz="1200" dirty="0" smtClean="0">
              <a:solidFill>
                <a:srgbClr val="6C6D70"/>
              </a:solidFill>
              <a:latin typeface="Trebuchet MS" panose="020B0603020202020204" pitchFamily="34" charset="0"/>
              <a:ea typeface="Verdana" panose="020B0604030504040204" pitchFamily="34" charset="0"/>
              <a:cs typeface="Verdana" panose="020B0604030504040204" pitchFamily="34" charset="0"/>
            </a:endParaRPr>
          </a:p>
          <a:p>
            <a:pPr marL="1257300" lvl="2" indent="-342900">
              <a:buFont typeface="+mj-lt"/>
              <a:buAutoNum type="arabicPeriod"/>
            </a:pPr>
            <a:r>
              <a:rPr lang="en-US" sz="1200" dirty="0" smtClean="0">
                <a:solidFill>
                  <a:srgbClr val="6C6D70"/>
                </a:solidFill>
                <a:latin typeface="Trebuchet MS" panose="020B0603020202020204" pitchFamily="34" charset="0"/>
                <a:ea typeface="Verdana" panose="020B0604030504040204" pitchFamily="34" charset="0"/>
                <a:cs typeface="Verdana" panose="020B0604030504040204" pitchFamily="34" charset="0"/>
              </a:rPr>
              <a:t> Akron, OH </a:t>
            </a:r>
          </a:p>
          <a:p>
            <a:pPr marL="1257300" lvl="2" indent="-342900">
              <a:buFont typeface="+mj-lt"/>
              <a:buAutoNum type="arabicPeriod"/>
            </a:pPr>
            <a:r>
              <a:rPr lang="en-US" sz="1200" dirty="0" smtClean="0">
                <a:solidFill>
                  <a:srgbClr val="6C6D70"/>
                </a:solidFill>
                <a:latin typeface="Trebuchet MS" panose="020B0603020202020204" pitchFamily="34" charset="0"/>
                <a:ea typeface="Verdana" panose="020B0604030504040204" pitchFamily="34" charset="0"/>
                <a:cs typeface="Verdana" panose="020B0604030504040204" pitchFamily="34" charset="0"/>
              </a:rPr>
              <a:t> Austin, TX </a:t>
            </a:r>
          </a:p>
          <a:p>
            <a:pPr marL="1257300" lvl="2" indent="-342900">
              <a:buFont typeface="+mj-lt"/>
              <a:buAutoNum type="arabicPeriod"/>
            </a:pPr>
            <a:r>
              <a:rPr lang="en-US" sz="1200" dirty="0" smtClean="0">
                <a:solidFill>
                  <a:srgbClr val="6C6D70"/>
                </a:solidFill>
                <a:latin typeface="Trebuchet MS" panose="020B0603020202020204" pitchFamily="34" charset="0"/>
                <a:ea typeface="Verdana" panose="020B0604030504040204" pitchFamily="34" charset="0"/>
                <a:cs typeface="Verdana" panose="020B0604030504040204" pitchFamily="34" charset="0"/>
              </a:rPr>
              <a:t> Fayetteville, AR </a:t>
            </a:r>
          </a:p>
          <a:p>
            <a:pPr marL="1257300" lvl="2" indent="-342900">
              <a:buFont typeface="+mj-lt"/>
              <a:buAutoNum type="arabicPeriod"/>
            </a:pPr>
            <a:r>
              <a:rPr lang="en-US" sz="1200" dirty="0" smtClean="0">
                <a:solidFill>
                  <a:srgbClr val="6C6D70"/>
                </a:solidFill>
                <a:latin typeface="Trebuchet MS" panose="020B0603020202020204" pitchFamily="34" charset="0"/>
                <a:ea typeface="Verdana" panose="020B0604030504040204" pitchFamily="34" charset="0"/>
                <a:cs typeface="Verdana" panose="020B0604030504040204" pitchFamily="34" charset="0"/>
              </a:rPr>
              <a:t> Long Beach, CA </a:t>
            </a:r>
          </a:p>
          <a:p>
            <a:pPr marL="1257300" lvl="2" indent="-342900">
              <a:buFont typeface="+mj-lt"/>
              <a:buAutoNum type="arabicPeriod"/>
            </a:pPr>
            <a:r>
              <a:rPr lang="en-US" sz="1200" dirty="0" smtClean="0">
                <a:solidFill>
                  <a:srgbClr val="6C6D70"/>
                </a:solidFill>
                <a:latin typeface="Trebuchet MS" panose="020B0603020202020204" pitchFamily="34" charset="0"/>
                <a:ea typeface="Verdana" panose="020B0604030504040204" pitchFamily="34" charset="0"/>
                <a:cs typeface="Verdana" panose="020B0604030504040204" pitchFamily="34" charset="0"/>
              </a:rPr>
              <a:t> Washington, D.C.</a:t>
            </a:r>
          </a:p>
          <a:p>
            <a:pPr marL="1257300" lvl="2" indent="-342900">
              <a:buFont typeface="+mj-lt"/>
              <a:buAutoNum type="arabicPeriod"/>
            </a:pPr>
            <a:r>
              <a:rPr lang="en-US" sz="1200" dirty="0" smtClean="0">
                <a:solidFill>
                  <a:srgbClr val="6C6D70"/>
                </a:solidFill>
                <a:latin typeface="Trebuchet MS" panose="020B0603020202020204" pitchFamily="34" charset="0"/>
                <a:ea typeface="Verdana" panose="020B0604030504040204" pitchFamily="34" charset="0"/>
                <a:cs typeface="Verdana" panose="020B0604030504040204" pitchFamily="34" charset="0"/>
              </a:rPr>
              <a:t> West Palm Beach, FL</a:t>
            </a:r>
            <a:endParaRPr lang="en-US" sz="1200" dirty="0">
              <a:solidFill>
                <a:srgbClr val="6C6D70"/>
              </a:solidFill>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33507788-72A1-43AF-9F9D-83F8944D994E}" type="slidenum">
              <a:rPr lang="en-US" smtClean="0"/>
              <a:t>2</a:t>
            </a:fld>
            <a:endParaRPr lang="en-US" dirty="0"/>
          </a:p>
        </p:txBody>
      </p:sp>
    </p:spTree>
    <p:extLst>
      <p:ext uri="{BB962C8B-B14F-4D97-AF65-F5344CB8AC3E}">
        <p14:creationId xmlns:p14="http://schemas.microsoft.com/office/powerpoint/2010/main" val="210172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marR="0" lvl="0" indent="-5143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b="1" dirty="0" smtClean="0">
                <a:solidFill>
                  <a:srgbClr val="6A6A6A"/>
                </a:solidFill>
                <a:latin typeface="Roboto"/>
              </a:rPr>
              <a:t>Tactical urbanism</a:t>
            </a:r>
            <a:r>
              <a:rPr lang="en-US" dirty="0" smtClean="0">
                <a:solidFill>
                  <a:srgbClr val="545454"/>
                </a:solidFill>
                <a:latin typeface="Roboto"/>
              </a:rPr>
              <a:t> is a type of low-cost, temporary changes to the built environment, usually in cities, intended to improve local neighborhoods and city gathering places. Ex. </a:t>
            </a:r>
            <a:r>
              <a:rPr lang="en-US" sz="1200" b="0" i="0" kern="1200" dirty="0" smtClean="0">
                <a:solidFill>
                  <a:schemeClr val="tx1"/>
                </a:solidFill>
                <a:effectLst/>
                <a:latin typeface="+mn-lt"/>
                <a:ea typeface="+mn-ea"/>
                <a:cs typeface="+mn-cs"/>
              </a:rPr>
              <a:t>Pedestrian Plazas. </a:t>
            </a:r>
            <a:r>
              <a:rPr lang="en-US" sz="1200" b="0" i="0" kern="1200" dirty="0" err="1" smtClean="0">
                <a:solidFill>
                  <a:schemeClr val="tx1"/>
                </a:solidFill>
                <a:effectLst/>
                <a:latin typeface="+mn-lt"/>
                <a:ea typeface="+mn-ea"/>
                <a:cs typeface="+mn-cs"/>
              </a:rPr>
              <a:t>Parklets</a:t>
            </a:r>
            <a:r>
              <a:rPr lang="en-US" sz="1200" b="0" i="0" kern="1200" dirty="0" smtClean="0">
                <a:solidFill>
                  <a:schemeClr val="tx1"/>
                </a:solidFill>
                <a:effectLst/>
                <a:latin typeface="+mn-lt"/>
                <a:ea typeface="+mn-ea"/>
                <a:cs typeface="+mn-cs"/>
              </a:rPr>
              <a:t>. Pop-up Bike Lanes.</a:t>
            </a:r>
            <a:endParaRPr lang="en-US" dirty="0" smtClean="0">
              <a:solidFill>
                <a:srgbClr val="545454"/>
              </a:solidFill>
              <a:latin typeface="Roboto"/>
            </a:endParaRPr>
          </a:p>
          <a:p>
            <a:pPr marL="514350" marR="0" lvl="0" indent="-5143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smtClean="0"/>
              <a:t>They can be</a:t>
            </a:r>
            <a:r>
              <a:rPr lang="en-US" baseline="0" dirty="0" smtClean="0"/>
              <a:t> used as a way to build community buy-in is to test out projects with low cost temporary interventions – sometimes referred to “Tactical Urbanism” or “Pop-Up projects” or “Pilot Projects” to test alternatives and impacts if the space were used in a different way</a:t>
            </a:r>
            <a:endParaRPr lang="en-US" dirty="0" smtClean="0"/>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b="1" dirty="0" smtClean="0">
              <a:solidFill>
                <a:srgbClr val="545454"/>
              </a:solidFill>
              <a:latin typeface="Roboto"/>
            </a:endParaRPr>
          </a:p>
        </p:txBody>
      </p:sp>
      <p:sp>
        <p:nvSpPr>
          <p:cNvPr id="4" name="Slide Number Placeholder 3"/>
          <p:cNvSpPr>
            <a:spLocks noGrp="1"/>
          </p:cNvSpPr>
          <p:nvPr>
            <p:ph type="sldNum" sz="quarter" idx="10"/>
          </p:nvPr>
        </p:nvSpPr>
        <p:spPr/>
        <p:txBody>
          <a:bodyPr/>
          <a:lstStyle/>
          <a:p>
            <a:fld id="{33507788-72A1-43AF-9F9D-83F8944D994E}" type="slidenum">
              <a:rPr lang="en-US" smtClean="0"/>
              <a:t>3</a:t>
            </a:fld>
            <a:endParaRPr lang="en-US" dirty="0"/>
          </a:p>
        </p:txBody>
      </p:sp>
    </p:spTree>
    <p:extLst>
      <p:ext uri="{BB962C8B-B14F-4D97-AF65-F5344CB8AC3E}">
        <p14:creationId xmlns:p14="http://schemas.microsoft.com/office/powerpoint/2010/main" val="3622367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emphasize our mission statement and note that this was an opportunity to work collaboratively with one of our key partners even though we didn’t initiate the project</a:t>
            </a:r>
            <a:endParaRPr lang="en-US" dirty="0"/>
          </a:p>
        </p:txBody>
      </p:sp>
      <p:sp>
        <p:nvSpPr>
          <p:cNvPr id="4" name="Slide Number Placeholder 3"/>
          <p:cNvSpPr>
            <a:spLocks noGrp="1"/>
          </p:cNvSpPr>
          <p:nvPr>
            <p:ph type="sldNum" sz="quarter" idx="10"/>
          </p:nvPr>
        </p:nvSpPr>
        <p:spPr/>
        <p:txBody>
          <a:bodyPr/>
          <a:lstStyle/>
          <a:p>
            <a:fld id="{8E98B758-4B20-43DF-B030-8B2DD0139C7E}" type="slidenum">
              <a:rPr lang="en-US" smtClean="0"/>
              <a:t>4</a:t>
            </a:fld>
            <a:endParaRPr lang="en-US"/>
          </a:p>
        </p:txBody>
      </p:sp>
    </p:spTree>
    <p:extLst>
      <p:ext uri="{BB962C8B-B14F-4D97-AF65-F5344CB8AC3E}">
        <p14:creationId xmlns:p14="http://schemas.microsoft.com/office/powerpoint/2010/main" val="3982179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98B758-4B20-43DF-B030-8B2DD0139C7E}" type="slidenum">
              <a:rPr lang="en-US" smtClean="0"/>
              <a:t>5</a:t>
            </a:fld>
            <a:endParaRPr lang="en-US"/>
          </a:p>
        </p:txBody>
      </p:sp>
    </p:spTree>
    <p:extLst>
      <p:ext uri="{BB962C8B-B14F-4D97-AF65-F5344CB8AC3E}">
        <p14:creationId xmlns:p14="http://schemas.microsoft.com/office/powerpoint/2010/main" val="3291532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an effort to advance Complete Streets and safety, the TPA worked collaboratively with the City of West Palm Beach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select and implement a Tactical Urbanism project</a:t>
            </a:r>
            <a:r>
              <a:rPr lang="en-U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effort involved collaboration and participation from multiple stakeholders, including the City, TPA, FDOT, County Engineering and a local High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TPA served on a planning committee led by the City to select the project and coordinate steps for implementation.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Ultimately, the City opted to implement the project on an intersection within its right-of-way because of timing and feasibility of getting approval within its agency vs. an outside agency, which resulted in a large mural at the intersection of South Tamarind Avenue and Fern Street to beautify the street, slow down cars, and make the intersection safer for bicyclists and pedestrians.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intersection was especially important for safety, because it connects the West Palm Beach Tri-Rail Station and Palm Tran Intermodal Center to the </a:t>
            </a:r>
            <a:r>
              <a:rPr lang="en-US" sz="1200" kern="1200" dirty="0" err="1" smtClean="0">
                <a:solidFill>
                  <a:schemeClr val="tx1"/>
                </a:solidFill>
                <a:effectLst/>
                <a:latin typeface="+mn-lt"/>
                <a:ea typeface="+mn-ea"/>
                <a:cs typeface="+mn-cs"/>
              </a:rPr>
              <a:t>Dreyfoos</a:t>
            </a:r>
            <a:r>
              <a:rPr lang="en-US" sz="1200" kern="1200" dirty="0" smtClean="0">
                <a:solidFill>
                  <a:schemeClr val="tx1"/>
                </a:solidFill>
                <a:effectLst/>
                <a:latin typeface="+mn-lt"/>
                <a:ea typeface="+mn-ea"/>
                <a:cs typeface="+mn-cs"/>
              </a:rPr>
              <a:t> School of the Arts where hundreds of high school students ride transit every day and cross the intersection as part of their "first and last mile" trip to and from school. </a:t>
            </a:r>
          </a:p>
        </p:txBody>
      </p:sp>
      <p:sp>
        <p:nvSpPr>
          <p:cNvPr id="4" name="Slide Number Placeholder 3"/>
          <p:cNvSpPr>
            <a:spLocks noGrp="1"/>
          </p:cNvSpPr>
          <p:nvPr>
            <p:ph type="sldNum" sz="quarter" idx="10"/>
          </p:nvPr>
        </p:nvSpPr>
        <p:spPr/>
        <p:txBody>
          <a:bodyPr/>
          <a:lstStyle/>
          <a:p>
            <a:pPr>
              <a:defRPr/>
            </a:pPr>
            <a:fld id="{0840E7B9-EC46-4EE0-A8D8-CC8C080D3A1B}" type="slidenum">
              <a:rPr lang="en-US" smtClean="0"/>
              <a:pPr>
                <a:defRPr/>
              </a:pPr>
              <a:t>6</a:t>
            </a:fld>
            <a:endParaRPr lang="en-US" dirty="0"/>
          </a:p>
        </p:txBody>
      </p:sp>
    </p:spTree>
    <p:extLst>
      <p:ext uri="{BB962C8B-B14F-4D97-AF65-F5344CB8AC3E}">
        <p14:creationId xmlns:p14="http://schemas.microsoft.com/office/powerpoint/2010/main" val="118775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intersection mural artwork was designed by students from the </a:t>
            </a:r>
            <a:r>
              <a:rPr lang="en-US" sz="1200" kern="1200" dirty="0" err="1" smtClean="0">
                <a:solidFill>
                  <a:schemeClr val="tx1"/>
                </a:solidFill>
                <a:effectLst/>
                <a:latin typeface="+mn-lt"/>
                <a:ea typeface="+mn-ea"/>
                <a:cs typeface="+mn-cs"/>
              </a:rPr>
              <a:t>Dreyfoos</a:t>
            </a:r>
            <a:r>
              <a:rPr lang="en-US" sz="1200" kern="1200" dirty="0" smtClean="0">
                <a:solidFill>
                  <a:schemeClr val="tx1"/>
                </a:solidFill>
                <a:effectLst/>
                <a:latin typeface="+mn-lt"/>
                <a:ea typeface="+mn-ea"/>
                <a:cs typeface="+mn-cs"/>
              </a:rPr>
              <a:t> School of the Arts.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City’s Art in Public Places Ordinance requires a specific process. As part of the learning process for the students, the intersection repair was treated like a formal “call for artists”. Through a class assignment, six groups of students developed designs. Street Plans Collaborative delivered a workshop to expand the City’s familiarity and comfort with planning and executing collaborative demonstration, pilot, and interim design projects.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City, TPA, and School participated in the workshop and reviewed the six student designs as well as tested out project materials prior to project implementation.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details of each design were finalized, the six designs were then vetted through the City’s Art in Public Places Committee. One final design was selected as the winner that then required a formal City Commission approval in a public meeting. </a:t>
            </a:r>
            <a:endParaRPr lang="en-US" dirty="0"/>
          </a:p>
        </p:txBody>
      </p:sp>
      <p:sp>
        <p:nvSpPr>
          <p:cNvPr id="4" name="Slide Number Placeholder 3"/>
          <p:cNvSpPr>
            <a:spLocks noGrp="1"/>
          </p:cNvSpPr>
          <p:nvPr>
            <p:ph type="sldNum" sz="quarter" idx="10"/>
          </p:nvPr>
        </p:nvSpPr>
        <p:spPr/>
        <p:txBody>
          <a:bodyPr/>
          <a:lstStyle/>
          <a:p>
            <a:pPr>
              <a:defRPr/>
            </a:pPr>
            <a:fld id="{0840E7B9-EC46-4EE0-A8D8-CC8C080D3A1B}" type="slidenum">
              <a:rPr lang="en-US" smtClean="0"/>
              <a:pPr>
                <a:defRPr/>
              </a:pPr>
              <a:t>7</a:t>
            </a:fld>
            <a:endParaRPr lang="en-US" dirty="0"/>
          </a:p>
        </p:txBody>
      </p:sp>
    </p:spTree>
    <p:extLst>
      <p:ext uri="{BB962C8B-B14F-4D97-AF65-F5344CB8AC3E}">
        <p14:creationId xmlns:p14="http://schemas.microsoft.com/office/powerpoint/2010/main" val="1086861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and local volunteers helped implement the project, painting the intersection over the course of a weekend.  </a:t>
            </a:r>
          </a:p>
          <a:p>
            <a:endParaRPr lang="en-US" dirty="0"/>
          </a:p>
        </p:txBody>
      </p:sp>
      <p:sp>
        <p:nvSpPr>
          <p:cNvPr id="4" name="Slide Number Placeholder 3"/>
          <p:cNvSpPr>
            <a:spLocks noGrp="1"/>
          </p:cNvSpPr>
          <p:nvPr>
            <p:ph type="sldNum" sz="quarter" idx="10"/>
          </p:nvPr>
        </p:nvSpPr>
        <p:spPr/>
        <p:txBody>
          <a:bodyPr/>
          <a:lstStyle/>
          <a:p>
            <a:pPr>
              <a:defRPr/>
            </a:pPr>
            <a:fld id="{0840E7B9-EC46-4EE0-A8D8-CC8C080D3A1B}" type="slidenum">
              <a:rPr lang="en-US" smtClean="0"/>
              <a:pPr>
                <a:defRPr/>
              </a:pPr>
              <a:t>8</a:t>
            </a:fld>
            <a:endParaRPr lang="en-US" dirty="0"/>
          </a:p>
        </p:txBody>
      </p:sp>
    </p:spTree>
    <p:extLst>
      <p:ext uri="{BB962C8B-B14F-4D97-AF65-F5344CB8AC3E}">
        <p14:creationId xmlns:p14="http://schemas.microsoft.com/office/powerpoint/2010/main" val="2057490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https://www.youtube.com/watch?v=iweucvbAsMg</a:t>
            </a:r>
            <a:endParaRPr lang="en-US" dirty="0" smtClean="0"/>
          </a:p>
          <a:p>
            <a:endParaRPr lang="en-US" dirty="0"/>
          </a:p>
        </p:txBody>
      </p:sp>
      <p:sp>
        <p:nvSpPr>
          <p:cNvPr id="4" name="Slide Number Placeholder 3"/>
          <p:cNvSpPr>
            <a:spLocks noGrp="1"/>
          </p:cNvSpPr>
          <p:nvPr>
            <p:ph type="sldNum" sz="quarter" idx="10"/>
          </p:nvPr>
        </p:nvSpPr>
        <p:spPr/>
        <p:txBody>
          <a:bodyPr/>
          <a:lstStyle/>
          <a:p>
            <a:fld id="{33507788-72A1-43AF-9F9D-83F8944D994E}" type="slidenum">
              <a:rPr lang="en-US" smtClean="0"/>
              <a:t>9</a:t>
            </a:fld>
            <a:endParaRPr lang="en-US" dirty="0"/>
          </a:p>
        </p:txBody>
      </p:sp>
    </p:spTree>
    <p:extLst>
      <p:ext uri="{BB962C8B-B14F-4D97-AF65-F5344CB8AC3E}">
        <p14:creationId xmlns:p14="http://schemas.microsoft.com/office/powerpoint/2010/main" val="3100651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769708" y="1155315"/>
            <a:ext cx="7422292" cy="2387600"/>
          </a:xfrm>
        </p:spPr>
        <p:txBody>
          <a:bodyPr anchor="b"/>
          <a:lstStyle>
            <a:lvl1pPr algn="ctr">
              <a:defRPr sz="6000">
                <a:solidFill>
                  <a:srgbClr val="6C6D70"/>
                </a:solidFill>
                <a:latin typeface="Trebuchet MS" panose="020B0603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769708" y="3602038"/>
            <a:ext cx="7422292" cy="1655762"/>
          </a:xfrm>
        </p:spPr>
        <p:txBody>
          <a:bodyPr/>
          <a:lstStyle>
            <a:lvl1pPr marL="0" indent="0" algn="ctr">
              <a:buNone/>
              <a:defRPr sz="2400">
                <a:solidFill>
                  <a:srgbClr val="C3C4C0"/>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8186625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Transition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C4BB82-2418-4D35-9A7E-6ED0E6E63174}"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7" name="Title 1"/>
          <p:cNvSpPr>
            <a:spLocks noGrp="1"/>
          </p:cNvSpPr>
          <p:nvPr>
            <p:ph type="title"/>
          </p:nvPr>
        </p:nvSpPr>
        <p:spPr>
          <a:xfrm>
            <a:off x="5971592" y="1709738"/>
            <a:ext cx="6092890" cy="2852737"/>
          </a:xfrm>
        </p:spPr>
        <p:txBody>
          <a:bodyPr anchor="b"/>
          <a:lstStyle>
            <a:lvl1pPr>
              <a:defRPr sz="6000">
                <a:latin typeface="Trebuchet MS" panose="020B0603020202020204" pitchFamily="34" charset="0"/>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5971592" y="4589463"/>
            <a:ext cx="6092890" cy="1500187"/>
          </a:xfrm>
        </p:spPr>
        <p:txBody>
          <a:bodyPr/>
          <a:lstStyle>
            <a:lvl1pPr marL="0" indent="0">
              <a:buNone/>
              <a:defRPr sz="2400">
                <a:solidFill>
                  <a:srgbClr val="C3C4C0"/>
                </a:solidFill>
                <a:latin typeface="Trebuchet MS" panose="020B06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Tree>
    <p:extLst>
      <p:ext uri="{BB962C8B-B14F-4D97-AF65-F5344CB8AC3E}">
        <p14:creationId xmlns:p14="http://schemas.microsoft.com/office/powerpoint/2010/main" val="51152298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Blue Transition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C4BB82-2418-4D35-9A7E-6ED0E6E63174}"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78573"/>
          </a:xfrm>
          <a:prstGeom prst="rect">
            <a:avLst/>
          </a:prstGeom>
        </p:spPr>
      </p:pic>
      <p:sp>
        <p:nvSpPr>
          <p:cNvPr id="7" name="Title 1"/>
          <p:cNvSpPr>
            <a:spLocks noGrp="1"/>
          </p:cNvSpPr>
          <p:nvPr>
            <p:ph type="title"/>
          </p:nvPr>
        </p:nvSpPr>
        <p:spPr>
          <a:xfrm>
            <a:off x="5971592" y="1709738"/>
            <a:ext cx="6092890" cy="2852737"/>
          </a:xfrm>
        </p:spPr>
        <p:txBody>
          <a:bodyPr anchor="b"/>
          <a:lstStyle>
            <a:lvl1pPr>
              <a:defRPr sz="6000">
                <a:latin typeface="Trebuchet MS" panose="020B0603020202020204" pitchFamily="34" charset="0"/>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5971592" y="4589463"/>
            <a:ext cx="6092890" cy="1500187"/>
          </a:xfrm>
        </p:spPr>
        <p:txBody>
          <a:bodyPr/>
          <a:lstStyle>
            <a:lvl1pPr marL="0" indent="0">
              <a:buNone/>
              <a:defRPr sz="2400">
                <a:solidFill>
                  <a:srgbClr val="C3C4C0"/>
                </a:solidFill>
                <a:latin typeface="Trebuchet MS" panose="020B06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Tree>
    <p:extLst>
      <p:ext uri="{BB962C8B-B14F-4D97-AF65-F5344CB8AC3E}">
        <p14:creationId xmlns:p14="http://schemas.microsoft.com/office/powerpoint/2010/main" val="231463726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Trebuchet MS" panose="020B0603020202020204"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atin typeface="Trebuchet MS" panose="020B0603020202020204" pitchFamily="34" charset="0"/>
              </a:defRPr>
            </a:lvl1pPr>
            <a:lvl2pPr>
              <a:defRPr sz="2800">
                <a:latin typeface="Trebuchet MS" panose="020B0603020202020204" pitchFamily="34" charset="0"/>
              </a:defRPr>
            </a:lvl2pPr>
            <a:lvl3pPr>
              <a:defRPr sz="2400">
                <a:latin typeface="Trebuchet MS" panose="020B0603020202020204" pitchFamily="34" charset="0"/>
              </a:defRPr>
            </a:lvl3pPr>
            <a:lvl4pPr>
              <a:defRPr sz="2000">
                <a:latin typeface="Trebuchet MS" panose="020B0603020202020204" pitchFamily="34" charset="0"/>
              </a:defRPr>
            </a:lvl4pPr>
            <a:lvl5pPr>
              <a:defRPr sz="2000">
                <a:latin typeface="Trebuchet MS" panose="020B0603020202020204" pitchFamily="34" charset="0"/>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Trebuchet MS" panose="020B06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7" y="6125954"/>
            <a:ext cx="1664044" cy="460792"/>
          </a:xfrm>
          <a:prstGeom prst="rect">
            <a:avLst/>
          </a:prstGeom>
        </p:spPr>
      </p:pic>
      <p:cxnSp>
        <p:nvCxnSpPr>
          <p:cNvPr id="9" name="Straight Connector 8"/>
          <p:cNvCxnSpPr/>
          <p:nvPr userDrawn="1"/>
        </p:nvCxnSpPr>
        <p:spPr>
          <a:xfrm>
            <a:off x="494270" y="6356350"/>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50595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Trebuchet MS" panose="020B0603020202020204"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Trebuchet MS" panose="020B06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Trebuchet MS" panose="020B06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7" y="6125954"/>
            <a:ext cx="1664044" cy="460792"/>
          </a:xfrm>
          <a:prstGeom prst="rect">
            <a:avLst/>
          </a:prstGeom>
        </p:spPr>
      </p:pic>
      <p:cxnSp>
        <p:nvCxnSpPr>
          <p:cNvPr id="9" name="Straight Connector 8"/>
          <p:cNvCxnSpPr/>
          <p:nvPr userDrawn="1"/>
        </p:nvCxnSpPr>
        <p:spPr>
          <a:xfrm>
            <a:off x="494270" y="6356350"/>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3085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anose="020B0603020202020204" pitchFamily="34"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212710"/>
          </a:xfrm>
        </p:spPr>
        <p:txBody>
          <a:bodyPr vert="eaVert"/>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7" y="6125954"/>
            <a:ext cx="1664044" cy="460792"/>
          </a:xfrm>
          <a:prstGeom prst="rect">
            <a:avLst/>
          </a:prstGeom>
        </p:spPr>
      </p:pic>
      <p:cxnSp>
        <p:nvCxnSpPr>
          <p:cNvPr id="8" name="Straight Connector 7"/>
          <p:cNvCxnSpPr/>
          <p:nvPr userDrawn="1"/>
        </p:nvCxnSpPr>
        <p:spPr>
          <a:xfrm>
            <a:off x="494270" y="6356350"/>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40145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760829"/>
          </a:xfrm>
        </p:spPr>
        <p:txBody>
          <a:bodyPr vert="eaVert"/>
          <a:lstStyle>
            <a:lvl1pPr>
              <a:defRPr>
                <a:latin typeface="Trebuchet MS" panose="020B0603020202020204" pitchFamily="34"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760829"/>
          </a:xfrm>
        </p:spPr>
        <p:txBody>
          <a:bodyPr vert="eaVert"/>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7" y="6125954"/>
            <a:ext cx="1664044" cy="460792"/>
          </a:xfrm>
          <a:prstGeom prst="rect">
            <a:avLst/>
          </a:prstGeom>
        </p:spPr>
      </p:pic>
      <p:cxnSp>
        <p:nvCxnSpPr>
          <p:cNvPr id="8" name="Straight Connector 7"/>
          <p:cNvCxnSpPr/>
          <p:nvPr userDrawn="1"/>
        </p:nvCxnSpPr>
        <p:spPr>
          <a:xfrm>
            <a:off x="494270" y="6356350"/>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53220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Ending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 y="1214438"/>
            <a:ext cx="8295503" cy="2387600"/>
          </a:xfrm>
        </p:spPr>
        <p:txBody>
          <a:bodyPr anchor="b"/>
          <a:lstStyle>
            <a:lvl1pPr algn="ctr">
              <a:defRPr sz="6000">
                <a:solidFill>
                  <a:srgbClr val="6C6D70"/>
                </a:solidFill>
                <a:latin typeface="Trebuchet MS" panose="020B0603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3628854"/>
            <a:ext cx="8295502" cy="1655762"/>
          </a:xfrm>
        </p:spPr>
        <p:txBody>
          <a:bodyPr/>
          <a:lstStyle>
            <a:lvl1pPr marL="0" indent="0" algn="ctr">
              <a:buNone/>
              <a:defRPr sz="2400">
                <a:solidFill>
                  <a:srgbClr val="C3C4C0"/>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2194693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Mai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C6D70"/>
                </a:solidFill>
                <a:latin typeface="Trebuchet MS" panose="020B0603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6"/>
            <a:ext cx="10515600" cy="4212710"/>
          </a:xfrm>
        </p:spPr>
        <p:txBody>
          <a:bodyPr/>
          <a:lstStyle>
            <a:lvl1pPr marL="228600" indent="-228600">
              <a:buFont typeface="Wingdings" panose="05000000000000000000" pitchFamily="2" charset="2"/>
              <a:buChar char="§"/>
              <a:defRPr>
                <a:solidFill>
                  <a:srgbClr val="6C6D70"/>
                </a:solidFill>
                <a:latin typeface="Trebuchet MS" panose="020B0603020202020204" pitchFamily="34" charset="0"/>
              </a:defRPr>
            </a:lvl1pPr>
            <a:lvl2pPr marL="685800" indent="-228600">
              <a:buFont typeface="Wingdings" panose="05000000000000000000" pitchFamily="2" charset="2"/>
              <a:buChar char="§"/>
              <a:defRPr>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061904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Trebuchet MS" panose="020B0603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C3C4C0"/>
                </a:solidFill>
                <a:latin typeface="Trebuchet MS" panose="020B06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4BB82-2418-4D35-9A7E-6ED0E6E63174}" type="slidenum">
              <a:rPr lang="en-US" smtClean="0"/>
              <a:t>‹#›</a:t>
            </a:fld>
            <a:endParaRPr lang="en-US"/>
          </a:p>
        </p:txBody>
      </p:sp>
    </p:spTree>
    <p:extLst>
      <p:ext uri="{BB962C8B-B14F-4D97-AF65-F5344CB8AC3E}">
        <p14:creationId xmlns:p14="http://schemas.microsoft.com/office/powerpoint/2010/main" val="26015410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C6D70"/>
                </a:solidFill>
                <a:latin typeface="Trebuchet MS" panose="020B0603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237424"/>
          </a:xfrm>
        </p:spPr>
        <p:txBody>
          <a:bodyPr/>
          <a:lstStyle>
            <a:lvl1pPr>
              <a:defRPr>
                <a:solidFill>
                  <a:srgbClr val="6C6D70"/>
                </a:solidFill>
                <a:latin typeface="Trebuchet MS" panose="020B0603020202020204" pitchFamily="34" charset="0"/>
              </a:defRPr>
            </a:lvl1pPr>
            <a:lvl2pPr>
              <a:defRPr>
                <a:solidFill>
                  <a:srgbClr val="6C6D70"/>
                </a:solidFill>
                <a:latin typeface="Trebuchet MS" panose="020B0603020202020204" pitchFamily="34" charset="0"/>
              </a:defRPr>
            </a:lvl2pPr>
            <a:lvl3pPr>
              <a:defRPr>
                <a:solidFill>
                  <a:srgbClr val="6C6D70"/>
                </a:solidFill>
                <a:latin typeface="Trebuchet MS" panose="020B0603020202020204" pitchFamily="34" charset="0"/>
              </a:defRPr>
            </a:lvl3pPr>
            <a:lvl4pPr>
              <a:defRPr>
                <a:solidFill>
                  <a:srgbClr val="6C6D70"/>
                </a:solidFill>
                <a:latin typeface="Trebuchet MS" panose="020B0603020202020204" pitchFamily="34" charset="0"/>
              </a:defRPr>
            </a:lvl4pPr>
            <a:lvl5pPr>
              <a:defRPr>
                <a:solidFill>
                  <a:srgbClr val="6C6D70"/>
                </a:solidFill>
                <a:latin typeface="Trebuchet MS" panose="020B0603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237424"/>
          </a:xfrm>
        </p:spPr>
        <p:txBody>
          <a:bodyPr/>
          <a:lstStyle>
            <a:lvl1pPr>
              <a:defRPr>
                <a:solidFill>
                  <a:srgbClr val="6C6D70"/>
                </a:solidFill>
                <a:latin typeface="Trebuchet MS" panose="020B0603020202020204" pitchFamily="34" charset="0"/>
              </a:defRPr>
            </a:lvl1pPr>
            <a:lvl2pPr>
              <a:defRPr>
                <a:solidFill>
                  <a:srgbClr val="6C6D70"/>
                </a:solidFill>
                <a:latin typeface="Trebuchet MS" panose="020B0603020202020204" pitchFamily="34" charset="0"/>
              </a:defRPr>
            </a:lvl2pPr>
            <a:lvl3pPr>
              <a:defRPr>
                <a:solidFill>
                  <a:srgbClr val="6C6D70"/>
                </a:solidFill>
                <a:latin typeface="Trebuchet MS" panose="020B0603020202020204" pitchFamily="34" charset="0"/>
              </a:defRPr>
            </a:lvl3pPr>
            <a:lvl4pPr>
              <a:defRPr>
                <a:solidFill>
                  <a:srgbClr val="6C6D70"/>
                </a:solidFill>
                <a:latin typeface="Trebuchet MS" panose="020B0603020202020204" pitchFamily="34" charset="0"/>
              </a:defRPr>
            </a:lvl4pPr>
            <a:lvl5pPr>
              <a:defRPr>
                <a:solidFill>
                  <a:srgbClr val="6C6D70"/>
                </a:solidFill>
                <a:latin typeface="Trebuchet MS" panose="020B0603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7" y="6125954"/>
            <a:ext cx="1664044" cy="460792"/>
          </a:xfrm>
          <a:prstGeom prst="rect">
            <a:avLst/>
          </a:prstGeom>
        </p:spPr>
      </p:pic>
      <p:cxnSp>
        <p:nvCxnSpPr>
          <p:cNvPr id="9" name="Straight Connector 8"/>
          <p:cNvCxnSpPr/>
          <p:nvPr userDrawn="1"/>
        </p:nvCxnSpPr>
        <p:spPr>
          <a:xfrm>
            <a:off x="494270" y="6356350"/>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634098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Trebuchet MS" panose="020B0603020202020204"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Trebuchet MS" panose="020B06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549736"/>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Trebuchet MS" panose="020B06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549736"/>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7" y="6125954"/>
            <a:ext cx="1664044" cy="460792"/>
          </a:xfrm>
          <a:prstGeom prst="rect">
            <a:avLst/>
          </a:prstGeom>
        </p:spPr>
      </p:pic>
      <p:cxnSp>
        <p:nvCxnSpPr>
          <p:cNvPr id="11" name="Straight Connector 10"/>
          <p:cNvCxnSpPr/>
          <p:nvPr userDrawn="1"/>
        </p:nvCxnSpPr>
        <p:spPr>
          <a:xfrm>
            <a:off x="494270" y="6356350"/>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3624843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anose="020B0603020202020204" pitchFamily="34" charset="0"/>
              </a:defRPr>
            </a:lvl1pPr>
          </a:lstStyle>
          <a:p>
            <a:r>
              <a:rPr lang="en-US" smtClean="0"/>
              <a:t>Click to edit Master title style</a:t>
            </a: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7" y="6125954"/>
            <a:ext cx="1664044" cy="460792"/>
          </a:xfrm>
          <a:prstGeom prst="rect">
            <a:avLst/>
          </a:prstGeom>
        </p:spPr>
      </p:pic>
      <p:cxnSp>
        <p:nvCxnSpPr>
          <p:cNvPr id="7" name="Straight Connector 6"/>
          <p:cNvCxnSpPr/>
          <p:nvPr userDrawn="1"/>
        </p:nvCxnSpPr>
        <p:spPr>
          <a:xfrm>
            <a:off x="494270" y="6356350"/>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212013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Blue Transition Slide">
    <p:bg>
      <p:bgPr>
        <a:solidFill>
          <a:srgbClr val="2376B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C4BB82-2418-4D35-9A7E-6ED0E6E63174}"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1" cy="6878574"/>
          </a:xfrm>
          <a:prstGeom prst="rect">
            <a:avLst/>
          </a:prstGeom>
        </p:spPr>
      </p:pic>
      <p:sp>
        <p:nvSpPr>
          <p:cNvPr id="6" name="Title 1"/>
          <p:cNvSpPr>
            <a:spLocks noGrp="1"/>
          </p:cNvSpPr>
          <p:nvPr>
            <p:ph type="title"/>
          </p:nvPr>
        </p:nvSpPr>
        <p:spPr>
          <a:xfrm>
            <a:off x="5971592" y="1709738"/>
            <a:ext cx="6092890" cy="2852737"/>
          </a:xfrm>
        </p:spPr>
        <p:txBody>
          <a:bodyPr anchor="b"/>
          <a:lstStyle>
            <a:lvl1pPr>
              <a:defRPr sz="6000">
                <a:latin typeface="Trebuchet MS" panose="020B0603020202020204" pitchFamily="34" charset="0"/>
              </a:defRPr>
            </a:lvl1pPr>
          </a:lstStyle>
          <a:p>
            <a:r>
              <a:rPr lang="en-US" smtClean="0"/>
              <a:t>Click to edit Master title style</a:t>
            </a:r>
            <a:endParaRPr lang="en-US"/>
          </a:p>
        </p:txBody>
      </p:sp>
      <p:sp>
        <p:nvSpPr>
          <p:cNvPr id="7" name="Text Placeholder 2"/>
          <p:cNvSpPr>
            <a:spLocks noGrp="1"/>
          </p:cNvSpPr>
          <p:nvPr>
            <p:ph type="body" idx="1"/>
          </p:nvPr>
        </p:nvSpPr>
        <p:spPr>
          <a:xfrm>
            <a:off x="5971592" y="4589463"/>
            <a:ext cx="6092890" cy="1500187"/>
          </a:xfrm>
        </p:spPr>
        <p:txBody>
          <a:bodyPr/>
          <a:lstStyle>
            <a:lvl1pPr marL="0" indent="0">
              <a:buNone/>
              <a:defRPr sz="2400">
                <a:solidFill>
                  <a:srgbClr val="C3C4C0"/>
                </a:solidFill>
                <a:latin typeface="Trebuchet MS" panose="020B06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Tree>
    <p:extLst>
      <p:ext uri="{BB962C8B-B14F-4D97-AF65-F5344CB8AC3E}">
        <p14:creationId xmlns:p14="http://schemas.microsoft.com/office/powerpoint/2010/main" val="181100379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Transition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C4BB82-2418-4D35-9A7E-6ED0E6E63174}"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82624" cy="6858000"/>
          </a:xfrm>
          <a:prstGeom prst="rect">
            <a:avLst/>
          </a:prstGeom>
        </p:spPr>
      </p:pic>
      <p:sp>
        <p:nvSpPr>
          <p:cNvPr id="7" name="Title 1"/>
          <p:cNvSpPr>
            <a:spLocks noGrp="1"/>
          </p:cNvSpPr>
          <p:nvPr>
            <p:ph type="title"/>
          </p:nvPr>
        </p:nvSpPr>
        <p:spPr>
          <a:xfrm>
            <a:off x="5971592" y="1709738"/>
            <a:ext cx="6092890" cy="2852737"/>
          </a:xfrm>
        </p:spPr>
        <p:txBody>
          <a:bodyPr anchor="b"/>
          <a:lstStyle>
            <a:lvl1pPr>
              <a:defRPr sz="6000">
                <a:latin typeface="Trebuchet MS" panose="020B0603020202020204" pitchFamily="34" charset="0"/>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5971592" y="4589463"/>
            <a:ext cx="6092890" cy="1500187"/>
          </a:xfrm>
        </p:spPr>
        <p:txBody>
          <a:bodyPr/>
          <a:lstStyle>
            <a:lvl1pPr marL="0" indent="0">
              <a:buNone/>
              <a:defRPr sz="2400">
                <a:solidFill>
                  <a:srgbClr val="C3C4C0"/>
                </a:solidFill>
                <a:latin typeface="Trebuchet MS" panose="020B06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Tree>
    <p:extLst>
      <p:ext uri="{BB962C8B-B14F-4D97-AF65-F5344CB8AC3E}">
        <p14:creationId xmlns:p14="http://schemas.microsoft.com/office/powerpoint/2010/main" val="189184559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5BC4BB82-2418-4D35-9A7E-6ED0E6E63174}" type="slidenum">
              <a:rPr lang="en-US" smtClean="0"/>
              <a:pPr/>
              <a:t>‹#›</a:t>
            </a:fld>
            <a:endParaRPr lang="en-US"/>
          </a:p>
        </p:txBody>
      </p:sp>
    </p:spTree>
    <p:extLst>
      <p:ext uri="{BB962C8B-B14F-4D97-AF65-F5344CB8AC3E}">
        <p14:creationId xmlns:p14="http://schemas.microsoft.com/office/powerpoint/2010/main" val="428702884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62" r:id="rId10"/>
    <p:sldLayoutId id="2147483663" r:id="rId11"/>
    <p:sldLayoutId id="2147483656" r:id="rId12"/>
    <p:sldLayoutId id="2147483657" r:id="rId13"/>
    <p:sldLayoutId id="2147483658" r:id="rId14"/>
    <p:sldLayoutId id="2147483659" r:id="rId15"/>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rgbClr val="6C6D70"/>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C6D70"/>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C6D70"/>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C6D70"/>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C6D70"/>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C6D70"/>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tacticalurbanismguide.co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vneilson@palmbeachtpa.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8.pn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hyperlink" Target="https://www.youtube.com/watch?v=iweucvbAsM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08104" y="1688052"/>
            <a:ext cx="6983896" cy="2387600"/>
          </a:xfrm>
        </p:spPr>
        <p:txBody>
          <a:bodyPr>
            <a:noAutofit/>
          </a:bodyPr>
          <a:lstStyle/>
          <a:p>
            <a:pPr algn="l"/>
            <a:r>
              <a:rPr lang="en-US" dirty="0" smtClean="0">
                <a:latin typeface="Trebuchet MS" panose="020B0603020202020204" pitchFamily="34" charset="0"/>
                <a:ea typeface="Verdana" panose="020B0604030504040204" pitchFamily="34" charset="0"/>
                <a:cs typeface="Verdana" panose="020B0604030504040204" pitchFamily="34" charset="0"/>
              </a:rPr>
              <a:t>West Palm Beach Tactical Urbanism</a:t>
            </a:r>
            <a:endParaRPr lang="en-US" dirty="0">
              <a:latin typeface="Trebuchet MS" panose="020B0603020202020204" pitchFamily="34" charset="0"/>
              <a:ea typeface="Verdana" panose="020B0604030504040204" pitchFamily="34" charset="0"/>
              <a:cs typeface="Verdana" panose="020B0604030504040204" pitchFamily="34" charset="0"/>
            </a:endParaRPr>
          </a:p>
        </p:txBody>
      </p:sp>
      <p:sp>
        <p:nvSpPr>
          <p:cNvPr id="3" name="Subtitle 2"/>
          <p:cNvSpPr>
            <a:spLocks noGrp="1"/>
          </p:cNvSpPr>
          <p:nvPr>
            <p:ph type="subTitle" idx="1"/>
          </p:nvPr>
        </p:nvSpPr>
        <p:spPr>
          <a:xfrm>
            <a:off x="5208104" y="4174532"/>
            <a:ext cx="6983896" cy="1655762"/>
          </a:xfrm>
        </p:spPr>
        <p:txBody>
          <a:bodyPr>
            <a:normAutofit/>
          </a:bodyPr>
          <a:lstStyle/>
          <a:p>
            <a:pPr algn="l"/>
            <a:r>
              <a:rPr lang="en-US" sz="3200" dirty="0" smtClean="0">
                <a:latin typeface="Trebuchet MS" panose="020B0603020202020204" pitchFamily="34" charset="0"/>
                <a:ea typeface="Verdana" panose="020B0604030504040204" pitchFamily="34" charset="0"/>
                <a:cs typeface="Verdana" panose="020B0604030504040204" pitchFamily="34" charset="0"/>
              </a:rPr>
              <a:t>MPOAC Noteworthy Practices</a:t>
            </a:r>
          </a:p>
          <a:p>
            <a:pPr algn="l"/>
            <a:r>
              <a:rPr lang="en-US" sz="3200" dirty="0" smtClean="0">
                <a:latin typeface="Trebuchet MS" panose="020B0603020202020204" pitchFamily="34" charset="0"/>
                <a:ea typeface="Verdana" panose="020B0604030504040204" pitchFamily="34" charset="0"/>
                <a:cs typeface="Verdana" panose="020B0604030504040204" pitchFamily="34" charset="0"/>
              </a:rPr>
              <a:t>April 30, </a:t>
            </a:r>
            <a:r>
              <a:rPr lang="en-US" sz="3200" dirty="0" smtClean="0">
                <a:latin typeface="Trebuchet MS" panose="020B0603020202020204" pitchFamily="34" charset="0"/>
                <a:ea typeface="Verdana" panose="020B0604030504040204" pitchFamily="34" charset="0"/>
                <a:cs typeface="Verdana" panose="020B0604030504040204" pitchFamily="34" charset="0"/>
              </a:rPr>
              <a:t>2019</a:t>
            </a:r>
          </a:p>
        </p:txBody>
      </p:sp>
    </p:spTree>
    <p:extLst>
      <p:ext uri="{BB962C8B-B14F-4D97-AF65-F5344CB8AC3E}">
        <p14:creationId xmlns:p14="http://schemas.microsoft.com/office/powerpoint/2010/main" val="2011481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354355" y="123068"/>
            <a:ext cx="10583591" cy="11923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Lessons Learned (-’s)</a:t>
            </a:r>
            <a:endParaRPr lang="en-US" sz="36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p:nvCxnSpPr>
        <p:spPr>
          <a:xfrm>
            <a:off x="152400" y="1276414"/>
            <a:ext cx="11101252"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33" y="228005"/>
            <a:ext cx="877750" cy="914400"/>
          </a:xfrm>
          <a:prstGeom prst="rect">
            <a:avLst/>
          </a:prstGeom>
        </p:spPr>
      </p:pic>
      <p:cxnSp>
        <p:nvCxnSpPr>
          <p:cNvPr id="14" name="Straight Connector 13"/>
          <p:cNvCxnSpPr/>
          <p:nvPr/>
        </p:nvCxnSpPr>
        <p:spPr>
          <a:xfrm flipH="1" flipV="1">
            <a:off x="1240233" y="170586"/>
            <a:ext cx="0" cy="10972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10607" y="1609190"/>
            <a:ext cx="11527339" cy="5016758"/>
          </a:xfrm>
          <a:prstGeom prst="rect">
            <a:avLst/>
          </a:prstGeom>
        </p:spPr>
        <p:txBody>
          <a:bodyPr wrap="square">
            <a:spAutoFit/>
          </a:bodyPr>
          <a:lstStyle/>
          <a:p>
            <a:pPr marL="571500" indent="-571500">
              <a:buFont typeface="Courier New" panose="02070309020205020404" pitchFamily="49" charset="0"/>
              <a:buChar char="o"/>
            </a:pPr>
            <a:r>
              <a:rPr lang="en-US" sz="3600" dirty="0" smtClean="0">
                <a:solidFill>
                  <a:srgbClr val="6C6D70"/>
                </a:solidFill>
                <a:latin typeface="Trebuchet MS" panose="020B0603020202020204" pitchFamily="34" charset="0"/>
              </a:rPr>
              <a:t>Projects on other agency right-of-way require longer approval process </a:t>
            </a:r>
          </a:p>
          <a:p>
            <a:pPr marL="571500" indent="-571500">
              <a:buFont typeface="Courier New" panose="02070309020205020404" pitchFamily="49" charset="0"/>
              <a:buChar char="o"/>
            </a:pPr>
            <a:endParaRPr lang="en-US" sz="3600" dirty="0">
              <a:solidFill>
                <a:srgbClr val="6C6D70"/>
              </a:solidFill>
              <a:latin typeface="Trebuchet MS" panose="020B0603020202020204" pitchFamily="34" charset="0"/>
            </a:endParaRPr>
          </a:p>
          <a:p>
            <a:pPr marL="571500" indent="-571500">
              <a:buFont typeface="Courier New" panose="02070309020205020404" pitchFamily="49" charset="0"/>
              <a:buChar char="o"/>
            </a:pPr>
            <a:r>
              <a:rPr lang="en-US" sz="3600" dirty="0">
                <a:solidFill>
                  <a:srgbClr val="6C6D70"/>
                </a:solidFill>
                <a:latin typeface="Trebuchet MS" panose="020B0603020202020204" pitchFamily="34" charset="0"/>
              </a:rPr>
              <a:t>Research materials for durability, maintenance, slippery when wet?  </a:t>
            </a:r>
            <a:endParaRPr lang="en-US" sz="3600" dirty="0" smtClean="0">
              <a:solidFill>
                <a:srgbClr val="6C6D70"/>
              </a:solidFill>
              <a:latin typeface="Trebuchet MS" panose="020B0603020202020204" pitchFamily="34" charset="0"/>
            </a:endParaRPr>
          </a:p>
          <a:p>
            <a:endParaRPr lang="en-US" sz="3200" dirty="0">
              <a:solidFill>
                <a:srgbClr val="6C6D70"/>
              </a:solidFill>
              <a:latin typeface="Trebuchet MS" panose="020B0603020202020204" pitchFamily="34" charset="0"/>
            </a:endParaRPr>
          </a:p>
          <a:p>
            <a:pPr marL="571500" indent="-571500">
              <a:buFont typeface="Courier New" panose="02070309020205020404" pitchFamily="49" charset="0"/>
              <a:buChar char="o"/>
            </a:pPr>
            <a:r>
              <a:rPr lang="en-US" sz="3600" dirty="0" smtClean="0">
                <a:solidFill>
                  <a:srgbClr val="6C6D70"/>
                </a:solidFill>
                <a:latin typeface="Trebuchet MS" panose="020B0603020202020204" pitchFamily="34" charset="0"/>
              </a:rPr>
              <a:t>Compliance with Manual </a:t>
            </a:r>
            <a:r>
              <a:rPr lang="en-US" sz="3600" dirty="0">
                <a:solidFill>
                  <a:srgbClr val="6C6D70"/>
                </a:solidFill>
                <a:latin typeface="Trebuchet MS" panose="020B0603020202020204" pitchFamily="34" charset="0"/>
              </a:rPr>
              <a:t>on Uniform Traffic Control Devices (MUTCD</a:t>
            </a:r>
            <a:r>
              <a:rPr lang="en-US" sz="3600" dirty="0" smtClean="0">
                <a:solidFill>
                  <a:srgbClr val="6C6D70"/>
                </a:solidFill>
                <a:latin typeface="Trebuchet MS" panose="020B0603020202020204" pitchFamily="34" charset="0"/>
              </a:rPr>
              <a:t>)</a:t>
            </a:r>
          </a:p>
          <a:p>
            <a:endParaRPr lang="en-US" sz="3600" dirty="0">
              <a:solidFill>
                <a:srgbClr val="6C6D70"/>
              </a:solidFill>
              <a:latin typeface="Trebuchet MS" panose="020B0603020202020204" pitchFamily="34" charset="0"/>
            </a:endParaRPr>
          </a:p>
        </p:txBody>
      </p:sp>
    </p:spTree>
    <p:extLst>
      <p:ext uri="{BB962C8B-B14F-4D97-AF65-F5344CB8AC3E}">
        <p14:creationId xmlns:p14="http://schemas.microsoft.com/office/powerpoint/2010/main" val="30471182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354355" y="123068"/>
            <a:ext cx="10583591" cy="11923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Lessons Learned (+’s)</a:t>
            </a:r>
            <a:endParaRPr lang="en-US" sz="36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p:nvCxnSpPr>
        <p:spPr>
          <a:xfrm>
            <a:off x="152400" y="1276414"/>
            <a:ext cx="11101252"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33" y="228005"/>
            <a:ext cx="877750" cy="914400"/>
          </a:xfrm>
          <a:prstGeom prst="rect">
            <a:avLst/>
          </a:prstGeom>
        </p:spPr>
      </p:pic>
      <p:cxnSp>
        <p:nvCxnSpPr>
          <p:cNvPr id="14" name="Straight Connector 13"/>
          <p:cNvCxnSpPr/>
          <p:nvPr/>
        </p:nvCxnSpPr>
        <p:spPr>
          <a:xfrm flipH="1" flipV="1">
            <a:off x="1240233" y="170586"/>
            <a:ext cx="0" cy="10972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10608" y="1609190"/>
            <a:ext cx="7056992" cy="5016758"/>
          </a:xfrm>
          <a:prstGeom prst="rect">
            <a:avLst/>
          </a:prstGeom>
        </p:spPr>
        <p:txBody>
          <a:bodyPr wrap="square">
            <a:spAutoFit/>
          </a:bodyPr>
          <a:lstStyle/>
          <a:p>
            <a:pPr marL="571500" indent="-571500">
              <a:buFont typeface="Courier New" panose="02070309020205020404" pitchFamily="49" charset="0"/>
              <a:buChar char="o"/>
            </a:pPr>
            <a:r>
              <a:rPr lang="en-US" sz="3600" dirty="0" smtClean="0">
                <a:solidFill>
                  <a:srgbClr val="6C6D70"/>
                </a:solidFill>
                <a:latin typeface="Trebuchet MS" panose="020B0603020202020204" pitchFamily="34" charset="0"/>
              </a:rPr>
              <a:t>Engage community, schools, businesses, volunteers</a:t>
            </a:r>
          </a:p>
          <a:p>
            <a:pPr marL="571500" indent="-571500">
              <a:buFont typeface="Courier New" panose="02070309020205020404" pitchFamily="49" charset="0"/>
              <a:buChar char="o"/>
            </a:pPr>
            <a:endParaRPr lang="en-US" sz="3600" dirty="0">
              <a:solidFill>
                <a:srgbClr val="6C6D70"/>
              </a:solidFill>
              <a:latin typeface="Trebuchet MS" panose="020B0603020202020204" pitchFamily="34" charset="0"/>
            </a:endParaRPr>
          </a:p>
          <a:p>
            <a:pPr marL="571500" indent="-571500">
              <a:buFont typeface="Courier New" panose="02070309020205020404" pitchFamily="49" charset="0"/>
              <a:buChar char="o"/>
            </a:pPr>
            <a:r>
              <a:rPr lang="en-US" sz="3600" dirty="0" smtClean="0">
                <a:solidFill>
                  <a:srgbClr val="6C6D70"/>
                </a:solidFill>
                <a:latin typeface="Trebuchet MS" panose="020B0603020202020204" pitchFamily="34" charset="0"/>
              </a:rPr>
              <a:t>Safe Streets Summit 2018 People’s Choice Award </a:t>
            </a:r>
          </a:p>
          <a:p>
            <a:endParaRPr lang="en-US" sz="3200" dirty="0">
              <a:solidFill>
                <a:srgbClr val="6C6D70"/>
              </a:solidFill>
              <a:latin typeface="Trebuchet MS" panose="020B0603020202020204" pitchFamily="34" charset="0"/>
            </a:endParaRPr>
          </a:p>
          <a:p>
            <a:pPr marL="571500" indent="-571500">
              <a:buFont typeface="Courier New" panose="02070309020205020404" pitchFamily="49" charset="0"/>
              <a:buChar char="o"/>
            </a:pPr>
            <a:r>
              <a:rPr lang="en-US" sz="3600" dirty="0" smtClean="0">
                <a:solidFill>
                  <a:srgbClr val="6C6D70"/>
                </a:solidFill>
                <a:latin typeface="Trebuchet MS" panose="020B0603020202020204" pitchFamily="34" charset="0"/>
              </a:rPr>
              <a:t>Motivation and friendly competition for local cities</a:t>
            </a:r>
          </a:p>
          <a:p>
            <a:endParaRPr lang="en-US" sz="3600" dirty="0">
              <a:solidFill>
                <a:srgbClr val="6C6D70"/>
              </a:solidFill>
              <a:latin typeface="Trebuchet MS" panose="020B0603020202020204" pitchFamily="34" charset="0"/>
            </a:endParaRPr>
          </a:p>
        </p:txBody>
      </p:sp>
      <p:pic>
        <p:nvPicPr>
          <p:cNvPr id="2" name="Picture 1"/>
          <p:cNvPicPr>
            <a:picLocks noChangeAspect="1"/>
          </p:cNvPicPr>
          <p:nvPr/>
        </p:nvPicPr>
        <p:blipFill>
          <a:blip r:embed="rId4"/>
          <a:stretch>
            <a:fillRect/>
          </a:stretch>
        </p:blipFill>
        <p:spPr>
          <a:xfrm>
            <a:off x="7349016" y="1609190"/>
            <a:ext cx="3837961" cy="4866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38363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7085" y="0"/>
            <a:ext cx="11785546" cy="1276310"/>
            <a:chOff x="152454" y="176434"/>
            <a:chExt cx="11785546" cy="1276310"/>
          </a:xfrm>
        </p:grpSpPr>
        <p:cxnSp>
          <p:nvCxnSpPr>
            <p:cNvPr id="10" name="Straight Connector 9"/>
            <p:cNvCxnSpPr/>
            <p:nvPr/>
          </p:nvCxnSpPr>
          <p:spPr>
            <a:xfrm>
              <a:off x="152454" y="1452744"/>
              <a:ext cx="11101252"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87" y="249356"/>
              <a:ext cx="1027190" cy="1070080"/>
            </a:xfrm>
            <a:prstGeom prst="rect">
              <a:avLst/>
            </a:prstGeom>
          </p:spPr>
        </p:pic>
        <p:cxnSp>
          <p:nvCxnSpPr>
            <p:cNvPr id="12" name="Straight Connector 11"/>
            <p:cNvCxnSpPr/>
            <p:nvPr/>
          </p:nvCxnSpPr>
          <p:spPr>
            <a:xfrm flipH="1" flipV="1">
              <a:off x="1488261" y="176434"/>
              <a:ext cx="6148" cy="127631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713392" y="558302"/>
              <a:ext cx="10224608" cy="6872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Key Takeaways</a:t>
              </a:r>
              <a:endParaRPr lang="en-US" sz="40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14" name="Rectangle 13"/>
          <p:cNvSpPr/>
          <p:nvPr/>
        </p:nvSpPr>
        <p:spPr>
          <a:xfrm>
            <a:off x="297774" y="1409618"/>
            <a:ext cx="7150776" cy="5570756"/>
          </a:xfrm>
          <a:prstGeom prst="rect">
            <a:avLst/>
          </a:prstGeom>
        </p:spPr>
        <p:txBody>
          <a:bodyPr wrap="square">
            <a:spAutoFit/>
          </a:bodyPr>
          <a:lstStyle/>
          <a:p>
            <a:pPr marL="571500" indent="-571500">
              <a:buFont typeface="Courier New" panose="02070309020205020404" pitchFamily="49" charset="0"/>
              <a:buChar char="o"/>
            </a:pPr>
            <a:r>
              <a:rPr lang="en-US" sz="3600" dirty="0">
                <a:solidFill>
                  <a:srgbClr val="6C6D70"/>
                </a:solidFill>
                <a:latin typeface="Trebuchet MS" panose="020B0603020202020204" pitchFamily="34" charset="0"/>
              </a:rPr>
              <a:t>Support </a:t>
            </a:r>
            <a:r>
              <a:rPr lang="en-US" sz="3600" dirty="0">
                <a:solidFill>
                  <a:srgbClr val="6C6D70"/>
                </a:solidFill>
                <a:latin typeface="Trebuchet MS" panose="020B0603020202020204" pitchFamily="34" charset="0"/>
              </a:rPr>
              <a:t>of </a:t>
            </a:r>
            <a:r>
              <a:rPr lang="en-US" sz="3600" dirty="0" smtClean="0">
                <a:solidFill>
                  <a:srgbClr val="6C6D70"/>
                </a:solidFill>
                <a:latin typeface="Trebuchet MS" panose="020B0603020202020204" pitchFamily="34" charset="0"/>
              </a:rPr>
              <a:t>temporary low cost </a:t>
            </a:r>
            <a:r>
              <a:rPr lang="en-US" sz="3600" dirty="0">
                <a:solidFill>
                  <a:srgbClr val="6C6D70"/>
                </a:solidFill>
                <a:latin typeface="Trebuchet MS" panose="020B0603020202020204" pitchFamily="34" charset="0"/>
              </a:rPr>
              <a:t>projects can </a:t>
            </a:r>
            <a:r>
              <a:rPr lang="en-US" sz="3600" dirty="0" smtClean="0">
                <a:solidFill>
                  <a:srgbClr val="6C6D70"/>
                </a:solidFill>
                <a:latin typeface="Trebuchet MS" panose="020B0603020202020204" pitchFamily="34" charset="0"/>
              </a:rPr>
              <a:t>raise </a:t>
            </a:r>
            <a:r>
              <a:rPr lang="en-US" sz="3600" dirty="0">
                <a:solidFill>
                  <a:srgbClr val="6C6D70"/>
                </a:solidFill>
                <a:latin typeface="Trebuchet MS" panose="020B0603020202020204" pitchFamily="34" charset="0"/>
              </a:rPr>
              <a:t>awareness and gain local buy-in, which can lead to a permanent project with lasting results.</a:t>
            </a:r>
          </a:p>
          <a:p>
            <a:pPr marL="571500" indent="-571500">
              <a:buFont typeface="Courier New" panose="02070309020205020404" pitchFamily="49" charset="0"/>
              <a:buChar char="o"/>
            </a:pPr>
            <a:endParaRPr lang="en-US" sz="3600" dirty="0">
              <a:solidFill>
                <a:srgbClr val="6C6D70"/>
              </a:solidFill>
              <a:latin typeface="Trebuchet MS" panose="020B0603020202020204" pitchFamily="34" charset="0"/>
            </a:endParaRPr>
          </a:p>
          <a:p>
            <a:pPr marL="571500" indent="-571500">
              <a:buFont typeface="Courier New" panose="02070309020205020404" pitchFamily="49" charset="0"/>
              <a:buChar char="o"/>
            </a:pPr>
            <a:r>
              <a:rPr lang="en-US" sz="3600" dirty="0">
                <a:solidFill>
                  <a:srgbClr val="6C6D70"/>
                </a:solidFill>
                <a:latin typeface="Trebuchet MS" panose="020B0603020202020204" pitchFamily="34" charset="0"/>
              </a:rPr>
              <a:t>Involve local community to help </a:t>
            </a:r>
            <a:r>
              <a:rPr lang="en-US" sz="3600" dirty="0" smtClean="0">
                <a:solidFill>
                  <a:srgbClr val="6C6D70"/>
                </a:solidFill>
                <a:latin typeface="Trebuchet MS" panose="020B0603020202020204" pitchFamily="34" charset="0"/>
              </a:rPr>
              <a:t>design, promote, </a:t>
            </a:r>
            <a:r>
              <a:rPr lang="en-US" sz="3600" dirty="0">
                <a:solidFill>
                  <a:srgbClr val="6C6D70"/>
                </a:solidFill>
                <a:latin typeface="Trebuchet MS" panose="020B0603020202020204" pitchFamily="34" charset="0"/>
              </a:rPr>
              <a:t>and implement project.</a:t>
            </a:r>
          </a:p>
          <a:p>
            <a:endParaRPr lang="en-US" sz="3200" dirty="0" smtClean="0">
              <a:solidFill>
                <a:srgbClr val="6C6D70"/>
              </a:solidFill>
              <a:latin typeface="Trebuchet MS" panose="020B0603020202020204" pitchFamily="34" charset="0"/>
            </a:endParaRPr>
          </a:p>
        </p:txBody>
      </p:sp>
      <p:pic>
        <p:nvPicPr>
          <p:cNvPr id="3074" name="Picture 2" descr="17098595_10154214882912056_2253633174665192479_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4498651"/>
            <a:ext cx="3400435" cy="2040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rot="795600">
            <a:off x="8202419" y="1931566"/>
            <a:ext cx="3400435" cy="2747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6261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7085" y="0"/>
            <a:ext cx="11785546" cy="1276310"/>
            <a:chOff x="152454" y="176434"/>
            <a:chExt cx="11785546" cy="1276310"/>
          </a:xfrm>
        </p:grpSpPr>
        <p:cxnSp>
          <p:nvCxnSpPr>
            <p:cNvPr id="10" name="Straight Connector 9"/>
            <p:cNvCxnSpPr/>
            <p:nvPr/>
          </p:nvCxnSpPr>
          <p:spPr>
            <a:xfrm>
              <a:off x="152454" y="1452744"/>
              <a:ext cx="11101252"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87" y="249356"/>
              <a:ext cx="1027190" cy="1070080"/>
            </a:xfrm>
            <a:prstGeom prst="rect">
              <a:avLst/>
            </a:prstGeom>
          </p:spPr>
        </p:pic>
        <p:cxnSp>
          <p:nvCxnSpPr>
            <p:cNvPr id="12" name="Straight Connector 11"/>
            <p:cNvCxnSpPr/>
            <p:nvPr/>
          </p:nvCxnSpPr>
          <p:spPr>
            <a:xfrm flipH="1" flipV="1">
              <a:off x="1488261" y="176434"/>
              <a:ext cx="6148" cy="127631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713392" y="558302"/>
              <a:ext cx="10224608" cy="6872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Success!</a:t>
              </a:r>
              <a:endParaRPr lang="en-US" sz="40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0106" y="2200908"/>
            <a:ext cx="3500438" cy="3407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1981" y="2154236"/>
            <a:ext cx="4500562" cy="3500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http://www.cityofwpb.com/getmedia/5ef9557d-604d-40fc-92bb-ab88e6980a48/MIGRATION-6;?width=300&amp;height=224"/>
          <p:cNvPicPr>
            <a:picLocks noChangeAspect="1" noChangeArrowheads="1"/>
          </p:cNvPicPr>
          <p:nvPr/>
        </p:nvPicPr>
        <p:blipFill rotWithShape="1">
          <a:blip r:embed="rId6">
            <a:extLst>
              <a:ext uri="{28A0092B-C50C-407E-A947-70E740481C1C}">
                <a14:useLocalDpi xmlns:a14="http://schemas.microsoft.com/office/drawing/2010/main" val="0"/>
              </a:ext>
            </a:extLst>
          </a:blip>
          <a:srcRect l="7502" r="20164"/>
          <a:stretch/>
        </p:blipFill>
        <p:spPr bwMode="auto">
          <a:xfrm>
            <a:off x="8956766" y="1439562"/>
            <a:ext cx="2857500" cy="29496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cityofwpb.com/getmedia/48e843fa-a5bf-46b1-b29d-76310240ac40/MIGRATION-4;?width=300&amp;height=2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6766" y="4552491"/>
            <a:ext cx="2857500" cy="213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9136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7085" y="0"/>
            <a:ext cx="11785546" cy="1276310"/>
            <a:chOff x="152454" y="176434"/>
            <a:chExt cx="11785546" cy="1276310"/>
          </a:xfrm>
        </p:grpSpPr>
        <p:cxnSp>
          <p:nvCxnSpPr>
            <p:cNvPr id="10" name="Straight Connector 9"/>
            <p:cNvCxnSpPr/>
            <p:nvPr/>
          </p:nvCxnSpPr>
          <p:spPr>
            <a:xfrm>
              <a:off x="152454" y="1452744"/>
              <a:ext cx="11101252"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87" y="249356"/>
              <a:ext cx="1027190" cy="1070080"/>
            </a:xfrm>
            <a:prstGeom prst="rect">
              <a:avLst/>
            </a:prstGeom>
          </p:spPr>
        </p:pic>
        <p:cxnSp>
          <p:nvCxnSpPr>
            <p:cNvPr id="12" name="Straight Connector 11"/>
            <p:cNvCxnSpPr/>
            <p:nvPr/>
          </p:nvCxnSpPr>
          <p:spPr>
            <a:xfrm flipH="1" flipV="1">
              <a:off x="1488261" y="176434"/>
              <a:ext cx="6148" cy="127631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713392" y="558302"/>
              <a:ext cx="10224608" cy="6872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Feasibility for Other Agencies</a:t>
              </a:r>
              <a:endParaRPr lang="en-US" sz="40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14" name="Rectangle 13"/>
          <p:cNvSpPr/>
          <p:nvPr/>
        </p:nvSpPr>
        <p:spPr>
          <a:xfrm>
            <a:off x="87085" y="1483514"/>
            <a:ext cx="7914072" cy="5509200"/>
          </a:xfrm>
          <a:prstGeom prst="rect">
            <a:avLst/>
          </a:prstGeom>
        </p:spPr>
        <p:txBody>
          <a:bodyPr wrap="square">
            <a:spAutoFit/>
          </a:bodyPr>
          <a:lstStyle/>
          <a:p>
            <a:pPr marL="571500" indent="-571500">
              <a:buFont typeface="Courier New" panose="02070309020205020404" pitchFamily="49" charset="0"/>
              <a:buChar char="o"/>
            </a:pPr>
            <a:r>
              <a:rPr lang="en-US" sz="3200" dirty="0">
                <a:solidFill>
                  <a:srgbClr val="6C6D70"/>
                </a:solidFill>
                <a:latin typeface="Trebuchet MS" panose="020B0603020202020204" pitchFamily="34" charset="0"/>
              </a:rPr>
              <a:t>Fairly easy</a:t>
            </a:r>
            <a:r>
              <a:rPr lang="en-US" sz="3200" dirty="0">
                <a:solidFill>
                  <a:srgbClr val="6C6D70"/>
                </a:solidFill>
                <a:latin typeface="Trebuchet MS" panose="020B0603020202020204" pitchFamily="34" charset="0"/>
              </a:rPr>
              <a:t>, quick and low cost way to test out safety </a:t>
            </a:r>
            <a:r>
              <a:rPr lang="en-US" sz="3200" dirty="0" smtClean="0">
                <a:solidFill>
                  <a:srgbClr val="6C6D70"/>
                </a:solidFill>
                <a:latin typeface="Trebuchet MS" panose="020B0603020202020204" pitchFamily="34" charset="0"/>
              </a:rPr>
              <a:t>improvements</a:t>
            </a:r>
          </a:p>
          <a:p>
            <a:endParaRPr lang="en-US" sz="3200" dirty="0">
              <a:solidFill>
                <a:srgbClr val="6C6D70"/>
              </a:solidFill>
              <a:latin typeface="Trebuchet MS" panose="020B0603020202020204" pitchFamily="34" charset="0"/>
            </a:endParaRPr>
          </a:p>
          <a:p>
            <a:pPr marL="571500" indent="-571500">
              <a:buFont typeface="Courier New" panose="02070309020205020404" pitchFamily="49" charset="0"/>
              <a:buChar char="o"/>
            </a:pPr>
            <a:r>
              <a:rPr lang="en-US" sz="3200" dirty="0" smtClean="0">
                <a:solidFill>
                  <a:srgbClr val="6C6D70"/>
                </a:solidFill>
                <a:latin typeface="Trebuchet MS" panose="020B0603020202020204" pitchFamily="34" charset="0"/>
              </a:rPr>
              <a:t>Must </a:t>
            </a:r>
            <a:r>
              <a:rPr lang="en-US" sz="3200" dirty="0">
                <a:solidFill>
                  <a:srgbClr val="6C6D70"/>
                </a:solidFill>
                <a:latin typeface="Trebuchet MS" panose="020B0603020202020204" pitchFamily="34" charset="0"/>
              </a:rPr>
              <a:t>have </a:t>
            </a:r>
            <a:r>
              <a:rPr lang="en-US" sz="3200" dirty="0" smtClean="0">
                <a:solidFill>
                  <a:srgbClr val="6C6D70"/>
                </a:solidFill>
                <a:latin typeface="Trebuchet MS" panose="020B0603020202020204" pitchFamily="34" charset="0"/>
              </a:rPr>
              <a:t>approval </a:t>
            </a:r>
            <a:r>
              <a:rPr lang="en-US" sz="3200" dirty="0">
                <a:solidFill>
                  <a:srgbClr val="6C6D70"/>
                </a:solidFill>
                <a:latin typeface="Trebuchet MS" panose="020B0603020202020204" pitchFamily="34" charset="0"/>
              </a:rPr>
              <a:t>of the right-of-way owner to </a:t>
            </a:r>
            <a:r>
              <a:rPr lang="en-US" sz="3200" dirty="0" smtClean="0">
                <a:solidFill>
                  <a:srgbClr val="6C6D70"/>
                </a:solidFill>
                <a:latin typeface="Trebuchet MS" panose="020B0603020202020204" pitchFamily="34" charset="0"/>
              </a:rPr>
              <a:t>implement</a:t>
            </a:r>
          </a:p>
          <a:p>
            <a:endParaRPr lang="en-US" sz="3200" dirty="0">
              <a:solidFill>
                <a:srgbClr val="6C6D70"/>
              </a:solidFill>
              <a:latin typeface="Trebuchet MS" panose="020B0603020202020204" pitchFamily="34" charset="0"/>
            </a:endParaRPr>
          </a:p>
          <a:p>
            <a:pPr marL="571500" indent="-571500">
              <a:buFont typeface="Courier New" panose="02070309020205020404" pitchFamily="49" charset="0"/>
              <a:buChar char="o"/>
            </a:pPr>
            <a:r>
              <a:rPr lang="en-US" sz="3200" i="1" dirty="0" smtClean="0">
                <a:solidFill>
                  <a:srgbClr val="6C6D70"/>
                </a:solidFill>
                <a:latin typeface="Trebuchet MS" panose="020B0603020202020204" pitchFamily="34" charset="0"/>
              </a:rPr>
              <a:t>Tactical </a:t>
            </a:r>
            <a:r>
              <a:rPr lang="en-US" sz="3200" i="1" dirty="0">
                <a:solidFill>
                  <a:srgbClr val="6C6D70"/>
                </a:solidFill>
                <a:latin typeface="Trebuchet MS" panose="020B0603020202020204" pitchFamily="34" charset="0"/>
              </a:rPr>
              <a:t>Urbanist’s </a:t>
            </a:r>
            <a:r>
              <a:rPr lang="en-US" sz="3200" i="1" dirty="0" smtClean="0">
                <a:solidFill>
                  <a:srgbClr val="6C6D70"/>
                </a:solidFill>
                <a:latin typeface="Trebuchet MS" panose="020B0603020202020204" pitchFamily="34" charset="0"/>
              </a:rPr>
              <a:t>Guide </a:t>
            </a:r>
            <a:r>
              <a:rPr lang="en-US" sz="3200" dirty="0">
                <a:solidFill>
                  <a:srgbClr val="6C6D70"/>
                </a:solidFill>
                <a:latin typeface="Trebuchet MS" panose="020B0603020202020204" pitchFamily="34" charset="0"/>
              </a:rPr>
              <a:t>serves as a guidance manual </a:t>
            </a:r>
            <a:r>
              <a:rPr lang="en-US" sz="3200" dirty="0" smtClean="0">
                <a:solidFill>
                  <a:srgbClr val="6C6D70"/>
                </a:solidFill>
                <a:latin typeface="Trebuchet MS" panose="020B0603020202020204" pitchFamily="34" charset="0"/>
              </a:rPr>
              <a:t>:  </a:t>
            </a:r>
            <a:r>
              <a:rPr lang="en-US" sz="3200" dirty="0">
                <a:solidFill>
                  <a:srgbClr val="6C6D70"/>
                </a:solidFill>
                <a:latin typeface="Trebuchet MS" panose="020B0603020202020204" pitchFamily="34" charset="0"/>
                <a:hlinkClick r:id="rId4"/>
              </a:rPr>
              <a:t>http://tacticalurbanismguide.com/</a:t>
            </a:r>
            <a:endParaRPr lang="en-US" sz="3200" dirty="0">
              <a:solidFill>
                <a:srgbClr val="6C6D70"/>
              </a:solidFill>
              <a:latin typeface="Trebuchet MS" panose="020B0603020202020204" pitchFamily="34" charset="0"/>
            </a:endParaRPr>
          </a:p>
          <a:p>
            <a:pPr marL="571500" indent="-571500">
              <a:buFont typeface="Courier New" panose="02070309020205020404" pitchFamily="49" charset="0"/>
              <a:buChar char="o"/>
            </a:pPr>
            <a:endParaRPr lang="en-US" sz="3200" dirty="0" smtClean="0"/>
          </a:p>
          <a:p>
            <a:pPr marL="571500" indent="-571500">
              <a:buFont typeface="Courier New" panose="02070309020205020404" pitchFamily="49" charset="0"/>
              <a:buChar char="o"/>
            </a:pPr>
            <a:endParaRPr lang="en-US" sz="3200" dirty="0" smtClean="0">
              <a:solidFill>
                <a:srgbClr val="6C6D70"/>
              </a:solidFill>
              <a:latin typeface="Trebuchet MS" panose="020B0603020202020204" pitchFamily="34" charset="0"/>
            </a:endParaRPr>
          </a:p>
        </p:txBody>
      </p:sp>
      <p:pic>
        <p:nvPicPr>
          <p:cNvPr id="9" name="Picture 8"/>
          <p:cNvPicPr>
            <a:picLocks noChangeAspect="1"/>
          </p:cNvPicPr>
          <p:nvPr/>
        </p:nvPicPr>
        <p:blipFill rotWithShape="1">
          <a:blip r:embed="rId5"/>
          <a:srcRect r="614"/>
          <a:stretch/>
        </p:blipFill>
        <p:spPr>
          <a:xfrm>
            <a:off x="8086725" y="1704975"/>
            <a:ext cx="3803635" cy="3013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ent-Up Arrow 1"/>
          <p:cNvSpPr/>
          <p:nvPr/>
        </p:nvSpPr>
        <p:spPr>
          <a:xfrm>
            <a:off x="8086725" y="4925716"/>
            <a:ext cx="2371725" cy="1010913"/>
          </a:xfrm>
          <a:prstGeom prst="ben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561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896385"/>
            <a:ext cx="8295503" cy="2414416"/>
          </a:xfrm>
        </p:spPr>
        <p:txBody>
          <a:bodyPr/>
          <a:lstStyle/>
          <a:p>
            <a:r>
              <a:rPr lang="en-US" b="1" dirty="0" smtClean="0">
                <a:solidFill>
                  <a:srgbClr val="1C75BB"/>
                </a:solidFill>
              </a:rPr>
              <a:t>Thank </a:t>
            </a:r>
            <a:r>
              <a:rPr lang="en-US" b="1" dirty="0" smtClean="0">
                <a:solidFill>
                  <a:srgbClr val="1C75BB"/>
                </a:solidFill>
              </a:rPr>
              <a:t>you!</a:t>
            </a:r>
            <a:endParaRPr lang="en-US" b="1" dirty="0">
              <a:solidFill>
                <a:srgbClr val="1C75BB"/>
              </a:solidFill>
            </a:endParaRPr>
          </a:p>
        </p:txBody>
      </p:sp>
      <p:sp>
        <p:nvSpPr>
          <p:cNvPr id="3" name="Subtitle 2"/>
          <p:cNvSpPr>
            <a:spLocks noGrp="1"/>
          </p:cNvSpPr>
          <p:nvPr>
            <p:ph type="subTitle" idx="1"/>
          </p:nvPr>
        </p:nvSpPr>
        <p:spPr>
          <a:xfrm>
            <a:off x="1" y="3441082"/>
            <a:ext cx="8295502" cy="1655762"/>
          </a:xfrm>
        </p:spPr>
        <p:txBody>
          <a:bodyPr>
            <a:normAutofit/>
          </a:bodyPr>
          <a:lstStyle/>
          <a:p>
            <a:r>
              <a:rPr lang="en-US" sz="2800" dirty="0" smtClean="0">
                <a:solidFill>
                  <a:srgbClr val="6C6D70"/>
                </a:solidFill>
              </a:rPr>
              <a:t>Valerie Neilson, AICP</a:t>
            </a:r>
          </a:p>
          <a:p>
            <a:r>
              <a:rPr lang="en-US" sz="2800" dirty="0" smtClean="0">
                <a:solidFill>
                  <a:srgbClr val="6C6D70"/>
                </a:solidFill>
              </a:rPr>
              <a:t>Deputy Director of Multimodal Development</a:t>
            </a:r>
          </a:p>
          <a:p>
            <a:r>
              <a:rPr lang="en-US" sz="2800" dirty="0" smtClean="0">
                <a:solidFill>
                  <a:srgbClr val="6C6D70"/>
                </a:solidFill>
                <a:hlinkClick r:id="rId3"/>
              </a:rPr>
              <a:t>vneilson@palmbeachtpa.org</a:t>
            </a:r>
            <a:r>
              <a:rPr lang="en-US" sz="2800" dirty="0" smtClean="0">
                <a:solidFill>
                  <a:srgbClr val="6C6D70"/>
                </a:solidFill>
              </a:rPr>
              <a:t> </a:t>
            </a:r>
          </a:p>
        </p:txBody>
      </p:sp>
    </p:spTree>
    <p:extLst>
      <p:ext uri="{BB962C8B-B14F-4D97-AF65-F5344CB8AC3E}">
        <p14:creationId xmlns:p14="http://schemas.microsoft.com/office/powerpoint/2010/main" val="32610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42033" y="1315383"/>
            <a:ext cx="11949967" cy="5509200"/>
          </a:xfrm>
          <a:prstGeom prst="rect">
            <a:avLst/>
          </a:prstGeom>
          <a:noFill/>
        </p:spPr>
        <p:txBody>
          <a:bodyPr wrap="square" rtlCol="0">
            <a:spAutoFit/>
          </a:bodyPr>
          <a:lstStyle/>
          <a:p>
            <a:r>
              <a:rPr lang="en-US" sz="3200"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6 cities selected </a:t>
            </a:r>
            <a:r>
              <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to participate in </a:t>
            </a:r>
            <a:r>
              <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a </a:t>
            </a:r>
            <a:r>
              <a:rPr lang="en-US" sz="3200" b="1" i="1" dirty="0">
                <a:solidFill>
                  <a:srgbClr val="02E16C"/>
                </a:solidFill>
                <a:latin typeface="Trebuchet MS" panose="020B0603020202020204" pitchFamily="34" charset="0"/>
                <a:ea typeface="Verdana" panose="020B0604030504040204" pitchFamily="34" charset="0"/>
                <a:cs typeface="Verdana" panose="020B0604030504040204" pitchFamily="34" charset="0"/>
              </a:rPr>
              <a:t>Tactical </a:t>
            </a:r>
            <a:r>
              <a:rPr lang="en-US" sz="3200" b="1" i="1" dirty="0">
                <a:solidFill>
                  <a:srgbClr val="02E16C"/>
                </a:solidFill>
                <a:latin typeface="Trebuchet MS" panose="020B0603020202020204" pitchFamily="34" charset="0"/>
                <a:ea typeface="Verdana" panose="020B0604030504040204" pitchFamily="34" charset="0"/>
                <a:cs typeface="Verdana" panose="020B0604030504040204" pitchFamily="34" charset="0"/>
              </a:rPr>
              <a:t>Urbanism </a:t>
            </a:r>
            <a:r>
              <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project </a:t>
            </a:r>
            <a:r>
              <a:rPr lang="en-US" sz="3200"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with the </a:t>
            </a:r>
            <a:r>
              <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Street Plans </a:t>
            </a:r>
            <a:r>
              <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Collaborativ</a:t>
            </a:r>
            <a:r>
              <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e </a:t>
            </a:r>
            <a:endParaRPr lang="en-US" sz="3200"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endParaRPr>
          </a:p>
          <a:p>
            <a:pPr marL="1257300" lvl="2" indent="-342900">
              <a:lnSpc>
                <a:spcPct val="150000"/>
              </a:lnSpc>
              <a:buFont typeface="+mj-lt"/>
              <a:buAutoNum type="arabicPeriod"/>
            </a:pPr>
            <a:r>
              <a:rPr lang="en-US" sz="3200"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 Akron</a:t>
            </a:r>
            <a:r>
              <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 OH </a:t>
            </a:r>
          </a:p>
          <a:p>
            <a:pPr marL="1257300" lvl="2" indent="-342900">
              <a:lnSpc>
                <a:spcPct val="150000"/>
              </a:lnSpc>
              <a:buFont typeface="+mj-lt"/>
              <a:buAutoNum type="arabicPeriod"/>
            </a:pPr>
            <a:r>
              <a:rPr lang="en-US" sz="3200"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 Austin</a:t>
            </a:r>
            <a:r>
              <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 </a:t>
            </a:r>
            <a:r>
              <a:rPr lang="en-US" sz="3200"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TX </a:t>
            </a:r>
            <a:endPar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endParaRPr>
          </a:p>
          <a:p>
            <a:pPr marL="1257300" lvl="2" indent="-342900">
              <a:lnSpc>
                <a:spcPct val="150000"/>
              </a:lnSpc>
              <a:buFont typeface="+mj-lt"/>
              <a:buAutoNum type="arabicPeriod"/>
            </a:pPr>
            <a:r>
              <a:rPr lang="en-US" sz="3200"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 Fayetteville</a:t>
            </a:r>
            <a:r>
              <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 </a:t>
            </a:r>
            <a:r>
              <a:rPr lang="en-US" sz="3200"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AR </a:t>
            </a:r>
            <a:endPar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endParaRPr>
          </a:p>
          <a:p>
            <a:pPr marL="1257300" lvl="2" indent="-342900">
              <a:lnSpc>
                <a:spcPct val="150000"/>
              </a:lnSpc>
              <a:buFont typeface="+mj-lt"/>
              <a:buAutoNum type="arabicPeriod"/>
            </a:pPr>
            <a:r>
              <a:rPr lang="en-US" sz="3200"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 Long </a:t>
            </a:r>
            <a:r>
              <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Beach, </a:t>
            </a:r>
            <a:r>
              <a:rPr lang="en-US" sz="3200"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CA </a:t>
            </a:r>
            <a:endPar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endParaRPr>
          </a:p>
          <a:p>
            <a:pPr marL="1257300" lvl="2" indent="-342900">
              <a:lnSpc>
                <a:spcPct val="150000"/>
              </a:lnSpc>
              <a:buFont typeface="+mj-lt"/>
              <a:buAutoNum type="arabicPeriod"/>
            </a:pPr>
            <a:r>
              <a:rPr lang="en-US" sz="3200"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 Washington</a:t>
            </a:r>
            <a:r>
              <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 </a:t>
            </a:r>
            <a:r>
              <a:rPr lang="en-US" sz="3200"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DC</a:t>
            </a:r>
            <a:endPar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endParaRPr>
          </a:p>
          <a:p>
            <a:pPr marL="1257300" lvl="2" indent="-342900">
              <a:lnSpc>
                <a:spcPct val="150000"/>
              </a:lnSpc>
              <a:buFont typeface="+mj-lt"/>
              <a:buAutoNum type="arabicPeriod"/>
            </a:pPr>
            <a:r>
              <a:rPr lang="en-US" sz="3200"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 West </a:t>
            </a:r>
            <a:r>
              <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Palm Beach, FL </a:t>
            </a:r>
            <a:endParaRPr lang="en-US" sz="3200"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endParaRPr>
          </a:p>
        </p:txBody>
      </p:sp>
      <p:sp>
        <p:nvSpPr>
          <p:cNvPr id="20" name="Title 1"/>
          <p:cNvSpPr txBox="1">
            <a:spLocks/>
          </p:cNvSpPr>
          <p:nvPr/>
        </p:nvSpPr>
        <p:spPr>
          <a:xfrm>
            <a:off x="1354355" y="123068"/>
            <a:ext cx="10837645" cy="11923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4800" b="1"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West Palm Beach Selected</a:t>
            </a:r>
            <a:endParaRPr lang="en-US" sz="4800" b="1"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endParaRPr>
          </a:p>
        </p:txBody>
      </p:sp>
      <p:cxnSp>
        <p:nvCxnSpPr>
          <p:cNvPr id="21" name="Straight Connector 20"/>
          <p:cNvCxnSpPr/>
          <p:nvPr/>
        </p:nvCxnSpPr>
        <p:spPr>
          <a:xfrm>
            <a:off x="152400" y="1276414"/>
            <a:ext cx="11101252"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33" y="228005"/>
            <a:ext cx="877750" cy="914400"/>
          </a:xfrm>
          <a:prstGeom prst="rect">
            <a:avLst/>
          </a:prstGeom>
        </p:spPr>
      </p:pic>
      <p:cxnSp>
        <p:nvCxnSpPr>
          <p:cNvPr id="23" name="Straight Connector 22"/>
          <p:cNvCxnSpPr/>
          <p:nvPr/>
        </p:nvCxnSpPr>
        <p:spPr>
          <a:xfrm flipH="1" flipV="1">
            <a:off x="1240233" y="170586"/>
            <a:ext cx="0" cy="10972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rot="20648522">
            <a:off x="6570309" y="4453464"/>
            <a:ext cx="2007519" cy="198929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rot="1072894">
            <a:off x="8826047" y="2183980"/>
            <a:ext cx="2632470" cy="423565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stretch>
            <a:fillRect/>
          </a:stretch>
        </p:blipFill>
        <p:spPr>
          <a:xfrm rot="168609">
            <a:off x="6383336" y="2663107"/>
            <a:ext cx="2962179" cy="1974357"/>
          </a:xfrm>
          <a:prstGeom prst="rect">
            <a:avLst/>
          </a:prstGeom>
          <a:ln>
            <a:noFill/>
          </a:ln>
          <a:effectLst>
            <a:outerShdw blurRad="292100" dist="139700" dir="2700000" algn="tl" rotWithShape="0">
              <a:srgbClr val="333333">
                <a:alpha val="65000"/>
              </a:srgbClr>
            </a:outerShdw>
          </a:effectLst>
        </p:spPr>
      </p:pic>
      <p:sp>
        <p:nvSpPr>
          <p:cNvPr id="10" name="Oval 9"/>
          <p:cNvSpPr/>
          <p:nvPr/>
        </p:nvSpPr>
        <p:spPr>
          <a:xfrm>
            <a:off x="989153" y="6016171"/>
            <a:ext cx="4932675" cy="808412"/>
          </a:xfrm>
          <a:prstGeom prst="ellipse">
            <a:avLst/>
          </a:prstGeom>
          <a:noFill/>
          <a:ln w="38100">
            <a:solidFill>
              <a:srgbClr val="02E1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39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1354355" y="123068"/>
            <a:ext cx="10837645" cy="11923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4800" b="1" dirty="0" smtClean="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rPr>
              <a:t>Tactical Urbanism</a:t>
            </a:r>
            <a:endParaRPr lang="en-US" sz="4800" b="1" dirty="0">
              <a:solidFill>
                <a:schemeClr val="tx1">
                  <a:lumMod val="65000"/>
                  <a:lumOff val="35000"/>
                </a:schemeClr>
              </a:solidFill>
              <a:latin typeface="Trebuchet MS" panose="020B0603020202020204" pitchFamily="34" charset="0"/>
              <a:ea typeface="Verdana" panose="020B0604030504040204" pitchFamily="34" charset="0"/>
              <a:cs typeface="Verdana" panose="020B0604030504040204" pitchFamily="34" charset="0"/>
            </a:endParaRPr>
          </a:p>
        </p:txBody>
      </p:sp>
      <p:cxnSp>
        <p:nvCxnSpPr>
          <p:cNvPr id="21" name="Straight Connector 20"/>
          <p:cNvCxnSpPr/>
          <p:nvPr/>
        </p:nvCxnSpPr>
        <p:spPr>
          <a:xfrm>
            <a:off x="152400" y="1276414"/>
            <a:ext cx="11101252"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33" y="228005"/>
            <a:ext cx="877750" cy="914400"/>
          </a:xfrm>
          <a:prstGeom prst="rect">
            <a:avLst/>
          </a:prstGeom>
        </p:spPr>
      </p:pic>
      <p:cxnSp>
        <p:nvCxnSpPr>
          <p:cNvPr id="23" name="Straight Connector 22"/>
          <p:cNvCxnSpPr/>
          <p:nvPr/>
        </p:nvCxnSpPr>
        <p:spPr>
          <a:xfrm flipH="1" flipV="1">
            <a:off x="1240233" y="170586"/>
            <a:ext cx="0" cy="10972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32206" y="1691478"/>
            <a:ext cx="11989234" cy="1754326"/>
          </a:xfrm>
          <a:prstGeom prst="rect">
            <a:avLst/>
          </a:prstGeom>
        </p:spPr>
        <p:txBody>
          <a:bodyPr wrap="square">
            <a:spAutoFit/>
          </a:bodyPr>
          <a:lstStyle/>
          <a:p>
            <a:r>
              <a:rPr lang="en-US" sz="3600" dirty="0" smtClean="0">
                <a:solidFill>
                  <a:srgbClr val="6C6D70"/>
                </a:solidFill>
                <a:latin typeface="Trebuchet MS" panose="020B0603020202020204" pitchFamily="34" charset="0"/>
              </a:rPr>
              <a:t>Low-cost</a:t>
            </a:r>
            <a:r>
              <a:rPr lang="en-US" sz="3600" dirty="0">
                <a:solidFill>
                  <a:srgbClr val="6C6D70"/>
                </a:solidFill>
                <a:latin typeface="Trebuchet MS" panose="020B0603020202020204" pitchFamily="34" charset="0"/>
              </a:rPr>
              <a:t>, temporary changes to the built </a:t>
            </a:r>
            <a:r>
              <a:rPr lang="en-US" sz="3600" dirty="0" smtClean="0">
                <a:solidFill>
                  <a:srgbClr val="6C6D70"/>
                </a:solidFill>
                <a:latin typeface="Trebuchet MS" panose="020B0603020202020204" pitchFamily="34" charset="0"/>
              </a:rPr>
              <a:t>environment intended </a:t>
            </a:r>
            <a:r>
              <a:rPr lang="en-US" sz="3600" dirty="0">
                <a:solidFill>
                  <a:srgbClr val="6C6D70"/>
                </a:solidFill>
                <a:latin typeface="Trebuchet MS" panose="020B0603020202020204" pitchFamily="34" charset="0"/>
              </a:rPr>
              <a:t>to improve local </a:t>
            </a:r>
            <a:r>
              <a:rPr lang="en-US" sz="3600" dirty="0" smtClean="0">
                <a:solidFill>
                  <a:srgbClr val="6C6D70"/>
                </a:solidFill>
                <a:latin typeface="Trebuchet MS" panose="020B0603020202020204" pitchFamily="34" charset="0"/>
              </a:rPr>
              <a:t>neighborhoods </a:t>
            </a:r>
            <a:r>
              <a:rPr lang="en-US" sz="3600" dirty="0">
                <a:solidFill>
                  <a:srgbClr val="6C6D70"/>
                </a:solidFill>
                <a:latin typeface="Trebuchet MS" panose="020B0603020202020204" pitchFamily="34" charset="0"/>
              </a:rPr>
              <a:t>and </a:t>
            </a:r>
            <a:r>
              <a:rPr lang="en-US" sz="3600" dirty="0" smtClean="0">
                <a:solidFill>
                  <a:srgbClr val="6C6D70"/>
                </a:solidFill>
                <a:latin typeface="Trebuchet MS" panose="020B0603020202020204" pitchFamily="34" charset="0"/>
              </a:rPr>
              <a:t>gathering </a:t>
            </a:r>
            <a:r>
              <a:rPr lang="en-US" sz="3600" dirty="0">
                <a:solidFill>
                  <a:srgbClr val="6C6D70"/>
                </a:solidFill>
                <a:latin typeface="Trebuchet MS" panose="020B0603020202020204" pitchFamily="34" charset="0"/>
              </a:rPr>
              <a:t>places </a:t>
            </a:r>
            <a:r>
              <a:rPr lang="en-US" sz="3600" dirty="0">
                <a:solidFill>
                  <a:srgbClr val="6C6D70"/>
                </a:solidFill>
                <a:latin typeface="Trebuchet MS" panose="020B0603020202020204" pitchFamily="34" charset="0"/>
              </a:rPr>
              <a:t>to advance street safety and </a:t>
            </a:r>
            <a:r>
              <a:rPr lang="en-US" sz="3600" dirty="0" err="1" smtClean="0">
                <a:solidFill>
                  <a:srgbClr val="6C6D70"/>
                </a:solidFill>
                <a:latin typeface="Trebuchet MS" panose="020B0603020202020204" pitchFamily="34" charset="0"/>
              </a:rPr>
              <a:t>placemaking</a:t>
            </a:r>
            <a:r>
              <a:rPr lang="en-US" sz="3600" dirty="0" smtClean="0">
                <a:solidFill>
                  <a:srgbClr val="6C6D70"/>
                </a:solidFill>
                <a:latin typeface="Trebuchet MS" panose="020B0603020202020204" pitchFamily="34" charset="0"/>
              </a:rPr>
              <a:t>.</a:t>
            </a:r>
            <a:endParaRPr lang="en-US" sz="3600" dirty="0">
              <a:solidFill>
                <a:srgbClr val="6C6D70"/>
              </a:solidFill>
              <a:latin typeface="Trebuchet MS" panose="020B0603020202020204" pitchFamily="34" charset="0"/>
            </a:endParaRPr>
          </a:p>
        </p:txBody>
      </p:sp>
      <p:pic>
        <p:nvPicPr>
          <p:cNvPr id="13" name="Picture 8" descr="https://i2.wp.com/brokensidewalk.com/wp-content/uploads/2015/07/tactical-bike-urbanism-01.jpg?zoom=2&amp;fit=1200%2C800&amp;ss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7824" y="4070554"/>
            <a:ext cx="3098717" cy="2065811"/>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4">
            <a:extLst>
              <a:ext uri="{FF2B5EF4-FFF2-40B4-BE49-F238E27FC236}">
                <a16:creationId xmlns:a16="http://schemas.microsoft.com/office/drawing/2014/main" id="{65D18E40-5B1B-49E4-9E68-ACBFC041F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3441" y="4070554"/>
            <a:ext cx="3266277" cy="2067330"/>
          </a:xfrm>
          <a:prstGeom prst="rect">
            <a:avLst/>
          </a:prstGeom>
        </p:spPr>
      </p:pic>
      <p:pic>
        <p:nvPicPr>
          <p:cNvPr id="16" name="Picture 2" descr="https://nextcity.org/images/made/Build_a_better_block_1280_857_80_920_616_8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205" y="4070555"/>
            <a:ext cx="2918719" cy="20658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9946618" y="4070554"/>
            <a:ext cx="2174821" cy="2155374"/>
          </a:xfrm>
          <a:prstGeom prst="rect">
            <a:avLst/>
          </a:prstGeom>
        </p:spPr>
      </p:pic>
    </p:spTree>
    <p:extLst>
      <p:ext uri="{BB962C8B-B14F-4D97-AF65-F5344CB8AC3E}">
        <p14:creationId xmlns:p14="http://schemas.microsoft.com/office/powerpoint/2010/main" val="30880936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415315" cy="6858000"/>
          </a:xfrm>
          <a:prstGeom prst="rect">
            <a:avLst/>
          </a:prstGeom>
          <a:solidFill>
            <a:srgbClr val="1C76BC">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3369" y="1125228"/>
            <a:ext cx="5709519" cy="4247317"/>
          </a:xfrm>
          <a:prstGeom prst="rect">
            <a:avLst/>
          </a:prstGeom>
          <a:noFill/>
        </p:spPr>
        <p:txBody>
          <a:bodyPr wrap="square" rtlCol="0">
            <a:spAutoFit/>
          </a:bodyPr>
          <a:lstStyle/>
          <a:p>
            <a:r>
              <a:rPr lang="en-US" sz="5400" dirty="0" smtClean="0">
                <a:ln w="0"/>
                <a:solidFill>
                  <a:schemeClr val="bg1"/>
                </a:solidFill>
                <a:effectLst>
                  <a:outerShdw blurRad="38100" dist="19050" dir="2700000" algn="tl" rotWithShape="0">
                    <a:schemeClr val="dk1">
                      <a:alpha val="40000"/>
                    </a:schemeClr>
                  </a:outerShdw>
                </a:effectLst>
                <a:latin typeface="Trebuchet MS" panose="020B0603020202020204" pitchFamily="34" charset="0"/>
              </a:rPr>
              <a:t>To </a:t>
            </a:r>
            <a:r>
              <a:rPr lang="en-US" sz="5400" dirty="0" smtClean="0">
                <a:ln w="0"/>
                <a:solidFill>
                  <a:srgbClr val="02E16C"/>
                </a:solidFill>
                <a:effectLst>
                  <a:outerShdw blurRad="38100" dist="19050" dir="2700000" algn="tl" rotWithShape="0">
                    <a:schemeClr val="dk1">
                      <a:alpha val="40000"/>
                    </a:schemeClr>
                  </a:outerShdw>
                </a:effectLst>
                <a:latin typeface="Trebuchet MS" panose="020B0603020202020204" pitchFamily="34" charset="0"/>
              </a:rPr>
              <a:t>collaboratively</a:t>
            </a:r>
            <a:r>
              <a:rPr lang="en-US" sz="5400" dirty="0" smtClean="0">
                <a:ln w="0"/>
                <a:solidFill>
                  <a:schemeClr val="bg1"/>
                </a:solidFill>
                <a:effectLst>
                  <a:outerShdw blurRad="38100" dist="19050" dir="2700000" algn="tl" rotWithShape="0">
                    <a:schemeClr val="dk1">
                      <a:alpha val="40000"/>
                    </a:schemeClr>
                  </a:outerShdw>
                </a:effectLst>
                <a:latin typeface="Trebuchet MS" panose="020B0603020202020204" pitchFamily="34" charset="0"/>
              </a:rPr>
              <a:t> </a:t>
            </a:r>
            <a:r>
              <a:rPr lang="en-US" sz="5400" dirty="0" smtClean="0">
                <a:ln w="0"/>
                <a:solidFill>
                  <a:srgbClr val="02E16C"/>
                </a:solidFill>
                <a:effectLst>
                  <a:outerShdw blurRad="38100" dist="19050" dir="2700000" algn="tl" rotWithShape="0">
                    <a:schemeClr val="dk1">
                      <a:alpha val="40000"/>
                    </a:schemeClr>
                  </a:outerShdw>
                </a:effectLst>
                <a:latin typeface="Trebuchet MS" panose="020B0603020202020204" pitchFamily="34" charset="0"/>
              </a:rPr>
              <a:t>plan, prioritize </a:t>
            </a:r>
            <a:r>
              <a:rPr lang="en-US" sz="5400" dirty="0" smtClean="0">
                <a:ln w="0"/>
                <a:solidFill>
                  <a:schemeClr val="bg1"/>
                </a:solidFill>
                <a:effectLst>
                  <a:outerShdw blurRad="38100" dist="19050" dir="2700000" algn="tl" rotWithShape="0">
                    <a:schemeClr val="dk1">
                      <a:alpha val="40000"/>
                    </a:schemeClr>
                  </a:outerShdw>
                </a:effectLst>
                <a:latin typeface="Trebuchet MS" panose="020B0603020202020204" pitchFamily="34" charset="0"/>
              </a:rPr>
              <a:t>and </a:t>
            </a:r>
            <a:r>
              <a:rPr lang="en-US" sz="5400" dirty="0" smtClean="0">
                <a:ln w="0"/>
                <a:solidFill>
                  <a:srgbClr val="02E16C"/>
                </a:solidFill>
                <a:effectLst>
                  <a:outerShdw blurRad="38100" dist="19050" dir="2700000" algn="tl" rotWithShape="0">
                    <a:schemeClr val="dk1">
                      <a:alpha val="40000"/>
                    </a:schemeClr>
                  </a:outerShdw>
                </a:effectLst>
                <a:latin typeface="Trebuchet MS" panose="020B0603020202020204" pitchFamily="34" charset="0"/>
              </a:rPr>
              <a:t>fund</a:t>
            </a:r>
            <a:r>
              <a:rPr lang="en-US" sz="5400" dirty="0" smtClean="0">
                <a:ln w="0"/>
                <a:solidFill>
                  <a:schemeClr val="bg1"/>
                </a:solidFill>
                <a:effectLst>
                  <a:outerShdw blurRad="38100" dist="19050" dir="2700000" algn="tl" rotWithShape="0">
                    <a:schemeClr val="dk1">
                      <a:alpha val="40000"/>
                    </a:schemeClr>
                  </a:outerShdw>
                </a:effectLst>
                <a:latin typeface="Trebuchet MS" panose="020B0603020202020204" pitchFamily="34" charset="0"/>
              </a:rPr>
              <a:t> the transportation system</a:t>
            </a:r>
            <a:endParaRPr lang="en-US" sz="5400" dirty="0">
              <a:ln w="0"/>
              <a:solidFill>
                <a:schemeClr val="bg1"/>
              </a:solidFill>
              <a:effectLst>
                <a:outerShdw blurRad="38100" dist="19050" dir="2700000" algn="tl" rotWithShape="0">
                  <a:schemeClr val="dk1">
                    <a:alpha val="40000"/>
                  </a:schemeClr>
                </a:outerShdw>
              </a:effectLst>
              <a:latin typeface="Trebuchet MS" panose="020B0603020202020204" pitchFamily="34" charset="0"/>
            </a:endParaRPr>
          </a:p>
        </p:txBody>
      </p:sp>
      <p:sp>
        <p:nvSpPr>
          <p:cNvPr id="8" name="TextBox 7"/>
          <p:cNvSpPr txBox="1"/>
          <p:nvPr/>
        </p:nvSpPr>
        <p:spPr>
          <a:xfrm>
            <a:off x="794658" y="301004"/>
            <a:ext cx="4724398" cy="523220"/>
          </a:xfrm>
          <a:prstGeom prst="rect">
            <a:avLst/>
          </a:prstGeom>
          <a:noFill/>
        </p:spPr>
        <p:txBody>
          <a:bodyPr wrap="square" rtlCol="0">
            <a:spAutoFit/>
          </a:bodyPr>
          <a:lstStyle/>
          <a:p>
            <a:r>
              <a:rPr lang="en-US" sz="2800" dirty="0" smtClean="0">
                <a:solidFill>
                  <a:schemeClr val="bg1"/>
                </a:solidFill>
                <a:latin typeface="Trebuchet MS" panose="020B0603020202020204" pitchFamily="34" charset="0"/>
              </a:rPr>
              <a:t>PALM BEACH TPA MISSION</a:t>
            </a:r>
            <a:endParaRPr lang="en-US" sz="2800" dirty="0">
              <a:solidFill>
                <a:schemeClr val="bg1"/>
              </a:solidFill>
              <a:latin typeface="Trebuchet MS" panose="020B0603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1767" t="13988" b="11630"/>
          <a:stretch/>
        </p:blipFill>
        <p:spPr>
          <a:xfrm>
            <a:off x="6313714" y="0"/>
            <a:ext cx="5941946" cy="6858000"/>
          </a:xfrm>
          <a:prstGeom prst="rect">
            <a:avLst/>
          </a:prstGeom>
        </p:spPr>
      </p:pic>
    </p:spTree>
    <p:extLst>
      <p:ext uri="{BB962C8B-B14F-4D97-AF65-F5344CB8AC3E}">
        <p14:creationId xmlns:p14="http://schemas.microsoft.com/office/powerpoint/2010/main" val="2805418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7944"/>
          <a:stretch/>
        </p:blipFill>
        <p:spPr>
          <a:xfrm>
            <a:off x="4583143" y="0"/>
            <a:ext cx="7634258" cy="6858000"/>
          </a:xfrm>
          <a:prstGeom prst="rect">
            <a:avLst/>
          </a:prstGeom>
        </p:spPr>
      </p:pic>
      <p:sp>
        <p:nvSpPr>
          <p:cNvPr id="4" name="Rectangle 3"/>
          <p:cNvSpPr/>
          <p:nvPr/>
        </p:nvSpPr>
        <p:spPr>
          <a:xfrm>
            <a:off x="0" y="0"/>
            <a:ext cx="6415315" cy="6858000"/>
          </a:xfrm>
          <a:prstGeom prst="rect">
            <a:avLst/>
          </a:prstGeom>
          <a:solidFill>
            <a:srgbClr val="1C76BC">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2899" y="1648447"/>
            <a:ext cx="5709519" cy="4247317"/>
          </a:xfrm>
          <a:prstGeom prst="rect">
            <a:avLst/>
          </a:prstGeom>
          <a:noFill/>
        </p:spPr>
        <p:txBody>
          <a:bodyPr wrap="square" rtlCol="0">
            <a:spAutoFit/>
          </a:bodyPr>
          <a:lstStyle/>
          <a:p>
            <a:r>
              <a:rPr lang="en-US" sz="5400" dirty="0" smtClean="0">
                <a:ln w="0"/>
                <a:solidFill>
                  <a:schemeClr val="bg1"/>
                </a:solidFill>
                <a:effectLst>
                  <a:outerShdw blurRad="38100" dist="19050" dir="2700000" algn="tl" rotWithShape="0">
                    <a:schemeClr val="dk1">
                      <a:alpha val="40000"/>
                    </a:schemeClr>
                  </a:outerShdw>
                </a:effectLst>
                <a:latin typeface="Trebuchet MS" panose="020B0603020202020204" pitchFamily="34" charset="0"/>
              </a:rPr>
              <a:t>A</a:t>
            </a:r>
            <a:r>
              <a:rPr lang="en-US" sz="5400" dirty="0" smtClean="0">
                <a:ln w="0"/>
                <a:effectLst>
                  <a:outerShdw blurRad="38100" dist="19050" dir="2700000" algn="tl" rotWithShape="0">
                    <a:schemeClr val="dk1">
                      <a:alpha val="40000"/>
                    </a:schemeClr>
                  </a:outerShdw>
                </a:effectLst>
                <a:latin typeface="Trebuchet MS" panose="020B0603020202020204" pitchFamily="34" charset="0"/>
              </a:rPr>
              <a:t> </a:t>
            </a:r>
            <a:r>
              <a:rPr lang="en-US" sz="5400" dirty="0" smtClean="0">
                <a:ln w="0"/>
                <a:solidFill>
                  <a:srgbClr val="02E16C"/>
                </a:solidFill>
                <a:effectLst>
                  <a:outerShdw blurRad="38100" dist="19050" dir="2700000" algn="tl" rotWithShape="0">
                    <a:schemeClr val="dk1">
                      <a:alpha val="40000"/>
                    </a:schemeClr>
                  </a:outerShdw>
                </a:effectLst>
                <a:latin typeface="Trebuchet MS" panose="020B0603020202020204" pitchFamily="34" charset="0"/>
              </a:rPr>
              <a:t>safe, efficient</a:t>
            </a:r>
            <a:r>
              <a:rPr lang="en-US" sz="5400" dirty="0" smtClean="0">
                <a:ln w="0"/>
                <a:solidFill>
                  <a:schemeClr val="bg1"/>
                </a:solidFill>
                <a:effectLst>
                  <a:outerShdw blurRad="38100" dist="19050" dir="2700000" algn="tl" rotWithShape="0">
                    <a:schemeClr val="dk1">
                      <a:alpha val="40000"/>
                    </a:schemeClr>
                  </a:outerShdw>
                </a:effectLst>
                <a:latin typeface="Trebuchet MS" panose="020B0603020202020204" pitchFamily="34" charset="0"/>
              </a:rPr>
              <a:t>,</a:t>
            </a:r>
          </a:p>
          <a:p>
            <a:r>
              <a:rPr lang="en-US" sz="5400" dirty="0" smtClean="0">
                <a:ln w="0"/>
                <a:solidFill>
                  <a:schemeClr val="bg1"/>
                </a:solidFill>
                <a:effectLst>
                  <a:outerShdw blurRad="38100" dist="19050" dir="2700000" algn="tl" rotWithShape="0">
                    <a:schemeClr val="dk1">
                      <a:alpha val="40000"/>
                    </a:schemeClr>
                  </a:outerShdw>
                </a:effectLst>
                <a:latin typeface="Trebuchet MS" panose="020B0603020202020204" pitchFamily="34" charset="0"/>
              </a:rPr>
              <a:t>and </a:t>
            </a:r>
            <a:r>
              <a:rPr lang="en-US" sz="5400" dirty="0" smtClean="0">
                <a:ln w="0"/>
                <a:solidFill>
                  <a:srgbClr val="02E16C"/>
                </a:solidFill>
                <a:effectLst>
                  <a:outerShdw blurRad="38100" dist="19050" dir="2700000" algn="tl" rotWithShape="0">
                    <a:schemeClr val="dk1">
                      <a:alpha val="40000"/>
                    </a:schemeClr>
                  </a:outerShdw>
                </a:effectLst>
                <a:latin typeface="Trebuchet MS" panose="020B0603020202020204" pitchFamily="34" charset="0"/>
              </a:rPr>
              <a:t>connected </a:t>
            </a:r>
            <a:r>
              <a:rPr lang="en-US" sz="5400" dirty="0">
                <a:ln w="0"/>
                <a:solidFill>
                  <a:srgbClr val="02E16C"/>
                </a:solidFill>
                <a:effectLst>
                  <a:outerShdw blurRad="38100" dist="19050" dir="2700000" algn="tl" rotWithShape="0">
                    <a:schemeClr val="dk1">
                      <a:alpha val="40000"/>
                    </a:schemeClr>
                  </a:outerShdw>
                </a:effectLst>
                <a:latin typeface="Trebuchet MS" panose="020B0603020202020204" pitchFamily="34" charset="0"/>
              </a:rPr>
              <a:t>multimodal </a:t>
            </a:r>
            <a:r>
              <a:rPr lang="en-US" sz="5400" dirty="0" smtClean="0">
                <a:ln w="0"/>
                <a:solidFill>
                  <a:schemeClr val="bg1"/>
                </a:solidFill>
                <a:effectLst>
                  <a:outerShdw blurRad="38100" dist="19050" dir="2700000" algn="tl" rotWithShape="0">
                    <a:schemeClr val="dk1">
                      <a:alpha val="40000"/>
                    </a:schemeClr>
                  </a:outerShdw>
                </a:effectLst>
                <a:latin typeface="Trebuchet MS" panose="020B0603020202020204" pitchFamily="34" charset="0"/>
              </a:rPr>
              <a:t>transportation system.</a:t>
            </a:r>
            <a:endParaRPr lang="en-US" sz="5400" dirty="0">
              <a:ln w="0"/>
              <a:solidFill>
                <a:schemeClr val="bg1"/>
              </a:solidFill>
              <a:effectLst>
                <a:outerShdw blurRad="38100" dist="19050" dir="2700000" algn="tl" rotWithShape="0">
                  <a:schemeClr val="dk1">
                    <a:alpha val="40000"/>
                  </a:schemeClr>
                </a:outerShdw>
              </a:effectLst>
              <a:latin typeface="Trebuchet MS" panose="020B0603020202020204" pitchFamily="34" charset="0"/>
            </a:endParaRPr>
          </a:p>
        </p:txBody>
      </p:sp>
      <p:sp>
        <p:nvSpPr>
          <p:cNvPr id="8" name="TextBox 7"/>
          <p:cNvSpPr txBox="1"/>
          <p:nvPr/>
        </p:nvSpPr>
        <p:spPr>
          <a:xfrm>
            <a:off x="845459" y="907512"/>
            <a:ext cx="4724398" cy="523220"/>
          </a:xfrm>
          <a:prstGeom prst="rect">
            <a:avLst/>
          </a:prstGeom>
          <a:noFill/>
        </p:spPr>
        <p:txBody>
          <a:bodyPr wrap="square" rtlCol="0">
            <a:spAutoFit/>
          </a:bodyPr>
          <a:lstStyle/>
          <a:p>
            <a:r>
              <a:rPr lang="en-US" sz="2800" dirty="0" smtClean="0">
                <a:solidFill>
                  <a:schemeClr val="bg1"/>
                </a:solidFill>
                <a:latin typeface="Trebuchet MS" panose="020B0603020202020204" pitchFamily="34" charset="0"/>
              </a:rPr>
              <a:t>PALM BEACH TPA VISION</a:t>
            </a:r>
            <a:endParaRPr lang="en-US" sz="28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293420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354355" y="123068"/>
            <a:ext cx="10583591" cy="11923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Collaboration </a:t>
            </a:r>
            <a:endParaRPr lang="en-US" sz="36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p:nvCxnSpPr>
        <p:spPr>
          <a:xfrm>
            <a:off x="152400" y="1276414"/>
            <a:ext cx="11101252"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33" y="228005"/>
            <a:ext cx="877750" cy="914400"/>
          </a:xfrm>
          <a:prstGeom prst="rect">
            <a:avLst/>
          </a:prstGeom>
        </p:spPr>
      </p:pic>
      <p:cxnSp>
        <p:nvCxnSpPr>
          <p:cNvPr id="14" name="Straight Connector 13"/>
          <p:cNvCxnSpPr/>
          <p:nvPr/>
        </p:nvCxnSpPr>
        <p:spPr>
          <a:xfrm flipH="1" flipV="1">
            <a:off x="1240233" y="170586"/>
            <a:ext cx="0" cy="10972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1713338" y="722932"/>
            <a:ext cx="10224608" cy="68723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Rectangle 17"/>
          <p:cNvSpPr/>
          <p:nvPr/>
        </p:nvSpPr>
        <p:spPr>
          <a:xfrm>
            <a:off x="105774" y="1802212"/>
            <a:ext cx="6167157" cy="1754326"/>
          </a:xfrm>
          <a:prstGeom prst="rect">
            <a:avLst/>
          </a:prstGeom>
        </p:spPr>
        <p:txBody>
          <a:bodyPr wrap="square">
            <a:spAutoFit/>
          </a:bodyPr>
          <a:lstStyle/>
          <a:p>
            <a:pPr marL="571500" indent="-571500">
              <a:buFont typeface="Courier New" panose="02070309020205020404" pitchFamily="49" charset="0"/>
              <a:buChar char="o"/>
            </a:pPr>
            <a:r>
              <a:rPr lang="en-US" sz="3600" dirty="0" smtClean="0">
                <a:solidFill>
                  <a:srgbClr val="6C6D70"/>
                </a:solidFill>
                <a:latin typeface="Trebuchet MS" panose="020B0603020202020204" pitchFamily="34" charset="0"/>
              </a:rPr>
              <a:t>Stakeholder Participation</a:t>
            </a:r>
          </a:p>
          <a:p>
            <a:pPr marL="571500" indent="-571500">
              <a:buFont typeface="Courier New" panose="02070309020205020404" pitchFamily="49" charset="0"/>
              <a:buChar char="o"/>
            </a:pPr>
            <a:endParaRPr lang="en-US" sz="3600" dirty="0">
              <a:solidFill>
                <a:srgbClr val="6C6D70"/>
              </a:solidFill>
              <a:latin typeface="Trebuchet MS" panose="020B0603020202020204" pitchFamily="34" charset="0"/>
            </a:endParaRPr>
          </a:p>
          <a:p>
            <a:pPr marL="571500" indent="-571500">
              <a:buFont typeface="Courier New" panose="02070309020205020404" pitchFamily="49" charset="0"/>
              <a:buChar char="o"/>
            </a:pPr>
            <a:r>
              <a:rPr lang="en-US" sz="3600" dirty="0" smtClean="0">
                <a:solidFill>
                  <a:srgbClr val="6C6D70"/>
                </a:solidFill>
                <a:latin typeface="Trebuchet MS" panose="020B0603020202020204" pitchFamily="34" charset="0"/>
              </a:rPr>
              <a:t>Project and site selection </a:t>
            </a:r>
            <a:endParaRPr lang="en-US" sz="3200" dirty="0" smtClean="0">
              <a:solidFill>
                <a:srgbClr val="6C6D70"/>
              </a:solidFill>
              <a:latin typeface="Trebuchet MS" panose="020B0603020202020204" pitchFamily="34" charset="0"/>
            </a:endParaRPr>
          </a:p>
        </p:txBody>
      </p:sp>
      <p:pic>
        <p:nvPicPr>
          <p:cNvPr id="21" name="Picture 20" descr="Related image"/>
          <p:cNvPicPr/>
          <p:nvPr/>
        </p:nvPicPr>
        <p:blipFill>
          <a:blip r:embed="rId4">
            <a:extLst>
              <a:ext uri="{28A0092B-C50C-407E-A947-70E740481C1C}">
                <a14:useLocalDpi xmlns:a14="http://schemas.microsoft.com/office/drawing/2010/main" val="0"/>
              </a:ext>
            </a:extLst>
          </a:blip>
          <a:srcRect/>
          <a:stretch>
            <a:fillRect/>
          </a:stretch>
        </p:blipFill>
        <p:spPr bwMode="auto">
          <a:xfrm>
            <a:off x="364752" y="4350355"/>
            <a:ext cx="3537070" cy="2418358"/>
          </a:xfrm>
          <a:prstGeom prst="rect">
            <a:avLst/>
          </a:prstGeom>
          <a:noFill/>
          <a:ln>
            <a:noFill/>
          </a:ln>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9588"/>
          <a:stretch/>
        </p:blipFill>
        <p:spPr>
          <a:xfrm>
            <a:off x="8526827" y="4352755"/>
            <a:ext cx="3408802" cy="2400212"/>
          </a:xfrm>
          <a:prstGeom prst="rect">
            <a:avLst/>
          </a:prstGeom>
        </p:spPr>
      </p:pic>
      <p:pic>
        <p:nvPicPr>
          <p:cNvPr id="6146"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8350" y="4357541"/>
            <a:ext cx="4271949" cy="240398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48800" y="1485165"/>
            <a:ext cx="1022240" cy="102224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city of west palm beac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5101" y="1485165"/>
            <a:ext cx="2850000" cy="90565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Palm beach count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36488" y="1479121"/>
            <a:ext cx="1034327" cy="1034327"/>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s://plusurbia.com/wp-content/uploads/2017/06/Tri-Rail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03329" y="2703433"/>
            <a:ext cx="2632300" cy="14358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11"/>
          <a:srcRect t="9882"/>
          <a:stretch/>
        </p:blipFill>
        <p:spPr>
          <a:xfrm>
            <a:off x="6330255" y="2629451"/>
            <a:ext cx="2719692" cy="471832"/>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6900" t="36114" r="27025" b="41457"/>
          <a:stretch/>
        </p:blipFill>
        <p:spPr>
          <a:xfrm>
            <a:off x="6257271" y="3172810"/>
            <a:ext cx="2850000" cy="893843"/>
          </a:xfrm>
          <a:prstGeom prst="rect">
            <a:avLst/>
          </a:prstGeom>
        </p:spPr>
      </p:pic>
    </p:spTree>
    <p:extLst>
      <p:ext uri="{BB962C8B-B14F-4D97-AF65-F5344CB8AC3E}">
        <p14:creationId xmlns:p14="http://schemas.microsoft.com/office/powerpoint/2010/main" val="972494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354355" y="123068"/>
            <a:ext cx="10583591" cy="11923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Tactical Urbanism Workshop</a:t>
            </a:r>
            <a:endParaRPr lang="en-US" sz="36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p:nvCxnSpPr>
        <p:spPr>
          <a:xfrm>
            <a:off x="152400" y="1276414"/>
            <a:ext cx="11101252"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33" y="228005"/>
            <a:ext cx="877750" cy="914400"/>
          </a:xfrm>
          <a:prstGeom prst="rect">
            <a:avLst/>
          </a:prstGeom>
        </p:spPr>
      </p:pic>
      <p:cxnSp>
        <p:nvCxnSpPr>
          <p:cNvPr id="14" name="Straight Connector 13"/>
          <p:cNvCxnSpPr/>
          <p:nvPr/>
        </p:nvCxnSpPr>
        <p:spPr>
          <a:xfrm flipH="1" flipV="1">
            <a:off x="1240233" y="170586"/>
            <a:ext cx="0" cy="10972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1713338" y="722932"/>
            <a:ext cx="10224608" cy="68723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descr="S:\PUBLIC INVOLVEMENT\Photos\2017\02.February\02.15.2017 WPB Tactical Urbanism Workshop\image1.JPG"/>
          <p:cNvPicPr/>
          <p:nvPr/>
        </p:nvPicPr>
        <p:blipFill rotWithShape="1">
          <a:blip r:embed="rId4" cstate="print">
            <a:extLst>
              <a:ext uri="{28A0092B-C50C-407E-A947-70E740481C1C}">
                <a14:useLocalDpi xmlns:a14="http://schemas.microsoft.com/office/drawing/2010/main" val="0"/>
              </a:ext>
            </a:extLst>
          </a:blip>
          <a:srcRect t="19846"/>
          <a:stretch/>
        </p:blipFill>
        <p:spPr bwMode="auto">
          <a:xfrm>
            <a:off x="4500045" y="1572462"/>
            <a:ext cx="3552004" cy="2361545"/>
          </a:xfrm>
          <a:prstGeom prst="rect">
            <a:avLst/>
          </a:prstGeom>
          <a:noFill/>
          <a:ln>
            <a:noFill/>
          </a:ln>
        </p:spPr>
      </p:pic>
      <p:pic>
        <p:nvPicPr>
          <p:cNvPr id="17" name="Picture 6" descr="Image result for dreyfoos school of the arts tri-r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199322" y="2686820"/>
            <a:ext cx="5103963" cy="28718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16181" b="29450"/>
          <a:stretch/>
        </p:blipFill>
        <p:spPr>
          <a:xfrm>
            <a:off x="4500044" y="4067763"/>
            <a:ext cx="3552004" cy="2574915"/>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t="3120"/>
          <a:stretch/>
        </p:blipFill>
        <p:spPr>
          <a:xfrm>
            <a:off x="692918" y="4067763"/>
            <a:ext cx="3543785" cy="2574915"/>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t="3044" b="8049"/>
          <a:stretch/>
        </p:blipFill>
        <p:spPr>
          <a:xfrm>
            <a:off x="692918" y="1570753"/>
            <a:ext cx="3543785" cy="2362999"/>
          </a:xfrm>
          <a:prstGeom prst="rect">
            <a:avLst/>
          </a:prstGeom>
        </p:spPr>
      </p:pic>
    </p:spTree>
    <p:extLst>
      <p:ext uri="{BB962C8B-B14F-4D97-AF65-F5344CB8AC3E}">
        <p14:creationId xmlns:p14="http://schemas.microsoft.com/office/powerpoint/2010/main" val="15194471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354355" y="123068"/>
            <a:ext cx="10583591" cy="11923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Implementation</a:t>
            </a:r>
            <a:endParaRPr lang="en-US" sz="36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p:nvCxnSpPr>
        <p:spPr>
          <a:xfrm>
            <a:off x="152400" y="1276414"/>
            <a:ext cx="11101252"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33" y="228005"/>
            <a:ext cx="877750" cy="914400"/>
          </a:xfrm>
          <a:prstGeom prst="rect">
            <a:avLst/>
          </a:prstGeom>
        </p:spPr>
      </p:pic>
      <p:cxnSp>
        <p:nvCxnSpPr>
          <p:cNvPr id="14" name="Straight Connector 13"/>
          <p:cNvCxnSpPr/>
          <p:nvPr/>
        </p:nvCxnSpPr>
        <p:spPr>
          <a:xfrm flipH="1" flipV="1">
            <a:off x="1240233" y="170586"/>
            <a:ext cx="0" cy="10972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p:nvPicPr>
        <p:blipFill rotWithShape="1">
          <a:blip r:embed="rId4"/>
          <a:srcRect r="3863"/>
          <a:stretch/>
        </p:blipFill>
        <p:spPr>
          <a:xfrm>
            <a:off x="6646151" y="1332796"/>
            <a:ext cx="5126750" cy="5397213"/>
          </a:xfrm>
          <a:prstGeom prst="rect">
            <a:avLst/>
          </a:prstGeom>
        </p:spPr>
      </p:pic>
      <p:sp>
        <p:nvSpPr>
          <p:cNvPr id="9" name="Rectangle 8"/>
          <p:cNvSpPr/>
          <p:nvPr/>
        </p:nvSpPr>
        <p:spPr>
          <a:xfrm>
            <a:off x="152400" y="1267866"/>
            <a:ext cx="5949792" cy="1652568"/>
          </a:xfrm>
          <a:prstGeom prst="rect">
            <a:avLst/>
          </a:prstGeom>
        </p:spPr>
        <p:txBody>
          <a:bodyPr wrap="square">
            <a:spAutoFit/>
          </a:bodyPr>
          <a:lstStyle/>
          <a:p>
            <a:pPr marL="571500" indent="-571500">
              <a:lnSpc>
                <a:spcPct val="150000"/>
              </a:lnSpc>
              <a:buFont typeface="Courier New" panose="02070309020205020404" pitchFamily="49" charset="0"/>
              <a:buChar char="o"/>
            </a:pPr>
            <a:r>
              <a:rPr lang="en-US" sz="3600" dirty="0" smtClean="0">
                <a:solidFill>
                  <a:srgbClr val="6C6D70"/>
                </a:solidFill>
                <a:latin typeface="Trebuchet MS" panose="020B0603020202020204" pitchFamily="34" charset="0"/>
              </a:rPr>
              <a:t>Local News Coverage</a:t>
            </a:r>
          </a:p>
          <a:p>
            <a:pPr marL="571500" indent="-571500">
              <a:lnSpc>
                <a:spcPct val="150000"/>
              </a:lnSpc>
              <a:buFont typeface="Courier New" panose="02070309020205020404" pitchFamily="49" charset="0"/>
              <a:buChar char="o"/>
            </a:pPr>
            <a:r>
              <a:rPr lang="en-US" sz="3600" dirty="0" smtClean="0">
                <a:solidFill>
                  <a:srgbClr val="6C6D70"/>
                </a:solidFill>
                <a:latin typeface="Trebuchet MS" panose="020B0603020202020204" pitchFamily="34" charset="0"/>
              </a:rPr>
              <a:t>Students / Volunteers</a:t>
            </a:r>
            <a:endParaRPr lang="en-US" sz="3200" dirty="0" smtClean="0">
              <a:solidFill>
                <a:srgbClr val="6C6D70"/>
              </a:solidFill>
              <a:latin typeface="Trebuchet MS" panose="020B0603020202020204" pitchFamily="34" charset="0"/>
            </a:endParaRPr>
          </a:p>
        </p:txBody>
      </p:sp>
      <p:pic>
        <p:nvPicPr>
          <p:cNvPr id="16" name="Picture 15" descr="https://pbs.twimg.com/media/C8MQZA1XcAAa3wq.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844" y="3209925"/>
            <a:ext cx="6268105" cy="3520084"/>
          </a:xfrm>
          <a:prstGeom prst="rect">
            <a:avLst/>
          </a:prstGeom>
          <a:noFill/>
          <a:ln>
            <a:noFill/>
          </a:ln>
        </p:spPr>
      </p:pic>
    </p:spTree>
    <p:extLst>
      <p:ext uri="{BB962C8B-B14F-4D97-AF65-F5344CB8AC3E}">
        <p14:creationId xmlns:p14="http://schemas.microsoft.com/office/powerpoint/2010/main" val="21055600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7085" y="0"/>
            <a:ext cx="11785546" cy="1276310"/>
            <a:chOff x="152454" y="176434"/>
            <a:chExt cx="11785546" cy="1276310"/>
          </a:xfrm>
        </p:grpSpPr>
        <p:cxnSp>
          <p:nvCxnSpPr>
            <p:cNvPr id="10" name="Straight Connector 9"/>
            <p:cNvCxnSpPr/>
            <p:nvPr/>
          </p:nvCxnSpPr>
          <p:spPr>
            <a:xfrm>
              <a:off x="152454" y="1452744"/>
              <a:ext cx="11101252"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87" y="249356"/>
              <a:ext cx="1027190" cy="1070080"/>
            </a:xfrm>
            <a:prstGeom prst="rect">
              <a:avLst/>
            </a:prstGeom>
          </p:spPr>
        </p:pic>
        <p:cxnSp>
          <p:nvCxnSpPr>
            <p:cNvPr id="12" name="Straight Connector 11"/>
            <p:cNvCxnSpPr/>
            <p:nvPr/>
          </p:nvCxnSpPr>
          <p:spPr>
            <a:xfrm flipH="1" flipV="1">
              <a:off x="1488261" y="176434"/>
              <a:ext cx="6148" cy="127631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713392" y="558302"/>
              <a:ext cx="10224608" cy="6872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Intersection Repair</a:t>
              </a:r>
              <a:endParaRPr lang="en-US" sz="40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grpSp>
      <p:pic>
        <p:nvPicPr>
          <p:cNvPr id="2" name="Picture 1">
            <a:hlinkClick r:id="rId4"/>
          </p:cNvPr>
          <p:cNvPicPr>
            <a:picLocks noChangeAspect="1"/>
          </p:cNvPicPr>
          <p:nvPr/>
        </p:nvPicPr>
        <p:blipFill>
          <a:blip r:embed="rId5"/>
          <a:stretch>
            <a:fillRect/>
          </a:stretch>
        </p:blipFill>
        <p:spPr>
          <a:xfrm>
            <a:off x="1203908" y="1350206"/>
            <a:ext cx="10366829" cy="5354743"/>
          </a:xfrm>
          <a:prstGeom prst="rect">
            <a:avLst/>
          </a:prstGeom>
        </p:spPr>
      </p:pic>
    </p:spTree>
    <p:extLst>
      <p:ext uri="{BB962C8B-B14F-4D97-AF65-F5344CB8AC3E}">
        <p14:creationId xmlns:p14="http://schemas.microsoft.com/office/powerpoint/2010/main" val="2320492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6645</TotalTime>
  <Words>1151</Words>
  <Application>Microsoft Office PowerPoint</Application>
  <PresentationFormat>Widescreen</PresentationFormat>
  <Paragraphs>114</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Courier New</vt:lpstr>
      <vt:lpstr>Roboto</vt:lpstr>
      <vt:lpstr>Trebuchet MS</vt:lpstr>
      <vt:lpstr>Verdana</vt:lpstr>
      <vt:lpstr>Wingdings</vt:lpstr>
      <vt:lpstr>Office Theme</vt:lpstr>
      <vt:lpstr>West Palm Beach Tactical Urbanism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Palm Beach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Verbeke</dc:creator>
  <cp:lastModifiedBy>Valerie Neilson</cp:lastModifiedBy>
  <cp:revision>172</cp:revision>
  <cp:lastPrinted>2019-04-29T22:00:25Z</cp:lastPrinted>
  <dcterms:created xsi:type="dcterms:W3CDTF">2018-02-07T13:54:12Z</dcterms:created>
  <dcterms:modified xsi:type="dcterms:W3CDTF">2019-04-29T22:01:30Z</dcterms:modified>
</cp:coreProperties>
</file>