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7"/>
  </p:notesMasterIdLst>
  <p:handoutMasterIdLst>
    <p:handoutMasterId r:id="rId28"/>
  </p:handoutMasterIdLst>
  <p:sldIdLst>
    <p:sldId id="340" r:id="rId3"/>
    <p:sldId id="376" r:id="rId4"/>
    <p:sldId id="375" r:id="rId5"/>
    <p:sldId id="334" r:id="rId6"/>
    <p:sldId id="366" r:id="rId7"/>
    <p:sldId id="335" r:id="rId8"/>
    <p:sldId id="256" r:id="rId9"/>
    <p:sldId id="395" r:id="rId10"/>
    <p:sldId id="415" r:id="rId11"/>
    <p:sldId id="359" r:id="rId12"/>
    <p:sldId id="408" r:id="rId13"/>
    <p:sldId id="409" r:id="rId14"/>
    <p:sldId id="414" r:id="rId15"/>
    <p:sldId id="347" r:id="rId16"/>
    <p:sldId id="348" r:id="rId17"/>
    <p:sldId id="350" r:id="rId18"/>
    <p:sldId id="351" r:id="rId19"/>
    <p:sldId id="358" r:id="rId20"/>
    <p:sldId id="407" r:id="rId21"/>
    <p:sldId id="379" r:id="rId22"/>
    <p:sldId id="383" r:id="rId23"/>
    <p:sldId id="416" r:id="rId24"/>
    <p:sldId id="258" r:id="rId25"/>
    <p:sldId id="367" r:id="rId26"/>
  </p:sldIdLst>
  <p:sldSz cx="9144000" cy="6858000" type="screen4x3"/>
  <p:notesSz cx="7010400" cy="9296400"/>
  <p:embeddedFontLst>
    <p:embeddedFont>
      <p:font typeface="Webdings" panose="05030102010509060703" pitchFamily="18" charset="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del-Adams, Pam" initials="KP" lastIdx="16" clrIdx="0">
    <p:extLst>
      <p:ext uri="{19B8F6BF-5375-455C-9EA6-DF929625EA0E}">
        <p15:presenceInfo xmlns:p15="http://schemas.microsoft.com/office/powerpoint/2012/main" userId="S-1-5-21-1715567821-152049171-1801674531-69680" providerId="AD"/>
      </p:ext>
    </p:extLst>
  </p:cmAuthor>
  <p:cmAuthor id="2" name="Halley, James (Jim)" initials="" lastIdx="0" clrIdx="1"/>
  <p:cmAuthor id="3" name="Halley, James (Jim)" initials="HJ(" lastIdx="25" clrIdx="2">
    <p:extLst>
      <p:ext uri="{19B8F6BF-5375-455C-9EA6-DF929625EA0E}">
        <p15:presenceInfo xmlns:p15="http://schemas.microsoft.com/office/powerpoint/2012/main" userId="Halley, James (Jim)" providerId="None"/>
      </p:ext>
    </p:extLst>
  </p:cmAuthor>
  <p:cmAuthor id="4" name="Krier, Kurt" initials="KK" lastIdx="1" clrIdx="3">
    <p:extLst>
      <p:ext uri="{19B8F6BF-5375-455C-9EA6-DF929625EA0E}">
        <p15:presenceInfo xmlns:p15="http://schemas.microsoft.com/office/powerpoint/2012/main" userId="S-1-5-21-1715567821-152049171-1801674531-149092" providerId="AD"/>
      </p:ext>
    </p:extLst>
  </p:cmAuthor>
  <p:cmAuthor id="5" name="DeVeau, Zach" initials="DZ" lastIdx="11" clrIdx="4">
    <p:extLst>
      <p:ext uri="{19B8F6BF-5375-455C-9EA6-DF929625EA0E}">
        <p15:presenceInfo xmlns:p15="http://schemas.microsoft.com/office/powerpoint/2012/main" userId="S-1-5-21-1715567821-152049171-1801674531-578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283"/>
    <a:srgbClr val="D72E2A"/>
    <a:srgbClr val="DFE7F5"/>
    <a:srgbClr val="DFE5F5"/>
    <a:srgbClr val="DD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5388" autoAdjust="0"/>
  </p:normalViewPr>
  <p:slideViewPr>
    <p:cSldViewPr snapToGrid="0">
      <p:cViewPr varScale="1">
        <p:scale>
          <a:sx n="100" d="100"/>
          <a:sy n="100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7952645159861"/>
          <c:y val="3.1272830880491369E-2"/>
          <c:w val="0.87744930617849992"/>
          <c:h val="0.82001389644615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1"/>
                <c:pt idx="0">
                  <c:v>Annual Economic Activity of Disney in Florida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31880"/>
        <c:axId val="296059976"/>
      </c:barChart>
      <c:catAx>
        <c:axId val="73318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6059976"/>
        <c:crosses val="autoZero"/>
        <c:auto val="1"/>
        <c:lblAlgn val="ctr"/>
        <c:lblOffset val="100"/>
        <c:noMultiLvlLbl val="0"/>
      </c:catAx>
      <c:valAx>
        <c:axId val="296059976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Billions of Dollars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658227848101266E-2"/>
              <c:y val="0.30257482098982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1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7952645159861"/>
          <c:y val="3.1272830880491369E-2"/>
          <c:w val="0.87744930617849992"/>
          <c:h val="0.82001389644615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F428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1"/>
                <c:pt idx="0">
                  <c:v>Annual Economic Activity of Disney in Florida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485928"/>
        <c:axId val="305492592"/>
      </c:barChart>
      <c:catAx>
        <c:axId val="305485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92592"/>
        <c:crosses val="autoZero"/>
        <c:auto val="1"/>
        <c:lblAlgn val="ctr"/>
        <c:lblOffset val="100"/>
        <c:noMultiLvlLbl val="0"/>
      </c:catAx>
      <c:valAx>
        <c:axId val="305492592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Billions of Dollars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658227848101266E-2"/>
              <c:y val="0.30257482098982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85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7952645159861"/>
          <c:y val="3.1272830880491369E-2"/>
          <c:w val="0.87744930617849992"/>
          <c:h val="0.82001389644615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F428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2"/>
                <c:pt idx="0">
                  <c:v>Annual Economic Activity of Disney in Florida</c:v>
                </c:pt>
                <c:pt idx="1">
                  <c:v>Combined Value of all 32 NFL Franchises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18.2</c:v>
                </c:pt>
                <c:pt idx="1">
                  <c:v>74.8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487496"/>
        <c:axId val="305485536"/>
      </c:barChart>
      <c:catAx>
        <c:axId val="30548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85536"/>
        <c:crosses val="autoZero"/>
        <c:auto val="1"/>
        <c:lblAlgn val="ctr"/>
        <c:lblOffset val="100"/>
        <c:noMultiLvlLbl val="0"/>
      </c:catAx>
      <c:valAx>
        <c:axId val="305485536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Billions of Dollars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658227848101266E-2"/>
              <c:y val="0.30257482098982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8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7952645159861"/>
          <c:y val="3.1272830880491369E-2"/>
          <c:w val="0.87744930617849992"/>
          <c:h val="0.82001389644615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F428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3"/>
                <c:pt idx="0">
                  <c:v>Annual Economic Activity of Disney in Florida</c:v>
                </c:pt>
                <c:pt idx="1">
                  <c:v>Combined Value of all 32 NFL Franchises</c:v>
                </c:pt>
                <c:pt idx="2">
                  <c:v>Bill Gates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18.2</c:v>
                </c:pt>
                <c:pt idx="1">
                  <c:v>74.8</c:v>
                </c:pt>
                <c:pt idx="2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489064"/>
        <c:axId val="305489456"/>
      </c:barChart>
      <c:catAx>
        <c:axId val="30548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89456"/>
        <c:crosses val="autoZero"/>
        <c:auto val="1"/>
        <c:lblAlgn val="ctr"/>
        <c:lblOffset val="100"/>
        <c:noMultiLvlLbl val="0"/>
      </c:catAx>
      <c:valAx>
        <c:axId val="305489456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Billions of Dollars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658227848101266E-2"/>
              <c:y val="0.30257482098982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8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7952645159861"/>
          <c:y val="3.1272830880491369E-2"/>
          <c:w val="0.87744930617849992"/>
          <c:h val="0.82001389644615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F428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Annual Economic Activity of Disney in Florida</c:v>
                </c:pt>
                <c:pt idx="1">
                  <c:v>Combined Value of all 32 NFL Franchises</c:v>
                </c:pt>
                <c:pt idx="2">
                  <c:v>Bill Gates</c:v>
                </c:pt>
                <c:pt idx="3">
                  <c:v>GDP of Hungary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18.2</c:v>
                </c:pt>
                <c:pt idx="1">
                  <c:v>74.8</c:v>
                </c:pt>
                <c:pt idx="2">
                  <c:v>75</c:v>
                </c:pt>
                <c:pt idx="3">
                  <c:v>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992328"/>
        <c:axId val="301993504"/>
      </c:barChart>
      <c:catAx>
        <c:axId val="30199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93504"/>
        <c:crosses val="autoZero"/>
        <c:auto val="1"/>
        <c:lblAlgn val="ctr"/>
        <c:lblOffset val="100"/>
        <c:noMultiLvlLbl val="0"/>
      </c:catAx>
      <c:valAx>
        <c:axId val="301993504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Billions of Dollars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658227848101266E-2"/>
              <c:y val="0.30257482098982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92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7952645159861"/>
          <c:y val="3.1272830880491369E-2"/>
          <c:w val="0.87744930617849992"/>
          <c:h val="0.82001389644615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F428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Annual Economic Activity of Disney in Florida</c:v>
                </c:pt>
                <c:pt idx="1">
                  <c:v>Combined Value of all 32 NFL Franchises</c:v>
                </c:pt>
                <c:pt idx="2">
                  <c:v>Bill Gates</c:v>
                </c:pt>
                <c:pt idx="3">
                  <c:v>GDP of Hungary</c:v>
                </c:pt>
                <c:pt idx="4">
                  <c:v>Annual Economic Activity of Aviation in Florida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18.2</c:v>
                </c:pt>
                <c:pt idx="1">
                  <c:v>74.8</c:v>
                </c:pt>
                <c:pt idx="2">
                  <c:v>75</c:v>
                </c:pt>
                <c:pt idx="3">
                  <c:v>117</c:v>
                </c:pt>
                <c:pt idx="4">
                  <c:v>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168824"/>
        <c:axId val="307166472"/>
      </c:barChart>
      <c:catAx>
        <c:axId val="307168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166472"/>
        <c:crosses val="autoZero"/>
        <c:auto val="1"/>
        <c:lblAlgn val="ctr"/>
        <c:lblOffset val="100"/>
        <c:noMultiLvlLbl val="0"/>
      </c:catAx>
      <c:valAx>
        <c:axId val="30716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Billions of Dollars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658227848101266E-2"/>
              <c:y val="0.30257482098982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168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46503802409314"/>
          <c:y val="9.2588520377787906E-2"/>
          <c:w val="0.74301848486887856"/>
          <c:h val="0.77039107800040851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</c:dPt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1">
                  <c:v>24</c:v>
                </c:pt>
                <c:pt idx="2">
                  <c:v>17</c:v>
                </c:pt>
                <c:pt idx="3">
                  <c:v>12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1F4283"/>
            </a:solidFill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1">
                  <c:v>3</c:v>
                </c:pt>
                <c:pt idx="2">
                  <c:v>10</c:v>
                </c:pt>
                <c:pt idx="3">
                  <c:v>5</c:v>
                </c:pt>
                <c:pt idx="4">
                  <c:v>12</c:v>
                </c:pt>
              </c:numCache>
            </c:numRef>
          </c:val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Sheet1!$E$3:$E$7</c:f>
              <c:numCache>
                <c:formatCode>General</c:formatCode>
                <c:ptCount val="5"/>
              </c:numCache>
            </c:numRef>
          </c:val>
        </c:ser>
        <c:ser>
          <c:idx val="3"/>
          <c:order val="3"/>
          <c:spPr>
            <a:solidFill>
              <a:srgbClr val="1F4283"/>
            </a:solidFill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Sheet1!$F$3:$F$7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spPr>
            <a:noFill/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Sheet1!$G$3:$G$7</c:f>
              <c:numCache>
                <c:formatCode>General</c:formatCode>
                <c:ptCount val="5"/>
              </c:numCache>
            </c:numRef>
          </c:val>
        </c:ser>
        <c:ser>
          <c:idx val="5"/>
          <c:order val="5"/>
          <c:spPr>
            <a:solidFill>
              <a:srgbClr val="1F4283"/>
            </a:solidFill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Sheet1!$H$3:$H$7</c:f>
              <c:numCache>
                <c:formatCode>General</c:formatCode>
                <c:ptCount val="5"/>
              </c:numCache>
            </c:numRef>
          </c:val>
        </c:ser>
        <c:ser>
          <c:idx val="6"/>
          <c:order val="6"/>
          <c:spPr>
            <a:noFill/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Sheet1!$I$3:$I$7</c:f>
              <c:numCache>
                <c:formatCode>General</c:formatCode>
                <c:ptCount val="5"/>
              </c:numCache>
            </c:numRef>
          </c:val>
        </c:ser>
        <c:ser>
          <c:idx val="7"/>
          <c:order val="7"/>
          <c:spPr>
            <a:solidFill>
              <a:srgbClr val="1F4283"/>
            </a:solidFill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Sheet1!$J$3:$J$7</c:f>
              <c:numCache>
                <c:formatCode>General</c:formatCode>
                <c:ptCount val="5"/>
              </c:numCache>
            </c:numRef>
          </c:val>
        </c:ser>
        <c:ser>
          <c:idx val="8"/>
          <c:order val="8"/>
          <c:spPr>
            <a:noFill/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Sheet1!$K$3:$K$7</c:f>
              <c:numCache>
                <c:formatCode>General</c:formatCode>
                <c:ptCount val="5"/>
              </c:numCache>
            </c:numRef>
          </c:val>
        </c:ser>
        <c:ser>
          <c:idx val="9"/>
          <c:order val="9"/>
          <c:spPr>
            <a:solidFill>
              <a:srgbClr val="1F4283"/>
            </a:solidFill>
            <a:ln>
              <a:noFill/>
            </a:ln>
            <a:effectLst/>
          </c:spPr>
          <c:invertIfNegative val="0"/>
          <c:cat>
            <c:strRef>
              <c:f>Sheet1!$B$3:$B$7</c:f>
              <c:strCache>
                <c:ptCount val="5"/>
                <c:pt idx="0">
                  <c:v>CRT Meetings</c:v>
                </c:pt>
                <c:pt idx="1">
                  <c:v>FASP Documents</c:v>
                </c:pt>
                <c:pt idx="2">
                  <c:v>Phase 2B</c:v>
                </c:pt>
                <c:pt idx="3">
                  <c:v>Phase 2A</c:v>
                </c:pt>
                <c:pt idx="4">
                  <c:v>Phase 1</c:v>
                </c:pt>
              </c:strCache>
            </c:strRef>
          </c:cat>
          <c:val>
            <c:numRef>
              <c:f>Sheet1!$L$3:$L$7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1991936"/>
        <c:axId val="301989584"/>
      </c:barChart>
      <c:catAx>
        <c:axId val="301991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89584"/>
        <c:crosses val="autoZero"/>
        <c:auto val="1"/>
        <c:lblAlgn val="ctr"/>
        <c:lblOffset val="100"/>
        <c:noMultiLvlLbl val="0"/>
      </c:catAx>
      <c:valAx>
        <c:axId val="3019895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3019919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0D9435-E46D-4D0C-8CF6-E5FABAA2710B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869F1-232D-4043-97EE-1C1B70C11B5F}">
      <dgm:prSet phldrT="[Text]" custT="1"/>
      <dgm:spPr/>
      <dgm:t>
        <a:bodyPr/>
        <a:lstStyle/>
        <a:p>
          <a:r>
            <a:rPr lang="en-US" sz="900" b="1" u="sng" dirty="0" smtClean="0"/>
            <a:t>National Plan of Integrated Airport Systems:</a:t>
          </a:r>
          <a:r>
            <a:rPr lang="en-US" sz="900" b="1" u="none" dirty="0" smtClean="0"/>
            <a:t> </a:t>
          </a:r>
          <a:r>
            <a:rPr lang="en-US" sz="900" dirty="0" smtClean="0"/>
            <a:t>Defines system for FAA funding eligibility and airport development needs.</a:t>
          </a:r>
          <a:endParaRPr lang="en-US" sz="900" dirty="0"/>
        </a:p>
      </dgm:t>
    </dgm:pt>
    <dgm:pt modelId="{6D81F392-7E1A-417B-AEE6-C67FEDDB319B}" type="parTrans" cxnId="{56D5FF79-D3B6-44DF-8F75-7E79F09E2D9B}">
      <dgm:prSet/>
      <dgm:spPr/>
      <dgm:t>
        <a:bodyPr/>
        <a:lstStyle/>
        <a:p>
          <a:endParaRPr lang="en-US"/>
        </a:p>
      </dgm:t>
    </dgm:pt>
    <dgm:pt modelId="{8526D56F-1BEA-46FE-AE01-7E89175864A7}" type="sibTrans" cxnId="{56D5FF79-D3B6-44DF-8F75-7E79F09E2D9B}">
      <dgm:prSet/>
      <dgm:spPr/>
      <dgm:t>
        <a:bodyPr/>
        <a:lstStyle/>
        <a:p>
          <a:endParaRPr lang="en-US"/>
        </a:p>
      </dgm:t>
    </dgm:pt>
    <dgm:pt modelId="{5A58F475-7977-4044-B17A-73DA19E4BB9B}">
      <dgm:prSet phldrT="[Text]" custT="1"/>
      <dgm:spPr/>
      <dgm:t>
        <a:bodyPr/>
        <a:lstStyle/>
        <a:p>
          <a:r>
            <a:rPr lang="en-US" sz="900" b="1" dirty="0" smtClean="0"/>
            <a:t>Airport Capital Improvement Plan (ACIP): </a:t>
          </a:r>
          <a:r>
            <a:rPr lang="en-US" sz="900" dirty="0" smtClean="0"/>
            <a:t>Outlines detailed project funding, serves as the basis for AIP fund distribution.</a:t>
          </a:r>
          <a:endParaRPr lang="en-US" sz="900" dirty="0"/>
        </a:p>
      </dgm:t>
    </dgm:pt>
    <dgm:pt modelId="{60AA04AE-7909-4FCC-8EE0-774FCF5E895D}" type="parTrans" cxnId="{358A85AD-0DF9-435B-9789-ED8F28471A65}">
      <dgm:prSet/>
      <dgm:spPr/>
      <dgm:t>
        <a:bodyPr/>
        <a:lstStyle/>
        <a:p>
          <a:endParaRPr lang="en-US"/>
        </a:p>
      </dgm:t>
    </dgm:pt>
    <dgm:pt modelId="{08C6E3E1-32F1-4CC5-8633-D83C2B8010FF}" type="sibTrans" cxnId="{358A85AD-0DF9-435B-9789-ED8F28471A65}">
      <dgm:prSet/>
      <dgm:spPr/>
      <dgm:t>
        <a:bodyPr/>
        <a:lstStyle/>
        <a:p>
          <a:endParaRPr lang="en-US"/>
        </a:p>
      </dgm:t>
    </dgm:pt>
    <dgm:pt modelId="{FD3E9390-4FCF-4B98-956F-6464061F9DA7}">
      <dgm:prSet phldrT="[Text]" custT="1"/>
      <dgm:spPr/>
      <dgm:t>
        <a:bodyPr/>
        <a:lstStyle/>
        <a:p>
          <a:r>
            <a:rPr lang="en-US" sz="900" b="1" u="sng" dirty="0" smtClean="0"/>
            <a:t>Florida Aviation System Plan (State):</a:t>
          </a:r>
          <a:r>
            <a:rPr lang="en-US" sz="900" b="0" u="none" dirty="0" smtClean="0"/>
            <a:t> </a:t>
          </a:r>
          <a:r>
            <a:rPr lang="en-US" sz="900" b="0" dirty="0" smtClean="0"/>
            <a:t>Define airport roles within the system, including non-NPIAS airports.</a:t>
          </a:r>
          <a:endParaRPr lang="en-US" sz="900" b="1" dirty="0"/>
        </a:p>
      </dgm:t>
    </dgm:pt>
    <dgm:pt modelId="{182F0F8F-BB3C-47C9-94E2-FB51C27EE0BC}" type="parTrans" cxnId="{6FF2D86D-B226-41FB-8FB0-586BAF8A16ED}">
      <dgm:prSet/>
      <dgm:spPr/>
      <dgm:t>
        <a:bodyPr/>
        <a:lstStyle/>
        <a:p>
          <a:endParaRPr lang="en-US"/>
        </a:p>
      </dgm:t>
    </dgm:pt>
    <dgm:pt modelId="{F21AF0FD-9B7C-4EAF-B7BD-8ADC8F97F8F6}" type="sibTrans" cxnId="{6FF2D86D-B226-41FB-8FB0-586BAF8A16ED}">
      <dgm:prSet/>
      <dgm:spPr/>
      <dgm:t>
        <a:bodyPr/>
        <a:lstStyle/>
        <a:p>
          <a:endParaRPr lang="en-US"/>
        </a:p>
      </dgm:t>
    </dgm:pt>
    <dgm:pt modelId="{1543A98E-A955-4D70-85BF-04E52FCE1B06}">
      <dgm:prSet phldrT="[Text]" custT="1"/>
      <dgm:spPr/>
      <dgm:t>
        <a:bodyPr/>
        <a:lstStyle/>
        <a:p>
          <a:r>
            <a:rPr lang="en-US" sz="900" b="1" dirty="0" smtClean="0"/>
            <a:t>Coordination:</a:t>
          </a:r>
          <a:r>
            <a:rPr lang="en-US" sz="900" b="0" dirty="0" smtClean="0"/>
            <a:t> State (and regional) system plans provide policy guidance and technical direction to individual airports, along with forecast airport activity and a set of investment priorities. Individual airport master plans provide more detail for proposed improvements than what is contained in a system plan and may be used as a basis for altering priorities within the overall system plan.</a:t>
          </a:r>
          <a:endParaRPr lang="en-US" sz="900" b="1" dirty="0"/>
        </a:p>
      </dgm:t>
    </dgm:pt>
    <dgm:pt modelId="{D2BFDA0F-983D-4196-B50B-288B04D1EEB6}" type="parTrans" cxnId="{C2EA8EE6-D671-49BD-BADD-45CC031DC297}">
      <dgm:prSet/>
      <dgm:spPr/>
      <dgm:t>
        <a:bodyPr/>
        <a:lstStyle/>
        <a:p>
          <a:endParaRPr lang="en-US"/>
        </a:p>
      </dgm:t>
    </dgm:pt>
    <dgm:pt modelId="{47DAE53D-2545-4DD7-AE88-35A849BB9AD6}" type="sibTrans" cxnId="{C2EA8EE6-D671-49BD-BADD-45CC031DC297}">
      <dgm:prSet/>
      <dgm:spPr/>
      <dgm:t>
        <a:bodyPr/>
        <a:lstStyle/>
        <a:p>
          <a:endParaRPr lang="en-US"/>
        </a:p>
      </dgm:t>
    </dgm:pt>
    <dgm:pt modelId="{65E1C61A-BB48-4948-A722-5D5E51F2CBD9}">
      <dgm:prSet phldrT="[Text]" custT="1"/>
      <dgm:spPr/>
      <dgm:t>
        <a:bodyPr/>
        <a:lstStyle/>
        <a:p>
          <a:r>
            <a:rPr lang="en-US" sz="900" b="1" u="sng" dirty="0" smtClean="0"/>
            <a:t>Airport Master Plans (Local):</a:t>
          </a:r>
          <a:r>
            <a:rPr lang="en-US" sz="900" b="0" u="none" dirty="0" smtClean="0"/>
            <a:t> Detailed long-term development plans for individual airports (often with 5-, 10-, and 20-year time horizons).</a:t>
          </a:r>
          <a:endParaRPr lang="en-US" sz="900" b="1" u="sng" dirty="0"/>
        </a:p>
      </dgm:t>
    </dgm:pt>
    <dgm:pt modelId="{CBBE3795-FF13-4702-8523-CD31421C00AF}" type="parTrans" cxnId="{2C287B01-1F5A-4044-973E-2983478616C3}">
      <dgm:prSet/>
      <dgm:spPr/>
      <dgm:t>
        <a:bodyPr/>
        <a:lstStyle/>
        <a:p>
          <a:endParaRPr lang="en-US"/>
        </a:p>
      </dgm:t>
    </dgm:pt>
    <dgm:pt modelId="{BE2D059C-F681-4F54-8B12-344AAEFB80D0}" type="sibTrans" cxnId="{2C287B01-1F5A-4044-973E-2983478616C3}">
      <dgm:prSet/>
      <dgm:spPr/>
      <dgm:t>
        <a:bodyPr/>
        <a:lstStyle/>
        <a:p>
          <a:endParaRPr lang="en-US"/>
        </a:p>
      </dgm:t>
    </dgm:pt>
    <dgm:pt modelId="{49F6F29E-3CA2-4741-B338-6D84CDAF486B}">
      <dgm:prSet phldrT="[Text]" custT="1"/>
      <dgm:spPr/>
      <dgm:t>
        <a:bodyPr/>
        <a:lstStyle/>
        <a:p>
          <a:r>
            <a:rPr lang="en-US" sz="900" b="1" dirty="0" smtClean="0"/>
            <a:t>Airport Layout Plan</a:t>
          </a:r>
          <a:r>
            <a:rPr lang="en-US" sz="900" b="0" dirty="0" smtClean="0"/>
            <a:t> A key product of the master planning process, provides a graphical depiction of the current and future runway. Required for AIP funding eligibility.</a:t>
          </a:r>
          <a:endParaRPr lang="en-US" sz="900" b="1" dirty="0"/>
        </a:p>
      </dgm:t>
    </dgm:pt>
    <dgm:pt modelId="{EB8FCA43-C99C-4179-8F50-80E184988769}" type="parTrans" cxnId="{B1E335DD-F40B-41ED-B80C-B4264B36AD54}">
      <dgm:prSet/>
      <dgm:spPr/>
      <dgm:t>
        <a:bodyPr/>
        <a:lstStyle/>
        <a:p>
          <a:endParaRPr lang="en-US"/>
        </a:p>
      </dgm:t>
    </dgm:pt>
    <dgm:pt modelId="{868217DD-D6D1-4042-A2DB-3959FE64EB5F}" type="sibTrans" cxnId="{B1E335DD-F40B-41ED-B80C-B4264B36AD54}">
      <dgm:prSet/>
      <dgm:spPr/>
      <dgm:t>
        <a:bodyPr/>
        <a:lstStyle/>
        <a:p>
          <a:endParaRPr lang="en-US"/>
        </a:p>
      </dgm:t>
    </dgm:pt>
    <dgm:pt modelId="{36AA3902-05D7-4742-B424-64C5FCDE10E8}">
      <dgm:prSet phldrT="[Text]" custT="1"/>
      <dgm:spPr/>
      <dgm:t>
        <a:bodyPr/>
        <a:lstStyle/>
        <a:p>
          <a:r>
            <a:rPr lang="en-US" sz="900" b="1" dirty="0" smtClean="0"/>
            <a:t>Coordination:</a:t>
          </a:r>
          <a:r>
            <a:rPr lang="en-US" sz="900" b="0" dirty="0" smtClean="0"/>
            <a:t> The FAA develops criteria for inclusion in the NPIAS and coordinates a process of “feeding” up recommendations for inclusion of airports and projects from the state/regional system plans.</a:t>
          </a:r>
          <a:endParaRPr lang="en-US" sz="900" b="1" dirty="0"/>
        </a:p>
      </dgm:t>
    </dgm:pt>
    <dgm:pt modelId="{FF743AB1-4640-428B-A6E7-680D28F5912C}" type="parTrans" cxnId="{7A284A8A-E543-47D4-9B84-7FA5A8B52BFC}">
      <dgm:prSet/>
      <dgm:spPr/>
      <dgm:t>
        <a:bodyPr/>
        <a:lstStyle/>
        <a:p>
          <a:endParaRPr lang="en-US"/>
        </a:p>
      </dgm:t>
    </dgm:pt>
    <dgm:pt modelId="{4BE6FDD4-CAD2-4D55-B199-552301CDCB93}" type="sibTrans" cxnId="{7A284A8A-E543-47D4-9B84-7FA5A8B52BFC}">
      <dgm:prSet/>
      <dgm:spPr/>
      <dgm:t>
        <a:bodyPr/>
        <a:lstStyle/>
        <a:p>
          <a:endParaRPr lang="en-US"/>
        </a:p>
      </dgm:t>
    </dgm:pt>
    <dgm:pt modelId="{2A02C6AA-F9C2-4FDD-AE40-72D1A0B968EB}">
      <dgm:prSet phldrT="[Text]" custT="1"/>
      <dgm:spPr/>
      <dgm:t>
        <a:bodyPr/>
        <a:lstStyle/>
        <a:p>
          <a:r>
            <a:rPr lang="en-US" sz="900" b="1" dirty="0" smtClean="0"/>
            <a:t>Updates: </a:t>
          </a:r>
          <a:r>
            <a:rPr lang="en-US" sz="900" b="0" dirty="0" smtClean="0"/>
            <a:t>Updated biennially.</a:t>
          </a:r>
          <a:endParaRPr lang="en-US" sz="900" b="1" dirty="0"/>
        </a:p>
      </dgm:t>
    </dgm:pt>
    <dgm:pt modelId="{7173256E-272A-40A5-8441-704B8A6ADCBD}" type="parTrans" cxnId="{FD230F85-E3F3-4B03-8C10-E864050CF678}">
      <dgm:prSet/>
      <dgm:spPr/>
      <dgm:t>
        <a:bodyPr/>
        <a:lstStyle/>
        <a:p>
          <a:endParaRPr lang="en-US"/>
        </a:p>
      </dgm:t>
    </dgm:pt>
    <dgm:pt modelId="{9E524361-9CAB-44B7-9D47-DF2BCF0FD145}" type="sibTrans" cxnId="{FD230F85-E3F3-4B03-8C10-E864050CF678}">
      <dgm:prSet/>
      <dgm:spPr/>
      <dgm:t>
        <a:bodyPr/>
        <a:lstStyle/>
        <a:p>
          <a:endParaRPr lang="en-US"/>
        </a:p>
      </dgm:t>
    </dgm:pt>
    <dgm:pt modelId="{3A0868FF-F612-417D-91EB-31B339B12DBE}">
      <dgm:prSet phldrT="[Text]" custT="1"/>
      <dgm:spPr/>
      <dgm:t>
        <a:bodyPr/>
        <a:lstStyle/>
        <a:p>
          <a:r>
            <a:rPr lang="en-US" sz="900" b="1" dirty="0" smtClean="0"/>
            <a:t>Updates: </a:t>
          </a:r>
          <a:r>
            <a:rPr lang="en-US" sz="900" b="0" dirty="0" smtClean="0"/>
            <a:t>Interim updates every 2-5 years; formal review at least every 5 years.</a:t>
          </a:r>
          <a:endParaRPr lang="en-US" sz="900" b="1" dirty="0"/>
        </a:p>
      </dgm:t>
    </dgm:pt>
    <dgm:pt modelId="{B850B60B-C26D-4043-911A-2F6D91635246}" type="parTrans" cxnId="{D3920623-1E3E-4BBD-9390-FCAD5B9C3B28}">
      <dgm:prSet/>
      <dgm:spPr/>
      <dgm:t>
        <a:bodyPr/>
        <a:lstStyle/>
        <a:p>
          <a:endParaRPr lang="en-US"/>
        </a:p>
      </dgm:t>
    </dgm:pt>
    <dgm:pt modelId="{F0A35B84-725D-44B9-AD0E-6B8D74DCC2EB}" type="sibTrans" cxnId="{D3920623-1E3E-4BBD-9390-FCAD5B9C3B28}">
      <dgm:prSet/>
      <dgm:spPr/>
      <dgm:t>
        <a:bodyPr/>
        <a:lstStyle/>
        <a:p>
          <a:endParaRPr lang="en-US"/>
        </a:p>
      </dgm:t>
    </dgm:pt>
    <dgm:pt modelId="{B1DA9E2A-0EE1-40BE-9CD1-23FC65BE858D}">
      <dgm:prSet phldrT="[Text]" custT="1"/>
      <dgm:spPr/>
      <dgm:t>
        <a:bodyPr/>
        <a:lstStyle/>
        <a:p>
          <a:r>
            <a:rPr lang="en-US" sz="900" b="1" dirty="0" smtClean="0"/>
            <a:t>Facilities Implementation and Capital Improvement Plans (CIP):</a:t>
          </a:r>
          <a:r>
            <a:rPr lang="en-US" sz="900" b="0" dirty="0" smtClean="0"/>
            <a:t> Translates the master plan into line-item project components, with sufficient detail for resources planning (e.g. budgeting, timing, etc.). CIPs have a typical 3-5 year time horizon.</a:t>
          </a:r>
          <a:endParaRPr lang="en-US" sz="900" b="1" dirty="0"/>
        </a:p>
      </dgm:t>
    </dgm:pt>
    <dgm:pt modelId="{6E0FD8C5-D409-46EF-B6C7-42701BC1810F}" type="parTrans" cxnId="{4980F713-07BD-4CD3-8F4F-449C74E27D68}">
      <dgm:prSet/>
      <dgm:spPr/>
      <dgm:t>
        <a:bodyPr/>
        <a:lstStyle/>
        <a:p>
          <a:endParaRPr lang="en-US"/>
        </a:p>
      </dgm:t>
    </dgm:pt>
    <dgm:pt modelId="{F50EB274-0B86-486B-866F-EF44EF4EE5B4}" type="sibTrans" cxnId="{4980F713-07BD-4CD3-8F4F-449C74E27D68}">
      <dgm:prSet/>
      <dgm:spPr/>
      <dgm:t>
        <a:bodyPr/>
        <a:lstStyle/>
        <a:p>
          <a:endParaRPr lang="en-US"/>
        </a:p>
      </dgm:t>
    </dgm:pt>
    <dgm:pt modelId="{9F45B870-86D0-4F0E-97B3-49DB91DCFB74}">
      <dgm:prSet phldrT="[Text]" custT="1"/>
      <dgm:spPr/>
      <dgm:t>
        <a:bodyPr/>
        <a:lstStyle/>
        <a:p>
          <a:r>
            <a:rPr lang="en-US" sz="900" b="1" dirty="0" smtClean="0"/>
            <a:t>Updates:</a:t>
          </a:r>
          <a:r>
            <a:rPr lang="en-US" sz="900" b="0" dirty="0" smtClean="0"/>
            <a:t> Updates for minor modifications. New plans when key underlying assumptions have changed. Must be kept up-to-date, including “as built” updates after project completion. May change from year-to-year in response to changing conditions; often more detailed in earlier years, to reflect the imprecision of longer-range improvement plans.</a:t>
          </a:r>
          <a:endParaRPr lang="en-US" sz="900" b="1" dirty="0"/>
        </a:p>
      </dgm:t>
    </dgm:pt>
    <dgm:pt modelId="{CD148733-0826-4DCF-ADBB-110F0BBE696D}" type="parTrans" cxnId="{BA7D3CAC-5DAD-4DD4-9CE6-60758C7A3196}">
      <dgm:prSet/>
      <dgm:spPr/>
      <dgm:t>
        <a:bodyPr/>
        <a:lstStyle/>
        <a:p>
          <a:endParaRPr lang="en-US"/>
        </a:p>
      </dgm:t>
    </dgm:pt>
    <dgm:pt modelId="{987A9FD0-33D6-4D78-98E3-06850C514839}" type="sibTrans" cxnId="{BA7D3CAC-5DAD-4DD4-9CE6-60758C7A3196}">
      <dgm:prSet/>
      <dgm:spPr/>
      <dgm:t>
        <a:bodyPr/>
        <a:lstStyle/>
        <a:p>
          <a:endParaRPr lang="en-US"/>
        </a:p>
      </dgm:t>
    </dgm:pt>
    <dgm:pt modelId="{79F40B41-93C2-47C3-992A-4DED5C8D68D4}" type="pres">
      <dgm:prSet presAssocID="{FF0D9435-E46D-4D0C-8CF6-E5FABAA271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C4C42F-5EB5-49D4-9EFF-B772D239D530}" type="pres">
      <dgm:prSet presAssocID="{FF0D9435-E46D-4D0C-8CF6-E5FABAA2710B}" presName="fgShape" presStyleLbl="fgShp" presStyleIdx="0" presStyleCnt="1" custFlipVert="1" custFlipHor="1" custScaleX="578" custScaleY="7550" custLinFactY="-200000" custLinFactNeighborX="-18789" custLinFactNeighborY="-223456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D9433460-D610-489A-B72B-2F634E5D7FD2}" type="pres">
      <dgm:prSet presAssocID="{FF0D9435-E46D-4D0C-8CF6-E5FABAA2710B}" presName="linComp" presStyleCnt="0"/>
      <dgm:spPr/>
    </dgm:pt>
    <dgm:pt modelId="{916758A1-5ABD-4B37-86EA-DF271F3E710F}" type="pres">
      <dgm:prSet presAssocID="{E92869F1-232D-4043-97EE-1C1B70C11B5F}" presName="compNode" presStyleCnt="0"/>
      <dgm:spPr/>
    </dgm:pt>
    <dgm:pt modelId="{5C9453C1-E7E7-4D81-A37E-72F34AE8569D}" type="pres">
      <dgm:prSet presAssocID="{E92869F1-232D-4043-97EE-1C1B70C11B5F}" presName="bkgdShape" presStyleLbl="node1" presStyleIdx="0" presStyleCnt="3"/>
      <dgm:spPr/>
      <dgm:t>
        <a:bodyPr/>
        <a:lstStyle/>
        <a:p>
          <a:endParaRPr lang="en-US"/>
        </a:p>
      </dgm:t>
    </dgm:pt>
    <dgm:pt modelId="{F35FB919-1E96-40F0-8B57-D2189C5FB5D5}" type="pres">
      <dgm:prSet presAssocID="{E92869F1-232D-4043-97EE-1C1B70C11B5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512B7-B5B6-4244-95DC-B414DA17ED73}" type="pres">
      <dgm:prSet presAssocID="{E92869F1-232D-4043-97EE-1C1B70C11B5F}" presName="invisiNode" presStyleLbl="node1" presStyleIdx="0" presStyleCnt="3"/>
      <dgm:spPr/>
    </dgm:pt>
    <dgm:pt modelId="{C9197630-1546-469C-9F34-8E58170F7084}" type="pres">
      <dgm:prSet presAssocID="{E92869F1-232D-4043-97EE-1C1B70C11B5F}" presName="imagNode" presStyleLbl="fgImgPlace1" presStyleIdx="0" presStyleCnt="3" custScaleY="117754" custLinFactNeighborY="-5202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DC60DB46-F5CF-4EB5-BC21-CF6CEAC893D7}" type="pres">
      <dgm:prSet presAssocID="{8526D56F-1BEA-46FE-AE01-7E89175864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E572D3-75B6-4583-9F29-2D1129819F99}" type="pres">
      <dgm:prSet presAssocID="{FD3E9390-4FCF-4B98-956F-6464061F9DA7}" presName="compNode" presStyleCnt="0"/>
      <dgm:spPr/>
    </dgm:pt>
    <dgm:pt modelId="{433B68CD-95DA-407B-9601-FE08EA9B3314}" type="pres">
      <dgm:prSet presAssocID="{FD3E9390-4FCF-4B98-956F-6464061F9DA7}" presName="bkgdShape" presStyleLbl="node1" presStyleIdx="1" presStyleCnt="3"/>
      <dgm:spPr/>
      <dgm:t>
        <a:bodyPr/>
        <a:lstStyle/>
        <a:p>
          <a:endParaRPr lang="en-US"/>
        </a:p>
      </dgm:t>
    </dgm:pt>
    <dgm:pt modelId="{6DE933E6-9A1C-4F1F-B521-829EBBDBFF55}" type="pres">
      <dgm:prSet presAssocID="{FD3E9390-4FCF-4B98-956F-6464061F9DA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00C44-D444-48A5-BC62-E19C165E4CF7}" type="pres">
      <dgm:prSet presAssocID="{FD3E9390-4FCF-4B98-956F-6464061F9DA7}" presName="invisiNode" presStyleLbl="node1" presStyleIdx="1" presStyleCnt="3"/>
      <dgm:spPr/>
    </dgm:pt>
    <dgm:pt modelId="{6F45CC0A-74D7-4F6B-BF99-E413B6D8EE22}" type="pres">
      <dgm:prSet presAssocID="{FD3E9390-4FCF-4B98-956F-6464061F9DA7}" presName="imagNode" presStyleLbl="fgImgPlace1" presStyleIdx="1" presStyleCnt="3" custScaleY="117754" custLinFactNeighborY="-5202"/>
      <dgm:spPr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74BBB11-36CE-4215-8FF3-63AD95FFFF94}" type="pres">
      <dgm:prSet presAssocID="{F21AF0FD-9B7C-4EAF-B7BD-8ADC8F97F8F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C530366-9CFA-497E-982E-5A1BA97D3AA6}" type="pres">
      <dgm:prSet presAssocID="{65E1C61A-BB48-4948-A722-5D5E51F2CBD9}" presName="compNode" presStyleCnt="0"/>
      <dgm:spPr/>
    </dgm:pt>
    <dgm:pt modelId="{B90773E2-CA81-47E3-A14C-CC7AE2E4695B}" type="pres">
      <dgm:prSet presAssocID="{65E1C61A-BB48-4948-A722-5D5E51F2CBD9}" presName="bkgdShape" presStyleLbl="node1" presStyleIdx="2" presStyleCnt="3"/>
      <dgm:spPr/>
      <dgm:t>
        <a:bodyPr/>
        <a:lstStyle/>
        <a:p>
          <a:endParaRPr lang="en-US"/>
        </a:p>
      </dgm:t>
    </dgm:pt>
    <dgm:pt modelId="{D73E29C8-0E16-4E1E-8C12-A5AB734B9108}" type="pres">
      <dgm:prSet presAssocID="{65E1C61A-BB48-4948-A722-5D5E51F2CBD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EC4CB-EAEE-4DD6-89B8-279E0B9503F9}" type="pres">
      <dgm:prSet presAssocID="{65E1C61A-BB48-4948-A722-5D5E51F2CBD9}" presName="invisiNode" presStyleLbl="node1" presStyleIdx="2" presStyleCnt="3"/>
      <dgm:spPr/>
    </dgm:pt>
    <dgm:pt modelId="{D193686C-005A-4811-B301-D13CAFF12AA7}" type="pres">
      <dgm:prSet presAssocID="{65E1C61A-BB48-4948-A722-5D5E51F2CBD9}" presName="imagNode" presStyleLbl="fgImgPlace1" presStyleIdx="2" presStyleCnt="3" custScaleY="117754" custLinFactNeighborY="-5202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25431482-41A1-421B-969A-61BFB03FD2A3}" type="presOf" srcId="{FD3E9390-4FCF-4B98-956F-6464061F9DA7}" destId="{6DE933E6-9A1C-4F1F-B521-829EBBDBFF55}" srcOrd="1" destOrd="0" presId="urn:microsoft.com/office/officeart/2005/8/layout/hList7"/>
    <dgm:cxn modelId="{489E4650-B403-4F16-83CE-F626872D0A48}" type="presOf" srcId="{9F45B870-86D0-4F0E-97B3-49DB91DCFB74}" destId="{D73E29C8-0E16-4E1E-8C12-A5AB734B9108}" srcOrd="1" destOrd="3" presId="urn:microsoft.com/office/officeart/2005/8/layout/hList7"/>
    <dgm:cxn modelId="{4B3A0B76-452B-43B9-B179-075F78E0F9CC}" type="presOf" srcId="{E92869F1-232D-4043-97EE-1C1B70C11B5F}" destId="{5C9453C1-E7E7-4D81-A37E-72F34AE8569D}" srcOrd="0" destOrd="0" presId="urn:microsoft.com/office/officeart/2005/8/layout/hList7"/>
    <dgm:cxn modelId="{66EF5170-B40E-484A-AE43-26C9C2D92891}" type="presOf" srcId="{FD3E9390-4FCF-4B98-956F-6464061F9DA7}" destId="{433B68CD-95DA-407B-9601-FE08EA9B3314}" srcOrd="0" destOrd="0" presId="urn:microsoft.com/office/officeart/2005/8/layout/hList7"/>
    <dgm:cxn modelId="{BE1171C3-6A28-4912-835D-2C93BBF8655C}" type="presOf" srcId="{8526D56F-1BEA-46FE-AE01-7E89175864A7}" destId="{DC60DB46-F5CF-4EB5-BC21-CF6CEAC893D7}" srcOrd="0" destOrd="0" presId="urn:microsoft.com/office/officeart/2005/8/layout/hList7"/>
    <dgm:cxn modelId="{358A85AD-0DF9-435B-9789-ED8F28471A65}" srcId="{E92869F1-232D-4043-97EE-1C1B70C11B5F}" destId="{5A58F475-7977-4044-B17A-73DA19E4BB9B}" srcOrd="0" destOrd="0" parTransId="{60AA04AE-7909-4FCC-8EE0-774FCF5E895D}" sibTransId="{08C6E3E1-32F1-4CC5-8633-D83C2B8010FF}"/>
    <dgm:cxn modelId="{7A284A8A-E543-47D4-9B84-7FA5A8B52BFC}" srcId="{E92869F1-232D-4043-97EE-1C1B70C11B5F}" destId="{36AA3902-05D7-4742-B424-64C5FCDE10E8}" srcOrd="1" destOrd="0" parTransId="{FF743AB1-4640-428B-A6E7-680D28F5912C}" sibTransId="{4BE6FDD4-CAD2-4D55-B199-552301CDCB93}"/>
    <dgm:cxn modelId="{FD230F85-E3F3-4B03-8C10-E864050CF678}" srcId="{E92869F1-232D-4043-97EE-1C1B70C11B5F}" destId="{2A02C6AA-F9C2-4FDD-AE40-72D1A0B968EB}" srcOrd="2" destOrd="0" parTransId="{7173256E-272A-40A5-8441-704B8A6ADCBD}" sibTransId="{9E524361-9CAB-44B7-9D47-DF2BCF0FD145}"/>
    <dgm:cxn modelId="{2C287B01-1F5A-4044-973E-2983478616C3}" srcId="{FF0D9435-E46D-4D0C-8CF6-E5FABAA2710B}" destId="{65E1C61A-BB48-4948-A722-5D5E51F2CBD9}" srcOrd="2" destOrd="0" parTransId="{CBBE3795-FF13-4702-8523-CD31421C00AF}" sibTransId="{BE2D059C-F681-4F54-8B12-344AAEFB80D0}"/>
    <dgm:cxn modelId="{66536C88-B3F5-4539-A843-F906FC768F03}" type="presOf" srcId="{FF0D9435-E46D-4D0C-8CF6-E5FABAA2710B}" destId="{79F40B41-93C2-47C3-992A-4DED5C8D68D4}" srcOrd="0" destOrd="0" presId="urn:microsoft.com/office/officeart/2005/8/layout/hList7"/>
    <dgm:cxn modelId="{B0157B01-A759-4737-8318-7E36D7D53609}" type="presOf" srcId="{5A58F475-7977-4044-B17A-73DA19E4BB9B}" destId="{5C9453C1-E7E7-4D81-A37E-72F34AE8569D}" srcOrd="0" destOrd="1" presId="urn:microsoft.com/office/officeart/2005/8/layout/hList7"/>
    <dgm:cxn modelId="{6FF2D86D-B226-41FB-8FB0-586BAF8A16ED}" srcId="{FF0D9435-E46D-4D0C-8CF6-E5FABAA2710B}" destId="{FD3E9390-4FCF-4B98-956F-6464061F9DA7}" srcOrd="1" destOrd="0" parTransId="{182F0F8F-BB3C-47C9-94E2-FB51C27EE0BC}" sibTransId="{F21AF0FD-9B7C-4EAF-B7BD-8ADC8F97F8F6}"/>
    <dgm:cxn modelId="{D4200694-B2D7-4D3A-B8AA-8F44BACC445B}" type="presOf" srcId="{B1DA9E2A-0EE1-40BE-9CD1-23FC65BE858D}" destId="{B90773E2-CA81-47E3-A14C-CC7AE2E4695B}" srcOrd="0" destOrd="2" presId="urn:microsoft.com/office/officeart/2005/8/layout/hList7"/>
    <dgm:cxn modelId="{E70A4825-52B4-4C0F-86AB-7E25409E4EF3}" type="presOf" srcId="{5A58F475-7977-4044-B17A-73DA19E4BB9B}" destId="{F35FB919-1E96-40F0-8B57-D2189C5FB5D5}" srcOrd="1" destOrd="1" presId="urn:microsoft.com/office/officeart/2005/8/layout/hList7"/>
    <dgm:cxn modelId="{02C5EAFF-8077-4363-8FAD-0B9115CD3991}" type="presOf" srcId="{2A02C6AA-F9C2-4FDD-AE40-72D1A0B968EB}" destId="{5C9453C1-E7E7-4D81-A37E-72F34AE8569D}" srcOrd="0" destOrd="3" presId="urn:microsoft.com/office/officeart/2005/8/layout/hList7"/>
    <dgm:cxn modelId="{0BB49873-02B5-4D54-809D-49761F10F3F6}" type="presOf" srcId="{2A02C6AA-F9C2-4FDD-AE40-72D1A0B968EB}" destId="{F35FB919-1E96-40F0-8B57-D2189C5FB5D5}" srcOrd="1" destOrd="3" presId="urn:microsoft.com/office/officeart/2005/8/layout/hList7"/>
    <dgm:cxn modelId="{0E2FE172-07F6-424A-A92B-7A0FBCE55A96}" type="presOf" srcId="{36AA3902-05D7-4742-B424-64C5FCDE10E8}" destId="{F35FB919-1E96-40F0-8B57-D2189C5FB5D5}" srcOrd="1" destOrd="2" presId="urn:microsoft.com/office/officeart/2005/8/layout/hList7"/>
    <dgm:cxn modelId="{56D5FF79-D3B6-44DF-8F75-7E79F09E2D9B}" srcId="{FF0D9435-E46D-4D0C-8CF6-E5FABAA2710B}" destId="{E92869F1-232D-4043-97EE-1C1B70C11B5F}" srcOrd="0" destOrd="0" parTransId="{6D81F392-7E1A-417B-AEE6-C67FEDDB319B}" sibTransId="{8526D56F-1BEA-46FE-AE01-7E89175864A7}"/>
    <dgm:cxn modelId="{7B765376-494C-4521-959C-4C532D76EC4D}" type="presOf" srcId="{49F6F29E-3CA2-4741-B338-6D84CDAF486B}" destId="{D73E29C8-0E16-4E1E-8C12-A5AB734B9108}" srcOrd="1" destOrd="1" presId="urn:microsoft.com/office/officeart/2005/8/layout/hList7"/>
    <dgm:cxn modelId="{B1E335DD-F40B-41ED-B80C-B4264B36AD54}" srcId="{65E1C61A-BB48-4948-A722-5D5E51F2CBD9}" destId="{49F6F29E-3CA2-4741-B338-6D84CDAF486B}" srcOrd="0" destOrd="0" parTransId="{EB8FCA43-C99C-4179-8F50-80E184988769}" sibTransId="{868217DD-D6D1-4042-A2DB-3959FE64EB5F}"/>
    <dgm:cxn modelId="{E0F6DD0D-085A-4CC7-90A3-287A7C080A67}" type="presOf" srcId="{3A0868FF-F612-417D-91EB-31B339B12DBE}" destId="{433B68CD-95DA-407B-9601-FE08EA9B3314}" srcOrd="0" destOrd="2" presId="urn:microsoft.com/office/officeart/2005/8/layout/hList7"/>
    <dgm:cxn modelId="{ED744A07-B63B-41AB-96C0-9186FA8139FA}" type="presOf" srcId="{B1DA9E2A-0EE1-40BE-9CD1-23FC65BE858D}" destId="{D73E29C8-0E16-4E1E-8C12-A5AB734B9108}" srcOrd="1" destOrd="2" presId="urn:microsoft.com/office/officeart/2005/8/layout/hList7"/>
    <dgm:cxn modelId="{CC0B95DC-7C9E-485E-99DC-CB27D7C68A33}" type="presOf" srcId="{E92869F1-232D-4043-97EE-1C1B70C11B5F}" destId="{F35FB919-1E96-40F0-8B57-D2189C5FB5D5}" srcOrd="1" destOrd="0" presId="urn:microsoft.com/office/officeart/2005/8/layout/hList7"/>
    <dgm:cxn modelId="{1F5A17AF-CACF-448E-B067-05301BCE090E}" type="presOf" srcId="{F21AF0FD-9B7C-4EAF-B7BD-8ADC8F97F8F6}" destId="{E74BBB11-36CE-4215-8FF3-63AD95FFFF94}" srcOrd="0" destOrd="0" presId="urn:microsoft.com/office/officeart/2005/8/layout/hList7"/>
    <dgm:cxn modelId="{3A6ACB37-D2A5-44E4-8469-88189455723B}" type="presOf" srcId="{49F6F29E-3CA2-4741-B338-6D84CDAF486B}" destId="{B90773E2-CA81-47E3-A14C-CC7AE2E4695B}" srcOrd="0" destOrd="1" presId="urn:microsoft.com/office/officeart/2005/8/layout/hList7"/>
    <dgm:cxn modelId="{C2EA8EE6-D671-49BD-BADD-45CC031DC297}" srcId="{FD3E9390-4FCF-4B98-956F-6464061F9DA7}" destId="{1543A98E-A955-4D70-85BF-04E52FCE1B06}" srcOrd="0" destOrd="0" parTransId="{D2BFDA0F-983D-4196-B50B-288B04D1EEB6}" sibTransId="{47DAE53D-2545-4DD7-AE88-35A849BB9AD6}"/>
    <dgm:cxn modelId="{821E5FBD-81B5-4A65-90DB-2C4FD9956F8D}" type="presOf" srcId="{9F45B870-86D0-4F0E-97B3-49DB91DCFB74}" destId="{B90773E2-CA81-47E3-A14C-CC7AE2E4695B}" srcOrd="0" destOrd="3" presId="urn:microsoft.com/office/officeart/2005/8/layout/hList7"/>
    <dgm:cxn modelId="{D3920623-1E3E-4BBD-9390-FCAD5B9C3B28}" srcId="{FD3E9390-4FCF-4B98-956F-6464061F9DA7}" destId="{3A0868FF-F612-417D-91EB-31B339B12DBE}" srcOrd="1" destOrd="0" parTransId="{B850B60B-C26D-4043-911A-2F6D91635246}" sibTransId="{F0A35B84-725D-44B9-AD0E-6B8D74DCC2EB}"/>
    <dgm:cxn modelId="{39441E4D-A505-4377-B93D-DBE65B851664}" type="presOf" srcId="{1543A98E-A955-4D70-85BF-04E52FCE1B06}" destId="{6DE933E6-9A1C-4F1F-B521-829EBBDBFF55}" srcOrd="1" destOrd="1" presId="urn:microsoft.com/office/officeart/2005/8/layout/hList7"/>
    <dgm:cxn modelId="{1557CB47-082F-4CB4-B307-FC1255FB68E7}" type="presOf" srcId="{65E1C61A-BB48-4948-A722-5D5E51F2CBD9}" destId="{B90773E2-CA81-47E3-A14C-CC7AE2E4695B}" srcOrd="0" destOrd="0" presId="urn:microsoft.com/office/officeart/2005/8/layout/hList7"/>
    <dgm:cxn modelId="{B31AAB42-606F-4883-80BA-A85DAA6485BF}" type="presOf" srcId="{36AA3902-05D7-4742-B424-64C5FCDE10E8}" destId="{5C9453C1-E7E7-4D81-A37E-72F34AE8569D}" srcOrd="0" destOrd="2" presId="urn:microsoft.com/office/officeart/2005/8/layout/hList7"/>
    <dgm:cxn modelId="{4980F713-07BD-4CD3-8F4F-449C74E27D68}" srcId="{65E1C61A-BB48-4948-A722-5D5E51F2CBD9}" destId="{B1DA9E2A-0EE1-40BE-9CD1-23FC65BE858D}" srcOrd="1" destOrd="0" parTransId="{6E0FD8C5-D409-46EF-B6C7-42701BC1810F}" sibTransId="{F50EB274-0B86-486B-866F-EF44EF4EE5B4}"/>
    <dgm:cxn modelId="{BD8A5201-29EF-4FC5-ABBC-A6A37565414F}" type="presOf" srcId="{1543A98E-A955-4D70-85BF-04E52FCE1B06}" destId="{433B68CD-95DA-407B-9601-FE08EA9B3314}" srcOrd="0" destOrd="1" presId="urn:microsoft.com/office/officeart/2005/8/layout/hList7"/>
    <dgm:cxn modelId="{CD7BB33B-035A-4A4B-BF5D-88DA4A0BDD48}" type="presOf" srcId="{3A0868FF-F612-417D-91EB-31B339B12DBE}" destId="{6DE933E6-9A1C-4F1F-B521-829EBBDBFF55}" srcOrd="1" destOrd="2" presId="urn:microsoft.com/office/officeart/2005/8/layout/hList7"/>
    <dgm:cxn modelId="{BA7D3CAC-5DAD-4DD4-9CE6-60758C7A3196}" srcId="{65E1C61A-BB48-4948-A722-5D5E51F2CBD9}" destId="{9F45B870-86D0-4F0E-97B3-49DB91DCFB74}" srcOrd="2" destOrd="0" parTransId="{CD148733-0826-4DCF-ADBB-110F0BBE696D}" sibTransId="{987A9FD0-33D6-4D78-98E3-06850C514839}"/>
    <dgm:cxn modelId="{35550975-A397-42DE-AC70-9F8FA08EF6BD}" type="presOf" srcId="{65E1C61A-BB48-4948-A722-5D5E51F2CBD9}" destId="{D73E29C8-0E16-4E1E-8C12-A5AB734B9108}" srcOrd="1" destOrd="0" presId="urn:microsoft.com/office/officeart/2005/8/layout/hList7"/>
    <dgm:cxn modelId="{958E41BE-6013-4726-A6B6-7B0EAD93FD57}" type="presParOf" srcId="{79F40B41-93C2-47C3-992A-4DED5C8D68D4}" destId="{7DC4C42F-5EB5-49D4-9EFF-B772D239D530}" srcOrd="0" destOrd="0" presId="urn:microsoft.com/office/officeart/2005/8/layout/hList7"/>
    <dgm:cxn modelId="{48F3D5A3-F4ED-41F0-8956-0CFC85B908FA}" type="presParOf" srcId="{79F40B41-93C2-47C3-992A-4DED5C8D68D4}" destId="{D9433460-D610-489A-B72B-2F634E5D7FD2}" srcOrd="1" destOrd="0" presId="urn:microsoft.com/office/officeart/2005/8/layout/hList7"/>
    <dgm:cxn modelId="{EABA4734-FEF6-4EE2-A2FB-A2214B6B9359}" type="presParOf" srcId="{D9433460-D610-489A-B72B-2F634E5D7FD2}" destId="{916758A1-5ABD-4B37-86EA-DF271F3E710F}" srcOrd="0" destOrd="0" presId="urn:microsoft.com/office/officeart/2005/8/layout/hList7"/>
    <dgm:cxn modelId="{DC2B5858-D90F-4164-B420-0F267C5B288E}" type="presParOf" srcId="{916758A1-5ABD-4B37-86EA-DF271F3E710F}" destId="{5C9453C1-E7E7-4D81-A37E-72F34AE8569D}" srcOrd="0" destOrd="0" presId="urn:microsoft.com/office/officeart/2005/8/layout/hList7"/>
    <dgm:cxn modelId="{56B9048B-FC05-4773-BF26-CF6501A782A6}" type="presParOf" srcId="{916758A1-5ABD-4B37-86EA-DF271F3E710F}" destId="{F35FB919-1E96-40F0-8B57-D2189C5FB5D5}" srcOrd="1" destOrd="0" presId="urn:microsoft.com/office/officeart/2005/8/layout/hList7"/>
    <dgm:cxn modelId="{63A19EA4-C7B1-4055-9B1C-209707A12122}" type="presParOf" srcId="{916758A1-5ABD-4B37-86EA-DF271F3E710F}" destId="{7C4512B7-B5B6-4244-95DC-B414DA17ED73}" srcOrd="2" destOrd="0" presId="urn:microsoft.com/office/officeart/2005/8/layout/hList7"/>
    <dgm:cxn modelId="{959EE980-1AD1-4471-AEF8-92050C3AD10F}" type="presParOf" srcId="{916758A1-5ABD-4B37-86EA-DF271F3E710F}" destId="{C9197630-1546-469C-9F34-8E58170F7084}" srcOrd="3" destOrd="0" presId="urn:microsoft.com/office/officeart/2005/8/layout/hList7"/>
    <dgm:cxn modelId="{D94B95AD-6B2F-4B90-89D1-23E5DED8AAD5}" type="presParOf" srcId="{D9433460-D610-489A-B72B-2F634E5D7FD2}" destId="{DC60DB46-F5CF-4EB5-BC21-CF6CEAC893D7}" srcOrd="1" destOrd="0" presId="urn:microsoft.com/office/officeart/2005/8/layout/hList7"/>
    <dgm:cxn modelId="{A26FD765-7C50-4A79-9081-0242052AA02D}" type="presParOf" srcId="{D9433460-D610-489A-B72B-2F634E5D7FD2}" destId="{B3E572D3-75B6-4583-9F29-2D1129819F99}" srcOrd="2" destOrd="0" presId="urn:microsoft.com/office/officeart/2005/8/layout/hList7"/>
    <dgm:cxn modelId="{B89BEB34-11B1-474A-9F73-31306F42E5C3}" type="presParOf" srcId="{B3E572D3-75B6-4583-9F29-2D1129819F99}" destId="{433B68CD-95DA-407B-9601-FE08EA9B3314}" srcOrd="0" destOrd="0" presId="urn:microsoft.com/office/officeart/2005/8/layout/hList7"/>
    <dgm:cxn modelId="{7D2A9976-D488-418E-88BE-2CC41F3D6B84}" type="presParOf" srcId="{B3E572D3-75B6-4583-9F29-2D1129819F99}" destId="{6DE933E6-9A1C-4F1F-B521-829EBBDBFF55}" srcOrd="1" destOrd="0" presId="urn:microsoft.com/office/officeart/2005/8/layout/hList7"/>
    <dgm:cxn modelId="{CF92D542-67B8-486A-B644-70823E9B3DAA}" type="presParOf" srcId="{B3E572D3-75B6-4583-9F29-2D1129819F99}" destId="{C6200C44-D444-48A5-BC62-E19C165E4CF7}" srcOrd="2" destOrd="0" presId="urn:microsoft.com/office/officeart/2005/8/layout/hList7"/>
    <dgm:cxn modelId="{D1163B8F-FB32-4D8E-A884-B63AF1ED8D92}" type="presParOf" srcId="{B3E572D3-75B6-4583-9F29-2D1129819F99}" destId="{6F45CC0A-74D7-4F6B-BF99-E413B6D8EE22}" srcOrd="3" destOrd="0" presId="urn:microsoft.com/office/officeart/2005/8/layout/hList7"/>
    <dgm:cxn modelId="{C742CF39-A096-4250-B503-FA5F7C162236}" type="presParOf" srcId="{D9433460-D610-489A-B72B-2F634E5D7FD2}" destId="{E74BBB11-36CE-4215-8FF3-63AD95FFFF94}" srcOrd="3" destOrd="0" presId="urn:microsoft.com/office/officeart/2005/8/layout/hList7"/>
    <dgm:cxn modelId="{288E6BB9-BA84-42AF-956D-5F51BBCCCFF2}" type="presParOf" srcId="{D9433460-D610-489A-B72B-2F634E5D7FD2}" destId="{FC530366-9CFA-497E-982E-5A1BA97D3AA6}" srcOrd="4" destOrd="0" presId="urn:microsoft.com/office/officeart/2005/8/layout/hList7"/>
    <dgm:cxn modelId="{B44C8EBD-1DB4-4CA0-A9FA-096CE94586C4}" type="presParOf" srcId="{FC530366-9CFA-497E-982E-5A1BA97D3AA6}" destId="{B90773E2-CA81-47E3-A14C-CC7AE2E4695B}" srcOrd="0" destOrd="0" presId="urn:microsoft.com/office/officeart/2005/8/layout/hList7"/>
    <dgm:cxn modelId="{FD6A16B6-3BF5-41C4-A6F4-221929E52190}" type="presParOf" srcId="{FC530366-9CFA-497E-982E-5A1BA97D3AA6}" destId="{D73E29C8-0E16-4E1E-8C12-A5AB734B9108}" srcOrd="1" destOrd="0" presId="urn:microsoft.com/office/officeart/2005/8/layout/hList7"/>
    <dgm:cxn modelId="{F3791EC5-F8C8-4F44-A8A1-C3B28B3225C7}" type="presParOf" srcId="{FC530366-9CFA-497E-982E-5A1BA97D3AA6}" destId="{C29EC4CB-EAEE-4DD6-89B8-279E0B9503F9}" srcOrd="2" destOrd="0" presId="urn:microsoft.com/office/officeart/2005/8/layout/hList7"/>
    <dgm:cxn modelId="{39151C34-A04E-4316-BEBD-ADD7A4A4A453}" type="presParOf" srcId="{FC530366-9CFA-497E-982E-5A1BA97D3AA6}" destId="{D193686C-005A-4811-B301-D13CAFF12A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BF188C-812B-43C6-8209-8A6498D59C9B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8514ABB-0708-43D4-B9AD-C50EC77C2F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6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2C60CA-B254-4ACB-8C02-447067BA8F7A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006B71-9C95-4064-8957-26641D8998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3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6B71-9C95-4064-8957-26641D8998C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6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6B71-9C95-4064-8957-26641D8998C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9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6B71-9C95-4064-8957-26641D8998C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37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general trends in aviation?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influencing aviation in Florida?</a:t>
            </a:r>
          </a:p>
          <a:p>
            <a:pPr marL="0" indent="0">
              <a:lnSpc>
                <a:spcPct val="100000"/>
              </a:lnSpc>
              <a:buClr>
                <a:srgbClr val="D72E2A"/>
              </a:buClr>
              <a:buNone/>
              <a:tabLst>
                <a:tab pos="0" algn="l"/>
              </a:tabLs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driving (or hampering) demand around the state?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6B71-9C95-4064-8957-26641D8998C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5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6B71-9C95-4064-8957-26641D8998C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0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Chapter 163, F.S.</a:t>
            </a:r>
            <a:r>
              <a:rPr lang="en-US" baseline="0" dirty="0" smtClean="0"/>
              <a:t> – Intergovernmental Programs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Get involved in CFASPP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Include Aviation projects in the TIP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Know your local airport and its leaders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6B71-9C95-4064-8957-26641D8998C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4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940" y="4554245"/>
            <a:ext cx="5711563" cy="759961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504" y="5458888"/>
            <a:ext cx="6858000" cy="357775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0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4828" y="365125"/>
            <a:ext cx="1971675" cy="5662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520" y="365125"/>
            <a:ext cx="6349121" cy="5662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5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940" y="4554245"/>
            <a:ext cx="5711563" cy="759961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504" y="5458888"/>
            <a:ext cx="6858000" cy="357775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26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346690" y="6176963"/>
            <a:ext cx="41754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22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786372" y="6093620"/>
            <a:ext cx="1050131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29" y="1864310"/>
            <a:ext cx="8490274" cy="201458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229" y="3905883"/>
            <a:ext cx="849027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13B1F-BD38-4D13-85DF-C620751D15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5" cy="398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38" y="6115468"/>
            <a:ext cx="959390" cy="4245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722268" y="6165779"/>
            <a:ext cx="0" cy="37630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72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520" y="1667669"/>
            <a:ext cx="42073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667669"/>
            <a:ext cx="42073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21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20" y="365126"/>
            <a:ext cx="8482983" cy="11618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520" y="1657279"/>
            <a:ext cx="413667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520" y="2481191"/>
            <a:ext cx="4136679" cy="35645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9451" y="1657279"/>
            <a:ext cx="41570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9451" y="2481191"/>
            <a:ext cx="4157052" cy="35645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3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19" y="457200"/>
            <a:ext cx="327744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377" y="457200"/>
            <a:ext cx="5090126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3519" y="2057400"/>
            <a:ext cx="327744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7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20" y="457200"/>
            <a:ext cx="327744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46377" y="457200"/>
            <a:ext cx="5090126" cy="54038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3520" y="2057400"/>
            <a:ext cx="327744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07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16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4828" y="365125"/>
            <a:ext cx="1971675" cy="5662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520" y="365125"/>
            <a:ext cx="6349121" cy="5662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29" y="1864310"/>
            <a:ext cx="8490274" cy="201458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229" y="3905883"/>
            <a:ext cx="849027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13B1F-BD38-4D13-85DF-C620751D15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5" cy="39835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809647" y="6093620"/>
            <a:ext cx="1050131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722268" y="6165779"/>
            <a:ext cx="0" cy="37630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2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520" y="1667669"/>
            <a:ext cx="4207354" cy="4351338"/>
          </a:xfrm>
        </p:spPr>
        <p:txBody>
          <a:bodyPr/>
          <a:lstStyle>
            <a:lvl1pPr marL="365760" indent="-36576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667669"/>
            <a:ext cx="42073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20" y="365126"/>
            <a:ext cx="8482983" cy="11618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520" y="1657279"/>
            <a:ext cx="413667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520" y="2481191"/>
            <a:ext cx="4136679" cy="35645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9451" y="1657279"/>
            <a:ext cx="41570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9451" y="2481191"/>
            <a:ext cx="4157052" cy="35645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19" y="457200"/>
            <a:ext cx="327744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377" y="457200"/>
            <a:ext cx="5090126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3519" y="2057400"/>
            <a:ext cx="327744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1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20" y="457200"/>
            <a:ext cx="327744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46377" y="457200"/>
            <a:ext cx="5090126" cy="54038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3520" y="2057400"/>
            <a:ext cx="327744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" y="6165779"/>
            <a:ext cx="1194586" cy="398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3" y="6115468"/>
            <a:ext cx="959390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6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521" y="365126"/>
            <a:ext cx="8482982" cy="114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521" y="1642683"/>
            <a:ext cx="8482982" cy="4402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0462" y="6176963"/>
            <a:ext cx="436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4480" y="6176963"/>
            <a:ext cx="420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6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Font typeface="Webdings" panose="05030102010509060703" pitchFamily="18" charset="2"/>
        <a:buChar char="ñ"/>
        <a:tabLst>
          <a:tab pos="91440" algn="l"/>
        </a:tabLst>
        <a:defRPr sz="280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400" kern="1200" baseline="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 baseline="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 baseline="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521" y="365126"/>
            <a:ext cx="8482982" cy="114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521" y="1642683"/>
            <a:ext cx="8482982" cy="4402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0462" y="6176963"/>
            <a:ext cx="436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18822" y="6176963"/>
            <a:ext cx="426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13B1F-BD38-4D13-85DF-C620751D1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Font typeface="Webdings" panose="05030102010509060703" pitchFamily="18" charset="2"/>
        <a:buChar char="ñ"/>
        <a:defRPr sz="280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ot.gov/aviation" TargetMode="External"/><Relationship Id="rId2" Type="http://schemas.openxmlformats.org/officeDocument/2006/relationships/hyperlink" Target="mailto:Jim.Halley@dot.state.fl.u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faspp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it Worth?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205881"/>
              </p:ext>
            </p:extLst>
          </p:nvPr>
        </p:nvGraphicFramePr>
        <p:xfrm>
          <a:off x="0" y="966788"/>
          <a:ext cx="90297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8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Florida’s Public Use Airport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921" y="788716"/>
            <a:ext cx="6124158" cy="5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113" t="40072" r="16738" b="36390"/>
          <a:stretch/>
        </p:blipFill>
        <p:spPr>
          <a:xfrm>
            <a:off x="-171804" y="871644"/>
            <a:ext cx="4669277" cy="22957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70" t="53791" r="8773" b="19080"/>
          <a:stretch/>
        </p:blipFill>
        <p:spPr>
          <a:xfrm flipH="1">
            <a:off x="4238624" y="871644"/>
            <a:ext cx="4972050" cy="231809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Aviation Do </a:t>
            </a:r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321" t="23425" r="3955" b="27999"/>
          <a:stretch/>
        </p:blipFill>
        <p:spPr>
          <a:xfrm>
            <a:off x="0" y="3167373"/>
            <a:ext cx="2598332" cy="2042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22" t="38735" r="16250" b="34955"/>
          <a:stretch/>
        </p:blipFill>
        <p:spPr>
          <a:xfrm>
            <a:off x="2386376" y="3059608"/>
            <a:ext cx="3274142" cy="256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669" t="23312" r="3064" b="30418"/>
          <a:stretch/>
        </p:blipFill>
        <p:spPr>
          <a:xfrm>
            <a:off x="2114051" y="4947453"/>
            <a:ext cx="1882948" cy="1907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74" t="44783" r="10323" b="19834"/>
          <a:stretch/>
        </p:blipFill>
        <p:spPr>
          <a:xfrm>
            <a:off x="5276089" y="3071690"/>
            <a:ext cx="3975076" cy="22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Aviation Do </a:t>
            </a:r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98" y="4429125"/>
            <a:ext cx="2227121" cy="16587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86" y="4429125"/>
            <a:ext cx="2294201" cy="16587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49" y="4429661"/>
            <a:ext cx="2758103" cy="16582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98" y="913919"/>
            <a:ext cx="2699931" cy="16587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762" y="2661757"/>
            <a:ext cx="3406477" cy="16561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2528" b="890"/>
          <a:stretch/>
        </p:blipFill>
        <p:spPr>
          <a:xfrm>
            <a:off x="6176569" y="913919"/>
            <a:ext cx="2493518" cy="16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definitions, none of which are right or wrong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themes exist: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A viable, balanced system through integrated planning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system needs (infrastructure, services, and facilities)</a:t>
            </a:r>
          </a:p>
          <a:p>
            <a:pPr marL="1691640" lvl="3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Locally, regionally, statewide, and nationally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Performance measures and tracking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Examining interrelationships and interaction between airports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Development needs to meet current and future demand (a.k.a. HOW MUCH WILL IT COST?!)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airport vs. airport systems vs. THE airport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Airport System Planning?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FASP completed by the airports in 1992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Major update in 2005 (first by FDOT)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update in 2012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Identifies goals, approaches, measurements, and recommendations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20-year plan for developing the state’s 128 public use airports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Analyze Florida’s system collectively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Understand the relationships of the facilities and the demographics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Compare current and future needs (demand) to current and future capacity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being updated – FASP 2035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Aviation System Plan (FASP)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system evaluation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needs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issues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 guidance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examine: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Regional capacity constraints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policies and priorities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System utilization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opportunities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Development costs by District and statewide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FASP 2035 Elements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goals (different than but tied to the FTP’s goals)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Supporting objectives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Performance measures: how are we doing at what we can influence?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Performance indicators: FDOT can’t influence but still help us evaluate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validation of goals, objectives, and performance measures and indicators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the System Doing?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FASP Update: Where Are We Now?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822795"/>
              </p:ext>
            </p:extLst>
          </p:nvPr>
        </p:nvGraphicFramePr>
        <p:xfrm>
          <a:off x="-393700" y="1366518"/>
          <a:ext cx="9309100" cy="5097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7846" y="139249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April 2015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47547" y="139249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April 2016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78650" y="1392494"/>
            <a:ext cx="123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September 2016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00148" y="139249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April 2017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24048" y="139249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July 2017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30346" y="139249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August 2015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63388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4283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1F428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2497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4283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1F428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5600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4283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1F428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00180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4283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1F428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52648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4283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1F428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4527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2E2A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D72E2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9107" y="5068968"/>
            <a:ext cx="5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2E2A"/>
                </a:solidFill>
                <a:sym typeface="Wingdings" panose="05000000000000000000" pitchFamily="2" charset="2"/>
              </a:rPr>
              <a:t></a:t>
            </a:r>
            <a:endParaRPr lang="en-US" sz="4000" b="1" dirty="0">
              <a:solidFill>
                <a:srgbClr val="D72E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18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products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tools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4 tailored primers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CFASPP regional overviews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GIS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Policy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prioritization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Development by District and CFASPP region</a:t>
            </a:r>
          </a:p>
          <a:p>
            <a:pPr marL="1234440" lvl="2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to other modes pertaining to aviation</a:t>
            </a:r>
          </a:p>
          <a:p>
            <a:pPr marL="457200" indent="-457200">
              <a:lnSpc>
                <a:spcPct val="11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on FDOT projects and initiatives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FASP Deliverables and Tools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382" y="4952204"/>
            <a:ext cx="7396122" cy="759961"/>
          </a:xfrm>
        </p:spPr>
        <p:txBody>
          <a:bodyPr>
            <a:normAutofit/>
          </a:bodyPr>
          <a:lstStyle/>
          <a:p>
            <a:r>
              <a:rPr lang="en-US" u="sng" dirty="0" smtClean="0"/>
              <a:t>Your Role In The FASP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139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it Worth?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66788"/>
          <a:ext cx="90297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69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understand the role aviation plays in your region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As a transportation option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in visitors</a:t>
            </a:r>
          </a:p>
          <a:p>
            <a:pPr marL="1234440" lvl="2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What do airports need? 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understand your role in Florida’s aviation system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coordination between airport and regional planning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trends and issues for aviation? How do they impact your regional policies, plans, and decisions?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airports and FDOT’s Aviation &amp; Spaceports Office need to consider from your perspective?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Does This Mean to You?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74439"/>
              </p:ext>
            </p:extLst>
          </p:nvPr>
        </p:nvGraphicFramePr>
        <p:xfrm>
          <a:off x="85725" y="1052184"/>
          <a:ext cx="8982075" cy="494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Airport Funding Process Diagram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98" y="790575"/>
            <a:ext cx="8867775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from ACRP Project 03-31, Aligning Community Expectations with Airport Roles (to be ACRP Report 155 once finalized)</a:t>
            </a:r>
            <a:endParaRPr lang="en-US" sz="1100" dirty="0" smtClean="0">
              <a:solidFill>
                <a:srgbClr val="1F42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2466975" y="1866900"/>
            <a:ext cx="1162050" cy="609600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>
            <a:off x="5533855" y="1859756"/>
            <a:ext cx="1162050" cy="609600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734425" cy="4905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airports in your local and regional planning (it’s actually a statutory requirement)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an active stakeholder in Florida’s statewide, regional, and local airport planning processes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us understand what we need to consider from your perspective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Next?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51" y="3892391"/>
            <a:ext cx="3756098" cy="27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29" y="352425"/>
            <a:ext cx="8490274" cy="4267199"/>
          </a:xfrm>
        </p:spPr>
        <p:txBody>
          <a:bodyPr>
            <a:normAutofit/>
          </a:bodyPr>
          <a:lstStyle/>
          <a:p>
            <a:r>
              <a:rPr lang="en-US" dirty="0"/>
              <a:t>Thank </a:t>
            </a:r>
            <a:r>
              <a:rPr lang="en-US" dirty="0" smtClean="0"/>
              <a:t>You</a:t>
            </a:r>
            <a:br>
              <a:rPr lang="en-US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Jim Halley, A.A.E., ACE</a:t>
            </a:r>
            <a:br>
              <a:rPr lang="en-US" sz="2400" dirty="0" smtClean="0"/>
            </a:br>
            <a:r>
              <a:rPr lang="en-US" sz="2400" dirty="0" smtClean="0"/>
              <a:t>Aviation System Manager</a:t>
            </a:r>
            <a:br>
              <a:rPr lang="en-US" sz="2400" dirty="0" smtClean="0"/>
            </a:br>
            <a:r>
              <a:rPr lang="en-US" sz="2400" dirty="0" smtClean="0"/>
              <a:t>FDOT Aviation and Spaceports Office</a:t>
            </a:r>
            <a:br>
              <a:rPr lang="en-US" sz="2400" dirty="0" smtClean="0"/>
            </a:br>
            <a:r>
              <a:rPr lang="en-US" sz="2400" dirty="0" smtClean="0"/>
              <a:t>(850) 414-4505</a:t>
            </a:r>
            <a:br>
              <a:rPr lang="en-US" sz="2400" dirty="0" smtClean="0"/>
            </a:br>
            <a:r>
              <a:rPr lang="en-US" sz="2400" dirty="0" smtClean="0">
                <a:hlinkClick r:id="rId2"/>
              </a:rPr>
              <a:t>Jim.Halley@dot.state.fl.us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3"/>
              </a:rPr>
              <a:t>www.fdot.gov/aviation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4"/>
              </a:rPr>
              <a:t>www.cfaspp.com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it Worth?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66788"/>
          <a:ext cx="90297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32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it Worth?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929273"/>
              </p:ext>
            </p:extLst>
          </p:nvPr>
        </p:nvGraphicFramePr>
        <p:xfrm>
          <a:off x="0" y="966788"/>
          <a:ext cx="90297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45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it Worth?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66788"/>
          <a:ext cx="90297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42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it Worth?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673902"/>
              </p:ext>
            </p:extLst>
          </p:nvPr>
        </p:nvGraphicFramePr>
        <p:xfrm>
          <a:off x="0" y="966788"/>
          <a:ext cx="90297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2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382" y="4142579"/>
            <a:ext cx="7396122" cy="759961"/>
          </a:xfrm>
        </p:spPr>
        <p:txBody>
          <a:bodyPr>
            <a:normAutofit/>
          </a:bodyPr>
          <a:lstStyle/>
          <a:p>
            <a:r>
              <a:rPr lang="en-US" b="1" dirty="0" smtClean="0"/>
              <a:t>FASP Update Process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504" y="4882860"/>
            <a:ext cx="6858000" cy="1205119"/>
          </a:xfrm>
        </p:spPr>
        <p:txBody>
          <a:bodyPr>
            <a:noAutofit/>
          </a:bodyPr>
          <a:lstStyle/>
          <a:p>
            <a:r>
              <a:rPr lang="en-US" sz="2200" dirty="0" smtClean="0"/>
              <a:t>Jim Halley, A.A.E., ACE</a:t>
            </a:r>
          </a:p>
          <a:p>
            <a:r>
              <a:rPr lang="en-US" sz="2200" dirty="0" smtClean="0"/>
              <a:t>Aviation System Manager</a:t>
            </a:r>
          </a:p>
          <a:p>
            <a:r>
              <a:rPr lang="en-US" sz="2200" b="1" dirty="0" smtClean="0"/>
              <a:t>FDOT Aviation and Spaceports Office</a:t>
            </a:r>
            <a:endParaRPr lang="en-US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451496" y="6176963"/>
            <a:ext cx="4368821" cy="365125"/>
          </a:xfrm>
        </p:spPr>
        <p:txBody>
          <a:bodyPr/>
          <a:lstStyle/>
          <a:p>
            <a:pPr algn="r"/>
            <a:r>
              <a:rPr lang="en-US" b="1" dirty="0" smtClean="0"/>
              <a:t>January 26,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343900" cy="4905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aviation in Florida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system planning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Florida Aviation System Plan (FASP)</a:t>
            </a:r>
          </a:p>
          <a:p>
            <a:pPr marL="777240" lvl="1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777240" lvl="1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Ongoing update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system planning at the local level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role in the FASP</a:t>
            </a:r>
          </a:p>
          <a:p>
            <a:pPr marL="457200" indent="-457200">
              <a:lnSpc>
                <a:spcPct val="100000"/>
              </a:lnSpc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Flight Plan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13B1F-BD38-4D13-85DF-C620751D150F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42900" y="1095375"/>
            <a:ext cx="8801100" cy="490537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8.5% of Florida’s GSP is from aviation-dependent businesses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first scheduled airline flight and the first international flight took off in Florida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state for aerospace manufacturing attractiveness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use airports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650 private use facilities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return on investment</a:t>
            </a:r>
          </a:p>
          <a:p>
            <a:pPr marL="1234440" lvl="2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2013/2014 to 2015/2016: 1.37</a:t>
            </a:r>
          </a:p>
          <a:p>
            <a:pPr marL="1234440" lvl="2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2014/2017 to 2020/2021: 1.72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Clr>
                <a:srgbClr val="D72E2A"/>
              </a:buClr>
              <a:tabLst>
                <a:tab pos="0" algn="l"/>
              </a:tabLs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50% of Florida’s visitors arrive by 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77225"/>
            <a:ext cx="83058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4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in Florida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FASP">
      <a:dk1>
        <a:sysClr val="windowText" lastClr="000000"/>
      </a:dk1>
      <a:lt1>
        <a:srgbClr val="FFFFFF"/>
      </a:lt1>
      <a:dk2>
        <a:srgbClr val="3D3D3D"/>
      </a:dk2>
      <a:lt2>
        <a:srgbClr val="E5E6E7"/>
      </a:lt2>
      <a:accent1>
        <a:srgbClr val="00549A"/>
      </a:accent1>
      <a:accent2>
        <a:srgbClr val="1CC0F1"/>
      </a:accent2>
      <a:accent3>
        <a:srgbClr val="1EA34A"/>
      </a:accent3>
      <a:accent4>
        <a:srgbClr val="8D191C"/>
      </a:accent4>
      <a:accent5>
        <a:srgbClr val="DB332B"/>
      </a:accent5>
      <a:accent6>
        <a:srgbClr val="F7921E"/>
      </a:accent6>
      <a:hlink>
        <a:srgbClr val="DB332B"/>
      </a:hlink>
      <a:folHlink>
        <a:srgbClr val="1CC0F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ASP">
      <a:dk1>
        <a:sysClr val="windowText" lastClr="000000"/>
      </a:dk1>
      <a:lt1>
        <a:srgbClr val="FFFFFF"/>
      </a:lt1>
      <a:dk2>
        <a:srgbClr val="3D3D3D"/>
      </a:dk2>
      <a:lt2>
        <a:srgbClr val="E5E6E7"/>
      </a:lt2>
      <a:accent1>
        <a:srgbClr val="00549A"/>
      </a:accent1>
      <a:accent2>
        <a:srgbClr val="1CC0F1"/>
      </a:accent2>
      <a:accent3>
        <a:srgbClr val="1EA34A"/>
      </a:accent3>
      <a:accent4>
        <a:srgbClr val="8D191C"/>
      </a:accent4>
      <a:accent5>
        <a:srgbClr val="DB332B"/>
      </a:accent5>
      <a:accent6>
        <a:srgbClr val="F7921E"/>
      </a:accent6>
      <a:hlink>
        <a:srgbClr val="DB332B"/>
      </a:hlink>
      <a:folHlink>
        <a:srgbClr val="1CC0F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11040</TotalTime>
  <Words>1075</Words>
  <Application>Microsoft Office PowerPoint</Application>
  <PresentationFormat>On-screen Show (4:3)</PresentationFormat>
  <Paragraphs>170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Wingdings</vt:lpstr>
      <vt:lpstr>Webdings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FASP Update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Role In The FASP</vt:lpstr>
      <vt:lpstr>PowerPoint Presentation</vt:lpstr>
      <vt:lpstr>PowerPoint Presentation</vt:lpstr>
      <vt:lpstr>PowerPoint Presentation</vt:lpstr>
      <vt:lpstr>Questions?</vt:lpstr>
      <vt:lpstr>Thank You  Jim Halley, A.A.E., ACE Aviation System Manager FDOT Aviation and Spaceports Office (850) 414-4505 Jim.Halley@dot.state.fl.us www.fdot.gov/aviation www.cfaspp.com </vt:lpstr>
    </vt:vector>
  </TitlesOfParts>
  <Company>Kimley-Horn and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Stifanos, Heather</dc:creator>
  <cp:lastModifiedBy>Halley, James (Jim)</cp:lastModifiedBy>
  <cp:revision>280</cp:revision>
  <cp:lastPrinted>2017-01-23T16:27:55Z</cp:lastPrinted>
  <dcterms:created xsi:type="dcterms:W3CDTF">2016-05-13T18:22:49Z</dcterms:created>
  <dcterms:modified xsi:type="dcterms:W3CDTF">2017-01-24T14:55:33Z</dcterms:modified>
</cp:coreProperties>
</file>