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338" r:id="rId2"/>
    <p:sldId id="354" r:id="rId3"/>
    <p:sldId id="355" r:id="rId4"/>
    <p:sldId id="364" r:id="rId5"/>
    <p:sldId id="353" r:id="rId6"/>
    <p:sldId id="336" r:id="rId7"/>
    <p:sldId id="365" r:id="rId8"/>
    <p:sldId id="357" r:id="rId9"/>
    <p:sldId id="356" r:id="rId10"/>
    <p:sldId id="358" r:id="rId11"/>
    <p:sldId id="352" r:id="rId12"/>
    <p:sldId id="351" r:id="rId13"/>
    <p:sldId id="327" r:id="rId14"/>
    <p:sldId id="340" r:id="rId15"/>
    <p:sldId id="341" r:id="rId16"/>
    <p:sldId id="366" r:id="rId17"/>
    <p:sldId id="359" r:id="rId18"/>
    <p:sldId id="34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a LeSage" initials="TLL" lastIdx="5" clrIdx="0"/>
  <p:cmAuthor id="1" name="Andy Getch" initials="aj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02"/>
    <a:srgbClr val="F37020"/>
    <a:srgbClr val="120AAE"/>
    <a:srgbClr val="E0653D"/>
    <a:srgbClr val="81D3C1"/>
    <a:srgbClr val="FF3300"/>
    <a:srgbClr val="F73109"/>
    <a:srgbClr val="FF6600"/>
    <a:srgbClr val="7E9FB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65" autoAdjust="0"/>
    <p:restoredTop sz="79330" autoAdjust="0"/>
  </p:normalViewPr>
  <p:slideViewPr>
    <p:cSldViewPr snapToGrid="0">
      <p:cViewPr varScale="1">
        <p:scale>
          <a:sx n="74" d="100"/>
          <a:sy n="74" d="100"/>
        </p:scale>
        <p:origin x="14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9595DDB-DD3F-4B09-AD94-1FF622E7E7EF}" type="datetimeFigureOut">
              <a:rPr lang="en-US" smtClean="0"/>
              <a:pPr/>
              <a:t>10/12/2019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CA927B-C6A9-40FB-966D-2EAB5BBEA082}" type="slidenum">
              <a:rPr lang="en-US" smtClean="0"/>
              <a:pPr/>
              <a:t>‹#›</a:t>
            </a:fld>
            <a:endParaRPr lang="en-US" dirty="0"/>
          </a:p>
        </p:txBody>
      </p:sp>
    </p:spTree>
    <p:extLst>
      <p:ext uri="{BB962C8B-B14F-4D97-AF65-F5344CB8AC3E}">
        <p14:creationId xmlns:p14="http://schemas.microsoft.com/office/powerpoint/2010/main" val="170605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CA927B-C6A9-40FB-966D-2EAB5BBEA082}" type="slidenum">
              <a:rPr lang="en-US" smtClean="0"/>
              <a:pPr/>
              <a:t>1</a:t>
            </a:fld>
            <a:endParaRPr lang="en-US" dirty="0"/>
          </a:p>
        </p:txBody>
      </p:sp>
    </p:spTree>
    <p:extLst>
      <p:ext uri="{BB962C8B-B14F-4D97-AF65-F5344CB8AC3E}">
        <p14:creationId xmlns:p14="http://schemas.microsoft.com/office/powerpoint/2010/main" val="3135115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The project will reduce roadway maintenance costs by $9.6 million.</a:t>
            </a:r>
          </a:p>
          <a:p>
            <a:endParaRPr lang="en-US" baseline="0" dirty="0" smtClean="0"/>
          </a:p>
          <a:p>
            <a:r>
              <a:rPr lang="en-US" baseline="0" dirty="0" smtClean="0"/>
              <a:t>   The project is projected to reduce Vehicle Miles Traveled in Lee County by 49.6 million miles by 2035, while generating 22.8 million new bicycling trips and 16.7 million new walking trips.</a:t>
            </a:r>
          </a:p>
        </p:txBody>
      </p:sp>
      <p:sp>
        <p:nvSpPr>
          <p:cNvPr id="4" name="Slide Number Placeholder 3"/>
          <p:cNvSpPr>
            <a:spLocks noGrp="1"/>
          </p:cNvSpPr>
          <p:nvPr>
            <p:ph type="sldNum" sz="quarter" idx="10"/>
          </p:nvPr>
        </p:nvSpPr>
        <p:spPr/>
        <p:txBody>
          <a:bodyPr/>
          <a:lstStyle/>
          <a:p>
            <a:fld id="{4FCA927B-C6A9-40FB-966D-2EAB5BBEA082}" type="slidenum">
              <a:rPr lang="en-US" smtClean="0"/>
              <a:pPr/>
              <a:t>16</a:t>
            </a:fld>
            <a:endParaRPr lang="en-US" dirty="0"/>
          </a:p>
        </p:txBody>
      </p:sp>
    </p:spTree>
    <p:extLst>
      <p:ext uri="{BB962C8B-B14F-4D97-AF65-F5344CB8AC3E}">
        <p14:creationId xmlns:p14="http://schemas.microsoft.com/office/powerpoint/2010/main" val="45321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last slide should be </a:t>
            </a:r>
          </a:p>
          <a:p>
            <a:endParaRPr lang="en-US" baseline="0" dirty="0" smtClean="0"/>
          </a:p>
          <a:p>
            <a:r>
              <a:rPr lang="en-US" baseline="0" dirty="0" smtClean="0"/>
              <a:t>Don Scott &amp; Tessa LeSage</a:t>
            </a:r>
            <a:endParaRPr lang="en-US" dirty="0"/>
          </a:p>
        </p:txBody>
      </p:sp>
      <p:sp>
        <p:nvSpPr>
          <p:cNvPr id="4" name="Slide Number Placeholder 3"/>
          <p:cNvSpPr>
            <a:spLocks noGrp="1"/>
          </p:cNvSpPr>
          <p:nvPr>
            <p:ph type="sldNum" sz="quarter" idx="10"/>
          </p:nvPr>
        </p:nvSpPr>
        <p:spPr/>
        <p:txBody>
          <a:bodyPr/>
          <a:lstStyle/>
          <a:p>
            <a:fld id="{4FCA927B-C6A9-40FB-966D-2EAB5BBEA082}" type="slidenum">
              <a:rPr lang="en-US" smtClean="0"/>
              <a:pPr/>
              <a:t>18</a:t>
            </a:fld>
            <a:endParaRPr lang="en-US" dirty="0"/>
          </a:p>
        </p:txBody>
      </p:sp>
    </p:spTree>
    <p:extLst>
      <p:ext uri="{BB962C8B-B14F-4D97-AF65-F5344CB8AC3E}">
        <p14:creationId xmlns:p14="http://schemas.microsoft.com/office/powerpoint/2010/main" val="300751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F64919-7B18-4529-809D-136C3027FFAE}" type="slidenum">
              <a:rPr lang="en-US" smtClean="0"/>
              <a:pPr>
                <a:defRPr/>
              </a:pPr>
              <a:t>2</a:t>
            </a:fld>
            <a:endParaRPr lang="en-US" dirty="0"/>
          </a:p>
        </p:txBody>
      </p:sp>
    </p:spTree>
    <p:extLst>
      <p:ext uri="{BB962C8B-B14F-4D97-AF65-F5344CB8AC3E}">
        <p14:creationId xmlns:p14="http://schemas.microsoft.com/office/powerpoint/2010/main" val="394924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will this money</a:t>
            </a:r>
            <a:r>
              <a:rPr lang="en-US" baseline="0" dirty="0" smtClean="0"/>
              <a:t> do for Lee County?  </a:t>
            </a:r>
          </a:p>
          <a:p>
            <a:endParaRPr lang="en-US" baseline="0" dirty="0" smtClean="0"/>
          </a:p>
          <a:p>
            <a:r>
              <a:rPr lang="en-US" baseline="0" dirty="0" smtClean="0"/>
              <a:t>It will complete three multi-modal transportation loops, connecting Fort Myers to Collier County through a series of bike, pedestrian and transit facilities.  It will connect a number of parks, FGCU and the City of Bonita Springs through multiple modes of transportation, creating opportunities for physical activity, promoting access to employment and school, and providing a new way to access a number of recreational activities.  </a:t>
            </a:r>
            <a:endParaRPr lang="en-US" dirty="0"/>
          </a:p>
        </p:txBody>
      </p:sp>
      <p:sp>
        <p:nvSpPr>
          <p:cNvPr id="4" name="Slide Number Placeholder 3"/>
          <p:cNvSpPr>
            <a:spLocks noGrp="1"/>
          </p:cNvSpPr>
          <p:nvPr>
            <p:ph type="sldNum" sz="quarter" idx="10"/>
          </p:nvPr>
        </p:nvSpPr>
        <p:spPr/>
        <p:txBody>
          <a:bodyPr/>
          <a:lstStyle/>
          <a:p>
            <a:fld id="{4FCA927B-C6A9-40FB-966D-2EAB5BBEA082}" type="slidenum">
              <a:rPr lang="en-US" smtClean="0"/>
              <a:pPr/>
              <a:t>5</a:t>
            </a:fld>
            <a:endParaRPr lang="en-US" dirty="0"/>
          </a:p>
        </p:txBody>
      </p:sp>
    </p:spTree>
    <p:extLst>
      <p:ext uri="{BB962C8B-B14F-4D97-AF65-F5344CB8AC3E}">
        <p14:creationId xmlns:p14="http://schemas.microsoft.com/office/powerpoint/2010/main" val="241007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September, US</a:t>
            </a:r>
            <a:r>
              <a:rPr lang="en-US" baseline="0" dirty="0" smtClean="0"/>
              <a:t> Department of Transportation Secretary Anthony Foxx visited Lee County to announce the Metropolitan Planning Organization won $10.4 million  in Transportation Investment Generating Economic Recovery funds.  This is the fifth round of availability of these very competitive TIGER funds and the third time Lee has submitted.  Given the more than 585 applications from all across the country requesting more than $9 Billion, Lee County being among the 52 communities awarded is extremely significant.  These grants typically go to urban areas.  This year the competition was even more fierce because more than half of the awards went to rural communities. The fact that Lee was awarded and that Secretary Foxx came in person to make the announcement is not a coincidence.  It is the clear result of a community commitment to improving the safety, accessibility, and viability of our transportation system.   In fact, improving our transportation system has become tied to so many community benefits, including improved health and safety, access to jobs and daily needs, tourism and economic development that it’s challenging to know who the applicant was in this case. All indications from national and state leadership suggests that this level of collaboration and commitment to improving our transportation system was key to Lee’s success.    </a:t>
            </a:r>
            <a:endParaRPr lang="en-US" dirty="0"/>
          </a:p>
        </p:txBody>
      </p:sp>
      <p:sp>
        <p:nvSpPr>
          <p:cNvPr id="4" name="Slide Number Placeholder 3"/>
          <p:cNvSpPr>
            <a:spLocks noGrp="1"/>
          </p:cNvSpPr>
          <p:nvPr>
            <p:ph type="sldNum" sz="quarter" idx="10"/>
          </p:nvPr>
        </p:nvSpPr>
        <p:spPr/>
        <p:txBody>
          <a:bodyPr/>
          <a:lstStyle/>
          <a:p>
            <a:fld id="{4FCA927B-C6A9-40FB-966D-2EAB5BBEA082}" type="slidenum">
              <a:rPr lang="en-US" smtClean="0"/>
              <a:pPr/>
              <a:t>6</a:t>
            </a:fld>
            <a:endParaRPr lang="en-US" dirty="0"/>
          </a:p>
        </p:txBody>
      </p:sp>
    </p:spTree>
    <p:extLst>
      <p:ext uri="{BB962C8B-B14F-4D97-AF65-F5344CB8AC3E}">
        <p14:creationId xmlns:p14="http://schemas.microsoft.com/office/powerpoint/2010/main" val="121678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timeline for the project is very short and our ability to successfully implement it in the allotted timeframe will determine if we actually receive the money.  Therefore, it is important that we all understand the value of this opportunity  so we can all work to ensure it’s successful implementation. Note: The grant agreement includes obligation of funds by the September date but our discussions with Federal Highway are shooting to have this done by the end of June 2014. Also, the grant agreement allows the funding to be available for liquidation and adjustment through September of 2019.   </a:t>
            </a:r>
            <a:endParaRPr lang="en-US" dirty="0"/>
          </a:p>
        </p:txBody>
      </p:sp>
      <p:sp>
        <p:nvSpPr>
          <p:cNvPr id="4" name="Slide Number Placeholder 3"/>
          <p:cNvSpPr>
            <a:spLocks noGrp="1"/>
          </p:cNvSpPr>
          <p:nvPr>
            <p:ph type="sldNum" sz="quarter" idx="10"/>
          </p:nvPr>
        </p:nvSpPr>
        <p:spPr/>
        <p:txBody>
          <a:bodyPr/>
          <a:lstStyle/>
          <a:p>
            <a:fld id="{4FCA927B-C6A9-40FB-966D-2EAB5BBEA082}" type="slidenum">
              <a:rPr lang="en-US" smtClean="0"/>
              <a:pPr/>
              <a:t>11</a:t>
            </a:fld>
            <a:endParaRPr lang="en-US" dirty="0"/>
          </a:p>
        </p:txBody>
      </p:sp>
    </p:spTree>
    <p:extLst>
      <p:ext uri="{BB962C8B-B14F-4D97-AF65-F5344CB8AC3E}">
        <p14:creationId xmlns:p14="http://schemas.microsoft.com/office/powerpoint/2010/main" val="120147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All of these benefits create an improved quality of life and a more competitive Lee County.  A slide that pulls that together for the Horizon Council Audience in terms of why they should care.</a:t>
            </a:r>
          </a:p>
        </p:txBody>
      </p:sp>
      <p:sp>
        <p:nvSpPr>
          <p:cNvPr id="4" name="Slide Number Placeholder 3"/>
          <p:cNvSpPr>
            <a:spLocks noGrp="1"/>
          </p:cNvSpPr>
          <p:nvPr>
            <p:ph type="sldNum" sz="quarter" idx="10"/>
          </p:nvPr>
        </p:nvSpPr>
        <p:spPr/>
        <p:txBody>
          <a:bodyPr/>
          <a:lstStyle/>
          <a:p>
            <a:fld id="{4FCA927B-C6A9-40FB-966D-2EAB5BBEA082}" type="slidenum">
              <a:rPr lang="en-US" smtClean="0"/>
              <a:pPr/>
              <a:t>12</a:t>
            </a:fld>
            <a:endParaRPr lang="en-US" dirty="0"/>
          </a:p>
        </p:txBody>
      </p:sp>
    </p:spTree>
    <p:extLst>
      <p:ext uri="{BB962C8B-B14F-4D97-AF65-F5344CB8AC3E}">
        <p14:creationId xmlns:p14="http://schemas.microsoft.com/office/powerpoint/2010/main" val="274501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Communities that provide for a safe multi-modal transportation system tend to realize economic benefits.  In Lee County’s case, we anticipate: </a:t>
            </a:r>
          </a:p>
        </p:txBody>
      </p:sp>
      <p:sp>
        <p:nvSpPr>
          <p:cNvPr id="4" name="Slide Number Placeholder 3"/>
          <p:cNvSpPr>
            <a:spLocks noGrp="1"/>
          </p:cNvSpPr>
          <p:nvPr>
            <p:ph type="sldNum" sz="quarter" idx="10"/>
          </p:nvPr>
        </p:nvSpPr>
        <p:spPr/>
        <p:txBody>
          <a:bodyPr/>
          <a:lstStyle/>
          <a:p>
            <a:fld id="{4FCA927B-C6A9-40FB-966D-2EAB5BBEA082}" type="slidenum">
              <a:rPr lang="en-US" smtClean="0"/>
              <a:pPr/>
              <a:t>13</a:t>
            </a:fld>
            <a:endParaRPr lang="en-US" dirty="0"/>
          </a:p>
        </p:txBody>
      </p:sp>
    </p:spTree>
    <p:extLst>
      <p:ext uri="{BB962C8B-B14F-4D97-AF65-F5344CB8AC3E}">
        <p14:creationId xmlns:p14="http://schemas.microsoft.com/office/powerpoint/2010/main" val="4283879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boost for our tourism industry.</a:t>
            </a:r>
          </a:p>
          <a:p>
            <a:endParaRPr lang="en-US" baseline="0" dirty="0" smtClean="0"/>
          </a:p>
          <a:p>
            <a:r>
              <a:rPr lang="en-US" baseline="0" dirty="0" smtClean="0"/>
              <a:t>Lee County draws 5 million visitors each year who generate approximately $3B in positive economic impacts; one in every 5 Lee County residents is employed by the tourism industry. Nearly 20% of Lee County tourists ride a bicycle during their visit.</a:t>
            </a:r>
          </a:p>
        </p:txBody>
      </p:sp>
      <p:sp>
        <p:nvSpPr>
          <p:cNvPr id="4" name="Slide Number Placeholder 3"/>
          <p:cNvSpPr>
            <a:spLocks noGrp="1"/>
          </p:cNvSpPr>
          <p:nvPr>
            <p:ph type="sldNum" sz="quarter" idx="10"/>
          </p:nvPr>
        </p:nvSpPr>
        <p:spPr/>
        <p:txBody>
          <a:bodyPr/>
          <a:lstStyle/>
          <a:p>
            <a:fld id="{4FCA927B-C6A9-40FB-966D-2EAB5BBEA082}" type="slidenum">
              <a:rPr lang="en-US" smtClean="0"/>
              <a:pPr/>
              <a:t>14</a:t>
            </a:fld>
            <a:endParaRPr lang="en-US" dirty="0"/>
          </a:p>
        </p:txBody>
      </p:sp>
    </p:spTree>
    <p:extLst>
      <p:ext uri="{BB962C8B-B14F-4D97-AF65-F5344CB8AC3E}">
        <p14:creationId xmlns:p14="http://schemas.microsoft.com/office/powerpoint/2010/main" val="55063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The project will reduce roadway maintenance costs by $9.6 million.</a:t>
            </a:r>
          </a:p>
          <a:p>
            <a:endParaRPr lang="en-US" baseline="0" dirty="0" smtClean="0"/>
          </a:p>
          <a:p>
            <a:r>
              <a:rPr lang="en-US" baseline="0" dirty="0" smtClean="0"/>
              <a:t>   The project is projected to reduce Vehicle Miles Traveled in Lee County by 49.6 million miles by 2035, while generating 22.8 million new bicycling trips and 16.7 million new walking trips.</a:t>
            </a:r>
          </a:p>
        </p:txBody>
      </p:sp>
      <p:sp>
        <p:nvSpPr>
          <p:cNvPr id="4" name="Slide Number Placeholder 3"/>
          <p:cNvSpPr>
            <a:spLocks noGrp="1"/>
          </p:cNvSpPr>
          <p:nvPr>
            <p:ph type="sldNum" sz="quarter" idx="10"/>
          </p:nvPr>
        </p:nvSpPr>
        <p:spPr/>
        <p:txBody>
          <a:bodyPr/>
          <a:lstStyle/>
          <a:p>
            <a:fld id="{4FCA927B-C6A9-40FB-966D-2EAB5BBEA082}" type="slidenum">
              <a:rPr lang="en-US" smtClean="0"/>
              <a:pPr/>
              <a:t>15</a:t>
            </a:fld>
            <a:endParaRPr lang="en-US" dirty="0"/>
          </a:p>
        </p:txBody>
      </p:sp>
    </p:spTree>
    <p:extLst>
      <p:ext uri="{BB962C8B-B14F-4D97-AF65-F5344CB8AC3E}">
        <p14:creationId xmlns:p14="http://schemas.microsoft.com/office/powerpoint/2010/main" val="1619831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0B560D9A-256C-463B-9F2A-7962A29F1599}" type="datetimeFigureOut">
              <a:rPr lang="en-US" smtClean="0"/>
              <a:pPr/>
              <a:t>10/12/2019</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73F5D8BD-A9C3-423A-A020-941088C4FE5D}" type="slidenum">
              <a:rPr lang="en-US" smtClean="0"/>
              <a:pPr/>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0166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560D9A-256C-463B-9F2A-7962A29F1599}"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F5D8BD-A9C3-423A-A020-941088C4FE5D}" type="slidenum">
              <a:rPr lang="en-US" smtClean="0"/>
              <a:pPr/>
              <a:t>‹#›</a:t>
            </a:fld>
            <a:endParaRPr lang="en-US" dirty="0"/>
          </a:p>
        </p:txBody>
      </p:sp>
    </p:spTree>
    <p:extLst>
      <p:ext uri="{BB962C8B-B14F-4D97-AF65-F5344CB8AC3E}">
        <p14:creationId xmlns:p14="http://schemas.microsoft.com/office/powerpoint/2010/main" val="195440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560D9A-256C-463B-9F2A-7962A29F1599}"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F5D8BD-A9C3-423A-A020-941088C4FE5D}" type="slidenum">
              <a:rPr lang="en-US" smtClean="0"/>
              <a:pPr/>
              <a:t>‹#›</a:t>
            </a:fld>
            <a:endParaRPr lang="en-US" dirty="0"/>
          </a:p>
        </p:txBody>
      </p:sp>
    </p:spTree>
    <p:extLst>
      <p:ext uri="{BB962C8B-B14F-4D97-AF65-F5344CB8AC3E}">
        <p14:creationId xmlns:p14="http://schemas.microsoft.com/office/powerpoint/2010/main" val="408387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560D9A-256C-463B-9F2A-7962A29F1599}" type="datetimeFigureOut">
              <a:rPr lang="en-US" smtClean="0"/>
              <a:pPr/>
              <a:t>10/12/2019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F5D8BD-A9C3-423A-A020-941088C4FE5D}" type="slidenum">
              <a:rPr lang="en-US" smtClean="0"/>
              <a:pPr/>
              <a:t>‹#›</a:t>
            </a:fld>
            <a:endParaRPr lang="en-US" dirty="0"/>
          </a:p>
        </p:txBody>
      </p:sp>
    </p:spTree>
    <p:extLst>
      <p:ext uri="{BB962C8B-B14F-4D97-AF65-F5344CB8AC3E}">
        <p14:creationId xmlns:p14="http://schemas.microsoft.com/office/powerpoint/2010/main" val="8641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0B560D9A-256C-463B-9F2A-7962A29F1599}" type="datetimeFigureOut">
              <a:rPr lang="en-US" smtClean="0"/>
              <a:pPr/>
              <a:t>10/12/2019</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3F5D8BD-A9C3-423A-A020-941088C4FE5D}" type="slidenum">
              <a:rPr lang="en-US" smtClean="0"/>
              <a:pPr/>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067159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560D9A-256C-463B-9F2A-7962A29F1599}" type="datetimeFigureOut">
              <a:rPr lang="en-US" smtClean="0"/>
              <a:pPr/>
              <a:t>10/12/2019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F5D8BD-A9C3-423A-A020-941088C4FE5D}" type="slidenum">
              <a:rPr lang="en-US" smtClean="0"/>
              <a:pPr/>
              <a:t>‹#›</a:t>
            </a:fld>
            <a:endParaRPr lang="en-US" dirty="0"/>
          </a:p>
        </p:txBody>
      </p:sp>
    </p:spTree>
    <p:extLst>
      <p:ext uri="{BB962C8B-B14F-4D97-AF65-F5344CB8AC3E}">
        <p14:creationId xmlns:p14="http://schemas.microsoft.com/office/powerpoint/2010/main" val="375380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560D9A-256C-463B-9F2A-7962A29F1599}" type="datetimeFigureOut">
              <a:rPr lang="en-US" smtClean="0"/>
              <a:pPr/>
              <a:t>10/12/2019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F5D8BD-A9C3-423A-A020-941088C4FE5D}" type="slidenum">
              <a:rPr lang="en-US" smtClean="0"/>
              <a:pPr/>
              <a:t>‹#›</a:t>
            </a:fld>
            <a:endParaRPr lang="en-US" dirty="0"/>
          </a:p>
        </p:txBody>
      </p:sp>
    </p:spTree>
    <p:extLst>
      <p:ext uri="{BB962C8B-B14F-4D97-AF65-F5344CB8AC3E}">
        <p14:creationId xmlns:p14="http://schemas.microsoft.com/office/powerpoint/2010/main" val="29620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560D9A-256C-463B-9F2A-7962A29F1599}" type="datetimeFigureOut">
              <a:rPr lang="en-US" smtClean="0"/>
              <a:pPr/>
              <a:t>10/12/2019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F5D8BD-A9C3-423A-A020-941088C4FE5D}" type="slidenum">
              <a:rPr lang="en-US" smtClean="0"/>
              <a:pPr/>
              <a:t>‹#›</a:t>
            </a:fld>
            <a:endParaRPr lang="en-US" dirty="0"/>
          </a:p>
        </p:txBody>
      </p:sp>
    </p:spTree>
    <p:extLst>
      <p:ext uri="{BB962C8B-B14F-4D97-AF65-F5344CB8AC3E}">
        <p14:creationId xmlns:p14="http://schemas.microsoft.com/office/powerpoint/2010/main" val="63253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60D9A-256C-463B-9F2A-7962A29F1599}" type="datetimeFigureOut">
              <a:rPr lang="en-US" smtClean="0"/>
              <a:pPr/>
              <a:t>10/12/2019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F5D8BD-A9C3-423A-A020-941088C4FE5D}" type="slidenum">
              <a:rPr lang="en-US" smtClean="0"/>
              <a:pPr/>
              <a:t>‹#›</a:t>
            </a:fld>
            <a:endParaRPr lang="en-US" dirty="0"/>
          </a:p>
        </p:txBody>
      </p:sp>
    </p:spTree>
    <p:extLst>
      <p:ext uri="{BB962C8B-B14F-4D97-AF65-F5344CB8AC3E}">
        <p14:creationId xmlns:p14="http://schemas.microsoft.com/office/powerpoint/2010/main" val="116883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0B560D9A-256C-463B-9F2A-7962A29F1599}" type="datetimeFigureOut">
              <a:rPr lang="en-US" smtClean="0"/>
              <a:pPr/>
              <a:t>10/12/2019</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3F5D8BD-A9C3-423A-A020-941088C4FE5D}"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782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0B560D9A-256C-463B-9F2A-7962A29F1599}" type="datetimeFigureOut">
              <a:rPr lang="en-US" smtClean="0"/>
              <a:pPr/>
              <a:t>10/12/2019</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3F5D8BD-A9C3-423A-A020-941088C4FE5D}"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065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0B560D9A-256C-463B-9F2A-7962A29F1599}" type="datetimeFigureOut">
              <a:rPr lang="en-US" smtClean="0"/>
              <a:pPr/>
              <a:t>10/12/2019</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73F5D8BD-A9C3-423A-A020-941088C4FE5D}"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22951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105400"/>
            <a:ext cx="9144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 y="2590800"/>
            <a:ext cx="9144000" cy="1371600"/>
          </a:xfrm>
        </p:spPr>
        <p:txBody>
          <a:bodyPr>
            <a:normAutofit/>
          </a:bodyPr>
          <a:lstStyle/>
          <a:p>
            <a:pPr algn="ctr"/>
            <a:r>
              <a:rPr lang="en-US" sz="3600" dirty="0" smtClean="0">
                <a:solidFill>
                  <a:srgbClr val="F73109"/>
                </a:solidFill>
                <a:latin typeface="Bell MT" pitchFamily="18" charset="0"/>
              </a:rPr>
              <a:t>TIGER V Grant</a:t>
            </a:r>
            <a:r>
              <a:rPr lang="en-US" sz="3600" dirty="0" smtClean="0">
                <a:solidFill>
                  <a:schemeClr val="tx1"/>
                </a:solidFill>
                <a:latin typeface="Bell MT" pitchFamily="18" charset="0"/>
              </a:rPr>
              <a:t> Award</a:t>
            </a:r>
            <a:endParaRPr lang="en-US" sz="3600" dirty="0">
              <a:solidFill>
                <a:schemeClr val="tx1"/>
              </a:solidFill>
              <a:latin typeface="Bell MT" pitchFamily="18" charset="0"/>
            </a:endParaRPr>
          </a:p>
        </p:txBody>
      </p:sp>
      <p:sp>
        <p:nvSpPr>
          <p:cNvPr id="3" name="Content Placeholder 2"/>
          <p:cNvSpPr>
            <a:spLocks noGrp="1"/>
          </p:cNvSpPr>
          <p:nvPr>
            <p:ph type="subTitle" idx="1"/>
          </p:nvPr>
        </p:nvSpPr>
        <p:spPr>
          <a:xfrm>
            <a:off x="533400" y="5410200"/>
            <a:ext cx="8610600" cy="1219200"/>
          </a:xfrm>
        </p:spPr>
        <p:txBody>
          <a:bodyPr>
            <a:normAutofit fontScale="77500" lnSpcReduction="20000"/>
          </a:bodyPr>
          <a:lstStyle/>
          <a:p>
            <a:pPr algn="ctr"/>
            <a:r>
              <a:rPr lang="en-US" sz="3600" dirty="0" smtClean="0">
                <a:latin typeface="Bell MT" pitchFamily="18" charset="0"/>
              </a:rPr>
              <a:t>Community Sustainability Advisory Committee Meeting</a:t>
            </a:r>
          </a:p>
          <a:p>
            <a:pPr algn="ctr"/>
            <a:r>
              <a:rPr lang="en-US" sz="2200" dirty="0" smtClean="0">
                <a:latin typeface="Bell MT" pitchFamily="18" charset="0"/>
              </a:rPr>
              <a:t>Lee County Administration Building</a:t>
            </a:r>
          </a:p>
          <a:p>
            <a:pPr algn="ctr"/>
            <a:r>
              <a:rPr lang="en-US" sz="2000" dirty="0" smtClean="0">
                <a:latin typeface="Bell MT" pitchFamily="18" charset="0"/>
              </a:rPr>
              <a:t>October 16, 2013</a:t>
            </a:r>
          </a:p>
        </p:txBody>
      </p:sp>
      <p:pic>
        <p:nvPicPr>
          <p:cNvPr id="18436" name="Picture 4" descr="C:\Documents and Settings\getchaj\Local Settings\Temporary Internet Files\Content.IE5\B3UBNR41\MP900401759[1].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72201" y="381000"/>
            <a:ext cx="2590799" cy="1981200"/>
          </a:xfrm>
          <a:prstGeom prst="rect">
            <a:avLst/>
          </a:prstGeom>
          <a:noFill/>
          <a:ln w="28575">
            <a:solidFill>
              <a:schemeClr val="bg1"/>
            </a:solidFill>
          </a:ln>
        </p:spPr>
      </p:pic>
      <p:pic>
        <p:nvPicPr>
          <p:cNvPr id="9" name="Picture 8" descr="42F0781-1-resized-image-645x40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2800" y="381000"/>
            <a:ext cx="2590800" cy="1981200"/>
          </a:xfrm>
          <a:prstGeom prst="rect">
            <a:avLst/>
          </a:prstGeom>
          <a:ln w="28575">
            <a:solidFill>
              <a:schemeClr val="bg1"/>
            </a:solidFill>
          </a:ln>
        </p:spPr>
      </p:pic>
      <p:pic>
        <p:nvPicPr>
          <p:cNvPr id="11" name="Picture 10" descr="downtownfm.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381001"/>
            <a:ext cx="2571750" cy="1981200"/>
          </a:xfrm>
          <a:prstGeom prst="rect">
            <a:avLst/>
          </a:prstGeom>
          <a:ln w="28575">
            <a:solidFill>
              <a:schemeClr val="bg1"/>
            </a:solidFill>
          </a:ln>
        </p:spPr>
      </p:pic>
      <p:pic>
        <p:nvPicPr>
          <p:cNvPr id="13" name="Picture 12" descr="LeeCountyLogo300dpi-Transparent.png"/>
          <p:cNvPicPr>
            <a:picLocks noChangeAspect="1"/>
          </p:cNvPicPr>
          <p:nvPr/>
        </p:nvPicPr>
        <p:blipFill>
          <a:blip r:embed="rId6" cstate="email">
            <a:lum bright="-28000" contrast="4000"/>
            <a:extLst>
              <a:ext uri="{28A0092B-C50C-407E-A947-70E740481C1C}">
                <a14:useLocalDpi xmlns:a14="http://schemas.microsoft.com/office/drawing/2010/main"/>
              </a:ext>
            </a:extLst>
          </a:blip>
          <a:stretch>
            <a:fillRect/>
          </a:stretch>
        </p:blipFill>
        <p:spPr>
          <a:xfrm>
            <a:off x="3653983" y="4038600"/>
            <a:ext cx="1756217" cy="838200"/>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10" name="Group 9"/>
          <p:cNvGrpSpPr/>
          <p:nvPr/>
        </p:nvGrpSpPr>
        <p:grpSpPr>
          <a:xfrm>
            <a:off x="5820505" y="5364516"/>
            <a:ext cx="2257349" cy="1164027"/>
            <a:chOff x="3992898" y="5321773"/>
            <a:chExt cx="2257349" cy="1164027"/>
          </a:xfrm>
        </p:grpSpPr>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057320" y="5321773"/>
              <a:ext cx="2047875" cy="759978"/>
            </a:xfrm>
            <a:prstGeom prst="rect">
              <a:avLst/>
            </a:prstGeom>
          </p:spPr>
        </p:pic>
        <p:sp>
          <p:nvSpPr>
            <p:cNvPr id="8" name="TextBox 7"/>
            <p:cNvSpPr txBox="1"/>
            <p:nvPr/>
          </p:nvSpPr>
          <p:spPr>
            <a:xfrm>
              <a:off x="3992898" y="5901025"/>
              <a:ext cx="2257349" cy="584775"/>
            </a:xfrm>
            <a:prstGeom prst="rect">
              <a:avLst/>
            </a:prstGeom>
            <a:noFill/>
          </p:spPr>
          <p:txBody>
            <a:bodyPr wrap="none" rtlCol="0">
              <a:spAutoFit/>
            </a:bodyPr>
            <a:lstStyle/>
            <a:p>
              <a:r>
                <a:rPr lang="en-US" sz="3200" dirty="0" smtClean="0">
                  <a:latin typeface="Arial Black" panose="020B0A04020102020204" pitchFamily="34" charset="0"/>
                </a:rPr>
                <a:t>V GRANT</a:t>
              </a:r>
              <a:endParaRPr lang="en-US" sz="3200" dirty="0">
                <a:latin typeface="Arial Black" panose="020B0A04020102020204" pitchFamily="34" charset="0"/>
              </a:endParaRPr>
            </a:p>
          </p:txBody>
        </p:sp>
      </p:grpSp>
      <p:pic>
        <p:nvPicPr>
          <p:cNvPr id="14" name="Picture 13" descr="MPO Gold Log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8872" y="5533943"/>
            <a:ext cx="2451303" cy="853977"/>
          </a:xfrm>
          <a:prstGeom prst="rect">
            <a:avLst/>
          </a:prstGeom>
          <a:noFill/>
          <a:ln>
            <a:noFill/>
          </a:ln>
        </p:spPr>
      </p:pic>
    </p:spTree>
    <p:extLst>
      <p:ext uri="{BB962C8B-B14F-4D97-AF65-F5344CB8AC3E}">
        <p14:creationId xmlns:p14="http://schemas.microsoft.com/office/powerpoint/2010/main" val="938365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9793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4388592" y="298224"/>
            <a:ext cx="2257349" cy="1164027"/>
            <a:chOff x="3992898" y="5321773"/>
            <a:chExt cx="2257349" cy="1164027"/>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57320" y="5321773"/>
              <a:ext cx="2047875" cy="759978"/>
            </a:xfrm>
            <a:prstGeom prst="rect">
              <a:avLst/>
            </a:prstGeom>
          </p:spPr>
        </p:pic>
        <p:sp>
          <p:nvSpPr>
            <p:cNvPr id="12" name="TextBox 11"/>
            <p:cNvSpPr txBox="1"/>
            <p:nvPr/>
          </p:nvSpPr>
          <p:spPr>
            <a:xfrm>
              <a:off x="3992898" y="5901025"/>
              <a:ext cx="2257349" cy="584775"/>
            </a:xfrm>
            <a:prstGeom prst="rect">
              <a:avLst/>
            </a:prstGeom>
            <a:noFill/>
          </p:spPr>
          <p:txBody>
            <a:bodyPr wrap="none" rtlCol="0">
              <a:spAutoFit/>
            </a:bodyPr>
            <a:lstStyle/>
            <a:p>
              <a:r>
                <a:rPr lang="en-US" sz="3200" dirty="0" smtClean="0">
                  <a:latin typeface="Arial Black" panose="020B0A04020102020204" pitchFamily="34" charset="0"/>
                </a:rPr>
                <a:t>V GRANT</a:t>
              </a:r>
              <a:endParaRPr lang="en-US" sz="3200" dirty="0">
                <a:latin typeface="Arial Black" panose="020B0A04020102020204" pitchFamily="34" charset="0"/>
              </a:endParaRPr>
            </a:p>
          </p:txBody>
        </p:sp>
      </p:grpSp>
      <p:sp>
        <p:nvSpPr>
          <p:cNvPr id="13" name="Title 12"/>
          <p:cNvSpPr>
            <a:spLocks noGrp="1"/>
          </p:cNvSpPr>
          <p:nvPr>
            <p:ph type="title"/>
          </p:nvPr>
        </p:nvSpPr>
        <p:spPr>
          <a:xfrm>
            <a:off x="6576647" y="356332"/>
            <a:ext cx="2544255" cy="1143000"/>
          </a:xfrm>
        </p:spPr>
        <p:txBody>
          <a:bodyPr anchor="ctr" anchorCtr="1">
            <a:normAutofit fontScale="90000"/>
          </a:bodyPr>
          <a:lstStyle/>
          <a:p>
            <a:pPr algn="ctr"/>
            <a:r>
              <a:rPr lang="en-US" sz="4000" b="1" i="1" dirty="0" smtClean="0"/>
              <a:t>Innovative Features</a:t>
            </a:r>
            <a:endParaRPr lang="en-US" sz="4000" b="1" i="1" dirty="0"/>
          </a:p>
        </p:txBody>
      </p:sp>
      <p:pic>
        <p:nvPicPr>
          <p:cNvPr id="15" name="Picture 14"/>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1" y="0"/>
            <a:ext cx="3288323" cy="6858000"/>
          </a:xfrm>
          <a:prstGeom prst="rect">
            <a:avLst/>
          </a:prstGeom>
        </p:spPr>
      </p:pic>
      <p:sp>
        <p:nvSpPr>
          <p:cNvPr id="19" name="Rounded Rectangle 18"/>
          <p:cNvSpPr/>
          <p:nvPr/>
        </p:nvSpPr>
        <p:spPr>
          <a:xfrm>
            <a:off x="3288323" y="1678444"/>
            <a:ext cx="5642365" cy="914400"/>
          </a:xfrm>
          <a:prstGeom prst="roundRect">
            <a:avLst/>
          </a:prstGeom>
          <a:solidFill>
            <a:schemeClr val="tx1"/>
          </a:solidFill>
          <a:ln>
            <a:solidFill>
              <a:srgbClr val="F37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MPO a direct recipient of TIGER project funding </a:t>
            </a:r>
            <a:endParaRPr lang="en-US" sz="2400" b="1" dirty="0">
              <a:latin typeface="Arial" panose="020B0604020202020204" pitchFamily="34" charset="0"/>
              <a:cs typeface="Arial" panose="020B0604020202020204" pitchFamily="34" charset="0"/>
            </a:endParaRPr>
          </a:p>
        </p:txBody>
      </p:sp>
      <p:sp>
        <p:nvSpPr>
          <p:cNvPr id="20" name="Rounded Rectangle 19"/>
          <p:cNvSpPr/>
          <p:nvPr/>
        </p:nvSpPr>
        <p:spPr>
          <a:xfrm>
            <a:off x="3288322" y="2827155"/>
            <a:ext cx="5642365" cy="914400"/>
          </a:xfrm>
          <a:prstGeom prst="roundRect">
            <a:avLst/>
          </a:prstGeom>
          <a:solidFill>
            <a:schemeClr val="tx1"/>
          </a:solidFill>
          <a:ln>
            <a:solidFill>
              <a:srgbClr val="F37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MPO staff successfully managed and delivered the project  </a:t>
            </a:r>
            <a:endParaRPr lang="en-US" sz="2400" b="1" dirty="0">
              <a:latin typeface="Arial" panose="020B0604020202020204" pitchFamily="34" charset="0"/>
              <a:cs typeface="Arial" panose="020B0604020202020204" pitchFamily="34" charset="0"/>
            </a:endParaRPr>
          </a:p>
        </p:txBody>
      </p:sp>
      <p:sp>
        <p:nvSpPr>
          <p:cNvPr id="21" name="Rounded Rectangle 20"/>
          <p:cNvSpPr/>
          <p:nvPr/>
        </p:nvSpPr>
        <p:spPr>
          <a:xfrm>
            <a:off x="3288323" y="3973190"/>
            <a:ext cx="5642365" cy="914400"/>
          </a:xfrm>
          <a:prstGeom prst="roundRect">
            <a:avLst/>
          </a:prstGeom>
          <a:solidFill>
            <a:schemeClr val="tx1"/>
          </a:solidFill>
          <a:ln>
            <a:solidFill>
              <a:srgbClr val="F37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Constructed through a design build maximum price selection process</a:t>
            </a:r>
            <a:endParaRPr lang="en-US" sz="2400" b="1" dirty="0">
              <a:latin typeface="Arial" panose="020B0604020202020204" pitchFamily="34" charset="0"/>
              <a:cs typeface="Arial" panose="020B0604020202020204" pitchFamily="34" charset="0"/>
            </a:endParaRPr>
          </a:p>
        </p:txBody>
      </p:sp>
      <p:sp>
        <p:nvSpPr>
          <p:cNvPr id="22" name="Rounded Rectangle 21"/>
          <p:cNvSpPr/>
          <p:nvPr/>
        </p:nvSpPr>
        <p:spPr>
          <a:xfrm>
            <a:off x="3288323" y="5186995"/>
            <a:ext cx="5642365" cy="914400"/>
          </a:xfrm>
          <a:prstGeom prst="roundRect">
            <a:avLst/>
          </a:prstGeom>
          <a:solidFill>
            <a:schemeClr val="tx1"/>
          </a:solidFill>
          <a:ln>
            <a:solidFill>
              <a:srgbClr val="F37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anose="020B0604020202020204" pitchFamily="34" charset="0"/>
                <a:cs typeface="Arial" panose="020B0604020202020204" pitchFamily="34" charset="0"/>
              </a:rPr>
              <a:t> Obtained $1,000,000 line of credit to bridge invoicing/reimbursement time</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606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1679" y="377352"/>
            <a:ext cx="3608172" cy="2657954"/>
          </a:xfrm>
          <a:prstGeom prst="rect">
            <a:avLst/>
          </a:prstGeom>
        </p:spPr>
      </p:pic>
      <p:sp>
        <p:nvSpPr>
          <p:cNvPr id="10" name="Title 9"/>
          <p:cNvSpPr>
            <a:spLocks noGrp="1"/>
          </p:cNvSpPr>
          <p:nvPr>
            <p:ph type="title"/>
          </p:nvPr>
        </p:nvSpPr>
        <p:spPr>
          <a:xfrm>
            <a:off x="698613" y="3455302"/>
            <a:ext cx="7784094" cy="2263861"/>
          </a:xfrm>
        </p:spPr>
        <p:txBody>
          <a:bodyPr anchor="ctr" anchorCtr="1">
            <a:noAutofit/>
          </a:bodyPr>
          <a:lstStyle/>
          <a:p>
            <a:pPr algn="l"/>
            <a:r>
              <a:rPr lang="en-US" sz="3600" i="1" dirty="0" smtClean="0"/>
              <a:t>Collaborated with the Economic Development office to hold a Civic  Hackathon with a theme for teams coming up with ways to collect facility usage data</a:t>
            </a:r>
            <a:endParaRPr lang="en-US" sz="3600" i="1" dirty="0"/>
          </a:p>
        </p:txBody>
      </p:sp>
      <p:sp>
        <p:nvSpPr>
          <p:cNvPr id="11" name="Title 9"/>
          <p:cNvSpPr txBox="1">
            <a:spLocks/>
          </p:cNvSpPr>
          <p:nvPr/>
        </p:nvSpPr>
        <p:spPr>
          <a:xfrm>
            <a:off x="1586204" y="453047"/>
            <a:ext cx="3055560" cy="1747711"/>
          </a:xfrm>
          <a:prstGeom prst="rect">
            <a:avLst/>
          </a:prstGeom>
          <a:effectLst>
            <a:outerShdw blurRad="50800" dist="38100" dir="2700000" algn="tl" rotWithShape="0">
              <a:prstClr val="black">
                <a:alpha val="90000"/>
              </a:prstClr>
            </a:outerShdw>
          </a:effectLst>
        </p:spPr>
        <p:txBody>
          <a:bodyPr rIns="91440" anchor="t" anchorCtr="0">
            <a:normAutofit/>
            <a:scene3d>
              <a:camera prst="orthographicFront"/>
              <a:lightRig rig="soft" dir="t">
                <a:rot lat="0" lon="0" rev="2400000"/>
              </a:lightRig>
            </a:scene3d>
            <a:sp3d>
              <a:bevelT w="19050" h="12700"/>
            </a:sp3d>
          </a:bodyPr>
          <a:lstStyle>
            <a:defPPr>
              <a:defRPr lang="en-US"/>
            </a:defPPr>
            <a:lvl1pPr marL="54864">
              <a:lnSpc>
                <a:spcPct val="85000"/>
              </a:lnSpc>
              <a:spcBef>
                <a:spcPct val="0"/>
              </a:spcBef>
              <a:buNone/>
              <a:defRPr kumimoji="0" sz="2800" b="1">
                <a:solidFill>
                  <a:schemeClr val="bg1"/>
                </a:solidFill>
                <a:effectLst/>
                <a:latin typeface="Arial" panose="020B0604020202020204" pitchFamily="34" charset="0"/>
                <a:ea typeface="+mj-ea"/>
                <a:cs typeface="Arial" panose="020B0604020202020204" pitchFamily="34" charset="0"/>
              </a:defRPr>
            </a:lvl1pPr>
          </a:lstStyle>
          <a:p>
            <a:endParaRPr lang="en-US" dirty="0"/>
          </a:p>
        </p:txBody>
      </p:sp>
      <p:sp>
        <p:nvSpPr>
          <p:cNvPr id="12" name="Title 9"/>
          <p:cNvSpPr txBox="1">
            <a:spLocks/>
          </p:cNvSpPr>
          <p:nvPr/>
        </p:nvSpPr>
        <p:spPr>
          <a:xfrm>
            <a:off x="4905184" y="453047"/>
            <a:ext cx="2762288" cy="2166583"/>
          </a:xfrm>
          <a:prstGeom prst="rect">
            <a:avLst/>
          </a:prstGeom>
          <a:effectLst>
            <a:outerShdw blurRad="50800" dist="38100" dir="2700000" algn="tl" rotWithShape="0">
              <a:prstClr val="black">
                <a:alpha val="90000"/>
              </a:prstClr>
            </a:outerShdw>
          </a:effectLst>
        </p:spPr>
        <p:txBody>
          <a:bodyPr rIns="91440" anchor="t" anchorCtr="0">
            <a:normAutofit/>
            <a:scene3d>
              <a:camera prst="orthographicFront"/>
              <a:lightRig rig="soft" dir="t">
                <a:rot lat="0" lon="0" rev="2400000"/>
              </a:lightRig>
            </a:scene3d>
            <a:sp3d>
              <a:bevelT w="19050" h="12700"/>
            </a:sp3d>
          </a:bodyPr>
          <a:lstStyle>
            <a:lvl1pPr marL="54864" algn="r" rtl="0" eaLnBrk="1" latinLnBrk="0" hangingPunct="1">
              <a:lnSpc>
                <a:spcPct val="85000"/>
              </a:lnSpc>
              <a:spcBef>
                <a:spcPct val="0"/>
              </a:spcBef>
              <a:buNone/>
              <a:defRPr kumimoji="0" sz="4600" kern="1200">
                <a:solidFill>
                  <a:schemeClr val="tx1"/>
                </a:solidFill>
                <a:effectLst/>
                <a:latin typeface="Arial" panose="020B0604020202020204" pitchFamily="34" charset="0"/>
                <a:ea typeface="+mj-ea"/>
                <a:cs typeface="Arial" panose="020B0604020202020204" pitchFamily="34" charset="0"/>
              </a:defRPr>
            </a:lvl1pPr>
            <a:extLst/>
          </a:lstStyle>
          <a:p>
            <a:pPr algn="l"/>
            <a:r>
              <a:rPr lang="en-US" sz="2800" b="1" dirty="0" smtClean="0">
                <a:solidFill>
                  <a:schemeClr val="bg1"/>
                </a:solidFill>
              </a:rPr>
              <a:t>More Competitive Business Climate</a:t>
            </a:r>
            <a:endParaRPr lang="en-US" sz="2800" b="1" dirty="0">
              <a:solidFill>
                <a:schemeClr val="bg1"/>
              </a:solidFill>
            </a:endParaRPr>
          </a:p>
        </p:txBody>
      </p:sp>
      <p:sp>
        <p:nvSpPr>
          <p:cNvPr id="18" name="Right Arrow 17"/>
          <p:cNvSpPr/>
          <p:nvPr/>
        </p:nvSpPr>
        <p:spPr>
          <a:xfrm>
            <a:off x="4273420" y="671804"/>
            <a:ext cx="634481" cy="48519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86328" y="5719163"/>
            <a:ext cx="2047875" cy="75997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825" y="377352"/>
            <a:ext cx="3492840" cy="2657954"/>
          </a:xfrm>
          <a:prstGeom prst="rect">
            <a:avLst/>
          </a:prstGeom>
        </p:spPr>
      </p:pic>
    </p:spTree>
    <p:extLst>
      <p:ext uri="{BB962C8B-B14F-4D97-AF65-F5344CB8AC3E}">
        <p14:creationId xmlns:p14="http://schemas.microsoft.com/office/powerpoint/2010/main" val="323511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itle 9"/>
          <p:cNvSpPr>
            <a:spLocks noGrp="1"/>
          </p:cNvSpPr>
          <p:nvPr>
            <p:ph type="title"/>
          </p:nvPr>
        </p:nvSpPr>
        <p:spPr>
          <a:xfrm>
            <a:off x="4700261" y="2990342"/>
            <a:ext cx="4559649" cy="4238368"/>
          </a:xfrm>
        </p:spPr>
        <p:txBody>
          <a:bodyPr anchor="ctr" anchorCtr="1">
            <a:normAutofit/>
          </a:bodyPr>
          <a:lstStyle/>
          <a:p>
            <a:pPr algn="l"/>
            <a:r>
              <a:rPr lang="en-US" sz="3600" dirty="0" smtClean="0"/>
              <a:t>Used video detection to conduct bicycle and pedestrian counts as part of performance data collection requirements</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a:xfrm>
            <a:off x="-103031" y="5347637"/>
            <a:ext cx="9247031" cy="1650406"/>
          </a:xfrm>
        </p:spPr>
        <p:txBody>
          <a:bodyPr anchor="ctr" anchorCtr="1">
            <a:normAutofit/>
          </a:bodyPr>
          <a:lstStyle/>
          <a:p>
            <a:pPr algn="l"/>
            <a:r>
              <a:rPr lang="en-US" sz="3200" i="1" dirty="0" smtClean="0"/>
              <a:t>Conducted various kinds of public involvement activities, like a walk to school event on a completed segment and door hanger tags </a:t>
            </a:r>
            <a:endParaRPr lang="en-US" sz="3200" i="1" dirty="0"/>
          </a:p>
        </p:txBody>
      </p:sp>
      <p:sp>
        <p:nvSpPr>
          <p:cNvPr id="6" name="Title 9"/>
          <p:cNvSpPr txBox="1">
            <a:spLocks/>
          </p:cNvSpPr>
          <p:nvPr/>
        </p:nvSpPr>
        <p:spPr>
          <a:xfrm>
            <a:off x="148279" y="1462191"/>
            <a:ext cx="3731742" cy="3258090"/>
          </a:xfrm>
          <a:prstGeom prst="rect">
            <a:avLst/>
          </a:prstGeom>
        </p:spPr>
        <p:txBody>
          <a:bodyPr rIns="91440" anchor="ctr" anchorCtr="1">
            <a:normAutofit/>
            <a:scene3d>
              <a:camera prst="orthographicFront"/>
              <a:lightRig rig="soft" dir="t">
                <a:rot lat="0" lon="0" rev="2400000"/>
              </a:lightRig>
            </a:scene3d>
            <a:sp3d>
              <a:bevelT w="19050" h="12700"/>
            </a:sp3d>
          </a:bodyPr>
          <a:lstStyle>
            <a:lvl1pPr marL="54864" algn="r" rtl="0" eaLnBrk="1" latinLnBrk="0" hangingPunct="1">
              <a:lnSpc>
                <a:spcPct val="85000"/>
              </a:lnSpc>
              <a:spcBef>
                <a:spcPct val="0"/>
              </a:spcBef>
              <a:buNone/>
              <a:defRPr kumimoji="0" sz="4600" kern="1200">
                <a:solidFill>
                  <a:schemeClr val="tx1"/>
                </a:solidFill>
                <a:effectLst/>
                <a:latin typeface="Arial" panose="020B0604020202020204" pitchFamily="34" charset="0"/>
                <a:ea typeface="+mj-ea"/>
                <a:cs typeface="Arial" panose="020B0604020202020204" pitchFamily="34" charset="0"/>
              </a:defRPr>
            </a:lvl1pPr>
            <a:extLst/>
          </a:lstStyle>
          <a:p>
            <a:pPr algn="l"/>
            <a:r>
              <a:rPr lang="en-US" sz="4000" b="1" dirty="0" smtClean="0">
                <a:solidFill>
                  <a:schemeClr val="bg1"/>
                </a:solidFill>
                <a:effectLst>
                  <a:outerShdw blurRad="38100" dist="38100" dir="2700000" algn="tl">
                    <a:srgbClr val="000000">
                      <a:alpha val="43137"/>
                    </a:srgbClr>
                  </a:outerShdw>
                </a:effectLst>
              </a:rPr>
              <a:t>A boost for our tourism industry…</a:t>
            </a:r>
            <a:endParaRPr lang="en-US" sz="4000"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15" y="5313405"/>
            <a:ext cx="916123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13405"/>
          </a:xfrm>
          <a:prstGeom prst="rect">
            <a:avLst/>
          </a:prstGeom>
        </p:spPr>
      </p:pic>
    </p:spTree>
    <p:extLst>
      <p:ext uri="{BB962C8B-B14F-4D97-AF65-F5344CB8AC3E}">
        <p14:creationId xmlns:p14="http://schemas.microsoft.com/office/powerpoint/2010/main" val="2562552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a:xfrm>
            <a:off x="-15" y="5461684"/>
            <a:ext cx="9366459" cy="1248032"/>
          </a:xfrm>
        </p:spPr>
        <p:txBody>
          <a:bodyPr anchor="ctr" anchorCtr="1">
            <a:normAutofit fontScale="90000"/>
          </a:bodyPr>
          <a:lstStyle/>
          <a:p>
            <a:pPr algn="l"/>
            <a:r>
              <a:rPr lang="en-US" sz="4000" i="1" dirty="0" smtClean="0"/>
              <a:t>Pre-fabricated pedestrian bridge put together off-site to install at night to minimize traffic disruption</a:t>
            </a:r>
            <a:endParaRPr lang="en-US" sz="4000" i="1" dirty="0"/>
          </a:p>
        </p:txBody>
      </p:sp>
      <p:sp>
        <p:nvSpPr>
          <p:cNvPr id="6" name="Title 9"/>
          <p:cNvSpPr txBox="1">
            <a:spLocks/>
          </p:cNvSpPr>
          <p:nvPr/>
        </p:nvSpPr>
        <p:spPr>
          <a:xfrm>
            <a:off x="222427" y="2712338"/>
            <a:ext cx="5585254" cy="2662904"/>
          </a:xfrm>
          <a:prstGeom prst="rect">
            <a:avLst/>
          </a:prstGeom>
        </p:spPr>
        <p:txBody>
          <a:bodyPr rIns="91440" anchor="ctr" anchorCtr="1">
            <a:normAutofit/>
            <a:scene3d>
              <a:camera prst="orthographicFront"/>
              <a:lightRig rig="soft" dir="t">
                <a:rot lat="0" lon="0" rev="2400000"/>
              </a:lightRig>
            </a:scene3d>
            <a:sp3d>
              <a:bevelT w="19050" h="12700"/>
            </a:sp3d>
          </a:bodyPr>
          <a:lstStyle>
            <a:lvl1pPr marL="54864" algn="r" rtl="0" eaLnBrk="1" latinLnBrk="0" hangingPunct="1">
              <a:lnSpc>
                <a:spcPct val="85000"/>
              </a:lnSpc>
              <a:spcBef>
                <a:spcPct val="0"/>
              </a:spcBef>
              <a:buNone/>
              <a:defRPr kumimoji="0" sz="4600" kern="1200">
                <a:solidFill>
                  <a:schemeClr val="tx1"/>
                </a:solidFill>
                <a:effectLst/>
                <a:latin typeface="Arial" panose="020B0604020202020204" pitchFamily="34" charset="0"/>
                <a:ea typeface="+mj-ea"/>
                <a:cs typeface="Arial" panose="020B0604020202020204" pitchFamily="34" charset="0"/>
              </a:defRPr>
            </a:lvl1pPr>
            <a:extLst/>
          </a:lstStyle>
          <a:p>
            <a:pPr algn="l"/>
            <a:r>
              <a:rPr lang="en-US" sz="4000" b="1" dirty="0" smtClean="0">
                <a:solidFill>
                  <a:schemeClr val="bg1"/>
                </a:solidFill>
                <a:effectLst>
                  <a:outerShdw blurRad="38100" dist="38100" dir="2700000" algn="tl">
                    <a:srgbClr val="000000">
                      <a:alpha val="43137"/>
                    </a:srgbClr>
                  </a:outerShdw>
                </a:effectLst>
              </a:rPr>
              <a:t>Projected</a:t>
            </a:r>
          </a:p>
          <a:p>
            <a:pPr algn="l"/>
            <a:r>
              <a:rPr lang="en-US" sz="4000" b="1" dirty="0" smtClean="0">
                <a:solidFill>
                  <a:schemeClr val="bg1"/>
                </a:solidFill>
                <a:effectLst>
                  <a:outerShdw blurRad="38100" dist="38100" dir="2700000" algn="tl">
                    <a:srgbClr val="000000">
                      <a:alpha val="43137"/>
                    </a:srgbClr>
                  </a:outerShdw>
                </a:effectLst>
              </a:rPr>
              <a:t>$9.6 million</a:t>
            </a:r>
          </a:p>
          <a:p>
            <a:pPr algn="l"/>
            <a:r>
              <a:rPr lang="en-US" sz="4000" b="1" dirty="0" smtClean="0">
                <a:solidFill>
                  <a:schemeClr val="bg1"/>
                </a:solidFill>
                <a:effectLst>
                  <a:outerShdw blurRad="38100" dist="38100" dir="2700000" algn="tl">
                    <a:srgbClr val="000000">
                      <a:alpha val="43137"/>
                    </a:srgbClr>
                  </a:outerShdw>
                </a:effectLst>
              </a:rPr>
              <a:t>savings in</a:t>
            </a:r>
          </a:p>
          <a:p>
            <a:pPr algn="l"/>
            <a:r>
              <a:rPr lang="en-US" sz="4000" b="1" dirty="0" smtClean="0">
                <a:solidFill>
                  <a:schemeClr val="bg1"/>
                </a:solidFill>
                <a:effectLst>
                  <a:outerShdw blurRad="38100" dist="38100" dir="2700000" algn="tl">
                    <a:srgbClr val="000000">
                      <a:alpha val="43137"/>
                    </a:srgbClr>
                  </a:outerShdw>
                </a:effectLst>
              </a:rPr>
              <a:t>road maintenance…</a:t>
            </a:r>
            <a:endParaRPr lang="en-US" sz="40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5" y="5313405"/>
            <a:ext cx="916123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1224" cy="5313400"/>
          </a:xfrm>
          <a:prstGeom prst="rect">
            <a:avLst/>
          </a:prstGeom>
        </p:spPr>
      </p:pic>
    </p:spTree>
    <p:extLst>
      <p:ext uri="{BB962C8B-B14F-4D97-AF65-F5344CB8AC3E}">
        <p14:creationId xmlns:p14="http://schemas.microsoft.com/office/powerpoint/2010/main" val="2760839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a:xfrm>
            <a:off x="-15" y="5461684"/>
            <a:ext cx="9366459" cy="1248032"/>
          </a:xfrm>
        </p:spPr>
        <p:txBody>
          <a:bodyPr anchor="ctr" anchorCtr="1">
            <a:normAutofit/>
          </a:bodyPr>
          <a:lstStyle/>
          <a:p>
            <a:pPr algn="l"/>
            <a:r>
              <a:rPr lang="en-US" sz="4000" i="1" dirty="0" smtClean="0"/>
              <a:t>Regional MPO partnering/collaboration to develop the project versus single entity    </a:t>
            </a:r>
            <a:endParaRPr lang="en-US" sz="4000" i="1" dirty="0"/>
          </a:p>
        </p:txBody>
      </p:sp>
      <p:sp>
        <p:nvSpPr>
          <p:cNvPr id="6" name="Title 9"/>
          <p:cNvSpPr txBox="1">
            <a:spLocks/>
          </p:cNvSpPr>
          <p:nvPr/>
        </p:nvSpPr>
        <p:spPr>
          <a:xfrm>
            <a:off x="222427" y="2712338"/>
            <a:ext cx="5585254" cy="2662904"/>
          </a:xfrm>
          <a:prstGeom prst="rect">
            <a:avLst/>
          </a:prstGeom>
        </p:spPr>
        <p:txBody>
          <a:bodyPr rIns="91440" anchor="ctr" anchorCtr="1">
            <a:normAutofit/>
            <a:scene3d>
              <a:camera prst="orthographicFront"/>
              <a:lightRig rig="soft" dir="t">
                <a:rot lat="0" lon="0" rev="2400000"/>
              </a:lightRig>
            </a:scene3d>
            <a:sp3d>
              <a:bevelT w="19050" h="12700"/>
            </a:sp3d>
          </a:bodyPr>
          <a:lstStyle>
            <a:lvl1pPr marL="54864" algn="r" rtl="0" eaLnBrk="1" latinLnBrk="0" hangingPunct="1">
              <a:lnSpc>
                <a:spcPct val="85000"/>
              </a:lnSpc>
              <a:spcBef>
                <a:spcPct val="0"/>
              </a:spcBef>
              <a:buNone/>
              <a:defRPr kumimoji="0" sz="4600" kern="1200">
                <a:solidFill>
                  <a:schemeClr val="tx1"/>
                </a:solidFill>
                <a:effectLst/>
                <a:latin typeface="Arial" panose="020B0604020202020204" pitchFamily="34" charset="0"/>
                <a:ea typeface="+mj-ea"/>
                <a:cs typeface="Arial" panose="020B0604020202020204" pitchFamily="34" charset="0"/>
              </a:defRPr>
            </a:lvl1pPr>
            <a:extLst/>
          </a:lstStyle>
          <a:p>
            <a:pPr algn="l"/>
            <a:r>
              <a:rPr lang="en-US" sz="4000" b="1" dirty="0" smtClean="0">
                <a:solidFill>
                  <a:schemeClr val="bg1"/>
                </a:solidFill>
                <a:effectLst>
                  <a:outerShdw blurRad="38100" dist="38100" dir="2700000" algn="tl">
                    <a:srgbClr val="000000">
                      <a:alpha val="43137"/>
                    </a:srgbClr>
                  </a:outerShdw>
                </a:effectLst>
              </a:rPr>
              <a:t>Projected</a:t>
            </a:r>
          </a:p>
          <a:p>
            <a:pPr algn="l"/>
            <a:r>
              <a:rPr lang="en-US" sz="4000" b="1" dirty="0" smtClean="0">
                <a:solidFill>
                  <a:schemeClr val="bg1"/>
                </a:solidFill>
                <a:effectLst>
                  <a:outerShdw blurRad="38100" dist="38100" dir="2700000" algn="tl">
                    <a:srgbClr val="000000">
                      <a:alpha val="43137"/>
                    </a:srgbClr>
                  </a:outerShdw>
                </a:effectLst>
              </a:rPr>
              <a:t>$9.6 million</a:t>
            </a:r>
          </a:p>
          <a:p>
            <a:pPr algn="l"/>
            <a:r>
              <a:rPr lang="en-US" sz="4000" b="1" dirty="0" smtClean="0">
                <a:solidFill>
                  <a:schemeClr val="bg1"/>
                </a:solidFill>
                <a:effectLst>
                  <a:outerShdw blurRad="38100" dist="38100" dir="2700000" algn="tl">
                    <a:srgbClr val="000000">
                      <a:alpha val="43137"/>
                    </a:srgbClr>
                  </a:outerShdw>
                </a:effectLst>
              </a:rPr>
              <a:t>savings in</a:t>
            </a:r>
          </a:p>
          <a:p>
            <a:pPr algn="l"/>
            <a:r>
              <a:rPr lang="en-US" sz="4000" b="1" dirty="0" smtClean="0">
                <a:solidFill>
                  <a:schemeClr val="bg1"/>
                </a:solidFill>
                <a:effectLst>
                  <a:outerShdw blurRad="38100" dist="38100" dir="2700000" algn="tl">
                    <a:srgbClr val="000000">
                      <a:alpha val="43137"/>
                    </a:srgbClr>
                  </a:outerShdw>
                </a:effectLst>
              </a:rPr>
              <a:t>road maintenance…</a:t>
            </a:r>
            <a:endParaRPr lang="en-US" sz="40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5" y="5313405"/>
            <a:ext cx="9161239"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078097" cy="5371070"/>
          </a:xfrm>
          <a:prstGeom prst="rect">
            <a:avLst/>
          </a:prstGeom>
        </p:spPr>
      </p:pic>
    </p:spTree>
    <p:extLst>
      <p:ext uri="{BB962C8B-B14F-4D97-AF65-F5344CB8AC3E}">
        <p14:creationId xmlns:p14="http://schemas.microsoft.com/office/powerpoint/2010/main" val="3475097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479" y="710513"/>
            <a:ext cx="7200900" cy="813486"/>
          </a:xfrm>
        </p:spPr>
        <p:txBody>
          <a:bodyPr>
            <a:normAutofit/>
          </a:bodyPr>
          <a:lstStyle/>
          <a:p>
            <a:r>
              <a:rPr lang="en-US" dirty="0" smtClean="0"/>
              <a:t>Lessons Learned </a:t>
            </a:r>
            <a:endParaRPr lang="en-US" dirty="0"/>
          </a:p>
        </p:txBody>
      </p:sp>
      <p:sp>
        <p:nvSpPr>
          <p:cNvPr id="3" name="Content Placeholder 2"/>
          <p:cNvSpPr>
            <a:spLocks noGrp="1"/>
          </p:cNvSpPr>
          <p:nvPr>
            <p:ph idx="1"/>
          </p:nvPr>
        </p:nvSpPr>
        <p:spPr>
          <a:xfrm>
            <a:off x="1028700" y="1680519"/>
            <a:ext cx="7200900" cy="4186881"/>
          </a:xfrm>
        </p:spPr>
        <p:txBody>
          <a:bodyPr>
            <a:normAutofit/>
          </a:bodyPr>
          <a:lstStyle/>
          <a:p>
            <a:r>
              <a:rPr lang="en-US" sz="2800" dirty="0" smtClean="0"/>
              <a:t>Try to cover what could happen better in the original grant application</a:t>
            </a:r>
          </a:p>
          <a:p>
            <a:r>
              <a:rPr lang="en-US" sz="2800" dirty="0" smtClean="0"/>
              <a:t>Plan for staff changes for all of the partners and how that could impact your project </a:t>
            </a:r>
          </a:p>
          <a:p>
            <a:r>
              <a:rPr lang="en-US" sz="2800" dirty="0" smtClean="0"/>
              <a:t>Video every part of the project up front before construction (we only did a portion)</a:t>
            </a:r>
          </a:p>
          <a:p>
            <a:r>
              <a:rPr lang="en-US" sz="2800" dirty="0" smtClean="0"/>
              <a:t>Remember that nobody is going to care about your project as much as you do </a:t>
            </a:r>
          </a:p>
          <a:p>
            <a:pPr marL="0" indent="0">
              <a:buNone/>
            </a:pPr>
            <a:endParaRPr lang="en-US" sz="2800" dirty="0" smtClean="0"/>
          </a:p>
          <a:p>
            <a:endParaRPr lang="en-US" sz="2800" dirty="0" smtClean="0"/>
          </a:p>
        </p:txBody>
      </p:sp>
    </p:spTree>
    <p:extLst>
      <p:ext uri="{BB962C8B-B14F-4D97-AF65-F5344CB8AC3E}">
        <p14:creationId xmlns:p14="http://schemas.microsoft.com/office/powerpoint/2010/main" val="544381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0" y="0"/>
            <a:ext cx="4572000" cy="6858000"/>
          </a:xfrm>
          <a:prstGeom prst="rect">
            <a:avLst/>
          </a:prstGeom>
        </p:spPr>
      </p:pic>
      <p:sp>
        <p:nvSpPr>
          <p:cNvPr id="5" name="TextBox 4"/>
          <p:cNvSpPr txBox="1"/>
          <p:nvPr/>
        </p:nvSpPr>
        <p:spPr>
          <a:xfrm>
            <a:off x="659264" y="3064783"/>
            <a:ext cx="4572000" cy="1138773"/>
          </a:xfrm>
          <a:prstGeom prst="rect">
            <a:avLst/>
          </a:prstGeom>
          <a:noFill/>
          <a:effectLst/>
        </p:spPr>
        <p:txBody>
          <a:bodyPr wrap="square" rtlCol="0">
            <a:spAutoFit/>
          </a:bodyPr>
          <a:lstStyle/>
          <a:p>
            <a:pPr>
              <a:lnSpc>
                <a:spcPct val="85000"/>
              </a:lnSpc>
            </a:pPr>
            <a:r>
              <a:rPr lang="en-US" sz="4000" b="1" i="1" dirty="0" smtClean="0">
                <a:latin typeface="Arial" panose="020B0604020202020204" pitchFamily="34" charset="0"/>
                <a:cs typeface="Arial" panose="020B0604020202020204" pitchFamily="34" charset="0"/>
              </a:rPr>
              <a:t>Questions &amp; Comments</a:t>
            </a:r>
            <a:endParaRPr lang="en-US" sz="4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889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8191500" cy="1463040"/>
          </a:xfrm>
        </p:spPr>
        <p:txBody>
          <a:bodyPr>
            <a:normAutofit/>
          </a:bodyPr>
          <a:lstStyle/>
          <a:p>
            <a:r>
              <a:rPr lang="en-US" sz="4000" dirty="0" smtClean="0">
                <a:latin typeface="Arial" panose="020B0604020202020204" pitchFamily="34" charset="0"/>
                <a:cs typeface="Arial" panose="020B0604020202020204" pitchFamily="34" charset="0"/>
              </a:rPr>
              <a:t>MPO Master plan adopted may 2010 </a:t>
            </a:r>
            <a:endParaRPr 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850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dirty="0" smtClean="0"/>
          </a:p>
        </p:txBody>
      </p:sp>
      <p:sp>
        <p:nvSpPr>
          <p:cNvPr id="8195" name="Content Placeholder 2"/>
          <p:cNvSpPr>
            <a:spLocks noGrp="1"/>
          </p:cNvSpPr>
          <p:nvPr>
            <p:ph idx="1"/>
          </p:nvPr>
        </p:nvSpPr>
        <p:spPr/>
        <p:txBody>
          <a:bodyPr/>
          <a:lstStyle/>
          <a:p>
            <a:endParaRPr lang="en-US" altLang="en-US" dirty="0" smtClean="0"/>
          </a:p>
        </p:txBody>
      </p:sp>
      <p:pic>
        <p:nvPicPr>
          <p:cNvPr id="819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991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5102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p:spPr>
      </p:pic>
      <p:sp>
        <p:nvSpPr>
          <p:cNvPr id="15" name="Oval 14"/>
          <p:cNvSpPr>
            <a:spLocks noChangeAspect="1"/>
          </p:cNvSpPr>
          <p:nvPr/>
        </p:nvSpPr>
        <p:spPr>
          <a:xfrm>
            <a:off x="348042" y="284203"/>
            <a:ext cx="914400" cy="91440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Arial Black" panose="020B0A04020102020204" pitchFamily="34" charset="0"/>
              </a:rPr>
              <a:t>1</a:t>
            </a:r>
            <a:endParaRPr lang="en-US" sz="3200" dirty="0">
              <a:solidFill>
                <a:schemeClr val="tx1"/>
              </a:solidFill>
              <a:latin typeface="Arial Black" panose="020B0A04020102020204" pitchFamily="34" charset="0"/>
            </a:endParaRPr>
          </a:p>
        </p:txBody>
      </p:sp>
      <p:sp>
        <p:nvSpPr>
          <p:cNvPr id="16" name="Oval 15"/>
          <p:cNvSpPr>
            <a:spLocks noChangeAspect="1"/>
          </p:cNvSpPr>
          <p:nvPr/>
        </p:nvSpPr>
        <p:spPr>
          <a:xfrm>
            <a:off x="348042" y="2611435"/>
            <a:ext cx="914400" cy="91440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Arial Black" panose="020B0A04020102020204" pitchFamily="34" charset="0"/>
              </a:rPr>
              <a:t>1</a:t>
            </a:r>
            <a:endParaRPr lang="en-US" sz="3200" dirty="0">
              <a:solidFill>
                <a:schemeClr val="tx1"/>
              </a:solidFill>
              <a:latin typeface="Arial Black" panose="020B0A04020102020204" pitchFamily="34" charset="0"/>
            </a:endParaRPr>
          </a:p>
        </p:txBody>
      </p:sp>
      <p:sp>
        <p:nvSpPr>
          <p:cNvPr id="17" name="Oval 16"/>
          <p:cNvSpPr>
            <a:spLocks noChangeAspect="1"/>
          </p:cNvSpPr>
          <p:nvPr/>
        </p:nvSpPr>
        <p:spPr>
          <a:xfrm>
            <a:off x="348042" y="4839811"/>
            <a:ext cx="914400" cy="91440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Arial Black" panose="020B0A04020102020204" pitchFamily="34" charset="0"/>
              </a:rPr>
              <a:t>1</a:t>
            </a:r>
            <a:endParaRPr lang="en-US" sz="3200" dirty="0">
              <a:solidFill>
                <a:schemeClr val="tx1"/>
              </a:solidFill>
              <a:latin typeface="Arial Black" panose="020B0A04020102020204" pitchFamily="34" charset="0"/>
            </a:endParaRPr>
          </a:p>
        </p:txBody>
      </p:sp>
      <p:sp>
        <p:nvSpPr>
          <p:cNvPr id="9" name="Oval 8"/>
          <p:cNvSpPr/>
          <p:nvPr/>
        </p:nvSpPr>
        <p:spPr>
          <a:xfrm>
            <a:off x="434539" y="370700"/>
            <a:ext cx="741406" cy="741406"/>
          </a:xfrm>
          <a:prstGeom prst="ellipse">
            <a:avLst/>
          </a:prstGeom>
          <a:solidFill>
            <a:srgbClr val="81D3C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effectLst>
                  <a:outerShdw blurRad="38100" dist="38100" dir="2700000" algn="tl">
                    <a:srgbClr val="000000">
                      <a:alpha val="43137"/>
                    </a:srgbClr>
                  </a:outerShdw>
                </a:effectLst>
                <a:latin typeface="Arial Black" panose="020B0A04020102020204" pitchFamily="34" charset="0"/>
              </a:rPr>
              <a:t>1</a:t>
            </a:r>
            <a:endParaRPr lang="en-US" sz="32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0" name="TextBox 9"/>
          <p:cNvSpPr txBox="1"/>
          <p:nvPr/>
        </p:nvSpPr>
        <p:spPr>
          <a:xfrm>
            <a:off x="325390" y="1285101"/>
            <a:ext cx="2323070" cy="720197"/>
          </a:xfrm>
          <a:prstGeom prst="rect">
            <a:avLst/>
          </a:prstGeom>
          <a:noFill/>
          <a:effectLst/>
        </p:spPr>
        <p:txBody>
          <a:bodyPr wrap="square" rtlCol="0">
            <a:spAutoFit/>
          </a:bodyPr>
          <a:lstStyle>
            <a:defPPr>
              <a:defRPr lang="en-US"/>
            </a:defPPr>
            <a:lvl1pPr algn="ctr">
              <a:lnSpc>
                <a:spcPct val="85000"/>
              </a:lnSpc>
              <a:defRPr sz="2400" b="1">
                <a:latin typeface="Arial" panose="020B0604020202020204" pitchFamily="34" charset="0"/>
                <a:cs typeface="Arial" panose="020B0604020202020204" pitchFamily="34" charset="0"/>
              </a:defRPr>
            </a:lvl1pPr>
          </a:lstStyle>
          <a:p>
            <a:r>
              <a:rPr lang="en-US" dirty="0"/>
              <a:t>Tour de Parks</a:t>
            </a:r>
          </a:p>
          <a:p>
            <a:r>
              <a:rPr lang="en-US" dirty="0"/>
              <a:t>Loop</a:t>
            </a:r>
          </a:p>
        </p:txBody>
      </p:sp>
      <p:sp>
        <p:nvSpPr>
          <p:cNvPr id="11" name="Oval 10"/>
          <p:cNvSpPr/>
          <p:nvPr/>
        </p:nvSpPr>
        <p:spPr>
          <a:xfrm>
            <a:off x="434539" y="2697932"/>
            <a:ext cx="741406" cy="741406"/>
          </a:xfrm>
          <a:prstGeom prst="ellipse">
            <a:avLst/>
          </a:prstGeom>
          <a:solidFill>
            <a:srgbClr val="E0653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effectLst>
                  <a:outerShdw blurRad="38100" dist="38100" dir="2700000" algn="tl">
                    <a:srgbClr val="000000">
                      <a:alpha val="43137"/>
                    </a:srgbClr>
                  </a:outerShdw>
                </a:effectLst>
                <a:latin typeface="Arial Black" panose="020B0A04020102020204" pitchFamily="34" charset="0"/>
              </a:rPr>
              <a:t>2</a:t>
            </a:r>
            <a:endParaRPr lang="en-US" sz="32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p:cNvSpPr txBox="1"/>
          <p:nvPr/>
        </p:nvSpPr>
        <p:spPr>
          <a:xfrm>
            <a:off x="325390" y="3612333"/>
            <a:ext cx="2323070" cy="720197"/>
          </a:xfrm>
          <a:prstGeom prst="rect">
            <a:avLst/>
          </a:prstGeom>
          <a:noFill/>
          <a:effectLst/>
        </p:spPr>
        <p:txBody>
          <a:bodyPr wrap="square" rtlCol="0">
            <a:spAutoFit/>
          </a:bodyPr>
          <a:lstStyle>
            <a:defPPr>
              <a:defRPr lang="en-US"/>
            </a:defPPr>
            <a:lvl1pPr algn="ctr">
              <a:lnSpc>
                <a:spcPct val="85000"/>
              </a:lnSpc>
              <a:defRPr sz="2400" b="1">
                <a:latin typeface="Arial" panose="020B0604020202020204" pitchFamily="34" charset="0"/>
                <a:cs typeface="Arial" panose="020B0604020202020204" pitchFamily="34" charset="0"/>
              </a:defRPr>
            </a:lvl1pPr>
          </a:lstStyle>
          <a:p>
            <a:r>
              <a:rPr lang="en-US" dirty="0"/>
              <a:t>University</a:t>
            </a:r>
          </a:p>
          <a:p>
            <a:r>
              <a:rPr lang="en-US" dirty="0"/>
              <a:t>Loop</a:t>
            </a:r>
          </a:p>
        </p:txBody>
      </p:sp>
      <p:sp>
        <p:nvSpPr>
          <p:cNvPr id="13" name="Oval 12"/>
          <p:cNvSpPr/>
          <p:nvPr/>
        </p:nvSpPr>
        <p:spPr>
          <a:xfrm>
            <a:off x="434539" y="4926308"/>
            <a:ext cx="741406" cy="741406"/>
          </a:xfrm>
          <a:prstGeom prst="ellipse">
            <a:avLst/>
          </a:prstGeom>
          <a:solidFill>
            <a:srgbClr val="FFE40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effectLst>
                  <a:outerShdw blurRad="38100" dist="38100" dir="2700000" algn="tl">
                    <a:srgbClr val="000000">
                      <a:alpha val="43137"/>
                    </a:srgbClr>
                  </a:outerShdw>
                </a:effectLst>
                <a:latin typeface="Arial Black" panose="020B0A04020102020204" pitchFamily="34" charset="0"/>
              </a:rPr>
              <a:t>3</a:t>
            </a:r>
            <a:endParaRPr lang="en-US" sz="32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4" name="TextBox 13"/>
          <p:cNvSpPr txBox="1"/>
          <p:nvPr/>
        </p:nvSpPr>
        <p:spPr>
          <a:xfrm>
            <a:off x="325390" y="5840709"/>
            <a:ext cx="2323070" cy="720197"/>
          </a:xfrm>
          <a:prstGeom prst="rect">
            <a:avLst/>
          </a:prstGeom>
          <a:noFill/>
          <a:effectLst/>
        </p:spPr>
        <p:txBody>
          <a:bodyPr wrap="square" rtlCol="0">
            <a:spAutoFit/>
          </a:bodyPr>
          <a:lstStyle/>
          <a:p>
            <a:pPr algn="ctr">
              <a:lnSpc>
                <a:spcPct val="85000"/>
              </a:lnSpc>
            </a:pPr>
            <a:r>
              <a:rPr lang="en-US" sz="2400" b="1" dirty="0" smtClean="0">
                <a:latin typeface="Arial" panose="020B0604020202020204" pitchFamily="34" charset="0"/>
                <a:cs typeface="Arial" panose="020B0604020202020204" pitchFamily="34" charset="0"/>
              </a:rPr>
              <a:t>Bi-County</a:t>
            </a:r>
          </a:p>
          <a:p>
            <a:pPr algn="ctr">
              <a:lnSpc>
                <a:spcPct val="85000"/>
              </a:lnSpc>
            </a:pPr>
            <a:r>
              <a:rPr lang="en-US" sz="2400" b="1" dirty="0" smtClean="0">
                <a:latin typeface="Arial" panose="020B0604020202020204" pitchFamily="34" charset="0"/>
                <a:cs typeface="Arial" panose="020B0604020202020204" pitchFamily="34" charset="0"/>
              </a:rPr>
              <a:t>Connector</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692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10444">
            <a:off x="376073" y="267282"/>
            <a:ext cx="3706211" cy="4779503"/>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9009" y="0"/>
            <a:ext cx="4954991" cy="3305908"/>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514" y="1052134"/>
            <a:ext cx="7779211" cy="999473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341" y="669325"/>
            <a:ext cx="9119286" cy="1485900"/>
          </a:xfrm>
        </p:spPr>
        <p:txBody>
          <a:bodyPr>
            <a:normAutofit/>
          </a:bodyPr>
          <a:lstStyle/>
          <a:p>
            <a:r>
              <a:rPr lang="en-US" sz="4000" dirty="0" smtClean="0"/>
              <a:t>Design and Construct  </a:t>
            </a:r>
            <a:endParaRPr lang="en-US" sz="4000" dirty="0"/>
          </a:p>
        </p:txBody>
      </p:sp>
      <p:sp>
        <p:nvSpPr>
          <p:cNvPr id="3" name="Content Placeholder 2"/>
          <p:cNvSpPr>
            <a:spLocks noGrp="1"/>
          </p:cNvSpPr>
          <p:nvPr>
            <p:ph idx="1"/>
          </p:nvPr>
        </p:nvSpPr>
        <p:spPr>
          <a:xfrm>
            <a:off x="1118852" y="1292340"/>
            <a:ext cx="7200900" cy="3712175"/>
          </a:xfrm>
        </p:spPr>
        <p:txBody>
          <a:bodyPr>
            <a:normAutofit/>
          </a:bodyPr>
          <a:lstStyle/>
          <a:p>
            <a:endParaRPr lang="en-US" sz="2800" dirty="0" smtClean="0"/>
          </a:p>
          <a:p>
            <a:r>
              <a:rPr lang="en-US" sz="2800" dirty="0" smtClean="0"/>
              <a:t>Approximately 11.5 miles of pathways, sidewalks and bike lanes </a:t>
            </a:r>
          </a:p>
          <a:p>
            <a:r>
              <a:rPr lang="en-US" sz="2800" dirty="0" smtClean="0"/>
              <a:t>Eleven bus shelters</a:t>
            </a:r>
          </a:p>
          <a:p>
            <a:r>
              <a:rPr lang="en-US" sz="2800" dirty="0" smtClean="0"/>
              <a:t>Fabricate and install 234 wayfinding signs (180 sign posts)   </a:t>
            </a:r>
          </a:p>
          <a:p>
            <a:pPr marL="0" indent="0">
              <a:buNone/>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8875" y="3977491"/>
            <a:ext cx="3448050" cy="26818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341" y="4370230"/>
            <a:ext cx="2505075" cy="2289152"/>
          </a:xfrm>
          <a:prstGeom prst="rect">
            <a:avLst/>
          </a:prstGeom>
        </p:spPr>
      </p:pic>
    </p:spTree>
    <p:extLst>
      <p:ext uri="{BB962C8B-B14F-4D97-AF65-F5344CB8AC3E}">
        <p14:creationId xmlns:p14="http://schemas.microsoft.com/office/powerpoint/2010/main" val="1961490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821" y="157766"/>
            <a:ext cx="7200900" cy="885423"/>
          </a:xfrm>
        </p:spPr>
        <p:txBody>
          <a:bodyPr/>
          <a:lstStyle/>
          <a:p>
            <a:r>
              <a:rPr lang="en-US" dirty="0" smtClean="0"/>
              <a:t>Project Team</a:t>
            </a:r>
            <a:endParaRPr lang="en-US" dirty="0"/>
          </a:p>
        </p:txBody>
      </p:sp>
      <p:sp>
        <p:nvSpPr>
          <p:cNvPr id="3" name="Content Placeholder 2"/>
          <p:cNvSpPr>
            <a:spLocks noGrp="1"/>
          </p:cNvSpPr>
          <p:nvPr>
            <p:ph idx="1"/>
          </p:nvPr>
        </p:nvSpPr>
        <p:spPr>
          <a:xfrm>
            <a:off x="1170367" y="901522"/>
            <a:ext cx="7200900" cy="3090930"/>
          </a:xfrm>
        </p:spPr>
        <p:txBody>
          <a:bodyPr>
            <a:normAutofit fontScale="25000" lnSpcReduction="20000"/>
          </a:bodyPr>
          <a:lstStyle/>
          <a:p>
            <a:r>
              <a:rPr lang="en-US" sz="9600" dirty="0" smtClean="0"/>
              <a:t>CEI – Atkins </a:t>
            </a:r>
          </a:p>
          <a:p>
            <a:pPr marL="0" indent="0">
              <a:buNone/>
            </a:pPr>
            <a:r>
              <a:rPr lang="en-US" sz="9600" dirty="0" smtClean="0"/>
              <a:t> 	- Quest for Public </a:t>
            </a:r>
            <a:r>
              <a:rPr lang="en-US" sz="9600" dirty="0" smtClean="0"/>
              <a:t>Information</a:t>
            </a:r>
          </a:p>
          <a:p>
            <a:pPr marL="0" indent="0">
              <a:buNone/>
            </a:pPr>
            <a:endParaRPr lang="en-US" sz="9600" dirty="0" smtClean="0"/>
          </a:p>
          <a:p>
            <a:r>
              <a:rPr lang="en-US" sz="9600" dirty="0" smtClean="0"/>
              <a:t>Design/Build </a:t>
            </a:r>
            <a:r>
              <a:rPr lang="en-US" sz="9600" dirty="0" smtClean="0"/>
              <a:t>– Owen Ames Kimbal</a:t>
            </a:r>
          </a:p>
          <a:p>
            <a:pPr marL="0" indent="0">
              <a:buNone/>
            </a:pPr>
            <a:r>
              <a:rPr lang="en-US" sz="9600" dirty="0" smtClean="0"/>
              <a:t>	– Hole Montes </a:t>
            </a:r>
            <a:r>
              <a:rPr lang="en-US" sz="9600" dirty="0" smtClean="0"/>
              <a:t>Design/Permitting</a:t>
            </a:r>
          </a:p>
          <a:p>
            <a:pPr marL="0" indent="0">
              <a:buNone/>
            </a:pPr>
            <a:endParaRPr lang="en-US" sz="9600" dirty="0" smtClean="0"/>
          </a:p>
          <a:p>
            <a:pPr lvl="0">
              <a:buClr>
                <a:srgbClr val="72A376"/>
              </a:buClr>
            </a:pPr>
            <a:r>
              <a:rPr lang="en-US" sz="9600" dirty="0" smtClean="0">
                <a:solidFill>
                  <a:prstClr val="black"/>
                </a:solidFill>
              </a:rPr>
              <a:t>FHWA</a:t>
            </a:r>
            <a:r>
              <a:rPr lang="en-US" sz="9600" dirty="0" smtClean="0">
                <a:solidFill>
                  <a:prstClr val="black"/>
                </a:solidFill>
              </a:rPr>
              <a:t>, Lee MPO, Lee County, FDOT, Fort Myers, Estero, Bonita Springs, LeeTran and FGCU</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a:t>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39" y="4200525"/>
            <a:ext cx="2581275" cy="26574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817" y="4200525"/>
            <a:ext cx="2457450" cy="265747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7315" y="4200524"/>
            <a:ext cx="2438400" cy="2657475"/>
          </a:xfrm>
          <a:prstGeom prst="rect">
            <a:avLst/>
          </a:prstGeom>
        </p:spPr>
      </p:pic>
    </p:spTree>
    <p:extLst>
      <p:ext uri="{BB962C8B-B14F-4D97-AF65-F5344CB8AC3E}">
        <p14:creationId xmlns:p14="http://schemas.microsoft.com/office/powerpoint/2010/main" val="479709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041" y="677562"/>
            <a:ext cx="7200900" cy="1485900"/>
          </a:xfrm>
        </p:spPr>
        <p:txBody>
          <a:bodyPr>
            <a:normAutofit/>
          </a:bodyPr>
          <a:lstStyle/>
          <a:p>
            <a:r>
              <a:rPr lang="en-US" dirty="0" smtClean="0"/>
              <a:t> What Worked</a:t>
            </a:r>
            <a:endParaRPr lang="en-US" dirty="0"/>
          </a:p>
        </p:txBody>
      </p:sp>
      <p:sp>
        <p:nvSpPr>
          <p:cNvPr id="3" name="Content Placeholder 2"/>
          <p:cNvSpPr>
            <a:spLocks noGrp="1"/>
          </p:cNvSpPr>
          <p:nvPr>
            <p:ph idx="1"/>
          </p:nvPr>
        </p:nvSpPr>
        <p:spPr>
          <a:xfrm>
            <a:off x="1028700" y="1285103"/>
            <a:ext cx="7200900" cy="4582297"/>
          </a:xfrm>
        </p:spPr>
        <p:txBody>
          <a:bodyPr>
            <a:normAutofit fontScale="92500" lnSpcReduction="20000"/>
          </a:bodyPr>
          <a:lstStyle/>
          <a:p>
            <a:endParaRPr lang="en-US" sz="2800" dirty="0" smtClean="0"/>
          </a:p>
          <a:p>
            <a:r>
              <a:rPr lang="en-US" sz="2800" dirty="0" smtClean="0"/>
              <a:t>Developed conceptual plans – helped get one bid that came in lower than funding available</a:t>
            </a:r>
          </a:p>
          <a:p>
            <a:r>
              <a:rPr lang="en-US" sz="2800" dirty="0" smtClean="0"/>
              <a:t>RFP for Construction Engineering Inspection firm before going out for Design/Build RFP</a:t>
            </a:r>
          </a:p>
          <a:p>
            <a:r>
              <a:rPr lang="en-US" sz="2800" dirty="0" smtClean="0"/>
              <a:t>Timing of the bid – cost would be higher now </a:t>
            </a:r>
          </a:p>
          <a:p>
            <a:r>
              <a:rPr lang="en-US" sz="2800" dirty="0" smtClean="0"/>
              <a:t>Constructed through design build – timing and delivery of project segments</a:t>
            </a:r>
          </a:p>
          <a:p>
            <a:r>
              <a:rPr lang="en-US" sz="2800" dirty="0" smtClean="0"/>
              <a:t>Experienced team (CEI/Design/Contractor) – understand/meet the federal requirements </a:t>
            </a:r>
          </a:p>
          <a:p>
            <a:r>
              <a:rPr lang="en-US" sz="2800" dirty="0"/>
              <a:t>Lower bid provided opportunity to add wayfinding signage project </a:t>
            </a:r>
          </a:p>
          <a:p>
            <a:pPr marL="0" indent="0">
              <a:buNone/>
            </a:pPr>
            <a:endParaRPr lang="en-US" sz="2800" dirty="0" smtClean="0"/>
          </a:p>
          <a:p>
            <a:endParaRPr lang="en-US" sz="2800" dirty="0" smtClean="0"/>
          </a:p>
          <a:p>
            <a:pPr marL="0" indent="0">
              <a:buNone/>
            </a:pPr>
            <a:endParaRPr lang="en-US" sz="2800" dirty="0"/>
          </a:p>
        </p:txBody>
      </p:sp>
    </p:spTree>
    <p:extLst>
      <p:ext uri="{BB962C8B-B14F-4D97-AF65-F5344CB8AC3E}">
        <p14:creationId xmlns:p14="http://schemas.microsoft.com/office/powerpoint/2010/main" val="2975532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5989</TotalTime>
  <Words>1003</Words>
  <Application>Microsoft Office PowerPoint</Application>
  <PresentationFormat>On-screen Show (4:3)</PresentationFormat>
  <Paragraphs>103</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Bell MT</vt:lpstr>
      <vt:lpstr>Calibri</vt:lpstr>
      <vt:lpstr>Franklin Gothic Book</vt:lpstr>
      <vt:lpstr>Crop</vt:lpstr>
      <vt:lpstr>TIGER V Grant Award</vt:lpstr>
      <vt:lpstr>MPO Master plan adopted may 2010 </vt:lpstr>
      <vt:lpstr>PowerPoint Presentation</vt:lpstr>
      <vt:lpstr>PowerPoint Presentation</vt:lpstr>
      <vt:lpstr>PowerPoint Presentation</vt:lpstr>
      <vt:lpstr>PowerPoint Presentation</vt:lpstr>
      <vt:lpstr>Design and Construct  </vt:lpstr>
      <vt:lpstr>Project Team</vt:lpstr>
      <vt:lpstr> What Worked</vt:lpstr>
      <vt:lpstr>PowerPoint Presentation</vt:lpstr>
      <vt:lpstr>Innovative Features</vt:lpstr>
      <vt:lpstr>Collaborated with the Economic Development office to hold a Civic  Hackathon with a theme for teams coming up with ways to collect facility usage data</vt:lpstr>
      <vt:lpstr>Used video detection to conduct bicycle and pedestrian counts as part of performance data collection requirements</vt:lpstr>
      <vt:lpstr>Conducted various kinds of public involvement activities, like a walk to school event on a completed segment and door hanger tags </vt:lpstr>
      <vt:lpstr>Pre-fabricated pedestrian bridge put together off-site to install at night to minimize traffic disruption</vt:lpstr>
      <vt:lpstr>Regional MPO partnering/collaboration to develop the project versus single entity    </vt:lpstr>
      <vt:lpstr>Lessons Learned </vt:lpstr>
      <vt:lpstr>PowerPoint Presentation</vt:lpstr>
    </vt:vector>
  </TitlesOfParts>
  <Company>Lee County BOCC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 Getch</dc:creator>
  <cp:lastModifiedBy>Don Scott</cp:lastModifiedBy>
  <cp:revision>525</cp:revision>
  <cp:lastPrinted>2019-10-11T20:12:58Z</cp:lastPrinted>
  <dcterms:created xsi:type="dcterms:W3CDTF">2011-09-09T13:59:40Z</dcterms:created>
  <dcterms:modified xsi:type="dcterms:W3CDTF">2019-10-13T01:37:47Z</dcterms:modified>
</cp:coreProperties>
</file>