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ppt/media/image1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.jpg" ContentType="image/jpg"/>
  <Override PartName="/ppt/media/image30.jpg" ContentType="image/jpg"/>
  <Override PartName="/ppt/media/image31.jpg" ContentType="image/jpg"/>
  <Override PartName="/ppt/media/image32.png" ContentType="image/pn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heme/theme.xml" ContentType="application/vnd.openxmlformats-officedocument.theme+xml"/>
</Types>
</file>

<file path=_rels/.rels><Relationships xmlns="http://schemas.openxmlformats.org/package/2006/relationships"><Relationship Id="dpId" Type="http://schemas.openxmlformats.org/package/2006/relationships/metadata/core-properties" Target="docProps/core.xml"/><Relationship Id="pId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sldMasterIdLst>
    <p:sldMasterId id="2147483648" r:id="msId"/>
  </p:sldMasterIdLst>
  <p:sldIdLst>
    <p:sldId id="256" r:id="sId1"/>
    <p:sldId id="257" r:id="sId2"/>
    <p:sldId id="258" r:id="sId3"/>
    <p:sldId id="259" r:id="sId4"/>
    <p:sldId id="260" r:id="sId5"/>
    <p:sldId id="261" r:id="sId6"/>
    <p:sldId id="262" r:id="sId7"/>
    <p:sldId id="263" r:id="sId8"/>
    <p:sldId id="264" r:id="sId9"/>
    <p:sldId id="265" r:id="sId10"/>
    <p:sldId id="266" r:id="sId11"/>
    <p:sldId id="267" r:id="sId12"/>
    <p:sldId id="268" r:id="sId13"/>
    <p:sldId id="269" r:id="sId14"/>
    <p:sldId id="270" r:id="sId15"/>
    <p:sldId id="271" r:id="sId16"/>
    <p:sldId id="272" r:id="sId17"/>
    <p:sldId id="273" r:id="sId18"/>
    <p:sldId id="274" r:id="sId19"/>
    <p:sldId id="275" r:id="sId20"/>
    <p:sldId id="276" r:id="sId21"/>
    <p:sldId id="277" r:id="sId22"/>
    <p:sldId id="278" r:id="sId23"/>
    <p:sldId id="279" r:id="sId24"/>
    <p:sldId id="280" r:id="sId25"/>
    <p:sldId id="281" r:id="sId26"/>
    <p:sldId id="282" r:id="sId27"/>
    <p:sldId id="283" r:id="sId28"/>
    <p:sldId id="284" r:id="sId29"/>
    <p:sldId id="285" r:id="sId30"/>
    <p:sldId id="286" r:id="sId31"/>
    <p:sldId id="287" r:id="sId32"/>
  </p:sldIdLst>
  <p:sldSz cx="12192000" cy="6858000"/>
  <p:notesSz cx="6858000" cy="9144000"/>
  <p:defaultTextStyle/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/>
</file>

<file path=ppt/_rels/presentation.xml.rels><Relationships xmlns="http://schemas.openxmlformats.org/package/2006/relationships"><Relationship Id="propsId" Type="http://schemas.openxmlformats.org/officeDocument/2006/relationships/presProps" Target="presProps.xml"/><Relationship Id="msId" Type="http://schemas.openxmlformats.org/officeDocument/2006/relationships/slideMaster" Target="slideMasters/slideMaster.xml"/><Relationship Id="tId" Type="http://schemas.openxmlformats.org/officeDocument/2006/relationships/theme" Target="theme/theme.xml"/><Relationship Id="sId1" Type="http://schemas.openxmlformats.org/officeDocument/2006/relationships/slide" Target="slides/slide1.xml"/><Relationship Id="sId2" Type="http://schemas.openxmlformats.org/officeDocument/2006/relationships/slide" Target="slides/slide2.xml"/><Relationship Id="sId3" Type="http://schemas.openxmlformats.org/officeDocument/2006/relationships/slide" Target="slides/slide3.xml"/><Relationship Id="sId4" Type="http://schemas.openxmlformats.org/officeDocument/2006/relationships/slide" Target="slides/slide4.xml"/><Relationship Id="sId5" Type="http://schemas.openxmlformats.org/officeDocument/2006/relationships/slide" Target="slides/slide5.xml"/><Relationship Id="sId6" Type="http://schemas.openxmlformats.org/officeDocument/2006/relationships/slide" Target="slides/slide6.xml"/><Relationship Id="sId7" Type="http://schemas.openxmlformats.org/officeDocument/2006/relationships/slide" Target="slides/slide7.xml"/><Relationship Id="sId8" Type="http://schemas.openxmlformats.org/officeDocument/2006/relationships/slide" Target="slides/slide8.xml"/><Relationship Id="sId9" Type="http://schemas.openxmlformats.org/officeDocument/2006/relationships/slide" Target="slides/slide9.xml"/><Relationship Id="sId10" Type="http://schemas.openxmlformats.org/officeDocument/2006/relationships/slide" Target="slides/slide10.xml"/><Relationship Id="sId11" Type="http://schemas.openxmlformats.org/officeDocument/2006/relationships/slide" Target="slides/slide11.xml"/><Relationship Id="sId12" Type="http://schemas.openxmlformats.org/officeDocument/2006/relationships/slide" Target="slides/slide12.xml"/><Relationship Id="sId13" Type="http://schemas.openxmlformats.org/officeDocument/2006/relationships/slide" Target="slides/slide13.xml"/><Relationship Id="sId14" Type="http://schemas.openxmlformats.org/officeDocument/2006/relationships/slide" Target="slides/slide14.xml"/><Relationship Id="sId15" Type="http://schemas.openxmlformats.org/officeDocument/2006/relationships/slide" Target="slides/slide15.xml"/><Relationship Id="sId16" Type="http://schemas.openxmlformats.org/officeDocument/2006/relationships/slide" Target="slides/slide16.xml"/><Relationship Id="sId17" Type="http://schemas.openxmlformats.org/officeDocument/2006/relationships/slide" Target="slides/slide17.xml"/><Relationship Id="sId18" Type="http://schemas.openxmlformats.org/officeDocument/2006/relationships/slide" Target="slides/slide18.xml"/><Relationship Id="sId19" Type="http://schemas.openxmlformats.org/officeDocument/2006/relationships/slide" Target="slides/slide19.xml"/><Relationship Id="sId20" Type="http://schemas.openxmlformats.org/officeDocument/2006/relationships/slide" Target="slides/slide20.xml"/><Relationship Id="sId21" Type="http://schemas.openxmlformats.org/officeDocument/2006/relationships/slide" Target="slides/slide21.xml"/><Relationship Id="sId22" Type="http://schemas.openxmlformats.org/officeDocument/2006/relationships/slide" Target="slides/slide22.xml"/><Relationship Id="sId23" Type="http://schemas.openxmlformats.org/officeDocument/2006/relationships/slide" Target="slides/slide23.xml"/><Relationship Id="sId24" Type="http://schemas.openxmlformats.org/officeDocument/2006/relationships/slide" Target="slides/slide24.xml"/><Relationship Id="sId25" Type="http://schemas.openxmlformats.org/officeDocument/2006/relationships/slide" Target="slides/slide25.xml"/><Relationship Id="sId26" Type="http://schemas.openxmlformats.org/officeDocument/2006/relationships/slide" Target="slides/slide26.xml"/><Relationship Id="sId27" Type="http://schemas.openxmlformats.org/officeDocument/2006/relationships/slide" Target="slides/slide27.xml"/><Relationship Id="sId28" Type="http://schemas.openxmlformats.org/officeDocument/2006/relationships/slide" Target="slides/slide28.xml"/><Relationship Id="sId29" Type="http://schemas.openxmlformats.org/officeDocument/2006/relationships/slide" Target="slides/slide29.xml"/><Relationship Id="sId30" Type="http://schemas.openxmlformats.org/officeDocument/2006/relationships/slide" Target="slides/slide30.xml"/><Relationship Id="sId31" Type="http://schemas.openxmlformats.org/officeDocument/2006/relationships/slide" Target="slides/slide31.xml"/><Relationship Id="sId32" Type="http://schemas.openxmlformats.org/officeDocument/2006/relationships/slide" Target="slides/slide32.xml"/></Relationships>
</file>

<file path=ppt/slideLayouts/_rels/slideLayout1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0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1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2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3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4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5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6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7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8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9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2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20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21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22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23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24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25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26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27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28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29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3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30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31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32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4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5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6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7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8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9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slideLayout1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>
            <p:ph type="body" idx="10"/>
          </p:nvPr>
        </p:nvSpPr>
        <p:spPr>
          <a:xfrm>
            <a:off x="12125325" y="3498850"/>
            <a:ext cx="66675" cy="199390"/>
          </a:xfrm>
          <a:prstGeom prst="rect">
            <a:avLst/>
          </a:prstGeom>
          <a:solidFill>
            <a:srgbClr val="25211F"/>
          </a:solidFill>
          <a:ln w="0" cmpd="sng">
            <a:noFill/>
            <a:prstDash val="solid"/>
          </a:ln>
        </p:spPr>
        <p:txBody>
          <a:bodyPr vert="horz" lIns="0" tIns="1143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300" spc="0">
                <a:solidFill>
                  <a:srgbClr val="436571"/>
                </a:solidFill>
                <a:latin typeface="Tahoma" pitchFamily="2" panose="02020603050405020304"/>
              </a:rPr>
              <a:t>,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0" y="254000"/>
            <a:ext cx="12192000" cy="89789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158750" rIns="0" bIns="0" anchor="t"/>
          <a:lstStyle/>
          <a:p>
            <a:pPr marL="0" marR="0" indent="0" algn="ctr">
              <a:lnSpc>
                <a:spcPts val="4600"/>
              </a:lnSpc>
              <a:spcAft>
                <a:spcPts val="1190"/>
              </a:spcAft>
            </a:pPr>
            <a:r>
              <a:rPr lang="en-US" sz="4000" spc="0">
                <a:solidFill>
                  <a:srgbClr val="FFFFFF"/>
                </a:solidFill>
                <a:latin typeface="Arial" pitchFamily="2" panose="02020603050405020304"/>
              </a:rPr>
              <a:t>Zero is the Right Number </a:t>
            </a:r>
          </a:p>
        </p:txBody>
      </p:sp>
      <p:sp>
        <p:nvSpPr>
          <p:cNvPr id="3" name=""/>
          <p:cNvSpPr/>
          <p:nvPr>
            <p:ph type="body" idx="10"/>
          </p:nvPr>
        </p:nvSpPr>
        <p:spPr>
          <a:xfrm>
            <a:off x="0" y="1151890"/>
            <a:ext cx="12192000" cy="5145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9380" rIns="0" bIns="0" anchor="t">
            <a:normAutofit fontScale="95000"/>
          </a:bodyPr>
          <a:lstStyle/>
          <a:p>
            <a:pPr marL="777240" marR="640080" indent="320040" algn="l">
              <a:lnSpc>
                <a:spcPts val="29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Debbie Hersman</a:t>
            </a: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, the president and CEO of the National Safety Council, “That’s the goal. We’ve done this with aviation—</a:t>
            </a: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there have been </a:t>
            </a:r>
            <a:r>
              <a:rPr lang="en-US" sz="2400" b="1" spc="0">
                <a:solidFill>
                  <a:srgbClr val="000000"/>
                </a:solidFill>
                <a:latin typeface="Arial" pitchFamily="2" panose="02020603050405020304"/>
              </a:rPr>
              <a:t>several years with zero deaths in commercial aviation</a:t>
            </a: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—</a:t>
            </a: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and a lot of people thought that was </a:t>
            </a: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impossible.” </a:t>
            </a:r>
          </a:p>
          <a:p>
            <a:pPr marL="777240" marR="731520" indent="320040" algn="l">
              <a:lnSpc>
                <a:spcPts val="2900"/>
              </a:lnSpc>
              <a:spcBef>
                <a:spcPts val="409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“Railroad crossings are in nearly every city and town across America,” said (former) U.S. Transportation Secretary Anthony Foxx. “Federal Railroad </a:t>
            </a: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Administrations new website is an important tool to help us achieve our </a:t>
            </a:r>
            <a:r>
              <a:rPr lang="en-US" sz="2400" b="1" spc="0">
                <a:solidFill>
                  <a:srgbClr val="000000"/>
                </a:solidFill>
                <a:latin typeface="Arial" pitchFamily="2" panose="02020603050405020304"/>
              </a:rPr>
              <a:t>goal of zero deaths at crossings and along tracks</a:t>
            </a: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.” </a:t>
            </a:r>
          </a:p>
          <a:p>
            <a:pPr marL="777240" marR="822960" indent="320040" algn="l">
              <a:lnSpc>
                <a:spcPts val="2900"/>
              </a:lnSpc>
              <a:spcBef>
                <a:spcPts val="4080"/>
              </a:spcBef>
              <a:spcAft>
                <a:spcPts val="2555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In Oct. 2016, Federal Highway agreed!</a:t>
            </a:r>
            <a:r>
              <a:rPr lang="en-US" sz="2400" spc="0">
                <a:solidFill>
                  <a:srgbClr val="FF0000"/>
                </a:solidFill>
                <a:latin typeface="Arial" pitchFamily="2" panose="02020603050405020304"/>
              </a:rPr>
              <a:t> "</a:t>
            </a:r>
            <a:r>
              <a:rPr lang="en-US" sz="2400" b="1" spc="0">
                <a:solidFill>
                  <a:srgbClr val="FF0000"/>
                </a:solidFill>
                <a:latin typeface="Arial" pitchFamily="2" panose="02020603050405020304"/>
              </a:rPr>
              <a:t>Our vision is simple </a:t>
            </a:r>
            <a:r>
              <a:rPr lang="en-US" sz="2400" spc="0">
                <a:solidFill>
                  <a:srgbClr val="FF0000"/>
                </a:solidFill>
                <a:latin typeface="Arial" pitchFamily="2" panose="02020603050405020304"/>
              </a:rPr>
              <a:t>– </a:t>
            </a:r>
            <a:r>
              <a:rPr lang="en-US" sz="2400" b="1" spc="0">
                <a:solidFill>
                  <a:srgbClr val="FF0000"/>
                </a:solidFill>
                <a:latin typeface="Arial" pitchFamily="2" panose="02020603050405020304"/>
              </a:rPr>
              <a:t>zero fatalities on our roads</a:t>
            </a:r>
            <a:r>
              <a:rPr lang="en-US" sz="2400" spc="0">
                <a:solidFill>
                  <a:srgbClr val="FF0000"/>
                </a:solidFill>
                <a:latin typeface="Arial" pitchFamily="2" panose="02020603050405020304"/>
              </a:rPr>
              <a:t>,"</a:t>
            </a: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 said U.S. Transportation Secretary Anthony Foxx. "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/>
          <p:nvPr>
            <p:ph type="body" idx="10"/>
          </p:nvPr>
        </p:nvSpPr>
        <p:spPr>
          <a:xfrm>
            <a:off x="609600" y="254000"/>
            <a:ext cx="11582400" cy="89789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158750" rIns="0" bIns="0" anchor="t"/>
          <a:lstStyle/>
          <a:p>
            <a:pPr marL="137160" marR="0" indent="0" algn="l">
              <a:lnSpc>
                <a:spcPts val="4500"/>
              </a:lnSpc>
              <a:spcAft>
                <a:spcPts val="1205"/>
              </a:spcAft>
            </a:pPr>
            <a:r>
              <a:rPr lang="en-US" sz="4000" spc="0">
                <a:solidFill>
                  <a:srgbClr val="FFFFFF"/>
                </a:solidFill>
                <a:latin typeface="Arial" pitchFamily="2" panose="02020603050405020304"/>
              </a:rPr>
              <a:t>Why would an MPO establish a VZ program? </a:t>
            </a:r>
          </a:p>
        </p:txBody>
      </p:sp>
      <p:sp>
        <p:nvSpPr>
          <p:cNvPr id="4" name=""/>
          <p:cNvSpPr/>
          <p:nvPr>
            <p:ph type="body" idx="10"/>
          </p:nvPr>
        </p:nvSpPr>
        <p:spPr>
          <a:xfrm>
            <a:off x="609600" y="1676400"/>
            <a:ext cx="11582400" cy="4620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4140" rIns="0" bIns="0" anchor="t"/>
          <a:lstStyle/>
          <a:p>
            <a:pPr marL="137160" marR="0" indent="91440" algn="just">
              <a:lnSpc>
                <a:spcPts val="4600"/>
              </a:lnSpc>
              <a:spcAft>
                <a:spcPts val="0"/>
              </a:spcAft>
              <a:buFont typeface="Symbol"/>
              <a:buChar char="·"/>
            </a:pPr>
            <a:r>
              <a:rPr lang="en-US" sz="3700" spc="15">
                <a:solidFill>
                  <a:srgbClr val="000000"/>
                </a:solidFill>
                <a:latin typeface="Arial" pitchFamily="2" panose="02020603050405020304"/>
              </a:rPr>
              <a:t>Create &amp; build on existing relationships </a:t>
            </a:r>
          </a:p>
          <a:p>
            <a:pPr marL="137160" marR="0" indent="182880" algn="just">
              <a:lnSpc>
                <a:spcPts val="4600"/>
              </a:lnSpc>
              <a:spcBef>
                <a:spcPts val="3665"/>
              </a:spcBef>
              <a:spcAft>
                <a:spcPts val="0"/>
              </a:spcAft>
              <a:buFont typeface="Symbol"/>
              <a:buChar char="·"/>
            </a:pPr>
            <a:r>
              <a:rPr lang="en-US" sz="3700" spc="0">
                <a:solidFill>
                  <a:srgbClr val="000000"/>
                </a:solidFill>
                <a:latin typeface="Arial" pitchFamily="2" panose="02020603050405020304"/>
              </a:rPr>
              <a:t>Support prioritizing money for safety </a:t>
            </a:r>
          </a:p>
          <a:p>
            <a:pPr marL="137160" marR="0" indent="228600" algn="just">
              <a:lnSpc>
                <a:spcPts val="4600"/>
              </a:lnSpc>
              <a:spcBef>
                <a:spcPts val="3645"/>
              </a:spcBef>
              <a:spcAft>
                <a:spcPts val="0"/>
              </a:spcAft>
              <a:buFont typeface="Symbol"/>
              <a:buChar char="·"/>
            </a:pPr>
            <a:r>
              <a:rPr lang="en-US" sz="3700" spc="-5">
                <a:solidFill>
                  <a:srgbClr val="000000"/>
                </a:solidFill>
                <a:latin typeface="Arial" pitchFamily="2" panose="02020603050405020304"/>
              </a:rPr>
              <a:t>Empower jurisdictional staff ready to enact change </a:t>
            </a:r>
          </a:p>
          <a:p>
            <a:pPr marL="137160" marR="0" indent="91440" algn="just">
              <a:lnSpc>
                <a:spcPts val="4600"/>
              </a:lnSpc>
              <a:spcBef>
                <a:spcPts val="3640"/>
              </a:spcBef>
              <a:spcAft>
                <a:spcPts val="6305"/>
              </a:spcAft>
              <a:buFont typeface="Symbol"/>
              <a:buChar char="·"/>
            </a:pPr>
            <a:r>
              <a:rPr lang="en-US" sz="3700" spc="40">
                <a:solidFill>
                  <a:srgbClr val="000000"/>
                </a:solidFill>
                <a:latin typeface="Arial" pitchFamily="2" panose="02020603050405020304"/>
              </a:rPr>
              <a:t>Why not?!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/>
          <p:nvPr>
            <p:ph type="body" idx="10"/>
          </p:nvPr>
        </p:nvSpPr>
        <p:spPr>
          <a:xfrm>
            <a:off x="608330" y="254000"/>
            <a:ext cx="11584940" cy="901065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158115" rIns="0" bIns="0" anchor="t"/>
          <a:lstStyle/>
          <a:p>
            <a:pPr marL="182880" marR="0" indent="0" algn="l">
              <a:lnSpc>
                <a:spcPts val="4500"/>
              </a:lnSpc>
              <a:spcAft>
                <a:spcPts val="1300"/>
              </a:spcAft>
            </a:pPr>
            <a:r>
              <a:rPr lang="en-US" sz="4000" spc="-5">
                <a:solidFill>
                  <a:srgbClr val="FFFFFF"/>
                </a:solidFill>
                <a:latin typeface="Arial" pitchFamily="2" panose="02020603050405020304"/>
              </a:rPr>
              <a:t>Vision Zero Resolutions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0" y="254000"/>
            <a:ext cx="12194540" cy="90170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158750" rIns="0" bIns="0" anchor="t"/>
          <a:lstStyle/>
          <a:p>
            <a:pPr marL="182880" marR="0" indent="0" algn="l">
              <a:lnSpc>
                <a:spcPts val="4500"/>
              </a:lnSpc>
              <a:spcAft>
                <a:spcPts val="1310"/>
              </a:spcAft>
            </a:pPr>
            <a:r>
              <a:rPr lang="en-US" sz="4000" spc="-10">
                <a:solidFill>
                  <a:srgbClr val="FFFFFF"/>
                </a:solidFill>
                <a:latin typeface="Arial" pitchFamily="2" panose="02020603050405020304"/>
              </a:rPr>
              <a:t>The Vision Zero Coalition </a:t>
            </a:r>
          </a:p>
        </p:txBody>
      </p:sp>
      <p:sp>
        <p:nvSpPr>
          <p:cNvPr id="7" name=""/>
          <p:cNvSpPr/>
          <p:nvPr>
            <p:ph type="body" idx="10"/>
          </p:nvPr>
        </p:nvSpPr>
        <p:spPr>
          <a:xfrm>
            <a:off x="9509760" y="4772660"/>
            <a:ext cx="2315210" cy="1435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600"/>
              </a:lnSpc>
              <a:spcAft>
                <a:spcPts val="0"/>
              </a:spcAft>
            </a:pPr>
            <a:r>
              <a:rPr lang="en-US" sz="4800" b="1" spc="155">
                <a:solidFill>
                  <a:srgbClr val="040404"/>
                </a:solidFill>
                <a:latin typeface="Arial" pitchFamily="2" panose="02020603050405020304"/>
              </a:rPr>
              <a:t>...and </a:t>
            </a:r>
            <a:r>
              <a:rPr lang="en-US" sz="4800" b="1" spc="-800">
                <a:solidFill>
                  <a:srgbClr val="040404"/>
                </a:solidFill>
                <a:latin typeface="Arial" pitchFamily="2" panose="02020603050405020304"/>
              </a:rPr>
              <a:t>growing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>
            <p:ph type="body" idx="10"/>
          </p:nvPr>
        </p:nvSpPr>
        <p:spPr>
          <a:xfrm>
            <a:off x="792480" y="241300"/>
            <a:ext cx="11399520" cy="1596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0" rIns="0" bIns="0" anchor="t"/>
          <a:lstStyle/>
          <a:p>
            <a:pPr marL="0" marR="0" indent="0" algn="l">
              <a:lnSpc>
                <a:spcPts val="4500"/>
              </a:lnSpc>
              <a:spcAft>
                <a:spcPts val="6630"/>
              </a:spcAft>
            </a:pPr>
            <a:r>
              <a:rPr lang="en-US" sz="4000" spc="-20">
                <a:solidFill>
                  <a:srgbClr val="FFFFFF"/>
                </a:solidFill>
                <a:latin typeface="Arial" pitchFamily="2" panose="02020603050405020304"/>
              </a:rPr>
              <a:t>Vision Zero Action Plan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0" y="1837690"/>
            <a:ext cx="12192000" cy="44596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228600" algn="just">
              <a:lnSpc>
                <a:spcPts val="3200"/>
              </a:lnSpc>
              <a:spcAft>
                <a:spcPts val="0"/>
              </a:spcAft>
              <a:buFont typeface="Symbol"/>
              <a:buChar char="·"/>
            </a:pPr>
            <a:r>
              <a:rPr lang="en-US" sz="3300" spc="-10">
                <a:solidFill>
                  <a:srgbClr val="000000"/>
                </a:solidFill>
                <a:latin typeface="Arial" pitchFamily="2" panose="02020603050405020304"/>
              </a:rPr>
              <a:t>Future is not like the past </a:t>
            </a:r>
          </a:p>
          <a:p>
            <a:pPr marL="365760" marR="0" indent="228600" algn="just">
              <a:lnSpc>
                <a:spcPts val="4000"/>
              </a:lnSpc>
              <a:spcBef>
                <a:spcPts val="4320"/>
              </a:spcBef>
              <a:spcAft>
                <a:spcPts val="0"/>
              </a:spcAft>
              <a:buFont typeface="Symbol"/>
              <a:buChar char="·"/>
            </a:pPr>
            <a:r>
              <a:rPr lang="en-US" sz="3300" spc="-15">
                <a:solidFill>
                  <a:srgbClr val="000000"/>
                </a:solidFill>
                <a:latin typeface="Arial" pitchFamily="2" panose="02020603050405020304"/>
              </a:rPr>
              <a:t>Consistent &amp; Fair </a:t>
            </a:r>
          </a:p>
          <a:p>
            <a:pPr marL="365760" marR="0" indent="228600" algn="just">
              <a:lnSpc>
                <a:spcPts val="4000"/>
              </a:lnSpc>
              <a:spcBef>
                <a:spcPts val="4290"/>
              </a:spcBef>
              <a:spcAft>
                <a:spcPts val="0"/>
              </a:spcAft>
              <a:buFont typeface="Symbol"/>
              <a:buChar char="·"/>
            </a:pPr>
            <a:r>
              <a:rPr lang="en-US" sz="3300" spc="-25">
                <a:solidFill>
                  <a:srgbClr val="000000"/>
                </a:solidFill>
                <a:latin typeface="Arial" pitchFamily="2" panose="02020603050405020304"/>
              </a:rPr>
              <a:t>Paint Saves Lives </a:t>
            </a:r>
          </a:p>
          <a:p>
            <a:pPr marL="365760" marR="0" indent="228600" algn="just">
              <a:lnSpc>
                <a:spcPts val="4000"/>
              </a:lnSpc>
              <a:spcBef>
                <a:spcPts val="4295"/>
              </a:spcBef>
              <a:spcAft>
                <a:spcPts val="6890"/>
              </a:spcAft>
              <a:buFont typeface="Symbol"/>
              <a:buChar char="·"/>
            </a:pPr>
            <a:r>
              <a:rPr lang="en-US" sz="3300" spc="-15">
                <a:solidFill>
                  <a:srgbClr val="000000"/>
                </a:solidFill>
                <a:latin typeface="Arial" pitchFamily="2" panose="02020603050405020304"/>
              </a:rPr>
              <a:t>One message, many voices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829310" y="411480"/>
            <a:ext cx="5955665" cy="5765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00" spc="-40">
                <a:solidFill>
                  <a:srgbClr val="FFFFFF"/>
                </a:solidFill>
                <a:latin typeface="Arial" pitchFamily="2" panose="02020603050405020304"/>
              </a:rPr>
              <a:t>Future is Not Like the Past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292735" y="6433185"/>
            <a:ext cx="3559810" cy="272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845" rIns="0" bIns="0" anchor="t"/>
          <a:lstStyle/>
          <a:p>
            <a:pPr marL="0" marR="0" indent="0" algn="l">
              <a:lnSpc>
                <a:spcPts val="1900"/>
              </a:lnSpc>
              <a:spcAft>
                <a:spcPts val="25"/>
              </a:spcAft>
            </a:pPr>
            <a:r>
              <a:rPr lang="en-US" sz="1850" spc="-55">
                <a:solidFill>
                  <a:srgbClr val="FFFFFF"/>
                </a:solidFill>
                <a:latin typeface="Calibri" pitchFamily="2" panose="02020603050405020304"/>
              </a:rPr>
              <a:t>Fletcher Avenue, Hillsborough County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>
            <p:ph type="body" idx="10"/>
          </p:nvPr>
        </p:nvSpPr>
        <p:spPr>
          <a:xfrm>
            <a:off x="810260" y="494030"/>
            <a:ext cx="3644265" cy="569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00" spc="-110">
                <a:solidFill>
                  <a:srgbClr val="FFFFFF"/>
                </a:solidFill>
                <a:latin typeface="Arial" pitchFamily="2" panose="02020603050405020304"/>
              </a:rPr>
              <a:t>Corridor Profiles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>
            <p:ph type="body" idx="10"/>
          </p:nvPr>
        </p:nvSpPr>
        <p:spPr>
          <a:xfrm>
            <a:off x="678180" y="408940"/>
            <a:ext cx="2644140" cy="584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00" spc="-120">
                <a:solidFill>
                  <a:srgbClr val="FCFCF9"/>
                </a:solidFill>
                <a:latin typeface="Arial" pitchFamily="2" panose="02020603050405020304"/>
              </a:rPr>
              <a:t>Data-Driven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807085" y="517525"/>
            <a:ext cx="3899535" cy="584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00" spc="-105">
                <a:solidFill>
                  <a:srgbClr val="FFFFFF"/>
                </a:solidFill>
                <a:latin typeface="Arial" pitchFamily="2" panose="02020603050405020304"/>
              </a:rPr>
              <a:t>Consistent &amp; Fair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>
            <p:ph type="body" idx="10"/>
          </p:nvPr>
        </p:nvSpPr>
        <p:spPr>
          <a:xfrm>
            <a:off x="818515" y="528320"/>
            <a:ext cx="3882390" cy="569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00" spc="-45">
                <a:solidFill>
                  <a:srgbClr val="FFFFFF"/>
                </a:solidFill>
                <a:latin typeface="Arial" pitchFamily="2" panose="02020603050405020304"/>
              </a:rPr>
              <a:t>Consistent &amp; Fair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795655" y="415925"/>
            <a:ext cx="6272530" cy="569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4000" spc="-30">
                <a:solidFill>
                  <a:srgbClr val="FFFFFF"/>
                </a:solidFill>
                <a:latin typeface="Arial" pitchFamily="2" panose="02020603050405020304"/>
              </a:rPr>
              <a:t>We have a problem to solve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388620" y="5972810"/>
            <a:ext cx="7260590" cy="240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650" u="sng" spc="-40">
                <a:solidFill>
                  <a:srgbClr val="0000FF"/>
                </a:solidFill>
                <a:latin typeface="Calibri" pitchFamily="2" panose="02020603050405020304"/>
              </a:rPr>
              <a:t>http://www.tampabay.com/news/publicsafety/accidents/car-bus-crash-kills-one/441282</a:t>
            </a:r>
            <a:r>
              <a:rPr lang="en-US" sz="100" spc="-40">
                <a:solidFill>
                  <a:srgbClr val="060506"/>
                </a:solidFill>
                <a:latin typeface="Calibri" pitchFamily="2" panose="02020603050405020304"/>
              </a:rPr>
              <a:t> </a:t>
            </a:r>
          </a:p>
        </p:txBody>
      </p:sp>
      <p:sp>
        <p:nvSpPr>
          <p:cNvPr id="6" name=""/>
          <p:cNvSpPr/>
          <p:nvPr>
            <p:ph type="body" idx="10"/>
          </p:nvPr>
        </p:nvSpPr>
        <p:spPr>
          <a:xfrm>
            <a:off x="699770" y="6290945"/>
            <a:ext cx="5499735" cy="255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800" spc="-20">
                <a:solidFill>
                  <a:srgbClr val="8794A4"/>
                </a:solidFill>
                <a:latin typeface="Arial" pitchFamily="2" panose="02020603050405020304"/>
              </a:rPr>
              <a:t>VISION ZERO IN HILLSBOROUGH COUNTY TODAY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838835" y="418465"/>
            <a:ext cx="3984625" cy="5765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00" spc="-70">
                <a:solidFill>
                  <a:srgbClr val="FFFFFF"/>
                </a:solidFill>
                <a:latin typeface="Arial" pitchFamily="2" panose="02020603050405020304"/>
              </a:rPr>
              <a:t>Paint Saves Lives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297815" y="3093720"/>
            <a:ext cx="440690" cy="433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30" rIns="0" bIns="0" anchor="t">
            <a:normAutofit fontScale="95000"/>
          </a:bodyPr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50" b="1" spc="-75">
                <a:solidFill>
                  <a:srgbClr val="000000"/>
                </a:solidFill>
                <a:latin typeface="Calibri" pitchFamily="2" panose="02020603050405020304"/>
              </a:rPr>
              <a:t>Start </a:t>
            </a:r>
          </a:p>
        </p:txBody>
      </p:sp>
      <p:sp>
        <p:nvSpPr>
          <p:cNvPr id="6" name=""/>
          <p:cNvSpPr/>
          <p:nvPr>
            <p:ph type="body" idx="10"/>
          </p:nvPr>
        </p:nvSpPr>
        <p:spPr>
          <a:xfrm>
            <a:off x="297815" y="3527425"/>
            <a:ext cx="3183890" cy="200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  <a:tabLst>
                <a:tab algn="r" pos="3200400"/>
              </a:tabLst>
            </a:pPr>
            <a:r>
              <a:rPr lang="en-US" sz="1750" b="1" spc="0">
                <a:solidFill>
                  <a:srgbClr val="000000"/>
                </a:solidFill>
                <a:latin typeface="Calibri" pitchFamily="2" panose="02020603050405020304"/>
              </a:rPr>
              <a:t>LPI </a:t>
            </a:r>
            <a:r>
              <a:rPr lang="en-US" sz="1750" b="1" spc="0">
                <a:solidFill>
                  <a:srgbClr val="000000"/>
                </a:solidFill>
                <a:latin typeface="Calibri" pitchFamily="2" panose="02020603050405020304"/>
              </a:rPr>
              <a:t>5 seconds later </a:t>
            </a:r>
          </a:p>
        </p:txBody>
      </p:sp>
      <p:sp>
        <p:nvSpPr>
          <p:cNvPr id="7" name=""/>
          <p:cNvSpPr/>
          <p:nvPr>
            <p:ph type="body" idx="10"/>
          </p:nvPr>
        </p:nvSpPr>
        <p:spPr>
          <a:xfrm>
            <a:off x="3888105" y="4234815"/>
            <a:ext cx="650240" cy="271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30" rIns="0" bIns="0" anchor="t">
            <a:normAutofit fontScale="95000"/>
          </a:bodyPr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50" b="1" spc="-65">
                <a:solidFill>
                  <a:srgbClr val="000000"/>
                </a:solidFill>
                <a:latin typeface="Calibri" pitchFamily="2" panose="02020603050405020304"/>
              </a:rPr>
              <a:t>End LPI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827405" y="418465"/>
            <a:ext cx="3988435" cy="569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00" spc="-65">
                <a:solidFill>
                  <a:srgbClr val="FFFFFF"/>
                </a:solidFill>
                <a:latin typeface="Arial" pitchFamily="2" panose="02020603050405020304"/>
              </a:rPr>
              <a:t>Paint Saves Lives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772795" y="406400"/>
            <a:ext cx="6292850" cy="5784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4500"/>
              </a:lnSpc>
              <a:spcAft>
                <a:spcPts val="10"/>
              </a:spcAft>
            </a:pPr>
            <a:r>
              <a:rPr lang="en-US" sz="4000" spc="-45">
                <a:solidFill>
                  <a:srgbClr val="FFFFFF"/>
                </a:solidFill>
                <a:latin typeface="Arial" pitchFamily="2" panose="02020603050405020304"/>
              </a:rPr>
              <a:t>One Message, Many Voices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/>
          <p:nvPr>
            <p:ph type="body" idx="10"/>
          </p:nvPr>
        </p:nvSpPr>
        <p:spPr>
          <a:xfrm>
            <a:off x="615315" y="254000"/>
            <a:ext cx="11579225" cy="90170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163195" rIns="0" bIns="0" anchor="t"/>
          <a:lstStyle/>
          <a:p>
            <a:pPr marL="182880" marR="0" indent="0" algn="l">
              <a:lnSpc>
                <a:spcPts val="4500"/>
              </a:lnSpc>
              <a:spcAft>
                <a:spcPts val="1315"/>
              </a:spcAft>
            </a:pPr>
            <a:r>
              <a:rPr lang="en-US" sz="4000" spc="-15">
                <a:solidFill>
                  <a:srgbClr val="FDFDF9"/>
                </a:solidFill>
                <a:latin typeface="Arial" pitchFamily="2" panose="02020603050405020304"/>
              </a:rPr>
              <a:t>One Message, Many Voices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793750" y="297815"/>
            <a:ext cx="6292850" cy="789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6680" rIns="0" bIns="0" anchor="t">
            <a:normAutofit fontScale="95000"/>
          </a:bodyPr>
          <a:lstStyle/>
          <a:p>
            <a:pPr marL="0" marR="0" indent="0" algn="l">
              <a:lnSpc>
                <a:spcPts val="4500"/>
              </a:lnSpc>
              <a:spcAft>
                <a:spcPts val="770"/>
              </a:spcAft>
            </a:pPr>
            <a:r>
              <a:rPr lang="en-US" sz="4000" b="1" spc="-150">
                <a:solidFill>
                  <a:srgbClr val="FFFFFF"/>
                </a:solidFill>
                <a:latin typeface="Arial" pitchFamily="2" panose="02020603050405020304"/>
              </a:rPr>
              <a:t>One Message</a:t>
            </a:r>
            <a:r>
              <a:rPr lang="en-US" sz="4000" spc="-150">
                <a:solidFill>
                  <a:srgbClr val="FFFFFF"/>
                </a:solidFill>
                <a:latin typeface="Arial" pitchFamily="2" panose="02020603050405020304"/>
              </a:rPr>
              <a:t>, </a:t>
            </a:r>
            <a:r>
              <a:rPr lang="en-US" sz="4000" b="1" spc="-150">
                <a:solidFill>
                  <a:srgbClr val="FFFFFF"/>
                </a:solidFill>
                <a:latin typeface="Arial" pitchFamily="2" panose="02020603050405020304"/>
              </a:rPr>
              <a:t>nM</a:t>
            </a:r>
            <a:r>
              <a:rPr lang="en-US" sz="4000" spc="-150">
                <a:solidFill>
                  <a:srgbClr val="FFFFFF"/>
                </a:solidFill>
                <a:latin typeface="Arial" pitchFamily="2" panose="02020603050405020304"/>
              </a:rPr>
              <a:t>an</a:t>
            </a:r>
            <a:r>
              <a:rPr lang="en-US" sz="4000" b="1" spc="-150">
                <a:solidFill>
                  <a:srgbClr val="FFFFFF"/>
                </a:solidFill>
                <a:latin typeface="Arial" pitchFamily="2" panose="02020603050405020304"/>
              </a:rPr>
              <a:t>y iVo</a:t>
            </a:r>
            <a:r>
              <a:rPr lang="en-US" sz="4000" spc="-150">
                <a:solidFill>
                  <a:srgbClr val="FFFFFF"/>
                </a:solidFill>
                <a:latin typeface="Arial" pitchFamily="2" panose="02020603050405020304"/>
              </a:rPr>
              <a:t>i</a:t>
            </a:r>
            <a:r>
              <a:rPr lang="en-US" sz="4000" b="1" spc="-150">
                <a:solidFill>
                  <a:srgbClr val="FFFFFF"/>
                </a:solidFill>
                <a:latin typeface="Arial" pitchFamily="2" panose="02020603050405020304"/>
              </a:rPr>
              <a:t>ces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/>
          <p:nvPr>
            <p:ph type="body" idx="10"/>
          </p:nvPr>
        </p:nvSpPr>
        <p:spPr>
          <a:xfrm>
            <a:off x="615315" y="228600"/>
            <a:ext cx="11579225" cy="906145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163830" rIns="0" bIns="0" anchor="t"/>
          <a:lstStyle/>
          <a:p>
            <a:pPr marL="182880" marR="0" indent="0" algn="l">
              <a:lnSpc>
                <a:spcPts val="4500"/>
              </a:lnSpc>
              <a:spcAft>
                <a:spcPts val="1365"/>
              </a:spcAft>
            </a:pPr>
            <a:r>
              <a:rPr lang="en-US" sz="4000" spc="-15">
                <a:solidFill>
                  <a:srgbClr val="FFFFFF"/>
                </a:solidFill>
                <a:latin typeface="Arial" pitchFamily="2" panose="02020603050405020304"/>
              </a:rPr>
              <a:t>One Message, Many Voices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829310" y="411480"/>
            <a:ext cx="5815330" cy="580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00" b="1" spc="-125">
                <a:solidFill>
                  <a:srgbClr val="FFFFFF"/>
                </a:solidFill>
                <a:latin typeface="Arial" pitchFamily="2" panose="02020603050405020304"/>
              </a:rPr>
              <a:t>Hold Quarterly Meetings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609600" y="259080"/>
            <a:ext cx="7339330" cy="892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3670" rIns="0" bIns="0" anchor="t"/>
          <a:lstStyle/>
          <a:p>
            <a:pPr marL="228600" marR="0" indent="0" algn="l">
              <a:lnSpc>
                <a:spcPts val="4500"/>
              </a:lnSpc>
              <a:spcAft>
                <a:spcPts val="1230"/>
              </a:spcAft>
            </a:pPr>
            <a:r>
              <a:rPr lang="en-US" sz="4000" b="1" spc="-20">
                <a:solidFill>
                  <a:srgbClr val="FFFFFF"/>
                </a:solidFill>
                <a:latin typeface="Arial" pitchFamily="2" panose="02020603050405020304"/>
              </a:rPr>
              <a:t>Form an Executive Board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719455" y="1304925"/>
            <a:ext cx="1880235" cy="2696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3030" rIns="0" bIns="0" anchor="t"/>
          <a:lstStyle/>
          <a:p>
            <a:pPr marL="0" marR="0" indent="228600" algn="just">
              <a:lnSpc>
                <a:spcPts val="36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25">
                <a:solidFill>
                  <a:srgbClr val="000000"/>
                </a:solidFill>
                <a:latin typeface="Arial" pitchFamily="2" panose="02020603050405020304"/>
              </a:rPr>
              <a:t>Speakers </a:t>
            </a:r>
          </a:p>
          <a:p>
            <a:pPr marL="0" marR="0" indent="228600" algn="just">
              <a:lnSpc>
                <a:spcPts val="3400"/>
              </a:lnSpc>
              <a:spcBef>
                <a:spcPts val="30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30">
                <a:solidFill>
                  <a:srgbClr val="000000"/>
                </a:solidFill>
                <a:latin typeface="Arial" pitchFamily="2" panose="02020603050405020304"/>
              </a:rPr>
              <a:t>Heroes </a:t>
            </a:r>
          </a:p>
          <a:p>
            <a:pPr marL="0" marR="0" indent="228600" algn="just">
              <a:lnSpc>
                <a:spcPts val="3400"/>
              </a:lnSpc>
              <a:spcBef>
                <a:spcPts val="58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35">
                <a:solidFill>
                  <a:srgbClr val="000000"/>
                </a:solidFill>
                <a:latin typeface="Arial" pitchFamily="2" panose="02020603050405020304"/>
              </a:rPr>
              <a:t>Events </a:t>
            </a:r>
          </a:p>
          <a:p>
            <a:pPr marL="0" marR="0" indent="228600" algn="just">
              <a:lnSpc>
                <a:spcPts val="3400"/>
              </a:lnSpc>
              <a:spcBef>
                <a:spcPts val="5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65">
                <a:solidFill>
                  <a:srgbClr val="000000"/>
                </a:solidFill>
                <a:latin typeface="Arial" pitchFamily="2" panose="02020603050405020304"/>
              </a:rPr>
              <a:t>Heartache </a:t>
            </a:r>
          </a:p>
          <a:p>
            <a:pPr marL="0" marR="0" indent="228600" algn="just">
              <a:lnSpc>
                <a:spcPts val="3600"/>
              </a:lnSpc>
              <a:spcBef>
                <a:spcPts val="670"/>
              </a:spcBef>
              <a:spcAft>
                <a:spcPts val="555"/>
              </a:spcAft>
              <a:buFont typeface="Symbol"/>
              <a:buChar char="·"/>
            </a:pPr>
            <a:r>
              <a:rPr lang="en-US" sz="2800" spc="-80">
                <a:solidFill>
                  <a:srgbClr val="000000"/>
                </a:solidFill>
                <a:latin typeface="Arial" pitchFamily="2" panose="02020603050405020304"/>
              </a:rPr>
              <a:t>Legislative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/>
          <p:nvPr>
            <p:ph type="body" idx="10"/>
          </p:nvPr>
        </p:nvSpPr>
        <p:spPr>
          <a:xfrm>
            <a:off x="609600" y="254000"/>
            <a:ext cx="11582400" cy="89789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160655" rIns="0" bIns="0" anchor="t"/>
          <a:lstStyle/>
          <a:p>
            <a:pPr marL="137160" marR="0" indent="0" algn="l">
              <a:lnSpc>
                <a:spcPts val="4500"/>
              </a:lnSpc>
              <a:spcAft>
                <a:spcPts val="1230"/>
              </a:spcAft>
            </a:pPr>
            <a:r>
              <a:rPr lang="en-US" sz="3900" b="1" spc="20">
                <a:solidFill>
                  <a:srgbClr val="FFFFFF"/>
                </a:solidFill>
                <a:latin typeface="Arial" pitchFamily="2" panose="02020603050405020304"/>
              </a:rPr>
              <a:t>What’s next? </a:t>
            </a:r>
          </a:p>
        </p:txBody>
      </p:sp>
      <p:sp>
        <p:nvSpPr>
          <p:cNvPr id="4" name=""/>
          <p:cNvSpPr/>
          <p:nvPr>
            <p:ph type="body" idx="10"/>
          </p:nvPr>
        </p:nvSpPr>
        <p:spPr>
          <a:xfrm>
            <a:off x="609600" y="1554480"/>
            <a:ext cx="11582400" cy="4742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30" rIns="0" bIns="0" anchor="t"/>
          <a:lstStyle/>
          <a:p>
            <a:pPr marL="137160" marR="0" indent="502920" algn="just">
              <a:lnSpc>
                <a:spcPts val="3900"/>
              </a:lnSpc>
              <a:spcAft>
                <a:spcPts val="0"/>
              </a:spcAft>
              <a:buFont typeface="Wingdings"/>
              <a:buChar char="q"/>
            </a:pPr>
            <a:r>
              <a:rPr lang="en-US" sz="3600" spc="-70">
                <a:solidFill>
                  <a:srgbClr val="000000"/>
                </a:solidFill>
                <a:latin typeface="Arial" pitchFamily="2" panose="02020603050405020304"/>
              </a:rPr>
              <a:t>Limitations under a government agency </a:t>
            </a:r>
          </a:p>
          <a:p>
            <a:pPr marL="868680" marR="0" indent="411480" algn="just">
              <a:lnSpc>
                <a:spcPts val="4400"/>
              </a:lnSpc>
              <a:spcBef>
                <a:spcPts val="470"/>
              </a:spcBef>
              <a:spcAft>
                <a:spcPts val="0"/>
              </a:spcAft>
              <a:buFont typeface="Symbol"/>
              <a:buChar char="·"/>
            </a:pPr>
            <a:r>
              <a:rPr lang="en-US" sz="3600" spc="-85">
                <a:solidFill>
                  <a:srgbClr val="000000"/>
                </a:solidFill>
                <a:latin typeface="Arial" pitchFamily="2" panose="02020603050405020304"/>
              </a:rPr>
              <a:t>Form a non-profit? </a:t>
            </a:r>
          </a:p>
          <a:p>
            <a:pPr marL="868680" marR="0" indent="411480" algn="just">
              <a:lnSpc>
                <a:spcPts val="4400"/>
              </a:lnSpc>
              <a:spcBef>
                <a:spcPts val="450"/>
              </a:spcBef>
              <a:spcAft>
                <a:spcPts val="0"/>
              </a:spcAft>
              <a:buFont typeface="Symbol"/>
              <a:buChar char="·"/>
            </a:pPr>
            <a:r>
              <a:rPr lang="en-US" sz="3600" spc="-70">
                <a:solidFill>
                  <a:srgbClr val="000000"/>
                </a:solidFill>
                <a:latin typeface="Arial" pitchFamily="2" panose="02020603050405020304"/>
              </a:rPr>
              <a:t>Partner with an existing non-profit? </a:t>
            </a:r>
          </a:p>
          <a:p>
            <a:pPr marL="137160" marR="0" indent="502920" algn="just">
              <a:lnSpc>
                <a:spcPts val="3900"/>
              </a:lnSpc>
              <a:spcBef>
                <a:spcPts val="985"/>
              </a:spcBef>
              <a:spcAft>
                <a:spcPts val="0"/>
              </a:spcAft>
              <a:buFont typeface="Wingdings"/>
              <a:buChar char="q"/>
            </a:pPr>
            <a:r>
              <a:rPr lang="en-US" sz="3600" spc="-70">
                <a:solidFill>
                  <a:srgbClr val="000000"/>
                </a:solidFill>
                <a:latin typeface="Arial" pitchFamily="2" panose="02020603050405020304"/>
              </a:rPr>
              <a:t>Revisiting prioritization </a:t>
            </a:r>
          </a:p>
          <a:p>
            <a:pPr marL="868680" marR="0" indent="411480" algn="just">
              <a:lnSpc>
                <a:spcPts val="4400"/>
              </a:lnSpc>
              <a:spcBef>
                <a:spcPts val="470"/>
              </a:spcBef>
              <a:spcAft>
                <a:spcPts val="0"/>
              </a:spcAft>
              <a:buFont typeface="Symbol"/>
              <a:buChar char="·"/>
            </a:pPr>
            <a:r>
              <a:rPr lang="en-US" sz="3600" spc="-75">
                <a:solidFill>
                  <a:srgbClr val="000000"/>
                </a:solidFill>
                <a:latin typeface="Arial" pitchFamily="2" panose="02020603050405020304"/>
              </a:rPr>
              <a:t>Crash Modification Factors </a:t>
            </a:r>
          </a:p>
          <a:p>
            <a:pPr marL="137160" marR="0" indent="502920" algn="just">
              <a:lnSpc>
                <a:spcPts val="3900"/>
              </a:lnSpc>
              <a:spcBef>
                <a:spcPts val="985"/>
              </a:spcBef>
              <a:spcAft>
                <a:spcPts val="8740"/>
              </a:spcAft>
              <a:buFont typeface="Wingdings"/>
              <a:buChar char="q"/>
            </a:pPr>
            <a:r>
              <a:rPr lang="en-US" sz="3600" spc="-85">
                <a:solidFill>
                  <a:srgbClr val="000000"/>
                </a:solidFill>
                <a:latin typeface="Arial" pitchFamily="2" panose="02020603050405020304"/>
              </a:rPr>
              <a:t>Comprehensive Approach to Speed Management 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/>
          <p:nvPr>
            <p:ph type="body" idx="10"/>
          </p:nvPr>
        </p:nvSpPr>
        <p:spPr>
          <a:xfrm>
            <a:off x="618490" y="152400"/>
            <a:ext cx="11573510" cy="99949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82880" marR="0" indent="0" algn="l">
              <a:lnSpc>
                <a:spcPts val="3900"/>
              </a:lnSpc>
              <a:spcAft>
                <a:spcPts val="0"/>
              </a:spcAft>
            </a:pPr>
            <a:r>
              <a:rPr lang="en-US" sz="3600" spc="-10">
                <a:solidFill>
                  <a:srgbClr val="FFFFFF"/>
                </a:solidFill>
                <a:latin typeface="Arial" pitchFamily="2" panose="02020603050405020304"/>
              </a:rPr>
              <a:t>SAFETY of complete streets </a:t>
            </a:r>
          </a:p>
          <a:p>
            <a:pPr marL="182880" marR="0" indent="0"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spc="-10">
                <a:solidFill>
                  <a:srgbClr val="FFFFFF"/>
                </a:solidFill>
                <a:latin typeface="Arial" pitchFamily="2" panose="02020603050405020304"/>
              </a:rPr>
              <a:t>A</a:t>
            </a:r>
            <a:r>
              <a:rPr lang="en-US" sz="2900" spc="-10">
                <a:solidFill>
                  <a:srgbClr val="FFFFFF"/>
                </a:solidFill>
                <a:latin typeface="Arial" pitchFamily="2" panose="02020603050405020304"/>
              </a:rPr>
              <a:t>LL </a:t>
            </a:r>
            <a:r>
              <a:rPr lang="en-US" sz="3600" spc="-10">
                <a:solidFill>
                  <a:srgbClr val="FFFFFF"/>
                </a:solidFill>
                <a:latin typeface="Arial" pitchFamily="2" panose="02020603050405020304"/>
              </a:rPr>
              <a:t>C</a:t>
            </a:r>
            <a:r>
              <a:rPr lang="en-US" sz="2900" spc="-10">
                <a:solidFill>
                  <a:srgbClr val="FFFFFF"/>
                </a:solidFill>
                <a:latin typeface="Arial" pitchFamily="2" panose="02020603050405020304"/>
              </a:rPr>
              <a:t>RASHES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609600" y="241300"/>
            <a:ext cx="11582400" cy="90170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162560" rIns="0" bIns="0" anchor="t"/>
          <a:lstStyle/>
          <a:p>
            <a:pPr marL="182880" marR="0" indent="0" algn="l">
              <a:lnSpc>
                <a:spcPts val="4600"/>
              </a:lnSpc>
              <a:spcAft>
                <a:spcPts val="1260"/>
              </a:spcAft>
            </a:pPr>
            <a:r>
              <a:rPr lang="en-US" sz="4000" spc="0">
                <a:solidFill>
                  <a:srgbClr val="FFFFFF"/>
                </a:solidFill>
                <a:latin typeface="Arial" pitchFamily="2" panose="02020603050405020304"/>
              </a:rPr>
              <a:t>What does the data tell us about our county? </a:t>
            </a:r>
          </a:p>
        </p:txBody>
      </p:sp>
      <p:sp>
        <p:nvSpPr>
          <p:cNvPr id="3" name=""/>
          <p:cNvSpPr/>
          <p:nvPr>
            <p:ph type="body" idx="10"/>
          </p:nvPr>
        </p:nvSpPr>
        <p:spPr>
          <a:xfrm>
            <a:off x="484505" y="1476375"/>
            <a:ext cx="11328400" cy="5048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1210"/>
              </a:spcAft>
            </a:pPr>
            <a:r>
              <a:rPr lang="en-US" sz="2400" b="1" spc="-15">
                <a:solidFill>
                  <a:srgbClr val="000000"/>
                </a:solidFill>
                <a:latin typeface="Arial" pitchFamily="2" panose="02020603050405020304"/>
              </a:rPr>
              <a:t>For every 1 fatal crash, 8 incapacitating injury crashes. Altogether ~1500 /year. </a:t>
            </a:r>
          </a:p>
        </p:txBody>
      </p:sp>
      <p:sp>
        <p:nvSpPr>
          <p:cNvPr id="10" name=""/>
          <p:cNvSpPr/>
          <p:nvPr>
            <p:ph type="body" idx="10"/>
          </p:nvPr>
        </p:nvSpPr>
        <p:spPr>
          <a:xfrm>
            <a:off x="484505" y="3816350"/>
            <a:ext cx="11328400" cy="2480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228600" algn="l">
              <a:lnSpc>
                <a:spcPts val="2600"/>
              </a:lnSpc>
              <a:spcAft>
                <a:spcPts val="0"/>
              </a:spcAft>
              <a:buFont typeface="Symbol"/>
              <a:buChar char="·"/>
            </a:pPr>
            <a:r>
              <a:rPr lang="en-US" sz="2200" spc="0">
                <a:solidFill>
                  <a:srgbClr val="000000"/>
                </a:solidFill>
                <a:latin typeface="Arial" pitchFamily="2" panose="02020603050405020304"/>
              </a:rPr>
              <a:t>24% of fatal crashes involve lack of lighting</a:t>
            </a:r>
            <a:r>
              <a:rPr lang="en-US" sz="2200" spc="0">
                <a:solidFill>
                  <a:srgbClr val="000000"/>
                </a:solidFill>
                <a:latin typeface="Arial" pitchFamily="2" panose="02020603050405020304"/>
              </a:rPr>
              <a:t>. (It’s 39% of fatal </a:t>
            </a:r>
            <a:r>
              <a:rPr lang="en-US" sz="2200" u="sng" spc="0">
                <a:solidFill>
                  <a:srgbClr val="000000"/>
                </a:solidFill>
                <a:latin typeface="Arial" pitchFamily="2" panose="02020603050405020304"/>
              </a:rPr>
              <a:t>pedestrian</a:t>
            </a:r>
            <a:r>
              <a:rPr lang="en-US" sz="2200" spc="0">
                <a:solidFill>
                  <a:srgbClr val="000000"/>
                </a:solidFill>
                <a:latin typeface="Arial" pitchFamily="2" panose="02020603050405020304"/>
              </a:rPr>
              <a:t> crashes.) </a:t>
            </a:r>
          </a:p>
          <a:p>
            <a:pPr marL="228600" marR="685800" indent="228600" algn="l">
              <a:lnSpc>
                <a:spcPts val="3200"/>
              </a:lnSpc>
              <a:spcBef>
                <a:spcPts val="585"/>
              </a:spcBef>
              <a:spcAft>
                <a:spcPts val="0"/>
              </a:spcAft>
              <a:buFont typeface="Symbol"/>
              <a:buChar char="·"/>
            </a:pPr>
            <a:r>
              <a:rPr lang="en-US" sz="2200" spc="0">
                <a:solidFill>
                  <a:srgbClr val="000000"/>
                </a:solidFill>
                <a:latin typeface="Arial" pitchFamily="2" panose="02020603050405020304"/>
              </a:rPr>
              <a:t>Pedestrian crashes that include injuries are more severe: one-third result in death or incapacitation. We average more than one pedestrian injury crash every day. </a:t>
            </a:r>
          </a:p>
          <a:p>
            <a:pPr marL="228600" marR="0" indent="228600" algn="l">
              <a:lnSpc>
                <a:spcPts val="2700"/>
              </a:lnSpc>
              <a:spcBef>
                <a:spcPts val="1060"/>
              </a:spcBef>
              <a:spcAft>
                <a:spcPts val="6225"/>
              </a:spcAft>
              <a:buFont typeface="Symbol"/>
              <a:buChar char="·"/>
            </a:pPr>
            <a:r>
              <a:rPr lang="en-US" sz="2200" spc="-10">
                <a:solidFill>
                  <a:srgbClr val="000000"/>
                </a:solidFill>
                <a:latin typeface="Arial" pitchFamily="2" panose="02020603050405020304"/>
              </a:rPr>
              <a:t>In the US, motor vehicle crashes are the leading cause of death for young people &lt;35 yrs.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/>
          <p:nvPr>
            <p:ph type="body" idx="10"/>
          </p:nvPr>
        </p:nvSpPr>
        <p:spPr>
          <a:xfrm>
            <a:off x="609600" y="76200"/>
            <a:ext cx="11582400" cy="107569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182880" marR="0" indent="0" algn="l">
              <a:lnSpc>
                <a:spcPts val="4000"/>
              </a:lnSpc>
              <a:spcAft>
                <a:spcPts val="0"/>
              </a:spcAft>
            </a:pPr>
            <a:r>
              <a:rPr lang="en-US" sz="3600" spc="-10">
                <a:solidFill>
                  <a:srgbClr val="FFFFFF"/>
                </a:solidFill>
                <a:latin typeface="Arial" pitchFamily="2" panose="02020603050405020304"/>
              </a:rPr>
              <a:t>SAFETY of complete streets </a:t>
            </a:r>
          </a:p>
          <a:p>
            <a:pPr marL="182880" marR="0" indent="0" algn="l">
              <a:lnSpc>
                <a:spcPts val="4000"/>
              </a:lnSpc>
              <a:spcBef>
                <a:spcPts val="0"/>
              </a:spcBef>
              <a:spcAft>
                <a:spcPts val="240"/>
              </a:spcAft>
            </a:pPr>
            <a:r>
              <a:rPr lang="en-US" sz="3600" spc="-15">
                <a:solidFill>
                  <a:srgbClr val="FFFFFF"/>
                </a:solidFill>
                <a:latin typeface="Arial" pitchFamily="2" panose="02020603050405020304"/>
              </a:rPr>
              <a:t>B</a:t>
            </a:r>
            <a:r>
              <a:rPr lang="en-US" sz="2900" spc="-15">
                <a:solidFill>
                  <a:srgbClr val="FFFFFF"/>
                </a:solidFill>
                <a:latin typeface="Arial" pitchFamily="2" panose="02020603050405020304"/>
              </a:rPr>
              <a:t>IKE</a:t>
            </a:r>
            <a:r>
              <a:rPr lang="en-US" sz="3600" spc="-15">
                <a:solidFill>
                  <a:srgbClr val="FFFFFF"/>
                </a:solidFill>
                <a:latin typeface="Arial" pitchFamily="2" panose="02020603050405020304"/>
              </a:rPr>
              <a:t>/P</a:t>
            </a:r>
            <a:r>
              <a:rPr lang="en-US" sz="2900" spc="-15">
                <a:solidFill>
                  <a:srgbClr val="FFFFFF"/>
                </a:solidFill>
                <a:latin typeface="Arial" pitchFamily="2" panose="02020603050405020304"/>
              </a:rPr>
              <a:t>ED </a:t>
            </a:r>
            <a:r>
              <a:rPr lang="en-US" sz="3600" spc="-15">
                <a:solidFill>
                  <a:srgbClr val="FFFFFF"/>
                </a:solidFill>
                <a:latin typeface="Arial" pitchFamily="2" panose="02020603050405020304"/>
              </a:rPr>
              <a:t>C</a:t>
            </a:r>
            <a:r>
              <a:rPr lang="en-US" sz="2900" spc="-15">
                <a:solidFill>
                  <a:srgbClr val="FFFFFF"/>
                </a:solidFill>
                <a:latin typeface="Arial" pitchFamily="2" panose="02020603050405020304"/>
              </a:rPr>
              <a:t>RASHES 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/>
          <p:nvPr>
            <p:ph type="body" idx="10"/>
          </p:nvPr>
        </p:nvSpPr>
        <p:spPr>
          <a:xfrm>
            <a:off x="609600" y="254000"/>
            <a:ext cx="11582400" cy="89789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158750" rIns="0" bIns="0" anchor="t"/>
          <a:lstStyle/>
          <a:p>
            <a:pPr marL="228600" marR="0" indent="0" algn="l">
              <a:lnSpc>
                <a:spcPts val="4500"/>
              </a:lnSpc>
              <a:spcAft>
                <a:spcPts val="1230"/>
              </a:spcAft>
            </a:pPr>
            <a:r>
              <a:rPr lang="en-US" sz="4000" b="1" spc="-60">
                <a:solidFill>
                  <a:srgbClr val="FFFFFF"/>
                </a:solidFill>
                <a:latin typeface="Arial" pitchFamily="2" panose="02020603050405020304"/>
              </a:rPr>
              <a:t>Feeds into: </a:t>
            </a:r>
          </a:p>
        </p:txBody>
      </p:sp>
      <p:sp>
        <p:nvSpPr>
          <p:cNvPr id="4" name=""/>
          <p:cNvSpPr/>
          <p:nvPr>
            <p:ph type="body" idx="10"/>
          </p:nvPr>
        </p:nvSpPr>
        <p:spPr>
          <a:xfrm>
            <a:off x="609600" y="1246505"/>
            <a:ext cx="11582400" cy="509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502920" algn="just">
              <a:lnSpc>
                <a:spcPts val="3700"/>
              </a:lnSpc>
              <a:spcAft>
                <a:spcPts val="0"/>
              </a:spcAft>
              <a:buFont typeface="Wingdings"/>
              <a:buChar char="q"/>
            </a:pPr>
            <a:r>
              <a:rPr lang="en-US" sz="3600" spc="0">
                <a:solidFill>
                  <a:srgbClr val="000000"/>
                </a:solidFill>
                <a:latin typeface="Arial" pitchFamily="2" panose="02020603050405020304"/>
              </a:rPr>
              <a:t>Congestion Management Process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5050790" y="1755775"/>
            <a:ext cx="7141210" cy="737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1600"/>
              </a:lnSpc>
              <a:spcAft>
                <a:spcPts val="0"/>
              </a:spcAft>
            </a:pPr>
            <a:r>
              <a:rPr lang="en-US" sz="1750" b="1" spc="-20">
                <a:solidFill>
                  <a:srgbClr val="2D75B6"/>
                </a:solidFill>
                <a:latin typeface="Calibri" pitchFamily="2" panose="02020603050405020304"/>
              </a:rPr>
              <a:t>Strategy 1-A: </a:t>
            </a:r>
          </a:p>
          <a:p>
            <a:pPr marL="0" marR="0" indent="0" algn="just">
              <a:lnSpc>
                <a:spcPts val="1800"/>
              </a:lnSpc>
              <a:spcBef>
                <a:spcPts val="315"/>
              </a:spcBef>
              <a:spcAft>
                <a:spcPts val="0"/>
              </a:spcAft>
            </a:pPr>
            <a:r>
              <a:rPr lang="en-US" sz="1750" b="1" spc="-15">
                <a:solidFill>
                  <a:srgbClr val="000000"/>
                </a:solidFill>
                <a:latin typeface="Calibri" pitchFamily="2" panose="02020603050405020304"/>
              </a:rPr>
              <a:t>Reduce the frequency and severity of </a:t>
            </a:r>
          </a:p>
          <a:p>
            <a:pPr marL="0" marR="0" indent="0" algn="just">
              <a:lnSpc>
                <a:spcPts val="1800"/>
              </a:lnSpc>
              <a:spcBef>
                <a:spcPts val="315"/>
              </a:spcBef>
              <a:spcAft>
                <a:spcPts val="0"/>
              </a:spcAft>
            </a:pPr>
            <a:r>
              <a:rPr lang="en-US" sz="1750" b="1" spc="-15">
                <a:solidFill>
                  <a:srgbClr val="000000"/>
                </a:solidFill>
                <a:latin typeface="Calibri" pitchFamily="2" panose="02020603050405020304"/>
              </a:rPr>
              <a:t>crashes focusing on highest crash areas </a:t>
            </a:r>
          </a:p>
        </p:txBody>
      </p:sp>
      <p:sp>
        <p:nvSpPr>
          <p:cNvPr id="6" name=""/>
          <p:cNvSpPr/>
          <p:nvPr>
            <p:ph type="body" idx="10"/>
          </p:nvPr>
        </p:nvSpPr>
        <p:spPr>
          <a:xfrm>
            <a:off x="609600" y="2493010"/>
            <a:ext cx="11582400" cy="622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" rIns="0" bIns="0" anchor="t"/>
          <a:lstStyle/>
          <a:p>
            <a:pPr marL="0" marR="0" indent="502920" algn="l">
              <a:lnSpc>
                <a:spcPts val="3900"/>
              </a:lnSpc>
              <a:spcAft>
                <a:spcPts val="800"/>
              </a:spcAft>
              <a:buFont typeface="Wingdings"/>
              <a:buChar char="q"/>
            </a:pPr>
            <a:r>
              <a:rPr lang="en-US" sz="3600" spc="-30">
                <a:solidFill>
                  <a:srgbClr val="000000"/>
                </a:solidFill>
                <a:latin typeface="Arial" pitchFamily="2" panose="02020603050405020304"/>
              </a:rPr>
              <a:t>Safety Target Setting </a:t>
            </a:r>
          </a:p>
        </p:txBody>
      </p:sp>
      <p:sp>
        <p:nvSpPr>
          <p:cNvPr id="7" name=""/>
          <p:cNvSpPr/>
          <p:nvPr>
            <p:ph type="body" idx="10"/>
          </p:nvPr>
        </p:nvSpPr>
        <p:spPr>
          <a:xfrm>
            <a:off x="609600" y="3115310"/>
            <a:ext cx="11582400" cy="1825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/>
          <a:lstStyle/>
          <a:p>
            <a:pPr marL="50292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750" b="1" spc="-15">
                <a:solidFill>
                  <a:srgbClr val="5B9BD4"/>
                </a:solidFill>
                <a:latin typeface="Calibri" pitchFamily="2" panose="02020603050405020304"/>
              </a:rPr>
              <a:t>In order to reach the adopted high-investment goal of reducing </a:t>
            </a:r>
          </a:p>
          <a:p>
            <a:pPr marL="502920" marR="0" indent="0" algn="l">
              <a:lnSpc>
                <a:spcPts val="1900"/>
              </a:lnSpc>
              <a:spcBef>
                <a:spcPts val="290"/>
              </a:spcBef>
              <a:spcAft>
                <a:spcPts val="0"/>
              </a:spcAft>
            </a:pPr>
            <a:r>
              <a:rPr lang="en-US" sz="1750" b="1" spc="-15">
                <a:solidFill>
                  <a:srgbClr val="5B9BD4"/>
                </a:solidFill>
                <a:latin typeface="Calibri" pitchFamily="2" panose="02020603050405020304"/>
              </a:rPr>
              <a:t>crashes by 51% by</a:t>
            </a:r>
            <a:r>
              <a:rPr lang="en-US" sz="1750" b="1" spc="-15">
                <a:solidFill>
                  <a:srgbClr val="5B656E"/>
                </a:solidFill>
                <a:latin typeface="Calibri" pitchFamily="2" panose="02020603050405020304"/>
              </a:rPr>
              <a:t> 2040...</a:t>
            </a:r>
            <a:r>
              <a:rPr lang="en-US" sz="1750" b="1" spc="-15">
                <a:solidFill>
                  <a:srgbClr val="5B656E"/>
                </a:solidFill>
                <a:latin typeface="Calibri" pitchFamily="2" panose="02020603050405020304"/>
              </a:rPr>
              <a:t>Must</a:t>
            </a:r>
            <a:r>
              <a:rPr lang="en-US" sz="1750" b="1" spc="-15">
                <a:solidFill>
                  <a:srgbClr val="000000"/>
                </a:solidFill>
                <a:latin typeface="Calibri" pitchFamily="2" panose="02020603050405020304"/>
              </a:rPr>
              <a:t> Reduce Crashes 3.4% every year </a:t>
            </a:r>
          </a:p>
          <a:p>
            <a:pPr marL="0" marR="0" indent="502920" algn="l">
              <a:lnSpc>
                <a:spcPts val="3900"/>
              </a:lnSpc>
              <a:spcBef>
                <a:spcPts val="4650"/>
              </a:spcBef>
              <a:spcAft>
                <a:spcPts val="1450"/>
              </a:spcAft>
              <a:buFont typeface="Wingdings"/>
              <a:buChar char="q"/>
            </a:pPr>
            <a:r>
              <a:rPr lang="en-US" sz="3600" spc="0">
                <a:solidFill>
                  <a:srgbClr val="000000"/>
                </a:solidFill>
                <a:latin typeface="Arial" pitchFamily="2" panose="02020603050405020304"/>
              </a:rPr>
              <a:t>System Performance Report </a:t>
            </a: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(safety correlated with health &amp; EJ)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609600" y="1755775"/>
            <a:ext cx="4441190" cy="737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4770" rIns="0" bIns="0" anchor="t"/>
          <a:lstStyle/>
          <a:p>
            <a:pPr marL="68580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750" b="1" spc="-25">
                <a:solidFill>
                  <a:srgbClr val="5B9BD4"/>
                </a:solidFill>
                <a:latin typeface="Calibri" pitchFamily="2" panose="02020603050405020304"/>
              </a:rPr>
              <a:t>GOAL 1: </a:t>
            </a:r>
          </a:p>
          <a:p>
            <a:pPr marL="685800" marR="0" indent="0" algn="l">
              <a:lnSpc>
                <a:spcPts val="1800"/>
              </a:lnSpc>
              <a:spcBef>
                <a:spcPts val="320"/>
              </a:spcBef>
              <a:spcAft>
                <a:spcPts val="1245"/>
              </a:spcAft>
            </a:pPr>
            <a:r>
              <a:rPr lang="en-US" sz="1750" b="1" spc="-25">
                <a:solidFill>
                  <a:srgbClr val="000000"/>
                </a:solidFill>
                <a:latin typeface="Calibri" pitchFamily="2" panose="02020603050405020304"/>
              </a:rPr>
              <a:t>Improve Reliability of Travel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609600" y="469900"/>
            <a:ext cx="11582400" cy="90170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162560" rIns="0" bIns="0" anchor="t"/>
          <a:lstStyle/>
          <a:p>
            <a:pPr marL="182880" marR="0" indent="0" algn="l">
              <a:lnSpc>
                <a:spcPts val="4500"/>
              </a:lnSpc>
              <a:spcAft>
                <a:spcPts val="1300"/>
              </a:spcAft>
            </a:pPr>
            <a:r>
              <a:rPr lang="en-US" sz="4000" spc="-20">
                <a:solidFill>
                  <a:srgbClr val="FFFFFF"/>
                </a:solidFill>
                <a:latin typeface="Arial" pitchFamily="2" panose="02020603050405020304"/>
              </a:rPr>
              <a:t>Contact Information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/>
          <p:nvPr>
            <p:ph type="body" idx="10"/>
          </p:nvPr>
        </p:nvSpPr>
        <p:spPr>
          <a:xfrm>
            <a:off x="457200" y="254000"/>
            <a:ext cx="11734800" cy="88900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158750" rIns="0" bIns="0" anchor="t"/>
          <a:lstStyle/>
          <a:p>
            <a:pPr marL="228600" marR="0" indent="0" algn="l">
              <a:lnSpc>
                <a:spcPts val="4500"/>
              </a:lnSpc>
              <a:spcAft>
                <a:spcPts val="1230"/>
              </a:spcAft>
            </a:pPr>
            <a:r>
              <a:rPr lang="en-US" sz="4000" spc="-30">
                <a:solidFill>
                  <a:srgbClr val="FFFFFF"/>
                </a:solidFill>
                <a:latin typeface="Arial" pitchFamily="2" panose="02020603050405020304"/>
              </a:rPr>
              <a:t>Focus resources </a:t>
            </a:r>
          </a:p>
        </p:txBody>
      </p:sp>
      <p:sp>
        <p:nvSpPr>
          <p:cNvPr id="6" name=""/>
          <p:cNvSpPr/>
          <p:nvPr>
            <p:ph type="body" idx="10"/>
          </p:nvPr>
        </p:nvSpPr>
        <p:spPr>
          <a:xfrm>
            <a:off x="951230" y="1739900"/>
            <a:ext cx="969010" cy="753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>
            <a:normAutofit fontScale="95000"/>
          </a:bodyPr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400" b="1" spc="-60">
                <a:solidFill>
                  <a:srgbClr val="000000"/>
                </a:solidFill>
                <a:latin typeface="Calibri" pitchFamily="2" panose="02020603050405020304"/>
              </a:rPr>
              <a:t>90’s</a:t>
            </a:r>
            <a:r>
              <a:rPr lang="en-US" sz="2400" b="1" spc="-60">
                <a:solidFill>
                  <a:srgbClr val="000000"/>
                </a:solidFill>
                <a:latin typeface="Calibri" pitchFamily="2" panose="02020603050405020304"/>
              </a:rPr>
              <a:t>-era </a:t>
            </a:r>
          </a:p>
          <a:p>
            <a:pPr marL="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25">
                <a:solidFill>
                  <a:srgbClr val="000000"/>
                </a:solidFill>
                <a:latin typeface="Calibri" pitchFamily="2" panose="02020603050405020304"/>
              </a:rPr>
              <a:t>suburb </a:t>
            </a:r>
          </a:p>
        </p:txBody>
      </p:sp>
      <p:sp>
        <p:nvSpPr>
          <p:cNvPr id="7" name=""/>
          <p:cNvSpPr/>
          <p:nvPr>
            <p:ph type="body" idx="10"/>
          </p:nvPr>
        </p:nvSpPr>
        <p:spPr>
          <a:xfrm>
            <a:off x="2197735" y="2053590"/>
            <a:ext cx="969010" cy="753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>
            <a:normAutofit fontScale="95000"/>
          </a:bodyPr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400" b="1" spc="-60">
                <a:solidFill>
                  <a:srgbClr val="000000"/>
                </a:solidFill>
                <a:latin typeface="Calibri" pitchFamily="2" panose="02020603050405020304"/>
              </a:rPr>
              <a:t>70’s</a:t>
            </a:r>
            <a:r>
              <a:rPr lang="en-US" sz="2400" b="1" spc="-60">
                <a:solidFill>
                  <a:srgbClr val="000000"/>
                </a:solidFill>
                <a:latin typeface="Calibri" pitchFamily="2" panose="02020603050405020304"/>
              </a:rPr>
              <a:t>-era </a:t>
            </a:r>
          </a:p>
          <a:p>
            <a:pPr marL="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25">
                <a:solidFill>
                  <a:srgbClr val="000000"/>
                </a:solidFill>
                <a:latin typeface="Calibri" pitchFamily="2" panose="02020603050405020304"/>
              </a:rPr>
              <a:t>suburb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3121025" y="1636395"/>
            <a:ext cx="2548255" cy="3479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>
            <a:normAutofit fontScale="95000"/>
          </a:bodyPr>
          <a:lstStyle/>
          <a:p>
            <a:pPr marL="0" marR="0" indent="0" algn="l">
              <a:lnSpc>
                <a:spcPts val="2500"/>
              </a:lnSpc>
              <a:spcAft>
                <a:spcPts val="20"/>
              </a:spcAft>
            </a:pPr>
            <a:r>
              <a:rPr lang="en-US" sz="2400" b="1" spc="5">
                <a:solidFill>
                  <a:srgbClr val="000000"/>
                </a:solidFill>
                <a:latin typeface="Calibri" pitchFamily="2" panose="02020603050405020304"/>
              </a:rPr>
              <a:t>“Commuter college” </a:t>
            </a:r>
          </a:p>
        </p:txBody>
      </p:sp>
      <p:sp>
        <p:nvSpPr>
          <p:cNvPr id="9" name=""/>
          <p:cNvSpPr/>
          <p:nvPr>
            <p:ph type="body" idx="10"/>
          </p:nvPr>
        </p:nvSpPr>
        <p:spPr>
          <a:xfrm>
            <a:off x="3267710" y="3587115"/>
            <a:ext cx="950595" cy="860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275" rIns="0" bIns="0" anchor="t">
            <a:normAutofit fontScale="95000"/>
          </a:bodyPr>
          <a:lstStyle/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800" b="1" spc="-110">
                <a:solidFill>
                  <a:srgbClr val="000000"/>
                </a:solidFill>
                <a:latin typeface="Calibri" pitchFamily="2" panose="02020603050405020304"/>
              </a:rPr>
              <a:t>Down-</a:t>
            </a:r>
            <a:r>
              <a:rPr lang="en-US" sz="100">
                <a:solidFill>
                  <a:srgbClr val="000000"/>
                </a:solidFill>
                <a:latin typeface="Arial" pitchFamily="2" panose="02020603050405020304"/>
              </a:rPr>
              <a:t> </a:t>
            </a:r>
          </a:p>
          <a:p>
            <a:pPr marL="91440" marR="0" indent="0" algn="l">
              <a:lnSpc>
                <a:spcPts val="3100"/>
              </a:lnSpc>
              <a:spcBef>
                <a:spcPts val="270"/>
              </a:spcBef>
              <a:spcAft>
                <a:spcPts val="0"/>
              </a:spcAft>
            </a:pPr>
            <a:r>
              <a:rPr lang="en-US" sz="2800" b="1" spc="5">
                <a:solidFill>
                  <a:srgbClr val="000000"/>
                </a:solidFill>
                <a:latin typeface="Calibri" pitchFamily="2" panose="02020603050405020304"/>
              </a:rPr>
              <a:t>town </a:t>
            </a:r>
          </a:p>
        </p:txBody>
      </p:sp>
      <p:sp>
        <p:nvSpPr>
          <p:cNvPr id="10" name=""/>
          <p:cNvSpPr/>
          <p:nvPr>
            <p:ph type="body" idx="10"/>
          </p:nvPr>
        </p:nvSpPr>
        <p:spPr>
          <a:xfrm>
            <a:off x="5252085" y="4736465"/>
            <a:ext cx="380365" cy="1588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vert270" lIns="0" tIns="0" rIns="27305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  <a:tabLst>
                <a:tab algn="r" pos="1600200"/>
              </a:tabLst>
            </a:pPr>
            <a:r>
              <a:rPr lang="en-US" sz="2450" spc="0">
                <a:solidFill>
                  <a:srgbClr val="000000"/>
                </a:solidFill>
                <a:latin typeface="Calibri" pitchFamily="2" panose="02020603050405020304"/>
              </a:rPr>
              <a:t>I-75 </a:t>
            </a:r>
            <a:r>
              <a:rPr lang="en-US" sz="2450" spc="0">
                <a:solidFill>
                  <a:srgbClr val="000000"/>
                </a:solidFill>
                <a:latin typeface="Calibri" pitchFamily="2" panose="02020603050405020304"/>
              </a:rPr>
              <a:t>I-75 </a:t>
            </a:r>
          </a:p>
        </p:txBody>
      </p:sp>
      <p:sp>
        <p:nvSpPr>
          <p:cNvPr id="11" name=""/>
          <p:cNvSpPr/>
          <p:nvPr>
            <p:ph type="body" idx="10"/>
          </p:nvPr>
        </p:nvSpPr>
        <p:spPr>
          <a:xfrm>
            <a:off x="5556885" y="2206625"/>
            <a:ext cx="380365" cy="1481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vert270" lIns="0" tIns="0" rIns="42545" bIns="0" anchor="t">
            <a:normAutofit fontScale="95000"/>
          </a:bodyPr>
          <a:lstStyle/>
          <a:p>
            <a:pPr marL="0" marR="0" indent="0" algn="l">
              <a:lnSpc>
                <a:spcPts val="2500"/>
              </a:lnSpc>
              <a:spcAft>
                <a:spcPts val="140"/>
              </a:spcAft>
              <a:tabLst>
                <a:tab algn="r" pos="1463040"/>
              </a:tabLst>
            </a:pPr>
            <a:r>
              <a:rPr lang="en-US" sz="2450" spc="0">
                <a:solidFill>
                  <a:srgbClr val="000000"/>
                </a:solidFill>
                <a:latin typeface="Calibri" pitchFamily="2" panose="02020603050405020304"/>
              </a:rPr>
              <a:t>I-75 </a:t>
            </a:r>
            <a:r>
              <a:rPr lang="en-US" sz="2450" spc="0">
                <a:solidFill>
                  <a:srgbClr val="000000"/>
                </a:solidFill>
                <a:latin typeface="Calibri" pitchFamily="2" panose="02020603050405020304"/>
              </a:rPr>
              <a:t>I-75 </a:t>
            </a:r>
          </a:p>
        </p:txBody>
      </p:sp>
      <p:sp>
        <p:nvSpPr>
          <p:cNvPr id="12" name=""/>
          <p:cNvSpPr/>
          <p:nvPr>
            <p:ph type="body" idx="10"/>
          </p:nvPr>
        </p:nvSpPr>
        <p:spPr>
          <a:xfrm>
            <a:off x="5852160" y="3989070"/>
            <a:ext cx="972185" cy="753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>
            <a:normAutofit fontScale="95000"/>
          </a:bodyPr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400" b="1" spc="-55">
                <a:solidFill>
                  <a:srgbClr val="000000"/>
                </a:solidFill>
                <a:latin typeface="Calibri" pitchFamily="2" panose="02020603050405020304"/>
              </a:rPr>
              <a:t>80’s</a:t>
            </a:r>
            <a:r>
              <a:rPr lang="en-US" sz="2400" b="1" spc="-55">
                <a:solidFill>
                  <a:srgbClr val="000000"/>
                </a:solidFill>
                <a:latin typeface="Calibri" pitchFamily="2" panose="02020603050405020304"/>
              </a:rPr>
              <a:t>-era </a:t>
            </a:r>
          </a:p>
          <a:p>
            <a:pPr marL="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25">
                <a:solidFill>
                  <a:srgbClr val="000000"/>
                </a:solidFill>
                <a:latin typeface="Calibri" pitchFamily="2" panose="02020603050405020304"/>
              </a:rPr>
              <a:t>suburb </a:t>
            </a:r>
          </a:p>
        </p:txBody>
      </p:sp>
      <p:sp>
        <p:nvSpPr>
          <p:cNvPr id="13" name=""/>
          <p:cNvSpPr/>
          <p:nvPr>
            <p:ph type="body" idx="10"/>
          </p:nvPr>
        </p:nvSpPr>
        <p:spPr>
          <a:xfrm>
            <a:off x="8930640" y="1143000"/>
            <a:ext cx="2781300" cy="5154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7360" rIns="0" bIns="0" anchor="t"/>
          <a:lstStyle/>
          <a:p>
            <a:pPr marL="0" marR="0" indent="0" algn="just">
              <a:lnSpc>
                <a:spcPts val="3300"/>
              </a:lnSpc>
              <a:spcAft>
                <a:spcPts val="0"/>
              </a:spcAft>
            </a:pPr>
            <a:r>
              <a:rPr lang="en-US" sz="3150" b="1" spc="0">
                <a:solidFill>
                  <a:srgbClr val="000000"/>
                </a:solidFill>
                <a:latin typeface="Calibri" pitchFamily="2" panose="02020603050405020304"/>
              </a:rPr>
              <a:t>Top 20 corridors </a:t>
            </a:r>
          </a:p>
          <a:p>
            <a:pPr marL="0" marR="0" indent="0" algn="just">
              <a:lnSpc>
                <a:spcPts val="3200"/>
              </a:lnSpc>
              <a:spcBef>
                <a:spcPts val="2050"/>
              </a:spcBef>
              <a:spcAft>
                <a:spcPts val="0"/>
              </a:spcAft>
            </a:pPr>
            <a:r>
              <a:rPr lang="en-US" sz="3150" spc="10">
                <a:solidFill>
                  <a:srgbClr val="000000"/>
                </a:solidFill>
                <a:latin typeface="Calibri" pitchFamily="2" panose="02020603050405020304"/>
              </a:rPr>
              <a:t>63 miles of </a:t>
            </a:r>
          </a:p>
          <a:p>
            <a:pPr marL="0" marR="0" indent="0" algn="just">
              <a:lnSpc>
                <a:spcPts val="32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3150" spc="-20">
                <a:solidFill>
                  <a:srgbClr val="000000"/>
                </a:solidFill>
                <a:latin typeface="Calibri" pitchFamily="2" panose="02020603050405020304"/>
              </a:rPr>
              <a:t>roadway </a:t>
            </a:r>
          </a:p>
          <a:p>
            <a:pPr marL="0" marR="0" indent="0" algn="just">
              <a:lnSpc>
                <a:spcPts val="2400"/>
              </a:lnSpc>
              <a:spcBef>
                <a:spcPts val="1970"/>
              </a:spcBef>
              <a:spcAft>
                <a:spcPts val="0"/>
              </a:spcAft>
            </a:pPr>
            <a:r>
              <a:rPr lang="en-US" sz="2350" spc="5">
                <a:solidFill>
                  <a:srgbClr val="000000"/>
                </a:solidFill>
                <a:latin typeface="Calibri" pitchFamily="2" panose="02020603050405020304"/>
              </a:rPr>
              <a:t>(only 4% of our roads) </a:t>
            </a:r>
          </a:p>
          <a:p>
            <a:pPr marL="0" marR="0" indent="0" algn="just">
              <a:lnSpc>
                <a:spcPts val="3200"/>
              </a:lnSpc>
              <a:spcBef>
                <a:spcPts val="1975"/>
              </a:spcBef>
              <a:spcAft>
                <a:spcPts val="0"/>
              </a:spcAft>
            </a:pPr>
            <a:r>
              <a:rPr lang="en-US" sz="3150" spc="-15">
                <a:solidFill>
                  <a:srgbClr val="000000"/>
                </a:solidFill>
                <a:latin typeface="Calibri" pitchFamily="2" panose="02020603050405020304"/>
              </a:rPr>
              <a:t>1030 severe </a:t>
            </a:r>
          </a:p>
          <a:p>
            <a:pPr marL="0" marR="0" indent="0" algn="just">
              <a:lnSpc>
                <a:spcPts val="32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3150" spc="0">
                <a:solidFill>
                  <a:srgbClr val="000000"/>
                </a:solidFill>
                <a:latin typeface="Calibri" pitchFamily="2" panose="02020603050405020304"/>
              </a:rPr>
              <a:t>crashes in five </a:t>
            </a:r>
          </a:p>
          <a:p>
            <a:pPr marL="0" marR="0" indent="0" algn="just">
              <a:lnSpc>
                <a:spcPts val="32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3150" spc="-20">
                <a:solidFill>
                  <a:srgbClr val="000000"/>
                </a:solidFill>
                <a:latin typeface="Calibri" pitchFamily="2" panose="02020603050405020304"/>
              </a:rPr>
              <a:t>years </a:t>
            </a:r>
          </a:p>
          <a:p>
            <a:pPr marL="0" marR="0" indent="0" algn="just">
              <a:lnSpc>
                <a:spcPts val="2400"/>
              </a:lnSpc>
              <a:spcBef>
                <a:spcPts val="1970"/>
              </a:spcBef>
              <a:spcAft>
                <a:spcPts val="2825"/>
              </a:spcAft>
            </a:pPr>
            <a:r>
              <a:rPr lang="en-US" sz="2350" spc="0">
                <a:solidFill>
                  <a:srgbClr val="000000"/>
                </a:solidFill>
                <a:latin typeface="Calibri" pitchFamily="2" panose="02020603050405020304"/>
              </a:rPr>
              <a:t>(not fender benders)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/>
          <p:nvPr>
            <p:ph type="body" idx="10"/>
          </p:nvPr>
        </p:nvSpPr>
        <p:spPr>
          <a:xfrm>
            <a:off x="457200" y="241300"/>
            <a:ext cx="11737975" cy="91567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227965" rIns="0" bIns="0" anchor="t"/>
          <a:lstStyle/>
          <a:p>
            <a:pPr marL="182880" marR="0" indent="0" algn="l">
              <a:lnSpc>
                <a:spcPts val="3600"/>
              </a:lnSpc>
              <a:spcAft>
                <a:spcPts val="1765"/>
              </a:spcAft>
            </a:pPr>
            <a:r>
              <a:rPr lang="en-US" sz="3200" spc="-60">
                <a:solidFill>
                  <a:srgbClr val="FFFFFF"/>
                </a:solidFill>
                <a:latin typeface="Arial" pitchFamily="2" panose="02020603050405020304"/>
              </a:rPr>
              <a:t>Posted speeds 40+ mph: three-quarters of fatal crashes </a:t>
            </a:r>
          </a:p>
        </p:txBody>
      </p:sp>
      <p:sp>
        <p:nvSpPr>
          <p:cNvPr id="4" name=""/>
          <p:cNvSpPr/>
          <p:nvPr>
            <p:ph type="body" idx="10"/>
          </p:nvPr>
        </p:nvSpPr>
        <p:spPr>
          <a:xfrm>
            <a:off x="224155" y="1399540"/>
            <a:ext cx="11971020" cy="11385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182880" marR="0" indent="0" algn="l">
              <a:lnSpc>
                <a:spcPts val="4800"/>
              </a:lnSpc>
              <a:spcAft>
                <a:spcPts val="0"/>
              </a:spcAft>
            </a:pPr>
            <a:r>
              <a:rPr lang="en-US" sz="4300" spc="-105">
                <a:solidFill>
                  <a:srgbClr val="000000"/>
                </a:solidFill>
                <a:latin typeface="Arial" pitchFamily="2" panose="02020603050405020304"/>
              </a:rPr>
              <a:t>East Tampa, 45mph posted: Busch Boulevard </a:t>
            </a:r>
          </a:p>
          <a:p>
            <a:pPr marL="182880" marR="0" indent="0" algn="l">
              <a:lnSpc>
                <a:spcPts val="3300"/>
              </a:lnSpc>
              <a:spcBef>
                <a:spcPts val="0"/>
              </a:spcBef>
              <a:spcAft>
                <a:spcPts val="740"/>
              </a:spcAft>
            </a:pPr>
            <a:r>
              <a:rPr lang="en-US" sz="3000" spc="60">
                <a:solidFill>
                  <a:srgbClr val="000000"/>
                </a:solidFill>
                <a:latin typeface="Arial" pitchFamily="2" panose="02020603050405020304"/>
              </a:rPr>
              <a:t>6-lane divided -- 15 fatalities &amp; 110 serious injuries, 5 yrs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>
            <p:ph type="body" idx="10"/>
          </p:nvPr>
        </p:nvSpPr>
        <p:spPr>
          <a:xfrm>
            <a:off x="9694545" y="1237615"/>
            <a:ext cx="1772920" cy="2014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735" rIns="0" bIns="0" anchor="t"/>
          <a:lstStyle/>
          <a:p>
            <a:pPr marL="0" marR="0" indent="0" algn="l">
              <a:lnSpc>
                <a:spcPts val="3900"/>
              </a:lnSpc>
              <a:spcAft>
                <a:spcPts val="0"/>
              </a:spcAft>
            </a:pPr>
            <a:r>
              <a:rPr lang="en-US" sz="3600" b="1" spc="-85">
                <a:solidFill>
                  <a:srgbClr val="000000"/>
                </a:solidFill>
                <a:latin typeface="Arial" pitchFamily="2" panose="02020603050405020304"/>
              </a:rPr>
              <a:t>Why would anyone do this?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7790815" y="3847465"/>
            <a:ext cx="3749040" cy="2592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8580" rIns="0" bIns="0" anchor="t">
            <a:normAutofit fontScale="70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800" b="1" spc="-70">
                <a:solidFill>
                  <a:srgbClr val="000000"/>
                </a:solidFill>
                <a:latin typeface="Arial" pitchFamily="2" panose="02020603050405020304"/>
              </a:rPr>
              <a:t>What if getting to the grocery store means crossing Busch Blvd? With bags? And kids? </a:t>
            </a:r>
          </a:p>
          <a:p>
            <a:pPr marL="0" marR="0" indent="0" algn="l">
              <a:lnSpc>
                <a:spcPts val="2700"/>
              </a:lnSpc>
              <a:spcBef>
                <a:spcPts val="975"/>
              </a:spcBef>
              <a:spcAft>
                <a:spcPts val="0"/>
              </a:spcAft>
            </a:pPr>
            <a:r>
              <a:rPr lang="en-US" sz="2800" b="1" spc="0">
                <a:solidFill>
                  <a:srgbClr val="000000"/>
                </a:solidFill>
                <a:latin typeface="Arial" pitchFamily="2" panose="02020603050405020304"/>
              </a:rPr>
              <a:t>What if the closest crosswalk is </a:t>
            </a:r>
            <a:r>
              <a:rPr lang="en-US" sz="2800" b="1" baseline="30000" spc="0">
                <a:solidFill>
                  <a:srgbClr val="000000"/>
                </a:solidFill>
                <a:latin typeface="Arial" pitchFamily="2" panose="02020603050405020304"/>
              </a:rPr>
              <a:t>1</a:t>
            </a:r>
            <a:r>
              <a:rPr lang="en-US" sz="2800" b="1" spc="0">
                <a:solidFill>
                  <a:srgbClr val="000000"/>
                </a:solidFill>
                <a:latin typeface="Arial" pitchFamily="2" panose="02020603050405020304"/>
              </a:rPr>
              <a:t>/</a:t>
            </a:r>
            <a:r>
              <a:rPr lang="en-US" sz="2800" b="1" baseline="-25000" spc="0">
                <a:solidFill>
                  <a:srgbClr val="000000"/>
                </a:solidFill>
                <a:latin typeface="Arial" pitchFamily="2" panose="02020603050405020304"/>
              </a:rPr>
              <a:t>4</a:t>
            </a:r>
            <a:r>
              <a:rPr lang="en-US" sz="2800" b="1" spc="0">
                <a:solidFill>
                  <a:srgbClr val="000000"/>
                </a:solidFill>
                <a:latin typeface="Arial" pitchFamily="2" panose="02020603050405020304"/>
              </a:rPr>
              <a:t> mile away?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472440" y="548640"/>
            <a:ext cx="3456305" cy="565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900" b="1" spc="-125">
                <a:solidFill>
                  <a:srgbClr val="000000"/>
                </a:solidFill>
                <a:latin typeface="Arial" pitchFamily="2" panose="02020603050405020304"/>
              </a:rPr>
              <a:t>An example ...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603250" y="1113790"/>
            <a:ext cx="3469005" cy="3385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57555" rIns="0" bIns="0" anchor="t"/>
          <a:lstStyle/>
          <a:p>
            <a:pPr marL="0" marR="0" indent="0" algn="just">
              <a:lnSpc>
                <a:spcPts val="3200"/>
              </a:lnSpc>
              <a:spcAft>
                <a:spcPts val="0"/>
              </a:spcAft>
            </a:pPr>
            <a:r>
              <a:rPr lang="en-US" sz="2800" b="1" spc="-90">
                <a:solidFill>
                  <a:srgbClr val="000000"/>
                </a:solidFill>
                <a:latin typeface="Arial" pitchFamily="2" panose="02020603050405020304"/>
              </a:rPr>
              <a:t>Busch Blvd &amp; 40</a:t>
            </a:r>
            <a:r>
              <a:rPr lang="en-US" sz="2800" b="1" baseline="30000" spc="-75">
                <a:solidFill>
                  <a:srgbClr val="000000"/>
                </a:solidFill>
                <a:latin typeface="Arial" pitchFamily="2" panose="02020603050405020304"/>
              </a:rPr>
              <a:t>th</a:t>
            </a:r>
            <a:r>
              <a:rPr lang="en-US" sz="2800" b="1" spc="-90">
                <a:solidFill>
                  <a:srgbClr val="000000"/>
                </a:solidFill>
                <a:latin typeface="Arial" pitchFamily="2" panose="02020603050405020304"/>
              </a:rPr>
              <a:t> St </a:t>
            </a:r>
          </a:p>
          <a:p>
            <a:pPr marL="0" marR="0" indent="228600" algn="just">
              <a:lnSpc>
                <a:spcPts val="3400"/>
              </a:lnSpc>
              <a:spcBef>
                <a:spcPts val="69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60">
                <a:solidFill>
                  <a:srgbClr val="000000"/>
                </a:solidFill>
                <a:latin typeface="Arial" pitchFamily="2" panose="02020603050405020304"/>
              </a:rPr>
              <a:t>Tourists </a:t>
            </a:r>
          </a:p>
          <a:p>
            <a:pPr marL="0" marR="0" indent="228600" algn="just">
              <a:lnSpc>
                <a:spcPts val="3400"/>
              </a:lnSpc>
              <a:spcBef>
                <a:spcPts val="59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5">
                <a:solidFill>
                  <a:srgbClr val="000000"/>
                </a:solidFill>
                <a:latin typeface="Arial" pitchFamily="2" panose="02020603050405020304"/>
              </a:rPr>
              <a:t>USF students </a:t>
            </a:r>
          </a:p>
          <a:p>
            <a:pPr marL="0" marR="0" indent="228600" algn="just">
              <a:lnSpc>
                <a:spcPts val="3400"/>
              </a:lnSpc>
              <a:spcBef>
                <a:spcPts val="59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Arial" pitchFamily="2" panose="02020603050405020304"/>
              </a:rPr>
              <a:t>Stores &amp; employers </a:t>
            </a:r>
          </a:p>
          <a:p>
            <a:pPr marL="0" marR="0" indent="228600" algn="just">
              <a:lnSpc>
                <a:spcPts val="3400"/>
              </a:lnSpc>
              <a:spcBef>
                <a:spcPts val="5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Arial" pitchFamily="2" panose="02020603050405020304"/>
              </a:rPr>
              <a:t>Popular bus route </a:t>
            </a:r>
          </a:p>
        </p:txBody>
      </p:sp>
      <p:sp>
        <p:nvSpPr>
          <p:cNvPr id="6" name=""/>
          <p:cNvSpPr/>
          <p:nvPr>
            <p:ph type="body" idx="10"/>
          </p:nvPr>
        </p:nvSpPr>
        <p:spPr>
          <a:xfrm>
            <a:off x="603250" y="4498975"/>
            <a:ext cx="8013700" cy="1972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228600" algn="just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0">
                <a:solidFill>
                  <a:srgbClr val="000000"/>
                </a:solidFill>
                <a:latin typeface="Arial" pitchFamily="2" panose="02020603050405020304"/>
              </a:rPr>
              <a:t>Adjacent transit-oriented neighborhoods </a:t>
            </a:r>
          </a:p>
          <a:p>
            <a:pPr marL="0" marR="0" indent="228600" algn="just">
              <a:lnSpc>
                <a:spcPts val="3400"/>
              </a:lnSpc>
              <a:spcBef>
                <a:spcPts val="59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5">
                <a:solidFill>
                  <a:srgbClr val="000000"/>
                </a:solidFill>
                <a:latin typeface="Arial" pitchFamily="2" panose="02020603050405020304"/>
              </a:rPr>
              <a:t>Nine lanes to cross on Busch at this intersection </a:t>
            </a:r>
          </a:p>
          <a:p>
            <a:pPr marL="0" marR="0" indent="228600" algn="just">
              <a:lnSpc>
                <a:spcPts val="3400"/>
              </a:lnSpc>
              <a:spcBef>
                <a:spcPts val="57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Arial" pitchFamily="2" panose="02020603050405020304"/>
              </a:rPr>
              <a:t>Posted speed limits: 45 mph </a:t>
            </a:r>
          </a:p>
          <a:p>
            <a:pPr marL="0" marR="0" indent="228600" algn="just">
              <a:lnSpc>
                <a:spcPts val="3400"/>
              </a:lnSpc>
              <a:spcBef>
                <a:spcPts val="590"/>
              </a:spcBef>
              <a:spcAft>
                <a:spcPts val="695"/>
              </a:spcAft>
              <a:buFont typeface="Symbol"/>
              <a:buChar char="·"/>
            </a:pPr>
            <a:r>
              <a:rPr lang="en-US" sz="2800" spc="-20">
                <a:solidFill>
                  <a:srgbClr val="000000"/>
                </a:solidFill>
                <a:latin typeface="Arial" pitchFamily="2" panose="02020603050405020304"/>
              </a:rPr>
              <a:t>Distance to next signal-protected crosswalk: .6 mi </a:t>
            </a:r>
          </a:p>
        </p:txBody>
      </p:sp>
      <p:sp>
        <p:nvSpPr>
          <p:cNvPr id="7" name=""/>
          <p:cNvSpPr/>
          <p:nvPr>
            <p:ph type="body" idx="10"/>
          </p:nvPr>
        </p:nvSpPr>
        <p:spPr>
          <a:xfrm>
            <a:off x="603250" y="6471920"/>
            <a:ext cx="8013700" cy="157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/>
          <a:p>
            <a:pPr marL="2651760" marR="0" indent="0" algn="l">
              <a:lnSpc>
                <a:spcPts val="1100"/>
              </a:lnSpc>
              <a:spcAft>
                <a:spcPts val="20"/>
              </a:spcAft>
            </a:pPr>
            <a:r>
              <a:rPr lang="en-US" sz="1000" b="1" spc="0">
                <a:solidFill>
                  <a:srgbClr val="000000"/>
                </a:solidFill>
                <a:latin typeface="Calibri" pitchFamily="2" panose="02020603050405020304"/>
              </a:rPr>
              <a:t>8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>
            <p:ph type="body" idx="10"/>
          </p:nvPr>
        </p:nvSpPr>
        <p:spPr>
          <a:xfrm>
            <a:off x="829310" y="417195"/>
            <a:ext cx="10097770" cy="569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4000" spc="-30">
                <a:solidFill>
                  <a:srgbClr val="FFFFFF"/>
                </a:solidFill>
                <a:latin typeface="Arial" pitchFamily="2" panose="02020603050405020304"/>
              </a:rPr>
              <a:t>Lessons from other Vision Zero Communities </a:t>
            </a:r>
          </a:p>
        </p:txBody>
      </p:sp>
      <p:sp>
        <p:nvSpPr>
          <p:cNvPr id="6" name=""/>
          <p:cNvSpPr/>
          <p:nvPr>
            <p:ph type="body" idx="10"/>
          </p:nvPr>
        </p:nvSpPr>
        <p:spPr>
          <a:xfrm>
            <a:off x="1237615" y="2202180"/>
            <a:ext cx="1633855" cy="895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2000" b="1" spc="-10">
                <a:solidFill>
                  <a:srgbClr val="3E4E55"/>
                </a:solidFill>
                <a:latin typeface="Arial" pitchFamily="2" panose="02020603050405020304"/>
              </a:rPr>
              <a:t>VISION ZERO </a:t>
            </a:r>
            <a:br/>
            <a:r>
              <a:rPr lang="en-US" sz="2000" spc="-10">
                <a:solidFill>
                  <a:srgbClr val="3E4E55"/>
                </a:solidFill>
                <a:latin typeface="Arial" pitchFamily="2" panose="02020603050405020304"/>
              </a:rPr>
              <a:t>is a national </a:t>
            </a:r>
            <a:br/>
            <a:r>
              <a:rPr lang="en-US" sz="2000" spc="-10">
                <a:solidFill>
                  <a:srgbClr val="3E4E55"/>
                </a:solidFill>
                <a:latin typeface="Arial" pitchFamily="2" panose="02020603050405020304"/>
              </a:rPr>
              <a:t>movement </a:t>
            </a:r>
          </a:p>
        </p:txBody>
      </p:sp>
      <p:sp>
        <p:nvSpPr>
          <p:cNvPr id="7" name=""/>
          <p:cNvSpPr/>
          <p:nvPr>
            <p:ph type="body" idx="10"/>
          </p:nvPr>
        </p:nvSpPr>
        <p:spPr>
          <a:xfrm>
            <a:off x="9533890" y="2339975"/>
            <a:ext cx="1496695" cy="608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2000" spc="0">
                <a:solidFill>
                  <a:srgbClr val="3E4E55"/>
                </a:solidFill>
                <a:latin typeface="Arial" pitchFamily="2" panose="02020603050405020304"/>
              </a:rPr>
              <a:t>Storytelling is central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5434330" y="2339975"/>
            <a:ext cx="1405255" cy="608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2000" spc="-10">
                <a:solidFill>
                  <a:srgbClr val="3E4E55"/>
                </a:solidFill>
                <a:latin typeface="Arial" pitchFamily="2" panose="02020603050405020304"/>
              </a:rPr>
              <a:t>We get what we build for </a:t>
            </a:r>
          </a:p>
        </p:txBody>
      </p:sp>
      <p:sp>
        <p:nvSpPr>
          <p:cNvPr id="9" name=""/>
          <p:cNvSpPr/>
          <p:nvPr>
            <p:ph type="body" idx="10"/>
          </p:nvPr>
        </p:nvSpPr>
        <p:spPr>
          <a:xfrm>
            <a:off x="3532505" y="2202180"/>
            <a:ext cx="1161415" cy="895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2000" b="1" spc="-10">
                <a:solidFill>
                  <a:srgbClr val="3E4E55"/>
                </a:solidFill>
                <a:latin typeface="Arial" pitchFamily="2" panose="02020603050405020304"/>
              </a:rPr>
              <a:t>ZERO </a:t>
            </a:r>
          </a:p>
          <a:p>
            <a:pPr marL="0" marR="0" indent="0" algn="l">
              <a:lnSpc>
                <a:spcPts val="24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spc="-55">
                <a:solidFill>
                  <a:srgbClr val="3E4E55"/>
                </a:solidFill>
                <a:latin typeface="Arial" pitchFamily="2" panose="02020603050405020304"/>
              </a:rPr>
              <a:t>is the right </a:t>
            </a:r>
          </a:p>
          <a:p>
            <a:pPr marL="137160" marR="0" indent="0" algn="l">
              <a:lnSpc>
                <a:spcPts val="2200"/>
              </a:lnSpc>
              <a:spcBef>
                <a:spcPts val="120"/>
              </a:spcBef>
              <a:spcAft>
                <a:spcPts val="0"/>
              </a:spcAft>
            </a:pPr>
            <a:r>
              <a:rPr lang="en-US" sz="2000" spc="-10">
                <a:solidFill>
                  <a:srgbClr val="3E4E55"/>
                </a:solidFill>
                <a:latin typeface="Arial" pitchFamily="2" panose="02020603050405020304"/>
              </a:rPr>
              <a:t>number </a:t>
            </a:r>
          </a:p>
        </p:txBody>
      </p:sp>
      <p:sp>
        <p:nvSpPr>
          <p:cNvPr id="10" name=""/>
          <p:cNvSpPr/>
          <p:nvPr>
            <p:ph type="body" idx="10"/>
          </p:nvPr>
        </p:nvSpPr>
        <p:spPr>
          <a:xfrm>
            <a:off x="7525385" y="2030730"/>
            <a:ext cx="1402080" cy="1219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en-US" sz="2000" spc="-20">
                <a:solidFill>
                  <a:srgbClr val="3E4E55"/>
                </a:solidFill>
                <a:latin typeface="Arial" pitchFamily="2" panose="02020603050405020304"/>
              </a:rPr>
              <a:t>Traffic </a:t>
            </a:r>
            <a:br/>
            <a:r>
              <a:rPr lang="en-US" sz="2000" spc="-20">
                <a:solidFill>
                  <a:srgbClr val="3E4E55"/>
                </a:solidFill>
                <a:latin typeface="Arial" pitchFamily="2" panose="02020603050405020304"/>
              </a:rPr>
              <a:t>violence is a </a:t>
            </a:r>
            <a:br/>
            <a:r>
              <a:rPr lang="en-US" sz="2000" spc="-20">
                <a:solidFill>
                  <a:srgbClr val="3E4E55"/>
                </a:solidFill>
                <a:latin typeface="Arial" pitchFamily="2" panose="02020603050405020304"/>
              </a:rPr>
              <a:t>public health </a:t>
            </a:r>
            <a:br/>
            <a:r>
              <a:rPr lang="en-US" sz="2000" spc="-20">
                <a:solidFill>
                  <a:srgbClr val="3E4E55"/>
                </a:solidFill>
                <a:latin typeface="Arial" pitchFamily="2" panose="02020603050405020304"/>
              </a:rPr>
              <a:t>crisis </a:t>
            </a:r>
          </a:p>
        </p:txBody>
      </p:sp>
      <p:sp>
        <p:nvSpPr>
          <p:cNvPr id="11" name=""/>
          <p:cNvSpPr/>
          <p:nvPr>
            <p:ph type="body" idx="10"/>
          </p:nvPr>
        </p:nvSpPr>
        <p:spPr>
          <a:xfrm>
            <a:off x="1417320" y="4062095"/>
            <a:ext cx="1280160" cy="1217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en-US" sz="2000" spc="-15">
                <a:solidFill>
                  <a:srgbClr val="3E4E55"/>
                </a:solidFill>
                <a:latin typeface="Arial" pitchFamily="2" panose="02020603050405020304"/>
              </a:rPr>
              <a:t>Reducing </a:t>
            </a:r>
            <a:br/>
            <a:r>
              <a:rPr lang="en-US" sz="2000" spc="-15">
                <a:solidFill>
                  <a:srgbClr val="3E4E55"/>
                </a:solidFill>
                <a:latin typeface="Arial" pitchFamily="2" panose="02020603050405020304"/>
              </a:rPr>
              <a:t>speeds is </a:t>
            </a:r>
            <a:br/>
            <a:r>
              <a:rPr lang="en-US" sz="2000" spc="-15">
                <a:solidFill>
                  <a:srgbClr val="3E4E55"/>
                </a:solidFill>
                <a:latin typeface="Arial" pitchFamily="2" panose="02020603050405020304"/>
              </a:rPr>
              <a:t>critical- and </a:t>
            </a:r>
            <a:br/>
            <a:r>
              <a:rPr lang="en-US" sz="2000" spc="-15">
                <a:solidFill>
                  <a:srgbClr val="3E4E55"/>
                </a:solidFill>
                <a:latin typeface="Arial" pitchFamily="2" panose="02020603050405020304"/>
              </a:rPr>
              <a:t>possible </a:t>
            </a:r>
          </a:p>
        </p:txBody>
      </p:sp>
      <p:sp>
        <p:nvSpPr>
          <p:cNvPr id="12" name=""/>
          <p:cNvSpPr/>
          <p:nvPr>
            <p:ph type="body" idx="10"/>
          </p:nvPr>
        </p:nvSpPr>
        <p:spPr>
          <a:xfrm>
            <a:off x="9531350" y="4198620"/>
            <a:ext cx="1508760" cy="895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2000" spc="-20">
                <a:solidFill>
                  <a:srgbClr val="3E4E55"/>
                </a:solidFill>
                <a:latin typeface="Arial" pitchFamily="2" panose="02020603050405020304"/>
              </a:rPr>
              <a:t>Ensure </a:t>
            </a:r>
            <a:br/>
            <a:r>
              <a:rPr lang="en-US" sz="2000" spc="-20">
                <a:solidFill>
                  <a:srgbClr val="3E4E55"/>
                </a:solidFill>
                <a:latin typeface="Arial" pitchFamily="2" panose="02020603050405020304"/>
              </a:rPr>
              <a:t>everyone has </a:t>
            </a:r>
            <a:br/>
            <a:r>
              <a:rPr lang="en-US" sz="2000" spc="-20">
                <a:solidFill>
                  <a:srgbClr val="3E4E55"/>
                </a:solidFill>
                <a:latin typeface="Arial" pitchFamily="2" panose="02020603050405020304"/>
              </a:rPr>
              <a:t>a voice </a:t>
            </a:r>
          </a:p>
        </p:txBody>
      </p:sp>
      <p:sp>
        <p:nvSpPr>
          <p:cNvPr id="13" name=""/>
          <p:cNvSpPr/>
          <p:nvPr>
            <p:ph type="body" idx="10"/>
          </p:nvPr>
        </p:nvSpPr>
        <p:spPr>
          <a:xfrm>
            <a:off x="7458710" y="4234815"/>
            <a:ext cx="1551305" cy="895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2000" spc="-15">
                <a:solidFill>
                  <a:srgbClr val="3E4E55"/>
                </a:solidFill>
                <a:latin typeface="Arial" pitchFamily="2" panose="02020603050405020304"/>
              </a:rPr>
              <a:t>Not just about </a:t>
            </a:r>
            <a:br/>
            <a:r>
              <a:rPr lang="en-US" sz="2000" spc="-15">
                <a:solidFill>
                  <a:srgbClr val="3E4E55"/>
                </a:solidFill>
                <a:latin typeface="Arial" pitchFamily="2" panose="02020603050405020304"/>
              </a:rPr>
              <a:t>individual </a:t>
            </a:r>
            <a:br/>
            <a:r>
              <a:rPr lang="en-US" sz="2000" spc="-15">
                <a:solidFill>
                  <a:srgbClr val="3E4E55"/>
                </a:solidFill>
                <a:latin typeface="Arial" pitchFamily="2" panose="02020603050405020304"/>
              </a:rPr>
              <a:t>drivers </a:t>
            </a:r>
          </a:p>
        </p:txBody>
      </p:sp>
      <p:sp>
        <p:nvSpPr>
          <p:cNvPr id="14" name=""/>
          <p:cNvSpPr/>
          <p:nvPr>
            <p:ph type="body" idx="10"/>
          </p:nvPr>
        </p:nvSpPr>
        <p:spPr>
          <a:xfrm>
            <a:off x="5516880" y="4229100"/>
            <a:ext cx="1243330" cy="901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en-US" sz="2000" spc="-25">
                <a:solidFill>
                  <a:srgbClr val="3E4E55"/>
                </a:solidFill>
                <a:latin typeface="Arial" pitchFamily="2" panose="02020603050405020304"/>
              </a:rPr>
              <a:t>Data isn’t a </a:t>
            </a:r>
            <a:br/>
            <a:r>
              <a:rPr lang="en-US" sz="2000" spc="-25">
                <a:solidFill>
                  <a:srgbClr val="3E4E55"/>
                </a:solidFill>
                <a:latin typeface="Arial" pitchFamily="2" panose="02020603050405020304"/>
              </a:rPr>
              <a:t>one-way </a:t>
            </a:r>
            <a:br/>
            <a:r>
              <a:rPr lang="en-US" sz="2000" spc="-25">
                <a:solidFill>
                  <a:srgbClr val="3E4E55"/>
                </a:solidFill>
                <a:latin typeface="Arial" pitchFamily="2" panose="02020603050405020304"/>
              </a:rPr>
              <a:t>street </a:t>
            </a:r>
          </a:p>
        </p:txBody>
      </p:sp>
      <p:sp>
        <p:nvSpPr>
          <p:cNvPr id="15" name=""/>
          <p:cNvSpPr/>
          <p:nvPr>
            <p:ph type="body" idx="10"/>
          </p:nvPr>
        </p:nvSpPr>
        <p:spPr>
          <a:xfrm>
            <a:off x="3255010" y="4017645"/>
            <a:ext cx="1704340" cy="12223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en-US" sz="2000" spc="-25">
                <a:solidFill>
                  <a:srgbClr val="3E4E55"/>
                </a:solidFill>
                <a:latin typeface="Arial" pitchFamily="2" panose="02020603050405020304"/>
              </a:rPr>
              <a:t>Implementation </a:t>
            </a:r>
            <a:br/>
            <a:r>
              <a:rPr lang="en-US" sz="2000" spc="-25">
                <a:solidFill>
                  <a:srgbClr val="3E4E55"/>
                </a:solidFill>
                <a:latin typeface="Arial" pitchFamily="2" panose="02020603050405020304"/>
              </a:rPr>
              <a:t>&amp; enforcement </a:t>
            </a:r>
            <a:br/>
            <a:r>
              <a:rPr lang="en-US" sz="2000" spc="-25">
                <a:solidFill>
                  <a:srgbClr val="3E4E55"/>
                </a:solidFill>
                <a:latin typeface="Arial" pitchFamily="2" panose="02020603050405020304"/>
              </a:rPr>
              <a:t>must be </a:t>
            </a:r>
            <a:br/>
            <a:r>
              <a:rPr lang="en-US" sz="2000" spc="-25">
                <a:solidFill>
                  <a:srgbClr val="3E4E55"/>
                </a:solidFill>
                <a:latin typeface="Arial" pitchFamily="2" panose="02020603050405020304"/>
              </a:rPr>
              <a:t>equitable </a:t>
            </a:r>
          </a:p>
        </p:txBody>
      </p:sp>
      <p:sp>
        <p:nvSpPr>
          <p:cNvPr id="16" name=""/>
          <p:cNvSpPr/>
          <p:nvPr>
            <p:ph type="body" idx="10"/>
          </p:nvPr>
        </p:nvSpPr>
        <p:spPr>
          <a:xfrm>
            <a:off x="701040" y="6290945"/>
            <a:ext cx="4754880" cy="255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800" b="1" spc="20">
                <a:solidFill>
                  <a:srgbClr val="BCB62C"/>
                </a:solidFill>
                <a:latin typeface="Arial" pitchFamily="2" panose="02020603050405020304"/>
              </a:rPr>
              <a:t>VISION ZERO CONCEPTS AND PRINCIPLES </a:t>
            </a:r>
          </a:p>
        </p:txBody>
      </p:sp>
    </p:spTree>
  </p:cSld>
  <p:clrMapOvr>
    <a:masterClrMapping/>
  </p:clrMapOvr>
</p:sldLayout>
</file>

<file path=ppt/slideMasters/_rels/slideMaster.xml.rels><Relationships xmlns="http://schemas.openxmlformats.org/package/2006/relationships"><Relationship Id="tId" Type="http://schemas.openxmlformats.org/officeDocument/2006/relationships/theme" Target="../theme/theme.xml"/><Relationship Id="slId1" Type="http://schemas.openxmlformats.org/officeDocument/2006/relationships/slideLayout" Target="../slideLayouts/slideLayout1.xml"/><Relationship Id="slId2" Type="http://schemas.openxmlformats.org/officeDocument/2006/relationships/slideLayout" Target="../slideLayouts/slideLayout2.xml"/><Relationship Id="slId3" Type="http://schemas.openxmlformats.org/officeDocument/2006/relationships/slideLayout" Target="../slideLayouts/slideLayout3.xml"/><Relationship Id="slId4" Type="http://schemas.openxmlformats.org/officeDocument/2006/relationships/slideLayout" Target="../slideLayouts/slideLayout4.xml"/><Relationship Id="slId5" Type="http://schemas.openxmlformats.org/officeDocument/2006/relationships/slideLayout" Target="../slideLayouts/slideLayout5.xml"/><Relationship Id="slId6" Type="http://schemas.openxmlformats.org/officeDocument/2006/relationships/slideLayout" Target="../slideLayouts/slideLayout6.xml"/><Relationship Id="slId7" Type="http://schemas.openxmlformats.org/officeDocument/2006/relationships/slideLayout" Target="../slideLayouts/slideLayout7.xml"/><Relationship Id="slId8" Type="http://schemas.openxmlformats.org/officeDocument/2006/relationships/slideLayout" Target="../slideLayouts/slideLayout8.xml"/><Relationship Id="slId9" Type="http://schemas.openxmlformats.org/officeDocument/2006/relationships/slideLayout" Target="../slideLayouts/slideLayout9.xml"/><Relationship Id="slId10" Type="http://schemas.openxmlformats.org/officeDocument/2006/relationships/slideLayout" Target="../slideLayouts/slideLayout10.xml"/><Relationship Id="slId11" Type="http://schemas.openxmlformats.org/officeDocument/2006/relationships/slideLayout" Target="../slideLayouts/slideLayout11.xml"/><Relationship Id="slId12" Type="http://schemas.openxmlformats.org/officeDocument/2006/relationships/slideLayout" Target="../slideLayouts/slideLayout12.xml"/><Relationship Id="slId13" Type="http://schemas.openxmlformats.org/officeDocument/2006/relationships/slideLayout" Target="../slideLayouts/slideLayout13.xml"/><Relationship Id="slId14" Type="http://schemas.openxmlformats.org/officeDocument/2006/relationships/slideLayout" Target="../slideLayouts/slideLayout14.xml"/><Relationship Id="slId15" Type="http://schemas.openxmlformats.org/officeDocument/2006/relationships/slideLayout" Target="../slideLayouts/slideLayout15.xml"/><Relationship Id="slId16" Type="http://schemas.openxmlformats.org/officeDocument/2006/relationships/slideLayout" Target="../slideLayouts/slideLayout16.xml"/><Relationship Id="slId17" Type="http://schemas.openxmlformats.org/officeDocument/2006/relationships/slideLayout" Target="../slideLayouts/slideLayout17.xml"/><Relationship Id="slId18" Type="http://schemas.openxmlformats.org/officeDocument/2006/relationships/slideLayout" Target="../slideLayouts/slideLayout18.xml"/><Relationship Id="slId19" Type="http://schemas.openxmlformats.org/officeDocument/2006/relationships/slideLayout" Target="../slideLayouts/slideLayout19.xml"/><Relationship Id="slId20" Type="http://schemas.openxmlformats.org/officeDocument/2006/relationships/slideLayout" Target="../slideLayouts/slideLayout20.xml"/><Relationship Id="slId21" Type="http://schemas.openxmlformats.org/officeDocument/2006/relationships/slideLayout" Target="../slideLayouts/slideLayout21.xml"/><Relationship Id="slId22" Type="http://schemas.openxmlformats.org/officeDocument/2006/relationships/slideLayout" Target="../slideLayouts/slideLayout22.xml"/><Relationship Id="slId23" Type="http://schemas.openxmlformats.org/officeDocument/2006/relationships/slideLayout" Target="../slideLayouts/slideLayout23.xml"/><Relationship Id="slId24" Type="http://schemas.openxmlformats.org/officeDocument/2006/relationships/slideLayout" Target="../slideLayouts/slideLayout24.xml"/><Relationship Id="slId25" Type="http://schemas.openxmlformats.org/officeDocument/2006/relationships/slideLayout" Target="../slideLayouts/slideLayout25.xml"/><Relationship Id="slId26" Type="http://schemas.openxmlformats.org/officeDocument/2006/relationships/slideLayout" Target="../slideLayouts/slideLayout26.xml"/><Relationship Id="slId27" Type="http://schemas.openxmlformats.org/officeDocument/2006/relationships/slideLayout" Target="../slideLayouts/slideLayout27.xml"/><Relationship Id="slId28" Type="http://schemas.openxmlformats.org/officeDocument/2006/relationships/slideLayout" Target="../slideLayouts/slideLayout28.xml"/><Relationship Id="slId29" Type="http://schemas.openxmlformats.org/officeDocument/2006/relationships/slideLayout" Target="../slideLayouts/slideLayout29.xml"/><Relationship Id="slId30" Type="http://schemas.openxmlformats.org/officeDocument/2006/relationships/slideLayout" Target="../slideLayouts/slideLayout30.xml"/><Relationship Id="slId31" Type="http://schemas.openxmlformats.org/officeDocument/2006/relationships/slideLayout" Target="../slideLayouts/slideLayout31.xml"/><Relationship Id="slId32" Type="http://schemas.openxmlformats.org/officeDocument/2006/relationships/slideLayout" Target="../slideLayouts/slideLayout32.xml"/></Relationships>
</file>

<file path=ppt/slideMasters/slideMaster.xml><?xml version="1.0" encoding="utf-8"?>
<p:sldMaster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slId1"/>
    <p:sldLayoutId id="2147483650" r:id="slId2"/>
    <p:sldLayoutId id="2147483651" r:id="slId3"/>
    <p:sldLayoutId id="2147483652" r:id="slId4"/>
    <p:sldLayoutId id="2147483653" r:id="slId5"/>
    <p:sldLayoutId id="2147483654" r:id="slId6"/>
    <p:sldLayoutId id="2147483655" r:id="slId7"/>
    <p:sldLayoutId id="2147483656" r:id="slId8"/>
    <p:sldLayoutId id="2147483657" r:id="slId9"/>
    <p:sldLayoutId id="2147483658" r:id="slId10"/>
    <p:sldLayoutId id="2147483659" r:id="slId11"/>
    <p:sldLayoutId id="2147483660" r:id="slId12"/>
    <p:sldLayoutId id="2147483661" r:id="slId13"/>
    <p:sldLayoutId id="2147483662" r:id="slId14"/>
    <p:sldLayoutId id="2147483663" r:id="slId15"/>
    <p:sldLayoutId id="2147483664" r:id="slId16"/>
    <p:sldLayoutId id="2147483665" r:id="slId17"/>
    <p:sldLayoutId id="2147483666" r:id="slId18"/>
    <p:sldLayoutId id="2147483667" r:id="slId19"/>
    <p:sldLayoutId id="2147483668" r:id="slId20"/>
    <p:sldLayoutId id="2147483669" r:id="slId21"/>
    <p:sldLayoutId id="2147483670" r:id="slId22"/>
    <p:sldLayoutId id="2147483671" r:id="slId23"/>
    <p:sldLayoutId id="2147483672" r:id="slId24"/>
    <p:sldLayoutId id="2147483673" r:id="slId25"/>
    <p:sldLayoutId id="2147483674" r:id="slId26"/>
    <p:sldLayoutId id="2147483675" r:id="slId27"/>
    <p:sldLayoutId id="2147483676" r:id="slId28"/>
    <p:sldLayoutId id="2147483677" r:id="slId29"/>
    <p:sldLayoutId id="2147483678" r:id="slId30"/>
    <p:sldLayoutId id="2147483679" r:id="slId31"/>
    <p:sldLayoutId id="2147483680" r:id="slId32"/>
  </p:sldLayoutIdLst>
  <p:txStyles>
    <p:titleStyle/>
    <p:bodyStyle/>
    <p:otherStyle/>
  </p:txStyles>
</p:sldMaster>
</file>

<file path=ppt/slides/_rels/slide1.xml.rels><Relationships xmlns="http://schemas.openxmlformats.org/package/2006/relationships"><Relationship Id="prId1" Type="http://schemas.openxmlformats.org/officeDocument/2006/relationships/image" Target="../media/image1.jpg"/><Relationship Id="slId1" Type="http://schemas.openxmlformats.org/officeDocument/2006/relationships/slideLayout" Target="../slideLayouts/slideLayout1.xml"/></Relationships>
</file>

<file path=ppt/slides/_rels/slide10.xml.rels><Relationships xmlns="http://schemas.openxmlformats.org/package/2006/relationships"><Relationship Id="prId11" Type="http://schemas.openxmlformats.org/officeDocument/2006/relationships/image" Target="../media/image11.jpg"/><Relationship Id="slId10" Type="http://schemas.openxmlformats.org/officeDocument/2006/relationships/slideLayout" Target="../slideLayouts/slideLayout10.xml"/></Relationships>
</file>

<file path=ppt/slides/_rels/slide11.xml.rels><Relationships xmlns="http://schemas.openxmlformats.org/package/2006/relationships"><Relationship Id="prId12" Type="http://schemas.openxmlformats.org/officeDocument/2006/relationships/image" Target="../media/image12.jpg"/><Relationship Id="slId11" Type="http://schemas.openxmlformats.org/officeDocument/2006/relationships/slideLayout" Target="../slideLayouts/slideLayout11.xml"/></Relationships>
</file>

<file path=ppt/slides/_rels/slide12.xml.rels><Relationships xmlns="http://schemas.openxmlformats.org/package/2006/relationships"><Relationship Id="prId13" Type="http://schemas.openxmlformats.org/officeDocument/2006/relationships/image" Target="../media/image13.jpg"/><Relationship Id="slId12" Type="http://schemas.openxmlformats.org/officeDocument/2006/relationships/slideLayout" Target="../slideLayouts/slideLayout12.xml"/></Relationships>
</file>

<file path=ppt/slides/_rels/slide13.xml.rels><Relationships xmlns="http://schemas.openxmlformats.org/package/2006/relationships"><Relationship Id="prId14" Type="http://schemas.openxmlformats.org/officeDocument/2006/relationships/image" Target="../media/image14.jpg"/><Relationship Id="prId15" Type="http://schemas.openxmlformats.org/officeDocument/2006/relationships/image" Target="../media/image15.jpg"/><Relationship Id="slId13" Type="http://schemas.openxmlformats.org/officeDocument/2006/relationships/slideLayout" Target="../slideLayouts/slideLayout13.xml"/></Relationships>
</file>

<file path=ppt/slides/_rels/slide14.xml.rels><Relationships xmlns="http://schemas.openxmlformats.org/package/2006/relationships"><Relationship Id="prId16" Type="http://schemas.openxmlformats.org/officeDocument/2006/relationships/image" Target="../media/image16.jpg"/><Relationship Id="prId17" Type="http://schemas.openxmlformats.org/officeDocument/2006/relationships/image" Target="../media/image17.jpg"/><Relationship Id="slId14" Type="http://schemas.openxmlformats.org/officeDocument/2006/relationships/slideLayout" Target="../slideLayouts/slideLayout14.xml"/></Relationships>
</file>

<file path=ppt/slides/_rels/slide15.xml.rels><Relationships xmlns="http://schemas.openxmlformats.org/package/2006/relationships"><Relationship Id="prId18" Type="http://schemas.openxmlformats.org/officeDocument/2006/relationships/image" Target="../media/image18.jpg"/><Relationship Id="slId15" Type="http://schemas.openxmlformats.org/officeDocument/2006/relationships/slideLayout" Target="../slideLayouts/slideLayout15.xml"/></Relationships>
</file>

<file path=ppt/slides/_rels/slide16.xml.rels><Relationships xmlns="http://schemas.openxmlformats.org/package/2006/relationships"><Relationship Id="prId19" Type="http://schemas.openxmlformats.org/officeDocument/2006/relationships/image" Target="../media/image19.jpg"/><Relationship Id="slId16" Type="http://schemas.openxmlformats.org/officeDocument/2006/relationships/slideLayout" Target="../slideLayouts/slideLayout16.xml"/></Relationships>
</file>

<file path=ppt/slides/_rels/slide17.xml.rels><Relationships xmlns="http://schemas.openxmlformats.org/package/2006/relationships"><Relationship Id="prId20" Type="http://schemas.openxmlformats.org/officeDocument/2006/relationships/image" Target="../media/image20.jpg"/><Relationship Id="slId17" Type="http://schemas.openxmlformats.org/officeDocument/2006/relationships/slideLayout" Target="../slideLayouts/slideLayout17.xml"/></Relationships>
</file>

<file path=ppt/slides/_rels/slide18.xml.rels><Relationships xmlns="http://schemas.openxmlformats.org/package/2006/relationships"><Relationship Id="prId21" Type="http://schemas.openxmlformats.org/officeDocument/2006/relationships/image" Target="../media/image21.jpg"/><Relationship Id="slId18" Type="http://schemas.openxmlformats.org/officeDocument/2006/relationships/slideLayout" Target="../slideLayouts/slideLayout18.xml"/></Relationships>
</file>

<file path=ppt/slides/_rels/slide19.xml.rels><Relationships xmlns="http://schemas.openxmlformats.org/package/2006/relationships"><Relationship Id="prId22" Type="http://schemas.openxmlformats.org/officeDocument/2006/relationships/image" Target="../media/image22.jpg"/><Relationship Id="slId19" Type="http://schemas.openxmlformats.org/officeDocument/2006/relationships/slideLayout" Target="../slideLayouts/slideLayout19.xml"/></Relationships>
</file>

<file path=ppt/slides/_rels/slide2.xml.rels><Relationships xmlns="http://schemas.openxmlformats.org/package/2006/relationships"><Relationship Id="prId2" Type="http://schemas.openxmlformats.org/officeDocument/2006/relationships/image" Target="../media/image2.jpg"/><Relationship Id="slId2" Type="http://schemas.openxmlformats.org/officeDocument/2006/relationships/slideLayout" Target="../slideLayouts/slideLayout2.xml"/></Relationships>
</file>

<file path=ppt/slides/_rels/slide20.xml.rels><Relationships xmlns="http://schemas.openxmlformats.org/package/2006/relationships"><Relationship Id="prId23" Type="http://schemas.openxmlformats.org/officeDocument/2006/relationships/image" Target="../media/image23.jpg"/><Relationship Id="slId20" Type="http://schemas.openxmlformats.org/officeDocument/2006/relationships/slideLayout" Target="../slideLayouts/slideLayout20.xml"/></Relationships>
</file>

<file path=ppt/slides/_rels/slide21.xml.rels><Relationships xmlns="http://schemas.openxmlformats.org/package/2006/relationships"><Relationship Id="prId24" Type="http://schemas.openxmlformats.org/officeDocument/2006/relationships/image" Target="../media/image24.jpg"/><Relationship Id="slId21" Type="http://schemas.openxmlformats.org/officeDocument/2006/relationships/slideLayout" Target="../slideLayouts/slideLayout21.xml"/></Relationships>
</file>

<file path=ppt/slides/_rels/slide22.xml.rels><Relationships xmlns="http://schemas.openxmlformats.org/package/2006/relationships"><Relationship Id="prId25" Type="http://schemas.openxmlformats.org/officeDocument/2006/relationships/image" Target="../media/image25.jpg"/><Relationship Id="slId22" Type="http://schemas.openxmlformats.org/officeDocument/2006/relationships/slideLayout" Target="../slideLayouts/slideLayout22.xml"/></Relationships>
</file>

<file path=ppt/slides/_rels/slide23.xml.rels><Relationships xmlns="http://schemas.openxmlformats.org/package/2006/relationships"><Relationship Id="prId26" Type="http://schemas.openxmlformats.org/officeDocument/2006/relationships/image" Target="../media/image26.jpg"/><Relationship Id="slId23" Type="http://schemas.openxmlformats.org/officeDocument/2006/relationships/slideLayout" Target="../slideLayouts/slideLayout23.xml"/></Relationships>
</file>

<file path=ppt/slides/_rels/slide24.xml.rels><Relationships xmlns="http://schemas.openxmlformats.org/package/2006/relationships"><Relationship Id="prId27" Type="http://schemas.openxmlformats.org/officeDocument/2006/relationships/image" Target="../media/image27.jpg"/><Relationship Id="slId24" Type="http://schemas.openxmlformats.org/officeDocument/2006/relationships/slideLayout" Target="../slideLayouts/slideLayout24.xml"/></Relationships>
</file>

<file path=ppt/slides/_rels/slide25.xml.rels><Relationships xmlns="http://schemas.openxmlformats.org/package/2006/relationships"><Relationship Id="prId28" Type="http://schemas.openxmlformats.org/officeDocument/2006/relationships/image" Target="../media/image28.jpg"/><Relationship Id="slId25" Type="http://schemas.openxmlformats.org/officeDocument/2006/relationships/slideLayout" Target="../slideLayouts/slideLayout25.xml"/></Relationships>
</file>

<file path=ppt/slides/_rels/slide26.xml.rels><Relationships xmlns="http://schemas.openxmlformats.org/package/2006/relationships"><Relationship Id="prId29" Type="http://schemas.openxmlformats.org/officeDocument/2006/relationships/image" Target="../media/image29.jpg"/><Relationship Id="slId26" Type="http://schemas.openxmlformats.org/officeDocument/2006/relationships/slideLayout" Target="../slideLayouts/slideLayout26.xml"/></Relationships>
</file>

<file path=ppt/slides/_rels/slide27.xml.rels><Relationships xmlns="http://schemas.openxmlformats.org/package/2006/relationships"><Relationship Id="prId30" Type="http://schemas.openxmlformats.org/officeDocument/2006/relationships/image" Target="../media/image30.jpg"/><Relationship Id="slId27" Type="http://schemas.openxmlformats.org/officeDocument/2006/relationships/slideLayout" Target="../slideLayouts/slideLayout27.xml"/></Relationships>
</file>

<file path=ppt/slides/_rels/slide28.xml.rels><Relationships xmlns="http://schemas.openxmlformats.org/package/2006/relationships"><Relationship Id="prId31" Type="http://schemas.openxmlformats.org/officeDocument/2006/relationships/image" Target="../media/image31.jpg"/><Relationship Id="slId28" Type="http://schemas.openxmlformats.org/officeDocument/2006/relationships/slideLayout" Target="../slideLayouts/slideLayout28.xml"/></Relationships>
</file>

<file path=ppt/slides/_rels/slide29.xml.rels><Relationships xmlns="http://schemas.openxmlformats.org/package/2006/relationships"><Relationship Id="prId32" Type="http://schemas.openxmlformats.org/officeDocument/2006/relationships/image" Target="../media/image32.png"/><Relationship Id="slId29" Type="http://schemas.openxmlformats.org/officeDocument/2006/relationships/slideLayout" Target="../slideLayouts/slideLayout29.xml"/></Relationships>
</file>

<file path=ppt/slides/_rels/slide3.xml.rels><Relationships xmlns="http://schemas.openxmlformats.org/package/2006/relationships"><Relationship Id="prId3" Type="http://schemas.openxmlformats.org/officeDocument/2006/relationships/image" Target="../media/image3.jpg"/><Relationship Id="slId3" Type="http://schemas.openxmlformats.org/officeDocument/2006/relationships/slideLayout" Target="../slideLayouts/slideLayout3.xml"/></Relationships>
</file>

<file path=ppt/slides/_rels/slide30.xml.rels><Relationships xmlns="http://schemas.openxmlformats.org/package/2006/relationships"><Relationship Id="prId33" Type="http://schemas.openxmlformats.org/officeDocument/2006/relationships/image" Target="../media/image33.jpg"/><Relationship Id="slId30" Type="http://schemas.openxmlformats.org/officeDocument/2006/relationships/slideLayout" Target="../slideLayouts/slideLayout30.xml"/></Relationships>
</file>

<file path=ppt/slides/_rels/slide31.xml.rels><Relationships xmlns="http://schemas.openxmlformats.org/package/2006/relationships"><Relationship Id="prId34" Type="http://schemas.openxmlformats.org/officeDocument/2006/relationships/image" Target="../media/image34.jpg"/><Relationship Id="slId31" Type="http://schemas.openxmlformats.org/officeDocument/2006/relationships/slideLayout" Target="../slideLayouts/slideLayout31.xml"/></Relationships>
</file>

<file path=ppt/slides/_rels/slide32.xml.rels><Relationships xmlns="http://schemas.openxmlformats.org/package/2006/relationships"><Relationship Id="prId35" Type="http://schemas.openxmlformats.org/officeDocument/2006/relationships/image" Target="../media/image35.jpg"/><Relationship Id="prId36" Type="http://schemas.openxmlformats.org/officeDocument/2006/relationships/image" Target="../media/image36.jpg"/><Relationship Id="prId37" Type="http://schemas.openxmlformats.org/officeDocument/2006/relationships/image" Target="../media/image37.jpg"/><Relationship Id="prId38" Type="http://schemas.openxmlformats.org/officeDocument/2006/relationships/image" Target="../media/image38.jpg"/><Relationship Id="prId39" Type="http://schemas.openxmlformats.org/officeDocument/2006/relationships/image" Target="../media/image39.jpg"/><Relationship Id="slId32" Type="http://schemas.openxmlformats.org/officeDocument/2006/relationships/slideLayout" Target="../slideLayouts/slideLayout32.xml"/></Relationships>
</file>

<file path=ppt/slides/_rels/slide4.xml.rels><Relationships xmlns="http://schemas.openxmlformats.org/package/2006/relationships"><Relationship Id="prId4" Type="http://schemas.openxmlformats.org/officeDocument/2006/relationships/image" Target="../media/image4.jpg"/><Relationship Id="prId5" Type="http://schemas.openxmlformats.org/officeDocument/2006/relationships/image" Target="../media/image5.jpg"/><Relationship Id="slId4" Type="http://schemas.openxmlformats.org/officeDocument/2006/relationships/slideLayout" Target="../slideLayouts/slideLayout4.xml"/></Relationships>
</file>

<file path=ppt/slides/_rels/slide5.xml.rels><Relationships xmlns="http://schemas.openxmlformats.org/package/2006/relationships"><Relationship Id="prId6" Type="http://schemas.openxmlformats.org/officeDocument/2006/relationships/image" Target="../media/image6.jpg"/><Relationship Id="slId5" Type="http://schemas.openxmlformats.org/officeDocument/2006/relationships/slideLayout" Target="../slideLayouts/slideLayout5.xml"/></Relationships>
</file>

<file path=ppt/slides/_rels/slide6.xml.rels><Relationships xmlns="http://schemas.openxmlformats.org/package/2006/relationships"><Relationship Id="prId7" Type="http://schemas.openxmlformats.org/officeDocument/2006/relationships/image" Target="../media/image7.jpg"/><Relationship Id="slId6" Type="http://schemas.openxmlformats.org/officeDocument/2006/relationships/slideLayout" Target="../slideLayouts/slideLayout6.xml"/></Relationships>
</file>

<file path=ppt/slides/_rels/slide7.xml.rels><Relationships xmlns="http://schemas.openxmlformats.org/package/2006/relationships"><Relationship Id="prId8" Type="http://schemas.openxmlformats.org/officeDocument/2006/relationships/image" Target="../media/image8.jpg"/><Relationship Id="slId7" Type="http://schemas.openxmlformats.org/officeDocument/2006/relationships/slideLayout" Target="../slideLayouts/slideLayout7.xml"/></Relationships>
</file>

<file path=ppt/slides/_rels/slide8.xml.rels><Relationships xmlns="http://schemas.openxmlformats.org/package/2006/relationships"><Relationship Id="prId9" Type="http://schemas.openxmlformats.org/officeDocument/2006/relationships/image" Target="../media/image9.jpg"/><Relationship Id="slId8" Type="http://schemas.openxmlformats.org/officeDocument/2006/relationships/slideLayout" Target="../slideLayouts/slideLayout8.xml"/></Relationships>
</file>

<file path=ppt/slides/_rels/slide9.xml.rels><Relationships xmlns="http://schemas.openxmlformats.org/package/2006/relationships"><Relationship Id="prId10" Type="http://schemas.openxmlformats.org/officeDocument/2006/relationships/image" Target="../media/image10.jpg"/><Relationship Id="slId9" Type="http://schemas.openxmlformats.org/officeDocument/2006/relationships/slideLayout" Target="../slideLayouts/slideLayout9.xml"/></Relationships>
</file>

<file path=ppt/slides/slide1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2521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11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4" name=""/>
          <p:cNvPicPr/>
          <p:nvPr/>
        </p:nvPicPr>
        <p:blipFill>
          <a:blip r:embed="p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"/>
          <p:cNvSpPr/>
          <p:nvPr>
            <p:ph type="body" idx="10"/>
          </p:nvPr>
        </p:nvSpPr>
        <p:spPr>
          <a:xfrm>
            <a:off x="12125325" y="3498850"/>
            <a:ext cx="66675" cy="199390"/>
          </a:xfrm>
          <a:prstGeom prst="rect">
            <a:avLst/>
          </a:prstGeom>
          <a:solidFill>
            <a:srgbClr val="25211F"/>
          </a:solidFill>
          <a:ln w="0" cmpd="sng">
            <a:noFill/>
            <a:prstDash val="solid"/>
          </a:ln>
        </p:spPr>
        <p:txBody>
          <a:bodyPr vert="horz" lIns="0" tIns="1143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300" spc="0">
                <a:solidFill>
                  <a:srgbClr val="436571"/>
                </a:solidFill>
                <a:latin typeface="Tahoma" pitchFamily="2" panose="02020603050405020304"/>
              </a:rPr>
              <a:t>,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/>
          <p:nvPr/>
        </p:nvPicPr>
        <p:blipFill>
          <a:blip r:embed="prId11"/>
          <a:stretch>
            <a:fillRect/>
          </a:stretch>
        </p:blipFill>
        <p:spPr>
          <a:xfrm>
            <a:off x="9750425" y="6297295"/>
            <a:ext cx="1950720" cy="271145"/>
          </a:xfrm>
          <a:prstGeom prst="rect">
            <a:avLst/>
          </a:prstGeom>
        </p:spPr>
      </p:pic>
      <p:sp>
        <p:nvSpPr>
          <p:cNvPr id="2" name=""/>
          <p:cNvSpPr/>
          <p:nvPr>
            <p:ph type="body" idx="10"/>
          </p:nvPr>
        </p:nvSpPr>
        <p:spPr>
          <a:xfrm>
            <a:off x="0" y="254000"/>
            <a:ext cx="12192000" cy="89789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158750" rIns="0" bIns="0" anchor="t"/>
          <a:lstStyle/>
          <a:p>
            <a:pPr marL="0" marR="0" indent="0" algn="ctr">
              <a:lnSpc>
                <a:spcPts val="4600"/>
              </a:lnSpc>
              <a:spcAft>
                <a:spcPts val="1190"/>
              </a:spcAft>
            </a:pPr>
            <a:r>
              <a:rPr lang="en-US" sz="4000" spc="0">
                <a:solidFill>
                  <a:srgbClr val="FFFFFF"/>
                </a:solidFill>
                <a:latin typeface="Arial" pitchFamily="2" panose="02020603050405020304"/>
              </a:rPr>
              <a:t>Zero is the Right Number </a:t>
            </a:r>
          </a:p>
        </p:txBody>
      </p:sp>
      <p:sp>
        <p:nvSpPr>
          <p:cNvPr id="3" name=""/>
          <p:cNvSpPr/>
          <p:nvPr>
            <p:ph type="body" idx="10"/>
          </p:nvPr>
        </p:nvSpPr>
        <p:spPr>
          <a:xfrm>
            <a:off x="0" y="1151890"/>
            <a:ext cx="12192000" cy="5145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9380" rIns="0" bIns="0" anchor="t">
            <a:normAutofit fontScale="95000"/>
          </a:bodyPr>
          <a:lstStyle/>
          <a:p>
            <a:pPr marL="777240" marR="640080" indent="320040" algn="l">
              <a:lnSpc>
                <a:spcPts val="29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Debbie Hersman</a:t>
            </a: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, the president and CEO of the National Safety Council, “That’s the goal. We’ve done this with aviation—</a:t>
            </a: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there have been </a:t>
            </a:r>
            <a:r>
              <a:rPr lang="en-US" sz="2400" b="1" spc="0">
                <a:solidFill>
                  <a:srgbClr val="000000"/>
                </a:solidFill>
                <a:latin typeface="Arial" pitchFamily="2" panose="02020603050405020304"/>
              </a:rPr>
              <a:t>several years with zero deaths in commercial aviation</a:t>
            </a: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—</a:t>
            </a: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and a lot of people thought that was </a:t>
            </a: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impossible.” </a:t>
            </a:r>
          </a:p>
          <a:p>
            <a:pPr marL="777240" marR="731520" indent="320040" algn="l">
              <a:lnSpc>
                <a:spcPts val="2900"/>
              </a:lnSpc>
              <a:spcBef>
                <a:spcPts val="409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“Railroad crossings are in nearly every city and town across America,” said (former) U.S. Transportation Secretary Anthony Foxx. “Federal Railroad </a:t>
            </a: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Administrations new website is an important tool to help us achieve our </a:t>
            </a:r>
            <a:r>
              <a:rPr lang="en-US" sz="2400" b="1" spc="0">
                <a:solidFill>
                  <a:srgbClr val="000000"/>
                </a:solidFill>
                <a:latin typeface="Arial" pitchFamily="2" panose="02020603050405020304"/>
              </a:rPr>
              <a:t>goal of zero deaths at crossings and along tracks</a:t>
            </a: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.” </a:t>
            </a:r>
          </a:p>
          <a:p>
            <a:pPr marL="777240" marR="822960" indent="320040" algn="l">
              <a:lnSpc>
                <a:spcPts val="2900"/>
              </a:lnSpc>
              <a:spcBef>
                <a:spcPts val="4080"/>
              </a:spcBef>
              <a:spcAft>
                <a:spcPts val="2555"/>
              </a:spcAft>
              <a:buFont typeface="Symbol"/>
              <a:buChar char="·"/>
            </a:pP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In Oct. 2016, Federal Highway agreed!</a:t>
            </a:r>
            <a:r>
              <a:rPr lang="en-US" sz="2400" spc="0">
                <a:solidFill>
                  <a:srgbClr val="FF0000"/>
                </a:solidFill>
                <a:latin typeface="Arial" pitchFamily="2" panose="02020603050405020304"/>
              </a:rPr>
              <a:t> "</a:t>
            </a:r>
            <a:r>
              <a:rPr lang="en-US" sz="2400" b="1" spc="0">
                <a:solidFill>
                  <a:srgbClr val="FF0000"/>
                </a:solidFill>
                <a:latin typeface="Arial" pitchFamily="2" panose="02020603050405020304"/>
              </a:rPr>
              <a:t>Our vision is simple </a:t>
            </a:r>
            <a:r>
              <a:rPr lang="en-US" sz="2400" spc="0">
                <a:solidFill>
                  <a:srgbClr val="FF0000"/>
                </a:solidFill>
                <a:latin typeface="Arial" pitchFamily="2" panose="02020603050405020304"/>
              </a:rPr>
              <a:t>– </a:t>
            </a:r>
            <a:r>
              <a:rPr lang="en-US" sz="2400" b="1" spc="0">
                <a:solidFill>
                  <a:srgbClr val="FF0000"/>
                </a:solidFill>
                <a:latin typeface="Arial" pitchFamily="2" panose="02020603050405020304"/>
              </a:rPr>
              <a:t>zero fatalities on our roads</a:t>
            </a:r>
            <a:r>
              <a:rPr lang="en-US" sz="2400" spc="0">
                <a:solidFill>
                  <a:srgbClr val="FF0000"/>
                </a:solidFill>
                <a:latin typeface="Arial" pitchFamily="2" panose="02020603050405020304"/>
              </a:rPr>
              <a:t>,"</a:t>
            </a: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 said U.S. Transportation Secretary Anthony Foxx. "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0" y="259080"/>
            <a:ext cx="609600" cy="892810"/>
          </a:xfrm>
          <a:prstGeom prst="rect">
            <a:avLst/>
          </a:prstGeom>
          <a:solidFill>
            <a:srgbClr val="FFFF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6" name=""/>
          <p:cNvPicPr/>
          <p:nvPr/>
        </p:nvPicPr>
        <p:blipFill>
          <a:blip r:embed="prId12"/>
          <a:stretch>
            <a:fillRect/>
          </a:stretch>
        </p:blipFill>
        <p:spPr>
          <a:xfrm>
            <a:off x="9750425" y="6297295"/>
            <a:ext cx="1950720" cy="271145"/>
          </a:xfrm>
          <a:prstGeom prst="rect">
            <a:avLst/>
          </a:prstGeom>
        </p:spPr>
      </p:pic>
      <p:sp>
        <p:nvSpPr>
          <p:cNvPr id="3" name=""/>
          <p:cNvSpPr/>
          <p:nvPr>
            <p:ph type="body" idx="10"/>
          </p:nvPr>
        </p:nvSpPr>
        <p:spPr>
          <a:xfrm>
            <a:off x="609600" y="254000"/>
            <a:ext cx="11582400" cy="89789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158750" rIns="0" bIns="0" anchor="t"/>
          <a:lstStyle/>
          <a:p>
            <a:pPr marL="137160" marR="0" indent="0" algn="l">
              <a:lnSpc>
                <a:spcPts val="4500"/>
              </a:lnSpc>
              <a:spcAft>
                <a:spcPts val="1205"/>
              </a:spcAft>
            </a:pPr>
            <a:r>
              <a:rPr lang="en-US" sz="4000" spc="0">
                <a:solidFill>
                  <a:srgbClr val="FFFFFF"/>
                </a:solidFill>
                <a:latin typeface="Arial" pitchFamily="2" panose="02020603050405020304"/>
              </a:rPr>
              <a:t>Why would an MPO establish a VZ program? </a:t>
            </a:r>
          </a:p>
        </p:txBody>
      </p:sp>
      <p:sp>
        <p:nvSpPr>
          <p:cNvPr id="4" name=""/>
          <p:cNvSpPr/>
          <p:nvPr>
            <p:ph type="body" idx="10"/>
          </p:nvPr>
        </p:nvSpPr>
        <p:spPr>
          <a:xfrm>
            <a:off x="609600" y="1676400"/>
            <a:ext cx="11582400" cy="4620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4140" rIns="0" bIns="0" anchor="t"/>
          <a:lstStyle/>
          <a:p>
            <a:pPr marL="137160" marR="0" indent="91440" algn="just">
              <a:lnSpc>
                <a:spcPts val="4600"/>
              </a:lnSpc>
              <a:spcAft>
                <a:spcPts val="0"/>
              </a:spcAft>
              <a:buFont typeface="Symbol"/>
              <a:buChar char="·"/>
            </a:pPr>
            <a:r>
              <a:rPr lang="en-US" sz="3700" spc="15">
                <a:solidFill>
                  <a:srgbClr val="000000"/>
                </a:solidFill>
                <a:latin typeface="Arial" pitchFamily="2" panose="02020603050405020304"/>
              </a:rPr>
              <a:t>Create &amp; build on existing relationships </a:t>
            </a:r>
          </a:p>
          <a:p>
            <a:pPr marL="137160" marR="0" indent="182880" algn="just">
              <a:lnSpc>
                <a:spcPts val="4600"/>
              </a:lnSpc>
              <a:spcBef>
                <a:spcPts val="3665"/>
              </a:spcBef>
              <a:spcAft>
                <a:spcPts val="0"/>
              </a:spcAft>
              <a:buFont typeface="Symbol"/>
              <a:buChar char="·"/>
            </a:pPr>
            <a:r>
              <a:rPr lang="en-US" sz="3700" spc="0">
                <a:solidFill>
                  <a:srgbClr val="000000"/>
                </a:solidFill>
                <a:latin typeface="Arial" pitchFamily="2" panose="02020603050405020304"/>
              </a:rPr>
              <a:t>Support prioritizing money for safety </a:t>
            </a:r>
          </a:p>
          <a:p>
            <a:pPr marL="137160" marR="0" indent="228600" algn="just">
              <a:lnSpc>
                <a:spcPts val="4600"/>
              </a:lnSpc>
              <a:spcBef>
                <a:spcPts val="3645"/>
              </a:spcBef>
              <a:spcAft>
                <a:spcPts val="0"/>
              </a:spcAft>
              <a:buFont typeface="Symbol"/>
              <a:buChar char="·"/>
            </a:pPr>
            <a:r>
              <a:rPr lang="en-US" sz="3700" spc="-5">
                <a:solidFill>
                  <a:srgbClr val="000000"/>
                </a:solidFill>
                <a:latin typeface="Arial" pitchFamily="2" panose="02020603050405020304"/>
              </a:rPr>
              <a:t>Empower jurisdictional staff ready to enact change </a:t>
            </a:r>
          </a:p>
          <a:p>
            <a:pPr marL="137160" marR="0" indent="91440" algn="just">
              <a:lnSpc>
                <a:spcPts val="4600"/>
              </a:lnSpc>
              <a:spcBef>
                <a:spcPts val="3640"/>
              </a:spcBef>
              <a:spcAft>
                <a:spcPts val="6305"/>
              </a:spcAft>
              <a:buFont typeface="Symbol"/>
              <a:buChar char="·"/>
            </a:pPr>
            <a:r>
              <a:rPr lang="en-US" sz="3700" spc="40">
                <a:solidFill>
                  <a:srgbClr val="000000"/>
                </a:solidFill>
                <a:latin typeface="Arial" pitchFamily="2" panose="02020603050405020304"/>
              </a:rPr>
              <a:t>Why not?!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0" y="254000"/>
            <a:ext cx="608330" cy="901065"/>
          </a:xfrm>
          <a:prstGeom prst="rect">
            <a:avLst/>
          </a:prstGeom>
          <a:solidFill>
            <a:srgbClr val="FFFF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5" name=""/>
          <p:cNvPicPr/>
          <p:nvPr/>
        </p:nvPicPr>
        <p:blipFill>
          <a:blip r:embed="prId13"/>
          <a:stretch>
            <a:fillRect/>
          </a:stretch>
        </p:blipFill>
        <p:spPr>
          <a:xfrm>
            <a:off x="334645" y="1343025"/>
            <a:ext cx="11364595" cy="5502910"/>
          </a:xfrm>
          <a:prstGeom prst="rect">
            <a:avLst/>
          </a:prstGeom>
        </p:spPr>
      </p:pic>
      <p:sp>
        <p:nvSpPr>
          <p:cNvPr id="3" name=""/>
          <p:cNvSpPr/>
          <p:nvPr>
            <p:ph type="body" idx="10"/>
          </p:nvPr>
        </p:nvSpPr>
        <p:spPr>
          <a:xfrm>
            <a:off x="608330" y="254000"/>
            <a:ext cx="11584940" cy="901065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158115" rIns="0" bIns="0" anchor="t"/>
          <a:lstStyle/>
          <a:p>
            <a:pPr marL="182880" marR="0" indent="0" algn="l">
              <a:lnSpc>
                <a:spcPts val="4500"/>
              </a:lnSpc>
              <a:spcAft>
                <a:spcPts val="1300"/>
              </a:spcAft>
            </a:pPr>
            <a:r>
              <a:rPr lang="en-US" sz="4000" spc="-5">
                <a:solidFill>
                  <a:srgbClr val="FFFFFF"/>
                </a:solidFill>
                <a:latin typeface="Arial" pitchFamily="2" panose="02020603050405020304"/>
              </a:rPr>
              <a:t>Vision Zero Resolutions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/>
          <p:nvPr/>
        </p:nvPicPr>
        <p:blipFill>
          <a:blip r:embed="prId14"/>
          <a:stretch>
            <a:fillRect/>
          </a:stretch>
        </p:blipFill>
        <p:spPr>
          <a:xfrm>
            <a:off x="9751060" y="6292850"/>
            <a:ext cx="1948815" cy="274320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>
          <a:blip r:embed="prId15"/>
          <a:stretch>
            <a:fillRect/>
          </a:stretch>
        </p:blipFill>
        <p:spPr>
          <a:xfrm>
            <a:off x="553085" y="1334135"/>
            <a:ext cx="11409045" cy="4933950"/>
          </a:xfrm>
          <a:prstGeom prst="rect">
            <a:avLst/>
          </a:prstGeom>
        </p:spPr>
      </p:pic>
      <p:sp>
        <p:nvSpPr>
          <p:cNvPr id="2" name=""/>
          <p:cNvSpPr/>
          <p:nvPr>
            <p:ph type="body" idx="10"/>
          </p:nvPr>
        </p:nvSpPr>
        <p:spPr>
          <a:xfrm>
            <a:off x="0" y="254000"/>
            <a:ext cx="12194540" cy="90170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158750" rIns="0" bIns="0" anchor="t"/>
          <a:lstStyle/>
          <a:p>
            <a:pPr marL="182880" marR="0" indent="0" algn="l">
              <a:lnSpc>
                <a:spcPts val="4500"/>
              </a:lnSpc>
              <a:spcAft>
                <a:spcPts val="1310"/>
              </a:spcAft>
            </a:pPr>
            <a:r>
              <a:rPr lang="en-US" sz="4000" spc="-10">
                <a:solidFill>
                  <a:srgbClr val="FFFFFF"/>
                </a:solidFill>
                <a:latin typeface="Arial" pitchFamily="2" panose="02020603050405020304"/>
              </a:rPr>
              <a:t>The Vision Zero Coalition </a:t>
            </a:r>
          </a:p>
        </p:txBody>
      </p:sp>
      <p:sp>
        <p:nvSpPr>
          <p:cNvPr id="7" name=""/>
          <p:cNvSpPr/>
          <p:nvPr>
            <p:ph type="body" idx="10"/>
          </p:nvPr>
        </p:nvSpPr>
        <p:spPr>
          <a:xfrm>
            <a:off x="9509760" y="4772660"/>
            <a:ext cx="2315210" cy="1435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600"/>
              </a:lnSpc>
              <a:spcAft>
                <a:spcPts val="0"/>
              </a:spcAft>
            </a:pPr>
            <a:r>
              <a:rPr lang="en-US" sz="4800" b="1" spc="155">
                <a:solidFill>
                  <a:srgbClr val="040404"/>
                </a:solidFill>
                <a:latin typeface="Arial" pitchFamily="2" panose="02020603050405020304"/>
              </a:rPr>
              <a:t>...and </a:t>
            </a:r>
            <a:r>
              <a:rPr lang="en-US" sz="4800" b="1" spc="-800">
                <a:solidFill>
                  <a:srgbClr val="040404"/>
                </a:solidFill>
                <a:latin typeface="Arial" pitchFamily="2" panose="02020603050405020304"/>
              </a:rPr>
              <a:t>growing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0" y="259080"/>
            <a:ext cx="609600" cy="892810"/>
          </a:xfrm>
          <a:prstGeom prst="rect">
            <a:avLst/>
          </a:prstGeom>
          <a:solidFill>
            <a:srgbClr val="FFFF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4" name=""/>
          <p:cNvPicPr/>
          <p:nvPr/>
        </p:nvPicPr>
        <p:blipFill>
          <a:blip r:embed="prId16"/>
          <a:stretch>
            <a:fillRect/>
          </a:stretch>
        </p:blipFill>
        <p:spPr>
          <a:xfrm>
            <a:off x="609600" y="243840"/>
            <a:ext cx="11582400" cy="5358130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>
          <a:blip r:embed="prId17"/>
          <a:stretch>
            <a:fillRect/>
          </a:stretch>
        </p:blipFill>
        <p:spPr>
          <a:xfrm>
            <a:off x="9750425" y="6297295"/>
            <a:ext cx="1950720" cy="271145"/>
          </a:xfrm>
          <a:prstGeom prst="rect">
            <a:avLst/>
          </a:prstGeom>
        </p:spPr>
      </p:pic>
      <p:sp>
        <p:nvSpPr>
          <p:cNvPr id="7" name=""/>
          <p:cNvSpPr/>
          <p:nvPr>
            <p:ph type="body" idx="10"/>
          </p:nvPr>
        </p:nvSpPr>
        <p:spPr>
          <a:xfrm>
            <a:off x="792480" y="241300"/>
            <a:ext cx="11399520" cy="1596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0" rIns="0" bIns="0" anchor="t"/>
          <a:lstStyle/>
          <a:p>
            <a:pPr marL="0" marR="0" indent="0" algn="l">
              <a:lnSpc>
                <a:spcPts val="4500"/>
              </a:lnSpc>
              <a:spcAft>
                <a:spcPts val="6630"/>
              </a:spcAft>
            </a:pPr>
            <a:r>
              <a:rPr lang="en-US" sz="4000" spc="-20">
                <a:solidFill>
                  <a:srgbClr val="FFFFFF"/>
                </a:solidFill>
                <a:latin typeface="Arial" pitchFamily="2" panose="02020603050405020304"/>
              </a:rPr>
              <a:t>Vision Zero Action Plan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0" y="1837690"/>
            <a:ext cx="12192000" cy="44596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228600" algn="just">
              <a:lnSpc>
                <a:spcPts val="3200"/>
              </a:lnSpc>
              <a:spcAft>
                <a:spcPts val="0"/>
              </a:spcAft>
              <a:buFont typeface="Symbol"/>
              <a:buChar char="·"/>
            </a:pPr>
            <a:r>
              <a:rPr lang="en-US" sz="3300" spc="-10">
                <a:solidFill>
                  <a:srgbClr val="000000"/>
                </a:solidFill>
                <a:latin typeface="Arial" pitchFamily="2" panose="02020603050405020304"/>
              </a:rPr>
              <a:t>Future is not like the past </a:t>
            </a:r>
          </a:p>
          <a:p>
            <a:pPr marL="365760" marR="0" indent="228600" algn="just">
              <a:lnSpc>
                <a:spcPts val="4000"/>
              </a:lnSpc>
              <a:spcBef>
                <a:spcPts val="4320"/>
              </a:spcBef>
              <a:spcAft>
                <a:spcPts val="0"/>
              </a:spcAft>
              <a:buFont typeface="Symbol"/>
              <a:buChar char="·"/>
            </a:pPr>
            <a:r>
              <a:rPr lang="en-US" sz="3300" spc="-15">
                <a:solidFill>
                  <a:srgbClr val="000000"/>
                </a:solidFill>
                <a:latin typeface="Arial" pitchFamily="2" panose="02020603050405020304"/>
              </a:rPr>
              <a:t>Consistent &amp; Fair </a:t>
            </a:r>
          </a:p>
          <a:p>
            <a:pPr marL="365760" marR="0" indent="228600" algn="just">
              <a:lnSpc>
                <a:spcPts val="4000"/>
              </a:lnSpc>
              <a:spcBef>
                <a:spcPts val="4290"/>
              </a:spcBef>
              <a:spcAft>
                <a:spcPts val="0"/>
              </a:spcAft>
              <a:buFont typeface="Symbol"/>
              <a:buChar char="·"/>
            </a:pPr>
            <a:r>
              <a:rPr lang="en-US" sz="3300" spc="-25">
                <a:solidFill>
                  <a:srgbClr val="000000"/>
                </a:solidFill>
                <a:latin typeface="Arial" pitchFamily="2" panose="02020603050405020304"/>
              </a:rPr>
              <a:t>Paint Saves Lives </a:t>
            </a:r>
          </a:p>
          <a:p>
            <a:pPr marL="365760" marR="0" indent="228600" algn="just">
              <a:lnSpc>
                <a:spcPts val="4000"/>
              </a:lnSpc>
              <a:spcBef>
                <a:spcPts val="4295"/>
              </a:spcBef>
              <a:spcAft>
                <a:spcPts val="6890"/>
              </a:spcAft>
              <a:buFont typeface="Symbol"/>
              <a:buChar char="·"/>
            </a:pPr>
            <a:r>
              <a:rPr lang="en-US" sz="3300" spc="-15">
                <a:solidFill>
                  <a:srgbClr val="000000"/>
                </a:solidFill>
                <a:latin typeface="Arial" pitchFamily="2" panose="02020603050405020304"/>
              </a:rPr>
              <a:t>One message, many voices 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829310" y="411480"/>
            <a:ext cx="5955665" cy="5765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00" spc="-40">
                <a:solidFill>
                  <a:srgbClr val="FFFFFF"/>
                </a:solidFill>
                <a:latin typeface="Arial" pitchFamily="2" panose="02020603050405020304"/>
              </a:rPr>
              <a:t>Future is Not Like the Past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292735" y="6433185"/>
            <a:ext cx="3559810" cy="272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845" rIns="0" bIns="0" anchor="t"/>
          <a:lstStyle/>
          <a:p>
            <a:pPr marL="0" marR="0" indent="0" algn="l">
              <a:lnSpc>
                <a:spcPts val="1900"/>
              </a:lnSpc>
              <a:spcAft>
                <a:spcPts val="25"/>
              </a:spcAft>
            </a:pPr>
            <a:r>
              <a:rPr lang="en-US" sz="1850" spc="-55">
                <a:solidFill>
                  <a:srgbClr val="FFFFFF"/>
                </a:solidFill>
                <a:latin typeface="Calibri" pitchFamily="2" panose="02020603050405020304"/>
              </a:rPr>
              <a:t>Fletcher Avenue, Hillsborough County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EF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4" name=""/>
          <p:cNvPicPr/>
          <p:nvPr/>
        </p:nvPicPr>
        <p:blipFill>
          <a:blip r:embed="prId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"/>
          <p:cNvSpPr/>
          <p:nvPr>
            <p:ph type="body" idx="10"/>
          </p:nvPr>
        </p:nvSpPr>
        <p:spPr>
          <a:xfrm>
            <a:off x="810260" y="494030"/>
            <a:ext cx="3644265" cy="569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00" spc="-110">
                <a:solidFill>
                  <a:srgbClr val="FFFFFF"/>
                </a:solidFill>
                <a:latin typeface="Arial" pitchFamily="2" panose="02020603050405020304"/>
              </a:rPr>
              <a:t>Corridor Profiles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CFC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CF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4" name=""/>
          <p:cNvPicPr/>
          <p:nvPr/>
        </p:nvPicPr>
        <p:blipFill>
          <a:blip r:embed="prId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"/>
          <p:cNvSpPr/>
          <p:nvPr>
            <p:ph type="body" idx="10"/>
          </p:nvPr>
        </p:nvSpPr>
        <p:spPr>
          <a:xfrm>
            <a:off x="678180" y="408940"/>
            <a:ext cx="2644140" cy="584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00" spc="-120">
                <a:solidFill>
                  <a:srgbClr val="FCFCF9"/>
                </a:solidFill>
                <a:latin typeface="Arial" pitchFamily="2" panose="02020603050405020304"/>
              </a:rPr>
              <a:t>Data-Driven 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807085" y="517525"/>
            <a:ext cx="3899535" cy="584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00" spc="-105">
                <a:solidFill>
                  <a:srgbClr val="FFFFFF"/>
                </a:solidFill>
                <a:latin typeface="Arial" pitchFamily="2" panose="02020603050405020304"/>
              </a:rPr>
              <a:t>Consistent &amp; Fair 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E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0" y="0"/>
            <a:ext cx="12194540" cy="6858000"/>
          </a:xfrm>
          <a:prstGeom prst="rect">
            <a:avLst/>
          </a:prstGeom>
          <a:solidFill>
            <a:srgbClr val="FEFDF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4" name=""/>
          <p:cNvPicPr/>
          <p:nvPr/>
        </p:nvPicPr>
        <p:blipFill>
          <a:blip r:embed="prId22"/>
          <a:stretch>
            <a:fillRect/>
          </a:stretch>
        </p:blipFill>
        <p:spPr>
          <a:xfrm>
            <a:off x="0" y="0"/>
            <a:ext cx="12194540" cy="6858000"/>
          </a:xfrm>
          <a:prstGeom prst="rect">
            <a:avLst/>
          </a:prstGeom>
        </p:spPr>
      </p:pic>
      <p:sp>
        <p:nvSpPr>
          <p:cNvPr id="5" name=""/>
          <p:cNvSpPr/>
          <p:nvPr>
            <p:ph type="body" idx="10"/>
          </p:nvPr>
        </p:nvSpPr>
        <p:spPr>
          <a:xfrm>
            <a:off x="818515" y="528320"/>
            <a:ext cx="3882390" cy="569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00" spc="-45">
                <a:solidFill>
                  <a:srgbClr val="FFFFFF"/>
                </a:solidFill>
                <a:latin typeface="Arial" pitchFamily="2" panose="02020603050405020304"/>
              </a:rPr>
              <a:t>Consistent &amp; Fair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2"/>
          <a:stretch>
            <a:fillRect/>
          </a:stretch>
        </p:blipFill>
        <p:spPr>
          <a:xfrm>
            <a:off x="0" y="0"/>
            <a:ext cx="12193270" cy="6858000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795655" y="415925"/>
            <a:ext cx="6272530" cy="569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4000" spc="-30">
                <a:solidFill>
                  <a:srgbClr val="FFFFFF"/>
                </a:solidFill>
                <a:latin typeface="Arial" pitchFamily="2" panose="02020603050405020304"/>
              </a:rPr>
              <a:t>We have a problem to solve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388620" y="5972810"/>
            <a:ext cx="7260590" cy="240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650" u="sng" spc="-40">
                <a:solidFill>
                  <a:srgbClr val="0000FF"/>
                </a:solidFill>
                <a:latin typeface="Calibri" pitchFamily="2" panose="02020603050405020304"/>
              </a:rPr>
              <a:t>http://www.tampabay.com/news/publicsafety/accidents/car-bus-crash-kills-one/441282</a:t>
            </a:r>
            <a:r>
              <a:rPr lang="en-US" sz="100" spc="-40">
                <a:solidFill>
                  <a:srgbClr val="060506"/>
                </a:solidFill>
                <a:latin typeface="Calibri" pitchFamily="2" panose="02020603050405020304"/>
              </a:rPr>
              <a:t> </a:t>
            </a:r>
          </a:p>
        </p:txBody>
      </p:sp>
      <p:sp>
        <p:nvSpPr>
          <p:cNvPr id="6" name=""/>
          <p:cNvSpPr/>
          <p:nvPr>
            <p:ph type="body" idx="10"/>
          </p:nvPr>
        </p:nvSpPr>
        <p:spPr>
          <a:xfrm>
            <a:off x="699770" y="6290945"/>
            <a:ext cx="5499735" cy="255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800" spc="-20">
                <a:solidFill>
                  <a:srgbClr val="8794A4"/>
                </a:solidFill>
                <a:latin typeface="Arial" pitchFamily="2" panose="02020603050405020304"/>
              </a:rPr>
              <a:t>VISION ZERO IN HILLSBOROUGH COUNTY TODAY 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23"/>
          <a:stretch>
            <a:fillRect/>
          </a:stretch>
        </p:blipFill>
        <p:spPr>
          <a:xfrm>
            <a:off x="0" y="0"/>
            <a:ext cx="12193270" cy="6858000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838835" y="418465"/>
            <a:ext cx="3984625" cy="5765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00" spc="-70">
                <a:solidFill>
                  <a:srgbClr val="FFFFFF"/>
                </a:solidFill>
                <a:latin typeface="Arial" pitchFamily="2" panose="02020603050405020304"/>
              </a:rPr>
              <a:t>Paint Saves Lives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297815" y="3093720"/>
            <a:ext cx="440690" cy="433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30" rIns="0" bIns="0" anchor="t">
            <a:normAutofit fontScale="95000"/>
          </a:bodyPr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50" b="1" spc="-75">
                <a:solidFill>
                  <a:srgbClr val="000000"/>
                </a:solidFill>
                <a:latin typeface="Calibri" pitchFamily="2" panose="02020603050405020304"/>
              </a:rPr>
              <a:t>Start </a:t>
            </a:r>
          </a:p>
        </p:txBody>
      </p:sp>
      <p:sp>
        <p:nvSpPr>
          <p:cNvPr id="6" name=""/>
          <p:cNvSpPr/>
          <p:nvPr>
            <p:ph type="body" idx="10"/>
          </p:nvPr>
        </p:nvSpPr>
        <p:spPr>
          <a:xfrm>
            <a:off x="297815" y="3527425"/>
            <a:ext cx="3183890" cy="200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  <a:tabLst>
                <a:tab algn="r" pos="3200400"/>
              </a:tabLst>
            </a:pPr>
            <a:r>
              <a:rPr lang="en-US" sz="1750" b="1" spc="0">
                <a:solidFill>
                  <a:srgbClr val="000000"/>
                </a:solidFill>
                <a:latin typeface="Calibri" pitchFamily="2" panose="02020603050405020304"/>
              </a:rPr>
              <a:t>LPI </a:t>
            </a:r>
            <a:r>
              <a:rPr lang="en-US" sz="1750" b="1" spc="0">
                <a:solidFill>
                  <a:srgbClr val="000000"/>
                </a:solidFill>
                <a:latin typeface="Calibri" pitchFamily="2" panose="02020603050405020304"/>
              </a:rPr>
              <a:t>5 seconds later </a:t>
            </a:r>
          </a:p>
        </p:txBody>
      </p:sp>
      <p:sp>
        <p:nvSpPr>
          <p:cNvPr id="7" name=""/>
          <p:cNvSpPr/>
          <p:nvPr>
            <p:ph type="body" idx="10"/>
          </p:nvPr>
        </p:nvSpPr>
        <p:spPr>
          <a:xfrm>
            <a:off x="3888105" y="4234815"/>
            <a:ext cx="650240" cy="271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30" rIns="0" bIns="0" anchor="t">
            <a:normAutofit fontScale="95000"/>
          </a:bodyPr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50" b="1" spc="-65">
                <a:solidFill>
                  <a:srgbClr val="000000"/>
                </a:solidFill>
                <a:latin typeface="Calibri" pitchFamily="2" panose="02020603050405020304"/>
              </a:rPr>
              <a:t>End LPI 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827405" y="418465"/>
            <a:ext cx="3988435" cy="569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00" spc="-65">
                <a:solidFill>
                  <a:srgbClr val="FFFFFF"/>
                </a:solidFill>
                <a:latin typeface="Arial" pitchFamily="2" panose="02020603050405020304"/>
              </a:rPr>
              <a:t>Paint Saves Lives 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25"/>
          <a:stretch>
            <a:fillRect/>
          </a:stretch>
        </p:blipFill>
        <p:spPr>
          <a:xfrm>
            <a:off x="0" y="0"/>
            <a:ext cx="12194540" cy="6858000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772795" y="406400"/>
            <a:ext cx="6292850" cy="5784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4500"/>
              </a:lnSpc>
              <a:spcAft>
                <a:spcPts val="10"/>
              </a:spcAft>
            </a:pPr>
            <a:r>
              <a:rPr lang="en-US" sz="4000" spc="-45">
                <a:solidFill>
                  <a:srgbClr val="FFFFFF"/>
                </a:solidFill>
                <a:latin typeface="Arial" pitchFamily="2" panose="02020603050405020304"/>
              </a:rPr>
              <a:t>One Message, Many Voices 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DFD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0" y="257810"/>
            <a:ext cx="610870" cy="897890"/>
          </a:xfrm>
          <a:prstGeom prst="rect">
            <a:avLst/>
          </a:prstGeom>
          <a:solidFill>
            <a:srgbClr val="FFFF01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5" name=""/>
          <p:cNvPicPr/>
          <p:nvPr/>
        </p:nvPicPr>
        <p:blipFill>
          <a:blip r:embed="prId26"/>
          <a:stretch>
            <a:fillRect/>
          </a:stretch>
        </p:blipFill>
        <p:spPr>
          <a:xfrm>
            <a:off x="365760" y="1313180"/>
            <a:ext cx="11338560" cy="5370195"/>
          </a:xfrm>
          <a:prstGeom prst="rect">
            <a:avLst/>
          </a:prstGeom>
        </p:spPr>
      </p:pic>
      <p:sp>
        <p:nvSpPr>
          <p:cNvPr id="3" name=""/>
          <p:cNvSpPr/>
          <p:nvPr>
            <p:ph type="body" idx="10"/>
          </p:nvPr>
        </p:nvSpPr>
        <p:spPr>
          <a:xfrm>
            <a:off x="615315" y="254000"/>
            <a:ext cx="11579225" cy="90170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163195" rIns="0" bIns="0" anchor="t"/>
          <a:lstStyle/>
          <a:p>
            <a:pPr marL="182880" marR="0" indent="0" algn="l">
              <a:lnSpc>
                <a:spcPts val="4500"/>
              </a:lnSpc>
              <a:spcAft>
                <a:spcPts val="1315"/>
              </a:spcAft>
            </a:pPr>
            <a:r>
              <a:rPr lang="en-US" sz="4000" spc="-15">
                <a:solidFill>
                  <a:srgbClr val="FDFDF9"/>
                </a:solidFill>
                <a:latin typeface="Arial" pitchFamily="2" panose="02020603050405020304"/>
              </a:rPr>
              <a:t>One Message, Many Voices 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27"/>
          <a:stretch>
            <a:fillRect/>
          </a:stretch>
        </p:blipFill>
        <p:spPr>
          <a:xfrm>
            <a:off x="0" y="0"/>
            <a:ext cx="12194540" cy="6858000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793750" y="297815"/>
            <a:ext cx="6292850" cy="789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6680" rIns="0" bIns="0" anchor="t">
            <a:normAutofit fontScale="95000"/>
          </a:bodyPr>
          <a:lstStyle/>
          <a:p>
            <a:pPr marL="0" marR="0" indent="0" algn="l">
              <a:lnSpc>
                <a:spcPts val="4500"/>
              </a:lnSpc>
              <a:spcAft>
                <a:spcPts val="770"/>
              </a:spcAft>
            </a:pPr>
            <a:r>
              <a:rPr lang="en-US" sz="4000" b="1" spc="-150">
                <a:solidFill>
                  <a:srgbClr val="FFFFFF"/>
                </a:solidFill>
                <a:latin typeface="Arial" pitchFamily="2" panose="02020603050405020304"/>
              </a:rPr>
              <a:t>One Message</a:t>
            </a:r>
            <a:r>
              <a:rPr lang="en-US" sz="4000" spc="-150">
                <a:solidFill>
                  <a:srgbClr val="FFFFFF"/>
                </a:solidFill>
                <a:latin typeface="Arial" pitchFamily="2" panose="02020603050405020304"/>
              </a:rPr>
              <a:t>, </a:t>
            </a:r>
            <a:r>
              <a:rPr lang="en-US" sz="4000" b="1" spc="-150">
                <a:solidFill>
                  <a:srgbClr val="FFFFFF"/>
                </a:solidFill>
                <a:latin typeface="Arial" pitchFamily="2" panose="02020603050405020304"/>
              </a:rPr>
              <a:t>nM</a:t>
            </a:r>
            <a:r>
              <a:rPr lang="en-US" sz="4000" spc="-150">
                <a:solidFill>
                  <a:srgbClr val="FFFFFF"/>
                </a:solidFill>
                <a:latin typeface="Arial" pitchFamily="2" panose="02020603050405020304"/>
              </a:rPr>
              <a:t>an</a:t>
            </a:r>
            <a:r>
              <a:rPr lang="en-US" sz="4000" b="1" spc="-150">
                <a:solidFill>
                  <a:srgbClr val="FFFFFF"/>
                </a:solidFill>
                <a:latin typeface="Arial" pitchFamily="2" panose="02020603050405020304"/>
              </a:rPr>
              <a:t>y iVo</a:t>
            </a:r>
            <a:r>
              <a:rPr lang="en-US" sz="4000" spc="-150">
                <a:solidFill>
                  <a:srgbClr val="FFFFFF"/>
                </a:solidFill>
                <a:latin typeface="Arial" pitchFamily="2" panose="02020603050405020304"/>
              </a:rPr>
              <a:t>i</a:t>
            </a:r>
            <a:r>
              <a:rPr lang="en-US" sz="4000" b="1" spc="-150">
                <a:solidFill>
                  <a:srgbClr val="FFFFFF"/>
                </a:solidFill>
                <a:latin typeface="Arial" pitchFamily="2" panose="02020603050405020304"/>
              </a:rPr>
              <a:t>ces 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0" y="257810"/>
            <a:ext cx="610870" cy="897890"/>
          </a:xfrm>
          <a:prstGeom prst="rect">
            <a:avLst/>
          </a:prstGeom>
          <a:solidFill>
            <a:srgbClr val="FFFF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5" name=""/>
          <p:cNvPicPr/>
          <p:nvPr/>
        </p:nvPicPr>
        <p:blipFill>
          <a:blip r:embed="prId28"/>
          <a:stretch>
            <a:fillRect/>
          </a:stretch>
        </p:blipFill>
        <p:spPr>
          <a:xfrm>
            <a:off x="199390" y="1259205"/>
            <a:ext cx="11500485" cy="5307965"/>
          </a:xfrm>
          <a:prstGeom prst="rect">
            <a:avLst/>
          </a:prstGeom>
        </p:spPr>
      </p:pic>
      <p:sp>
        <p:nvSpPr>
          <p:cNvPr id="3" name=""/>
          <p:cNvSpPr/>
          <p:nvPr>
            <p:ph type="body" idx="10"/>
          </p:nvPr>
        </p:nvSpPr>
        <p:spPr>
          <a:xfrm>
            <a:off x="615315" y="228600"/>
            <a:ext cx="11579225" cy="906145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163830" rIns="0" bIns="0" anchor="t"/>
          <a:lstStyle/>
          <a:p>
            <a:pPr marL="182880" marR="0" indent="0" algn="l">
              <a:lnSpc>
                <a:spcPts val="4500"/>
              </a:lnSpc>
              <a:spcAft>
                <a:spcPts val="1365"/>
              </a:spcAft>
            </a:pPr>
            <a:r>
              <a:rPr lang="en-US" sz="4000" spc="-15">
                <a:solidFill>
                  <a:srgbClr val="FFFFFF"/>
                </a:solidFill>
                <a:latin typeface="Arial" pitchFamily="2" panose="02020603050405020304"/>
              </a:rPr>
              <a:t>One Message, Many Voices 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2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829310" y="411480"/>
            <a:ext cx="5815330" cy="580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00" b="1" spc="-125">
                <a:solidFill>
                  <a:srgbClr val="FFFFFF"/>
                </a:solidFill>
                <a:latin typeface="Arial" pitchFamily="2" panose="02020603050405020304"/>
              </a:rPr>
              <a:t>Hold Quarterly Meetings 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30"/>
          <a:stretch>
            <a:fillRect/>
          </a:stretch>
        </p:blipFill>
        <p:spPr>
          <a:xfrm>
            <a:off x="0" y="146050"/>
            <a:ext cx="12021185" cy="6517005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609600" y="259080"/>
            <a:ext cx="7339330" cy="892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3670" rIns="0" bIns="0" anchor="t"/>
          <a:lstStyle/>
          <a:p>
            <a:pPr marL="228600" marR="0" indent="0" algn="l">
              <a:lnSpc>
                <a:spcPts val="4500"/>
              </a:lnSpc>
              <a:spcAft>
                <a:spcPts val="1230"/>
              </a:spcAft>
            </a:pPr>
            <a:r>
              <a:rPr lang="en-US" sz="4000" b="1" spc="-20">
                <a:solidFill>
                  <a:srgbClr val="FFFFFF"/>
                </a:solidFill>
                <a:latin typeface="Arial" pitchFamily="2" panose="02020603050405020304"/>
              </a:rPr>
              <a:t>Form an Executive Board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719455" y="1304925"/>
            <a:ext cx="1880235" cy="2696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3030" rIns="0" bIns="0" anchor="t"/>
          <a:lstStyle/>
          <a:p>
            <a:pPr marL="0" marR="0" indent="228600" algn="just">
              <a:lnSpc>
                <a:spcPts val="36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25">
                <a:solidFill>
                  <a:srgbClr val="000000"/>
                </a:solidFill>
                <a:latin typeface="Arial" pitchFamily="2" panose="02020603050405020304"/>
              </a:rPr>
              <a:t>Speakers </a:t>
            </a:r>
          </a:p>
          <a:p>
            <a:pPr marL="0" marR="0" indent="228600" algn="just">
              <a:lnSpc>
                <a:spcPts val="3400"/>
              </a:lnSpc>
              <a:spcBef>
                <a:spcPts val="30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30">
                <a:solidFill>
                  <a:srgbClr val="000000"/>
                </a:solidFill>
                <a:latin typeface="Arial" pitchFamily="2" panose="02020603050405020304"/>
              </a:rPr>
              <a:t>Heroes </a:t>
            </a:r>
          </a:p>
          <a:p>
            <a:pPr marL="0" marR="0" indent="228600" algn="just">
              <a:lnSpc>
                <a:spcPts val="3400"/>
              </a:lnSpc>
              <a:spcBef>
                <a:spcPts val="58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35">
                <a:solidFill>
                  <a:srgbClr val="000000"/>
                </a:solidFill>
                <a:latin typeface="Arial" pitchFamily="2" panose="02020603050405020304"/>
              </a:rPr>
              <a:t>Events </a:t>
            </a:r>
          </a:p>
          <a:p>
            <a:pPr marL="0" marR="0" indent="228600" algn="just">
              <a:lnSpc>
                <a:spcPts val="3400"/>
              </a:lnSpc>
              <a:spcBef>
                <a:spcPts val="5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65">
                <a:solidFill>
                  <a:srgbClr val="000000"/>
                </a:solidFill>
                <a:latin typeface="Arial" pitchFamily="2" panose="02020603050405020304"/>
              </a:rPr>
              <a:t>Heartache </a:t>
            </a:r>
          </a:p>
          <a:p>
            <a:pPr marL="0" marR="0" indent="228600" algn="just">
              <a:lnSpc>
                <a:spcPts val="3600"/>
              </a:lnSpc>
              <a:spcBef>
                <a:spcPts val="670"/>
              </a:spcBef>
              <a:spcAft>
                <a:spcPts val="555"/>
              </a:spcAft>
              <a:buFont typeface="Symbol"/>
              <a:buChar char="·"/>
            </a:pPr>
            <a:r>
              <a:rPr lang="en-US" sz="2800" spc="-80">
                <a:solidFill>
                  <a:srgbClr val="000000"/>
                </a:solidFill>
                <a:latin typeface="Arial" pitchFamily="2" panose="02020603050405020304"/>
              </a:rPr>
              <a:t>Legislative 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0" y="259080"/>
            <a:ext cx="609600" cy="892810"/>
          </a:xfrm>
          <a:prstGeom prst="rect">
            <a:avLst/>
          </a:prstGeom>
          <a:solidFill>
            <a:srgbClr val="FFFF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6" name=""/>
          <p:cNvPicPr/>
          <p:nvPr/>
        </p:nvPicPr>
        <p:blipFill>
          <a:blip r:embed="prId31"/>
          <a:stretch>
            <a:fillRect/>
          </a:stretch>
        </p:blipFill>
        <p:spPr>
          <a:xfrm>
            <a:off x="9750425" y="6297295"/>
            <a:ext cx="1950720" cy="271145"/>
          </a:xfrm>
          <a:prstGeom prst="rect">
            <a:avLst/>
          </a:prstGeom>
        </p:spPr>
      </p:pic>
      <p:sp>
        <p:nvSpPr>
          <p:cNvPr id="3" name=""/>
          <p:cNvSpPr/>
          <p:nvPr>
            <p:ph type="body" idx="10"/>
          </p:nvPr>
        </p:nvSpPr>
        <p:spPr>
          <a:xfrm>
            <a:off x="609600" y="254000"/>
            <a:ext cx="11582400" cy="89789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160655" rIns="0" bIns="0" anchor="t"/>
          <a:lstStyle/>
          <a:p>
            <a:pPr marL="137160" marR="0" indent="0" algn="l">
              <a:lnSpc>
                <a:spcPts val="4500"/>
              </a:lnSpc>
              <a:spcAft>
                <a:spcPts val="1230"/>
              </a:spcAft>
            </a:pPr>
            <a:r>
              <a:rPr lang="en-US" sz="3900" b="1" spc="20">
                <a:solidFill>
                  <a:srgbClr val="FFFFFF"/>
                </a:solidFill>
                <a:latin typeface="Arial" pitchFamily="2" panose="02020603050405020304"/>
              </a:rPr>
              <a:t>What’s next? </a:t>
            </a:r>
          </a:p>
        </p:txBody>
      </p:sp>
      <p:sp>
        <p:nvSpPr>
          <p:cNvPr id="4" name=""/>
          <p:cNvSpPr/>
          <p:nvPr>
            <p:ph type="body" idx="10"/>
          </p:nvPr>
        </p:nvSpPr>
        <p:spPr>
          <a:xfrm>
            <a:off x="609600" y="1554480"/>
            <a:ext cx="11582400" cy="4742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30" rIns="0" bIns="0" anchor="t"/>
          <a:lstStyle/>
          <a:p>
            <a:pPr marL="137160" marR="0" indent="502920" algn="just">
              <a:lnSpc>
                <a:spcPts val="3900"/>
              </a:lnSpc>
              <a:spcAft>
                <a:spcPts val="0"/>
              </a:spcAft>
              <a:buFont typeface="Wingdings"/>
              <a:buChar char="q"/>
            </a:pPr>
            <a:r>
              <a:rPr lang="en-US" sz="3600" spc="-70">
                <a:solidFill>
                  <a:srgbClr val="000000"/>
                </a:solidFill>
                <a:latin typeface="Arial" pitchFamily="2" panose="02020603050405020304"/>
              </a:rPr>
              <a:t>Limitations under a government agency </a:t>
            </a:r>
          </a:p>
          <a:p>
            <a:pPr marL="868680" marR="0" indent="411480" algn="just">
              <a:lnSpc>
                <a:spcPts val="4400"/>
              </a:lnSpc>
              <a:spcBef>
                <a:spcPts val="470"/>
              </a:spcBef>
              <a:spcAft>
                <a:spcPts val="0"/>
              </a:spcAft>
              <a:buFont typeface="Symbol"/>
              <a:buChar char="·"/>
            </a:pPr>
            <a:r>
              <a:rPr lang="en-US" sz="3600" spc="-85">
                <a:solidFill>
                  <a:srgbClr val="000000"/>
                </a:solidFill>
                <a:latin typeface="Arial" pitchFamily="2" panose="02020603050405020304"/>
              </a:rPr>
              <a:t>Form a non-profit? </a:t>
            </a:r>
          </a:p>
          <a:p>
            <a:pPr marL="868680" marR="0" indent="411480" algn="just">
              <a:lnSpc>
                <a:spcPts val="4400"/>
              </a:lnSpc>
              <a:spcBef>
                <a:spcPts val="450"/>
              </a:spcBef>
              <a:spcAft>
                <a:spcPts val="0"/>
              </a:spcAft>
              <a:buFont typeface="Symbol"/>
              <a:buChar char="·"/>
            </a:pPr>
            <a:r>
              <a:rPr lang="en-US" sz="3600" spc="-70">
                <a:solidFill>
                  <a:srgbClr val="000000"/>
                </a:solidFill>
                <a:latin typeface="Arial" pitchFamily="2" panose="02020603050405020304"/>
              </a:rPr>
              <a:t>Partner with an existing non-profit? </a:t>
            </a:r>
          </a:p>
          <a:p>
            <a:pPr marL="137160" marR="0" indent="502920" algn="just">
              <a:lnSpc>
                <a:spcPts val="3900"/>
              </a:lnSpc>
              <a:spcBef>
                <a:spcPts val="985"/>
              </a:spcBef>
              <a:spcAft>
                <a:spcPts val="0"/>
              </a:spcAft>
              <a:buFont typeface="Wingdings"/>
              <a:buChar char="q"/>
            </a:pPr>
            <a:r>
              <a:rPr lang="en-US" sz="3600" spc="-70">
                <a:solidFill>
                  <a:srgbClr val="000000"/>
                </a:solidFill>
                <a:latin typeface="Arial" pitchFamily="2" panose="02020603050405020304"/>
              </a:rPr>
              <a:t>Revisiting prioritization </a:t>
            </a:r>
          </a:p>
          <a:p>
            <a:pPr marL="868680" marR="0" indent="411480" algn="just">
              <a:lnSpc>
                <a:spcPts val="4400"/>
              </a:lnSpc>
              <a:spcBef>
                <a:spcPts val="470"/>
              </a:spcBef>
              <a:spcAft>
                <a:spcPts val="0"/>
              </a:spcAft>
              <a:buFont typeface="Symbol"/>
              <a:buChar char="·"/>
            </a:pPr>
            <a:r>
              <a:rPr lang="en-US" sz="3600" spc="-75">
                <a:solidFill>
                  <a:srgbClr val="000000"/>
                </a:solidFill>
                <a:latin typeface="Arial" pitchFamily="2" panose="02020603050405020304"/>
              </a:rPr>
              <a:t>Crash Modification Factors </a:t>
            </a:r>
          </a:p>
          <a:p>
            <a:pPr marL="137160" marR="0" indent="502920" algn="just">
              <a:lnSpc>
                <a:spcPts val="3900"/>
              </a:lnSpc>
              <a:spcBef>
                <a:spcPts val="985"/>
              </a:spcBef>
              <a:spcAft>
                <a:spcPts val="8740"/>
              </a:spcAft>
              <a:buFont typeface="Wingdings"/>
              <a:buChar char="q"/>
            </a:pPr>
            <a:r>
              <a:rPr lang="en-US" sz="3600" spc="-85">
                <a:solidFill>
                  <a:srgbClr val="000000"/>
                </a:solidFill>
                <a:latin typeface="Arial" pitchFamily="2" panose="02020603050405020304"/>
              </a:rPr>
              <a:t>Comprehensive Approach to Speed Management 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0" y="259080"/>
            <a:ext cx="612775" cy="892810"/>
          </a:xfrm>
          <a:prstGeom prst="rect">
            <a:avLst/>
          </a:prstGeom>
          <a:solidFill>
            <a:srgbClr val="FFFF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7" name=""/>
          <p:cNvPicPr/>
          <p:nvPr/>
        </p:nvPicPr>
        <p:blipFill>
          <a:blip r:embed="prId32"/>
          <a:stretch>
            <a:fillRect/>
          </a:stretch>
        </p:blipFill>
        <p:spPr>
          <a:xfrm>
            <a:off x="10445750" y="6324600"/>
            <a:ext cx="1255395" cy="243840"/>
          </a:xfrm>
          <a:prstGeom prst="rect">
            <a:avLst/>
          </a:prstGeom>
        </p:spPr>
      </p:pic>
      <p:sp>
        <p:nvSpPr>
          <p:cNvPr id="3" name=""/>
          <p:cNvSpPr/>
          <p:nvPr>
            <p:ph type="body" idx="10"/>
          </p:nvPr>
        </p:nvSpPr>
        <p:spPr>
          <a:xfrm>
            <a:off x="618490" y="152400"/>
            <a:ext cx="11573510" cy="99949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82880" marR="0" indent="0" algn="l">
              <a:lnSpc>
                <a:spcPts val="3900"/>
              </a:lnSpc>
              <a:spcAft>
                <a:spcPts val="0"/>
              </a:spcAft>
            </a:pPr>
            <a:r>
              <a:rPr lang="en-US" sz="3600" spc="-10">
                <a:solidFill>
                  <a:srgbClr val="FFFFFF"/>
                </a:solidFill>
                <a:latin typeface="Arial" pitchFamily="2" panose="02020603050405020304"/>
              </a:rPr>
              <a:t>SAFETY of complete streets </a:t>
            </a:r>
          </a:p>
          <a:p>
            <a:pPr marL="182880" marR="0" indent="0"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spc="-10">
                <a:solidFill>
                  <a:srgbClr val="FFFFFF"/>
                </a:solidFill>
                <a:latin typeface="Arial" pitchFamily="2" panose="02020603050405020304"/>
              </a:rPr>
              <a:t>A</a:t>
            </a:r>
            <a:r>
              <a:rPr lang="en-US" sz="2900" spc="-10">
                <a:solidFill>
                  <a:srgbClr val="FFFFFF"/>
                </a:solidFill>
                <a:latin typeface="Arial" pitchFamily="2" panose="02020603050405020304"/>
              </a:rPr>
              <a:t>LL </a:t>
            </a:r>
            <a:r>
              <a:rPr lang="en-US" sz="3600" spc="-10">
                <a:solidFill>
                  <a:srgbClr val="FFFFFF"/>
                </a:solidFill>
                <a:latin typeface="Arial" pitchFamily="2" panose="02020603050405020304"/>
              </a:rPr>
              <a:t>C</a:t>
            </a:r>
            <a:r>
              <a:rPr lang="en-US" sz="2900" spc="-10">
                <a:solidFill>
                  <a:srgbClr val="FFFFFF"/>
                </a:solidFill>
                <a:latin typeface="Arial" pitchFamily="2" panose="02020603050405020304"/>
              </a:rPr>
              <a:t>RASHES </a:t>
            </a:r>
          </a:p>
        </p:txBody>
      </p:sp>
      <p:graphicFrame>
        <p:nvGraphicFramePr>
          <p:cNvPr id="5" name=""/>
          <p:cNvGraphicFramePr>
            <a:graphicFrameLocks noGrp="1"/>
          </p:cNvGraphicFramePr>
          <p:nvPr/>
        </p:nvGraphicFramePr>
        <p:xfrm>
          <a:off x="731520" y="1377950"/>
          <a:ext cx="9702800" cy="5226050"/>
        </p:xfrm>
        <a:graphic>
          <a:graphicData uri="http://schemas.openxmlformats.org/drawingml/2006/table">
            <a:tbl>
              <a:tblGrid>
                <a:gridCol w="3529330"/>
                <a:gridCol w="1313815"/>
                <a:gridCol w="3383280"/>
                <a:gridCol w="1476375"/>
              </a:tblGrid>
              <a:tr h="975360"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2835"/>
                        </a:spcBef>
                        <a:spcAft>
                          <a:spcPts val="2605"/>
                        </a:spcAft>
                      </a:pPr>
                      <a:r>
                        <a:rPr lang="en-US" sz="2000" b="1" spc="0">
                          <a:solidFill>
                            <a:srgbClr val="FFFFFF"/>
                          </a:solidFill>
                          <a:latin typeface="Calibri" pitchFamily="2" panose="02020603050405020304"/>
                        </a:rPr>
                        <a:t>Countermeasure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2835"/>
                        </a:spcBef>
                        <a:spcAft>
                          <a:spcPts val="2605"/>
                        </a:spcAft>
                      </a:pPr>
                      <a:r>
                        <a:rPr lang="en-US" sz="2000" b="1" spc="0">
                          <a:solidFill>
                            <a:srgbClr val="FFFFFF"/>
                          </a:solidFill>
                          <a:latin typeface="Calibri" pitchFamily="2" panose="02020603050405020304"/>
                        </a:rPr>
                        <a:t>CMF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2835"/>
                        </a:spcBef>
                        <a:spcAft>
                          <a:spcPts val="2605"/>
                        </a:spcAft>
                      </a:pPr>
                      <a:r>
                        <a:rPr lang="en-US" sz="2000" b="1" spc="0">
                          <a:solidFill>
                            <a:srgbClr val="FFFFFF"/>
                          </a:solidFill>
                          <a:latin typeface="Calibri" pitchFamily="2" panose="02020603050405020304"/>
                        </a:rPr>
                        <a:t>Crash Type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1635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0">
                          <a:solidFill>
                            <a:srgbClr val="FFFFFF"/>
                          </a:solidFill>
                          <a:latin typeface="Calibri" pitchFamily="2" panose="02020603050405020304"/>
                        </a:rPr>
                        <a:t>Star Quality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190"/>
                        </a:spcBef>
                        <a:spcAft>
                          <a:spcPts val="1405"/>
                        </a:spcAft>
                      </a:pPr>
                      <a:r>
                        <a:rPr lang="en-US" sz="2000" b="1" spc="0">
                          <a:solidFill>
                            <a:srgbClr val="FFFFFF"/>
                          </a:solidFill>
                          <a:latin typeface="Calibri" pitchFamily="2" panose="02020603050405020304"/>
                        </a:rPr>
                        <a:t>Rating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774065"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1470"/>
                        </a:spcBef>
                        <a:spcAft>
                          <a:spcPts val="1280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Implement automated speed enforcement </a:t>
                      </a:r>
                      <a:br/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cameras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477520" indent="0" algn="r">
                        <a:lnSpc>
                          <a:spcPts val="1700"/>
                        </a:lnSpc>
                        <a:spcBef>
                          <a:spcPts val="2300"/>
                        </a:spcBef>
                        <a:spcAft>
                          <a:spcPts val="2120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0.46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2300"/>
                        </a:spcBef>
                        <a:spcAft>
                          <a:spcPts val="2120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All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4000"/>
                        </a:lnSpc>
                        <a:spcBef>
                          <a:spcPts val="1240"/>
                        </a:spcBef>
                        <a:spcAft>
                          <a:spcPts val="820"/>
                        </a:spcAft>
                      </a:pPr>
                      <a:r>
                        <a:rPr lang="en-US" sz="545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****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771525"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1450"/>
                        </a:spcBef>
                        <a:spcAft>
                          <a:spcPts val="1255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Improve angle of </a:t>
                      </a:r>
                      <a:br/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channelized right turn lane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2280"/>
                        </a:spcBef>
                        <a:spcAft>
                          <a:spcPts val="2095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0.558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2280"/>
                        </a:spcBef>
                        <a:spcAft>
                          <a:spcPts val="2095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All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4000"/>
                        </a:lnSpc>
                        <a:spcBef>
                          <a:spcPts val="1240"/>
                        </a:spcBef>
                        <a:spcAft>
                          <a:spcPts val="775"/>
                        </a:spcAft>
                      </a:pPr>
                      <a:r>
                        <a:rPr lang="en-US" sz="545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****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774065"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1465"/>
                        </a:spcBef>
                        <a:spcAft>
                          <a:spcPts val="1285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Construct gateway monument </a:t>
                      </a:r>
                      <a:br/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(on state-owned road)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477520" indent="0" algn="r">
                        <a:lnSpc>
                          <a:spcPts val="1700"/>
                        </a:lnSpc>
                        <a:spcBef>
                          <a:spcPts val="2300"/>
                        </a:spcBef>
                        <a:spcAft>
                          <a:spcPts val="2120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0.68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2300"/>
                        </a:spcBef>
                        <a:spcAft>
                          <a:spcPts val="2120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All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4000"/>
                        </a:lnSpc>
                        <a:spcBef>
                          <a:spcPts val="1260"/>
                        </a:spcBef>
                        <a:spcAft>
                          <a:spcPts val="800"/>
                        </a:spcAft>
                      </a:pPr>
                      <a:r>
                        <a:rPr lang="en-US" sz="545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***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770890">
                <a:tc>
                  <a:txBody>
                    <a:bodyPr vert="horz" anchor="t"/>
                    <a:lstStyle/>
                    <a:p>
                      <a:pPr marL="777240" marR="45720" indent="0" algn="l">
                        <a:lnSpc>
                          <a:spcPts val="1700"/>
                        </a:lnSpc>
                        <a:spcBef>
                          <a:spcPts val="1470"/>
                        </a:spcBef>
                        <a:spcAft>
                          <a:spcPts val="1235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Road diet (Convert 4-lane undivided road to 2-lanes plus turning lane)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477520" indent="0" algn="r">
                        <a:lnSpc>
                          <a:spcPts val="1700"/>
                        </a:lnSpc>
                        <a:spcBef>
                          <a:spcPts val="2300"/>
                        </a:spcBef>
                        <a:spcAft>
                          <a:spcPts val="2075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0.71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2300"/>
                        </a:spcBef>
                        <a:spcAft>
                          <a:spcPts val="2075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All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4000"/>
                        </a:lnSpc>
                        <a:spcBef>
                          <a:spcPts val="1240"/>
                        </a:spcBef>
                        <a:spcAft>
                          <a:spcPts val="775"/>
                        </a:spcAft>
                      </a:pPr>
                      <a:r>
                        <a:rPr lang="en-US" sz="545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*****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1148715">
                <a:tc>
                  <a:txBody>
                    <a:bodyPr vert="horz" anchor="t"/>
                    <a:lstStyle/>
                    <a:p>
                      <a:pPr marL="0" marR="0" indent="0" algn="just">
                        <a:lnSpc>
                          <a:spcPts val="1700"/>
                        </a:lnSpc>
                        <a:spcBef>
                          <a:spcPts val="2140"/>
                        </a:spcBef>
                        <a:spcAft>
                          <a:spcPts val="0"/>
                        </a:spcAft>
                      </a:pPr>
                      <a:r>
                        <a:rPr lang="en-US" sz="1400" spc="-5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Changing left turn phasing from at least one </a:t>
                      </a:r>
                      <a:r>
                        <a:rPr lang="en-US" sz="1400" spc="-5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permissive approach to flashing yellow arrow </a:t>
                      </a:r>
                    </a:p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15"/>
                        </a:spcBef>
                        <a:spcAft>
                          <a:spcPts val="1810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(FYA)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600"/>
                        </a:lnSpc>
                        <a:spcBef>
                          <a:spcPts val="3880"/>
                        </a:spcBef>
                        <a:spcAft>
                          <a:spcPts val="3495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0.753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600"/>
                        </a:lnSpc>
                        <a:spcBef>
                          <a:spcPts val="3880"/>
                        </a:spcBef>
                        <a:spcAft>
                          <a:spcPts val="3495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All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4000"/>
                        </a:lnSpc>
                        <a:spcBef>
                          <a:spcPts val="2750"/>
                        </a:spcBef>
                        <a:spcAft>
                          <a:spcPts val="2195"/>
                        </a:spcAft>
                      </a:pPr>
                      <a:r>
                        <a:rPr lang="en-US" sz="545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*****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"/>
          <p:cNvPicPr/>
          <p:nvPr/>
        </p:nvPicPr>
        <p:blipFill>
          <a:blip r:embed="prId3"/>
          <a:stretch>
            <a:fillRect/>
          </a:stretch>
        </p:blipFill>
        <p:spPr>
          <a:xfrm>
            <a:off x="9750425" y="6297295"/>
            <a:ext cx="1950720" cy="271145"/>
          </a:xfrm>
          <a:prstGeom prst="rect">
            <a:avLst/>
          </a:prstGeom>
        </p:spPr>
      </p:pic>
      <p:sp>
        <p:nvSpPr>
          <p:cNvPr id="2" name=""/>
          <p:cNvSpPr/>
          <p:nvPr>
            <p:ph type="body" idx="10"/>
          </p:nvPr>
        </p:nvSpPr>
        <p:spPr>
          <a:xfrm>
            <a:off x="609600" y="241300"/>
            <a:ext cx="11582400" cy="90170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162560" rIns="0" bIns="0" anchor="t"/>
          <a:lstStyle/>
          <a:p>
            <a:pPr marL="182880" marR="0" indent="0" algn="l">
              <a:lnSpc>
                <a:spcPts val="4600"/>
              </a:lnSpc>
              <a:spcAft>
                <a:spcPts val="1260"/>
              </a:spcAft>
            </a:pPr>
            <a:r>
              <a:rPr lang="en-US" sz="4000" spc="0">
                <a:solidFill>
                  <a:srgbClr val="FFFFFF"/>
                </a:solidFill>
                <a:latin typeface="Arial" pitchFamily="2" panose="02020603050405020304"/>
              </a:rPr>
              <a:t>What does the data tell us about our county? </a:t>
            </a:r>
          </a:p>
        </p:txBody>
      </p:sp>
      <p:sp>
        <p:nvSpPr>
          <p:cNvPr id="3" name=""/>
          <p:cNvSpPr/>
          <p:nvPr>
            <p:ph type="body" idx="10"/>
          </p:nvPr>
        </p:nvSpPr>
        <p:spPr>
          <a:xfrm>
            <a:off x="484505" y="1476375"/>
            <a:ext cx="11328400" cy="5048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1210"/>
              </a:spcAft>
            </a:pPr>
            <a:r>
              <a:rPr lang="en-US" sz="2400" b="1" spc="-15">
                <a:solidFill>
                  <a:srgbClr val="000000"/>
                </a:solidFill>
                <a:latin typeface="Arial" pitchFamily="2" panose="02020603050405020304"/>
              </a:rPr>
              <a:t>For every 1 fatal crash, 8 incapacitating injury crashes. Altogether ~1500 /year. </a:t>
            </a:r>
          </a:p>
        </p:txBody>
      </p:sp>
      <p:graphicFrame>
        <p:nvGraphicFramePr>
          <p:cNvPr id="5" name=""/>
          <p:cNvGraphicFramePr>
            <a:graphicFrameLocks noGrp="1"/>
          </p:cNvGraphicFramePr>
          <p:nvPr/>
        </p:nvGraphicFramePr>
        <p:xfrm>
          <a:off x="484505" y="1984375"/>
          <a:ext cx="11328400" cy="454025"/>
        </p:xfrm>
        <a:graphic>
          <a:graphicData uri="http://schemas.openxmlformats.org/drawingml/2006/table">
            <a:tbl>
              <a:tblGrid>
                <a:gridCol w="5330825"/>
                <a:gridCol w="3152140"/>
                <a:gridCol w="2845435"/>
              </a:tblGrid>
              <a:tr h="313690">
                <a:tc>
                  <a:txBody>
                    <a:bodyPr vert="horz" anchor="t"/>
                    <a:lstStyle/>
                    <a:p>
                      <a:pPr marL="0" marR="100330" indent="22860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2200" spc="-2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75% of fatal crashes occur on roads with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posted speeds 40 mph +,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230505" indent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whether they involve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"/>
          <p:cNvGraphicFramePr>
            <a:graphicFrameLocks noGrp="1"/>
          </p:cNvGraphicFramePr>
          <p:nvPr/>
        </p:nvGraphicFramePr>
        <p:xfrm>
          <a:off x="484505" y="2435225"/>
          <a:ext cx="11328400" cy="905510"/>
        </p:xfrm>
        <a:graphic>
          <a:graphicData uri="http://schemas.openxmlformats.org/drawingml/2006/table">
            <a:tbl>
              <a:tblGrid>
                <a:gridCol w="7367270"/>
                <a:gridCol w="3961130"/>
              </a:tblGrid>
              <a:tr h="429895">
                <a:tc rowSpan="2">
                  <a:txBody>
                    <a:bodyPr vert="horz" anchor="t"/>
                    <a:lstStyle/>
                    <a:p>
                      <a:pPr marL="0" marR="1631315" indent="0" algn="r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pedestrians, cyclists, or are strictly vehicular. </a:t>
                      </a:r>
                    </a:p>
                    <a:p>
                      <a:pPr marL="0" marR="0" indent="228600" algn="ctr">
                        <a:lnSpc>
                          <a:spcPts val="2600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22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75% of fatal &amp; incapacitating injury crashes occur on only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313690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1229995" indent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pc="-35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one-third of our roads.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"/>
          <p:cNvGraphicFramePr>
            <a:graphicFrameLocks noGrp="1"/>
          </p:cNvGraphicFramePr>
          <p:nvPr/>
        </p:nvGraphicFramePr>
        <p:xfrm>
          <a:off x="484505" y="3343910"/>
          <a:ext cx="11328400" cy="475615"/>
        </p:xfrm>
        <a:graphic>
          <a:graphicData uri="http://schemas.openxmlformats.org/drawingml/2006/table">
            <a:tbl>
              <a:tblGrid>
                <a:gridCol w="3773805"/>
                <a:gridCol w="2334260"/>
                <a:gridCol w="5220335"/>
              </a:tblGrid>
              <a:tr h="313690">
                <a:tc>
                  <a:txBody>
                    <a:bodyPr vert="horz" anchor="t"/>
                    <a:lstStyle/>
                    <a:p>
                      <a:pPr marL="0" marR="0" indent="228600"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22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33% of fatal crashes involve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aggressive driving.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645160" indent="0" algn="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5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(It’s 42% of fatal </a:t>
                      </a:r>
                      <a:r>
                        <a:rPr lang="en-US" sz="2200" u="sng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vehicular</a:t>
                      </a:r>
                      <a:r>
                        <a:rPr lang="en-US" sz="22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 crashes.)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"/>
          <p:cNvSpPr/>
          <p:nvPr>
            <p:ph type="body" idx="10"/>
          </p:nvPr>
        </p:nvSpPr>
        <p:spPr>
          <a:xfrm>
            <a:off x="484505" y="3816350"/>
            <a:ext cx="11328400" cy="2480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228600" algn="l">
              <a:lnSpc>
                <a:spcPts val="2600"/>
              </a:lnSpc>
              <a:spcAft>
                <a:spcPts val="0"/>
              </a:spcAft>
              <a:buFont typeface="Symbol"/>
              <a:buChar char="·"/>
            </a:pPr>
            <a:r>
              <a:rPr lang="en-US" sz="2200" spc="0">
                <a:solidFill>
                  <a:srgbClr val="000000"/>
                </a:solidFill>
                <a:latin typeface="Arial" pitchFamily="2" panose="02020603050405020304"/>
              </a:rPr>
              <a:t>24% of fatal crashes involve lack of lighting</a:t>
            </a:r>
            <a:r>
              <a:rPr lang="en-US" sz="2200" spc="0">
                <a:solidFill>
                  <a:srgbClr val="000000"/>
                </a:solidFill>
                <a:latin typeface="Arial" pitchFamily="2" panose="02020603050405020304"/>
              </a:rPr>
              <a:t>. (It’s 39% of fatal </a:t>
            </a:r>
            <a:r>
              <a:rPr lang="en-US" sz="2200" u="sng" spc="0">
                <a:solidFill>
                  <a:srgbClr val="000000"/>
                </a:solidFill>
                <a:latin typeface="Arial" pitchFamily="2" panose="02020603050405020304"/>
              </a:rPr>
              <a:t>pedestrian</a:t>
            </a:r>
            <a:r>
              <a:rPr lang="en-US" sz="2200" spc="0">
                <a:solidFill>
                  <a:srgbClr val="000000"/>
                </a:solidFill>
                <a:latin typeface="Arial" pitchFamily="2" panose="02020603050405020304"/>
              </a:rPr>
              <a:t> crashes.) </a:t>
            </a:r>
          </a:p>
          <a:p>
            <a:pPr marL="228600" marR="685800" indent="228600" algn="l">
              <a:lnSpc>
                <a:spcPts val="3200"/>
              </a:lnSpc>
              <a:spcBef>
                <a:spcPts val="585"/>
              </a:spcBef>
              <a:spcAft>
                <a:spcPts val="0"/>
              </a:spcAft>
              <a:buFont typeface="Symbol"/>
              <a:buChar char="·"/>
            </a:pPr>
            <a:r>
              <a:rPr lang="en-US" sz="2200" spc="0">
                <a:solidFill>
                  <a:srgbClr val="000000"/>
                </a:solidFill>
                <a:latin typeface="Arial" pitchFamily="2" panose="02020603050405020304"/>
              </a:rPr>
              <a:t>Pedestrian crashes that include injuries are more severe: one-third result in death or incapacitation. We average more than one pedestrian injury crash every day. </a:t>
            </a:r>
          </a:p>
          <a:p>
            <a:pPr marL="228600" marR="0" indent="228600" algn="l">
              <a:lnSpc>
                <a:spcPts val="2700"/>
              </a:lnSpc>
              <a:spcBef>
                <a:spcPts val="1060"/>
              </a:spcBef>
              <a:spcAft>
                <a:spcPts val="6225"/>
              </a:spcAft>
              <a:buFont typeface="Symbol"/>
              <a:buChar char="·"/>
            </a:pPr>
            <a:r>
              <a:rPr lang="en-US" sz="2200" spc="-10">
                <a:solidFill>
                  <a:srgbClr val="000000"/>
                </a:solidFill>
                <a:latin typeface="Arial" pitchFamily="2" panose="02020603050405020304"/>
              </a:rPr>
              <a:t>In the US, motor vehicle crashes are the leading cause of death for young people &lt;35 yrs. 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0" y="259080"/>
            <a:ext cx="609600" cy="892810"/>
          </a:xfrm>
          <a:prstGeom prst="rect">
            <a:avLst/>
          </a:prstGeom>
          <a:solidFill>
            <a:srgbClr val="FFFF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7" name=""/>
          <p:cNvPicPr/>
          <p:nvPr/>
        </p:nvPicPr>
        <p:blipFill>
          <a:blip r:embed="prId33"/>
          <a:stretch>
            <a:fillRect/>
          </a:stretch>
        </p:blipFill>
        <p:spPr>
          <a:xfrm>
            <a:off x="9808210" y="6321425"/>
            <a:ext cx="1892935" cy="247015"/>
          </a:xfrm>
          <a:prstGeom prst="rect">
            <a:avLst/>
          </a:prstGeom>
        </p:spPr>
      </p:pic>
      <p:sp>
        <p:nvSpPr>
          <p:cNvPr id="3" name=""/>
          <p:cNvSpPr/>
          <p:nvPr>
            <p:ph type="body" idx="10"/>
          </p:nvPr>
        </p:nvSpPr>
        <p:spPr>
          <a:xfrm>
            <a:off x="609600" y="76200"/>
            <a:ext cx="11582400" cy="107569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182880" marR="0" indent="0" algn="l">
              <a:lnSpc>
                <a:spcPts val="4000"/>
              </a:lnSpc>
              <a:spcAft>
                <a:spcPts val="0"/>
              </a:spcAft>
            </a:pPr>
            <a:r>
              <a:rPr lang="en-US" sz="3600" spc="-10">
                <a:solidFill>
                  <a:srgbClr val="FFFFFF"/>
                </a:solidFill>
                <a:latin typeface="Arial" pitchFamily="2" panose="02020603050405020304"/>
              </a:rPr>
              <a:t>SAFETY of complete streets </a:t>
            </a:r>
          </a:p>
          <a:p>
            <a:pPr marL="182880" marR="0" indent="0" algn="l">
              <a:lnSpc>
                <a:spcPts val="4000"/>
              </a:lnSpc>
              <a:spcBef>
                <a:spcPts val="0"/>
              </a:spcBef>
              <a:spcAft>
                <a:spcPts val="240"/>
              </a:spcAft>
            </a:pPr>
            <a:r>
              <a:rPr lang="en-US" sz="3600" spc="-15">
                <a:solidFill>
                  <a:srgbClr val="FFFFFF"/>
                </a:solidFill>
                <a:latin typeface="Arial" pitchFamily="2" panose="02020603050405020304"/>
              </a:rPr>
              <a:t>B</a:t>
            </a:r>
            <a:r>
              <a:rPr lang="en-US" sz="2900" spc="-15">
                <a:solidFill>
                  <a:srgbClr val="FFFFFF"/>
                </a:solidFill>
                <a:latin typeface="Arial" pitchFamily="2" panose="02020603050405020304"/>
              </a:rPr>
              <a:t>IKE</a:t>
            </a:r>
            <a:r>
              <a:rPr lang="en-US" sz="3600" spc="-15">
                <a:solidFill>
                  <a:srgbClr val="FFFFFF"/>
                </a:solidFill>
                <a:latin typeface="Arial" pitchFamily="2" panose="02020603050405020304"/>
              </a:rPr>
              <a:t>/P</a:t>
            </a:r>
            <a:r>
              <a:rPr lang="en-US" sz="2900" spc="-15">
                <a:solidFill>
                  <a:srgbClr val="FFFFFF"/>
                </a:solidFill>
                <a:latin typeface="Arial" pitchFamily="2" panose="02020603050405020304"/>
              </a:rPr>
              <a:t>ED </a:t>
            </a:r>
            <a:r>
              <a:rPr lang="en-US" sz="3600" spc="-15">
                <a:solidFill>
                  <a:srgbClr val="FFFFFF"/>
                </a:solidFill>
                <a:latin typeface="Arial" pitchFamily="2" panose="02020603050405020304"/>
              </a:rPr>
              <a:t>C</a:t>
            </a:r>
            <a:r>
              <a:rPr lang="en-US" sz="2900" spc="-15">
                <a:solidFill>
                  <a:srgbClr val="FFFFFF"/>
                </a:solidFill>
                <a:latin typeface="Arial" pitchFamily="2" panose="02020603050405020304"/>
              </a:rPr>
              <a:t>RASHES </a:t>
            </a:r>
          </a:p>
        </p:txBody>
      </p:sp>
      <p:graphicFrame>
        <p:nvGraphicFramePr>
          <p:cNvPr id="5" name=""/>
          <p:cNvGraphicFramePr>
            <a:graphicFrameLocks noGrp="1"/>
          </p:cNvGraphicFramePr>
          <p:nvPr/>
        </p:nvGraphicFramePr>
        <p:xfrm>
          <a:off x="609600" y="1454150"/>
          <a:ext cx="11582400" cy="5124450"/>
        </p:xfrm>
        <a:graphic>
          <a:graphicData uri="http://schemas.openxmlformats.org/drawingml/2006/table">
            <a:tbl>
              <a:tblGrid>
                <a:gridCol w="3621405"/>
                <a:gridCol w="1344295"/>
                <a:gridCol w="3462020"/>
                <a:gridCol w="3154680"/>
              </a:tblGrid>
              <a:tr h="865505"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2405"/>
                        </a:spcBef>
                        <a:spcAft>
                          <a:spcPts val="2150"/>
                        </a:spcAft>
                      </a:pPr>
                      <a:r>
                        <a:rPr lang="en-US" sz="2000" b="1" spc="0">
                          <a:solidFill>
                            <a:srgbClr val="FFFFFF"/>
                          </a:solidFill>
                          <a:latin typeface="Calibri" pitchFamily="2" panose="02020603050405020304"/>
                        </a:rPr>
                        <a:t>Countermeasure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2405"/>
                        </a:spcBef>
                        <a:spcAft>
                          <a:spcPts val="2150"/>
                        </a:spcAft>
                      </a:pPr>
                      <a:r>
                        <a:rPr lang="en-US" sz="2000" b="1" spc="0">
                          <a:solidFill>
                            <a:srgbClr val="FFFFFF"/>
                          </a:solidFill>
                          <a:latin typeface="Calibri" pitchFamily="2" panose="02020603050405020304"/>
                        </a:rPr>
                        <a:t>CMF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2405"/>
                        </a:spcBef>
                        <a:spcAft>
                          <a:spcPts val="2150"/>
                        </a:spcAft>
                      </a:pPr>
                      <a:r>
                        <a:rPr lang="en-US" sz="2000" b="1" spc="0">
                          <a:solidFill>
                            <a:srgbClr val="FFFFFF"/>
                          </a:solidFill>
                          <a:latin typeface="Calibri" pitchFamily="2" panose="02020603050405020304"/>
                        </a:rPr>
                        <a:t>Crash Type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1767840" indent="0" algn="r">
                        <a:lnSpc>
                          <a:spcPts val="2200"/>
                        </a:lnSpc>
                        <a:spcBef>
                          <a:spcPts val="1205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0">
                          <a:solidFill>
                            <a:srgbClr val="FFFFFF"/>
                          </a:solidFill>
                          <a:latin typeface="Calibri" pitchFamily="2" panose="02020603050405020304"/>
                        </a:rPr>
                        <a:t>Star Quality </a:t>
                      </a:r>
                    </a:p>
                    <a:p>
                      <a:pPr marL="0" marR="2053590" indent="0" algn="r">
                        <a:lnSpc>
                          <a:spcPts val="2200"/>
                        </a:lnSpc>
                        <a:spcBef>
                          <a:spcPts val="190"/>
                        </a:spcBef>
                        <a:spcAft>
                          <a:spcPts val="950"/>
                        </a:spcAft>
                      </a:pPr>
                      <a:r>
                        <a:rPr lang="en-US" sz="2000" b="1" spc="0">
                          <a:solidFill>
                            <a:srgbClr val="FFFFFF"/>
                          </a:solidFill>
                          <a:latin typeface="Calibri" pitchFamily="2" panose="02020603050405020304"/>
                        </a:rPr>
                        <a:t>Rating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682625"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1090"/>
                        </a:spcBef>
                        <a:spcAft>
                          <a:spcPts val="900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Modify signal phasing (implement a leading </a:t>
                      </a:r>
                      <a:br/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pedestrian interval)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l">
                        <a:lnSpc>
                          <a:spcPts val="1700"/>
                        </a:lnSpc>
                        <a:spcBef>
                          <a:spcPts val="1930"/>
                        </a:spcBef>
                        <a:spcAft>
                          <a:spcPts val="1740"/>
                        </a:spcAft>
                        <a:tabLst>
                          <a:tab algn="dec" pos="548640"/>
                        </a:tabLs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0.413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1930"/>
                        </a:spcBef>
                        <a:spcAft>
                          <a:spcPts val="1740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Vehicle/pedestrian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1996440" indent="0" algn="r">
                        <a:lnSpc>
                          <a:spcPts val="3400"/>
                        </a:lnSpc>
                        <a:spcBef>
                          <a:spcPts val="995"/>
                        </a:spcBef>
                        <a:spcAft>
                          <a:spcPts val="985"/>
                        </a:spcAft>
                      </a:pPr>
                      <a:r>
                        <a:rPr lang="en-US" sz="3650" spc="0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***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83845"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515"/>
                        </a:spcBef>
                        <a:spcAft>
                          <a:spcPts val="10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Install pedestrian hybrid beacon (PHB or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62915">
                <a:tc>
                  <a:txBody>
                    <a:bodyPr vert="horz" anchor="t"/>
                    <a:lstStyle/>
                    <a:p>
                      <a:pPr marL="1463040" marR="45720" indent="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325"/>
                        </a:spcAft>
                      </a:pPr>
                      <a:r>
                        <a:rPr lang="en-US" sz="1400" spc="-1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HAWK) with advanced yield or stop markings and signs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2005"/>
                        </a:spcAft>
                        <a:tabLst>
                          <a:tab algn="dec" pos="548640"/>
                        </a:tabLs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0.432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2005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Vehicle/pedestrian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1882140" indent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1275"/>
                        </a:spcAft>
                      </a:pPr>
                      <a:r>
                        <a:rPr lang="en-US" sz="3650" spc="0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****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83260"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600"/>
                        </a:lnSpc>
                        <a:spcBef>
                          <a:spcPts val="2010"/>
                        </a:spcBef>
                        <a:spcAft>
                          <a:spcPts val="1725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Allow parking on both sides of road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l">
                        <a:lnSpc>
                          <a:spcPts val="1600"/>
                        </a:lnSpc>
                        <a:spcBef>
                          <a:spcPts val="2010"/>
                        </a:spcBef>
                        <a:spcAft>
                          <a:spcPts val="1725"/>
                        </a:spcAft>
                        <a:tabLst>
                          <a:tab algn="dec" pos="548640"/>
                        </a:tabLs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0.480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600"/>
                        </a:lnSpc>
                        <a:spcBef>
                          <a:spcPts val="2010"/>
                        </a:spcBef>
                        <a:spcAft>
                          <a:spcPts val="1725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Vehicle/pedestrian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1996440" indent="0" algn="r">
                        <a:lnSpc>
                          <a:spcPts val="3400"/>
                        </a:lnSpc>
                        <a:spcBef>
                          <a:spcPts val="995"/>
                        </a:spcBef>
                        <a:spcAft>
                          <a:spcPts val="960"/>
                        </a:spcAft>
                      </a:pPr>
                      <a:r>
                        <a:rPr lang="en-US" sz="3650" spc="0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***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82625"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1085"/>
                        </a:spcBef>
                        <a:spcAft>
                          <a:spcPts val="900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Install raised median with or without marked </a:t>
                      </a:r>
                      <a:br/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crosswalk (uncontrolled)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l">
                        <a:lnSpc>
                          <a:spcPts val="1700"/>
                        </a:lnSpc>
                        <a:spcBef>
                          <a:spcPts val="1925"/>
                        </a:spcBef>
                        <a:spcAft>
                          <a:spcPts val="1740"/>
                        </a:spcAft>
                        <a:tabLst>
                          <a:tab algn="dec" pos="548640"/>
                        </a:tabLs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0.685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1925"/>
                        </a:spcBef>
                        <a:spcAft>
                          <a:spcPts val="1740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Vehicle/pedestrian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1996440" indent="0" algn="r">
                        <a:lnSpc>
                          <a:spcPts val="3400"/>
                        </a:lnSpc>
                        <a:spcBef>
                          <a:spcPts val="965"/>
                        </a:spcBef>
                        <a:spcAft>
                          <a:spcPts val="1010"/>
                        </a:spcAft>
                      </a:pPr>
                      <a:r>
                        <a:rPr lang="en-US" sz="3650" spc="0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***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79450"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1925"/>
                        </a:spcBef>
                        <a:spcAft>
                          <a:spcPts val="1695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Install bicycle lanes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l">
                        <a:lnSpc>
                          <a:spcPts val="1700"/>
                        </a:lnSpc>
                        <a:spcBef>
                          <a:spcPts val="1925"/>
                        </a:spcBef>
                        <a:spcAft>
                          <a:spcPts val="1695"/>
                        </a:spcAft>
                        <a:tabLst>
                          <a:tab algn="dec" pos="548640"/>
                        </a:tabLs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0.860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1925"/>
                        </a:spcBef>
                        <a:spcAft>
                          <a:spcPts val="1695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Vehicle/bicycle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1996440" indent="0" algn="r">
                        <a:lnSpc>
                          <a:spcPts val="3400"/>
                        </a:lnSpc>
                        <a:spcBef>
                          <a:spcPts val="970"/>
                        </a:spcBef>
                        <a:spcAft>
                          <a:spcPts val="960"/>
                        </a:spcAft>
                      </a:pPr>
                      <a:r>
                        <a:rPr lang="en-US" sz="3650" spc="0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***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76275"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1090"/>
                        </a:spcBef>
                        <a:spcAft>
                          <a:spcPts val="825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Permit right-turn-on-red </a:t>
                      </a:r>
                      <a:br/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(or No Turn on Red)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l">
                        <a:lnSpc>
                          <a:spcPts val="1700"/>
                        </a:lnSpc>
                        <a:spcBef>
                          <a:spcPts val="1090"/>
                        </a:spcBef>
                        <a:spcAft>
                          <a:spcPts val="0"/>
                        </a:spcAft>
                        <a:tabLst>
                          <a:tab algn="dec" pos="548640"/>
                        </a:tabLs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1.690 </a:t>
                      </a:r>
                    </a:p>
                    <a:p>
                      <a:pPr marL="0" marR="0" indent="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825"/>
                        </a:spcAft>
                        <a:tabLst>
                          <a:tab algn="dec" pos="548640"/>
                        </a:tabLs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(0.592)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1930"/>
                        </a:spcBef>
                        <a:spcAft>
                          <a:spcPts val="1665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Vehicle/bicycle, Vehicle/pedestrian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1767840" indent="0" algn="r">
                        <a:lnSpc>
                          <a:spcPts val="3400"/>
                        </a:lnSpc>
                        <a:spcBef>
                          <a:spcPts val="995"/>
                        </a:spcBef>
                        <a:spcAft>
                          <a:spcPts val="910"/>
                        </a:spcAft>
                      </a:pPr>
                      <a:r>
                        <a:rPr lang="en-US" sz="3650" spc="-250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*****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0" y="259080"/>
            <a:ext cx="609600" cy="892810"/>
          </a:xfrm>
          <a:prstGeom prst="rect">
            <a:avLst/>
          </a:prstGeom>
          <a:solidFill>
            <a:srgbClr val="FFFF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11" name=""/>
          <p:cNvPicPr/>
          <p:nvPr/>
        </p:nvPicPr>
        <p:blipFill>
          <a:blip r:embed="prId34"/>
          <a:stretch>
            <a:fillRect/>
          </a:stretch>
        </p:blipFill>
        <p:spPr>
          <a:xfrm>
            <a:off x="9750425" y="6297295"/>
            <a:ext cx="1950720" cy="271145"/>
          </a:xfrm>
          <a:prstGeom prst="rect">
            <a:avLst/>
          </a:prstGeom>
        </p:spPr>
      </p:pic>
      <p:sp>
        <p:nvSpPr>
          <p:cNvPr id="3" name=""/>
          <p:cNvSpPr/>
          <p:nvPr>
            <p:ph type="body" idx="10"/>
          </p:nvPr>
        </p:nvSpPr>
        <p:spPr>
          <a:xfrm>
            <a:off x="609600" y="254000"/>
            <a:ext cx="11582400" cy="89789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158750" rIns="0" bIns="0" anchor="t"/>
          <a:lstStyle/>
          <a:p>
            <a:pPr marL="228600" marR="0" indent="0" algn="l">
              <a:lnSpc>
                <a:spcPts val="4500"/>
              </a:lnSpc>
              <a:spcAft>
                <a:spcPts val="1230"/>
              </a:spcAft>
            </a:pPr>
            <a:r>
              <a:rPr lang="en-US" sz="4000" b="1" spc="-60">
                <a:solidFill>
                  <a:srgbClr val="FFFFFF"/>
                </a:solidFill>
                <a:latin typeface="Arial" pitchFamily="2" panose="02020603050405020304"/>
              </a:rPr>
              <a:t>Feeds into: </a:t>
            </a:r>
          </a:p>
        </p:txBody>
      </p:sp>
      <p:sp>
        <p:nvSpPr>
          <p:cNvPr id="4" name=""/>
          <p:cNvSpPr/>
          <p:nvPr>
            <p:ph type="body" idx="10"/>
          </p:nvPr>
        </p:nvSpPr>
        <p:spPr>
          <a:xfrm>
            <a:off x="609600" y="1246505"/>
            <a:ext cx="11582400" cy="509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502920" algn="just">
              <a:lnSpc>
                <a:spcPts val="3700"/>
              </a:lnSpc>
              <a:spcAft>
                <a:spcPts val="0"/>
              </a:spcAft>
              <a:buFont typeface="Wingdings"/>
              <a:buChar char="q"/>
            </a:pPr>
            <a:r>
              <a:rPr lang="en-US" sz="3600" spc="0">
                <a:solidFill>
                  <a:srgbClr val="000000"/>
                </a:solidFill>
                <a:latin typeface="Arial" pitchFamily="2" panose="02020603050405020304"/>
              </a:rPr>
              <a:t>Congestion Management Process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5050790" y="1755775"/>
            <a:ext cx="7141210" cy="737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1600"/>
              </a:lnSpc>
              <a:spcAft>
                <a:spcPts val="0"/>
              </a:spcAft>
            </a:pPr>
            <a:r>
              <a:rPr lang="en-US" sz="1750" b="1" spc="-20">
                <a:solidFill>
                  <a:srgbClr val="2D75B6"/>
                </a:solidFill>
                <a:latin typeface="Calibri" pitchFamily="2" panose="02020603050405020304"/>
              </a:rPr>
              <a:t>Strategy 1-A: </a:t>
            </a:r>
          </a:p>
          <a:p>
            <a:pPr marL="0" marR="0" indent="0" algn="just">
              <a:lnSpc>
                <a:spcPts val="1800"/>
              </a:lnSpc>
              <a:spcBef>
                <a:spcPts val="315"/>
              </a:spcBef>
              <a:spcAft>
                <a:spcPts val="0"/>
              </a:spcAft>
            </a:pPr>
            <a:r>
              <a:rPr lang="en-US" sz="1750" b="1" spc="-15">
                <a:solidFill>
                  <a:srgbClr val="000000"/>
                </a:solidFill>
                <a:latin typeface="Calibri" pitchFamily="2" panose="02020603050405020304"/>
              </a:rPr>
              <a:t>Reduce the frequency and severity of </a:t>
            </a:r>
          </a:p>
          <a:p>
            <a:pPr marL="0" marR="0" indent="0" algn="just">
              <a:lnSpc>
                <a:spcPts val="1800"/>
              </a:lnSpc>
              <a:spcBef>
                <a:spcPts val="315"/>
              </a:spcBef>
              <a:spcAft>
                <a:spcPts val="0"/>
              </a:spcAft>
            </a:pPr>
            <a:r>
              <a:rPr lang="en-US" sz="1750" b="1" spc="-15">
                <a:solidFill>
                  <a:srgbClr val="000000"/>
                </a:solidFill>
                <a:latin typeface="Calibri" pitchFamily="2" panose="02020603050405020304"/>
              </a:rPr>
              <a:t>crashes focusing on highest crash areas </a:t>
            </a:r>
          </a:p>
        </p:txBody>
      </p:sp>
      <p:sp>
        <p:nvSpPr>
          <p:cNvPr id="6" name=""/>
          <p:cNvSpPr/>
          <p:nvPr>
            <p:ph type="body" idx="10"/>
          </p:nvPr>
        </p:nvSpPr>
        <p:spPr>
          <a:xfrm>
            <a:off x="609600" y="2493010"/>
            <a:ext cx="11582400" cy="622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" rIns="0" bIns="0" anchor="t"/>
          <a:lstStyle/>
          <a:p>
            <a:pPr marL="0" marR="0" indent="502920" algn="l">
              <a:lnSpc>
                <a:spcPts val="3900"/>
              </a:lnSpc>
              <a:spcAft>
                <a:spcPts val="800"/>
              </a:spcAft>
              <a:buFont typeface="Wingdings"/>
              <a:buChar char="q"/>
            </a:pPr>
            <a:r>
              <a:rPr lang="en-US" sz="3600" spc="-30">
                <a:solidFill>
                  <a:srgbClr val="000000"/>
                </a:solidFill>
                <a:latin typeface="Arial" pitchFamily="2" panose="02020603050405020304"/>
              </a:rPr>
              <a:t>Safety Target Setting </a:t>
            </a:r>
          </a:p>
        </p:txBody>
      </p:sp>
      <p:sp>
        <p:nvSpPr>
          <p:cNvPr id="7" name=""/>
          <p:cNvSpPr/>
          <p:nvPr>
            <p:ph type="body" idx="10"/>
          </p:nvPr>
        </p:nvSpPr>
        <p:spPr>
          <a:xfrm>
            <a:off x="609600" y="3115310"/>
            <a:ext cx="11582400" cy="1825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/>
          <a:lstStyle/>
          <a:p>
            <a:pPr marL="50292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750" b="1" spc="-15">
                <a:solidFill>
                  <a:srgbClr val="5B9BD4"/>
                </a:solidFill>
                <a:latin typeface="Calibri" pitchFamily="2" panose="02020603050405020304"/>
              </a:rPr>
              <a:t>In order to reach the adopted high-investment goal of reducing </a:t>
            </a:r>
          </a:p>
          <a:p>
            <a:pPr marL="502920" marR="0" indent="0" algn="l">
              <a:lnSpc>
                <a:spcPts val="1900"/>
              </a:lnSpc>
              <a:spcBef>
                <a:spcPts val="290"/>
              </a:spcBef>
              <a:spcAft>
                <a:spcPts val="0"/>
              </a:spcAft>
            </a:pPr>
            <a:r>
              <a:rPr lang="en-US" sz="1750" b="1" spc="-15">
                <a:solidFill>
                  <a:srgbClr val="5B9BD4"/>
                </a:solidFill>
                <a:latin typeface="Calibri" pitchFamily="2" panose="02020603050405020304"/>
              </a:rPr>
              <a:t>crashes by 51% by</a:t>
            </a:r>
            <a:r>
              <a:rPr lang="en-US" sz="1750" b="1" spc="-15">
                <a:solidFill>
                  <a:srgbClr val="5B656E"/>
                </a:solidFill>
                <a:latin typeface="Calibri" pitchFamily="2" panose="02020603050405020304"/>
              </a:rPr>
              <a:t> 2040...</a:t>
            </a:r>
            <a:r>
              <a:rPr lang="en-US" sz="1750" b="1" spc="-15">
                <a:solidFill>
                  <a:srgbClr val="5B656E"/>
                </a:solidFill>
                <a:latin typeface="Calibri" pitchFamily="2" panose="02020603050405020304"/>
              </a:rPr>
              <a:t>Must</a:t>
            </a:r>
            <a:r>
              <a:rPr lang="en-US" sz="1750" b="1" spc="-15">
                <a:solidFill>
                  <a:srgbClr val="000000"/>
                </a:solidFill>
                <a:latin typeface="Calibri" pitchFamily="2" panose="02020603050405020304"/>
              </a:rPr>
              <a:t> Reduce Crashes 3.4% every year </a:t>
            </a:r>
          </a:p>
          <a:p>
            <a:pPr marL="0" marR="0" indent="502920" algn="l">
              <a:lnSpc>
                <a:spcPts val="3900"/>
              </a:lnSpc>
              <a:spcBef>
                <a:spcPts val="4650"/>
              </a:spcBef>
              <a:spcAft>
                <a:spcPts val="1450"/>
              </a:spcAft>
              <a:buFont typeface="Wingdings"/>
              <a:buChar char="q"/>
            </a:pPr>
            <a:r>
              <a:rPr lang="en-US" sz="3600" spc="0">
                <a:solidFill>
                  <a:srgbClr val="000000"/>
                </a:solidFill>
                <a:latin typeface="Arial" pitchFamily="2" panose="02020603050405020304"/>
              </a:rPr>
              <a:t>System Performance Report </a:t>
            </a:r>
            <a:r>
              <a:rPr lang="en-US" sz="2400" spc="0">
                <a:solidFill>
                  <a:srgbClr val="000000"/>
                </a:solidFill>
                <a:latin typeface="Arial" pitchFamily="2" panose="02020603050405020304"/>
              </a:rPr>
              <a:t>(safety correlated with health &amp; EJ)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609600" y="1755775"/>
            <a:ext cx="4441190" cy="737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4770" rIns="0" bIns="0" anchor="t"/>
          <a:lstStyle/>
          <a:p>
            <a:pPr marL="68580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750" b="1" spc="-25">
                <a:solidFill>
                  <a:srgbClr val="5B9BD4"/>
                </a:solidFill>
                <a:latin typeface="Calibri" pitchFamily="2" panose="02020603050405020304"/>
              </a:rPr>
              <a:t>GOAL 1: </a:t>
            </a:r>
          </a:p>
          <a:p>
            <a:pPr marL="685800" marR="0" indent="0" algn="l">
              <a:lnSpc>
                <a:spcPts val="1800"/>
              </a:lnSpc>
              <a:spcBef>
                <a:spcPts val="320"/>
              </a:spcBef>
              <a:spcAft>
                <a:spcPts val="1245"/>
              </a:spcAft>
            </a:pPr>
            <a:r>
              <a:rPr lang="en-US" sz="1750" b="1" spc="-25">
                <a:solidFill>
                  <a:srgbClr val="000000"/>
                </a:solidFill>
                <a:latin typeface="Calibri" pitchFamily="2" panose="02020603050405020304"/>
              </a:rPr>
              <a:t>Improve Reliability of Travel </a:t>
            </a:r>
          </a:p>
        </p:txBody>
      </p:sp>
      <p:graphicFrame>
        <p:nvGraphicFramePr>
          <p:cNvPr id="10" name=""/>
          <p:cNvGraphicFramePr>
            <a:graphicFrameLocks noGrp="1"/>
          </p:cNvGraphicFramePr>
          <p:nvPr/>
        </p:nvGraphicFramePr>
        <p:xfrm>
          <a:off x="601980" y="4940935"/>
          <a:ext cx="11582400" cy="1637665"/>
        </p:xfrm>
        <a:graphic>
          <a:graphicData uri="http://schemas.openxmlformats.org/drawingml/2006/table">
            <a:tbl>
              <a:tblGrid>
                <a:gridCol w="6012180"/>
                <a:gridCol w="5570220"/>
              </a:tblGrid>
              <a:tr h="1356360">
                <a:tc rowSpan="2">
                  <a:txBody>
                    <a:bodyPr vert="horz" anchor="t"/>
                    <a:lstStyle/>
                    <a:p>
                      <a:pPr marL="0" marR="2141220" indent="0" algn="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spc="0">
                          <a:solidFill>
                            <a:srgbClr val="5B9BD4"/>
                          </a:solidFill>
                          <a:latin typeface="Arial" pitchFamily="2" panose="02020603050405020304"/>
                        </a:rPr>
                        <a:t>Tampa’s food deserts often face: </a:t>
                      </a:r>
                    </a:p>
                    <a:p>
                      <a:pPr marL="960120" marR="0" indent="228600" algn="l">
                        <a:lnSpc>
                          <a:spcPts val="21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Low sidewalk coverage </a:t>
                      </a:r>
                    </a:p>
                    <a:p>
                      <a:pPr marL="960120" marR="0" indent="228600" algn="l">
                        <a:lnSpc>
                          <a:spcPts val="2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Low non-motorized access to fresh produce </a:t>
                      </a:r>
                    </a:p>
                    <a:p>
                      <a:pPr marL="960120" marR="0" indent="228600" algn="l">
                        <a:lnSpc>
                          <a:spcPts val="21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High Respiratory Hazard Index </a:t>
                      </a:r>
                    </a:p>
                    <a:p>
                      <a:pPr marL="960120" marR="0" indent="22860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Diabetes, obesity, asthma </a:t>
                      </a:r>
                    </a:p>
                    <a:p>
                      <a:pPr marL="960120" marR="0" indent="228600" algn="l">
                        <a:lnSpc>
                          <a:spcPts val="2100"/>
                        </a:lnSpc>
                        <a:spcBef>
                          <a:spcPts val="30"/>
                        </a:spcBef>
                        <a:spcAft>
                          <a:spcPts val="540"/>
                        </a:spcAft>
                        <a:buFont typeface="Symbol"/>
                        <a:buChar char="·"/>
                      </a:pPr>
                      <a:r>
                        <a:rPr lang="en-US" sz="1700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Poor physical &amp; mental health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l">
                        <a:lnSpc>
                          <a:spcPts val="18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en-US" sz="1750" b="1" spc="0">
                          <a:solidFill>
                            <a:srgbClr val="5B9BD4"/>
                          </a:solidFill>
                          <a:latin typeface="Calibri" pitchFamily="2" panose="02020603050405020304"/>
                        </a:rPr>
                        <a:t>Did you know?</a:t>
                      </a: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Calibri" pitchFamily="2" panose="02020603050405020304"/>
                        </a:rPr>
                        <a:t> You are 20% more likely to be </a:t>
                      </a:r>
                    </a:p>
                    <a:p>
                      <a:pPr marL="0" marR="0" indent="0" algn="l">
                        <a:lnSpc>
                          <a:spcPts val="18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Calibri" pitchFamily="2" panose="02020603050405020304"/>
                        </a:rPr>
                        <a:t>in a serious crash if you live in a community of </a:t>
                      </a:r>
                    </a:p>
                    <a:p>
                      <a:pPr marL="0" marR="0" indent="0" algn="l">
                        <a:lnSpc>
                          <a:spcPts val="1800"/>
                        </a:lnSpc>
                        <a:spcBef>
                          <a:spcPts val="320"/>
                        </a:spcBef>
                        <a:spcAft>
                          <a:spcPts val="3840"/>
                        </a:spcAft>
                      </a:pP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Calibri" pitchFamily="2" panose="02020603050405020304"/>
                        </a:rPr>
                        <a:t>concern in Hillsborough County.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281305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/>
          <p:nvPr/>
        </p:nvPicPr>
        <p:blipFill>
          <a:blip r:embed="prId35"/>
          <a:stretch>
            <a:fillRect/>
          </a:stretch>
        </p:blipFill>
        <p:spPr>
          <a:xfrm>
            <a:off x="682625" y="1847215"/>
            <a:ext cx="4843145" cy="1322705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>
          <a:blip r:embed="prId36"/>
          <a:stretch>
            <a:fillRect/>
          </a:stretch>
        </p:blipFill>
        <p:spPr>
          <a:xfrm>
            <a:off x="7997825" y="1600200"/>
            <a:ext cx="3730625" cy="287718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>
          <a:blip r:embed="prId37"/>
          <a:stretch>
            <a:fillRect/>
          </a:stretch>
        </p:blipFill>
        <p:spPr>
          <a:xfrm>
            <a:off x="1576070" y="3355975"/>
            <a:ext cx="4791075" cy="142875"/>
          </a:xfrm>
          <a:prstGeom prst="rect">
            <a:avLst/>
          </a:prstGeom>
        </p:spPr>
      </p:pic>
      <p:pic>
        <p:nvPicPr>
          <p:cNvPr id="10" name=""/>
          <p:cNvPicPr/>
          <p:nvPr/>
        </p:nvPicPr>
        <p:blipFill>
          <a:blip r:embed="prId38"/>
          <a:stretch>
            <a:fillRect/>
          </a:stretch>
        </p:blipFill>
        <p:spPr>
          <a:xfrm>
            <a:off x="396240" y="5464810"/>
            <a:ext cx="786130" cy="786765"/>
          </a:xfrm>
          <a:prstGeom prst="rect">
            <a:avLst/>
          </a:prstGeom>
        </p:spPr>
      </p:pic>
      <p:pic>
        <p:nvPicPr>
          <p:cNvPr id="12" name=""/>
          <p:cNvPicPr/>
          <p:nvPr/>
        </p:nvPicPr>
        <p:blipFill>
          <a:blip r:embed="prId39"/>
          <a:stretch>
            <a:fillRect/>
          </a:stretch>
        </p:blipFill>
        <p:spPr>
          <a:xfrm>
            <a:off x="9750425" y="6297295"/>
            <a:ext cx="1950720" cy="271145"/>
          </a:xfrm>
          <a:prstGeom prst="rect">
            <a:avLst/>
          </a:prstGeom>
        </p:spPr>
      </p:pic>
      <p:sp>
        <p:nvSpPr>
          <p:cNvPr id="2" name=""/>
          <p:cNvSpPr/>
          <p:nvPr>
            <p:ph type="body" idx="10"/>
          </p:nvPr>
        </p:nvSpPr>
        <p:spPr>
          <a:xfrm>
            <a:off x="609600" y="469900"/>
            <a:ext cx="11582400" cy="90170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162560" rIns="0" bIns="0" anchor="t"/>
          <a:lstStyle/>
          <a:p>
            <a:pPr marL="182880" marR="0" indent="0" algn="l">
              <a:lnSpc>
                <a:spcPts val="4500"/>
              </a:lnSpc>
              <a:spcAft>
                <a:spcPts val="1300"/>
              </a:spcAft>
            </a:pPr>
            <a:r>
              <a:rPr lang="en-US" sz="4000" spc="-20">
                <a:solidFill>
                  <a:srgbClr val="FFFFFF"/>
                </a:solidFill>
                <a:latin typeface="Arial" pitchFamily="2" panose="02020603050405020304"/>
              </a:rPr>
              <a:t>Contact Information </a:t>
            </a:r>
          </a:p>
        </p:txBody>
      </p:sp>
      <p:graphicFrame>
        <p:nvGraphicFramePr>
          <p:cNvPr id="4" name=""/>
          <p:cNvGraphicFramePr>
            <a:graphicFrameLocks noGrp="1"/>
          </p:cNvGraphicFramePr>
          <p:nvPr/>
        </p:nvGraphicFramePr>
        <p:xfrm>
          <a:off x="271145" y="1600200"/>
          <a:ext cx="11582400" cy="3782695"/>
        </p:xfrm>
        <a:graphic>
          <a:graphicData uri="http://schemas.openxmlformats.org/drawingml/2006/table">
            <a:tbl>
              <a:tblGrid>
                <a:gridCol w="7607935"/>
                <a:gridCol w="3974465"/>
              </a:tblGrid>
              <a:tr h="1662430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3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236220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1335405">
                <a:tc>
                  <a:txBody>
                    <a:bodyPr vert="horz" anchor="t"/>
                    <a:lstStyle/>
                    <a:p>
                      <a:pPr marL="228600" marR="0" indent="0" algn="l">
                        <a:lnSpc>
                          <a:spcPts val="3300"/>
                        </a:lnSpc>
                        <a:spcBef>
                          <a:spcPts val="3850"/>
                        </a:spcBef>
                        <a:spcAft>
                          <a:spcPts val="0"/>
                        </a:spcAft>
                      </a:pPr>
                      <a:r>
                        <a:rPr lang="en-US" sz="3150" b="1" spc="0">
                          <a:solidFill>
                            <a:srgbClr val="000000"/>
                          </a:solidFill>
                          <a:latin typeface="Calibri" pitchFamily="2" panose="02020603050405020304"/>
                        </a:rPr>
                        <a:t>Visit the Vision Zero Hillsborough Webpage </a:t>
                      </a:r>
                    </a:p>
                    <a:p>
                      <a:pPr marL="228600" marR="0" indent="0" algn="l">
                        <a:lnSpc>
                          <a:spcPts val="2800"/>
                        </a:lnSpc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r>
                        <a:rPr lang="en-US" sz="2750" b="1" u="sng" spc="0">
                          <a:solidFill>
                            <a:srgbClr val="0000FF"/>
                          </a:solidFill>
                          <a:latin typeface="Calibri" pitchFamily="2" panose="02020603050405020304"/>
                        </a:rPr>
                        <a:t>http://www.planhillsborough.org/vision-zero/</a:t>
                      </a:r>
                      <a:r>
                        <a:rPr lang="en-US" sz="100" b="1" spc="0">
                          <a:solidFill>
                            <a:srgbClr val="000000"/>
                          </a:solidFill>
                          <a:latin typeface="Calibri" pitchFamily="2" panose="02020603050405020304"/>
                        </a:rPr>
                        <a:t> </a:t>
                      </a:r>
                    </a:p>
                  </a:txBody>
                  <a:tcPr anchor="b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"/>
          <p:cNvGraphicFramePr>
            <a:graphicFrameLocks noGrp="1"/>
          </p:cNvGraphicFramePr>
          <p:nvPr/>
        </p:nvGraphicFramePr>
        <p:xfrm>
          <a:off x="271145" y="5451475"/>
          <a:ext cx="11582400" cy="914400"/>
        </p:xfrm>
        <a:graphic>
          <a:graphicData uri="http://schemas.openxmlformats.org/drawingml/2006/table">
            <a:tbl>
              <a:tblGrid>
                <a:gridCol w="911225"/>
                <a:gridCol w="10671175"/>
              </a:tblGrid>
              <a:tr h="845820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274320" marR="0" indent="0" algn="l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50" b="1" spc="0">
                          <a:solidFill>
                            <a:srgbClr val="000000"/>
                          </a:solidFill>
                          <a:latin typeface="Calibri" pitchFamily="2" panose="02020603050405020304"/>
                        </a:rPr>
                        <a:t>Follow us on Facebook! </a:t>
                      </a:r>
                    </a:p>
                    <a:p>
                      <a:pPr marL="274320" marR="0" indent="0" algn="l">
                        <a:lnSpc>
                          <a:spcPts val="2500"/>
                        </a:lnSpc>
                        <a:spcBef>
                          <a:spcPts val="480"/>
                        </a:spcBef>
                        <a:spcAft>
                          <a:spcPts val="645"/>
                        </a:spcAft>
                      </a:pPr>
                      <a:r>
                        <a:rPr lang="en-US" sz="2350" b="1" spc="0">
                          <a:solidFill>
                            <a:srgbClr val="000000"/>
                          </a:solidFill>
                          <a:latin typeface="Calibri" pitchFamily="2" panose="02020603050405020304"/>
                        </a:rPr>
                        <a:t>Vision Zero Hillsborough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0" y="259080"/>
            <a:ext cx="457200" cy="892810"/>
          </a:xfrm>
          <a:prstGeom prst="rect">
            <a:avLst/>
          </a:prstGeom>
          <a:solidFill>
            <a:srgbClr val="FFFF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5" name=""/>
          <p:cNvPicPr/>
          <p:nvPr/>
        </p:nvPicPr>
        <p:blipFill>
          <a:blip r:embed="prId4"/>
          <a:stretch>
            <a:fillRect/>
          </a:stretch>
        </p:blipFill>
        <p:spPr>
          <a:xfrm>
            <a:off x="560705" y="1143000"/>
            <a:ext cx="7827645" cy="5715000"/>
          </a:xfrm>
          <a:prstGeom prst="rect">
            <a:avLst/>
          </a:prstGeom>
        </p:spPr>
      </p:pic>
      <p:pic>
        <p:nvPicPr>
          <p:cNvPr id="15" name=""/>
          <p:cNvPicPr/>
          <p:nvPr/>
        </p:nvPicPr>
        <p:blipFill>
          <a:blip r:embed="prId5"/>
          <a:stretch>
            <a:fillRect/>
          </a:stretch>
        </p:blipFill>
        <p:spPr>
          <a:xfrm>
            <a:off x="9750425" y="6297295"/>
            <a:ext cx="1950720" cy="271145"/>
          </a:xfrm>
          <a:prstGeom prst="rect">
            <a:avLst/>
          </a:prstGeom>
        </p:spPr>
      </p:pic>
      <p:sp>
        <p:nvSpPr>
          <p:cNvPr id="3" name=""/>
          <p:cNvSpPr/>
          <p:nvPr>
            <p:ph type="body" idx="10"/>
          </p:nvPr>
        </p:nvSpPr>
        <p:spPr>
          <a:xfrm>
            <a:off x="457200" y="254000"/>
            <a:ext cx="11734800" cy="88900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158750" rIns="0" bIns="0" anchor="t"/>
          <a:lstStyle/>
          <a:p>
            <a:pPr marL="228600" marR="0" indent="0" algn="l">
              <a:lnSpc>
                <a:spcPts val="4500"/>
              </a:lnSpc>
              <a:spcAft>
                <a:spcPts val="1230"/>
              </a:spcAft>
            </a:pPr>
            <a:r>
              <a:rPr lang="en-US" sz="4000" spc="-30">
                <a:solidFill>
                  <a:srgbClr val="FFFFFF"/>
                </a:solidFill>
                <a:latin typeface="Arial" pitchFamily="2" panose="02020603050405020304"/>
              </a:rPr>
              <a:t>Focus resources </a:t>
            </a:r>
          </a:p>
        </p:txBody>
      </p:sp>
      <p:sp>
        <p:nvSpPr>
          <p:cNvPr id="6" name=""/>
          <p:cNvSpPr/>
          <p:nvPr>
            <p:ph type="body" idx="10"/>
          </p:nvPr>
        </p:nvSpPr>
        <p:spPr>
          <a:xfrm>
            <a:off x="951230" y="1739900"/>
            <a:ext cx="969010" cy="753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>
            <a:normAutofit fontScale="95000"/>
          </a:bodyPr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400" b="1" spc="-60">
                <a:solidFill>
                  <a:srgbClr val="000000"/>
                </a:solidFill>
                <a:latin typeface="Calibri" pitchFamily="2" panose="02020603050405020304"/>
              </a:rPr>
              <a:t>90’s</a:t>
            </a:r>
            <a:r>
              <a:rPr lang="en-US" sz="2400" b="1" spc="-60">
                <a:solidFill>
                  <a:srgbClr val="000000"/>
                </a:solidFill>
                <a:latin typeface="Calibri" pitchFamily="2" panose="02020603050405020304"/>
              </a:rPr>
              <a:t>-era </a:t>
            </a:r>
          </a:p>
          <a:p>
            <a:pPr marL="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25">
                <a:solidFill>
                  <a:srgbClr val="000000"/>
                </a:solidFill>
                <a:latin typeface="Calibri" pitchFamily="2" panose="02020603050405020304"/>
              </a:rPr>
              <a:t>suburb </a:t>
            </a:r>
          </a:p>
        </p:txBody>
      </p:sp>
      <p:sp>
        <p:nvSpPr>
          <p:cNvPr id="7" name=""/>
          <p:cNvSpPr/>
          <p:nvPr>
            <p:ph type="body" idx="10"/>
          </p:nvPr>
        </p:nvSpPr>
        <p:spPr>
          <a:xfrm>
            <a:off x="2197735" y="2053590"/>
            <a:ext cx="969010" cy="753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>
            <a:normAutofit fontScale="95000"/>
          </a:bodyPr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400" b="1" spc="-60">
                <a:solidFill>
                  <a:srgbClr val="000000"/>
                </a:solidFill>
                <a:latin typeface="Calibri" pitchFamily="2" panose="02020603050405020304"/>
              </a:rPr>
              <a:t>70’s</a:t>
            </a:r>
            <a:r>
              <a:rPr lang="en-US" sz="2400" b="1" spc="-60">
                <a:solidFill>
                  <a:srgbClr val="000000"/>
                </a:solidFill>
                <a:latin typeface="Calibri" pitchFamily="2" panose="02020603050405020304"/>
              </a:rPr>
              <a:t>-era </a:t>
            </a:r>
          </a:p>
          <a:p>
            <a:pPr marL="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25">
                <a:solidFill>
                  <a:srgbClr val="000000"/>
                </a:solidFill>
                <a:latin typeface="Calibri" pitchFamily="2" panose="02020603050405020304"/>
              </a:rPr>
              <a:t>suburb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3121025" y="1636395"/>
            <a:ext cx="2548255" cy="3479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>
            <a:normAutofit fontScale="95000"/>
          </a:bodyPr>
          <a:lstStyle/>
          <a:p>
            <a:pPr marL="0" marR="0" indent="0" algn="l">
              <a:lnSpc>
                <a:spcPts val="2500"/>
              </a:lnSpc>
              <a:spcAft>
                <a:spcPts val="20"/>
              </a:spcAft>
            </a:pPr>
            <a:r>
              <a:rPr lang="en-US" sz="2400" b="1" spc="5">
                <a:solidFill>
                  <a:srgbClr val="000000"/>
                </a:solidFill>
                <a:latin typeface="Calibri" pitchFamily="2" panose="02020603050405020304"/>
              </a:rPr>
              <a:t>“Commuter college” </a:t>
            </a:r>
          </a:p>
        </p:txBody>
      </p:sp>
      <p:sp>
        <p:nvSpPr>
          <p:cNvPr id="9" name=""/>
          <p:cNvSpPr/>
          <p:nvPr>
            <p:ph type="body" idx="10"/>
          </p:nvPr>
        </p:nvSpPr>
        <p:spPr>
          <a:xfrm>
            <a:off x="3267710" y="3587115"/>
            <a:ext cx="950595" cy="860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275" rIns="0" bIns="0" anchor="t">
            <a:normAutofit fontScale="95000"/>
          </a:bodyPr>
          <a:lstStyle/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800" b="1" spc="-110">
                <a:solidFill>
                  <a:srgbClr val="000000"/>
                </a:solidFill>
                <a:latin typeface="Calibri" pitchFamily="2" panose="02020603050405020304"/>
              </a:rPr>
              <a:t>Down-</a:t>
            </a:r>
            <a:r>
              <a:rPr lang="en-US" sz="100">
                <a:solidFill>
                  <a:srgbClr val="000000"/>
                </a:solidFill>
                <a:latin typeface="Arial" pitchFamily="2" panose="02020603050405020304"/>
              </a:rPr>
              <a:t> </a:t>
            </a:r>
          </a:p>
          <a:p>
            <a:pPr marL="91440" marR="0" indent="0" algn="l">
              <a:lnSpc>
                <a:spcPts val="3100"/>
              </a:lnSpc>
              <a:spcBef>
                <a:spcPts val="270"/>
              </a:spcBef>
              <a:spcAft>
                <a:spcPts val="0"/>
              </a:spcAft>
            </a:pPr>
            <a:r>
              <a:rPr lang="en-US" sz="2800" b="1" spc="5">
                <a:solidFill>
                  <a:srgbClr val="000000"/>
                </a:solidFill>
                <a:latin typeface="Calibri" pitchFamily="2" panose="02020603050405020304"/>
              </a:rPr>
              <a:t>town </a:t>
            </a:r>
          </a:p>
        </p:txBody>
      </p:sp>
      <p:sp>
        <p:nvSpPr>
          <p:cNvPr id="10" name=""/>
          <p:cNvSpPr/>
          <p:nvPr>
            <p:ph type="body" idx="10"/>
          </p:nvPr>
        </p:nvSpPr>
        <p:spPr>
          <a:xfrm>
            <a:off x="5252085" y="4736465"/>
            <a:ext cx="380365" cy="1588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vert270" lIns="0" tIns="0" rIns="27305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  <a:tabLst>
                <a:tab algn="r" pos="1600200"/>
              </a:tabLst>
            </a:pPr>
            <a:r>
              <a:rPr lang="en-US" sz="2450" spc="0">
                <a:solidFill>
                  <a:srgbClr val="000000"/>
                </a:solidFill>
                <a:latin typeface="Calibri" pitchFamily="2" panose="02020603050405020304"/>
              </a:rPr>
              <a:t>I-75 </a:t>
            </a:r>
            <a:r>
              <a:rPr lang="en-US" sz="2450" spc="0">
                <a:solidFill>
                  <a:srgbClr val="000000"/>
                </a:solidFill>
                <a:latin typeface="Calibri" pitchFamily="2" panose="02020603050405020304"/>
              </a:rPr>
              <a:t>I-75 </a:t>
            </a:r>
          </a:p>
        </p:txBody>
      </p:sp>
      <p:sp>
        <p:nvSpPr>
          <p:cNvPr id="11" name=""/>
          <p:cNvSpPr/>
          <p:nvPr>
            <p:ph type="body" idx="10"/>
          </p:nvPr>
        </p:nvSpPr>
        <p:spPr>
          <a:xfrm>
            <a:off x="5556885" y="2206625"/>
            <a:ext cx="380365" cy="1481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vert270" lIns="0" tIns="0" rIns="42545" bIns="0" anchor="t">
            <a:normAutofit fontScale="95000"/>
          </a:bodyPr>
          <a:lstStyle/>
          <a:p>
            <a:pPr marL="0" marR="0" indent="0" algn="l">
              <a:lnSpc>
                <a:spcPts val="2500"/>
              </a:lnSpc>
              <a:spcAft>
                <a:spcPts val="140"/>
              </a:spcAft>
              <a:tabLst>
                <a:tab algn="r" pos="1463040"/>
              </a:tabLst>
            </a:pPr>
            <a:r>
              <a:rPr lang="en-US" sz="2450" spc="0">
                <a:solidFill>
                  <a:srgbClr val="000000"/>
                </a:solidFill>
                <a:latin typeface="Calibri" pitchFamily="2" panose="02020603050405020304"/>
              </a:rPr>
              <a:t>I-75 </a:t>
            </a:r>
            <a:r>
              <a:rPr lang="en-US" sz="2450" spc="0">
                <a:solidFill>
                  <a:srgbClr val="000000"/>
                </a:solidFill>
                <a:latin typeface="Calibri" pitchFamily="2" panose="02020603050405020304"/>
              </a:rPr>
              <a:t>I-75 </a:t>
            </a:r>
          </a:p>
        </p:txBody>
      </p:sp>
      <p:sp>
        <p:nvSpPr>
          <p:cNvPr id="12" name=""/>
          <p:cNvSpPr/>
          <p:nvPr>
            <p:ph type="body" idx="10"/>
          </p:nvPr>
        </p:nvSpPr>
        <p:spPr>
          <a:xfrm>
            <a:off x="5852160" y="3989070"/>
            <a:ext cx="972185" cy="753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>
            <a:normAutofit fontScale="95000"/>
          </a:bodyPr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400" b="1" spc="-55">
                <a:solidFill>
                  <a:srgbClr val="000000"/>
                </a:solidFill>
                <a:latin typeface="Calibri" pitchFamily="2" panose="02020603050405020304"/>
              </a:rPr>
              <a:t>80’s</a:t>
            </a:r>
            <a:r>
              <a:rPr lang="en-US" sz="2400" b="1" spc="-55">
                <a:solidFill>
                  <a:srgbClr val="000000"/>
                </a:solidFill>
                <a:latin typeface="Calibri" pitchFamily="2" panose="02020603050405020304"/>
              </a:rPr>
              <a:t>-era </a:t>
            </a:r>
          </a:p>
          <a:p>
            <a:pPr marL="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25">
                <a:solidFill>
                  <a:srgbClr val="000000"/>
                </a:solidFill>
                <a:latin typeface="Calibri" pitchFamily="2" panose="02020603050405020304"/>
              </a:rPr>
              <a:t>suburb </a:t>
            </a:r>
          </a:p>
        </p:txBody>
      </p:sp>
      <p:sp>
        <p:nvSpPr>
          <p:cNvPr id="13" name=""/>
          <p:cNvSpPr/>
          <p:nvPr>
            <p:ph type="body" idx="10"/>
          </p:nvPr>
        </p:nvSpPr>
        <p:spPr>
          <a:xfrm>
            <a:off x="8930640" y="1143000"/>
            <a:ext cx="2781300" cy="5154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7360" rIns="0" bIns="0" anchor="t"/>
          <a:lstStyle/>
          <a:p>
            <a:pPr marL="0" marR="0" indent="0" algn="just">
              <a:lnSpc>
                <a:spcPts val="3300"/>
              </a:lnSpc>
              <a:spcAft>
                <a:spcPts val="0"/>
              </a:spcAft>
            </a:pPr>
            <a:r>
              <a:rPr lang="en-US" sz="3150" b="1" spc="0">
                <a:solidFill>
                  <a:srgbClr val="000000"/>
                </a:solidFill>
                <a:latin typeface="Calibri" pitchFamily="2" panose="02020603050405020304"/>
              </a:rPr>
              <a:t>Top 20 corridors </a:t>
            </a:r>
          </a:p>
          <a:p>
            <a:pPr marL="0" marR="0" indent="0" algn="just">
              <a:lnSpc>
                <a:spcPts val="3200"/>
              </a:lnSpc>
              <a:spcBef>
                <a:spcPts val="2050"/>
              </a:spcBef>
              <a:spcAft>
                <a:spcPts val="0"/>
              </a:spcAft>
            </a:pPr>
            <a:r>
              <a:rPr lang="en-US" sz="3150" spc="10">
                <a:solidFill>
                  <a:srgbClr val="000000"/>
                </a:solidFill>
                <a:latin typeface="Calibri" pitchFamily="2" panose="02020603050405020304"/>
              </a:rPr>
              <a:t>63 miles of </a:t>
            </a:r>
          </a:p>
          <a:p>
            <a:pPr marL="0" marR="0" indent="0" algn="just">
              <a:lnSpc>
                <a:spcPts val="32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3150" spc="-20">
                <a:solidFill>
                  <a:srgbClr val="000000"/>
                </a:solidFill>
                <a:latin typeface="Calibri" pitchFamily="2" panose="02020603050405020304"/>
              </a:rPr>
              <a:t>roadway </a:t>
            </a:r>
          </a:p>
          <a:p>
            <a:pPr marL="0" marR="0" indent="0" algn="just">
              <a:lnSpc>
                <a:spcPts val="2400"/>
              </a:lnSpc>
              <a:spcBef>
                <a:spcPts val="1970"/>
              </a:spcBef>
              <a:spcAft>
                <a:spcPts val="0"/>
              </a:spcAft>
            </a:pPr>
            <a:r>
              <a:rPr lang="en-US" sz="2350" spc="5">
                <a:solidFill>
                  <a:srgbClr val="000000"/>
                </a:solidFill>
                <a:latin typeface="Calibri" pitchFamily="2" panose="02020603050405020304"/>
              </a:rPr>
              <a:t>(only 4% of our roads) </a:t>
            </a:r>
          </a:p>
          <a:p>
            <a:pPr marL="0" marR="0" indent="0" algn="just">
              <a:lnSpc>
                <a:spcPts val="3200"/>
              </a:lnSpc>
              <a:spcBef>
                <a:spcPts val="1975"/>
              </a:spcBef>
              <a:spcAft>
                <a:spcPts val="0"/>
              </a:spcAft>
            </a:pPr>
            <a:r>
              <a:rPr lang="en-US" sz="3150" spc="-15">
                <a:solidFill>
                  <a:srgbClr val="000000"/>
                </a:solidFill>
                <a:latin typeface="Calibri" pitchFamily="2" panose="02020603050405020304"/>
              </a:rPr>
              <a:t>1030 severe </a:t>
            </a:r>
          </a:p>
          <a:p>
            <a:pPr marL="0" marR="0" indent="0" algn="just">
              <a:lnSpc>
                <a:spcPts val="32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3150" spc="0">
                <a:solidFill>
                  <a:srgbClr val="000000"/>
                </a:solidFill>
                <a:latin typeface="Calibri" pitchFamily="2" panose="02020603050405020304"/>
              </a:rPr>
              <a:t>crashes in five </a:t>
            </a:r>
          </a:p>
          <a:p>
            <a:pPr marL="0" marR="0" indent="0" algn="just">
              <a:lnSpc>
                <a:spcPts val="32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3150" spc="-20">
                <a:solidFill>
                  <a:srgbClr val="000000"/>
                </a:solidFill>
                <a:latin typeface="Calibri" pitchFamily="2" panose="02020603050405020304"/>
              </a:rPr>
              <a:t>years </a:t>
            </a:r>
          </a:p>
          <a:p>
            <a:pPr marL="0" marR="0" indent="0" algn="just">
              <a:lnSpc>
                <a:spcPts val="2400"/>
              </a:lnSpc>
              <a:spcBef>
                <a:spcPts val="1970"/>
              </a:spcBef>
              <a:spcAft>
                <a:spcPts val="2825"/>
              </a:spcAft>
            </a:pPr>
            <a:r>
              <a:rPr lang="en-US" sz="2350" spc="0">
                <a:solidFill>
                  <a:srgbClr val="000000"/>
                </a:solidFill>
                <a:latin typeface="Calibri" pitchFamily="2" panose="02020603050405020304"/>
              </a:rPr>
              <a:t>(not fender benders)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0" y="241300"/>
            <a:ext cx="457200" cy="915670"/>
          </a:xfrm>
          <a:prstGeom prst="rect">
            <a:avLst/>
          </a:prstGeom>
          <a:solidFill>
            <a:srgbClr val="FFFF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6" name=""/>
          <p:cNvPicPr/>
          <p:nvPr/>
        </p:nvPicPr>
        <p:blipFill>
          <a:blip r:embed="prId6"/>
          <a:stretch>
            <a:fillRect/>
          </a:stretch>
        </p:blipFill>
        <p:spPr>
          <a:xfrm>
            <a:off x="224155" y="2538095"/>
            <a:ext cx="11728450" cy="4170680"/>
          </a:xfrm>
          <a:prstGeom prst="rect">
            <a:avLst/>
          </a:prstGeom>
        </p:spPr>
      </p:pic>
      <p:sp>
        <p:nvSpPr>
          <p:cNvPr id="3" name=""/>
          <p:cNvSpPr/>
          <p:nvPr>
            <p:ph type="body" idx="10"/>
          </p:nvPr>
        </p:nvSpPr>
        <p:spPr>
          <a:xfrm>
            <a:off x="457200" y="241300"/>
            <a:ext cx="11737975" cy="91567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227965" rIns="0" bIns="0" anchor="t"/>
          <a:lstStyle/>
          <a:p>
            <a:pPr marL="182880" marR="0" indent="0" algn="l">
              <a:lnSpc>
                <a:spcPts val="3600"/>
              </a:lnSpc>
              <a:spcAft>
                <a:spcPts val="1765"/>
              </a:spcAft>
            </a:pPr>
            <a:r>
              <a:rPr lang="en-US" sz="3200" spc="-60">
                <a:solidFill>
                  <a:srgbClr val="FFFFFF"/>
                </a:solidFill>
                <a:latin typeface="Arial" pitchFamily="2" panose="02020603050405020304"/>
              </a:rPr>
              <a:t>Posted speeds 40+ mph: three-quarters of fatal crashes </a:t>
            </a:r>
          </a:p>
        </p:txBody>
      </p:sp>
      <p:sp>
        <p:nvSpPr>
          <p:cNvPr id="4" name=""/>
          <p:cNvSpPr/>
          <p:nvPr>
            <p:ph type="body" idx="10"/>
          </p:nvPr>
        </p:nvSpPr>
        <p:spPr>
          <a:xfrm>
            <a:off x="224155" y="1399540"/>
            <a:ext cx="11971020" cy="11385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182880" marR="0" indent="0" algn="l">
              <a:lnSpc>
                <a:spcPts val="4800"/>
              </a:lnSpc>
              <a:spcAft>
                <a:spcPts val="0"/>
              </a:spcAft>
            </a:pPr>
            <a:r>
              <a:rPr lang="en-US" sz="4300" spc="-105">
                <a:solidFill>
                  <a:srgbClr val="000000"/>
                </a:solidFill>
                <a:latin typeface="Arial" pitchFamily="2" panose="02020603050405020304"/>
              </a:rPr>
              <a:t>East Tampa, 45mph posted: Busch Boulevard </a:t>
            </a:r>
          </a:p>
          <a:p>
            <a:pPr marL="182880" marR="0" indent="0" algn="l">
              <a:lnSpc>
                <a:spcPts val="3300"/>
              </a:lnSpc>
              <a:spcBef>
                <a:spcPts val="0"/>
              </a:spcBef>
              <a:spcAft>
                <a:spcPts val="740"/>
              </a:spcAft>
            </a:pPr>
            <a:r>
              <a:rPr lang="en-US" sz="3000" spc="60">
                <a:solidFill>
                  <a:srgbClr val="000000"/>
                </a:solidFill>
                <a:latin typeface="Arial" pitchFamily="2" panose="02020603050405020304"/>
              </a:rPr>
              <a:t>6-lane divided -- 15 fatalities &amp; 110 serious injuries, 5 yrs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E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0" y="0"/>
            <a:ext cx="12195175" cy="6858000"/>
          </a:xfrm>
          <a:prstGeom prst="rect">
            <a:avLst/>
          </a:prstGeom>
          <a:solidFill>
            <a:srgbClr val="FEFD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4" name=""/>
          <p:cNvPicPr/>
          <p:nvPr/>
        </p:nvPicPr>
        <p:blipFill>
          <a:blip r:embed="prId7"/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  <p:sp>
        <p:nvSpPr>
          <p:cNvPr id="5" name=""/>
          <p:cNvSpPr/>
          <p:nvPr>
            <p:ph type="body" idx="10"/>
          </p:nvPr>
        </p:nvSpPr>
        <p:spPr>
          <a:xfrm>
            <a:off x="9694545" y="1237615"/>
            <a:ext cx="1772920" cy="2014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735" rIns="0" bIns="0" anchor="t"/>
          <a:lstStyle/>
          <a:p>
            <a:pPr marL="0" marR="0" indent="0" algn="l">
              <a:lnSpc>
                <a:spcPts val="3900"/>
              </a:lnSpc>
              <a:spcAft>
                <a:spcPts val="0"/>
              </a:spcAft>
            </a:pPr>
            <a:r>
              <a:rPr lang="en-US" sz="3600" b="1" spc="-85">
                <a:solidFill>
                  <a:srgbClr val="000000"/>
                </a:solidFill>
                <a:latin typeface="Arial" pitchFamily="2" panose="02020603050405020304"/>
              </a:rPr>
              <a:t>Why would anyone do this?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8"/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7790815" y="3847465"/>
            <a:ext cx="3749040" cy="2592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8580" rIns="0" bIns="0" anchor="t">
            <a:normAutofit fontScale="70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800" b="1" spc="-70">
                <a:solidFill>
                  <a:srgbClr val="000000"/>
                </a:solidFill>
                <a:latin typeface="Arial" pitchFamily="2" panose="02020603050405020304"/>
              </a:rPr>
              <a:t>What if getting to the grocery store means crossing Busch Blvd? With bags? And kids? </a:t>
            </a:r>
          </a:p>
          <a:p>
            <a:pPr marL="0" marR="0" indent="0" algn="l">
              <a:lnSpc>
                <a:spcPts val="2700"/>
              </a:lnSpc>
              <a:spcBef>
                <a:spcPts val="975"/>
              </a:spcBef>
              <a:spcAft>
                <a:spcPts val="0"/>
              </a:spcAft>
            </a:pPr>
            <a:r>
              <a:rPr lang="en-US" sz="2800" b="1" spc="0">
                <a:solidFill>
                  <a:srgbClr val="000000"/>
                </a:solidFill>
                <a:latin typeface="Arial" pitchFamily="2" panose="02020603050405020304"/>
              </a:rPr>
              <a:t>What if the closest crosswalk is </a:t>
            </a:r>
            <a:r>
              <a:rPr lang="en-US" sz="2800" b="1" baseline="30000" spc="0">
                <a:solidFill>
                  <a:srgbClr val="000000"/>
                </a:solidFill>
                <a:latin typeface="Arial" pitchFamily="2" panose="02020603050405020304"/>
              </a:rPr>
              <a:t>1</a:t>
            </a:r>
            <a:r>
              <a:rPr lang="en-US" sz="2800" b="1" spc="0">
                <a:solidFill>
                  <a:srgbClr val="000000"/>
                </a:solidFill>
                <a:latin typeface="Arial" pitchFamily="2" panose="02020603050405020304"/>
              </a:rPr>
              <a:t>/</a:t>
            </a:r>
            <a:r>
              <a:rPr lang="en-US" sz="2800" b="1" baseline="-25000" spc="0">
                <a:solidFill>
                  <a:srgbClr val="000000"/>
                </a:solidFill>
                <a:latin typeface="Arial" pitchFamily="2" panose="02020603050405020304"/>
              </a:rPr>
              <a:t>4</a:t>
            </a:r>
            <a:r>
              <a:rPr lang="en-US" sz="2800" b="1" spc="0">
                <a:solidFill>
                  <a:srgbClr val="000000"/>
                </a:solidFill>
                <a:latin typeface="Arial" pitchFamily="2" panose="02020603050405020304"/>
              </a:rPr>
              <a:t> mile away?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/>
          <p:nvPr/>
        </p:nvPicPr>
        <p:blipFill>
          <a:blip r:embed="prId9"/>
          <a:stretch>
            <a:fillRect/>
          </a:stretch>
        </p:blipFill>
        <p:spPr>
          <a:xfrm>
            <a:off x="4572000" y="228600"/>
            <a:ext cx="7428230" cy="4047490"/>
          </a:xfrm>
          <a:prstGeom prst="rect">
            <a:avLst/>
          </a:prstGeom>
        </p:spPr>
      </p:pic>
      <p:sp>
        <p:nvSpPr>
          <p:cNvPr id="2" name=""/>
          <p:cNvSpPr/>
          <p:nvPr>
            <p:ph type="body" idx="10"/>
          </p:nvPr>
        </p:nvSpPr>
        <p:spPr>
          <a:xfrm>
            <a:off x="472440" y="548640"/>
            <a:ext cx="3456305" cy="565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900" b="1" spc="-125">
                <a:solidFill>
                  <a:srgbClr val="000000"/>
                </a:solidFill>
                <a:latin typeface="Arial" pitchFamily="2" panose="02020603050405020304"/>
              </a:rPr>
              <a:t>An example ...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603250" y="1113790"/>
            <a:ext cx="3469005" cy="3385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57555" rIns="0" bIns="0" anchor="t"/>
          <a:lstStyle/>
          <a:p>
            <a:pPr marL="0" marR="0" indent="0" algn="just">
              <a:lnSpc>
                <a:spcPts val="3200"/>
              </a:lnSpc>
              <a:spcAft>
                <a:spcPts val="0"/>
              </a:spcAft>
            </a:pPr>
            <a:r>
              <a:rPr lang="en-US" sz="2800" b="1" spc="-90">
                <a:solidFill>
                  <a:srgbClr val="000000"/>
                </a:solidFill>
                <a:latin typeface="Arial" pitchFamily="2" panose="02020603050405020304"/>
              </a:rPr>
              <a:t>Busch Blvd &amp; 40</a:t>
            </a:r>
            <a:r>
              <a:rPr lang="en-US" sz="2800" b="1" baseline="30000" spc="-75">
                <a:solidFill>
                  <a:srgbClr val="000000"/>
                </a:solidFill>
                <a:latin typeface="Arial" pitchFamily="2" panose="02020603050405020304"/>
              </a:rPr>
              <a:t>th</a:t>
            </a:r>
            <a:r>
              <a:rPr lang="en-US" sz="2800" b="1" spc="-90">
                <a:solidFill>
                  <a:srgbClr val="000000"/>
                </a:solidFill>
                <a:latin typeface="Arial" pitchFamily="2" panose="02020603050405020304"/>
              </a:rPr>
              <a:t> St </a:t>
            </a:r>
          </a:p>
          <a:p>
            <a:pPr marL="0" marR="0" indent="228600" algn="just">
              <a:lnSpc>
                <a:spcPts val="3400"/>
              </a:lnSpc>
              <a:spcBef>
                <a:spcPts val="69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60">
                <a:solidFill>
                  <a:srgbClr val="000000"/>
                </a:solidFill>
                <a:latin typeface="Arial" pitchFamily="2" panose="02020603050405020304"/>
              </a:rPr>
              <a:t>Tourists </a:t>
            </a:r>
          </a:p>
          <a:p>
            <a:pPr marL="0" marR="0" indent="228600" algn="just">
              <a:lnSpc>
                <a:spcPts val="3400"/>
              </a:lnSpc>
              <a:spcBef>
                <a:spcPts val="59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5">
                <a:solidFill>
                  <a:srgbClr val="000000"/>
                </a:solidFill>
                <a:latin typeface="Arial" pitchFamily="2" panose="02020603050405020304"/>
              </a:rPr>
              <a:t>USF students </a:t>
            </a:r>
          </a:p>
          <a:p>
            <a:pPr marL="0" marR="0" indent="228600" algn="just">
              <a:lnSpc>
                <a:spcPts val="3400"/>
              </a:lnSpc>
              <a:spcBef>
                <a:spcPts val="59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Arial" pitchFamily="2" panose="02020603050405020304"/>
              </a:rPr>
              <a:t>Stores &amp; employers </a:t>
            </a:r>
          </a:p>
          <a:p>
            <a:pPr marL="0" marR="0" indent="228600" algn="just">
              <a:lnSpc>
                <a:spcPts val="3400"/>
              </a:lnSpc>
              <a:spcBef>
                <a:spcPts val="56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Arial" pitchFamily="2" panose="02020603050405020304"/>
              </a:rPr>
              <a:t>Popular bus route </a:t>
            </a:r>
          </a:p>
        </p:txBody>
      </p:sp>
      <p:sp>
        <p:nvSpPr>
          <p:cNvPr id="6" name=""/>
          <p:cNvSpPr/>
          <p:nvPr>
            <p:ph type="body" idx="10"/>
          </p:nvPr>
        </p:nvSpPr>
        <p:spPr>
          <a:xfrm>
            <a:off x="603250" y="4498975"/>
            <a:ext cx="8013700" cy="1972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228600" algn="just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0">
                <a:solidFill>
                  <a:srgbClr val="000000"/>
                </a:solidFill>
                <a:latin typeface="Arial" pitchFamily="2" panose="02020603050405020304"/>
              </a:rPr>
              <a:t>Adjacent transit-oriented neighborhoods </a:t>
            </a:r>
          </a:p>
          <a:p>
            <a:pPr marL="0" marR="0" indent="228600" algn="just">
              <a:lnSpc>
                <a:spcPts val="3400"/>
              </a:lnSpc>
              <a:spcBef>
                <a:spcPts val="59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5">
                <a:solidFill>
                  <a:srgbClr val="000000"/>
                </a:solidFill>
                <a:latin typeface="Arial" pitchFamily="2" panose="02020603050405020304"/>
              </a:rPr>
              <a:t>Nine lanes to cross on Busch at this intersection </a:t>
            </a:r>
          </a:p>
          <a:p>
            <a:pPr marL="0" marR="0" indent="228600" algn="just">
              <a:lnSpc>
                <a:spcPts val="3400"/>
              </a:lnSpc>
              <a:spcBef>
                <a:spcPts val="57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Arial" pitchFamily="2" panose="02020603050405020304"/>
              </a:rPr>
              <a:t>Posted speed limits: 45 mph </a:t>
            </a:r>
          </a:p>
          <a:p>
            <a:pPr marL="0" marR="0" indent="228600" algn="just">
              <a:lnSpc>
                <a:spcPts val="3400"/>
              </a:lnSpc>
              <a:spcBef>
                <a:spcPts val="590"/>
              </a:spcBef>
              <a:spcAft>
                <a:spcPts val="695"/>
              </a:spcAft>
              <a:buFont typeface="Symbol"/>
              <a:buChar char="·"/>
            </a:pPr>
            <a:r>
              <a:rPr lang="en-US" sz="2800" spc="-20">
                <a:solidFill>
                  <a:srgbClr val="000000"/>
                </a:solidFill>
                <a:latin typeface="Arial" pitchFamily="2" panose="02020603050405020304"/>
              </a:rPr>
              <a:t>Distance to next signal-protected crosswalk: .6 mi </a:t>
            </a:r>
          </a:p>
        </p:txBody>
      </p:sp>
      <p:sp>
        <p:nvSpPr>
          <p:cNvPr id="7" name=""/>
          <p:cNvSpPr/>
          <p:nvPr>
            <p:ph type="body" idx="10"/>
          </p:nvPr>
        </p:nvSpPr>
        <p:spPr>
          <a:xfrm>
            <a:off x="603250" y="6471920"/>
            <a:ext cx="8013700" cy="157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/>
          <a:p>
            <a:pPr marL="2651760" marR="0" indent="0" algn="l">
              <a:lnSpc>
                <a:spcPts val="1100"/>
              </a:lnSpc>
              <a:spcAft>
                <a:spcPts val="20"/>
              </a:spcAft>
            </a:pPr>
            <a:r>
              <a:rPr lang="en-US" sz="1000" b="1" spc="0">
                <a:solidFill>
                  <a:srgbClr val="000000"/>
                </a:solidFill>
                <a:latin typeface="Calibri" pitchFamily="2" panose="02020603050405020304"/>
              </a:rPr>
              <a:t>8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1F85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8575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4" name=""/>
          <p:cNvPicPr/>
          <p:nvPr/>
        </p:nvPicPr>
        <p:blipFill>
          <a:blip r:embed="p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"/>
          <p:cNvSpPr/>
          <p:nvPr>
            <p:ph type="body" idx="10"/>
          </p:nvPr>
        </p:nvSpPr>
        <p:spPr>
          <a:xfrm>
            <a:off x="829310" y="417195"/>
            <a:ext cx="10097770" cy="569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4000" spc="-30">
                <a:solidFill>
                  <a:srgbClr val="FFFFFF"/>
                </a:solidFill>
                <a:latin typeface="Arial" pitchFamily="2" panose="02020603050405020304"/>
              </a:rPr>
              <a:t>Lessons from other Vision Zero Communities </a:t>
            </a:r>
          </a:p>
        </p:txBody>
      </p:sp>
      <p:sp>
        <p:nvSpPr>
          <p:cNvPr id="6" name=""/>
          <p:cNvSpPr/>
          <p:nvPr>
            <p:ph type="body" idx="10"/>
          </p:nvPr>
        </p:nvSpPr>
        <p:spPr>
          <a:xfrm>
            <a:off x="1237615" y="2202180"/>
            <a:ext cx="1633855" cy="895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2000" b="1" spc="-10">
                <a:solidFill>
                  <a:srgbClr val="3E4E55"/>
                </a:solidFill>
                <a:latin typeface="Arial" pitchFamily="2" panose="02020603050405020304"/>
              </a:rPr>
              <a:t>VISION ZERO </a:t>
            </a:r>
            <a:br/>
            <a:r>
              <a:rPr lang="en-US" sz="2000" spc="-10">
                <a:solidFill>
                  <a:srgbClr val="3E4E55"/>
                </a:solidFill>
                <a:latin typeface="Arial" pitchFamily="2" panose="02020603050405020304"/>
              </a:rPr>
              <a:t>is a national </a:t>
            </a:r>
            <a:br/>
            <a:r>
              <a:rPr lang="en-US" sz="2000" spc="-10">
                <a:solidFill>
                  <a:srgbClr val="3E4E55"/>
                </a:solidFill>
                <a:latin typeface="Arial" pitchFamily="2" panose="02020603050405020304"/>
              </a:rPr>
              <a:t>movement </a:t>
            </a:r>
          </a:p>
        </p:txBody>
      </p:sp>
      <p:sp>
        <p:nvSpPr>
          <p:cNvPr id="7" name=""/>
          <p:cNvSpPr/>
          <p:nvPr>
            <p:ph type="body" idx="10"/>
          </p:nvPr>
        </p:nvSpPr>
        <p:spPr>
          <a:xfrm>
            <a:off x="9533890" y="2339975"/>
            <a:ext cx="1496695" cy="608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2000" spc="0">
                <a:solidFill>
                  <a:srgbClr val="3E4E55"/>
                </a:solidFill>
                <a:latin typeface="Arial" pitchFamily="2" panose="02020603050405020304"/>
              </a:rPr>
              <a:t>Storytelling is central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5434330" y="2339975"/>
            <a:ext cx="1405255" cy="608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2000" spc="-10">
                <a:solidFill>
                  <a:srgbClr val="3E4E55"/>
                </a:solidFill>
                <a:latin typeface="Arial" pitchFamily="2" panose="02020603050405020304"/>
              </a:rPr>
              <a:t>We get what we build for </a:t>
            </a:r>
          </a:p>
        </p:txBody>
      </p:sp>
      <p:sp>
        <p:nvSpPr>
          <p:cNvPr id="9" name=""/>
          <p:cNvSpPr/>
          <p:nvPr>
            <p:ph type="body" idx="10"/>
          </p:nvPr>
        </p:nvSpPr>
        <p:spPr>
          <a:xfrm>
            <a:off x="3532505" y="2202180"/>
            <a:ext cx="1161415" cy="895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2000" b="1" spc="-10">
                <a:solidFill>
                  <a:srgbClr val="3E4E55"/>
                </a:solidFill>
                <a:latin typeface="Arial" pitchFamily="2" panose="02020603050405020304"/>
              </a:rPr>
              <a:t>ZERO </a:t>
            </a:r>
          </a:p>
          <a:p>
            <a:pPr marL="0" marR="0" indent="0" algn="l">
              <a:lnSpc>
                <a:spcPts val="24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spc="-55">
                <a:solidFill>
                  <a:srgbClr val="3E4E55"/>
                </a:solidFill>
                <a:latin typeface="Arial" pitchFamily="2" panose="02020603050405020304"/>
              </a:rPr>
              <a:t>is the right </a:t>
            </a:r>
          </a:p>
          <a:p>
            <a:pPr marL="137160" marR="0" indent="0" algn="l">
              <a:lnSpc>
                <a:spcPts val="2200"/>
              </a:lnSpc>
              <a:spcBef>
                <a:spcPts val="120"/>
              </a:spcBef>
              <a:spcAft>
                <a:spcPts val="0"/>
              </a:spcAft>
            </a:pPr>
            <a:r>
              <a:rPr lang="en-US" sz="2000" spc="-10">
                <a:solidFill>
                  <a:srgbClr val="3E4E55"/>
                </a:solidFill>
                <a:latin typeface="Arial" pitchFamily="2" panose="02020603050405020304"/>
              </a:rPr>
              <a:t>number </a:t>
            </a:r>
          </a:p>
        </p:txBody>
      </p:sp>
      <p:sp>
        <p:nvSpPr>
          <p:cNvPr id="10" name=""/>
          <p:cNvSpPr/>
          <p:nvPr>
            <p:ph type="body" idx="10"/>
          </p:nvPr>
        </p:nvSpPr>
        <p:spPr>
          <a:xfrm>
            <a:off x="7525385" y="2030730"/>
            <a:ext cx="1402080" cy="1219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en-US" sz="2000" spc="-20">
                <a:solidFill>
                  <a:srgbClr val="3E4E55"/>
                </a:solidFill>
                <a:latin typeface="Arial" pitchFamily="2" panose="02020603050405020304"/>
              </a:rPr>
              <a:t>Traffic </a:t>
            </a:r>
            <a:br/>
            <a:r>
              <a:rPr lang="en-US" sz="2000" spc="-20">
                <a:solidFill>
                  <a:srgbClr val="3E4E55"/>
                </a:solidFill>
                <a:latin typeface="Arial" pitchFamily="2" panose="02020603050405020304"/>
              </a:rPr>
              <a:t>violence is a </a:t>
            </a:r>
            <a:br/>
            <a:r>
              <a:rPr lang="en-US" sz="2000" spc="-20">
                <a:solidFill>
                  <a:srgbClr val="3E4E55"/>
                </a:solidFill>
                <a:latin typeface="Arial" pitchFamily="2" panose="02020603050405020304"/>
              </a:rPr>
              <a:t>public health </a:t>
            </a:r>
            <a:br/>
            <a:r>
              <a:rPr lang="en-US" sz="2000" spc="-20">
                <a:solidFill>
                  <a:srgbClr val="3E4E55"/>
                </a:solidFill>
                <a:latin typeface="Arial" pitchFamily="2" panose="02020603050405020304"/>
              </a:rPr>
              <a:t>crisis </a:t>
            </a:r>
          </a:p>
        </p:txBody>
      </p:sp>
      <p:sp>
        <p:nvSpPr>
          <p:cNvPr id="11" name=""/>
          <p:cNvSpPr/>
          <p:nvPr>
            <p:ph type="body" idx="10"/>
          </p:nvPr>
        </p:nvSpPr>
        <p:spPr>
          <a:xfrm>
            <a:off x="1417320" y="4062095"/>
            <a:ext cx="1280160" cy="1217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en-US" sz="2000" spc="-15">
                <a:solidFill>
                  <a:srgbClr val="3E4E55"/>
                </a:solidFill>
                <a:latin typeface="Arial" pitchFamily="2" panose="02020603050405020304"/>
              </a:rPr>
              <a:t>Reducing </a:t>
            </a:r>
            <a:br/>
            <a:r>
              <a:rPr lang="en-US" sz="2000" spc="-15">
                <a:solidFill>
                  <a:srgbClr val="3E4E55"/>
                </a:solidFill>
                <a:latin typeface="Arial" pitchFamily="2" panose="02020603050405020304"/>
              </a:rPr>
              <a:t>speeds is </a:t>
            </a:r>
            <a:br/>
            <a:r>
              <a:rPr lang="en-US" sz="2000" spc="-15">
                <a:solidFill>
                  <a:srgbClr val="3E4E55"/>
                </a:solidFill>
                <a:latin typeface="Arial" pitchFamily="2" panose="02020603050405020304"/>
              </a:rPr>
              <a:t>critical- and </a:t>
            </a:r>
            <a:br/>
            <a:r>
              <a:rPr lang="en-US" sz="2000" spc="-15">
                <a:solidFill>
                  <a:srgbClr val="3E4E55"/>
                </a:solidFill>
                <a:latin typeface="Arial" pitchFamily="2" panose="02020603050405020304"/>
              </a:rPr>
              <a:t>possible </a:t>
            </a:r>
          </a:p>
        </p:txBody>
      </p:sp>
      <p:sp>
        <p:nvSpPr>
          <p:cNvPr id="12" name=""/>
          <p:cNvSpPr/>
          <p:nvPr>
            <p:ph type="body" idx="10"/>
          </p:nvPr>
        </p:nvSpPr>
        <p:spPr>
          <a:xfrm>
            <a:off x="9531350" y="4198620"/>
            <a:ext cx="1508760" cy="895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2000" spc="-20">
                <a:solidFill>
                  <a:srgbClr val="3E4E55"/>
                </a:solidFill>
                <a:latin typeface="Arial" pitchFamily="2" panose="02020603050405020304"/>
              </a:rPr>
              <a:t>Ensure </a:t>
            </a:r>
            <a:br/>
            <a:r>
              <a:rPr lang="en-US" sz="2000" spc="-20">
                <a:solidFill>
                  <a:srgbClr val="3E4E55"/>
                </a:solidFill>
                <a:latin typeface="Arial" pitchFamily="2" panose="02020603050405020304"/>
              </a:rPr>
              <a:t>everyone has </a:t>
            </a:r>
            <a:br/>
            <a:r>
              <a:rPr lang="en-US" sz="2000" spc="-20">
                <a:solidFill>
                  <a:srgbClr val="3E4E55"/>
                </a:solidFill>
                <a:latin typeface="Arial" pitchFamily="2" panose="02020603050405020304"/>
              </a:rPr>
              <a:t>a voice </a:t>
            </a:r>
          </a:p>
        </p:txBody>
      </p:sp>
      <p:sp>
        <p:nvSpPr>
          <p:cNvPr id="13" name=""/>
          <p:cNvSpPr/>
          <p:nvPr>
            <p:ph type="body" idx="10"/>
          </p:nvPr>
        </p:nvSpPr>
        <p:spPr>
          <a:xfrm>
            <a:off x="7458710" y="4234815"/>
            <a:ext cx="1551305" cy="895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2000" spc="-15">
                <a:solidFill>
                  <a:srgbClr val="3E4E55"/>
                </a:solidFill>
                <a:latin typeface="Arial" pitchFamily="2" panose="02020603050405020304"/>
              </a:rPr>
              <a:t>Not just about </a:t>
            </a:r>
            <a:br/>
            <a:r>
              <a:rPr lang="en-US" sz="2000" spc="-15">
                <a:solidFill>
                  <a:srgbClr val="3E4E55"/>
                </a:solidFill>
                <a:latin typeface="Arial" pitchFamily="2" panose="02020603050405020304"/>
              </a:rPr>
              <a:t>individual </a:t>
            </a:r>
            <a:br/>
            <a:r>
              <a:rPr lang="en-US" sz="2000" spc="-15">
                <a:solidFill>
                  <a:srgbClr val="3E4E55"/>
                </a:solidFill>
                <a:latin typeface="Arial" pitchFamily="2" panose="02020603050405020304"/>
              </a:rPr>
              <a:t>drivers </a:t>
            </a:r>
          </a:p>
        </p:txBody>
      </p:sp>
      <p:sp>
        <p:nvSpPr>
          <p:cNvPr id="14" name=""/>
          <p:cNvSpPr/>
          <p:nvPr>
            <p:ph type="body" idx="10"/>
          </p:nvPr>
        </p:nvSpPr>
        <p:spPr>
          <a:xfrm>
            <a:off x="5516880" y="4229100"/>
            <a:ext cx="1243330" cy="901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en-US" sz="2000" spc="-25">
                <a:solidFill>
                  <a:srgbClr val="3E4E55"/>
                </a:solidFill>
                <a:latin typeface="Arial" pitchFamily="2" panose="02020603050405020304"/>
              </a:rPr>
              <a:t>Data isn’t a </a:t>
            </a:r>
            <a:br/>
            <a:r>
              <a:rPr lang="en-US" sz="2000" spc="-25">
                <a:solidFill>
                  <a:srgbClr val="3E4E55"/>
                </a:solidFill>
                <a:latin typeface="Arial" pitchFamily="2" panose="02020603050405020304"/>
              </a:rPr>
              <a:t>one-way </a:t>
            </a:r>
            <a:br/>
            <a:r>
              <a:rPr lang="en-US" sz="2000" spc="-25">
                <a:solidFill>
                  <a:srgbClr val="3E4E55"/>
                </a:solidFill>
                <a:latin typeface="Arial" pitchFamily="2" panose="02020603050405020304"/>
              </a:rPr>
              <a:t>street </a:t>
            </a:r>
          </a:p>
        </p:txBody>
      </p:sp>
      <p:sp>
        <p:nvSpPr>
          <p:cNvPr id="15" name=""/>
          <p:cNvSpPr/>
          <p:nvPr>
            <p:ph type="body" idx="10"/>
          </p:nvPr>
        </p:nvSpPr>
        <p:spPr>
          <a:xfrm>
            <a:off x="3255010" y="4017645"/>
            <a:ext cx="1704340" cy="12223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en-US" sz="2000" spc="-25">
                <a:solidFill>
                  <a:srgbClr val="3E4E55"/>
                </a:solidFill>
                <a:latin typeface="Arial" pitchFamily="2" panose="02020603050405020304"/>
              </a:rPr>
              <a:t>Implementation </a:t>
            </a:r>
            <a:br/>
            <a:r>
              <a:rPr lang="en-US" sz="2000" spc="-25">
                <a:solidFill>
                  <a:srgbClr val="3E4E55"/>
                </a:solidFill>
                <a:latin typeface="Arial" pitchFamily="2" panose="02020603050405020304"/>
              </a:rPr>
              <a:t>&amp; enforcement </a:t>
            </a:r>
            <a:br/>
            <a:r>
              <a:rPr lang="en-US" sz="2000" spc="-25">
                <a:solidFill>
                  <a:srgbClr val="3E4E55"/>
                </a:solidFill>
                <a:latin typeface="Arial" pitchFamily="2" panose="02020603050405020304"/>
              </a:rPr>
              <a:t>must be </a:t>
            </a:r>
            <a:br/>
            <a:r>
              <a:rPr lang="en-US" sz="2000" spc="-25">
                <a:solidFill>
                  <a:srgbClr val="3E4E55"/>
                </a:solidFill>
                <a:latin typeface="Arial" pitchFamily="2" panose="02020603050405020304"/>
              </a:rPr>
              <a:t>equitable </a:t>
            </a:r>
          </a:p>
        </p:txBody>
      </p:sp>
      <p:sp>
        <p:nvSpPr>
          <p:cNvPr id="16" name=""/>
          <p:cNvSpPr/>
          <p:nvPr>
            <p:ph type="body" idx="10"/>
          </p:nvPr>
        </p:nvSpPr>
        <p:spPr>
          <a:xfrm>
            <a:off x="701040" y="6290945"/>
            <a:ext cx="4754880" cy="255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800" b="1" spc="20">
                <a:solidFill>
                  <a:srgbClr val="BCB62C"/>
                </a:solidFill>
                <a:latin typeface="Arial" pitchFamily="2" panose="02020603050405020304"/>
              </a:rPr>
              <a:t>VISION ZERO CONCEPTS AND PRINCIPLES </a:t>
            </a:r>
          </a:p>
        </p:txBody>
      </p:sp>
    </p:spTree>
  </p:cSld>
  <p:clrMapOvr>
    <a:masterClrMapping/>
  </p:clrMapOvr>
</p:sld>
</file>

<file path=ppt/theme/theme.xml><?xml version="1.0" encoding="utf-8"?>
<a:theme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a:themeElements>
    <a:clrScheme name="Office">
      <a:dk1>
        <a:sysClr val="windowText"/>
      </a:dk1>
      <a:lt1>
        <a:sysClr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</a:theme>
</file>

<file path=docProps/core.xml><?xml version="1.0" encoding="utf-8"?>
<cp:coreProperties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/>
</file>