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8"/>
  </p:notesMasterIdLst>
  <p:sldIdLst>
    <p:sldId id="259" r:id="rId3"/>
    <p:sldId id="313" r:id="rId4"/>
    <p:sldId id="266" r:id="rId5"/>
    <p:sldId id="340" r:id="rId6"/>
    <p:sldId id="341" r:id="rId7"/>
    <p:sldId id="261" r:id="rId8"/>
    <p:sldId id="262" r:id="rId9"/>
    <p:sldId id="342" r:id="rId10"/>
    <p:sldId id="343" r:id="rId11"/>
    <p:sldId id="345" r:id="rId12"/>
    <p:sldId id="263" r:id="rId13"/>
    <p:sldId id="264" r:id="rId14"/>
    <p:sldId id="346" r:id="rId15"/>
    <p:sldId id="265" r:id="rId16"/>
    <p:sldId id="260" r:id="rId17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7E8590"/>
    <a:srgbClr val="53A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03" autoAdjust="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71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6" d="100"/>
          <a:sy n="86" d="100"/>
        </p:scale>
        <p:origin x="-3736" y="-12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2075253-AA1E-BC46-8390-9C72E9BB2DC7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D73D454-FE52-D24A-9378-073B0FE2F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45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3D454-FE52-D24A-9378-073B0FE2F15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78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920851"/>
            <a:ext cx="7225833" cy="17526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3600" baseline="0">
                <a:solidFill>
                  <a:schemeClr val="tx1">
                    <a:tint val="75000"/>
                  </a:schemeClr>
                </a:solidFill>
                <a:latin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2894-0544-4ABF-B943-F9C5A5F303D0}" type="datetime1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E189C-BE75-744A-9F4E-3BFB3D2ED0D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441114"/>
            <a:ext cx="7772400" cy="147002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44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</a:rPr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894183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24413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CD9A2-25C7-439C-80E6-72BF9476F177}" type="datetime1">
              <a:rPr lang="en-US" smtClean="0"/>
              <a:t>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0EB1-B3C2-4945-87A6-A585F550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393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30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546B-AC15-44EC-9404-6D82276B86C2}" type="datetime1">
              <a:rPr lang="en-US" smtClean="0"/>
              <a:t>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0EB1-B3C2-4945-87A6-A585F550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6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D0B9C-6068-4A06-9413-A222CE8714F0}" type="datetime1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0EB1-B3C2-4945-87A6-A585F550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050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5B097-D58D-4201-ADCC-22B3C56E35B7}" type="datetime1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0EB1-B3C2-4945-87A6-A585F550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227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2CA3A-D5FF-41B0-B99E-E72D1902C0B7}" type="datetime1">
              <a:rPr lang="en-US" smtClean="0"/>
              <a:t>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F4AF-CBDC-4605-BA9D-970BEDCA6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96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1AC7F-11C1-4ED0-AEE6-5557156B78ED}" type="datetime1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0EB1-B3C2-4945-87A6-A585F550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095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D70DF-B181-48AE-ACBD-3EBEDE121F47}" type="datetime1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0EB1-B3C2-4945-87A6-A585F550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61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4B6E0-72AD-4ECA-9BF6-C2080DED411F}" type="datetime1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0EB1-B3C2-4945-87A6-A585F550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008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DEEE-C277-4319-8617-27557AB124D0}" type="datetime1">
              <a:rPr lang="en-US" smtClean="0"/>
              <a:t>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0EB1-B3C2-4945-87A6-A585F550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885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6"/>
            <a:ext cx="7886700" cy="7691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56272-DC01-423C-AF73-16A39CD52E05}" type="datetime1">
              <a:rPr lang="en-US" smtClean="0"/>
              <a:t>2/5/2020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0EB1-B3C2-4945-87A6-A585F550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53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3EFA5-537F-4B66-86C4-89EE72DA10AB}" type="datetime1">
              <a:rPr lang="en-US" smtClean="0"/>
              <a:t>2/5/2020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0EB1-B3C2-4945-87A6-A585F550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58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F0D00-BBF9-4CAA-8BB2-689908CA6286}" type="datetime1">
              <a:rPr lang="en-US" smtClean="0"/>
              <a:t>2/5/2020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0EB1-B3C2-4945-87A6-A585F550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998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F7097-8423-4CB2-A86C-BABB0E0683C6}" type="datetime1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E189C-BE75-744A-9F4E-3BFB3D2ED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355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765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2CEEFCD0-4745-42B5-A530-654345035D6B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9CC10EB1-B3C2-4945-87A6-A585F5503D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009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2">
              <a:lumMod val="75000"/>
            </a:schemeClr>
          </a:solidFill>
          <a:latin typeface="Helvetica" panose="020B0604020202020204" pitchFamily="34" charset="0"/>
          <a:ea typeface="+mj-ea"/>
          <a:cs typeface="Helvetica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anose="05000000000000000000" pitchFamily="2" charset="2"/>
        <a:buChar char="§"/>
        <a:defRPr sz="2200" kern="1200">
          <a:solidFill>
            <a:schemeClr val="tx2">
              <a:lumMod val="75000"/>
            </a:schemeClr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56822" y="2844389"/>
            <a:ext cx="7772400" cy="1470025"/>
          </a:xfrm>
        </p:spPr>
        <p:txBody>
          <a:bodyPr/>
          <a:lstStyle/>
          <a:p>
            <a:r>
              <a:rPr lang="en-US" dirty="0"/>
              <a:t>Complete Streets Grant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E189C-BE75-744A-9F4E-3BFB3D2ED0D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64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– Example of Funded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5850" y="1151255"/>
            <a:ext cx="4148911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Oldsmar</a:t>
            </a:r>
          </a:p>
          <a:p>
            <a:r>
              <a:rPr lang="en-US" dirty="0"/>
              <a:t>½ mile roadway within CRA</a:t>
            </a:r>
          </a:p>
          <a:p>
            <a:r>
              <a:rPr lang="en-US" dirty="0"/>
              <a:t>Mix of uses along corridor – underdeveloped</a:t>
            </a:r>
          </a:p>
          <a:p>
            <a:r>
              <a:rPr lang="en-US" dirty="0"/>
              <a:t>No bicycle facilities</a:t>
            </a:r>
          </a:p>
          <a:p>
            <a:r>
              <a:rPr lang="en-US" dirty="0"/>
              <a:t>Continues completed improvements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990" y="4025769"/>
            <a:ext cx="4321982" cy="254430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0EB1-B3C2-4945-87A6-A585F5503DB5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DE72E8-072D-4BED-82F1-C6E20F5BA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911" y="1083562"/>
            <a:ext cx="3253198" cy="24131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28B7F0-CB7D-4CB5-A3F4-53F72B809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850" y="4025769"/>
            <a:ext cx="3400242" cy="254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93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– Example of Funded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337" y="1128779"/>
            <a:ext cx="2843874" cy="52275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St. Petersburg</a:t>
            </a:r>
          </a:p>
          <a:p>
            <a:pPr lvl="1"/>
            <a:r>
              <a:rPr lang="en-US" dirty="0"/>
              <a:t>Add on street parking</a:t>
            </a:r>
          </a:p>
          <a:p>
            <a:pPr lvl="1"/>
            <a:r>
              <a:rPr lang="en-US" dirty="0"/>
              <a:t>Add bike lanes</a:t>
            </a:r>
          </a:p>
          <a:p>
            <a:pPr lvl="1"/>
            <a:r>
              <a:rPr lang="en-US" dirty="0"/>
              <a:t>Streetscape enhancements</a:t>
            </a:r>
          </a:p>
          <a:p>
            <a:pPr lvl="1"/>
            <a:r>
              <a:rPr lang="en-US" dirty="0"/>
              <a:t>Connect 3 parks</a:t>
            </a:r>
          </a:p>
          <a:p>
            <a:pPr lvl="1"/>
            <a:r>
              <a:rPr lang="en-US" dirty="0"/>
              <a:t>Improve connections to job center</a:t>
            </a:r>
          </a:p>
          <a:p>
            <a:pPr lvl="1"/>
            <a:r>
              <a:rPr lang="en-US" dirty="0"/>
              <a:t>Includes crossing of Pinellas Trail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0EB1-B3C2-4945-87A6-A585F5503DB5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C913A7-242C-46AB-AC2C-9C292C847760}"/>
              </a:ext>
            </a:extLst>
          </p:cNvPr>
          <p:cNvPicPr/>
          <p:nvPr/>
        </p:nvPicPr>
        <p:blipFill rotWithShape="1">
          <a:blip r:embed="rId2"/>
          <a:srcRect b="19608"/>
          <a:stretch/>
        </p:blipFill>
        <p:spPr bwMode="auto">
          <a:xfrm>
            <a:off x="4773517" y="1173548"/>
            <a:ext cx="3741833" cy="25254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CA70AE-922D-4488-A02F-BEFF7A68A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732" y="3884438"/>
            <a:ext cx="6154931" cy="229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03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1151255"/>
            <a:ext cx="4412093" cy="4988288"/>
          </a:xfrm>
        </p:spPr>
        <p:txBody>
          <a:bodyPr>
            <a:normAutofit/>
          </a:bodyPr>
          <a:lstStyle/>
          <a:p>
            <a:r>
              <a:rPr lang="en-US" dirty="0"/>
              <a:t>Without scoring, strong need for data</a:t>
            </a:r>
          </a:p>
          <a:p>
            <a:pPr lvl="1"/>
            <a:r>
              <a:rPr lang="en-US" dirty="0"/>
              <a:t>Land use mixture</a:t>
            </a:r>
          </a:p>
          <a:p>
            <a:pPr lvl="1"/>
            <a:r>
              <a:rPr lang="en-US" dirty="0"/>
              <a:t>Demographics </a:t>
            </a:r>
          </a:p>
          <a:p>
            <a:r>
              <a:rPr lang="en-US" dirty="0"/>
              <a:t>Establish timeline for projects in advance</a:t>
            </a:r>
          </a:p>
          <a:p>
            <a:pPr lvl="1"/>
            <a:r>
              <a:rPr lang="en-US" dirty="0"/>
              <a:t>Limitations of grant funding for concept plans</a:t>
            </a:r>
          </a:p>
          <a:p>
            <a:r>
              <a:rPr lang="en-US" dirty="0"/>
              <a:t>Continuous engagement of board members</a:t>
            </a:r>
          </a:p>
          <a:p>
            <a:r>
              <a:rPr lang="en-US" dirty="0"/>
              <a:t>LAP is ongoing issue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0EB1-B3C2-4945-87A6-A585F5503DB5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2034" y="1766960"/>
            <a:ext cx="4333613" cy="346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255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96128-A643-48CA-9CB1-6B8730FD1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– Building Relationships with Partners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B19AA7-9337-4204-8F50-2F6E7E6139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08122" y="1139396"/>
            <a:ext cx="4304260" cy="55702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EA8F-2CDA-4E06-9626-89A49A862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0EB1-B3C2-4945-87A6-A585F5503DB5}" type="slidenum">
              <a:rPr lang="en-US" smtClean="0"/>
              <a:t>13</a:t>
            </a:fld>
            <a:endParaRPr lang="en-US"/>
          </a:p>
        </p:txBody>
      </p:sp>
      <p:pic>
        <p:nvPicPr>
          <p:cNvPr id="5" name="Graphic 4" descr="Traffic cone">
            <a:extLst>
              <a:ext uri="{FF2B5EF4-FFF2-40B4-BE49-F238E27FC236}">
                <a16:creationId xmlns:a16="http://schemas.microsoft.com/office/drawing/2014/main" id="{4AC05DFE-41D4-4A30-8CBB-9B7E902EBE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15800" y="5408173"/>
            <a:ext cx="281940" cy="281940"/>
          </a:xfrm>
          <a:prstGeom prst="rect">
            <a:avLst/>
          </a:prstGeom>
        </p:spPr>
      </p:pic>
      <p:pic>
        <p:nvPicPr>
          <p:cNvPr id="10" name="Graphic 9" descr="Traffic cone">
            <a:extLst>
              <a:ext uri="{FF2B5EF4-FFF2-40B4-BE49-F238E27FC236}">
                <a16:creationId xmlns:a16="http://schemas.microsoft.com/office/drawing/2014/main" id="{8B611CF9-FC27-4F72-9E28-4341DCAC3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54968" y="3513862"/>
            <a:ext cx="281940" cy="281940"/>
          </a:xfrm>
          <a:prstGeom prst="rect">
            <a:avLst/>
          </a:prstGeom>
        </p:spPr>
      </p:pic>
      <p:pic>
        <p:nvPicPr>
          <p:cNvPr id="11" name="Graphic 10" descr="Traffic cone">
            <a:extLst>
              <a:ext uri="{FF2B5EF4-FFF2-40B4-BE49-F238E27FC236}">
                <a16:creationId xmlns:a16="http://schemas.microsoft.com/office/drawing/2014/main" id="{6E6D2125-E15A-4E58-A677-FC2596781C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55923" y="2478711"/>
            <a:ext cx="281940" cy="281940"/>
          </a:xfrm>
          <a:prstGeom prst="rect">
            <a:avLst/>
          </a:prstGeom>
        </p:spPr>
      </p:pic>
      <p:pic>
        <p:nvPicPr>
          <p:cNvPr id="13" name="Graphic 12" descr="Checklist RTL">
            <a:extLst>
              <a:ext uri="{FF2B5EF4-FFF2-40B4-BE49-F238E27FC236}">
                <a16:creationId xmlns:a16="http://schemas.microsoft.com/office/drawing/2014/main" id="{A9295FFE-84D9-49DE-BED0-AD5FD66FB4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45198" y="4499572"/>
            <a:ext cx="281940" cy="281940"/>
          </a:xfrm>
          <a:prstGeom prst="rect">
            <a:avLst/>
          </a:prstGeom>
        </p:spPr>
      </p:pic>
      <p:pic>
        <p:nvPicPr>
          <p:cNvPr id="14" name="Graphic 13" descr="Checklist RTL">
            <a:extLst>
              <a:ext uri="{FF2B5EF4-FFF2-40B4-BE49-F238E27FC236}">
                <a16:creationId xmlns:a16="http://schemas.microsoft.com/office/drawing/2014/main" id="{E98F5D44-B301-4DFA-BB9B-B2290CA6BF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85828" y="3120390"/>
            <a:ext cx="281940" cy="281940"/>
          </a:xfrm>
          <a:prstGeom prst="rect">
            <a:avLst/>
          </a:prstGeom>
        </p:spPr>
      </p:pic>
      <p:pic>
        <p:nvPicPr>
          <p:cNvPr id="15" name="Graphic 14" descr="Checklist RTL">
            <a:extLst>
              <a:ext uri="{FF2B5EF4-FFF2-40B4-BE49-F238E27FC236}">
                <a16:creationId xmlns:a16="http://schemas.microsoft.com/office/drawing/2014/main" id="{5985F9BF-9796-47BC-8033-424F41BC3E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30981" y="3031208"/>
            <a:ext cx="281940" cy="281940"/>
          </a:xfrm>
          <a:prstGeom prst="rect">
            <a:avLst/>
          </a:prstGeom>
        </p:spPr>
      </p:pic>
      <p:pic>
        <p:nvPicPr>
          <p:cNvPr id="16" name="Graphic 15" descr="Traffic cone">
            <a:extLst>
              <a:ext uri="{FF2B5EF4-FFF2-40B4-BE49-F238E27FC236}">
                <a16:creationId xmlns:a16="http://schemas.microsoft.com/office/drawing/2014/main" id="{B03D1344-444A-4FA3-8F5D-C6C65DAC0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99057" y="4995629"/>
            <a:ext cx="281940" cy="281940"/>
          </a:xfrm>
          <a:prstGeom prst="rect">
            <a:avLst/>
          </a:prstGeom>
        </p:spPr>
      </p:pic>
      <p:pic>
        <p:nvPicPr>
          <p:cNvPr id="17" name="Graphic 16" descr="Checklist RTL">
            <a:extLst>
              <a:ext uri="{FF2B5EF4-FFF2-40B4-BE49-F238E27FC236}">
                <a16:creationId xmlns:a16="http://schemas.microsoft.com/office/drawing/2014/main" id="{CDDDFECC-330F-4DBD-B887-365C75C7DF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20929" y="5277569"/>
            <a:ext cx="281940" cy="281940"/>
          </a:xfrm>
          <a:prstGeom prst="rect">
            <a:avLst/>
          </a:prstGeom>
        </p:spPr>
      </p:pic>
      <p:pic>
        <p:nvPicPr>
          <p:cNvPr id="18" name="Graphic 17" descr="Checklist RTL">
            <a:extLst>
              <a:ext uri="{FF2B5EF4-FFF2-40B4-BE49-F238E27FC236}">
                <a16:creationId xmlns:a16="http://schemas.microsoft.com/office/drawing/2014/main" id="{141C0BF3-C571-4989-B582-567D5C3994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48254" y="2507941"/>
            <a:ext cx="281940" cy="281940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9975A2D-B265-49AA-B0FC-735C48B7B149}"/>
              </a:ext>
            </a:extLst>
          </p:cNvPr>
          <p:cNvSpPr txBox="1">
            <a:spLocks/>
          </p:cNvSpPr>
          <p:nvPr/>
        </p:nvSpPr>
        <p:spPr>
          <a:xfrm>
            <a:off x="114300" y="1151255"/>
            <a:ext cx="4412093" cy="49882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 Years of Funding Complete</a:t>
            </a:r>
          </a:p>
          <a:p>
            <a:r>
              <a:rPr lang="en-US" dirty="0"/>
              <a:t>Four Construction Projects Programmed in TIP</a:t>
            </a:r>
          </a:p>
          <a:p>
            <a:r>
              <a:rPr lang="en-US" dirty="0"/>
              <a:t>Five Concept Plans</a:t>
            </a:r>
          </a:p>
          <a:p>
            <a:pPr lvl="1"/>
            <a:r>
              <a:rPr lang="en-US" dirty="0"/>
              <a:t>3 complete</a:t>
            </a:r>
          </a:p>
          <a:p>
            <a:pPr lvl="1"/>
            <a:r>
              <a:rPr lang="en-US" dirty="0"/>
              <a:t>2 underway</a:t>
            </a:r>
          </a:p>
          <a:p>
            <a:pPr lvl="1"/>
            <a:endParaRPr lang="en-US" dirty="0"/>
          </a:p>
          <a:p>
            <a:r>
              <a:rPr lang="en-US" dirty="0"/>
              <a:t>Added Planning &amp; Place-Making (PPM) grant for land use and redevelopment planning in 2018</a:t>
            </a:r>
          </a:p>
          <a:p>
            <a:endParaRPr lang="en-US" dirty="0"/>
          </a:p>
          <a:p>
            <a:r>
              <a:rPr lang="en-US" dirty="0"/>
              <a:t>Single Call for Projects in 2019:</a:t>
            </a:r>
          </a:p>
          <a:p>
            <a:pPr lvl="1"/>
            <a:r>
              <a:rPr lang="en-US" dirty="0"/>
              <a:t>Complete Streets</a:t>
            </a:r>
          </a:p>
          <a:p>
            <a:pPr lvl="1"/>
            <a:r>
              <a:rPr lang="en-US" dirty="0"/>
              <a:t>PPM</a:t>
            </a:r>
          </a:p>
          <a:p>
            <a:pPr lvl="1"/>
            <a:r>
              <a:rPr lang="en-US" dirty="0"/>
              <a:t>Transportation Alternatives</a:t>
            </a:r>
          </a:p>
        </p:txBody>
      </p:sp>
    </p:spTree>
    <p:extLst>
      <p:ext uri="{BB962C8B-B14F-4D97-AF65-F5344CB8AC3E}">
        <p14:creationId xmlns:p14="http://schemas.microsoft.com/office/powerpoint/2010/main" val="3460600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76596"/>
          </a:xfrm>
        </p:spPr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" y="1254125"/>
            <a:ext cx="7886700" cy="4351338"/>
          </a:xfrm>
        </p:spPr>
        <p:txBody>
          <a:bodyPr/>
          <a:lstStyle/>
          <a:p>
            <a:r>
              <a:rPr lang="en-US" dirty="0"/>
              <a:t>Applications due in December</a:t>
            </a:r>
          </a:p>
          <a:p>
            <a:r>
              <a:rPr lang="en-US" dirty="0"/>
              <a:t>Evaluate need for additional changes in 2020</a:t>
            </a:r>
          </a:p>
          <a:p>
            <a:r>
              <a:rPr lang="en-US" dirty="0"/>
              <a:t>Funding set aside in 2045 LRTP to continue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CC10EB1-B3C2-4945-87A6-A585F5503DB5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572D6A-3AE5-413A-8052-998E33BB3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1789" y="2731911"/>
            <a:ext cx="5620421" cy="373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97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283173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Questions?</a:t>
            </a:r>
            <a:br>
              <a:rPr lang="en-US" dirty="0"/>
            </a:br>
            <a:br>
              <a:rPr lang="en-US" dirty="0"/>
            </a:br>
            <a:r>
              <a:rPr lang="en-US" sz="3100" dirty="0"/>
              <a:t>Chelsea Favero, AICP</a:t>
            </a:r>
            <a:br>
              <a:rPr lang="en-US" sz="3100" dirty="0"/>
            </a:br>
            <a:r>
              <a:rPr lang="en-US" sz="3100" dirty="0"/>
              <a:t>cfavero@forwardpinellas.org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E189C-BE75-744A-9F4E-3BFB3D2ED0D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33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0EB1-B3C2-4945-87A6-A585F5503DB5}" type="slidenum">
              <a:rPr lang="en-US" smtClean="0">
                <a:solidFill>
                  <a:schemeClr val="bg1"/>
                </a:solidFill>
              </a:rPr>
              <a:pPr/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1658" y="1279525"/>
            <a:ext cx="4039341" cy="8001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600" b="1" dirty="0"/>
              <a:t>Who is Forward Pinellas?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767310" y="2079625"/>
            <a:ext cx="4039340" cy="4525963"/>
          </a:xfrm>
        </p:spPr>
        <p:txBody>
          <a:bodyPr>
            <a:normAutofit fontScale="92500" lnSpcReduction="20000"/>
          </a:bodyPr>
          <a:lstStyle/>
          <a:p>
            <a:pPr>
              <a:buSzPct val="110000"/>
              <a:buBlip>
                <a:blip r:embed="rId2"/>
              </a:buBlip>
            </a:pPr>
            <a:r>
              <a:rPr lang="en-US" dirty="0"/>
              <a:t>Special Act in 2014 created a 13-member board for countywide land use and transportation planning</a:t>
            </a:r>
          </a:p>
          <a:p>
            <a:pPr lvl="1">
              <a:buSzPct val="110000"/>
              <a:buBlip>
                <a:blip r:embed="rId2"/>
              </a:buBlip>
            </a:pPr>
            <a:r>
              <a:rPr lang="en-US" dirty="0"/>
              <a:t>Rebranded in 2016</a:t>
            </a:r>
          </a:p>
          <a:p>
            <a:pPr>
              <a:buSzPct val="110000"/>
              <a:buBlip>
                <a:blip r:embed="rId2"/>
              </a:buBlip>
            </a:pPr>
            <a:endParaRPr lang="en-US" dirty="0"/>
          </a:p>
          <a:p>
            <a:pPr>
              <a:buSzPct val="110000"/>
              <a:buBlip>
                <a:blip r:embed="rId2"/>
              </a:buBlip>
            </a:pPr>
            <a:r>
              <a:rPr lang="en-US" dirty="0"/>
              <a:t>Mission: </a:t>
            </a:r>
          </a:p>
          <a:p>
            <a:pPr marL="457200" lvl="1" indent="0">
              <a:buSzPct val="110000"/>
              <a:buNone/>
            </a:pPr>
            <a:r>
              <a:rPr lang="en-US" dirty="0"/>
              <a:t>Align resources and plans that help to achieve a compelling vision for Pinellas County, our individual communities and our region</a:t>
            </a:r>
          </a:p>
          <a:p>
            <a:pPr>
              <a:buSzPct val="110000"/>
              <a:buBlip>
                <a:blip r:embed="rId2"/>
              </a:buBlip>
            </a:pPr>
            <a:endParaRPr lang="en-US" dirty="0"/>
          </a:p>
          <a:p>
            <a:pPr>
              <a:buSzPct val="110000"/>
              <a:buBlip>
                <a:blip r:embed="rId2"/>
              </a:buBlip>
            </a:pPr>
            <a:r>
              <a:rPr lang="en-US" dirty="0"/>
              <a:t>Provide leadership and technical assistance for 25 local governments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242" y="2354504"/>
            <a:ext cx="1798808" cy="4234435"/>
          </a:xfrm>
          <a:prstGeom prst="rect">
            <a:avLst/>
          </a:prstGeom>
        </p:spPr>
      </p:pic>
      <p:pic>
        <p:nvPicPr>
          <p:cNvPr id="7" name="Picture 6" descr="PPC logo - we use this one most ofte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2157" y="3047446"/>
            <a:ext cx="1734755" cy="628650"/>
          </a:xfrm>
          <a:prstGeom prst="rect">
            <a:avLst/>
          </a:prstGeom>
        </p:spPr>
      </p:pic>
      <p:pic>
        <p:nvPicPr>
          <p:cNvPr id="8" name="Picture 7" descr="mpo2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87010" y="4579740"/>
            <a:ext cx="1514475" cy="597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350" y="144404"/>
            <a:ext cx="2413000" cy="76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 Streets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234" y="1585928"/>
            <a:ext cx="2522923" cy="4351338"/>
          </a:xfrm>
        </p:spPr>
        <p:txBody>
          <a:bodyPr/>
          <a:lstStyle/>
          <a:p>
            <a:r>
              <a:rPr lang="en-US" dirty="0"/>
              <a:t>Competitive Grants</a:t>
            </a:r>
          </a:p>
          <a:p>
            <a:r>
              <a:rPr lang="en-US" dirty="0"/>
              <a:t>$</a:t>
            </a:r>
            <a:r>
              <a:rPr lang="en-US" dirty="0" err="1"/>
              <a:t>100K</a:t>
            </a:r>
            <a:r>
              <a:rPr lang="en-US" dirty="0"/>
              <a:t> for Concept Planning</a:t>
            </a:r>
          </a:p>
          <a:p>
            <a:pPr lvl="1"/>
            <a:r>
              <a:rPr lang="en-US" dirty="0"/>
              <a:t>Agency planning budget</a:t>
            </a:r>
          </a:p>
          <a:p>
            <a:r>
              <a:rPr lang="en-US" dirty="0"/>
              <a:t>$</a:t>
            </a:r>
            <a:r>
              <a:rPr lang="en-US" dirty="0" err="1"/>
              <a:t>1M</a:t>
            </a:r>
            <a:r>
              <a:rPr lang="en-US" dirty="0"/>
              <a:t> for Construction</a:t>
            </a:r>
          </a:p>
          <a:p>
            <a:pPr lvl="1"/>
            <a:r>
              <a:rPr lang="en-US" dirty="0"/>
              <a:t>Programmed in  TIP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0EB1-B3C2-4945-87A6-A585F5503DB5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774CA2-6BE2-486F-B38C-11EEDB5263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16" t="22220"/>
          <a:stretch/>
        </p:blipFill>
        <p:spPr>
          <a:xfrm>
            <a:off x="2533614" y="1859117"/>
            <a:ext cx="6441231" cy="354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01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688AF-6C0A-4533-BF3B-AA0981DBB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vs Funding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99DA6-7264-4C9D-A38F-ABC3C2DD6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655" y="1221109"/>
            <a:ext cx="4114244" cy="4123248"/>
          </a:xfrm>
        </p:spPr>
        <p:txBody>
          <a:bodyPr/>
          <a:lstStyle/>
          <a:p>
            <a:r>
              <a:rPr lang="en-US" dirty="0"/>
              <a:t>Defer to local policies</a:t>
            </a:r>
          </a:p>
          <a:p>
            <a:r>
              <a:rPr lang="en-US" dirty="0"/>
              <a:t>Leverage redevelopment with transportation investment</a:t>
            </a:r>
          </a:p>
          <a:p>
            <a:r>
              <a:rPr lang="en-US" dirty="0"/>
              <a:t>Best ability to implement projects: fund them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6E1C1-E2AA-480E-AA7C-251A72428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0EB1-B3C2-4945-87A6-A585F5503DB5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021030-32A1-433A-990A-EA66325EA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413" y="1221109"/>
            <a:ext cx="3594408" cy="46652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15DFA6-01C6-4095-9051-5E1DADBF3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450" y="3024653"/>
            <a:ext cx="3737550" cy="286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17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81380-0F10-41E7-ABE5-042EA0A74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Criteria – Concept Planning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9E0B8-FABF-497F-9BA2-C91514E2E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869" y="1056653"/>
            <a:ext cx="4939231" cy="566482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Support from elected board</a:t>
            </a:r>
          </a:p>
          <a:p>
            <a:r>
              <a:rPr lang="en-US" dirty="0"/>
              <a:t>Demonstrate how project will be a catalyst for transformative change</a:t>
            </a:r>
          </a:p>
          <a:p>
            <a:r>
              <a:rPr lang="en-US" dirty="0"/>
              <a:t>Supporting information:</a:t>
            </a:r>
          </a:p>
          <a:p>
            <a:pPr lvl="1"/>
            <a:r>
              <a:rPr lang="en-US" dirty="0"/>
              <a:t>Existing facilities (all modes)</a:t>
            </a:r>
          </a:p>
          <a:p>
            <a:pPr lvl="1"/>
            <a:r>
              <a:rPr lang="en-US" dirty="0"/>
              <a:t>How project will serve multiple modes</a:t>
            </a:r>
          </a:p>
          <a:p>
            <a:pPr lvl="1"/>
            <a:r>
              <a:rPr lang="en-US" dirty="0"/>
              <a:t>Local planning requirements along corridor</a:t>
            </a:r>
          </a:p>
          <a:p>
            <a:pPr lvl="1"/>
            <a:r>
              <a:rPr lang="en-US" dirty="0"/>
              <a:t>Existing land use characteristics</a:t>
            </a:r>
          </a:p>
          <a:p>
            <a:pPr lvl="2"/>
            <a:r>
              <a:rPr lang="en-US" dirty="0"/>
              <a:t>Vacant and/or underutilized parcels</a:t>
            </a:r>
          </a:p>
          <a:p>
            <a:pPr lvl="2"/>
            <a:r>
              <a:rPr lang="en-US" dirty="0"/>
              <a:t>Land use diversity</a:t>
            </a:r>
          </a:p>
          <a:p>
            <a:pPr lvl="1"/>
            <a:r>
              <a:rPr lang="en-US" dirty="0"/>
              <a:t>Demographic info on surrounding area</a:t>
            </a:r>
          </a:p>
          <a:p>
            <a:pPr lvl="1"/>
            <a:r>
              <a:rPr lang="en-US" dirty="0"/>
              <a:t>Plan for implementation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70877-8834-484B-9109-786CC6734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0EB1-B3C2-4945-87A6-A585F5503DB5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 descr="A picture containing grass&#10;&#10;Description automatically generated">
            <a:extLst>
              <a:ext uri="{FF2B5EF4-FFF2-40B4-BE49-F238E27FC236}">
                <a16:creationId xmlns:a16="http://schemas.microsoft.com/office/drawing/2014/main" id="{E1777D45-E43D-4DE9-9E0A-64344D7FF8F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0099" y="2598344"/>
            <a:ext cx="3826997" cy="2511001"/>
          </a:xfrm>
          <a:prstGeom prst="rect">
            <a:avLst/>
          </a:prstGeom>
        </p:spPr>
      </p:pic>
      <p:sp>
        <p:nvSpPr>
          <p:cNvPr id="7" name="Explosion: 14 Points 6">
            <a:extLst>
              <a:ext uri="{FF2B5EF4-FFF2-40B4-BE49-F238E27FC236}">
                <a16:creationId xmlns:a16="http://schemas.microsoft.com/office/drawing/2014/main" id="{F3A57978-DCF0-449B-831A-418DAAC4C203}"/>
              </a:ext>
            </a:extLst>
          </p:cNvPr>
          <p:cNvSpPr/>
          <p:nvPr/>
        </p:nvSpPr>
        <p:spPr>
          <a:xfrm rot="19997380">
            <a:off x="-46160" y="4545450"/>
            <a:ext cx="1349618" cy="570415"/>
          </a:xfrm>
          <a:prstGeom prst="irregularSeal2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en-US" sz="1100" dirty="0">
                <a:solidFill>
                  <a:srgbClr val="FF0000"/>
                </a:solidFill>
              </a:rPr>
              <a:t>Added</a:t>
            </a:r>
          </a:p>
        </p:txBody>
      </p:sp>
      <p:sp>
        <p:nvSpPr>
          <p:cNvPr id="8" name="Explosion: 14 Points 7">
            <a:extLst>
              <a:ext uri="{FF2B5EF4-FFF2-40B4-BE49-F238E27FC236}">
                <a16:creationId xmlns:a16="http://schemas.microsoft.com/office/drawing/2014/main" id="{1E985549-5F34-4D81-ABAA-4A1CC601F6DF}"/>
              </a:ext>
            </a:extLst>
          </p:cNvPr>
          <p:cNvSpPr/>
          <p:nvPr/>
        </p:nvSpPr>
        <p:spPr>
          <a:xfrm rot="19997380">
            <a:off x="56186" y="5382224"/>
            <a:ext cx="1349618" cy="570415"/>
          </a:xfrm>
          <a:prstGeom prst="irregularSeal2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en-US" sz="1100" dirty="0">
                <a:solidFill>
                  <a:srgbClr val="FF0000"/>
                </a:solidFill>
              </a:rPr>
              <a:t>Added</a:t>
            </a:r>
          </a:p>
        </p:txBody>
      </p:sp>
    </p:spTree>
    <p:extLst>
      <p:ext uri="{BB962C8B-B14F-4D97-AF65-F5344CB8AC3E}">
        <p14:creationId xmlns:p14="http://schemas.microsoft.com/office/powerpoint/2010/main" val="82819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Planning – Example of Funded Project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227028"/>
            <a:ext cx="3760470" cy="56309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Clearwater</a:t>
            </a:r>
          </a:p>
          <a:p>
            <a:r>
              <a:rPr lang="en-US" dirty="0"/>
              <a:t>Linking 3 activity centers with diverse uses</a:t>
            </a:r>
          </a:p>
          <a:p>
            <a:r>
              <a:rPr lang="en-US" dirty="0"/>
              <a:t>Low vehicle ownership rates</a:t>
            </a:r>
          </a:p>
          <a:p>
            <a:r>
              <a:rPr lang="en-US" dirty="0"/>
              <a:t>Underutilized properties</a:t>
            </a:r>
          </a:p>
          <a:p>
            <a:r>
              <a:rPr lang="en-US" dirty="0"/>
              <a:t>Corridor includes Pinellas Trail crossing and transit facilities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0EB1-B3C2-4945-87A6-A585F5503DB5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962" y="1376089"/>
            <a:ext cx="4105275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640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Planning – Example of Funded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59" y="1095697"/>
            <a:ext cx="4972595" cy="4408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St. Petersburg </a:t>
            </a:r>
          </a:p>
          <a:p>
            <a:r>
              <a:rPr lang="en-US" dirty="0"/>
              <a:t>18</a:t>
            </a:r>
            <a:r>
              <a:rPr lang="en-US" baseline="30000" dirty="0"/>
              <a:t>th</a:t>
            </a:r>
            <a:r>
              <a:rPr lang="en-US" dirty="0"/>
              <a:t> Avenue S/Midtown area</a:t>
            </a:r>
          </a:p>
          <a:p>
            <a:r>
              <a:rPr lang="en-US" dirty="0"/>
              <a:t>Minimal sidewalks</a:t>
            </a:r>
          </a:p>
          <a:p>
            <a:r>
              <a:rPr lang="en-US" dirty="0"/>
              <a:t>No bicycle lanes</a:t>
            </a:r>
          </a:p>
          <a:p>
            <a:r>
              <a:rPr lang="en-US" dirty="0"/>
              <a:t>Multiple transit routes</a:t>
            </a:r>
          </a:p>
          <a:p>
            <a:r>
              <a:rPr lang="en-US" dirty="0"/>
              <a:t>Speed and crash concerns</a:t>
            </a:r>
          </a:p>
          <a:p>
            <a:r>
              <a:rPr lang="en-US" dirty="0"/>
              <a:t>Mixed use corridor – 17% parcels vacant</a:t>
            </a:r>
          </a:p>
          <a:p>
            <a:r>
              <a:rPr lang="en-US" dirty="0"/>
              <a:t>Low vehicle ownership rates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0EB1-B3C2-4945-87A6-A585F5503DB5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1D327F-CF0D-4461-AC4D-C3BE2D4F8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240" y="1408939"/>
            <a:ext cx="3180987" cy="414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38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718FC-A119-4CB2-97D2-9E68B67ED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Criteria – Construction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3CD50-7327-45E3-9960-AF25D9EE9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406" y="1253330"/>
            <a:ext cx="3153128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Support from elected board</a:t>
            </a:r>
          </a:p>
          <a:p>
            <a:r>
              <a:rPr lang="en-US" dirty="0"/>
              <a:t>Must serve multiple modes</a:t>
            </a:r>
          </a:p>
          <a:p>
            <a:r>
              <a:rPr lang="en-US" dirty="0"/>
              <a:t>Demonstrate how project will be a catalyst for transformative change</a:t>
            </a:r>
          </a:p>
          <a:p>
            <a:r>
              <a:rPr lang="en-US" dirty="0"/>
              <a:t>LAP Certification</a:t>
            </a:r>
          </a:p>
          <a:p>
            <a:r>
              <a:rPr lang="en-US" dirty="0"/>
              <a:t>100% of ROW acquired (or easement)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B3BB52-032B-40A3-9C0A-493839756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0EB1-B3C2-4945-87A6-A585F5503DB5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FBC45A-B761-497E-A44B-78ADAB702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130" y="1675694"/>
            <a:ext cx="5464848" cy="350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83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718FC-A119-4CB2-97D2-9E68B67ED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Criteria – Construction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3CD50-7327-45E3-9960-AF25D9EE9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975" y="1293266"/>
            <a:ext cx="5444772" cy="5199608"/>
          </a:xfrm>
        </p:spPr>
        <p:txBody>
          <a:bodyPr>
            <a:normAutofit/>
          </a:bodyPr>
          <a:lstStyle/>
          <a:p>
            <a:r>
              <a:rPr lang="en-US" dirty="0"/>
              <a:t>Supporting Information:</a:t>
            </a:r>
          </a:p>
          <a:p>
            <a:pPr lvl="1"/>
            <a:r>
              <a:rPr lang="en-US" dirty="0"/>
              <a:t>Proposed improvements for all modes</a:t>
            </a:r>
          </a:p>
          <a:p>
            <a:pPr lvl="1"/>
            <a:r>
              <a:rPr lang="en-US" dirty="0"/>
              <a:t>Safety concerns</a:t>
            </a:r>
          </a:p>
          <a:p>
            <a:pPr lvl="1"/>
            <a:r>
              <a:rPr lang="en-US" dirty="0"/>
              <a:t>Detailed cost estimates and timeline</a:t>
            </a:r>
          </a:p>
          <a:p>
            <a:pPr lvl="1"/>
            <a:r>
              <a:rPr lang="en-US" dirty="0"/>
              <a:t>Describe local planning requirements</a:t>
            </a:r>
          </a:p>
          <a:p>
            <a:pPr lvl="1"/>
            <a:r>
              <a:rPr lang="en-US" dirty="0"/>
              <a:t>Existing land use characteristics</a:t>
            </a:r>
          </a:p>
          <a:p>
            <a:pPr lvl="2"/>
            <a:r>
              <a:rPr lang="en-US" dirty="0"/>
              <a:t>Vacant and/or underutilized parcels</a:t>
            </a:r>
          </a:p>
          <a:p>
            <a:pPr lvl="2"/>
            <a:r>
              <a:rPr lang="en-US" dirty="0"/>
              <a:t>Land use diversity within ¼ mile</a:t>
            </a:r>
          </a:p>
          <a:p>
            <a:pPr lvl="1"/>
            <a:r>
              <a:rPr lang="en-US" dirty="0"/>
              <a:t>Demographic info on surrounding area</a:t>
            </a:r>
          </a:p>
          <a:p>
            <a:pPr lvl="2"/>
            <a:r>
              <a:rPr lang="en-US" dirty="0"/>
              <a:t>EJ and TD considerations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B3BB52-032B-40A3-9C0A-493839756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0EB1-B3C2-4945-87A6-A585F5503DB5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917C84-3099-4CBF-9E66-45AC88DCB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002867" y="2174431"/>
            <a:ext cx="4583038" cy="343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9512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ight Custom">
      <a:dk1>
        <a:srgbClr val="41454C"/>
      </a:dk1>
      <a:lt1>
        <a:sysClr val="window" lastClr="FFFFFF"/>
      </a:lt1>
      <a:dk2>
        <a:srgbClr val="A6A6A6"/>
      </a:dk2>
      <a:lt2>
        <a:srgbClr val="41454C"/>
      </a:lt2>
      <a:accent1>
        <a:srgbClr val="40ABF4"/>
      </a:accent1>
      <a:accent2>
        <a:srgbClr val="B2ED4C"/>
      </a:accent2>
      <a:accent3>
        <a:srgbClr val="20D37E"/>
      </a:accent3>
      <a:accent4>
        <a:srgbClr val="0F111E"/>
      </a:accent4>
      <a:accent5>
        <a:srgbClr val="0F111E"/>
      </a:accent5>
      <a:accent6>
        <a:srgbClr val="0F111E"/>
      </a:accent6>
      <a:hlink>
        <a:srgbClr val="0F111E"/>
      </a:hlink>
      <a:folHlink>
        <a:srgbClr val="0F111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Custom 2">
      <a:dk1>
        <a:srgbClr val="B4D24E"/>
      </a:dk1>
      <a:lt1>
        <a:sysClr val="window" lastClr="FFFFFF"/>
      </a:lt1>
      <a:dk2>
        <a:srgbClr val="A6A6A6"/>
      </a:dk2>
      <a:lt2>
        <a:srgbClr val="50B879"/>
      </a:lt2>
      <a:accent1>
        <a:srgbClr val="53A6DC"/>
      </a:accent1>
      <a:accent2>
        <a:srgbClr val="B4D21E"/>
      </a:accent2>
      <a:accent3>
        <a:srgbClr val="0F111E"/>
      </a:accent3>
      <a:accent4>
        <a:srgbClr val="0F111E"/>
      </a:accent4>
      <a:accent5>
        <a:srgbClr val="0F111E"/>
      </a:accent5>
      <a:accent6>
        <a:srgbClr val="0F111E"/>
      </a:accent6>
      <a:hlink>
        <a:srgbClr val="0F111E"/>
      </a:hlink>
      <a:folHlink>
        <a:srgbClr val="0F111E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506</Words>
  <Application>Microsoft Office PowerPoint</Application>
  <PresentationFormat>On-screen Show (4:3)</PresentationFormat>
  <Paragraphs>121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Helvetica</vt:lpstr>
      <vt:lpstr>Wingdings</vt:lpstr>
      <vt:lpstr>Office Theme</vt:lpstr>
      <vt:lpstr>1_Custom Design</vt:lpstr>
      <vt:lpstr>Complete Streets Grant Program</vt:lpstr>
      <vt:lpstr>Who is Forward Pinellas?</vt:lpstr>
      <vt:lpstr>Complete Streets Program</vt:lpstr>
      <vt:lpstr>Policy vs Funding</vt:lpstr>
      <vt:lpstr>Criteria – Concept Planning Projects</vt:lpstr>
      <vt:lpstr>Concept Planning – Example of Funded Project</vt:lpstr>
      <vt:lpstr>Concept Planning – Example of Funded Project</vt:lpstr>
      <vt:lpstr>Criteria – Construction Projects</vt:lpstr>
      <vt:lpstr>Criteria – Construction Projects</vt:lpstr>
      <vt:lpstr>Construction – Example of Funded Project</vt:lpstr>
      <vt:lpstr>Construction – Example of Funded Project</vt:lpstr>
      <vt:lpstr>Lessons Learned</vt:lpstr>
      <vt:lpstr>Results – Building Relationships with Partners</vt:lpstr>
      <vt:lpstr>Next Steps</vt:lpstr>
      <vt:lpstr>Questions?  Chelsea Favero, AICP cfavero@forwardpinellas.org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Adriana Generallo</dc:creator>
  <cp:lastModifiedBy>Mikyska, Carl</cp:lastModifiedBy>
  <cp:revision>49</cp:revision>
  <cp:lastPrinted>2020-02-05T19:31:59Z</cp:lastPrinted>
  <dcterms:created xsi:type="dcterms:W3CDTF">2016-03-30T14:59:27Z</dcterms:created>
  <dcterms:modified xsi:type="dcterms:W3CDTF">2020-02-05T19:40:31Z</dcterms:modified>
</cp:coreProperties>
</file>