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8"/>
  </p:notesMasterIdLst>
  <p:sldIdLst>
    <p:sldId id="256" r:id="rId2"/>
    <p:sldId id="287" r:id="rId3"/>
    <p:sldId id="257" r:id="rId4"/>
    <p:sldId id="258" r:id="rId5"/>
    <p:sldId id="259" r:id="rId6"/>
    <p:sldId id="274" r:id="rId7"/>
    <p:sldId id="260" r:id="rId8"/>
    <p:sldId id="288" r:id="rId9"/>
    <p:sldId id="263" r:id="rId10"/>
    <p:sldId id="264" r:id="rId11"/>
    <p:sldId id="275" r:id="rId12"/>
    <p:sldId id="295" r:id="rId13"/>
    <p:sldId id="296" r:id="rId14"/>
    <p:sldId id="289" r:id="rId15"/>
    <p:sldId id="290" r:id="rId16"/>
    <p:sldId id="291" r:id="rId17"/>
    <p:sldId id="292" r:id="rId18"/>
    <p:sldId id="293" r:id="rId19"/>
    <p:sldId id="294" r:id="rId20"/>
    <p:sldId id="277" r:id="rId21"/>
    <p:sldId id="278" r:id="rId22"/>
    <p:sldId id="279" r:id="rId23"/>
    <p:sldId id="280" r:id="rId24"/>
    <p:sldId id="281" r:id="rId25"/>
    <p:sldId id="282" r:id="rId26"/>
    <p:sldId id="283" r:id="rId27"/>
    <p:sldId id="297" r:id="rId28"/>
    <p:sldId id="284" r:id="rId29"/>
    <p:sldId id="285" r:id="rId30"/>
    <p:sldId id="286" r:id="rId31"/>
    <p:sldId id="273" r:id="rId32"/>
    <p:sldId id="265" r:id="rId33"/>
    <p:sldId id="266" r:id="rId34"/>
    <p:sldId id="269" r:id="rId35"/>
    <p:sldId id="271" r:id="rId36"/>
    <p:sldId id="272" r:id="rId3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64" d="100"/>
          <a:sy n="64" d="100"/>
        </p:scale>
        <p:origin x="90" y="3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charts/_rels/chart1.xml.rels><?xml version="1.0" encoding="UTF-8" standalone="yes"?>
<Relationships xmlns="http://schemas.openxmlformats.org/package/2006/relationships"><Relationship Id="rId3" Type="http://schemas.openxmlformats.org/officeDocument/2006/relationships/oleObject" Target="file:///C:\temp\Agenda%20Packages\2016\October%206th\Working%20Group%20Survey%20Results.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Strategic Directions</a:t>
            </a:r>
            <a:r>
              <a:rPr lang="en-US" baseline="0"/>
              <a:t> Working Groups</a:t>
            </a:r>
            <a:endParaRPr lang="en-US" sz="1400" b="0" i="0" u="none" strike="noStrike" baseline="0">
              <a:effectLst/>
            </a:endParaRPr>
          </a:p>
          <a:p>
            <a:pPr>
              <a:defRPr/>
            </a:pPr>
            <a:r>
              <a:rPr lang="en-US" sz="1400" b="0" i="0" u="none" strike="noStrike" baseline="0">
                <a:effectLst/>
              </a:rPr>
              <a:t>Survey Results</a:t>
            </a:r>
            <a:endParaRPr lang="en-US"/>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Sheet1!$A$10:$A$13</c:f>
              <c:strCache>
                <c:ptCount val="4"/>
                <c:pt idx="0">
                  <c:v>Best Practices WG</c:v>
                </c:pt>
                <c:pt idx="1">
                  <c:v>Training WG</c:v>
                </c:pt>
                <c:pt idx="2">
                  <c:v>Bike &amp; Pedestrian WG</c:v>
                </c:pt>
                <c:pt idx="3">
                  <c:v>Communications WG</c:v>
                </c:pt>
              </c:strCache>
            </c:strRef>
          </c:cat>
          <c:val>
            <c:numRef>
              <c:f>Sheet1!$B$10:$B$13</c:f>
              <c:numCache>
                <c:formatCode>General</c:formatCode>
                <c:ptCount val="4"/>
                <c:pt idx="0">
                  <c:v>36</c:v>
                </c:pt>
                <c:pt idx="1">
                  <c:v>29.5</c:v>
                </c:pt>
                <c:pt idx="2">
                  <c:v>35.5</c:v>
                </c:pt>
                <c:pt idx="3">
                  <c:v>16</c:v>
                </c:pt>
              </c:numCache>
            </c:numRef>
          </c:val>
        </c:ser>
        <c:dLbls>
          <c:dLblPos val="outEnd"/>
          <c:showLegendKey val="0"/>
          <c:showVal val="1"/>
          <c:showCatName val="0"/>
          <c:showSerName val="0"/>
          <c:showPercent val="0"/>
          <c:showBubbleSize val="0"/>
        </c:dLbls>
        <c:gapWidth val="182"/>
        <c:axId val="306696032"/>
        <c:axId val="306701520"/>
      </c:barChart>
      <c:catAx>
        <c:axId val="30669603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06701520"/>
        <c:crosses val="autoZero"/>
        <c:auto val="1"/>
        <c:lblAlgn val="ctr"/>
        <c:lblOffset val="100"/>
        <c:noMultiLvlLbl val="0"/>
      </c:catAx>
      <c:valAx>
        <c:axId val="306701520"/>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0669603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A4F1168-4427-4E78-BCA5-0CFBFF0B60FA}" type="datetimeFigureOut">
              <a:rPr lang="en-US" smtClean="0"/>
              <a:t>1/26/2017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36AC5F3-1211-4274-9949-92290820B1B0}" type="slidenum">
              <a:rPr lang="en-US" smtClean="0"/>
              <a:t>‹#›</a:t>
            </a:fld>
            <a:endParaRPr lang="en-US"/>
          </a:p>
        </p:txBody>
      </p:sp>
    </p:spTree>
    <p:extLst>
      <p:ext uri="{BB962C8B-B14F-4D97-AF65-F5344CB8AC3E}">
        <p14:creationId xmlns:p14="http://schemas.microsoft.com/office/powerpoint/2010/main" val="35940343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143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2E20BC09-8C95-4E62-897C-5D61C8B9FA15}" type="slidenum">
              <a:rPr lang="en-US" altLang="en-US" smtClean="0"/>
              <a:pPr fontAlgn="base">
                <a:spcBef>
                  <a:spcPct val="0"/>
                </a:spcBef>
                <a:spcAft>
                  <a:spcPct val="0"/>
                </a:spcAft>
              </a:pPr>
              <a:t>14</a:t>
            </a:fld>
            <a:endParaRPr lang="en-US" altLang="en-US" smtClean="0"/>
          </a:p>
        </p:txBody>
      </p:sp>
    </p:spTree>
    <p:extLst>
      <p:ext uri="{BB962C8B-B14F-4D97-AF65-F5344CB8AC3E}">
        <p14:creationId xmlns:p14="http://schemas.microsoft.com/office/powerpoint/2010/main" val="575539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438729" eaLnBrk="1" fontAlgn="auto" hangingPunct="1">
              <a:spcBef>
                <a:spcPts val="0"/>
              </a:spcBef>
              <a:spcAft>
                <a:spcPts val="0"/>
              </a:spcAft>
              <a:defRPr/>
            </a:pPr>
            <a:endParaRPr lang="en-US" baseline="0" dirty="0" smtClean="0"/>
          </a:p>
        </p:txBody>
      </p:sp>
      <p:sp>
        <p:nvSpPr>
          <p:cNvPr id="4" name="Slide Number Placeholder 3"/>
          <p:cNvSpPr>
            <a:spLocks noGrp="1"/>
          </p:cNvSpPr>
          <p:nvPr>
            <p:ph type="sldNum" sz="quarter" idx="10"/>
          </p:nvPr>
        </p:nvSpPr>
        <p:spPr/>
        <p:txBody>
          <a:bodyPr/>
          <a:lstStyle/>
          <a:p>
            <a:fld id="{0E460C59-2490-8647-BA91-A7DAB2E1B971}" type="slidenum">
              <a:rPr lang="en-US" smtClean="0"/>
              <a:t>15</a:t>
            </a:fld>
            <a:endParaRPr lang="en-US"/>
          </a:p>
        </p:txBody>
      </p:sp>
    </p:spTree>
    <p:extLst>
      <p:ext uri="{BB962C8B-B14F-4D97-AF65-F5344CB8AC3E}">
        <p14:creationId xmlns:p14="http://schemas.microsoft.com/office/powerpoint/2010/main" val="26015284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smtClean="0"/>
              <a:t>Statewide financial guidelines</a:t>
            </a:r>
          </a:p>
          <a:p>
            <a:pPr marL="457200" lvl="1" indent="0">
              <a:buFont typeface="Arial" panose="020B0604020202020204" pitchFamily="34" charset="0"/>
              <a:buNone/>
            </a:pPr>
            <a:r>
              <a:rPr lang="en-US" sz="2400" dirty="0" smtClean="0"/>
              <a:t>Uniform LRTP horizon years; “Needs” plan guidance; Include TIP years</a:t>
            </a:r>
          </a:p>
          <a:p>
            <a:pPr marL="171450" indent="-171450">
              <a:buFont typeface="Arial" panose="020B0604020202020204" pitchFamily="34" charset="0"/>
              <a:buChar char="•"/>
            </a:pPr>
            <a:r>
              <a:rPr lang="en-US" dirty="0" smtClean="0"/>
              <a:t>Shortfall estimate used to champion increased transportation spending</a:t>
            </a:r>
          </a:p>
          <a:p>
            <a:pPr lvl="1"/>
            <a:r>
              <a:rPr lang="en-US" sz="2400" dirty="0" smtClean="0"/>
              <a:t>Basis for MPOAC Revenue Study and Policy Positions</a:t>
            </a:r>
          </a:p>
          <a:p>
            <a:pPr marL="171450" indent="-171450">
              <a:buFont typeface="Arial" panose="020B0604020202020204" pitchFamily="34" charset="0"/>
              <a:buChar char="•"/>
            </a:pPr>
            <a:r>
              <a:rPr lang="en-US" dirty="0" smtClean="0"/>
              <a:t>Coordination between:</a:t>
            </a:r>
          </a:p>
          <a:p>
            <a:pPr lvl="1"/>
            <a:r>
              <a:rPr lang="en-US" sz="2400" dirty="0" smtClean="0"/>
              <a:t>LRTPs, FTP and other state plans; input to FTP</a:t>
            </a:r>
          </a:p>
          <a:p>
            <a:pPr lvl="1"/>
            <a:r>
              <a:rPr lang="en-US" sz="2400" dirty="0" smtClean="0"/>
              <a:t>Neighboring MPOs; regional coordination studies</a:t>
            </a:r>
          </a:p>
          <a:p>
            <a:pPr marL="342900" marR="0" lvl="0" indent="-342900" algn="l" defTabSz="4572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sz="3200" b="0" i="0" u="none" strike="noStrike" kern="1200" cap="none" spc="0" normalizeH="0" baseline="0" noProof="0" dirty="0" smtClean="0">
                <a:ln>
                  <a:noFill/>
                </a:ln>
                <a:solidFill>
                  <a:prstClr val="black"/>
                </a:solidFill>
                <a:effectLst/>
                <a:uLnTx/>
                <a:uFillTx/>
                <a:latin typeface="+mn-lt"/>
                <a:ea typeface="+mn-ea"/>
                <a:cs typeface="+mn-cs"/>
              </a:rPr>
              <a:t>Improved “user friendliness”</a:t>
            </a:r>
          </a:p>
          <a:p>
            <a:pPr marL="742950" marR="0" lvl="1" indent="-285750" algn="l" defTabSz="4572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sz="2800" b="0" i="0" u="none" strike="noStrike" kern="1200" cap="none" spc="0" normalizeH="0" baseline="0" noProof="0" dirty="0" smtClean="0">
                <a:ln>
                  <a:noFill/>
                </a:ln>
                <a:solidFill>
                  <a:prstClr val="black"/>
                </a:solidFill>
                <a:effectLst/>
                <a:uLnTx/>
                <a:uFillTx/>
                <a:latin typeface="+mn-lt"/>
                <a:ea typeface="+mn-ea"/>
                <a:cs typeface="+mn-cs"/>
              </a:rPr>
              <a:t>no model output; executive summaries; brochures</a:t>
            </a:r>
          </a:p>
          <a:p>
            <a:pPr marL="342900" marR="0" lvl="0" indent="-342900" algn="l" defTabSz="4572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sz="3200" b="0" i="0" u="none" strike="noStrike" kern="1200" cap="none" spc="0" normalizeH="0" baseline="0" noProof="0" dirty="0" smtClean="0">
                <a:ln>
                  <a:noFill/>
                </a:ln>
                <a:solidFill>
                  <a:prstClr val="black"/>
                </a:solidFill>
                <a:effectLst/>
                <a:uLnTx/>
                <a:uFillTx/>
                <a:latin typeface="+mn-lt"/>
                <a:ea typeface="+mn-ea"/>
                <a:cs typeface="+mn-cs"/>
              </a:rPr>
              <a:t>More descriptive LRTPs; fewer “sanitized” plans</a:t>
            </a:r>
          </a:p>
          <a:p>
            <a:pPr marL="342900" marR="0" lvl="0" indent="-342900" algn="l" defTabSz="457200" rtl="0" eaLnBrk="0" fontAlgn="base" latinLnBrk="0" hangingPunct="0">
              <a:lnSpc>
                <a:spcPct val="100000"/>
              </a:lnSpc>
              <a:spcBef>
                <a:spcPct val="20000"/>
              </a:spcBef>
              <a:spcAft>
                <a:spcPct val="0"/>
              </a:spcAft>
              <a:buClrTx/>
              <a:buSzTx/>
              <a:buFont typeface="Arial" panose="020B0604020202020204" pitchFamily="34" charset="0"/>
              <a:buChar char="•"/>
              <a:tabLst/>
              <a:defRPr/>
            </a:pPr>
            <a:r>
              <a:rPr kumimoji="0" lang="en-US" sz="3200" b="0" i="0" u="none" strike="noStrike" kern="1200" cap="none" spc="0" normalizeH="0" baseline="0" noProof="0" dirty="0" smtClean="0">
                <a:ln>
                  <a:noFill/>
                </a:ln>
                <a:solidFill>
                  <a:prstClr val="black"/>
                </a:solidFill>
                <a:effectLst/>
                <a:uLnTx/>
                <a:uFillTx/>
                <a:latin typeface="+mn-lt"/>
                <a:ea typeface="+mn-ea"/>
                <a:cs typeface="+mn-cs"/>
              </a:rPr>
              <a:t>Clearer linkages between LRTP projects and goals</a:t>
            </a:r>
          </a:p>
          <a:p>
            <a:pPr lvl="1"/>
            <a:endParaRPr lang="en-US" sz="2400" dirty="0" smtClean="0"/>
          </a:p>
          <a:p>
            <a:pPr defTabSz="438729" eaLnBrk="1" fontAlgn="auto" hangingPunct="1">
              <a:spcBef>
                <a:spcPts val="0"/>
              </a:spcBef>
              <a:spcAft>
                <a:spcPts val="0"/>
              </a:spcAft>
              <a:defRPr/>
            </a:pPr>
            <a:endParaRPr lang="en-US" baseline="0" dirty="0" smtClean="0"/>
          </a:p>
        </p:txBody>
      </p:sp>
      <p:sp>
        <p:nvSpPr>
          <p:cNvPr id="4" name="Slide Number Placeholder 3"/>
          <p:cNvSpPr>
            <a:spLocks noGrp="1"/>
          </p:cNvSpPr>
          <p:nvPr>
            <p:ph type="sldNum" sz="quarter" idx="10"/>
          </p:nvPr>
        </p:nvSpPr>
        <p:spPr/>
        <p:txBody>
          <a:bodyPr/>
          <a:lstStyle/>
          <a:p>
            <a:fld id="{0E460C59-2490-8647-BA91-A7DAB2E1B971}" type="slidenum">
              <a:rPr lang="en-US" smtClean="0"/>
              <a:t>16</a:t>
            </a:fld>
            <a:endParaRPr lang="en-US"/>
          </a:p>
        </p:txBody>
      </p:sp>
    </p:spTree>
    <p:extLst>
      <p:ext uri="{BB962C8B-B14F-4D97-AF65-F5344CB8AC3E}">
        <p14:creationId xmlns:p14="http://schemas.microsoft.com/office/powerpoint/2010/main" val="16457463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lstStyle/>
          <a:p>
            <a:pPr eaLnBrk="1" fontAlgn="auto" hangingPunct="1">
              <a:spcBef>
                <a:spcPts val="0"/>
              </a:spcBef>
              <a:spcAft>
                <a:spcPts val="0"/>
              </a:spcAft>
              <a:defRPr/>
            </a:pPr>
            <a:endParaRPr lang="en-US" dirty="0" smtClean="0"/>
          </a:p>
        </p:txBody>
      </p:sp>
      <p:sp>
        <p:nvSpPr>
          <p:cNvPr id="184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B2388BC7-DFD5-46DA-AAFC-7012EFC68D61}" type="slidenum">
              <a:rPr lang="en-US" altLang="en-US" smtClean="0"/>
              <a:pPr fontAlgn="base">
                <a:spcBef>
                  <a:spcPct val="0"/>
                </a:spcBef>
                <a:spcAft>
                  <a:spcPct val="0"/>
                </a:spcAft>
              </a:pPr>
              <a:t>17</a:t>
            </a:fld>
            <a:endParaRPr lang="en-US" altLang="en-US" smtClean="0"/>
          </a:p>
        </p:txBody>
      </p:sp>
    </p:spTree>
    <p:extLst>
      <p:ext uri="{BB962C8B-B14F-4D97-AF65-F5344CB8AC3E}">
        <p14:creationId xmlns:p14="http://schemas.microsoft.com/office/powerpoint/2010/main" val="32051320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9C413A-010C-4881-8E4B-6380DFFF0D07}" type="slidenum">
              <a:rPr lang="en-US" smtClean="0"/>
              <a:t>18</a:t>
            </a:fld>
            <a:endParaRPr lang="en-US"/>
          </a:p>
        </p:txBody>
      </p:sp>
    </p:spTree>
    <p:extLst>
      <p:ext uri="{BB962C8B-B14F-4D97-AF65-F5344CB8AC3E}">
        <p14:creationId xmlns:p14="http://schemas.microsoft.com/office/powerpoint/2010/main" val="855769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smtClean="0"/>
          </a:p>
        </p:txBody>
      </p:sp>
      <p:sp>
        <p:nvSpPr>
          <p:cNvPr id="450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79A9E2B6-C721-4D7A-8D15-411B2BBAF13F}" type="slidenum">
              <a:rPr lang="en-US" altLang="en-US" smtClean="0"/>
              <a:pPr fontAlgn="base">
                <a:spcBef>
                  <a:spcPct val="0"/>
                </a:spcBef>
                <a:spcAft>
                  <a:spcPct val="0"/>
                </a:spcAft>
              </a:pPr>
              <a:t>19</a:t>
            </a:fld>
            <a:endParaRPr lang="en-US" altLang="en-US" smtClean="0"/>
          </a:p>
        </p:txBody>
      </p:sp>
    </p:spTree>
    <p:extLst>
      <p:ext uri="{BB962C8B-B14F-4D97-AF65-F5344CB8AC3E}">
        <p14:creationId xmlns:p14="http://schemas.microsoft.com/office/powerpoint/2010/main" val="1365079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73FD7B2-7D5A-4ED0-9486-AFEA81A53D14}" type="datetimeFigureOut">
              <a:rPr lang="en-US" smtClean="0"/>
              <a:t>1/26/2017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BAE0A9-E1E5-4062-879C-C13214864338}" type="slidenum">
              <a:rPr lang="en-US" smtClean="0"/>
              <a:t>‹#›</a:t>
            </a:fld>
            <a:endParaRPr lang="en-US"/>
          </a:p>
        </p:txBody>
      </p:sp>
    </p:spTree>
    <p:extLst>
      <p:ext uri="{BB962C8B-B14F-4D97-AF65-F5344CB8AC3E}">
        <p14:creationId xmlns:p14="http://schemas.microsoft.com/office/powerpoint/2010/main" val="2567264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73FD7B2-7D5A-4ED0-9486-AFEA81A53D14}" type="datetimeFigureOut">
              <a:rPr lang="en-US" smtClean="0"/>
              <a:t>1/26/2017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BAE0A9-E1E5-4062-879C-C13214864338}" type="slidenum">
              <a:rPr lang="en-US" smtClean="0"/>
              <a:t>‹#›</a:t>
            </a:fld>
            <a:endParaRPr lang="en-US"/>
          </a:p>
        </p:txBody>
      </p:sp>
    </p:spTree>
    <p:extLst>
      <p:ext uri="{BB962C8B-B14F-4D97-AF65-F5344CB8AC3E}">
        <p14:creationId xmlns:p14="http://schemas.microsoft.com/office/powerpoint/2010/main" val="24696305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73FD7B2-7D5A-4ED0-9486-AFEA81A53D14}" type="datetimeFigureOut">
              <a:rPr lang="en-US" smtClean="0"/>
              <a:t>1/26/2017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BAE0A9-E1E5-4062-879C-C13214864338}" type="slidenum">
              <a:rPr lang="en-US" smtClean="0"/>
              <a:t>‹#›</a:t>
            </a:fld>
            <a:endParaRPr lang="en-US"/>
          </a:p>
        </p:txBody>
      </p:sp>
    </p:spTree>
    <p:extLst>
      <p:ext uri="{BB962C8B-B14F-4D97-AF65-F5344CB8AC3E}">
        <p14:creationId xmlns:p14="http://schemas.microsoft.com/office/powerpoint/2010/main" val="10700289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pic>
        <p:nvPicPr>
          <p:cNvPr id="2" name="Picture 5"/>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170614"/>
            <a:ext cx="12192000"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6" descr="CUTR_ppt_bkgd-01.png"/>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5984" y="1"/>
            <a:ext cx="12223751" cy="3756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3"/>
          <p:cNvSpPr txBox="1">
            <a:spLocks noChangeArrowheads="1"/>
          </p:cNvSpPr>
          <p:nvPr userDrawn="1"/>
        </p:nvSpPr>
        <p:spPr bwMode="auto">
          <a:xfrm>
            <a:off x="905933" y="6429375"/>
            <a:ext cx="10439400" cy="306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ctr" eaLnBrk="1" hangingPunct="1">
              <a:defRPr/>
            </a:pPr>
            <a:r>
              <a:rPr lang="en-US" altLang="en-US" sz="1400" smtClean="0">
                <a:solidFill>
                  <a:srgbClr val="C4BD97"/>
                </a:solidFill>
              </a:rPr>
              <a:t>Center for Urban Transportation Research | University of South Florida</a:t>
            </a:r>
          </a:p>
        </p:txBody>
      </p:sp>
      <p:pic>
        <p:nvPicPr>
          <p:cNvPr id="5" name="Picture 8" descr="CUTR_mark-01.png"/>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6589185" y="1062038"/>
            <a:ext cx="4847167" cy="2303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13" descr="white_transparent.png"/>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249767" y="6362701"/>
            <a:ext cx="656167" cy="44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10" descr="usf white.png"/>
          <p:cNvPicPr>
            <a:picLocks noChangeAspect="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11252201" y="6235701"/>
            <a:ext cx="886884" cy="665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386672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73FD7B2-7D5A-4ED0-9486-AFEA81A53D14}" type="datetimeFigureOut">
              <a:rPr lang="en-US" smtClean="0"/>
              <a:t>1/26/2017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BAE0A9-E1E5-4062-879C-C13214864338}" type="slidenum">
              <a:rPr lang="en-US" smtClean="0"/>
              <a:t>‹#›</a:t>
            </a:fld>
            <a:endParaRPr lang="en-US"/>
          </a:p>
        </p:txBody>
      </p:sp>
    </p:spTree>
    <p:extLst>
      <p:ext uri="{BB962C8B-B14F-4D97-AF65-F5344CB8AC3E}">
        <p14:creationId xmlns:p14="http://schemas.microsoft.com/office/powerpoint/2010/main" val="35205394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73FD7B2-7D5A-4ED0-9486-AFEA81A53D14}" type="datetimeFigureOut">
              <a:rPr lang="en-US" smtClean="0"/>
              <a:t>1/26/2017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BAE0A9-E1E5-4062-879C-C13214864338}" type="slidenum">
              <a:rPr lang="en-US" smtClean="0"/>
              <a:t>‹#›</a:t>
            </a:fld>
            <a:endParaRPr lang="en-US"/>
          </a:p>
        </p:txBody>
      </p:sp>
    </p:spTree>
    <p:extLst>
      <p:ext uri="{BB962C8B-B14F-4D97-AF65-F5344CB8AC3E}">
        <p14:creationId xmlns:p14="http://schemas.microsoft.com/office/powerpoint/2010/main" val="39391769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73FD7B2-7D5A-4ED0-9486-AFEA81A53D14}" type="datetimeFigureOut">
              <a:rPr lang="en-US" smtClean="0"/>
              <a:t>1/26/2017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BAE0A9-E1E5-4062-879C-C13214864338}" type="slidenum">
              <a:rPr lang="en-US" smtClean="0"/>
              <a:t>‹#›</a:t>
            </a:fld>
            <a:endParaRPr lang="en-US"/>
          </a:p>
        </p:txBody>
      </p:sp>
    </p:spTree>
    <p:extLst>
      <p:ext uri="{BB962C8B-B14F-4D97-AF65-F5344CB8AC3E}">
        <p14:creationId xmlns:p14="http://schemas.microsoft.com/office/powerpoint/2010/main" val="21475395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73FD7B2-7D5A-4ED0-9486-AFEA81A53D14}" type="datetimeFigureOut">
              <a:rPr lang="en-US" smtClean="0"/>
              <a:t>1/26/2017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ABAE0A9-E1E5-4062-879C-C13214864338}" type="slidenum">
              <a:rPr lang="en-US" smtClean="0"/>
              <a:t>‹#›</a:t>
            </a:fld>
            <a:endParaRPr lang="en-US"/>
          </a:p>
        </p:txBody>
      </p:sp>
    </p:spTree>
    <p:extLst>
      <p:ext uri="{BB962C8B-B14F-4D97-AF65-F5344CB8AC3E}">
        <p14:creationId xmlns:p14="http://schemas.microsoft.com/office/powerpoint/2010/main" val="12008398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73FD7B2-7D5A-4ED0-9486-AFEA81A53D14}" type="datetimeFigureOut">
              <a:rPr lang="en-US" smtClean="0"/>
              <a:t>1/26/2017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ABAE0A9-E1E5-4062-879C-C13214864338}" type="slidenum">
              <a:rPr lang="en-US" smtClean="0"/>
              <a:t>‹#›</a:t>
            </a:fld>
            <a:endParaRPr lang="en-US"/>
          </a:p>
        </p:txBody>
      </p:sp>
    </p:spTree>
    <p:extLst>
      <p:ext uri="{BB962C8B-B14F-4D97-AF65-F5344CB8AC3E}">
        <p14:creationId xmlns:p14="http://schemas.microsoft.com/office/powerpoint/2010/main" val="8727584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3FD7B2-7D5A-4ED0-9486-AFEA81A53D14}" type="datetimeFigureOut">
              <a:rPr lang="en-US" smtClean="0"/>
              <a:t>1/26/2017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ABAE0A9-E1E5-4062-879C-C13214864338}" type="slidenum">
              <a:rPr lang="en-US" smtClean="0"/>
              <a:t>‹#›</a:t>
            </a:fld>
            <a:endParaRPr lang="en-US"/>
          </a:p>
        </p:txBody>
      </p:sp>
    </p:spTree>
    <p:extLst>
      <p:ext uri="{BB962C8B-B14F-4D97-AF65-F5344CB8AC3E}">
        <p14:creationId xmlns:p14="http://schemas.microsoft.com/office/powerpoint/2010/main" val="19665967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73FD7B2-7D5A-4ED0-9486-AFEA81A53D14}" type="datetimeFigureOut">
              <a:rPr lang="en-US" smtClean="0"/>
              <a:t>1/26/2017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BAE0A9-E1E5-4062-879C-C13214864338}" type="slidenum">
              <a:rPr lang="en-US" smtClean="0"/>
              <a:t>‹#›</a:t>
            </a:fld>
            <a:endParaRPr lang="en-US"/>
          </a:p>
        </p:txBody>
      </p:sp>
    </p:spTree>
    <p:extLst>
      <p:ext uri="{BB962C8B-B14F-4D97-AF65-F5344CB8AC3E}">
        <p14:creationId xmlns:p14="http://schemas.microsoft.com/office/powerpoint/2010/main" val="30443566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73FD7B2-7D5A-4ED0-9486-AFEA81A53D14}" type="datetimeFigureOut">
              <a:rPr lang="en-US" smtClean="0"/>
              <a:t>1/26/2017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BAE0A9-E1E5-4062-879C-C13214864338}" type="slidenum">
              <a:rPr lang="en-US" smtClean="0"/>
              <a:t>‹#›</a:t>
            </a:fld>
            <a:endParaRPr lang="en-US"/>
          </a:p>
        </p:txBody>
      </p:sp>
    </p:spTree>
    <p:extLst>
      <p:ext uri="{BB962C8B-B14F-4D97-AF65-F5344CB8AC3E}">
        <p14:creationId xmlns:p14="http://schemas.microsoft.com/office/powerpoint/2010/main" val="15251240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3FD7B2-7D5A-4ED0-9486-AFEA81A53D14}" type="datetimeFigureOut">
              <a:rPr lang="en-US" smtClean="0"/>
              <a:t>1/26/2017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BAE0A9-E1E5-4062-879C-C13214864338}" type="slidenum">
              <a:rPr lang="en-US" smtClean="0"/>
              <a:t>‹#›</a:t>
            </a:fld>
            <a:endParaRPr lang="en-US"/>
          </a:p>
        </p:txBody>
      </p:sp>
    </p:spTree>
    <p:extLst>
      <p:ext uri="{BB962C8B-B14F-4D97-AF65-F5344CB8AC3E}">
        <p14:creationId xmlns:p14="http://schemas.microsoft.com/office/powerpoint/2010/main" val="38114649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mailto:kwilliams@usf.edu" TargetMode="External"/><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solidFill>
                  <a:srgbClr val="002060"/>
                </a:solidFill>
              </a:rPr>
              <a:t>Florida Metropolitan Planning Organization Advisory Council Meeting</a:t>
            </a:r>
            <a:endParaRPr lang="en-US" dirty="0">
              <a:solidFill>
                <a:srgbClr val="002060"/>
              </a:solidFill>
            </a:endParaRPr>
          </a:p>
        </p:txBody>
      </p:sp>
      <p:sp>
        <p:nvSpPr>
          <p:cNvPr id="3" name="Subtitle 2"/>
          <p:cNvSpPr>
            <a:spLocks noGrp="1"/>
          </p:cNvSpPr>
          <p:nvPr>
            <p:ph type="subTitle" idx="1"/>
          </p:nvPr>
        </p:nvSpPr>
        <p:spPr>
          <a:xfrm>
            <a:off x="1524000" y="4091895"/>
            <a:ext cx="9144000" cy="1655762"/>
          </a:xfrm>
        </p:spPr>
        <p:txBody>
          <a:bodyPr/>
          <a:lstStyle/>
          <a:p>
            <a:r>
              <a:rPr lang="en-US" dirty="0" smtClean="0"/>
              <a:t>MPOAC Governing Board</a:t>
            </a:r>
          </a:p>
          <a:p>
            <a:r>
              <a:rPr lang="en-US" dirty="0" smtClean="0"/>
              <a:t>January 26, 2017</a:t>
            </a:r>
            <a:endParaRPr lang="en-US" dirty="0"/>
          </a:p>
        </p:txBody>
      </p:sp>
    </p:spTree>
    <p:extLst>
      <p:ext uri="{BB962C8B-B14F-4D97-AF65-F5344CB8AC3E}">
        <p14:creationId xmlns:p14="http://schemas.microsoft.com/office/powerpoint/2010/main" val="12498944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rgbClr val="002060"/>
                </a:solidFill>
              </a:rPr>
              <a:t>Overview of Changes</a:t>
            </a:r>
            <a:endParaRPr lang="en-US" dirty="0">
              <a:solidFill>
                <a:srgbClr val="002060"/>
              </a:solidFill>
            </a:endParaRPr>
          </a:p>
        </p:txBody>
      </p:sp>
      <p:sp>
        <p:nvSpPr>
          <p:cNvPr id="3" name="Content Placeholder 2"/>
          <p:cNvSpPr>
            <a:spLocks noGrp="1"/>
          </p:cNvSpPr>
          <p:nvPr>
            <p:ph idx="1"/>
          </p:nvPr>
        </p:nvSpPr>
        <p:spPr/>
        <p:txBody>
          <a:bodyPr/>
          <a:lstStyle/>
          <a:p>
            <a:r>
              <a:rPr lang="en-US" dirty="0" smtClean="0"/>
              <a:t>Expanded definition of MPO, eliminated TPO definition</a:t>
            </a:r>
          </a:p>
          <a:p>
            <a:r>
              <a:rPr lang="en-US" dirty="0" smtClean="0"/>
              <a:t>No more Chairperson, Chairman, </a:t>
            </a:r>
            <a:r>
              <a:rPr lang="en-US" dirty="0" err="1" smtClean="0"/>
              <a:t>etc</a:t>
            </a:r>
            <a:r>
              <a:rPr lang="en-US" dirty="0" smtClean="0"/>
              <a:t> – only Chair and Vice-Chair</a:t>
            </a:r>
          </a:p>
          <a:p>
            <a:r>
              <a:rPr lang="en-US" dirty="0" smtClean="0"/>
              <a:t>Allow for two alternates to represent your organization at meetings</a:t>
            </a:r>
          </a:p>
          <a:p>
            <a:r>
              <a:rPr lang="en-US" dirty="0" smtClean="0"/>
              <a:t>No more sub-committees, just committees</a:t>
            </a:r>
          </a:p>
          <a:p>
            <a:r>
              <a:rPr lang="en-US" dirty="0" smtClean="0"/>
              <a:t>Align the appointment of leadership positions with elections</a:t>
            </a:r>
          </a:p>
          <a:p>
            <a:r>
              <a:rPr lang="en-US" dirty="0" smtClean="0"/>
              <a:t>Flexibility in naming member organizations</a:t>
            </a:r>
          </a:p>
          <a:p>
            <a:r>
              <a:rPr lang="en-US" dirty="0" smtClean="0"/>
              <a:t>Agendas distributed 10 days in advance of meeting</a:t>
            </a:r>
          </a:p>
          <a:p>
            <a:endParaRPr lang="en-US" dirty="0"/>
          </a:p>
        </p:txBody>
      </p:sp>
    </p:spTree>
    <p:extLst>
      <p:ext uri="{BB962C8B-B14F-4D97-AF65-F5344CB8AC3E}">
        <p14:creationId xmlns:p14="http://schemas.microsoft.com/office/powerpoint/2010/main" val="32320165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rgbClr val="002060"/>
                </a:solidFill>
              </a:rPr>
              <a:t>Election of Officers</a:t>
            </a:r>
            <a:endParaRPr lang="en-US" dirty="0">
              <a:solidFill>
                <a:srgbClr val="002060"/>
              </a:solidFill>
            </a:endParaRPr>
          </a:p>
        </p:txBody>
      </p:sp>
      <p:sp>
        <p:nvSpPr>
          <p:cNvPr id="3" name="Content Placeholder 2"/>
          <p:cNvSpPr>
            <a:spLocks noGrp="1"/>
          </p:cNvSpPr>
          <p:nvPr>
            <p:ph idx="1"/>
          </p:nvPr>
        </p:nvSpPr>
        <p:spPr/>
        <p:txBody>
          <a:bodyPr/>
          <a:lstStyle/>
          <a:p>
            <a:r>
              <a:rPr lang="en-US" dirty="0" smtClean="0"/>
              <a:t>Election of Chair and Vice Chair</a:t>
            </a:r>
          </a:p>
          <a:p>
            <a:pPr lvl="1"/>
            <a:r>
              <a:rPr lang="en-US" dirty="0" smtClean="0"/>
              <a:t>One year terms for each</a:t>
            </a:r>
          </a:p>
          <a:p>
            <a:pPr lvl="1"/>
            <a:r>
              <a:rPr lang="en-US" dirty="0" smtClean="0"/>
              <a:t>Terms start immediately</a:t>
            </a:r>
            <a:endParaRPr lang="en-US" dirty="0"/>
          </a:p>
        </p:txBody>
      </p:sp>
    </p:spTree>
    <p:extLst>
      <p:ext uri="{BB962C8B-B14F-4D97-AF65-F5344CB8AC3E}">
        <p14:creationId xmlns:p14="http://schemas.microsoft.com/office/powerpoint/2010/main" val="11050529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rgbClr val="002060"/>
                </a:solidFill>
              </a:rPr>
              <a:t>PL Reserve and Policy</a:t>
            </a:r>
            <a:br>
              <a:rPr lang="en-US" dirty="0" smtClean="0">
                <a:solidFill>
                  <a:srgbClr val="002060"/>
                </a:solidFill>
              </a:rPr>
            </a:br>
            <a:r>
              <a:rPr lang="en-US" dirty="0" smtClean="0">
                <a:solidFill>
                  <a:srgbClr val="002060"/>
                </a:solidFill>
              </a:rPr>
              <a:t>Summary</a:t>
            </a:r>
            <a:endParaRPr lang="en-US" dirty="0">
              <a:solidFill>
                <a:srgbClr val="002060"/>
              </a:solidFill>
            </a:endParaRPr>
          </a:p>
        </p:txBody>
      </p:sp>
      <p:sp>
        <p:nvSpPr>
          <p:cNvPr id="3" name="Content Placeholder 2"/>
          <p:cNvSpPr>
            <a:spLocks noGrp="1"/>
          </p:cNvSpPr>
          <p:nvPr>
            <p:ph idx="1"/>
          </p:nvPr>
        </p:nvSpPr>
        <p:spPr/>
        <p:txBody>
          <a:bodyPr/>
          <a:lstStyle/>
          <a:p>
            <a:r>
              <a:rPr lang="en-US" dirty="0" smtClean="0"/>
              <a:t>Have $2M “in the bank”</a:t>
            </a:r>
          </a:p>
          <a:p>
            <a:r>
              <a:rPr lang="en-US" dirty="0" smtClean="0"/>
              <a:t>Unique to Florida</a:t>
            </a:r>
          </a:p>
          <a:p>
            <a:r>
              <a:rPr lang="en-US" dirty="0" smtClean="0"/>
              <a:t>Not subject to Obligation Limitation</a:t>
            </a:r>
          </a:p>
          <a:p>
            <a:pPr lvl="1"/>
            <a:r>
              <a:rPr lang="en-US" dirty="0" smtClean="0"/>
              <a:t>Very generous</a:t>
            </a:r>
            <a:endParaRPr lang="en-US" dirty="0"/>
          </a:p>
          <a:p>
            <a:r>
              <a:rPr lang="en-US" dirty="0" smtClean="0"/>
              <a:t>Can convert Federal Construction $ to Planning</a:t>
            </a:r>
          </a:p>
          <a:p>
            <a:endParaRPr lang="en-US" dirty="0"/>
          </a:p>
        </p:txBody>
      </p:sp>
    </p:spTree>
    <p:extLst>
      <p:ext uri="{BB962C8B-B14F-4D97-AF65-F5344CB8AC3E}">
        <p14:creationId xmlns:p14="http://schemas.microsoft.com/office/powerpoint/2010/main" val="17672828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rgbClr val="002060"/>
                </a:solidFill>
              </a:rPr>
              <a:t>PL Reserve and Policy</a:t>
            </a:r>
            <a:br>
              <a:rPr lang="en-US" dirty="0" smtClean="0">
                <a:solidFill>
                  <a:srgbClr val="002060"/>
                </a:solidFill>
              </a:rPr>
            </a:br>
            <a:r>
              <a:rPr lang="en-US" dirty="0" smtClean="0">
                <a:solidFill>
                  <a:srgbClr val="002060"/>
                </a:solidFill>
              </a:rPr>
              <a:t>Significant Events</a:t>
            </a:r>
            <a:endParaRPr lang="en-US" dirty="0">
              <a:solidFill>
                <a:srgbClr val="002060"/>
              </a:solidFill>
            </a:endParaRPr>
          </a:p>
        </p:txBody>
      </p:sp>
      <p:sp>
        <p:nvSpPr>
          <p:cNvPr id="3" name="Content Placeholder 2"/>
          <p:cNvSpPr>
            <a:spLocks noGrp="1"/>
          </p:cNvSpPr>
          <p:nvPr>
            <p:ph idx="1"/>
          </p:nvPr>
        </p:nvSpPr>
        <p:spPr/>
        <p:txBody>
          <a:bodyPr/>
          <a:lstStyle/>
          <a:p>
            <a:r>
              <a:rPr lang="en-US" dirty="0" smtClean="0"/>
              <a:t>Origins go back further than anyone working today</a:t>
            </a:r>
          </a:p>
          <a:p>
            <a:r>
              <a:rPr lang="en-US" dirty="0" smtClean="0"/>
              <a:t>FY2012/13 - $1,973,525 withdrawal</a:t>
            </a:r>
          </a:p>
          <a:p>
            <a:pPr marL="685800" lvl="2">
              <a:spcBef>
                <a:spcPts val="1000"/>
              </a:spcBef>
            </a:pPr>
            <a:r>
              <a:rPr lang="en-US" sz="2800" dirty="0"/>
              <a:t>Shortfall in funding from SAFETEA-LU to MAP-21</a:t>
            </a:r>
          </a:p>
          <a:p>
            <a:r>
              <a:rPr lang="en-US" dirty="0" smtClean="0"/>
              <a:t>Withdrawal of $700,000 </a:t>
            </a:r>
            <a:r>
              <a:rPr lang="en-US" dirty="0" smtClean="0"/>
              <a:t>for two new MPOs</a:t>
            </a:r>
          </a:p>
          <a:p>
            <a:endParaRPr lang="en-US" dirty="0" smtClean="0"/>
          </a:p>
          <a:p>
            <a:endParaRPr lang="en-US" dirty="0"/>
          </a:p>
          <a:p>
            <a:r>
              <a:rPr lang="en-US" dirty="0" smtClean="0"/>
              <a:t>What is an appropriate level of $ “in the bank”?</a:t>
            </a:r>
            <a:endParaRPr lang="en-US" dirty="0"/>
          </a:p>
        </p:txBody>
      </p:sp>
    </p:spTree>
    <p:extLst>
      <p:ext uri="{BB962C8B-B14F-4D97-AF65-F5344CB8AC3E}">
        <p14:creationId xmlns:p14="http://schemas.microsoft.com/office/powerpoint/2010/main" val="27276487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4294967295"/>
          </p:nvPr>
        </p:nvSpPr>
        <p:spPr>
          <a:xfrm>
            <a:off x="3406568" y="3870960"/>
            <a:ext cx="6489273" cy="2019300"/>
          </a:xfrm>
        </p:spPr>
        <p:txBody>
          <a:bodyPr rtlCol="0">
            <a:normAutofit/>
          </a:bodyPr>
          <a:lstStyle/>
          <a:p>
            <a:pPr algn="r">
              <a:buNone/>
              <a:defRPr/>
            </a:pPr>
            <a:r>
              <a:rPr lang="en-US" sz="4000" dirty="0">
                <a:cs typeface="Helvetica Neue"/>
              </a:rPr>
              <a:t>FL LRTP Review</a:t>
            </a:r>
          </a:p>
          <a:p>
            <a:pPr algn="r">
              <a:buNone/>
              <a:defRPr/>
            </a:pPr>
            <a:r>
              <a:rPr lang="en-US" sz="2600" dirty="0">
                <a:cs typeface="Helvetica Neue"/>
              </a:rPr>
              <a:t>Jeff Kramer, AICP</a:t>
            </a:r>
          </a:p>
          <a:p>
            <a:pPr algn="r">
              <a:buNone/>
              <a:defRPr/>
            </a:pPr>
            <a:endParaRPr lang="en-US" sz="1600" dirty="0">
              <a:cs typeface="Helvetica Neue"/>
            </a:endParaRPr>
          </a:p>
          <a:p>
            <a:pPr algn="r">
              <a:buNone/>
              <a:defRPr/>
            </a:pPr>
            <a:r>
              <a:rPr lang="en-US" sz="1800" dirty="0">
                <a:solidFill>
                  <a:prstClr val="black"/>
                </a:solidFill>
              </a:rPr>
              <a:t>MPOAC Quarterly Meetings  </a:t>
            </a:r>
            <a:r>
              <a:rPr lang="en-US" sz="1800" dirty="0">
                <a:solidFill>
                  <a:srgbClr val="0F6528"/>
                </a:solidFill>
                <a:latin typeface="Wingdings" charset="2"/>
                <a:cs typeface="Wingdings" charset="2"/>
              </a:rPr>
              <a:t>l</a:t>
            </a:r>
            <a:r>
              <a:rPr lang="en-US" sz="1800" dirty="0">
                <a:solidFill>
                  <a:prstClr val="black"/>
                </a:solidFill>
                <a:cs typeface="Helvetica Neue"/>
              </a:rPr>
              <a:t>  January 26, 2017</a:t>
            </a:r>
            <a:endParaRPr lang="en-US" dirty="0">
              <a:cs typeface="Helvetica Neue"/>
            </a:endParaRPr>
          </a:p>
        </p:txBody>
      </p:sp>
    </p:spTree>
    <p:extLst>
      <p:ext uri="{BB962C8B-B14F-4D97-AF65-F5344CB8AC3E}">
        <p14:creationId xmlns:p14="http://schemas.microsoft.com/office/powerpoint/2010/main" val="167427025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Background/Purpose</a:t>
            </a:r>
            <a:endParaRPr lang="en-US" dirty="0"/>
          </a:p>
        </p:txBody>
      </p:sp>
      <p:sp>
        <p:nvSpPr>
          <p:cNvPr id="3" name="Content Placeholder 2"/>
          <p:cNvSpPr>
            <a:spLocks noGrp="1"/>
          </p:cNvSpPr>
          <p:nvPr>
            <p:ph idx="1"/>
          </p:nvPr>
        </p:nvSpPr>
        <p:spPr>
          <a:xfrm>
            <a:off x="1981200" y="1504951"/>
            <a:ext cx="8229600" cy="4525963"/>
          </a:xfrm>
        </p:spPr>
        <p:txBody>
          <a:bodyPr>
            <a:normAutofit/>
          </a:bodyPr>
          <a:lstStyle/>
          <a:p>
            <a:r>
              <a:rPr lang="en-US" dirty="0" smtClean="0"/>
              <a:t>Prior Reviews in 1997, 2002, 2008 and 2013</a:t>
            </a:r>
          </a:p>
          <a:p>
            <a:r>
              <a:rPr lang="en-US" dirty="0" smtClean="0"/>
              <a:t>Purpose:</a:t>
            </a:r>
          </a:p>
          <a:p>
            <a:pPr lvl="1"/>
            <a:r>
              <a:rPr lang="en-US" dirty="0" smtClean="0"/>
              <a:t>Observations: identify current practices and compare to previous practices</a:t>
            </a:r>
          </a:p>
          <a:p>
            <a:pPr lvl="1"/>
            <a:r>
              <a:rPr lang="en-US" dirty="0" smtClean="0"/>
              <a:t>Suggestions: prompt change in practice ahead of next update cycle</a:t>
            </a:r>
          </a:p>
          <a:p>
            <a:pPr lvl="1"/>
            <a:r>
              <a:rPr lang="en-US" dirty="0" smtClean="0"/>
              <a:t>Estimate statewide shortfall in metropolitan areas</a:t>
            </a:r>
          </a:p>
          <a:p>
            <a:pPr lvl="1"/>
            <a:endParaRPr lang="en-US" dirty="0"/>
          </a:p>
        </p:txBody>
      </p:sp>
    </p:spTree>
    <p:extLst>
      <p:ext uri="{BB962C8B-B14F-4D97-AF65-F5344CB8AC3E}">
        <p14:creationId xmlns:p14="http://schemas.microsoft.com/office/powerpoint/2010/main" val="363563917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Changes in Practice</a:t>
            </a:r>
            <a:endParaRPr lang="en-US" dirty="0"/>
          </a:p>
        </p:txBody>
      </p:sp>
      <p:sp>
        <p:nvSpPr>
          <p:cNvPr id="3" name="Content Placeholder 2"/>
          <p:cNvSpPr>
            <a:spLocks noGrp="1"/>
          </p:cNvSpPr>
          <p:nvPr>
            <p:ph idx="1"/>
          </p:nvPr>
        </p:nvSpPr>
        <p:spPr>
          <a:xfrm>
            <a:off x="1981200" y="1409701"/>
            <a:ext cx="8229600" cy="4525963"/>
          </a:xfrm>
        </p:spPr>
        <p:txBody>
          <a:bodyPr>
            <a:noAutofit/>
          </a:bodyPr>
          <a:lstStyle/>
          <a:p>
            <a:r>
              <a:rPr lang="en-US" dirty="0"/>
              <a:t>Statewide financial </a:t>
            </a:r>
            <a:r>
              <a:rPr lang="en-US" dirty="0" smtClean="0"/>
              <a:t>guidelines</a:t>
            </a:r>
          </a:p>
          <a:p>
            <a:pPr lvl="1"/>
            <a:r>
              <a:rPr lang="en-US" dirty="0"/>
              <a:t>Uniform </a:t>
            </a:r>
            <a:r>
              <a:rPr lang="en-US" dirty="0" smtClean="0"/>
              <a:t>horizon </a:t>
            </a:r>
            <a:r>
              <a:rPr lang="en-US" dirty="0"/>
              <a:t>years; “Needs” plan guidance</a:t>
            </a:r>
            <a:endParaRPr lang="en-US" dirty="0" smtClean="0"/>
          </a:p>
          <a:p>
            <a:r>
              <a:rPr lang="en-US" dirty="0" smtClean="0"/>
              <a:t>Statewide funding shortfall estimate</a:t>
            </a:r>
          </a:p>
          <a:p>
            <a:r>
              <a:rPr lang="en-US" dirty="0" smtClean="0"/>
              <a:t>Coordination between LRTPs and other plans</a:t>
            </a:r>
          </a:p>
          <a:p>
            <a:r>
              <a:rPr lang="en-US" dirty="0" smtClean="0"/>
              <a:t>Improved </a:t>
            </a:r>
            <a:r>
              <a:rPr lang="en-US" dirty="0"/>
              <a:t>“user friendliness</a:t>
            </a:r>
            <a:r>
              <a:rPr lang="en-US" dirty="0" smtClean="0"/>
              <a:t>”</a:t>
            </a:r>
          </a:p>
          <a:p>
            <a:pPr lvl="1"/>
            <a:r>
              <a:rPr lang="en-US" dirty="0">
                <a:solidFill>
                  <a:prstClr val="black"/>
                </a:solidFill>
              </a:rPr>
              <a:t>More descriptive </a:t>
            </a:r>
            <a:r>
              <a:rPr lang="en-US" dirty="0" smtClean="0">
                <a:solidFill>
                  <a:prstClr val="black"/>
                </a:solidFill>
              </a:rPr>
              <a:t>LRTPs</a:t>
            </a:r>
            <a:endParaRPr lang="en-US" dirty="0"/>
          </a:p>
          <a:p>
            <a:r>
              <a:rPr lang="en-US" dirty="0" smtClean="0"/>
              <a:t>Clearer </a:t>
            </a:r>
            <a:r>
              <a:rPr lang="en-US" dirty="0"/>
              <a:t>linkages between </a:t>
            </a:r>
            <a:r>
              <a:rPr lang="en-US" dirty="0" smtClean="0"/>
              <a:t>projects </a:t>
            </a:r>
            <a:r>
              <a:rPr lang="en-US" dirty="0"/>
              <a:t>and goals</a:t>
            </a:r>
          </a:p>
          <a:p>
            <a:endParaRPr lang="en-US" sz="2400" dirty="0"/>
          </a:p>
        </p:txBody>
      </p:sp>
    </p:spTree>
    <p:extLst>
      <p:ext uri="{BB962C8B-B14F-4D97-AF65-F5344CB8AC3E}">
        <p14:creationId xmlns:p14="http://schemas.microsoft.com/office/powerpoint/2010/main" val="89749523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66700"/>
            <a:ext cx="8586788" cy="1143000"/>
          </a:xfrm>
        </p:spPr>
        <p:txBody>
          <a:bodyPr>
            <a:normAutofit/>
          </a:bodyPr>
          <a:lstStyle/>
          <a:p>
            <a:pPr>
              <a:defRPr/>
            </a:pPr>
            <a:r>
              <a:rPr lang="en-US" dirty="0" smtClean="0">
                <a:ea typeface="+mj-ea"/>
              </a:rPr>
              <a:t>Estimated Statewide Shortfall</a:t>
            </a:r>
            <a:endParaRPr lang="en-US" dirty="0">
              <a:ea typeface="+mj-ea"/>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45962" y="2255521"/>
            <a:ext cx="7898490" cy="234696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571451909"/>
      </p:ext>
    </p:extLst>
  </p:cSld>
  <p:clrMapOvr>
    <a:masterClrMapping/>
  </p:clrMapOvr>
  <p:transition spd="slow"/>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Timing to Review of 2040 LRTPs?</a:t>
            </a:r>
            <a:endParaRPr lang="en-US" dirty="0"/>
          </a:p>
        </p:txBody>
      </p:sp>
      <p:sp>
        <p:nvSpPr>
          <p:cNvPr id="3" name="Content Placeholder 2"/>
          <p:cNvSpPr>
            <a:spLocks noGrp="1"/>
          </p:cNvSpPr>
          <p:nvPr>
            <p:ph idx="1"/>
          </p:nvPr>
        </p:nvSpPr>
        <p:spPr>
          <a:xfrm>
            <a:off x="1869440" y="1336041"/>
            <a:ext cx="4307841" cy="4525963"/>
          </a:xfrm>
        </p:spPr>
        <p:txBody>
          <a:bodyPr>
            <a:normAutofit/>
          </a:bodyPr>
          <a:lstStyle/>
          <a:p>
            <a:r>
              <a:rPr lang="en-US" altLang="en-US" dirty="0" smtClean="0"/>
              <a:t>The time is now</a:t>
            </a:r>
          </a:p>
          <a:p>
            <a:pPr lvl="1"/>
            <a:r>
              <a:rPr lang="en-US" altLang="en-US" dirty="0"/>
              <a:t>18 month </a:t>
            </a:r>
            <a:r>
              <a:rPr lang="en-US" altLang="en-US" dirty="0" smtClean="0"/>
              <a:t>schedule</a:t>
            </a:r>
            <a:endParaRPr lang="en-US" altLang="en-US" dirty="0"/>
          </a:p>
          <a:p>
            <a:r>
              <a:rPr lang="en-US" altLang="en-US" dirty="0" smtClean="0"/>
              <a:t>Last 2040 LRTP</a:t>
            </a:r>
            <a:endParaRPr lang="en-US" altLang="en-US" dirty="0"/>
          </a:p>
          <a:p>
            <a:pPr lvl="1"/>
            <a:r>
              <a:rPr lang="en-US" altLang="en-US" dirty="0" smtClean="0"/>
              <a:t>Adopted 3/2017</a:t>
            </a:r>
          </a:p>
          <a:p>
            <a:r>
              <a:rPr lang="en-US" altLang="en-US" dirty="0" smtClean="0"/>
              <a:t>First 2045 LRTP</a:t>
            </a:r>
          </a:p>
          <a:p>
            <a:pPr lvl="1"/>
            <a:r>
              <a:rPr lang="en-US" altLang="en-US" dirty="0" smtClean="0"/>
              <a:t>Adopted 10/2019</a:t>
            </a:r>
          </a:p>
          <a:p>
            <a:r>
              <a:rPr lang="en-US" altLang="en-US" dirty="0" smtClean="0"/>
              <a:t>Scope in agenda package</a:t>
            </a:r>
          </a:p>
          <a:p>
            <a:pPr lvl="1"/>
            <a:r>
              <a:rPr lang="en-US" altLang="en-US" dirty="0" smtClean="0"/>
              <a:t>$175K</a:t>
            </a:r>
          </a:p>
        </p:txBody>
      </p:sp>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09360" y="1277910"/>
            <a:ext cx="3677920" cy="4756090"/>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37867171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7588" y="1541464"/>
            <a:ext cx="8380412" cy="1362075"/>
          </a:xfrm>
        </p:spPr>
        <p:txBody>
          <a:bodyPr/>
          <a:lstStyle/>
          <a:p>
            <a:pPr algn="ctr">
              <a:defRPr/>
            </a:pPr>
            <a:r>
              <a:rPr lang="en-US" cap="none" dirty="0" smtClean="0">
                <a:ea typeface="+mj-ea"/>
              </a:rPr>
              <a:t>Questions?</a:t>
            </a:r>
            <a:endParaRPr lang="en-US" cap="none" dirty="0">
              <a:ea typeface="+mj-ea"/>
            </a:endParaRPr>
          </a:p>
        </p:txBody>
      </p:sp>
      <p:sp>
        <p:nvSpPr>
          <p:cNvPr id="44035" name="Text Placeholder 3"/>
          <p:cNvSpPr>
            <a:spLocks noGrp="1"/>
          </p:cNvSpPr>
          <p:nvPr>
            <p:ph type="body" idx="1"/>
          </p:nvPr>
        </p:nvSpPr>
        <p:spPr>
          <a:xfrm>
            <a:off x="2287588" y="2986088"/>
            <a:ext cx="8380412" cy="2011362"/>
          </a:xfrm>
        </p:spPr>
        <p:txBody>
          <a:bodyPr>
            <a:normAutofit fontScale="92500" lnSpcReduction="10000"/>
          </a:bodyPr>
          <a:lstStyle/>
          <a:p>
            <a:pPr algn="ctr" eaLnBrk="1" hangingPunct="1"/>
            <a:r>
              <a:rPr lang="en-US" altLang="en-US" b="1" dirty="0">
                <a:solidFill>
                  <a:srgbClr val="0D5B48"/>
                </a:solidFill>
                <a:latin typeface="Verdana" panose="020B0604030504040204" pitchFamily="34" charset="0"/>
                <a:ea typeface="Verdana" panose="020B0604030504040204" pitchFamily="34" charset="0"/>
                <a:cs typeface="Verdana" panose="020B0604030504040204" pitchFamily="34" charset="0"/>
              </a:rPr>
              <a:t>Jeff Kramer</a:t>
            </a:r>
          </a:p>
          <a:p>
            <a:pPr algn="ctr" eaLnBrk="1" hangingPunct="1"/>
            <a:r>
              <a:rPr lang="en-US" altLang="en-US" dirty="0" smtClean="0">
                <a:solidFill>
                  <a:srgbClr val="0D5B48"/>
                </a:solidFill>
                <a:latin typeface="Verdana" panose="020B0604030504040204" pitchFamily="34" charset="0"/>
                <a:ea typeface="Verdana" panose="020B0604030504040204" pitchFamily="34" charset="0"/>
                <a:cs typeface="Verdana" panose="020B0604030504040204" pitchFamily="34" charset="0"/>
              </a:rPr>
              <a:t>Center for Urban Transportation Research</a:t>
            </a:r>
          </a:p>
          <a:p>
            <a:pPr algn="ctr" eaLnBrk="1" hangingPunct="1"/>
            <a:r>
              <a:rPr lang="en-US" altLang="en-US" dirty="0" smtClean="0">
                <a:solidFill>
                  <a:srgbClr val="0D5B48"/>
                </a:solidFill>
                <a:latin typeface="Verdana" panose="020B0604030504040204" pitchFamily="34" charset="0"/>
                <a:ea typeface="Verdana" panose="020B0604030504040204" pitchFamily="34" charset="0"/>
                <a:cs typeface="Verdana" panose="020B0604030504040204" pitchFamily="34" charset="0"/>
              </a:rPr>
              <a:t>University of South Florida</a:t>
            </a:r>
          </a:p>
          <a:p>
            <a:pPr algn="ctr" eaLnBrk="1" hangingPunct="1"/>
            <a:r>
              <a:rPr lang="en-US" altLang="en-US" dirty="0" smtClean="0">
                <a:solidFill>
                  <a:srgbClr val="0D5B48"/>
                </a:solidFill>
                <a:latin typeface="Verdana" panose="020B0604030504040204" pitchFamily="34" charset="0"/>
                <a:ea typeface="Verdana" panose="020B0604030504040204" pitchFamily="34" charset="0"/>
                <a:cs typeface="Verdana" panose="020B0604030504040204" pitchFamily="34" charset="0"/>
                <a:hlinkClick r:id="rId3"/>
              </a:rPr>
              <a:t>kramer@cutr.usf.edu</a:t>
            </a:r>
            <a:r>
              <a:rPr lang="en-US" altLang="en-US" dirty="0" smtClean="0">
                <a:solidFill>
                  <a:srgbClr val="0D5B48"/>
                </a:solidFill>
                <a:latin typeface="Verdana" panose="020B0604030504040204" pitchFamily="34" charset="0"/>
                <a:ea typeface="Verdana" panose="020B0604030504040204" pitchFamily="34" charset="0"/>
                <a:cs typeface="Verdana" panose="020B0604030504040204" pitchFamily="34" charset="0"/>
              </a:rPr>
              <a:t> </a:t>
            </a:r>
          </a:p>
          <a:p>
            <a:pPr algn="ctr" eaLnBrk="1" hangingPunct="1"/>
            <a:r>
              <a:rPr lang="en-US" altLang="en-US" dirty="0" smtClean="0">
                <a:solidFill>
                  <a:srgbClr val="0D5B48"/>
                </a:solidFill>
                <a:latin typeface="Verdana" panose="020B0604030504040204" pitchFamily="34" charset="0"/>
                <a:ea typeface="Verdana" panose="020B0604030504040204" pitchFamily="34" charset="0"/>
                <a:cs typeface="Verdana" panose="020B0604030504040204" pitchFamily="34" charset="0"/>
              </a:rPr>
              <a:t>813-974-1397</a:t>
            </a:r>
          </a:p>
        </p:txBody>
      </p:sp>
    </p:spTree>
    <p:extLst>
      <p:ext uri="{BB962C8B-B14F-4D97-AF65-F5344CB8AC3E}">
        <p14:creationId xmlns:p14="http://schemas.microsoft.com/office/powerpoint/2010/main" val="41767818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2"/>
            <a:ext cx="9144000" cy="3515541"/>
          </a:xfrm>
        </p:spPr>
        <p:txBody>
          <a:bodyPr>
            <a:normAutofit/>
          </a:bodyPr>
          <a:lstStyle/>
          <a:p>
            <a:r>
              <a:rPr lang="en-US" dirty="0" smtClean="0">
                <a:solidFill>
                  <a:srgbClr val="002060"/>
                </a:solidFill>
              </a:rPr>
              <a:t>Call to Order </a:t>
            </a:r>
            <a:br>
              <a:rPr lang="en-US" dirty="0" smtClean="0">
                <a:solidFill>
                  <a:srgbClr val="002060"/>
                </a:solidFill>
              </a:rPr>
            </a:br>
            <a:r>
              <a:rPr lang="en-US" dirty="0" smtClean="0">
                <a:solidFill>
                  <a:srgbClr val="002060"/>
                </a:solidFill>
              </a:rPr>
              <a:t>&amp;</a:t>
            </a:r>
            <a:br>
              <a:rPr lang="en-US" dirty="0" smtClean="0">
                <a:solidFill>
                  <a:srgbClr val="002060"/>
                </a:solidFill>
              </a:rPr>
            </a:br>
            <a:r>
              <a:rPr lang="en-US" dirty="0" smtClean="0">
                <a:solidFill>
                  <a:srgbClr val="002060"/>
                </a:solidFill>
              </a:rPr>
              <a:t>Pledge of Allegiance</a:t>
            </a:r>
            <a:endParaRPr lang="en-US" dirty="0">
              <a:solidFill>
                <a:srgbClr val="002060"/>
              </a:solidFill>
            </a:endParaRPr>
          </a:p>
        </p:txBody>
      </p:sp>
    </p:spTree>
    <p:extLst>
      <p:ext uri="{BB962C8B-B14F-4D97-AF65-F5344CB8AC3E}">
        <p14:creationId xmlns:p14="http://schemas.microsoft.com/office/powerpoint/2010/main" val="29212054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89919" y="271849"/>
            <a:ext cx="10515600" cy="2160245"/>
          </a:xfrm>
        </p:spPr>
        <p:txBody>
          <a:bodyPr>
            <a:noAutofit/>
          </a:bodyPr>
          <a:lstStyle/>
          <a:p>
            <a:pPr algn="ctr"/>
            <a:r>
              <a:rPr lang="en-US" sz="8000" dirty="0" smtClean="0">
                <a:solidFill>
                  <a:srgbClr val="002060"/>
                </a:solidFill>
              </a:rPr>
              <a:t>Legislative Policy Positions of MPOAC</a:t>
            </a:r>
            <a:endParaRPr lang="en-US" sz="8000" dirty="0">
              <a:solidFill>
                <a:srgbClr val="002060"/>
              </a:solidFill>
            </a:endParaRPr>
          </a:p>
        </p:txBody>
      </p:sp>
      <p:sp>
        <p:nvSpPr>
          <p:cNvPr id="4" name="TextBox 3"/>
          <p:cNvSpPr txBox="1"/>
          <p:nvPr/>
        </p:nvSpPr>
        <p:spPr>
          <a:xfrm>
            <a:off x="1713471" y="3970639"/>
            <a:ext cx="3822356" cy="707886"/>
          </a:xfrm>
          <a:prstGeom prst="rect">
            <a:avLst/>
          </a:prstGeom>
          <a:noFill/>
        </p:spPr>
        <p:txBody>
          <a:bodyPr wrap="square" rtlCol="0">
            <a:spAutoFit/>
          </a:bodyPr>
          <a:lstStyle/>
          <a:p>
            <a:pPr algn="ctr"/>
            <a:r>
              <a:rPr lang="en-US" sz="4000" dirty="0" smtClean="0"/>
              <a:t>Carl Mikyska</a:t>
            </a:r>
            <a:endParaRPr lang="en-US" sz="4000" dirty="0"/>
          </a:p>
        </p:txBody>
      </p:sp>
      <p:pic>
        <p:nvPicPr>
          <p:cNvPr id="5" name="Picture 4"/>
          <p:cNvPicPr>
            <a:picLocks noChangeAspect="1"/>
          </p:cNvPicPr>
          <p:nvPr/>
        </p:nvPicPr>
        <p:blipFill>
          <a:blip r:embed="rId2"/>
          <a:stretch>
            <a:fillRect/>
          </a:stretch>
        </p:blipFill>
        <p:spPr>
          <a:xfrm>
            <a:off x="6713838" y="2559100"/>
            <a:ext cx="3064077" cy="3969758"/>
          </a:xfrm>
          <a:prstGeom prst="rect">
            <a:avLst/>
          </a:prstGeom>
        </p:spPr>
      </p:pic>
    </p:spTree>
    <p:extLst>
      <p:ext uri="{BB962C8B-B14F-4D97-AF65-F5344CB8AC3E}">
        <p14:creationId xmlns:p14="http://schemas.microsoft.com/office/powerpoint/2010/main" val="12344869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02060"/>
                </a:solidFill>
              </a:rPr>
              <a:t>The MPOAC supports State Legislation that:</a:t>
            </a:r>
          </a:p>
        </p:txBody>
      </p:sp>
      <p:sp>
        <p:nvSpPr>
          <p:cNvPr id="3" name="Content Placeholder 2"/>
          <p:cNvSpPr>
            <a:spLocks noGrp="1"/>
          </p:cNvSpPr>
          <p:nvPr>
            <p:ph idx="1"/>
          </p:nvPr>
        </p:nvSpPr>
        <p:spPr/>
        <p:txBody>
          <a:bodyPr>
            <a:noAutofit/>
          </a:bodyPr>
          <a:lstStyle/>
          <a:p>
            <a:r>
              <a:rPr lang="en-US" sz="2400" dirty="0" smtClean="0"/>
              <a:t>Explores new Transportation Revenue.</a:t>
            </a:r>
            <a:endParaRPr lang="en-US" sz="2400" dirty="0"/>
          </a:p>
          <a:p>
            <a:r>
              <a:rPr lang="en-US" sz="2400" dirty="0"/>
              <a:t>Restores funding for the </a:t>
            </a:r>
            <a:r>
              <a:rPr lang="en-US" sz="2400" dirty="0" smtClean="0"/>
              <a:t>TRIP (Transportation </a:t>
            </a:r>
            <a:r>
              <a:rPr lang="en-US" sz="2400" dirty="0"/>
              <a:t>Regional Incentive </a:t>
            </a:r>
            <a:r>
              <a:rPr lang="en-US" sz="2400" dirty="0" smtClean="0"/>
              <a:t>Program)</a:t>
            </a:r>
            <a:endParaRPr lang="en-US" sz="2400" dirty="0"/>
          </a:p>
          <a:p>
            <a:r>
              <a:rPr lang="en-US" sz="2400" dirty="0" smtClean="0"/>
              <a:t>Makes </a:t>
            </a:r>
            <a:r>
              <a:rPr lang="en-US" sz="2400" dirty="0"/>
              <a:t>distracted driving </a:t>
            </a:r>
            <a:r>
              <a:rPr lang="en-US" sz="2400" dirty="0" smtClean="0"/>
              <a:t>a </a:t>
            </a:r>
            <a:r>
              <a:rPr lang="en-US" sz="2400" dirty="0"/>
              <a:t>primary </a:t>
            </a:r>
            <a:r>
              <a:rPr lang="en-US" sz="2400" dirty="0" smtClean="0"/>
              <a:t>offense.</a:t>
            </a:r>
            <a:endParaRPr lang="en-US" sz="2400" dirty="0"/>
          </a:p>
          <a:p>
            <a:r>
              <a:rPr lang="en-US" sz="2400" dirty="0"/>
              <a:t>Allows </a:t>
            </a:r>
            <a:r>
              <a:rPr lang="en-US" sz="2400" dirty="0" smtClean="0"/>
              <a:t>SIS </a:t>
            </a:r>
            <a:r>
              <a:rPr lang="en-US" sz="2400" dirty="0"/>
              <a:t>(Strategic Intermodal </a:t>
            </a:r>
            <a:r>
              <a:rPr lang="en-US" sz="2400" dirty="0" smtClean="0"/>
              <a:t>System) </a:t>
            </a:r>
            <a:r>
              <a:rPr lang="en-US" sz="2400" dirty="0"/>
              <a:t>funds to be used on roads and other transportation facilities </a:t>
            </a:r>
            <a:r>
              <a:rPr lang="en-US" sz="2400" dirty="0" smtClean="0"/>
              <a:t>not designated </a:t>
            </a:r>
            <a:r>
              <a:rPr lang="en-US" sz="2400" dirty="0"/>
              <a:t>on the </a:t>
            </a:r>
            <a:r>
              <a:rPr lang="en-US" sz="2400" dirty="0" smtClean="0"/>
              <a:t>SIS.</a:t>
            </a:r>
            <a:endParaRPr lang="en-US" sz="2400" dirty="0"/>
          </a:p>
          <a:p>
            <a:r>
              <a:rPr lang="en-US" sz="2400" dirty="0" smtClean="0"/>
              <a:t>Create predictable </a:t>
            </a:r>
            <a:r>
              <a:rPr lang="en-US" sz="2400" dirty="0"/>
              <a:t>funding for transit </a:t>
            </a:r>
            <a:r>
              <a:rPr lang="en-US" sz="2400" dirty="0" smtClean="0"/>
              <a:t>projects.</a:t>
            </a:r>
            <a:endParaRPr lang="en-US" sz="2400" dirty="0"/>
          </a:p>
        </p:txBody>
      </p:sp>
    </p:spTree>
    <p:extLst>
      <p:ext uri="{BB962C8B-B14F-4D97-AF65-F5344CB8AC3E}">
        <p14:creationId xmlns:p14="http://schemas.microsoft.com/office/powerpoint/2010/main" val="17089625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63611"/>
            <a:ext cx="10515600" cy="5913352"/>
          </a:xfrm>
        </p:spPr>
        <p:txBody>
          <a:bodyPr>
            <a:normAutofit fontScale="92500" lnSpcReduction="20000"/>
          </a:bodyPr>
          <a:lstStyle/>
          <a:p>
            <a:pPr marL="0" indent="0">
              <a:buNone/>
            </a:pPr>
            <a:r>
              <a:rPr lang="en-US" b="1" dirty="0">
                <a:solidFill>
                  <a:srgbClr val="002060"/>
                </a:solidFill>
              </a:rPr>
              <a:t>Implements the recommendations from the MPOAC transportation revenue study and </a:t>
            </a:r>
            <a:r>
              <a:rPr lang="en-US" b="1" dirty="0" smtClean="0">
                <a:solidFill>
                  <a:srgbClr val="002060"/>
                </a:solidFill>
              </a:rPr>
              <a:t>other options </a:t>
            </a:r>
            <a:r>
              <a:rPr lang="en-US" b="1" dirty="0">
                <a:solidFill>
                  <a:srgbClr val="002060"/>
                </a:solidFill>
              </a:rPr>
              <a:t>for expanding transportation revenue sources</a:t>
            </a:r>
            <a:r>
              <a:rPr lang="en-US" b="1" dirty="0" smtClean="0">
                <a:solidFill>
                  <a:srgbClr val="002060"/>
                </a:solidFill>
              </a:rPr>
              <a:t>.</a:t>
            </a:r>
          </a:p>
          <a:p>
            <a:pPr marL="0" indent="0">
              <a:buNone/>
            </a:pPr>
            <a:endParaRPr lang="en-US" b="1" dirty="0">
              <a:solidFill>
                <a:srgbClr val="002060"/>
              </a:solidFill>
            </a:endParaRPr>
          </a:p>
          <a:p>
            <a:pPr marL="0" indent="0">
              <a:buNone/>
            </a:pPr>
            <a:r>
              <a:rPr lang="en-US" b="1" i="1" dirty="0">
                <a:solidFill>
                  <a:srgbClr val="002060"/>
                </a:solidFill>
              </a:rPr>
              <a:t>Key Recommendations</a:t>
            </a:r>
            <a:r>
              <a:rPr lang="en-US" b="1" i="1" dirty="0" smtClean="0">
                <a:solidFill>
                  <a:srgbClr val="002060"/>
                </a:solidFill>
              </a:rPr>
              <a:t>:</a:t>
            </a:r>
          </a:p>
          <a:p>
            <a:pPr marL="0" indent="0">
              <a:buNone/>
            </a:pPr>
            <a:endParaRPr lang="en-US" b="1" i="1" dirty="0"/>
          </a:p>
          <a:p>
            <a:pPr marL="0" indent="0">
              <a:buNone/>
            </a:pPr>
            <a:r>
              <a:rPr lang="en-US" dirty="0" smtClean="0"/>
              <a:t>Expand </a:t>
            </a:r>
            <a:r>
              <a:rPr lang="en-US" dirty="0"/>
              <a:t>the Charter County and </a:t>
            </a:r>
            <a:r>
              <a:rPr lang="en-US" dirty="0" smtClean="0"/>
              <a:t>Regional Transportation </a:t>
            </a:r>
            <a:r>
              <a:rPr lang="en-US" dirty="0"/>
              <a:t>System Surtax to </a:t>
            </a:r>
            <a:r>
              <a:rPr lang="en-US" dirty="0" smtClean="0"/>
              <a:t>allow municipalities </a:t>
            </a:r>
            <a:r>
              <a:rPr lang="en-US" dirty="0"/>
              <a:t>over 150,000 in population (</a:t>
            </a:r>
            <a:r>
              <a:rPr lang="en-US" dirty="0" smtClean="0"/>
              <a:t>or the </a:t>
            </a:r>
            <a:r>
              <a:rPr lang="en-US" dirty="0"/>
              <a:t>largest municipality in a county) and </a:t>
            </a:r>
            <a:r>
              <a:rPr lang="en-US" dirty="0" smtClean="0"/>
              <a:t>all counties </a:t>
            </a:r>
            <a:r>
              <a:rPr lang="en-US" dirty="0"/>
              <a:t>located in MPO areas to enact up </a:t>
            </a:r>
            <a:r>
              <a:rPr lang="en-US" dirty="0" smtClean="0"/>
              <a:t>to a </a:t>
            </a:r>
            <a:r>
              <a:rPr lang="en-US" dirty="0"/>
              <a:t>one cent local option surtax by </a:t>
            </a:r>
            <a:r>
              <a:rPr lang="en-US" dirty="0" smtClean="0"/>
              <a:t>referendum.</a:t>
            </a:r>
          </a:p>
          <a:p>
            <a:pPr marL="0" indent="0">
              <a:buNone/>
            </a:pPr>
            <a:endParaRPr lang="en-US" dirty="0"/>
          </a:p>
          <a:p>
            <a:pPr marL="0" indent="0">
              <a:buNone/>
            </a:pPr>
            <a:r>
              <a:rPr lang="en-US" dirty="0" smtClean="0"/>
              <a:t>Index </a:t>
            </a:r>
            <a:r>
              <a:rPr lang="en-US" dirty="0"/>
              <a:t>local option fuel taxes to the </a:t>
            </a:r>
            <a:r>
              <a:rPr lang="en-US" dirty="0" smtClean="0"/>
              <a:t>consumer price </a:t>
            </a:r>
            <a:r>
              <a:rPr lang="en-US" dirty="0"/>
              <a:t>index in a manner similar to the </a:t>
            </a:r>
            <a:r>
              <a:rPr lang="en-US" dirty="0" smtClean="0"/>
              <a:t>current indexing </a:t>
            </a:r>
            <a:r>
              <a:rPr lang="en-US" dirty="0"/>
              <a:t>of state fuel taxes</a:t>
            </a:r>
            <a:r>
              <a:rPr lang="en-US" dirty="0" smtClean="0"/>
              <a:t>.</a:t>
            </a:r>
          </a:p>
          <a:p>
            <a:pPr marL="0" indent="0">
              <a:buNone/>
            </a:pPr>
            <a:endParaRPr lang="en-US" dirty="0"/>
          </a:p>
          <a:p>
            <a:pPr marL="0" indent="0">
              <a:buNone/>
            </a:pPr>
            <a:r>
              <a:rPr lang="en-US" dirty="0" smtClean="0"/>
              <a:t>Direct </a:t>
            </a:r>
            <a:r>
              <a:rPr lang="en-US" dirty="0"/>
              <a:t>the Florida Department of </a:t>
            </a:r>
            <a:r>
              <a:rPr lang="en-US" dirty="0" smtClean="0"/>
              <a:t>Transportation to </a:t>
            </a:r>
            <a:r>
              <a:rPr lang="en-US" dirty="0"/>
              <a:t>develop a plan and conduct one or </a:t>
            </a:r>
            <a:r>
              <a:rPr lang="en-US" dirty="0" smtClean="0"/>
              <a:t>more pilot </a:t>
            </a:r>
            <a:r>
              <a:rPr lang="en-US" dirty="0"/>
              <a:t>tests to move Florida toward a </a:t>
            </a:r>
            <a:r>
              <a:rPr lang="en-US" dirty="0" smtClean="0"/>
              <a:t>Mileage Based </a:t>
            </a:r>
            <a:r>
              <a:rPr lang="en-US" dirty="0"/>
              <a:t>User Fee, which protects </a:t>
            </a:r>
            <a:r>
              <a:rPr lang="en-US" dirty="0" smtClean="0"/>
              <a:t>individual privacy</a:t>
            </a:r>
            <a:r>
              <a:rPr lang="en-US" dirty="0"/>
              <a:t>, in lieu of the traditional fuel tax.</a:t>
            </a:r>
          </a:p>
        </p:txBody>
      </p:sp>
    </p:spTree>
    <p:extLst>
      <p:ext uri="{BB962C8B-B14F-4D97-AF65-F5344CB8AC3E}">
        <p14:creationId xmlns:p14="http://schemas.microsoft.com/office/powerpoint/2010/main" val="3860088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22422"/>
            <a:ext cx="10515600" cy="5954541"/>
          </a:xfrm>
        </p:spPr>
        <p:txBody>
          <a:bodyPr>
            <a:normAutofit fontScale="92500" lnSpcReduction="10000"/>
          </a:bodyPr>
          <a:lstStyle/>
          <a:p>
            <a:pPr marL="0" indent="0">
              <a:buNone/>
            </a:pPr>
            <a:r>
              <a:rPr lang="en-US" b="1" dirty="0">
                <a:solidFill>
                  <a:srgbClr val="002060"/>
                </a:solidFill>
              </a:rPr>
              <a:t>Regulates distracted driving as a primary offense by prohibiting the use of electronic </a:t>
            </a:r>
            <a:r>
              <a:rPr lang="en-US" b="1" dirty="0" smtClean="0">
                <a:solidFill>
                  <a:srgbClr val="002060"/>
                </a:solidFill>
              </a:rPr>
              <a:t>wireless communications </a:t>
            </a:r>
            <a:r>
              <a:rPr lang="en-US" b="1" dirty="0">
                <a:solidFill>
                  <a:srgbClr val="002060"/>
                </a:solidFill>
              </a:rPr>
              <a:t>devices and other similar distracting devices while operating a </a:t>
            </a:r>
            <a:r>
              <a:rPr lang="en-US" b="1" dirty="0" smtClean="0">
                <a:solidFill>
                  <a:srgbClr val="002060"/>
                </a:solidFill>
              </a:rPr>
              <a:t>moving motor </a:t>
            </a:r>
            <a:r>
              <a:rPr lang="en-US" b="1" dirty="0">
                <a:solidFill>
                  <a:srgbClr val="002060"/>
                </a:solidFill>
              </a:rPr>
              <a:t>vehicle</a:t>
            </a:r>
            <a:r>
              <a:rPr lang="en-US" b="1" dirty="0" smtClean="0">
                <a:solidFill>
                  <a:srgbClr val="002060"/>
                </a:solidFill>
              </a:rPr>
              <a:t>.</a:t>
            </a:r>
          </a:p>
          <a:p>
            <a:pPr marL="0" indent="0">
              <a:buNone/>
            </a:pPr>
            <a:endParaRPr lang="en-US" b="1" dirty="0"/>
          </a:p>
          <a:p>
            <a:pPr marL="0" indent="0">
              <a:buNone/>
            </a:pPr>
            <a:r>
              <a:rPr lang="en-US" dirty="0"/>
              <a:t>The 2013 Florida legislature enacted the “Florida Ban on Texting While Driving Law.” The law </a:t>
            </a:r>
            <a:r>
              <a:rPr lang="en-US" dirty="0" smtClean="0"/>
              <a:t>prohibits operation </a:t>
            </a:r>
            <a:r>
              <a:rPr lang="en-US" dirty="0"/>
              <a:t>of a moving motor vehicle while manually typing, sending or reading </a:t>
            </a:r>
            <a:r>
              <a:rPr lang="en-US" dirty="0" smtClean="0"/>
              <a:t>interpersonal communication </a:t>
            </a:r>
            <a:r>
              <a:rPr lang="en-US" dirty="0"/>
              <a:t>(texting, e-mailing, instant messaging, etc.) using a wireless communications device</a:t>
            </a:r>
            <a:r>
              <a:rPr lang="en-US" dirty="0" smtClean="0"/>
              <a:t>, with </a:t>
            </a:r>
            <a:r>
              <a:rPr lang="en-US" dirty="0"/>
              <a:t>certain exceptions. The law provides for enforcement of the ban as a secondary offense</a:t>
            </a:r>
            <a:r>
              <a:rPr lang="en-US" dirty="0" smtClean="0"/>
              <a:t>, meaning </a:t>
            </a:r>
            <a:r>
              <a:rPr lang="en-US" dirty="0"/>
              <a:t>a driver would have to be pulled over for some other violation to get a ticket for </a:t>
            </a:r>
            <a:r>
              <a:rPr lang="en-US" dirty="0" smtClean="0"/>
              <a:t>violating the </a:t>
            </a:r>
            <a:r>
              <a:rPr lang="en-US" dirty="0"/>
              <a:t>ban on texting. The 2014 and 2015 Florida Legislatures underscored the severity of </a:t>
            </a:r>
            <a:r>
              <a:rPr lang="en-US" dirty="0" smtClean="0"/>
              <a:t>distracted driving </a:t>
            </a:r>
            <a:r>
              <a:rPr lang="en-US" dirty="0"/>
              <a:t>by considering bills that would have substantially increased the penalty for distracted driving</a:t>
            </a:r>
            <a:r>
              <a:rPr lang="en-US" dirty="0" smtClean="0"/>
              <a:t>.  This </a:t>
            </a:r>
            <a:r>
              <a:rPr lang="en-US" dirty="0"/>
              <a:t>legislative proposal would seek to strengthen the enforcement mechanism for the texting </a:t>
            </a:r>
            <a:r>
              <a:rPr lang="en-US" dirty="0" smtClean="0"/>
              <a:t>while driving </a:t>
            </a:r>
            <a:r>
              <a:rPr lang="en-US" dirty="0"/>
              <a:t>ban by making it a primary offense.</a:t>
            </a:r>
          </a:p>
        </p:txBody>
      </p:sp>
    </p:spTree>
    <p:extLst>
      <p:ext uri="{BB962C8B-B14F-4D97-AF65-F5344CB8AC3E}">
        <p14:creationId xmlns:p14="http://schemas.microsoft.com/office/powerpoint/2010/main" val="300049210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38897"/>
            <a:ext cx="10515600" cy="5938066"/>
          </a:xfrm>
        </p:spPr>
        <p:txBody>
          <a:bodyPr/>
          <a:lstStyle/>
          <a:p>
            <a:pPr marL="0" indent="0">
              <a:buNone/>
            </a:pPr>
            <a:r>
              <a:rPr lang="en-US" b="1" dirty="0" smtClean="0">
                <a:solidFill>
                  <a:srgbClr val="002060"/>
                </a:solidFill>
              </a:rPr>
              <a:t>Restores </a:t>
            </a:r>
            <a:r>
              <a:rPr lang="en-US" b="1" dirty="0">
                <a:solidFill>
                  <a:srgbClr val="002060"/>
                </a:solidFill>
              </a:rPr>
              <a:t>funding for the Transportation Regional Incentive Program in order to </a:t>
            </a:r>
            <a:r>
              <a:rPr lang="en-US" b="1" dirty="0" smtClean="0">
                <a:solidFill>
                  <a:srgbClr val="002060"/>
                </a:solidFill>
              </a:rPr>
              <a:t>promote regional </a:t>
            </a:r>
            <a:r>
              <a:rPr lang="en-US" b="1" dirty="0">
                <a:solidFill>
                  <a:srgbClr val="002060"/>
                </a:solidFill>
              </a:rPr>
              <a:t>planning and project development through sustainable funding mechanisms, </a:t>
            </a:r>
            <a:r>
              <a:rPr lang="en-US" b="1" dirty="0" smtClean="0">
                <a:solidFill>
                  <a:srgbClr val="002060"/>
                </a:solidFill>
              </a:rPr>
              <a:t>in addition </a:t>
            </a:r>
            <a:r>
              <a:rPr lang="en-US" b="1" dirty="0">
                <a:solidFill>
                  <a:srgbClr val="002060"/>
                </a:solidFill>
              </a:rPr>
              <a:t>to documentary stamp revenues.</a:t>
            </a:r>
          </a:p>
          <a:p>
            <a:pPr marL="0" indent="0">
              <a:buNone/>
            </a:pPr>
            <a:endParaRPr lang="en-US" dirty="0"/>
          </a:p>
        </p:txBody>
      </p:sp>
      <p:pic>
        <p:nvPicPr>
          <p:cNvPr id="4"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32615" y="1937547"/>
            <a:ext cx="6479635" cy="469637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84275986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97708"/>
            <a:ext cx="10515600" cy="5979255"/>
          </a:xfrm>
        </p:spPr>
        <p:txBody>
          <a:bodyPr>
            <a:normAutofit/>
          </a:bodyPr>
          <a:lstStyle/>
          <a:p>
            <a:pPr marL="0" indent="0">
              <a:buNone/>
            </a:pPr>
            <a:r>
              <a:rPr lang="en-US" b="1" dirty="0">
                <a:solidFill>
                  <a:srgbClr val="002060"/>
                </a:solidFill>
              </a:rPr>
              <a:t>Allows Strategic Intermodal System (SIS) funds to be used on roads and other </a:t>
            </a:r>
            <a:r>
              <a:rPr lang="en-US" b="1" dirty="0" smtClean="0">
                <a:solidFill>
                  <a:srgbClr val="002060"/>
                </a:solidFill>
              </a:rPr>
              <a:t>transportation facilities </a:t>
            </a:r>
            <a:r>
              <a:rPr lang="en-US" b="1" dirty="0">
                <a:solidFill>
                  <a:srgbClr val="002060"/>
                </a:solidFill>
              </a:rPr>
              <a:t>not designated on the SIS if </a:t>
            </a:r>
            <a:r>
              <a:rPr lang="en-US" b="1" dirty="0" smtClean="0">
                <a:solidFill>
                  <a:srgbClr val="002060"/>
                </a:solidFill>
              </a:rPr>
              <a:t>the improvement </a:t>
            </a:r>
            <a:r>
              <a:rPr lang="en-US" b="1" dirty="0">
                <a:solidFill>
                  <a:srgbClr val="002060"/>
                </a:solidFill>
              </a:rPr>
              <a:t>will enhance mobility or </a:t>
            </a:r>
            <a:r>
              <a:rPr lang="en-US" b="1" dirty="0" smtClean="0">
                <a:solidFill>
                  <a:srgbClr val="002060"/>
                </a:solidFill>
              </a:rPr>
              <a:t>support freight </a:t>
            </a:r>
            <a:r>
              <a:rPr lang="en-US" b="1" dirty="0">
                <a:solidFill>
                  <a:srgbClr val="002060"/>
                </a:solidFill>
              </a:rPr>
              <a:t>transportation on the SIS</a:t>
            </a:r>
            <a:r>
              <a:rPr lang="en-US" b="1" dirty="0" smtClean="0">
                <a:solidFill>
                  <a:srgbClr val="002060"/>
                </a:solidFill>
              </a:rPr>
              <a:t>.</a:t>
            </a:r>
          </a:p>
          <a:p>
            <a:pPr marL="0" indent="0">
              <a:buNone/>
            </a:pPr>
            <a:endParaRPr lang="en-US" b="1" dirty="0"/>
          </a:p>
          <a:p>
            <a:pPr marL="0" indent="0">
              <a:buNone/>
            </a:pPr>
            <a:r>
              <a:rPr lang="en-US" dirty="0"/>
              <a:t>Current state law does not permit SIS funds to be spent on roads or other transportation facilities </a:t>
            </a:r>
            <a:r>
              <a:rPr lang="en-US" dirty="0" smtClean="0"/>
              <a:t>that are </a:t>
            </a:r>
            <a:r>
              <a:rPr lang="en-US" dirty="0"/>
              <a:t>not part of the SIS, even if proposed improvements would directly benefit users of SIS facilities </a:t>
            </a:r>
            <a:r>
              <a:rPr lang="en-US" dirty="0" smtClean="0"/>
              <a:t>by enhancing </a:t>
            </a:r>
            <a:r>
              <a:rPr lang="en-US" dirty="0"/>
              <a:t>mobility options or supporting freight movement in a SIS corridor. This legislative </a:t>
            </a:r>
            <a:r>
              <a:rPr lang="en-US" dirty="0" smtClean="0"/>
              <a:t>proposal would </a:t>
            </a:r>
            <a:r>
              <a:rPr lang="en-US" dirty="0"/>
              <a:t>broaden the State’s ability to improve passenger and freight mobility on SIS corridors </a:t>
            </a:r>
            <a:r>
              <a:rPr lang="en-US" dirty="0" smtClean="0"/>
              <a:t>by making </a:t>
            </a:r>
            <a:r>
              <a:rPr lang="en-US" dirty="0"/>
              <a:t>eligible the expenditure of SIS funds on non SIS roads and other transportation </a:t>
            </a:r>
            <a:r>
              <a:rPr lang="en-US" dirty="0" smtClean="0"/>
              <a:t>facilities where </a:t>
            </a:r>
            <a:r>
              <a:rPr lang="en-US" dirty="0"/>
              <a:t>the benefit to users of SIS facilities can be demonstrated.</a:t>
            </a:r>
          </a:p>
        </p:txBody>
      </p:sp>
    </p:spTree>
    <p:extLst>
      <p:ext uri="{BB962C8B-B14F-4D97-AF65-F5344CB8AC3E}">
        <p14:creationId xmlns:p14="http://schemas.microsoft.com/office/powerpoint/2010/main" val="174192138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54227"/>
            <a:ext cx="10515600" cy="5822736"/>
          </a:xfrm>
        </p:spPr>
        <p:txBody>
          <a:bodyPr>
            <a:normAutofit/>
          </a:bodyPr>
          <a:lstStyle/>
          <a:p>
            <a:pPr marL="0" lvl="0" indent="0">
              <a:buNone/>
            </a:pPr>
            <a:r>
              <a:rPr lang="en-US" b="1" dirty="0">
                <a:solidFill>
                  <a:srgbClr val="002060"/>
                </a:solidFill>
              </a:rPr>
              <a:t>Establishes flexible and predictable funding for transit projects (capital and operating) identified through the metropolitan transportation planning process.</a:t>
            </a:r>
          </a:p>
          <a:p>
            <a:endParaRPr lang="en-US" dirty="0"/>
          </a:p>
          <a:p>
            <a:r>
              <a:rPr lang="en-US" dirty="0"/>
              <a:t>Current state law limits the amount of funding that can be made available from the STTF for transit projects for both capital and operating expenses. These limitations, which are not in place for roadway funding, makes transit funding from the STTF less predictable for the purposes of planning and project implementation and artificially limits the ability of MPOs to implement priority transit projects. This proposal recognizes the critical role transit plays in moving people and goods within and between Florida’s metropolitan areas by removing the distinction between transit and highway projects for the purpose of spending funds from the STTF.</a:t>
            </a:r>
          </a:p>
          <a:p>
            <a:pPr marL="0" indent="0">
              <a:buNone/>
            </a:pPr>
            <a:endParaRPr lang="en-US" dirty="0"/>
          </a:p>
        </p:txBody>
      </p:sp>
    </p:spTree>
    <p:extLst>
      <p:ext uri="{BB962C8B-B14F-4D97-AF65-F5344CB8AC3E}">
        <p14:creationId xmlns:p14="http://schemas.microsoft.com/office/powerpoint/2010/main" val="65350579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Potential Policy Position</a:t>
            </a:r>
            <a:endParaRPr lang="en-US" dirty="0"/>
          </a:p>
        </p:txBody>
      </p:sp>
      <p:sp>
        <p:nvSpPr>
          <p:cNvPr id="3" name="Content Placeholder 2"/>
          <p:cNvSpPr>
            <a:spLocks noGrp="1"/>
          </p:cNvSpPr>
          <p:nvPr>
            <p:ph idx="1"/>
          </p:nvPr>
        </p:nvSpPr>
        <p:spPr>
          <a:xfrm>
            <a:off x="838200" y="1545465"/>
            <a:ext cx="10515600" cy="4631498"/>
          </a:xfrm>
        </p:spPr>
        <p:txBody>
          <a:bodyPr>
            <a:normAutofit fontScale="70000" lnSpcReduction="20000"/>
          </a:bodyPr>
          <a:lstStyle/>
          <a:p>
            <a:pPr marL="0" indent="0">
              <a:buNone/>
            </a:pPr>
            <a:r>
              <a:rPr lang="en-US" dirty="0"/>
              <a:t>(12) APPLICATION OF FEDERAL LAW.—</a:t>
            </a:r>
          </a:p>
          <a:p>
            <a:pPr marL="0" indent="0">
              <a:buNone/>
            </a:pPr>
            <a:r>
              <a:rPr lang="en-US" dirty="0"/>
              <a:t> </a:t>
            </a:r>
          </a:p>
          <a:p>
            <a:pPr marL="0" lvl="0" indent="0">
              <a:lnSpc>
                <a:spcPct val="120000"/>
              </a:lnSpc>
              <a:spcBef>
                <a:spcPts val="0"/>
              </a:spcBef>
              <a:buNone/>
            </a:pPr>
            <a:r>
              <a:rPr lang="en-US" dirty="0"/>
              <a:t> </a:t>
            </a:r>
            <a:r>
              <a:rPr lang="en-US" dirty="0" smtClean="0"/>
              <a:t>Upon </a:t>
            </a:r>
            <a:r>
              <a:rPr lang="en-US" dirty="0"/>
              <a:t>notification by an agency of the Federal Government that any provision of </a:t>
            </a:r>
            <a:r>
              <a:rPr lang="en-US" dirty="0" smtClean="0"/>
              <a:t>this </a:t>
            </a:r>
            <a:r>
              <a:rPr lang="en-US" dirty="0"/>
              <a:t>section conflicts with federal laws or regulations, such federal laws or regulations will take precedence to the extent of the conflict until such conflict is resolved. The department or an M.P.O. may take any necessary action to comply with such federal laws and regulations or to continue to remain eligible to receive federal funds.</a:t>
            </a:r>
          </a:p>
          <a:p>
            <a:pPr marL="0" indent="0">
              <a:lnSpc>
                <a:spcPct val="120000"/>
              </a:lnSpc>
              <a:spcBef>
                <a:spcPts val="0"/>
              </a:spcBef>
              <a:buNone/>
            </a:pPr>
            <a:r>
              <a:rPr lang="en-US" dirty="0"/>
              <a:t> </a:t>
            </a:r>
          </a:p>
          <a:p>
            <a:pPr marL="0" lvl="0" indent="0">
              <a:lnSpc>
                <a:spcPct val="120000"/>
              </a:lnSpc>
              <a:spcBef>
                <a:spcPts val="0"/>
              </a:spcBef>
              <a:buNone/>
            </a:pPr>
            <a:r>
              <a:rPr lang="en-US" u="sng" dirty="0"/>
              <a:t> </a:t>
            </a:r>
            <a:r>
              <a:rPr lang="en-US" u="sng" dirty="0" smtClean="0"/>
              <a:t>Federal </a:t>
            </a:r>
            <a:r>
              <a:rPr lang="en-US" u="sng" dirty="0"/>
              <a:t>monies for the MPOAC or any M.P.O. passed through the State of Florida </a:t>
            </a:r>
            <a:r>
              <a:rPr lang="en-US" u="sng" dirty="0" smtClean="0"/>
              <a:t>shall </a:t>
            </a:r>
            <a:r>
              <a:rPr lang="en-US" u="sng" dirty="0"/>
              <a:t>not be regarded as state funds for purposes of expenditure.  All such monies shall be expended consistent with federal requirements, laws, or regulations as determined by the MPOAC or the M.P.O., to which the monies have been appropriated, after consultation with the federal agency appropriating the funds.  Expenditure of said funds consistent with this paragraph shall be deemed to have been specifically authorized by the legislature, or authorized by necessary implication, to carry out duties or functions imposed or authorized by this section or by federal law, regulation, or requirement.</a:t>
            </a:r>
            <a:endParaRPr lang="en-US" dirty="0"/>
          </a:p>
          <a:p>
            <a:endParaRPr lang="en-US" dirty="0"/>
          </a:p>
        </p:txBody>
      </p:sp>
    </p:spTree>
    <p:extLst>
      <p:ext uri="{BB962C8B-B14F-4D97-AF65-F5344CB8AC3E}">
        <p14:creationId xmlns:p14="http://schemas.microsoft.com/office/powerpoint/2010/main" val="198058483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52919" y="2495482"/>
            <a:ext cx="11751013" cy="1325563"/>
          </a:xfrm>
        </p:spPr>
        <p:txBody>
          <a:bodyPr>
            <a:noAutofit/>
          </a:bodyPr>
          <a:lstStyle/>
          <a:p>
            <a:pPr algn="ctr"/>
            <a:r>
              <a:rPr lang="en-US" sz="8000" dirty="0" smtClean="0">
                <a:solidFill>
                  <a:srgbClr val="002060"/>
                </a:solidFill>
              </a:rPr>
              <a:t>Strategic Plan Implementation</a:t>
            </a:r>
            <a:endParaRPr lang="en-US" sz="8000" dirty="0">
              <a:solidFill>
                <a:srgbClr val="002060"/>
              </a:solidFill>
            </a:endParaRPr>
          </a:p>
        </p:txBody>
      </p:sp>
      <p:sp>
        <p:nvSpPr>
          <p:cNvPr id="4" name="TextBox 3"/>
          <p:cNvSpPr txBox="1"/>
          <p:nvPr/>
        </p:nvSpPr>
        <p:spPr>
          <a:xfrm>
            <a:off x="2558374" y="4844374"/>
            <a:ext cx="7149830" cy="707886"/>
          </a:xfrm>
          <a:prstGeom prst="rect">
            <a:avLst/>
          </a:prstGeom>
          <a:noFill/>
        </p:spPr>
        <p:txBody>
          <a:bodyPr wrap="square" rtlCol="0">
            <a:spAutoFit/>
          </a:bodyPr>
          <a:lstStyle/>
          <a:p>
            <a:pPr algn="ctr"/>
            <a:r>
              <a:rPr lang="en-US" sz="4000" dirty="0" smtClean="0"/>
              <a:t>Carl Mikyska</a:t>
            </a:r>
            <a:endParaRPr lang="en-US" sz="4000" dirty="0"/>
          </a:p>
        </p:txBody>
      </p:sp>
    </p:spTree>
    <p:extLst>
      <p:ext uri="{BB962C8B-B14F-4D97-AF65-F5344CB8AC3E}">
        <p14:creationId xmlns:p14="http://schemas.microsoft.com/office/powerpoint/2010/main" val="289293752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rgbClr val="002060"/>
                </a:solidFill>
              </a:rPr>
              <a:t>MPOAC Strategic Plan Working Groups</a:t>
            </a:r>
            <a:endParaRPr lang="en-US" dirty="0">
              <a:solidFill>
                <a:srgbClr val="002060"/>
              </a:solidFill>
            </a:endParaRPr>
          </a:p>
        </p:txBody>
      </p:sp>
      <p:graphicFrame>
        <p:nvGraphicFramePr>
          <p:cNvPr id="4" name="Content Placeholder 3"/>
          <p:cNvGraphicFramePr>
            <a:graphicFrameLocks noGrp="1"/>
          </p:cNvGraphicFramePr>
          <p:nvPr>
            <p:ph idx="1"/>
            <p:extLst/>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824561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rgbClr val="002060"/>
                </a:solidFill>
              </a:rPr>
              <a:t>Approval of Minutes</a:t>
            </a:r>
            <a:r>
              <a:rPr lang="en-US" dirty="0" smtClean="0"/>
              <a:t>	</a:t>
            </a:r>
            <a:endParaRPr lang="en-US" dirty="0"/>
          </a:p>
        </p:txBody>
      </p:sp>
      <p:sp>
        <p:nvSpPr>
          <p:cNvPr id="3" name="Content Placeholder 2"/>
          <p:cNvSpPr>
            <a:spLocks noGrp="1"/>
          </p:cNvSpPr>
          <p:nvPr>
            <p:ph idx="1"/>
          </p:nvPr>
        </p:nvSpPr>
        <p:spPr/>
        <p:txBody>
          <a:bodyPr/>
          <a:lstStyle/>
          <a:p>
            <a:r>
              <a:rPr lang="en-US" dirty="0" smtClean="0"/>
              <a:t>July 18, 2016 meeting minutes – in your packet</a:t>
            </a:r>
            <a:endParaRPr lang="en-US" dirty="0"/>
          </a:p>
        </p:txBody>
      </p:sp>
    </p:spTree>
    <p:extLst>
      <p:ext uri="{BB962C8B-B14F-4D97-AF65-F5344CB8AC3E}">
        <p14:creationId xmlns:p14="http://schemas.microsoft.com/office/powerpoint/2010/main" val="380794356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solidFill>
                  <a:srgbClr val="002060"/>
                </a:solidFill>
              </a:rPr>
              <a:t>MPOAC Strategic Plan Working Groups</a:t>
            </a:r>
            <a:br>
              <a:rPr lang="en-US" dirty="0" smtClean="0">
                <a:solidFill>
                  <a:srgbClr val="002060"/>
                </a:solidFill>
              </a:rPr>
            </a:br>
            <a:r>
              <a:rPr lang="en-US" dirty="0" smtClean="0">
                <a:solidFill>
                  <a:srgbClr val="002060"/>
                </a:solidFill>
              </a:rPr>
              <a:t>Next Steps</a:t>
            </a:r>
            <a:r>
              <a:rPr lang="en-US" dirty="0" smtClean="0"/>
              <a:t/>
            </a:r>
            <a:br>
              <a:rPr lang="en-US" dirty="0" smtClean="0"/>
            </a:br>
            <a:endParaRPr lang="en-US" dirty="0"/>
          </a:p>
        </p:txBody>
      </p:sp>
      <p:sp>
        <p:nvSpPr>
          <p:cNvPr id="3" name="Content Placeholder 2"/>
          <p:cNvSpPr>
            <a:spLocks noGrp="1"/>
          </p:cNvSpPr>
          <p:nvPr>
            <p:ph idx="1"/>
          </p:nvPr>
        </p:nvSpPr>
        <p:spPr/>
        <p:txBody>
          <a:bodyPr/>
          <a:lstStyle/>
          <a:p>
            <a:endParaRPr lang="en-US" dirty="0" smtClean="0"/>
          </a:p>
          <a:p>
            <a:r>
              <a:rPr lang="en-US" dirty="0" smtClean="0"/>
              <a:t>Form 2 committees</a:t>
            </a:r>
          </a:p>
          <a:p>
            <a:pPr lvl="1"/>
            <a:r>
              <a:rPr lang="en-US" dirty="0" smtClean="0"/>
              <a:t>Bike &amp; Pedestrian Committee</a:t>
            </a:r>
          </a:p>
          <a:p>
            <a:pPr lvl="1"/>
            <a:r>
              <a:rPr lang="en-US" dirty="0" smtClean="0"/>
              <a:t>Best Practices Committee</a:t>
            </a:r>
            <a:endParaRPr lang="en-US" dirty="0"/>
          </a:p>
          <a:p>
            <a:r>
              <a:rPr lang="en-US" dirty="0" smtClean="0"/>
              <a:t>Select committee members and chair</a:t>
            </a:r>
          </a:p>
          <a:p>
            <a:r>
              <a:rPr lang="en-US" dirty="0" smtClean="0"/>
              <a:t>Direct your Executive Director to work with each chair to develop a work plan for committee approval</a:t>
            </a:r>
            <a:endParaRPr lang="en-US" dirty="0"/>
          </a:p>
        </p:txBody>
      </p:sp>
    </p:spTree>
    <p:extLst>
      <p:ext uri="{BB962C8B-B14F-4D97-AF65-F5344CB8AC3E}">
        <p14:creationId xmlns:p14="http://schemas.microsoft.com/office/powerpoint/2010/main" val="109974082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rgbClr val="002060"/>
                </a:solidFill>
              </a:rPr>
              <a:t>New Calendar Dates for 2017 Meetings</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77500" lnSpcReduction="20000"/>
          </a:bodyPr>
          <a:lstStyle/>
          <a:p>
            <a:r>
              <a:rPr lang="en-US" sz="3600" b="1" dirty="0" smtClean="0"/>
              <a:t>No Change to Governing Board Meeting Dates</a:t>
            </a:r>
          </a:p>
          <a:p>
            <a:endParaRPr lang="en-US" dirty="0" smtClean="0"/>
          </a:p>
          <a:p>
            <a:r>
              <a:rPr lang="en-US" dirty="0" smtClean="0"/>
              <a:t>1</a:t>
            </a:r>
            <a:r>
              <a:rPr lang="en-US" baseline="30000" dirty="0" smtClean="0"/>
              <a:t>st</a:t>
            </a:r>
            <a:r>
              <a:rPr lang="en-US" dirty="0" smtClean="0"/>
              <a:t> Quarter 		No Change (January 26</a:t>
            </a:r>
            <a:r>
              <a:rPr lang="en-US" baseline="30000" dirty="0" smtClean="0"/>
              <a:t>th</a:t>
            </a:r>
            <a:r>
              <a:rPr lang="en-US" dirty="0"/>
              <a:t> </a:t>
            </a:r>
            <a:r>
              <a:rPr lang="en-US" dirty="0" smtClean="0"/>
              <a:t>Meetings)</a:t>
            </a:r>
            <a:endParaRPr lang="en-US" dirty="0"/>
          </a:p>
          <a:p>
            <a:endParaRPr lang="en-US" dirty="0" smtClean="0"/>
          </a:p>
          <a:p>
            <a:r>
              <a:rPr lang="en-US" dirty="0" smtClean="0"/>
              <a:t>2</a:t>
            </a:r>
            <a:r>
              <a:rPr lang="en-US" baseline="30000" dirty="0" smtClean="0"/>
              <a:t>nd</a:t>
            </a:r>
            <a:r>
              <a:rPr lang="en-US" dirty="0" smtClean="0"/>
              <a:t> Quarter 		-Staff Directors - March 2, 2017</a:t>
            </a:r>
          </a:p>
          <a:p>
            <a:pPr marL="1371600" lvl="4" indent="0">
              <a:spcBef>
                <a:spcPts val="1000"/>
              </a:spcBef>
              <a:buNone/>
            </a:pPr>
            <a:r>
              <a:rPr lang="en-US" sz="2800" dirty="0" smtClean="0"/>
              <a:t>		-Governing </a:t>
            </a:r>
            <a:r>
              <a:rPr lang="en-US" sz="2800" dirty="0"/>
              <a:t>Board – April 6, </a:t>
            </a:r>
            <a:r>
              <a:rPr lang="en-US" sz="2800" dirty="0" smtClean="0"/>
              <a:t>2017 in Cocoa Beach</a:t>
            </a:r>
          </a:p>
          <a:p>
            <a:pPr marL="1371600" lvl="4" indent="0">
              <a:spcBef>
                <a:spcPts val="1000"/>
              </a:spcBef>
              <a:buNone/>
            </a:pPr>
            <a:endParaRPr lang="en-US" sz="2800" dirty="0"/>
          </a:p>
          <a:p>
            <a:r>
              <a:rPr lang="en-US" dirty="0" smtClean="0"/>
              <a:t>3</a:t>
            </a:r>
            <a:r>
              <a:rPr lang="en-US" baseline="30000" dirty="0" smtClean="0"/>
              <a:t>rd</a:t>
            </a:r>
            <a:r>
              <a:rPr lang="en-US" dirty="0" smtClean="0"/>
              <a:t> Quarter		-Staff Directors - June 1, 2017</a:t>
            </a:r>
          </a:p>
          <a:p>
            <a:pPr marL="2743200" lvl="6" indent="0">
              <a:buNone/>
            </a:pPr>
            <a:r>
              <a:rPr lang="en-US" sz="2800" dirty="0" smtClean="0"/>
              <a:t>-Governing Board – July 19, 2017 in Boca Raton</a:t>
            </a:r>
          </a:p>
          <a:p>
            <a:pPr marL="2743200" lvl="6" indent="0">
              <a:buNone/>
            </a:pPr>
            <a:endParaRPr lang="en-US" sz="2800" dirty="0" smtClean="0"/>
          </a:p>
          <a:p>
            <a:r>
              <a:rPr lang="en-US" dirty="0" smtClean="0"/>
              <a:t>4</a:t>
            </a:r>
            <a:r>
              <a:rPr lang="en-US" baseline="30000" dirty="0" smtClean="0"/>
              <a:t>th</a:t>
            </a:r>
            <a:r>
              <a:rPr lang="en-US" dirty="0" smtClean="0"/>
              <a:t> Quarter		-Staff Directors – October 12, 2017</a:t>
            </a:r>
          </a:p>
          <a:p>
            <a:pPr marL="2743200" lvl="6" indent="0">
              <a:buNone/>
            </a:pPr>
            <a:r>
              <a:rPr lang="en-US" sz="2800" dirty="0" smtClean="0"/>
              <a:t>-Governing Board – November 7, 2017 in Panama City Beach</a:t>
            </a:r>
            <a:endParaRPr lang="en-US" sz="2800" dirty="0"/>
          </a:p>
          <a:p>
            <a:pPr lvl="1"/>
            <a:endParaRPr lang="en-US" dirty="0" smtClean="0"/>
          </a:p>
        </p:txBody>
      </p:sp>
    </p:spTree>
    <p:extLst>
      <p:ext uri="{BB962C8B-B14F-4D97-AF65-F5344CB8AC3E}">
        <p14:creationId xmlns:p14="http://schemas.microsoft.com/office/powerpoint/2010/main" val="119991702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rgbClr val="002060"/>
                </a:solidFill>
              </a:rPr>
              <a:t>NARC Dues Structure</a:t>
            </a:r>
            <a:endParaRPr lang="en-US" dirty="0">
              <a:solidFill>
                <a:srgbClr val="002060"/>
              </a:solidFill>
            </a:endParaRPr>
          </a:p>
        </p:txBody>
      </p:sp>
      <p:sp>
        <p:nvSpPr>
          <p:cNvPr id="3" name="Content Placeholder 2"/>
          <p:cNvSpPr>
            <a:spLocks noGrp="1"/>
          </p:cNvSpPr>
          <p:nvPr>
            <p:ph idx="1"/>
          </p:nvPr>
        </p:nvSpPr>
        <p:spPr/>
        <p:txBody>
          <a:bodyPr>
            <a:normAutofit lnSpcReduction="10000"/>
          </a:bodyPr>
          <a:lstStyle/>
          <a:p>
            <a:r>
              <a:rPr lang="en-US" dirty="0" smtClean="0"/>
              <a:t>National Association of Regional Councils</a:t>
            </a:r>
          </a:p>
          <a:p>
            <a:pPr lvl="1"/>
            <a:r>
              <a:rPr lang="en-US" dirty="0" smtClean="0"/>
              <a:t>Florida is very active in NARC</a:t>
            </a:r>
          </a:p>
          <a:p>
            <a:pPr lvl="1"/>
            <a:endParaRPr lang="en-US" dirty="0" smtClean="0"/>
          </a:p>
          <a:p>
            <a:r>
              <a:rPr lang="en-US" dirty="0" smtClean="0"/>
              <a:t>NARC is re-structuring their dues</a:t>
            </a:r>
          </a:p>
          <a:p>
            <a:pPr lvl="1"/>
            <a:r>
              <a:rPr lang="en-US" dirty="0" smtClean="0"/>
              <a:t>Consistency and fairness</a:t>
            </a:r>
            <a:endParaRPr lang="en-US" dirty="0"/>
          </a:p>
          <a:p>
            <a:pPr lvl="1"/>
            <a:r>
              <a:rPr lang="en-US" dirty="0" smtClean="0"/>
              <a:t>No net increase in NARC income</a:t>
            </a:r>
          </a:p>
          <a:p>
            <a:pPr marL="0" indent="0">
              <a:buNone/>
            </a:pPr>
            <a:endParaRPr lang="en-US" dirty="0" smtClean="0"/>
          </a:p>
          <a:p>
            <a:r>
              <a:rPr lang="en-US" dirty="0" smtClean="0"/>
              <a:t>Would increase Florida dues</a:t>
            </a:r>
          </a:p>
          <a:p>
            <a:pPr lvl="1"/>
            <a:r>
              <a:rPr lang="en-US" dirty="0" smtClean="0"/>
              <a:t>From $50K per year</a:t>
            </a:r>
          </a:p>
          <a:p>
            <a:pPr lvl="1"/>
            <a:r>
              <a:rPr lang="en-US" dirty="0" smtClean="0"/>
              <a:t>To $85.5K (</a:t>
            </a:r>
            <a:r>
              <a:rPr lang="en-US" dirty="0" err="1" smtClean="0"/>
              <a:t>interm</a:t>
            </a:r>
            <a:r>
              <a:rPr lang="en-US" dirty="0" smtClean="0"/>
              <a:t> will be $67,750)</a:t>
            </a:r>
          </a:p>
        </p:txBody>
      </p:sp>
    </p:spTree>
    <p:extLst>
      <p:ext uri="{BB962C8B-B14F-4D97-AF65-F5344CB8AC3E}">
        <p14:creationId xmlns:p14="http://schemas.microsoft.com/office/powerpoint/2010/main" val="131039802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rgbClr val="002060"/>
                </a:solidFill>
              </a:rPr>
              <a:t>Executive Director Performance Evaluation</a:t>
            </a:r>
            <a:endParaRPr lang="en-US" dirty="0">
              <a:solidFill>
                <a:srgbClr val="002060"/>
              </a:solidFill>
            </a:endParaRPr>
          </a:p>
        </p:txBody>
      </p:sp>
      <p:sp>
        <p:nvSpPr>
          <p:cNvPr id="3" name="Content Placeholder 2"/>
          <p:cNvSpPr>
            <a:spLocks noGrp="1"/>
          </p:cNvSpPr>
          <p:nvPr>
            <p:ph idx="1"/>
          </p:nvPr>
        </p:nvSpPr>
        <p:spPr/>
        <p:txBody>
          <a:bodyPr/>
          <a:lstStyle/>
          <a:p>
            <a:r>
              <a:rPr lang="en-US" dirty="0" smtClean="0"/>
              <a:t>Why?</a:t>
            </a:r>
          </a:p>
          <a:p>
            <a:pPr lvl="1"/>
            <a:r>
              <a:rPr lang="en-US" dirty="0" smtClean="0"/>
              <a:t>Required by the MPOAC bylaws</a:t>
            </a:r>
            <a:endParaRPr lang="en-US" dirty="0"/>
          </a:p>
          <a:p>
            <a:r>
              <a:rPr lang="en-US" dirty="0" smtClean="0"/>
              <a:t>In the Packet</a:t>
            </a:r>
          </a:p>
          <a:p>
            <a:pPr lvl="1"/>
            <a:r>
              <a:rPr lang="en-US" dirty="0" smtClean="0"/>
              <a:t>Evaluation form</a:t>
            </a:r>
          </a:p>
          <a:p>
            <a:pPr lvl="1"/>
            <a:r>
              <a:rPr lang="en-US" dirty="0" smtClean="0"/>
              <a:t>List of Executive Director activities and MPOAC Accomplishments</a:t>
            </a:r>
          </a:p>
          <a:p>
            <a:r>
              <a:rPr lang="en-US" dirty="0"/>
              <a:t>MPOAC Executive Committee Conducted review</a:t>
            </a:r>
          </a:p>
          <a:p>
            <a:pPr lvl="1"/>
            <a:r>
              <a:rPr lang="en-US" dirty="0"/>
              <a:t>Overview</a:t>
            </a:r>
          </a:p>
          <a:p>
            <a:r>
              <a:rPr lang="en-US" dirty="0" smtClean="0"/>
              <a:t>Your Feedback and Input?</a:t>
            </a:r>
          </a:p>
          <a:p>
            <a:pPr lvl="1"/>
            <a:endParaRPr lang="en-US" dirty="0"/>
          </a:p>
        </p:txBody>
      </p:sp>
    </p:spTree>
    <p:extLst>
      <p:ext uri="{BB962C8B-B14F-4D97-AF65-F5344CB8AC3E}">
        <p14:creationId xmlns:p14="http://schemas.microsoft.com/office/powerpoint/2010/main" val="6358139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rgbClr val="002060"/>
                </a:solidFill>
              </a:rPr>
              <a:t>Communications</a:t>
            </a:r>
            <a:endParaRPr lang="en-US" dirty="0">
              <a:solidFill>
                <a:srgbClr val="002060"/>
              </a:solidFill>
            </a:endParaRPr>
          </a:p>
        </p:txBody>
      </p:sp>
      <p:sp>
        <p:nvSpPr>
          <p:cNvPr id="3" name="Content Placeholder 2"/>
          <p:cNvSpPr>
            <a:spLocks noGrp="1"/>
          </p:cNvSpPr>
          <p:nvPr>
            <p:ph idx="1"/>
          </p:nvPr>
        </p:nvSpPr>
        <p:spPr/>
        <p:txBody>
          <a:bodyPr/>
          <a:lstStyle/>
          <a:p>
            <a:r>
              <a:rPr lang="en-US" dirty="0" smtClean="0"/>
              <a:t>Items in your packet</a:t>
            </a:r>
          </a:p>
          <a:p>
            <a:pPr lvl="1"/>
            <a:r>
              <a:rPr lang="en-US" dirty="0" smtClean="0"/>
              <a:t>Thank you note from Florida League of Cities for MPOAC coordination and partnership</a:t>
            </a:r>
          </a:p>
          <a:p>
            <a:pPr lvl="1"/>
            <a:r>
              <a:rPr lang="en-US" dirty="0" smtClean="0"/>
              <a:t>2 sets of comments to the Federal Docket</a:t>
            </a:r>
            <a:endParaRPr lang="en-US" dirty="0"/>
          </a:p>
          <a:p>
            <a:r>
              <a:rPr lang="en-US" dirty="0" smtClean="0"/>
              <a:t>Thank YOU!!!!</a:t>
            </a:r>
          </a:p>
          <a:p>
            <a:pPr lvl="1"/>
            <a:r>
              <a:rPr lang="en-US" dirty="0" smtClean="0"/>
              <a:t>Your direction on comments</a:t>
            </a:r>
          </a:p>
          <a:p>
            <a:pPr lvl="1"/>
            <a:r>
              <a:rPr lang="en-US" dirty="0" smtClean="0"/>
              <a:t>Jeff for his hard work</a:t>
            </a:r>
          </a:p>
          <a:p>
            <a:pPr lvl="1"/>
            <a:r>
              <a:rPr lang="en-US" dirty="0" smtClean="0"/>
              <a:t>Dave Lee of FDOT</a:t>
            </a:r>
          </a:p>
          <a:p>
            <a:pPr lvl="1"/>
            <a:r>
              <a:rPr lang="en-US" dirty="0" smtClean="0"/>
              <a:t>Doug McLeod of FDOT</a:t>
            </a:r>
          </a:p>
          <a:p>
            <a:pPr lvl="1"/>
            <a:r>
              <a:rPr lang="en-US" dirty="0" smtClean="0"/>
              <a:t>Erich Zimmerman of NARC</a:t>
            </a:r>
          </a:p>
        </p:txBody>
      </p:sp>
    </p:spTree>
    <p:extLst>
      <p:ext uri="{BB962C8B-B14F-4D97-AF65-F5344CB8AC3E}">
        <p14:creationId xmlns:p14="http://schemas.microsoft.com/office/powerpoint/2010/main" val="110091962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2014311"/>
            <a:ext cx="10515600" cy="1325563"/>
          </a:xfrm>
        </p:spPr>
        <p:txBody>
          <a:bodyPr>
            <a:noAutofit/>
          </a:bodyPr>
          <a:lstStyle/>
          <a:p>
            <a:r>
              <a:rPr lang="en-US" sz="9600" dirty="0" smtClean="0">
                <a:solidFill>
                  <a:srgbClr val="002060"/>
                </a:solidFill>
              </a:rPr>
              <a:t>Member Comments</a:t>
            </a:r>
            <a:endParaRPr lang="en-US" sz="9600" dirty="0">
              <a:solidFill>
                <a:srgbClr val="002060"/>
              </a:solidFill>
            </a:endParaRPr>
          </a:p>
        </p:txBody>
      </p:sp>
      <p:sp>
        <p:nvSpPr>
          <p:cNvPr id="3" name="Content Placeholder 2"/>
          <p:cNvSpPr>
            <a:spLocks noGrp="1"/>
          </p:cNvSpPr>
          <p:nvPr>
            <p:ph idx="1"/>
          </p:nvPr>
        </p:nvSpPr>
        <p:spPr>
          <a:xfrm>
            <a:off x="838200" y="5339443"/>
            <a:ext cx="10515600" cy="837520"/>
          </a:xfrm>
        </p:spPr>
        <p:txBody>
          <a:bodyPr/>
          <a:lstStyle/>
          <a:p>
            <a:pPr marL="0" indent="0" algn="ctr">
              <a:buNone/>
            </a:pPr>
            <a:r>
              <a:rPr lang="en-US" dirty="0" smtClean="0"/>
              <a:t>Issues and comments for the good of the cause</a:t>
            </a:r>
            <a:endParaRPr lang="en-US" dirty="0"/>
          </a:p>
        </p:txBody>
      </p:sp>
    </p:spTree>
    <p:extLst>
      <p:ext uri="{BB962C8B-B14F-4D97-AF65-F5344CB8AC3E}">
        <p14:creationId xmlns:p14="http://schemas.microsoft.com/office/powerpoint/2010/main" val="199822523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1415713"/>
            <a:ext cx="10515600" cy="1325563"/>
          </a:xfrm>
        </p:spPr>
        <p:txBody>
          <a:bodyPr>
            <a:normAutofit/>
          </a:bodyPr>
          <a:lstStyle/>
          <a:p>
            <a:pPr algn="ctr"/>
            <a:r>
              <a:rPr lang="en-US" sz="6000" dirty="0" smtClean="0">
                <a:solidFill>
                  <a:srgbClr val="002060"/>
                </a:solidFill>
              </a:rPr>
              <a:t>Adjournment</a:t>
            </a:r>
            <a:endParaRPr lang="en-US" sz="6000" dirty="0">
              <a:solidFill>
                <a:srgbClr val="002060"/>
              </a:solidFill>
            </a:endParaRPr>
          </a:p>
        </p:txBody>
      </p:sp>
      <p:sp>
        <p:nvSpPr>
          <p:cNvPr id="3" name="Content Placeholder 2"/>
          <p:cNvSpPr>
            <a:spLocks noGrp="1"/>
          </p:cNvSpPr>
          <p:nvPr>
            <p:ph idx="1"/>
          </p:nvPr>
        </p:nvSpPr>
        <p:spPr>
          <a:xfrm>
            <a:off x="838200" y="3015573"/>
            <a:ext cx="10515600" cy="3161389"/>
          </a:xfrm>
        </p:spPr>
        <p:txBody>
          <a:bodyPr>
            <a:normAutofit/>
          </a:bodyPr>
          <a:lstStyle/>
          <a:p>
            <a:pPr marL="0" indent="0" algn="ctr">
              <a:buNone/>
            </a:pPr>
            <a:r>
              <a:rPr lang="en-US" sz="3600" dirty="0" smtClean="0"/>
              <a:t>Next meeting - April 06, 2017</a:t>
            </a:r>
          </a:p>
          <a:p>
            <a:pPr marL="0" indent="0" algn="ctr">
              <a:buNone/>
            </a:pPr>
            <a:r>
              <a:rPr lang="en-US" sz="3600" dirty="0" err="1" smtClean="0"/>
              <a:t>DoubleTree</a:t>
            </a:r>
            <a:r>
              <a:rPr lang="en-US" sz="3600" dirty="0" smtClean="0"/>
              <a:t> by Hilton Cocoa Beach Oceanfront</a:t>
            </a:r>
          </a:p>
          <a:p>
            <a:pPr marL="0" indent="0" algn="ctr">
              <a:buNone/>
            </a:pPr>
            <a:r>
              <a:rPr lang="en-US" sz="3600" dirty="0" smtClean="0"/>
              <a:t>2080 North Atlantic Ave</a:t>
            </a:r>
          </a:p>
          <a:p>
            <a:pPr marL="0" indent="0" algn="ctr">
              <a:buNone/>
            </a:pPr>
            <a:r>
              <a:rPr lang="en-US" sz="3600" smtClean="0"/>
              <a:t>Cocoa Beach, FL 32931</a:t>
            </a:r>
            <a:endParaRPr lang="en-US" sz="3600" dirty="0"/>
          </a:p>
        </p:txBody>
      </p:sp>
    </p:spTree>
    <p:extLst>
      <p:ext uri="{BB962C8B-B14F-4D97-AF65-F5344CB8AC3E}">
        <p14:creationId xmlns:p14="http://schemas.microsoft.com/office/powerpoint/2010/main" val="37750178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186589"/>
          </a:xfrm>
        </p:spPr>
        <p:txBody>
          <a:bodyPr>
            <a:normAutofit/>
          </a:bodyPr>
          <a:lstStyle/>
          <a:p>
            <a:pPr algn="ctr"/>
            <a:r>
              <a:rPr lang="en-US" sz="8000" dirty="0" smtClean="0">
                <a:solidFill>
                  <a:srgbClr val="002060"/>
                </a:solidFill>
              </a:rPr>
              <a:t>Public Comments</a:t>
            </a:r>
            <a:endParaRPr lang="en-US" sz="8000" dirty="0">
              <a:solidFill>
                <a:srgbClr val="002060"/>
              </a:solidFill>
            </a:endParaRPr>
          </a:p>
        </p:txBody>
      </p:sp>
    </p:spTree>
    <p:extLst>
      <p:ext uri="{BB962C8B-B14F-4D97-AF65-F5344CB8AC3E}">
        <p14:creationId xmlns:p14="http://schemas.microsoft.com/office/powerpoint/2010/main" val="3066433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rgbClr val="002060"/>
                </a:solidFill>
              </a:rPr>
              <a:t>Executive Directors Report</a:t>
            </a:r>
            <a:endParaRPr lang="en-US" dirty="0">
              <a:solidFill>
                <a:srgbClr val="002060"/>
              </a:solidFill>
            </a:endParaRPr>
          </a:p>
        </p:txBody>
      </p:sp>
      <p:sp>
        <p:nvSpPr>
          <p:cNvPr id="3" name="Content Placeholder 2"/>
          <p:cNvSpPr>
            <a:spLocks noGrp="1"/>
          </p:cNvSpPr>
          <p:nvPr>
            <p:ph idx="1"/>
          </p:nvPr>
        </p:nvSpPr>
        <p:spPr/>
        <p:txBody>
          <a:bodyPr/>
          <a:lstStyle/>
          <a:p>
            <a:r>
              <a:rPr lang="en-US" dirty="0" smtClean="0"/>
              <a:t>UPWP Report</a:t>
            </a:r>
          </a:p>
          <a:p>
            <a:pPr lvl="1"/>
            <a:r>
              <a:rPr lang="en-US" dirty="0" smtClean="0"/>
              <a:t>2 Quarterly Reports</a:t>
            </a:r>
          </a:p>
          <a:p>
            <a:pPr lvl="1"/>
            <a:r>
              <a:rPr lang="en-US" dirty="0" smtClean="0"/>
              <a:t>Financial Spreadsheet</a:t>
            </a:r>
          </a:p>
          <a:p>
            <a:pPr lvl="1"/>
            <a:endParaRPr lang="en-US" dirty="0" smtClean="0"/>
          </a:p>
          <a:p>
            <a:r>
              <a:rPr lang="en-US" dirty="0" smtClean="0"/>
              <a:t>MPOAC Weekend Institute Dates for 2017</a:t>
            </a:r>
          </a:p>
          <a:p>
            <a:pPr lvl="1"/>
            <a:r>
              <a:rPr lang="en-US" dirty="0" smtClean="0"/>
              <a:t>April 21-23 </a:t>
            </a:r>
          </a:p>
          <a:p>
            <a:pPr lvl="1"/>
            <a:r>
              <a:rPr lang="en-US" dirty="0" smtClean="0"/>
              <a:t>May 19-21</a:t>
            </a:r>
          </a:p>
          <a:p>
            <a:pPr marL="457200" lvl="1" indent="0">
              <a:buNone/>
            </a:pPr>
            <a:endParaRPr lang="en-US" u="sng" dirty="0"/>
          </a:p>
        </p:txBody>
      </p:sp>
    </p:spTree>
    <p:extLst>
      <p:ext uri="{BB962C8B-B14F-4D97-AF65-F5344CB8AC3E}">
        <p14:creationId xmlns:p14="http://schemas.microsoft.com/office/powerpoint/2010/main" val="2145132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rgbClr val="002060"/>
                </a:solidFill>
              </a:rPr>
              <a:t>Legislative Update</a:t>
            </a:r>
            <a:endParaRPr lang="en-US" dirty="0">
              <a:solidFill>
                <a:srgbClr val="002060"/>
              </a:solidFill>
            </a:endParaRPr>
          </a:p>
        </p:txBody>
      </p:sp>
      <p:sp>
        <p:nvSpPr>
          <p:cNvPr id="3" name="Content Placeholder 2"/>
          <p:cNvSpPr>
            <a:spLocks noGrp="1"/>
          </p:cNvSpPr>
          <p:nvPr>
            <p:ph idx="1"/>
          </p:nvPr>
        </p:nvSpPr>
        <p:spPr/>
        <p:txBody>
          <a:bodyPr/>
          <a:lstStyle/>
          <a:p>
            <a:r>
              <a:rPr lang="en-US" dirty="0" smtClean="0"/>
              <a:t>Overview</a:t>
            </a:r>
          </a:p>
          <a:p>
            <a:r>
              <a:rPr lang="en-US" dirty="0" smtClean="0"/>
              <a:t>Bills Filed</a:t>
            </a:r>
          </a:p>
          <a:p>
            <a:pPr lvl="1"/>
            <a:r>
              <a:rPr lang="en-US" dirty="0" smtClean="0"/>
              <a:t>Texting While Driving – Three Bills</a:t>
            </a:r>
          </a:p>
          <a:p>
            <a:pPr lvl="1"/>
            <a:r>
              <a:rPr lang="en-US" dirty="0" smtClean="0"/>
              <a:t>Local Tax Referenda</a:t>
            </a:r>
          </a:p>
          <a:p>
            <a:pPr lvl="1"/>
            <a:r>
              <a:rPr lang="en-US" dirty="0" smtClean="0"/>
              <a:t>Tolls (HOT and Express Lanes)</a:t>
            </a:r>
          </a:p>
          <a:p>
            <a:pPr lvl="1"/>
            <a:r>
              <a:rPr lang="en-US" dirty="0" err="1" smtClean="0"/>
              <a:t>Uber</a:t>
            </a:r>
            <a:r>
              <a:rPr lang="en-US" dirty="0" smtClean="0"/>
              <a:t>/</a:t>
            </a:r>
            <a:r>
              <a:rPr lang="en-US" dirty="0" err="1" smtClean="0"/>
              <a:t>Lyft</a:t>
            </a:r>
            <a:r>
              <a:rPr lang="en-US" dirty="0" smtClean="0"/>
              <a:t> Bills</a:t>
            </a:r>
          </a:p>
          <a:p>
            <a:pPr marL="457200" lvl="1" indent="0">
              <a:buNone/>
            </a:pPr>
            <a:endParaRPr lang="en-US" dirty="0" smtClean="0"/>
          </a:p>
          <a:p>
            <a:pPr marL="457200" lvl="1" indent="0">
              <a:buNone/>
            </a:pPr>
            <a:endParaRPr lang="en-US" dirty="0"/>
          </a:p>
          <a:p>
            <a:pPr marL="457200" lvl="1" indent="0" algn="ctr">
              <a:buNone/>
            </a:pPr>
            <a:r>
              <a:rPr lang="en-US" sz="2800" dirty="0" smtClean="0">
                <a:solidFill>
                  <a:srgbClr val="002060"/>
                </a:solidFill>
              </a:rPr>
              <a:t>Please See the MPOAC Legislative Update</a:t>
            </a:r>
          </a:p>
          <a:p>
            <a:pPr lvl="1"/>
            <a:endParaRPr lang="en-US" dirty="0"/>
          </a:p>
        </p:txBody>
      </p:sp>
    </p:spTree>
    <p:extLst>
      <p:ext uri="{BB962C8B-B14F-4D97-AF65-F5344CB8AC3E}">
        <p14:creationId xmlns:p14="http://schemas.microsoft.com/office/powerpoint/2010/main" val="12672654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2419264"/>
          </a:xfrm>
        </p:spPr>
        <p:txBody>
          <a:bodyPr/>
          <a:lstStyle/>
          <a:p>
            <a:pPr algn="ctr"/>
            <a:r>
              <a:rPr lang="en-US" dirty="0" smtClean="0">
                <a:solidFill>
                  <a:srgbClr val="002060"/>
                </a:solidFill>
              </a:rPr>
              <a:t>Agency Reports</a:t>
            </a:r>
            <a:br>
              <a:rPr lang="en-US" dirty="0" smtClean="0">
                <a:solidFill>
                  <a:srgbClr val="002060"/>
                </a:solidFill>
              </a:rPr>
            </a:br>
            <a:r>
              <a:rPr lang="en-US" dirty="0" smtClean="0">
                <a:solidFill>
                  <a:srgbClr val="002060"/>
                </a:solidFill>
              </a:rPr>
              <a:t>Florida Department of Transportation</a:t>
            </a:r>
            <a:endParaRPr lang="en-US" dirty="0">
              <a:solidFill>
                <a:srgbClr val="002060"/>
              </a:solidFill>
            </a:endParaRPr>
          </a:p>
        </p:txBody>
      </p:sp>
      <p:sp>
        <p:nvSpPr>
          <p:cNvPr id="3" name="Content Placeholder 2"/>
          <p:cNvSpPr>
            <a:spLocks noGrp="1"/>
          </p:cNvSpPr>
          <p:nvPr>
            <p:ph idx="1"/>
          </p:nvPr>
        </p:nvSpPr>
        <p:spPr>
          <a:xfrm>
            <a:off x="838200" y="3163329"/>
            <a:ext cx="10515600" cy="3013633"/>
          </a:xfrm>
        </p:spPr>
        <p:txBody>
          <a:bodyPr/>
          <a:lstStyle/>
          <a:p>
            <a:endParaRPr lang="en-US" dirty="0"/>
          </a:p>
        </p:txBody>
      </p:sp>
      <p:sp>
        <p:nvSpPr>
          <p:cNvPr id="4" name="Slide Number Placeholder 3"/>
          <p:cNvSpPr>
            <a:spLocks noGrp="1"/>
          </p:cNvSpPr>
          <p:nvPr>
            <p:ph type="sldNum" sz="quarter" idx="4294967295"/>
          </p:nvPr>
        </p:nvSpPr>
        <p:spPr>
          <a:xfrm>
            <a:off x="0" y="6553200"/>
            <a:ext cx="9144000" cy="304800"/>
          </a:xfrm>
          <a:prstGeom prst="rect">
            <a:avLst/>
          </a:prstGeom>
        </p:spPr>
        <p:txBody>
          <a:bodyPr/>
          <a:lstStyle/>
          <a:p>
            <a:fld id="{96890CF8-275F-46AA-9DF0-996076323925}" type="slidenum">
              <a:rPr lang="en-US" smtClean="0"/>
              <a:pPr/>
              <a:t>7</a:t>
            </a:fld>
            <a:endParaRPr lang="en-US" dirty="0"/>
          </a:p>
        </p:txBody>
      </p:sp>
      <p:sp>
        <p:nvSpPr>
          <p:cNvPr id="5" name="Slide Number Placeholder 3"/>
          <p:cNvSpPr>
            <a:spLocks noGrp="1"/>
          </p:cNvSpPr>
          <p:nvPr>
            <p:ph type="sldNum" sz="quarter" idx="4294967295"/>
          </p:nvPr>
        </p:nvSpPr>
        <p:spPr>
          <a:xfrm>
            <a:off x="152400" y="6705600"/>
            <a:ext cx="9144000" cy="304800"/>
          </a:xfrm>
          <a:prstGeom prst="rect">
            <a:avLst/>
          </a:prstGeom>
        </p:spPr>
        <p:txBody>
          <a:bodyPr/>
          <a:lstStyle/>
          <a:p>
            <a:fld id="{96890CF8-275F-46AA-9DF0-996076323925}" type="slidenum">
              <a:rPr lang="en-US" smtClean="0"/>
              <a:pPr/>
              <a:t>7</a:t>
            </a:fld>
            <a:endParaRPr lang="en-US" dirty="0"/>
          </a:p>
        </p:txBody>
      </p:sp>
    </p:spTree>
    <p:extLst>
      <p:ext uri="{BB962C8B-B14F-4D97-AF65-F5344CB8AC3E}">
        <p14:creationId xmlns:p14="http://schemas.microsoft.com/office/powerpoint/2010/main" val="18290475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2419264"/>
          </a:xfrm>
        </p:spPr>
        <p:txBody>
          <a:bodyPr/>
          <a:lstStyle/>
          <a:p>
            <a:pPr algn="ctr"/>
            <a:r>
              <a:rPr lang="en-US" dirty="0" smtClean="0">
                <a:solidFill>
                  <a:srgbClr val="002060"/>
                </a:solidFill>
              </a:rPr>
              <a:t>Agency Reports</a:t>
            </a:r>
            <a:br>
              <a:rPr lang="en-US" dirty="0" smtClean="0">
                <a:solidFill>
                  <a:srgbClr val="002060"/>
                </a:solidFill>
              </a:rPr>
            </a:br>
            <a:r>
              <a:rPr lang="en-US" dirty="0" smtClean="0">
                <a:solidFill>
                  <a:srgbClr val="002060"/>
                </a:solidFill>
              </a:rPr>
              <a:t>Federal Highway Administration</a:t>
            </a:r>
            <a:br>
              <a:rPr lang="en-US" dirty="0" smtClean="0">
                <a:solidFill>
                  <a:srgbClr val="002060"/>
                </a:solidFill>
              </a:rPr>
            </a:br>
            <a:r>
              <a:rPr lang="en-US" dirty="0" smtClean="0">
                <a:solidFill>
                  <a:srgbClr val="002060"/>
                </a:solidFill>
              </a:rPr>
              <a:t>Florida Division</a:t>
            </a:r>
            <a:endParaRPr lang="en-US" dirty="0">
              <a:solidFill>
                <a:srgbClr val="002060"/>
              </a:solidFill>
            </a:endParaRPr>
          </a:p>
        </p:txBody>
      </p:sp>
      <p:sp>
        <p:nvSpPr>
          <p:cNvPr id="3" name="Content Placeholder 2"/>
          <p:cNvSpPr>
            <a:spLocks noGrp="1"/>
          </p:cNvSpPr>
          <p:nvPr>
            <p:ph idx="1"/>
          </p:nvPr>
        </p:nvSpPr>
        <p:spPr>
          <a:xfrm>
            <a:off x="838200" y="3163329"/>
            <a:ext cx="10515600" cy="3013633"/>
          </a:xfrm>
        </p:spPr>
        <p:txBody>
          <a:bodyPr/>
          <a:lstStyle/>
          <a:p>
            <a:endParaRPr lang="en-US" dirty="0"/>
          </a:p>
        </p:txBody>
      </p:sp>
    </p:spTree>
    <p:extLst>
      <p:ext uri="{BB962C8B-B14F-4D97-AF65-F5344CB8AC3E}">
        <p14:creationId xmlns:p14="http://schemas.microsoft.com/office/powerpoint/2010/main" val="3992252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rgbClr val="002060"/>
                </a:solidFill>
              </a:rPr>
              <a:t>Bylaws Revision</a:t>
            </a:r>
            <a:endParaRPr lang="en-US" dirty="0">
              <a:solidFill>
                <a:srgbClr val="002060"/>
              </a:solidFill>
            </a:endParaRPr>
          </a:p>
        </p:txBody>
      </p:sp>
      <p:sp>
        <p:nvSpPr>
          <p:cNvPr id="3" name="Content Placeholder 2"/>
          <p:cNvSpPr>
            <a:spLocks noGrp="1"/>
          </p:cNvSpPr>
          <p:nvPr>
            <p:ph idx="1"/>
          </p:nvPr>
        </p:nvSpPr>
        <p:spPr>
          <a:xfrm>
            <a:off x="838200" y="1825625"/>
            <a:ext cx="10515600" cy="1642505"/>
          </a:xfrm>
        </p:spPr>
        <p:txBody>
          <a:bodyPr>
            <a:normAutofit/>
          </a:bodyPr>
          <a:lstStyle/>
          <a:p>
            <a:r>
              <a:rPr lang="en-US" dirty="0" smtClean="0"/>
              <a:t>Staff Directors to meet one month before Governing Board</a:t>
            </a:r>
          </a:p>
          <a:p>
            <a:r>
              <a:rPr lang="en-US" dirty="0" smtClean="0"/>
              <a:t>Will act more like a Technical Advisory Committee</a:t>
            </a:r>
          </a:p>
          <a:p>
            <a:endParaRPr lang="en-US" dirty="0"/>
          </a:p>
        </p:txBody>
      </p:sp>
      <p:sp>
        <p:nvSpPr>
          <p:cNvPr id="4" name="Title 1"/>
          <p:cNvSpPr txBox="1">
            <a:spLocks/>
          </p:cNvSpPr>
          <p:nvPr/>
        </p:nvSpPr>
        <p:spPr>
          <a:xfrm>
            <a:off x="553994" y="3743110"/>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mtClean="0"/>
              <a:t>Looked over the bylaws comprehensively</a:t>
            </a:r>
            <a:endParaRPr lang="en-US" dirty="0"/>
          </a:p>
        </p:txBody>
      </p:sp>
    </p:spTree>
    <p:extLst>
      <p:ext uri="{BB962C8B-B14F-4D97-AF65-F5344CB8AC3E}">
        <p14:creationId xmlns:p14="http://schemas.microsoft.com/office/powerpoint/2010/main" val="3591150758"/>
      </p:ext>
    </p:extLst>
  </p:cSld>
  <p:clrMapOvr>
    <a:masterClrMapping/>
  </p:clrMapOvr>
</p:sld>
</file>

<file path=ppt/theme/theme1.xml><?xml version="1.0" encoding="utf-8"?>
<a:theme xmlns:a="http://schemas.openxmlformats.org/drawingml/2006/main" name="Office Theme">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3620</TotalTime>
  <Words>1380</Words>
  <Application>Microsoft Office PowerPoint</Application>
  <PresentationFormat>Widescreen</PresentationFormat>
  <Paragraphs>205</Paragraphs>
  <Slides>36</Slides>
  <Notes>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36</vt:i4>
      </vt:variant>
    </vt:vector>
  </HeadingPairs>
  <TitlesOfParts>
    <vt:vector size="43" baseType="lpstr">
      <vt:lpstr>Arial</vt:lpstr>
      <vt:lpstr>Calibri</vt:lpstr>
      <vt:lpstr>Calibri Light</vt:lpstr>
      <vt:lpstr>Helvetica Neue</vt:lpstr>
      <vt:lpstr>Verdana</vt:lpstr>
      <vt:lpstr>Wingdings</vt:lpstr>
      <vt:lpstr>Office Theme</vt:lpstr>
      <vt:lpstr>Florida Metropolitan Planning Organization Advisory Council Meeting</vt:lpstr>
      <vt:lpstr>Call to Order  &amp; Pledge of Allegiance</vt:lpstr>
      <vt:lpstr>Approval of Minutes </vt:lpstr>
      <vt:lpstr>Public Comments</vt:lpstr>
      <vt:lpstr>Executive Directors Report</vt:lpstr>
      <vt:lpstr>Legislative Update</vt:lpstr>
      <vt:lpstr>Agency Reports Florida Department of Transportation</vt:lpstr>
      <vt:lpstr>Agency Reports Federal Highway Administration Florida Division</vt:lpstr>
      <vt:lpstr>Bylaws Revision</vt:lpstr>
      <vt:lpstr>Overview of Changes</vt:lpstr>
      <vt:lpstr>Election of Officers</vt:lpstr>
      <vt:lpstr>PL Reserve and Policy Summary</vt:lpstr>
      <vt:lpstr>PL Reserve and Policy Significant Events</vt:lpstr>
      <vt:lpstr>PowerPoint Presentation</vt:lpstr>
      <vt:lpstr>Background/Purpose</vt:lpstr>
      <vt:lpstr>Example Changes in Practice</vt:lpstr>
      <vt:lpstr>Estimated Statewide Shortfall</vt:lpstr>
      <vt:lpstr>Timing to Review of 2040 LRTPs?</vt:lpstr>
      <vt:lpstr>Questions?</vt:lpstr>
      <vt:lpstr>Legislative Policy Positions of MPOAC</vt:lpstr>
      <vt:lpstr>The MPOAC supports State Legislation that:</vt:lpstr>
      <vt:lpstr>PowerPoint Presentation</vt:lpstr>
      <vt:lpstr>PowerPoint Presentation</vt:lpstr>
      <vt:lpstr>PowerPoint Presentation</vt:lpstr>
      <vt:lpstr>PowerPoint Presentation</vt:lpstr>
      <vt:lpstr>PowerPoint Presentation</vt:lpstr>
      <vt:lpstr>Potential Policy Position</vt:lpstr>
      <vt:lpstr>Strategic Plan Implementation</vt:lpstr>
      <vt:lpstr>MPOAC Strategic Plan Working Groups</vt:lpstr>
      <vt:lpstr>MPOAC Strategic Plan Working Groups Next Steps </vt:lpstr>
      <vt:lpstr>New Calendar Dates for 2017 Meetings </vt:lpstr>
      <vt:lpstr>NARC Dues Structure</vt:lpstr>
      <vt:lpstr>Executive Director Performance Evaluation</vt:lpstr>
      <vt:lpstr>Communications</vt:lpstr>
      <vt:lpstr>Member Comments</vt:lpstr>
      <vt:lpstr>Adjournment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Florida Metropolitan Planning Organization Advisory Council Meeting</dc:title>
  <dc:creator>Mikyska, Carl</dc:creator>
  <cp:lastModifiedBy>Mikyska, Carl</cp:lastModifiedBy>
  <cp:revision>37</cp:revision>
  <dcterms:created xsi:type="dcterms:W3CDTF">2016-09-30T14:12:38Z</dcterms:created>
  <dcterms:modified xsi:type="dcterms:W3CDTF">2017-01-26T12:23:01Z</dcterms:modified>
</cp:coreProperties>
</file>