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4"/>
  </p:notesMasterIdLst>
  <p:handoutMasterIdLst>
    <p:handoutMasterId r:id="rId15"/>
  </p:handoutMasterIdLst>
  <p:sldIdLst>
    <p:sldId id="256" r:id="rId2"/>
    <p:sldId id="275" r:id="rId3"/>
    <p:sldId id="276" r:id="rId4"/>
    <p:sldId id="283" r:id="rId5"/>
    <p:sldId id="394" r:id="rId6"/>
    <p:sldId id="393" r:id="rId7"/>
    <p:sldId id="396" r:id="rId8"/>
    <p:sldId id="392" r:id="rId9"/>
    <p:sldId id="284" r:id="rId10"/>
    <p:sldId id="285" r:id="rId11"/>
    <p:sldId id="286"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499B"/>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73203" autoAdjust="0"/>
  </p:normalViewPr>
  <p:slideViewPr>
    <p:cSldViewPr snapToGrid="0">
      <p:cViewPr varScale="1">
        <p:scale>
          <a:sx n="83" d="100"/>
          <a:sy n="83" d="100"/>
        </p:scale>
        <p:origin x="1386" y="90"/>
      </p:cViewPr>
      <p:guideLst/>
    </p:cSldViewPr>
  </p:slideViewPr>
  <p:notesTextViewPr>
    <p:cViewPr>
      <p:scale>
        <a:sx n="1" d="1"/>
        <a:sy n="1" d="1"/>
      </p:scale>
      <p:origin x="0" y="0"/>
    </p:cViewPr>
  </p:notesTextViewPr>
  <p:notesViewPr>
    <p:cSldViewPr snapToGrid="0" showGuides="1">
      <p:cViewPr varScale="1">
        <p:scale>
          <a:sx n="122" d="100"/>
          <a:sy n="122" d="100"/>
        </p:scale>
        <p:origin x="106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061B0-6A25-4896-932B-2153E11F19BA}" type="datetimeFigureOut">
              <a:rPr lang="en-US" smtClean="0"/>
              <a:t>7/29/2019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001721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566D2-8969-4409-9E38-9438EFD9F2FC}" type="datetimeFigureOut">
              <a:rPr lang="en-US" smtClean="0"/>
              <a:t>7/29/2019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F4F58-C5BA-4BD3-93D8-905BE4ADD380}" type="slidenum">
              <a:rPr lang="en-US" smtClean="0"/>
              <a:t>‹#›</a:t>
            </a:fld>
            <a:endParaRPr lang="en-US"/>
          </a:p>
        </p:txBody>
      </p:sp>
    </p:spTree>
    <p:extLst>
      <p:ext uri="{BB962C8B-B14F-4D97-AF65-F5344CB8AC3E}">
        <p14:creationId xmlns:p14="http://schemas.microsoft.com/office/powerpoint/2010/main" val="7483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1</a:t>
            </a:fld>
            <a:endParaRPr lang="en-US"/>
          </a:p>
        </p:txBody>
      </p:sp>
    </p:spTree>
    <p:extLst>
      <p:ext uri="{BB962C8B-B14F-4D97-AF65-F5344CB8AC3E}">
        <p14:creationId xmlns:p14="http://schemas.microsoft.com/office/powerpoint/2010/main" val="458018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the Schools in your area</a:t>
            </a:r>
          </a:p>
          <a:p>
            <a:endParaRPr lang="en-US" dirty="0"/>
          </a:p>
          <a:p>
            <a:r>
              <a:rPr lang="en-US" dirty="0"/>
              <a:t>-If you have a School Board Member on your Board, use them as a resource! Inside Man!</a:t>
            </a:r>
          </a:p>
          <a:p>
            <a:r>
              <a:rPr lang="en-US" dirty="0"/>
              <a:t>-Career Development Departments</a:t>
            </a:r>
            <a:r>
              <a:rPr lang="en-US" baseline="0" dirty="0"/>
              <a:t> can serve as a great resource!</a:t>
            </a:r>
          </a:p>
          <a:p>
            <a:r>
              <a:rPr lang="en-US" dirty="0"/>
              <a:t>-Bargaining chip are major key. If you have one, use. Ex. CTACE uses our board room for their staff workshops; </a:t>
            </a:r>
          </a:p>
          <a:p>
            <a:r>
              <a:rPr lang="en-US" dirty="0"/>
              <a:t>-Magnet Schools/STEM in your constituency can serve as</a:t>
            </a:r>
            <a:r>
              <a:rPr lang="en-US" baseline="0" dirty="0"/>
              <a:t> a good partner as well since they’re already focused on specialized, career-driven curriculums.</a:t>
            </a:r>
            <a:endParaRPr lang="en-US" dirty="0"/>
          </a:p>
          <a:p>
            <a:r>
              <a:rPr lang="en-US" dirty="0"/>
              <a:t>-Schools in EJ Communities can be great to reach out</a:t>
            </a:r>
            <a:r>
              <a:rPr lang="en-US" baseline="0" dirty="0"/>
              <a:t> to as well.</a:t>
            </a:r>
            <a:endParaRPr lang="en-US" dirty="0"/>
          </a:p>
          <a:p>
            <a:r>
              <a:rPr lang="en-US" u="sng" dirty="0"/>
              <a:t>Florida Statue</a:t>
            </a:r>
            <a:r>
              <a:rPr lang="en-US" dirty="0"/>
              <a:t>: School Board member is on your board (either governing or technical) they can work with you to put you in contact with School Board and correct person –essential to the process</a:t>
            </a:r>
          </a:p>
        </p:txBody>
      </p:sp>
      <p:sp>
        <p:nvSpPr>
          <p:cNvPr id="4" name="Slide Number Placeholder 3"/>
          <p:cNvSpPr>
            <a:spLocks noGrp="1"/>
          </p:cNvSpPr>
          <p:nvPr>
            <p:ph type="sldNum" sz="quarter" idx="10"/>
          </p:nvPr>
        </p:nvSpPr>
        <p:spPr/>
        <p:txBody>
          <a:bodyPr/>
          <a:lstStyle/>
          <a:p>
            <a:fld id="{7C0F4F58-C5BA-4BD3-93D8-905BE4ADD380}" type="slidenum">
              <a:rPr lang="en-US" smtClean="0"/>
              <a:t>10</a:t>
            </a:fld>
            <a:endParaRPr lang="en-US"/>
          </a:p>
        </p:txBody>
      </p:sp>
    </p:spTree>
    <p:extLst>
      <p:ext uri="{BB962C8B-B14F-4D97-AF65-F5344CB8AC3E}">
        <p14:creationId xmlns:p14="http://schemas.microsoft.com/office/powerpoint/2010/main" val="98661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Involve your Elected Officials</a:t>
            </a:r>
          </a:p>
          <a:p>
            <a:r>
              <a:rPr lang="en-US" dirty="0"/>
              <a:t>-students interact with those they would not normally do so</a:t>
            </a:r>
            <a:br>
              <a:rPr lang="en-US" dirty="0"/>
            </a:br>
            <a:r>
              <a:rPr lang="en-US" dirty="0"/>
              <a:t>- tie back to Civics 101 that we do in session #1 </a:t>
            </a:r>
          </a:p>
          <a:p>
            <a:endParaRPr lang="en-US" dirty="0"/>
          </a:p>
          <a:p>
            <a:r>
              <a:rPr lang="en-US" dirty="0"/>
              <a:t>Board Members</a:t>
            </a:r>
          </a:p>
          <a:p>
            <a:r>
              <a:rPr lang="en-US" dirty="0"/>
              <a:t>Industry Professionals, partnering agencies, consultants, technical staff</a:t>
            </a:r>
          </a:p>
          <a:p>
            <a:r>
              <a:rPr lang="en-US" dirty="0"/>
              <a:t>Involve the elected from the area where the school is located!</a:t>
            </a:r>
          </a:p>
          <a:p>
            <a:r>
              <a:rPr lang="en-US" dirty="0"/>
              <a:t>Rotate them in and out to get a diverse panel and to encourage your Board to engage the next generation as well. Build bridge.</a:t>
            </a:r>
          </a:p>
          <a:p>
            <a:r>
              <a:rPr lang="en-US" dirty="0"/>
              <a:t>Win for the elected because exposure and chance to connect with younger demographic</a:t>
            </a:r>
            <a:br>
              <a:rPr lang="en-US" dirty="0"/>
            </a:br>
            <a:br>
              <a:rPr lang="en-US" dirty="0"/>
            </a:br>
            <a:r>
              <a:rPr lang="en-US" dirty="0"/>
              <a:t>Hook #1) strategically look for the elected from area that school is in (</a:t>
            </a:r>
            <a:r>
              <a:rPr lang="en-US" dirty="0" err="1"/>
              <a:t>eg.</a:t>
            </a:r>
            <a:r>
              <a:rPr lang="en-US" dirty="0"/>
              <a:t> Tri rail in that area will contact there) key is to have those with direct in that area interacting with the students</a:t>
            </a:r>
          </a:p>
          <a:p>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11</a:t>
            </a:fld>
            <a:endParaRPr lang="en-US"/>
          </a:p>
        </p:txBody>
      </p:sp>
    </p:spTree>
    <p:extLst>
      <p:ext uri="{BB962C8B-B14F-4D97-AF65-F5344CB8AC3E}">
        <p14:creationId xmlns:p14="http://schemas.microsoft.com/office/powerpoint/2010/main" val="359676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ANTHEA</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phenomenon known as the Silver Tsunami sees Baby Boomers retiring without fresh faces to replace them and poses a serious threat to the future of the transportation industry. </a:t>
            </a:r>
          </a:p>
          <a:p>
            <a:r>
              <a:rPr lang="en-US" sz="1200" i="0" kern="1200" dirty="0">
                <a:solidFill>
                  <a:schemeClr val="tx1"/>
                </a:solidFill>
                <a:effectLst/>
                <a:latin typeface="+mn-lt"/>
                <a:ea typeface="+mn-ea"/>
                <a:cs typeface="+mn-cs"/>
              </a:rPr>
              <a:t> </a:t>
            </a:r>
          </a:p>
          <a:p>
            <a:r>
              <a:rPr lang="en-US" dirty="0"/>
              <a:t>How can we actively engage the next generation? </a:t>
            </a:r>
          </a:p>
          <a:p>
            <a:r>
              <a:rPr lang="en-US" b="1" dirty="0"/>
              <a:t>Going into our schools!</a:t>
            </a:r>
          </a:p>
          <a:p>
            <a:endParaRPr lang="en-US" dirty="0"/>
          </a:p>
          <a:p>
            <a:r>
              <a:rPr lang="en-US" dirty="0"/>
              <a:t>How can we expose students to the world of transportation planning? </a:t>
            </a:r>
          </a:p>
          <a:p>
            <a:r>
              <a:rPr lang="en-US" b="1" dirty="0"/>
              <a:t>By giving them a crash course in what MPOs do, by</a:t>
            </a:r>
            <a:r>
              <a:rPr lang="en-US" b="1" baseline="0" dirty="0"/>
              <a:t> exposing them to concepts and thought processes that planners have to go through on a daily basis.</a:t>
            </a:r>
            <a:endParaRPr lang="en-US" b="1" dirty="0"/>
          </a:p>
          <a:p>
            <a:endParaRPr lang="en-US" dirty="0"/>
          </a:p>
          <a:p>
            <a:r>
              <a:rPr lang="en-US" dirty="0"/>
              <a:t>How can we interest students in thinking about long term planning and safety? </a:t>
            </a:r>
          </a:p>
          <a:p>
            <a:r>
              <a:rPr lang="en-US" b="1" dirty="0"/>
              <a:t>By Making it PERSONAL, case studies</a:t>
            </a:r>
            <a:r>
              <a:rPr lang="en-US" b="1" baseline="0" dirty="0"/>
              <a:t> are in the neighborhoods and near schools of students the students. If they are personally invested, they will be more interested.</a:t>
            </a:r>
            <a:endParaRPr lang="en-US" b="1" dirty="0"/>
          </a:p>
          <a:p>
            <a:endParaRPr lang="en-US" dirty="0"/>
          </a:p>
          <a:p>
            <a:r>
              <a:rPr lang="en-US" dirty="0"/>
              <a:t>***MAJOR TAKEAWAY** The exposure that students receive to transportation careers (in an authentic atmosphere) has huge positive impact and does help to address the upcoming gap in the industry. Exposing students (and their teachers by extension) to the MPO and transportation creates awareness and engages a new student group. </a:t>
            </a:r>
          </a:p>
          <a:p>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2</a:t>
            </a:fld>
            <a:endParaRPr lang="en-US"/>
          </a:p>
        </p:txBody>
      </p:sp>
    </p:spTree>
    <p:extLst>
      <p:ext uri="{BB962C8B-B14F-4D97-AF65-F5344CB8AC3E}">
        <p14:creationId xmlns:p14="http://schemas.microsoft.com/office/powerpoint/2010/main" val="254004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Motivating </a:t>
            </a:r>
            <a:br>
              <a:rPr lang="en-US" sz="1200" dirty="0"/>
            </a:br>
            <a:r>
              <a:rPr lang="en-US" sz="1200" dirty="0"/>
              <a:t>Factors for Outreach </a:t>
            </a:r>
          </a:p>
          <a:p>
            <a:endParaRPr lang="en-US" sz="1200" dirty="0"/>
          </a:p>
          <a:p>
            <a:r>
              <a:rPr lang="en-US" dirty="0"/>
              <a:t>Why are we doing this?</a:t>
            </a:r>
          </a:p>
          <a:p>
            <a:endParaRPr lang="en-US" dirty="0"/>
          </a:p>
          <a:p>
            <a:r>
              <a:rPr lang="en-US" dirty="0"/>
              <a:t>Strengthening our connections with the community</a:t>
            </a:r>
          </a:p>
          <a:p>
            <a:r>
              <a:rPr lang="en-US" dirty="0"/>
              <a:t>Implementing our board’s vision for the agency</a:t>
            </a:r>
          </a:p>
          <a:p>
            <a:r>
              <a:rPr lang="en-US" dirty="0"/>
              <a:t>Increasing visibility in the community</a:t>
            </a:r>
          </a:p>
          <a:p>
            <a:r>
              <a:rPr lang="en-US" dirty="0"/>
              <a:t>Strengthening partnerships</a:t>
            </a:r>
          </a:p>
          <a:p>
            <a:r>
              <a:rPr lang="en-US" dirty="0"/>
              <a:t>Tackling silver tsunami issue</a:t>
            </a:r>
          </a:p>
          <a:p>
            <a:r>
              <a:rPr lang="en-US" dirty="0"/>
              <a:t>Helping make education curriculum more career-focused </a:t>
            </a:r>
          </a:p>
          <a:p>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3</a:t>
            </a:fld>
            <a:endParaRPr lang="en-US"/>
          </a:p>
        </p:txBody>
      </p:sp>
    </p:spTree>
    <p:extLst>
      <p:ext uri="{BB962C8B-B14F-4D97-AF65-F5344CB8AC3E}">
        <p14:creationId xmlns:p14="http://schemas.microsoft.com/office/powerpoint/2010/main" val="222986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Partnership: Program was created in 2015 and came as a result of board member (also is School Board member) who wanted to address the need for creating a link between transportation and the work of the Broward MPO and students: The Next generation. Recognizing the “silver tsunami” that is coming.</a:t>
            </a:r>
          </a:p>
          <a:p>
            <a:endParaRPr lang="en-US" dirty="0"/>
          </a:p>
          <a:p>
            <a:pPr marL="171450" indent="-171450">
              <a:buFontTx/>
              <a:buChar char="-"/>
            </a:pPr>
            <a:r>
              <a:rPr lang="en-US" dirty="0"/>
              <a:t>The Broward MPO worked closely with the school board and Career, Technical, Adult, Community Education (CTACE) (elaborate here: career skills into education) to create the curriculum and materials that would match with the needs and existing objectives of teachers without taxing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execute a program of this magnitude, MPO Staff developed a close working relationship with Broward County Public Schools’ Career, Technical, Adult, Community Education (CTACE) Department. This department has been charged with equipping their students with skills that link education and employment outcomes (LEEO). Together we worked with CTACE to develop rubrics, schedules and the program in its entirety. The CTACE department also supplies the MPO with LEEO schools to participate in the workshops and assists with coordination for this program. The outcome of these workshops is a win for the agency; increasing visibility in the community and raising awareness of the field of transportation planning. </a:t>
            </a:r>
            <a:endParaRPr lang="en-US" dirty="0"/>
          </a:p>
          <a:p>
            <a:pPr marL="0" indent="0">
              <a:buFontTx/>
              <a:buNone/>
            </a:pPr>
            <a:br>
              <a:rPr lang="en-US" dirty="0"/>
            </a:br>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4</a:t>
            </a:fld>
            <a:endParaRPr lang="en-US"/>
          </a:p>
        </p:txBody>
      </p:sp>
    </p:spTree>
    <p:extLst>
      <p:ext uri="{BB962C8B-B14F-4D97-AF65-F5344CB8AC3E}">
        <p14:creationId xmlns:p14="http://schemas.microsoft.com/office/powerpoint/2010/main" val="192618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Think Like A Planner Workshop series sends MPO staff into high schools.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We introduce students to transportation planning, hold an interactive session building complete streets (using </a:t>
            </a:r>
            <a:r>
              <a:rPr lang="en-US" sz="1200" i="0" kern="1200" dirty="0" err="1">
                <a:solidFill>
                  <a:schemeClr val="tx1"/>
                </a:solidFill>
                <a:effectLst/>
                <a:latin typeface="+mn-lt"/>
                <a:ea typeface="+mn-ea"/>
                <a:cs typeface="+mn-cs"/>
              </a:rPr>
              <a:t>StreetMix</a:t>
            </a:r>
            <a:r>
              <a:rPr lang="en-US" sz="1200" i="0" kern="1200" dirty="0">
                <a:solidFill>
                  <a:schemeClr val="tx1"/>
                </a:solidFill>
                <a:effectLst/>
                <a:latin typeface="+mn-lt"/>
                <a:ea typeface="+mn-ea"/>
                <a:cs typeface="+mn-cs"/>
              </a:rPr>
              <a:t> software) and those students then participate in a half-day workshop where they are immersed in a career environment at the Broward MPO office.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This event provides each student with the opportunity to shadow transportation professionals and conduct their own short group presentations before elected officials.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**Coordination with teachers and school= lots of time needed and logistics (Fall start up etc..)</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Kick off meeting</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Coordination emails and phone calls&gt; have to have a staff member who leads the charge and spearheading</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b="0" i="0" u="none" strike="noStrike" kern="1200" baseline="0" dirty="0">
                <a:solidFill>
                  <a:schemeClr val="tx1"/>
                </a:solidFill>
                <a:latin typeface="+mn-lt"/>
                <a:ea typeface="+mn-ea"/>
                <a:cs typeface="+mn-cs"/>
              </a:rPr>
              <a:t>To execute a program of this magnitude, MPO Staff developed a close working relationship with Broward County Public Schools’ Career, Technical, Adult, Community Education (CTACE) Department. This department has been charged with equipping their students with skills that link education and employment outcomes (LEEO). Together we worked with CTACE to develop rubrics, schedules and the program in its entirety. The CTACE department also supplies the MPO with LEEO schools to participate in the workshops and assists with coordination for this program. The outcome of these workshops is a win for the agency; increasing visibility in the community and raising awareness of the field of transportation planning. </a:t>
            </a:r>
            <a:endParaRPr lang="en-US" dirty="0"/>
          </a:p>
          <a:p>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5</a:t>
            </a:fld>
            <a:endParaRPr lang="en-US"/>
          </a:p>
        </p:txBody>
      </p:sp>
    </p:spTree>
    <p:extLst>
      <p:ext uri="{BB962C8B-B14F-4D97-AF65-F5344CB8AC3E}">
        <p14:creationId xmlns:p14="http://schemas.microsoft.com/office/powerpoint/2010/main" val="310950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Talk about </a:t>
            </a:r>
            <a:r>
              <a:rPr lang="en-US" dirty="0" err="1"/>
              <a:t>Housemartins</a:t>
            </a:r>
            <a:r>
              <a:rPr lang="en-US" dirty="0"/>
              <a:t> Song “Build”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Like A Planner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Started as a charge from our Board Members</a:t>
            </a:r>
            <a:r>
              <a:rPr lang="en-US" baseline="0" dirty="0"/>
              <a:t> to work on partnership and relationship with Broward Schools.</a:t>
            </a:r>
          </a:p>
          <a:p>
            <a:r>
              <a:rPr lang="en-US" baseline="0" dirty="0"/>
              <a:t>Worked with Broward Schools’ Career, Technical, Adult, Community Education (CTACE) department on rubric and program. </a:t>
            </a:r>
          </a:p>
          <a:p>
            <a:r>
              <a:rPr lang="en-US" sz="1200" kern="1200" dirty="0">
                <a:solidFill>
                  <a:schemeClr val="tx1"/>
                </a:solidFill>
                <a:effectLst/>
                <a:latin typeface="+mn-lt"/>
                <a:ea typeface="+mn-ea"/>
                <a:cs typeface="+mn-cs"/>
              </a:rPr>
              <a:t>During the first session, the MPO introduces students to transportation planning, civics and the role of the MPO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Think Like A Planner Workshop series sends MPO staff into high schools.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We introduce students to transportation planning, hold an interactive session building complete streets (using </a:t>
            </a:r>
            <a:r>
              <a:rPr lang="en-US" sz="1200" i="0" kern="1200" dirty="0" err="1">
                <a:solidFill>
                  <a:schemeClr val="tx1"/>
                </a:solidFill>
                <a:effectLst/>
                <a:latin typeface="+mn-lt"/>
                <a:ea typeface="+mn-ea"/>
                <a:cs typeface="+mn-cs"/>
              </a:rPr>
              <a:t>StreetMix</a:t>
            </a:r>
            <a:r>
              <a:rPr lang="en-US" sz="1200" i="0" kern="1200" dirty="0">
                <a:solidFill>
                  <a:schemeClr val="tx1"/>
                </a:solidFill>
                <a:effectLst/>
                <a:latin typeface="+mn-lt"/>
                <a:ea typeface="+mn-ea"/>
                <a:cs typeface="+mn-cs"/>
              </a:rPr>
              <a:t> software) and those students then participate in a half-day workshop where they are immersed in a career environment at the Broward MPO office.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This event provides each student with the opportunity to shadow transportation professionals and conduct their own short group presentations before elected officials. </a:t>
            </a:r>
          </a:p>
          <a:p>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6</a:t>
            </a:fld>
            <a:endParaRPr lang="en-US"/>
          </a:p>
        </p:txBody>
      </p:sp>
    </p:spTree>
    <p:extLst>
      <p:ext uri="{BB962C8B-B14F-4D97-AF65-F5344CB8AC3E}">
        <p14:creationId xmlns:p14="http://schemas.microsoft.com/office/powerpoint/2010/main" val="248443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-hold an interactive session building complete streets (using </a:t>
            </a:r>
            <a:r>
              <a:rPr lang="en-US" sz="1200" i="0" kern="1200" dirty="0" err="1">
                <a:solidFill>
                  <a:schemeClr val="tx1"/>
                </a:solidFill>
                <a:effectLst/>
                <a:latin typeface="+mn-lt"/>
                <a:ea typeface="+mn-ea"/>
                <a:cs typeface="+mn-cs"/>
              </a:rPr>
              <a:t>StreetMix</a:t>
            </a:r>
            <a:r>
              <a:rPr lang="en-US" sz="1200" i="0" kern="1200" dirty="0">
                <a:solidFill>
                  <a:schemeClr val="tx1"/>
                </a:solidFill>
                <a:effectLst/>
                <a:latin typeface="+mn-lt"/>
                <a:ea typeface="+mn-ea"/>
                <a:cs typeface="+mn-cs"/>
              </a:rPr>
              <a:t> software)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effectLst/>
                <a:latin typeface="+mn-lt"/>
                <a:ea typeface="+mn-ea"/>
                <a:cs typeface="+mn-cs"/>
              </a:rPr>
              <a:t>Use real right-of-way on their local roads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effectLst/>
                <a:latin typeface="+mn-lt"/>
                <a:ea typeface="+mn-ea"/>
                <a:cs typeface="+mn-cs"/>
              </a:rPr>
              <a:t>Exposes students to the challenges faced by transportation planners when retrofitting a road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effectLst/>
                <a:latin typeface="+mn-lt"/>
                <a:ea typeface="+mn-ea"/>
                <a:cs typeface="+mn-cs"/>
              </a:rPr>
              <a:t>**Screenshot of </a:t>
            </a:r>
            <a:r>
              <a:rPr lang="en-US" sz="1200" i="0" kern="1200" dirty="0" err="1">
                <a:solidFill>
                  <a:schemeClr val="tx1"/>
                </a:solidFill>
                <a:effectLst/>
                <a:latin typeface="+mn-lt"/>
                <a:ea typeface="+mn-ea"/>
                <a:cs typeface="+mn-cs"/>
              </a:rPr>
              <a:t>Streemix</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take planner with outreach staff and talk about planning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effectLst/>
                <a:latin typeface="+mn-lt"/>
                <a:ea typeface="+mn-ea"/>
                <a:cs typeface="+mn-cs"/>
              </a:rPr>
              <a:t>Use streets that students use everyday (ID problems)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effectLst/>
                <a:latin typeface="+mn-lt"/>
                <a:ea typeface="+mn-ea"/>
                <a:cs typeface="+mn-cs"/>
              </a:rPr>
              <a:t>Touch on land use and how we have to work with</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major arterial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effectLst/>
                <a:latin typeface="+mn-lt"/>
                <a:ea typeface="+mn-ea"/>
                <a:cs typeface="+mn-cs"/>
              </a:rPr>
              <a:t>Local road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effectLst/>
                <a:latin typeface="+mn-lt"/>
                <a:ea typeface="+mn-ea"/>
                <a:cs typeface="+mn-cs"/>
              </a:rPr>
              <a:t>Street with minimal improvements (face real restrictions)</a:t>
            </a:r>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7</a:t>
            </a:fld>
            <a:endParaRPr lang="en-US"/>
          </a:p>
        </p:txBody>
      </p:sp>
    </p:spTree>
    <p:extLst>
      <p:ext uri="{BB962C8B-B14F-4D97-AF65-F5344CB8AC3E}">
        <p14:creationId xmlns:p14="http://schemas.microsoft.com/office/powerpoint/2010/main" val="324297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 then participate in a half-day workshop where they are immersed in a career environment at the Broward MPO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 are paired with staff who mentor them through a </a:t>
            </a:r>
            <a:r>
              <a:rPr lang="en-US" sz="1200" b="0" kern="1200" baseline="0" dirty="0">
                <a:solidFill>
                  <a:schemeClr val="tx1"/>
                </a:solidFill>
                <a:effectLst/>
                <a:latin typeface="+mn-lt"/>
                <a:ea typeface="+mn-ea"/>
                <a:cs typeface="+mn-cs"/>
              </a:rPr>
              <a:t>walking audit of the area around our office, then prepared for their five-minute presentations on their findings.</a:t>
            </a: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They conduct their own short group presentations before elected officials and industry professionals.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8</a:t>
            </a:fld>
            <a:endParaRPr lang="en-US"/>
          </a:p>
        </p:txBody>
      </p:sp>
    </p:spTree>
    <p:extLst>
      <p:ext uri="{BB962C8B-B14F-4D97-AF65-F5344CB8AC3E}">
        <p14:creationId xmlns:p14="http://schemas.microsoft.com/office/powerpoint/2010/main" val="304196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CTACE as they want to link career skills into the curriculum and get a link to real world work environment and skills</a:t>
            </a:r>
          </a:p>
          <a:p>
            <a:r>
              <a:rPr lang="en-US" dirty="0"/>
              <a:t>Useful Skills for Students- this will be the sell for schools</a:t>
            </a:r>
          </a:p>
          <a:p>
            <a:endParaRPr lang="en-US" dirty="0"/>
          </a:p>
          <a:p>
            <a:r>
              <a:rPr lang="en-US" dirty="0"/>
              <a:t>Group work</a:t>
            </a:r>
          </a:p>
          <a:p>
            <a:r>
              <a:rPr lang="en-US" dirty="0"/>
              <a:t>Presentation skills</a:t>
            </a:r>
          </a:p>
          <a:p>
            <a:r>
              <a:rPr lang="en-US" dirty="0"/>
              <a:t>Presenting to Board Members in a group setting</a:t>
            </a:r>
          </a:p>
          <a:p>
            <a:r>
              <a:rPr lang="en-US" dirty="0"/>
              <a:t>Use rubric to fill this in; include rubric</a:t>
            </a:r>
          </a:p>
          <a:p>
            <a:r>
              <a:rPr lang="en-US" dirty="0"/>
              <a:t>Letter to the students explain what MPO does (bring</a:t>
            </a:r>
            <a:r>
              <a:rPr lang="en-US" baseline="0" dirty="0"/>
              <a:t> copies of collaterals)</a:t>
            </a:r>
            <a:endParaRPr lang="en-US" dirty="0"/>
          </a:p>
          <a:p>
            <a:r>
              <a:rPr lang="en-US" dirty="0"/>
              <a:t>Collaterals to send home with students </a:t>
            </a:r>
          </a:p>
          <a:p>
            <a:r>
              <a:rPr lang="en-US" dirty="0"/>
              <a:t>Critical Thinking</a:t>
            </a:r>
          </a:p>
          <a:p>
            <a:r>
              <a:rPr lang="en-US" dirty="0"/>
              <a:t>Discussion on Problem Solving, etc.</a:t>
            </a:r>
          </a:p>
          <a:p>
            <a:endParaRPr lang="en-US" dirty="0"/>
          </a:p>
        </p:txBody>
      </p:sp>
      <p:sp>
        <p:nvSpPr>
          <p:cNvPr id="4" name="Slide Number Placeholder 3"/>
          <p:cNvSpPr>
            <a:spLocks noGrp="1"/>
          </p:cNvSpPr>
          <p:nvPr>
            <p:ph type="sldNum" sz="quarter" idx="10"/>
          </p:nvPr>
        </p:nvSpPr>
        <p:spPr/>
        <p:txBody>
          <a:bodyPr/>
          <a:lstStyle/>
          <a:p>
            <a:fld id="{7C0F4F58-C5BA-4BD3-93D8-905BE4ADD380}" type="slidenum">
              <a:rPr lang="en-US" smtClean="0"/>
              <a:t>9</a:t>
            </a:fld>
            <a:endParaRPr lang="en-US"/>
          </a:p>
        </p:txBody>
      </p:sp>
    </p:spTree>
    <p:extLst>
      <p:ext uri="{BB962C8B-B14F-4D97-AF65-F5344CB8AC3E}">
        <p14:creationId xmlns:p14="http://schemas.microsoft.com/office/powerpoint/2010/main" val="1987094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7200"/>
            <a:ext cx="12192000" cy="6400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8600" y="1030288"/>
            <a:ext cx="3697232" cy="1011938"/>
          </a:xfrm>
          <a:prstGeom prst="rect">
            <a:avLst/>
          </a:prstGeom>
        </p:spPr>
      </p:pic>
      <p:sp>
        <p:nvSpPr>
          <p:cNvPr id="2" name="Title 1"/>
          <p:cNvSpPr>
            <a:spLocks noGrp="1"/>
          </p:cNvSpPr>
          <p:nvPr>
            <p:ph type="ctrTitle" hasCustomPrompt="1"/>
          </p:nvPr>
        </p:nvSpPr>
        <p:spPr>
          <a:xfrm>
            <a:off x="1524000" y="2371725"/>
            <a:ext cx="9144000" cy="1138238"/>
          </a:xfrm>
        </p:spPr>
        <p:txBody>
          <a:bodyPr anchor="b">
            <a:normAutofit/>
          </a:bodyPr>
          <a:lstStyle>
            <a:lvl1pPr algn="ctr">
              <a:defRPr sz="4400">
                <a:solidFill>
                  <a:srgbClr val="39499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9499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3288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920750"/>
          </a:xfrm>
        </p:spPr>
        <p:txBody>
          <a:bodyPr>
            <a:normAutofit/>
          </a:bodyPr>
          <a:lstStyle>
            <a:lvl1pPr>
              <a:defRPr sz="3500" b="1">
                <a:solidFill>
                  <a:srgbClr val="009DD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457325"/>
            <a:ext cx="10515600" cy="3686175"/>
          </a:xfrm>
        </p:spPr>
        <p:txBody>
          <a:bodyPr/>
          <a:lstStyle>
            <a:lvl1pPr>
              <a:buClr>
                <a:srgbClr val="009DDC"/>
              </a:buClr>
              <a:defRPr>
                <a:solidFill>
                  <a:srgbClr val="39499B"/>
                </a:solidFill>
                <a:latin typeface="Arial" panose="020B0604020202020204" pitchFamily="34" charset="0"/>
                <a:cs typeface="Arial" panose="020B0604020202020204" pitchFamily="34" charset="0"/>
              </a:defRPr>
            </a:lvl1pPr>
            <a:lvl2pPr>
              <a:buClr>
                <a:srgbClr val="009DDC"/>
              </a:buClr>
              <a:defRPr>
                <a:solidFill>
                  <a:srgbClr val="39499B"/>
                </a:solidFill>
                <a:latin typeface="Arial" panose="020B0604020202020204" pitchFamily="34" charset="0"/>
                <a:cs typeface="Arial" panose="020B0604020202020204" pitchFamily="34" charset="0"/>
              </a:defRPr>
            </a:lvl2pPr>
            <a:lvl3pPr>
              <a:buClr>
                <a:srgbClr val="009DDC"/>
              </a:buClr>
              <a:defRPr>
                <a:solidFill>
                  <a:srgbClr val="39499B"/>
                </a:solidFill>
                <a:latin typeface="Arial" panose="020B0604020202020204" pitchFamily="34" charset="0"/>
                <a:cs typeface="Arial" panose="020B0604020202020204" pitchFamily="34" charset="0"/>
              </a:defRPr>
            </a:lvl3pPr>
            <a:lvl4pPr>
              <a:buClr>
                <a:srgbClr val="009DDC"/>
              </a:buClr>
              <a:defRPr>
                <a:solidFill>
                  <a:srgbClr val="39499B"/>
                </a:solidFill>
                <a:latin typeface="Arial" panose="020B0604020202020204" pitchFamily="34" charset="0"/>
                <a:cs typeface="Arial" panose="020B0604020202020204" pitchFamily="34" charset="0"/>
              </a:defRPr>
            </a:lvl4pPr>
            <a:lvl5pPr>
              <a:buClr>
                <a:srgbClr val="009DDC"/>
              </a:buClr>
              <a:defRPr>
                <a:solidFill>
                  <a:srgbClr val="39499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93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901700"/>
          </a:xfrm>
        </p:spPr>
        <p:txBody>
          <a:bodyPr>
            <a:normAutofit/>
          </a:bodyPr>
          <a:lstStyle>
            <a:lvl1pPr>
              <a:defRPr sz="3500" b="1">
                <a:solidFill>
                  <a:srgbClr val="009DD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425575"/>
            <a:ext cx="5181600" cy="3870325"/>
          </a:xfrm>
        </p:spPr>
        <p:txBody>
          <a:bodyPr/>
          <a:lstStyle>
            <a:lvl1pPr>
              <a:buClr>
                <a:srgbClr val="009DDC"/>
              </a:buClr>
              <a:defRPr>
                <a:solidFill>
                  <a:srgbClr val="39499B"/>
                </a:solidFill>
                <a:latin typeface="Arial" panose="020B0604020202020204" pitchFamily="34" charset="0"/>
                <a:cs typeface="Arial" panose="020B0604020202020204" pitchFamily="34" charset="0"/>
              </a:defRPr>
            </a:lvl1pPr>
            <a:lvl2pPr>
              <a:buClr>
                <a:srgbClr val="009DDC"/>
              </a:buClr>
              <a:defRPr>
                <a:solidFill>
                  <a:srgbClr val="39499B"/>
                </a:solidFill>
                <a:latin typeface="Arial" panose="020B0604020202020204" pitchFamily="34" charset="0"/>
                <a:cs typeface="Arial" panose="020B0604020202020204" pitchFamily="34" charset="0"/>
              </a:defRPr>
            </a:lvl2pPr>
            <a:lvl3pPr>
              <a:buClr>
                <a:srgbClr val="009DDC"/>
              </a:buClr>
              <a:defRPr>
                <a:solidFill>
                  <a:srgbClr val="39499B"/>
                </a:solidFill>
                <a:latin typeface="Arial" panose="020B0604020202020204" pitchFamily="34" charset="0"/>
                <a:cs typeface="Arial" panose="020B0604020202020204" pitchFamily="34" charset="0"/>
              </a:defRPr>
            </a:lvl3pPr>
            <a:lvl4pPr>
              <a:buClr>
                <a:srgbClr val="009DDC"/>
              </a:buClr>
              <a:defRPr>
                <a:solidFill>
                  <a:srgbClr val="39499B"/>
                </a:solidFill>
                <a:latin typeface="Arial" panose="020B0604020202020204" pitchFamily="34" charset="0"/>
                <a:cs typeface="Arial" panose="020B0604020202020204" pitchFamily="34" charset="0"/>
              </a:defRPr>
            </a:lvl4pPr>
            <a:lvl5pPr>
              <a:buClr>
                <a:srgbClr val="009DDC"/>
              </a:buClr>
              <a:defRPr>
                <a:solidFill>
                  <a:srgbClr val="39499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25575"/>
            <a:ext cx="5181600" cy="3870325"/>
          </a:xfrm>
        </p:spPr>
        <p:txBody>
          <a:bodyPr/>
          <a:lstStyle>
            <a:lvl1pPr>
              <a:buClr>
                <a:srgbClr val="009DDC"/>
              </a:buClr>
              <a:defRPr>
                <a:solidFill>
                  <a:srgbClr val="39499B"/>
                </a:solidFill>
                <a:latin typeface="Arial" panose="020B0604020202020204" pitchFamily="34" charset="0"/>
                <a:cs typeface="Arial" panose="020B0604020202020204" pitchFamily="34" charset="0"/>
              </a:defRPr>
            </a:lvl1pPr>
            <a:lvl2pPr>
              <a:buClr>
                <a:srgbClr val="009DDC"/>
              </a:buClr>
              <a:defRPr>
                <a:solidFill>
                  <a:srgbClr val="39499B"/>
                </a:solidFill>
                <a:latin typeface="Arial" panose="020B0604020202020204" pitchFamily="34" charset="0"/>
                <a:cs typeface="Arial" panose="020B0604020202020204" pitchFamily="34" charset="0"/>
              </a:defRPr>
            </a:lvl2pPr>
            <a:lvl3pPr>
              <a:buClr>
                <a:srgbClr val="009DDC"/>
              </a:buClr>
              <a:defRPr>
                <a:solidFill>
                  <a:srgbClr val="39499B"/>
                </a:solidFill>
                <a:latin typeface="Arial" panose="020B0604020202020204" pitchFamily="34" charset="0"/>
                <a:cs typeface="Arial" panose="020B0604020202020204" pitchFamily="34" charset="0"/>
              </a:defRPr>
            </a:lvl3pPr>
            <a:lvl4pPr>
              <a:buClr>
                <a:srgbClr val="009DDC"/>
              </a:buClr>
              <a:defRPr>
                <a:solidFill>
                  <a:srgbClr val="39499B"/>
                </a:solidFill>
                <a:latin typeface="Arial" panose="020B0604020202020204" pitchFamily="34" charset="0"/>
                <a:cs typeface="Arial" panose="020B0604020202020204" pitchFamily="34" charset="0"/>
              </a:defRPr>
            </a:lvl4pPr>
            <a:lvl5pPr>
              <a:buClr>
                <a:srgbClr val="009DDC"/>
              </a:buClr>
              <a:defRPr>
                <a:solidFill>
                  <a:srgbClr val="39499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19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7/29/2019</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
        <p:nvSpPr>
          <p:cNvPr id="5" name="Rectangle 4"/>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368" y="6120489"/>
            <a:ext cx="2195770" cy="600986"/>
          </a:xfrm>
          <a:prstGeom prst="rect">
            <a:avLst/>
          </a:prstGeom>
        </p:spPr>
      </p:pic>
      <p:sp>
        <p:nvSpPr>
          <p:cNvPr id="7" name="TextBox 6"/>
          <p:cNvSpPr txBox="1"/>
          <p:nvPr userDrawn="1"/>
        </p:nvSpPr>
        <p:spPr>
          <a:xfrm>
            <a:off x="10353004" y="6464597"/>
            <a:ext cx="2001592" cy="307777"/>
          </a:xfrm>
          <a:prstGeom prst="rect">
            <a:avLst/>
          </a:prstGeom>
          <a:noFill/>
        </p:spPr>
        <p:txBody>
          <a:bodyPr wrap="square" rtlCol="0">
            <a:spAutoFit/>
          </a:bodyPr>
          <a:lstStyle/>
          <a:p>
            <a:r>
              <a:rPr lang="en-US" sz="1400" dirty="0">
                <a:solidFill>
                  <a:srgbClr val="39499B"/>
                </a:solidFill>
                <a:latin typeface="Gotham Bold" pitchFamily="50" charset="0"/>
              </a:rPr>
              <a:t>BrowardMPO.org</a:t>
            </a:r>
          </a:p>
        </p:txBody>
      </p:sp>
    </p:spTree>
    <p:extLst>
      <p:ext uri="{BB962C8B-B14F-4D97-AF65-F5344CB8AC3E}">
        <p14:creationId xmlns:p14="http://schemas.microsoft.com/office/powerpoint/2010/main" val="33500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 y="457200"/>
            <a:ext cx="12192000" cy="6400800"/>
          </a:xfrm>
          <a:prstGeom prst="rect">
            <a:avLst/>
          </a:prstGeom>
        </p:spPr>
      </p:pic>
      <p:sp>
        <p:nvSpPr>
          <p:cNvPr id="2" name="Title 1"/>
          <p:cNvSpPr>
            <a:spLocks noGrp="1"/>
          </p:cNvSpPr>
          <p:nvPr>
            <p:ph type="title"/>
          </p:nvPr>
        </p:nvSpPr>
        <p:spPr>
          <a:xfrm>
            <a:off x="839788" y="365127"/>
            <a:ext cx="10515600" cy="87947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838199" y="1480608"/>
            <a:ext cx="10517188" cy="43613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1077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7" cstate="print">
            <a:extLst>
              <a:ext uri="{28A0092B-C50C-407E-A947-70E740481C1C}">
                <a14:useLocalDpi xmlns:a14="http://schemas.microsoft.com/office/drawing/2010/main" val="0"/>
              </a:ext>
            </a:extLst>
          </a:blip>
          <a:srcRect b="3836"/>
          <a:stretch/>
        </p:blipFill>
        <p:spPr>
          <a:xfrm>
            <a:off x="0" y="702741"/>
            <a:ext cx="12192000" cy="6155261"/>
          </a:xfrm>
          <a:prstGeom prst="rect">
            <a:avLst/>
          </a:prstGeom>
          <a:ln>
            <a:noFill/>
          </a:ln>
        </p:spPr>
      </p:pic>
      <p:sp>
        <p:nvSpPr>
          <p:cNvPr id="2" name="Title Placeholder 1"/>
          <p:cNvSpPr>
            <a:spLocks noGrp="1"/>
          </p:cNvSpPr>
          <p:nvPr>
            <p:ph type="title"/>
          </p:nvPr>
        </p:nvSpPr>
        <p:spPr>
          <a:xfrm>
            <a:off x="838200" y="365125"/>
            <a:ext cx="10515600" cy="11017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58925"/>
            <a:ext cx="10515600" cy="3927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76826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5" r:id="rId4"/>
    <p:sldLayoutId id="2147483676" r:id="rId5"/>
  </p:sldLayoutIdLst>
  <p:txStyles>
    <p:titleStyle>
      <a:lvl1pPr algn="l" defTabSz="914400" rtl="0" eaLnBrk="1" latinLnBrk="0" hangingPunct="1">
        <a:lnSpc>
          <a:spcPct val="90000"/>
        </a:lnSpc>
        <a:spcBef>
          <a:spcPct val="0"/>
        </a:spcBef>
        <a:buNone/>
        <a:defRPr sz="4400" b="1" kern="1200">
          <a:solidFill>
            <a:srgbClr val="009D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9DDC"/>
        </a:buClr>
        <a:buFont typeface="Arial" panose="020B0604020202020204" pitchFamily="34" charset="0"/>
        <a:buChar char="•"/>
        <a:defRPr sz="2800" kern="1200">
          <a:solidFill>
            <a:srgbClr val="39499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9DDC"/>
        </a:buClr>
        <a:buFont typeface="Arial" panose="020B0604020202020204" pitchFamily="34" charset="0"/>
        <a:buChar char="•"/>
        <a:defRPr sz="2400" kern="1200">
          <a:solidFill>
            <a:srgbClr val="39499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9DDC"/>
        </a:buClr>
        <a:buFont typeface="Arial" panose="020B0604020202020204" pitchFamily="34" charset="0"/>
        <a:buChar char="•"/>
        <a:defRPr sz="2000" kern="1200">
          <a:solidFill>
            <a:srgbClr val="39499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9DDC"/>
        </a:buClr>
        <a:buFont typeface="Arial" panose="020B0604020202020204" pitchFamily="34" charset="0"/>
        <a:buChar char="•"/>
        <a:defRPr sz="1800" kern="1200">
          <a:solidFill>
            <a:srgbClr val="39499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9DDC"/>
        </a:buClr>
        <a:buFont typeface="Arial" panose="020B0604020202020204" pitchFamily="34" charset="0"/>
        <a:buChar char="•"/>
        <a:defRPr sz="1800" kern="1200">
          <a:solidFill>
            <a:srgbClr val="39499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antheapthoma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Think Like A Planner:</a:t>
            </a:r>
            <a:br>
              <a:rPr lang="en-US" dirty="0"/>
            </a:br>
            <a:r>
              <a:rPr lang="en-US" dirty="0"/>
              <a:t>Mentoring the Next Generation</a:t>
            </a:r>
          </a:p>
        </p:txBody>
      </p:sp>
      <p:sp>
        <p:nvSpPr>
          <p:cNvPr id="3" name="Subtitle 2"/>
          <p:cNvSpPr>
            <a:spLocks noGrp="1"/>
          </p:cNvSpPr>
          <p:nvPr>
            <p:ph type="subTitle" idx="1"/>
          </p:nvPr>
        </p:nvSpPr>
        <p:spPr>
          <a:xfrm>
            <a:off x="2974525" y="3748250"/>
            <a:ext cx="6439382" cy="1317203"/>
          </a:xfrm>
        </p:spPr>
        <p:txBody>
          <a:bodyPr>
            <a:noAutofit/>
          </a:bodyPr>
          <a:lstStyle/>
          <a:p>
            <a:pPr>
              <a:spcBef>
                <a:spcPts val="2000"/>
              </a:spcBef>
            </a:pPr>
            <a:r>
              <a:rPr lang="en-US" sz="3600" dirty="0"/>
              <a:t>Erica Lychak</a:t>
            </a:r>
            <a:br>
              <a:rPr lang="en-US" sz="3600" dirty="0"/>
            </a:br>
            <a:r>
              <a:rPr lang="en-US" sz="3600" dirty="0"/>
              <a:t> Communications Manager</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70499" t="-10728"/>
          <a:stretch/>
        </p:blipFill>
        <p:spPr>
          <a:xfrm>
            <a:off x="3187747" y="4335807"/>
            <a:ext cx="360634" cy="327288"/>
          </a:xfrm>
          <a:prstGeom prst="rect">
            <a:avLst/>
          </a:prstGeom>
        </p:spPr>
      </p:pic>
    </p:spTree>
    <p:extLst>
      <p:ext uri="{BB962C8B-B14F-4D97-AF65-F5344CB8AC3E}">
        <p14:creationId xmlns:p14="http://schemas.microsoft.com/office/powerpoint/2010/main" val="225720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you can do it too!</a:t>
            </a:r>
          </a:p>
        </p:txBody>
      </p:sp>
      <p:sp>
        <p:nvSpPr>
          <p:cNvPr id="3" name="Content Placeholder 2"/>
          <p:cNvSpPr>
            <a:spLocks noGrp="1"/>
          </p:cNvSpPr>
          <p:nvPr>
            <p:ph idx="1"/>
          </p:nvPr>
        </p:nvSpPr>
        <p:spPr>
          <a:xfrm>
            <a:off x="509286" y="1165561"/>
            <a:ext cx="11510240" cy="4558472"/>
          </a:xfrm>
        </p:spPr>
        <p:txBody>
          <a:bodyPr>
            <a:noAutofit/>
          </a:bodyPr>
          <a:lstStyle/>
          <a:p>
            <a:pPr marL="0" indent="0">
              <a:buNone/>
            </a:pPr>
            <a:r>
              <a:rPr lang="en-US" sz="3600" dirty="0"/>
              <a:t>Do you have:</a:t>
            </a:r>
          </a:p>
          <a:p>
            <a:r>
              <a:rPr lang="en-US" sz="3600" dirty="0"/>
              <a:t>School Board Members? </a:t>
            </a:r>
          </a:p>
          <a:p>
            <a:r>
              <a:rPr lang="en-US" sz="3600" dirty="0"/>
              <a:t>Local Schools with Career Development Department? </a:t>
            </a:r>
          </a:p>
          <a:p>
            <a:r>
              <a:rPr lang="en-US" sz="3600" dirty="0"/>
              <a:t>Local Schools with Magnet Schools/ Science Technology Engineering and Math Departments?  </a:t>
            </a:r>
          </a:p>
        </p:txBody>
      </p:sp>
    </p:spTree>
    <p:extLst>
      <p:ext uri="{BB962C8B-B14F-4D97-AF65-F5344CB8AC3E}">
        <p14:creationId xmlns:p14="http://schemas.microsoft.com/office/powerpoint/2010/main" val="361395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711"/>
            <a:ext cx="6504887" cy="1668211"/>
          </a:xfrm>
        </p:spPr>
        <p:txBody>
          <a:bodyPr>
            <a:normAutofit/>
          </a:bodyPr>
          <a:lstStyle/>
          <a:p>
            <a:r>
              <a:rPr lang="en-US" sz="4400" dirty="0"/>
              <a:t>Involve your </a:t>
            </a:r>
            <a:br>
              <a:rPr lang="en-US" sz="4400" dirty="0"/>
            </a:br>
            <a:r>
              <a:rPr lang="en-US" sz="4400" dirty="0"/>
              <a:t>Elected Officials</a:t>
            </a:r>
          </a:p>
        </p:txBody>
      </p:sp>
      <p:sp>
        <p:nvSpPr>
          <p:cNvPr id="3" name="Content Placeholder 2"/>
          <p:cNvSpPr>
            <a:spLocks noGrp="1"/>
          </p:cNvSpPr>
          <p:nvPr>
            <p:ph idx="1"/>
          </p:nvPr>
        </p:nvSpPr>
        <p:spPr>
          <a:xfrm>
            <a:off x="838200" y="1935581"/>
            <a:ext cx="5634789" cy="3298156"/>
          </a:xfrm>
        </p:spPr>
        <p:txBody>
          <a:bodyPr>
            <a:normAutofit/>
          </a:bodyPr>
          <a:lstStyle/>
          <a:p>
            <a:r>
              <a:rPr lang="en-US" sz="3600" dirty="0"/>
              <a:t>Board Members</a:t>
            </a:r>
          </a:p>
          <a:p>
            <a:r>
              <a:rPr lang="en-US" sz="3600" dirty="0"/>
              <a:t>Industry Professionals </a:t>
            </a:r>
          </a:p>
          <a:p>
            <a:r>
              <a:rPr lang="en-US" sz="3600" dirty="0"/>
              <a:t>Partnering agencies</a:t>
            </a:r>
          </a:p>
          <a:p>
            <a:r>
              <a:rPr lang="en-US" sz="3600" dirty="0"/>
              <a:t>Technical staff</a:t>
            </a:r>
          </a:p>
          <a:p>
            <a:r>
              <a:rPr lang="en-US" sz="3600" dirty="0"/>
              <a:t>Consultants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373" t="31082" r="25448" b="17874"/>
          <a:stretch/>
        </p:blipFill>
        <p:spPr>
          <a:xfrm>
            <a:off x="6476805" y="467533"/>
            <a:ext cx="4471931" cy="2474758"/>
          </a:xfrm>
          <a:prstGeom prst="rect">
            <a:avLst/>
          </a:prstGeom>
          <a:ln>
            <a:solidFill>
              <a:srgbClr val="000000"/>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280" t="20762" r="19167" b="27077"/>
          <a:stretch/>
        </p:blipFill>
        <p:spPr>
          <a:xfrm>
            <a:off x="6476805" y="3056018"/>
            <a:ext cx="4471931" cy="2552056"/>
          </a:xfrm>
          <a:prstGeom prst="rect">
            <a:avLst/>
          </a:prstGeom>
          <a:ln>
            <a:solidFill>
              <a:srgbClr val="000000"/>
            </a:solidFill>
          </a:ln>
        </p:spPr>
      </p:pic>
    </p:spTree>
    <p:extLst>
      <p:ext uri="{BB962C8B-B14F-4D97-AF65-F5344CB8AC3E}">
        <p14:creationId xmlns:p14="http://schemas.microsoft.com/office/powerpoint/2010/main" val="302737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211" y="1743210"/>
            <a:ext cx="9144000" cy="1138238"/>
          </a:xfrm>
        </p:spPr>
        <p:txBody>
          <a:bodyPr>
            <a:normAutofit/>
          </a:bodyPr>
          <a:lstStyle/>
          <a:p>
            <a:r>
              <a:rPr lang="en-US" dirty="0">
                <a:solidFill>
                  <a:srgbClr val="009DDC"/>
                </a:solidFill>
              </a:rPr>
              <a:t>Contact Us</a:t>
            </a:r>
          </a:p>
        </p:txBody>
      </p:sp>
      <p:sp>
        <p:nvSpPr>
          <p:cNvPr id="6" name="Subtitle 2"/>
          <p:cNvSpPr txBox="1">
            <a:spLocks/>
          </p:cNvSpPr>
          <p:nvPr/>
        </p:nvSpPr>
        <p:spPr>
          <a:xfrm>
            <a:off x="3067319" y="3013254"/>
            <a:ext cx="6057362" cy="22378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rgbClr val="009DDC"/>
              </a:buClr>
              <a:buFont typeface="Arial" panose="020B0604020202020204" pitchFamily="34" charset="0"/>
              <a:buNone/>
              <a:defRPr sz="2400" kern="1200">
                <a:solidFill>
                  <a:srgbClr val="39499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009DDC"/>
              </a:buClr>
              <a:buFont typeface="Arial" panose="020B0604020202020204" pitchFamily="34" charset="0"/>
              <a:buNone/>
              <a:defRPr sz="2000" kern="1200">
                <a:solidFill>
                  <a:srgbClr val="39499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009DDC"/>
              </a:buClr>
              <a:buFont typeface="Arial" panose="020B0604020202020204" pitchFamily="34" charset="0"/>
              <a:buNone/>
              <a:defRPr sz="1800" kern="1200">
                <a:solidFill>
                  <a:srgbClr val="39499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009DDC"/>
              </a:buClr>
              <a:buFont typeface="Arial" panose="020B0604020202020204" pitchFamily="34" charset="0"/>
              <a:buNone/>
              <a:defRPr sz="1600" kern="1200">
                <a:solidFill>
                  <a:srgbClr val="39499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009DDC"/>
              </a:buClr>
              <a:buFont typeface="Arial" panose="020B0604020202020204" pitchFamily="34" charset="0"/>
              <a:buNone/>
              <a:defRPr sz="1600" kern="1200">
                <a:solidFill>
                  <a:srgbClr val="39499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Erica Lychak</a:t>
            </a:r>
          </a:p>
          <a:p>
            <a:r>
              <a:rPr lang="en-US" dirty="0"/>
              <a:t>Communications Manager</a:t>
            </a:r>
          </a:p>
          <a:p>
            <a:r>
              <a:rPr lang="en-US" dirty="0"/>
              <a:t>(954) 876-0058</a:t>
            </a:r>
          </a:p>
          <a:p>
            <a:r>
              <a:rPr lang="en-US" dirty="0"/>
              <a:t>Lychake@browardmpo.org</a:t>
            </a:r>
          </a:p>
          <a:p>
            <a:r>
              <a:rPr lang="en-US" dirty="0"/>
              <a:t>@</a:t>
            </a:r>
            <a:r>
              <a:rPr lang="en-US" dirty="0" err="1"/>
              <a:t>MPOErica</a:t>
            </a:r>
            <a:endParaRPr lang="en-US" dirty="0"/>
          </a:p>
        </p:txBody>
      </p:sp>
      <p:pic>
        <p:nvPicPr>
          <p:cNvPr id="7" name="Picture 8" descr="Image result for high resolution twitt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449" y="4707568"/>
            <a:ext cx="458364" cy="37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33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Silver Tsunami is coming…</a:t>
            </a:r>
          </a:p>
        </p:txBody>
      </p:sp>
      <p:sp>
        <p:nvSpPr>
          <p:cNvPr id="3" name="Content Placeholder 2"/>
          <p:cNvSpPr>
            <a:spLocks noGrp="1"/>
          </p:cNvSpPr>
          <p:nvPr>
            <p:ph idx="1"/>
          </p:nvPr>
        </p:nvSpPr>
        <p:spPr>
          <a:xfrm>
            <a:off x="922423" y="1457325"/>
            <a:ext cx="5021179" cy="3934184"/>
          </a:xfrm>
        </p:spPr>
        <p:txBody>
          <a:bodyPr>
            <a:normAutofit/>
          </a:bodyPr>
          <a:lstStyle/>
          <a:p>
            <a:r>
              <a:rPr lang="en-US" dirty="0"/>
              <a:t>How can we </a:t>
            </a:r>
            <a:r>
              <a:rPr lang="en-US" b="1" dirty="0"/>
              <a:t>actively</a:t>
            </a:r>
            <a:r>
              <a:rPr lang="en-US" dirty="0"/>
              <a:t> engage the next generation? </a:t>
            </a:r>
          </a:p>
          <a:p>
            <a:r>
              <a:rPr lang="en-US" dirty="0"/>
              <a:t>How can we </a:t>
            </a:r>
            <a:r>
              <a:rPr lang="en-US" b="1" dirty="0"/>
              <a:t>expose </a:t>
            </a:r>
            <a:r>
              <a:rPr lang="en-US" dirty="0"/>
              <a:t>students to the world of transportation planning? </a:t>
            </a:r>
          </a:p>
          <a:p>
            <a:r>
              <a:rPr lang="en-US" dirty="0"/>
              <a:t>How can we </a:t>
            </a:r>
            <a:r>
              <a:rPr lang="en-US" b="1" dirty="0"/>
              <a:t>interest </a:t>
            </a:r>
            <a:r>
              <a:rPr lang="en-US" dirty="0"/>
              <a:t>students in thinking about long term planning and safety?</a:t>
            </a:r>
          </a:p>
        </p:txBody>
      </p:sp>
      <p:pic>
        <p:nvPicPr>
          <p:cNvPr id="1026" name="Picture 2" descr="Image result for silver tsunami gray tsunam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0053" y="4235116"/>
            <a:ext cx="3558143" cy="1499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644591" y="2574760"/>
            <a:ext cx="3156022" cy="2630018"/>
          </a:xfrm>
          <a:prstGeom prst="rect">
            <a:avLst/>
          </a:prstGeom>
          <a:ln>
            <a:solidFill>
              <a:schemeClr val="tx1"/>
            </a:solidFill>
          </a:ln>
        </p:spPr>
      </p:pic>
      <p:pic>
        <p:nvPicPr>
          <p:cNvPr id="1028" name="Picture 4" descr="Image result for silver tsuna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7431" y="504967"/>
            <a:ext cx="2873181" cy="16089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silver tsunami united states aging popul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5353" y="1172784"/>
            <a:ext cx="3555275" cy="2745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58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01221"/>
            <a:ext cx="4034589" cy="1972480"/>
          </a:xfrm>
        </p:spPr>
        <p:txBody>
          <a:bodyPr>
            <a:noAutofit/>
          </a:bodyPr>
          <a:lstStyle/>
          <a:p>
            <a:r>
              <a:rPr lang="en-US" sz="4400" dirty="0"/>
              <a:t>Motivating </a:t>
            </a:r>
            <a:br>
              <a:rPr lang="en-US" sz="4400" dirty="0"/>
            </a:br>
            <a:r>
              <a:rPr lang="en-US" sz="4400" dirty="0"/>
              <a:t>Factors: the “Why”</a:t>
            </a:r>
          </a:p>
        </p:txBody>
      </p:sp>
      <p:pic>
        <p:nvPicPr>
          <p:cNvPr id="1030" name="Picture 6" descr="Image result for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787" y="7938"/>
            <a:ext cx="4975319" cy="194866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Image result for vi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4"/>
          <a:srcRect t="11190" b="11457"/>
          <a:stretch/>
        </p:blipFill>
        <p:spPr>
          <a:xfrm>
            <a:off x="921595" y="2696200"/>
            <a:ext cx="3442976" cy="1804737"/>
          </a:xfrm>
          <a:prstGeom prst="rect">
            <a:avLst/>
          </a:prstGeom>
          <a:ln>
            <a:solidFill>
              <a:schemeClr val="tx1"/>
            </a:solidFill>
          </a:ln>
        </p:spPr>
      </p:pic>
      <p:pic>
        <p:nvPicPr>
          <p:cNvPr id="1036" name="Picture 12" descr="Image result for partnerships"/>
          <p:cNvPicPr>
            <a:picLocks noChangeAspect="1" noChangeArrowheads="1"/>
          </p:cNvPicPr>
          <p:nvPr/>
        </p:nvPicPr>
        <p:blipFill rotWithShape="1">
          <a:blip r:embed="rId5">
            <a:extLst>
              <a:ext uri="{28A0092B-C50C-407E-A947-70E740481C1C}">
                <a14:useLocalDpi xmlns:a14="http://schemas.microsoft.com/office/drawing/2010/main" val="0"/>
              </a:ext>
            </a:extLst>
          </a:blip>
          <a:srcRect t="14897" b="5302"/>
          <a:stretch/>
        </p:blipFill>
        <p:spPr bwMode="auto">
          <a:xfrm>
            <a:off x="4763075" y="2696200"/>
            <a:ext cx="3356990" cy="17729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Image result for career driven curricul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2331" y="2696200"/>
            <a:ext cx="3173801" cy="17729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872789" y="1912036"/>
            <a:ext cx="7074569" cy="461665"/>
          </a:xfrm>
          <a:prstGeom prst="rect">
            <a:avLst/>
          </a:prstGeom>
        </p:spPr>
        <p:txBody>
          <a:bodyPr wrap="square">
            <a:spAutoFit/>
          </a:bodyPr>
          <a:lstStyle/>
          <a:p>
            <a:r>
              <a:rPr lang="en-US" sz="2400" dirty="0">
                <a:solidFill>
                  <a:srgbClr val="39499B"/>
                </a:solidFill>
                <a:latin typeface="Arial" panose="020B0604020202020204" pitchFamily="34" charset="0"/>
                <a:cs typeface="Arial" panose="020B0604020202020204" pitchFamily="34" charset="0"/>
              </a:rPr>
              <a:t>Strengthening our connections with the community</a:t>
            </a:r>
          </a:p>
        </p:txBody>
      </p:sp>
      <p:sp>
        <p:nvSpPr>
          <p:cNvPr id="13" name="Rectangle 12"/>
          <p:cNvSpPr/>
          <p:nvPr/>
        </p:nvSpPr>
        <p:spPr>
          <a:xfrm>
            <a:off x="849404" y="4469151"/>
            <a:ext cx="3721159" cy="830997"/>
          </a:xfrm>
          <a:prstGeom prst="rect">
            <a:avLst/>
          </a:prstGeom>
        </p:spPr>
        <p:txBody>
          <a:bodyPr wrap="square">
            <a:spAutoFit/>
          </a:bodyPr>
          <a:lstStyle/>
          <a:p>
            <a:r>
              <a:rPr lang="en-US" sz="2400" dirty="0">
                <a:solidFill>
                  <a:srgbClr val="39499B"/>
                </a:solidFill>
                <a:latin typeface="Arial" panose="020B0604020202020204" pitchFamily="34" charset="0"/>
                <a:cs typeface="Arial" panose="020B0604020202020204" pitchFamily="34" charset="0"/>
              </a:rPr>
              <a:t>Implementing our Board’s vision for the agency</a:t>
            </a:r>
          </a:p>
        </p:txBody>
      </p:sp>
      <p:sp>
        <p:nvSpPr>
          <p:cNvPr id="15" name="Rectangle 14"/>
          <p:cNvSpPr/>
          <p:nvPr/>
        </p:nvSpPr>
        <p:spPr>
          <a:xfrm>
            <a:off x="4752476" y="4468239"/>
            <a:ext cx="3439781" cy="1200329"/>
          </a:xfrm>
          <a:prstGeom prst="rect">
            <a:avLst/>
          </a:prstGeom>
        </p:spPr>
        <p:txBody>
          <a:bodyPr wrap="square">
            <a:spAutoFit/>
          </a:bodyPr>
          <a:lstStyle/>
          <a:p>
            <a:r>
              <a:rPr lang="en-US" sz="2400" dirty="0">
                <a:solidFill>
                  <a:srgbClr val="39499B"/>
                </a:solidFill>
                <a:latin typeface="Arial" panose="020B0604020202020204" pitchFamily="34" charset="0"/>
                <a:cs typeface="Arial" panose="020B0604020202020204" pitchFamily="34" charset="0"/>
              </a:rPr>
              <a:t>Strengthening our relationships with our partnering agencies</a:t>
            </a:r>
          </a:p>
        </p:txBody>
      </p:sp>
      <p:sp>
        <p:nvSpPr>
          <p:cNvPr id="16" name="Rectangle 15"/>
          <p:cNvSpPr/>
          <p:nvPr/>
        </p:nvSpPr>
        <p:spPr>
          <a:xfrm>
            <a:off x="8356074" y="4497070"/>
            <a:ext cx="3591283" cy="1200329"/>
          </a:xfrm>
          <a:prstGeom prst="rect">
            <a:avLst/>
          </a:prstGeom>
        </p:spPr>
        <p:txBody>
          <a:bodyPr wrap="square">
            <a:spAutoFit/>
          </a:bodyPr>
          <a:lstStyle/>
          <a:p>
            <a:r>
              <a:rPr lang="en-US" sz="2400" dirty="0">
                <a:solidFill>
                  <a:srgbClr val="39499B"/>
                </a:solidFill>
                <a:latin typeface="Arial" panose="020B0604020202020204" pitchFamily="34" charset="0"/>
                <a:cs typeface="Arial" panose="020B0604020202020204" pitchFamily="34" charset="0"/>
              </a:rPr>
              <a:t>Helping make education curriculum more career-focused </a:t>
            </a:r>
          </a:p>
        </p:txBody>
      </p:sp>
    </p:spTree>
    <p:extLst>
      <p:ext uri="{BB962C8B-B14F-4D97-AF65-F5344CB8AC3E}">
        <p14:creationId xmlns:p14="http://schemas.microsoft.com/office/powerpoint/2010/main" val="327113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89243" cy="1060449"/>
          </a:xfrm>
        </p:spPr>
        <p:txBody>
          <a:bodyPr>
            <a:noAutofit/>
          </a:bodyPr>
          <a:lstStyle/>
          <a:p>
            <a:br>
              <a:rPr lang="en-US" sz="4400" dirty="0"/>
            </a:br>
            <a:r>
              <a:rPr lang="en-US" sz="4400" dirty="0"/>
              <a:t>Think Like A Planner: The Essentials </a:t>
            </a:r>
            <a:br>
              <a:rPr lang="en-US" sz="4400" dirty="0"/>
            </a:br>
            <a:endParaRPr lang="en-US" sz="4400" dirty="0"/>
          </a:p>
        </p:txBody>
      </p:sp>
      <p:sp>
        <p:nvSpPr>
          <p:cNvPr id="3" name="Content Placeholder 2"/>
          <p:cNvSpPr>
            <a:spLocks noGrp="1"/>
          </p:cNvSpPr>
          <p:nvPr>
            <p:ph sz="half" idx="1"/>
          </p:nvPr>
        </p:nvSpPr>
        <p:spPr>
          <a:xfrm>
            <a:off x="838200" y="1539875"/>
            <a:ext cx="8896109" cy="3870325"/>
          </a:xfrm>
        </p:spPr>
        <p:txBody>
          <a:bodyPr>
            <a:noAutofit/>
          </a:bodyPr>
          <a:lstStyle/>
          <a:p>
            <a:r>
              <a:rPr lang="en-US" sz="3200" dirty="0"/>
              <a:t>Strong Partnership with Broward County School Board</a:t>
            </a:r>
            <a:br>
              <a:rPr lang="en-US" sz="3200" dirty="0"/>
            </a:br>
            <a:endParaRPr lang="en-US" sz="3200" dirty="0"/>
          </a:p>
          <a:p>
            <a:r>
              <a:rPr lang="en-US" sz="3200" dirty="0"/>
              <a:t>Champion in School Board Member/MPO Board Member in creating connections with career development (e.g. CTACE) and STEM departments</a:t>
            </a:r>
          </a:p>
        </p:txBody>
      </p:sp>
    </p:spTree>
    <p:extLst>
      <p:ext uri="{BB962C8B-B14F-4D97-AF65-F5344CB8AC3E}">
        <p14:creationId xmlns:p14="http://schemas.microsoft.com/office/powerpoint/2010/main" val="195044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08494" cy="1082675"/>
          </a:xfrm>
        </p:spPr>
        <p:txBody>
          <a:bodyPr>
            <a:noAutofit/>
          </a:bodyPr>
          <a:lstStyle/>
          <a:p>
            <a:br>
              <a:rPr lang="en-US" sz="4400" dirty="0"/>
            </a:br>
            <a:r>
              <a:rPr lang="en-US" sz="4400" dirty="0"/>
              <a:t>Think Like A Planner: Overview</a:t>
            </a:r>
            <a:br>
              <a:rPr lang="en-US" sz="4400" dirty="0"/>
            </a:br>
            <a:endParaRPr lang="en-US" sz="4400" dirty="0"/>
          </a:p>
        </p:txBody>
      </p:sp>
      <p:sp>
        <p:nvSpPr>
          <p:cNvPr id="3" name="Content Placeholder 2"/>
          <p:cNvSpPr>
            <a:spLocks noGrp="1"/>
          </p:cNvSpPr>
          <p:nvPr>
            <p:ph sz="half" idx="1"/>
          </p:nvPr>
        </p:nvSpPr>
        <p:spPr>
          <a:xfrm>
            <a:off x="838200" y="1539875"/>
            <a:ext cx="6912808" cy="3870325"/>
          </a:xfrm>
        </p:spPr>
        <p:txBody>
          <a:bodyPr>
            <a:noAutofit/>
          </a:bodyPr>
          <a:lstStyle/>
          <a:p>
            <a:r>
              <a:rPr lang="en-US" sz="3200" dirty="0"/>
              <a:t>This event provides each student with the opportunity to shadow transportation professionals and conduct their own short group presentations before elected officials. </a:t>
            </a:r>
          </a:p>
          <a:p>
            <a:r>
              <a:rPr lang="en-US" sz="3200" dirty="0"/>
              <a:t>A 3-session program</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968"/>
          <a:stretch/>
        </p:blipFill>
        <p:spPr>
          <a:xfrm>
            <a:off x="7892460" y="2883667"/>
            <a:ext cx="3647499" cy="2298794"/>
          </a:xfrm>
          <a:prstGeom prst="rect">
            <a:avLst/>
          </a:prstGeom>
          <a:ln>
            <a:solidFill>
              <a:srgbClr val="000000"/>
            </a:solidFill>
          </a:ln>
        </p:spPr>
      </p:pic>
      <p:pic>
        <p:nvPicPr>
          <p:cNvPr id="9" name="Picture 8">
            <a:extLst>
              <a:ext uri="{FF2B5EF4-FFF2-40B4-BE49-F238E27FC236}">
                <a16:creationId xmlns:a16="http://schemas.microsoft.com/office/drawing/2014/main" id="{8A0E6B4E-ECF5-4034-B662-1140AC536B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460" y="246459"/>
            <a:ext cx="3647499" cy="2431665"/>
          </a:xfrm>
          <a:prstGeom prst="rect">
            <a:avLst/>
          </a:prstGeom>
          <a:ln>
            <a:solidFill>
              <a:srgbClr val="000000"/>
            </a:solidFill>
          </a:ln>
        </p:spPr>
      </p:pic>
    </p:spTree>
    <p:extLst>
      <p:ext uri="{BB962C8B-B14F-4D97-AF65-F5344CB8AC3E}">
        <p14:creationId xmlns:p14="http://schemas.microsoft.com/office/powerpoint/2010/main" val="364304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39987" cy="969207"/>
          </a:xfrm>
        </p:spPr>
        <p:txBody>
          <a:bodyPr>
            <a:noAutofit/>
          </a:bodyPr>
          <a:lstStyle/>
          <a:p>
            <a:br>
              <a:rPr lang="en-US" sz="4400" dirty="0"/>
            </a:br>
            <a:r>
              <a:rPr lang="en-US" sz="4400" dirty="0"/>
              <a:t>Think Like A Planner: Session #1</a:t>
            </a:r>
            <a:br>
              <a:rPr lang="en-US" sz="4400" dirty="0"/>
            </a:br>
            <a:endParaRPr lang="en-US" sz="4400" dirty="0"/>
          </a:p>
        </p:txBody>
      </p:sp>
      <p:sp>
        <p:nvSpPr>
          <p:cNvPr id="3" name="Content Placeholder 2"/>
          <p:cNvSpPr>
            <a:spLocks noGrp="1"/>
          </p:cNvSpPr>
          <p:nvPr>
            <p:ph sz="half" idx="1"/>
          </p:nvPr>
        </p:nvSpPr>
        <p:spPr>
          <a:xfrm>
            <a:off x="838200" y="1539875"/>
            <a:ext cx="5770944" cy="3870325"/>
          </a:xfrm>
        </p:spPr>
        <p:txBody>
          <a:bodyPr>
            <a:noAutofit/>
          </a:bodyPr>
          <a:lstStyle/>
          <a:p>
            <a:r>
              <a:rPr lang="en-US" sz="2800" dirty="0"/>
              <a:t>School Visit</a:t>
            </a:r>
            <a:endParaRPr lang="en-US" dirty="0"/>
          </a:p>
          <a:p>
            <a:r>
              <a:rPr lang="en-US" sz="2400" dirty="0"/>
              <a:t>1 teaching period (45-90 min range)</a:t>
            </a:r>
          </a:p>
          <a:p>
            <a:r>
              <a:rPr lang="en-US" sz="2400" dirty="0"/>
              <a:t>Topics covered</a:t>
            </a:r>
          </a:p>
          <a:p>
            <a:pPr marL="457200" lvl="1" indent="0">
              <a:spcAft>
                <a:spcPts val="600"/>
              </a:spcAft>
              <a:buNone/>
            </a:pPr>
            <a:r>
              <a:rPr lang="en-US" dirty="0"/>
              <a:t>MPO (who we are, what we do)</a:t>
            </a:r>
            <a:br>
              <a:rPr lang="en-US" dirty="0"/>
            </a:br>
            <a:r>
              <a:rPr lang="en-US" dirty="0"/>
              <a:t>Civics 101 (Board members, getting involved)</a:t>
            </a:r>
            <a:br>
              <a:rPr lang="en-US" dirty="0"/>
            </a:br>
            <a:r>
              <a:rPr lang="en-US" dirty="0"/>
              <a:t>How transportation affects them</a:t>
            </a:r>
            <a:br>
              <a:rPr lang="en-US" dirty="0"/>
            </a:br>
            <a:r>
              <a:rPr lang="en-US" dirty="0"/>
              <a:t>Why transportation in important</a:t>
            </a:r>
          </a:p>
          <a:p>
            <a:pPr lvl="3"/>
            <a:endParaRPr lang="en-US" sz="2200" dirty="0"/>
          </a:p>
          <a:p>
            <a:pPr lvl="2"/>
            <a:endParaRPr lang="en-US" sz="2400" dirty="0"/>
          </a:p>
        </p:txBody>
      </p:sp>
      <p:pic>
        <p:nvPicPr>
          <p:cNvPr id="6" name="Picture 5">
            <a:extLst>
              <a:ext uri="{FF2B5EF4-FFF2-40B4-BE49-F238E27FC236}">
                <a16:creationId xmlns:a16="http://schemas.microsoft.com/office/drawing/2014/main" id="{7EE288C5-A982-48E0-B02E-BB53840D1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9" t="19855" r="3187"/>
          <a:stretch/>
        </p:blipFill>
        <p:spPr>
          <a:xfrm>
            <a:off x="7951808" y="290923"/>
            <a:ext cx="4010354" cy="2497904"/>
          </a:xfrm>
          <a:prstGeom prst="rect">
            <a:avLst/>
          </a:prstGeom>
          <a:ln w="12700">
            <a:solidFill>
              <a:schemeClr val="tx1"/>
            </a:solidFill>
          </a:ln>
        </p:spPr>
      </p:pic>
      <p:pic>
        <p:nvPicPr>
          <p:cNvPr id="7" name="Picture 6">
            <a:extLst>
              <a:ext uri="{FF2B5EF4-FFF2-40B4-BE49-F238E27FC236}">
                <a16:creationId xmlns:a16="http://schemas.microsoft.com/office/drawing/2014/main" id="{D124101B-06A6-429F-8A99-01B9D42D8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1252" y="3076311"/>
            <a:ext cx="4702548" cy="2645183"/>
          </a:xfrm>
          <a:prstGeom prst="rect">
            <a:avLst/>
          </a:prstGeom>
          <a:ln>
            <a:solidFill>
              <a:schemeClr val="tx1"/>
            </a:solidFill>
          </a:ln>
        </p:spPr>
      </p:pic>
    </p:spTree>
    <p:extLst>
      <p:ext uri="{BB962C8B-B14F-4D97-AF65-F5344CB8AC3E}">
        <p14:creationId xmlns:p14="http://schemas.microsoft.com/office/powerpoint/2010/main" val="96393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6766367" cy="1347929"/>
          </a:xfrm>
        </p:spPr>
        <p:txBody>
          <a:bodyPr>
            <a:noAutofit/>
          </a:bodyPr>
          <a:lstStyle/>
          <a:p>
            <a:br>
              <a:rPr lang="en-US" sz="4400" dirty="0"/>
            </a:br>
            <a:r>
              <a:rPr lang="en-US" sz="4400" dirty="0"/>
              <a:t>Think Like A Planner: Session #2</a:t>
            </a:r>
            <a:br>
              <a:rPr lang="en-US" sz="4400" dirty="0"/>
            </a:br>
            <a:endParaRPr lang="en-US" sz="4400" dirty="0"/>
          </a:p>
        </p:txBody>
      </p:sp>
      <p:sp>
        <p:nvSpPr>
          <p:cNvPr id="3" name="Content Placeholder 2"/>
          <p:cNvSpPr>
            <a:spLocks noGrp="1"/>
          </p:cNvSpPr>
          <p:nvPr>
            <p:ph sz="half" idx="1"/>
          </p:nvPr>
        </p:nvSpPr>
        <p:spPr>
          <a:xfrm>
            <a:off x="838200" y="1941874"/>
            <a:ext cx="5770944" cy="2974252"/>
          </a:xfrm>
        </p:spPr>
        <p:txBody>
          <a:bodyPr>
            <a:noAutofit/>
          </a:bodyPr>
          <a:lstStyle/>
          <a:p>
            <a:r>
              <a:rPr lang="en-US" sz="2800" dirty="0"/>
              <a:t>School Visit</a:t>
            </a:r>
            <a:endParaRPr lang="en-US" dirty="0"/>
          </a:p>
          <a:p>
            <a:r>
              <a:rPr lang="en-US" sz="2400" dirty="0"/>
              <a:t>1 teaching period (45-90 min range)</a:t>
            </a:r>
          </a:p>
          <a:p>
            <a:r>
              <a:rPr lang="en-US" sz="2400" dirty="0"/>
              <a:t>Learning Lab: Streetmix</a:t>
            </a:r>
          </a:p>
          <a:p>
            <a:pPr marL="1371600" lvl="3" indent="0">
              <a:buNone/>
            </a:pPr>
            <a:r>
              <a:rPr lang="en-US" sz="2200" dirty="0"/>
              <a:t>Students design “Complete Streets” </a:t>
            </a:r>
          </a:p>
          <a:p>
            <a:pPr marL="1371600" lvl="3" indent="0">
              <a:buNone/>
            </a:pPr>
            <a:r>
              <a:rPr lang="en-US" sz="2200" dirty="0"/>
              <a:t>Use real right-of-way</a:t>
            </a:r>
          </a:p>
          <a:p>
            <a:pPr lvl="2"/>
            <a:endParaRPr lang="en-US" sz="2400" dirty="0"/>
          </a:p>
        </p:txBody>
      </p:sp>
      <p:pic>
        <p:nvPicPr>
          <p:cNvPr id="6" name="Picture 5">
            <a:extLst>
              <a:ext uri="{FF2B5EF4-FFF2-40B4-BE49-F238E27FC236}">
                <a16:creationId xmlns:a16="http://schemas.microsoft.com/office/drawing/2014/main" id="{7EE288C5-A982-48E0-B02E-BB53840D1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9" t="19855" r="3187"/>
          <a:stretch/>
        </p:blipFill>
        <p:spPr>
          <a:xfrm>
            <a:off x="7951808" y="290923"/>
            <a:ext cx="4010354" cy="2497904"/>
          </a:xfrm>
          <a:prstGeom prst="rect">
            <a:avLst/>
          </a:prstGeom>
          <a:ln w="12700">
            <a:solidFill>
              <a:schemeClr val="tx1"/>
            </a:solidFill>
          </a:ln>
        </p:spPr>
      </p:pic>
      <p:pic>
        <p:nvPicPr>
          <p:cNvPr id="7" name="Picture 6">
            <a:extLst>
              <a:ext uri="{FF2B5EF4-FFF2-40B4-BE49-F238E27FC236}">
                <a16:creationId xmlns:a16="http://schemas.microsoft.com/office/drawing/2014/main" id="{D124101B-06A6-429F-8A99-01B9D42D8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1252" y="3076311"/>
            <a:ext cx="4702548" cy="2645183"/>
          </a:xfrm>
          <a:prstGeom prst="rect">
            <a:avLst/>
          </a:prstGeom>
          <a:ln>
            <a:solidFill>
              <a:schemeClr val="tx1"/>
            </a:solidFill>
          </a:ln>
        </p:spPr>
      </p:pic>
    </p:spTree>
    <p:extLst>
      <p:ext uri="{BB962C8B-B14F-4D97-AF65-F5344CB8AC3E}">
        <p14:creationId xmlns:p14="http://schemas.microsoft.com/office/powerpoint/2010/main" val="285379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164484" cy="969207"/>
          </a:xfrm>
        </p:spPr>
        <p:txBody>
          <a:bodyPr>
            <a:noAutofit/>
          </a:bodyPr>
          <a:lstStyle/>
          <a:p>
            <a:br>
              <a:rPr lang="en-US" sz="4400" dirty="0"/>
            </a:br>
            <a:r>
              <a:rPr lang="en-US" sz="3600" dirty="0"/>
              <a:t>Think Like A Planner: Session #3 </a:t>
            </a:r>
            <a:br>
              <a:rPr lang="en-US" sz="4400" dirty="0"/>
            </a:br>
            <a:endParaRPr lang="en-US" sz="4400" dirty="0"/>
          </a:p>
        </p:txBody>
      </p:sp>
      <p:sp>
        <p:nvSpPr>
          <p:cNvPr id="3" name="Content Placeholder 2"/>
          <p:cNvSpPr>
            <a:spLocks noGrp="1"/>
          </p:cNvSpPr>
          <p:nvPr>
            <p:ph sz="half" idx="1"/>
          </p:nvPr>
        </p:nvSpPr>
        <p:spPr>
          <a:xfrm>
            <a:off x="838200" y="1663861"/>
            <a:ext cx="6627471" cy="3530278"/>
          </a:xfrm>
        </p:spPr>
        <p:txBody>
          <a:bodyPr>
            <a:noAutofit/>
          </a:bodyPr>
          <a:lstStyle/>
          <a:p>
            <a:r>
              <a:rPr lang="en-US" dirty="0"/>
              <a:t>A ½ day session</a:t>
            </a:r>
          </a:p>
          <a:p>
            <a:pPr lvl="1"/>
            <a:r>
              <a:rPr lang="en-US" dirty="0"/>
              <a:t>Students spend the day at MPO office</a:t>
            </a:r>
          </a:p>
          <a:p>
            <a:pPr lvl="1"/>
            <a:r>
              <a:rPr lang="en-US" dirty="0"/>
              <a:t> Shadow transportation professionals and conduct a walking audit of the surrounding area  </a:t>
            </a:r>
          </a:p>
          <a:p>
            <a:pPr lvl="1"/>
            <a:r>
              <a:rPr lang="en-US" dirty="0"/>
              <a:t>Conduct their own short group presentations before panel of judges (elected officials, transportation professionals) </a:t>
            </a:r>
          </a:p>
        </p:txBody>
      </p:sp>
      <p:pic>
        <p:nvPicPr>
          <p:cNvPr id="10" name="Picture 9">
            <a:extLst>
              <a:ext uri="{FF2B5EF4-FFF2-40B4-BE49-F238E27FC236}">
                <a16:creationId xmlns:a16="http://schemas.microsoft.com/office/drawing/2014/main" id="{850A5E20-EDD6-40F2-8C89-E72779454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054"/>
          <a:stretch/>
        </p:blipFill>
        <p:spPr>
          <a:xfrm>
            <a:off x="7666468" y="365125"/>
            <a:ext cx="4266066" cy="2621908"/>
          </a:xfrm>
          <a:prstGeom prst="rect">
            <a:avLst/>
          </a:prstGeom>
          <a:ln>
            <a:solidFill>
              <a:schemeClr val="tx1"/>
            </a:solidFill>
          </a:ln>
        </p:spPr>
      </p:pic>
      <p:pic>
        <p:nvPicPr>
          <p:cNvPr id="11" name="Picture 30" descr="https://pbs.twimg.com/media/DY0iUjvW0AAaGOP.jpg">
            <a:extLst>
              <a:ext uri="{FF2B5EF4-FFF2-40B4-BE49-F238E27FC236}">
                <a16:creationId xmlns:a16="http://schemas.microsoft.com/office/drawing/2014/main" id="{A1C421F7-C1D7-4AAD-903A-F8CBEDCB30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74" b="18001"/>
          <a:stretch/>
        </p:blipFill>
        <p:spPr bwMode="auto">
          <a:xfrm>
            <a:off x="8433738" y="3159369"/>
            <a:ext cx="3498796" cy="243063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2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hook for schools</a:t>
            </a:r>
          </a:p>
        </p:txBody>
      </p:sp>
      <p:sp>
        <p:nvSpPr>
          <p:cNvPr id="3" name="Content Placeholder 2"/>
          <p:cNvSpPr>
            <a:spLocks noGrp="1"/>
          </p:cNvSpPr>
          <p:nvPr>
            <p:ph sz="half" idx="1"/>
          </p:nvPr>
        </p:nvSpPr>
        <p:spPr>
          <a:xfrm>
            <a:off x="838200" y="1293224"/>
            <a:ext cx="6604000" cy="3870325"/>
          </a:xfrm>
        </p:spPr>
        <p:txBody>
          <a:bodyPr>
            <a:normAutofit/>
          </a:bodyPr>
          <a:lstStyle/>
          <a:p>
            <a:r>
              <a:rPr lang="en-US" dirty="0"/>
              <a:t>Group work</a:t>
            </a:r>
          </a:p>
          <a:p>
            <a:r>
              <a:rPr lang="en-US" dirty="0"/>
              <a:t>Presentation skills</a:t>
            </a:r>
          </a:p>
          <a:p>
            <a:r>
              <a:rPr lang="en-US" dirty="0"/>
              <a:t>Project centered around </a:t>
            </a:r>
            <a:r>
              <a:rPr lang="en-US" b="1" dirty="0"/>
              <a:t>Safety and Mobility</a:t>
            </a:r>
          </a:p>
          <a:p>
            <a:r>
              <a:rPr lang="en-US" dirty="0"/>
              <a:t>Collaterals to send home with students</a:t>
            </a:r>
          </a:p>
          <a:p>
            <a:r>
              <a:rPr lang="en-US" dirty="0"/>
              <a:t>Critical Thinking</a:t>
            </a:r>
          </a:p>
          <a:p>
            <a:pPr lvl="1"/>
            <a:r>
              <a:rPr lang="en-US" dirty="0"/>
              <a:t>Discussion on Problem Solving, etc.</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205"/>
          <a:stretch/>
        </p:blipFill>
        <p:spPr>
          <a:xfrm>
            <a:off x="7442200" y="1293224"/>
            <a:ext cx="4132319" cy="2658984"/>
          </a:xfrm>
          <a:prstGeom prst="rect">
            <a:avLst/>
          </a:prstGeom>
          <a:ln>
            <a:solidFill>
              <a:srgbClr val="000000"/>
            </a:solidFill>
          </a:ln>
        </p:spPr>
      </p:pic>
    </p:spTree>
    <p:extLst>
      <p:ext uri="{BB962C8B-B14F-4D97-AF65-F5344CB8AC3E}">
        <p14:creationId xmlns:p14="http://schemas.microsoft.com/office/powerpoint/2010/main" val="3311673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11507</TotalTime>
  <Words>1152</Words>
  <Application>Microsoft Office PowerPoint</Application>
  <PresentationFormat>Widescreen</PresentationFormat>
  <Paragraphs>153</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Gotham Bold</vt:lpstr>
      <vt:lpstr>Office Theme</vt:lpstr>
      <vt:lpstr>Think Like A Planner: Mentoring the Next Generation</vt:lpstr>
      <vt:lpstr>The Silver Tsunami is coming…</vt:lpstr>
      <vt:lpstr>Motivating  Factors: the “Why”</vt:lpstr>
      <vt:lpstr> Think Like A Planner: The Essentials  </vt:lpstr>
      <vt:lpstr> Think Like A Planner: Overview </vt:lpstr>
      <vt:lpstr> Think Like A Planner: Session #1 </vt:lpstr>
      <vt:lpstr> Think Like A Planner: Session #2 </vt:lpstr>
      <vt:lpstr> Think Like A Planner: Session #3  </vt:lpstr>
      <vt:lpstr>The hook for schools</vt:lpstr>
      <vt:lpstr>How you can do it too!</vt:lpstr>
      <vt:lpstr>Involve your  Elected Officials</vt:lpstr>
      <vt:lpstr>Contact Us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Gainor</dc:creator>
  <cp:lastModifiedBy>Erica Lychak</cp:lastModifiedBy>
  <cp:revision>74</cp:revision>
  <dcterms:created xsi:type="dcterms:W3CDTF">2016-04-12T12:00:28Z</dcterms:created>
  <dcterms:modified xsi:type="dcterms:W3CDTF">2019-07-29T15:38:00Z</dcterms:modified>
</cp:coreProperties>
</file>