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56" r:id="rId5"/>
    <p:sldId id="376" r:id="rId6"/>
    <p:sldId id="313" r:id="rId7"/>
    <p:sldId id="260" r:id="rId8"/>
    <p:sldId id="262" r:id="rId9"/>
    <p:sldId id="263" r:id="rId10"/>
    <p:sldId id="264" r:id="rId11"/>
    <p:sldId id="383" r:id="rId12"/>
    <p:sldId id="384" r:id="rId13"/>
    <p:sldId id="385" r:id="rId14"/>
    <p:sldId id="386" r:id="rId15"/>
    <p:sldId id="388" r:id="rId16"/>
    <p:sldId id="389" r:id="rId17"/>
    <p:sldId id="390" r:id="rId18"/>
    <p:sldId id="360" r:id="rId19"/>
    <p:sldId id="349" r:id="rId20"/>
    <p:sldId id="391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  <p15:guide id="3" orient="horz" pos="2909">
          <p15:clr>
            <a:srgbClr val="A4A3A4"/>
          </p15:clr>
        </p15:guide>
        <p15:guide id="4" orient="horz" pos="29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y Krammes" initials="RAK" lastIdx="2" clrIdx="0"/>
  <p:cmAuthor id="1" name="Robert Ritter" initials="RR" lastIdx="1" clrIdx="1"/>
  <p:cmAuthor id="2" name="TJC" initials="TJC" lastIdx="15" clrIdx="2"/>
  <p:cmAuthor id="3" name="Francine Shaw Whitson" initials="FSW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69" autoAdjust="0"/>
    <p:restoredTop sz="71180" autoAdjust="0"/>
  </p:normalViewPr>
  <p:slideViewPr>
    <p:cSldViewPr>
      <p:cViewPr varScale="1">
        <p:scale>
          <a:sx n="77" d="100"/>
          <a:sy n="77" d="100"/>
        </p:scale>
        <p:origin x="9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3102"/>
    </p:cViewPr>
  </p:sorterViewPr>
  <p:notesViewPr>
    <p:cSldViewPr>
      <p:cViewPr varScale="1">
        <p:scale>
          <a:sx n="59" d="100"/>
          <a:sy n="59" d="100"/>
        </p:scale>
        <p:origin x="-1844" y="-72"/>
      </p:cViewPr>
      <p:guideLst>
        <p:guide orient="horz" pos="2928"/>
        <p:guide pos="2208"/>
        <p:guide orient="horz" pos="2909"/>
        <p:guide orient="horz" pos="294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2D91D-2D39-4AEA-93AA-C64AA38CBD7B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6493C-44C5-47B9-A455-B4F758A7E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66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0570795-B6A2-4165-A5B0-639D4EADE226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388CC5-2BAB-4803-91E2-9293FEB1C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16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22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09907-C986-4332-A184-1C867D517C5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2175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09907-C986-4332-A184-1C867D517C5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4856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09907-C986-4332-A184-1C867D517C5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385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95799"/>
            <a:ext cx="5608320" cy="4183380"/>
          </a:xfrm>
        </p:spPr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sz="9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09907-C986-4332-A184-1C867D517C5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136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sz="9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C09907-C986-4332-A184-1C867D517C5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313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030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03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03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06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22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88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605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267201"/>
            <a:ext cx="5608320" cy="41833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5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023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572000"/>
            <a:ext cx="5608320" cy="418338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022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88CC5-2BAB-4803-91E2-9293FEB1C68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00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5600" y="0"/>
            <a:ext cx="9499600" cy="6858000"/>
          </a:xfrm>
          <a:prstGeom prst="rect">
            <a:avLst/>
          </a:prstGeom>
        </p:spPr>
      </p:pic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  <a:prstGeom prst="rect">
            <a:avLst/>
          </a:prstGeom>
          <a:ln>
            <a:noFill/>
          </a:ln>
        </p:spPr>
        <p:txBody>
          <a:bodyPr/>
          <a:lstStyle>
            <a:lvl1pPr>
              <a:defRPr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7" name="Subtitle 2"/>
          <p:cNvSpPr>
            <a:spLocks noGrp="1"/>
          </p:cNvSpPr>
          <p:nvPr>
            <p:ph type="subTitle" idx="1"/>
          </p:nvPr>
        </p:nvSpPr>
        <p:spPr>
          <a:xfrm>
            <a:off x="619124" y="3048000"/>
            <a:ext cx="783907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450" y="5767387"/>
            <a:ext cx="2170950" cy="7810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505"/>
          <a:stretch/>
        </p:blipFill>
        <p:spPr>
          <a:xfrm>
            <a:off x="6734793" y="5700279"/>
            <a:ext cx="2107849" cy="85292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755" y="5619749"/>
            <a:ext cx="232474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14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1200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1200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4600" y="0"/>
            <a:ext cx="6629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886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Date Placeholder 3"/>
          <p:cNvSpPr txBox="1">
            <a:spLocks/>
          </p:cNvSpPr>
          <p:nvPr userDrawn="1"/>
        </p:nvSpPr>
        <p:spPr>
          <a:xfrm>
            <a:off x="228600" y="63627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279" y="6172200"/>
            <a:ext cx="1600200" cy="5757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36"/>
          <a:stretch/>
        </p:blipFill>
        <p:spPr>
          <a:xfrm>
            <a:off x="8401355" y="6199143"/>
            <a:ext cx="590245" cy="56762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6172200"/>
            <a:ext cx="139484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552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>
            <a:off x="228600" y="63627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279" y="6172200"/>
            <a:ext cx="1600200" cy="5757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36"/>
          <a:stretch/>
        </p:blipFill>
        <p:spPr>
          <a:xfrm>
            <a:off x="8401355" y="6199143"/>
            <a:ext cx="590245" cy="5676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6199268"/>
            <a:ext cx="139484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987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1800"/>
              </a:spcBef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340475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279" y="6172200"/>
            <a:ext cx="1600200" cy="5757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36"/>
          <a:stretch/>
        </p:blipFill>
        <p:spPr>
          <a:xfrm>
            <a:off x="8401355" y="6199143"/>
            <a:ext cx="590245" cy="5676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6208633"/>
            <a:ext cx="139484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9948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97087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609600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228600" y="63627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279" y="6172200"/>
            <a:ext cx="1600200" cy="575708"/>
          </a:xfrm>
          <a:prstGeom prst="rect">
            <a:avLst/>
          </a:prstGeom>
        </p:spPr>
      </p:pic>
      <p:pic>
        <p:nvPicPr>
          <p:cNvPr id="8" name="Picture 2" descr="N:\MKTG\Logos\Logos - Client\Federal Highway Administration\FHWA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166446"/>
            <a:ext cx="1642879" cy="69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36"/>
          <a:stretch/>
        </p:blipFill>
        <p:spPr>
          <a:xfrm>
            <a:off x="8401355" y="6199143"/>
            <a:ext cx="590245" cy="56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17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228600" y="63404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279" y="6172200"/>
            <a:ext cx="1600200" cy="57570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36"/>
          <a:stretch/>
        </p:blipFill>
        <p:spPr>
          <a:xfrm>
            <a:off x="8401355" y="6199143"/>
            <a:ext cx="590245" cy="5676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432" y="6199143"/>
            <a:ext cx="1394847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35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228600" y="63627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8279" y="6172200"/>
            <a:ext cx="1600200" cy="575708"/>
          </a:xfrm>
          <a:prstGeom prst="rect">
            <a:avLst/>
          </a:prstGeom>
        </p:spPr>
      </p:pic>
      <p:pic>
        <p:nvPicPr>
          <p:cNvPr id="11" name="Picture 2" descr="N:\MKTG\Logos\Logos - Client\Federal Highway Administration\FHWA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166446"/>
            <a:ext cx="1642879" cy="691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136"/>
          <a:stretch/>
        </p:blipFill>
        <p:spPr>
          <a:xfrm>
            <a:off x="8401355" y="6199143"/>
            <a:ext cx="590245" cy="56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859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499600" cy="6858000"/>
          </a:xfrm>
          <a:prstGeom prst="rect">
            <a:avLst/>
          </a:prstGeom>
        </p:spPr>
      </p:pic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39687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3549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Date Placeholder 3"/>
          <p:cNvSpPr txBox="1">
            <a:spLocks/>
          </p:cNvSpPr>
          <p:nvPr userDrawn="1"/>
        </p:nvSpPr>
        <p:spPr>
          <a:xfrm>
            <a:off x="39687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 dirty="0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8057" y="5767387"/>
            <a:ext cx="2170950" cy="7810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r="505"/>
          <a:stretch/>
        </p:blipFill>
        <p:spPr>
          <a:xfrm>
            <a:off x="4724400" y="5700279"/>
            <a:ext cx="2107849" cy="85292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30" y="5638800"/>
            <a:ext cx="2324745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005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4600" y="0"/>
            <a:ext cx="66294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471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B07D6E-F3C9-448B-A139-1006F7BFE2B1}" type="datetimeFigureOut">
              <a:rPr lang="en-US" smtClean="0"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514600" y="0"/>
            <a:ext cx="6629400" cy="6858000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122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14400" y="473075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98637"/>
            <a:ext cx="777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F3B07D6E-F3C9-448B-A139-1006F7BFE2B1}" type="datetimeFigureOut">
              <a:rPr lang="en-US" smtClean="0"/>
              <a:pPr/>
              <a:t>4/26/2016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64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Calibri" panose="020F050202020403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Calibri" panose="020F050202020403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Calibri" panose="020F050202020403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ulations.gov/#!docketDetail;D=FHWA-2013-0019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gulations.gov/#!docketDetail;D=FHWA-2013-002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afety.fhwa.dot.gov/hsip/report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04800" y="0"/>
            <a:ext cx="9448800" cy="4571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81800" y="6488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FHWA-SA-16-022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1447800" y="685800"/>
            <a:ext cx="7543800" cy="3905013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Highway Safety </a:t>
            </a:r>
            <a:br>
              <a:rPr lang="en-US" sz="5600" dirty="0" smtClean="0"/>
            </a:br>
            <a:r>
              <a:rPr lang="en-US" sz="5600" dirty="0" smtClean="0"/>
              <a:t>Improvement Program </a:t>
            </a:r>
            <a:br>
              <a:rPr lang="en-US" sz="5600" dirty="0" smtClean="0"/>
            </a:br>
            <a:r>
              <a:rPr lang="en-US" sz="3300" b="0" dirty="0" smtClean="0">
                <a:solidFill>
                  <a:schemeClr val="accent1">
                    <a:lumMod val="75000"/>
                  </a:schemeClr>
                </a:solidFill>
              </a:rPr>
              <a:t>—and—</a:t>
            </a:r>
            <a:r>
              <a:rPr lang="en-US" sz="3300" dirty="0" smtClean="0"/>
              <a:t/>
            </a:r>
            <a:br>
              <a:rPr lang="en-US" sz="3300" dirty="0" smtClean="0"/>
            </a:br>
            <a:r>
              <a:rPr lang="en-US" sz="5600" dirty="0" smtClean="0"/>
              <a:t>Safety Performance </a:t>
            </a:r>
            <a:br>
              <a:rPr lang="en-US" sz="5600" dirty="0" smtClean="0"/>
            </a:br>
            <a:r>
              <a:rPr lang="en-US" sz="5600" dirty="0" smtClean="0"/>
              <a:t>Management Measures</a:t>
            </a:r>
            <a:br>
              <a:rPr lang="en-US" sz="5600" dirty="0" smtClean="0"/>
            </a:br>
            <a:r>
              <a:rPr lang="en-US" i="1" dirty="0" smtClean="0">
                <a:solidFill>
                  <a:schemeClr val="accent1"/>
                </a:solidFill>
              </a:rPr>
              <a:t>Final Rules Overview</a:t>
            </a:r>
            <a:endParaRPr lang="en-US" i="1" dirty="0">
              <a:solidFill>
                <a:schemeClr val="accent1"/>
              </a:solidFill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447800" y="4953000"/>
            <a:ext cx="7543800" cy="685800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March 2016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27702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407" y="1340262"/>
            <a:ext cx="5108593" cy="47477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Safety Performance Management Measures </a:t>
            </a:r>
            <a:br>
              <a:rPr lang="en-US" dirty="0" smtClean="0"/>
            </a:br>
            <a:r>
              <a:rPr lang="en-US" dirty="0" smtClean="0"/>
              <a:t>for the HSIP </a:t>
            </a:r>
            <a:r>
              <a:rPr lang="en-US" dirty="0" smtClean="0">
                <a:solidFill>
                  <a:schemeClr val="tx1"/>
                </a:solidFill>
              </a:rPr>
              <a:t>– § 490.207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5 Performance Measures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Number </a:t>
            </a:r>
            <a:r>
              <a:rPr lang="en-US" dirty="0">
                <a:solidFill>
                  <a:schemeClr val="tx1"/>
                </a:solidFill>
              </a:rPr>
              <a:t>of Fatalities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Rate </a:t>
            </a:r>
            <a:r>
              <a:rPr lang="en-US" dirty="0">
                <a:solidFill>
                  <a:schemeClr val="tx1"/>
                </a:solidFill>
              </a:rPr>
              <a:t>of Fatalities per 100 million VMT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Number </a:t>
            </a:r>
            <a:r>
              <a:rPr lang="en-US" dirty="0">
                <a:solidFill>
                  <a:schemeClr val="tx1"/>
                </a:solidFill>
              </a:rPr>
              <a:t>of Serious Injuries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Rate </a:t>
            </a:r>
            <a:r>
              <a:rPr lang="en-US" dirty="0">
                <a:solidFill>
                  <a:schemeClr val="tx1"/>
                </a:solidFill>
              </a:rPr>
              <a:t>of Serious Injuries per 100 million VMT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Number of Non-motorized Fatalities and Non-motorized Serious Injuries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/>
              <a:t>5-Year Rolling Averages</a:t>
            </a:r>
          </a:p>
          <a:p>
            <a:endParaRPr lang="en-US" dirty="0"/>
          </a:p>
        </p:txBody>
      </p:sp>
      <p:pic>
        <p:nvPicPr>
          <p:cNvPr id="4" name="Picture 3" descr="C:\Users\Robert.Ritter\AppData\Local\Microsoft\Windows\Temporary Internet Files\Content.IE5\1DUK6OZ5\pedestrian[1]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572000"/>
            <a:ext cx="472035" cy="664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Robert.Ritter\AppData\Local\Microsoft\Windows\Temporary Internet Files\Content.IE5\E2IE2OML\bicycle-clipart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5543" y="4503669"/>
            <a:ext cx="1145005" cy="801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8378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407" y="1348223"/>
            <a:ext cx="5108593" cy="47477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/>
          <a:lstStyle/>
          <a:p>
            <a:r>
              <a:rPr lang="en-US" dirty="0" smtClean="0"/>
              <a:t>Establishment </a:t>
            </a:r>
            <a:r>
              <a:rPr lang="en-US" dirty="0"/>
              <a:t>of </a:t>
            </a:r>
            <a:r>
              <a:rPr lang="en-US" dirty="0" smtClean="0"/>
              <a:t>Performance Targets – </a:t>
            </a:r>
            <a:r>
              <a:rPr lang="en-US" dirty="0" smtClean="0">
                <a:solidFill>
                  <a:schemeClr val="tx1"/>
                </a:solidFill>
              </a:rPr>
              <a:t>§ 490.209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1066800"/>
            <a:ext cx="8839200" cy="504400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States </a:t>
            </a:r>
            <a:r>
              <a:rPr lang="en-US" sz="2800" dirty="0"/>
              <a:t>establish annual targets in the HSIP report</a:t>
            </a:r>
          </a:p>
          <a:p>
            <a:pPr lvl="2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Applicable </a:t>
            </a:r>
            <a:r>
              <a:rPr lang="en-US" dirty="0">
                <a:solidFill>
                  <a:schemeClr val="tx1"/>
                </a:solidFill>
              </a:rPr>
              <a:t>to all public roads 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lvl="1" indent="-457200">
              <a:spcAft>
                <a:spcPts val="400"/>
              </a:spcAft>
              <a:buClrTx/>
            </a:pPr>
            <a:r>
              <a:rPr lang="en-US" dirty="0" smtClean="0">
                <a:solidFill>
                  <a:schemeClr val="tx1"/>
                </a:solidFill>
              </a:rPr>
              <a:t>Targets </a:t>
            </a:r>
            <a:r>
              <a:rPr lang="en-US" dirty="0">
                <a:solidFill>
                  <a:schemeClr val="tx1"/>
                </a:solidFill>
              </a:rPr>
              <a:t>must be identical to NHTSA HSP targets for common measures:</a:t>
            </a:r>
          </a:p>
          <a:p>
            <a:pPr lvl="2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Number of </a:t>
            </a:r>
            <a:r>
              <a:rPr lang="en-US" dirty="0" smtClean="0">
                <a:solidFill>
                  <a:schemeClr val="tx1"/>
                </a:solidFill>
              </a:rPr>
              <a:t>fatalities; Rate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chemeClr val="tx1"/>
                </a:solidFill>
              </a:rPr>
              <a:t>fatalities; Number </a:t>
            </a:r>
            <a:r>
              <a:rPr lang="en-US" dirty="0">
                <a:solidFill>
                  <a:schemeClr val="tx1"/>
                </a:solidFill>
              </a:rPr>
              <a:t>of serious </a:t>
            </a:r>
            <a:r>
              <a:rPr lang="en-US" dirty="0" smtClean="0">
                <a:solidFill>
                  <a:schemeClr val="tx1"/>
                </a:solidFill>
              </a:rPr>
              <a:t>injuries</a:t>
            </a:r>
            <a:endParaRPr lang="en-US" dirty="0">
              <a:solidFill>
                <a:schemeClr val="tx1"/>
              </a:solidFill>
            </a:endParaRPr>
          </a:p>
          <a:p>
            <a:pPr marL="457200" lvl="2" indent="-457200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dirty="0"/>
              <a:t>States report serious injury data in HSIP </a:t>
            </a:r>
            <a:r>
              <a:rPr lang="en-US" sz="2800" dirty="0" smtClean="0"/>
              <a:t>report</a:t>
            </a:r>
          </a:p>
          <a:p>
            <a:pPr marL="457200" lvl="2" indent="-457200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r>
              <a:rPr lang="en-US" sz="2800" dirty="0"/>
              <a:t>Urbanized/Non-urbanized Area </a:t>
            </a:r>
            <a:r>
              <a:rPr lang="en-US" sz="2800" dirty="0" smtClean="0"/>
              <a:t>Targets (optional)</a:t>
            </a:r>
            <a:endParaRPr lang="en-US" sz="2800" dirty="0"/>
          </a:p>
          <a:p>
            <a:pPr marL="457200" lvl="2" indent="-457200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lvl="2" indent="-457200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2" indent="-457200">
              <a:spcAft>
                <a:spcPts val="400"/>
              </a:spcAft>
              <a:buClrTx/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90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858" y="1348223"/>
            <a:ext cx="5108593" cy="47477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MPO Targets – § 490.209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Tx/>
            </a:pPr>
            <a:r>
              <a:rPr lang="en-US" dirty="0" smtClean="0"/>
              <a:t>MPOs establish targets 180 days after State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Target for each measure required </a:t>
            </a:r>
          </a:p>
          <a:p>
            <a:pPr>
              <a:buClrTx/>
            </a:pPr>
            <a:r>
              <a:rPr lang="en-US" dirty="0" smtClean="0"/>
              <a:t>Two options to establish targets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MPOs can agree to support the State DOT target;  OR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MPOs can establish a numerical target specific to the MPO planning area</a:t>
            </a:r>
          </a:p>
          <a:p>
            <a:r>
              <a:rPr lang="en-US" dirty="0" smtClean="0"/>
              <a:t>Targets applicable to all public roads in the MPO</a:t>
            </a:r>
          </a:p>
          <a:p>
            <a:r>
              <a:rPr lang="en-US" dirty="0" smtClean="0"/>
              <a:t>For rate targets, report the VMT estimate used and the methodology used to develop the estimate</a:t>
            </a:r>
          </a:p>
          <a:p>
            <a:r>
              <a:rPr lang="en-US" dirty="0" smtClean="0"/>
              <a:t>MPO targets are reported to State DOT and must be available to FHWA, if requested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126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364" y="1344811"/>
            <a:ext cx="5108593" cy="4747777"/>
          </a:xfrm>
          <a:prstGeom prst="rect">
            <a:avLst/>
          </a:prstGeom>
        </p:spPr>
      </p:pic>
      <p:pic>
        <p:nvPicPr>
          <p:cNvPr id="4" name="Picture 2" descr="C:\Users\Robert.Ritter\AppData\Local\Microsoft\Windows\Temporary Internet Files\Content.IE5\CNYWBEJ7\off-target-sample[1]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190" y="1066800"/>
            <a:ext cx="1610939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7465" y="0"/>
            <a:ext cx="9296400" cy="1143000"/>
          </a:xfrm>
        </p:spPr>
        <p:txBody>
          <a:bodyPr>
            <a:noAutofit/>
          </a:bodyPr>
          <a:lstStyle/>
          <a:p>
            <a:r>
              <a:rPr lang="en-US" sz="2600" dirty="0" smtClean="0"/>
              <a:t>Determining Whether </a:t>
            </a:r>
            <a:r>
              <a:rPr lang="en-US" sz="2600" dirty="0"/>
              <a:t>a State </a:t>
            </a:r>
            <a:r>
              <a:rPr lang="en-US" sz="2600" dirty="0" smtClean="0"/>
              <a:t>DOT Has Met </a:t>
            </a:r>
            <a:r>
              <a:rPr lang="en-US" sz="2600" dirty="0"/>
              <a:t>or </a:t>
            </a:r>
            <a:r>
              <a:rPr lang="en-US" sz="2600" dirty="0" smtClean="0"/>
              <a:t>Made Significant Progress Toward Meeting Performance Targets – </a:t>
            </a:r>
            <a:r>
              <a:rPr lang="en-US" sz="2600" dirty="0" smtClean="0">
                <a:solidFill>
                  <a:schemeClr val="tx1"/>
                </a:solidFill>
              </a:rPr>
              <a:t>§ 490.211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810"/>
            <a:ext cx="7391400" cy="4751189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dirty="0" smtClean="0">
                <a:solidFill>
                  <a:schemeClr val="tx1"/>
                </a:solidFill>
              </a:rPr>
              <a:t>4 </a:t>
            </a:r>
            <a:r>
              <a:rPr lang="en-US" dirty="0">
                <a:solidFill>
                  <a:schemeClr val="tx1"/>
                </a:solidFill>
              </a:rPr>
              <a:t>out of 5 targets </a:t>
            </a:r>
            <a:r>
              <a:rPr lang="en-US" dirty="0" smtClean="0">
                <a:solidFill>
                  <a:schemeClr val="tx1"/>
                </a:solidFill>
              </a:rPr>
              <a:t>must be: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Met</a:t>
            </a:r>
            <a:r>
              <a:rPr lang="en-US" dirty="0">
                <a:solidFill>
                  <a:schemeClr val="tx1"/>
                </a:solidFill>
              </a:rPr>
              <a:t>, or 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Better than </a:t>
            </a:r>
            <a:r>
              <a:rPr lang="en-US" dirty="0" smtClean="0">
                <a:solidFill>
                  <a:schemeClr val="tx1"/>
                </a:solidFill>
              </a:rPr>
              <a:t>performance for </a:t>
            </a:r>
            <a:r>
              <a:rPr lang="en-US" dirty="0">
                <a:solidFill>
                  <a:schemeClr val="tx1"/>
                </a:solidFill>
              </a:rPr>
              <a:t>year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prior </a:t>
            </a:r>
            <a:r>
              <a:rPr lang="en-US" dirty="0">
                <a:solidFill>
                  <a:schemeClr val="tx1"/>
                </a:solidFill>
              </a:rPr>
              <a:t>to target </a:t>
            </a:r>
            <a:r>
              <a:rPr lang="en-US" dirty="0" smtClean="0">
                <a:solidFill>
                  <a:schemeClr val="tx1"/>
                </a:solidFill>
              </a:rPr>
              <a:t>establishment (baseline)</a:t>
            </a:r>
          </a:p>
          <a:p>
            <a:pPr>
              <a:buClrTx/>
            </a:pPr>
            <a:r>
              <a:rPr lang="en-US" dirty="0" smtClean="0">
                <a:solidFill>
                  <a:schemeClr val="tx1"/>
                </a:solidFill>
              </a:rPr>
              <a:t>Determination made: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End of CY following target year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FARS ARF may be used if Final FARS is not </a:t>
            </a:r>
            <a:r>
              <a:rPr lang="en-US" dirty="0" smtClean="0">
                <a:solidFill>
                  <a:schemeClr val="tx1"/>
                </a:solidFill>
              </a:rPr>
              <a:t>available</a:t>
            </a:r>
          </a:p>
          <a:p>
            <a:pPr marL="0" indent="0">
              <a:buClrTx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marL="0" lvl="1" indent="0">
              <a:buClrTx/>
              <a:buNone/>
            </a:pP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549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5407" y="1381205"/>
            <a:ext cx="5108593" cy="474777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47244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dirty="0" smtClean="0"/>
              <a:t>Optional targets will not be evaluated</a:t>
            </a:r>
          </a:p>
          <a:p>
            <a:pPr>
              <a:buClrTx/>
            </a:pPr>
            <a:r>
              <a:rPr lang="en-US" dirty="0" smtClean="0"/>
              <a:t>Requirements if State did not meet or make significant progress toward meeting targets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Use obligation authority equal to the HSIP apportionment for the prior year only for highway safety improvement projects, and </a:t>
            </a:r>
          </a:p>
          <a:p>
            <a:pPr lvl="1">
              <a:buClrTx/>
            </a:pPr>
            <a:r>
              <a:rPr lang="en-US" dirty="0" smtClean="0">
                <a:solidFill>
                  <a:schemeClr val="tx1"/>
                </a:solidFill>
              </a:rPr>
              <a:t>Submit a HSIP Implementation </a:t>
            </a:r>
            <a:r>
              <a:rPr lang="en-US" dirty="0" smtClean="0"/>
              <a:t>Plan</a:t>
            </a: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-97465" y="0"/>
            <a:ext cx="9296400" cy="1143000"/>
          </a:xfrm>
        </p:spPr>
        <p:txBody>
          <a:bodyPr>
            <a:noAutofit/>
          </a:bodyPr>
          <a:lstStyle/>
          <a:p>
            <a:r>
              <a:rPr lang="en-US" sz="2600" dirty="0" smtClean="0"/>
              <a:t>Determining Whether a State DOT Has Met or Made Significant Progress Toward Meeting Performance Targets – </a:t>
            </a:r>
            <a:r>
              <a:rPr lang="en-US" sz="2600" dirty="0" smtClean="0">
                <a:solidFill>
                  <a:schemeClr val="tx1"/>
                </a:solidFill>
              </a:rPr>
              <a:t>§ 490.211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22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HSIP &amp; Safety PM Dates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 smtClean="0"/>
              <a:t>August 31, 2016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smtClean="0"/>
              <a:t>Submit annual HSIP and RHCP via online reporting tool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July 1, 2017</a:t>
            </a:r>
          </a:p>
          <a:p>
            <a:pPr marL="400050" lvl="1" indent="0">
              <a:buNone/>
            </a:pPr>
            <a:r>
              <a:rPr lang="en-US" dirty="0" smtClean="0"/>
              <a:t>Incorporate specific, quantifiable and measureable anticipated improvements for the collection of MIRE FDE into the State Traffic Records Strategic Plan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August 1, 2016</a:t>
            </a:r>
          </a:p>
          <a:p>
            <a:pPr marL="400050" lvl="1" indent="0">
              <a:buNone/>
            </a:pPr>
            <a:r>
              <a:rPr lang="en-US" dirty="0" smtClean="0"/>
              <a:t>Update the SHSP to be consistent with MAP-21 requirements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August 31, 2016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n-US" dirty="0" smtClean="0"/>
              <a:t>State submits CY 2018 targets in HSIP Annual Report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smtClean="0"/>
              <a:t>For common measures, identical to targets in HSP submitted in July 2017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86835" y="3453825"/>
            <a:ext cx="2667000" cy="584775"/>
            <a:chOff x="4724400" y="4783069"/>
            <a:chExt cx="2667000" cy="584775"/>
          </a:xfrm>
        </p:grpSpPr>
        <p:sp>
          <p:nvSpPr>
            <p:cNvPr id="8" name="TextBox 7"/>
            <p:cNvSpPr txBox="1"/>
            <p:nvPr/>
          </p:nvSpPr>
          <p:spPr>
            <a:xfrm>
              <a:off x="4724400" y="4816654"/>
              <a:ext cx="2667000" cy="441146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365760" tIns="137160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600" dirty="0" smtClean="0"/>
                <a:t>August 1, 2017</a:t>
              </a:r>
              <a:endParaRPr lang="en-US" sz="2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4400" y="4783069"/>
              <a:ext cx="5068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86835" y="2082225"/>
            <a:ext cx="2286000" cy="584775"/>
            <a:chOff x="4724400" y="4724400"/>
            <a:chExt cx="2286000" cy="584775"/>
          </a:xfrm>
        </p:grpSpPr>
        <p:sp>
          <p:nvSpPr>
            <p:cNvPr id="11" name="TextBox 10"/>
            <p:cNvSpPr txBox="1"/>
            <p:nvPr/>
          </p:nvSpPr>
          <p:spPr>
            <a:xfrm>
              <a:off x="4724400" y="4763616"/>
              <a:ext cx="2286000" cy="441146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365760" tIns="137160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600" dirty="0" smtClean="0"/>
                <a:t>July 1, 2017</a:t>
              </a:r>
              <a:endParaRPr lang="en-US" sz="2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24400" y="4724400"/>
              <a:ext cx="5068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86835" y="4350435"/>
            <a:ext cx="2826880" cy="584775"/>
            <a:chOff x="4724400" y="4724400"/>
            <a:chExt cx="2826880" cy="584775"/>
          </a:xfrm>
        </p:grpSpPr>
        <p:sp>
          <p:nvSpPr>
            <p:cNvPr id="14" name="TextBox 13"/>
            <p:cNvSpPr txBox="1"/>
            <p:nvPr/>
          </p:nvSpPr>
          <p:spPr>
            <a:xfrm>
              <a:off x="4724400" y="4763616"/>
              <a:ext cx="2826880" cy="441146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365760" tIns="137160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600" dirty="0" smtClean="0"/>
                <a:t>August 31, 2017</a:t>
              </a:r>
              <a:endParaRPr lang="en-US" sz="2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24400" y="4724400"/>
              <a:ext cx="5068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86835" y="1219200"/>
            <a:ext cx="2819400" cy="584775"/>
            <a:chOff x="4724400" y="4724400"/>
            <a:chExt cx="2819400" cy="584775"/>
          </a:xfrm>
        </p:grpSpPr>
        <p:sp>
          <p:nvSpPr>
            <p:cNvPr id="17" name="TextBox 16"/>
            <p:cNvSpPr txBox="1"/>
            <p:nvPr/>
          </p:nvSpPr>
          <p:spPr>
            <a:xfrm>
              <a:off x="4724400" y="4763616"/>
              <a:ext cx="2819400" cy="441146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365760" tIns="137160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600" dirty="0" smtClean="0"/>
                <a:t>August 31, 2016</a:t>
              </a:r>
              <a:endParaRPr lang="en-US" sz="26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724400" y="4724400"/>
              <a:ext cx="5068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978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of HSIP &amp; Safety PM </a:t>
            </a:r>
            <a:r>
              <a:rPr lang="en-US" dirty="0" smtClean="0"/>
              <a:t>Dates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February 1, 2018</a:t>
            </a:r>
          </a:p>
          <a:p>
            <a:pPr marL="328612" lvl="1" indent="0">
              <a:lnSpc>
                <a:spcPct val="80000"/>
              </a:lnSpc>
              <a:buNone/>
            </a:pPr>
            <a:r>
              <a:rPr lang="en-US" sz="1800" dirty="0"/>
              <a:t>MPOs establish targets</a:t>
            </a:r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December 2019</a:t>
            </a:r>
          </a:p>
          <a:p>
            <a:pPr marL="328612" lvl="1" indent="0">
              <a:lnSpc>
                <a:spcPct val="80000"/>
              </a:lnSpc>
              <a:buNone/>
            </a:pPr>
            <a:r>
              <a:rPr lang="en-US" sz="1800" dirty="0"/>
              <a:t>Data available to assess 2018 target achievement</a:t>
            </a:r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March 2020</a:t>
            </a:r>
          </a:p>
          <a:p>
            <a:pPr marL="328612" lvl="1" indent="0">
              <a:lnSpc>
                <a:spcPct val="80000"/>
              </a:lnSpc>
              <a:buNone/>
            </a:pPr>
            <a:r>
              <a:rPr lang="en-US" sz="1800" dirty="0"/>
              <a:t>FHWA notifies States of determination whether State met or made significant progress toward meeting targets</a:t>
            </a:r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October 2020</a:t>
            </a:r>
          </a:p>
          <a:p>
            <a:pPr marL="328612" lvl="1" indent="0">
              <a:lnSpc>
                <a:spcPct val="80000"/>
              </a:lnSpc>
              <a:buNone/>
            </a:pPr>
            <a:r>
              <a:rPr lang="en-US" sz="1800" dirty="0"/>
              <a:t>For States that did not meet or make significant progress toward meeting targets:  obligation authority limitation, HSIP Implementation </a:t>
            </a:r>
            <a:r>
              <a:rPr lang="en-US" sz="1800" dirty="0" smtClean="0"/>
              <a:t>Plan due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September 30, 2026</a:t>
            </a:r>
          </a:p>
          <a:p>
            <a:pPr marL="334963" lvl="1" indent="0">
              <a:buNone/>
            </a:pPr>
            <a:r>
              <a:rPr lang="en-US" sz="1800" dirty="0"/>
              <a:t>Collect and use the MIRE FDE to improve safety on all public roads</a:t>
            </a:r>
          </a:p>
          <a:p>
            <a:pPr marL="334963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62000" y="1295400"/>
            <a:ext cx="2471738" cy="492443"/>
            <a:chOff x="4691062" y="4770566"/>
            <a:chExt cx="2471738" cy="492443"/>
          </a:xfrm>
        </p:grpSpPr>
        <p:sp>
          <p:nvSpPr>
            <p:cNvPr id="8" name="TextBox 7"/>
            <p:cNvSpPr txBox="1"/>
            <p:nvPr/>
          </p:nvSpPr>
          <p:spPr>
            <a:xfrm>
              <a:off x="4724400" y="4800549"/>
              <a:ext cx="2438400" cy="367280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274320" tIns="64008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200" dirty="0" smtClean="0"/>
                <a:t>February 27, 2018</a:t>
              </a:r>
              <a:endParaRPr lang="en-US" sz="22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91062" y="4770566"/>
              <a:ext cx="44755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26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62000" y="2091087"/>
            <a:ext cx="2352676" cy="492443"/>
            <a:chOff x="4691062" y="4770566"/>
            <a:chExt cx="2352676" cy="492443"/>
          </a:xfrm>
        </p:grpSpPr>
        <p:sp>
          <p:nvSpPr>
            <p:cNvPr id="23" name="TextBox 22"/>
            <p:cNvSpPr txBox="1"/>
            <p:nvPr/>
          </p:nvSpPr>
          <p:spPr>
            <a:xfrm>
              <a:off x="4724400" y="4795356"/>
              <a:ext cx="2319338" cy="377667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274320" tIns="64008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200" dirty="0" smtClean="0"/>
                <a:t>December 2019</a:t>
              </a:r>
              <a:endParaRPr lang="en-US" sz="2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691062" y="4770566"/>
              <a:ext cx="44755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26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62000" y="2886774"/>
            <a:ext cx="1905000" cy="492443"/>
            <a:chOff x="4691062" y="4770566"/>
            <a:chExt cx="1905000" cy="492443"/>
          </a:xfrm>
        </p:grpSpPr>
        <p:sp>
          <p:nvSpPr>
            <p:cNvPr id="26" name="TextBox 25"/>
            <p:cNvSpPr txBox="1"/>
            <p:nvPr/>
          </p:nvSpPr>
          <p:spPr>
            <a:xfrm>
              <a:off x="4724400" y="4795356"/>
              <a:ext cx="1871662" cy="377667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274320" tIns="64008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200" dirty="0" smtClean="0"/>
                <a:t>March 2020</a:t>
              </a:r>
              <a:endParaRPr lang="en-US" sz="2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691062" y="4770566"/>
              <a:ext cx="44755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26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62000" y="3886200"/>
            <a:ext cx="2352676" cy="492443"/>
            <a:chOff x="4691062" y="4770566"/>
            <a:chExt cx="2352676" cy="492443"/>
          </a:xfrm>
        </p:grpSpPr>
        <p:sp>
          <p:nvSpPr>
            <p:cNvPr id="29" name="TextBox 28"/>
            <p:cNvSpPr txBox="1"/>
            <p:nvPr/>
          </p:nvSpPr>
          <p:spPr>
            <a:xfrm>
              <a:off x="4724400" y="4800549"/>
              <a:ext cx="2319338" cy="367280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274320" tIns="64008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200" dirty="0" smtClean="0"/>
                <a:t>October 1, 2020</a:t>
              </a:r>
              <a:endParaRPr lang="en-US" sz="2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691062" y="4770566"/>
              <a:ext cx="44755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26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778669" y="4953000"/>
            <a:ext cx="2802731" cy="492443"/>
            <a:chOff x="4691062" y="4770566"/>
            <a:chExt cx="2802731" cy="492443"/>
          </a:xfrm>
        </p:grpSpPr>
        <p:sp>
          <p:nvSpPr>
            <p:cNvPr id="32" name="TextBox 31"/>
            <p:cNvSpPr txBox="1"/>
            <p:nvPr/>
          </p:nvSpPr>
          <p:spPr>
            <a:xfrm>
              <a:off x="4724399" y="4800549"/>
              <a:ext cx="2769394" cy="367280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274320" tIns="64008" rIns="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200" dirty="0" smtClean="0"/>
                <a:t>September 30, 2026</a:t>
              </a:r>
              <a:endParaRPr lang="en-US" sz="2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691062" y="4770566"/>
              <a:ext cx="447558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26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31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HSIP and Safety PM Final Rules </a:t>
            </a:r>
            <a:br>
              <a:rPr lang="en-US" dirty="0" smtClean="0"/>
            </a:br>
            <a:r>
              <a:rPr lang="en-US" dirty="0" smtClean="0"/>
              <a:t>and NPRM Documents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The HSIP and Safety PM Final Rules, as well as the NPRM documents, can be found at the links below:</a:t>
            </a:r>
          </a:p>
          <a:p>
            <a:pPr>
              <a:buClrTx/>
            </a:pPr>
            <a:r>
              <a:rPr lang="en-US" dirty="0" smtClean="0"/>
              <a:t>New rules effective: </a:t>
            </a:r>
            <a:r>
              <a:rPr lang="en-US" b="1" dirty="0" smtClean="0"/>
              <a:t>April 14, 2016</a:t>
            </a:r>
          </a:p>
          <a:p>
            <a:pPr lvl="1">
              <a:buClrTx/>
            </a:pPr>
            <a:r>
              <a:rPr lang="en-US" dirty="0" smtClean="0"/>
              <a:t>HSIP (FHWA-2013-0019)</a:t>
            </a:r>
          </a:p>
          <a:p>
            <a:pPr marL="739775" lvl="1" indent="0">
              <a:buNone/>
            </a:pP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://www.regulations.gov/#!docketDetail;D=FHWA-2013-0019</a:t>
            </a: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>
              <a:buClrTx/>
            </a:pPr>
            <a:r>
              <a:rPr lang="en-US" dirty="0" smtClean="0"/>
              <a:t>Safety PM (FHWA-2013-0020)</a:t>
            </a:r>
          </a:p>
          <a:p>
            <a:pPr marL="739775" lvl="1" indent="0">
              <a:buNone/>
            </a:pPr>
            <a:r>
              <a:rPr lang="en-US" sz="2000" dirty="0" smtClean="0">
                <a:hlinkClick r:id="rId4"/>
              </a:rPr>
              <a:t>http</a:t>
            </a:r>
            <a:r>
              <a:rPr lang="en-US" sz="2000" dirty="0">
                <a:hlinkClick r:id="rId4"/>
              </a:rPr>
              <a:t>://www.regulations.gov/#!</a:t>
            </a:r>
            <a:r>
              <a:rPr lang="en-US" sz="2000" dirty="0" smtClean="0">
                <a:hlinkClick r:id="rId4"/>
              </a:rPr>
              <a:t>docketDetail;D=FHWA-2013-0020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3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Final Rules, Different but Related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Highway Safety Improvement </a:t>
            </a:r>
            <a:r>
              <a:rPr lang="en-US" dirty="0"/>
              <a:t>Program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(HSIP)</a:t>
            </a:r>
          </a:p>
          <a:p>
            <a:pPr lvl="1"/>
            <a:r>
              <a:rPr lang="en-US" dirty="0"/>
              <a:t>Revises existing regulation (23 CFR 924)</a:t>
            </a:r>
          </a:p>
          <a:p>
            <a:r>
              <a:rPr lang="en-US" dirty="0" smtClean="0"/>
              <a:t>Safety </a:t>
            </a:r>
            <a:r>
              <a:rPr lang="en-US" dirty="0"/>
              <a:t>Performance </a:t>
            </a:r>
            <a:r>
              <a:rPr lang="en-US" dirty="0" smtClean="0"/>
              <a:t>Measures </a:t>
            </a:r>
            <a:endParaRPr lang="en-US" dirty="0"/>
          </a:p>
          <a:p>
            <a:pPr lvl="1"/>
            <a:r>
              <a:rPr lang="en-US" dirty="0" smtClean="0"/>
              <a:t>Establishes new </a:t>
            </a:r>
            <a:r>
              <a:rPr lang="en-US" dirty="0"/>
              <a:t>regulation (23 CFR 490) to </a:t>
            </a:r>
            <a:r>
              <a:rPr lang="en-US" dirty="0" smtClean="0"/>
              <a:t>implement MAP-21 Performance Management Requirements</a:t>
            </a:r>
          </a:p>
          <a:p>
            <a:pPr lvl="1"/>
            <a:r>
              <a:rPr lang="en-US" dirty="0" smtClean="0"/>
              <a:t>Defines safety performance management requirements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304800" y="0"/>
            <a:ext cx="9448800" cy="4571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5400" dirty="0"/>
              <a:t>Highway Safety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Improvement Program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3600" b="1" i="1" dirty="0" smtClean="0">
                <a:solidFill>
                  <a:schemeClr val="tx1"/>
                </a:solidFill>
              </a:rPr>
              <a:t>Overview </a:t>
            </a:r>
            <a:r>
              <a:rPr lang="en-US" sz="3600" b="1" i="1" dirty="0">
                <a:solidFill>
                  <a:schemeClr val="tx1"/>
                </a:solidFill>
              </a:rPr>
              <a:t>of </a:t>
            </a:r>
            <a:r>
              <a:rPr lang="en-US" sz="3600" b="1" i="1" dirty="0" smtClean="0">
                <a:solidFill>
                  <a:schemeClr val="tx1"/>
                </a:solidFill>
              </a:rPr>
              <a:t>Final Rule</a:t>
            </a:r>
          </a:p>
          <a:p>
            <a:pPr lvl="0"/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/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Docket #: FHWA-2013-0019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04800" y="0"/>
            <a:ext cx="9448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81800" y="6488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FHWA-SA-16-022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7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HSIP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Core Federal-aid program</a:t>
            </a:r>
          </a:p>
          <a:p>
            <a:pPr lvl="1"/>
            <a:r>
              <a:rPr lang="en-US" dirty="0" smtClean="0"/>
              <a:t>Purpose: achieve a significant reduction in fatalities and serious injuries on all public roads</a:t>
            </a:r>
          </a:p>
          <a:p>
            <a:pPr lvl="1"/>
            <a:r>
              <a:rPr lang="en-US" dirty="0" smtClean="0"/>
              <a:t>$2.5 billion annual apportionment</a:t>
            </a:r>
          </a:p>
          <a:p>
            <a:pPr lvl="2"/>
            <a:r>
              <a:rPr lang="en-US" dirty="0"/>
              <a:t>Railway-Highway Crossing </a:t>
            </a:r>
            <a:r>
              <a:rPr lang="en-US" dirty="0" smtClean="0"/>
              <a:t>Program (RHCP) set-aside </a:t>
            </a:r>
          </a:p>
          <a:p>
            <a:pPr lvl="0"/>
            <a:r>
              <a:rPr lang="en-US" dirty="0" smtClean="0"/>
              <a:t>Last rulemaking update took effect:</a:t>
            </a:r>
            <a:endParaRPr lang="en-US" b="1" i="1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04800" y="0"/>
            <a:ext cx="9448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4724400" y="4648200"/>
            <a:ext cx="3581400" cy="671979"/>
            <a:chOff x="4724400" y="4648200"/>
            <a:chExt cx="3581400" cy="671979"/>
          </a:xfrm>
        </p:grpSpPr>
        <p:sp>
          <p:nvSpPr>
            <p:cNvPr id="7" name="TextBox 6"/>
            <p:cNvSpPr txBox="1"/>
            <p:nvPr/>
          </p:nvSpPr>
          <p:spPr>
            <a:xfrm>
              <a:off x="4724400" y="4648200"/>
              <a:ext cx="3581400" cy="671979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685800" tIns="228600" rIns="182880" bIns="18288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3000" dirty="0"/>
                <a:t>January 23, 2009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76800" y="4724400"/>
              <a:ext cx="50687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32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945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Legislative Changes and Requirements for HSIP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Items Removed </a:t>
            </a:r>
            <a:r>
              <a:rPr lang="en-US" sz="27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(no longer exist under MAP-21)</a:t>
            </a:r>
          </a:p>
          <a:p>
            <a:pPr lvl="1"/>
            <a:r>
              <a:rPr lang="en-US" dirty="0" smtClean="0"/>
              <a:t>Transparency Report</a:t>
            </a:r>
          </a:p>
          <a:p>
            <a:pPr lvl="1"/>
            <a:r>
              <a:rPr lang="en-US" dirty="0" smtClean="0"/>
              <a:t>High Risk Rural Roads set-aside and reporting requirements</a:t>
            </a:r>
          </a:p>
          <a:p>
            <a:pPr lvl="1"/>
            <a:r>
              <a:rPr lang="en-US" dirty="0" smtClean="0"/>
              <a:t>10% flexibility provision for States to use safety funding per 23 U.S.C. 148(e)</a:t>
            </a:r>
          </a:p>
          <a:p>
            <a:pPr lvl="0"/>
            <a:r>
              <a:rPr lang="en-US" dirty="0" smtClean="0"/>
              <a:t>Items Added</a:t>
            </a:r>
          </a:p>
          <a:p>
            <a:pPr lvl="1"/>
            <a:r>
              <a:rPr lang="en-US" dirty="0" smtClean="0"/>
              <a:t>State Strategic Highway Safety Plan update requirements</a:t>
            </a:r>
          </a:p>
          <a:p>
            <a:pPr lvl="1"/>
            <a:r>
              <a:rPr lang="en-US" dirty="0" smtClean="0"/>
              <a:t>Subset of model inventory of roadway elements</a:t>
            </a:r>
          </a:p>
          <a:p>
            <a:pPr lvl="1"/>
            <a:r>
              <a:rPr lang="en-US" dirty="0" smtClean="0"/>
              <a:t>HSIP reporting content and schedule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9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Strategic Highway Safety Plan </a:t>
            </a:r>
            <a:br>
              <a:rPr lang="en-US" dirty="0" smtClean="0"/>
            </a:br>
            <a:r>
              <a:rPr lang="en-US" dirty="0" smtClean="0"/>
              <a:t>Update Requirements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SHSP update cycle: No later than 5 years from the previously approved version</a:t>
            </a:r>
          </a:p>
          <a:p>
            <a:pPr lvl="1"/>
            <a:r>
              <a:rPr lang="en-US" dirty="0" smtClean="0"/>
              <a:t>Consistent with current practice in most states</a:t>
            </a:r>
          </a:p>
          <a:p>
            <a:pPr lvl="1"/>
            <a:r>
              <a:rPr lang="en-US" dirty="0" smtClean="0"/>
              <a:t>Reflects current guidance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HSIP Reporting Content and Schedule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Consistent with existing guidance</a:t>
            </a:r>
          </a:p>
          <a:p>
            <a:pPr lvl="1"/>
            <a:r>
              <a:rPr lang="en-US" dirty="0" smtClean="0"/>
              <a:t>Document and describe progress made to achieve annual safety performance targets </a:t>
            </a:r>
            <a:endParaRPr lang="en-US" sz="2200" b="1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/>
            <a:r>
              <a:rPr lang="en-US" dirty="0" smtClean="0"/>
              <a:t>Schedule</a:t>
            </a:r>
          </a:p>
          <a:p>
            <a:pPr lvl="1"/>
            <a:r>
              <a:rPr lang="en-US" dirty="0" smtClean="0"/>
              <a:t>Submit annually</a:t>
            </a:r>
          </a:p>
          <a:p>
            <a:pPr lvl="1"/>
            <a:r>
              <a:rPr lang="en-US" dirty="0" smtClean="0"/>
              <a:t>Due by</a:t>
            </a:r>
            <a:endParaRPr lang="en-US" sz="22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/>
            <a:r>
              <a:rPr lang="en-US" dirty="0" smtClean="0"/>
              <a:t>Submit via online reporting tool</a:t>
            </a:r>
          </a:p>
          <a:p>
            <a:pPr lvl="0"/>
            <a:r>
              <a:rPr lang="en-US" dirty="0" smtClean="0"/>
              <a:t>FHWA posts HSIP reports to Office of Safety Website: </a:t>
            </a:r>
          </a:p>
          <a:p>
            <a:pPr lvl="1"/>
            <a:r>
              <a:rPr lang="en-US" u="sng" dirty="0" smtClean="0">
                <a:solidFill>
                  <a:srgbClr val="0070C0"/>
                </a:solidFill>
                <a:hlinkClick r:id="rId3"/>
              </a:rPr>
              <a:t>http://safety.fhwa.dot.gov/hsip/reports/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4571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286000" y="3733800"/>
            <a:ext cx="1524000" cy="400110"/>
            <a:chOff x="4724400" y="4800600"/>
            <a:chExt cx="1524000" cy="400110"/>
          </a:xfrm>
        </p:grpSpPr>
        <p:sp>
          <p:nvSpPr>
            <p:cNvPr id="8" name="TextBox 7"/>
            <p:cNvSpPr txBox="1"/>
            <p:nvPr/>
          </p:nvSpPr>
          <p:spPr>
            <a:xfrm>
              <a:off x="4724400" y="4809781"/>
              <a:ext cx="1524000" cy="348813"/>
            </a:xfrm>
            <a:prstGeom prst="rect">
              <a:avLst/>
            </a:prstGeom>
            <a:ln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365760" tIns="45720" rIns="91440" bIns="45720" rtlCol="0" anchor="ctr" anchorCtr="0">
              <a:spAutoFit/>
            </a:bodyPr>
            <a:lstStyle>
              <a:defPPr>
                <a:defRPr lang="en-US"/>
              </a:defPPr>
              <a:lvl1pPr algn="ctr">
                <a:lnSpc>
                  <a:spcPts val="2000"/>
                </a:lnSpc>
                <a:defRPr b="1"/>
              </a:lvl1pPr>
            </a:lstStyle>
            <a:p>
              <a:r>
                <a:rPr lang="en-US" sz="2000" dirty="0" smtClean="0"/>
                <a:t>August 31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39594" y="4800600"/>
              <a:ext cx="3866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tx2">
                      <a:lumMod val="20000"/>
                      <a:lumOff val="80000"/>
                    </a:schemeClr>
                  </a:solidFill>
                  <a:sym typeface="Wingdings" panose="05000000000000000000" pitchFamily="2" charset="2"/>
                </a:rPr>
                <a:t></a:t>
              </a:r>
              <a:endParaRPr lang="en-US" sz="2000" b="1" dirty="0">
                <a:solidFill>
                  <a:schemeClr val="tx2">
                    <a:lumMod val="20000"/>
                    <a:lumOff val="8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69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5400" dirty="0" smtClean="0"/>
              <a:t>Safety Performance </a:t>
            </a:r>
            <a:r>
              <a:rPr lang="en-US" sz="5400" dirty="0"/>
              <a:t>Management Measures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sz="3600" b="1" i="1" dirty="0" smtClean="0">
                <a:solidFill>
                  <a:schemeClr val="tx1"/>
                </a:solidFill>
              </a:rPr>
              <a:t>Overview </a:t>
            </a:r>
            <a:r>
              <a:rPr lang="en-US" sz="3600" b="1" i="1" dirty="0">
                <a:solidFill>
                  <a:schemeClr val="tx1"/>
                </a:solidFill>
              </a:rPr>
              <a:t>of </a:t>
            </a:r>
            <a:r>
              <a:rPr lang="en-US" sz="3600" b="1" i="1" dirty="0" smtClean="0">
                <a:solidFill>
                  <a:schemeClr val="tx1"/>
                </a:solidFill>
              </a:rPr>
              <a:t>Final Rule</a:t>
            </a:r>
          </a:p>
          <a:p>
            <a:pPr lvl="0"/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/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Docket #: FHWA-2013-0020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04800" y="0"/>
            <a:ext cx="94488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81800" y="6488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FHWA-SA-16-022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5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Provisions in the Safety Performance Measures Final Rule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5 </a:t>
            </a:r>
            <a:r>
              <a:rPr lang="en-US" dirty="0"/>
              <a:t>p</a:t>
            </a:r>
            <a:r>
              <a:rPr lang="en-US" dirty="0" smtClean="0"/>
              <a:t>erformance Measures </a:t>
            </a:r>
          </a:p>
          <a:p>
            <a:r>
              <a:rPr lang="en-US" dirty="0" smtClean="0"/>
              <a:t>Institutes the process for State DOTs and MPOs to establish &amp; report on their targets</a:t>
            </a:r>
          </a:p>
          <a:p>
            <a:r>
              <a:rPr lang="en-US" dirty="0" smtClean="0"/>
              <a:t>Institutes the process for FHWA to assess whether a State has met or made significant Progress</a:t>
            </a:r>
          </a:p>
          <a:p>
            <a:r>
              <a:rPr lang="en-US" dirty="0"/>
              <a:t>A</a:t>
            </a:r>
            <a:r>
              <a:rPr lang="en-US" dirty="0" smtClean="0"/>
              <a:t> common national definition for serious injuries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683653"/>
      </p:ext>
    </p:extLst>
  </p:cSld>
  <p:clrMapOvr>
    <a:masterClrMapping/>
  </p:clrMapOvr>
</p:sld>
</file>

<file path=ppt/theme/theme1.xml><?xml version="1.0" encoding="utf-8"?>
<a:theme xmlns:a="http://schemas.openxmlformats.org/drawingml/2006/main" name="FHWA Theme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1E1FAFCE1623429093C1998B8D6091" ma:contentTypeVersion="0" ma:contentTypeDescription="Create a new document." ma:contentTypeScope="" ma:versionID="381900d218d0af6d5db76f731f60b3a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E6B8A6-493B-47C3-AF59-1239C895ED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F936E6E-C9C2-453C-8E69-F16E28E77E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41DFD0-DBB2-488B-8525-C8D8A4CAA940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</TotalTime>
  <Words>863</Words>
  <Application>Microsoft Office PowerPoint</Application>
  <PresentationFormat>On-screen Show (4:3)</PresentationFormat>
  <Paragraphs>161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FHWA Theme</vt:lpstr>
      <vt:lpstr>Highway Safety  Improvement Program  —and— Safety Performance  Management Measures Final Rules Overview</vt:lpstr>
      <vt:lpstr>Two Final Rules, Different but Related</vt:lpstr>
      <vt:lpstr>Highway Safety  Improvement Program</vt:lpstr>
      <vt:lpstr>HSIP Background</vt:lpstr>
      <vt:lpstr>Legislative Changes and Requirements for HSIP</vt:lpstr>
      <vt:lpstr>State Strategic Highway Safety Plan  Update Requirements</vt:lpstr>
      <vt:lpstr>HSIP Reporting Content and Schedule</vt:lpstr>
      <vt:lpstr>Safety Performance Management Measures</vt:lpstr>
      <vt:lpstr>Major Provisions in the Safety Performance Measures Final Rule</vt:lpstr>
      <vt:lpstr>Safety Performance Management Measures  for the HSIP – § 490.207 </vt:lpstr>
      <vt:lpstr>Establishment of Performance Targets – § 490.209</vt:lpstr>
      <vt:lpstr>MPO Targets – § 490.209</vt:lpstr>
      <vt:lpstr>Determining Whether a State DOT Has Met or Made Significant Progress Toward Meeting Performance Targets – § 490.211</vt:lpstr>
      <vt:lpstr>Determining Whether a State DOT Has Met or Made Significant Progress Toward Meeting Performance Targets – § 490.211</vt:lpstr>
      <vt:lpstr>Recap of HSIP &amp; Safety PM Dates</vt:lpstr>
      <vt:lpstr>Recap of HSIP &amp; Safety PM Dates</vt:lpstr>
      <vt:lpstr>HSIP and Safety PM Final Rules  and NPRM Documents</vt:lpstr>
    </vt:vector>
  </TitlesOfParts>
  <Company>Kimley-Horn and Associates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KHA_User</dc:creator>
  <cp:lastModifiedBy>Mikyska, Carl</cp:lastModifiedBy>
  <cp:revision>470</cp:revision>
  <cp:lastPrinted>2016-04-07T17:46:32Z</cp:lastPrinted>
  <dcterms:created xsi:type="dcterms:W3CDTF">2014-01-16T13:46:22Z</dcterms:created>
  <dcterms:modified xsi:type="dcterms:W3CDTF">2016-04-26T17:04:21Z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0x010100381E1FAFCE1623429093C1998B8D6091</vt:lpwstr>
  </property>
</Properties>
</file>