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8" r:id="rId5"/>
    <p:sldId id="261"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284"/>
    <a:srgbClr val="D7181F"/>
    <a:srgbClr val="1F4283"/>
    <a:srgbClr val="0054A8"/>
    <a:srgbClr val="1B146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2710" autoAdjust="0"/>
  </p:normalViewPr>
  <p:slideViewPr>
    <p:cSldViewPr>
      <p:cViewPr varScale="1">
        <p:scale>
          <a:sx n="106" d="100"/>
          <a:sy n="106" d="100"/>
        </p:scale>
        <p:origin x="1698" y="78"/>
      </p:cViewPr>
      <p:guideLst>
        <p:guide orient="horz" pos="2160"/>
        <p:guide pos="2880"/>
      </p:guideLst>
    </p:cSldViewPr>
  </p:slideViewPr>
  <p:outlineViewPr>
    <p:cViewPr>
      <p:scale>
        <a:sx n="33" d="100"/>
        <a:sy n="33" d="100"/>
      </p:scale>
      <p:origin x="0" y="-65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8696B92-311D-4741-8C09-BFE427D35F56}" type="datetimeFigureOut">
              <a:rPr lang="en-US" smtClean="0"/>
              <a:t>4/26/2016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2D8AD3-1DDF-479A-9B10-B8C213DEFBC3}" type="slidenum">
              <a:rPr lang="en-US" smtClean="0"/>
              <a:t>‹#›</a:t>
            </a:fld>
            <a:endParaRPr lang="en-US"/>
          </a:p>
        </p:txBody>
      </p:sp>
    </p:spTree>
    <p:extLst>
      <p:ext uri="{BB962C8B-B14F-4D97-AF65-F5344CB8AC3E}">
        <p14:creationId xmlns:p14="http://schemas.microsoft.com/office/powerpoint/2010/main" val="389712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CAE98B-74C9-4BD8-B025-7AF83095E9DE}" type="datetimeFigureOut">
              <a:rPr lang="en-US" smtClean="0"/>
              <a:t>4/26/2016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F7A24B-5F48-4079-8CE9-5C40636AF561}" type="slidenum">
              <a:rPr lang="en-US" smtClean="0"/>
              <a:t>‹#›</a:t>
            </a:fld>
            <a:endParaRPr lang="en-US"/>
          </a:p>
        </p:txBody>
      </p:sp>
    </p:spTree>
    <p:extLst>
      <p:ext uri="{BB962C8B-B14F-4D97-AF65-F5344CB8AC3E}">
        <p14:creationId xmlns:p14="http://schemas.microsoft.com/office/powerpoint/2010/main" val="106906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7A24B-5F48-4079-8CE9-5C40636AF561}" type="slidenum">
              <a:rPr lang="en-US" smtClean="0"/>
              <a:t>1</a:t>
            </a:fld>
            <a:endParaRPr lang="en-US"/>
          </a:p>
        </p:txBody>
      </p:sp>
    </p:spTree>
    <p:extLst>
      <p:ext uri="{BB962C8B-B14F-4D97-AF65-F5344CB8AC3E}">
        <p14:creationId xmlns:p14="http://schemas.microsoft.com/office/powerpoint/2010/main" val="319862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Florida projects totaled $112.7 million</a:t>
            </a:r>
            <a:r>
              <a:rPr lang="en-US" baseline="0" dirty="0" smtClean="0"/>
              <a:t> with only $52.5 million of appropriated obligating authority.  FDOT chose to not move forward with any projects having a balance in funds of less than $1,000.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10</a:t>
            </a:fld>
            <a:endParaRPr lang="en-US"/>
          </a:p>
        </p:txBody>
      </p:sp>
    </p:spTree>
    <p:extLst>
      <p:ext uri="{BB962C8B-B14F-4D97-AF65-F5344CB8AC3E}">
        <p14:creationId xmlns:p14="http://schemas.microsoft.com/office/powerpoint/2010/main" val="413128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7A24B-5F48-4079-8CE9-5C40636AF561}" type="slidenum">
              <a:rPr lang="en-US" smtClean="0"/>
              <a:t>11</a:t>
            </a:fld>
            <a:endParaRPr lang="en-US"/>
          </a:p>
        </p:txBody>
      </p:sp>
    </p:spTree>
    <p:extLst>
      <p:ext uri="{BB962C8B-B14F-4D97-AF65-F5344CB8AC3E}">
        <p14:creationId xmlns:p14="http://schemas.microsoft.com/office/powerpoint/2010/main" val="109806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Legislation approved in both 2014 and 2015 codifies the Department’s role in the advancement of paved multiuse trails</a:t>
            </a:r>
          </a:p>
          <a:p>
            <a:pPr>
              <a:defRPr/>
            </a:pPr>
            <a:endParaRPr lang="en-US" dirty="0"/>
          </a:p>
          <a:p>
            <a:pPr defTabSz="931774">
              <a:defRPr/>
            </a:pPr>
            <a:r>
              <a:rPr lang="en-US" b="1" dirty="0"/>
              <a:t>2015 Legislation</a:t>
            </a:r>
            <a:r>
              <a:rPr lang="en-US" dirty="0"/>
              <a:t>: SUN Trail</a:t>
            </a:r>
          </a:p>
          <a:p>
            <a:pPr defTabSz="931774">
              <a:defRPr/>
            </a:pPr>
            <a:r>
              <a:rPr lang="en-US" dirty="0"/>
              <a:t>Excludes: sidewalks; loop trails wholly within a single park or natural area; water trails; the Florida National Scenic Trail; </a:t>
            </a:r>
          </a:p>
          <a:p>
            <a:pPr defTabSz="931774">
              <a:defRPr/>
            </a:pPr>
            <a:r>
              <a:rPr lang="en-US" dirty="0"/>
              <a:t>and On-road facilities except:</a:t>
            </a:r>
          </a:p>
          <a:p>
            <a:pPr defTabSz="931774">
              <a:defRPr/>
            </a:pPr>
            <a:r>
              <a:rPr lang="en-US" dirty="0"/>
              <a:t>Segments less than a ½ mile connecting two or more non-motorized trails; or on-road components of FKOSHT.</a:t>
            </a:r>
          </a:p>
          <a:p>
            <a:pPr defTabSz="931774">
              <a:defRPr/>
            </a:pPr>
            <a:endParaRPr lang="en-US" dirty="0">
              <a:ln w="0"/>
              <a:effectLst>
                <a:outerShdw blurRad="38100" dist="25400" dir="5400000" algn="ctr" rotWithShape="0">
                  <a:srgbClr val="6E747A">
                    <a:alpha val="43000"/>
                  </a:srgbClr>
                </a:outerShdw>
              </a:effectLst>
            </a:endParaRPr>
          </a:p>
          <a:p>
            <a:pPr defTabSz="931774">
              <a:defRPr/>
            </a:pPr>
            <a:r>
              <a:rPr lang="en-US" b="1" dirty="0">
                <a:ln w="0"/>
                <a:effectLst>
                  <a:outerShdw blurRad="38100" dist="25400" dir="5400000" algn="ctr" rotWithShape="0">
                    <a:srgbClr val="6E747A">
                      <a:alpha val="43000"/>
                    </a:srgbClr>
                  </a:outerShdw>
                </a:effectLst>
              </a:rPr>
              <a:t>2014 Trail Legislation: 335.065(4</a:t>
            </a:r>
            <a:r>
              <a:rPr lang="en-US" dirty="0">
                <a:ln w="0"/>
                <a:effectLst>
                  <a:outerShdw blurRad="38100" dist="25400" dir="5400000" algn="ctr" rotWithShape="0">
                    <a:srgbClr val="6E747A">
                      <a:alpha val="43000"/>
                    </a:srgbClr>
                  </a:outerShdw>
                </a:effectLst>
              </a:rPr>
              <a:t>), FS: set the stage but didn’t include funding</a:t>
            </a:r>
          </a:p>
          <a:p>
            <a:pPr defTabSz="931774">
              <a:defRPr/>
            </a:pPr>
            <a:r>
              <a:rPr lang="en-US" dirty="0">
                <a:ln w="0"/>
                <a:effectLst>
                  <a:outerShdw blurRad="38100" dist="25400" dir="5400000" algn="ctr" rotWithShape="0">
                    <a:srgbClr val="6E747A">
                      <a:alpha val="43000"/>
                    </a:srgbClr>
                  </a:outerShdw>
                </a:effectLst>
              </a:rPr>
              <a:t>Directed DOT to give funding priority to trail projects identified by the FL Greenways &amp; Trails Council as a priority within the Florida Greenways and Trails System, closes gaps, national/statewide/regional importance, &amp; operated/maintained by an entity other that FDOT.</a:t>
            </a:r>
          </a:p>
          <a:p>
            <a:pPr marL="291179" indent="-291179">
              <a:buFont typeface="Arial" panose="020B0604020202020204" pitchFamily="34" charset="0"/>
              <a:buChar char="•"/>
              <a:defRPr/>
            </a:pPr>
            <a:r>
              <a:rPr lang="en-US" dirty="0"/>
              <a:t>The FGTS Plan establishes Florida’s vision for a statewide trail network</a:t>
            </a:r>
            <a:endParaRPr lang="en-US" dirty="0">
              <a:ln w="0"/>
              <a:effectLst>
                <a:outerShdw blurRad="38100" dist="25400" dir="5400000" algn="ctr" rotWithShape="0">
                  <a:srgbClr val="6E747A">
                    <a:alpha val="43000"/>
                  </a:srgbClr>
                </a:outerShdw>
              </a:effectLst>
            </a:endParaRPr>
          </a:p>
          <a:p>
            <a:pPr defTabSz="931774">
              <a:defRPr/>
            </a:pPr>
            <a:endParaRPr lang="en-US" dirty="0">
              <a:ln w="0"/>
              <a:effectLst>
                <a:outerShdw blurRad="38100" dist="25400" dir="5400000" algn="ctr" rotWithShape="0">
                  <a:srgbClr val="6E747A">
                    <a:alpha val="43000"/>
                  </a:srgbClr>
                </a:outerShdw>
              </a:effectLst>
            </a:endParaRPr>
          </a:p>
          <a:p>
            <a:pPr defTabSz="931774">
              <a:defRPr/>
            </a:pPr>
            <a:r>
              <a:rPr lang="en-US" b="1" dirty="0">
                <a:ln w="0"/>
                <a:effectLst>
                  <a:outerShdw blurRad="38100" dist="25400" dir="5400000" algn="ctr" rotWithShape="0">
                    <a:srgbClr val="6E747A">
                      <a:alpha val="43000"/>
                    </a:srgbClr>
                  </a:outerShdw>
                </a:effectLst>
              </a:rPr>
              <a:t>Not one funding source will implement all trail needs. SUN Trail funding must be strategic.</a:t>
            </a:r>
          </a:p>
          <a:p>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12</a:t>
            </a:fld>
            <a:endParaRPr lang="en-US"/>
          </a:p>
        </p:txBody>
      </p:sp>
    </p:spTree>
    <p:extLst>
      <p:ext uri="{BB962C8B-B14F-4D97-AF65-F5344CB8AC3E}">
        <p14:creationId xmlns:p14="http://schemas.microsoft.com/office/powerpoint/2010/main" val="159909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dirty="0" smtClean="0"/>
              <a:t>DOT will program allocations from the State Transportation Trust Fund (STTF) for the SUN Trail Network through a </a:t>
            </a:r>
            <a:r>
              <a:rPr lang="en-US" b="1" u="sng" dirty="0" smtClean="0"/>
              <a:t>Two Tier Structure</a:t>
            </a:r>
            <a:r>
              <a:rPr lang="en-US" dirty="0" smtClean="0"/>
              <a:t>:</a:t>
            </a:r>
          </a:p>
          <a:p>
            <a:pPr marL="232943" indent="-232943">
              <a:lnSpc>
                <a:spcPct val="150000"/>
              </a:lnSpc>
              <a:buFont typeface="+mj-lt"/>
              <a:buAutoNum type="arabicPeriod"/>
              <a:defRPr/>
            </a:pPr>
            <a:r>
              <a:rPr lang="en-US" dirty="0" smtClean="0"/>
              <a:t>Prioritized </a:t>
            </a:r>
            <a:r>
              <a:rPr lang="en-US" b="1" u="sng" dirty="0" smtClean="0"/>
              <a:t>Regional Systems </a:t>
            </a:r>
            <a:r>
              <a:rPr lang="en-US" dirty="0" smtClean="0"/>
              <a:t>paved multi-use trail systems: </a:t>
            </a:r>
          </a:p>
          <a:p>
            <a:pPr marL="640594" lvl="1" indent="-174708">
              <a:lnSpc>
                <a:spcPct val="150000"/>
              </a:lnSpc>
              <a:buFont typeface="Arial" panose="020B0604020202020204" pitchFamily="34" charset="0"/>
              <a:buChar char="•"/>
              <a:defRPr/>
            </a:pPr>
            <a:r>
              <a:rPr lang="en-US" dirty="0" smtClean="0"/>
              <a:t>Manageable: achievable within a reasonable timeframe</a:t>
            </a:r>
          </a:p>
          <a:p>
            <a:pPr marL="640594" lvl="1" indent="-174708">
              <a:lnSpc>
                <a:spcPct val="150000"/>
              </a:lnSpc>
              <a:buFont typeface="Arial" panose="020B0604020202020204" pitchFamily="34" charset="0"/>
              <a:buChar char="•"/>
              <a:defRPr/>
            </a:pPr>
            <a:r>
              <a:rPr lang="en-US" dirty="0" smtClean="0"/>
              <a:t>Regional systems selected by the Florida Greenways and Trails Council </a:t>
            </a:r>
          </a:p>
          <a:p>
            <a:pPr marL="1106481" lvl="2" indent="-174708">
              <a:lnSpc>
                <a:spcPct val="150000"/>
              </a:lnSpc>
              <a:buFont typeface="Arial" panose="020B0604020202020204" pitchFamily="34" charset="0"/>
              <a:buChar char="•"/>
              <a:defRPr/>
            </a:pPr>
            <a:r>
              <a:rPr lang="en-US" dirty="0" smtClean="0"/>
              <a:t>Chapter 260, F.S. established the 21 member Florida Greenways and Trails Council (FGTC) to advise FDEP…</a:t>
            </a:r>
          </a:p>
          <a:p>
            <a:pPr marL="1106481" lvl="2" indent="-174708">
              <a:lnSpc>
                <a:spcPct val="150000"/>
              </a:lnSpc>
              <a:buFont typeface="Arial" panose="020B0604020202020204" pitchFamily="34" charset="0"/>
              <a:buChar char="•"/>
              <a:defRPr/>
            </a:pPr>
            <a:r>
              <a:rPr lang="en-US" dirty="0" smtClean="0"/>
              <a:t>FGTC selected </a:t>
            </a:r>
            <a:r>
              <a:rPr lang="en-US" b="1" dirty="0" smtClean="0"/>
              <a:t>Coast-to-Coast </a:t>
            </a:r>
            <a:r>
              <a:rPr lang="en-US" dirty="0" smtClean="0"/>
              <a:t>as the Top Regional System Dec. 2015</a:t>
            </a:r>
          </a:p>
          <a:p>
            <a:pPr marL="1106481" lvl="2" indent="-174708">
              <a:lnSpc>
                <a:spcPct val="150000"/>
              </a:lnSpc>
              <a:buFont typeface="Arial" panose="020B0604020202020204" pitchFamily="34" charset="0"/>
              <a:buChar char="•"/>
              <a:defRPr/>
            </a:pPr>
            <a:r>
              <a:rPr lang="en-US" dirty="0" smtClean="0"/>
              <a:t>Regional Criteria adopted Jan. 2016 by FGTC.</a:t>
            </a:r>
          </a:p>
          <a:p>
            <a:pPr marL="1106481" lvl="2" indent="-174708">
              <a:lnSpc>
                <a:spcPct val="150000"/>
              </a:lnSpc>
              <a:buFont typeface="Arial" panose="020B0604020202020204" pitchFamily="34" charset="0"/>
              <a:buChar char="•"/>
              <a:defRPr/>
            </a:pPr>
            <a:r>
              <a:rPr lang="en-US" dirty="0" smtClean="0"/>
              <a:t>FGTC met on Feb. 29 selected seven Regional Systems for further analysis</a:t>
            </a:r>
          </a:p>
          <a:p>
            <a:pPr marL="1106481" lvl="2" indent="-174708">
              <a:lnSpc>
                <a:spcPct val="150000"/>
              </a:lnSpc>
              <a:buFont typeface="Arial" panose="020B0604020202020204" pitchFamily="34" charset="0"/>
              <a:buChar char="•"/>
              <a:defRPr/>
            </a:pPr>
            <a:r>
              <a:rPr lang="en-US" dirty="0" smtClean="0"/>
              <a:t>FGTC met on March 31 to evaluate and prioritize the other Regional Systems; ultimately they selected the 2</a:t>
            </a:r>
            <a:r>
              <a:rPr lang="en-US" baseline="30000" dirty="0" smtClean="0"/>
              <a:t>nd</a:t>
            </a:r>
            <a:r>
              <a:rPr lang="en-US" dirty="0" smtClean="0"/>
              <a:t> system  </a:t>
            </a:r>
            <a:r>
              <a:rPr lang="en-US" b="1" dirty="0" smtClean="0"/>
              <a:t>St. Johns River to the Sea Loop</a:t>
            </a:r>
          </a:p>
          <a:p>
            <a:pPr marL="232943" indent="-232943">
              <a:lnSpc>
                <a:spcPct val="150000"/>
              </a:lnSpc>
              <a:buFont typeface="+mj-lt"/>
              <a:buAutoNum type="arabicPeriod"/>
            </a:pPr>
            <a:r>
              <a:rPr lang="en-US" dirty="0" smtClean="0"/>
              <a:t>prioritized </a:t>
            </a:r>
            <a:r>
              <a:rPr lang="en-US" b="1" u="sng" dirty="0" smtClean="0"/>
              <a:t>Individual Trails</a:t>
            </a:r>
            <a:r>
              <a:rPr lang="en-US" dirty="0" smtClean="0"/>
              <a:t> segments that help close gaps and complete trail systems.</a:t>
            </a:r>
          </a:p>
          <a:p>
            <a:pPr lvl="1"/>
            <a:r>
              <a:rPr lang="en-US" u="sng" dirty="0" smtClean="0"/>
              <a:t>Individual Trail Selection Criteria </a:t>
            </a:r>
            <a:r>
              <a:rPr lang="en-US" dirty="0" smtClean="0"/>
              <a:t>and </a:t>
            </a:r>
            <a:r>
              <a:rPr lang="en-US" u="sng" dirty="0" smtClean="0"/>
              <a:t>Eligibility Criteria</a:t>
            </a:r>
            <a:r>
              <a:rPr lang="en-US" dirty="0" smtClean="0"/>
              <a:t> outside of those Regional Systems…  allocation of statewide equity while implementing statewide/regionally significant projects</a:t>
            </a:r>
          </a:p>
          <a:p>
            <a:pPr>
              <a:spcBef>
                <a:spcPts val="1184"/>
              </a:spcBef>
              <a:defRPr/>
            </a:pPr>
            <a:r>
              <a:rPr lang="en-US" b="1" dirty="0" smtClean="0"/>
              <a:t>Funding:  approximately allocated in 1/3 for each category over the period of the 5-year work program.</a:t>
            </a:r>
          </a:p>
          <a:p>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13</a:t>
            </a:fld>
            <a:endParaRPr lang="en-US"/>
          </a:p>
        </p:txBody>
      </p:sp>
    </p:spTree>
    <p:extLst>
      <p:ext uri="{BB962C8B-B14F-4D97-AF65-F5344CB8AC3E}">
        <p14:creationId xmlns:p14="http://schemas.microsoft.com/office/powerpoint/2010/main" val="2911735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7A24B-5F48-4079-8CE9-5C40636AF561}" type="slidenum">
              <a:rPr lang="en-US" smtClean="0"/>
              <a:t>14</a:t>
            </a:fld>
            <a:endParaRPr lang="en-US"/>
          </a:p>
        </p:txBody>
      </p:sp>
    </p:spTree>
    <p:extLst>
      <p:ext uri="{BB962C8B-B14F-4D97-AF65-F5344CB8AC3E}">
        <p14:creationId xmlns:p14="http://schemas.microsoft.com/office/powerpoint/2010/main" val="1480344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FDOT Statistics Office is leading an effort to collect bicycle</a:t>
            </a:r>
            <a:r>
              <a:rPr lang="en-US" baseline="0" dirty="0" smtClean="0"/>
              <a:t> and pedestrian count information statewide.  </a:t>
            </a:r>
          </a:p>
          <a:p>
            <a:pPr marL="174708" indent="-174708">
              <a:buFont typeface="Arial" panose="020B0604020202020204" pitchFamily="34" charset="0"/>
              <a:buChar char="•"/>
            </a:pPr>
            <a:r>
              <a:rPr lang="en-US" baseline="0" dirty="0" smtClean="0"/>
              <a:t>Goal of the effort is to develop a statewide standardized methodology for counting non-motorized transportation users.</a:t>
            </a:r>
          </a:p>
          <a:p>
            <a:pPr marL="174708" indent="-174708">
              <a:buFont typeface="Arial" panose="020B0604020202020204" pitchFamily="34" charset="0"/>
              <a:buChar char="•"/>
            </a:pPr>
            <a:r>
              <a:rPr lang="en-US" baseline="0" dirty="0" smtClean="0"/>
              <a:t>This will provide a centralized storage location for all non-motorized count data.</a:t>
            </a:r>
          </a:p>
          <a:p>
            <a:pPr marL="174708" indent="-174708">
              <a:buFont typeface="Arial" panose="020B0604020202020204" pitchFamily="34" charset="0"/>
              <a:buChar char="•"/>
            </a:pPr>
            <a:r>
              <a:rPr lang="en-US" baseline="0" dirty="0" smtClean="0"/>
              <a:t>Current bicycle and pedestrian count information is being collected from local agencies, MPOs and other transportation partners.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ED85B2-35D8-43AA-A43B-E8D45BF1ABBC}" type="slidenum">
              <a:rPr lang="en-US" smtClean="0"/>
              <a:t>15</a:t>
            </a:fld>
            <a:endParaRPr lang="en-US"/>
          </a:p>
        </p:txBody>
      </p:sp>
    </p:spTree>
    <p:extLst>
      <p:ext uri="{BB962C8B-B14F-4D97-AF65-F5344CB8AC3E}">
        <p14:creationId xmlns:p14="http://schemas.microsoft.com/office/powerpoint/2010/main" val="1916527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The effort was kicked off in January</a:t>
            </a:r>
            <a:r>
              <a:rPr lang="en-US" baseline="0" dirty="0" smtClean="0"/>
              <a:t> of this year.</a:t>
            </a:r>
          </a:p>
          <a:p>
            <a:pPr marL="174708" indent="-174708">
              <a:buFont typeface="Arial" panose="020B0604020202020204" pitchFamily="34" charset="0"/>
              <a:buChar char="•"/>
            </a:pPr>
            <a:r>
              <a:rPr lang="en-US" baseline="0" dirty="0" smtClean="0"/>
              <a:t>Extensive stakeholder input will lead to knowledge of where counting is being done already</a:t>
            </a:r>
          </a:p>
          <a:p>
            <a:pPr marL="174708" indent="-174708">
              <a:buFont typeface="Arial" panose="020B0604020202020204" pitchFamily="34" charset="0"/>
              <a:buChar char="•"/>
            </a:pPr>
            <a:r>
              <a:rPr lang="en-US" baseline="0" dirty="0" smtClean="0"/>
              <a:t>The methodology will be piloted tested in a metro area based on infrastructure and programs in place and willingness to work with the project team</a:t>
            </a:r>
          </a:p>
          <a:p>
            <a:pPr marL="174708" indent="-174708">
              <a:buFont typeface="Arial" panose="020B0604020202020204" pitchFamily="34" charset="0"/>
              <a:buChar char="•"/>
            </a:pPr>
            <a:r>
              <a:rPr lang="en-US" baseline="0" dirty="0" smtClean="0"/>
              <a:t>The methodology will be refined based on what is learned in the pilot</a:t>
            </a:r>
          </a:p>
          <a:p>
            <a:pPr marL="174708" indent="-174708">
              <a:buFont typeface="Arial" panose="020B0604020202020204" pitchFamily="34" charset="0"/>
              <a:buChar char="•"/>
            </a:pPr>
            <a:r>
              <a:rPr lang="en-US" baseline="0" dirty="0" smtClean="0"/>
              <a:t>The effort is scheduled to end in December, 2016, with the production of a final report.</a:t>
            </a:r>
          </a:p>
          <a:p>
            <a:pPr marL="174708" indent="-174708">
              <a:buFont typeface="Arial" panose="020B0604020202020204" pitchFamily="34" charset="0"/>
              <a:buChar char="•"/>
            </a:pPr>
            <a:r>
              <a:rPr lang="en-US" baseline="0" dirty="0" smtClean="0"/>
              <a:t>Final report will consider changes to RCI, Traffic Online and crash databases</a:t>
            </a:r>
            <a:endParaRPr lang="en-US" dirty="0"/>
          </a:p>
        </p:txBody>
      </p:sp>
      <p:sp>
        <p:nvSpPr>
          <p:cNvPr id="4" name="Slide Number Placeholder 3"/>
          <p:cNvSpPr>
            <a:spLocks noGrp="1"/>
          </p:cNvSpPr>
          <p:nvPr>
            <p:ph type="sldNum" sz="quarter" idx="10"/>
          </p:nvPr>
        </p:nvSpPr>
        <p:spPr/>
        <p:txBody>
          <a:bodyPr/>
          <a:lstStyle/>
          <a:p>
            <a:fld id="{7CED85B2-35D8-43AA-A43B-E8D45BF1ABBC}" type="slidenum">
              <a:rPr lang="en-US" smtClean="0"/>
              <a:t>16</a:t>
            </a:fld>
            <a:endParaRPr lang="en-US"/>
          </a:p>
        </p:txBody>
      </p:sp>
    </p:spTree>
    <p:extLst>
      <p:ext uri="{BB962C8B-B14F-4D97-AF65-F5344CB8AC3E}">
        <p14:creationId xmlns:p14="http://schemas.microsoft.com/office/powerpoint/2010/main" val="400915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when Congress</a:t>
            </a:r>
            <a:r>
              <a:rPr lang="en-US" baseline="0" dirty="0" smtClean="0"/>
              <a:t> passed the Appropriations Act, the language did not include enough Obligating Authority to fund all of the old earmarks.  You cannot obligate or authorize a federal project without both funds and obligating authority.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17</a:t>
            </a:fld>
            <a:endParaRPr lang="en-US"/>
          </a:p>
        </p:txBody>
      </p:sp>
    </p:spTree>
    <p:extLst>
      <p:ext uri="{BB962C8B-B14F-4D97-AF65-F5344CB8AC3E}">
        <p14:creationId xmlns:p14="http://schemas.microsoft.com/office/powerpoint/2010/main" val="1653267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 7027 was signed by the Governor.  It includes provisions</a:t>
            </a:r>
            <a:r>
              <a:rPr lang="en-US" baseline="0" dirty="0" smtClean="0"/>
              <a:t> for consideration of advances in vehicle technology in plans by both the MPOs LRTPs and the Department in the Strategic Intermodal System plans.  In the case of MPOs, consideration is to be given to vehicle technology while the SIS plan is required to accommodate advances in vehicle technology.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2</a:t>
            </a:fld>
            <a:endParaRPr lang="en-US"/>
          </a:p>
        </p:txBody>
      </p:sp>
    </p:spTree>
    <p:extLst>
      <p:ext uri="{BB962C8B-B14F-4D97-AF65-F5344CB8AC3E}">
        <p14:creationId xmlns:p14="http://schemas.microsoft.com/office/powerpoint/2010/main" val="2698855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language was added to 339.175, Florida Statute, Metropolitan Planning Organization.  Emphasis is placed on improving safety and consideration of autonomous vehicle technology and related technology development.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3</a:t>
            </a:fld>
            <a:endParaRPr lang="en-US"/>
          </a:p>
        </p:txBody>
      </p:sp>
    </p:spTree>
    <p:extLst>
      <p:ext uri="{BB962C8B-B14F-4D97-AF65-F5344CB8AC3E}">
        <p14:creationId xmlns:p14="http://schemas.microsoft.com/office/powerpoint/2010/main" val="322920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a:t>
            </a:r>
            <a:r>
              <a:rPr lang="en-US" baseline="0" dirty="0" smtClean="0"/>
              <a:t> was also added to 339.64, Florida Statute, Strategic Intermodal System Plan that requires the Department to coordinate with partners and consider autonomous vehicle technology for Strategic Intermodal facilities.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4</a:t>
            </a:fld>
            <a:endParaRPr lang="en-US"/>
          </a:p>
        </p:txBody>
      </p:sp>
    </p:spTree>
    <p:extLst>
      <p:ext uri="{BB962C8B-B14F-4D97-AF65-F5344CB8AC3E}">
        <p14:creationId xmlns:p14="http://schemas.microsoft.com/office/powerpoint/2010/main" val="115880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a:t>
            </a:r>
            <a:r>
              <a:rPr lang="en-US" baseline="0" dirty="0" smtClean="0"/>
              <a:t> was also added to 339.64, Florida Statute, Strategic Intermodal System Plan that requires the Department to coordinate with partners and consider autonomous vehicle technology for Strategic Intermodal facilities.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5</a:t>
            </a:fld>
            <a:endParaRPr lang="en-US"/>
          </a:p>
        </p:txBody>
      </p:sp>
    </p:spTree>
    <p:extLst>
      <p:ext uri="{BB962C8B-B14F-4D97-AF65-F5344CB8AC3E}">
        <p14:creationId xmlns:p14="http://schemas.microsoft.com/office/powerpoint/2010/main" val="353390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FDOT is kicking off the development of the next Revenue Forecast guidance.</a:t>
            </a:r>
            <a:r>
              <a:rPr lang="en-US" baseline="0" dirty="0" smtClean="0"/>
              <a:t>  The Department will work cooperatively with the MPOAC in this process.  The forecast is done every five years and guides the development of the MPO LRTPs and the SIS Cost Feasible Plan.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6</a:t>
            </a:fld>
            <a:endParaRPr lang="en-US"/>
          </a:p>
        </p:txBody>
      </p:sp>
    </p:spTree>
    <p:extLst>
      <p:ext uri="{BB962C8B-B14F-4D97-AF65-F5344CB8AC3E}">
        <p14:creationId xmlns:p14="http://schemas.microsoft.com/office/powerpoint/2010/main" val="305106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development is expected over the next three</a:t>
            </a:r>
            <a:r>
              <a:rPr lang="en-US" baseline="0" dirty="0" smtClean="0"/>
              <a:t> years and this slides shows the tentative schedule through June of 2018.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7</a:t>
            </a:fld>
            <a:endParaRPr lang="en-US"/>
          </a:p>
        </p:txBody>
      </p:sp>
    </p:spTree>
    <p:extLst>
      <p:ext uri="{BB962C8B-B14F-4D97-AF65-F5344CB8AC3E}">
        <p14:creationId xmlns:p14="http://schemas.microsoft.com/office/powerpoint/2010/main" val="361366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8</a:t>
            </a:fld>
            <a:endParaRPr lang="en-US"/>
          </a:p>
        </p:txBody>
      </p:sp>
    </p:spTree>
    <p:extLst>
      <p:ext uri="{BB962C8B-B14F-4D97-AF65-F5344CB8AC3E}">
        <p14:creationId xmlns:p14="http://schemas.microsoft.com/office/powerpoint/2010/main" val="15491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when Congress</a:t>
            </a:r>
            <a:r>
              <a:rPr lang="en-US" baseline="0" dirty="0" smtClean="0"/>
              <a:t> passed the Appropriations Act, the language did not include enough Obligating Authority to fund all of the old earmarks.  You cannot obligate or authorize a federal project without both funds and obligating authority.  </a:t>
            </a:r>
            <a:endParaRPr lang="en-US" dirty="0"/>
          </a:p>
        </p:txBody>
      </p:sp>
      <p:sp>
        <p:nvSpPr>
          <p:cNvPr id="4" name="Slide Number Placeholder 3"/>
          <p:cNvSpPr>
            <a:spLocks noGrp="1"/>
          </p:cNvSpPr>
          <p:nvPr>
            <p:ph type="sldNum" sz="quarter" idx="10"/>
          </p:nvPr>
        </p:nvSpPr>
        <p:spPr/>
        <p:txBody>
          <a:bodyPr/>
          <a:lstStyle/>
          <a:p>
            <a:fld id="{03F7A24B-5F48-4079-8CE9-5C40636AF561}" type="slidenum">
              <a:rPr lang="en-US" smtClean="0"/>
              <a:t>9</a:t>
            </a:fld>
            <a:endParaRPr lang="en-US"/>
          </a:p>
        </p:txBody>
      </p:sp>
    </p:spTree>
    <p:extLst>
      <p:ext uri="{BB962C8B-B14F-4D97-AF65-F5344CB8AC3E}">
        <p14:creationId xmlns:p14="http://schemas.microsoft.com/office/powerpoint/2010/main" val="410506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9AFF6-94FB-4D73-A5B8-8CEBF2544A87}" type="datetimeFigureOut">
              <a:rPr lang="en-US" smtClean="0"/>
              <a:pPr/>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9AFF6-94FB-4D73-A5B8-8CEBF2544A87}" type="datetimeFigureOut">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9AFF6-94FB-4D73-A5B8-8CEBF2544A87}" type="datetimeFigureOut">
              <a:rPr lang="en-US" smtClean="0"/>
              <a:pPr/>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9AFF6-94FB-4D73-A5B8-8CEBF2544A87}" type="datetimeFigureOut">
              <a:rPr lang="en-US" smtClean="0"/>
              <a:pPr/>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9AFF6-94FB-4D73-A5B8-8CEBF2544A87}" type="datetimeFigureOut">
              <a:rPr lang="en-US" smtClean="0"/>
              <a:pPr/>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AFF6-94FB-4D73-A5B8-8CEBF2544A87}" type="datetimeFigureOut">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AFF6-94FB-4D73-A5B8-8CEBF2544A87}" type="datetimeFigureOut">
              <a:rPr lang="en-US" smtClean="0"/>
              <a:pPr/>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C5BE26-424E-4201-A0A6-D8E3FEBF99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9AFF6-94FB-4D73-A5B8-8CEBF2544A87}" type="datetimeFigureOut">
              <a:rPr lang="en-US" smtClean="0"/>
              <a:pPr/>
              <a:t>4/26/2016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5BE26-424E-4201-A0A6-D8E3FEBF99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796766"/>
            <a:ext cx="8305800" cy="708434"/>
          </a:xfrm>
        </p:spPr>
        <p:txBody>
          <a:bodyPr>
            <a:normAutofit fontScale="90000"/>
          </a:bodyPr>
          <a:lstStyle/>
          <a:p>
            <a:r>
              <a:rPr lang="en-US" sz="4000" b="1" dirty="0" smtClean="0">
                <a:solidFill>
                  <a:srgbClr val="1F4284"/>
                </a:solidFill>
                <a:latin typeface="Arial" panose="020B0604020202020204" pitchFamily="34" charset="0"/>
                <a:cs typeface="Arial" pitchFamily="34" charset="0"/>
              </a:rPr>
              <a:t>Metropolitan Planning Organization Advisory Council</a:t>
            </a:r>
            <a:endParaRPr lang="en-US" sz="2800" b="1" dirty="0">
              <a:solidFill>
                <a:srgbClr val="1F4284"/>
              </a:solidFill>
              <a:latin typeface="Arial" pitchFamily="34" charset="0"/>
              <a:cs typeface="Arial" pitchFamily="34" charset="0"/>
            </a:endParaRPr>
          </a:p>
        </p:txBody>
      </p:sp>
      <p:sp>
        <p:nvSpPr>
          <p:cNvPr id="6" name="TextBox 5"/>
          <p:cNvSpPr txBox="1"/>
          <p:nvPr/>
        </p:nvSpPr>
        <p:spPr>
          <a:xfrm>
            <a:off x="2209800" y="281225"/>
            <a:ext cx="5791200" cy="369332"/>
          </a:xfrm>
          <a:prstGeom prst="rect">
            <a:avLst/>
          </a:prstGeom>
          <a:noFill/>
          <a:effectLst/>
        </p:spPr>
        <p:txBody>
          <a:bodyPr wrap="square" rtlCol="0">
            <a:spAutoFit/>
          </a:bodyPr>
          <a:lstStyle/>
          <a:p>
            <a:r>
              <a:rPr lang="en-US" b="1" dirty="0" smtClean="0">
                <a:solidFill>
                  <a:srgbClr val="1F4283"/>
                </a:solidFill>
                <a:latin typeface="Arial" panose="020B0604020202020204" pitchFamily="34" charset="0"/>
                <a:cs typeface="Arial" panose="020B0604020202020204" pitchFamily="34" charset="0"/>
              </a:rPr>
              <a:t>Florida Department of</a:t>
            </a:r>
          </a:p>
        </p:txBody>
      </p:sp>
      <p:sp>
        <p:nvSpPr>
          <p:cNvPr id="11" name="Rectangle 10"/>
          <p:cNvSpPr/>
          <p:nvPr/>
        </p:nvSpPr>
        <p:spPr>
          <a:xfrm>
            <a:off x="0" y="6629400"/>
            <a:ext cx="9144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p:cNvSpPr txBox="1"/>
          <p:nvPr/>
        </p:nvSpPr>
        <p:spPr>
          <a:xfrm>
            <a:off x="2209800" y="528935"/>
            <a:ext cx="5791200" cy="461665"/>
          </a:xfrm>
          <a:prstGeom prst="rect">
            <a:avLst/>
          </a:prstGeom>
          <a:noFill/>
          <a:ln>
            <a:noFill/>
          </a:ln>
          <a:effectLst/>
        </p:spPr>
        <p:txBody>
          <a:bodyPr wrap="square" rtlCol="0">
            <a:spAutoFit/>
          </a:bodyPr>
          <a:lstStyle/>
          <a:p>
            <a:r>
              <a:rPr lang="en-US" sz="2400" b="1" dirty="0" smtClean="0">
                <a:solidFill>
                  <a:srgbClr val="1F4283"/>
                </a:solidFill>
                <a:latin typeface="Arial" panose="020B0604020202020204" pitchFamily="34" charset="0"/>
                <a:cs typeface="Arial" panose="020B0604020202020204" pitchFamily="34" charset="0"/>
              </a:rPr>
              <a:t>TRANSPORTATION</a:t>
            </a:r>
          </a:p>
        </p:txBody>
      </p:sp>
      <p:sp>
        <p:nvSpPr>
          <p:cNvPr id="16" name="Rectangle 15"/>
          <p:cNvSpPr/>
          <p:nvPr/>
        </p:nvSpPr>
        <p:spPr>
          <a:xfrm>
            <a:off x="0" y="1143000"/>
            <a:ext cx="9144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itle 1"/>
          <p:cNvSpPr txBox="1">
            <a:spLocks/>
          </p:cNvSpPr>
          <p:nvPr/>
        </p:nvSpPr>
        <p:spPr>
          <a:xfrm>
            <a:off x="228600" y="5334000"/>
            <a:ext cx="8305800" cy="762000"/>
          </a:xfrm>
          <a:prstGeom prst="rect">
            <a:avLst/>
          </a:prstGeom>
          <a:effectLst/>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latin typeface="Arial" pitchFamily="34" charset="0"/>
                <a:ea typeface="+mj-ea"/>
                <a:cs typeface="Arial" pitchFamily="34" charset="0"/>
              </a:rPr>
              <a:t>Carmen Monroy</a:t>
            </a:r>
            <a:br>
              <a:rPr lang="en-US" sz="2000" b="1" dirty="0" smtClean="0">
                <a:latin typeface="Arial" pitchFamily="34" charset="0"/>
                <a:ea typeface="+mj-ea"/>
                <a:cs typeface="Arial" pitchFamily="34" charset="0"/>
              </a:rPr>
            </a:br>
            <a:r>
              <a:rPr lang="en-US" sz="2000" b="1" dirty="0" smtClean="0">
                <a:latin typeface="Arial" pitchFamily="34" charset="0"/>
                <a:ea typeface="+mj-ea"/>
                <a:cs typeface="Arial" pitchFamily="34" charset="0"/>
              </a:rPr>
              <a:t>Director, Office of Policy Planning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sp>
        <p:nvSpPr>
          <p:cNvPr id="17" name="Rectangle 16"/>
          <p:cNvSpPr/>
          <p:nvPr/>
        </p:nvSpPr>
        <p:spPr>
          <a:xfrm>
            <a:off x="0" y="1325881"/>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p:cNvSpPr/>
          <p:nvPr/>
        </p:nvSpPr>
        <p:spPr>
          <a:xfrm>
            <a:off x="0" y="65532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6"/>
          <p:cNvSpPr/>
          <p:nvPr/>
        </p:nvSpPr>
        <p:spPr>
          <a:xfrm>
            <a:off x="0" y="10668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Title 1"/>
          <p:cNvSpPr txBox="1">
            <a:spLocks/>
          </p:cNvSpPr>
          <p:nvPr/>
        </p:nvSpPr>
        <p:spPr>
          <a:xfrm>
            <a:off x="419100" y="3733800"/>
            <a:ext cx="8305800" cy="762000"/>
          </a:xfrm>
          <a:prstGeom prst="rect">
            <a:avLst/>
          </a:prstGeom>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noProof="0" dirty="0" smtClean="0">
                <a:latin typeface="Arial" pitchFamily="34" charset="0"/>
                <a:ea typeface="+mj-ea"/>
                <a:cs typeface="Arial" pitchFamily="34" charset="0"/>
              </a:rPr>
              <a:t>April 28, 2016</a:t>
            </a:r>
            <a:endParaRPr kumimoji="0" lang="en-US" sz="2400" b="1" i="0" u="none" strike="noStrike" kern="1200" cap="none" spc="0" normalizeH="0" baseline="0" noProof="0" dirty="0" smtClean="0">
              <a:ln>
                <a:noFill/>
              </a:ln>
              <a:uLnTx/>
              <a:uFillTx/>
              <a:latin typeface="Arial" pitchFamily="34" charset="0"/>
              <a:ea typeface="+mj-ea"/>
              <a:cs typeface="Arial" pitchFamily="34" charset="0"/>
            </a:endParaRPr>
          </a:p>
        </p:txBody>
      </p:sp>
    </p:spTree>
    <p:extLst>
      <p:ext uri="{BB962C8B-B14F-4D97-AF65-F5344CB8AC3E}">
        <p14:creationId xmlns:p14="http://schemas.microsoft.com/office/powerpoint/2010/main" val="96310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Repurposing Old Federal Earmarks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9" name="Content Placeholder 1"/>
          <p:cNvSpPr>
            <a:spLocks noGrp="1"/>
          </p:cNvSpPr>
          <p:nvPr>
            <p:ph idx="1"/>
          </p:nvPr>
        </p:nvSpPr>
        <p:spPr>
          <a:xfrm>
            <a:off x="457200" y="990600"/>
            <a:ext cx="8229600" cy="5213568"/>
          </a:xfrm>
        </p:spPr>
        <p:txBody>
          <a:bodyPr>
            <a:normAutofit/>
          </a:bodyPr>
          <a:lstStyle/>
          <a:p>
            <a:r>
              <a:rPr lang="en-US" sz="2400" dirty="0" smtClean="0"/>
              <a:t>The </a:t>
            </a:r>
            <a:r>
              <a:rPr lang="en-US" sz="2400" dirty="0"/>
              <a:t>list prepared by FDOT totals $112.7 million, with only $52.5 million of obligation authority available to go with the funds.  The FDOT </a:t>
            </a:r>
            <a:r>
              <a:rPr lang="en-US" sz="2400" dirty="0" smtClean="0"/>
              <a:t>list </a:t>
            </a:r>
            <a:r>
              <a:rPr lang="en-US" sz="2400" dirty="0"/>
              <a:t>adjusted fund amounts for obligations and/or deobligations since December, and eliminated any projects with less than $1,000 in remaining funds</a:t>
            </a:r>
            <a:r>
              <a:rPr lang="en-US" sz="2400" dirty="0" smtClean="0"/>
              <a:t>.</a:t>
            </a:r>
            <a:r>
              <a:rPr lang="en-US" sz="2400" dirty="0"/>
              <a:t> </a:t>
            </a:r>
          </a:p>
        </p:txBody>
      </p:sp>
      <p:pic>
        <p:nvPicPr>
          <p:cNvPr id="10" name="Picture 9"/>
          <p:cNvPicPr>
            <a:picLocks noChangeAspect="1"/>
          </p:cNvPicPr>
          <p:nvPr/>
        </p:nvPicPr>
        <p:blipFill>
          <a:blip r:embed="rId4"/>
          <a:stretch>
            <a:fillRect/>
          </a:stretch>
        </p:blipFill>
        <p:spPr>
          <a:xfrm>
            <a:off x="838200" y="3200400"/>
            <a:ext cx="7010400" cy="2995352"/>
          </a:xfrm>
          <a:prstGeom prst="rect">
            <a:avLst/>
          </a:prstGeom>
        </p:spPr>
      </p:pic>
    </p:spTree>
    <p:extLst>
      <p:ext uri="{BB962C8B-B14F-4D97-AF65-F5344CB8AC3E}">
        <p14:creationId xmlns:p14="http://schemas.microsoft.com/office/powerpoint/2010/main" val="4226664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Repurposing Old Federal Earmarks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381000" y="1066799"/>
            <a:ext cx="8382000" cy="5250697"/>
          </a:xfrm>
        </p:spPr>
        <p:txBody>
          <a:bodyPr>
            <a:normAutofit/>
          </a:bodyPr>
          <a:lstStyle/>
          <a:p>
            <a:r>
              <a:rPr lang="en-US" sz="2400" dirty="0"/>
              <a:t>The final corrected FDOT-issued single master list of projects was distributed April 1</a:t>
            </a:r>
            <a:r>
              <a:rPr lang="en-US" sz="2400" baseline="30000" dirty="0"/>
              <a:t>st</a:t>
            </a:r>
            <a:r>
              <a:rPr lang="en-US" sz="2400" dirty="0"/>
              <a:t> to FDOT staff with instructions to share it with MPOs, local governments and other interested parties.</a:t>
            </a:r>
          </a:p>
          <a:p>
            <a:r>
              <a:rPr lang="en-US" sz="2400" dirty="0"/>
              <a:t>FDOT guidance document, tailored to implementation in Florida, was also issued April 1</a:t>
            </a:r>
            <a:r>
              <a:rPr lang="en-US" sz="2400" baseline="30000" dirty="0"/>
              <a:t>st</a:t>
            </a:r>
            <a:r>
              <a:rPr lang="en-US" sz="2400" dirty="0"/>
              <a:t> (Federal Aid Technical Bulletin 16-02)</a:t>
            </a:r>
          </a:p>
          <a:p>
            <a:r>
              <a:rPr lang="en-US" sz="2400" dirty="0"/>
              <a:t>Of the 202 projects on this list, only 122 projects have available obligation authority in excess of $1,000.  </a:t>
            </a:r>
          </a:p>
          <a:p>
            <a:r>
              <a:rPr lang="en-US" sz="2400" dirty="0"/>
              <a:t>The 80 projects with less than $1,000 in obligation authority will </a:t>
            </a:r>
            <a:r>
              <a:rPr lang="en-US" sz="2400" u="sng" dirty="0"/>
              <a:t>not</a:t>
            </a:r>
            <a:r>
              <a:rPr lang="en-US" sz="2400" dirty="0"/>
              <a:t> be considered for repurposing in Florida.</a:t>
            </a:r>
          </a:p>
          <a:p>
            <a:pPr marL="342900" lvl="1" indent="-342900">
              <a:buFont typeface="Arial" pitchFamily="34" charset="0"/>
              <a:buChar char="•"/>
            </a:pPr>
            <a:r>
              <a:rPr lang="en-US" sz="2400" dirty="0"/>
              <a:t>Only 14 projects have available obligation authority in excess of $1 million dollars</a:t>
            </a:r>
          </a:p>
        </p:txBody>
      </p:sp>
    </p:spTree>
    <p:extLst>
      <p:ext uri="{BB962C8B-B14F-4D97-AF65-F5344CB8AC3E}">
        <p14:creationId xmlns:p14="http://schemas.microsoft.com/office/powerpoint/2010/main" val="204045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534400" cy="584775"/>
          </a:xfrm>
          <a:prstGeom prst="rect">
            <a:avLst/>
          </a:prstGeom>
          <a:noFill/>
          <a:effectLst/>
        </p:spPr>
        <p:txBody>
          <a:bodyPr wrap="square" rtlCol="0">
            <a:spAutoFit/>
          </a:bodyPr>
          <a:lstStyle/>
          <a:p>
            <a:r>
              <a:rPr lang="en-US" sz="3200" b="1" kern="0" dirty="0">
                <a:solidFill>
                  <a:srgbClr val="1F4283"/>
                </a:solidFill>
                <a:latin typeface="Arial" panose="020B0604020202020204" pitchFamily="34" charset="0"/>
                <a:cs typeface="Arial" panose="020B0604020202020204" pitchFamily="34" charset="0"/>
              </a:rPr>
              <a:t>Shared-Use</a:t>
            </a:r>
            <a:r>
              <a:rPr lang="en-US" sz="3200" b="1" kern="0" dirty="0">
                <a:solidFill>
                  <a:srgbClr val="1F4283"/>
                </a:solidFill>
              </a:rPr>
              <a:t> </a:t>
            </a:r>
            <a:r>
              <a:rPr lang="en-US" sz="3200" b="1" kern="0" dirty="0" err="1">
                <a:solidFill>
                  <a:srgbClr val="1F4283"/>
                </a:solidFill>
              </a:rPr>
              <a:t>Nonmotorized</a:t>
            </a:r>
            <a:r>
              <a:rPr lang="en-US" sz="3200" b="1" kern="0" dirty="0">
                <a:solidFill>
                  <a:srgbClr val="1F4283"/>
                </a:solidFill>
              </a:rPr>
              <a:t> (SUN) Trail Network</a:t>
            </a:r>
            <a:endParaRPr lang="en-US" sz="3200" b="1" dirty="0">
              <a:solidFill>
                <a:srgbClr val="1F4283"/>
              </a:solidFill>
              <a:latin typeface="Arial" panose="020B0604020202020204" pitchFamily="34" charset="0"/>
              <a:cs typeface="Arial" panose="020B0604020202020204" pitchFamily="34" charset="0"/>
            </a:endParaRP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1752600" y="1066799"/>
            <a:ext cx="6967086" cy="5250697"/>
          </a:xfrm>
        </p:spPr>
        <p:txBody>
          <a:bodyPr>
            <a:normAutofit/>
          </a:bodyPr>
          <a:lstStyle/>
          <a:p>
            <a:pPr marL="428625" indent="-428625"/>
            <a:r>
              <a:rPr lang="en-US" sz="2400" b="1" dirty="0"/>
              <a:t>Created under 339.81, F.S.</a:t>
            </a:r>
          </a:p>
          <a:p>
            <a:pPr marL="428625" indent="-428625"/>
            <a:r>
              <a:rPr lang="en-US" sz="2400" b="1" dirty="0"/>
              <a:t>To develop a statewide system of paved non-motorized trails as a component of the Florida Greenways and Trails System (FGTS)</a:t>
            </a:r>
          </a:p>
          <a:p>
            <a:pPr marL="428625" indent="-428625"/>
            <a:r>
              <a:rPr lang="en-US" sz="2400" b="1" dirty="0"/>
              <a:t>$25 million annually funded from new vehicle tag revenues</a:t>
            </a:r>
          </a:p>
          <a:p>
            <a:pPr marL="428625" indent="-428625"/>
            <a:r>
              <a:rPr lang="en-US" sz="2400" b="1" dirty="0"/>
              <a:t>Public Open Houses &amp; Webinar concluded </a:t>
            </a:r>
            <a:br>
              <a:rPr lang="en-US" sz="2400" b="1" dirty="0"/>
            </a:br>
            <a:r>
              <a:rPr lang="en-US" sz="2400" b="1" dirty="0" smtClean="0"/>
              <a:t>March </a:t>
            </a:r>
            <a:r>
              <a:rPr lang="en-US" sz="2400" b="1" dirty="0"/>
              <a:t>9, 2016</a:t>
            </a:r>
          </a:p>
          <a:p>
            <a:pPr marL="428625" indent="-428625"/>
            <a:r>
              <a:rPr lang="en-US" sz="2400" b="1" dirty="0"/>
              <a:t>Public comment period concluded March 25, 2016</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33" y="1221730"/>
            <a:ext cx="1439767" cy="2426860"/>
          </a:xfrm>
          <a:prstGeom prst="rect">
            <a:avLst/>
          </a:prstGeom>
        </p:spPr>
      </p:pic>
    </p:spTree>
    <p:extLst>
      <p:ext uri="{BB962C8B-B14F-4D97-AF65-F5344CB8AC3E}">
        <p14:creationId xmlns:p14="http://schemas.microsoft.com/office/powerpoint/2010/main" val="1501538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kern="0" dirty="0">
                <a:solidFill>
                  <a:srgbClr val="1F4283"/>
                </a:solidFill>
                <a:latin typeface="Arial" panose="020B0604020202020204" pitchFamily="34" charset="0"/>
                <a:cs typeface="Arial" panose="020B0604020202020204" pitchFamily="34" charset="0"/>
              </a:rPr>
              <a:t>Framework for Funding Selection</a:t>
            </a:r>
            <a:endParaRPr lang="en-US" sz="3200" b="1" dirty="0">
              <a:solidFill>
                <a:srgbClr val="1F4283"/>
              </a:solidFill>
              <a:latin typeface="Arial" panose="020B0604020202020204" pitchFamily="34" charset="0"/>
              <a:cs typeface="Arial" panose="020B0604020202020204" pitchFamily="34" charset="0"/>
            </a:endParaRP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 y="1392494"/>
            <a:ext cx="8943554" cy="4038600"/>
          </a:xfrm>
        </p:spPr>
      </p:pic>
    </p:spTree>
    <p:extLst>
      <p:ext uri="{BB962C8B-B14F-4D97-AF65-F5344CB8AC3E}">
        <p14:creationId xmlns:p14="http://schemas.microsoft.com/office/powerpoint/2010/main" val="4226057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Schedule</a:t>
            </a:r>
            <a:endParaRPr lang="en-US" sz="3200" b="1" dirty="0">
              <a:solidFill>
                <a:srgbClr val="1F4283"/>
              </a:solidFill>
              <a:latin typeface="Arial" panose="020B0604020202020204" pitchFamily="34" charset="0"/>
              <a:cs typeface="Arial" panose="020B0604020202020204" pitchFamily="34" charset="0"/>
            </a:endParaRP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pic>
        <p:nvPicPr>
          <p:cNvPr id="2" name="Picture 1"/>
          <p:cNvPicPr>
            <a:picLocks noChangeAspect="1"/>
          </p:cNvPicPr>
          <p:nvPr/>
        </p:nvPicPr>
        <p:blipFill>
          <a:blip r:embed="rId4"/>
          <a:stretch>
            <a:fillRect/>
          </a:stretch>
        </p:blipFill>
        <p:spPr>
          <a:xfrm>
            <a:off x="228599" y="1219200"/>
            <a:ext cx="8686801" cy="3307855"/>
          </a:xfrm>
          <a:prstGeom prst="rect">
            <a:avLst/>
          </a:prstGeom>
        </p:spPr>
      </p:pic>
      <p:sp>
        <p:nvSpPr>
          <p:cNvPr id="9" name="Rectangle 8"/>
          <p:cNvSpPr/>
          <p:nvPr/>
        </p:nvSpPr>
        <p:spPr>
          <a:xfrm>
            <a:off x="1924595" y="4876800"/>
            <a:ext cx="5294811" cy="1477328"/>
          </a:xfrm>
          <a:prstGeom prst="rect">
            <a:avLst/>
          </a:prstGeom>
        </p:spPr>
        <p:txBody>
          <a:bodyPr wrap="square">
            <a:spAutoFit/>
          </a:bodyPr>
          <a:lstStyle/>
          <a:p>
            <a:pPr algn="ctr" defTabSz="809625">
              <a:defRPr/>
            </a:pPr>
            <a:r>
              <a:rPr lang="en-US" b="1" dirty="0" smtClean="0">
                <a:ln w="0"/>
                <a:solidFill>
                  <a:schemeClr val="accent1">
                    <a:lumMod val="75000"/>
                  </a:schemeClr>
                </a:solidFill>
                <a:effectLst>
                  <a:outerShdw blurRad="38100" dist="25400" dir="5400000" algn="ctr" rotWithShape="0">
                    <a:srgbClr val="6E747A">
                      <a:alpha val="43000"/>
                    </a:srgbClr>
                  </a:outerShdw>
                </a:effectLst>
              </a:rPr>
              <a:t>Questions? Contact:</a:t>
            </a:r>
            <a:endParaRPr lang="en-US" b="1" dirty="0" smtClean="0"/>
          </a:p>
          <a:p>
            <a:pPr algn="ctr" defTabSz="809625">
              <a:defRPr/>
            </a:pPr>
            <a:r>
              <a:rPr lang="en-US" b="1" dirty="0" smtClean="0"/>
              <a:t>Robin Birdsong, </a:t>
            </a:r>
            <a:r>
              <a:rPr lang="en-US" dirty="0" smtClean="0"/>
              <a:t>SUN </a:t>
            </a:r>
            <a:r>
              <a:rPr lang="en-US" dirty="0"/>
              <a:t>Trail Program Manager</a:t>
            </a:r>
          </a:p>
          <a:p>
            <a:pPr algn="ctr" defTabSz="809625">
              <a:defRPr/>
            </a:pPr>
            <a:r>
              <a:rPr lang="en-US" dirty="0"/>
              <a:t>850-414-4922</a:t>
            </a:r>
          </a:p>
          <a:p>
            <a:pPr algn="ctr" defTabSz="809625">
              <a:defRPr/>
            </a:pPr>
            <a:r>
              <a:rPr lang="en-US" dirty="0"/>
              <a:t>Robin.Birdsong@dot.state.fl.us</a:t>
            </a:r>
          </a:p>
          <a:p>
            <a:pPr algn="ctr" defTabSz="809625">
              <a:defRPr/>
            </a:pPr>
            <a:r>
              <a:rPr lang="en-US" dirty="0"/>
              <a:t>www.FloridaSunTrail.com</a:t>
            </a:r>
            <a:endParaRPr lang="en-US" sz="2400" dirty="0">
              <a:solidFill>
                <a:srgbClr val="002E56"/>
              </a:solidFill>
            </a:endParaRPr>
          </a:p>
        </p:txBody>
      </p:sp>
    </p:spTree>
    <p:extLst>
      <p:ext uri="{BB962C8B-B14F-4D97-AF65-F5344CB8AC3E}">
        <p14:creationId xmlns:p14="http://schemas.microsoft.com/office/powerpoint/2010/main" val="616719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381000" y="177225"/>
            <a:ext cx="9144000" cy="507831"/>
          </a:xfrm>
          <a:prstGeom prst="rect">
            <a:avLst/>
          </a:prstGeom>
          <a:noFill/>
          <a:effectLst/>
        </p:spPr>
        <p:txBody>
          <a:bodyPr wrap="square" rtlCol="0">
            <a:spAutoFit/>
          </a:bodyPr>
          <a:lstStyle/>
          <a:p>
            <a:r>
              <a:rPr lang="en-US" sz="2700" b="1" dirty="0">
                <a:solidFill>
                  <a:schemeClr val="tx2"/>
                </a:solidFill>
                <a:latin typeface="Arial" panose="020B0604020202020204" pitchFamily="34" charset="0"/>
                <a:cs typeface="Arial" panose="020B0604020202020204" pitchFamily="34" charset="0"/>
              </a:rPr>
              <a:t>Non-Motorized Transportation Count Data Collection</a:t>
            </a:r>
            <a:endParaRPr lang="en-US" sz="2700" b="1" dirty="0" smtClean="0">
              <a:solidFill>
                <a:schemeClr val="tx2"/>
              </a:solidFill>
              <a:latin typeface="Arial" panose="020B0604020202020204" pitchFamily="34" charset="0"/>
              <a:cs typeface="Arial" panose="020B0604020202020204" pitchFamily="34" charset="0"/>
            </a:endParaRP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9"/>
          <p:cNvSpPr>
            <a:spLocks noGrp="1"/>
          </p:cNvSpPr>
          <p:nvPr>
            <p:ph idx="1"/>
          </p:nvPr>
        </p:nvSpPr>
        <p:spPr>
          <a:xfrm>
            <a:off x="304800" y="958850"/>
            <a:ext cx="5029200" cy="5213350"/>
          </a:xfrm>
        </p:spPr>
        <p:txBody>
          <a:bodyPr>
            <a:normAutofit/>
          </a:bodyPr>
          <a:lstStyle/>
          <a:p>
            <a:pPr marL="57150" indent="0">
              <a:buNone/>
            </a:pPr>
            <a:r>
              <a:rPr lang="en-US" sz="1800" b="1" dirty="0"/>
              <a:t>Who is involved?</a:t>
            </a:r>
          </a:p>
          <a:p>
            <a:pPr lvl="0" indent="-285750"/>
            <a:r>
              <a:rPr lang="en-US" sz="1800" dirty="0"/>
              <a:t>The Florida Department of Transportation’s (FDOT) Statistics Office, </a:t>
            </a:r>
            <a:r>
              <a:rPr lang="en-US" sz="1800" dirty="0" smtClean="0"/>
              <a:t>Safety </a:t>
            </a:r>
            <a:r>
              <a:rPr lang="en-US" sz="1800" dirty="0"/>
              <a:t>Office, Systems Planning Office, </a:t>
            </a:r>
            <a:r>
              <a:rPr lang="en-US" sz="1800" dirty="0" smtClean="0"/>
              <a:t>Office of Policy Planning, District </a:t>
            </a:r>
            <a:r>
              <a:rPr lang="en-US" sz="1800" dirty="0"/>
              <a:t>Pedestrian/Bicycle Safety Champions, District Pedestrian/Bicycle </a:t>
            </a:r>
            <a:r>
              <a:rPr lang="en-US" sz="1800" dirty="0" smtClean="0"/>
              <a:t>Coordinators, CDM Smith, and Marlin Engineering</a:t>
            </a:r>
            <a:endParaRPr lang="en-US" sz="1800" dirty="0"/>
          </a:p>
          <a:p>
            <a:pPr marL="0" indent="0">
              <a:buNone/>
            </a:pPr>
            <a:r>
              <a:rPr lang="en-US" sz="1800" b="1" dirty="0" smtClean="0"/>
              <a:t>What is the purpose?</a:t>
            </a:r>
          </a:p>
          <a:p>
            <a:r>
              <a:rPr lang="en-US" sz="1800" dirty="0" smtClean="0"/>
              <a:t>To better understand the performance of the non-motorized transportation system in Florida. </a:t>
            </a:r>
          </a:p>
          <a:p>
            <a:pPr lvl="1">
              <a:buFont typeface="Courier New" panose="02070309020205020404" pitchFamily="49" charset="0"/>
              <a:buChar char="o"/>
            </a:pPr>
            <a:r>
              <a:rPr lang="en-US" sz="1400" dirty="0" smtClean="0"/>
              <a:t>Develop a statewide standardized methodology for counting non-motorized transportation users. </a:t>
            </a:r>
          </a:p>
          <a:p>
            <a:pPr marL="57150" indent="0">
              <a:buNone/>
            </a:pPr>
            <a:r>
              <a:rPr lang="en-US" sz="1800" b="1" dirty="0" smtClean="0"/>
              <a:t>Who is this for?</a:t>
            </a:r>
          </a:p>
          <a:p>
            <a:pPr indent="-285750"/>
            <a:r>
              <a:rPr lang="en-US" sz="1800" dirty="0" smtClean="0"/>
              <a:t>Florida Governmental agencies, MPOs, counties, cities and stakeholders who wish to better understand the use of the bicycle and pedestrian network</a:t>
            </a:r>
          </a:p>
          <a:p>
            <a:pPr marL="57150" lvl="0" indent="0">
              <a:buNone/>
            </a:pPr>
            <a:endParaRPr lang="en-US" sz="1800" b="1"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31915"/>
          <a:stretch/>
        </p:blipFill>
        <p:spPr>
          <a:xfrm>
            <a:off x="6019799" y="838200"/>
            <a:ext cx="2926080" cy="2871398"/>
          </a:xfrm>
          <a:prstGeom prst="rect">
            <a:avLst/>
          </a:prstGeom>
          <a:ln w="12700">
            <a:noFill/>
          </a:ln>
        </p:spPr>
      </p:pic>
      <p:pic>
        <p:nvPicPr>
          <p:cNvPr id="10" name="Picture 2" descr="Examples of Inductance Loop Detector Shapes for Bicyclist Counting (Elongated Diamond Shape: Photo). This photo shows an installed elongated diamond loop on a shared use path."/>
          <p:cNvPicPr>
            <a:picLocks noChangeAspect="1" noChangeArrowheads="1"/>
          </p:cNvPicPr>
          <p:nvPr/>
        </p:nvPicPr>
        <p:blipFill rotWithShape="1">
          <a:blip r:embed="rId6">
            <a:extLst>
              <a:ext uri="{28A0092B-C50C-407E-A947-70E740481C1C}">
                <a14:useLocalDpi xmlns:a14="http://schemas.microsoft.com/office/drawing/2010/main" val="0"/>
              </a:ext>
            </a:extLst>
          </a:blip>
          <a:srcRect l="2594" t="3889" r="4016" b="2765"/>
          <a:stretch/>
        </p:blipFill>
        <p:spPr bwMode="auto">
          <a:xfrm>
            <a:off x="6019799" y="3352801"/>
            <a:ext cx="2926080" cy="18361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ttp://www.compassidaho.org/images/clip_image0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955549"/>
            <a:ext cx="2925881" cy="19024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3246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381000" y="177225"/>
            <a:ext cx="9144000" cy="584775"/>
          </a:xfrm>
          <a:prstGeom prst="rect">
            <a:avLst/>
          </a:prstGeom>
          <a:noFill/>
          <a:effectLst/>
        </p:spPr>
        <p:txBody>
          <a:bodyPr wrap="square" rtlCol="0">
            <a:spAutoFit/>
          </a:bodyPr>
          <a:lstStyle/>
          <a:p>
            <a:r>
              <a:rPr lang="en-US" sz="3200" b="1" dirty="0" smtClean="0">
                <a:solidFill>
                  <a:schemeClr val="tx2"/>
                </a:solidFill>
                <a:latin typeface="Arial" panose="020B0604020202020204" pitchFamily="34" charset="0"/>
                <a:cs typeface="Arial" panose="020B0604020202020204" pitchFamily="34" charset="0"/>
              </a:rPr>
              <a:t>Project Schedule</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11" name="TextBox 10"/>
          <p:cNvSpPr txBox="1"/>
          <p:nvPr/>
        </p:nvSpPr>
        <p:spPr>
          <a:xfrm>
            <a:off x="6858000" y="1392494"/>
            <a:ext cx="2282982" cy="4539704"/>
          </a:xfrm>
          <a:prstGeom prst="rect">
            <a:avLst/>
          </a:prstGeom>
          <a:noFill/>
        </p:spPr>
        <p:txBody>
          <a:bodyPr wrap="square" rtlCol="0">
            <a:spAutoFit/>
          </a:bodyPr>
          <a:lstStyle/>
          <a:p>
            <a:pPr algn="ctr"/>
            <a:r>
              <a:rPr lang="en-US" sz="1700" dirty="0" smtClean="0"/>
              <a:t>A review of current non-motorized count procedures will help determine the recommendations for the proposed statewide methodology.</a:t>
            </a:r>
          </a:p>
          <a:p>
            <a:pPr algn="ctr"/>
            <a:endParaRPr lang="en-US" sz="1700" dirty="0"/>
          </a:p>
          <a:p>
            <a:pPr algn="ctr"/>
            <a:r>
              <a:rPr lang="en-US" sz="1700" dirty="0" smtClean="0"/>
              <a:t>This proposed methodology will be tested, reviewed and revised as needed.</a:t>
            </a:r>
            <a:endParaRPr lang="en-US" sz="1700" dirty="0"/>
          </a:p>
          <a:p>
            <a:pPr algn="ctr"/>
            <a:endParaRPr lang="en-US" sz="1700" dirty="0" smtClean="0"/>
          </a:p>
          <a:p>
            <a:pPr algn="ctr"/>
            <a:r>
              <a:rPr lang="en-US" sz="1700" dirty="0" smtClean="0"/>
              <a:t>The final report and results of the pilot test will be completed by December 2016.</a:t>
            </a:r>
            <a:endParaRPr lang="en-US" sz="1700" dirty="0"/>
          </a:p>
        </p:txBody>
      </p:sp>
      <p:pic>
        <p:nvPicPr>
          <p:cNvPr id="12" name="Content Placeholder 83"/>
          <p:cNvPicPr>
            <a:picLocks noGrp="1" noChangeAspect="1"/>
          </p:cNvPicPr>
          <p:nvPr>
            <p:ph idx="1"/>
          </p:nvPr>
        </p:nvPicPr>
        <p:blipFill rotWithShape="1">
          <a:blip r:embed="rId5">
            <a:extLst>
              <a:ext uri="{28A0092B-C50C-407E-A947-70E740481C1C}">
                <a14:useLocalDpi xmlns:a14="http://schemas.microsoft.com/office/drawing/2010/main" val="0"/>
              </a:ext>
            </a:extLst>
          </a:blip>
          <a:srcRect t="6605" r="5145"/>
          <a:stretch/>
        </p:blipFill>
        <p:spPr>
          <a:xfrm>
            <a:off x="0" y="1337969"/>
            <a:ext cx="6913590" cy="3538831"/>
          </a:xfrm>
        </p:spPr>
      </p:pic>
      <p:sp>
        <p:nvSpPr>
          <p:cNvPr id="13" name="Rectangle 12"/>
          <p:cNvSpPr/>
          <p:nvPr/>
        </p:nvSpPr>
        <p:spPr>
          <a:xfrm>
            <a:off x="1" y="5265003"/>
            <a:ext cx="6172200" cy="830997"/>
          </a:xfrm>
          <a:prstGeom prst="rect">
            <a:avLst/>
          </a:prstGeom>
        </p:spPr>
        <p:txBody>
          <a:bodyPr wrap="square">
            <a:spAutoFit/>
          </a:bodyPr>
          <a:lstStyle/>
          <a:p>
            <a:r>
              <a:rPr lang="en-US" sz="1200" dirty="0"/>
              <a:t>For any questions, please </a:t>
            </a:r>
            <a:r>
              <a:rPr lang="en-US" sz="1200" dirty="0" smtClean="0"/>
              <a:t>contact:</a:t>
            </a:r>
          </a:p>
          <a:p>
            <a:endParaRPr lang="en-US" sz="1200" dirty="0" smtClean="0"/>
          </a:p>
          <a:p>
            <a:r>
              <a:rPr lang="en-US" sz="1200" dirty="0"/>
              <a:t>Chris Francis (Chris.Francis@dot.state.fl.us)</a:t>
            </a:r>
          </a:p>
          <a:p>
            <a:r>
              <a:rPr lang="en-US" sz="1200" dirty="0" smtClean="0"/>
              <a:t>Martin </a:t>
            </a:r>
            <a:r>
              <a:rPr lang="en-US" sz="1200" dirty="0"/>
              <a:t>Guttenplan (guttenplanme@cdmsmith.com</a:t>
            </a:r>
            <a:r>
              <a:rPr lang="en-US" sz="1200" dirty="0" smtClean="0"/>
              <a:t>) </a:t>
            </a:r>
          </a:p>
        </p:txBody>
      </p:sp>
    </p:spTree>
    <p:custDataLst>
      <p:tags r:id="rId1"/>
    </p:custDataLst>
    <p:extLst>
      <p:ext uri="{BB962C8B-B14F-4D97-AF65-F5344CB8AC3E}">
        <p14:creationId xmlns:p14="http://schemas.microsoft.com/office/powerpoint/2010/main" val="1399891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381000" y="1066800"/>
            <a:ext cx="8382000" cy="4876800"/>
          </a:xfrm>
        </p:spPr>
        <p:txBody>
          <a:bodyPr>
            <a:normAutofit/>
          </a:bodyPr>
          <a:lstStyle/>
          <a:p>
            <a:pPr marL="457200" lvl="1" indent="0">
              <a:buNone/>
            </a:pPr>
            <a:endParaRPr lang="en-US" sz="1200" dirty="0" smtClean="0">
              <a:latin typeface="Arial" panose="020B0604020202020204" pitchFamily="34" charset="0"/>
              <a:cs typeface="Arial" panose="020B0604020202020204" pitchFamily="34" charset="0"/>
            </a:endParaRPr>
          </a:p>
          <a:p>
            <a:pPr marL="457200" lvl="1" indent="0">
              <a:buNone/>
            </a:pPr>
            <a:endParaRPr lang="en-US" sz="1200" dirty="0">
              <a:latin typeface="Arial" panose="020B0604020202020204" pitchFamily="34" charset="0"/>
              <a:cs typeface="Arial" panose="020B0604020202020204" pitchFamily="34" charset="0"/>
            </a:endParaRPr>
          </a:p>
          <a:p>
            <a:pPr marL="457200" lvl="1" indent="0">
              <a:buNone/>
            </a:pPr>
            <a:endParaRPr lang="en-US" sz="1200" dirty="0">
              <a:latin typeface="Arial" panose="020B0604020202020204" pitchFamily="34" charset="0"/>
              <a:cs typeface="Arial" panose="020B0604020202020204" pitchFamily="34" charset="0"/>
            </a:endParaRPr>
          </a:p>
          <a:p>
            <a:pPr marL="457200" lvl="1" indent="0">
              <a:buNone/>
            </a:pPr>
            <a:endParaRPr lang="en-US" sz="1200" dirty="0" smtClean="0">
              <a:latin typeface="Arial" panose="020B0604020202020204" pitchFamily="34" charset="0"/>
              <a:cs typeface="Arial" panose="020B0604020202020204" pitchFamily="34" charset="0"/>
            </a:endParaRPr>
          </a:p>
          <a:p>
            <a:pPr marL="457200" lvl="1" indent="0">
              <a:buNone/>
            </a:pPr>
            <a:endParaRPr lang="en-US" sz="1200" dirty="0">
              <a:latin typeface="Arial" panose="020B0604020202020204" pitchFamily="34" charset="0"/>
              <a:cs typeface="Arial" panose="020B0604020202020204" pitchFamily="34" charset="0"/>
            </a:endParaRPr>
          </a:p>
          <a:p>
            <a:pPr marL="457200" lvl="1" indent="0" algn="ctr">
              <a:buNone/>
            </a:pPr>
            <a:r>
              <a:rPr lang="en-US" sz="8000" b="1" dirty="0" smtClean="0">
                <a:latin typeface="Arial" panose="020B0604020202020204" pitchFamily="34" charset="0"/>
                <a:cs typeface="Arial" panose="020B0604020202020204" pitchFamily="34" charset="0"/>
              </a:rPr>
              <a:t>Questions?  </a:t>
            </a:r>
            <a:br>
              <a:rPr lang="en-US" sz="8000" b="1" dirty="0" smtClean="0">
                <a:latin typeface="Arial" panose="020B0604020202020204" pitchFamily="34" charset="0"/>
                <a:cs typeface="Arial" panose="020B0604020202020204" pitchFamily="34" charset="0"/>
              </a:rPr>
            </a:br>
            <a:endParaRPr lang="en-US" sz="8000" b="1"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3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Autonomous Vehicle Legislation</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213568"/>
          </a:xfrm>
        </p:spPr>
        <p:txBody>
          <a:bodyPr/>
          <a:lstStyle/>
          <a:p>
            <a:pPr>
              <a:buClr>
                <a:srgbClr val="FF0000"/>
              </a:buClr>
            </a:pPr>
            <a:r>
              <a:rPr lang="en-US" dirty="0" smtClean="0">
                <a:latin typeface="Arial" panose="020B0604020202020204" pitchFamily="34" charset="0"/>
                <a:cs typeface="Arial" panose="020B0604020202020204" pitchFamily="34" charset="0"/>
              </a:rPr>
              <a:t>2016 Legislature</a:t>
            </a:r>
          </a:p>
          <a:p>
            <a:pPr>
              <a:buClr>
                <a:srgbClr val="FF0000"/>
              </a:buClr>
            </a:pPr>
            <a:r>
              <a:rPr lang="en-US" dirty="0" smtClean="0">
                <a:latin typeface="Arial" panose="020B0604020202020204" pitchFamily="34" charset="0"/>
                <a:cs typeface="Arial" panose="020B0604020202020204" pitchFamily="34" charset="0"/>
              </a:rPr>
              <a:t>HB 7027</a:t>
            </a:r>
          </a:p>
          <a:p>
            <a:pPr>
              <a:buClr>
                <a:srgbClr val="FF0000"/>
              </a:buClr>
            </a:pPr>
            <a:r>
              <a:rPr lang="en-US" dirty="0" smtClean="0">
                <a:latin typeface="Arial" panose="020B0604020202020204" pitchFamily="34" charset="0"/>
                <a:cs typeface="Arial" panose="020B0604020202020204" pitchFamily="34" charset="0"/>
              </a:rPr>
              <a:t>Recommends MPOs consider advances in vehicle technology when developing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long-range transportation plans</a:t>
            </a:r>
          </a:p>
          <a:p>
            <a:pPr>
              <a:buClr>
                <a:srgbClr val="FF0000"/>
              </a:buClr>
            </a:pPr>
            <a:r>
              <a:rPr lang="en-US" dirty="0" smtClean="0">
                <a:latin typeface="Arial" panose="020B0604020202020204" pitchFamily="34" charset="0"/>
                <a:cs typeface="Arial" panose="020B0604020202020204" pitchFamily="34" charset="0"/>
              </a:rPr>
              <a:t>Requires the FDOT to accommodate advances in vehicle technology when updating the Strategic Intermodal System Plan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Tree>
    <p:extLst>
      <p:ext uri="{BB962C8B-B14F-4D97-AF65-F5344CB8AC3E}">
        <p14:creationId xmlns:p14="http://schemas.microsoft.com/office/powerpoint/2010/main" val="2906910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Autonomous Vehicle Legislation</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213568"/>
          </a:xfrm>
        </p:spPr>
        <p:txBody>
          <a:bodyPr>
            <a:normAutofit/>
          </a:bodyPr>
          <a:lstStyle/>
          <a:p>
            <a:pPr>
              <a:buClr>
                <a:srgbClr val="FF0000"/>
              </a:buClr>
            </a:pPr>
            <a:r>
              <a:rPr lang="en-US" sz="3000" dirty="0" smtClean="0">
                <a:latin typeface="Arial" panose="020B0604020202020204" pitchFamily="34" charset="0"/>
                <a:cs typeface="Arial" panose="020B0604020202020204" pitchFamily="34" charset="0"/>
              </a:rPr>
              <a:t>339.175 - Long Range Transportation Plan</a:t>
            </a:r>
          </a:p>
          <a:p>
            <a:pPr lvl="1">
              <a:buClr>
                <a:srgbClr val="FF0000"/>
              </a:buClr>
            </a:pPr>
            <a:endParaRPr lang="en-US" sz="2200" dirty="0">
              <a:latin typeface="Arial" panose="020B0604020202020204" pitchFamily="34" charset="0"/>
              <a:cs typeface="Arial" panose="020B0604020202020204" pitchFamily="34" charset="0"/>
            </a:endParaRPr>
          </a:p>
          <a:p>
            <a:pPr lvl="1">
              <a:buClr>
                <a:srgbClr val="FF0000"/>
              </a:buClr>
            </a:pPr>
            <a:r>
              <a:rPr lang="en-US" sz="2400" dirty="0" smtClean="0">
                <a:latin typeface="Arial" panose="020B0604020202020204" pitchFamily="34" charset="0"/>
                <a:cs typeface="Arial" panose="020B0604020202020204" pitchFamily="34" charset="0"/>
              </a:rPr>
              <a:t>Make the most efficient use of existing transportation facilities to relieve vehicular congestions, </a:t>
            </a:r>
            <a:r>
              <a:rPr lang="en-US" sz="2400" u="sng" dirty="0" smtClean="0">
                <a:latin typeface="Arial" panose="020B0604020202020204" pitchFamily="34" charset="0"/>
                <a:cs typeface="Arial" panose="020B0604020202020204" pitchFamily="34" charset="0"/>
              </a:rPr>
              <a:t>improve safety</a:t>
            </a:r>
            <a:r>
              <a:rPr lang="en-US" sz="2400" dirty="0" smtClean="0">
                <a:latin typeface="Arial" panose="020B0604020202020204" pitchFamily="34" charset="0"/>
                <a:cs typeface="Arial" panose="020B0604020202020204" pitchFamily="34" charset="0"/>
              </a:rPr>
              <a:t>, and maximize the mobility of people and goods.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lvl="1">
              <a:buClr>
                <a:srgbClr val="FF0000"/>
              </a:buClr>
            </a:pPr>
            <a:r>
              <a:rPr lang="en-US" sz="2400" u="sng" dirty="0" smtClean="0">
                <a:latin typeface="Arial" panose="020B0604020202020204" pitchFamily="34" charset="0"/>
                <a:cs typeface="Arial" panose="020B0604020202020204" pitchFamily="34" charset="0"/>
              </a:rPr>
              <a:t>Such efforts must include, but are not limited to, consideration of infrastructure and technological improvements necessary to accommodate advances in vehicle technology, such as autonomous technology and other developments</a:t>
            </a:r>
            <a:r>
              <a:rPr lang="en-US" sz="2200" dirty="0" smtClean="0">
                <a:latin typeface="Arial" panose="020B0604020202020204" pitchFamily="34" charset="0"/>
                <a:cs typeface="Arial" panose="020B0604020202020204" pitchFamily="34" charset="0"/>
              </a:rPr>
              <a:t>. </a:t>
            </a:r>
          </a:p>
          <a:p>
            <a:pPr marL="457200" lvl="1" indent="0">
              <a:buClr>
                <a:srgbClr val="FF0000"/>
              </a:buClr>
              <a:buNone/>
            </a:pPr>
            <a:endParaRPr lang="en-US" sz="2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Tree>
    <p:extLst>
      <p:ext uri="{BB962C8B-B14F-4D97-AF65-F5344CB8AC3E}">
        <p14:creationId xmlns:p14="http://schemas.microsoft.com/office/powerpoint/2010/main" val="3339028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Autonomous Vehicle Legislation</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213568"/>
          </a:xfrm>
        </p:spPr>
        <p:txBody>
          <a:bodyPr>
            <a:normAutofit/>
          </a:bodyPr>
          <a:lstStyle/>
          <a:p>
            <a:pPr>
              <a:buClr>
                <a:srgbClr val="FF0000"/>
              </a:buClr>
            </a:pPr>
            <a:r>
              <a:rPr lang="en-US" sz="3000" dirty="0" smtClean="0">
                <a:latin typeface="Arial" panose="020B0604020202020204" pitchFamily="34" charset="0"/>
                <a:cs typeface="Arial" panose="020B0604020202020204" pitchFamily="34" charset="0"/>
              </a:rPr>
              <a:t>339.64 (3)(c) – Strategic Intermodal System Plan</a:t>
            </a:r>
          </a:p>
          <a:p>
            <a:pPr lvl="1">
              <a:buClr>
                <a:srgbClr val="FF0000"/>
              </a:buClr>
            </a:pPr>
            <a:r>
              <a:rPr lang="en-US" sz="2600" u="sng" dirty="0" smtClean="0">
                <a:latin typeface="Arial" panose="020B0604020202020204" pitchFamily="34" charset="0"/>
                <a:cs typeface="Arial" panose="020B0604020202020204" pitchFamily="34" charset="0"/>
              </a:rPr>
              <a:t>The department shall coordinate with federal, regional, and local partners, as well as industry representatives, to consider infrastructure and technological improvements necessary to accommodate advances in vehicle technology, such as autonomous technology and other developments, in Strategic Intermodal System facilities. </a:t>
            </a:r>
          </a:p>
          <a:p>
            <a:pPr marL="457200" lvl="1" indent="0">
              <a:buClr>
                <a:srgbClr val="FF0000"/>
              </a:buClr>
              <a:buNone/>
            </a:pPr>
            <a:endParaRPr lang="en-US" sz="2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Tree>
    <p:extLst>
      <p:ext uri="{BB962C8B-B14F-4D97-AF65-F5344CB8AC3E}">
        <p14:creationId xmlns:p14="http://schemas.microsoft.com/office/powerpoint/2010/main" val="4191187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Next Steps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213568"/>
          </a:xfrm>
        </p:spPr>
        <p:txBody>
          <a:bodyPr>
            <a:normAutofit/>
          </a:bodyPr>
          <a:lstStyle/>
          <a:p>
            <a:pPr>
              <a:buClr>
                <a:srgbClr val="FF0000"/>
              </a:buClr>
            </a:pPr>
            <a:r>
              <a:rPr lang="en-US" sz="3000" dirty="0">
                <a:latin typeface="Arial" panose="020B0604020202020204" pitchFamily="34" charset="0"/>
                <a:cs typeface="Arial" panose="020B0604020202020204" pitchFamily="34" charset="0"/>
              </a:rPr>
              <a:t>Legislation signed by the Governor  </a:t>
            </a:r>
          </a:p>
          <a:p>
            <a:pPr lvl="1">
              <a:buClr>
                <a:srgbClr val="FF0000"/>
              </a:buClr>
            </a:pPr>
            <a:r>
              <a:rPr lang="en-US" dirty="0">
                <a:latin typeface="Arial" panose="020B0604020202020204" pitchFamily="34" charset="0"/>
                <a:cs typeface="Arial" panose="020B0604020202020204" pitchFamily="34" charset="0"/>
              </a:rPr>
              <a:t>April 4, 2016, effective July 1, 2016</a:t>
            </a:r>
          </a:p>
          <a:p>
            <a:pPr>
              <a:buClr>
                <a:srgbClr val="FF0000"/>
              </a:buClr>
            </a:pPr>
            <a:r>
              <a:rPr lang="en-US" sz="3000" dirty="0">
                <a:latin typeface="Arial" panose="020B0604020202020204" pitchFamily="34" charset="0"/>
                <a:cs typeface="Arial" panose="020B0604020202020204" pitchFamily="34" charset="0"/>
              </a:rPr>
              <a:t>State guidance will be developed</a:t>
            </a:r>
          </a:p>
          <a:p>
            <a:pPr marL="457200" lvl="1" indent="0">
              <a:buClr>
                <a:srgbClr val="FF0000"/>
              </a:buClr>
              <a:buNone/>
            </a:pPr>
            <a:endParaRPr lang="en-US" sz="2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682" y="2895600"/>
            <a:ext cx="5806404" cy="3501873"/>
          </a:xfrm>
          <a:prstGeom prst="rect">
            <a:avLst/>
          </a:prstGeom>
        </p:spPr>
      </p:pic>
    </p:spTree>
    <p:extLst>
      <p:ext uri="{BB962C8B-B14F-4D97-AF65-F5344CB8AC3E}">
        <p14:creationId xmlns:p14="http://schemas.microsoft.com/office/powerpoint/2010/main" val="2328061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371600" y="6429791"/>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Statewide Revenue Forecast</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5181600" cy="5213568"/>
          </a:xfrm>
        </p:spPr>
        <p:txBody>
          <a:bodyPr>
            <a:normAutofit/>
          </a:bodyPr>
          <a:lstStyle/>
          <a:p>
            <a:r>
              <a:rPr lang="en-US" sz="2000" dirty="0" smtClean="0">
                <a:latin typeface="Arial" panose="020B0604020202020204" pitchFamily="34" charset="0"/>
                <a:cs typeface="Arial" panose="020B0604020202020204" pitchFamily="34" charset="0"/>
              </a:rPr>
              <a:t>Purpose</a:t>
            </a:r>
          </a:p>
          <a:p>
            <a:pPr lvl="1"/>
            <a:r>
              <a:rPr lang="en-US" sz="1600" dirty="0" smtClean="0">
                <a:latin typeface="Arial" panose="020B0604020202020204" pitchFamily="34" charset="0"/>
                <a:cs typeface="Arial" panose="020B0604020202020204" pitchFamily="34" charset="0"/>
              </a:rPr>
              <a:t>Promote consistent statewide and metropolitan planning</a:t>
            </a:r>
          </a:p>
          <a:p>
            <a:pPr lvl="1"/>
            <a:r>
              <a:rPr lang="en-US" sz="1600" dirty="0" smtClean="0">
                <a:latin typeface="Arial" panose="020B0604020202020204" pitchFamily="34" charset="0"/>
                <a:cs typeface="Arial" panose="020B0604020202020204" pitchFamily="34" charset="0"/>
              </a:rPr>
              <a:t>Meet federal requirements for cooperative funding estimates</a:t>
            </a:r>
          </a:p>
          <a:p>
            <a:pPr lvl="1"/>
            <a:endParaRPr lang="en-US" sz="1600" dirty="0">
              <a:latin typeface="Arial" panose="020B0604020202020204" pitchFamily="34" charset="0"/>
              <a:cs typeface="Arial" panose="020B0604020202020204" pitchFamily="34" charset="0"/>
            </a:endParaRPr>
          </a:p>
          <a:p>
            <a:pPr lvl="1"/>
            <a:endParaRPr lang="en-US" sz="12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Revenues</a:t>
            </a:r>
          </a:p>
          <a:p>
            <a:pPr lvl="1"/>
            <a:r>
              <a:rPr lang="en-US" sz="1600" dirty="0">
                <a:latin typeface="Arial" panose="020B0604020202020204" pitchFamily="34" charset="0"/>
                <a:cs typeface="Arial" panose="020B0604020202020204" pitchFamily="34" charset="0"/>
              </a:rPr>
              <a:t>State and Federal funds that flow through the Work Program</a:t>
            </a:r>
          </a:p>
          <a:p>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Updates</a:t>
            </a:r>
          </a:p>
          <a:p>
            <a:pPr lvl="1"/>
            <a:r>
              <a:rPr lang="en-US" sz="1600" dirty="0" smtClean="0">
                <a:latin typeface="Arial" panose="020B0604020202020204" pitchFamily="34" charset="0"/>
                <a:cs typeface="Arial" panose="020B0604020202020204" pitchFamily="34" charset="0"/>
              </a:rPr>
              <a:t>Every 5 years; next update due in 2018</a:t>
            </a:r>
          </a:p>
          <a:p>
            <a:pPr lvl="1"/>
            <a:r>
              <a:rPr lang="en-US" sz="1600" dirty="0" smtClean="0">
                <a:latin typeface="Arial" panose="020B0604020202020204" pitchFamily="34" charset="0"/>
                <a:cs typeface="Arial" panose="020B0604020202020204" pitchFamily="34" charset="0"/>
              </a:rPr>
              <a:t>Consensus on methodology with MPOAC</a:t>
            </a:r>
          </a:p>
          <a:p>
            <a:pPr lvl="1"/>
            <a:endParaRPr lang="en-US" sz="1400" dirty="0" smtClean="0">
              <a:latin typeface="Arial" panose="020B0604020202020204" pitchFamily="34" charset="0"/>
              <a:cs typeface="Arial" panose="020B0604020202020204" pitchFamily="34" charset="0"/>
            </a:endParaRPr>
          </a:p>
          <a:p>
            <a:pPr lvl="1">
              <a:buClr>
                <a:srgbClr val="FF0000"/>
              </a:buClr>
            </a:pPr>
            <a:endParaRPr lang="en-US" sz="1400" dirty="0" smtClean="0">
              <a:latin typeface="Arial" panose="020B0604020202020204" pitchFamily="34" charset="0"/>
              <a:cs typeface="Arial" panose="020B0604020202020204" pitchFamily="34" charset="0"/>
            </a:endParaRPr>
          </a:p>
          <a:p>
            <a:pPr lvl="1">
              <a:buClr>
                <a:srgbClr val="FF0000"/>
              </a:buClr>
            </a:pPr>
            <a:endParaRPr lang="en-US" sz="1400" dirty="0" smtClean="0">
              <a:latin typeface="Arial" panose="020B0604020202020204" pitchFamily="34" charset="0"/>
              <a:cs typeface="Arial" panose="020B0604020202020204" pitchFamily="34" charset="0"/>
            </a:endParaRPr>
          </a:p>
          <a:p>
            <a:pPr>
              <a:buClr>
                <a:srgbClr val="FF0000"/>
              </a:buClr>
            </a:pP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pic>
        <p:nvPicPr>
          <p:cNvPr id="2" name="Picture 1"/>
          <p:cNvPicPr>
            <a:picLocks noChangeAspect="1"/>
          </p:cNvPicPr>
          <p:nvPr/>
        </p:nvPicPr>
        <p:blipFill>
          <a:blip r:embed="rId4"/>
          <a:stretch>
            <a:fillRect/>
          </a:stretch>
        </p:blipFill>
        <p:spPr>
          <a:xfrm>
            <a:off x="5867400" y="1524000"/>
            <a:ext cx="3017666" cy="4017706"/>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85347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Tentative Schedule</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381000" y="1066800"/>
            <a:ext cx="8382000" cy="4876800"/>
          </a:xfrm>
        </p:spPr>
        <p:txBody>
          <a:bodyPr>
            <a:normAutofit/>
          </a:bodyPr>
          <a:lstStyle/>
          <a:p>
            <a:r>
              <a:rPr lang="en-US" sz="2000" dirty="0" smtClean="0">
                <a:latin typeface="Arial" panose="020B0604020202020204" pitchFamily="34" charset="0"/>
                <a:cs typeface="Arial" panose="020B0604020202020204" pitchFamily="34" charset="0"/>
              </a:rPr>
              <a:t>2016</a:t>
            </a:r>
          </a:p>
          <a:p>
            <a:pPr lvl="1"/>
            <a:r>
              <a:rPr lang="en-US" sz="1400" b="1" dirty="0" smtClean="0">
                <a:latin typeface="Arial" panose="020B0604020202020204" pitchFamily="34" charset="0"/>
                <a:cs typeface="Arial" panose="020B0604020202020204" pitchFamily="34" charset="0"/>
              </a:rPr>
              <a:t>End of May:</a:t>
            </a:r>
            <a:r>
              <a:rPr lang="en-US" sz="1400" dirty="0" smtClean="0">
                <a:latin typeface="Arial" panose="020B0604020202020204" pitchFamily="34" charset="0"/>
                <a:cs typeface="Arial" panose="020B0604020202020204" pitchFamily="34" charset="0"/>
              </a:rPr>
              <a:t> Revenue Forecast Guidebook (</a:t>
            </a:r>
            <a:r>
              <a:rPr lang="en-US" sz="1400" dirty="0" smtClean="0">
                <a:solidFill>
                  <a:srgbClr val="0070C0"/>
                </a:solidFill>
                <a:latin typeface="Arial" panose="020B0604020202020204" pitchFamily="34" charset="0"/>
                <a:cs typeface="Arial" panose="020B0604020202020204" pitchFamily="34" charset="0"/>
              </a:rPr>
              <a:t>documents the 2040 revenue forecast process</a:t>
            </a:r>
            <a:r>
              <a:rPr lang="en-US" sz="1400" dirty="0" smtClean="0">
                <a:latin typeface="Arial" panose="020B0604020202020204" pitchFamily="34" charset="0"/>
                <a:cs typeface="Arial" panose="020B0604020202020204" pitchFamily="34" charset="0"/>
              </a:rPr>
              <a:t>)</a:t>
            </a:r>
            <a:endParaRPr lang="en-US" sz="1400" b="1" dirty="0" smtClean="0">
              <a:latin typeface="Arial" panose="020B0604020202020204" pitchFamily="34" charset="0"/>
              <a:cs typeface="Arial" panose="020B0604020202020204" pitchFamily="34" charset="0"/>
            </a:endParaRPr>
          </a:p>
          <a:p>
            <a:pPr lvl="1"/>
            <a:r>
              <a:rPr lang="en-US" sz="1400" b="1" dirty="0" smtClean="0">
                <a:latin typeface="Arial" panose="020B0604020202020204" pitchFamily="34" charset="0"/>
                <a:cs typeface="Arial" panose="020B0604020202020204" pitchFamily="34" charset="0"/>
              </a:rPr>
              <a:t>October 20</a:t>
            </a:r>
            <a:r>
              <a:rPr lang="en-US" sz="1400" b="1" baseline="30000" dirty="0" smtClean="0">
                <a:latin typeface="Arial" panose="020B0604020202020204" pitchFamily="34" charset="0"/>
                <a:cs typeface="Arial" panose="020B0604020202020204" pitchFamily="34" charset="0"/>
              </a:rPr>
              <a:t>th</a:t>
            </a:r>
            <a:r>
              <a:rPr lang="en-US" sz="1400" b="1"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 MPOAC Policy &amp; Technical Subcommittee initial discussion</a:t>
            </a:r>
          </a:p>
          <a:p>
            <a:endParaRPr lang="en-US" sz="16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2017</a:t>
            </a:r>
          </a:p>
          <a:p>
            <a:pPr lvl="1"/>
            <a:r>
              <a:rPr lang="en-US" sz="1400" b="1" dirty="0" smtClean="0">
                <a:latin typeface="Arial" panose="020B0604020202020204" pitchFamily="34" charset="0"/>
                <a:cs typeface="Arial" panose="020B0604020202020204" pitchFamily="34" charset="0"/>
              </a:rPr>
              <a:t>March 7</a:t>
            </a:r>
            <a:r>
              <a:rPr lang="en-US" sz="1400" b="1" baseline="30000" dirty="0" smtClean="0">
                <a:latin typeface="Arial" panose="020B0604020202020204" pitchFamily="34" charset="0"/>
                <a:cs typeface="Arial" panose="020B0604020202020204" pitchFamily="34" charset="0"/>
              </a:rPr>
              <a:t>th</a:t>
            </a:r>
            <a:r>
              <a:rPr lang="en-US" sz="1400" b="1" dirty="0" smtClean="0">
                <a:latin typeface="Arial" panose="020B0604020202020204" pitchFamily="34" charset="0"/>
                <a:cs typeface="Arial" panose="020B0604020202020204" pitchFamily="34" charset="0"/>
              </a:rPr>
              <a:t>- May 5</a:t>
            </a:r>
            <a:r>
              <a:rPr lang="en-US" sz="1400" b="1" baseline="30000" dirty="0" smtClean="0">
                <a:latin typeface="Arial" panose="020B0604020202020204" pitchFamily="34" charset="0"/>
                <a:cs typeface="Arial" panose="020B0604020202020204" pitchFamily="34" charset="0"/>
              </a:rPr>
              <a:t>th</a:t>
            </a:r>
            <a:r>
              <a:rPr lang="en-US" sz="1400" b="1"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Florida Legislative Session</a:t>
            </a:r>
          </a:p>
          <a:p>
            <a:pPr lvl="1"/>
            <a:r>
              <a:rPr lang="en-US" sz="1400" b="1" dirty="0" smtClean="0">
                <a:latin typeface="Arial" panose="020B0604020202020204" pitchFamily="34" charset="0"/>
                <a:cs typeface="Arial" panose="020B0604020202020204" pitchFamily="34" charset="0"/>
              </a:rPr>
              <a:t>May-September:</a:t>
            </a:r>
            <a:r>
              <a:rPr lang="en-US" sz="1400" dirty="0" smtClean="0">
                <a:latin typeface="Arial" panose="020B0604020202020204" pitchFamily="34" charset="0"/>
                <a:cs typeface="Arial" panose="020B0604020202020204" pitchFamily="34" charset="0"/>
              </a:rPr>
              <a:t> work with MPOAC Policy &amp; Technical Subcommittee on Financial Guidelines</a:t>
            </a:r>
          </a:p>
          <a:p>
            <a:pPr lvl="1"/>
            <a:r>
              <a:rPr lang="en-US" sz="1400" b="1" dirty="0" smtClean="0">
                <a:latin typeface="Arial" panose="020B0604020202020204" pitchFamily="34" charset="0"/>
                <a:cs typeface="Arial" panose="020B0604020202020204" pitchFamily="34" charset="0"/>
              </a:rPr>
              <a:t>October:</a:t>
            </a:r>
            <a:r>
              <a:rPr lang="en-US" sz="1400" dirty="0" smtClean="0">
                <a:latin typeface="Arial" panose="020B0604020202020204" pitchFamily="34" charset="0"/>
                <a:cs typeface="Arial" panose="020B0604020202020204" pitchFamily="34" charset="0"/>
              </a:rPr>
              <a:t> MPOAC Board approval of Financial Guidelines</a:t>
            </a:r>
          </a:p>
          <a:p>
            <a:pPr lvl="1"/>
            <a:r>
              <a:rPr lang="en-US" sz="1400" b="1" dirty="0" smtClean="0">
                <a:latin typeface="Arial" panose="020B0604020202020204" pitchFamily="34" charset="0"/>
                <a:cs typeface="Arial" panose="020B0604020202020204" pitchFamily="34" charset="0"/>
              </a:rPr>
              <a:t>October:</a:t>
            </a:r>
            <a:r>
              <a:rPr lang="en-US" sz="1400" dirty="0" smtClean="0">
                <a:latin typeface="Arial" panose="020B0604020202020204" pitchFamily="34" charset="0"/>
                <a:cs typeface="Arial" panose="020B0604020202020204" pitchFamily="34" charset="0"/>
              </a:rPr>
              <a:t> begin development of training materials</a:t>
            </a:r>
          </a:p>
          <a:p>
            <a:endParaRPr lang="en-US" sz="16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2018</a:t>
            </a:r>
          </a:p>
          <a:p>
            <a:pPr lvl="1"/>
            <a:r>
              <a:rPr lang="en-US" sz="1400" b="1" dirty="0" smtClean="0">
                <a:latin typeface="Arial" panose="020B0604020202020204" pitchFamily="34" charset="0"/>
                <a:cs typeface="Arial" panose="020B0604020202020204" pitchFamily="34" charset="0"/>
              </a:rPr>
              <a:t>January:</a:t>
            </a:r>
            <a:r>
              <a:rPr lang="en-US" sz="1400" dirty="0" smtClean="0">
                <a:latin typeface="Arial" panose="020B0604020202020204" pitchFamily="34" charset="0"/>
                <a:cs typeface="Arial" panose="020B0604020202020204" pitchFamily="34" charset="0"/>
              </a:rPr>
              <a:t> begin development of revenue forecast</a:t>
            </a:r>
          </a:p>
          <a:p>
            <a:pPr lvl="1"/>
            <a:r>
              <a:rPr lang="en-US" sz="1400" b="1" dirty="0" smtClean="0">
                <a:latin typeface="Arial" panose="020B0604020202020204" pitchFamily="34" charset="0"/>
                <a:cs typeface="Arial" panose="020B0604020202020204" pitchFamily="34" charset="0"/>
              </a:rPr>
              <a:t>End of March:</a:t>
            </a:r>
            <a:r>
              <a:rPr lang="en-US" sz="1400" dirty="0" smtClean="0">
                <a:latin typeface="Arial" panose="020B0604020202020204" pitchFamily="34" charset="0"/>
                <a:cs typeface="Arial" panose="020B0604020202020204" pitchFamily="34" charset="0"/>
              </a:rPr>
              <a:t> send revenue forecast to districts for review and CFP for delivery to MPOs</a:t>
            </a:r>
          </a:p>
          <a:p>
            <a:pPr lvl="1"/>
            <a:r>
              <a:rPr lang="en-US" sz="1400" b="1" dirty="0" smtClean="0">
                <a:latin typeface="Arial" panose="020B0604020202020204" pitchFamily="34" charset="0"/>
                <a:cs typeface="Arial" panose="020B0604020202020204" pitchFamily="34" charset="0"/>
              </a:rPr>
              <a:t>End of April: </a:t>
            </a:r>
            <a:r>
              <a:rPr lang="en-US" sz="1400" dirty="0" smtClean="0">
                <a:latin typeface="Arial" panose="020B0604020202020204" pitchFamily="34" charset="0"/>
                <a:cs typeface="Arial" panose="020B0604020202020204" pitchFamily="34" charset="0"/>
              </a:rPr>
              <a:t>send finalized revenue forecast to districts </a:t>
            </a:r>
          </a:p>
          <a:p>
            <a:pPr lvl="1"/>
            <a:r>
              <a:rPr lang="en-US" sz="1400" b="1" dirty="0" smtClean="0">
                <a:latin typeface="Arial" panose="020B0604020202020204" pitchFamily="34" charset="0"/>
                <a:cs typeface="Arial" panose="020B0604020202020204" pitchFamily="34" charset="0"/>
              </a:rPr>
              <a:t>May:</a:t>
            </a:r>
            <a:r>
              <a:rPr lang="en-US" sz="1400" dirty="0" smtClean="0">
                <a:latin typeface="Arial" panose="020B0604020202020204" pitchFamily="34" charset="0"/>
                <a:cs typeface="Arial" panose="020B0604020202020204" pitchFamily="34" charset="0"/>
              </a:rPr>
              <a:t> statewide videoconference</a:t>
            </a:r>
          </a:p>
          <a:p>
            <a:pPr lvl="1"/>
            <a:r>
              <a:rPr lang="en-US" sz="1400" b="1" dirty="0" smtClean="0">
                <a:latin typeface="Arial" panose="020B0604020202020204" pitchFamily="34" charset="0"/>
                <a:cs typeface="Arial" panose="020B0604020202020204" pitchFamily="34" charset="0"/>
              </a:rPr>
              <a:t>June:</a:t>
            </a:r>
            <a:r>
              <a:rPr lang="en-US" sz="1400" dirty="0" smtClean="0">
                <a:latin typeface="Arial" panose="020B0604020202020204" pitchFamily="34" charset="0"/>
                <a:cs typeface="Arial" panose="020B0604020202020204" pitchFamily="34" charset="0"/>
              </a:rPr>
              <a:t> meetings with District and MPO staff</a:t>
            </a: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845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smtClean="0">
                <a:solidFill>
                  <a:srgbClr val="1F4283"/>
                </a:solidFill>
                <a:latin typeface="Arial" panose="020B0604020202020204" pitchFamily="34" charset="0"/>
                <a:cs typeface="Arial" panose="020B0604020202020204" pitchFamily="34" charset="0"/>
              </a:rPr>
              <a:t>Repurposing Old Federal Earmarks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11" name="Content Placeholder 1"/>
          <p:cNvSpPr txBox="1">
            <a:spLocks/>
          </p:cNvSpPr>
          <p:nvPr/>
        </p:nvSpPr>
        <p:spPr>
          <a:xfrm>
            <a:off x="457200" y="1066800"/>
            <a:ext cx="8229600" cy="521356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Section 125 of the Department of Transportation Appropriations Act of 2016 provides the authority for a state</a:t>
            </a:r>
            <a:r>
              <a:rPr lang="en-US" dirty="0" smtClean="0">
                <a:solidFill>
                  <a:srgbClr val="003366"/>
                </a:solidFill>
              </a:rPr>
              <a:t>*</a:t>
            </a:r>
            <a:r>
              <a:rPr lang="en-US" dirty="0" smtClean="0"/>
              <a:t> to repurpose any earmark that was </a:t>
            </a:r>
          </a:p>
          <a:p>
            <a:r>
              <a:rPr lang="en-US" dirty="0" smtClean="0"/>
              <a:t>Designated on or before September 30, 2005</a:t>
            </a:r>
          </a:p>
          <a:p>
            <a:r>
              <a:rPr lang="en-US" dirty="0" smtClean="0"/>
              <a:t>Is less than 10 percent obligated, or </a:t>
            </a:r>
          </a:p>
          <a:p>
            <a:r>
              <a:rPr lang="en-US" dirty="0" smtClean="0"/>
              <a:t>Has been completed and closed with remaining unobligated funds on the earmark</a:t>
            </a:r>
          </a:p>
          <a:p>
            <a:r>
              <a:rPr lang="en-US" dirty="0" smtClean="0"/>
              <a:t>Must be obligated on a new or existing project in the state within 50 miles of the earmark designation</a:t>
            </a:r>
          </a:p>
          <a:p>
            <a:r>
              <a:rPr lang="en-US" dirty="0" smtClean="0"/>
              <a:t>Must be the type of project which would otherwise be eligible under the Surface Transportation Block Grant Program</a:t>
            </a:r>
          </a:p>
          <a:p>
            <a:pPr marL="0" indent="0">
              <a:buFont typeface="Arial" pitchFamily="34" charset="0"/>
              <a:buNone/>
            </a:pPr>
            <a:endParaRPr lang="en-US" sz="2200" dirty="0" smtClean="0">
              <a:solidFill>
                <a:srgbClr val="003366"/>
              </a:solidFill>
            </a:endParaRPr>
          </a:p>
          <a:p>
            <a:pPr marL="0" indent="0">
              <a:buFont typeface="Arial" pitchFamily="34" charset="0"/>
              <a:buNone/>
            </a:pPr>
            <a:r>
              <a:rPr lang="en-US" sz="2200" dirty="0" smtClean="0">
                <a:solidFill>
                  <a:srgbClr val="003366"/>
                </a:solidFill>
              </a:rPr>
              <a:t>* States make the final decision as to which earmarks will be repurposed.  Florida will consult with MPOs and/or other local gov’ts within the geographic boundary of each earmark before making any decisions to repurpose any available funds on each earmark.</a:t>
            </a:r>
            <a:endParaRPr lang="en-US" sz="2200" dirty="0">
              <a:solidFill>
                <a:srgbClr val="003366"/>
              </a:solidFill>
            </a:endParaRPr>
          </a:p>
        </p:txBody>
      </p:sp>
    </p:spTree>
    <p:extLst>
      <p:ext uri="{BB962C8B-B14F-4D97-AF65-F5344CB8AC3E}">
        <p14:creationId xmlns:p14="http://schemas.microsoft.com/office/powerpoint/2010/main" val="3978798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04486" y="6363216"/>
            <a:ext cx="7315200" cy="307777"/>
          </a:xfrm>
          <a:prstGeom prst="rect">
            <a:avLst/>
          </a:prstGeom>
          <a:noFill/>
          <a:ln>
            <a:noFill/>
          </a:ln>
          <a:effectLst/>
        </p:spPr>
        <p:txBody>
          <a:bodyPr wrap="square" rtlCol="0">
            <a:spAutoFit/>
          </a:bodyPr>
          <a:lstStyle/>
          <a:p>
            <a:r>
              <a:rPr lang="en-US" sz="1400" b="1" dirty="0" smtClean="0">
                <a:solidFill>
                  <a:srgbClr val="1F4284"/>
                </a:solidFill>
                <a:latin typeface="Arial" panose="020B0604020202020204" pitchFamily="34" charset="0"/>
                <a:cs typeface="Arial" panose="020B0604020202020204" pitchFamily="34" charset="0"/>
              </a:rPr>
              <a:t>Florida Department of Transportation</a:t>
            </a:r>
          </a:p>
        </p:txBody>
      </p:sp>
      <p:sp>
        <p:nvSpPr>
          <p:cNvPr id="24" name="TextBox 23"/>
          <p:cNvSpPr txBox="1"/>
          <p:nvPr/>
        </p:nvSpPr>
        <p:spPr>
          <a:xfrm>
            <a:off x="457200" y="177225"/>
            <a:ext cx="8305800" cy="584775"/>
          </a:xfrm>
          <a:prstGeom prst="rect">
            <a:avLst/>
          </a:prstGeom>
          <a:noFill/>
          <a:effectLst/>
        </p:spPr>
        <p:txBody>
          <a:bodyPr wrap="square" rtlCol="0">
            <a:spAutoFit/>
          </a:bodyPr>
          <a:lstStyle/>
          <a:p>
            <a:r>
              <a:rPr lang="en-US" sz="3200" b="1" dirty="0">
                <a:solidFill>
                  <a:srgbClr val="1F4283"/>
                </a:solidFill>
                <a:latin typeface="Arial" panose="020B0604020202020204" pitchFamily="34" charset="0"/>
                <a:cs typeface="Arial" panose="020B0604020202020204" pitchFamily="34" charset="0"/>
              </a:rPr>
              <a:t>Repurposing Old Federal Earmarks</a:t>
            </a:r>
          </a:p>
        </p:txBody>
      </p:sp>
      <p:sp>
        <p:nvSpPr>
          <p:cNvPr id="29" name="Rectangle 28"/>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6324600"/>
            <a:ext cx="914400" cy="457200"/>
          </a:xfrm>
          <a:prstGeom prst="rect">
            <a:avLst/>
          </a:prstGeom>
        </p:spPr>
      </p:pic>
      <p:sp>
        <p:nvSpPr>
          <p:cNvPr id="7" name="Content Placeholder 6"/>
          <p:cNvSpPr>
            <a:spLocks noGrp="1"/>
          </p:cNvSpPr>
          <p:nvPr>
            <p:ph idx="1"/>
          </p:nvPr>
        </p:nvSpPr>
        <p:spPr>
          <a:xfrm>
            <a:off x="381000" y="1066800"/>
            <a:ext cx="8382000" cy="4876800"/>
          </a:xfrm>
        </p:spPr>
        <p:txBody>
          <a:bodyPr>
            <a:normAutofit/>
          </a:bodyPr>
          <a:lstStyle/>
          <a:p>
            <a:r>
              <a:rPr lang="en-US" b="1" dirty="0"/>
              <a:t>Projects must have Obligation Authority to go with the unobligated funds, else the unobligated funds cannot be obligated and spent. </a:t>
            </a:r>
            <a:r>
              <a:rPr lang="en-US" dirty="0"/>
              <a:t> </a:t>
            </a:r>
          </a:p>
          <a:p>
            <a:pPr marL="457200" lvl="1" indent="0">
              <a:buNone/>
            </a:pP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60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025999C2056D42A4AB09CC4AD07BBC" ma:contentTypeVersion="0" ma:contentTypeDescription="Create a new document." ma:contentTypeScope="" ma:versionID="3a94f470f4823fdd677b562aa8f2ea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E77DBF-0183-45D2-A685-5D1A40D99B2C}">
  <ds:schemaRefs>
    <ds:schemaRef ds:uri="http://schemas.microsoft.com/sharepoint/v3/contenttype/forms"/>
  </ds:schemaRefs>
</ds:datastoreItem>
</file>

<file path=customXml/itemProps2.xml><?xml version="1.0" encoding="utf-8"?>
<ds:datastoreItem xmlns:ds="http://schemas.openxmlformats.org/officeDocument/2006/customXml" ds:itemID="{5E7466FF-3182-41A3-875C-243493360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1661391-B2DE-4B91-950E-811BC4E92986}">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800</TotalTime>
  <Words>1738</Words>
  <Application>Microsoft Office PowerPoint</Application>
  <PresentationFormat>On-screen Show (4:3)</PresentationFormat>
  <Paragraphs>187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Courier New</vt:lpstr>
      <vt:lpstr>Office Theme</vt:lpstr>
      <vt:lpstr>Metropolitan Planning Organization Advisory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2</dc:title>
  <dc:creator>rt826cm</dc:creator>
  <cp:lastModifiedBy>Santalla, Sean</cp:lastModifiedBy>
  <cp:revision>89</cp:revision>
  <cp:lastPrinted>2016-04-25T19:52:59Z</cp:lastPrinted>
  <dcterms:created xsi:type="dcterms:W3CDTF">2013-02-15T23:23:43Z</dcterms:created>
  <dcterms:modified xsi:type="dcterms:W3CDTF">2016-04-26T17:04:10Z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0x01010062025999C2056D42A4AB09CC4AD07BBC</vt:lpwstr>
  </property>
</Properties>
</file>