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65"/>
  </p:notesMasterIdLst>
  <p:handoutMasterIdLst>
    <p:handoutMasterId r:id="rId166"/>
  </p:handoutMasterIdLst>
  <p:sldIdLst>
    <p:sldId id="256" r:id="rId2"/>
    <p:sldId id="308" r:id="rId3"/>
    <p:sldId id="323" r:id="rId4"/>
    <p:sldId id="314" r:id="rId5"/>
    <p:sldId id="316" r:id="rId6"/>
    <p:sldId id="317" r:id="rId7"/>
    <p:sldId id="328" r:id="rId8"/>
    <p:sldId id="445" r:id="rId9"/>
    <p:sldId id="515" r:id="rId10"/>
    <p:sldId id="329" r:id="rId11"/>
    <p:sldId id="516" r:id="rId12"/>
    <p:sldId id="327" r:id="rId13"/>
    <p:sldId id="634" r:id="rId14"/>
    <p:sldId id="635" r:id="rId15"/>
    <p:sldId id="636" r:id="rId16"/>
    <p:sldId id="319" r:id="rId17"/>
    <p:sldId id="311" r:id="rId18"/>
    <p:sldId id="633" r:id="rId19"/>
    <p:sldId id="334" r:id="rId20"/>
    <p:sldId id="517" r:id="rId21"/>
    <p:sldId id="318" r:id="rId22"/>
    <p:sldId id="446" r:id="rId23"/>
    <p:sldId id="330" r:id="rId24"/>
    <p:sldId id="518" r:id="rId25"/>
    <p:sldId id="331" r:id="rId26"/>
    <p:sldId id="354" r:id="rId27"/>
    <p:sldId id="624" r:id="rId28"/>
    <p:sldId id="332" r:id="rId29"/>
    <p:sldId id="444" r:id="rId30"/>
    <p:sldId id="343" r:id="rId31"/>
    <p:sldId id="340" r:id="rId32"/>
    <p:sldId id="342" r:id="rId33"/>
    <p:sldId id="447" r:id="rId34"/>
    <p:sldId id="519" r:id="rId35"/>
    <p:sldId id="344" r:id="rId36"/>
    <p:sldId id="347" r:id="rId37"/>
    <p:sldId id="520" r:id="rId38"/>
    <p:sldId id="341" r:id="rId39"/>
    <p:sldId id="521" r:id="rId40"/>
    <p:sldId id="625" r:id="rId41"/>
    <p:sldId id="629" r:id="rId42"/>
    <p:sldId id="309" r:id="rId43"/>
    <p:sldId id="522" r:id="rId44"/>
    <p:sldId id="523" r:id="rId45"/>
    <p:sldId id="524" r:id="rId46"/>
    <p:sldId id="525" r:id="rId47"/>
    <p:sldId id="528" r:id="rId48"/>
    <p:sldId id="527" r:id="rId49"/>
    <p:sldId id="526" r:id="rId50"/>
    <p:sldId id="455" r:id="rId51"/>
    <p:sldId id="456" r:id="rId52"/>
    <p:sldId id="460" r:id="rId53"/>
    <p:sldId id="461" r:id="rId54"/>
    <p:sldId id="462" r:id="rId55"/>
    <p:sldId id="463" r:id="rId56"/>
    <p:sldId id="364" r:id="rId57"/>
    <p:sldId id="507" r:id="rId58"/>
    <p:sldId id="508" r:id="rId59"/>
    <p:sldId id="513" r:id="rId60"/>
    <p:sldId id="509" r:id="rId61"/>
    <p:sldId id="512" r:id="rId62"/>
    <p:sldId id="510" r:id="rId63"/>
    <p:sldId id="514" r:id="rId64"/>
    <p:sldId id="511" r:id="rId65"/>
    <p:sldId id="532" r:id="rId66"/>
    <p:sldId id="533" r:id="rId67"/>
    <p:sldId id="534" r:id="rId68"/>
    <p:sldId id="535" r:id="rId69"/>
    <p:sldId id="536" r:id="rId70"/>
    <p:sldId id="537" r:id="rId71"/>
    <p:sldId id="538" r:id="rId72"/>
    <p:sldId id="539" r:id="rId73"/>
    <p:sldId id="540" r:id="rId74"/>
    <p:sldId id="541" r:id="rId75"/>
    <p:sldId id="542" r:id="rId76"/>
    <p:sldId id="543" r:id="rId77"/>
    <p:sldId id="544" r:id="rId78"/>
    <p:sldId id="545" r:id="rId79"/>
    <p:sldId id="546" r:id="rId80"/>
    <p:sldId id="547" r:id="rId81"/>
    <p:sldId id="548" r:id="rId82"/>
    <p:sldId id="549" r:id="rId83"/>
    <p:sldId id="550" r:id="rId84"/>
    <p:sldId id="551" r:id="rId85"/>
    <p:sldId id="552" r:id="rId86"/>
    <p:sldId id="553" r:id="rId87"/>
    <p:sldId id="554" r:id="rId88"/>
    <p:sldId id="555" r:id="rId89"/>
    <p:sldId id="556" r:id="rId90"/>
    <p:sldId id="557" r:id="rId91"/>
    <p:sldId id="558" r:id="rId92"/>
    <p:sldId id="559" r:id="rId93"/>
    <p:sldId id="560" r:id="rId94"/>
    <p:sldId id="561" r:id="rId95"/>
    <p:sldId id="562" r:id="rId96"/>
    <p:sldId id="563" r:id="rId97"/>
    <p:sldId id="564" r:id="rId98"/>
    <p:sldId id="565" r:id="rId99"/>
    <p:sldId id="566" r:id="rId100"/>
    <p:sldId id="567" r:id="rId101"/>
    <p:sldId id="568" r:id="rId102"/>
    <p:sldId id="621" r:id="rId103"/>
    <p:sldId id="569" r:id="rId104"/>
    <p:sldId id="572" r:id="rId105"/>
    <p:sldId id="570" r:id="rId106"/>
    <p:sldId id="571" r:id="rId107"/>
    <p:sldId id="573" r:id="rId108"/>
    <p:sldId id="574" r:id="rId109"/>
    <p:sldId id="575" r:id="rId110"/>
    <p:sldId id="576" r:id="rId111"/>
    <p:sldId id="577" r:id="rId112"/>
    <p:sldId id="578" r:id="rId113"/>
    <p:sldId id="579" r:id="rId114"/>
    <p:sldId id="580" r:id="rId115"/>
    <p:sldId id="581" r:id="rId116"/>
    <p:sldId id="583" r:id="rId117"/>
    <p:sldId id="622" r:id="rId118"/>
    <p:sldId id="584" r:id="rId119"/>
    <p:sldId id="585" r:id="rId120"/>
    <p:sldId id="586" r:id="rId121"/>
    <p:sldId id="587" r:id="rId122"/>
    <p:sldId id="588" r:id="rId123"/>
    <p:sldId id="589" r:id="rId124"/>
    <p:sldId id="590" r:id="rId125"/>
    <p:sldId id="591" r:id="rId126"/>
    <p:sldId id="592" r:id="rId127"/>
    <p:sldId id="593" r:id="rId128"/>
    <p:sldId id="594" r:id="rId129"/>
    <p:sldId id="595" r:id="rId130"/>
    <p:sldId id="596" r:id="rId131"/>
    <p:sldId id="597" r:id="rId132"/>
    <p:sldId id="598" r:id="rId133"/>
    <p:sldId id="599" r:id="rId134"/>
    <p:sldId id="600" r:id="rId135"/>
    <p:sldId id="601" r:id="rId136"/>
    <p:sldId id="623" r:id="rId137"/>
    <p:sldId id="602" r:id="rId138"/>
    <p:sldId id="603" r:id="rId139"/>
    <p:sldId id="604" r:id="rId140"/>
    <p:sldId id="605" r:id="rId141"/>
    <p:sldId id="606" r:id="rId142"/>
    <p:sldId id="607" r:id="rId143"/>
    <p:sldId id="627" r:id="rId144"/>
    <p:sldId id="310" r:id="rId145"/>
    <p:sldId id="494" r:id="rId146"/>
    <p:sldId id="495" r:id="rId147"/>
    <p:sldId id="505" r:id="rId148"/>
    <p:sldId id="496" r:id="rId149"/>
    <p:sldId id="497" r:id="rId150"/>
    <p:sldId id="498" r:id="rId151"/>
    <p:sldId id="499" r:id="rId152"/>
    <p:sldId id="506" r:id="rId153"/>
    <p:sldId id="500" r:id="rId154"/>
    <p:sldId id="502" r:id="rId155"/>
    <p:sldId id="503" r:id="rId156"/>
    <p:sldId id="504" r:id="rId157"/>
    <p:sldId id="356" r:id="rId158"/>
    <p:sldId id="626" r:id="rId159"/>
    <p:sldId id="338" r:id="rId160"/>
    <p:sldId id="336" r:id="rId161"/>
    <p:sldId id="630" r:id="rId162"/>
    <p:sldId id="631" r:id="rId163"/>
    <p:sldId id="632" r:id="rId164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>
          <p15:clr>
            <a:srgbClr val="A4A3A4"/>
          </p15:clr>
        </p15:guide>
        <p15:guide id="2" pos="553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5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ott Paine" initials="" lastIdx="1" clrIdx="0"/>
  <p:cmAuthor id="1" name="Carroll, Alexandria" initials="AC" lastIdx="9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0000"/>
    <a:srgbClr val="0000FF"/>
    <a:srgbClr val="00CCFF"/>
    <a:srgbClr val="0066CC"/>
    <a:srgbClr val="CC0099"/>
    <a:srgbClr val="FF993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84" autoAdjust="0"/>
    <p:restoredTop sz="87043" autoAdjust="0"/>
  </p:normalViewPr>
  <p:slideViewPr>
    <p:cSldViewPr>
      <p:cViewPr varScale="1">
        <p:scale>
          <a:sx n="83" d="100"/>
          <a:sy n="83" d="100"/>
        </p:scale>
        <p:origin x="60" y="396"/>
      </p:cViewPr>
      <p:guideLst>
        <p:guide orient="horz" pos="1298"/>
        <p:guide pos="55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notesViewPr>
    <p:cSldViewPr>
      <p:cViewPr>
        <p:scale>
          <a:sx n="175" d="100"/>
          <a:sy n="175" d="100"/>
        </p:scale>
        <p:origin x="120" y="942"/>
      </p:cViewPr>
      <p:guideLst>
        <p:guide orient="horz" pos="2928"/>
        <p:guide pos="2159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0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notesMaster" Target="notesMasters/notes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image" Target="../media/image76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emf"/><Relationship Id="rId1" Type="http://schemas.openxmlformats.org/officeDocument/2006/relationships/image" Target="../media/image94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7.emf"/><Relationship Id="rId1" Type="http://schemas.openxmlformats.org/officeDocument/2006/relationships/image" Target="../media/image9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image" Target="../media/image7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image" Target="../media/image8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emf"/><Relationship Id="rId1" Type="http://schemas.openxmlformats.org/officeDocument/2006/relationships/image" Target="../media/image8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emf"/><Relationship Id="rId1" Type="http://schemas.openxmlformats.org/officeDocument/2006/relationships/image" Target="../media/image8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emf"/><Relationship Id="rId1" Type="http://schemas.openxmlformats.org/officeDocument/2006/relationships/image" Target="../media/image88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image" Target="../media/image90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93.emf"/><Relationship Id="rId1" Type="http://schemas.openxmlformats.org/officeDocument/2006/relationships/image" Target="../media/image9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687" cy="464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81" tIns="45890" rIns="91781" bIns="45890" numCol="1" anchor="t" anchorCtr="0" compatLnSpc="1">
            <a:prstTxWarp prst="textNoShape">
              <a:avLst/>
            </a:prstTxWarp>
          </a:bodyPr>
          <a:lstStyle>
            <a:lvl1pPr algn="l" defTabSz="915988">
              <a:defRPr sz="1300"/>
            </a:lvl1pPr>
          </a:lstStyle>
          <a:p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748" y="0"/>
            <a:ext cx="2972686" cy="464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81" tIns="45890" rIns="91781" bIns="45890" numCol="1" anchor="t" anchorCtr="0" compatLnSpc="1">
            <a:prstTxWarp prst="textNoShape">
              <a:avLst/>
            </a:prstTxWarp>
          </a:bodyPr>
          <a:lstStyle>
            <a:lvl1pPr algn="r" defTabSz="915988">
              <a:defRPr sz="1300"/>
            </a:lvl1pPr>
          </a:lstStyle>
          <a:p>
            <a:endParaRPr lang="en-US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830063"/>
            <a:ext cx="2972687" cy="46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81" tIns="45890" rIns="91781" bIns="45890" numCol="1" anchor="b" anchorCtr="0" compatLnSpc="1">
            <a:prstTxWarp prst="textNoShape">
              <a:avLst/>
            </a:prstTxWarp>
          </a:bodyPr>
          <a:lstStyle>
            <a:lvl1pPr algn="l" defTabSz="915988">
              <a:defRPr sz="1300"/>
            </a:lvl1pPr>
          </a:lstStyle>
          <a:p>
            <a:endParaRPr lang="en-US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748" y="8830063"/>
            <a:ext cx="2972686" cy="46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81" tIns="45890" rIns="91781" bIns="45890" numCol="1" anchor="b" anchorCtr="0" compatLnSpc="1">
            <a:prstTxWarp prst="textNoShape">
              <a:avLst/>
            </a:prstTxWarp>
          </a:bodyPr>
          <a:lstStyle>
            <a:lvl1pPr algn="r" defTabSz="915988">
              <a:defRPr sz="1300"/>
            </a:lvl1pPr>
          </a:lstStyle>
          <a:p>
            <a:fld id="{4C3E5BD6-278C-40BA-AAFD-77FBC8C8E4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6934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687" cy="464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81" tIns="45890" rIns="91781" bIns="45890" numCol="1" anchor="t" anchorCtr="0" compatLnSpc="1">
            <a:prstTxWarp prst="textNoShape">
              <a:avLst/>
            </a:prstTxWarp>
          </a:bodyPr>
          <a:lstStyle>
            <a:lvl1pPr algn="l" defTabSz="915988">
              <a:defRPr sz="1300"/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748" y="0"/>
            <a:ext cx="2972686" cy="464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81" tIns="45890" rIns="91781" bIns="45890" numCol="1" anchor="t" anchorCtr="0" compatLnSpc="1">
            <a:prstTxWarp prst="textNoShape">
              <a:avLst/>
            </a:prstTxWarp>
          </a:bodyPr>
          <a:lstStyle>
            <a:lvl1pPr algn="r" defTabSz="915988">
              <a:defRPr sz="1300"/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6488" y="695325"/>
            <a:ext cx="4649787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644" y="4417427"/>
            <a:ext cx="5486713" cy="418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81" tIns="45890" rIns="91781" bIns="458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30063"/>
            <a:ext cx="2972687" cy="46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81" tIns="45890" rIns="91781" bIns="45890" numCol="1" anchor="b" anchorCtr="0" compatLnSpc="1">
            <a:prstTxWarp prst="textNoShape">
              <a:avLst/>
            </a:prstTxWarp>
          </a:bodyPr>
          <a:lstStyle>
            <a:lvl1pPr algn="l" defTabSz="915988">
              <a:defRPr sz="1300"/>
            </a:lvl1pPr>
          </a:lstStyle>
          <a:p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748" y="8830063"/>
            <a:ext cx="2972686" cy="46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81" tIns="45890" rIns="91781" bIns="45890" numCol="1" anchor="b" anchorCtr="0" compatLnSpc="1">
            <a:prstTxWarp prst="textNoShape">
              <a:avLst/>
            </a:prstTxWarp>
          </a:bodyPr>
          <a:lstStyle>
            <a:lvl1pPr algn="r" defTabSz="915988">
              <a:defRPr sz="1300"/>
            </a:lvl1pPr>
          </a:lstStyle>
          <a:p>
            <a:fld id="{B03260E9-B13F-44F7-A1C9-E11D4EA7ACE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274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2F0CA4-B7EE-4451-AF04-65993E41D1A2}" type="slidenum">
              <a:rPr lang="en-US"/>
              <a:pPr/>
              <a:t>1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37612046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973214-B1DC-4B28-8DA1-8EB3B21E5CBF}" type="slidenum">
              <a:rPr lang="en-US"/>
              <a:pPr/>
              <a:t>10</a:t>
            </a:fld>
            <a:endParaRPr lang="en-US"/>
          </a:p>
        </p:txBody>
      </p:sp>
      <p:sp>
        <p:nvSpPr>
          <p:cNvPr id="25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947530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EDFE27-312C-453F-9F90-F0BC88FDE476}" type="slidenum">
              <a:rPr lang="en-US"/>
              <a:pPr/>
              <a:t>100</a:t>
            </a:fld>
            <a:endParaRPr lang="en-US"/>
          </a:p>
        </p:txBody>
      </p:sp>
      <p:sp>
        <p:nvSpPr>
          <p:cNvPr id="86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593349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96719E-F88F-4ED5-833E-1F3561BB3CB0}" type="slidenum">
              <a:rPr lang="en-US"/>
              <a:pPr/>
              <a:t>101</a:t>
            </a:fld>
            <a:endParaRPr lang="en-US"/>
          </a:p>
        </p:txBody>
      </p:sp>
      <p:sp>
        <p:nvSpPr>
          <p:cNvPr id="86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6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02433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40B3A3-9707-459F-8809-D9B83B5A832C}" type="slidenum">
              <a:rPr lang="en-US"/>
              <a:pPr/>
              <a:t>102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10135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41767F-2E0A-4F89-9C5A-54D55C4ED6B8}" type="slidenum">
              <a:rPr lang="en-US"/>
              <a:pPr/>
              <a:t>103</a:t>
            </a:fld>
            <a:endParaRPr lang="en-US"/>
          </a:p>
        </p:txBody>
      </p:sp>
      <p:sp>
        <p:nvSpPr>
          <p:cNvPr id="87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7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6152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4AB5DD-89F5-47B3-8081-37476D362B00}" type="slidenum">
              <a:rPr lang="en-US"/>
              <a:pPr/>
              <a:t>104</a:t>
            </a:fld>
            <a:endParaRPr lang="en-US"/>
          </a:p>
        </p:txBody>
      </p:sp>
      <p:sp>
        <p:nvSpPr>
          <p:cNvPr id="87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79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154659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C99B3-DF2C-45D3-B9B9-51392F85D414}" type="slidenum">
              <a:rPr lang="en-US"/>
              <a:pPr/>
              <a:t>105</a:t>
            </a:fld>
            <a:endParaRPr lang="en-US"/>
          </a:p>
        </p:txBody>
      </p:sp>
      <p:sp>
        <p:nvSpPr>
          <p:cNvPr id="87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75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03246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3CDF64-EA43-4099-A443-9F5E320F5922}" type="slidenum">
              <a:rPr lang="en-US"/>
              <a:pPr/>
              <a:t>106</a:t>
            </a:fld>
            <a:endParaRPr lang="en-US"/>
          </a:p>
        </p:txBody>
      </p:sp>
      <p:sp>
        <p:nvSpPr>
          <p:cNvPr id="87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77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591314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3E5315-21A0-4825-9712-12AB36CE5BF4}" type="slidenum">
              <a:rPr lang="en-US"/>
              <a:pPr/>
              <a:t>107</a:t>
            </a:fld>
            <a:endParaRPr lang="en-US"/>
          </a:p>
        </p:txBody>
      </p:sp>
      <p:sp>
        <p:nvSpPr>
          <p:cNvPr id="88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81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461137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974253-2243-4114-8186-5416AD3A1AF4}" type="slidenum">
              <a:rPr lang="en-US"/>
              <a:pPr/>
              <a:t>108</a:t>
            </a:fld>
            <a:endParaRPr lang="en-US"/>
          </a:p>
        </p:txBody>
      </p:sp>
      <p:sp>
        <p:nvSpPr>
          <p:cNvPr id="88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83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127377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C036FD-1B68-478E-BBD7-C858F1ECB94E}" type="slidenum">
              <a:rPr lang="en-US"/>
              <a:pPr/>
              <a:t>109</a:t>
            </a:fld>
            <a:endParaRPr lang="en-US"/>
          </a:p>
        </p:txBody>
      </p:sp>
      <p:sp>
        <p:nvSpPr>
          <p:cNvPr id="88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85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3408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E7C8B5-227E-4509-86F8-4F0FCF91CB6F}" type="slidenum">
              <a:rPr lang="en-US"/>
              <a:pPr/>
              <a:t>11</a:t>
            </a:fld>
            <a:endParaRPr lang="en-US"/>
          </a:p>
        </p:txBody>
      </p:sp>
      <p:sp>
        <p:nvSpPr>
          <p:cNvPr id="72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941863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C191A7-65F9-4501-AC06-5854EA4C3BCA}" type="slidenum">
              <a:rPr lang="en-US"/>
              <a:pPr/>
              <a:t>110</a:t>
            </a:fld>
            <a:endParaRPr lang="en-US"/>
          </a:p>
        </p:txBody>
      </p:sp>
      <p:sp>
        <p:nvSpPr>
          <p:cNvPr id="88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87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438480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F6790B-1525-47B8-B588-2F26A24F267A}" type="slidenum">
              <a:rPr lang="en-US"/>
              <a:pPr/>
              <a:t>111</a:t>
            </a:fld>
            <a:endParaRPr lang="en-US"/>
          </a:p>
        </p:txBody>
      </p:sp>
      <p:sp>
        <p:nvSpPr>
          <p:cNvPr id="88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091764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49F166-E048-4FFA-BEC1-FC01FB7E89AD}" type="slidenum">
              <a:rPr lang="en-US"/>
              <a:pPr/>
              <a:t>112</a:t>
            </a:fld>
            <a:endParaRPr lang="en-US"/>
          </a:p>
        </p:txBody>
      </p:sp>
      <p:sp>
        <p:nvSpPr>
          <p:cNvPr id="89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11733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12D6A9-57AC-45EF-B308-2BEC2D453DF7}" type="slidenum">
              <a:rPr lang="en-US"/>
              <a:pPr/>
              <a:t>113</a:t>
            </a:fld>
            <a:endParaRPr lang="en-US"/>
          </a:p>
        </p:txBody>
      </p:sp>
      <p:sp>
        <p:nvSpPr>
          <p:cNvPr id="89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93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496266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737166-70F4-4F30-9FB7-1223FD0A2694}" type="slidenum">
              <a:rPr lang="en-US"/>
              <a:pPr/>
              <a:t>114</a:t>
            </a:fld>
            <a:endParaRPr lang="en-US"/>
          </a:p>
        </p:txBody>
      </p:sp>
      <p:sp>
        <p:nvSpPr>
          <p:cNvPr id="89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96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922506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38D2E4-359C-4B30-AD8F-3978A8DD558C}" type="slidenum">
              <a:rPr lang="en-US"/>
              <a:pPr/>
              <a:t>115</a:t>
            </a:fld>
            <a:endParaRPr lang="en-US"/>
          </a:p>
        </p:txBody>
      </p:sp>
      <p:sp>
        <p:nvSpPr>
          <p:cNvPr id="89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98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922982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C87D0D-801A-4C74-8238-091C88346899}" type="slidenum">
              <a:rPr lang="en-US"/>
              <a:pPr/>
              <a:t>116</a:t>
            </a:fld>
            <a:endParaRPr lang="en-US"/>
          </a:p>
        </p:txBody>
      </p:sp>
      <p:sp>
        <p:nvSpPr>
          <p:cNvPr id="90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04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278660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B199C2-C712-4AB6-AC3D-60E8F933CC32}" type="slidenum">
              <a:rPr lang="en-US"/>
              <a:pPr/>
              <a:t>117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751603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994738-18B2-4BBB-83B3-BDAB60123094}" type="slidenum">
              <a:rPr lang="en-US"/>
              <a:pPr/>
              <a:t>118</a:t>
            </a:fld>
            <a:endParaRPr lang="en-US"/>
          </a:p>
        </p:txBody>
      </p:sp>
      <p:sp>
        <p:nvSpPr>
          <p:cNvPr id="90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06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53065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AF45B9-0F2C-46DA-90D7-BA389A9AB6B2}" type="slidenum">
              <a:rPr lang="en-US"/>
              <a:pPr/>
              <a:t>119</a:t>
            </a:fld>
            <a:endParaRPr lang="en-US"/>
          </a:p>
        </p:txBody>
      </p:sp>
      <p:sp>
        <p:nvSpPr>
          <p:cNvPr id="90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0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3698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326812-D730-46BB-AE81-D8B0EB94F41D}" type="slidenum">
              <a:rPr lang="en-US"/>
              <a:pPr/>
              <a:t>12</a:t>
            </a:fld>
            <a:endParaRPr lang="en-US"/>
          </a:p>
        </p:txBody>
      </p:sp>
      <p:sp>
        <p:nvSpPr>
          <p:cNvPr id="24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17688" y="695325"/>
            <a:ext cx="3235325" cy="2427288"/>
          </a:xfrm>
          <a:ln/>
        </p:spPr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8352" y="3200479"/>
            <a:ext cx="5259730" cy="54858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Char char="•"/>
            </a:pP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896871419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91E4C6-2745-4FEF-9571-C42B0A70D758}" type="slidenum">
              <a:rPr lang="en-US"/>
              <a:pPr/>
              <a:t>120</a:t>
            </a:fld>
            <a:endParaRPr lang="en-US"/>
          </a:p>
        </p:txBody>
      </p:sp>
      <p:sp>
        <p:nvSpPr>
          <p:cNvPr id="91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1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876923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F1AB8D-AC4D-4534-B940-EBCB1FB41255}" type="slidenum">
              <a:rPr lang="en-US"/>
              <a:pPr/>
              <a:t>121</a:t>
            </a:fld>
            <a:endParaRPr lang="en-US"/>
          </a:p>
        </p:txBody>
      </p:sp>
      <p:sp>
        <p:nvSpPr>
          <p:cNvPr id="91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12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602959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F8EDC0-0534-4898-9552-E15D1A3F5DE2}" type="slidenum">
              <a:rPr lang="en-US"/>
              <a:pPr/>
              <a:t>122</a:t>
            </a:fld>
            <a:endParaRPr lang="en-US"/>
          </a:p>
        </p:txBody>
      </p:sp>
      <p:sp>
        <p:nvSpPr>
          <p:cNvPr id="91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14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789155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A49BB5-7214-4681-8CA3-788E7AFED48A}" type="slidenum">
              <a:rPr lang="en-US"/>
              <a:pPr/>
              <a:t>123</a:t>
            </a:fld>
            <a:endParaRPr lang="en-US"/>
          </a:p>
        </p:txBody>
      </p:sp>
      <p:sp>
        <p:nvSpPr>
          <p:cNvPr id="91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508205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B96F12-8E1D-467D-84F7-351A24774672}" type="slidenum">
              <a:rPr lang="en-US"/>
              <a:pPr/>
              <a:t>124</a:t>
            </a:fld>
            <a:endParaRPr lang="en-US"/>
          </a:p>
        </p:txBody>
      </p:sp>
      <p:sp>
        <p:nvSpPr>
          <p:cNvPr id="91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18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077611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BD2897-70A8-497F-99B2-F473F0E62940}" type="slidenum">
              <a:rPr lang="en-US"/>
              <a:pPr/>
              <a:t>125</a:t>
            </a:fld>
            <a:endParaRPr lang="en-US"/>
          </a:p>
        </p:txBody>
      </p:sp>
      <p:sp>
        <p:nvSpPr>
          <p:cNvPr id="92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20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294583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B48D33-75F3-4F46-984A-067034220024}" type="slidenum">
              <a:rPr lang="en-US"/>
              <a:pPr/>
              <a:t>126</a:t>
            </a:fld>
            <a:endParaRPr lang="en-US"/>
          </a:p>
        </p:txBody>
      </p:sp>
      <p:sp>
        <p:nvSpPr>
          <p:cNvPr id="92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942615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D4E27C-A9CD-40E9-BEDC-75F073CAB43C}" type="slidenum">
              <a:rPr lang="en-US"/>
              <a:pPr/>
              <a:t>127</a:t>
            </a:fld>
            <a:endParaRPr lang="en-US"/>
          </a:p>
        </p:txBody>
      </p:sp>
      <p:sp>
        <p:nvSpPr>
          <p:cNvPr id="92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24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17319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5C7982-7663-4EF1-8508-6697BD183A3D}" type="slidenum">
              <a:rPr lang="en-US"/>
              <a:pPr/>
              <a:t>128</a:t>
            </a:fld>
            <a:endParaRPr lang="en-US"/>
          </a:p>
        </p:txBody>
      </p:sp>
      <p:sp>
        <p:nvSpPr>
          <p:cNvPr id="92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26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684052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E724B4-74C5-4E8E-9BC9-0BC802AE90BB}" type="slidenum">
              <a:rPr lang="en-US"/>
              <a:pPr/>
              <a:t>129</a:t>
            </a:fld>
            <a:endParaRPr lang="en-US"/>
          </a:p>
        </p:txBody>
      </p:sp>
      <p:sp>
        <p:nvSpPr>
          <p:cNvPr id="92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28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7717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21817-F599-43DA-9ADD-DBF6FD228E2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41925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A8A5D0-89EE-4431-A09D-4041468D5BD4}" type="slidenum">
              <a:rPr lang="en-US"/>
              <a:pPr/>
              <a:t>130</a:t>
            </a:fld>
            <a:endParaRPr lang="en-US"/>
          </a:p>
        </p:txBody>
      </p:sp>
      <p:sp>
        <p:nvSpPr>
          <p:cNvPr id="93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30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169721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C58C45-9175-4088-9E03-034F1E891EA4}" type="slidenum">
              <a:rPr lang="en-US"/>
              <a:pPr/>
              <a:t>131</a:t>
            </a:fld>
            <a:endParaRPr lang="en-US"/>
          </a:p>
        </p:txBody>
      </p:sp>
      <p:sp>
        <p:nvSpPr>
          <p:cNvPr id="93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32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504376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2D2D0F-624D-47CF-8C4A-22A9D1E705A7}" type="slidenum">
              <a:rPr lang="en-US"/>
              <a:pPr/>
              <a:t>132</a:t>
            </a:fld>
            <a:endParaRPr lang="en-US"/>
          </a:p>
        </p:txBody>
      </p:sp>
      <p:sp>
        <p:nvSpPr>
          <p:cNvPr id="93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809218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5B92CA-6FEC-4807-8488-720449E6C232}" type="slidenum">
              <a:rPr lang="en-US"/>
              <a:pPr/>
              <a:t>133</a:t>
            </a:fld>
            <a:endParaRPr lang="en-US"/>
          </a:p>
        </p:txBody>
      </p:sp>
      <p:sp>
        <p:nvSpPr>
          <p:cNvPr id="93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36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197088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704C50-184A-42D6-9FF4-A5B03361B681}" type="slidenum">
              <a:rPr lang="en-US"/>
              <a:pPr/>
              <a:t>134</a:t>
            </a:fld>
            <a:endParaRPr lang="en-US"/>
          </a:p>
        </p:txBody>
      </p:sp>
      <p:sp>
        <p:nvSpPr>
          <p:cNvPr id="93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611343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4C6487-442B-4352-91BB-62F5D22E4DD8}" type="slidenum">
              <a:rPr lang="en-US"/>
              <a:pPr/>
              <a:t>135</a:t>
            </a:fld>
            <a:endParaRPr lang="en-US"/>
          </a:p>
        </p:txBody>
      </p:sp>
      <p:sp>
        <p:nvSpPr>
          <p:cNvPr id="941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41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34901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D01DC0-E349-4B19-A342-6E5E40E98971}" type="slidenum">
              <a:rPr lang="en-US"/>
              <a:pPr/>
              <a:t>136</a:t>
            </a:fld>
            <a:endParaRPr lang="en-US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564245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4C4712-8496-4F83-8998-1F3D8210326C}" type="slidenum">
              <a:rPr lang="en-US"/>
              <a:pPr/>
              <a:t>137</a:t>
            </a:fld>
            <a:endParaRPr lang="en-US"/>
          </a:p>
        </p:txBody>
      </p:sp>
      <p:sp>
        <p:nvSpPr>
          <p:cNvPr id="94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43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304191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2B058B-9578-4B24-B53E-641283C63FDB}" type="slidenum">
              <a:rPr lang="en-US"/>
              <a:pPr/>
              <a:t>138</a:t>
            </a:fld>
            <a:endParaRPr lang="en-US"/>
          </a:p>
        </p:txBody>
      </p:sp>
      <p:sp>
        <p:nvSpPr>
          <p:cNvPr id="94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254683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2AD31A-B12D-479B-8F20-848FFF8BD843}" type="slidenum">
              <a:rPr lang="en-US"/>
              <a:pPr/>
              <a:t>139</a:t>
            </a:fld>
            <a:endParaRPr lang="en-US"/>
          </a:p>
        </p:txBody>
      </p:sp>
      <p:sp>
        <p:nvSpPr>
          <p:cNvPr id="94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47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8721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21817-F599-43DA-9ADD-DBF6FD228E2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078560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B1BFA2-87D6-407A-9C8B-0385633E7C1E}" type="slidenum">
              <a:rPr lang="en-US"/>
              <a:pPr/>
              <a:t>140</a:t>
            </a:fld>
            <a:endParaRPr lang="en-US"/>
          </a:p>
        </p:txBody>
      </p:sp>
      <p:sp>
        <p:nvSpPr>
          <p:cNvPr id="94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4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238810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979A9E-223D-44F7-83E7-C48ED6D110E9}" type="slidenum">
              <a:rPr lang="en-US"/>
              <a:pPr/>
              <a:t>141</a:t>
            </a:fld>
            <a:endParaRPr lang="en-US"/>
          </a:p>
        </p:txBody>
      </p:sp>
      <p:sp>
        <p:nvSpPr>
          <p:cNvPr id="95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51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645310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A5DD7A-1278-4DE8-909A-0ECD09086C01}" type="slidenum">
              <a:rPr lang="en-US"/>
              <a:pPr/>
              <a:t>142</a:t>
            </a:fld>
            <a:endParaRPr lang="en-US"/>
          </a:p>
        </p:txBody>
      </p:sp>
      <p:sp>
        <p:nvSpPr>
          <p:cNvPr id="95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953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16854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AF833F-8C84-4074-A847-E70793A3ED1A}" type="slidenum">
              <a:rPr lang="en-US"/>
              <a:pPr/>
              <a:t>143</a:t>
            </a:fld>
            <a:endParaRPr lang="en-US"/>
          </a:p>
        </p:txBody>
      </p:sp>
      <p:sp>
        <p:nvSpPr>
          <p:cNvPr id="99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070258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B92FEF-6C27-43E8-A232-2CF6D5E5FA16}" type="slidenum">
              <a:rPr lang="en-US"/>
              <a:pPr/>
              <a:t>144</a:t>
            </a:fld>
            <a:endParaRPr lang="en-US"/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708957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7B8DC-D3F3-436D-8C90-1C3FC85F1F48}" type="slidenum">
              <a:rPr lang="en-US"/>
              <a:pPr/>
              <a:t>145</a:t>
            </a:fld>
            <a:endParaRPr lang="en-US"/>
          </a:p>
        </p:txBody>
      </p:sp>
      <p:sp>
        <p:nvSpPr>
          <p:cNvPr id="76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457590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A18F33-FE7C-466B-B37E-5FCFEFCBD168}" type="slidenum">
              <a:rPr lang="en-US"/>
              <a:pPr/>
              <a:t>146</a:t>
            </a:fld>
            <a:endParaRPr lang="en-US"/>
          </a:p>
        </p:txBody>
      </p:sp>
      <p:sp>
        <p:nvSpPr>
          <p:cNvPr id="76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61018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C2B847-D29E-44AE-88E9-55311AF9F326}" type="slidenum">
              <a:rPr lang="en-US"/>
              <a:pPr/>
              <a:t>147</a:t>
            </a:fld>
            <a:endParaRPr lang="en-US"/>
          </a:p>
        </p:txBody>
      </p:sp>
      <p:sp>
        <p:nvSpPr>
          <p:cNvPr id="76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146848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39900C-09E7-4CAF-890A-4B03145E1718}" type="slidenum">
              <a:rPr lang="en-US"/>
              <a:pPr/>
              <a:t>148</a:t>
            </a:fld>
            <a:endParaRPr lang="en-US"/>
          </a:p>
        </p:txBody>
      </p:sp>
      <p:sp>
        <p:nvSpPr>
          <p:cNvPr id="76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310439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A859C8-B26C-4E36-ACB5-DF2309638761}" type="slidenum">
              <a:rPr lang="en-US"/>
              <a:pPr/>
              <a:t>149</a:t>
            </a:fld>
            <a:endParaRPr lang="en-US"/>
          </a:p>
        </p:txBody>
      </p:sp>
      <p:sp>
        <p:nvSpPr>
          <p:cNvPr id="76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9251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21817-F599-43DA-9ADD-DBF6FD228E2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215170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26D0DB-0FD4-4337-AF57-40CA60A5D1A3}" type="slidenum">
              <a:rPr lang="en-US"/>
              <a:pPr/>
              <a:t>150</a:t>
            </a:fld>
            <a:endParaRPr lang="en-US"/>
          </a:p>
        </p:txBody>
      </p:sp>
      <p:sp>
        <p:nvSpPr>
          <p:cNvPr id="76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48417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FD5163-388E-4E9A-BF57-0A0E94A1AA00}" type="slidenum">
              <a:rPr lang="en-US"/>
              <a:pPr/>
              <a:t>151</a:t>
            </a:fld>
            <a:endParaRPr lang="en-US"/>
          </a:p>
        </p:txBody>
      </p:sp>
      <p:sp>
        <p:nvSpPr>
          <p:cNvPr id="76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271901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E19F68-BB30-4846-A63B-0E9DD9320FD2}" type="slidenum">
              <a:rPr lang="en-US"/>
              <a:pPr/>
              <a:t>152</a:t>
            </a:fld>
            <a:endParaRPr lang="en-US"/>
          </a:p>
        </p:txBody>
      </p:sp>
      <p:sp>
        <p:nvSpPr>
          <p:cNvPr id="77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418112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CDACDE-73BE-41CF-9B71-784A660E190D}" type="slidenum">
              <a:rPr lang="en-US"/>
              <a:pPr/>
              <a:t>153</a:t>
            </a:fld>
            <a:endParaRPr lang="en-US"/>
          </a:p>
        </p:txBody>
      </p:sp>
      <p:sp>
        <p:nvSpPr>
          <p:cNvPr id="77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9088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D7C0C3-EE82-46BB-BD8A-0B91F5D462B7}" type="slidenum">
              <a:rPr lang="en-US"/>
              <a:pPr/>
              <a:t>154</a:t>
            </a:fld>
            <a:endParaRPr lang="en-US"/>
          </a:p>
        </p:txBody>
      </p:sp>
      <p:sp>
        <p:nvSpPr>
          <p:cNvPr id="77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354936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C80529-485C-4F41-8BA3-F03AC0AD0578}" type="slidenum">
              <a:rPr lang="en-US"/>
              <a:pPr/>
              <a:t>155</a:t>
            </a:fld>
            <a:endParaRPr lang="en-US"/>
          </a:p>
        </p:txBody>
      </p:sp>
      <p:sp>
        <p:nvSpPr>
          <p:cNvPr id="77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95616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030D45-DE23-4B21-8D5B-4DAB20FB53F5}" type="slidenum">
              <a:rPr lang="en-US"/>
              <a:pPr/>
              <a:t>156</a:t>
            </a:fld>
            <a:endParaRPr lang="en-US"/>
          </a:p>
        </p:txBody>
      </p:sp>
      <p:sp>
        <p:nvSpPr>
          <p:cNvPr id="77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053905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9A7330-DD06-45BB-A789-3CF694CB6E1B}" type="slidenum">
              <a:rPr lang="en-US"/>
              <a:pPr/>
              <a:t>157</a:t>
            </a:fld>
            <a:endParaRPr lang="en-US"/>
          </a:p>
        </p:txBody>
      </p:sp>
      <p:sp>
        <p:nvSpPr>
          <p:cNvPr id="32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759199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27B64B-59D6-4293-9369-1169D12959E7}" type="slidenum">
              <a:rPr lang="en-US"/>
              <a:pPr/>
              <a:t>158</a:t>
            </a:fld>
            <a:endParaRPr lang="en-US"/>
          </a:p>
        </p:txBody>
      </p:sp>
      <p:sp>
        <p:nvSpPr>
          <p:cNvPr id="99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912979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8F6BE6-47F7-4099-804C-512DCD2B5B38}" type="slidenum">
              <a:rPr lang="en-US"/>
              <a:pPr/>
              <a:t>159</a:t>
            </a:fld>
            <a:endParaRPr lang="en-US"/>
          </a:p>
        </p:txBody>
      </p:sp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8533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C20398-D952-4CDD-ACB1-F6ECD143B0E6}" type="slidenum">
              <a:rPr lang="en-US"/>
              <a:pPr/>
              <a:t>16</a:t>
            </a:fld>
            <a:endParaRPr lang="en-US"/>
          </a:p>
        </p:txBody>
      </p:sp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184836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11A4AC-0A90-4ACB-95F2-1996424B5DAA}" type="slidenum">
              <a:rPr lang="en-US"/>
              <a:pPr/>
              <a:t>160</a:t>
            </a:fld>
            <a:endParaRPr lang="en-US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303336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MPO Processes and Products: Planning, Programming, and Other Stuff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027AF6-B9FB-465A-B45A-400B81306F77}" type="slidenum">
              <a:rPr lang="en-US"/>
              <a:pPr/>
              <a:t>161</a:t>
            </a:fld>
            <a:endParaRPr lang="en-US"/>
          </a:p>
        </p:txBody>
      </p:sp>
      <p:sp>
        <p:nvSpPr>
          <p:cNvPr id="79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5325"/>
            <a:ext cx="4649788" cy="3489325"/>
          </a:xfrm>
          <a:ln/>
        </p:spPr>
      </p:sp>
      <p:sp>
        <p:nvSpPr>
          <p:cNvPr id="79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878835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558A3F-D745-4F4E-8E86-F05133ED88A8}" type="slidenum">
              <a:rPr lang="en-US"/>
              <a:pPr/>
              <a:t>162</a:t>
            </a:fld>
            <a:endParaRPr lang="en-US"/>
          </a:p>
        </p:txBody>
      </p:sp>
      <p:sp>
        <p:nvSpPr>
          <p:cNvPr id="312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22914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371DFB-3D60-4201-8B02-00BDCF6E5029}" type="slidenum">
              <a:rPr lang="en-US"/>
              <a:pPr/>
              <a:t>163</a:t>
            </a:fld>
            <a:endParaRPr lang="en-US"/>
          </a:p>
        </p:txBody>
      </p:sp>
      <p:sp>
        <p:nvSpPr>
          <p:cNvPr id="316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4831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723246-0922-4693-83CA-1B95A091A3E4}" type="slidenum">
              <a:rPr lang="en-US"/>
              <a:pPr/>
              <a:t>17</a:t>
            </a:fld>
            <a:endParaRPr lang="en-US"/>
          </a:p>
        </p:txBody>
      </p:sp>
      <p:sp>
        <p:nvSpPr>
          <p:cNvPr id="21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00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A71035-D2AB-4905-99F0-C8E1A3DCF192}" type="slidenum">
              <a:rPr lang="en-US"/>
              <a:pPr/>
              <a:t>18</a:t>
            </a:fld>
            <a:endParaRPr lang="en-US"/>
          </a:p>
        </p:txBody>
      </p:sp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22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9DB151-58A7-4057-896B-60810C0CBAA3}" type="slidenum">
              <a:rPr lang="en-US"/>
              <a:pPr/>
              <a:t>19</a:t>
            </a:fld>
            <a:endParaRPr lang="en-US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2443790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50A67A-F0E3-4603-8721-54C3EF488FD8}" type="slidenum">
              <a:rPr lang="en-US"/>
              <a:pPr/>
              <a:t>2</a:t>
            </a:fld>
            <a:endParaRPr lang="en-US"/>
          </a:p>
        </p:txBody>
      </p:sp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lnSpc>
                <a:spcPct val="90000"/>
              </a:lnSpc>
              <a:buFontTx/>
              <a:buChar char="•"/>
            </a:pPr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209200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614038-B291-4727-B00B-F9F4317F6DA7}" type="slidenum">
              <a:rPr lang="en-US"/>
              <a:pPr/>
              <a:t>20</a:t>
            </a:fld>
            <a:endParaRPr lang="en-US"/>
          </a:p>
        </p:txBody>
      </p:sp>
      <p:sp>
        <p:nvSpPr>
          <p:cNvPr id="73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1245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52A261-086B-498D-AB1C-8CC541C87CF6}" type="slidenum">
              <a:rPr lang="en-US"/>
              <a:pPr/>
              <a:t>21</a:t>
            </a:fld>
            <a:endParaRPr lang="en-US"/>
          </a:p>
        </p:txBody>
      </p:sp>
      <p:sp>
        <p:nvSpPr>
          <p:cNvPr id="22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2070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0AC81F-FFE1-4E5B-99F1-A86F25D00399}" type="slidenum">
              <a:rPr lang="en-US"/>
              <a:pPr/>
              <a:t>22</a:t>
            </a:fld>
            <a:endParaRPr lang="en-US"/>
          </a:p>
        </p:txBody>
      </p:sp>
      <p:sp>
        <p:nvSpPr>
          <p:cNvPr id="518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8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2315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93F6BD-7D1B-4A4A-B340-CB394BFD3190}" type="slidenum">
              <a:rPr lang="en-US"/>
              <a:pPr/>
              <a:t>23</a:t>
            </a:fld>
            <a:endParaRPr lang="en-US"/>
          </a:p>
        </p:txBody>
      </p:sp>
      <p:sp>
        <p:nvSpPr>
          <p:cNvPr id="25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0201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1D7CD2-2157-4492-B78C-C6BF65D57D25}" type="slidenum">
              <a:rPr lang="en-US"/>
              <a:pPr/>
              <a:t>24</a:t>
            </a:fld>
            <a:endParaRPr lang="en-US"/>
          </a:p>
        </p:txBody>
      </p:sp>
      <p:sp>
        <p:nvSpPr>
          <p:cNvPr id="73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937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A4895F-47C7-4652-A79C-8A83716A0D5D}" type="slidenum">
              <a:rPr lang="en-US"/>
              <a:pPr/>
              <a:t>25</a:t>
            </a:fld>
            <a:endParaRPr lang="en-US"/>
          </a:p>
        </p:txBody>
      </p:sp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2229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C3AFEA-FC40-4EE6-9E38-EA8A28A5EB6C}" type="slidenum">
              <a:rPr lang="en-US"/>
              <a:pPr/>
              <a:t>26</a:t>
            </a:fld>
            <a:endParaRPr lang="en-US"/>
          </a:p>
        </p:txBody>
      </p:sp>
      <p:sp>
        <p:nvSpPr>
          <p:cNvPr id="32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5179411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EFFDFF-D680-401F-A3BA-B311C541A202}" type="slidenum">
              <a:rPr lang="en-US"/>
              <a:pPr/>
              <a:t>27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993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FD3BA0-9355-4D7A-A6A9-EEDA2AD803F8}" type="slidenum">
              <a:rPr lang="en-US"/>
              <a:pPr/>
              <a:t>28</a:t>
            </a:fld>
            <a:endParaRPr lang="en-US"/>
          </a:p>
        </p:txBody>
      </p:sp>
      <p:sp>
        <p:nvSpPr>
          <p:cNvPr id="261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778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64F69D-6F20-4C43-8269-F98E59734887}" type="slidenum">
              <a:rPr lang="en-US"/>
              <a:pPr/>
              <a:t>29</a:t>
            </a:fld>
            <a:endParaRPr lang="en-US"/>
          </a:p>
        </p:txBody>
      </p:sp>
      <p:sp>
        <p:nvSpPr>
          <p:cNvPr id="50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05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9DA766-B13C-4E4F-9BB7-64B1C25C432D}" type="slidenum">
              <a:rPr lang="en-US"/>
              <a:pPr/>
              <a:t>3</a:t>
            </a:fld>
            <a:endParaRPr lang="en-US"/>
          </a:p>
        </p:txBody>
      </p:sp>
      <p:sp>
        <p:nvSpPr>
          <p:cNvPr id="23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8919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015391-0C33-47EE-8FFA-9D061084D5EE}" type="slidenum">
              <a:rPr lang="en-US"/>
              <a:pPr/>
              <a:t>30</a:t>
            </a:fld>
            <a:endParaRPr lang="en-US"/>
          </a:p>
        </p:txBody>
      </p:sp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9226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1218CD-17CF-48AF-B321-329A83C503DE}" type="slidenum">
              <a:rPr lang="en-US"/>
              <a:pPr/>
              <a:t>31</a:t>
            </a:fld>
            <a:endParaRPr lang="en-US"/>
          </a:p>
        </p:txBody>
      </p:sp>
      <p:sp>
        <p:nvSpPr>
          <p:cNvPr id="29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5325"/>
            <a:ext cx="4648200" cy="3487738"/>
          </a:xfrm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4258"/>
          </a:xfrm>
        </p:spPr>
        <p:txBody>
          <a:bodyPr/>
          <a:lstStyle/>
          <a:p>
            <a:pPr marL="228600" indent="-228600"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9157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31EB73-C6F8-4A0F-B166-16CAFCC43FDE}" type="slidenum">
              <a:rPr lang="en-US"/>
              <a:pPr/>
              <a:t>32</a:t>
            </a:fld>
            <a:endParaRPr lang="en-US"/>
          </a:p>
        </p:txBody>
      </p:sp>
      <p:sp>
        <p:nvSpPr>
          <p:cNvPr id="29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5325"/>
            <a:ext cx="4648200" cy="3487738"/>
          </a:xfrm>
          <a:ln/>
        </p:spPr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4258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3054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BE1833-CA17-46AE-B19C-0136559C5125}" type="slidenum">
              <a:rPr lang="en-US"/>
              <a:pPr/>
              <a:t>33</a:t>
            </a:fld>
            <a:endParaRPr lang="en-US"/>
          </a:p>
        </p:txBody>
      </p:sp>
      <p:sp>
        <p:nvSpPr>
          <p:cNvPr id="527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7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5682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EDC536-CA98-4A43-94B2-B6B8F2E8B1A8}" type="slidenum">
              <a:rPr lang="en-US"/>
              <a:pPr/>
              <a:t>34</a:t>
            </a:fld>
            <a:endParaRPr lang="en-US"/>
          </a:p>
        </p:txBody>
      </p:sp>
      <p:sp>
        <p:nvSpPr>
          <p:cNvPr id="73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5325"/>
            <a:ext cx="4648200" cy="3487738"/>
          </a:xfrm>
          <a:ln/>
        </p:spPr>
      </p:sp>
      <p:sp>
        <p:nvSpPr>
          <p:cNvPr id="73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4258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4418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72F1E3-3D9B-4D12-8CB2-93A85179050E}" type="slidenum">
              <a:rPr lang="en-US"/>
              <a:pPr/>
              <a:t>35</a:t>
            </a:fld>
            <a:endParaRPr lang="en-US"/>
          </a:p>
        </p:txBody>
      </p:sp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81223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B52544-C1C3-49DB-9324-D659042594E3}" type="slidenum">
              <a:rPr lang="en-US"/>
              <a:pPr/>
              <a:t>36</a:t>
            </a:fld>
            <a:endParaRPr lang="en-US"/>
          </a:p>
        </p:txBody>
      </p:sp>
      <p:sp>
        <p:nvSpPr>
          <p:cNvPr id="30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26767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6C8150-6713-4869-8E14-34CD3234400F}" type="slidenum">
              <a:rPr lang="en-US"/>
              <a:pPr/>
              <a:t>37</a:t>
            </a:fld>
            <a:endParaRPr lang="en-US"/>
          </a:p>
        </p:txBody>
      </p:sp>
      <p:sp>
        <p:nvSpPr>
          <p:cNvPr id="74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5325"/>
            <a:ext cx="4648200" cy="3487738"/>
          </a:xfrm>
          <a:ln/>
        </p:spPr>
      </p:sp>
      <p:sp>
        <p:nvSpPr>
          <p:cNvPr id="74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4258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6164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7E3843-C141-4777-8A9D-2C1E4D558DCD}" type="slidenum">
              <a:rPr lang="en-US"/>
              <a:pPr/>
              <a:t>38</a:t>
            </a:fld>
            <a:endParaRPr lang="en-US"/>
          </a:p>
        </p:txBody>
      </p:sp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5325"/>
            <a:ext cx="4648200" cy="3487738"/>
          </a:xfrm>
          <a:ln/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4258"/>
          </a:xfrm>
        </p:spPr>
        <p:txBody>
          <a:bodyPr/>
          <a:lstStyle/>
          <a:p>
            <a:pPr>
              <a:buFontTx/>
              <a:buChar char="•"/>
            </a:pP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93581272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181A26-CB9B-4EED-9C50-EA0539D9A0EE}" type="slidenum">
              <a:rPr lang="en-US"/>
              <a:pPr/>
              <a:t>39</a:t>
            </a:fld>
            <a:endParaRPr lang="en-US"/>
          </a:p>
        </p:txBody>
      </p:sp>
      <p:sp>
        <p:nvSpPr>
          <p:cNvPr id="74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5325"/>
            <a:ext cx="4648200" cy="3487738"/>
          </a:xfrm>
          <a:ln/>
        </p:spPr>
      </p:sp>
      <p:sp>
        <p:nvSpPr>
          <p:cNvPr id="74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4258"/>
          </a:xfrm>
        </p:spPr>
        <p:txBody>
          <a:bodyPr/>
          <a:lstStyle/>
          <a:p>
            <a:pPr>
              <a:buFontTx/>
              <a:buChar char="•"/>
            </a:pP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3173201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01A237-A8AB-4438-A315-F6E19A1FFBBE}" type="slidenum">
              <a:rPr lang="en-US"/>
              <a:pPr/>
              <a:t>4</a:t>
            </a:fld>
            <a:endParaRPr lang="en-US"/>
          </a:p>
        </p:txBody>
      </p:sp>
      <p:sp>
        <p:nvSpPr>
          <p:cNvPr id="22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9861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0CB8BA-8968-4E96-B2E2-70163D0F8CB1}" type="slidenum">
              <a:rPr lang="en-US"/>
              <a:pPr/>
              <a:t>40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82206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MPO Processes and Products: Planning, Programming, and Other Stuff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F9D866-C491-4966-8569-F85175AF883E}" type="slidenum">
              <a:rPr lang="en-US"/>
              <a:pPr/>
              <a:t>41</a:t>
            </a:fld>
            <a:endParaRPr lang="en-US"/>
          </a:p>
        </p:txBody>
      </p:sp>
      <p:sp>
        <p:nvSpPr>
          <p:cNvPr id="78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5325"/>
            <a:ext cx="4649788" cy="3489325"/>
          </a:xfrm>
          <a:ln/>
        </p:spPr>
      </p:sp>
      <p:sp>
        <p:nvSpPr>
          <p:cNvPr id="78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62084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058C4A-C9C8-46A2-B312-59D029EB7F51}" type="slidenum">
              <a:rPr lang="en-US"/>
              <a:pPr/>
              <a:t>42</a:t>
            </a:fld>
            <a:endParaRPr lang="en-US"/>
          </a:p>
        </p:txBody>
      </p:sp>
      <p:sp>
        <p:nvSpPr>
          <p:cNvPr id="21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8771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0C22D4-0249-4383-8A8F-8B26751EF42D}" type="slidenum">
              <a:rPr lang="en-US"/>
              <a:pPr/>
              <a:t>43</a:t>
            </a:fld>
            <a:endParaRPr lang="en-US"/>
          </a:p>
        </p:txBody>
      </p:sp>
      <p:sp>
        <p:nvSpPr>
          <p:cNvPr id="74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47863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0FDC25-FCA7-46F7-AE40-EEBB43EFC405}" type="slidenum">
              <a:rPr lang="en-US"/>
              <a:pPr/>
              <a:t>44</a:t>
            </a:fld>
            <a:endParaRPr lang="en-US"/>
          </a:p>
        </p:txBody>
      </p:sp>
      <p:sp>
        <p:nvSpPr>
          <p:cNvPr id="75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60218623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2D23F2-1FDD-4098-8F0B-58ACECEC35F7}" type="slidenum">
              <a:rPr lang="en-US"/>
              <a:pPr/>
              <a:t>45</a:t>
            </a:fld>
            <a:endParaRPr lang="en-US"/>
          </a:p>
        </p:txBody>
      </p:sp>
      <p:sp>
        <p:nvSpPr>
          <p:cNvPr id="75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835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6EDFE3-BEEF-4A04-8C96-D1040DED5E90}" type="slidenum">
              <a:rPr lang="en-US"/>
              <a:pPr/>
              <a:t>46</a:t>
            </a:fld>
            <a:endParaRPr lang="en-US"/>
          </a:p>
        </p:txBody>
      </p:sp>
      <p:sp>
        <p:nvSpPr>
          <p:cNvPr id="75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3898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81228B-4D94-4F81-A969-CD542A878F9A}" type="slidenum">
              <a:rPr lang="en-US"/>
              <a:pPr/>
              <a:t>47</a:t>
            </a:fld>
            <a:endParaRPr lang="en-US"/>
          </a:p>
        </p:txBody>
      </p:sp>
      <p:sp>
        <p:nvSpPr>
          <p:cNvPr id="76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25348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6B291E-BA82-484D-B6F7-385F38E3531E}" type="slidenum">
              <a:rPr lang="en-US"/>
              <a:pPr/>
              <a:t>48</a:t>
            </a:fld>
            <a:endParaRPr lang="en-US"/>
          </a:p>
        </p:txBody>
      </p:sp>
      <p:sp>
        <p:nvSpPr>
          <p:cNvPr id="75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46062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D0C8C8-A4F2-4A89-A34C-79E96D81B86F}" type="slidenum">
              <a:rPr lang="en-US"/>
              <a:pPr/>
              <a:t>49</a:t>
            </a:fld>
            <a:endParaRPr lang="en-US"/>
          </a:p>
        </p:txBody>
      </p:sp>
      <p:sp>
        <p:nvSpPr>
          <p:cNvPr id="75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999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CD527F-167B-4B9A-A347-34F6161C1350}" type="slidenum">
              <a:rPr lang="en-US"/>
              <a:pPr/>
              <a:t>5</a:t>
            </a:fld>
            <a:endParaRPr lang="en-US"/>
          </a:p>
        </p:txBody>
      </p:sp>
      <p:sp>
        <p:nvSpPr>
          <p:cNvPr id="22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23252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D49AD0-C5C4-4A33-94CE-763AB2350E11}" type="slidenum">
              <a:rPr lang="en-US"/>
              <a:pPr/>
              <a:t>50</a:t>
            </a:fld>
            <a:endParaRPr lang="en-US"/>
          </a:p>
        </p:txBody>
      </p:sp>
      <p:sp>
        <p:nvSpPr>
          <p:cNvPr id="536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536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11238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351A99-6CDB-4A09-92E5-F76E3622E5C6}" type="slidenum">
              <a:rPr lang="en-US"/>
              <a:pPr/>
              <a:t>51</a:t>
            </a:fld>
            <a:endParaRPr lang="en-US"/>
          </a:p>
        </p:txBody>
      </p:sp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46084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68C9FF-33E6-4216-B7D5-10AE92084848}" type="slidenum">
              <a:rPr lang="en-US"/>
              <a:pPr/>
              <a:t>52</a:t>
            </a:fld>
            <a:endParaRPr lang="en-US"/>
          </a:p>
        </p:txBody>
      </p:sp>
      <p:sp>
        <p:nvSpPr>
          <p:cNvPr id="54681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54681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1701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989A6B-769B-42A6-BED6-F74F970FF938}" type="slidenum">
              <a:rPr lang="en-US"/>
              <a:pPr/>
              <a:t>53</a:t>
            </a:fld>
            <a:endParaRPr lang="en-US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6687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497060-6521-49C3-89D7-9BE1149527DD}" type="slidenum">
              <a:rPr lang="en-US"/>
              <a:pPr/>
              <a:t>54</a:t>
            </a:fld>
            <a:endParaRPr lang="en-US"/>
          </a:p>
        </p:txBody>
      </p:sp>
      <p:sp>
        <p:nvSpPr>
          <p:cNvPr id="550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32186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DA2A4A-8C38-4DD6-9E37-13F5B0869809}" type="slidenum">
              <a:rPr lang="en-US"/>
              <a:pPr/>
              <a:t>55</a:t>
            </a:fld>
            <a:endParaRPr lang="en-US"/>
          </a:p>
        </p:txBody>
      </p:sp>
      <p:sp>
        <p:nvSpPr>
          <p:cNvPr id="552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552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55809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57AB00-1F6C-443F-838F-61592A356951}" type="slidenum">
              <a:rPr lang="en-US"/>
              <a:pPr/>
              <a:t>56</a:t>
            </a:fld>
            <a:endParaRPr lang="en-US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88338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7DA33F-3AF2-457D-A182-4E9D44C40BEF}" type="slidenum">
              <a:rPr lang="en-US"/>
              <a:pPr/>
              <a:t>57</a:t>
            </a:fld>
            <a:endParaRPr lang="en-US"/>
          </a:p>
        </p:txBody>
      </p:sp>
      <p:sp>
        <p:nvSpPr>
          <p:cNvPr id="70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70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71747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4FFFB9-B138-4639-8386-0D474C95BC7F}" type="slidenum">
              <a:rPr lang="en-US"/>
              <a:pPr/>
              <a:t>58</a:t>
            </a:fld>
            <a:endParaRPr lang="en-US"/>
          </a:p>
        </p:txBody>
      </p:sp>
      <p:sp>
        <p:nvSpPr>
          <p:cNvPr id="70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70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90479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529016-DEA2-491B-877A-F0D87C54BDCC}" type="slidenum">
              <a:rPr lang="en-US"/>
              <a:pPr/>
              <a:t>59</a:t>
            </a:fld>
            <a:endParaRPr lang="en-US"/>
          </a:p>
        </p:txBody>
      </p:sp>
      <p:sp>
        <p:nvSpPr>
          <p:cNvPr id="71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71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602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71E211-2BDE-4061-B555-B95426EAC3C9}" type="slidenum">
              <a:rPr lang="en-US"/>
              <a:pPr/>
              <a:t>6</a:t>
            </a:fld>
            <a:endParaRPr lang="en-US"/>
          </a:p>
        </p:txBody>
      </p:sp>
      <p:sp>
        <p:nvSpPr>
          <p:cNvPr id="22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39786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D2A11B-F513-48F8-B450-8EF33FB41CAF}" type="slidenum">
              <a:rPr lang="en-US"/>
              <a:pPr/>
              <a:t>60</a:t>
            </a:fld>
            <a:endParaRPr lang="en-US"/>
          </a:p>
        </p:txBody>
      </p:sp>
      <p:sp>
        <p:nvSpPr>
          <p:cNvPr id="71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71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63605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76CF13-AA0E-41C1-AA98-34013454DC2D}" type="slidenum">
              <a:rPr lang="en-US"/>
              <a:pPr/>
              <a:t>61</a:t>
            </a:fld>
            <a:endParaRPr lang="en-US"/>
          </a:p>
        </p:txBody>
      </p:sp>
      <p:sp>
        <p:nvSpPr>
          <p:cNvPr id="71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71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5661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EB8E51-C178-4E12-90EF-FEA0EEB2A8FE}" type="slidenum">
              <a:rPr lang="en-US"/>
              <a:pPr/>
              <a:t>62</a:t>
            </a:fld>
            <a:endParaRPr lang="en-US"/>
          </a:p>
        </p:txBody>
      </p:sp>
      <p:sp>
        <p:nvSpPr>
          <p:cNvPr id="71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71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17251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10F03B-65B8-4CEA-968D-3CD0C9229035}" type="slidenum">
              <a:rPr lang="en-US"/>
              <a:pPr/>
              <a:t>63</a:t>
            </a:fld>
            <a:endParaRPr lang="en-US"/>
          </a:p>
        </p:txBody>
      </p:sp>
      <p:sp>
        <p:nvSpPr>
          <p:cNvPr id="72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68128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A3244A-BB98-4B7A-99DB-010A83FEA64C}" type="slidenum">
              <a:rPr lang="en-US"/>
              <a:pPr/>
              <a:t>64</a:t>
            </a:fld>
            <a:endParaRPr lang="en-US"/>
          </a:p>
        </p:txBody>
      </p:sp>
      <p:sp>
        <p:nvSpPr>
          <p:cNvPr id="71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71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63100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B37577-FA60-4AA3-9B15-15D6188754CA}" type="slidenum">
              <a:rPr lang="en-US"/>
              <a:pPr/>
              <a:t>65</a:t>
            </a:fld>
            <a:endParaRPr lang="en-US"/>
          </a:p>
        </p:txBody>
      </p:sp>
      <p:sp>
        <p:nvSpPr>
          <p:cNvPr id="79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795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230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A99521-0B92-482E-946E-9BE2AAC8516B}" type="slidenum">
              <a:rPr lang="en-US"/>
              <a:pPr/>
              <a:t>66</a:t>
            </a:fld>
            <a:endParaRPr lang="en-US"/>
          </a:p>
        </p:txBody>
      </p:sp>
      <p:sp>
        <p:nvSpPr>
          <p:cNvPr id="79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79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37558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05E655-7FDB-474E-B74A-699494F960A5}" type="slidenum">
              <a:rPr lang="en-US"/>
              <a:pPr/>
              <a:t>67</a:t>
            </a:fld>
            <a:endParaRPr lang="en-US"/>
          </a:p>
        </p:txBody>
      </p:sp>
      <p:sp>
        <p:nvSpPr>
          <p:cNvPr id="79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79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54997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B4A366-2E70-4FA9-A422-BF51B30C77A2}" type="slidenum">
              <a:rPr lang="en-US"/>
              <a:pPr/>
              <a:t>68</a:t>
            </a:fld>
            <a:endParaRPr lang="en-US"/>
          </a:p>
        </p:txBody>
      </p:sp>
      <p:sp>
        <p:nvSpPr>
          <p:cNvPr id="80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01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4814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0BF1E6-2B12-4259-9C82-9A16E006BEE5}" type="slidenum">
              <a:rPr lang="en-US"/>
              <a:pPr/>
              <a:t>69</a:t>
            </a:fld>
            <a:endParaRPr lang="en-US"/>
          </a:p>
        </p:txBody>
      </p:sp>
      <p:sp>
        <p:nvSpPr>
          <p:cNvPr id="80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0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041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D75940-2381-4271-B159-AE09EF909F3F}" type="slidenum">
              <a:rPr lang="en-US"/>
              <a:pPr/>
              <a:t>7</a:t>
            </a:fld>
            <a:endParaRPr lang="en-US"/>
          </a:p>
        </p:txBody>
      </p:sp>
      <p:sp>
        <p:nvSpPr>
          <p:cNvPr id="24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5436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359BC0-ED78-453A-A887-BB9BBBAD666D}" type="slidenum">
              <a:rPr lang="en-US"/>
              <a:pPr/>
              <a:t>70</a:t>
            </a:fld>
            <a:endParaRPr lang="en-US"/>
          </a:p>
        </p:txBody>
      </p:sp>
      <p:sp>
        <p:nvSpPr>
          <p:cNvPr id="80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0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35205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52865A-3606-4933-8988-DB8047E1B8F3}" type="slidenum">
              <a:rPr lang="en-US"/>
              <a:pPr/>
              <a:t>71</a:t>
            </a:fld>
            <a:endParaRPr lang="en-US"/>
          </a:p>
        </p:txBody>
      </p:sp>
      <p:sp>
        <p:nvSpPr>
          <p:cNvPr id="80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61103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59FF18-AFAC-45A2-A734-0A4E232412C3}" type="slidenum">
              <a:rPr lang="en-US"/>
              <a:pPr/>
              <a:t>72</a:t>
            </a:fld>
            <a:endParaRPr lang="en-US"/>
          </a:p>
        </p:txBody>
      </p:sp>
      <p:sp>
        <p:nvSpPr>
          <p:cNvPr id="80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0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15875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AC9282-74F7-4473-86DE-ABE34600F75A}" type="slidenum">
              <a:rPr lang="en-US"/>
              <a:pPr/>
              <a:t>73</a:t>
            </a:fld>
            <a:endParaRPr lang="en-US"/>
          </a:p>
        </p:txBody>
      </p:sp>
      <p:sp>
        <p:nvSpPr>
          <p:cNvPr id="81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12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35028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29CCE4-39A9-4504-B836-18536EFC7B79}" type="slidenum">
              <a:rPr lang="en-US"/>
              <a:pPr/>
              <a:t>74</a:t>
            </a:fld>
            <a:endParaRPr lang="en-US"/>
          </a:p>
        </p:txBody>
      </p:sp>
      <p:sp>
        <p:nvSpPr>
          <p:cNvPr id="81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1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2899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1ECB47-03F1-47F4-8C6F-D78AD5093DA7}" type="slidenum">
              <a:rPr lang="en-US"/>
              <a:pPr/>
              <a:t>75</a:t>
            </a:fld>
            <a:endParaRPr lang="en-US"/>
          </a:p>
        </p:txBody>
      </p:sp>
      <p:sp>
        <p:nvSpPr>
          <p:cNvPr id="81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1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34311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EE705F-39E9-4DD2-A14C-4EA323ED8EDE}" type="slidenum">
              <a:rPr lang="en-US"/>
              <a:pPr/>
              <a:t>76</a:t>
            </a:fld>
            <a:endParaRPr lang="en-US"/>
          </a:p>
        </p:txBody>
      </p:sp>
      <p:sp>
        <p:nvSpPr>
          <p:cNvPr id="81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1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8818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C0D0F-DF5F-4EF8-A714-CA395F8D896E}" type="slidenum">
              <a:rPr lang="en-US"/>
              <a:pPr/>
              <a:t>77</a:t>
            </a:fld>
            <a:endParaRPr lang="en-US"/>
          </a:p>
        </p:txBody>
      </p:sp>
      <p:sp>
        <p:nvSpPr>
          <p:cNvPr id="820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20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76164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E387DB-41BA-4C45-98D0-F865138FF5DE}" type="slidenum">
              <a:rPr lang="en-US"/>
              <a:pPr/>
              <a:t>78</a:t>
            </a:fld>
            <a:endParaRPr lang="en-US"/>
          </a:p>
        </p:txBody>
      </p:sp>
      <p:sp>
        <p:nvSpPr>
          <p:cNvPr id="82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2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40609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EBC57A-1845-4F78-963E-A0CCC93A6EC1}" type="slidenum">
              <a:rPr lang="en-US"/>
              <a:pPr/>
              <a:t>79</a:t>
            </a:fld>
            <a:endParaRPr lang="en-US"/>
          </a:p>
        </p:txBody>
      </p:sp>
      <p:sp>
        <p:nvSpPr>
          <p:cNvPr id="82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2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25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B2A2D7-B23F-44A0-B841-874E71FA5C39}" type="slidenum">
              <a:rPr lang="en-US"/>
              <a:pPr/>
              <a:t>8</a:t>
            </a:fld>
            <a:endParaRPr lang="en-US"/>
          </a:p>
        </p:txBody>
      </p:sp>
      <p:sp>
        <p:nvSpPr>
          <p:cNvPr id="51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4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64284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0E0F8E-9F81-4A8B-8CF0-0616FBFA376A}" type="slidenum">
              <a:rPr lang="en-US"/>
              <a:pPr/>
              <a:t>80</a:t>
            </a:fld>
            <a:endParaRPr lang="en-US"/>
          </a:p>
        </p:txBody>
      </p:sp>
      <p:sp>
        <p:nvSpPr>
          <p:cNvPr id="82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2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0692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2408E2-9379-4870-8381-F5199556F338}" type="slidenum">
              <a:rPr lang="en-US"/>
              <a:pPr/>
              <a:t>81</a:t>
            </a:fld>
            <a:endParaRPr lang="en-US"/>
          </a:p>
        </p:txBody>
      </p:sp>
      <p:sp>
        <p:nvSpPr>
          <p:cNvPr id="82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28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1559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C57879-B3F8-4BD7-BE7D-7FBD57F224AB}" type="slidenum">
              <a:rPr lang="en-US"/>
              <a:pPr/>
              <a:t>82</a:t>
            </a:fld>
            <a:endParaRPr lang="en-US"/>
          </a:p>
        </p:txBody>
      </p:sp>
      <p:sp>
        <p:nvSpPr>
          <p:cNvPr id="83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3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73387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41917-B97A-48D6-8F7E-44A6E7C41495}" type="slidenum">
              <a:rPr lang="en-US"/>
              <a:pPr/>
              <a:t>83</a:t>
            </a:fld>
            <a:endParaRPr lang="en-US"/>
          </a:p>
        </p:txBody>
      </p:sp>
      <p:sp>
        <p:nvSpPr>
          <p:cNvPr id="83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32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5946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EE1E2B-99A1-42C4-80A7-ABBC98A8080C}" type="slidenum">
              <a:rPr lang="en-US"/>
              <a:pPr/>
              <a:t>84</a:t>
            </a:fld>
            <a:endParaRPr lang="en-US"/>
          </a:p>
        </p:txBody>
      </p:sp>
      <p:sp>
        <p:nvSpPr>
          <p:cNvPr id="83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34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74942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BC3D30-E7D9-4E51-942E-F8176FEE1BFC}" type="slidenum">
              <a:rPr lang="en-US"/>
              <a:pPr/>
              <a:t>85</a:t>
            </a:fld>
            <a:endParaRPr lang="en-US"/>
          </a:p>
        </p:txBody>
      </p:sp>
      <p:sp>
        <p:nvSpPr>
          <p:cNvPr id="83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3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459039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C4706D-285D-4207-9C9F-2B54F8D9519D}" type="slidenum">
              <a:rPr lang="en-US"/>
              <a:pPr/>
              <a:t>86</a:t>
            </a:fld>
            <a:endParaRPr lang="en-US"/>
          </a:p>
        </p:txBody>
      </p:sp>
      <p:sp>
        <p:nvSpPr>
          <p:cNvPr id="83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3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20634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46E6F2-91C7-4E0C-8919-152661077012}" type="slidenum">
              <a:rPr lang="en-US"/>
              <a:pPr/>
              <a:t>87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093817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44634B-9190-4A16-B710-1841FCB10D01}" type="slidenum">
              <a:rPr lang="en-US"/>
              <a:pPr/>
              <a:t>88</a:t>
            </a:fld>
            <a:endParaRPr lang="en-US"/>
          </a:p>
        </p:txBody>
      </p:sp>
      <p:sp>
        <p:nvSpPr>
          <p:cNvPr id="84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42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12879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55C3E4-AE37-40F4-83FE-874ED948421F}" type="slidenum">
              <a:rPr lang="en-US"/>
              <a:pPr/>
              <a:t>89</a:t>
            </a:fld>
            <a:endParaRPr lang="en-US"/>
          </a:p>
        </p:txBody>
      </p:sp>
      <p:sp>
        <p:nvSpPr>
          <p:cNvPr id="84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4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090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94BAC6-5A77-4704-8F90-5FD55F65C751}" type="slidenum">
              <a:rPr lang="en-US"/>
              <a:pPr/>
              <a:t>9</a:t>
            </a:fld>
            <a:endParaRPr lang="en-US"/>
          </a:p>
        </p:txBody>
      </p:sp>
      <p:sp>
        <p:nvSpPr>
          <p:cNvPr id="72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24687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9A1468-7E5A-4A28-AF01-720DEEB0849C}" type="slidenum">
              <a:rPr lang="en-US"/>
              <a:pPr/>
              <a:t>90</a:t>
            </a:fld>
            <a:endParaRPr lang="en-US"/>
          </a:p>
        </p:txBody>
      </p:sp>
      <p:sp>
        <p:nvSpPr>
          <p:cNvPr id="84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4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540648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717D54-32E1-469D-A614-95D02515B222}" type="slidenum">
              <a:rPr lang="en-US"/>
              <a:pPr/>
              <a:t>91</a:t>
            </a:fld>
            <a:endParaRPr lang="en-US"/>
          </a:p>
        </p:txBody>
      </p:sp>
      <p:sp>
        <p:nvSpPr>
          <p:cNvPr id="84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4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214437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9502DC-A5C8-4478-80AF-1E1816A25800}" type="slidenum">
              <a:rPr lang="en-US"/>
              <a:pPr/>
              <a:t>92</a:t>
            </a:fld>
            <a:endParaRPr lang="en-US"/>
          </a:p>
        </p:txBody>
      </p:sp>
      <p:sp>
        <p:nvSpPr>
          <p:cNvPr id="85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50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27303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2BD685-FAB7-49AA-91D8-A995FB36BC82}" type="slidenum">
              <a:rPr lang="en-US"/>
              <a:pPr/>
              <a:t>93</a:t>
            </a:fld>
            <a:endParaRPr lang="en-US"/>
          </a:p>
        </p:txBody>
      </p:sp>
      <p:sp>
        <p:nvSpPr>
          <p:cNvPr id="85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5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199018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C97390-63A8-4EF1-836C-1F10C73BA0AE}" type="slidenum">
              <a:rPr lang="en-US"/>
              <a:pPr/>
              <a:t>94</a:t>
            </a:fld>
            <a:endParaRPr lang="en-US"/>
          </a:p>
        </p:txBody>
      </p:sp>
      <p:sp>
        <p:nvSpPr>
          <p:cNvPr id="85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5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933590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D30C1C-A65C-4F89-9F5D-7044387B74EB}" type="slidenum">
              <a:rPr lang="en-US"/>
              <a:pPr/>
              <a:t>95</a:t>
            </a:fld>
            <a:endParaRPr lang="en-US"/>
          </a:p>
        </p:txBody>
      </p:sp>
      <p:sp>
        <p:nvSpPr>
          <p:cNvPr id="85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57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593273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AAE7CE-C785-4DBB-BD0B-C55F2927694A}" type="slidenum">
              <a:rPr lang="en-US"/>
              <a:pPr/>
              <a:t>96</a:t>
            </a:fld>
            <a:endParaRPr lang="en-US"/>
          </a:p>
        </p:txBody>
      </p:sp>
      <p:sp>
        <p:nvSpPr>
          <p:cNvPr id="85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5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496024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84F685-A166-4A95-B5AF-5240160D5325}" type="slidenum">
              <a:rPr lang="en-US"/>
              <a:pPr/>
              <a:t>97</a:t>
            </a:fld>
            <a:endParaRPr lang="en-US"/>
          </a:p>
        </p:txBody>
      </p:sp>
      <p:sp>
        <p:nvSpPr>
          <p:cNvPr id="86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61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541957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F16742-73BF-4E07-91BC-E76EB8A1FFC9}" type="slidenum">
              <a:rPr lang="en-US"/>
              <a:pPr/>
              <a:t>98</a:t>
            </a:fld>
            <a:endParaRPr lang="en-US"/>
          </a:p>
        </p:txBody>
      </p:sp>
      <p:sp>
        <p:nvSpPr>
          <p:cNvPr id="86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6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508125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3E1CD8-9BD0-413F-85D5-C3E3E142B96F}" type="slidenum">
              <a:rPr lang="en-US"/>
              <a:pPr/>
              <a:t>99</a:t>
            </a:fld>
            <a:endParaRPr lang="en-US"/>
          </a:p>
        </p:txBody>
      </p:sp>
      <p:sp>
        <p:nvSpPr>
          <p:cNvPr id="86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7737"/>
          </a:xfrm>
          <a:ln/>
        </p:spPr>
      </p:sp>
      <p:sp>
        <p:nvSpPr>
          <p:cNvPr id="865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92" y="4415830"/>
            <a:ext cx="5029618" cy="4182661"/>
          </a:xfrm>
        </p:spPr>
        <p:txBody>
          <a:bodyPr/>
          <a:lstStyle/>
          <a:p>
            <a:pPr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679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0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73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01675" y="2492375"/>
            <a:ext cx="7772400" cy="1470025"/>
          </a:xfrm>
          <a:ln/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  <a:defRPr sz="400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7349" name="Text Box 5"/>
          <p:cNvSpPr txBox="1">
            <a:spLocks noChangeArrowheads="1"/>
          </p:cNvSpPr>
          <p:nvPr userDrawn="1"/>
        </p:nvSpPr>
        <p:spPr bwMode="auto">
          <a:xfrm>
            <a:off x="838200" y="59436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600" dirty="0">
                <a:solidFill>
                  <a:schemeClr val="bg1"/>
                </a:solidFill>
              </a:rPr>
              <a:t>© CUTR/USF </a:t>
            </a:r>
            <a:r>
              <a:rPr lang="en-US" sz="600" dirty="0" smtClean="0">
                <a:solidFill>
                  <a:schemeClr val="bg1"/>
                </a:solidFill>
              </a:rPr>
              <a:t>2016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6138" y="-60325"/>
            <a:ext cx="2093912" cy="6232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-60325"/>
            <a:ext cx="6129338" cy="6232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045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145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6" name="Picture 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-60325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0450" y="1646238"/>
            <a:ext cx="8229600" cy="4525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838200" y="59436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600" dirty="0">
                <a:solidFill>
                  <a:schemeClr val="bg1"/>
                </a:solidFill>
              </a:rPr>
              <a:t>© CUTR/USF </a:t>
            </a:r>
            <a:r>
              <a:rPr lang="en-US" sz="600" dirty="0" smtClean="0">
                <a:solidFill>
                  <a:schemeClr val="bg1"/>
                </a:solidFill>
              </a:rPr>
              <a:t>2016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n"/>
        <a:defRPr sz="2400">
          <a:solidFill>
            <a:srgbClr val="0066CC"/>
          </a:solidFill>
          <a:latin typeface="Arial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rgbClr val="0066CC"/>
          </a:solidFill>
          <a:latin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25000"/>
        <a:buChar char="•"/>
        <a:defRPr>
          <a:solidFill>
            <a:srgbClr val="0066CC"/>
          </a:solidFill>
          <a:latin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Times New Roman" pitchFamily="18" charset="0"/>
        <a:buChar char="–"/>
        <a:defRPr sz="1600">
          <a:solidFill>
            <a:srgbClr val="0066CC"/>
          </a:solidFill>
          <a:latin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5.xml"/><Relationship Id="rId7" Type="http://schemas.openxmlformats.org/officeDocument/2006/relationships/image" Target="../media/image7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2.xls"/><Relationship Id="rId5" Type="http://schemas.openxmlformats.org/officeDocument/2006/relationships/image" Target="../media/image76.emf"/><Relationship Id="rId4" Type="http://schemas.openxmlformats.org/officeDocument/2006/relationships/oleObject" Target="../embeddings/Microsoft_Excel_97-2003_Worksheet1.xls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6.xml"/><Relationship Id="rId7" Type="http://schemas.openxmlformats.org/officeDocument/2006/relationships/image" Target="../media/image79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Microsoft_Excel_97-2003_Worksheet4.xls"/><Relationship Id="rId5" Type="http://schemas.openxmlformats.org/officeDocument/2006/relationships/image" Target="../media/image78.emf"/><Relationship Id="rId4" Type="http://schemas.openxmlformats.org/officeDocument/2006/relationships/oleObject" Target="../embeddings/Microsoft_Excel_97-2003_Worksheet3.xls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7.xml"/><Relationship Id="rId7" Type="http://schemas.openxmlformats.org/officeDocument/2006/relationships/image" Target="../media/image81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Microsoft_Excel_97-2003_Worksheet6.xls"/><Relationship Id="rId5" Type="http://schemas.openxmlformats.org/officeDocument/2006/relationships/image" Target="../media/image80.emf"/><Relationship Id="rId4" Type="http://schemas.openxmlformats.org/officeDocument/2006/relationships/oleObject" Target="../embeddings/Microsoft_Excel_97-2003_Worksheet5.xls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8.xml"/><Relationship Id="rId7" Type="http://schemas.openxmlformats.org/officeDocument/2006/relationships/image" Target="../media/image8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Microsoft_Excel_97-2003_Worksheet8.xls"/><Relationship Id="rId5" Type="http://schemas.openxmlformats.org/officeDocument/2006/relationships/image" Target="../media/image82.emf"/><Relationship Id="rId4" Type="http://schemas.openxmlformats.org/officeDocument/2006/relationships/oleObject" Target="../embeddings/Microsoft_Excel_97-2003_Worksheet7.xls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4.emf"/><Relationship Id="rId5" Type="http://schemas.openxmlformats.org/officeDocument/2006/relationships/oleObject" Target="../embeddings/Microsoft_Excel_97-2003_Worksheet9.xls"/><Relationship Id="rId4" Type="http://schemas.openxmlformats.org/officeDocument/2006/relationships/image" Target="../media/image8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0.xml"/><Relationship Id="rId7" Type="http://schemas.openxmlformats.org/officeDocument/2006/relationships/image" Target="../media/image8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Microsoft_Excel_97-2003_Worksheet11.xls"/><Relationship Id="rId5" Type="http://schemas.openxmlformats.org/officeDocument/2006/relationships/image" Target="../media/image86.emf"/><Relationship Id="rId4" Type="http://schemas.openxmlformats.org/officeDocument/2006/relationships/oleObject" Target="../embeddings/Microsoft_Excel_97-2003_Worksheet10.xls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1.xml"/><Relationship Id="rId7" Type="http://schemas.openxmlformats.org/officeDocument/2006/relationships/image" Target="../media/image89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Microsoft_Excel_97-2003_Worksheet13.xls"/><Relationship Id="rId5" Type="http://schemas.openxmlformats.org/officeDocument/2006/relationships/image" Target="../media/image88.emf"/><Relationship Id="rId4" Type="http://schemas.openxmlformats.org/officeDocument/2006/relationships/oleObject" Target="../embeddings/Microsoft_Excel_97-2003_Worksheet12.xls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2.xml"/><Relationship Id="rId7" Type="http://schemas.openxmlformats.org/officeDocument/2006/relationships/image" Target="../media/image91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Microsoft_Excel_97-2003_Worksheet15.xls"/><Relationship Id="rId5" Type="http://schemas.openxmlformats.org/officeDocument/2006/relationships/image" Target="../media/image90.emf"/><Relationship Id="rId4" Type="http://schemas.openxmlformats.org/officeDocument/2006/relationships/oleObject" Target="../embeddings/Microsoft_Excel_97-2003_Worksheet14.xls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3.xml"/><Relationship Id="rId7" Type="http://schemas.openxmlformats.org/officeDocument/2006/relationships/image" Target="../media/image9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Microsoft_Excel_97-2003_Worksheet17.xls"/><Relationship Id="rId5" Type="http://schemas.openxmlformats.org/officeDocument/2006/relationships/image" Target="../media/image92.emf"/><Relationship Id="rId4" Type="http://schemas.openxmlformats.org/officeDocument/2006/relationships/oleObject" Target="../embeddings/Microsoft_Excel_97-2003_Worksheet16.xls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4.xml"/><Relationship Id="rId7" Type="http://schemas.openxmlformats.org/officeDocument/2006/relationships/image" Target="../media/image9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Microsoft_Excel_97-2003_Worksheet19.xls"/><Relationship Id="rId5" Type="http://schemas.openxmlformats.org/officeDocument/2006/relationships/image" Target="../media/image94.emf"/><Relationship Id="rId4" Type="http://schemas.openxmlformats.org/officeDocument/2006/relationships/oleObject" Target="../embeddings/Microsoft_Excel_97-2003_Worksheet18.xls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5.xml"/><Relationship Id="rId7" Type="http://schemas.openxmlformats.org/officeDocument/2006/relationships/image" Target="../media/image9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Microsoft_Excel_97-2003_Worksheet21.xls"/><Relationship Id="rId5" Type="http://schemas.openxmlformats.org/officeDocument/2006/relationships/image" Target="../media/image96.emf"/><Relationship Id="rId4" Type="http://schemas.openxmlformats.org/officeDocument/2006/relationships/oleObject" Target="../embeddings/Microsoft_Excel_97-2003_Worksheet20.xls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98.emf"/><Relationship Id="rId4" Type="http://schemas.openxmlformats.org/officeDocument/2006/relationships/oleObject" Target="../embeddings/Microsoft_Excel_97-2003_Worksheet22.xls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99.png"/><Relationship Id="rId4" Type="http://schemas.openxmlformats.org/officeDocument/2006/relationships/notesSlide" Target="../notesSlides/notesSlide16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74.png"/><Relationship Id="rId4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74.png"/><Relationship Id="rId4" Type="http://schemas.openxmlformats.org/officeDocument/2006/relationships/notesSlide" Target="../notesSlides/notesSlide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74.png"/><Relationship Id="rId4" Type="http://schemas.openxmlformats.org/officeDocument/2006/relationships/notesSlide" Target="../notesSlides/notesSlide6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74.png"/><Relationship Id="rId4" Type="http://schemas.openxmlformats.org/officeDocument/2006/relationships/notesSlide" Target="../notesSlides/notesSlide6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55700" y="1524000"/>
            <a:ext cx="7772400" cy="1470025"/>
          </a:xfrm>
        </p:spPr>
        <p:txBody>
          <a:bodyPr/>
          <a:lstStyle/>
          <a:p>
            <a:r>
              <a:rPr lang="en-US"/>
              <a:t>MPO Processes and Products: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2743200"/>
            <a:ext cx="6400800" cy="1752600"/>
          </a:xfrm>
        </p:spPr>
        <p:txBody>
          <a:bodyPr/>
          <a:lstStyle/>
          <a:p>
            <a:r>
              <a:rPr lang="en-US"/>
              <a:t>Planning, Programming, and Other Stuff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Role of MPO Committees in 3-C Process</a:t>
            </a:r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5050" y="1066800"/>
            <a:ext cx="8001000" cy="1785938"/>
          </a:xfrm>
        </p:spPr>
        <p:txBody>
          <a:bodyPr/>
          <a:lstStyle/>
          <a:p>
            <a:r>
              <a:rPr lang="en-US"/>
              <a:t>Provide input for MPO Board to consider</a:t>
            </a:r>
          </a:p>
          <a:p>
            <a:pPr lvl="1"/>
            <a:r>
              <a:rPr lang="en-US"/>
              <a:t>Technical analysis</a:t>
            </a:r>
          </a:p>
          <a:p>
            <a:pPr lvl="1"/>
            <a:r>
              <a:rPr lang="en-US"/>
              <a:t>Specialized knowledge</a:t>
            </a:r>
          </a:p>
          <a:p>
            <a:pPr lvl="1"/>
            <a:r>
              <a:rPr lang="en-US"/>
              <a:t>Citizen input on specific issues</a:t>
            </a:r>
          </a:p>
        </p:txBody>
      </p:sp>
      <p:sp>
        <p:nvSpPr>
          <p:cNvPr id="250885" name="Rectangle 5"/>
          <p:cNvSpPr>
            <a:spLocks noChangeArrowheads="1"/>
          </p:cNvSpPr>
          <p:nvPr/>
        </p:nvSpPr>
        <p:spPr bwMode="auto">
          <a:xfrm>
            <a:off x="1041400" y="2924175"/>
            <a:ext cx="3709988" cy="3067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Required committees in Florida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Technical Committee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Citizens Committee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</p:txBody>
      </p:sp>
      <p:sp>
        <p:nvSpPr>
          <p:cNvPr id="250886" name="Rectangle 6"/>
          <p:cNvSpPr>
            <a:spLocks noChangeArrowheads="1"/>
          </p:cNvSpPr>
          <p:nvPr/>
        </p:nvSpPr>
        <p:spPr bwMode="auto">
          <a:xfrm>
            <a:off x="4787900" y="2889250"/>
            <a:ext cx="4068763" cy="2016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Examples of other committees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Bicycle and </a:t>
            </a: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Pedestrian</a:t>
            </a: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Transportation Disadvantaged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Freight</a:t>
            </a:r>
            <a:endParaRPr lang="en-US" dirty="0">
              <a:solidFill>
                <a:srgbClr val="0066C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0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0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0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08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0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0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0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0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6 Years</a:t>
            </a:r>
          </a:p>
        </p:txBody>
      </p:sp>
      <p:sp>
        <p:nvSpPr>
          <p:cNvPr id="8663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6630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7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6 Years</a:t>
            </a:r>
          </a:p>
        </p:txBody>
      </p:sp>
      <p:sp>
        <p:nvSpPr>
          <p:cNvPr id="8683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6835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01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6 Years</a:t>
            </a:r>
          </a:p>
        </p:txBody>
      </p:sp>
      <p:sp>
        <p:nvSpPr>
          <p:cNvPr id="9820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8202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6 Years</a:t>
            </a:r>
          </a:p>
        </p:txBody>
      </p:sp>
      <p:sp>
        <p:nvSpPr>
          <p:cNvPr id="8704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7040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59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6 Years</a:t>
            </a:r>
          </a:p>
        </p:txBody>
      </p:sp>
      <p:sp>
        <p:nvSpPr>
          <p:cNvPr id="8785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7859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49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6 Years</a:t>
            </a:r>
          </a:p>
        </p:txBody>
      </p:sp>
      <p:sp>
        <p:nvSpPr>
          <p:cNvPr id="8744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7450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7 Years</a:t>
            </a:r>
          </a:p>
        </p:txBody>
      </p:sp>
      <p:sp>
        <p:nvSpPr>
          <p:cNvPr id="8765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7654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NEW YEAR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4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7 Years</a:t>
            </a:r>
          </a:p>
        </p:txBody>
      </p:sp>
      <p:sp>
        <p:nvSpPr>
          <p:cNvPr id="8806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8064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69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7 Years</a:t>
            </a:r>
          </a:p>
        </p:txBody>
      </p:sp>
      <p:sp>
        <p:nvSpPr>
          <p:cNvPr id="8826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8269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73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7 Years</a:t>
            </a:r>
          </a:p>
        </p:txBody>
      </p:sp>
      <p:sp>
        <p:nvSpPr>
          <p:cNvPr id="8847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8474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MPO Participants in 3-C Process</a:t>
            </a:r>
          </a:p>
        </p:txBody>
      </p:sp>
      <p:sp>
        <p:nvSpPr>
          <p:cNvPr id="72807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042988" y="1052513"/>
            <a:ext cx="8229600" cy="4525962"/>
          </a:xfrm>
          <a:noFill/>
          <a:ln/>
        </p:spPr>
        <p:txBody>
          <a:bodyPr/>
          <a:lstStyle/>
          <a:p>
            <a:r>
              <a:rPr lang="en-US" dirty="0"/>
              <a:t>Board members</a:t>
            </a:r>
          </a:p>
          <a:p>
            <a:pPr lvl="1"/>
            <a:r>
              <a:rPr lang="en-US" dirty="0"/>
              <a:t>Representing counties, municipalities and modal providers</a:t>
            </a:r>
          </a:p>
          <a:p>
            <a:pPr lvl="1">
              <a:lnSpc>
                <a:spcPct val="60000"/>
              </a:lnSpc>
            </a:pPr>
            <a:endParaRPr lang="en-US" dirty="0"/>
          </a:p>
          <a:p>
            <a:r>
              <a:rPr lang="en-US" dirty="0"/>
              <a:t>Committee members</a:t>
            </a:r>
          </a:p>
          <a:p>
            <a:pPr lvl="1"/>
            <a:r>
              <a:rPr lang="en-US" dirty="0"/>
              <a:t>Technical committee</a:t>
            </a:r>
          </a:p>
          <a:p>
            <a:pPr lvl="1"/>
            <a:r>
              <a:rPr lang="en-US" dirty="0"/>
              <a:t>Citizens committee</a:t>
            </a:r>
          </a:p>
          <a:p>
            <a:pPr lvl="1"/>
            <a:r>
              <a:rPr lang="en-US" dirty="0"/>
              <a:t>Other committees</a:t>
            </a:r>
          </a:p>
          <a:p>
            <a:pPr lvl="1">
              <a:lnSpc>
                <a:spcPct val="60000"/>
              </a:lnSpc>
            </a:pPr>
            <a:endParaRPr lang="en-US" dirty="0"/>
          </a:p>
          <a:p>
            <a:pPr>
              <a:lnSpc>
                <a:spcPct val="110000"/>
              </a:lnSpc>
            </a:pPr>
            <a:r>
              <a:rPr lang="en-US" dirty="0"/>
              <a:t>MPO staff</a:t>
            </a:r>
          </a:p>
          <a:p>
            <a:pPr>
              <a:lnSpc>
                <a:spcPct val="190000"/>
              </a:lnSpc>
            </a:pPr>
            <a:r>
              <a:rPr lang="en-US" dirty="0"/>
              <a:t>Public/Stakeholders</a:t>
            </a:r>
          </a:p>
        </p:txBody>
      </p:sp>
      <p:pic>
        <p:nvPicPr>
          <p:cNvPr id="5" name="Picture 2" descr="Speaker&amp;#039;s Burea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2618911"/>
            <a:ext cx="4130150" cy="185420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280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8072" grpId="0" uiExpand="1" build="p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78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7 Years</a:t>
            </a:r>
          </a:p>
        </p:txBody>
      </p:sp>
      <p:sp>
        <p:nvSpPr>
          <p:cNvPr id="8867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8678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7 Years</a:t>
            </a:r>
          </a:p>
        </p:txBody>
      </p:sp>
      <p:sp>
        <p:nvSpPr>
          <p:cNvPr id="8888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8883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8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7 Years</a:t>
            </a:r>
          </a:p>
        </p:txBody>
      </p:sp>
      <p:sp>
        <p:nvSpPr>
          <p:cNvPr id="8908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9088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93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8 Years</a:t>
            </a:r>
          </a:p>
        </p:txBody>
      </p:sp>
      <p:sp>
        <p:nvSpPr>
          <p:cNvPr id="8929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9293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NEW YEAR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97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8 Years</a:t>
            </a:r>
          </a:p>
        </p:txBody>
      </p:sp>
      <p:sp>
        <p:nvSpPr>
          <p:cNvPr id="8949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9498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02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8 Years</a:t>
            </a:r>
          </a:p>
        </p:txBody>
      </p:sp>
      <p:sp>
        <p:nvSpPr>
          <p:cNvPr id="8970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9702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17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8 Years</a:t>
            </a:r>
          </a:p>
        </p:txBody>
      </p:sp>
      <p:sp>
        <p:nvSpPr>
          <p:cNvPr id="9031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0317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8 Years</a:t>
            </a:r>
          </a:p>
        </p:txBody>
      </p:sp>
      <p:sp>
        <p:nvSpPr>
          <p:cNvPr id="9840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8406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21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8 Years</a:t>
            </a:r>
          </a:p>
        </p:txBody>
      </p:sp>
      <p:sp>
        <p:nvSpPr>
          <p:cNvPr id="905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0522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26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8 Years</a:t>
            </a:r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0726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Role of the MPO Staff in 3-C Process</a:t>
            </a:r>
            <a:endParaRPr lang="en-US">
              <a:solidFill>
                <a:srgbClr val="CC3300"/>
              </a:solidFill>
            </a:endParaRPr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7750" y="1066800"/>
            <a:ext cx="7772400" cy="4343400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ct val="40000"/>
              </a:spcAft>
            </a:pPr>
            <a:r>
              <a:rPr lang="en-US" dirty="0"/>
              <a:t>Provide information and technical support</a:t>
            </a:r>
          </a:p>
          <a:p>
            <a:pPr>
              <a:lnSpc>
                <a:spcPct val="90000"/>
              </a:lnSpc>
              <a:spcAft>
                <a:spcPct val="40000"/>
              </a:spcAft>
            </a:pPr>
            <a:r>
              <a:rPr lang="en-US" dirty="0"/>
              <a:t>Prepare documents</a:t>
            </a:r>
          </a:p>
          <a:p>
            <a:pPr>
              <a:lnSpc>
                <a:spcPct val="90000"/>
              </a:lnSpc>
              <a:spcAft>
                <a:spcPct val="40000"/>
              </a:spcAft>
            </a:pPr>
            <a:r>
              <a:rPr lang="en-US" dirty="0"/>
              <a:t>Foster interagency coordination</a:t>
            </a:r>
          </a:p>
          <a:p>
            <a:pPr>
              <a:lnSpc>
                <a:spcPct val="90000"/>
              </a:lnSpc>
              <a:spcAft>
                <a:spcPct val="40000"/>
              </a:spcAft>
            </a:pPr>
            <a:r>
              <a:rPr lang="en-US" dirty="0"/>
              <a:t>Facilitate public input and feedback</a:t>
            </a:r>
          </a:p>
          <a:p>
            <a:pPr>
              <a:lnSpc>
                <a:spcPct val="90000"/>
              </a:lnSpc>
              <a:spcAft>
                <a:spcPct val="40000"/>
              </a:spcAft>
            </a:pPr>
            <a:r>
              <a:rPr lang="en-US" dirty="0"/>
              <a:t>Engage consultants as needed</a:t>
            </a:r>
          </a:p>
          <a:p>
            <a:pPr>
              <a:lnSpc>
                <a:spcPct val="90000"/>
              </a:lnSpc>
              <a:spcAft>
                <a:spcPct val="40000"/>
              </a:spcAft>
            </a:pPr>
            <a:r>
              <a:rPr lang="en-US" dirty="0"/>
              <a:t>Manage the planning process</a:t>
            </a:r>
          </a:p>
          <a:p>
            <a:pPr>
              <a:lnSpc>
                <a:spcPct val="90000"/>
              </a:lnSpc>
              <a:spcAft>
                <a:spcPct val="40000"/>
              </a:spcAft>
              <a:buFont typeface="Wingdings" pitchFamily="2" charset="2"/>
              <a:buNone/>
            </a:pPr>
            <a:endParaRPr lang="en-US" dirty="0"/>
          </a:p>
          <a:p>
            <a:pPr>
              <a:lnSpc>
                <a:spcPct val="90000"/>
              </a:lnSpc>
              <a:spcAft>
                <a:spcPct val="40000"/>
              </a:spcAft>
            </a:pPr>
            <a:r>
              <a:rPr lang="en-US" dirty="0"/>
              <a:t>MPO Board must ensure staff expertise and funding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5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5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5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5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31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9 Years</a:t>
            </a:r>
          </a:p>
        </p:txBody>
      </p:sp>
      <p:sp>
        <p:nvSpPr>
          <p:cNvPr id="909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0931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NEW YEAR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6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9 Years</a:t>
            </a:r>
          </a:p>
        </p:txBody>
      </p:sp>
      <p:sp>
        <p:nvSpPr>
          <p:cNvPr id="9113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1136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41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9 Years</a:t>
            </a:r>
          </a:p>
        </p:txBody>
      </p:sp>
      <p:sp>
        <p:nvSpPr>
          <p:cNvPr id="9134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1341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9 Years</a:t>
            </a:r>
          </a:p>
        </p:txBody>
      </p:sp>
      <p:sp>
        <p:nvSpPr>
          <p:cNvPr id="9154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1546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50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9 Years</a:t>
            </a:r>
          </a:p>
        </p:txBody>
      </p:sp>
      <p:sp>
        <p:nvSpPr>
          <p:cNvPr id="9175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1750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9 Years</a:t>
            </a:r>
          </a:p>
        </p:txBody>
      </p:sp>
      <p:sp>
        <p:nvSpPr>
          <p:cNvPr id="9195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1955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0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9 Years</a:t>
            </a:r>
          </a:p>
        </p:txBody>
      </p:sp>
      <p:sp>
        <p:nvSpPr>
          <p:cNvPr id="9216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2160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65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10 Years</a:t>
            </a:r>
          </a:p>
        </p:txBody>
      </p:sp>
      <p:sp>
        <p:nvSpPr>
          <p:cNvPr id="9236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2365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NEW YEAR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10 Years</a:t>
            </a:r>
          </a:p>
        </p:txBody>
      </p:sp>
      <p:sp>
        <p:nvSpPr>
          <p:cNvPr id="9256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2570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74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10 Years</a:t>
            </a:r>
          </a:p>
        </p:txBody>
      </p:sp>
      <p:sp>
        <p:nvSpPr>
          <p:cNvPr id="9277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2774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MPO Staffing Arrangements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838200" y="1219200"/>
            <a:ext cx="8153400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There are two broad </a:t>
            </a:r>
            <a:br>
              <a:rPr lang="en-US" dirty="0" smtClean="0"/>
            </a:br>
            <a:r>
              <a:rPr lang="en-US" dirty="0" smtClean="0"/>
              <a:t>categories of MPOs</a:t>
            </a:r>
          </a:p>
          <a:p>
            <a:pPr lvl="1"/>
            <a:r>
              <a:rPr lang="en-US" dirty="0" smtClean="0"/>
              <a:t>Hosted – 14 in FL</a:t>
            </a:r>
          </a:p>
          <a:p>
            <a:pPr lvl="1"/>
            <a:r>
              <a:rPr lang="en-US" dirty="0" smtClean="0"/>
              <a:t>Independent – 13 in FL</a:t>
            </a:r>
          </a:p>
          <a:p>
            <a:r>
              <a:rPr lang="en-US" dirty="0" smtClean="0"/>
              <a:t>Nationally, RPCs are</a:t>
            </a:r>
            <a:br>
              <a:rPr lang="en-US" dirty="0" smtClean="0"/>
            </a:br>
            <a:r>
              <a:rPr lang="en-US" dirty="0" smtClean="0"/>
              <a:t>most common host</a:t>
            </a:r>
          </a:p>
          <a:p>
            <a:r>
              <a:rPr lang="en-US" dirty="0" smtClean="0"/>
              <a:t>Combined, local</a:t>
            </a:r>
            <a:br>
              <a:rPr lang="en-US" dirty="0" smtClean="0"/>
            </a:br>
            <a:r>
              <a:rPr lang="en-US" dirty="0" smtClean="0"/>
              <a:t>governments host </a:t>
            </a:r>
            <a:br>
              <a:rPr lang="en-US" dirty="0" smtClean="0"/>
            </a:br>
            <a:r>
              <a:rPr lang="en-US" dirty="0" smtClean="0"/>
              <a:t>40% of all MPOs in US</a:t>
            </a:r>
          </a:p>
          <a:p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2020" y="1124744"/>
            <a:ext cx="4097345" cy="43506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0" y="2819400"/>
            <a:ext cx="1295400" cy="44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30" b="1" dirty="0" smtClean="0">
                <a:latin typeface="Gisha" pitchFamily="34" charset="-79"/>
                <a:cs typeface="Gisha" pitchFamily="34" charset="-79"/>
              </a:rPr>
              <a:t>Independent</a:t>
            </a:r>
          </a:p>
          <a:p>
            <a:pPr algn="ctr"/>
            <a:r>
              <a:rPr lang="en-US" sz="1130" b="1" dirty="0" smtClean="0">
                <a:latin typeface="Gisha" pitchFamily="34" charset="-79"/>
                <a:cs typeface="Gisha" pitchFamily="34" charset="-79"/>
              </a:rPr>
              <a:t>31%</a:t>
            </a:r>
            <a:endParaRPr lang="en-US" sz="1130" b="1" dirty="0">
              <a:latin typeface="Gisha" pitchFamily="34" charset="-79"/>
              <a:cs typeface="Gisha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2345145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79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10 Years</a:t>
            </a:r>
          </a:p>
        </p:txBody>
      </p:sp>
      <p:sp>
        <p:nvSpPr>
          <p:cNvPr id="9297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2979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4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10 Years</a:t>
            </a:r>
          </a:p>
        </p:txBody>
      </p:sp>
      <p:sp>
        <p:nvSpPr>
          <p:cNvPr id="9318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3184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89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10 Years</a:t>
            </a:r>
          </a:p>
        </p:txBody>
      </p:sp>
      <p:sp>
        <p:nvSpPr>
          <p:cNvPr id="9338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3389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93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10 Years</a:t>
            </a:r>
          </a:p>
        </p:txBody>
      </p:sp>
      <p:sp>
        <p:nvSpPr>
          <p:cNvPr id="9359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3594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98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11 Years</a:t>
            </a:r>
          </a:p>
        </p:txBody>
      </p:sp>
      <p:sp>
        <p:nvSpPr>
          <p:cNvPr id="9379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3798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7750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NEW YEAR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03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11 Years</a:t>
            </a:r>
          </a:p>
        </p:txBody>
      </p:sp>
      <p:sp>
        <p:nvSpPr>
          <p:cNvPr id="9400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4003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11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11 Years</a:t>
            </a:r>
          </a:p>
        </p:txBody>
      </p:sp>
      <p:sp>
        <p:nvSpPr>
          <p:cNvPr id="9861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8611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8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11 Years</a:t>
            </a:r>
          </a:p>
        </p:txBody>
      </p:sp>
      <p:sp>
        <p:nvSpPr>
          <p:cNvPr id="9420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4208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11 Years</a:t>
            </a:r>
          </a:p>
        </p:txBody>
      </p:sp>
      <p:sp>
        <p:nvSpPr>
          <p:cNvPr id="9441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4413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17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11 Years</a:t>
            </a:r>
          </a:p>
        </p:txBody>
      </p:sp>
      <p:sp>
        <p:nvSpPr>
          <p:cNvPr id="9461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4618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Advantages/Disadvantages – Hosted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143000" y="1295400"/>
            <a:ext cx="7848600" cy="4495800"/>
          </a:xfrm>
        </p:spPr>
        <p:txBody>
          <a:bodyPr numCol="2">
            <a:normAutofit lnSpcReduction="10000"/>
          </a:bodyPr>
          <a:lstStyle/>
          <a:p>
            <a:pPr>
              <a:buNone/>
            </a:pPr>
            <a:r>
              <a:rPr lang="en-US" sz="3500" dirty="0" smtClean="0"/>
              <a:t>Advantages:</a:t>
            </a:r>
          </a:p>
          <a:p>
            <a:r>
              <a:rPr lang="en-US" dirty="0" smtClean="0"/>
              <a:t>Lower overall cost</a:t>
            </a:r>
          </a:p>
          <a:p>
            <a:pPr lvl="1"/>
            <a:r>
              <a:rPr lang="en-US" dirty="0" smtClean="0"/>
              <a:t>Administration</a:t>
            </a:r>
          </a:p>
          <a:p>
            <a:pPr lvl="1"/>
            <a:r>
              <a:rPr lang="en-US" dirty="0" smtClean="0"/>
              <a:t>Benefits</a:t>
            </a:r>
          </a:p>
          <a:p>
            <a:pPr lvl="1"/>
            <a:r>
              <a:rPr lang="en-US" dirty="0" smtClean="0"/>
              <a:t>Office space</a:t>
            </a:r>
          </a:p>
          <a:p>
            <a:r>
              <a:rPr lang="en-US" dirty="0" smtClean="0"/>
              <a:t>Sharing of expertise</a:t>
            </a:r>
          </a:p>
          <a:p>
            <a:pPr lvl="1"/>
            <a:r>
              <a:rPr lang="en-US" dirty="0" smtClean="0"/>
              <a:t>Coordinated programs</a:t>
            </a:r>
          </a:p>
          <a:p>
            <a:pPr lvl="1"/>
            <a:r>
              <a:rPr lang="en-US" dirty="0" smtClean="0"/>
              <a:t>Employees</a:t>
            </a:r>
          </a:p>
          <a:p>
            <a:r>
              <a:rPr lang="en-US" dirty="0" smtClean="0"/>
              <a:t>Capital float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3500" dirty="0" smtClean="0"/>
          </a:p>
          <a:p>
            <a:pPr>
              <a:buNone/>
            </a:pPr>
            <a:r>
              <a:rPr lang="en-US" sz="3500" dirty="0" smtClean="0"/>
              <a:t>Disadvantages:</a:t>
            </a:r>
          </a:p>
          <a:p>
            <a:r>
              <a:rPr lang="en-US" dirty="0" smtClean="0"/>
              <a:t>Responsibilities blurred</a:t>
            </a:r>
          </a:p>
          <a:p>
            <a:pPr lvl="1"/>
            <a:r>
              <a:rPr lang="en-US" dirty="0" smtClean="0"/>
              <a:t>Staff</a:t>
            </a:r>
          </a:p>
          <a:p>
            <a:pPr lvl="1"/>
            <a:r>
              <a:rPr lang="en-US" dirty="0" smtClean="0"/>
              <a:t>Board</a:t>
            </a:r>
          </a:p>
          <a:p>
            <a:r>
              <a:rPr lang="en-US" dirty="0" smtClean="0"/>
              <a:t>MPO subject to host rules, budget and oversight</a:t>
            </a:r>
          </a:p>
          <a:p>
            <a:pPr lvl="1"/>
            <a:r>
              <a:rPr lang="en-US" dirty="0" smtClean="0"/>
              <a:t>Managerial authority and autonomy</a:t>
            </a:r>
          </a:p>
          <a:p>
            <a:r>
              <a:rPr lang="en-US" dirty="0" smtClean="0"/>
              <a:t>Policy interference</a:t>
            </a:r>
          </a:p>
          <a:p>
            <a:r>
              <a:rPr lang="en-US" dirty="0" smtClean="0"/>
              <a:t>Lack of familiarity with MPO work</a:t>
            </a:r>
          </a:p>
        </p:txBody>
      </p:sp>
    </p:spTree>
    <p:extLst>
      <p:ext uri="{BB962C8B-B14F-4D97-AF65-F5344CB8AC3E}">
        <p14:creationId xmlns:p14="http://schemas.microsoft.com/office/powerpoint/2010/main" val="3684563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22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11 Years</a:t>
            </a:r>
          </a:p>
        </p:txBody>
      </p:sp>
      <p:sp>
        <p:nvSpPr>
          <p:cNvPr id="9482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4822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27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12 Years</a:t>
            </a:r>
          </a:p>
        </p:txBody>
      </p:sp>
      <p:sp>
        <p:nvSpPr>
          <p:cNvPr id="9502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5027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NEW YEAR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2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75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12 Years</a:t>
            </a:r>
          </a:p>
        </p:txBody>
      </p:sp>
      <p:sp>
        <p:nvSpPr>
          <p:cNvPr id="9523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95232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Protecting the Public Interest</a:t>
            </a:r>
          </a:p>
        </p:txBody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9813" y="1030288"/>
            <a:ext cx="7924800" cy="49911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600"/>
              <a:t>Construction follows land acquisition</a:t>
            </a:r>
          </a:p>
          <a:p>
            <a:pPr>
              <a:lnSpc>
                <a:spcPct val="120000"/>
              </a:lnSpc>
            </a:pPr>
            <a:endParaRPr lang="en-US" sz="1200"/>
          </a:p>
          <a:p>
            <a:pPr>
              <a:lnSpc>
                <a:spcPct val="120000"/>
              </a:lnSpc>
            </a:pPr>
            <a:r>
              <a:rPr lang="en-US" sz="2600"/>
              <a:t>Land acquisition follows design</a:t>
            </a:r>
          </a:p>
          <a:p>
            <a:pPr>
              <a:lnSpc>
                <a:spcPct val="120000"/>
              </a:lnSpc>
            </a:pPr>
            <a:endParaRPr lang="en-US" sz="1200"/>
          </a:p>
          <a:p>
            <a:pPr>
              <a:lnSpc>
                <a:spcPct val="120000"/>
              </a:lnSpc>
            </a:pPr>
            <a:r>
              <a:rPr lang="en-US" sz="2600"/>
              <a:t>Design follows:</a:t>
            </a:r>
          </a:p>
          <a:p>
            <a:pPr lvl="1">
              <a:lnSpc>
                <a:spcPct val="120000"/>
              </a:lnSpc>
            </a:pPr>
            <a:r>
              <a:rPr lang="en-US" sz="2200"/>
              <a:t>Environmental review</a:t>
            </a:r>
          </a:p>
          <a:p>
            <a:pPr lvl="1">
              <a:lnSpc>
                <a:spcPct val="120000"/>
              </a:lnSpc>
            </a:pPr>
            <a:r>
              <a:rPr lang="en-US" sz="2200"/>
              <a:t>Public input</a:t>
            </a:r>
          </a:p>
          <a:p>
            <a:pPr>
              <a:lnSpc>
                <a:spcPct val="120000"/>
              </a:lnSpc>
            </a:pPr>
            <a:endParaRPr lang="en-US" sz="1200"/>
          </a:p>
          <a:p>
            <a:pPr>
              <a:lnSpc>
                <a:spcPct val="120000"/>
              </a:lnSpc>
            </a:pPr>
            <a:r>
              <a:rPr lang="en-US" sz="2600"/>
              <a:t>PD&amp;E follows MPO consideration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4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94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94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94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94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94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97" name="Group 73"/>
          <p:cNvGrpSpPr>
            <a:grpSpLocks/>
          </p:cNvGrpSpPr>
          <p:nvPr/>
        </p:nvGrpSpPr>
        <p:grpSpPr bwMode="auto">
          <a:xfrm>
            <a:off x="-36513" y="-26988"/>
            <a:ext cx="9180513" cy="6884988"/>
            <a:chOff x="-23" y="-17"/>
            <a:chExt cx="5783" cy="4337"/>
          </a:xfrm>
        </p:grpSpPr>
        <p:sp>
          <p:nvSpPr>
            <p:cNvPr id="205878" name="Rectangle 54"/>
            <p:cNvSpPr>
              <a:spLocks noChangeArrowheads="1"/>
            </p:cNvSpPr>
            <p:nvPr/>
          </p:nvSpPr>
          <p:spPr bwMode="auto">
            <a:xfrm>
              <a:off x="0" y="-17"/>
              <a:ext cx="5760" cy="433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05876" name="Picture 5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3" y="-17"/>
              <a:ext cx="558" cy="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05880" name="Text Box 56"/>
          <p:cNvSpPr txBox="1">
            <a:spLocks noChangeArrowheads="1"/>
          </p:cNvSpPr>
          <p:nvPr/>
        </p:nvSpPr>
        <p:spPr bwMode="auto">
          <a:xfrm>
            <a:off x="788711" y="6669088"/>
            <a:ext cx="845103" cy="1846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" dirty="0">
                <a:solidFill>
                  <a:srgbClr val="006600"/>
                </a:solidFill>
              </a:rPr>
              <a:t>© </a:t>
            </a:r>
            <a:r>
              <a:rPr lang="en-US" sz="600">
                <a:solidFill>
                  <a:srgbClr val="006600"/>
                </a:solidFill>
              </a:rPr>
              <a:t>CUTR/USF </a:t>
            </a:r>
            <a:r>
              <a:rPr lang="en-US" sz="600" smtClean="0">
                <a:solidFill>
                  <a:srgbClr val="006600"/>
                </a:solidFill>
              </a:rPr>
              <a:t>2014</a:t>
            </a:r>
          </a:p>
        </p:txBody>
      </p:sp>
      <p:grpSp>
        <p:nvGrpSpPr>
          <p:cNvPr id="205896" name="Group 72"/>
          <p:cNvGrpSpPr>
            <a:grpSpLocks/>
          </p:cNvGrpSpPr>
          <p:nvPr/>
        </p:nvGrpSpPr>
        <p:grpSpPr bwMode="auto">
          <a:xfrm>
            <a:off x="1139825" y="225425"/>
            <a:ext cx="7775575" cy="6256338"/>
            <a:chOff x="718" y="142"/>
            <a:chExt cx="4898" cy="3941"/>
          </a:xfrm>
        </p:grpSpPr>
        <p:sp>
          <p:nvSpPr>
            <p:cNvPr id="205843" name="Line 19"/>
            <p:cNvSpPr>
              <a:spLocks noChangeShapeType="1"/>
            </p:cNvSpPr>
            <p:nvPr/>
          </p:nvSpPr>
          <p:spPr bwMode="auto">
            <a:xfrm>
              <a:off x="3744" y="40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44" name="Line 20"/>
            <p:cNvSpPr>
              <a:spLocks noChangeShapeType="1"/>
            </p:cNvSpPr>
            <p:nvPr/>
          </p:nvSpPr>
          <p:spPr bwMode="auto">
            <a:xfrm>
              <a:off x="2688" y="40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45" name="Line 21"/>
            <p:cNvSpPr>
              <a:spLocks noChangeShapeType="1"/>
            </p:cNvSpPr>
            <p:nvPr/>
          </p:nvSpPr>
          <p:spPr bwMode="auto">
            <a:xfrm>
              <a:off x="1824" y="40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46" name="Line 22"/>
            <p:cNvSpPr>
              <a:spLocks noChangeShapeType="1"/>
            </p:cNvSpPr>
            <p:nvPr/>
          </p:nvSpPr>
          <p:spPr bwMode="auto">
            <a:xfrm>
              <a:off x="960" y="40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47" name="Text Box 23"/>
            <p:cNvSpPr txBox="1">
              <a:spLocks noChangeArrowheads="1"/>
            </p:cNvSpPr>
            <p:nvPr/>
          </p:nvSpPr>
          <p:spPr bwMode="auto">
            <a:xfrm>
              <a:off x="1920" y="142"/>
              <a:ext cx="2160" cy="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MPO develops List of Priority Projects</a:t>
              </a:r>
            </a:p>
          </p:txBody>
        </p:sp>
        <p:sp>
          <p:nvSpPr>
            <p:cNvPr id="205848" name="Text Box 24"/>
            <p:cNvSpPr txBox="1">
              <a:spLocks noChangeArrowheads="1"/>
            </p:cNvSpPr>
            <p:nvPr/>
          </p:nvSpPr>
          <p:spPr bwMode="auto">
            <a:xfrm>
              <a:off x="1547" y="483"/>
              <a:ext cx="603" cy="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Public Input</a:t>
              </a:r>
            </a:p>
          </p:txBody>
        </p:sp>
        <p:sp>
          <p:nvSpPr>
            <p:cNvPr id="205849" name="Text Box 25"/>
            <p:cNvSpPr txBox="1">
              <a:spLocks noChangeArrowheads="1"/>
            </p:cNvSpPr>
            <p:nvPr/>
          </p:nvSpPr>
          <p:spPr bwMode="auto">
            <a:xfrm>
              <a:off x="2371" y="483"/>
              <a:ext cx="720" cy="25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EDTM Program</a:t>
              </a:r>
            </a:p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Screen</a:t>
              </a:r>
            </a:p>
          </p:txBody>
        </p:sp>
        <p:sp>
          <p:nvSpPr>
            <p:cNvPr id="205850" name="Text Box 26"/>
            <p:cNvSpPr txBox="1">
              <a:spLocks noChangeArrowheads="1"/>
            </p:cNvSpPr>
            <p:nvPr/>
          </p:nvSpPr>
          <p:spPr bwMode="auto">
            <a:xfrm>
              <a:off x="3312" y="484"/>
              <a:ext cx="912" cy="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Reviewed by CAC</a:t>
              </a:r>
            </a:p>
          </p:txBody>
        </p:sp>
        <p:sp>
          <p:nvSpPr>
            <p:cNvPr id="205851" name="Text Box 27"/>
            <p:cNvSpPr txBox="1">
              <a:spLocks noChangeArrowheads="1"/>
            </p:cNvSpPr>
            <p:nvPr/>
          </p:nvSpPr>
          <p:spPr bwMode="auto">
            <a:xfrm>
              <a:off x="720" y="1467"/>
              <a:ext cx="4896" cy="25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District review determines that projects are consistent with the MPO’s adopted LRTP, are the results of management systems, and the list has been developed through public involvement.</a:t>
              </a:r>
            </a:p>
          </p:txBody>
        </p:sp>
        <p:sp>
          <p:nvSpPr>
            <p:cNvPr id="205852" name="Text Box 28"/>
            <p:cNvSpPr txBox="1">
              <a:spLocks noChangeArrowheads="1"/>
            </p:cNvSpPr>
            <p:nvPr/>
          </p:nvSpPr>
          <p:spPr bwMode="auto">
            <a:xfrm>
              <a:off x="720" y="1858"/>
              <a:ext cx="4896" cy="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District provides the Tentative Work Program to the MPO in March.</a:t>
              </a:r>
            </a:p>
          </p:txBody>
        </p:sp>
        <p:sp>
          <p:nvSpPr>
            <p:cNvPr id="205853" name="Text Box 29"/>
            <p:cNvSpPr txBox="1">
              <a:spLocks noChangeArrowheads="1"/>
            </p:cNvSpPr>
            <p:nvPr/>
          </p:nvSpPr>
          <p:spPr bwMode="auto">
            <a:xfrm>
              <a:off x="720" y="2153"/>
              <a:ext cx="4896" cy="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MPO begins updating TIP based on Tentative Work Program adding a new fifth year to the TIP.</a:t>
              </a:r>
            </a:p>
          </p:txBody>
        </p:sp>
        <p:sp>
          <p:nvSpPr>
            <p:cNvPr id="205855" name="Text Box 31"/>
            <p:cNvSpPr txBox="1">
              <a:spLocks noChangeArrowheads="1"/>
            </p:cNvSpPr>
            <p:nvPr/>
          </p:nvSpPr>
          <p:spPr bwMode="auto">
            <a:xfrm>
              <a:off x="718" y="2448"/>
              <a:ext cx="4891" cy="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MPO makes Draft TIP available for public comment.</a:t>
              </a:r>
            </a:p>
          </p:txBody>
        </p:sp>
        <p:sp>
          <p:nvSpPr>
            <p:cNvPr id="205857" name="Text Box 33"/>
            <p:cNvSpPr txBox="1">
              <a:spLocks noChangeArrowheads="1"/>
            </p:cNvSpPr>
            <p:nvPr/>
          </p:nvSpPr>
          <p:spPr bwMode="auto">
            <a:xfrm>
              <a:off x="725" y="2742"/>
              <a:ext cx="4891" cy="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MPO adopts Final TIP and submits to District by July 15.</a:t>
              </a:r>
            </a:p>
          </p:txBody>
        </p:sp>
        <p:sp>
          <p:nvSpPr>
            <p:cNvPr id="205859" name="Text Box 35"/>
            <p:cNvSpPr txBox="1">
              <a:spLocks noChangeArrowheads="1"/>
            </p:cNvSpPr>
            <p:nvPr/>
          </p:nvSpPr>
          <p:spPr bwMode="auto">
            <a:xfrm>
              <a:off x="725" y="3038"/>
              <a:ext cx="4891" cy="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District reviews TIP within 14 calendar days; submits OPP by July 29.</a:t>
              </a:r>
            </a:p>
          </p:txBody>
        </p:sp>
        <p:sp>
          <p:nvSpPr>
            <p:cNvPr id="205860" name="Text Box 36"/>
            <p:cNvSpPr txBox="1">
              <a:spLocks noChangeArrowheads="1"/>
            </p:cNvSpPr>
            <p:nvPr/>
          </p:nvSpPr>
          <p:spPr bwMode="auto">
            <a:xfrm>
              <a:off x="725" y="3628"/>
              <a:ext cx="4884" cy="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FDOT Secretary approves TIPs and submits STIP by August 31.</a:t>
              </a:r>
            </a:p>
          </p:txBody>
        </p:sp>
        <p:sp>
          <p:nvSpPr>
            <p:cNvPr id="205861" name="Text Box 37"/>
            <p:cNvSpPr txBox="1">
              <a:spLocks noChangeArrowheads="1"/>
            </p:cNvSpPr>
            <p:nvPr/>
          </p:nvSpPr>
          <p:spPr bwMode="auto">
            <a:xfrm>
              <a:off x="725" y="3923"/>
              <a:ext cx="4884" cy="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By September 30, FHWA and FTA approve TIPs and STIP.</a:t>
              </a:r>
            </a:p>
          </p:txBody>
        </p:sp>
        <p:sp>
          <p:nvSpPr>
            <p:cNvPr id="205862" name="Line 38"/>
            <p:cNvSpPr>
              <a:spLocks noChangeShapeType="1"/>
            </p:cNvSpPr>
            <p:nvPr/>
          </p:nvSpPr>
          <p:spPr bwMode="auto">
            <a:xfrm>
              <a:off x="960" y="404"/>
              <a:ext cx="4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63" name="Line 39"/>
            <p:cNvSpPr>
              <a:spLocks noChangeShapeType="1"/>
            </p:cNvSpPr>
            <p:nvPr/>
          </p:nvSpPr>
          <p:spPr bwMode="auto">
            <a:xfrm>
              <a:off x="960" y="788"/>
              <a:ext cx="4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64" name="Text Box 40"/>
            <p:cNvSpPr txBox="1">
              <a:spLocks noChangeArrowheads="1"/>
            </p:cNvSpPr>
            <p:nvPr/>
          </p:nvSpPr>
          <p:spPr bwMode="auto">
            <a:xfrm>
              <a:off x="720" y="452"/>
              <a:ext cx="624" cy="25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Reviewed by TAC</a:t>
              </a:r>
            </a:p>
          </p:txBody>
        </p:sp>
        <p:sp>
          <p:nvSpPr>
            <p:cNvPr id="205865" name="Line 41"/>
            <p:cNvSpPr>
              <a:spLocks noChangeShapeType="1"/>
            </p:cNvSpPr>
            <p:nvPr/>
          </p:nvSpPr>
          <p:spPr bwMode="auto">
            <a:xfrm>
              <a:off x="5088" y="40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66" name="Text Box 42"/>
            <p:cNvSpPr txBox="1">
              <a:spLocks noChangeArrowheads="1"/>
            </p:cNvSpPr>
            <p:nvPr/>
          </p:nvSpPr>
          <p:spPr bwMode="auto">
            <a:xfrm>
              <a:off x="4416" y="484"/>
              <a:ext cx="1200" cy="25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Review and input from</a:t>
              </a:r>
            </a:p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transportation providers</a:t>
              </a:r>
            </a:p>
          </p:txBody>
        </p:sp>
        <p:sp>
          <p:nvSpPr>
            <p:cNvPr id="205867" name="Text Box 43"/>
            <p:cNvSpPr txBox="1">
              <a:spLocks noChangeArrowheads="1"/>
            </p:cNvSpPr>
            <p:nvPr/>
          </p:nvSpPr>
          <p:spPr bwMode="auto">
            <a:xfrm>
              <a:off x="725" y="883"/>
              <a:ext cx="4891" cy="15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rgbClr val="0000FF"/>
                  </a:solidFill>
                  <a:latin typeface="MS Reference Sans Serif" pitchFamily="34" charset="0"/>
                </a:rPr>
                <a:t>Approved by the MPO</a:t>
              </a:r>
            </a:p>
          </p:txBody>
        </p:sp>
        <p:sp>
          <p:nvSpPr>
            <p:cNvPr id="205869" name="Text Box 45"/>
            <p:cNvSpPr txBox="1">
              <a:spLocks noChangeArrowheads="1"/>
            </p:cNvSpPr>
            <p:nvPr/>
          </p:nvSpPr>
          <p:spPr bwMode="auto">
            <a:xfrm>
              <a:off x="718" y="1171"/>
              <a:ext cx="4891" cy="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MPO List of Priority Projects Submitted to District by October 1</a:t>
              </a:r>
            </a:p>
          </p:txBody>
        </p:sp>
        <p:sp>
          <p:nvSpPr>
            <p:cNvPr id="205873" name="Line 49"/>
            <p:cNvSpPr>
              <a:spLocks noChangeShapeType="1"/>
            </p:cNvSpPr>
            <p:nvPr/>
          </p:nvSpPr>
          <p:spPr bwMode="auto">
            <a:xfrm>
              <a:off x="3072" y="78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77" name="Line 53"/>
            <p:cNvSpPr>
              <a:spLocks noChangeShapeType="1"/>
            </p:cNvSpPr>
            <p:nvPr/>
          </p:nvSpPr>
          <p:spPr bwMode="auto">
            <a:xfrm>
              <a:off x="3072" y="302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85" name="Line 61"/>
            <p:cNvSpPr>
              <a:spLocks noChangeShapeType="1"/>
            </p:cNvSpPr>
            <p:nvPr/>
          </p:nvSpPr>
          <p:spPr bwMode="auto">
            <a:xfrm>
              <a:off x="3061" y="1043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81" name="Text Box 57"/>
            <p:cNvSpPr txBox="1">
              <a:spLocks noChangeArrowheads="1"/>
            </p:cNvSpPr>
            <p:nvPr/>
          </p:nvSpPr>
          <p:spPr bwMode="auto">
            <a:xfrm>
              <a:off x="718" y="3333"/>
              <a:ext cx="4891" cy="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000" b="1">
                  <a:solidFill>
                    <a:srgbClr val="0000FF"/>
                  </a:solidFill>
                  <a:latin typeface="MS Reference Sans Serif" pitchFamily="34" charset="0"/>
                </a:rPr>
                <a:t>OPP submits TIP to FHWA by August 15.</a:t>
              </a:r>
            </a:p>
          </p:txBody>
        </p:sp>
        <p:sp>
          <p:nvSpPr>
            <p:cNvPr id="205886" name="Line 62"/>
            <p:cNvSpPr>
              <a:spLocks noChangeShapeType="1"/>
            </p:cNvSpPr>
            <p:nvPr/>
          </p:nvSpPr>
          <p:spPr bwMode="auto">
            <a:xfrm>
              <a:off x="3061" y="1337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87" name="Line 63"/>
            <p:cNvSpPr>
              <a:spLocks noChangeShapeType="1"/>
            </p:cNvSpPr>
            <p:nvPr/>
          </p:nvSpPr>
          <p:spPr bwMode="auto">
            <a:xfrm>
              <a:off x="3061" y="1723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88" name="Line 64"/>
            <p:cNvSpPr>
              <a:spLocks noChangeShapeType="1"/>
            </p:cNvSpPr>
            <p:nvPr/>
          </p:nvSpPr>
          <p:spPr bwMode="auto">
            <a:xfrm>
              <a:off x="3061" y="2018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89" name="Line 65"/>
            <p:cNvSpPr>
              <a:spLocks noChangeShapeType="1"/>
            </p:cNvSpPr>
            <p:nvPr/>
          </p:nvSpPr>
          <p:spPr bwMode="auto">
            <a:xfrm>
              <a:off x="3061" y="2313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90" name="Line 66"/>
            <p:cNvSpPr>
              <a:spLocks noChangeShapeType="1"/>
            </p:cNvSpPr>
            <p:nvPr/>
          </p:nvSpPr>
          <p:spPr bwMode="auto">
            <a:xfrm>
              <a:off x="3061" y="2608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91" name="Line 67"/>
            <p:cNvSpPr>
              <a:spLocks noChangeShapeType="1"/>
            </p:cNvSpPr>
            <p:nvPr/>
          </p:nvSpPr>
          <p:spPr bwMode="auto">
            <a:xfrm>
              <a:off x="3061" y="2902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92" name="Line 68"/>
            <p:cNvSpPr>
              <a:spLocks noChangeShapeType="1"/>
            </p:cNvSpPr>
            <p:nvPr/>
          </p:nvSpPr>
          <p:spPr bwMode="auto">
            <a:xfrm>
              <a:off x="3061" y="3197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93" name="Line 69"/>
            <p:cNvSpPr>
              <a:spLocks noChangeShapeType="1"/>
            </p:cNvSpPr>
            <p:nvPr/>
          </p:nvSpPr>
          <p:spPr bwMode="auto">
            <a:xfrm>
              <a:off x="3061" y="3492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5894" name="Line 70"/>
            <p:cNvSpPr>
              <a:spLocks noChangeShapeType="1"/>
            </p:cNvSpPr>
            <p:nvPr/>
          </p:nvSpPr>
          <p:spPr bwMode="auto">
            <a:xfrm>
              <a:off x="3061" y="3787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9500" name="Object 220"/>
          <p:cNvGraphicFramePr>
            <a:graphicFrameLocks noChangeAspect="1"/>
          </p:cNvGraphicFramePr>
          <p:nvPr/>
        </p:nvGraphicFramePr>
        <p:xfrm>
          <a:off x="1600200" y="1101725"/>
          <a:ext cx="7148513" cy="461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9711" name="Worksheet" r:id="rId4" imgW="9534525" imgH="6153116" progId="Excel.Sheet.8">
                  <p:embed/>
                </p:oleObj>
              </mc:Choice>
              <mc:Fallback>
                <p:oleObj name="Worksheet" r:id="rId4" imgW="9534525" imgH="6153116" progId="Excel.Sheet.8">
                  <p:embed/>
                  <p:pic>
                    <p:nvPicPr>
                      <p:cNvPr id="0" name="Picture 2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101725"/>
                        <a:ext cx="7148513" cy="461327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9283" name="Object 3"/>
          <p:cNvGraphicFramePr>
            <a:graphicFrameLocks noChangeAspect="1"/>
          </p:cNvGraphicFramePr>
          <p:nvPr/>
        </p:nvGraphicFramePr>
        <p:xfrm>
          <a:off x="3060700" y="1549400"/>
          <a:ext cx="4179888" cy="380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9712" name="Worksheet" r:id="rId6" imgW="2390851" imgH="2181149" progId="Excel.Sheet.8">
                  <p:embed/>
                </p:oleObj>
              </mc:Choice>
              <mc:Fallback>
                <p:oleObj name="Worksheet" r:id="rId6" imgW="2390851" imgH="2181149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700" y="1549400"/>
                        <a:ext cx="4179888" cy="380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9501" name="Rectangle 221"/>
          <p:cNvSpPr>
            <a:spLocks noChangeArrowheads="1"/>
          </p:cNvSpPr>
          <p:nvPr/>
        </p:nvSpPr>
        <p:spPr bwMode="auto">
          <a:xfrm>
            <a:off x="914400" y="-152400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MPO TIP and FDOT Work Program Development Cycle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0306" name="Object 2"/>
          <p:cNvGraphicFramePr>
            <a:graphicFrameLocks noChangeAspect="1"/>
          </p:cNvGraphicFramePr>
          <p:nvPr/>
        </p:nvGraphicFramePr>
        <p:xfrm>
          <a:off x="1614488" y="1116013"/>
          <a:ext cx="7148512" cy="459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0518" name="Worksheet" r:id="rId4" imgW="9534525" imgH="6134202" progId="Excel.Sheet.8">
                  <p:embed/>
                </p:oleObj>
              </mc:Choice>
              <mc:Fallback>
                <p:oleObj name="Worksheet" r:id="rId4" imgW="9534525" imgH="6134202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88" y="1116013"/>
                        <a:ext cx="7148512" cy="459898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0307" name="Object 3"/>
          <p:cNvGraphicFramePr>
            <a:graphicFrameLocks noChangeAspect="1"/>
          </p:cNvGraphicFramePr>
          <p:nvPr/>
        </p:nvGraphicFramePr>
        <p:xfrm>
          <a:off x="3076575" y="1557338"/>
          <a:ext cx="4195763" cy="391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0519" name="Worksheet" r:id="rId6" imgW="2390851" imgH="2229002" progId="Excel.Sheet.8">
                  <p:embed/>
                </p:oleObj>
              </mc:Choice>
              <mc:Fallback>
                <p:oleObj name="Worksheet" r:id="rId6" imgW="2390851" imgH="2229002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6575" y="1557338"/>
                        <a:ext cx="4195763" cy="391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0308" name="Rectangle 4"/>
          <p:cNvSpPr>
            <a:spLocks noChangeArrowheads="1"/>
          </p:cNvSpPr>
          <p:nvPr/>
        </p:nvSpPr>
        <p:spPr bwMode="auto">
          <a:xfrm>
            <a:off x="914400" y="-152400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MPO TIP and FDOT Work Program Development Cycle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3492" name="Object 4"/>
          <p:cNvGraphicFramePr>
            <a:graphicFrameLocks noChangeAspect="1"/>
          </p:cNvGraphicFramePr>
          <p:nvPr/>
        </p:nvGraphicFramePr>
        <p:xfrm>
          <a:off x="1614488" y="1116013"/>
          <a:ext cx="7148512" cy="459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3703" name="Worksheet" r:id="rId4" imgW="9534449" imgH="6134100" progId="Excel.Sheet.8">
                  <p:embed/>
                </p:oleObj>
              </mc:Choice>
              <mc:Fallback>
                <p:oleObj name="Worksheet" r:id="rId4" imgW="9534449" imgH="6134100" progId="Excel.Shee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88" y="1116013"/>
                        <a:ext cx="7148512" cy="459898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3491" name="Object 3"/>
          <p:cNvGraphicFramePr>
            <a:graphicFrameLocks noChangeAspect="1"/>
          </p:cNvGraphicFramePr>
          <p:nvPr/>
        </p:nvGraphicFramePr>
        <p:xfrm>
          <a:off x="3059113" y="1557338"/>
          <a:ext cx="4183062" cy="389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3704" name="Worksheet" r:id="rId6" imgW="2390851" imgH="2229002" progId="Excel.Sheet.8">
                  <p:embed/>
                </p:oleObj>
              </mc:Choice>
              <mc:Fallback>
                <p:oleObj name="Worksheet" r:id="rId6" imgW="2390851" imgH="2229002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1557338"/>
                        <a:ext cx="4183062" cy="3894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3493" name="Rectangle 5"/>
          <p:cNvSpPr>
            <a:spLocks noChangeArrowheads="1"/>
          </p:cNvSpPr>
          <p:nvPr/>
        </p:nvSpPr>
        <p:spPr bwMode="auto">
          <a:xfrm>
            <a:off x="914400" y="-152400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MPO TIP and FDOT Work Program Development Cycle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1332" name="Object 4"/>
          <p:cNvGraphicFramePr>
            <a:graphicFrameLocks noChangeAspect="1"/>
          </p:cNvGraphicFramePr>
          <p:nvPr/>
        </p:nvGraphicFramePr>
        <p:xfrm>
          <a:off x="1614488" y="1116013"/>
          <a:ext cx="7148512" cy="459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1543" name="Worksheet" r:id="rId4" imgW="9534449" imgH="6134100" progId="Excel.Sheet.8">
                  <p:embed/>
                </p:oleObj>
              </mc:Choice>
              <mc:Fallback>
                <p:oleObj name="Worksheet" r:id="rId4" imgW="9534449" imgH="6134100" progId="Excel.Shee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88" y="1116013"/>
                        <a:ext cx="7148512" cy="459898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1331" name="Object 3"/>
          <p:cNvGraphicFramePr>
            <a:graphicFrameLocks noChangeAspect="1"/>
          </p:cNvGraphicFramePr>
          <p:nvPr/>
        </p:nvGraphicFramePr>
        <p:xfrm>
          <a:off x="3059113" y="1557338"/>
          <a:ext cx="4195762" cy="391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1544" name="Worksheet" r:id="rId6" imgW="2390851" imgH="2229002" progId="Excel.Sheet.8">
                  <p:embed/>
                </p:oleObj>
              </mc:Choice>
              <mc:Fallback>
                <p:oleObj name="Worksheet" r:id="rId6" imgW="2390851" imgH="2229002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1557338"/>
                        <a:ext cx="4195762" cy="391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1333" name="Rectangle 5"/>
          <p:cNvSpPr>
            <a:spLocks noChangeArrowheads="1"/>
          </p:cNvSpPr>
          <p:nvPr/>
        </p:nvSpPr>
        <p:spPr bwMode="auto">
          <a:xfrm>
            <a:off x="914400" y="-152400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MPO TIP and FDOT Work Program Development Cycle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35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0938" y="1016000"/>
            <a:ext cx="6554787" cy="40973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12355" name="AutoShape 3"/>
          <p:cNvSpPr>
            <a:spLocks noChangeArrowheads="1"/>
          </p:cNvSpPr>
          <p:nvPr/>
        </p:nvSpPr>
        <p:spPr bwMode="auto">
          <a:xfrm>
            <a:off x="1258888" y="3249613"/>
            <a:ext cx="1600200" cy="1219200"/>
          </a:xfrm>
          <a:prstGeom prst="curvedRightArrow">
            <a:avLst>
              <a:gd name="adj1" fmla="val 20000"/>
              <a:gd name="adj2" fmla="val 40000"/>
              <a:gd name="adj3" fmla="val 43750"/>
            </a:avLst>
          </a:prstGeom>
          <a:gradFill rotWithShape="0">
            <a:gsLst>
              <a:gs pos="0">
                <a:srgbClr val="008000"/>
              </a:gs>
              <a:gs pos="50000">
                <a:srgbClr val="0000FF"/>
              </a:gs>
              <a:gs pos="100000">
                <a:srgbClr val="008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612356" name="Object 4"/>
          <p:cNvGraphicFramePr>
            <a:graphicFrameLocks noChangeAspect="1"/>
          </p:cNvGraphicFramePr>
          <p:nvPr/>
        </p:nvGraphicFramePr>
        <p:xfrm>
          <a:off x="2879725" y="1830388"/>
          <a:ext cx="5915025" cy="401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2462" name="Worksheet" r:id="rId5" imgW="9534525" imgH="6133980" progId="Excel.Sheet.8">
                  <p:embed/>
                </p:oleObj>
              </mc:Choice>
              <mc:Fallback>
                <p:oleObj name="Worksheet" r:id="rId5" imgW="9534525" imgH="6133980" progId="Excel.Shee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9725" y="1830388"/>
                        <a:ext cx="5915025" cy="4011612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2358" name="Rectangle 6"/>
          <p:cNvSpPr>
            <a:spLocks noChangeArrowheads="1"/>
          </p:cNvSpPr>
          <p:nvPr/>
        </p:nvSpPr>
        <p:spPr bwMode="auto">
          <a:xfrm>
            <a:off x="914400" y="-152400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MPO TIP and FDOT Work Program Development Cycle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200"/>
            <a:ext cx="87630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Advantages/Disadvantages – Independent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914400" y="1371600"/>
            <a:ext cx="8229600" cy="4525962"/>
          </a:xfrm>
        </p:spPr>
        <p:txBody>
          <a:bodyPr numCol="2">
            <a:normAutofit lnSpcReduction="10000"/>
          </a:bodyPr>
          <a:lstStyle/>
          <a:p>
            <a:pPr>
              <a:buNone/>
            </a:pPr>
            <a:r>
              <a:rPr lang="en-US" sz="3200" dirty="0" smtClean="0"/>
              <a:t>Advantages:</a:t>
            </a:r>
          </a:p>
          <a:p>
            <a:r>
              <a:rPr lang="en-US" sz="2800" dirty="0" smtClean="0"/>
              <a:t>Political and administrative autonomy</a:t>
            </a:r>
          </a:p>
          <a:p>
            <a:r>
              <a:rPr lang="en-US" sz="2800" dirty="0" smtClean="0"/>
              <a:t>Clarity in chain of command</a:t>
            </a:r>
          </a:p>
          <a:p>
            <a:pPr lvl="1"/>
            <a:r>
              <a:rPr lang="en-US" sz="2400" dirty="0" smtClean="0"/>
              <a:t>Staff </a:t>
            </a:r>
          </a:p>
          <a:p>
            <a:pPr lvl="1"/>
            <a:r>
              <a:rPr lang="en-US" sz="2400" dirty="0" smtClean="0"/>
              <a:t>Board</a:t>
            </a:r>
          </a:p>
          <a:p>
            <a:r>
              <a:rPr lang="en-US" sz="2800" dirty="0" smtClean="0"/>
              <a:t>Agency identity</a:t>
            </a:r>
          </a:p>
          <a:p>
            <a:r>
              <a:rPr lang="en-US" sz="2800" dirty="0" smtClean="0"/>
              <a:t>Cleaner finances</a:t>
            </a:r>
          </a:p>
          <a:p>
            <a:pPr>
              <a:buNone/>
            </a:pPr>
            <a:r>
              <a:rPr lang="en-US" sz="3200" dirty="0" smtClean="0"/>
              <a:t>Disadvantages:</a:t>
            </a:r>
          </a:p>
          <a:p>
            <a:r>
              <a:rPr lang="en-US" sz="2800" dirty="0" smtClean="0"/>
              <a:t>Cash flow problems</a:t>
            </a:r>
          </a:p>
          <a:p>
            <a:pPr lvl="1"/>
            <a:r>
              <a:rPr lang="en-US" sz="2400" dirty="0" smtClean="0"/>
              <a:t>Federal reimbursements</a:t>
            </a:r>
          </a:p>
          <a:p>
            <a:pPr lvl="1"/>
            <a:r>
              <a:rPr lang="en-US" sz="2400" dirty="0" smtClean="0"/>
              <a:t>Matching funds</a:t>
            </a:r>
          </a:p>
          <a:p>
            <a:r>
              <a:rPr lang="en-US" sz="2800" dirty="0" smtClean="0"/>
              <a:t>High cost of operation</a:t>
            </a:r>
          </a:p>
          <a:p>
            <a:pPr lvl="1"/>
            <a:r>
              <a:rPr lang="en-US" sz="2400" dirty="0" smtClean="0"/>
              <a:t>Administrative burdens</a:t>
            </a:r>
          </a:p>
          <a:p>
            <a:r>
              <a:rPr lang="en-US" sz="2800" dirty="0" smtClean="0"/>
              <a:t>Staff and administrative versatility is required</a:t>
            </a:r>
          </a:p>
        </p:txBody>
      </p:sp>
    </p:spTree>
    <p:extLst>
      <p:ext uri="{BB962C8B-B14F-4D97-AF65-F5344CB8AC3E}">
        <p14:creationId xmlns:p14="http://schemas.microsoft.com/office/powerpoint/2010/main" val="40308340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3378" name="Object 2"/>
          <p:cNvGraphicFramePr>
            <a:graphicFrameLocks noChangeAspect="1"/>
          </p:cNvGraphicFramePr>
          <p:nvPr/>
        </p:nvGraphicFramePr>
        <p:xfrm>
          <a:off x="1614488" y="1116013"/>
          <a:ext cx="7148512" cy="459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3590" name="Worksheet" r:id="rId4" imgW="9534525" imgH="6133980" progId="Excel.Sheet.8">
                  <p:embed/>
                </p:oleObj>
              </mc:Choice>
              <mc:Fallback>
                <p:oleObj name="Worksheet" r:id="rId4" imgW="9534525" imgH="613398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88" y="1116013"/>
                        <a:ext cx="7148512" cy="459898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3379" name="Object 3"/>
          <p:cNvGraphicFramePr>
            <a:graphicFrameLocks noChangeAspect="1"/>
          </p:cNvGraphicFramePr>
          <p:nvPr/>
        </p:nvGraphicFramePr>
        <p:xfrm>
          <a:off x="3038475" y="1546225"/>
          <a:ext cx="4222750" cy="372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3591" name="Worksheet" r:id="rId6" imgW="2390851" imgH="2114702" progId="Excel.Sheet.8">
                  <p:embed/>
                </p:oleObj>
              </mc:Choice>
              <mc:Fallback>
                <p:oleObj name="Worksheet" r:id="rId6" imgW="2390851" imgH="2114702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8475" y="1546225"/>
                        <a:ext cx="4222750" cy="3724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3380" name="Rectangle 4"/>
          <p:cNvSpPr>
            <a:spLocks noChangeArrowheads="1"/>
          </p:cNvSpPr>
          <p:nvPr/>
        </p:nvSpPr>
        <p:spPr bwMode="auto">
          <a:xfrm>
            <a:off x="914400" y="-152400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MPO TIP and FDOT Work Program Development Cycle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02" name="Object 2"/>
          <p:cNvGraphicFramePr>
            <a:graphicFrameLocks noChangeAspect="1"/>
          </p:cNvGraphicFramePr>
          <p:nvPr/>
        </p:nvGraphicFramePr>
        <p:xfrm>
          <a:off x="1614488" y="1116013"/>
          <a:ext cx="7148512" cy="458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14" name="Worksheet" r:id="rId4" imgW="9534525" imgH="6133980" progId="Excel.Sheet.8">
                  <p:embed/>
                </p:oleObj>
              </mc:Choice>
              <mc:Fallback>
                <p:oleObj name="Worksheet" r:id="rId4" imgW="9534525" imgH="6133980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88" y="1116013"/>
                        <a:ext cx="7148512" cy="458152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03" name="Object 3"/>
          <p:cNvGraphicFramePr>
            <a:graphicFrameLocks noChangeAspect="1"/>
          </p:cNvGraphicFramePr>
          <p:nvPr/>
        </p:nvGraphicFramePr>
        <p:xfrm>
          <a:off x="3065463" y="1557338"/>
          <a:ext cx="4170362" cy="369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15" name="Worksheet" r:id="rId6" imgW="2390851" imgH="2114702" progId="Excel.Sheet.8">
                  <p:embed/>
                </p:oleObj>
              </mc:Choice>
              <mc:Fallback>
                <p:oleObj name="Worksheet" r:id="rId6" imgW="2390851" imgH="2114702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5463" y="1557338"/>
                        <a:ext cx="4170362" cy="3690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04" name="Rectangle 4"/>
          <p:cNvSpPr>
            <a:spLocks noChangeArrowheads="1"/>
          </p:cNvSpPr>
          <p:nvPr/>
        </p:nvSpPr>
        <p:spPr bwMode="auto">
          <a:xfrm>
            <a:off x="914400" y="-152400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MPO TIP and FDOT Work Program Development Cycle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4514" name="Object 2"/>
          <p:cNvGraphicFramePr>
            <a:graphicFrameLocks noChangeAspect="1"/>
          </p:cNvGraphicFramePr>
          <p:nvPr/>
        </p:nvGraphicFramePr>
        <p:xfrm>
          <a:off x="1614488" y="1116013"/>
          <a:ext cx="7148512" cy="458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4726" name="Worksheet" r:id="rId4" imgW="9534525" imgH="6134202" progId="Excel.Sheet.8">
                  <p:embed/>
                </p:oleObj>
              </mc:Choice>
              <mc:Fallback>
                <p:oleObj name="Worksheet" r:id="rId4" imgW="9534525" imgH="6134202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88" y="1116013"/>
                        <a:ext cx="7148512" cy="458152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4515" name="Object 3"/>
          <p:cNvGraphicFramePr>
            <a:graphicFrameLocks noChangeAspect="1"/>
          </p:cNvGraphicFramePr>
          <p:nvPr/>
        </p:nvGraphicFramePr>
        <p:xfrm>
          <a:off x="3059113" y="1557338"/>
          <a:ext cx="4170362" cy="369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4727" name="Worksheet" r:id="rId6" imgW="2390851" imgH="2114702" progId="Excel.Sheet.8">
                  <p:embed/>
                </p:oleObj>
              </mc:Choice>
              <mc:Fallback>
                <p:oleObj name="Worksheet" r:id="rId6" imgW="2390851" imgH="2114702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1557338"/>
                        <a:ext cx="4170362" cy="3690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4516" name="Rectangle 4"/>
          <p:cNvSpPr>
            <a:spLocks noChangeArrowheads="1"/>
          </p:cNvSpPr>
          <p:nvPr/>
        </p:nvSpPr>
        <p:spPr bwMode="auto">
          <a:xfrm>
            <a:off x="914400" y="-152400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MPO TIP and FDOT Work Program Development Cycle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5426" name="Object 2"/>
          <p:cNvGraphicFramePr>
            <a:graphicFrameLocks noChangeAspect="1"/>
          </p:cNvGraphicFramePr>
          <p:nvPr/>
        </p:nvGraphicFramePr>
        <p:xfrm>
          <a:off x="1617663" y="1117600"/>
          <a:ext cx="7119937" cy="4579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38" name="Worksheet" r:id="rId4" imgW="9534525" imgH="6134202" progId="Excel.Sheet.8">
                  <p:embed/>
                </p:oleObj>
              </mc:Choice>
              <mc:Fallback>
                <p:oleObj name="Worksheet" r:id="rId4" imgW="9534525" imgH="6134202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7663" y="1117600"/>
                        <a:ext cx="7119937" cy="4579938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27" name="Object 3"/>
          <p:cNvGraphicFramePr>
            <a:graphicFrameLocks noChangeAspect="1"/>
          </p:cNvGraphicFramePr>
          <p:nvPr/>
        </p:nvGraphicFramePr>
        <p:xfrm>
          <a:off x="3052763" y="1555750"/>
          <a:ext cx="4186237" cy="370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39" name="Worksheet" r:id="rId6" imgW="2390851" imgH="2114702" progId="Excel.Sheet.8">
                  <p:embed/>
                </p:oleObj>
              </mc:Choice>
              <mc:Fallback>
                <p:oleObj name="Worksheet" r:id="rId6" imgW="2390851" imgH="2114702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2763" y="1555750"/>
                        <a:ext cx="4186237" cy="370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428" name="Rectangle 4"/>
          <p:cNvSpPr>
            <a:spLocks noChangeArrowheads="1"/>
          </p:cNvSpPr>
          <p:nvPr/>
        </p:nvSpPr>
        <p:spPr bwMode="auto">
          <a:xfrm>
            <a:off x="914400" y="-152400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MPO TIP and FDOT Work Program Development Cycle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7476" name="Object 4"/>
          <p:cNvGraphicFramePr>
            <a:graphicFrameLocks noChangeAspect="1"/>
          </p:cNvGraphicFramePr>
          <p:nvPr/>
        </p:nvGraphicFramePr>
        <p:xfrm>
          <a:off x="1620838" y="1114425"/>
          <a:ext cx="7162800" cy="458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68" name="Worksheet" r:id="rId4" imgW="9534525" imgH="6134202" progId="Excel.Sheet.8">
                  <p:embed/>
                </p:oleObj>
              </mc:Choice>
              <mc:Fallback>
                <p:oleObj name="Worksheet" r:id="rId4" imgW="9534525" imgH="6134202" progId="Excel.Shee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0838" y="1114425"/>
                        <a:ext cx="7162800" cy="458787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7505" name="Rectangle 33"/>
          <p:cNvSpPr>
            <a:spLocks noChangeArrowheads="1"/>
          </p:cNvSpPr>
          <p:nvPr/>
        </p:nvSpPr>
        <p:spPr bwMode="auto">
          <a:xfrm>
            <a:off x="914400" y="-152400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MPO TIP and FDOT Work Program Development Cycle</a:t>
            </a:r>
          </a:p>
        </p:txBody>
      </p:sp>
      <p:graphicFrame>
        <p:nvGraphicFramePr>
          <p:cNvPr id="617557" name="Object 85"/>
          <p:cNvGraphicFramePr>
            <a:graphicFrameLocks noChangeAspect="1"/>
          </p:cNvGraphicFramePr>
          <p:nvPr/>
        </p:nvGraphicFramePr>
        <p:xfrm>
          <a:off x="3059113" y="1484313"/>
          <a:ext cx="4378325" cy="368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69" name="Worksheet" r:id="rId6" imgW="2390915" imgH="2181085" progId="Excel.Sheet.8">
                  <p:embed/>
                </p:oleObj>
              </mc:Choice>
              <mc:Fallback>
                <p:oleObj name="Worksheet" r:id="rId6" imgW="2390915" imgH="2181085" progId="Excel.Sheet.8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1484313"/>
                        <a:ext cx="4378325" cy="3684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8500" name="Object 4"/>
          <p:cNvGraphicFramePr>
            <a:graphicFrameLocks noChangeAspect="1"/>
          </p:cNvGraphicFramePr>
          <p:nvPr/>
        </p:nvGraphicFramePr>
        <p:xfrm>
          <a:off x="1617663" y="1117600"/>
          <a:ext cx="7119937" cy="4579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711" name="Worksheet" r:id="rId4" imgW="9534449" imgH="6134100" progId="Excel.Sheet.8">
                  <p:embed/>
                </p:oleObj>
              </mc:Choice>
              <mc:Fallback>
                <p:oleObj name="Worksheet" r:id="rId4" imgW="9534449" imgH="6134100" progId="Excel.Shee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7663" y="1117600"/>
                        <a:ext cx="7119937" cy="4579938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8499" name="Object 3"/>
          <p:cNvGraphicFramePr>
            <a:graphicFrameLocks noChangeAspect="1"/>
          </p:cNvGraphicFramePr>
          <p:nvPr/>
        </p:nvGraphicFramePr>
        <p:xfrm>
          <a:off x="3059113" y="1557338"/>
          <a:ext cx="4195762" cy="391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712" name="Worksheet" r:id="rId6" imgW="2390851" imgH="2229002" progId="Excel.Sheet.8">
                  <p:embed/>
                </p:oleObj>
              </mc:Choice>
              <mc:Fallback>
                <p:oleObj name="Worksheet" r:id="rId6" imgW="2390851" imgH="2229002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1557338"/>
                        <a:ext cx="4195762" cy="391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501" name="Rectangle 5"/>
          <p:cNvSpPr>
            <a:spLocks noChangeArrowheads="1"/>
          </p:cNvSpPr>
          <p:nvPr/>
        </p:nvSpPr>
        <p:spPr bwMode="auto">
          <a:xfrm>
            <a:off x="914400" y="-152400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MPO TIP and FDOT Work Program Development Cycle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9523" name="Object 3"/>
          <p:cNvGraphicFramePr>
            <a:graphicFrameLocks noChangeAspect="1"/>
          </p:cNvGraphicFramePr>
          <p:nvPr/>
        </p:nvGraphicFramePr>
        <p:xfrm>
          <a:off x="1219200" y="990600"/>
          <a:ext cx="7627938" cy="482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629" name="Worksheet" r:id="rId4" imgW="9534465" imgH="6029265" progId="Excel.Sheet.8">
                  <p:embed/>
                </p:oleObj>
              </mc:Choice>
              <mc:Fallback>
                <p:oleObj name="Worksheet" r:id="rId4" imgW="9534465" imgH="6029265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990600"/>
                        <a:ext cx="7627938" cy="48260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9524" name="Rectangle 4"/>
          <p:cNvSpPr>
            <a:spLocks noChangeArrowheads="1"/>
          </p:cNvSpPr>
          <p:nvPr/>
        </p:nvSpPr>
        <p:spPr bwMode="auto">
          <a:xfrm>
            <a:off x="914400" y="-152400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MPO TIP and FDOT Work Program Development Cycle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Politics of Transportation Programming</a:t>
            </a:r>
          </a:p>
        </p:txBody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066800"/>
            <a:ext cx="8001000" cy="4525963"/>
          </a:xfrm>
        </p:spPr>
        <p:txBody>
          <a:bodyPr/>
          <a:lstStyle/>
          <a:p>
            <a:pPr>
              <a:spcAft>
                <a:spcPct val="50000"/>
              </a:spcAft>
            </a:pPr>
            <a:r>
              <a:rPr lang="en-US"/>
              <a:t>Where the rubber meets the road – literally</a:t>
            </a:r>
          </a:p>
          <a:p>
            <a:pPr>
              <a:spcAft>
                <a:spcPct val="50000"/>
              </a:spcAft>
            </a:pPr>
            <a:r>
              <a:rPr lang="en-US"/>
              <a:t>Funds are limited and highly sought after</a:t>
            </a:r>
          </a:p>
          <a:p>
            <a:pPr>
              <a:spcAft>
                <a:spcPct val="50000"/>
              </a:spcAft>
            </a:pPr>
            <a:r>
              <a:rPr lang="en-US"/>
              <a:t>Demands are high and funding supply is low</a:t>
            </a:r>
          </a:p>
          <a:p>
            <a:pPr>
              <a:spcAft>
                <a:spcPct val="50000"/>
              </a:spcAft>
            </a:pPr>
            <a:r>
              <a:rPr lang="en-US"/>
              <a:t>Everybody believes their project is the most important</a:t>
            </a:r>
          </a:p>
          <a:p>
            <a:pPr>
              <a:spcAft>
                <a:spcPct val="50000"/>
              </a:spcAft>
            </a:pPr>
            <a:r>
              <a:rPr lang="en-US"/>
              <a:t>Understanding the process will facilitate project funding</a:t>
            </a:r>
          </a:p>
          <a:p>
            <a:pPr>
              <a:spcAft>
                <a:spcPct val="50000"/>
              </a:spcAft>
            </a:pPr>
            <a:r>
              <a:rPr lang="en-US"/>
              <a:t>Have a fair and transparent methodology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8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8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8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8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8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8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07" grpId="0" build="p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  <p:pic>
        <p:nvPicPr>
          <p:cNvPr id="992259" name="Picture 3" descr="Answer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584325" y="1268413"/>
            <a:ext cx="6696075" cy="43624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65" name="Line 33"/>
          <p:cNvSpPr>
            <a:spLocks noChangeShapeType="1"/>
          </p:cNvSpPr>
          <p:nvPr/>
        </p:nvSpPr>
        <p:spPr bwMode="auto">
          <a:xfrm flipH="1" flipV="1">
            <a:off x="1150938" y="950913"/>
            <a:ext cx="0" cy="4537075"/>
          </a:xfrm>
          <a:prstGeom prst="line">
            <a:avLst/>
          </a:prstGeom>
          <a:noFill/>
          <a:ln w="114300">
            <a:solidFill>
              <a:schemeClr val="tx1"/>
            </a:solidFill>
            <a:round/>
            <a:headEnd type="stealth" w="med" len="med"/>
            <a:tailEnd type="stealth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4464" name="Rectangle 32"/>
          <p:cNvSpPr>
            <a:spLocks noChangeArrowheads="1"/>
          </p:cNvSpPr>
          <p:nvPr/>
        </p:nvSpPr>
        <p:spPr bwMode="auto">
          <a:xfrm>
            <a:off x="914400" y="-60325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Fitting It All Together</a:t>
            </a:r>
          </a:p>
        </p:txBody>
      </p:sp>
      <p:grpSp>
        <p:nvGrpSpPr>
          <p:cNvPr id="274467" name="Group 35"/>
          <p:cNvGrpSpPr>
            <a:grpSpLocks/>
          </p:cNvGrpSpPr>
          <p:nvPr/>
        </p:nvGrpSpPr>
        <p:grpSpPr bwMode="auto">
          <a:xfrm>
            <a:off x="7332663" y="922338"/>
            <a:ext cx="1524000" cy="4487862"/>
            <a:chOff x="4320" y="581"/>
            <a:chExt cx="960" cy="2827"/>
          </a:xfrm>
        </p:grpSpPr>
        <p:sp>
          <p:nvSpPr>
            <p:cNvPr id="274449" name="Line 17"/>
            <p:cNvSpPr>
              <a:spLocks noChangeShapeType="1"/>
            </p:cNvSpPr>
            <p:nvPr/>
          </p:nvSpPr>
          <p:spPr bwMode="auto">
            <a:xfrm>
              <a:off x="4800" y="1104"/>
              <a:ext cx="0" cy="163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74455" name="AutoShape 23"/>
            <p:cNvSpPr>
              <a:spLocks noChangeArrowheads="1"/>
            </p:cNvSpPr>
            <p:nvPr/>
          </p:nvSpPr>
          <p:spPr bwMode="auto">
            <a:xfrm>
              <a:off x="4320" y="2736"/>
              <a:ext cx="960" cy="672"/>
            </a:xfrm>
            <a:prstGeom prst="flowChartProcess">
              <a:avLst/>
            </a:prstGeom>
            <a:solidFill>
              <a:schemeClr val="bg1"/>
            </a:solidFill>
            <a:ln w="28575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4456" name="AutoShape 24"/>
            <p:cNvSpPr>
              <a:spLocks noChangeArrowheads="1"/>
            </p:cNvSpPr>
            <p:nvPr/>
          </p:nvSpPr>
          <p:spPr bwMode="auto">
            <a:xfrm>
              <a:off x="4320" y="581"/>
              <a:ext cx="960" cy="672"/>
            </a:xfrm>
            <a:prstGeom prst="flowChartProcess">
              <a:avLst/>
            </a:prstGeom>
            <a:solidFill>
              <a:schemeClr val="bg1"/>
            </a:solidFill>
            <a:ln w="28575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4447" name="Text Box 15"/>
            <p:cNvSpPr txBox="1">
              <a:spLocks noChangeArrowheads="1"/>
            </p:cNvSpPr>
            <p:nvPr/>
          </p:nvSpPr>
          <p:spPr bwMode="auto">
            <a:xfrm>
              <a:off x="4486" y="665"/>
              <a:ext cx="602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  <a:r>
                <a:rPr lang="en-US" sz="1600" b="1">
                  <a:latin typeface="Times New Roman" pitchFamily="18" charset="0"/>
                </a:rPr>
                <a:t>LOCAL</a:t>
              </a:r>
            </a:p>
            <a:p>
              <a:r>
                <a:rPr lang="en-US" sz="1600" b="1">
                  <a:latin typeface="Times New Roman" pitchFamily="18" charset="0"/>
                </a:rPr>
                <a:t>COMP.</a:t>
              </a:r>
            </a:p>
            <a:p>
              <a:r>
                <a:rPr lang="en-US" sz="1600" b="1">
                  <a:latin typeface="Times New Roman" pitchFamily="18" charset="0"/>
                </a:rPr>
                <a:t>PLAN</a:t>
              </a:r>
            </a:p>
          </p:txBody>
        </p:sp>
        <p:sp>
          <p:nvSpPr>
            <p:cNvPr id="274448" name="Text Box 16"/>
            <p:cNvSpPr txBox="1">
              <a:spLocks noChangeArrowheads="1"/>
            </p:cNvSpPr>
            <p:nvPr/>
          </p:nvSpPr>
          <p:spPr bwMode="auto">
            <a:xfrm>
              <a:off x="4486" y="2898"/>
              <a:ext cx="60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  <a:r>
                <a:rPr lang="en-US" sz="1600" b="1">
                  <a:latin typeface="Times New Roman" pitchFamily="18" charset="0"/>
                </a:rPr>
                <a:t>LOCAL</a:t>
              </a:r>
            </a:p>
            <a:p>
              <a:r>
                <a:rPr lang="en-US" sz="1600" b="1">
                  <a:latin typeface="Times New Roman" pitchFamily="18" charset="0"/>
                </a:rPr>
                <a:t>CIP</a:t>
              </a:r>
            </a:p>
          </p:txBody>
        </p:sp>
      </p:grpSp>
      <p:grpSp>
        <p:nvGrpSpPr>
          <p:cNvPr id="274468" name="Group 36"/>
          <p:cNvGrpSpPr>
            <a:grpSpLocks/>
          </p:cNvGrpSpPr>
          <p:nvPr/>
        </p:nvGrpSpPr>
        <p:grpSpPr bwMode="auto">
          <a:xfrm>
            <a:off x="4751388" y="838200"/>
            <a:ext cx="2438400" cy="609600"/>
            <a:chOff x="2614" y="528"/>
            <a:chExt cx="1536" cy="384"/>
          </a:xfrm>
        </p:grpSpPr>
        <p:sp>
          <p:nvSpPr>
            <p:cNvPr id="274450" name="Line 18"/>
            <p:cNvSpPr>
              <a:spLocks noChangeShapeType="1"/>
            </p:cNvSpPr>
            <p:nvPr/>
          </p:nvSpPr>
          <p:spPr bwMode="auto">
            <a:xfrm>
              <a:off x="2614" y="912"/>
              <a:ext cx="1536" cy="0"/>
            </a:xfrm>
            <a:prstGeom prst="line">
              <a:avLst/>
            </a:prstGeom>
            <a:noFill/>
            <a:ln w="114300">
              <a:solidFill>
                <a:schemeClr val="folHlink"/>
              </a:solidFill>
              <a:round/>
              <a:headEnd type="stealth" w="med" len="med"/>
              <a:tailEnd type="stealth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74451" name="Text Box 19"/>
            <p:cNvSpPr txBox="1">
              <a:spLocks noChangeArrowheads="1"/>
            </p:cNvSpPr>
            <p:nvPr/>
          </p:nvSpPr>
          <p:spPr bwMode="auto">
            <a:xfrm>
              <a:off x="2657" y="528"/>
              <a:ext cx="144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Must Be Consistent</a:t>
              </a:r>
            </a:p>
          </p:txBody>
        </p:sp>
      </p:grpSp>
      <p:sp>
        <p:nvSpPr>
          <p:cNvPr id="274440" name="Line 8"/>
          <p:cNvSpPr>
            <a:spLocks noChangeShapeType="1"/>
          </p:cNvSpPr>
          <p:nvPr/>
        </p:nvSpPr>
        <p:spPr bwMode="auto">
          <a:xfrm>
            <a:off x="3838575" y="1898650"/>
            <a:ext cx="0" cy="838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4457" name="AutoShape 25"/>
          <p:cNvSpPr>
            <a:spLocks noChangeArrowheads="1"/>
          </p:cNvSpPr>
          <p:nvPr/>
        </p:nvSpPr>
        <p:spPr bwMode="auto">
          <a:xfrm>
            <a:off x="1628775" y="4337050"/>
            <a:ext cx="1524000" cy="1066800"/>
          </a:xfrm>
          <a:prstGeom prst="flowChartProcess">
            <a:avLst/>
          </a:prstGeom>
          <a:solidFill>
            <a:schemeClr val="bg1"/>
          </a:solidFill>
          <a:ln w="2857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58" name="AutoShape 26"/>
          <p:cNvSpPr>
            <a:spLocks noChangeArrowheads="1"/>
          </p:cNvSpPr>
          <p:nvPr/>
        </p:nvSpPr>
        <p:spPr bwMode="auto">
          <a:xfrm>
            <a:off x="4524375" y="4337050"/>
            <a:ext cx="1524000" cy="1066800"/>
          </a:xfrm>
          <a:prstGeom prst="flowChartProcess">
            <a:avLst/>
          </a:prstGeom>
          <a:solidFill>
            <a:schemeClr val="bg1"/>
          </a:solidFill>
          <a:ln w="2857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59" name="AutoShape 27"/>
          <p:cNvSpPr>
            <a:spLocks noChangeArrowheads="1"/>
          </p:cNvSpPr>
          <p:nvPr/>
        </p:nvSpPr>
        <p:spPr bwMode="auto">
          <a:xfrm>
            <a:off x="3076575" y="2736850"/>
            <a:ext cx="1524000" cy="1066800"/>
          </a:xfrm>
          <a:prstGeom prst="flowChartProcess">
            <a:avLst/>
          </a:prstGeom>
          <a:solidFill>
            <a:schemeClr val="bg1"/>
          </a:solidFill>
          <a:ln w="2857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60" name="AutoShape 28"/>
          <p:cNvSpPr>
            <a:spLocks noChangeArrowheads="1"/>
          </p:cNvSpPr>
          <p:nvPr/>
        </p:nvSpPr>
        <p:spPr bwMode="auto">
          <a:xfrm>
            <a:off x="3076575" y="908050"/>
            <a:ext cx="1524000" cy="1066800"/>
          </a:xfrm>
          <a:prstGeom prst="flowChartProcess">
            <a:avLst/>
          </a:prstGeom>
          <a:solidFill>
            <a:schemeClr val="bg1"/>
          </a:solidFill>
          <a:ln w="2857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41" name="Text Box 9"/>
          <p:cNvSpPr txBox="1">
            <a:spLocks noChangeArrowheads="1"/>
          </p:cNvSpPr>
          <p:nvPr/>
        </p:nvSpPr>
        <p:spPr bwMode="auto">
          <a:xfrm>
            <a:off x="3000375" y="1060450"/>
            <a:ext cx="16637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latin typeface="Times New Roman" pitchFamily="18" charset="0"/>
              </a:rPr>
              <a:t> FINANCIALLY</a:t>
            </a:r>
          </a:p>
          <a:p>
            <a:r>
              <a:rPr lang="en-US" sz="1600" b="1">
                <a:latin typeface="Times New Roman" pitchFamily="18" charset="0"/>
              </a:rPr>
              <a:t>FEASIBLE</a:t>
            </a:r>
          </a:p>
          <a:p>
            <a:r>
              <a:rPr lang="en-US" sz="1600" b="1">
                <a:latin typeface="Times New Roman" pitchFamily="18" charset="0"/>
              </a:rPr>
              <a:t>LRTP</a:t>
            </a:r>
          </a:p>
        </p:txBody>
      </p:sp>
      <p:sp>
        <p:nvSpPr>
          <p:cNvPr id="274444" name="Text Box 12"/>
          <p:cNvSpPr txBox="1">
            <a:spLocks noChangeArrowheads="1"/>
          </p:cNvSpPr>
          <p:nvPr/>
        </p:nvSpPr>
        <p:spPr bwMode="auto">
          <a:xfrm>
            <a:off x="3238500" y="2813050"/>
            <a:ext cx="11985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latin typeface="Times New Roman" pitchFamily="18" charset="0"/>
              </a:rPr>
              <a:t>PROJECT</a:t>
            </a:r>
          </a:p>
          <a:p>
            <a:r>
              <a:rPr lang="en-US" sz="1600" b="1">
                <a:latin typeface="Times New Roman" pitchFamily="18" charset="0"/>
              </a:rPr>
              <a:t>PRIORITY</a:t>
            </a:r>
          </a:p>
          <a:p>
            <a:r>
              <a:rPr lang="en-US" sz="1600" b="1">
                <a:latin typeface="Times New Roman" pitchFamily="18" charset="0"/>
              </a:rPr>
              <a:t>PROCESS</a:t>
            </a:r>
          </a:p>
        </p:txBody>
      </p:sp>
      <p:sp>
        <p:nvSpPr>
          <p:cNvPr id="274445" name="Text Box 13"/>
          <p:cNvSpPr txBox="1">
            <a:spLocks noChangeArrowheads="1"/>
          </p:cNvSpPr>
          <p:nvPr/>
        </p:nvSpPr>
        <p:spPr bwMode="auto">
          <a:xfrm>
            <a:off x="1687513" y="4565650"/>
            <a:ext cx="13890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1600" b="1">
                <a:latin typeface="Times New Roman" pitchFamily="18" charset="0"/>
              </a:rPr>
              <a:t>FDOT</a:t>
            </a:r>
          </a:p>
          <a:p>
            <a:r>
              <a:rPr lang="en-US" sz="1600" b="1">
                <a:latin typeface="Times New Roman" pitchFamily="18" charset="0"/>
              </a:rPr>
              <a:t>5 YEAR W.P.</a:t>
            </a:r>
          </a:p>
        </p:txBody>
      </p:sp>
      <p:sp>
        <p:nvSpPr>
          <p:cNvPr id="274446" name="Text Box 14"/>
          <p:cNvSpPr txBox="1">
            <a:spLocks noChangeArrowheads="1"/>
          </p:cNvSpPr>
          <p:nvPr/>
        </p:nvSpPr>
        <p:spPr bwMode="auto">
          <a:xfrm>
            <a:off x="4933950" y="4565650"/>
            <a:ext cx="6588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latin typeface="Times New Roman" pitchFamily="18" charset="0"/>
              </a:rPr>
              <a:t>MPO</a:t>
            </a:r>
          </a:p>
          <a:p>
            <a:r>
              <a:rPr lang="en-US" sz="1600" b="1">
                <a:latin typeface="Times New Roman" pitchFamily="18" charset="0"/>
              </a:rPr>
              <a:t>TIP</a:t>
            </a:r>
          </a:p>
        </p:txBody>
      </p:sp>
      <p:sp>
        <p:nvSpPr>
          <p:cNvPr id="274452" name="Line 20"/>
          <p:cNvSpPr>
            <a:spLocks noChangeShapeType="1"/>
          </p:cNvSpPr>
          <p:nvPr/>
        </p:nvSpPr>
        <p:spPr bwMode="auto">
          <a:xfrm>
            <a:off x="3132138" y="4581525"/>
            <a:ext cx="1371600" cy="0"/>
          </a:xfrm>
          <a:prstGeom prst="line">
            <a:avLst/>
          </a:prstGeom>
          <a:noFill/>
          <a:ln w="114300">
            <a:solidFill>
              <a:schemeClr val="folHlink"/>
            </a:solidFill>
            <a:round/>
            <a:headEnd type="stealth" w="med" len="med"/>
            <a:tailEnd type="stealth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4453" name="Text Box 21"/>
          <p:cNvSpPr txBox="1">
            <a:spLocks noChangeArrowheads="1"/>
          </p:cNvSpPr>
          <p:nvPr/>
        </p:nvSpPr>
        <p:spPr bwMode="auto">
          <a:xfrm>
            <a:off x="3125788" y="4827588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Must Be Consistent</a:t>
            </a:r>
          </a:p>
        </p:txBody>
      </p:sp>
      <p:cxnSp>
        <p:nvCxnSpPr>
          <p:cNvPr id="274462" name="AutoShape 30"/>
          <p:cNvCxnSpPr>
            <a:cxnSpLocks noChangeShapeType="1"/>
            <a:stCxn id="274459" idx="1"/>
            <a:endCxn id="274457" idx="0"/>
          </p:cNvCxnSpPr>
          <p:nvPr/>
        </p:nvCxnSpPr>
        <p:spPr bwMode="auto">
          <a:xfrm rot="10800000" flipV="1">
            <a:off x="2390775" y="3270250"/>
            <a:ext cx="671513" cy="1052513"/>
          </a:xfrm>
          <a:prstGeom prst="bentConnector2">
            <a:avLst/>
          </a:prstGeom>
          <a:noFill/>
          <a:ln w="762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4463" name="AutoShape 31"/>
          <p:cNvCxnSpPr>
            <a:cxnSpLocks noChangeShapeType="1"/>
            <a:stCxn id="274459" idx="3"/>
            <a:endCxn id="274458" idx="0"/>
          </p:cNvCxnSpPr>
          <p:nvPr/>
        </p:nvCxnSpPr>
        <p:spPr bwMode="auto">
          <a:xfrm>
            <a:off x="4614863" y="3270250"/>
            <a:ext cx="671512" cy="1052513"/>
          </a:xfrm>
          <a:prstGeom prst="bentConnector2">
            <a:avLst/>
          </a:prstGeom>
          <a:noFill/>
          <a:ln w="762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74470" name="Text Box 38"/>
          <p:cNvSpPr txBox="1">
            <a:spLocks noChangeArrowheads="1"/>
          </p:cNvSpPr>
          <p:nvPr/>
        </p:nvSpPr>
        <p:spPr bwMode="auto">
          <a:xfrm>
            <a:off x="782638" y="5602288"/>
            <a:ext cx="1460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3-C Process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7446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744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7446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744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7444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7445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744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744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2744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accel="50000" decel="5000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27445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7445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2744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27447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65" grpId="0" animBg="1"/>
      <p:bldP spid="274457" grpId="0" animBg="1"/>
      <p:bldP spid="274458" grpId="0" animBg="1"/>
      <p:bldP spid="274459" grpId="0" animBg="1"/>
      <p:bldP spid="274460" grpId="0" animBg="1"/>
      <p:bldP spid="274441" grpId="0"/>
      <p:bldP spid="274444" grpId="0"/>
      <p:bldP spid="274445" grpId="0"/>
      <p:bldP spid="274446" grpId="0"/>
      <p:bldP spid="274452" grpId="0" animBg="1"/>
      <p:bldP spid="274453" grpId="1"/>
      <p:bldP spid="2744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Unified Planning Work Program (UPWP)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3463" y="1066800"/>
            <a:ext cx="5446712" cy="4221163"/>
          </a:xfrm>
        </p:spPr>
        <p:txBody>
          <a:bodyPr/>
          <a:lstStyle/>
          <a:p>
            <a:r>
              <a:rPr lang="en-US" dirty="0"/>
              <a:t>Required by Florida law</a:t>
            </a:r>
          </a:p>
          <a:p>
            <a:pPr>
              <a:lnSpc>
                <a:spcPct val="10000"/>
              </a:lnSpc>
            </a:pPr>
            <a:endParaRPr lang="en-US" dirty="0"/>
          </a:p>
          <a:p>
            <a:endParaRPr lang="en-US" sz="1600" dirty="0"/>
          </a:p>
          <a:p>
            <a:r>
              <a:rPr lang="en-US" dirty="0"/>
              <a:t>Serves 3 functions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Budget instrument for the MPO</a:t>
            </a:r>
          </a:p>
          <a:p>
            <a:pPr lvl="1">
              <a:lnSpc>
                <a:spcPct val="110000"/>
              </a:lnSpc>
            </a:pPr>
            <a:endParaRPr lang="en-US" sz="1000" dirty="0"/>
          </a:p>
          <a:p>
            <a:pPr lvl="1">
              <a:lnSpc>
                <a:spcPct val="110000"/>
              </a:lnSpc>
            </a:pPr>
            <a:r>
              <a:rPr lang="en-US" dirty="0"/>
              <a:t>Strategic plan for the MPO</a:t>
            </a:r>
          </a:p>
          <a:p>
            <a:pPr lvl="1">
              <a:lnSpc>
                <a:spcPct val="110000"/>
              </a:lnSpc>
            </a:pPr>
            <a:endParaRPr lang="en-US" sz="1000" dirty="0"/>
          </a:p>
          <a:p>
            <a:pPr lvl="1">
              <a:lnSpc>
                <a:spcPct val="110000"/>
              </a:lnSpc>
            </a:pPr>
            <a:r>
              <a:rPr lang="en-US" dirty="0"/>
              <a:t>Comprehensive document on all transportation planning activities</a:t>
            </a:r>
          </a:p>
        </p:txBody>
      </p:sp>
      <p:pic>
        <p:nvPicPr>
          <p:cNvPr id="7065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15805" y="1664804"/>
            <a:ext cx="2736781" cy="3480823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3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0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3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3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3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32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5" grpId="0" uiExpand="1" build="p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MPO Certification</a:t>
            </a:r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5050" y="1066800"/>
            <a:ext cx="8001000" cy="4991100"/>
          </a:xfrm>
        </p:spPr>
        <p:txBody>
          <a:bodyPr/>
          <a:lstStyle/>
          <a:p>
            <a:r>
              <a:rPr lang="en-US"/>
              <a:t>Mechanism for ensuring compliance with federal law</a:t>
            </a:r>
          </a:p>
          <a:p>
            <a:endParaRPr lang="en-US"/>
          </a:p>
          <a:p>
            <a:r>
              <a:rPr lang="en-US"/>
              <a:t>MPOs and FDOT certify the process annually</a:t>
            </a:r>
          </a:p>
          <a:p>
            <a:endParaRPr lang="en-US"/>
          </a:p>
          <a:p>
            <a:r>
              <a:rPr lang="en-US"/>
              <a:t>TMAs are certified by federal agencies every 4 years</a:t>
            </a:r>
          </a:p>
          <a:p>
            <a:endParaRPr lang="en-US"/>
          </a:p>
          <a:p>
            <a:r>
              <a:rPr lang="en-US"/>
              <a:t>Possible certification actions</a:t>
            </a:r>
          </a:p>
          <a:p>
            <a:pPr lvl="1"/>
            <a:r>
              <a:rPr lang="en-US"/>
              <a:t>Certified</a:t>
            </a:r>
          </a:p>
          <a:p>
            <a:pPr lvl="1"/>
            <a:r>
              <a:rPr lang="en-US"/>
              <a:t>Certified with conditions</a:t>
            </a:r>
          </a:p>
          <a:p>
            <a:pPr lvl="1"/>
            <a:r>
              <a:rPr lang="en-US"/>
              <a:t>Not certified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0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0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0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0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0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0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0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Final JEOPARDY!</a:t>
            </a:r>
          </a:p>
        </p:txBody>
      </p:sp>
      <p:pic>
        <p:nvPicPr>
          <p:cNvPr id="790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1638" y="1676400"/>
            <a:ext cx="6481762" cy="33528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folHlink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Jeopardy Winners Get…</a:t>
            </a:r>
          </a:p>
        </p:txBody>
      </p:sp>
      <p:sp>
        <p:nvSpPr>
          <p:cNvPr id="30925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033463" y="1016000"/>
            <a:ext cx="7931150" cy="429736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A lovely prize that your colleagues will admire (even if they won’t admit to it)</a:t>
            </a:r>
          </a:p>
          <a:p>
            <a:pPr>
              <a:lnSpc>
                <a:spcPct val="50000"/>
              </a:lnSpc>
            </a:pPr>
            <a:endParaRPr lang="en-US" dirty="0"/>
          </a:p>
          <a:p>
            <a:pPr>
              <a:lnSpc>
                <a:spcPct val="130000"/>
              </a:lnSpc>
            </a:pPr>
            <a:r>
              <a:rPr lang="en-US" dirty="0"/>
              <a:t>Bragging rights </a:t>
            </a:r>
            <a:r>
              <a:rPr lang="en-US" dirty="0" smtClean="0"/>
              <a:t>(</a:t>
            </a:r>
            <a:r>
              <a:rPr lang="en-US" dirty="0"/>
              <a:t>because you won, baby!!)</a:t>
            </a:r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Our undying gratitude and respect for being good sports and answering so many silly Jeopardy questions</a:t>
            </a:r>
          </a:p>
        </p:txBody>
      </p:sp>
      <p:pic>
        <p:nvPicPr>
          <p:cNvPr id="2" name="Olympic Fanfare and Them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54683" y="544522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9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9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9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03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9254" grpId="0" build="p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Schedule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5050" y="944563"/>
            <a:ext cx="8001000" cy="4525962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dirty="0"/>
              <a:t>Dinner on your own</a:t>
            </a:r>
          </a:p>
          <a:p>
            <a:pPr>
              <a:lnSpc>
                <a:spcPct val="20000"/>
              </a:lnSpc>
            </a:pPr>
            <a:endParaRPr lang="en-US" dirty="0"/>
          </a:p>
          <a:p>
            <a:r>
              <a:rPr lang="en-US" dirty="0"/>
              <a:t>Meet tomorrow </a:t>
            </a:r>
            <a:r>
              <a:rPr lang="en-US" dirty="0" smtClean="0"/>
              <a:t>to </a:t>
            </a:r>
            <a:r>
              <a:rPr lang="en-US" dirty="0"/>
              <a:t>discuss transportation finance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5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Format of the UPWP</a:t>
            </a:r>
          </a:p>
        </p:txBody>
      </p:sp>
      <p:pic>
        <p:nvPicPr>
          <p:cNvPr id="206853" name="Picture 5" descr="UPWP form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7913" y="981075"/>
            <a:ext cx="7778750" cy="4854575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</p:spPr>
      </p:pic>
      <p:sp>
        <p:nvSpPr>
          <p:cNvPr id="206854" name="Text Box 6"/>
          <p:cNvSpPr txBox="1">
            <a:spLocks noChangeArrowheads="1"/>
          </p:cNvSpPr>
          <p:nvPr/>
        </p:nvSpPr>
        <p:spPr bwMode="auto">
          <a:xfrm>
            <a:off x="4572000" y="4794250"/>
            <a:ext cx="3600450" cy="617538"/>
          </a:xfrm>
          <a:prstGeom prst="rect">
            <a:avLst/>
          </a:prstGeom>
          <a:solidFill>
            <a:srgbClr val="0066CC"/>
          </a:solidFill>
          <a:ln w="38100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6600"/>
                </a:solidFill>
              </a:rPr>
              <a:t>UPWP FORMAT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86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2" y="937133"/>
            <a:ext cx="3922677" cy="5012903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UPWP Tasks – Sample UPWP</a:t>
            </a:r>
          </a:p>
        </p:txBody>
      </p:sp>
      <p:pic>
        <p:nvPicPr>
          <p:cNvPr id="7086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34455"/>
            <a:ext cx="4324350" cy="3143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86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4147" y="1428626"/>
            <a:ext cx="6805581" cy="108202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86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1" y="1703346"/>
            <a:ext cx="6989043" cy="109059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861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3" y="1990041"/>
            <a:ext cx="6994566" cy="172563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861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2" y="2276872"/>
            <a:ext cx="6989043" cy="187343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861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4147" y="2528900"/>
            <a:ext cx="7000092" cy="2919906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91858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0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70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1" dur="2000" fill="hold"/>
                                        <p:tgtEl>
                                          <p:spTgt spid="708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08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0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0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08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0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0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08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0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0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08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0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0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086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0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0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UPWP Schedule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833438"/>
            <a:ext cx="7924800" cy="792162"/>
          </a:xfrm>
        </p:spPr>
        <p:txBody>
          <a:bodyPr/>
          <a:lstStyle/>
          <a:p>
            <a:pPr>
              <a:lnSpc>
                <a:spcPct val="180000"/>
              </a:lnSpc>
            </a:pPr>
            <a:r>
              <a:rPr lang="en-US" sz="2200" dirty="0"/>
              <a:t>December/January:  Start to develop a draft UPWP</a:t>
            </a:r>
          </a:p>
        </p:txBody>
      </p:sp>
      <p:sp>
        <p:nvSpPr>
          <p:cNvPr id="263172" name="Text Box 4"/>
          <p:cNvSpPr txBox="1">
            <a:spLocks noChangeArrowheads="1"/>
          </p:cNvSpPr>
          <p:nvPr/>
        </p:nvSpPr>
        <p:spPr bwMode="auto">
          <a:xfrm>
            <a:off x="1042988" y="1663700"/>
            <a:ext cx="8208962" cy="1370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200" dirty="0">
                <a:solidFill>
                  <a:srgbClr val="0066CC"/>
                </a:solidFill>
                <a:latin typeface="Arial" pitchFamily="34" charset="0"/>
              </a:rPr>
              <a:t>March 15:  Distribute draft UPWP to state and federal review agencies for comment</a:t>
            </a:r>
          </a:p>
          <a:p>
            <a:pPr marL="342900" indent="-342900" algn="l">
              <a:lnSpc>
                <a:spcPct val="18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2200" dirty="0">
              <a:solidFill>
                <a:srgbClr val="0066CC"/>
              </a:solidFill>
              <a:latin typeface="Arial" pitchFamily="34" charset="0"/>
            </a:endParaRPr>
          </a:p>
        </p:txBody>
      </p:sp>
      <p:sp>
        <p:nvSpPr>
          <p:cNvPr id="263173" name="Text Box 5"/>
          <p:cNvSpPr txBox="1">
            <a:spLocks noChangeArrowheads="1"/>
          </p:cNvSpPr>
          <p:nvPr/>
        </p:nvSpPr>
        <p:spPr bwMode="auto">
          <a:xfrm>
            <a:off x="1042988" y="2744788"/>
            <a:ext cx="8208962" cy="1152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200" dirty="0">
                <a:solidFill>
                  <a:srgbClr val="0066CC"/>
                </a:solidFill>
                <a:latin typeface="Arial" pitchFamily="34" charset="0"/>
              </a:rPr>
              <a:t>April 15:  Agency comments on draft UPWP due back to the MPO</a:t>
            </a:r>
          </a:p>
          <a:p>
            <a:pPr marL="342900" indent="-342900" algn="l">
              <a:lnSpc>
                <a:spcPct val="18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2200" dirty="0">
              <a:solidFill>
                <a:srgbClr val="0066CC"/>
              </a:solidFill>
              <a:latin typeface="Arial" pitchFamily="34" charset="0"/>
            </a:endParaRPr>
          </a:p>
        </p:txBody>
      </p:sp>
      <p:sp>
        <p:nvSpPr>
          <p:cNvPr id="263174" name="Text Box 6"/>
          <p:cNvSpPr txBox="1">
            <a:spLocks noChangeArrowheads="1"/>
          </p:cNvSpPr>
          <p:nvPr/>
        </p:nvSpPr>
        <p:spPr bwMode="auto">
          <a:xfrm>
            <a:off x="1042988" y="3613150"/>
            <a:ext cx="8208962" cy="75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18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200" dirty="0">
                <a:solidFill>
                  <a:srgbClr val="0066CC"/>
                </a:solidFill>
                <a:latin typeface="Arial" pitchFamily="34" charset="0"/>
              </a:rPr>
              <a:t>May 15:  Adopt final UPWP</a:t>
            </a:r>
          </a:p>
          <a:p>
            <a:pPr marL="342900" indent="-342900" algn="l">
              <a:lnSpc>
                <a:spcPct val="18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2200" dirty="0">
              <a:solidFill>
                <a:srgbClr val="0066CC"/>
              </a:solidFill>
              <a:latin typeface="Arial" pitchFamily="34" charset="0"/>
            </a:endParaRPr>
          </a:p>
        </p:txBody>
      </p:sp>
      <p:sp>
        <p:nvSpPr>
          <p:cNvPr id="263175" name="Text Box 7"/>
          <p:cNvSpPr txBox="1">
            <a:spLocks noChangeArrowheads="1"/>
          </p:cNvSpPr>
          <p:nvPr/>
        </p:nvSpPr>
        <p:spPr bwMode="auto">
          <a:xfrm>
            <a:off x="1042988" y="4292600"/>
            <a:ext cx="7956550" cy="755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1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200" dirty="0">
                <a:solidFill>
                  <a:srgbClr val="0066CC"/>
                </a:solidFill>
                <a:latin typeface="Arial" pitchFamily="34" charset="0"/>
              </a:rPr>
              <a:t>June 30:  FHWA approves MPO adopted UPWP</a:t>
            </a:r>
          </a:p>
          <a:p>
            <a:pPr marL="342900" indent="-342900" algn="l">
              <a:lnSpc>
                <a:spcPct val="18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2200" dirty="0">
              <a:solidFill>
                <a:srgbClr val="0066CC"/>
              </a:solidFill>
              <a:latin typeface="Arial" pitchFamily="34" charset="0"/>
            </a:endParaRPr>
          </a:p>
        </p:txBody>
      </p:sp>
      <p:sp>
        <p:nvSpPr>
          <p:cNvPr id="263176" name="Text Box 8"/>
          <p:cNvSpPr txBox="1">
            <a:spLocks noChangeArrowheads="1"/>
          </p:cNvSpPr>
          <p:nvPr/>
        </p:nvSpPr>
        <p:spPr bwMode="auto">
          <a:xfrm>
            <a:off x="1042988" y="4976813"/>
            <a:ext cx="7524750" cy="722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18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200" dirty="0">
                <a:solidFill>
                  <a:srgbClr val="0066CC"/>
                </a:solidFill>
                <a:latin typeface="Arial" pitchFamily="34" charset="0"/>
              </a:rPr>
              <a:t>July 1:  UPWP goes into effect</a:t>
            </a:r>
          </a:p>
          <a:p>
            <a:pPr marL="342900" indent="-342900" algn="l">
              <a:lnSpc>
                <a:spcPct val="18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2200" dirty="0">
              <a:solidFill>
                <a:srgbClr val="0066CC"/>
              </a:solidFill>
              <a:latin typeface="Arial" pitchFamily="34" charset="0"/>
            </a:endParaRPr>
          </a:p>
        </p:txBody>
      </p:sp>
      <p:pic>
        <p:nvPicPr>
          <p:cNvPr id="7075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01205" y="1016731"/>
            <a:ext cx="3840116" cy="4884119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07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3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3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3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3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2" grpId="0"/>
      <p:bldP spid="263173" grpId="0"/>
      <p:bldP spid="263174" grpId="0"/>
      <p:bldP spid="2631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7463"/>
            <a:ext cx="8229600" cy="1143001"/>
          </a:xfrm>
        </p:spPr>
        <p:txBody>
          <a:bodyPr/>
          <a:lstStyle/>
          <a:p>
            <a:r>
              <a:rPr lang="en-US"/>
              <a:t>The MPO Big Picture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8225" y="1089025"/>
            <a:ext cx="7854950" cy="4525963"/>
          </a:xfrm>
        </p:spPr>
        <p:txBody>
          <a:bodyPr/>
          <a:lstStyle/>
          <a:p>
            <a:pPr marL="457200" indent="-457200">
              <a:lnSpc>
                <a:spcPct val="90000"/>
              </a:lnSpc>
            </a:pPr>
            <a:r>
              <a:rPr lang="en-US"/>
              <a:t>MPOs have 3 primary responsibilities</a:t>
            </a:r>
          </a:p>
          <a:p>
            <a:pPr marL="838200" lvl="1" indent="-381000">
              <a:lnSpc>
                <a:spcPct val="90000"/>
              </a:lnSpc>
            </a:pPr>
            <a:r>
              <a:rPr lang="en-US"/>
              <a:t>Forum for 3-C process</a:t>
            </a:r>
          </a:p>
          <a:p>
            <a:pPr marL="838200" lvl="1" indent="-381000">
              <a:lnSpc>
                <a:spcPct val="90000"/>
              </a:lnSpc>
            </a:pPr>
            <a:r>
              <a:rPr lang="en-US"/>
              <a:t>Transportation planning</a:t>
            </a:r>
          </a:p>
          <a:p>
            <a:pPr marL="838200" lvl="1" indent="-381000">
              <a:lnSpc>
                <a:spcPct val="90000"/>
              </a:lnSpc>
            </a:pPr>
            <a:r>
              <a:rPr lang="en-US"/>
              <a:t>Coordinate programming</a:t>
            </a:r>
          </a:p>
          <a:p>
            <a:pPr marL="457200" indent="-457200">
              <a:lnSpc>
                <a:spcPct val="90000"/>
              </a:lnSpc>
            </a:pPr>
            <a:endParaRPr lang="en-US" sz="2000"/>
          </a:p>
          <a:p>
            <a:pPr marL="457200" indent="-457200">
              <a:lnSpc>
                <a:spcPct val="90000"/>
              </a:lnSpc>
            </a:pPr>
            <a:r>
              <a:rPr lang="en-US"/>
              <a:t>All MPO activities, processes and products relate to one or more of these 3 primary responsibilities</a:t>
            </a:r>
          </a:p>
          <a:p>
            <a:pPr marL="457200" indent="-457200">
              <a:lnSpc>
                <a:spcPct val="90000"/>
              </a:lnSpc>
            </a:pPr>
            <a:endParaRPr lang="en-US" sz="1800"/>
          </a:p>
          <a:p>
            <a:pPr marL="457200" indent="-457200">
              <a:lnSpc>
                <a:spcPct val="90000"/>
              </a:lnSpc>
            </a:pPr>
            <a:r>
              <a:rPr lang="en-US"/>
              <a:t>Responsibilities overlap and feed into each other</a:t>
            </a:r>
          </a:p>
          <a:p>
            <a:pPr marL="838200" lvl="1" indent="-381000">
              <a:lnSpc>
                <a:spcPct val="90000"/>
              </a:lnSpc>
            </a:pPr>
            <a:endParaRPr lang="en-US" sz="16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3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3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MPO Participants in 3-C Process</a:t>
            </a:r>
          </a:p>
        </p:txBody>
      </p:sp>
      <p:sp>
        <p:nvSpPr>
          <p:cNvPr id="73011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022350" y="1052513"/>
            <a:ext cx="8229600" cy="4525962"/>
          </a:xfrm>
          <a:noFill/>
          <a:ln/>
        </p:spPr>
        <p:txBody>
          <a:bodyPr/>
          <a:lstStyle/>
          <a:p>
            <a:r>
              <a:rPr lang="en-US"/>
              <a:t>Board members</a:t>
            </a:r>
          </a:p>
          <a:p>
            <a:pPr lvl="1"/>
            <a:r>
              <a:rPr lang="en-US"/>
              <a:t>Representing counties, municipalities and modal providers</a:t>
            </a:r>
          </a:p>
          <a:p>
            <a:pPr lvl="1">
              <a:lnSpc>
                <a:spcPct val="60000"/>
              </a:lnSpc>
            </a:pPr>
            <a:endParaRPr lang="en-US"/>
          </a:p>
          <a:p>
            <a:r>
              <a:rPr lang="en-US"/>
              <a:t>Committee members</a:t>
            </a:r>
          </a:p>
          <a:p>
            <a:pPr lvl="1"/>
            <a:r>
              <a:rPr lang="en-US"/>
              <a:t>Technical committee</a:t>
            </a:r>
          </a:p>
          <a:p>
            <a:pPr lvl="1"/>
            <a:r>
              <a:rPr lang="en-US"/>
              <a:t>Citizens committee</a:t>
            </a:r>
          </a:p>
          <a:p>
            <a:pPr lvl="1"/>
            <a:r>
              <a:rPr lang="en-US"/>
              <a:t>Other committees</a:t>
            </a:r>
          </a:p>
          <a:p>
            <a:pPr lvl="1">
              <a:lnSpc>
                <a:spcPct val="60000"/>
              </a:lnSpc>
            </a:pPr>
            <a:endParaRPr lang="en-US"/>
          </a:p>
          <a:p>
            <a:pPr>
              <a:lnSpc>
                <a:spcPct val="110000"/>
              </a:lnSpc>
            </a:pPr>
            <a:r>
              <a:rPr lang="en-US"/>
              <a:t>MPO staff</a:t>
            </a:r>
          </a:p>
          <a:p>
            <a:pPr>
              <a:lnSpc>
                <a:spcPct val="190000"/>
              </a:lnSpc>
            </a:pPr>
            <a:r>
              <a:rPr lang="en-US"/>
              <a:t>Public/Stakeholders</a:t>
            </a:r>
          </a:p>
        </p:txBody>
      </p:sp>
      <p:pic>
        <p:nvPicPr>
          <p:cNvPr id="7301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2816225"/>
            <a:ext cx="3311525" cy="2192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301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0" y="3644900"/>
            <a:ext cx="2808288" cy="1870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Role of the Public/Stakeholders in 3-C Process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5050" y="1066800"/>
            <a:ext cx="8001000" cy="4525963"/>
          </a:xfrm>
        </p:spPr>
        <p:txBody>
          <a:bodyPr/>
          <a:lstStyle/>
          <a:p>
            <a:pPr marL="457200" indent="-457200"/>
            <a:r>
              <a:rPr lang="en-US"/>
              <a:t>The public provides an overall community perspective on a wide variety of issues</a:t>
            </a:r>
          </a:p>
          <a:p>
            <a:pPr marL="457200" indent="-457200">
              <a:buFont typeface="Wingdings" pitchFamily="2" charset="2"/>
              <a:buNone/>
            </a:pPr>
            <a:endParaRPr lang="en-US"/>
          </a:p>
          <a:p>
            <a:pPr marL="457200" indent="-457200"/>
            <a:r>
              <a:rPr lang="en-US"/>
              <a:t>Stakeholders provide unique insight on specific issues</a:t>
            </a:r>
          </a:p>
          <a:p>
            <a:pPr marL="838200" lvl="1" indent="-381000"/>
            <a:r>
              <a:rPr lang="en-US"/>
              <a:t>“Stakeholder” – one who has a share or an interest in something</a:t>
            </a:r>
          </a:p>
          <a:p>
            <a:pPr marL="457200" indent="-457200"/>
            <a:endParaRPr lang="en-US"/>
          </a:p>
          <a:p>
            <a:pPr marL="457200" indent="-457200"/>
            <a:endParaRPr lang="en-US"/>
          </a:p>
        </p:txBody>
      </p:sp>
      <p:pic>
        <p:nvPicPr>
          <p:cNvPr id="2222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8363" y="3644900"/>
            <a:ext cx="2800350" cy="1858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222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6788" y="4005263"/>
            <a:ext cx="2757487" cy="1836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2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2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2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List of Stakeholders</a:t>
            </a:r>
          </a:p>
        </p:txBody>
      </p:sp>
      <p:sp>
        <p:nvSpPr>
          <p:cNvPr id="515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004888"/>
            <a:ext cx="7924800" cy="480060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2000"/>
              <a:t>Disabled</a:t>
            </a:r>
          </a:p>
          <a:p>
            <a:pPr>
              <a:lnSpc>
                <a:spcPct val="130000"/>
              </a:lnSpc>
            </a:pPr>
            <a:r>
              <a:rPr lang="en-US" sz="2000"/>
              <a:t>Transportation disadvantaged</a:t>
            </a:r>
          </a:p>
          <a:p>
            <a:pPr>
              <a:lnSpc>
                <a:spcPct val="130000"/>
              </a:lnSpc>
            </a:pPr>
            <a:r>
              <a:rPr lang="en-US" sz="2000"/>
              <a:t>Business and industry</a:t>
            </a:r>
          </a:p>
          <a:p>
            <a:pPr>
              <a:lnSpc>
                <a:spcPct val="130000"/>
              </a:lnSpc>
            </a:pPr>
            <a:r>
              <a:rPr lang="en-US" sz="2000"/>
              <a:t>Neighborhoods and homeowners</a:t>
            </a:r>
          </a:p>
          <a:p>
            <a:pPr>
              <a:lnSpc>
                <a:spcPct val="130000"/>
              </a:lnSpc>
            </a:pPr>
            <a:r>
              <a:rPr lang="en-US" sz="2000"/>
              <a:t>Senior citizens</a:t>
            </a:r>
          </a:p>
          <a:p>
            <a:pPr>
              <a:lnSpc>
                <a:spcPct val="130000"/>
              </a:lnSpc>
            </a:pPr>
            <a:r>
              <a:rPr lang="en-US" sz="2000"/>
              <a:t>Schools</a:t>
            </a:r>
          </a:p>
          <a:p>
            <a:pPr>
              <a:lnSpc>
                <a:spcPct val="130000"/>
              </a:lnSpc>
            </a:pPr>
            <a:r>
              <a:rPr lang="en-US" sz="2000"/>
              <a:t>Religious denominations</a:t>
            </a:r>
          </a:p>
          <a:p>
            <a:pPr>
              <a:lnSpc>
                <a:spcPct val="130000"/>
              </a:lnSpc>
            </a:pPr>
            <a:r>
              <a:rPr lang="en-US" sz="2000"/>
              <a:t>Private property advocates</a:t>
            </a:r>
          </a:p>
          <a:p>
            <a:pPr>
              <a:lnSpc>
                <a:spcPct val="130000"/>
              </a:lnSpc>
            </a:pPr>
            <a:r>
              <a:rPr lang="en-US" sz="2000"/>
              <a:t>Environmentalists</a:t>
            </a:r>
          </a:p>
          <a:p>
            <a:pPr>
              <a:lnSpc>
                <a:spcPct val="130000"/>
              </a:lnSpc>
            </a:pPr>
            <a:r>
              <a:rPr lang="en-US" sz="2000"/>
              <a:t>Historic preservation advocates</a:t>
            </a:r>
          </a:p>
        </p:txBody>
      </p:sp>
      <p:pic>
        <p:nvPicPr>
          <p:cNvPr id="515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3716338"/>
            <a:ext cx="1912937" cy="1484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15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1160463"/>
            <a:ext cx="2038350" cy="1533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15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7038" y="2420938"/>
            <a:ext cx="2089150" cy="1582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15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15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15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15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15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15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15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15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15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15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Planning for Public Involvement</a:t>
            </a:r>
          </a:p>
        </p:txBody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27113" y="1016000"/>
            <a:ext cx="7866062" cy="52959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/>
              <a:t>MPOs are required to document their p</a:t>
            </a:r>
            <a:r>
              <a:rPr lang="en-US"/>
              <a:t>ublic involvement process/activities</a:t>
            </a:r>
          </a:p>
          <a:p>
            <a:pPr lvl="1">
              <a:lnSpc>
                <a:spcPct val="50000"/>
              </a:lnSpc>
            </a:pPr>
            <a:endParaRPr lang="en-US"/>
          </a:p>
          <a:p>
            <a:pPr>
              <a:lnSpc>
                <a:spcPct val="110000"/>
              </a:lnSpc>
            </a:pPr>
            <a:r>
              <a:rPr lang="en-US" sz="2600"/>
              <a:t>Participation Plan </a:t>
            </a:r>
          </a:p>
          <a:p>
            <a:pPr lvl="1">
              <a:lnSpc>
                <a:spcPct val="110000"/>
              </a:lnSpc>
            </a:pPr>
            <a:r>
              <a:rPr lang="en-US"/>
              <a:t>Must coordinate with other planning agencies</a:t>
            </a:r>
          </a:p>
          <a:p>
            <a:pPr lvl="1">
              <a:lnSpc>
                <a:spcPct val="110000"/>
              </a:lnSpc>
            </a:pPr>
            <a:r>
              <a:rPr lang="en-US"/>
              <a:t>Must include the public when developing the Participation Plan</a:t>
            </a:r>
            <a:endParaRPr lang="en-US" sz="1000"/>
          </a:p>
          <a:p>
            <a:pPr lvl="1">
              <a:lnSpc>
                <a:spcPct val="50000"/>
              </a:lnSpc>
              <a:buFontTx/>
              <a:buNone/>
            </a:pPr>
            <a:endParaRPr lang="en-US" sz="2200"/>
          </a:p>
          <a:p>
            <a:pPr>
              <a:lnSpc>
                <a:spcPct val="110000"/>
              </a:lnSpc>
            </a:pPr>
            <a:r>
              <a:rPr lang="en-US" sz="2600"/>
              <a:t>Title VI of the Civil Rights Act/Environmental Justice (EJ)</a:t>
            </a:r>
          </a:p>
        </p:txBody>
      </p:sp>
      <p:sp>
        <p:nvSpPr>
          <p:cNvPr id="252934" name="Text Box 6"/>
          <p:cNvSpPr txBox="1">
            <a:spLocks noChangeArrowheads="1"/>
          </p:cNvSpPr>
          <p:nvPr/>
        </p:nvSpPr>
        <p:spPr bwMode="auto">
          <a:xfrm>
            <a:off x="1009064" y="932522"/>
            <a:ext cx="7955424" cy="5016758"/>
          </a:xfrm>
          <a:prstGeom prst="rect">
            <a:avLst/>
          </a:prstGeom>
          <a:solidFill>
            <a:srgbClr val="FFFFFF"/>
          </a:solidFill>
          <a:ln w="57150" algn="ctr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None/>
              <a:tabLst>
                <a:tab pos="457200" algn="l"/>
              </a:tabLst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Participation Plan must include “explicit procedures, strategies, and desired outcomes for:”</a:t>
            </a:r>
          </a:p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None/>
              <a:tabLst>
                <a:tab pos="457200" algn="l"/>
              </a:tabLst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Providing adequate time for public comment/review</a:t>
            </a:r>
          </a:p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Employing visualization techniques</a:t>
            </a:r>
          </a:p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Providing information electronically (i.e., the internet)</a:t>
            </a:r>
          </a:p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Holding public meetings at convenient and accessible locations/times</a:t>
            </a:r>
          </a:p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Demonstrating consideration of public input</a:t>
            </a:r>
          </a:p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571500" indent="-34290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Periodically reviewing the effectiveness of the procedures/strategies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2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2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2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293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293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29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2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2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2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2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2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2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2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2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2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29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29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29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29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29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29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29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29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29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29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29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29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52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52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52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52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52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52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52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52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252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529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529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2529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529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529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2529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529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529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2529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529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529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2529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9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5293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5293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529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9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52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52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4" grpId="0" uiExpand="1" build="p" animBg="1" autoUpdateAnimBg="0"/>
      <p:bldP spid="252934" grpId="1" uiExpand="1" build="allAtOnce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MPO Participants in 3-C Process</a:t>
            </a:r>
          </a:p>
        </p:txBody>
      </p:sp>
      <p:sp>
        <p:nvSpPr>
          <p:cNvPr id="732164" name="Rectangle 4"/>
          <p:cNvSpPr>
            <a:spLocks noChangeArrowheads="1"/>
          </p:cNvSpPr>
          <p:nvPr/>
        </p:nvSpPr>
        <p:spPr bwMode="auto">
          <a:xfrm>
            <a:off x="1022350" y="1063625"/>
            <a:ext cx="8229600" cy="4525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Board members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Representing counties, municipalities and modal providers</a:t>
            </a:r>
          </a:p>
          <a:p>
            <a:pPr marL="742950" lvl="1" indent="-285750" algn="l">
              <a:lnSpc>
                <a:spcPct val="60000"/>
              </a:lnSpc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Committee members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Technical committee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Citizens committee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Other committees</a:t>
            </a:r>
          </a:p>
          <a:p>
            <a:pPr marL="742950" lvl="1" indent="-285750" algn="l">
              <a:lnSpc>
                <a:spcPct val="60000"/>
              </a:lnSpc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MPO staff</a:t>
            </a:r>
          </a:p>
          <a:p>
            <a:pPr marL="342900" indent="-342900" algn="l">
              <a:lnSpc>
                <a:spcPct val="16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Public/Stakeholders</a:t>
            </a:r>
          </a:p>
          <a:p>
            <a:pPr marL="342900" indent="-342900" algn="l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Other agency participation opportunities</a:t>
            </a:r>
          </a:p>
        </p:txBody>
      </p:sp>
      <p:pic>
        <p:nvPicPr>
          <p:cNvPr id="73216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2276475"/>
            <a:ext cx="3154362" cy="2370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321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Agency Participation Opportunities</a:t>
            </a:r>
          </a:p>
        </p:txBody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8225" y="889000"/>
            <a:ext cx="7854950" cy="4953000"/>
          </a:xfrm>
        </p:spPr>
        <p:txBody>
          <a:bodyPr/>
          <a:lstStyle/>
          <a:p>
            <a:pPr>
              <a:lnSpc>
                <a:spcPct val="160000"/>
              </a:lnSpc>
            </a:pPr>
            <a:r>
              <a:rPr lang="en-US" sz="2200"/>
              <a:t>Being an active member on committees</a:t>
            </a:r>
          </a:p>
          <a:p>
            <a:pPr>
              <a:lnSpc>
                <a:spcPct val="160000"/>
              </a:lnSpc>
            </a:pPr>
            <a:r>
              <a:rPr lang="en-US" sz="2200"/>
              <a:t>Reviewing studies and design plans</a:t>
            </a:r>
          </a:p>
          <a:p>
            <a:pPr>
              <a:lnSpc>
                <a:spcPct val="160000"/>
              </a:lnSpc>
            </a:pPr>
            <a:r>
              <a:rPr lang="en-US" sz="2200"/>
              <a:t>Attending policy board meetings</a:t>
            </a:r>
          </a:p>
          <a:p>
            <a:pPr>
              <a:lnSpc>
                <a:spcPct val="160000"/>
              </a:lnSpc>
            </a:pPr>
            <a:r>
              <a:rPr lang="en-US" sz="2200"/>
              <a:t>Presenting MPO reports to policy boards and committees</a:t>
            </a:r>
          </a:p>
          <a:p>
            <a:pPr>
              <a:lnSpc>
                <a:spcPct val="160000"/>
              </a:lnSpc>
            </a:pPr>
            <a:r>
              <a:rPr lang="en-US" sz="2200"/>
              <a:t>Coordinating planning activities</a:t>
            </a:r>
          </a:p>
          <a:p>
            <a:pPr>
              <a:lnSpc>
                <a:spcPct val="160000"/>
              </a:lnSpc>
            </a:pPr>
            <a:r>
              <a:rPr lang="en-US" sz="2200"/>
              <a:t>Scheduling joint meetings/workshops</a:t>
            </a:r>
          </a:p>
          <a:p>
            <a:pPr>
              <a:lnSpc>
                <a:spcPct val="150000"/>
              </a:lnSpc>
            </a:pPr>
            <a:r>
              <a:rPr lang="en-US" sz="2200"/>
              <a:t>Participating as a member of a study or conference steering committee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Politics of the 3-C Process</a:t>
            </a:r>
          </a:p>
        </p:txBody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5050" y="981075"/>
            <a:ext cx="8001000" cy="4953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dirty="0"/>
              <a:t>Collectively, MPO Board decisions on transportation investment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Impact the transportation system for years to come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Drive community character</a:t>
            </a:r>
          </a:p>
          <a:p>
            <a:pPr lvl="1">
              <a:lnSpc>
                <a:spcPct val="4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Individually, as an MPO Board member you can</a:t>
            </a:r>
          </a:p>
          <a:p>
            <a:pPr lvl="1"/>
            <a:r>
              <a:rPr lang="en-US" dirty="0"/>
              <a:t>Raise new concerns</a:t>
            </a:r>
          </a:p>
          <a:p>
            <a:pPr lvl="1"/>
            <a:r>
              <a:rPr lang="en-US" dirty="0"/>
              <a:t>Introduce new concepts</a:t>
            </a:r>
          </a:p>
          <a:p>
            <a:pPr lvl="1"/>
            <a:r>
              <a:rPr lang="en-US" dirty="0"/>
              <a:t>Advocate for improving the local and regional transportation system</a:t>
            </a:r>
          </a:p>
          <a:p>
            <a:pPr lvl="1">
              <a:lnSpc>
                <a:spcPct val="5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It’s a long process with rules – be patient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4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4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4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4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24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4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4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4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  <p:pic>
        <p:nvPicPr>
          <p:cNvPr id="988163" name="Picture 3" descr="Answer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584325" y="1268413"/>
            <a:ext cx="6696075" cy="43624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514" y="3231918"/>
            <a:ext cx="1975104" cy="25574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498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87657" y="3068638"/>
            <a:ext cx="1972710" cy="2560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MPO Planning</a:t>
            </a:r>
          </a:p>
        </p:txBody>
      </p:sp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27113" y="800100"/>
            <a:ext cx="8153400" cy="4297363"/>
          </a:xfrm>
        </p:spPr>
        <p:txBody>
          <a:bodyPr/>
          <a:lstStyle/>
          <a:p>
            <a:pPr>
              <a:lnSpc>
                <a:spcPct val="160000"/>
              </a:lnSpc>
            </a:pPr>
            <a:r>
              <a:rPr lang="en-US" dirty="0"/>
              <a:t>Long Range Transportation Plan (LRTP)</a:t>
            </a:r>
          </a:p>
          <a:p>
            <a:pPr>
              <a:lnSpc>
                <a:spcPct val="160000"/>
              </a:lnSpc>
            </a:pPr>
            <a:r>
              <a:rPr lang="en-US" dirty="0"/>
              <a:t>Congestion Management Process (CMP)</a:t>
            </a:r>
          </a:p>
          <a:p>
            <a:pPr>
              <a:lnSpc>
                <a:spcPct val="160000"/>
              </a:lnSpc>
            </a:pPr>
            <a:r>
              <a:rPr lang="en-US" dirty="0"/>
              <a:t>Other planning activities and studies</a:t>
            </a:r>
          </a:p>
        </p:txBody>
      </p:sp>
      <p:pic>
        <p:nvPicPr>
          <p:cNvPr id="25498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8636" y="908050"/>
            <a:ext cx="2353364" cy="2917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185" y="3068638"/>
            <a:ext cx="4366651" cy="29127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4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549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4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4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4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941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6216" y="1118409"/>
            <a:ext cx="2310153" cy="30868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Transportation Planning Context &amp; Process</a:t>
            </a:r>
          </a:p>
        </p:txBody>
      </p:sp>
      <p:sp>
        <p:nvSpPr>
          <p:cNvPr id="508937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1027113" y="1052513"/>
            <a:ext cx="7181850" cy="1570037"/>
          </a:xfrm>
          <a:noFill/>
          <a:ln/>
        </p:spPr>
        <p:txBody>
          <a:bodyPr/>
          <a:lstStyle/>
          <a:p>
            <a:r>
              <a:rPr lang="en-US" sz="2400"/>
              <a:t>Context</a:t>
            </a:r>
          </a:p>
          <a:p>
            <a:pPr lvl="1"/>
            <a:r>
              <a:rPr lang="en-US" sz="2000"/>
              <a:t>Other planning processes</a:t>
            </a:r>
          </a:p>
          <a:p>
            <a:pPr lvl="1"/>
            <a:r>
              <a:rPr lang="en-US" sz="2000"/>
              <a:t>Planning boundaries</a:t>
            </a:r>
          </a:p>
          <a:p>
            <a:pPr lvl="1"/>
            <a:r>
              <a:rPr lang="en-US" sz="2000"/>
              <a:t>Public and stakeholder input</a:t>
            </a:r>
          </a:p>
        </p:txBody>
      </p:sp>
      <p:sp>
        <p:nvSpPr>
          <p:cNvPr id="508938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1042988" y="3284538"/>
            <a:ext cx="7639050" cy="2308225"/>
          </a:xfrm>
          <a:noFill/>
          <a:ln/>
        </p:spPr>
        <p:txBody>
          <a:bodyPr/>
          <a:lstStyle/>
          <a:p>
            <a:r>
              <a:rPr lang="en-US" sz="2400" dirty="0"/>
              <a:t>Process</a:t>
            </a:r>
          </a:p>
          <a:p>
            <a:pPr lvl="1"/>
            <a:r>
              <a:rPr lang="en-US" sz="2000" dirty="0"/>
              <a:t>Basic steps</a:t>
            </a:r>
          </a:p>
          <a:p>
            <a:pPr lvl="1"/>
            <a:r>
              <a:rPr lang="en-US" sz="2000" dirty="0"/>
              <a:t>Techniques</a:t>
            </a:r>
          </a:p>
          <a:p>
            <a:pPr lvl="1"/>
            <a:r>
              <a:rPr lang="en-US" sz="2000" dirty="0"/>
              <a:t>Goal setting and “visioning”</a:t>
            </a:r>
          </a:p>
          <a:p>
            <a:pPr lvl="1"/>
            <a:endParaRPr lang="en-US" sz="2000" dirty="0"/>
          </a:p>
          <a:p>
            <a:endParaRPr lang="en-US" sz="2000" dirty="0"/>
          </a:p>
        </p:txBody>
      </p:sp>
      <p:pic>
        <p:nvPicPr>
          <p:cNvPr id="7106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2706" y="3068960"/>
            <a:ext cx="3824514" cy="1181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44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74205" y="3429000"/>
            <a:ext cx="3671887" cy="2430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" name="AutoShape 2" descr="data:image/jpeg;base64,/9j/4AAQSkZJRgABAQAAAQABAAD/2wCEAAkGBhQSERQUEBQSFRUVFRUUFBUXFBQcFBgUFBQXFxQWFBUXHCceGBwmGhQUHy8gJSc1ODEuFx4xNTAqNSYrLCkBCQoKDgwOGg8PGTUkHyQ1LjUrLC02MTQwMjUpLioyNSw1LCwyNCosLCkpLSwsNSwsLy4qLyksLCwuNSwpNS8sKf/AABEIAHUAeAMBIgACEQEDEQH/xAAcAAACAgMBAQAAAAAAAAAAAAAABQQGAgMHAQj/xABBEAACAQIDAwcJBgQGAwAAAAABAgMAEQQSIQUGMRNBUWFxgaEyNEJygpGSstEHFCJSU7EVI8HwM0Nzk6LCJGJj/8QAGwEAAQUBAQAAAAAAAAAAAAAABQACAwQGAQf/xAA2EQABAwIDBAgFAgcAAAAAAAABAAIDBBEFITESQXGxBhMiM1FhgZEjMqHh8BTRFRZSYnKSwf/aAAwDAQACEQMRAD8A7DtPaXIqWsTYE2HGwIH/AGFKIt9ozxVh/fVemO2BaxHSBwvodDcc4sTcVVoN3y7SegQzZVAuCtiRYju49NXqZkLmnrNyC4nLWRPZ+mzvfK3hvurHHvVEefw+tb13hi/MKpWHwTsbBWv2W7tefqr3EQMls6lbi4uOPYeerRoYSbB3JZ4dIa5rdp0Qt42PO9leU21EfSX3it8WOVuB/euZSGs9mbQ5GQNraxBtx/u4pPwzsktdn4K5TdJDI8NkYADqb6ea6kDXtVKHfePnJHcfpUyLfCE+mnxAfNahzqaZurD7LSsrKd/yyD3CsNFKl3hjte9+wFvlBrFt68MPKlUdocfuKruIb82SttaX5tF+Cb0UlO9mHOiSoxsTYX4KCSeGgABNRtm774eYErIuguQbhgOkra9uu1Oa0vaXtzA1O5cd2XBrsidArHRS7D7w4d2CrLGWbyRexPZfjTAGmNcHZg3TnNc35hZe0UUU5NWjE4UPxpFvBshVw0pUlSQBcEg6sBftsTrVkpXvN5rJ7PzrUU5IicR4HkpYO8bxHNQIdiABSrNmHAliSObS56Kh7SwbEfzQXH5l0cX4nL5LU4hl/CKyZweNZ+ixB8DGlh3Dku1FMycFsrbjzVDx+DKDMCGQ6Bxwv0MPRPUaWyNVxx+FCOCLcm5CyqfJKE6k9Y4g1XzsQZiGkA0JUIC546BiNBoOmt5h+NQzQl8pDbLC1/R6SKUCmBc0/T1SfKWNlBJPAAXJPUBWjEwsvlKy34XBHDjxq6bO2Fa9ly3Fsxds9rg81gDpzV7tTZ+VSsmaSI6kEkuh/PGx4Hq4Gm/zNTCYMaOz4/ZW4+jcvVXc7teG73XPnNC7SlXyZZV7Hcf1qVtjZrQOVOqnVHt+F15mB/foNK3NbBmxI0EZgoOGvicWnIhOdl71vGW5dpJPwnJcg2fKy2bN6Jza9gpNsOfJioG6JU9xIU+BqO5qOz21HEcKYKWJu3si21r7WV9s7zs7Rvs6LuGIwqS4Uhxzd4I4EdBBF7082TIWgiZjctGhJ6SUBJ99VPZO0xJCT+dRIPbW58SR3Vatiebw/wClH8gryOhZ1dXNHa1rXHndw/4t487UIPnl6hTaKKKNKqile83msns/OtNKV7z+ayez861DUd0/geSlg71vEc0tSfSsvvFLTPR94rzZtRYAI11KYO4PGsI0VeAAqEcUOmtT7TUcSKeKgnRc6lOBNWEzBgQaRjb8d7ZhUhNpqeBFdMzhqudSlG0tliQch5LBneBrjKXe14mB4XyixqjzqQSDoQSCOcEaWrpeKVZBx1GoI4gjgRVb2tEZYZklZmkgvOkjC5MWivGzjXiVIvXpHRXpICW0c3oVmcZwjaBqGajXzVOkNR5DWx2rQ7V6csmwK67nbV/lZSdYyUPqPdkPc2de9a63sQ/+NB/pR/IK+edibREUwLGyOCkh6Fb0vZIVvZrvW6uJvh41a2ZEVGsdLqADbq0rz/E8P/T175xpIB7i9+d/Va+jqOspgw6tKdUUUVUUyKV7z+ayez8600pXvP5rJ7PzrUNR3T+B5KaDvW8RzVF2ttZYb5udiALEknXQAUol25M3kREDpZgPAXNG8EtsRH67j3q1QJCObTrGn7VR6N9HKWupRUTXJuRbdl9VSx7HKmhnEEIGgNyL638wN3msMVj8QeLqvqgnxP0pDjzK3GSQ+1bwFqdtKfzX9YA+Isax5G/FfhIPgbVv6XCqCk+SBvEi/O6yxxmtlPxJD6ZfsqZLs9gbi9+m5v76zjx2Ij8mV+83HjVrfBJzm3UQQe4Ea91aJNk34Ke06Dx18KuyspqgWkYDxAKuR4k9gyJCVYbfbEp5RVu0EHwp7sjeF5osXK65QIhANbgyTuNO5Ec0oxmxwouT3Af1NWjd7dhZcFDFnycqZp0cC6GW2VYpGHAiOJm1/MLdYN2E4fBUMmZGGkG9xfdnp9kQZic1RG5gN8uaqbtUd2qbtjZ74eV4pLZktexuNVDCx7CKXO1a1rg4AjRBgwg2Kwdq6/8AZXtF3hTP1qpvqyJYKx6OdfYrjbtXSvsn2woHJnjGxuP/AEkNwR2NmB7V6aEYyzaprgaEIrQZPXZaKxRriisajCypXvN5rJ7PzrTSle83msns/OtQVHcv4HkpYO9bxHNcl3qe0yH/AOh8Q1KnxFMt82s1+iQfvVabEXoz0IG1hx/yPJqD9KYb1bD/AGjmUwSW5qdh3pRC9ToZK1kwWYMNhdMpJvI9YfK1ap56jTy6L6w/Y1HlnqjGy5TI2XUTasmhrDcuV2OIiWQH8HKrhG0XEMmpJNtQqjMUBGawHC9a8c1xSfYu1/umMinK5lRjnXpRwUcDrysairW2ANro9RM2VLxOJZ2LOSzMSxJ4knUk1GdqtGN3JYcpJHNFyCryqu2e5gcXieyqb31T1lN6qLPRqKVkg7BUZic09peO1Ndz9p8jjIzewc8k3Y+inubKe6krtWnlLG9dljEjCw6HJWIuyQQvrDYuJzxKeqikO4G1+XgWThyi8pbmBbygOoNfutRXnbmlji06hG9c1baV7zeayez8600pXvN5rJ7PzrVao7p/A8lLB3reI5rj2/WmfqcH/kKqEclXrfXBl+WCi55h13vVUwGwC3FxfnUXzDtDWPhRHoPUxiidGXDave2/QKPpM0MdHM/5dnWywikqZE/RW4bFtzGs1wJFbdzQ7esRJVRuyC14knKPWH7GoUs1MMVEcg9YUrxFRxwncnQbB0Kjzy0kx6XplPS3Ek12WEubYhHacBW/cDGLNC+CaWZZZSI0LM7QrA7BpFiUMAjkqdSDe9tKr223Tl5OSjaJAxVY2LZ1Cm348xvm0ueu9S919lv+NyrKLLlJFrkEm45+jWpv2ibOk++STqjmKZY5lcKxW7xjMC1rAhlbSguGVrHVktOCLCxFvMC/5uRKspHMhZIRrdVV3rUTQTWJNaMuQ9rV9B/ZBERgob86E9xdiPCvKcfZ1h8uDg0I/kxaEa+QCfEmvK8+qHbUrz5nmig0CttLd4oWbDSBBmbLcLznKQ1h1m1Mq8NV3tD2lp3p7HbLg4blzbFwRzHOjpr0sAw6mUm4I6DS+fdtG4vH1fjW/cb6V1N8DGTdkQk8SVUn32rH+Gxfpx/Av0rMswGSM9ia1tMvujH8U7OyW5LlX8JkThJHIOh2W/c4N/fesG5Mf4loz0llKdzrp77V1g7Ni/Tj+BfpWDbIhP8AlRf7afStLQz19Nk+bbHmM/e/O6y9fhNBV3c1hjd4tyH+untYrlk2ycy6WI4gjhSbH7NVTZiAx4L6R7F4112fdGBjcKU6eTYoD2hdO/j11Jw270CCyxR/ApPeTcnvo+cYe1vYGfnp+eyBU3R+RknxJez5DM++Q+q4nFuc8vExxjrZC3uBsPfTXAbiwx65oy35mdCe7Ww7q6+NlxfpRfAv0r3+Gxfpx/Av0rL4gcSrriSps3+kCw55+t1tKM01IPhx5+JzP5wXNF2Ko9OP41+tZQYR4WV45hZSCU5UZGA5iuaxFia6T/DYv04/gX6V4+zIiP8ADj+BfpQaPBZo3bTZs+H3RF+Kbbdlzcl82b+7vRYWUGKVm5ctMkZjIyRMWt/NuQ5BuLDqpdudslcVjYIXF1ZjmF/KCqWy99rdl677vBub96QwvkEBHk5Fzq+YkPC/+WbaEZTw6zWjdL7OcNgmzRrmlCspmYkvZvKt6K6CwsOc69PojcUtT7Ljd9tfTX8us+Yu1caK17MjsvWey3VawGlrUVKjSwooAplnRRRSSRRRRSSRRRRSSRRRRSSRRRRSSRRRRSSUYxlmNzYcLADxNb1QDhRRXSksqKKK4kv/2Q=="/>
          <p:cNvSpPr>
            <a:spLocks noChangeAspect="1" noChangeArrowheads="1"/>
          </p:cNvSpPr>
          <p:nvPr/>
        </p:nvSpPr>
        <p:spPr bwMode="auto">
          <a:xfrm>
            <a:off x="0" y="-533400"/>
            <a:ext cx="1143000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8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8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8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8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508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08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8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8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8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710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8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4725" y="2132856"/>
            <a:ext cx="2353624" cy="1709286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Required MPO Products</a:t>
            </a:r>
          </a:p>
        </p:txBody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944563"/>
            <a:ext cx="6011896" cy="4525962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dirty="0"/>
              <a:t>Long Range Transportation Plan</a:t>
            </a:r>
          </a:p>
          <a:p>
            <a:pPr>
              <a:lnSpc>
                <a:spcPct val="0"/>
              </a:lnSpc>
            </a:pPr>
            <a:endParaRPr lang="en-US" dirty="0"/>
          </a:p>
          <a:p>
            <a:pPr>
              <a:lnSpc>
                <a:spcPct val="110000"/>
              </a:lnSpc>
            </a:pPr>
            <a:r>
              <a:rPr lang="en-US" dirty="0"/>
              <a:t>Transportation Improvement Program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List of Priority Projects	</a:t>
            </a:r>
          </a:p>
          <a:p>
            <a:pPr lvl="1">
              <a:lnSpc>
                <a:spcPct val="0"/>
              </a:lnSpc>
              <a:buFontTx/>
              <a:buNone/>
            </a:pPr>
            <a:endParaRPr lang="en-US" dirty="0"/>
          </a:p>
          <a:p>
            <a:pPr>
              <a:lnSpc>
                <a:spcPct val="140000"/>
              </a:lnSpc>
            </a:pPr>
            <a:r>
              <a:rPr lang="en-US" dirty="0"/>
              <a:t>Unified Planning Work Program</a:t>
            </a:r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60000"/>
              </a:lnSpc>
            </a:pPr>
            <a:r>
              <a:rPr lang="en-US" dirty="0"/>
              <a:t>Participation Plan</a:t>
            </a:r>
          </a:p>
          <a:p>
            <a:pPr>
              <a:lnSpc>
                <a:spcPct val="0"/>
              </a:lnSpc>
            </a:pPr>
            <a:endParaRPr lang="en-US" dirty="0"/>
          </a:p>
          <a:p>
            <a:pPr>
              <a:lnSpc>
                <a:spcPct val="140000"/>
              </a:lnSpc>
            </a:pPr>
            <a:r>
              <a:rPr lang="en-US" dirty="0"/>
              <a:t>Congestion Management </a:t>
            </a:r>
            <a:r>
              <a:rPr lang="en-US" dirty="0" smtClean="0"/>
              <a:t>Process 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682" y="4056743"/>
            <a:ext cx="2350008" cy="18180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7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7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7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7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7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75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52400"/>
            <a:ext cx="8229600" cy="114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/>
              <a:t>The Long Range Transportation Plan:</a:t>
            </a:r>
            <a:br>
              <a:rPr lang="en-US"/>
            </a:br>
            <a:r>
              <a:rPr lang="en-US"/>
              <a:t>Federal Requirements</a:t>
            </a:r>
          </a:p>
        </p:txBody>
      </p:sp>
      <p:sp>
        <p:nvSpPr>
          <p:cNvPr id="299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944563"/>
            <a:ext cx="8001000" cy="4525962"/>
          </a:xfrm>
        </p:spPr>
        <p:txBody>
          <a:bodyPr/>
          <a:lstStyle/>
          <a:p>
            <a:pPr>
              <a:lnSpc>
                <a:spcPct val="140000"/>
              </a:lnSpc>
              <a:spcAft>
                <a:spcPct val="20000"/>
              </a:spcAft>
            </a:pPr>
            <a:r>
              <a:rPr lang="en-US" sz="2000" dirty="0"/>
              <a:t>Describes a vision for the region, and policies, operational strategies, and projects to achieve it</a:t>
            </a:r>
          </a:p>
          <a:p>
            <a:pPr>
              <a:lnSpc>
                <a:spcPct val="140000"/>
              </a:lnSpc>
              <a:spcAft>
                <a:spcPct val="20000"/>
              </a:spcAft>
            </a:pPr>
            <a:r>
              <a:rPr lang="en-US" sz="2000" dirty="0"/>
              <a:t>Looks forward at least 20 years</a:t>
            </a:r>
          </a:p>
          <a:p>
            <a:pPr>
              <a:lnSpc>
                <a:spcPct val="140000"/>
              </a:lnSpc>
              <a:spcAft>
                <a:spcPct val="20000"/>
              </a:spcAft>
            </a:pPr>
            <a:r>
              <a:rPr lang="en-US" sz="2000" dirty="0"/>
              <a:t>Considers all transportation modes</a:t>
            </a:r>
          </a:p>
          <a:p>
            <a:pPr>
              <a:lnSpc>
                <a:spcPct val="140000"/>
              </a:lnSpc>
              <a:spcAft>
                <a:spcPct val="20000"/>
              </a:spcAft>
            </a:pPr>
            <a:r>
              <a:rPr lang="en-US" sz="2000" dirty="0"/>
              <a:t>Reflects federal planning factors and public involvement </a:t>
            </a:r>
          </a:p>
          <a:p>
            <a:pPr>
              <a:lnSpc>
                <a:spcPct val="140000"/>
              </a:lnSpc>
              <a:spcAft>
                <a:spcPct val="20000"/>
              </a:spcAft>
            </a:pPr>
            <a:r>
              <a:rPr lang="en-US" sz="2000" dirty="0"/>
              <a:t>Contains a financial plan and is fiscally constrained</a:t>
            </a:r>
          </a:p>
          <a:p>
            <a:pPr>
              <a:lnSpc>
                <a:spcPct val="140000"/>
              </a:lnSpc>
              <a:spcAft>
                <a:spcPct val="20000"/>
              </a:spcAft>
            </a:pPr>
            <a:r>
              <a:rPr lang="en-US" sz="2000" dirty="0"/>
              <a:t>Expressed in Year of Expenditure </a:t>
            </a:r>
            <a:r>
              <a:rPr lang="en-US" sz="2000" dirty="0" smtClean="0"/>
              <a:t>dollars</a:t>
            </a:r>
          </a:p>
          <a:p>
            <a:pPr>
              <a:lnSpc>
                <a:spcPct val="140000"/>
              </a:lnSpc>
              <a:spcAft>
                <a:spcPct val="20000"/>
              </a:spcAft>
            </a:pPr>
            <a:r>
              <a:rPr lang="en-US" sz="2000" dirty="0" smtClean="0"/>
              <a:t>Performance based</a:t>
            </a:r>
            <a:endParaRPr lang="en-US" sz="2000" dirty="0"/>
          </a:p>
          <a:p>
            <a:pPr>
              <a:lnSpc>
                <a:spcPct val="140000"/>
              </a:lnSpc>
              <a:spcAft>
                <a:spcPct val="20000"/>
              </a:spcAft>
            </a:pPr>
            <a:r>
              <a:rPr lang="en-US" sz="2000" dirty="0"/>
              <a:t>Is updated every 5 years, but can be amended anytime</a:t>
            </a:r>
          </a:p>
        </p:txBody>
      </p:sp>
      <p:pic>
        <p:nvPicPr>
          <p:cNvPr id="2990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5088" y="1740820"/>
            <a:ext cx="2364930" cy="3020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9901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0052" y="2204864"/>
            <a:ext cx="2221005" cy="286955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9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9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990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9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990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9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9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9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9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9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9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9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9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9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52400"/>
            <a:ext cx="8229600" cy="114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/>
              <a:t>The Long Range Transportation Plan:</a:t>
            </a:r>
            <a:br>
              <a:rPr lang="en-US"/>
            </a:br>
            <a:r>
              <a:rPr lang="en-US"/>
              <a:t>Florida Requirements</a:t>
            </a:r>
          </a:p>
        </p:txBody>
      </p:sp>
      <p:sp>
        <p:nvSpPr>
          <p:cNvPr id="292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066800"/>
            <a:ext cx="7924800" cy="5029200"/>
          </a:xfrm>
          <a:noFill/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500" dirty="0"/>
              <a:t>Must “give emphasis to” facilities of national, state, and regional significance</a:t>
            </a:r>
          </a:p>
          <a:p>
            <a:pPr lvl="1">
              <a:lnSpc>
                <a:spcPct val="110000"/>
              </a:lnSpc>
            </a:pPr>
            <a:r>
              <a:rPr lang="en-US" sz="2100" dirty="0"/>
              <a:t>Strategic Intermodal System (SIS)</a:t>
            </a:r>
          </a:p>
          <a:p>
            <a:pPr>
              <a:lnSpc>
                <a:spcPct val="110000"/>
              </a:lnSpc>
            </a:pPr>
            <a:r>
              <a:rPr lang="en-US" sz="2500" dirty="0"/>
              <a:t>Must reflect the goals of the Florida Transportation Plan (FTP)</a:t>
            </a:r>
          </a:p>
          <a:p>
            <a:pPr>
              <a:lnSpc>
                <a:spcPct val="110000"/>
              </a:lnSpc>
            </a:pPr>
            <a:r>
              <a:rPr lang="en-US" sz="2500" dirty="0"/>
              <a:t>Must be consistent with local comprehensive plans</a:t>
            </a:r>
          </a:p>
          <a:p>
            <a:pPr>
              <a:lnSpc>
                <a:spcPct val="110000"/>
              </a:lnSpc>
            </a:pPr>
            <a:r>
              <a:rPr lang="en-US" sz="2500" dirty="0"/>
              <a:t>Must reflect coordination among MPOs on facilities crossing MPO boundaries</a:t>
            </a:r>
          </a:p>
        </p:txBody>
      </p:sp>
      <p:sp>
        <p:nvSpPr>
          <p:cNvPr id="292869" name="Text Box 5"/>
          <p:cNvSpPr txBox="1">
            <a:spLocks noChangeArrowheads="1"/>
          </p:cNvSpPr>
          <p:nvPr/>
        </p:nvSpPr>
        <p:spPr bwMode="auto">
          <a:xfrm>
            <a:off x="1455738" y="2692400"/>
            <a:ext cx="603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92871" name="Text Box 7"/>
          <p:cNvSpPr txBox="1">
            <a:spLocks noChangeArrowheads="1"/>
          </p:cNvSpPr>
          <p:nvPr/>
        </p:nvSpPr>
        <p:spPr bwMode="auto">
          <a:xfrm>
            <a:off x="971600" y="958073"/>
            <a:ext cx="7957578" cy="4955203"/>
          </a:xfrm>
          <a:prstGeom prst="rect">
            <a:avLst/>
          </a:prstGeom>
          <a:solidFill>
            <a:schemeClr val="bg1"/>
          </a:solidFill>
          <a:ln w="5715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en-US" sz="2800" b="1" dirty="0">
                <a:solidFill>
                  <a:srgbClr val="0066CC"/>
                </a:solidFill>
                <a:latin typeface="Arial" pitchFamily="34" charset="0"/>
              </a:rPr>
              <a:t>FTP Goals</a:t>
            </a:r>
          </a:p>
          <a:p>
            <a:pPr lvl="1" algn="l">
              <a:lnSpc>
                <a:spcPct val="10000"/>
              </a:lnSpc>
            </a:pPr>
            <a:endParaRPr lang="en-US" sz="2400" b="1" dirty="0">
              <a:solidFill>
                <a:srgbClr val="0066CC"/>
              </a:solidFill>
              <a:latin typeface="Arial" pitchFamily="34" charset="0"/>
            </a:endParaRPr>
          </a:p>
          <a:p>
            <a:pPr lvl="1" algn="l">
              <a:lnSpc>
                <a:spcPct val="170000"/>
              </a:lnSpc>
              <a:buFontTx/>
              <a:buChar char="•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 </a:t>
            </a:r>
            <a:r>
              <a:rPr lang="en-US" sz="2400" dirty="0" smtClean="0">
                <a:solidFill>
                  <a:srgbClr val="0066CC"/>
                </a:solidFill>
                <a:latin typeface="Arial" pitchFamily="34" charset="0"/>
              </a:rPr>
              <a:t>Safety and security</a:t>
            </a:r>
          </a:p>
          <a:p>
            <a:pPr lvl="1" algn="l">
              <a:lnSpc>
                <a:spcPct val="170000"/>
              </a:lnSpc>
              <a:buFontTx/>
              <a:buChar char="•"/>
            </a:pPr>
            <a:r>
              <a:rPr lang="en-US" sz="2400" dirty="0" smtClean="0">
                <a:solidFill>
                  <a:srgbClr val="0066CC"/>
                </a:solidFill>
                <a:latin typeface="Arial" pitchFamily="34" charset="0"/>
              </a:rPr>
              <a:t> </a:t>
            </a: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Agile, resilient, and quality infrastructure</a:t>
            </a:r>
          </a:p>
          <a:p>
            <a:pPr lvl="1" algn="l">
              <a:lnSpc>
                <a:spcPct val="170000"/>
              </a:lnSpc>
              <a:buFontTx/>
              <a:buChar char="•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 Efficient and reliable mobility</a:t>
            </a:r>
          </a:p>
          <a:p>
            <a:pPr lvl="1" algn="l">
              <a:lnSpc>
                <a:spcPct val="170000"/>
              </a:lnSpc>
              <a:buFontTx/>
              <a:buChar char="•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 More transportation choices</a:t>
            </a:r>
          </a:p>
          <a:p>
            <a:pPr lvl="1" algn="l">
              <a:lnSpc>
                <a:spcPct val="170000"/>
              </a:lnSpc>
              <a:buFontTx/>
              <a:buChar char="•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 Economic competitiveness</a:t>
            </a:r>
          </a:p>
          <a:p>
            <a:pPr lvl="1" algn="l">
              <a:lnSpc>
                <a:spcPct val="170000"/>
              </a:lnSpc>
              <a:buFontTx/>
              <a:buChar char="•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 Quality places</a:t>
            </a:r>
          </a:p>
          <a:p>
            <a:pPr lvl="1" algn="l">
              <a:lnSpc>
                <a:spcPct val="170000"/>
              </a:lnSpc>
              <a:buFontTx/>
              <a:buChar char="•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 Environmental stewardship and energy conservation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2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2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2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2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2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871" grpId="0" animBg="1"/>
      <p:bldP spid="292871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2" name="AutoShape 12"/>
          <p:cNvSpPr>
            <a:spLocks noChangeArrowheads="1"/>
          </p:cNvSpPr>
          <p:nvPr/>
        </p:nvSpPr>
        <p:spPr bwMode="auto">
          <a:xfrm rot="2930306">
            <a:off x="7537450" y="2336800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981" name="Text Box 21"/>
          <p:cNvSpPr txBox="1">
            <a:spLocks noChangeArrowheads="1"/>
          </p:cNvSpPr>
          <p:nvPr/>
        </p:nvSpPr>
        <p:spPr bwMode="auto">
          <a:xfrm>
            <a:off x="2438400" y="2667000"/>
            <a:ext cx="4267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006600"/>
                </a:solidFill>
                <a:latin typeface="Tahoma" pitchFamily="34" charset="0"/>
              </a:rPr>
              <a:t>Good Long-Range Planning Practice</a:t>
            </a:r>
          </a:p>
        </p:txBody>
      </p:sp>
      <p:sp>
        <p:nvSpPr>
          <p:cNvPr id="296971" name="AutoShape 11"/>
          <p:cNvSpPr>
            <a:spLocks noChangeArrowheads="1"/>
          </p:cNvSpPr>
          <p:nvPr/>
        </p:nvSpPr>
        <p:spPr bwMode="auto">
          <a:xfrm rot="1085497">
            <a:off x="5845175" y="1255713"/>
            <a:ext cx="363538" cy="42068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962" name="Oval 2"/>
          <p:cNvSpPr>
            <a:spLocks noChangeArrowheads="1"/>
          </p:cNvSpPr>
          <p:nvPr/>
        </p:nvSpPr>
        <p:spPr bwMode="auto">
          <a:xfrm>
            <a:off x="7140575" y="2771775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Problem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Identification</a:t>
            </a:r>
          </a:p>
        </p:txBody>
      </p:sp>
      <p:sp>
        <p:nvSpPr>
          <p:cNvPr id="296963" name="Oval 3"/>
          <p:cNvSpPr>
            <a:spLocks noChangeArrowheads="1"/>
          </p:cNvSpPr>
          <p:nvPr/>
        </p:nvSpPr>
        <p:spPr bwMode="auto">
          <a:xfrm>
            <a:off x="6118225" y="1431925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rgbClr val="FF9933"/>
                </a:solidFill>
              </a:rPr>
              <a:t>Objectives</a:t>
            </a:r>
          </a:p>
        </p:txBody>
      </p:sp>
      <p:sp>
        <p:nvSpPr>
          <p:cNvPr id="296964" name="Oval 4"/>
          <p:cNvSpPr>
            <a:spLocks noChangeArrowheads="1"/>
          </p:cNvSpPr>
          <p:nvPr/>
        </p:nvSpPr>
        <p:spPr bwMode="auto">
          <a:xfrm>
            <a:off x="3690938" y="762000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rgbClr val="FF9933"/>
                </a:solidFill>
              </a:rPr>
              <a:t>Vision &amp; </a:t>
            </a:r>
          </a:p>
          <a:p>
            <a:pPr eaLnBrk="0" hangingPunct="0"/>
            <a:r>
              <a:rPr lang="en-US" b="1">
                <a:solidFill>
                  <a:srgbClr val="FF9933"/>
                </a:solidFill>
              </a:rPr>
              <a:t>Goals</a:t>
            </a:r>
          </a:p>
        </p:txBody>
      </p:sp>
      <p:sp>
        <p:nvSpPr>
          <p:cNvPr id="296965" name="Oval 5"/>
          <p:cNvSpPr>
            <a:spLocks noChangeArrowheads="1"/>
          </p:cNvSpPr>
          <p:nvPr/>
        </p:nvSpPr>
        <p:spPr bwMode="auto">
          <a:xfrm>
            <a:off x="5051425" y="5335588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Analysis &amp;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Evaluation</a:t>
            </a:r>
          </a:p>
        </p:txBody>
      </p:sp>
      <p:sp>
        <p:nvSpPr>
          <p:cNvPr id="296966" name="Oval 6"/>
          <p:cNvSpPr>
            <a:spLocks noChangeArrowheads="1"/>
          </p:cNvSpPr>
          <p:nvPr/>
        </p:nvSpPr>
        <p:spPr bwMode="auto">
          <a:xfrm>
            <a:off x="6769100" y="4322763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Alternatives</a:t>
            </a:r>
          </a:p>
        </p:txBody>
      </p:sp>
      <p:sp>
        <p:nvSpPr>
          <p:cNvPr id="296967" name="Oval 7"/>
          <p:cNvSpPr>
            <a:spLocks noChangeArrowheads="1"/>
          </p:cNvSpPr>
          <p:nvPr/>
        </p:nvSpPr>
        <p:spPr bwMode="auto">
          <a:xfrm>
            <a:off x="1268413" y="1319213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Monitoring</a:t>
            </a:r>
          </a:p>
        </p:txBody>
      </p:sp>
      <p:sp>
        <p:nvSpPr>
          <p:cNvPr id="296968" name="Oval 8"/>
          <p:cNvSpPr>
            <a:spLocks noChangeArrowheads="1"/>
          </p:cNvSpPr>
          <p:nvPr/>
        </p:nvSpPr>
        <p:spPr bwMode="auto">
          <a:xfrm>
            <a:off x="2435225" y="5238750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Plan Approval</a:t>
            </a:r>
          </a:p>
        </p:txBody>
      </p:sp>
      <p:sp>
        <p:nvSpPr>
          <p:cNvPr id="296969" name="Oval 9"/>
          <p:cNvSpPr>
            <a:spLocks noChangeArrowheads="1"/>
          </p:cNvSpPr>
          <p:nvPr/>
        </p:nvSpPr>
        <p:spPr bwMode="auto">
          <a:xfrm>
            <a:off x="250825" y="2668588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</a:rPr>
              <a:t>Initiative</a:t>
            </a:r>
          </a:p>
          <a:p>
            <a:pPr eaLnBrk="0" hangingPunct="0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</a:rPr>
              <a:t>Development</a:t>
            </a:r>
          </a:p>
          <a:p>
            <a:pPr eaLnBrk="0" hangingPunct="0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</a:rPr>
              <a:t>&amp; Operation</a:t>
            </a:r>
          </a:p>
        </p:txBody>
      </p:sp>
      <p:sp>
        <p:nvSpPr>
          <p:cNvPr id="296970" name="Oval 10"/>
          <p:cNvSpPr>
            <a:spLocks noChangeArrowheads="1"/>
          </p:cNvSpPr>
          <p:nvPr/>
        </p:nvSpPr>
        <p:spPr bwMode="auto">
          <a:xfrm>
            <a:off x="598488" y="4135438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Program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Development</a:t>
            </a:r>
          </a:p>
        </p:txBody>
      </p:sp>
      <p:sp>
        <p:nvSpPr>
          <p:cNvPr id="296973" name="AutoShape 13"/>
          <p:cNvSpPr>
            <a:spLocks noChangeArrowheads="1"/>
          </p:cNvSpPr>
          <p:nvPr/>
        </p:nvSpPr>
        <p:spPr bwMode="auto">
          <a:xfrm rot="6014936">
            <a:off x="7683500" y="3884613"/>
            <a:ext cx="363537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974" name="AutoShape 14"/>
          <p:cNvSpPr>
            <a:spLocks noChangeArrowheads="1"/>
          </p:cNvSpPr>
          <p:nvPr/>
        </p:nvSpPr>
        <p:spPr bwMode="auto">
          <a:xfrm rot="8386848">
            <a:off x="6958013" y="5213350"/>
            <a:ext cx="363537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975" name="AutoShape 15"/>
          <p:cNvSpPr>
            <a:spLocks noChangeArrowheads="1"/>
          </p:cNvSpPr>
          <p:nvPr/>
        </p:nvSpPr>
        <p:spPr bwMode="auto">
          <a:xfrm rot="10761161">
            <a:off x="4575175" y="5635625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976" name="AutoShape 16"/>
          <p:cNvSpPr>
            <a:spLocks noChangeArrowheads="1"/>
          </p:cNvSpPr>
          <p:nvPr/>
        </p:nvSpPr>
        <p:spPr bwMode="auto">
          <a:xfrm rot="13437586">
            <a:off x="2136775" y="5038725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977" name="AutoShape 17"/>
          <p:cNvSpPr>
            <a:spLocks noChangeArrowheads="1"/>
          </p:cNvSpPr>
          <p:nvPr/>
        </p:nvSpPr>
        <p:spPr bwMode="auto">
          <a:xfrm rot="-5674284">
            <a:off x="1354138" y="3690938"/>
            <a:ext cx="363537" cy="42068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978" name="AutoShape 18"/>
          <p:cNvSpPr>
            <a:spLocks noChangeArrowheads="1"/>
          </p:cNvSpPr>
          <p:nvPr/>
        </p:nvSpPr>
        <p:spPr bwMode="auto">
          <a:xfrm rot="-3718928">
            <a:off x="1584325" y="2270125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979" name="AutoShape 19"/>
          <p:cNvSpPr>
            <a:spLocks noChangeArrowheads="1"/>
          </p:cNvSpPr>
          <p:nvPr/>
        </p:nvSpPr>
        <p:spPr bwMode="auto">
          <a:xfrm rot="-934548">
            <a:off x="3225800" y="1223963"/>
            <a:ext cx="363538" cy="42068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1368425" y="1124744"/>
            <a:ext cx="6813920" cy="4645501"/>
            <a:chOff x="1368425" y="1278033"/>
            <a:chExt cx="6813920" cy="4645501"/>
          </a:xfrm>
        </p:grpSpPr>
        <p:pic>
          <p:nvPicPr>
            <p:cNvPr id="70656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5305" y="1278033"/>
              <a:ext cx="3747040" cy="240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00" name="Picture 4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8425" y="1560513"/>
              <a:ext cx="3098800" cy="23860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706563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0868" y="3536950"/>
              <a:ext cx="3095937" cy="2386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6564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91" y="3422693"/>
              <a:ext cx="3118303" cy="2386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969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969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969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969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96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969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969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2969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2969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2969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969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969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969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296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2969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2969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2969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296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2969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2969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296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2" grpId="0" animBg="1"/>
      <p:bldP spid="296981" grpId="0"/>
      <p:bldP spid="296971" grpId="0" animBg="1"/>
      <p:bldP spid="296962" grpId="0" animBg="1"/>
      <p:bldP spid="296963" grpId="0" animBg="1"/>
      <p:bldP spid="296963" grpId="1" animBg="1"/>
      <p:bldP spid="296964" grpId="0" animBg="1"/>
      <p:bldP spid="296964" grpId="1" animBg="1"/>
      <p:bldP spid="296965" grpId="0" animBg="1"/>
      <p:bldP spid="296966" grpId="0" animBg="1"/>
      <p:bldP spid="296967" grpId="0" animBg="1"/>
      <p:bldP spid="296968" grpId="0" animBg="1"/>
      <p:bldP spid="296969" grpId="0" animBg="1"/>
      <p:bldP spid="296970" grpId="0" animBg="1"/>
      <p:bldP spid="296973" grpId="0" animBg="1"/>
      <p:bldP spid="296974" grpId="0" animBg="1"/>
      <p:bldP spid="296975" grpId="0" animBg="1"/>
      <p:bldP spid="296976" grpId="0" animBg="1"/>
      <p:bldP spid="296977" grpId="0" animBg="1"/>
      <p:bldP spid="296978" grpId="0" animBg="1"/>
      <p:bldP spid="29697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179" name="Picture 11" descr="ALACHUA MA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1300" y="836613"/>
            <a:ext cx="6967538" cy="5205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917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1300" y="847725"/>
            <a:ext cx="6900863" cy="51736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</p:pic>
      <p:pic>
        <p:nvPicPr>
          <p:cNvPr id="5191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836613"/>
            <a:ext cx="6900863" cy="51736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</p:pic>
      <p:pic>
        <p:nvPicPr>
          <p:cNvPr id="51917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11300" y="836613"/>
            <a:ext cx="6900863" cy="51736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</p:pic>
      <p:pic>
        <p:nvPicPr>
          <p:cNvPr id="51917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11300" y="836613"/>
            <a:ext cx="6910388" cy="51831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</p:pic>
      <p:sp>
        <p:nvSpPr>
          <p:cNvPr id="519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Community Vision</a:t>
            </a:r>
          </a:p>
        </p:txBody>
      </p:sp>
      <p:grpSp>
        <p:nvGrpSpPr>
          <p:cNvPr id="519180" name="Group 12"/>
          <p:cNvGrpSpPr>
            <a:grpSpLocks/>
          </p:cNvGrpSpPr>
          <p:nvPr/>
        </p:nvGrpSpPr>
        <p:grpSpPr bwMode="auto">
          <a:xfrm>
            <a:off x="1042988" y="1268413"/>
            <a:ext cx="7869237" cy="4384675"/>
            <a:chOff x="603" y="1394"/>
            <a:chExt cx="4957" cy="2762"/>
          </a:xfrm>
        </p:grpSpPr>
        <p:pic>
          <p:nvPicPr>
            <p:cNvPr id="519181" name="Picture 13" descr="416 FINAL JPE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81" y="2393"/>
              <a:ext cx="2679" cy="176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</p:pic>
        <p:pic>
          <p:nvPicPr>
            <p:cNvPr id="519182" name="Picture 14" descr="103 FINAL JPE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03" y="1394"/>
              <a:ext cx="2595" cy="169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519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19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9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519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519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519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1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2" name="Oval 2"/>
          <p:cNvSpPr>
            <a:spLocks noChangeArrowheads="1"/>
          </p:cNvSpPr>
          <p:nvPr/>
        </p:nvSpPr>
        <p:spPr bwMode="auto">
          <a:xfrm>
            <a:off x="6985000" y="2771775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rgbClr val="FF9933"/>
                </a:solidFill>
              </a:rPr>
              <a:t>Problem</a:t>
            </a:r>
          </a:p>
          <a:p>
            <a:pPr eaLnBrk="0" hangingPunct="0"/>
            <a:r>
              <a:rPr lang="en-US" b="1">
                <a:solidFill>
                  <a:srgbClr val="FF9933"/>
                </a:solidFill>
              </a:rPr>
              <a:t>Identification</a:t>
            </a:r>
          </a:p>
        </p:txBody>
      </p:sp>
      <p:sp>
        <p:nvSpPr>
          <p:cNvPr id="737283" name="Oval 3"/>
          <p:cNvSpPr>
            <a:spLocks noChangeArrowheads="1"/>
          </p:cNvSpPr>
          <p:nvPr/>
        </p:nvSpPr>
        <p:spPr bwMode="auto">
          <a:xfrm>
            <a:off x="6118225" y="1431925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Objectives</a:t>
            </a:r>
          </a:p>
        </p:txBody>
      </p:sp>
      <p:pic>
        <p:nvPicPr>
          <p:cNvPr id="737302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0836" y="944563"/>
            <a:ext cx="3643127" cy="2733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37284" name="Oval 4"/>
          <p:cNvSpPr>
            <a:spLocks noChangeArrowheads="1"/>
          </p:cNvSpPr>
          <p:nvPr/>
        </p:nvSpPr>
        <p:spPr bwMode="auto">
          <a:xfrm>
            <a:off x="3690938" y="762000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Vision &amp; 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Goals</a:t>
            </a:r>
          </a:p>
        </p:txBody>
      </p:sp>
      <p:sp>
        <p:nvSpPr>
          <p:cNvPr id="737285" name="Oval 5"/>
          <p:cNvSpPr>
            <a:spLocks noChangeArrowheads="1"/>
          </p:cNvSpPr>
          <p:nvPr/>
        </p:nvSpPr>
        <p:spPr bwMode="auto">
          <a:xfrm>
            <a:off x="5051425" y="5335588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Analysis &amp;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Evaluation</a:t>
            </a:r>
          </a:p>
        </p:txBody>
      </p:sp>
      <p:sp>
        <p:nvSpPr>
          <p:cNvPr id="737286" name="Oval 6"/>
          <p:cNvSpPr>
            <a:spLocks noChangeArrowheads="1"/>
          </p:cNvSpPr>
          <p:nvPr/>
        </p:nvSpPr>
        <p:spPr bwMode="auto">
          <a:xfrm>
            <a:off x="6769100" y="4322763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Alternatives</a:t>
            </a:r>
          </a:p>
        </p:txBody>
      </p:sp>
      <p:sp>
        <p:nvSpPr>
          <p:cNvPr id="737287" name="Oval 7"/>
          <p:cNvSpPr>
            <a:spLocks noChangeArrowheads="1"/>
          </p:cNvSpPr>
          <p:nvPr/>
        </p:nvSpPr>
        <p:spPr bwMode="auto">
          <a:xfrm>
            <a:off x="1268413" y="1319213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Monitoring</a:t>
            </a:r>
          </a:p>
        </p:txBody>
      </p:sp>
      <p:sp>
        <p:nvSpPr>
          <p:cNvPr id="737288" name="Oval 8"/>
          <p:cNvSpPr>
            <a:spLocks noChangeArrowheads="1"/>
          </p:cNvSpPr>
          <p:nvPr/>
        </p:nvSpPr>
        <p:spPr bwMode="auto">
          <a:xfrm>
            <a:off x="2435225" y="5238750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Plan Approval</a:t>
            </a:r>
          </a:p>
        </p:txBody>
      </p:sp>
      <p:sp>
        <p:nvSpPr>
          <p:cNvPr id="737289" name="Oval 9"/>
          <p:cNvSpPr>
            <a:spLocks noChangeArrowheads="1"/>
          </p:cNvSpPr>
          <p:nvPr/>
        </p:nvSpPr>
        <p:spPr bwMode="auto">
          <a:xfrm>
            <a:off x="250825" y="2668588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</a:rPr>
              <a:t>Initiative</a:t>
            </a:r>
          </a:p>
          <a:p>
            <a:pPr eaLnBrk="0" hangingPunct="0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</a:rPr>
              <a:t>Development</a:t>
            </a:r>
          </a:p>
          <a:p>
            <a:pPr eaLnBrk="0" hangingPunct="0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</a:rPr>
              <a:t>&amp; Operation</a:t>
            </a:r>
          </a:p>
        </p:txBody>
      </p:sp>
      <p:sp>
        <p:nvSpPr>
          <p:cNvPr id="737290" name="Oval 10"/>
          <p:cNvSpPr>
            <a:spLocks noChangeArrowheads="1"/>
          </p:cNvSpPr>
          <p:nvPr/>
        </p:nvSpPr>
        <p:spPr bwMode="auto">
          <a:xfrm>
            <a:off x="598488" y="4135438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Program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Development</a:t>
            </a:r>
          </a:p>
        </p:txBody>
      </p:sp>
      <p:sp>
        <p:nvSpPr>
          <p:cNvPr id="737291" name="AutoShape 11"/>
          <p:cNvSpPr>
            <a:spLocks noChangeArrowheads="1"/>
          </p:cNvSpPr>
          <p:nvPr/>
        </p:nvSpPr>
        <p:spPr bwMode="auto">
          <a:xfrm rot="1085497">
            <a:off x="5845175" y="1255713"/>
            <a:ext cx="363538" cy="42068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292" name="AutoShape 12"/>
          <p:cNvSpPr>
            <a:spLocks noChangeArrowheads="1"/>
          </p:cNvSpPr>
          <p:nvPr/>
        </p:nvSpPr>
        <p:spPr bwMode="auto">
          <a:xfrm rot="2930306">
            <a:off x="7537450" y="2336800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293" name="AutoShape 13"/>
          <p:cNvSpPr>
            <a:spLocks noChangeArrowheads="1"/>
          </p:cNvSpPr>
          <p:nvPr/>
        </p:nvSpPr>
        <p:spPr bwMode="auto">
          <a:xfrm rot="6014936">
            <a:off x="7683500" y="3884613"/>
            <a:ext cx="363537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294" name="AutoShape 14"/>
          <p:cNvSpPr>
            <a:spLocks noChangeArrowheads="1"/>
          </p:cNvSpPr>
          <p:nvPr/>
        </p:nvSpPr>
        <p:spPr bwMode="auto">
          <a:xfrm rot="8386848">
            <a:off x="6958013" y="5213350"/>
            <a:ext cx="363537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295" name="AutoShape 15"/>
          <p:cNvSpPr>
            <a:spLocks noChangeArrowheads="1"/>
          </p:cNvSpPr>
          <p:nvPr/>
        </p:nvSpPr>
        <p:spPr bwMode="auto">
          <a:xfrm rot="10761161">
            <a:off x="4575175" y="5635625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296" name="AutoShape 16"/>
          <p:cNvSpPr>
            <a:spLocks noChangeArrowheads="1"/>
          </p:cNvSpPr>
          <p:nvPr/>
        </p:nvSpPr>
        <p:spPr bwMode="auto">
          <a:xfrm rot="13437586">
            <a:off x="2136775" y="5038725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297" name="AutoShape 17"/>
          <p:cNvSpPr>
            <a:spLocks noChangeArrowheads="1"/>
          </p:cNvSpPr>
          <p:nvPr/>
        </p:nvSpPr>
        <p:spPr bwMode="auto">
          <a:xfrm rot="-5674284">
            <a:off x="1354138" y="3690938"/>
            <a:ext cx="363537" cy="42068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298" name="AutoShape 18"/>
          <p:cNvSpPr>
            <a:spLocks noChangeArrowheads="1"/>
          </p:cNvSpPr>
          <p:nvPr/>
        </p:nvSpPr>
        <p:spPr bwMode="auto">
          <a:xfrm rot="-3718928">
            <a:off x="1584325" y="2270125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299" name="AutoShape 19"/>
          <p:cNvSpPr>
            <a:spLocks noChangeArrowheads="1"/>
          </p:cNvSpPr>
          <p:nvPr/>
        </p:nvSpPr>
        <p:spPr bwMode="auto">
          <a:xfrm rot="-934548">
            <a:off x="3225800" y="1223963"/>
            <a:ext cx="363538" cy="42068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300" name="Text Box 20"/>
          <p:cNvSpPr txBox="1">
            <a:spLocks noChangeArrowheads="1"/>
          </p:cNvSpPr>
          <p:nvPr/>
        </p:nvSpPr>
        <p:spPr bwMode="auto">
          <a:xfrm>
            <a:off x="2438400" y="2667000"/>
            <a:ext cx="4267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006600"/>
                </a:solidFill>
                <a:latin typeface="Tahoma" pitchFamily="34" charset="0"/>
              </a:rPr>
              <a:t>Good Long-Range Planning Practice</a:t>
            </a:r>
          </a:p>
        </p:txBody>
      </p:sp>
      <p:pic>
        <p:nvPicPr>
          <p:cNvPr id="737301" name="Picture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5876" y="1759529"/>
            <a:ext cx="2242200" cy="3361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0553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207" y="3440358"/>
            <a:ext cx="3717147" cy="24000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3728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37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737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37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737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737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37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737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737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737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737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737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737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737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737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737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737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737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737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737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37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37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0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82" grpId="0" animBg="1"/>
      <p:bldP spid="737282" grpId="1" animBg="1"/>
      <p:bldP spid="737283" grpId="0" animBg="1"/>
      <p:bldP spid="737284" grpId="0" animBg="1"/>
      <p:bldP spid="737285" grpId="0" animBg="1"/>
      <p:bldP spid="737286" grpId="1" animBg="1"/>
      <p:bldP spid="737287" grpId="0" animBg="1"/>
      <p:bldP spid="737288" grpId="0" animBg="1"/>
      <p:bldP spid="737289" grpId="0" animBg="1"/>
      <p:bldP spid="737290" grpId="0" animBg="1"/>
      <p:bldP spid="737291" grpId="0" animBg="1"/>
      <p:bldP spid="737292" grpId="0" animBg="1"/>
      <p:bldP spid="737293" grpId="0" animBg="1"/>
      <p:bldP spid="737294" grpId="0" animBg="1"/>
      <p:bldP spid="737295" grpId="0" animBg="1"/>
      <p:bldP spid="737296" grpId="0" animBg="1"/>
      <p:bldP spid="737297" grpId="0" animBg="1"/>
      <p:bldP spid="737298" grpId="0" animBg="1"/>
      <p:bldP spid="737299" grpId="0" animBg="1"/>
      <p:bldP spid="7373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Congestion Management Process (CMP)</a:t>
            </a:r>
          </a:p>
        </p:txBody>
      </p:sp>
      <p:sp>
        <p:nvSpPr>
          <p:cNvPr id="301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9813" y="1030288"/>
            <a:ext cx="7924800" cy="49911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200" dirty="0"/>
              <a:t>Required by federal and state </a:t>
            </a:r>
            <a:r>
              <a:rPr lang="en-US" sz="2200" dirty="0" smtClean="0"/>
              <a:t>law</a:t>
            </a:r>
            <a:endParaRPr lang="en-US" sz="2200" dirty="0"/>
          </a:p>
          <a:p>
            <a:pPr>
              <a:lnSpc>
                <a:spcPct val="120000"/>
              </a:lnSpc>
            </a:pPr>
            <a:r>
              <a:rPr lang="en-US" sz="2200" dirty="0" smtClean="0"/>
              <a:t>Specifies requirements for optional Congestion Management Plan</a:t>
            </a:r>
            <a:endParaRPr lang="en-US" sz="1000" dirty="0"/>
          </a:p>
          <a:p>
            <a:pPr>
              <a:lnSpc>
                <a:spcPct val="120000"/>
              </a:lnSpc>
            </a:pPr>
            <a:r>
              <a:rPr lang="en-US" sz="2200" dirty="0"/>
              <a:t>A technical process that identifies congested portions of the transportation </a:t>
            </a:r>
            <a:r>
              <a:rPr lang="en-US" sz="2200" dirty="0" smtClean="0"/>
              <a:t>system</a:t>
            </a:r>
            <a:endParaRPr lang="en-US" sz="1000" dirty="0"/>
          </a:p>
          <a:p>
            <a:pPr>
              <a:lnSpc>
                <a:spcPct val="120000"/>
              </a:lnSpc>
            </a:pPr>
            <a:r>
              <a:rPr lang="en-US" sz="2200" dirty="0"/>
              <a:t>Emphasis on management and operational approaches for reducing </a:t>
            </a:r>
            <a:r>
              <a:rPr lang="en-US" sz="2200" dirty="0" smtClean="0"/>
              <a:t>congestion</a:t>
            </a:r>
            <a:endParaRPr lang="en-US" sz="1000" dirty="0"/>
          </a:p>
          <a:p>
            <a:pPr>
              <a:lnSpc>
                <a:spcPct val="120000"/>
              </a:lnSpc>
            </a:pPr>
            <a:r>
              <a:rPr lang="en-US" sz="2200" dirty="0"/>
              <a:t>Address congestion through relatively inexpensive projects like improved signage and </a:t>
            </a:r>
            <a:r>
              <a:rPr lang="en-US" sz="2200" dirty="0" smtClean="0"/>
              <a:t>turn-lanes</a:t>
            </a:r>
            <a:endParaRPr lang="en-US" sz="1000" dirty="0"/>
          </a:p>
          <a:p>
            <a:pPr>
              <a:lnSpc>
                <a:spcPct val="120000"/>
              </a:lnSpc>
            </a:pPr>
            <a:r>
              <a:rPr lang="en-US" sz="2200" dirty="0"/>
              <a:t>Address congestion through expensive projects like new interchanges and high-tech solutions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1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1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1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1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Transportation Planning Studies</a:t>
            </a:r>
          </a:p>
        </p:txBody>
      </p:sp>
      <p:sp>
        <p:nvSpPr>
          <p:cNvPr id="30413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049338" y="981075"/>
            <a:ext cx="3810000" cy="4953000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sz="2000"/>
              <a:t>Corridor</a:t>
            </a:r>
          </a:p>
          <a:p>
            <a:pPr>
              <a:lnSpc>
                <a:spcPct val="140000"/>
              </a:lnSpc>
            </a:pPr>
            <a:r>
              <a:rPr lang="en-US" sz="2000"/>
              <a:t>Sub-Area</a:t>
            </a:r>
          </a:p>
          <a:p>
            <a:pPr>
              <a:lnSpc>
                <a:spcPct val="140000"/>
              </a:lnSpc>
            </a:pPr>
            <a:r>
              <a:rPr lang="en-US" sz="2000"/>
              <a:t>Freight Movement</a:t>
            </a:r>
          </a:p>
          <a:p>
            <a:pPr>
              <a:lnSpc>
                <a:spcPct val="140000"/>
              </a:lnSpc>
            </a:pPr>
            <a:r>
              <a:rPr lang="en-US" sz="2000"/>
              <a:t>Economic Impact</a:t>
            </a:r>
          </a:p>
          <a:p>
            <a:pPr>
              <a:lnSpc>
                <a:spcPct val="140000"/>
              </a:lnSpc>
            </a:pPr>
            <a:r>
              <a:rPr lang="en-US" sz="2000"/>
              <a:t>Safety/Crash</a:t>
            </a:r>
          </a:p>
          <a:p>
            <a:pPr>
              <a:lnSpc>
                <a:spcPct val="140000"/>
              </a:lnSpc>
            </a:pPr>
            <a:r>
              <a:rPr lang="en-US" sz="2000"/>
              <a:t>Intersection Operations</a:t>
            </a:r>
          </a:p>
          <a:p>
            <a:pPr>
              <a:lnSpc>
                <a:spcPct val="140000"/>
              </a:lnSpc>
            </a:pPr>
            <a:r>
              <a:rPr lang="en-US" sz="2000"/>
              <a:t>Access Management</a:t>
            </a:r>
          </a:p>
          <a:p>
            <a:pPr>
              <a:lnSpc>
                <a:spcPct val="140000"/>
              </a:lnSpc>
            </a:pPr>
            <a:r>
              <a:rPr lang="en-US" sz="2000"/>
              <a:t>Civil Rights/EJ</a:t>
            </a:r>
          </a:p>
          <a:p>
            <a:pPr>
              <a:lnSpc>
                <a:spcPct val="140000"/>
              </a:lnSpc>
            </a:pPr>
            <a:r>
              <a:rPr lang="en-US" sz="2000"/>
              <a:t>Intelligent Transportation Systems (ITS)</a:t>
            </a:r>
          </a:p>
          <a:p>
            <a:endParaRPr lang="en-US" sz="2000"/>
          </a:p>
        </p:txBody>
      </p:sp>
      <p:sp>
        <p:nvSpPr>
          <p:cNvPr id="30413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876800" y="981075"/>
            <a:ext cx="4038600" cy="4953000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sz="2000"/>
              <a:t>Origin-Destination (O-D)</a:t>
            </a:r>
          </a:p>
          <a:p>
            <a:pPr>
              <a:lnSpc>
                <a:spcPct val="140000"/>
              </a:lnSpc>
            </a:pPr>
            <a:r>
              <a:rPr lang="en-US" sz="2000"/>
              <a:t>Sociocultural</a:t>
            </a:r>
          </a:p>
          <a:p>
            <a:pPr>
              <a:lnSpc>
                <a:spcPct val="140000"/>
              </a:lnSpc>
            </a:pPr>
            <a:r>
              <a:rPr lang="en-US" sz="2000"/>
              <a:t>Transit</a:t>
            </a:r>
          </a:p>
          <a:p>
            <a:pPr>
              <a:lnSpc>
                <a:spcPct val="140000"/>
              </a:lnSpc>
            </a:pPr>
            <a:r>
              <a:rPr lang="en-US" sz="2000"/>
              <a:t>Land Use</a:t>
            </a:r>
          </a:p>
          <a:p>
            <a:pPr>
              <a:lnSpc>
                <a:spcPct val="140000"/>
              </a:lnSpc>
            </a:pPr>
            <a:r>
              <a:rPr lang="en-US" sz="2000"/>
              <a:t>Bicycle/Pedestrian</a:t>
            </a:r>
          </a:p>
          <a:p>
            <a:pPr>
              <a:lnSpc>
                <a:spcPct val="140000"/>
              </a:lnSpc>
            </a:pPr>
            <a:r>
              <a:rPr lang="en-US" sz="2000"/>
              <a:t>Greenway</a:t>
            </a:r>
          </a:p>
          <a:p>
            <a:pPr>
              <a:lnSpc>
                <a:spcPct val="140000"/>
              </a:lnSpc>
            </a:pPr>
            <a:r>
              <a:rPr lang="en-US" sz="2000"/>
              <a:t>Transportation Demand Management (TDM)</a:t>
            </a:r>
          </a:p>
          <a:p>
            <a:pPr>
              <a:lnSpc>
                <a:spcPct val="140000"/>
              </a:lnSpc>
            </a:pPr>
            <a:r>
              <a:rPr lang="en-US" sz="2000"/>
              <a:t>Operations &amp; Management (O&amp;M)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4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04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04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041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041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041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041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041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041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0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04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04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04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3041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041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041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041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Oval 2"/>
          <p:cNvSpPr>
            <a:spLocks noChangeArrowheads="1"/>
          </p:cNvSpPr>
          <p:nvPr/>
        </p:nvSpPr>
        <p:spPr bwMode="auto">
          <a:xfrm>
            <a:off x="7140575" y="2771775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Problem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Identification</a:t>
            </a:r>
          </a:p>
        </p:txBody>
      </p:sp>
      <p:sp>
        <p:nvSpPr>
          <p:cNvPr id="741379" name="Oval 3"/>
          <p:cNvSpPr>
            <a:spLocks noChangeArrowheads="1"/>
          </p:cNvSpPr>
          <p:nvPr/>
        </p:nvSpPr>
        <p:spPr bwMode="auto">
          <a:xfrm>
            <a:off x="6118225" y="1431925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741380" name="Oval 4"/>
          <p:cNvSpPr>
            <a:spLocks noChangeArrowheads="1"/>
          </p:cNvSpPr>
          <p:nvPr/>
        </p:nvSpPr>
        <p:spPr bwMode="auto">
          <a:xfrm>
            <a:off x="3690938" y="762000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Vision &amp; 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Goals</a:t>
            </a:r>
          </a:p>
        </p:txBody>
      </p:sp>
      <p:sp>
        <p:nvSpPr>
          <p:cNvPr id="741381" name="Oval 5"/>
          <p:cNvSpPr>
            <a:spLocks noChangeArrowheads="1"/>
          </p:cNvSpPr>
          <p:nvPr/>
        </p:nvSpPr>
        <p:spPr bwMode="auto">
          <a:xfrm>
            <a:off x="5051425" y="5335588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rgbClr val="FF9933"/>
                </a:solidFill>
              </a:rPr>
              <a:t>Analysis &amp;</a:t>
            </a:r>
          </a:p>
          <a:p>
            <a:pPr eaLnBrk="0" hangingPunct="0"/>
            <a:r>
              <a:rPr lang="en-US" b="1">
                <a:solidFill>
                  <a:srgbClr val="FF9933"/>
                </a:solidFill>
              </a:rPr>
              <a:t>Evaluation</a:t>
            </a:r>
          </a:p>
        </p:txBody>
      </p:sp>
      <p:sp>
        <p:nvSpPr>
          <p:cNvPr id="741382" name="Oval 6"/>
          <p:cNvSpPr>
            <a:spLocks noChangeArrowheads="1"/>
          </p:cNvSpPr>
          <p:nvPr/>
        </p:nvSpPr>
        <p:spPr bwMode="auto">
          <a:xfrm>
            <a:off x="6767513" y="4329113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rgbClr val="FF9933"/>
                </a:solidFill>
              </a:rPr>
              <a:t>Alternatives</a:t>
            </a:r>
          </a:p>
        </p:txBody>
      </p:sp>
      <p:sp>
        <p:nvSpPr>
          <p:cNvPr id="741383" name="Oval 7"/>
          <p:cNvSpPr>
            <a:spLocks noChangeArrowheads="1"/>
          </p:cNvSpPr>
          <p:nvPr/>
        </p:nvSpPr>
        <p:spPr bwMode="auto">
          <a:xfrm>
            <a:off x="1268413" y="1319213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Monitoring</a:t>
            </a:r>
          </a:p>
        </p:txBody>
      </p:sp>
      <p:sp>
        <p:nvSpPr>
          <p:cNvPr id="741384" name="Oval 8"/>
          <p:cNvSpPr>
            <a:spLocks noChangeArrowheads="1"/>
          </p:cNvSpPr>
          <p:nvPr/>
        </p:nvSpPr>
        <p:spPr bwMode="auto">
          <a:xfrm>
            <a:off x="2435225" y="5238750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Plan Approval</a:t>
            </a:r>
          </a:p>
        </p:txBody>
      </p:sp>
      <p:sp>
        <p:nvSpPr>
          <p:cNvPr id="741385" name="Oval 9"/>
          <p:cNvSpPr>
            <a:spLocks noChangeArrowheads="1"/>
          </p:cNvSpPr>
          <p:nvPr/>
        </p:nvSpPr>
        <p:spPr bwMode="auto">
          <a:xfrm>
            <a:off x="250825" y="2668588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</a:rPr>
              <a:t>Initiative</a:t>
            </a:r>
          </a:p>
          <a:p>
            <a:pPr eaLnBrk="0" hangingPunct="0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</a:rPr>
              <a:t>Development</a:t>
            </a:r>
          </a:p>
          <a:p>
            <a:pPr eaLnBrk="0" hangingPunct="0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</a:rPr>
              <a:t>&amp; Operation</a:t>
            </a:r>
          </a:p>
        </p:txBody>
      </p:sp>
      <p:sp>
        <p:nvSpPr>
          <p:cNvPr id="741386" name="Oval 10"/>
          <p:cNvSpPr>
            <a:spLocks noChangeArrowheads="1"/>
          </p:cNvSpPr>
          <p:nvPr/>
        </p:nvSpPr>
        <p:spPr bwMode="auto">
          <a:xfrm>
            <a:off x="598488" y="4135438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Program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Development</a:t>
            </a:r>
          </a:p>
        </p:txBody>
      </p:sp>
      <p:sp>
        <p:nvSpPr>
          <p:cNvPr id="741387" name="AutoShape 11"/>
          <p:cNvSpPr>
            <a:spLocks noChangeArrowheads="1"/>
          </p:cNvSpPr>
          <p:nvPr/>
        </p:nvSpPr>
        <p:spPr bwMode="auto">
          <a:xfrm rot="1085497">
            <a:off x="5845175" y="1255713"/>
            <a:ext cx="363538" cy="42068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1388" name="AutoShape 12"/>
          <p:cNvSpPr>
            <a:spLocks noChangeArrowheads="1"/>
          </p:cNvSpPr>
          <p:nvPr/>
        </p:nvSpPr>
        <p:spPr bwMode="auto">
          <a:xfrm rot="2930306">
            <a:off x="7537450" y="2336800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1389" name="AutoShape 13"/>
          <p:cNvSpPr>
            <a:spLocks noChangeArrowheads="1"/>
          </p:cNvSpPr>
          <p:nvPr/>
        </p:nvSpPr>
        <p:spPr bwMode="auto">
          <a:xfrm rot="6014936">
            <a:off x="7683500" y="3884613"/>
            <a:ext cx="363537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1390" name="AutoShape 14"/>
          <p:cNvSpPr>
            <a:spLocks noChangeArrowheads="1"/>
          </p:cNvSpPr>
          <p:nvPr/>
        </p:nvSpPr>
        <p:spPr bwMode="auto">
          <a:xfrm rot="8386848">
            <a:off x="6958013" y="5213350"/>
            <a:ext cx="363537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1391" name="AutoShape 15"/>
          <p:cNvSpPr>
            <a:spLocks noChangeArrowheads="1"/>
          </p:cNvSpPr>
          <p:nvPr/>
        </p:nvSpPr>
        <p:spPr bwMode="auto">
          <a:xfrm rot="10761161">
            <a:off x="4575175" y="5635625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1392" name="AutoShape 16"/>
          <p:cNvSpPr>
            <a:spLocks noChangeArrowheads="1"/>
          </p:cNvSpPr>
          <p:nvPr/>
        </p:nvSpPr>
        <p:spPr bwMode="auto">
          <a:xfrm rot="13437586">
            <a:off x="2136775" y="5038725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1393" name="AutoShape 17"/>
          <p:cNvSpPr>
            <a:spLocks noChangeArrowheads="1"/>
          </p:cNvSpPr>
          <p:nvPr/>
        </p:nvSpPr>
        <p:spPr bwMode="auto">
          <a:xfrm rot="-5674284">
            <a:off x="1354138" y="3690938"/>
            <a:ext cx="363537" cy="42068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1394" name="AutoShape 18"/>
          <p:cNvSpPr>
            <a:spLocks noChangeArrowheads="1"/>
          </p:cNvSpPr>
          <p:nvPr/>
        </p:nvSpPr>
        <p:spPr bwMode="auto">
          <a:xfrm rot="-3718928">
            <a:off x="1584325" y="2270125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1395" name="AutoShape 19"/>
          <p:cNvSpPr>
            <a:spLocks noChangeArrowheads="1"/>
          </p:cNvSpPr>
          <p:nvPr/>
        </p:nvSpPr>
        <p:spPr bwMode="auto">
          <a:xfrm rot="-934548">
            <a:off x="3225800" y="1223963"/>
            <a:ext cx="363538" cy="42068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1396" name="Text Box 20"/>
          <p:cNvSpPr txBox="1">
            <a:spLocks noChangeArrowheads="1"/>
          </p:cNvSpPr>
          <p:nvPr/>
        </p:nvSpPr>
        <p:spPr bwMode="auto">
          <a:xfrm>
            <a:off x="2438400" y="2667000"/>
            <a:ext cx="4267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006600"/>
                </a:solidFill>
                <a:latin typeface="Tahoma" pitchFamily="34" charset="0"/>
              </a:rPr>
              <a:t>Good Long-Range Planning Practice</a:t>
            </a:r>
          </a:p>
        </p:txBody>
      </p:sp>
      <p:pic>
        <p:nvPicPr>
          <p:cNvPr id="741399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5038" y="1302487"/>
            <a:ext cx="5189537" cy="32709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41401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8038" y="2153028"/>
            <a:ext cx="5461000" cy="33806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4138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6" presetClass="emph" presetSubtype="0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74138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741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41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741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741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41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741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741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741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741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741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741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741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741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741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741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741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741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741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741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741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741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1378" grpId="0" animBg="1"/>
      <p:bldP spid="741379" grpId="0" animBg="1"/>
      <p:bldP spid="741380" grpId="0" animBg="1"/>
      <p:bldP spid="741381" grpId="0" animBg="1"/>
      <p:bldP spid="741381" grpId="1" animBg="1"/>
      <p:bldP spid="741382" grpId="0" animBg="1"/>
      <p:bldP spid="741382" grpId="1" animBg="1"/>
      <p:bldP spid="741383" grpId="0" animBg="1"/>
      <p:bldP spid="741384" grpId="0" animBg="1"/>
      <p:bldP spid="741385" grpId="0" animBg="1"/>
      <p:bldP spid="741386" grpId="0" animBg="1"/>
      <p:bldP spid="741387" grpId="0" animBg="1"/>
      <p:bldP spid="741388" grpId="0" animBg="1"/>
      <p:bldP spid="741389" grpId="0" animBg="1"/>
      <p:bldP spid="741390" grpId="0" animBg="1"/>
      <p:bldP spid="741391" grpId="0" animBg="1"/>
      <p:bldP spid="741392" grpId="0" animBg="1"/>
      <p:bldP spid="741393" grpId="0" animBg="1"/>
      <p:bldP spid="741394" grpId="0" animBg="1"/>
      <p:bldP spid="741395" grpId="0" animBg="1"/>
      <p:bldP spid="74139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929" name="Picture 17" descr="MPj0399493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2492375"/>
            <a:ext cx="2698750" cy="3373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4917" name="Picture 5" descr="MPj028993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6213" y="3068638"/>
            <a:ext cx="3694112" cy="2482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4932" name="Picture 20" descr="MPj0341900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6213" y="3068638"/>
            <a:ext cx="3667125" cy="261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Financial Planning and Fiscal Constraint</a:t>
            </a:r>
          </a:p>
        </p:txBody>
      </p:sp>
      <p:sp>
        <p:nvSpPr>
          <p:cNvPr id="294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71550" y="944563"/>
            <a:ext cx="7904163" cy="147637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400"/>
              <a:t>Fiscal constraint:</a:t>
            </a:r>
          </a:p>
          <a:p>
            <a:pPr lvl="1">
              <a:lnSpc>
                <a:spcPct val="120000"/>
              </a:lnSpc>
            </a:pPr>
            <a:r>
              <a:rPr lang="en-US" sz="2000"/>
              <a:t>LRTP costs must not exceed reasonably available revenue</a:t>
            </a:r>
            <a:endParaRPr lang="en-US" sz="1800"/>
          </a:p>
        </p:txBody>
      </p:sp>
      <p:sp>
        <p:nvSpPr>
          <p:cNvPr id="294935" name="Rectangle 23"/>
          <p:cNvSpPr>
            <a:spLocks noGrp="1" noChangeArrowheads="1"/>
          </p:cNvSpPr>
          <p:nvPr>
            <p:ph type="body" sz="half" idx="2"/>
          </p:nvPr>
        </p:nvSpPr>
        <p:spPr>
          <a:xfrm>
            <a:off x="863600" y="2565400"/>
            <a:ext cx="4284663" cy="316865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400" dirty="0"/>
              <a:t>Financial planning: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Identify project “costs”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Identify reasonably available revenue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Identify the financial shortfall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Develop and apply a project selection </a:t>
            </a:r>
            <a:r>
              <a:rPr lang="en-US" sz="2000" dirty="0" smtClean="0"/>
              <a:t>and prioritization methodology for YOE</a:t>
            </a:r>
            <a:endParaRPr lang="en-US" sz="1800" dirty="0"/>
          </a:p>
        </p:txBody>
      </p:sp>
      <p:pic>
        <p:nvPicPr>
          <p:cNvPr id="294931" name="Picture 19" descr="MPj0400296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5963" y="2528888"/>
            <a:ext cx="2678112" cy="3348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4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4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4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949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4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4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94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4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49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4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949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4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5" grpId="0" uiExpand="1" build="p"/>
      <p:bldP spid="294935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498" name="Oval 2"/>
          <p:cNvSpPr>
            <a:spLocks noChangeArrowheads="1"/>
          </p:cNvSpPr>
          <p:nvPr/>
        </p:nvSpPr>
        <p:spPr bwMode="auto">
          <a:xfrm>
            <a:off x="7140575" y="2771775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Problem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Identification</a:t>
            </a:r>
          </a:p>
        </p:txBody>
      </p:sp>
      <p:sp>
        <p:nvSpPr>
          <p:cNvPr id="746499" name="Oval 3"/>
          <p:cNvSpPr>
            <a:spLocks noChangeArrowheads="1"/>
          </p:cNvSpPr>
          <p:nvPr/>
        </p:nvSpPr>
        <p:spPr bwMode="auto">
          <a:xfrm>
            <a:off x="6118225" y="1431925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746500" name="Oval 4"/>
          <p:cNvSpPr>
            <a:spLocks noChangeArrowheads="1"/>
          </p:cNvSpPr>
          <p:nvPr/>
        </p:nvSpPr>
        <p:spPr bwMode="auto">
          <a:xfrm>
            <a:off x="3690938" y="762000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Vision &amp; 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Goals</a:t>
            </a:r>
          </a:p>
        </p:txBody>
      </p:sp>
      <p:sp>
        <p:nvSpPr>
          <p:cNvPr id="746501" name="Oval 5"/>
          <p:cNvSpPr>
            <a:spLocks noChangeArrowheads="1"/>
          </p:cNvSpPr>
          <p:nvPr/>
        </p:nvSpPr>
        <p:spPr bwMode="auto">
          <a:xfrm>
            <a:off x="5051425" y="5335588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Analysis &amp;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Evaluation</a:t>
            </a:r>
          </a:p>
        </p:txBody>
      </p:sp>
      <p:sp>
        <p:nvSpPr>
          <p:cNvPr id="746502" name="Oval 6"/>
          <p:cNvSpPr>
            <a:spLocks noChangeArrowheads="1"/>
          </p:cNvSpPr>
          <p:nvPr/>
        </p:nvSpPr>
        <p:spPr bwMode="auto">
          <a:xfrm>
            <a:off x="6769100" y="4322763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Alternatives</a:t>
            </a:r>
          </a:p>
        </p:txBody>
      </p:sp>
      <p:sp>
        <p:nvSpPr>
          <p:cNvPr id="746503" name="Oval 7"/>
          <p:cNvSpPr>
            <a:spLocks noChangeArrowheads="1"/>
          </p:cNvSpPr>
          <p:nvPr/>
        </p:nvSpPr>
        <p:spPr bwMode="auto">
          <a:xfrm>
            <a:off x="1268413" y="1319213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Monitoring</a:t>
            </a:r>
          </a:p>
        </p:txBody>
      </p:sp>
      <p:sp>
        <p:nvSpPr>
          <p:cNvPr id="746504" name="Oval 8"/>
          <p:cNvSpPr>
            <a:spLocks noChangeArrowheads="1"/>
          </p:cNvSpPr>
          <p:nvPr/>
        </p:nvSpPr>
        <p:spPr bwMode="auto">
          <a:xfrm>
            <a:off x="2435225" y="5238750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rgbClr val="FF9933"/>
                </a:solidFill>
              </a:rPr>
              <a:t>Plan Approval</a:t>
            </a:r>
          </a:p>
        </p:txBody>
      </p:sp>
      <p:sp>
        <p:nvSpPr>
          <p:cNvPr id="746505" name="Oval 9"/>
          <p:cNvSpPr>
            <a:spLocks noChangeArrowheads="1"/>
          </p:cNvSpPr>
          <p:nvPr/>
        </p:nvSpPr>
        <p:spPr bwMode="auto">
          <a:xfrm>
            <a:off x="250825" y="2668588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</a:rPr>
              <a:t>Initiative</a:t>
            </a:r>
          </a:p>
          <a:p>
            <a:pPr eaLnBrk="0" hangingPunct="0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</a:rPr>
              <a:t>Development</a:t>
            </a:r>
          </a:p>
          <a:p>
            <a:pPr eaLnBrk="0" hangingPunct="0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</a:rPr>
              <a:t>&amp; Operation</a:t>
            </a:r>
          </a:p>
        </p:txBody>
      </p:sp>
      <p:sp>
        <p:nvSpPr>
          <p:cNvPr id="746506" name="Oval 10"/>
          <p:cNvSpPr>
            <a:spLocks noChangeArrowheads="1"/>
          </p:cNvSpPr>
          <p:nvPr/>
        </p:nvSpPr>
        <p:spPr bwMode="auto">
          <a:xfrm>
            <a:off x="598488" y="4135438"/>
            <a:ext cx="1927225" cy="923925"/>
          </a:xfrm>
          <a:prstGeom prst="ellipse">
            <a:avLst/>
          </a:prstGeom>
          <a:solidFill>
            <a:srgbClr val="33339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Program</a:t>
            </a:r>
          </a:p>
          <a:p>
            <a:pPr eaLnBrk="0" hangingPunct="0"/>
            <a:r>
              <a:rPr lang="en-US" b="1">
                <a:solidFill>
                  <a:schemeClr val="bg1"/>
                </a:solidFill>
              </a:rPr>
              <a:t>Development</a:t>
            </a:r>
          </a:p>
        </p:txBody>
      </p:sp>
      <p:sp>
        <p:nvSpPr>
          <p:cNvPr id="746507" name="AutoShape 11"/>
          <p:cNvSpPr>
            <a:spLocks noChangeArrowheads="1"/>
          </p:cNvSpPr>
          <p:nvPr/>
        </p:nvSpPr>
        <p:spPr bwMode="auto">
          <a:xfrm rot="1085497">
            <a:off x="5845175" y="1255713"/>
            <a:ext cx="363538" cy="42068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6508" name="AutoShape 12"/>
          <p:cNvSpPr>
            <a:spLocks noChangeArrowheads="1"/>
          </p:cNvSpPr>
          <p:nvPr/>
        </p:nvSpPr>
        <p:spPr bwMode="auto">
          <a:xfrm rot="2930306">
            <a:off x="7537450" y="2336800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6509" name="AutoShape 13"/>
          <p:cNvSpPr>
            <a:spLocks noChangeArrowheads="1"/>
          </p:cNvSpPr>
          <p:nvPr/>
        </p:nvSpPr>
        <p:spPr bwMode="auto">
          <a:xfrm rot="6014936">
            <a:off x="7683500" y="3884613"/>
            <a:ext cx="363537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6510" name="AutoShape 14"/>
          <p:cNvSpPr>
            <a:spLocks noChangeArrowheads="1"/>
          </p:cNvSpPr>
          <p:nvPr/>
        </p:nvSpPr>
        <p:spPr bwMode="auto">
          <a:xfrm rot="8386848">
            <a:off x="6958013" y="5213350"/>
            <a:ext cx="363537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6511" name="AutoShape 15"/>
          <p:cNvSpPr>
            <a:spLocks noChangeArrowheads="1"/>
          </p:cNvSpPr>
          <p:nvPr/>
        </p:nvSpPr>
        <p:spPr bwMode="auto">
          <a:xfrm rot="10761161">
            <a:off x="4575175" y="5635625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6512" name="AutoShape 16"/>
          <p:cNvSpPr>
            <a:spLocks noChangeArrowheads="1"/>
          </p:cNvSpPr>
          <p:nvPr/>
        </p:nvSpPr>
        <p:spPr bwMode="auto">
          <a:xfrm rot="13437586">
            <a:off x="2136775" y="5038725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6513" name="AutoShape 17"/>
          <p:cNvSpPr>
            <a:spLocks noChangeArrowheads="1"/>
          </p:cNvSpPr>
          <p:nvPr/>
        </p:nvSpPr>
        <p:spPr bwMode="auto">
          <a:xfrm rot="-5674284">
            <a:off x="1354138" y="3690938"/>
            <a:ext cx="363537" cy="42068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6514" name="AutoShape 18"/>
          <p:cNvSpPr>
            <a:spLocks noChangeArrowheads="1"/>
          </p:cNvSpPr>
          <p:nvPr/>
        </p:nvSpPr>
        <p:spPr bwMode="auto">
          <a:xfrm rot="-3718928">
            <a:off x="1584325" y="2270125"/>
            <a:ext cx="363538" cy="42068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6515" name="AutoShape 19"/>
          <p:cNvSpPr>
            <a:spLocks noChangeArrowheads="1"/>
          </p:cNvSpPr>
          <p:nvPr/>
        </p:nvSpPr>
        <p:spPr bwMode="auto">
          <a:xfrm rot="-934548">
            <a:off x="3225800" y="1223963"/>
            <a:ext cx="363538" cy="420687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6516" name="Text Box 20"/>
          <p:cNvSpPr txBox="1">
            <a:spLocks noChangeArrowheads="1"/>
          </p:cNvSpPr>
          <p:nvPr/>
        </p:nvSpPr>
        <p:spPr bwMode="auto">
          <a:xfrm>
            <a:off x="2438400" y="2667000"/>
            <a:ext cx="4267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006600"/>
                </a:solidFill>
                <a:latin typeface="Tahoma" pitchFamily="34" charset="0"/>
              </a:rPr>
              <a:t>Good Long-Range Planning Practice</a:t>
            </a:r>
          </a:p>
        </p:txBody>
      </p:sp>
      <p:sp>
        <p:nvSpPr>
          <p:cNvPr id="746518" name="Rectangle 2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responsibility of an MPO Board member is to:</a:t>
            </a:r>
          </a:p>
          <a:p>
            <a:pPr lvl="1"/>
            <a:r>
              <a:rPr lang="en-US"/>
              <a:t>Absorb analysis</a:t>
            </a:r>
          </a:p>
          <a:p>
            <a:pPr lvl="1"/>
            <a:r>
              <a:rPr lang="en-US"/>
              <a:t>Weigh input</a:t>
            </a:r>
          </a:p>
          <a:p>
            <a:pPr lvl="1"/>
            <a:r>
              <a:rPr lang="en-US"/>
              <a:t>Balance interests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175956" y="2396475"/>
            <a:ext cx="4774993" cy="3630611"/>
            <a:chOff x="3851920" y="2363033"/>
            <a:chExt cx="4774993" cy="3630611"/>
          </a:xfrm>
        </p:grpSpPr>
        <p:pic>
          <p:nvPicPr>
            <p:cNvPr id="71168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3248980"/>
              <a:ext cx="3710964" cy="27126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1685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9410" y="2363033"/>
              <a:ext cx="2347503" cy="363061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465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46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746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46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746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746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46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746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746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746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746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746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746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746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746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746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746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746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746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746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46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46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465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465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6498" grpId="0" animBg="1"/>
      <p:bldP spid="746499" grpId="0" animBg="1"/>
      <p:bldP spid="746500" grpId="0" animBg="1"/>
      <p:bldP spid="746501" grpId="0" animBg="1"/>
      <p:bldP spid="746502" grpId="0" animBg="1"/>
      <p:bldP spid="746503" grpId="0" animBg="1"/>
      <p:bldP spid="746504" grpId="0" animBg="1"/>
      <p:bldP spid="746504" grpId="1" animBg="1"/>
      <p:bldP spid="746505" grpId="0" animBg="1"/>
      <p:bldP spid="746506" grpId="0" animBg="1"/>
      <p:bldP spid="746507" grpId="0" animBg="1"/>
      <p:bldP spid="746508" grpId="0" animBg="1"/>
      <p:bldP spid="746509" grpId="0" animBg="1"/>
      <p:bldP spid="746510" grpId="0" animBg="1"/>
      <p:bldP spid="746511" grpId="0" animBg="1"/>
      <p:bldP spid="746512" grpId="0" animBg="1"/>
      <p:bldP spid="746513" grpId="0" animBg="1"/>
      <p:bldP spid="746514" grpId="0" animBg="1"/>
      <p:bldP spid="746515" grpId="0" animBg="1"/>
      <p:bldP spid="746516" grpId="0"/>
      <p:bldP spid="74651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Definitions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052513"/>
            <a:ext cx="7854950" cy="4525962"/>
          </a:xfrm>
        </p:spPr>
        <p:txBody>
          <a:bodyPr/>
          <a:lstStyle/>
          <a:p>
            <a:r>
              <a:rPr lang="en-US" dirty="0"/>
              <a:t>Planning</a:t>
            </a:r>
          </a:p>
          <a:p>
            <a:pPr lvl="1"/>
            <a:r>
              <a:rPr lang="en-US" dirty="0"/>
              <a:t>Setting a strategy for meeting a need and/or achieving a desired outcome</a:t>
            </a:r>
          </a:p>
          <a:p>
            <a:pPr lvl="1"/>
            <a:endParaRPr lang="en-US" dirty="0"/>
          </a:p>
          <a:p>
            <a:r>
              <a:rPr lang="en-US" dirty="0"/>
              <a:t>Programming</a:t>
            </a:r>
          </a:p>
          <a:p>
            <a:pPr lvl="1"/>
            <a:r>
              <a:rPr lang="en-US" dirty="0"/>
              <a:t>Scheduling work and assigning available</a:t>
            </a:r>
          </a:p>
          <a:p>
            <a:pPr lvl="1">
              <a:buFontTx/>
              <a:buNone/>
            </a:pPr>
            <a:r>
              <a:rPr lang="en-US" dirty="0"/>
              <a:t>	funds to implement planned</a:t>
            </a:r>
          </a:p>
          <a:p>
            <a:pPr lvl="1">
              <a:buFontTx/>
              <a:buNone/>
            </a:pPr>
            <a:r>
              <a:rPr lang="en-US" dirty="0"/>
              <a:t>	projects/activities</a:t>
            </a:r>
            <a:endParaRPr lang="en-US" sz="1800" dirty="0"/>
          </a:p>
        </p:txBody>
      </p:sp>
      <p:pic>
        <p:nvPicPr>
          <p:cNvPr id="2181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19925" y="2632207"/>
            <a:ext cx="1774825" cy="226668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0406" y="3864792"/>
            <a:ext cx="2718177" cy="2098649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8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8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8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5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  <p:pic>
        <p:nvPicPr>
          <p:cNvPr id="990211" name="Picture 3" descr="Answer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584325" y="1268413"/>
            <a:ext cx="6696075" cy="43624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Double JEOPARDY!</a:t>
            </a:r>
          </a:p>
        </p:txBody>
      </p:sp>
      <p:pic>
        <p:nvPicPr>
          <p:cNvPr id="788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1638" y="1676400"/>
            <a:ext cx="6481762" cy="33528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folHlink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MPO Programming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8063" y="620713"/>
            <a:ext cx="8001000" cy="4525962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Prevailing principles governing MPO programming:</a:t>
            </a:r>
          </a:p>
          <a:p>
            <a:pPr lvl="1"/>
            <a:r>
              <a:rPr lang="en-US" dirty="0"/>
              <a:t>Preserving the existing transportation infrastructure</a:t>
            </a:r>
          </a:p>
          <a:p>
            <a:pPr lvl="1"/>
            <a:r>
              <a:rPr lang="en-US" dirty="0"/>
              <a:t>Enhancing Florida’s economic competitiveness</a:t>
            </a:r>
          </a:p>
          <a:p>
            <a:pPr lvl="1"/>
            <a:r>
              <a:rPr lang="en-US" dirty="0"/>
              <a:t>Improving travel choices to ensure mobility</a:t>
            </a:r>
          </a:p>
          <a:p>
            <a:endParaRPr lang="en-US" sz="1000" dirty="0"/>
          </a:p>
          <a:p>
            <a:r>
              <a:rPr lang="en-US" dirty="0"/>
              <a:t>List of Priority Projects</a:t>
            </a:r>
          </a:p>
          <a:p>
            <a:endParaRPr lang="en-US" sz="1000" dirty="0"/>
          </a:p>
          <a:p>
            <a:pPr>
              <a:lnSpc>
                <a:spcPct val="60000"/>
              </a:lnSpc>
            </a:pPr>
            <a:r>
              <a:rPr lang="en-US" dirty="0"/>
              <a:t>Transportation Improvement</a:t>
            </a:r>
          </a:p>
          <a:p>
            <a:pPr>
              <a:lnSpc>
                <a:spcPct val="60000"/>
              </a:lnSpc>
              <a:buFont typeface="Wingdings" pitchFamily="2" charset="2"/>
              <a:buNone/>
            </a:pPr>
            <a:r>
              <a:rPr lang="en-US" dirty="0"/>
              <a:t>	Program (TIP)</a:t>
            </a:r>
          </a:p>
        </p:txBody>
      </p:sp>
      <p:pic>
        <p:nvPicPr>
          <p:cNvPr id="7055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6216" y="2798843"/>
            <a:ext cx="2214128" cy="1675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065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4228549"/>
            <a:ext cx="2212848" cy="16595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4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4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0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and MPO Programming</a:t>
            </a:r>
          </a:p>
        </p:txBody>
      </p:sp>
      <p:sp>
        <p:nvSpPr>
          <p:cNvPr id="74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052513"/>
            <a:ext cx="7777162" cy="4525962"/>
          </a:xfrm>
        </p:spPr>
        <p:txBody>
          <a:bodyPr/>
          <a:lstStyle/>
          <a:p>
            <a:r>
              <a:rPr lang="en-US" dirty="0"/>
              <a:t>FDOT 5-Year Work Program</a:t>
            </a:r>
          </a:p>
          <a:p>
            <a:pPr lvl="1"/>
            <a:r>
              <a:rPr lang="en-US" dirty="0"/>
              <a:t>Required by statute</a:t>
            </a:r>
          </a:p>
          <a:p>
            <a:pPr lvl="1"/>
            <a:endParaRPr lang="en-US" sz="600" dirty="0"/>
          </a:p>
          <a:p>
            <a:pPr lvl="1"/>
            <a:r>
              <a:rPr lang="en-US" dirty="0"/>
              <a:t>5-year horizon</a:t>
            </a:r>
          </a:p>
          <a:p>
            <a:pPr lvl="1"/>
            <a:endParaRPr lang="en-US" sz="600" dirty="0"/>
          </a:p>
          <a:p>
            <a:pPr lvl="1"/>
            <a:r>
              <a:rPr lang="en-US" dirty="0"/>
              <a:t>Updated annually with public and MPO input</a:t>
            </a:r>
          </a:p>
          <a:p>
            <a:pPr lvl="1"/>
            <a:endParaRPr lang="en-US" sz="600" dirty="0"/>
          </a:p>
          <a:p>
            <a:pPr lvl="1"/>
            <a:r>
              <a:rPr lang="en-US" dirty="0"/>
              <a:t>Lists sources of funding (state, federal and other)</a:t>
            </a:r>
          </a:p>
          <a:p>
            <a:pPr lvl="1"/>
            <a:endParaRPr lang="en-US" sz="600" dirty="0"/>
          </a:p>
          <a:p>
            <a:pPr lvl="1">
              <a:buFontTx/>
              <a:buNone/>
            </a:pPr>
            <a:endParaRPr lang="en-US" dirty="0"/>
          </a:p>
          <a:p>
            <a:r>
              <a:rPr lang="en-US" dirty="0"/>
              <a:t>Must be consistent with local MPO TIPs</a:t>
            </a:r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pic>
        <p:nvPicPr>
          <p:cNvPr id="7485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7875" y="3465513"/>
            <a:ext cx="1708150" cy="2397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4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4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48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48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4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547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List of Priority Projects</a:t>
            </a:r>
          </a:p>
        </p:txBody>
      </p:sp>
      <p:sp>
        <p:nvSpPr>
          <p:cNvPr id="75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22350" y="1098550"/>
            <a:ext cx="7834313" cy="4525963"/>
          </a:xfrm>
        </p:spPr>
        <p:txBody>
          <a:bodyPr/>
          <a:lstStyle/>
          <a:p>
            <a:r>
              <a:rPr lang="en-US"/>
              <a:t>Required under federal and state law</a:t>
            </a:r>
          </a:p>
          <a:p>
            <a:endParaRPr lang="en-US" sz="1200"/>
          </a:p>
          <a:p>
            <a:r>
              <a:rPr lang="en-US"/>
              <a:t>Contains projects drawn from the MPO LRTP</a:t>
            </a:r>
          </a:p>
          <a:p>
            <a:endParaRPr lang="en-US" sz="1200"/>
          </a:p>
          <a:p>
            <a:r>
              <a:rPr lang="en-US"/>
              <a:t>Must be based on project selection criteria</a:t>
            </a:r>
          </a:p>
          <a:p>
            <a:endParaRPr lang="en-US" sz="1200"/>
          </a:p>
          <a:p>
            <a:r>
              <a:rPr lang="en-US"/>
              <a:t>Must be reviewed by MPO technical and citizens advisory committees and approved by MPO Board</a:t>
            </a:r>
          </a:p>
          <a:p>
            <a:endParaRPr lang="en-US" sz="1200"/>
          </a:p>
          <a:p>
            <a:r>
              <a:rPr lang="en-US"/>
              <a:t>Must be submitted to FDOT by October 1</a:t>
            </a:r>
          </a:p>
          <a:p>
            <a:endParaRPr lang="en-US" sz="1200"/>
          </a:p>
          <a:p>
            <a:r>
              <a:rPr lang="en-US"/>
              <a:t>FDOT must consider projects listed during the development of the Tentative 5-Year Work Program</a:t>
            </a:r>
          </a:p>
          <a:p>
            <a:endParaRPr lang="en-US"/>
          </a:p>
        </p:txBody>
      </p:sp>
      <p:sp>
        <p:nvSpPr>
          <p:cNvPr id="750596" name="Text Box 4"/>
          <p:cNvSpPr txBox="1">
            <a:spLocks noChangeArrowheads="1"/>
          </p:cNvSpPr>
          <p:nvPr/>
        </p:nvSpPr>
        <p:spPr bwMode="auto">
          <a:xfrm>
            <a:off x="1116013" y="1016000"/>
            <a:ext cx="7742237" cy="4829014"/>
          </a:xfrm>
          <a:prstGeom prst="rect">
            <a:avLst/>
          </a:prstGeom>
          <a:solidFill>
            <a:schemeClr val="bg1"/>
          </a:solidFill>
          <a:ln w="5715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/>
            <a:endParaRPr lang="en-US" sz="1000" b="1" dirty="0">
              <a:solidFill>
                <a:srgbClr val="0066CC"/>
              </a:solidFill>
              <a:latin typeface="Arial" pitchFamily="34" charset="0"/>
            </a:endParaRPr>
          </a:p>
          <a:p>
            <a:pPr lvl="1"/>
            <a:r>
              <a:rPr lang="en-US" sz="2800" b="1" dirty="0">
                <a:solidFill>
                  <a:srgbClr val="0066CC"/>
                </a:solidFill>
                <a:latin typeface="Arial" pitchFamily="34" charset="0"/>
              </a:rPr>
              <a:t>Project Selection Criteria</a:t>
            </a:r>
            <a:endParaRPr lang="en-US" sz="2400" b="1" dirty="0">
              <a:solidFill>
                <a:srgbClr val="0066CC"/>
              </a:solidFill>
              <a:latin typeface="Arial" pitchFamily="34" charset="0"/>
            </a:endParaRPr>
          </a:p>
          <a:p>
            <a:pPr lvl="1" algn="l">
              <a:lnSpc>
                <a:spcPct val="10000"/>
              </a:lnSpc>
            </a:pPr>
            <a:endParaRPr lang="en-US" sz="1000" b="1" dirty="0">
              <a:solidFill>
                <a:srgbClr val="0066CC"/>
              </a:solidFill>
              <a:latin typeface="Arial" pitchFamily="34" charset="0"/>
            </a:endParaRPr>
          </a:p>
          <a:p>
            <a:pPr lvl="1" algn="l">
              <a:lnSpc>
                <a:spcPct val="190000"/>
              </a:lnSpc>
              <a:buFontTx/>
              <a:buChar char="•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   </a:t>
            </a:r>
            <a:r>
              <a:rPr lang="en-US" sz="2400">
                <a:solidFill>
                  <a:srgbClr val="0066CC"/>
                </a:solidFill>
                <a:latin typeface="Arial" pitchFamily="34" charset="0"/>
              </a:rPr>
              <a:t>MPO </a:t>
            </a:r>
            <a:r>
              <a:rPr lang="en-US" sz="2400" smtClean="0">
                <a:solidFill>
                  <a:srgbClr val="0066CC"/>
                </a:solidFill>
                <a:latin typeface="Arial" pitchFamily="34" charset="0"/>
              </a:rPr>
              <a:t>LRTP </a:t>
            </a:r>
            <a:endParaRPr lang="en-US" sz="2400" dirty="0">
              <a:solidFill>
                <a:srgbClr val="0066CC"/>
              </a:solidFill>
              <a:latin typeface="Arial" pitchFamily="34" charset="0"/>
            </a:endParaRPr>
          </a:p>
          <a:p>
            <a:pPr lvl="1" algn="l">
              <a:lnSpc>
                <a:spcPct val="190000"/>
              </a:lnSpc>
              <a:buFontTx/>
              <a:buChar char="•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   Strategic Intermodal System</a:t>
            </a:r>
          </a:p>
          <a:p>
            <a:pPr lvl="1" algn="l">
              <a:lnSpc>
                <a:spcPct val="190000"/>
              </a:lnSpc>
              <a:buFontTx/>
              <a:buChar char="•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   Transportation Regional Incentive Program</a:t>
            </a:r>
          </a:p>
          <a:p>
            <a:pPr lvl="1" algn="l">
              <a:lnSpc>
                <a:spcPct val="190000"/>
              </a:lnSpc>
              <a:buFontTx/>
              <a:buChar char="•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   Transportation management systems</a:t>
            </a:r>
          </a:p>
          <a:p>
            <a:pPr lvl="1" algn="l">
              <a:lnSpc>
                <a:spcPct val="190000"/>
              </a:lnSpc>
              <a:buFontTx/>
              <a:buChar char="•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   MPO public involvement procedures</a:t>
            </a:r>
          </a:p>
          <a:p>
            <a:pPr lvl="1" algn="l">
              <a:lnSpc>
                <a:spcPct val="170000"/>
              </a:lnSpc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5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750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5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0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505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0596" grpId="0" animBg="1"/>
      <p:bldP spid="750596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Partial List of Priority Projects</a:t>
            </a:r>
          </a:p>
        </p:txBody>
      </p:sp>
      <p:pic>
        <p:nvPicPr>
          <p:cNvPr id="7075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724" y="872716"/>
            <a:ext cx="5628700" cy="51449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0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Transportation Improvement Program (TIP)</a:t>
            </a:r>
          </a:p>
        </p:txBody>
      </p:sp>
      <p:sp>
        <p:nvSpPr>
          <p:cNvPr id="75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22350" y="1052513"/>
            <a:ext cx="7510463" cy="5005387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ct val="40000"/>
              </a:spcAft>
            </a:pPr>
            <a:r>
              <a:rPr lang="en-US" dirty="0"/>
              <a:t>Staged, multi-year, intermodal program of prioritized transportation initiatives</a:t>
            </a:r>
          </a:p>
          <a:p>
            <a:pPr>
              <a:lnSpc>
                <a:spcPct val="110000"/>
              </a:lnSpc>
              <a:spcAft>
                <a:spcPct val="40000"/>
              </a:spcAft>
            </a:pPr>
            <a:r>
              <a:rPr lang="en-US" dirty="0"/>
              <a:t>Reflects public and stakeholder involvement</a:t>
            </a:r>
          </a:p>
          <a:p>
            <a:pPr>
              <a:lnSpc>
                <a:spcPct val="110000"/>
              </a:lnSpc>
              <a:spcAft>
                <a:spcPct val="40000"/>
              </a:spcAft>
            </a:pPr>
            <a:r>
              <a:rPr lang="en-US" dirty="0"/>
              <a:t>Fiscally </a:t>
            </a:r>
            <a:r>
              <a:rPr lang="en-US" dirty="0" smtClean="0"/>
              <a:t>constrained</a:t>
            </a:r>
          </a:p>
          <a:p>
            <a:pPr>
              <a:lnSpc>
                <a:spcPct val="110000"/>
              </a:lnSpc>
              <a:spcAft>
                <a:spcPct val="40000"/>
              </a:spcAft>
            </a:pPr>
            <a:r>
              <a:rPr lang="en-US" dirty="0" smtClean="0"/>
              <a:t>Performance based</a:t>
            </a:r>
            <a:endParaRPr lang="en-US" dirty="0"/>
          </a:p>
          <a:p>
            <a:pPr>
              <a:lnSpc>
                <a:spcPct val="110000"/>
              </a:lnSpc>
              <a:spcAft>
                <a:spcPct val="40000"/>
              </a:spcAft>
            </a:pPr>
            <a:r>
              <a:rPr lang="en-US" dirty="0"/>
              <a:t>Shows annual activity over a 5-year period and must be updated every year</a:t>
            </a:r>
          </a:p>
          <a:p>
            <a:pPr>
              <a:lnSpc>
                <a:spcPct val="110000"/>
              </a:lnSpc>
            </a:pPr>
            <a:r>
              <a:rPr lang="en-US" dirty="0"/>
              <a:t>Consistent with the LRTP, local comprehensive plans and local modal plans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5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5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5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4691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Transportation Improvement Program (TIP)</a:t>
            </a:r>
          </a:p>
        </p:txBody>
      </p:sp>
      <p:sp>
        <p:nvSpPr>
          <p:cNvPr id="76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8063" y="1052513"/>
            <a:ext cx="7416800" cy="4932362"/>
          </a:xfrm>
        </p:spPr>
        <p:txBody>
          <a:bodyPr/>
          <a:lstStyle/>
          <a:p>
            <a:pPr>
              <a:spcAft>
                <a:spcPct val="40000"/>
              </a:spcAft>
            </a:pPr>
            <a:r>
              <a:rPr lang="en-US" dirty="0"/>
              <a:t>An initiative </a:t>
            </a:r>
            <a:r>
              <a:rPr lang="en-US" u="sng" dirty="0"/>
              <a:t>not</a:t>
            </a:r>
            <a:r>
              <a:rPr lang="en-US" dirty="0"/>
              <a:t> listed in the TIP cannot receive federal funds</a:t>
            </a:r>
          </a:p>
          <a:p>
            <a:pPr>
              <a:spcAft>
                <a:spcPct val="40000"/>
              </a:spcAft>
            </a:pPr>
            <a:r>
              <a:rPr lang="en-US" dirty="0"/>
              <a:t>The Statewide Transportation Improvement Program (STIP) is based on all </a:t>
            </a:r>
            <a:r>
              <a:rPr lang="en-US" dirty="0" smtClean="0"/>
              <a:t>27 </a:t>
            </a:r>
            <a:r>
              <a:rPr lang="en-US" dirty="0"/>
              <a:t>MPO TIPs and the FDOT 5-Year Work Program in rural counties</a:t>
            </a:r>
          </a:p>
          <a:p>
            <a:pPr>
              <a:spcAft>
                <a:spcPct val="40000"/>
              </a:spcAft>
            </a:pPr>
            <a:r>
              <a:rPr lang="en-US" dirty="0"/>
              <a:t>Shows projects to be funded from the State Transportation Trust Fund (STTF) </a:t>
            </a:r>
          </a:p>
          <a:p>
            <a:r>
              <a:rPr lang="en-US" dirty="0"/>
              <a:t>Shows, for informational purposes, local and privately funded projects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60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6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0835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Suggested TIP Format</a:t>
            </a:r>
          </a:p>
        </p:txBody>
      </p:sp>
      <p:pic>
        <p:nvPicPr>
          <p:cNvPr id="757764" name="Picture 4" descr="TIP Format"/>
          <p:cNvPicPr>
            <a:picLocks noChangeAspect="1" noChangeArrowheads="1"/>
          </p:cNvPicPr>
          <p:nvPr/>
        </p:nvPicPr>
        <p:blipFill rotWithShape="1">
          <a:blip r:embed="rId3" cstate="print"/>
          <a:srcRect t="5001"/>
          <a:stretch/>
        </p:blipFill>
        <p:spPr bwMode="auto">
          <a:xfrm>
            <a:off x="2459038" y="1097279"/>
            <a:ext cx="5137150" cy="4951095"/>
          </a:xfrm>
          <a:prstGeom prst="rect">
            <a:avLst/>
          </a:prstGeom>
          <a:noFill/>
        </p:spPr>
      </p:pic>
      <p:sp>
        <p:nvSpPr>
          <p:cNvPr id="757767" name="AutoShape 7"/>
          <p:cNvSpPr>
            <a:spLocks noChangeArrowheads="1"/>
          </p:cNvSpPr>
          <p:nvPr/>
        </p:nvSpPr>
        <p:spPr bwMode="auto">
          <a:xfrm>
            <a:off x="971550" y="1881188"/>
            <a:ext cx="1728788" cy="3238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57770" name="AutoShape 10"/>
          <p:cNvSpPr>
            <a:spLocks noChangeArrowheads="1"/>
          </p:cNvSpPr>
          <p:nvPr/>
        </p:nvSpPr>
        <p:spPr bwMode="auto">
          <a:xfrm>
            <a:off x="971550" y="4005263"/>
            <a:ext cx="1692275" cy="3238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57771" name="AutoShape 11"/>
          <p:cNvSpPr>
            <a:spLocks noChangeArrowheads="1"/>
          </p:cNvSpPr>
          <p:nvPr/>
        </p:nvSpPr>
        <p:spPr bwMode="auto">
          <a:xfrm rot="10800000">
            <a:off x="7235825" y="2744788"/>
            <a:ext cx="1549400" cy="3238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57772" name="AutoShape 12"/>
          <p:cNvSpPr>
            <a:spLocks noChangeArrowheads="1"/>
          </p:cNvSpPr>
          <p:nvPr/>
        </p:nvSpPr>
        <p:spPr bwMode="auto">
          <a:xfrm rot="10800000">
            <a:off x="6840538" y="5013325"/>
            <a:ext cx="1944687" cy="3238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57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5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57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5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757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57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67" grpId="0" animBg="1"/>
      <p:bldP spid="757767" grpId="1" animBg="1"/>
      <p:bldP spid="757770" grpId="0" animBg="1"/>
      <p:bldP spid="757770" grpId="1" animBg="1"/>
      <p:bldP spid="757771" grpId="0" animBg="1"/>
      <p:bldP spid="757771" grpId="1" animBg="1"/>
      <p:bldP spid="75777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571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2274" y="980727"/>
            <a:ext cx="6445349" cy="4987981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ffectLst/>
        </p:spPr>
      </p:pic>
      <p:sp>
        <p:nvSpPr>
          <p:cNvPr id="75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TIP Project Listing Page</a:t>
            </a:r>
          </a:p>
        </p:txBody>
      </p:sp>
      <p:pic>
        <p:nvPicPr>
          <p:cNvPr id="755730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48827" y="1844824"/>
            <a:ext cx="5016334" cy="1369740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755728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936" y="2479545"/>
            <a:ext cx="4397197" cy="2093581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755729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61659" y="1384547"/>
            <a:ext cx="778493" cy="280257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755731" name="Picture 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7063" y="1733151"/>
            <a:ext cx="2670655" cy="2665259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650" y="1412776"/>
            <a:ext cx="489401" cy="257143"/>
          </a:xfrm>
          <a:prstGeom prst="rect">
            <a:avLst/>
          </a:prstGeom>
          <a:ln w="28575">
            <a:solidFill>
              <a:srgbClr val="0066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807" y="4797151"/>
            <a:ext cx="5871533" cy="215187"/>
          </a:xfrm>
          <a:prstGeom prst="rect">
            <a:avLst/>
          </a:prstGeom>
          <a:ln w="28575">
            <a:solidFill>
              <a:srgbClr val="0066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755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7557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1000"/>
                                        <p:tgtEl>
                                          <p:spTgt spid="75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557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1000"/>
                                        <p:tgtEl>
                                          <p:spTgt spid="755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7557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1000"/>
                                        <p:tgtEl>
                                          <p:spTgt spid="755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7557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MPO as a Forum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066800"/>
            <a:ext cx="7931150" cy="4297363"/>
          </a:xfrm>
        </p:spPr>
        <p:txBody>
          <a:bodyPr/>
          <a:lstStyle/>
          <a:p>
            <a:r>
              <a:rPr lang="en-US"/>
              <a:t>‘3-C’ Process</a:t>
            </a:r>
          </a:p>
          <a:p>
            <a:pPr lvl="1"/>
            <a:r>
              <a:rPr lang="en-US"/>
              <a:t>Continuing, Cooperative and Comprehensive</a:t>
            </a:r>
          </a:p>
          <a:p>
            <a:pPr lvl="1"/>
            <a:r>
              <a:rPr lang="en-US"/>
              <a:t>Provide for the consideration of all modes of transportation</a:t>
            </a:r>
          </a:p>
          <a:p>
            <a:endParaRPr lang="en-US"/>
          </a:p>
          <a:p>
            <a:r>
              <a:rPr lang="en-US"/>
              <a:t>MPO fulfills this responsibility by providing a structure that ensures</a:t>
            </a:r>
          </a:p>
          <a:p>
            <a:pPr lvl="1"/>
            <a:r>
              <a:rPr lang="en-US"/>
              <a:t>Debate</a:t>
            </a:r>
          </a:p>
          <a:p>
            <a:pPr lvl="1"/>
            <a:r>
              <a:rPr lang="en-US"/>
              <a:t>Education</a:t>
            </a:r>
          </a:p>
          <a:p>
            <a:pPr lvl="1"/>
            <a:r>
              <a:rPr lang="en-US"/>
              <a:t>Input</a:t>
            </a:r>
          </a:p>
        </p:txBody>
      </p:sp>
      <p:pic>
        <p:nvPicPr>
          <p:cNvPr id="220164" name="Picture 4" descr="megapho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6213" y="3500438"/>
            <a:ext cx="3281362" cy="2182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0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0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0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0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0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0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3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5693" name="Picture 1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838200"/>
            <a:ext cx="354647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5608" name="Rectangle 56"/>
          <p:cNvSpPr>
            <a:spLocks noChangeArrowheads="1"/>
          </p:cNvSpPr>
          <p:nvPr/>
        </p:nvSpPr>
        <p:spPr bwMode="auto">
          <a:xfrm>
            <a:off x="3276600" y="1449388"/>
            <a:ext cx="3505200" cy="1371600"/>
          </a:xfrm>
          <a:prstGeom prst="rect">
            <a:avLst/>
          </a:prstGeom>
          <a:solidFill>
            <a:schemeClr val="hlink">
              <a:alpha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35706" name="Group 154"/>
          <p:cNvGrpSpPr>
            <a:grpSpLocks/>
          </p:cNvGrpSpPr>
          <p:nvPr/>
        </p:nvGrpSpPr>
        <p:grpSpPr bwMode="auto">
          <a:xfrm>
            <a:off x="3505200" y="1905000"/>
            <a:ext cx="2438400" cy="457200"/>
            <a:chOff x="2208" y="1200"/>
            <a:chExt cx="1536" cy="288"/>
          </a:xfrm>
        </p:grpSpPr>
        <p:sp>
          <p:nvSpPr>
            <p:cNvPr id="535556" name="Text Box 4"/>
            <p:cNvSpPr txBox="1">
              <a:spLocks noChangeArrowheads="1"/>
            </p:cNvSpPr>
            <p:nvPr/>
          </p:nvSpPr>
          <p:spPr bwMode="auto">
            <a:xfrm>
              <a:off x="2208" y="120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535617" name="Text Box 65"/>
            <p:cNvSpPr txBox="1">
              <a:spLocks noChangeArrowheads="1"/>
            </p:cNvSpPr>
            <p:nvPr/>
          </p:nvSpPr>
          <p:spPr bwMode="auto">
            <a:xfrm>
              <a:off x="2683" y="1238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sp>
        <p:nvSpPr>
          <p:cNvPr id="535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152400"/>
            <a:ext cx="7772400" cy="685800"/>
          </a:xfrm>
        </p:spPr>
        <p:txBody>
          <a:bodyPr/>
          <a:lstStyle/>
          <a:p>
            <a:r>
              <a:rPr lang="en-US" sz="2800">
                <a:solidFill>
                  <a:schemeClr val="bg1"/>
                </a:solidFill>
                <a:effectLst/>
              </a:rPr>
              <a:t>Project Priorities</a:t>
            </a:r>
          </a:p>
        </p:txBody>
      </p:sp>
      <p:sp>
        <p:nvSpPr>
          <p:cNvPr id="535565" name="Text Box 13"/>
          <p:cNvSpPr txBox="1">
            <a:spLocks noChangeArrowheads="1"/>
          </p:cNvSpPr>
          <p:nvPr/>
        </p:nvSpPr>
        <p:spPr bwMode="auto">
          <a:xfrm rot="5400000">
            <a:off x="-91281" y="1899444"/>
            <a:ext cx="33131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INTO THE</a:t>
            </a:r>
          </a:p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WORK PROGRAM</a:t>
            </a:r>
          </a:p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AND TIP</a:t>
            </a:r>
          </a:p>
        </p:txBody>
      </p:sp>
      <p:grpSp>
        <p:nvGrpSpPr>
          <p:cNvPr id="535707" name="Group 155"/>
          <p:cNvGrpSpPr>
            <a:grpSpLocks/>
          </p:cNvGrpSpPr>
          <p:nvPr/>
        </p:nvGrpSpPr>
        <p:grpSpPr bwMode="auto">
          <a:xfrm>
            <a:off x="2211388" y="1592263"/>
            <a:ext cx="884237" cy="1074737"/>
            <a:chOff x="1344" y="1008"/>
            <a:chExt cx="528" cy="672"/>
          </a:xfrm>
        </p:grpSpPr>
        <p:sp>
          <p:nvSpPr>
            <p:cNvPr id="535566" name="Line 14"/>
            <p:cNvSpPr>
              <a:spLocks noChangeShapeType="1"/>
            </p:cNvSpPr>
            <p:nvPr/>
          </p:nvSpPr>
          <p:spPr bwMode="auto">
            <a:xfrm>
              <a:off x="1344" y="1008"/>
              <a:ext cx="5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5567" name="Line 15"/>
            <p:cNvSpPr>
              <a:spLocks noChangeShapeType="1"/>
            </p:cNvSpPr>
            <p:nvPr/>
          </p:nvSpPr>
          <p:spPr bwMode="auto">
            <a:xfrm>
              <a:off x="1344" y="1344"/>
              <a:ext cx="5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5568" name="Line 16"/>
            <p:cNvSpPr>
              <a:spLocks noChangeShapeType="1"/>
            </p:cNvSpPr>
            <p:nvPr/>
          </p:nvSpPr>
          <p:spPr bwMode="auto">
            <a:xfrm>
              <a:off x="1344" y="1680"/>
              <a:ext cx="5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35569" name="Text Box 17"/>
          <p:cNvSpPr txBox="1">
            <a:spLocks noChangeArrowheads="1"/>
          </p:cNvSpPr>
          <p:nvPr/>
        </p:nvSpPr>
        <p:spPr bwMode="auto">
          <a:xfrm>
            <a:off x="7162800" y="1327150"/>
            <a:ext cx="1701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ELAPSED TIME </a:t>
            </a:r>
          </a:p>
          <a:p>
            <a:r>
              <a:rPr lang="en-US" sz="2400">
                <a:latin typeface="Times New Roman" pitchFamily="18" charset="0"/>
              </a:rPr>
              <a:t>0 Years</a:t>
            </a:r>
          </a:p>
        </p:txBody>
      </p:sp>
      <p:grpSp>
        <p:nvGrpSpPr>
          <p:cNvPr id="535700" name="Group 148"/>
          <p:cNvGrpSpPr>
            <a:grpSpLocks/>
          </p:cNvGrpSpPr>
          <p:nvPr/>
        </p:nvGrpSpPr>
        <p:grpSpPr bwMode="auto">
          <a:xfrm>
            <a:off x="3505200" y="4191000"/>
            <a:ext cx="2362200" cy="457200"/>
            <a:chOff x="2208" y="2640"/>
            <a:chExt cx="1488" cy="288"/>
          </a:xfrm>
        </p:grpSpPr>
        <p:sp>
          <p:nvSpPr>
            <p:cNvPr id="535561" name="Text Box 9"/>
            <p:cNvSpPr txBox="1">
              <a:spLocks noChangeArrowheads="1"/>
            </p:cNvSpPr>
            <p:nvPr/>
          </p:nvSpPr>
          <p:spPr bwMode="auto">
            <a:xfrm>
              <a:off x="2208" y="264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0000FF"/>
                  </a:solidFill>
                  <a:latin typeface="Times New Roman" pitchFamily="18" charset="0"/>
                </a:rPr>
                <a:t>7</a:t>
              </a:r>
            </a:p>
          </p:txBody>
        </p:sp>
        <p:sp>
          <p:nvSpPr>
            <p:cNvPr id="535609" name="Text Box 57"/>
            <p:cNvSpPr txBox="1">
              <a:spLocks noChangeArrowheads="1"/>
            </p:cNvSpPr>
            <p:nvPr/>
          </p:nvSpPr>
          <p:spPr bwMode="auto">
            <a:xfrm>
              <a:off x="2687" y="2640"/>
              <a:ext cx="10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srgbClr val="0000FF"/>
                  </a:solidFill>
                  <a:latin typeface="Times New Roman" pitchFamily="18" charset="0"/>
                </a:rPr>
                <a:t>Your Project</a:t>
              </a:r>
            </a:p>
          </p:txBody>
        </p:sp>
      </p:grpSp>
      <p:grpSp>
        <p:nvGrpSpPr>
          <p:cNvPr id="535704" name="Group 152"/>
          <p:cNvGrpSpPr>
            <a:grpSpLocks/>
          </p:cNvGrpSpPr>
          <p:nvPr/>
        </p:nvGrpSpPr>
        <p:grpSpPr bwMode="auto">
          <a:xfrm>
            <a:off x="3505200" y="1447800"/>
            <a:ext cx="2438400" cy="457200"/>
            <a:chOff x="2208" y="912"/>
            <a:chExt cx="1536" cy="288"/>
          </a:xfrm>
        </p:grpSpPr>
        <p:sp>
          <p:nvSpPr>
            <p:cNvPr id="535555" name="Text Box 3"/>
            <p:cNvSpPr txBox="1">
              <a:spLocks noChangeArrowheads="1"/>
            </p:cNvSpPr>
            <p:nvPr/>
          </p:nvSpPr>
          <p:spPr bwMode="auto">
            <a:xfrm>
              <a:off x="2208" y="91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535610" name="Text Box 58"/>
            <p:cNvSpPr txBox="1">
              <a:spLocks noChangeArrowheads="1"/>
            </p:cNvSpPr>
            <p:nvPr/>
          </p:nvSpPr>
          <p:spPr bwMode="auto">
            <a:xfrm>
              <a:off x="2683" y="912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35703" name="Group 151"/>
          <p:cNvGrpSpPr>
            <a:grpSpLocks/>
          </p:cNvGrpSpPr>
          <p:nvPr/>
        </p:nvGrpSpPr>
        <p:grpSpPr bwMode="auto">
          <a:xfrm>
            <a:off x="3397250" y="5486400"/>
            <a:ext cx="2478088" cy="473075"/>
            <a:chOff x="2140" y="3456"/>
            <a:chExt cx="1561" cy="298"/>
          </a:xfrm>
        </p:grpSpPr>
        <p:sp>
          <p:nvSpPr>
            <p:cNvPr id="535564" name="Text Box 12"/>
            <p:cNvSpPr txBox="1">
              <a:spLocks noChangeArrowheads="1"/>
            </p:cNvSpPr>
            <p:nvPr/>
          </p:nvSpPr>
          <p:spPr bwMode="auto">
            <a:xfrm>
              <a:off x="2140" y="3456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535611" name="Text Box 59"/>
            <p:cNvSpPr txBox="1">
              <a:spLocks noChangeArrowheads="1"/>
            </p:cNvSpPr>
            <p:nvPr/>
          </p:nvSpPr>
          <p:spPr bwMode="auto">
            <a:xfrm>
              <a:off x="2640" y="3504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35701" name="Group 149"/>
          <p:cNvGrpSpPr>
            <a:grpSpLocks/>
          </p:cNvGrpSpPr>
          <p:nvPr/>
        </p:nvGrpSpPr>
        <p:grpSpPr bwMode="auto">
          <a:xfrm>
            <a:off x="3505200" y="4648200"/>
            <a:ext cx="2370138" cy="457200"/>
            <a:chOff x="2208" y="2928"/>
            <a:chExt cx="1493" cy="288"/>
          </a:xfrm>
        </p:grpSpPr>
        <p:sp>
          <p:nvSpPr>
            <p:cNvPr id="535562" name="Text Box 10"/>
            <p:cNvSpPr txBox="1">
              <a:spLocks noChangeArrowheads="1"/>
            </p:cNvSpPr>
            <p:nvPr/>
          </p:nvSpPr>
          <p:spPr bwMode="auto">
            <a:xfrm>
              <a:off x="2208" y="2928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535612" name="Text Box 60"/>
            <p:cNvSpPr txBox="1">
              <a:spLocks noChangeArrowheads="1"/>
            </p:cNvSpPr>
            <p:nvPr/>
          </p:nvSpPr>
          <p:spPr bwMode="auto">
            <a:xfrm>
              <a:off x="2640" y="2928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35699" name="Group 147"/>
          <p:cNvGrpSpPr>
            <a:grpSpLocks/>
          </p:cNvGrpSpPr>
          <p:nvPr/>
        </p:nvGrpSpPr>
        <p:grpSpPr bwMode="auto">
          <a:xfrm>
            <a:off x="3505200" y="3717925"/>
            <a:ext cx="2438400" cy="473075"/>
            <a:chOff x="2208" y="2342"/>
            <a:chExt cx="1536" cy="298"/>
          </a:xfrm>
        </p:grpSpPr>
        <p:sp>
          <p:nvSpPr>
            <p:cNvPr id="535560" name="Text Box 8"/>
            <p:cNvSpPr txBox="1">
              <a:spLocks noChangeArrowheads="1"/>
            </p:cNvSpPr>
            <p:nvPr/>
          </p:nvSpPr>
          <p:spPr bwMode="auto">
            <a:xfrm>
              <a:off x="2208" y="235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535613" name="Text Box 61"/>
            <p:cNvSpPr txBox="1">
              <a:spLocks noChangeArrowheads="1"/>
            </p:cNvSpPr>
            <p:nvPr/>
          </p:nvSpPr>
          <p:spPr bwMode="auto">
            <a:xfrm>
              <a:off x="2683" y="2342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35698" name="Group 146"/>
          <p:cNvGrpSpPr>
            <a:grpSpLocks/>
          </p:cNvGrpSpPr>
          <p:nvPr/>
        </p:nvGrpSpPr>
        <p:grpSpPr bwMode="auto">
          <a:xfrm>
            <a:off x="3505200" y="3260725"/>
            <a:ext cx="2438400" cy="473075"/>
            <a:chOff x="2208" y="2054"/>
            <a:chExt cx="1536" cy="298"/>
          </a:xfrm>
        </p:grpSpPr>
        <p:sp>
          <p:nvSpPr>
            <p:cNvPr id="535559" name="Text Box 7"/>
            <p:cNvSpPr txBox="1">
              <a:spLocks noChangeArrowheads="1"/>
            </p:cNvSpPr>
            <p:nvPr/>
          </p:nvSpPr>
          <p:spPr bwMode="auto">
            <a:xfrm>
              <a:off x="2208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535614" name="Text Box 62"/>
            <p:cNvSpPr txBox="1">
              <a:spLocks noChangeArrowheads="1"/>
            </p:cNvSpPr>
            <p:nvPr/>
          </p:nvSpPr>
          <p:spPr bwMode="auto">
            <a:xfrm>
              <a:off x="2683" y="2054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35697" name="Group 145"/>
          <p:cNvGrpSpPr>
            <a:grpSpLocks/>
          </p:cNvGrpSpPr>
          <p:nvPr/>
        </p:nvGrpSpPr>
        <p:grpSpPr bwMode="auto">
          <a:xfrm>
            <a:off x="3505200" y="2803525"/>
            <a:ext cx="2438400" cy="473075"/>
            <a:chOff x="2208" y="1766"/>
            <a:chExt cx="1536" cy="298"/>
          </a:xfrm>
        </p:grpSpPr>
        <p:sp>
          <p:nvSpPr>
            <p:cNvPr id="535558" name="Text Box 6"/>
            <p:cNvSpPr txBox="1">
              <a:spLocks noChangeArrowheads="1"/>
            </p:cNvSpPr>
            <p:nvPr/>
          </p:nvSpPr>
          <p:spPr bwMode="auto">
            <a:xfrm>
              <a:off x="2208" y="177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535615" name="Text Box 63"/>
            <p:cNvSpPr txBox="1">
              <a:spLocks noChangeArrowheads="1"/>
            </p:cNvSpPr>
            <p:nvPr/>
          </p:nvSpPr>
          <p:spPr bwMode="auto">
            <a:xfrm>
              <a:off x="2683" y="1766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35695" name="Group 143"/>
          <p:cNvGrpSpPr>
            <a:grpSpLocks/>
          </p:cNvGrpSpPr>
          <p:nvPr/>
        </p:nvGrpSpPr>
        <p:grpSpPr bwMode="auto">
          <a:xfrm>
            <a:off x="3505200" y="2362200"/>
            <a:ext cx="2438400" cy="457200"/>
            <a:chOff x="2208" y="1488"/>
            <a:chExt cx="1536" cy="288"/>
          </a:xfrm>
        </p:grpSpPr>
        <p:sp>
          <p:nvSpPr>
            <p:cNvPr id="535557" name="Text Box 5"/>
            <p:cNvSpPr txBox="1">
              <a:spLocks noChangeArrowheads="1"/>
            </p:cNvSpPr>
            <p:nvPr/>
          </p:nvSpPr>
          <p:spPr bwMode="auto">
            <a:xfrm>
              <a:off x="2208" y="1488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535616" name="Text Box 64"/>
            <p:cNvSpPr txBox="1">
              <a:spLocks noChangeArrowheads="1"/>
            </p:cNvSpPr>
            <p:nvPr/>
          </p:nvSpPr>
          <p:spPr bwMode="auto">
            <a:xfrm>
              <a:off x="2683" y="1526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35702" name="Group 150"/>
          <p:cNvGrpSpPr>
            <a:grpSpLocks/>
          </p:cNvGrpSpPr>
          <p:nvPr/>
        </p:nvGrpSpPr>
        <p:grpSpPr bwMode="auto">
          <a:xfrm>
            <a:off x="3505200" y="5105400"/>
            <a:ext cx="2370138" cy="457200"/>
            <a:chOff x="2208" y="3216"/>
            <a:chExt cx="1493" cy="288"/>
          </a:xfrm>
        </p:grpSpPr>
        <p:sp>
          <p:nvSpPr>
            <p:cNvPr id="535563" name="Text Box 11"/>
            <p:cNvSpPr txBox="1">
              <a:spLocks noChangeArrowheads="1"/>
            </p:cNvSpPr>
            <p:nvPr/>
          </p:nvSpPr>
          <p:spPr bwMode="auto">
            <a:xfrm>
              <a:off x="2208" y="321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9</a:t>
              </a:r>
            </a:p>
          </p:txBody>
        </p:sp>
        <p:sp>
          <p:nvSpPr>
            <p:cNvPr id="535694" name="Text Box 142"/>
            <p:cNvSpPr txBox="1">
              <a:spLocks noChangeArrowheads="1"/>
            </p:cNvSpPr>
            <p:nvPr/>
          </p:nvSpPr>
          <p:spPr bwMode="auto">
            <a:xfrm>
              <a:off x="2640" y="3216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5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5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35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35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35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35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3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35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35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35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35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35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35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35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35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35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5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35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3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3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608" grpId="0" animBg="1"/>
      <p:bldP spid="53556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838200"/>
            <a:ext cx="354647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7613" name="Text Box 13"/>
          <p:cNvSpPr txBox="1">
            <a:spLocks noChangeArrowheads="1"/>
          </p:cNvSpPr>
          <p:nvPr/>
        </p:nvSpPr>
        <p:spPr bwMode="auto">
          <a:xfrm>
            <a:off x="7162800" y="1327150"/>
            <a:ext cx="1701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ELAPSED TIME </a:t>
            </a:r>
          </a:p>
          <a:p>
            <a:r>
              <a:rPr lang="en-US" sz="2400">
                <a:latin typeface="Times New Roman" pitchFamily="18" charset="0"/>
              </a:rPr>
              <a:t>0 Years</a:t>
            </a:r>
          </a:p>
        </p:txBody>
      </p:sp>
      <p:grpSp>
        <p:nvGrpSpPr>
          <p:cNvPr id="537614" name="Group 14"/>
          <p:cNvGrpSpPr>
            <a:grpSpLocks/>
          </p:cNvGrpSpPr>
          <p:nvPr/>
        </p:nvGrpSpPr>
        <p:grpSpPr bwMode="auto">
          <a:xfrm>
            <a:off x="3505200" y="4191000"/>
            <a:ext cx="2362200" cy="457200"/>
            <a:chOff x="2208" y="2640"/>
            <a:chExt cx="1488" cy="288"/>
          </a:xfrm>
        </p:grpSpPr>
        <p:sp>
          <p:nvSpPr>
            <p:cNvPr id="537615" name="Text Box 15"/>
            <p:cNvSpPr txBox="1">
              <a:spLocks noChangeArrowheads="1"/>
            </p:cNvSpPr>
            <p:nvPr/>
          </p:nvSpPr>
          <p:spPr bwMode="auto">
            <a:xfrm>
              <a:off x="2208" y="264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0000FF"/>
                  </a:solidFill>
                  <a:latin typeface="Times New Roman" pitchFamily="18" charset="0"/>
                </a:rPr>
                <a:t>7</a:t>
              </a:r>
            </a:p>
          </p:txBody>
        </p:sp>
        <p:sp>
          <p:nvSpPr>
            <p:cNvPr id="537616" name="Text Box 16"/>
            <p:cNvSpPr txBox="1">
              <a:spLocks noChangeArrowheads="1"/>
            </p:cNvSpPr>
            <p:nvPr/>
          </p:nvSpPr>
          <p:spPr bwMode="auto">
            <a:xfrm>
              <a:off x="2687" y="2640"/>
              <a:ext cx="10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srgbClr val="0000FF"/>
                  </a:solidFill>
                  <a:latin typeface="Times New Roman" pitchFamily="18" charset="0"/>
                </a:rPr>
                <a:t>Your Project</a:t>
              </a:r>
            </a:p>
          </p:txBody>
        </p:sp>
      </p:grpSp>
      <p:grpSp>
        <p:nvGrpSpPr>
          <p:cNvPr id="537620" name="Group 20"/>
          <p:cNvGrpSpPr>
            <a:grpSpLocks/>
          </p:cNvGrpSpPr>
          <p:nvPr/>
        </p:nvGrpSpPr>
        <p:grpSpPr bwMode="auto">
          <a:xfrm>
            <a:off x="3397250" y="5486400"/>
            <a:ext cx="2478088" cy="473075"/>
            <a:chOff x="2140" y="3456"/>
            <a:chExt cx="1561" cy="298"/>
          </a:xfrm>
        </p:grpSpPr>
        <p:sp>
          <p:nvSpPr>
            <p:cNvPr id="537621" name="Text Box 21"/>
            <p:cNvSpPr txBox="1">
              <a:spLocks noChangeArrowheads="1"/>
            </p:cNvSpPr>
            <p:nvPr/>
          </p:nvSpPr>
          <p:spPr bwMode="auto">
            <a:xfrm>
              <a:off x="2140" y="3456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537622" name="Text Box 22"/>
            <p:cNvSpPr txBox="1">
              <a:spLocks noChangeArrowheads="1"/>
            </p:cNvSpPr>
            <p:nvPr/>
          </p:nvSpPr>
          <p:spPr bwMode="auto">
            <a:xfrm>
              <a:off x="2640" y="3504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37623" name="Group 23"/>
          <p:cNvGrpSpPr>
            <a:grpSpLocks/>
          </p:cNvGrpSpPr>
          <p:nvPr/>
        </p:nvGrpSpPr>
        <p:grpSpPr bwMode="auto">
          <a:xfrm>
            <a:off x="3505200" y="4648200"/>
            <a:ext cx="2370138" cy="457200"/>
            <a:chOff x="2208" y="2928"/>
            <a:chExt cx="1493" cy="288"/>
          </a:xfrm>
        </p:grpSpPr>
        <p:sp>
          <p:nvSpPr>
            <p:cNvPr id="537624" name="Text Box 24"/>
            <p:cNvSpPr txBox="1">
              <a:spLocks noChangeArrowheads="1"/>
            </p:cNvSpPr>
            <p:nvPr/>
          </p:nvSpPr>
          <p:spPr bwMode="auto">
            <a:xfrm>
              <a:off x="2208" y="2928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537625" name="Text Box 25"/>
            <p:cNvSpPr txBox="1">
              <a:spLocks noChangeArrowheads="1"/>
            </p:cNvSpPr>
            <p:nvPr/>
          </p:nvSpPr>
          <p:spPr bwMode="auto">
            <a:xfrm>
              <a:off x="2640" y="2928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37626" name="Group 26"/>
          <p:cNvGrpSpPr>
            <a:grpSpLocks/>
          </p:cNvGrpSpPr>
          <p:nvPr/>
        </p:nvGrpSpPr>
        <p:grpSpPr bwMode="auto">
          <a:xfrm>
            <a:off x="3505200" y="3717925"/>
            <a:ext cx="2438400" cy="473075"/>
            <a:chOff x="2208" y="2342"/>
            <a:chExt cx="1536" cy="298"/>
          </a:xfrm>
        </p:grpSpPr>
        <p:sp>
          <p:nvSpPr>
            <p:cNvPr id="537627" name="Text Box 27"/>
            <p:cNvSpPr txBox="1">
              <a:spLocks noChangeArrowheads="1"/>
            </p:cNvSpPr>
            <p:nvPr/>
          </p:nvSpPr>
          <p:spPr bwMode="auto">
            <a:xfrm>
              <a:off x="2208" y="235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537628" name="Text Box 28"/>
            <p:cNvSpPr txBox="1">
              <a:spLocks noChangeArrowheads="1"/>
            </p:cNvSpPr>
            <p:nvPr/>
          </p:nvSpPr>
          <p:spPr bwMode="auto">
            <a:xfrm>
              <a:off x="2683" y="2342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37629" name="Group 29"/>
          <p:cNvGrpSpPr>
            <a:grpSpLocks/>
          </p:cNvGrpSpPr>
          <p:nvPr/>
        </p:nvGrpSpPr>
        <p:grpSpPr bwMode="auto">
          <a:xfrm>
            <a:off x="3505200" y="3260725"/>
            <a:ext cx="2438400" cy="473075"/>
            <a:chOff x="2208" y="2054"/>
            <a:chExt cx="1536" cy="298"/>
          </a:xfrm>
        </p:grpSpPr>
        <p:sp>
          <p:nvSpPr>
            <p:cNvPr id="537630" name="Text Box 30"/>
            <p:cNvSpPr txBox="1">
              <a:spLocks noChangeArrowheads="1"/>
            </p:cNvSpPr>
            <p:nvPr/>
          </p:nvSpPr>
          <p:spPr bwMode="auto">
            <a:xfrm>
              <a:off x="2208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537631" name="Text Box 31"/>
            <p:cNvSpPr txBox="1">
              <a:spLocks noChangeArrowheads="1"/>
            </p:cNvSpPr>
            <p:nvPr/>
          </p:nvSpPr>
          <p:spPr bwMode="auto">
            <a:xfrm>
              <a:off x="2683" y="2054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37632" name="Group 32"/>
          <p:cNvGrpSpPr>
            <a:grpSpLocks/>
          </p:cNvGrpSpPr>
          <p:nvPr/>
        </p:nvGrpSpPr>
        <p:grpSpPr bwMode="auto">
          <a:xfrm>
            <a:off x="3505200" y="2819400"/>
            <a:ext cx="2438400" cy="473075"/>
            <a:chOff x="2208" y="1766"/>
            <a:chExt cx="1536" cy="298"/>
          </a:xfrm>
        </p:grpSpPr>
        <p:sp>
          <p:nvSpPr>
            <p:cNvPr id="537633" name="Text Box 33"/>
            <p:cNvSpPr txBox="1">
              <a:spLocks noChangeArrowheads="1"/>
            </p:cNvSpPr>
            <p:nvPr/>
          </p:nvSpPr>
          <p:spPr bwMode="auto">
            <a:xfrm>
              <a:off x="2208" y="177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537634" name="Text Box 34"/>
            <p:cNvSpPr txBox="1">
              <a:spLocks noChangeArrowheads="1"/>
            </p:cNvSpPr>
            <p:nvPr/>
          </p:nvSpPr>
          <p:spPr bwMode="auto">
            <a:xfrm>
              <a:off x="2683" y="1766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37638" name="Group 38"/>
          <p:cNvGrpSpPr>
            <a:grpSpLocks/>
          </p:cNvGrpSpPr>
          <p:nvPr/>
        </p:nvGrpSpPr>
        <p:grpSpPr bwMode="auto">
          <a:xfrm>
            <a:off x="3505200" y="5105400"/>
            <a:ext cx="2370138" cy="457200"/>
            <a:chOff x="2208" y="3216"/>
            <a:chExt cx="1493" cy="288"/>
          </a:xfrm>
        </p:grpSpPr>
        <p:sp>
          <p:nvSpPr>
            <p:cNvPr id="537639" name="Text Box 39"/>
            <p:cNvSpPr txBox="1">
              <a:spLocks noChangeArrowheads="1"/>
            </p:cNvSpPr>
            <p:nvPr/>
          </p:nvSpPr>
          <p:spPr bwMode="auto">
            <a:xfrm>
              <a:off x="2208" y="321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9</a:t>
              </a:r>
            </a:p>
          </p:txBody>
        </p:sp>
        <p:sp>
          <p:nvSpPr>
            <p:cNvPr id="537640" name="Text Box 40"/>
            <p:cNvSpPr txBox="1">
              <a:spLocks noChangeArrowheads="1"/>
            </p:cNvSpPr>
            <p:nvPr/>
          </p:nvSpPr>
          <p:spPr bwMode="auto">
            <a:xfrm>
              <a:off x="2640" y="3216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sp>
        <p:nvSpPr>
          <p:cNvPr id="537645" name="Rectangle 45"/>
          <p:cNvSpPr>
            <a:spLocks noGrp="1" noChangeArrowheads="1"/>
          </p:cNvSpPr>
          <p:nvPr>
            <p:ph type="ctrTitle"/>
          </p:nvPr>
        </p:nvSpPr>
        <p:spPr>
          <a:xfrm>
            <a:off x="838200" y="152400"/>
            <a:ext cx="7772400" cy="685800"/>
          </a:xfrm>
          <a:noFill/>
          <a:ln/>
        </p:spPr>
        <p:txBody>
          <a:bodyPr/>
          <a:lstStyle/>
          <a:p>
            <a:r>
              <a:rPr lang="en-US" sz="2800">
                <a:solidFill>
                  <a:schemeClr val="bg1"/>
                </a:solidFill>
                <a:effectLst/>
              </a:rPr>
              <a:t>Project Priorities</a:t>
            </a:r>
          </a:p>
        </p:txBody>
      </p:sp>
    </p:spTree>
  </p:cSld>
  <p:clrMapOvr>
    <a:masterClrMapping/>
  </p:clrMapOvr>
  <p:transition advTm="1000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838200"/>
            <a:ext cx="354647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5796" name="Text Box 4"/>
          <p:cNvSpPr txBox="1">
            <a:spLocks noChangeArrowheads="1"/>
          </p:cNvSpPr>
          <p:nvPr/>
        </p:nvSpPr>
        <p:spPr bwMode="auto">
          <a:xfrm>
            <a:off x="7162800" y="1327150"/>
            <a:ext cx="1701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ELAPSED TIME </a:t>
            </a:r>
          </a:p>
          <a:p>
            <a:r>
              <a:rPr lang="en-US" sz="2400">
                <a:latin typeface="Times New Roman" pitchFamily="18" charset="0"/>
              </a:rPr>
              <a:t>1 Years</a:t>
            </a:r>
          </a:p>
        </p:txBody>
      </p:sp>
      <p:grpSp>
        <p:nvGrpSpPr>
          <p:cNvPr id="545797" name="Group 5"/>
          <p:cNvGrpSpPr>
            <a:grpSpLocks/>
          </p:cNvGrpSpPr>
          <p:nvPr/>
        </p:nvGrpSpPr>
        <p:grpSpPr bwMode="auto">
          <a:xfrm>
            <a:off x="3505200" y="2819400"/>
            <a:ext cx="2362200" cy="457200"/>
            <a:chOff x="2208" y="2640"/>
            <a:chExt cx="1488" cy="288"/>
          </a:xfrm>
        </p:grpSpPr>
        <p:sp>
          <p:nvSpPr>
            <p:cNvPr id="545798" name="Text Box 6"/>
            <p:cNvSpPr txBox="1">
              <a:spLocks noChangeArrowheads="1"/>
            </p:cNvSpPr>
            <p:nvPr/>
          </p:nvSpPr>
          <p:spPr bwMode="auto">
            <a:xfrm>
              <a:off x="2208" y="264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0000FF"/>
                  </a:solidFill>
                  <a:latin typeface="Times New Roman" pitchFamily="18" charset="0"/>
                </a:rPr>
                <a:t>7</a:t>
              </a:r>
            </a:p>
          </p:txBody>
        </p:sp>
        <p:sp>
          <p:nvSpPr>
            <p:cNvPr id="545799" name="Text Box 7"/>
            <p:cNvSpPr txBox="1">
              <a:spLocks noChangeArrowheads="1"/>
            </p:cNvSpPr>
            <p:nvPr/>
          </p:nvSpPr>
          <p:spPr bwMode="auto">
            <a:xfrm>
              <a:off x="2687" y="2640"/>
              <a:ext cx="10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srgbClr val="0000FF"/>
                  </a:solidFill>
                  <a:latin typeface="Times New Roman" pitchFamily="18" charset="0"/>
                </a:rPr>
                <a:t>Your Project</a:t>
              </a:r>
            </a:p>
          </p:txBody>
        </p:sp>
      </p:grpSp>
      <p:grpSp>
        <p:nvGrpSpPr>
          <p:cNvPr id="545822" name="Group 30"/>
          <p:cNvGrpSpPr>
            <a:grpSpLocks/>
          </p:cNvGrpSpPr>
          <p:nvPr/>
        </p:nvGrpSpPr>
        <p:grpSpPr bwMode="auto">
          <a:xfrm>
            <a:off x="3465513" y="4191000"/>
            <a:ext cx="2478087" cy="457200"/>
            <a:chOff x="2160" y="2640"/>
            <a:chExt cx="1561" cy="288"/>
          </a:xfrm>
        </p:grpSpPr>
        <p:sp>
          <p:nvSpPr>
            <p:cNvPr id="545801" name="Text Box 9"/>
            <p:cNvSpPr txBox="1">
              <a:spLocks noChangeArrowheads="1"/>
            </p:cNvSpPr>
            <p:nvPr/>
          </p:nvSpPr>
          <p:spPr bwMode="auto">
            <a:xfrm>
              <a:off x="2160" y="2640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545802" name="Text Box 10"/>
            <p:cNvSpPr txBox="1">
              <a:spLocks noChangeArrowheads="1"/>
            </p:cNvSpPr>
            <p:nvPr/>
          </p:nvSpPr>
          <p:spPr bwMode="auto">
            <a:xfrm>
              <a:off x="2660" y="2640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5803" name="Group 11"/>
          <p:cNvGrpSpPr>
            <a:grpSpLocks/>
          </p:cNvGrpSpPr>
          <p:nvPr/>
        </p:nvGrpSpPr>
        <p:grpSpPr bwMode="auto">
          <a:xfrm>
            <a:off x="3573463" y="3276600"/>
            <a:ext cx="2370137" cy="457200"/>
            <a:chOff x="2208" y="2928"/>
            <a:chExt cx="1493" cy="288"/>
          </a:xfrm>
        </p:grpSpPr>
        <p:sp>
          <p:nvSpPr>
            <p:cNvPr id="545804" name="Text Box 12"/>
            <p:cNvSpPr txBox="1">
              <a:spLocks noChangeArrowheads="1"/>
            </p:cNvSpPr>
            <p:nvPr/>
          </p:nvSpPr>
          <p:spPr bwMode="auto">
            <a:xfrm>
              <a:off x="2208" y="2928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545805" name="Text Box 13"/>
            <p:cNvSpPr txBox="1">
              <a:spLocks noChangeArrowheads="1"/>
            </p:cNvSpPr>
            <p:nvPr/>
          </p:nvSpPr>
          <p:spPr bwMode="auto">
            <a:xfrm>
              <a:off x="2640" y="2928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5806" name="Group 14"/>
          <p:cNvGrpSpPr>
            <a:grpSpLocks/>
          </p:cNvGrpSpPr>
          <p:nvPr/>
        </p:nvGrpSpPr>
        <p:grpSpPr bwMode="auto">
          <a:xfrm>
            <a:off x="3505200" y="2362200"/>
            <a:ext cx="2438400" cy="473075"/>
            <a:chOff x="2208" y="2342"/>
            <a:chExt cx="1536" cy="298"/>
          </a:xfrm>
        </p:grpSpPr>
        <p:sp>
          <p:nvSpPr>
            <p:cNvPr id="545807" name="Text Box 15"/>
            <p:cNvSpPr txBox="1">
              <a:spLocks noChangeArrowheads="1"/>
            </p:cNvSpPr>
            <p:nvPr/>
          </p:nvSpPr>
          <p:spPr bwMode="auto">
            <a:xfrm>
              <a:off x="2208" y="235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545808" name="Text Box 16"/>
            <p:cNvSpPr txBox="1">
              <a:spLocks noChangeArrowheads="1"/>
            </p:cNvSpPr>
            <p:nvPr/>
          </p:nvSpPr>
          <p:spPr bwMode="auto">
            <a:xfrm>
              <a:off x="2683" y="2342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5809" name="Group 17"/>
          <p:cNvGrpSpPr>
            <a:grpSpLocks/>
          </p:cNvGrpSpPr>
          <p:nvPr/>
        </p:nvGrpSpPr>
        <p:grpSpPr bwMode="auto">
          <a:xfrm>
            <a:off x="3505200" y="1905000"/>
            <a:ext cx="2438400" cy="473075"/>
            <a:chOff x="2208" y="2054"/>
            <a:chExt cx="1536" cy="298"/>
          </a:xfrm>
        </p:grpSpPr>
        <p:sp>
          <p:nvSpPr>
            <p:cNvPr id="545810" name="Text Box 18"/>
            <p:cNvSpPr txBox="1">
              <a:spLocks noChangeArrowheads="1"/>
            </p:cNvSpPr>
            <p:nvPr/>
          </p:nvSpPr>
          <p:spPr bwMode="auto">
            <a:xfrm>
              <a:off x="2208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545811" name="Text Box 19"/>
            <p:cNvSpPr txBox="1">
              <a:spLocks noChangeArrowheads="1"/>
            </p:cNvSpPr>
            <p:nvPr/>
          </p:nvSpPr>
          <p:spPr bwMode="auto">
            <a:xfrm>
              <a:off x="2683" y="2054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5812" name="Group 20"/>
          <p:cNvGrpSpPr>
            <a:grpSpLocks/>
          </p:cNvGrpSpPr>
          <p:nvPr/>
        </p:nvGrpSpPr>
        <p:grpSpPr bwMode="auto">
          <a:xfrm>
            <a:off x="3505200" y="1447800"/>
            <a:ext cx="2438400" cy="473075"/>
            <a:chOff x="2208" y="1766"/>
            <a:chExt cx="1536" cy="298"/>
          </a:xfrm>
        </p:grpSpPr>
        <p:sp>
          <p:nvSpPr>
            <p:cNvPr id="545813" name="Text Box 21"/>
            <p:cNvSpPr txBox="1">
              <a:spLocks noChangeArrowheads="1"/>
            </p:cNvSpPr>
            <p:nvPr/>
          </p:nvSpPr>
          <p:spPr bwMode="auto">
            <a:xfrm>
              <a:off x="2208" y="177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545814" name="Text Box 22"/>
            <p:cNvSpPr txBox="1">
              <a:spLocks noChangeArrowheads="1"/>
            </p:cNvSpPr>
            <p:nvPr/>
          </p:nvSpPr>
          <p:spPr bwMode="auto">
            <a:xfrm>
              <a:off x="2683" y="1766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5815" name="Group 23"/>
          <p:cNvGrpSpPr>
            <a:grpSpLocks/>
          </p:cNvGrpSpPr>
          <p:nvPr/>
        </p:nvGrpSpPr>
        <p:grpSpPr bwMode="auto">
          <a:xfrm>
            <a:off x="3573463" y="3733800"/>
            <a:ext cx="2370137" cy="457200"/>
            <a:chOff x="2208" y="3216"/>
            <a:chExt cx="1493" cy="288"/>
          </a:xfrm>
        </p:grpSpPr>
        <p:sp>
          <p:nvSpPr>
            <p:cNvPr id="545816" name="Text Box 24"/>
            <p:cNvSpPr txBox="1">
              <a:spLocks noChangeArrowheads="1"/>
            </p:cNvSpPr>
            <p:nvPr/>
          </p:nvSpPr>
          <p:spPr bwMode="auto">
            <a:xfrm>
              <a:off x="2208" y="321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9</a:t>
              </a:r>
            </a:p>
          </p:txBody>
        </p:sp>
        <p:sp>
          <p:nvSpPr>
            <p:cNvPr id="545817" name="Text Box 25"/>
            <p:cNvSpPr txBox="1">
              <a:spLocks noChangeArrowheads="1"/>
            </p:cNvSpPr>
            <p:nvPr/>
          </p:nvSpPr>
          <p:spPr bwMode="auto">
            <a:xfrm>
              <a:off x="2640" y="3216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5823" name="Group 31"/>
          <p:cNvGrpSpPr>
            <a:grpSpLocks/>
          </p:cNvGrpSpPr>
          <p:nvPr/>
        </p:nvGrpSpPr>
        <p:grpSpPr bwMode="auto">
          <a:xfrm>
            <a:off x="3429000" y="4648200"/>
            <a:ext cx="2395538" cy="457200"/>
            <a:chOff x="2160" y="2928"/>
            <a:chExt cx="1509" cy="288"/>
          </a:xfrm>
        </p:grpSpPr>
        <p:sp>
          <p:nvSpPr>
            <p:cNvPr id="545820" name="Text Box 28"/>
            <p:cNvSpPr txBox="1">
              <a:spLocks noChangeArrowheads="1"/>
            </p:cNvSpPr>
            <p:nvPr/>
          </p:nvSpPr>
          <p:spPr bwMode="auto">
            <a:xfrm>
              <a:off x="2160" y="2928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11</a:t>
              </a:r>
            </a:p>
          </p:txBody>
        </p:sp>
        <p:sp>
          <p:nvSpPr>
            <p:cNvPr id="545821" name="Text Box 29"/>
            <p:cNvSpPr txBox="1">
              <a:spLocks noChangeArrowheads="1"/>
            </p:cNvSpPr>
            <p:nvPr/>
          </p:nvSpPr>
          <p:spPr bwMode="auto">
            <a:xfrm>
              <a:off x="2713" y="2928"/>
              <a:ext cx="9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New Project</a:t>
              </a:r>
            </a:p>
          </p:txBody>
        </p:sp>
      </p:grpSp>
      <p:sp>
        <p:nvSpPr>
          <p:cNvPr id="545825" name="Text Box 33"/>
          <p:cNvSpPr txBox="1">
            <a:spLocks noChangeArrowheads="1"/>
          </p:cNvSpPr>
          <p:nvPr/>
        </p:nvSpPr>
        <p:spPr bwMode="auto">
          <a:xfrm>
            <a:off x="3429000" y="51054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12</a:t>
            </a:r>
          </a:p>
        </p:txBody>
      </p:sp>
      <p:sp>
        <p:nvSpPr>
          <p:cNvPr id="545826" name="Text Box 34"/>
          <p:cNvSpPr txBox="1">
            <a:spLocks noChangeArrowheads="1"/>
          </p:cNvSpPr>
          <p:nvPr/>
        </p:nvSpPr>
        <p:spPr bwMode="auto">
          <a:xfrm>
            <a:off x="4306888" y="5105400"/>
            <a:ext cx="1517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New Project</a:t>
            </a:r>
          </a:p>
        </p:txBody>
      </p:sp>
      <p:sp>
        <p:nvSpPr>
          <p:cNvPr id="545828" name="Text Box 36"/>
          <p:cNvSpPr txBox="1">
            <a:spLocks noChangeArrowheads="1"/>
          </p:cNvSpPr>
          <p:nvPr/>
        </p:nvSpPr>
        <p:spPr bwMode="auto">
          <a:xfrm>
            <a:off x="3429000" y="54864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13</a:t>
            </a:r>
          </a:p>
        </p:txBody>
      </p:sp>
      <p:sp>
        <p:nvSpPr>
          <p:cNvPr id="545829" name="Text Box 37"/>
          <p:cNvSpPr txBox="1">
            <a:spLocks noChangeArrowheads="1"/>
          </p:cNvSpPr>
          <p:nvPr/>
        </p:nvSpPr>
        <p:spPr bwMode="auto">
          <a:xfrm>
            <a:off x="4306888" y="5546725"/>
            <a:ext cx="1517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New Project</a:t>
            </a:r>
          </a:p>
        </p:txBody>
      </p:sp>
      <p:sp>
        <p:nvSpPr>
          <p:cNvPr id="545831" name="Rectangle 39"/>
          <p:cNvSpPr>
            <a:spLocks noChangeArrowheads="1"/>
          </p:cNvSpPr>
          <p:nvPr/>
        </p:nvSpPr>
        <p:spPr bwMode="auto">
          <a:xfrm>
            <a:off x="838200" y="1524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Project Priorities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7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838200"/>
            <a:ext cx="354647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7844" name="Text Box 4"/>
          <p:cNvSpPr txBox="1">
            <a:spLocks noChangeArrowheads="1"/>
          </p:cNvSpPr>
          <p:nvPr/>
        </p:nvSpPr>
        <p:spPr bwMode="auto">
          <a:xfrm>
            <a:off x="7162800" y="1327150"/>
            <a:ext cx="1701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ELAPSED TIME </a:t>
            </a:r>
          </a:p>
          <a:p>
            <a:r>
              <a:rPr lang="en-US" sz="2400">
                <a:latin typeface="Times New Roman" pitchFamily="18" charset="0"/>
              </a:rPr>
              <a:t>2 Years</a:t>
            </a:r>
          </a:p>
        </p:txBody>
      </p:sp>
      <p:grpSp>
        <p:nvGrpSpPr>
          <p:cNvPr id="547845" name="Group 5"/>
          <p:cNvGrpSpPr>
            <a:grpSpLocks/>
          </p:cNvGrpSpPr>
          <p:nvPr/>
        </p:nvGrpSpPr>
        <p:grpSpPr bwMode="auto">
          <a:xfrm>
            <a:off x="3505200" y="2819400"/>
            <a:ext cx="2362200" cy="457200"/>
            <a:chOff x="2208" y="2640"/>
            <a:chExt cx="1488" cy="288"/>
          </a:xfrm>
        </p:grpSpPr>
        <p:sp>
          <p:nvSpPr>
            <p:cNvPr id="547846" name="Text Box 6"/>
            <p:cNvSpPr txBox="1">
              <a:spLocks noChangeArrowheads="1"/>
            </p:cNvSpPr>
            <p:nvPr/>
          </p:nvSpPr>
          <p:spPr bwMode="auto">
            <a:xfrm>
              <a:off x="2208" y="264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0000FF"/>
                  </a:solidFill>
                  <a:latin typeface="Times New Roman" pitchFamily="18" charset="0"/>
                </a:rPr>
                <a:t>7</a:t>
              </a:r>
            </a:p>
          </p:txBody>
        </p:sp>
        <p:sp>
          <p:nvSpPr>
            <p:cNvPr id="547847" name="Text Box 7"/>
            <p:cNvSpPr txBox="1">
              <a:spLocks noChangeArrowheads="1"/>
            </p:cNvSpPr>
            <p:nvPr/>
          </p:nvSpPr>
          <p:spPr bwMode="auto">
            <a:xfrm>
              <a:off x="2687" y="2640"/>
              <a:ext cx="10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srgbClr val="0000FF"/>
                  </a:solidFill>
                  <a:latin typeface="Times New Roman" pitchFamily="18" charset="0"/>
                </a:rPr>
                <a:t>Your Project</a:t>
              </a:r>
            </a:p>
          </p:txBody>
        </p:sp>
      </p:grpSp>
      <p:grpSp>
        <p:nvGrpSpPr>
          <p:cNvPr id="547848" name="Group 8"/>
          <p:cNvGrpSpPr>
            <a:grpSpLocks/>
          </p:cNvGrpSpPr>
          <p:nvPr/>
        </p:nvGrpSpPr>
        <p:grpSpPr bwMode="auto">
          <a:xfrm>
            <a:off x="3465513" y="4191000"/>
            <a:ext cx="2478087" cy="457200"/>
            <a:chOff x="2160" y="2640"/>
            <a:chExt cx="1561" cy="288"/>
          </a:xfrm>
        </p:grpSpPr>
        <p:sp>
          <p:nvSpPr>
            <p:cNvPr id="547849" name="Text Box 9"/>
            <p:cNvSpPr txBox="1">
              <a:spLocks noChangeArrowheads="1"/>
            </p:cNvSpPr>
            <p:nvPr/>
          </p:nvSpPr>
          <p:spPr bwMode="auto">
            <a:xfrm>
              <a:off x="2160" y="2640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547850" name="Text Box 10"/>
            <p:cNvSpPr txBox="1">
              <a:spLocks noChangeArrowheads="1"/>
            </p:cNvSpPr>
            <p:nvPr/>
          </p:nvSpPr>
          <p:spPr bwMode="auto">
            <a:xfrm>
              <a:off x="2660" y="2640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7851" name="Group 11"/>
          <p:cNvGrpSpPr>
            <a:grpSpLocks/>
          </p:cNvGrpSpPr>
          <p:nvPr/>
        </p:nvGrpSpPr>
        <p:grpSpPr bwMode="auto">
          <a:xfrm>
            <a:off x="3573463" y="3276600"/>
            <a:ext cx="2370137" cy="457200"/>
            <a:chOff x="2208" y="2928"/>
            <a:chExt cx="1493" cy="288"/>
          </a:xfrm>
        </p:grpSpPr>
        <p:sp>
          <p:nvSpPr>
            <p:cNvPr id="547852" name="Text Box 12"/>
            <p:cNvSpPr txBox="1">
              <a:spLocks noChangeArrowheads="1"/>
            </p:cNvSpPr>
            <p:nvPr/>
          </p:nvSpPr>
          <p:spPr bwMode="auto">
            <a:xfrm>
              <a:off x="2208" y="2928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547853" name="Text Box 13"/>
            <p:cNvSpPr txBox="1">
              <a:spLocks noChangeArrowheads="1"/>
            </p:cNvSpPr>
            <p:nvPr/>
          </p:nvSpPr>
          <p:spPr bwMode="auto">
            <a:xfrm>
              <a:off x="2640" y="2928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7863" name="Group 23"/>
          <p:cNvGrpSpPr>
            <a:grpSpLocks/>
          </p:cNvGrpSpPr>
          <p:nvPr/>
        </p:nvGrpSpPr>
        <p:grpSpPr bwMode="auto">
          <a:xfrm>
            <a:off x="3573463" y="3733800"/>
            <a:ext cx="2370137" cy="457200"/>
            <a:chOff x="2208" y="3216"/>
            <a:chExt cx="1493" cy="288"/>
          </a:xfrm>
        </p:grpSpPr>
        <p:sp>
          <p:nvSpPr>
            <p:cNvPr id="547864" name="Text Box 24"/>
            <p:cNvSpPr txBox="1">
              <a:spLocks noChangeArrowheads="1"/>
            </p:cNvSpPr>
            <p:nvPr/>
          </p:nvSpPr>
          <p:spPr bwMode="auto">
            <a:xfrm>
              <a:off x="2208" y="321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9</a:t>
              </a:r>
            </a:p>
          </p:txBody>
        </p:sp>
        <p:sp>
          <p:nvSpPr>
            <p:cNvPr id="547865" name="Text Box 25"/>
            <p:cNvSpPr txBox="1">
              <a:spLocks noChangeArrowheads="1"/>
            </p:cNvSpPr>
            <p:nvPr/>
          </p:nvSpPr>
          <p:spPr bwMode="auto">
            <a:xfrm>
              <a:off x="2640" y="3216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7866" name="Group 26"/>
          <p:cNvGrpSpPr>
            <a:grpSpLocks/>
          </p:cNvGrpSpPr>
          <p:nvPr/>
        </p:nvGrpSpPr>
        <p:grpSpPr bwMode="auto">
          <a:xfrm>
            <a:off x="3429000" y="4648200"/>
            <a:ext cx="2395538" cy="457200"/>
            <a:chOff x="2160" y="2928"/>
            <a:chExt cx="1509" cy="288"/>
          </a:xfrm>
        </p:grpSpPr>
        <p:sp>
          <p:nvSpPr>
            <p:cNvPr id="547867" name="Text Box 27"/>
            <p:cNvSpPr txBox="1">
              <a:spLocks noChangeArrowheads="1"/>
            </p:cNvSpPr>
            <p:nvPr/>
          </p:nvSpPr>
          <p:spPr bwMode="auto">
            <a:xfrm>
              <a:off x="2160" y="2928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11</a:t>
              </a:r>
            </a:p>
          </p:txBody>
        </p:sp>
        <p:sp>
          <p:nvSpPr>
            <p:cNvPr id="547868" name="Text Box 28"/>
            <p:cNvSpPr txBox="1">
              <a:spLocks noChangeArrowheads="1"/>
            </p:cNvSpPr>
            <p:nvPr/>
          </p:nvSpPr>
          <p:spPr bwMode="auto">
            <a:xfrm>
              <a:off x="2713" y="2928"/>
              <a:ext cx="9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New Project</a:t>
              </a:r>
            </a:p>
          </p:txBody>
        </p:sp>
      </p:grpSp>
      <p:sp>
        <p:nvSpPr>
          <p:cNvPr id="547869" name="Text Box 29"/>
          <p:cNvSpPr txBox="1">
            <a:spLocks noChangeArrowheads="1"/>
          </p:cNvSpPr>
          <p:nvPr/>
        </p:nvSpPr>
        <p:spPr bwMode="auto">
          <a:xfrm>
            <a:off x="3429000" y="51054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12</a:t>
            </a:r>
          </a:p>
        </p:txBody>
      </p:sp>
      <p:sp>
        <p:nvSpPr>
          <p:cNvPr id="547870" name="Text Box 30"/>
          <p:cNvSpPr txBox="1">
            <a:spLocks noChangeArrowheads="1"/>
          </p:cNvSpPr>
          <p:nvPr/>
        </p:nvSpPr>
        <p:spPr bwMode="auto">
          <a:xfrm>
            <a:off x="4306888" y="5105400"/>
            <a:ext cx="1517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New Project</a:t>
            </a:r>
          </a:p>
        </p:txBody>
      </p:sp>
      <p:sp>
        <p:nvSpPr>
          <p:cNvPr id="547878" name="Rectangle 38"/>
          <p:cNvSpPr>
            <a:spLocks noChangeArrowheads="1"/>
          </p:cNvSpPr>
          <p:nvPr/>
        </p:nvSpPr>
        <p:spPr bwMode="auto">
          <a:xfrm>
            <a:off x="3276600" y="1447800"/>
            <a:ext cx="3505200" cy="1371600"/>
          </a:xfrm>
          <a:prstGeom prst="rect">
            <a:avLst/>
          </a:prstGeom>
          <a:solidFill>
            <a:schemeClr val="hlink">
              <a:alpha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7871" name="Text Box 31"/>
          <p:cNvSpPr txBox="1">
            <a:spLocks noChangeArrowheads="1"/>
          </p:cNvSpPr>
          <p:nvPr/>
        </p:nvSpPr>
        <p:spPr bwMode="auto">
          <a:xfrm>
            <a:off x="3429000" y="54864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13</a:t>
            </a:r>
          </a:p>
        </p:txBody>
      </p:sp>
      <p:sp>
        <p:nvSpPr>
          <p:cNvPr id="547872" name="Text Box 32"/>
          <p:cNvSpPr txBox="1">
            <a:spLocks noChangeArrowheads="1"/>
          </p:cNvSpPr>
          <p:nvPr/>
        </p:nvSpPr>
        <p:spPr bwMode="auto">
          <a:xfrm>
            <a:off x="4306888" y="5546725"/>
            <a:ext cx="1517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New Project</a:t>
            </a:r>
          </a:p>
        </p:txBody>
      </p:sp>
      <p:sp>
        <p:nvSpPr>
          <p:cNvPr id="547873" name="Text Box 33"/>
          <p:cNvSpPr txBox="1">
            <a:spLocks noChangeArrowheads="1"/>
          </p:cNvSpPr>
          <p:nvPr/>
        </p:nvSpPr>
        <p:spPr bwMode="auto">
          <a:xfrm rot="5400000">
            <a:off x="-1588" y="1906588"/>
            <a:ext cx="28670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INTO THE</a:t>
            </a:r>
          </a:p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WORK PROGRAM</a:t>
            </a:r>
          </a:p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AND TIP</a:t>
            </a:r>
          </a:p>
        </p:txBody>
      </p:sp>
      <p:grpSp>
        <p:nvGrpSpPr>
          <p:cNvPr id="547874" name="Group 34"/>
          <p:cNvGrpSpPr>
            <a:grpSpLocks/>
          </p:cNvGrpSpPr>
          <p:nvPr/>
        </p:nvGrpSpPr>
        <p:grpSpPr bwMode="auto">
          <a:xfrm>
            <a:off x="2133600" y="1600200"/>
            <a:ext cx="838200" cy="1066800"/>
            <a:chOff x="1344" y="1008"/>
            <a:chExt cx="528" cy="672"/>
          </a:xfrm>
        </p:grpSpPr>
        <p:sp>
          <p:nvSpPr>
            <p:cNvPr id="547875" name="Line 35"/>
            <p:cNvSpPr>
              <a:spLocks noChangeShapeType="1"/>
            </p:cNvSpPr>
            <p:nvPr/>
          </p:nvSpPr>
          <p:spPr bwMode="auto">
            <a:xfrm>
              <a:off x="1344" y="1008"/>
              <a:ext cx="5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7876" name="Line 36"/>
            <p:cNvSpPr>
              <a:spLocks noChangeShapeType="1"/>
            </p:cNvSpPr>
            <p:nvPr/>
          </p:nvSpPr>
          <p:spPr bwMode="auto">
            <a:xfrm>
              <a:off x="1344" y="1344"/>
              <a:ext cx="5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7877" name="Line 37"/>
            <p:cNvSpPr>
              <a:spLocks noChangeShapeType="1"/>
            </p:cNvSpPr>
            <p:nvPr/>
          </p:nvSpPr>
          <p:spPr bwMode="auto">
            <a:xfrm>
              <a:off x="1344" y="1680"/>
              <a:ext cx="5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47860" name="Group 20"/>
          <p:cNvGrpSpPr>
            <a:grpSpLocks/>
          </p:cNvGrpSpPr>
          <p:nvPr/>
        </p:nvGrpSpPr>
        <p:grpSpPr bwMode="auto">
          <a:xfrm>
            <a:off x="3505200" y="1447800"/>
            <a:ext cx="2438400" cy="473075"/>
            <a:chOff x="2208" y="1766"/>
            <a:chExt cx="1536" cy="298"/>
          </a:xfrm>
        </p:grpSpPr>
        <p:sp>
          <p:nvSpPr>
            <p:cNvPr id="547861" name="Text Box 21"/>
            <p:cNvSpPr txBox="1">
              <a:spLocks noChangeArrowheads="1"/>
            </p:cNvSpPr>
            <p:nvPr/>
          </p:nvSpPr>
          <p:spPr bwMode="auto">
            <a:xfrm>
              <a:off x="2208" y="177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547862" name="Text Box 22"/>
            <p:cNvSpPr txBox="1">
              <a:spLocks noChangeArrowheads="1"/>
            </p:cNvSpPr>
            <p:nvPr/>
          </p:nvSpPr>
          <p:spPr bwMode="auto">
            <a:xfrm>
              <a:off x="2683" y="1766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7857" name="Group 17"/>
          <p:cNvGrpSpPr>
            <a:grpSpLocks/>
          </p:cNvGrpSpPr>
          <p:nvPr/>
        </p:nvGrpSpPr>
        <p:grpSpPr bwMode="auto">
          <a:xfrm>
            <a:off x="3505200" y="1905000"/>
            <a:ext cx="2438400" cy="473075"/>
            <a:chOff x="2208" y="2054"/>
            <a:chExt cx="1536" cy="298"/>
          </a:xfrm>
        </p:grpSpPr>
        <p:sp>
          <p:nvSpPr>
            <p:cNvPr id="547858" name="Text Box 18"/>
            <p:cNvSpPr txBox="1">
              <a:spLocks noChangeArrowheads="1"/>
            </p:cNvSpPr>
            <p:nvPr/>
          </p:nvSpPr>
          <p:spPr bwMode="auto">
            <a:xfrm>
              <a:off x="2208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547859" name="Text Box 19"/>
            <p:cNvSpPr txBox="1">
              <a:spLocks noChangeArrowheads="1"/>
            </p:cNvSpPr>
            <p:nvPr/>
          </p:nvSpPr>
          <p:spPr bwMode="auto">
            <a:xfrm>
              <a:off x="2683" y="2054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7854" name="Group 14"/>
          <p:cNvGrpSpPr>
            <a:grpSpLocks/>
          </p:cNvGrpSpPr>
          <p:nvPr/>
        </p:nvGrpSpPr>
        <p:grpSpPr bwMode="auto">
          <a:xfrm>
            <a:off x="3505200" y="2362200"/>
            <a:ext cx="2438400" cy="473075"/>
            <a:chOff x="2208" y="2342"/>
            <a:chExt cx="1536" cy="298"/>
          </a:xfrm>
        </p:grpSpPr>
        <p:sp>
          <p:nvSpPr>
            <p:cNvPr id="547855" name="Text Box 15"/>
            <p:cNvSpPr txBox="1">
              <a:spLocks noChangeArrowheads="1"/>
            </p:cNvSpPr>
            <p:nvPr/>
          </p:nvSpPr>
          <p:spPr bwMode="auto">
            <a:xfrm>
              <a:off x="2208" y="235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547856" name="Text Box 16"/>
            <p:cNvSpPr txBox="1">
              <a:spLocks noChangeArrowheads="1"/>
            </p:cNvSpPr>
            <p:nvPr/>
          </p:nvSpPr>
          <p:spPr bwMode="auto">
            <a:xfrm>
              <a:off x="2683" y="2342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sp>
        <p:nvSpPr>
          <p:cNvPr id="547881" name="Rectangle 41"/>
          <p:cNvSpPr>
            <a:spLocks noChangeArrowheads="1"/>
          </p:cNvSpPr>
          <p:nvPr/>
        </p:nvSpPr>
        <p:spPr bwMode="auto">
          <a:xfrm>
            <a:off x="838200" y="1524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Project Priorities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838200"/>
            <a:ext cx="354647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9892" name="Text Box 4"/>
          <p:cNvSpPr txBox="1">
            <a:spLocks noChangeArrowheads="1"/>
          </p:cNvSpPr>
          <p:nvPr/>
        </p:nvSpPr>
        <p:spPr bwMode="auto">
          <a:xfrm>
            <a:off x="7162800" y="1327150"/>
            <a:ext cx="1701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ELAPSED TIME </a:t>
            </a:r>
          </a:p>
          <a:p>
            <a:r>
              <a:rPr lang="en-US" sz="2400">
                <a:latin typeface="Times New Roman" pitchFamily="18" charset="0"/>
              </a:rPr>
              <a:t>2 Years</a:t>
            </a:r>
          </a:p>
        </p:txBody>
      </p:sp>
      <p:grpSp>
        <p:nvGrpSpPr>
          <p:cNvPr id="549893" name="Group 5"/>
          <p:cNvGrpSpPr>
            <a:grpSpLocks/>
          </p:cNvGrpSpPr>
          <p:nvPr/>
        </p:nvGrpSpPr>
        <p:grpSpPr bwMode="auto">
          <a:xfrm>
            <a:off x="3505200" y="2819400"/>
            <a:ext cx="2362200" cy="457200"/>
            <a:chOff x="2208" y="2640"/>
            <a:chExt cx="1488" cy="288"/>
          </a:xfrm>
        </p:grpSpPr>
        <p:sp>
          <p:nvSpPr>
            <p:cNvPr id="549894" name="Text Box 6"/>
            <p:cNvSpPr txBox="1">
              <a:spLocks noChangeArrowheads="1"/>
            </p:cNvSpPr>
            <p:nvPr/>
          </p:nvSpPr>
          <p:spPr bwMode="auto">
            <a:xfrm>
              <a:off x="2208" y="264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0000FF"/>
                  </a:solidFill>
                  <a:latin typeface="Times New Roman" pitchFamily="18" charset="0"/>
                </a:rPr>
                <a:t>7</a:t>
              </a:r>
            </a:p>
          </p:txBody>
        </p:sp>
        <p:sp>
          <p:nvSpPr>
            <p:cNvPr id="549895" name="Text Box 7"/>
            <p:cNvSpPr txBox="1">
              <a:spLocks noChangeArrowheads="1"/>
            </p:cNvSpPr>
            <p:nvPr/>
          </p:nvSpPr>
          <p:spPr bwMode="auto">
            <a:xfrm>
              <a:off x="2687" y="2640"/>
              <a:ext cx="10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srgbClr val="0000FF"/>
                  </a:solidFill>
                  <a:latin typeface="Times New Roman" pitchFamily="18" charset="0"/>
                </a:rPr>
                <a:t>Your Project</a:t>
              </a:r>
            </a:p>
          </p:txBody>
        </p:sp>
      </p:grpSp>
      <p:grpSp>
        <p:nvGrpSpPr>
          <p:cNvPr id="549896" name="Group 8"/>
          <p:cNvGrpSpPr>
            <a:grpSpLocks/>
          </p:cNvGrpSpPr>
          <p:nvPr/>
        </p:nvGrpSpPr>
        <p:grpSpPr bwMode="auto">
          <a:xfrm>
            <a:off x="3397250" y="5486400"/>
            <a:ext cx="2395538" cy="473075"/>
            <a:chOff x="2140" y="3456"/>
            <a:chExt cx="1509" cy="298"/>
          </a:xfrm>
        </p:grpSpPr>
        <p:sp>
          <p:nvSpPr>
            <p:cNvPr id="549897" name="Text Box 9"/>
            <p:cNvSpPr txBox="1">
              <a:spLocks noChangeArrowheads="1"/>
            </p:cNvSpPr>
            <p:nvPr/>
          </p:nvSpPr>
          <p:spPr bwMode="auto">
            <a:xfrm>
              <a:off x="2140" y="3456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13</a:t>
              </a:r>
            </a:p>
          </p:txBody>
        </p:sp>
        <p:sp>
          <p:nvSpPr>
            <p:cNvPr id="549898" name="Text Box 10"/>
            <p:cNvSpPr txBox="1">
              <a:spLocks noChangeArrowheads="1"/>
            </p:cNvSpPr>
            <p:nvPr/>
          </p:nvSpPr>
          <p:spPr bwMode="auto">
            <a:xfrm>
              <a:off x="2693" y="3504"/>
              <a:ext cx="9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New Project</a:t>
              </a:r>
            </a:p>
          </p:txBody>
        </p:sp>
      </p:grpSp>
      <p:grpSp>
        <p:nvGrpSpPr>
          <p:cNvPr id="549899" name="Group 11"/>
          <p:cNvGrpSpPr>
            <a:grpSpLocks/>
          </p:cNvGrpSpPr>
          <p:nvPr/>
        </p:nvGrpSpPr>
        <p:grpSpPr bwMode="auto">
          <a:xfrm>
            <a:off x="3429000" y="4648200"/>
            <a:ext cx="2363788" cy="457200"/>
            <a:chOff x="2160" y="2928"/>
            <a:chExt cx="1489" cy="288"/>
          </a:xfrm>
        </p:grpSpPr>
        <p:sp>
          <p:nvSpPr>
            <p:cNvPr id="549900" name="Text Box 12"/>
            <p:cNvSpPr txBox="1">
              <a:spLocks noChangeArrowheads="1"/>
            </p:cNvSpPr>
            <p:nvPr/>
          </p:nvSpPr>
          <p:spPr bwMode="auto">
            <a:xfrm>
              <a:off x="2160" y="2928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11</a:t>
              </a:r>
            </a:p>
          </p:txBody>
        </p:sp>
        <p:sp>
          <p:nvSpPr>
            <p:cNvPr id="549901" name="Text Box 13"/>
            <p:cNvSpPr txBox="1">
              <a:spLocks noChangeArrowheads="1"/>
            </p:cNvSpPr>
            <p:nvPr/>
          </p:nvSpPr>
          <p:spPr bwMode="auto">
            <a:xfrm>
              <a:off x="2693" y="2928"/>
              <a:ext cx="9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New Project</a:t>
              </a:r>
            </a:p>
          </p:txBody>
        </p:sp>
      </p:grpSp>
      <p:grpSp>
        <p:nvGrpSpPr>
          <p:cNvPr id="549902" name="Group 14"/>
          <p:cNvGrpSpPr>
            <a:grpSpLocks/>
          </p:cNvGrpSpPr>
          <p:nvPr/>
        </p:nvGrpSpPr>
        <p:grpSpPr bwMode="auto">
          <a:xfrm>
            <a:off x="3505200" y="3717925"/>
            <a:ext cx="2438400" cy="473075"/>
            <a:chOff x="2208" y="2342"/>
            <a:chExt cx="1536" cy="298"/>
          </a:xfrm>
        </p:grpSpPr>
        <p:sp>
          <p:nvSpPr>
            <p:cNvPr id="549903" name="Text Box 15"/>
            <p:cNvSpPr txBox="1">
              <a:spLocks noChangeArrowheads="1"/>
            </p:cNvSpPr>
            <p:nvPr/>
          </p:nvSpPr>
          <p:spPr bwMode="auto">
            <a:xfrm>
              <a:off x="2208" y="235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9</a:t>
              </a:r>
            </a:p>
          </p:txBody>
        </p:sp>
        <p:sp>
          <p:nvSpPr>
            <p:cNvPr id="549904" name="Text Box 16"/>
            <p:cNvSpPr txBox="1">
              <a:spLocks noChangeArrowheads="1"/>
            </p:cNvSpPr>
            <p:nvPr/>
          </p:nvSpPr>
          <p:spPr bwMode="auto">
            <a:xfrm>
              <a:off x="2683" y="2342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9905" name="Group 17"/>
          <p:cNvGrpSpPr>
            <a:grpSpLocks/>
          </p:cNvGrpSpPr>
          <p:nvPr/>
        </p:nvGrpSpPr>
        <p:grpSpPr bwMode="auto">
          <a:xfrm>
            <a:off x="3505200" y="3260725"/>
            <a:ext cx="2438400" cy="473075"/>
            <a:chOff x="2208" y="2054"/>
            <a:chExt cx="1536" cy="298"/>
          </a:xfrm>
        </p:grpSpPr>
        <p:sp>
          <p:nvSpPr>
            <p:cNvPr id="549906" name="Text Box 18"/>
            <p:cNvSpPr txBox="1">
              <a:spLocks noChangeArrowheads="1"/>
            </p:cNvSpPr>
            <p:nvPr/>
          </p:nvSpPr>
          <p:spPr bwMode="auto">
            <a:xfrm>
              <a:off x="2208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549907" name="Text Box 19"/>
            <p:cNvSpPr txBox="1">
              <a:spLocks noChangeArrowheads="1"/>
            </p:cNvSpPr>
            <p:nvPr/>
          </p:nvSpPr>
          <p:spPr bwMode="auto">
            <a:xfrm>
              <a:off x="2683" y="2054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9908" name="Group 20"/>
          <p:cNvGrpSpPr>
            <a:grpSpLocks/>
          </p:cNvGrpSpPr>
          <p:nvPr/>
        </p:nvGrpSpPr>
        <p:grpSpPr bwMode="auto">
          <a:xfrm>
            <a:off x="3429000" y="4191000"/>
            <a:ext cx="2514600" cy="473075"/>
            <a:chOff x="2160" y="1766"/>
            <a:chExt cx="1584" cy="298"/>
          </a:xfrm>
        </p:grpSpPr>
        <p:sp>
          <p:nvSpPr>
            <p:cNvPr id="549909" name="Text Box 21"/>
            <p:cNvSpPr txBox="1">
              <a:spLocks noChangeArrowheads="1"/>
            </p:cNvSpPr>
            <p:nvPr/>
          </p:nvSpPr>
          <p:spPr bwMode="auto">
            <a:xfrm>
              <a:off x="2160" y="1776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549910" name="Text Box 22"/>
            <p:cNvSpPr txBox="1">
              <a:spLocks noChangeArrowheads="1"/>
            </p:cNvSpPr>
            <p:nvPr/>
          </p:nvSpPr>
          <p:spPr bwMode="auto">
            <a:xfrm>
              <a:off x="2683" y="1766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49911" name="Group 23"/>
          <p:cNvGrpSpPr>
            <a:grpSpLocks/>
          </p:cNvGrpSpPr>
          <p:nvPr/>
        </p:nvGrpSpPr>
        <p:grpSpPr bwMode="auto">
          <a:xfrm>
            <a:off x="3429000" y="5105400"/>
            <a:ext cx="2363788" cy="457200"/>
            <a:chOff x="2160" y="3216"/>
            <a:chExt cx="1489" cy="288"/>
          </a:xfrm>
        </p:grpSpPr>
        <p:sp>
          <p:nvSpPr>
            <p:cNvPr id="549912" name="Text Box 24"/>
            <p:cNvSpPr txBox="1">
              <a:spLocks noChangeArrowheads="1"/>
            </p:cNvSpPr>
            <p:nvPr/>
          </p:nvSpPr>
          <p:spPr bwMode="auto">
            <a:xfrm>
              <a:off x="2160" y="3216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12</a:t>
              </a:r>
            </a:p>
          </p:txBody>
        </p:sp>
        <p:sp>
          <p:nvSpPr>
            <p:cNvPr id="549913" name="Text Box 25"/>
            <p:cNvSpPr txBox="1">
              <a:spLocks noChangeArrowheads="1"/>
            </p:cNvSpPr>
            <p:nvPr/>
          </p:nvSpPr>
          <p:spPr bwMode="auto">
            <a:xfrm>
              <a:off x="2693" y="3216"/>
              <a:ext cx="9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New Project</a:t>
              </a:r>
            </a:p>
          </p:txBody>
        </p:sp>
      </p:grpSp>
      <p:sp>
        <p:nvSpPr>
          <p:cNvPr id="549916" name="Rectangle 28"/>
          <p:cNvSpPr>
            <a:spLocks noChangeArrowheads="1"/>
          </p:cNvSpPr>
          <p:nvPr/>
        </p:nvSpPr>
        <p:spPr bwMode="auto">
          <a:xfrm>
            <a:off x="838200" y="1524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</a:rPr>
              <a:t>Project Priorities</a:t>
            </a:r>
          </a:p>
        </p:txBody>
      </p:sp>
    </p:spTree>
  </p:cSld>
  <p:clrMapOvr>
    <a:masterClrMapping/>
  </p:clrMapOvr>
  <p:transition advTm="1000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838200"/>
            <a:ext cx="354647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1940" name="Text Box 4"/>
          <p:cNvSpPr txBox="1">
            <a:spLocks noChangeArrowheads="1"/>
          </p:cNvSpPr>
          <p:nvPr/>
        </p:nvSpPr>
        <p:spPr bwMode="auto">
          <a:xfrm>
            <a:off x="7162800" y="1327150"/>
            <a:ext cx="1701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ELAPSED TIME </a:t>
            </a:r>
          </a:p>
          <a:p>
            <a:r>
              <a:rPr lang="en-US" sz="2400">
                <a:latin typeface="Times New Roman" pitchFamily="18" charset="0"/>
              </a:rPr>
              <a:t>2 Years</a:t>
            </a:r>
          </a:p>
        </p:txBody>
      </p:sp>
      <p:sp>
        <p:nvSpPr>
          <p:cNvPr id="551945" name="Text Box 9"/>
          <p:cNvSpPr txBox="1">
            <a:spLocks noChangeArrowheads="1"/>
          </p:cNvSpPr>
          <p:nvPr/>
        </p:nvSpPr>
        <p:spPr bwMode="auto">
          <a:xfrm>
            <a:off x="3395663" y="41910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13</a:t>
            </a:r>
          </a:p>
        </p:txBody>
      </p:sp>
      <p:sp>
        <p:nvSpPr>
          <p:cNvPr id="551946" name="Text Box 10"/>
          <p:cNvSpPr txBox="1">
            <a:spLocks noChangeArrowheads="1"/>
          </p:cNvSpPr>
          <p:nvPr/>
        </p:nvSpPr>
        <p:spPr bwMode="auto">
          <a:xfrm>
            <a:off x="4273550" y="4191000"/>
            <a:ext cx="1517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New Project</a:t>
            </a:r>
          </a:p>
        </p:txBody>
      </p:sp>
      <p:sp>
        <p:nvSpPr>
          <p:cNvPr id="551948" name="Text Box 12"/>
          <p:cNvSpPr txBox="1">
            <a:spLocks noChangeArrowheads="1"/>
          </p:cNvSpPr>
          <p:nvPr/>
        </p:nvSpPr>
        <p:spPr bwMode="auto">
          <a:xfrm>
            <a:off x="3429000" y="28194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10</a:t>
            </a:r>
          </a:p>
        </p:txBody>
      </p:sp>
      <p:sp>
        <p:nvSpPr>
          <p:cNvPr id="551949" name="Text Box 13"/>
          <p:cNvSpPr txBox="1">
            <a:spLocks noChangeArrowheads="1"/>
          </p:cNvSpPr>
          <p:nvPr/>
        </p:nvSpPr>
        <p:spPr bwMode="auto">
          <a:xfrm>
            <a:off x="4259263" y="2819400"/>
            <a:ext cx="16843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Other Project</a:t>
            </a:r>
          </a:p>
        </p:txBody>
      </p:sp>
      <p:grpSp>
        <p:nvGrpSpPr>
          <p:cNvPr id="551950" name="Group 14"/>
          <p:cNvGrpSpPr>
            <a:grpSpLocks/>
          </p:cNvGrpSpPr>
          <p:nvPr/>
        </p:nvGrpSpPr>
        <p:grpSpPr bwMode="auto">
          <a:xfrm>
            <a:off x="3429000" y="3733800"/>
            <a:ext cx="2362200" cy="457200"/>
            <a:chOff x="2160" y="3216"/>
            <a:chExt cx="1488" cy="288"/>
          </a:xfrm>
        </p:grpSpPr>
        <p:sp>
          <p:nvSpPr>
            <p:cNvPr id="551951" name="Text Box 15"/>
            <p:cNvSpPr txBox="1">
              <a:spLocks noChangeArrowheads="1"/>
            </p:cNvSpPr>
            <p:nvPr/>
          </p:nvSpPr>
          <p:spPr bwMode="auto">
            <a:xfrm>
              <a:off x="2160" y="3216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12</a:t>
              </a:r>
            </a:p>
          </p:txBody>
        </p:sp>
        <p:sp>
          <p:nvSpPr>
            <p:cNvPr id="551952" name="Text Box 16"/>
            <p:cNvSpPr txBox="1">
              <a:spLocks noChangeArrowheads="1"/>
            </p:cNvSpPr>
            <p:nvPr/>
          </p:nvSpPr>
          <p:spPr bwMode="auto">
            <a:xfrm>
              <a:off x="2692" y="3216"/>
              <a:ext cx="9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New Project</a:t>
              </a:r>
            </a:p>
          </p:txBody>
        </p:sp>
      </p:grpSp>
      <p:grpSp>
        <p:nvGrpSpPr>
          <p:cNvPr id="551953" name="Group 17"/>
          <p:cNvGrpSpPr>
            <a:grpSpLocks/>
          </p:cNvGrpSpPr>
          <p:nvPr/>
        </p:nvGrpSpPr>
        <p:grpSpPr bwMode="auto">
          <a:xfrm>
            <a:off x="3395663" y="4648200"/>
            <a:ext cx="2395537" cy="457200"/>
            <a:chOff x="2160" y="2928"/>
            <a:chExt cx="1509" cy="288"/>
          </a:xfrm>
        </p:grpSpPr>
        <p:sp>
          <p:nvSpPr>
            <p:cNvPr id="551954" name="Text Box 18"/>
            <p:cNvSpPr txBox="1">
              <a:spLocks noChangeArrowheads="1"/>
            </p:cNvSpPr>
            <p:nvPr/>
          </p:nvSpPr>
          <p:spPr bwMode="auto">
            <a:xfrm>
              <a:off x="2160" y="2928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14</a:t>
              </a:r>
            </a:p>
          </p:txBody>
        </p:sp>
        <p:sp>
          <p:nvSpPr>
            <p:cNvPr id="551955" name="Text Box 19"/>
            <p:cNvSpPr txBox="1">
              <a:spLocks noChangeArrowheads="1"/>
            </p:cNvSpPr>
            <p:nvPr/>
          </p:nvSpPr>
          <p:spPr bwMode="auto">
            <a:xfrm>
              <a:off x="2713" y="2928"/>
              <a:ext cx="9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New Project</a:t>
              </a:r>
            </a:p>
          </p:txBody>
        </p:sp>
      </p:grpSp>
      <p:sp>
        <p:nvSpPr>
          <p:cNvPr id="551956" name="Text Box 20"/>
          <p:cNvSpPr txBox="1">
            <a:spLocks noChangeArrowheads="1"/>
          </p:cNvSpPr>
          <p:nvPr/>
        </p:nvSpPr>
        <p:spPr bwMode="auto">
          <a:xfrm>
            <a:off x="3397250" y="50292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15</a:t>
            </a:r>
          </a:p>
        </p:txBody>
      </p:sp>
      <p:sp>
        <p:nvSpPr>
          <p:cNvPr id="551957" name="Text Box 21"/>
          <p:cNvSpPr txBox="1">
            <a:spLocks noChangeArrowheads="1"/>
          </p:cNvSpPr>
          <p:nvPr/>
        </p:nvSpPr>
        <p:spPr bwMode="auto">
          <a:xfrm>
            <a:off x="4267200" y="5105400"/>
            <a:ext cx="1517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New Project</a:t>
            </a:r>
          </a:p>
        </p:txBody>
      </p:sp>
      <p:sp>
        <p:nvSpPr>
          <p:cNvPr id="551958" name="Rectangle 22"/>
          <p:cNvSpPr>
            <a:spLocks noChangeArrowheads="1"/>
          </p:cNvSpPr>
          <p:nvPr/>
        </p:nvSpPr>
        <p:spPr bwMode="auto">
          <a:xfrm>
            <a:off x="3276600" y="1447800"/>
            <a:ext cx="3505200" cy="1371600"/>
          </a:xfrm>
          <a:prstGeom prst="rect">
            <a:avLst/>
          </a:prstGeom>
          <a:solidFill>
            <a:schemeClr val="hlink">
              <a:alpha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1959" name="Text Box 23"/>
          <p:cNvSpPr txBox="1">
            <a:spLocks noChangeArrowheads="1"/>
          </p:cNvSpPr>
          <p:nvPr/>
        </p:nvSpPr>
        <p:spPr bwMode="auto">
          <a:xfrm>
            <a:off x="3429000" y="54864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16</a:t>
            </a:r>
          </a:p>
        </p:txBody>
      </p:sp>
      <p:sp>
        <p:nvSpPr>
          <p:cNvPr id="551960" name="Text Box 24"/>
          <p:cNvSpPr txBox="1">
            <a:spLocks noChangeArrowheads="1"/>
          </p:cNvSpPr>
          <p:nvPr/>
        </p:nvSpPr>
        <p:spPr bwMode="auto">
          <a:xfrm>
            <a:off x="4267200" y="5546725"/>
            <a:ext cx="1517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New Project</a:t>
            </a:r>
          </a:p>
        </p:txBody>
      </p:sp>
      <p:sp>
        <p:nvSpPr>
          <p:cNvPr id="551961" name="Text Box 25"/>
          <p:cNvSpPr txBox="1">
            <a:spLocks noChangeArrowheads="1"/>
          </p:cNvSpPr>
          <p:nvPr/>
        </p:nvSpPr>
        <p:spPr bwMode="auto">
          <a:xfrm rot="5400000">
            <a:off x="-1588" y="1906588"/>
            <a:ext cx="28670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INTO THE</a:t>
            </a:r>
          </a:p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WORK PROGRAM</a:t>
            </a:r>
          </a:p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AND TIP</a:t>
            </a:r>
          </a:p>
        </p:txBody>
      </p:sp>
      <p:grpSp>
        <p:nvGrpSpPr>
          <p:cNvPr id="551962" name="Group 26"/>
          <p:cNvGrpSpPr>
            <a:grpSpLocks/>
          </p:cNvGrpSpPr>
          <p:nvPr/>
        </p:nvGrpSpPr>
        <p:grpSpPr bwMode="auto">
          <a:xfrm>
            <a:off x="2133600" y="1600200"/>
            <a:ext cx="838200" cy="1066800"/>
            <a:chOff x="1344" y="1008"/>
            <a:chExt cx="528" cy="672"/>
          </a:xfrm>
        </p:grpSpPr>
        <p:sp>
          <p:nvSpPr>
            <p:cNvPr id="551963" name="Line 27"/>
            <p:cNvSpPr>
              <a:spLocks noChangeShapeType="1"/>
            </p:cNvSpPr>
            <p:nvPr/>
          </p:nvSpPr>
          <p:spPr bwMode="auto">
            <a:xfrm>
              <a:off x="1344" y="1008"/>
              <a:ext cx="5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1964" name="Line 28"/>
            <p:cNvSpPr>
              <a:spLocks noChangeShapeType="1"/>
            </p:cNvSpPr>
            <p:nvPr/>
          </p:nvSpPr>
          <p:spPr bwMode="auto">
            <a:xfrm>
              <a:off x="1344" y="1344"/>
              <a:ext cx="5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1965" name="Line 29"/>
            <p:cNvSpPr>
              <a:spLocks noChangeShapeType="1"/>
            </p:cNvSpPr>
            <p:nvPr/>
          </p:nvSpPr>
          <p:spPr bwMode="auto">
            <a:xfrm>
              <a:off x="1344" y="1680"/>
              <a:ext cx="5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51969" name="Group 33"/>
          <p:cNvGrpSpPr>
            <a:grpSpLocks/>
          </p:cNvGrpSpPr>
          <p:nvPr/>
        </p:nvGrpSpPr>
        <p:grpSpPr bwMode="auto">
          <a:xfrm>
            <a:off x="3505200" y="1905000"/>
            <a:ext cx="2438400" cy="473075"/>
            <a:chOff x="2208" y="2054"/>
            <a:chExt cx="1536" cy="298"/>
          </a:xfrm>
        </p:grpSpPr>
        <p:sp>
          <p:nvSpPr>
            <p:cNvPr id="551970" name="Text Box 34"/>
            <p:cNvSpPr txBox="1">
              <a:spLocks noChangeArrowheads="1"/>
            </p:cNvSpPr>
            <p:nvPr/>
          </p:nvSpPr>
          <p:spPr bwMode="auto">
            <a:xfrm>
              <a:off x="2208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551971" name="Text Box 35"/>
            <p:cNvSpPr txBox="1">
              <a:spLocks noChangeArrowheads="1"/>
            </p:cNvSpPr>
            <p:nvPr/>
          </p:nvSpPr>
          <p:spPr bwMode="auto">
            <a:xfrm>
              <a:off x="2683" y="2054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51972" name="Group 36"/>
          <p:cNvGrpSpPr>
            <a:grpSpLocks/>
          </p:cNvGrpSpPr>
          <p:nvPr/>
        </p:nvGrpSpPr>
        <p:grpSpPr bwMode="auto">
          <a:xfrm>
            <a:off x="3505200" y="2362200"/>
            <a:ext cx="2438400" cy="473075"/>
            <a:chOff x="2208" y="2342"/>
            <a:chExt cx="1536" cy="298"/>
          </a:xfrm>
        </p:grpSpPr>
        <p:sp>
          <p:nvSpPr>
            <p:cNvPr id="551973" name="Text Box 37"/>
            <p:cNvSpPr txBox="1">
              <a:spLocks noChangeArrowheads="1"/>
            </p:cNvSpPr>
            <p:nvPr/>
          </p:nvSpPr>
          <p:spPr bwMode="auto">
            <a:xfrm>
              <a:off x="2208" y="235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9</a:t>
              </a:r>
            </a:p>
          </p:txBody>
        </p:sp>
        <p:sp>
          <p:nvSpPr>
            <p:cNvPr id="551974" name="Text Box 38"/>
            <p:cNvSpPr txBox="1">
              <a:spLocks noChangeArrowheads="1"/>
            </p:cNvSpPr>
            <p:nvPr/>
          </p:nvSpPr>
          <p:spPr bwMode="auto">
            <a:xfrm>
              <a:off x="2683" y="2342"/>
              <a:ext cx="10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Other Project</a:t>
              </a:r>
            </a:p>
          </p:txBody>
        </p:sp>
      </p:grpSp>
      <p:grpSp>
        <p:nvGrpSpPr>
          <p:cNvPr id="551975" name="Group 39"/>
          <p:cNvGrpSpPr>
            <a:grpSpLocks/>
          </p:cNvGrpSpPr>
          <p:nvPr/>
        </p:nvGrpSpPr>
        <p:grpSpPr bwMode="auto">
          <a:xfrm>
            <a:off x="3505200" y="1447800"/>
            <a:ext cx="2362200" cy="457200"/>
            <a:chOff x="2208" y="2640"/>
            <a:chExt cx="1488" cy="288"/>
          </a:xfrm>
        </p:grpSpPr>
        <p:sp>
          <p:nvSpPr>
            <p:cNvPr id="551976" name="Text Box 40"/>
            <p:cNvSpPr txBox="1">
              <a:spLocks noChangeArrowheads="1"/>
            </p:cNvSpPr>
            <p:nvPr/>
          </p:nvSpPr>
          <p:spPr bwMode="auto">
            <a:xfrm>
              <a:off x="2208" y="264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0000FF"/>
                  </a:solidFill>
                  <a:latin typeface="Times New Roman" pitchFamily="18" charset="0"/>
                </a:rPr>
                <a:t>7</a:t>
              </a:r>
            </a:p>
          </p:txBody>
        </p:sp>
        <p:sp>
          <p:nvSpPr>
            <p:cNvPr id="551977" name="Text Box 41"/>
            <p:cNvSpPr txBox="1">
              <a:spLocks noChangeArrowheads="1"/>
            </p:cNvSpPr>
            <p:nvPr/>
          </p:nvSpPr>
          <p:spPr bwMode="auto">
            <a:xfrm>
              <a:off x="2687" y="2640"/>
              <a:ext cx="10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srgbClr val="0000FF"/>
                  </a:solidFill>
                  <a:latin typeface="Times New Roman" pitchFamily="18" charset="0"/>
                </a:rPr>
                <a:t>Your Project</a:t>
              </a:r>
            </a:p>
          </p:txBody>
        </p:sp>
      </p:grpSp>
      <p:grpSp>
        <p:nvGrpSpPr>
          <p:cNvPr id="551981" name="Group 45"/>
          <p:cNvGrpSpPr>
            <a:grpSpLocks/>
          </p:cNvGrpSpPr>
          <p:nvPr/>
        </p:nvGrpSpPr>
        <p:grpSpPr bwMode="auto">
          <a:xfrm>
            <a:off x="3421063" y="3276600"/>
            <a:ext cx="2363787" cy="457200"/>
            <a:chOff x="2160" y="2928"/>
            <a:chExt cx="1489" cy="288"/>
          </a:xfrm>
        </p:grpSpPr>
        <p:sp>
          <p:nvSpPr>
            <p:cNvPr id="551982" name="Text Box 46"/>
            <p:cNvSpPr txBox="1">
              <a:spLocks noChangeArrowheads="1"/>
            </p:cNvSpPr>
            <p:nvPr/>
          </p:nvSpPr>
          <p:spPr bwMode="auto">
            <a:xfrm>
              <a:off x="2160" y="2928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Times New Roman" pitchFamily="18" charset="0"/>
                </a:rPr>
                <a:t>11</a:t>
              </a:r>
            </a:p>
          </p:txBody>
        </p:sp>
        <p:sp>
          <p:nvSpPr>
            <p:cNvPr id="551983" name="Text Box 47"/>
            <p:cNvSpPr txBox="1">
              <a:spLocks noChangeArrowheads="1"/>
            </p:cNvSpPr>
            <p:nvPr/>
          </p:nvSpPr>
          <p:spPr bwMode="auto">
            <a:xfrm>
              <a:off x="2693" y="2928"/>
              <a:ext cx="9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imes New Roman" pitchFamily="18" charset="0"/>
                </a:rPr>
                <a:t>New Project</a:t>
              </a:r>
            </a:p>
          </p:txBody>
        </p:sp>
      </p:grpSp>
      <p:sp>
        <p:nvSpPr>
          <p:cNvPr id="551986" name="Rectangle 50"/>
          <p:cNvSpPr>
            <a:spLocks noGrp="1" noChangeArrowheads="1"/>
          </p:cNvSpPr>
          <p:nvPr>
            <p:ph type="ctrTitle"/>
          </p:nvPr>
        </p:nvSpPr>
        <p:spPr>
          <a:xfrm>
            <a:off x="838200" y="152400"/>
            <a:ext cx="7772400" cy="685800"/>
          </a:xfrm>
          <a:noFill/>
          <a:ln/>
        </p:spPr>
        <p:txBody>
          <a:bodyPr/>
          <a:lstStyle/>
          <a:p>
            <a:r>
              <a:rPr lang="en-US" sz="2800">
                <a:solidFill>
                  <a:schemeClr val="bg1"/>
                </a:solidFill>
                <a:effectLst/>
              </a:rPr>
              <a:t>Project Priorities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Text Box 2"/>
          <p:cNvSpPr txBox="1">
            <a:spLocks noChangeArrowheads="1"/>
          </p:cNvSpPr>
          <p:nvPr/>
        </p:nvSpPr>
        <p:spPr bwMode="auto">
          <a:xfrm>
            <a:off x="1797050" y="1143000"/>
            <a:ext cx="727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YEARS    0       1       2     3      4      5      6       7     8</a:t>
            </a:r>
          </a:p>
        </p:txBody>
      </p:sp>
      <p:graphicFrame>
        <p:nvGraphicFramePr>
          <p:cNvPr id="345248" name="Group 160"/>
          <p:cNvGraphicFramePr>
            <a:graphicFrameLocks noGrp="1"/>
          </p:cNvGraphicFramePr>
          <p:nvPr/>
        </p:nvGraphicFramePr>
        <p:xfrm>
          <a:off x="381000" y="1625600"/>
          <a:ext cx="8850948" cy="4394200"/>
        </p:xfrm>
        <a:graphic>
          <a:graphicData uri="http://schemas.openxmlformats.org/drawingml/2006/table">
            <a:tbl>
              <a:tblPr/>
              <a:tblGrid>
                <a:gridCol w="2698750"/>
                <a:gridCol w="208280"/>
                <a:gridCol w="679450"/>
                <a:gridCol w="690563"/>
                <a:gridCol w="566737"/>
                <a:gridCol w="423863"/>
                <a:gridCol w="208280"/>
                <a:gridCol w="636587"/>
                <a:gridCol w="428625"/>
                <a:gridCol w="208280"/>
                <a:gridCol w="598488"/>
                <a:gridCol w="428625"/>
                <a:gridCol w="208280"/>
                <a:gridCol w="241300"/>
                <a:gridCol w="208280"/>
                <a:gridCol w="208280"/>
                <a:gridCol w="20828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99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FF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CC33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45233" name="Line 145"/>
          <p:cNvSpPr>
            <a:spLocks noChangeShapeType="1"/>
          </p:cNvSpPr>
          <p:nvPr/>
        </p:nvSpPr>
        <p:spPr bwMode="auto">
          <a:xfrm>
            <a:off x="3048000" y="2057400"/>
            <a:ext cx="5867400" cy="0"/>
          </a:xfrm>
          <a:prstGeom prst="line">
            <a:avLst/>
          </a:prstGeom>
          <a:noFill/>
          <a:ln w="177800">
            <a:solidFill>
              <a:schemeClr val="tx2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5239" name="Text Box 151"/>
          <p:cNvSpPr txBox="1">
            <a:spLocks noChangeArrowheads="1"/>
          </p:cNvSpPr>
          <p:nvPr/>
        </p:nvSpPr>
        <p:spPr bwMode="auto">
          <a:xfrm>
            <a:off x="1066800" y="1828800"/>
            <a:ext cx="573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PL</a:t>
            </a:r>
          </a:p>
        </p:txBody>
      </p:sp>
      <p:sp>
        <p:nvSpPr>
          <p:cNvPr id="345240" name="Text Box 152"/>
          <p:cNvSpPr txBox="1">
            <a:spLocks noChangeArrowheads="1"/>
          </p:cNvSpPr>
          <p:nvPr/>
        </p:nvSpPr>
        <p:spPr bwMode="auto">
          <a:xfrm>
            <a:off x="1066800" y="2438400"/>
            <a:ext cx="1143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1000" b="1">
              <a:solidFill>
                <a:schemeClr val="accent1"/>
              </a:solidFill>
              <a:latin typeface="Times New Roman" pitchFamily="18" charset="0"/>
            </a:endParaRPr>
          </a:p>
          <a:p>
            <a:pPr algn="l"/>
            <a:r>
              <a:rPr lang="en-US" sz="2400" b="1">
                <a:latin typeface="Times New Roman" pitchFamily="18" charset="0"/>
              </a:rPr>
              <a:t>PD&amp;E</a:t>
            </a:r>
            <a:endParaRPr lang="en-US" sz="1200" b="1">
              <a:latin typeface="Times New Roman" pitchFamily="18" charset="0"/>
            </a:endParaRPr>
          </a:p>
        </p:txBody>
      </p:sp>
      <p:sp>
        <p:nvSpPr>
          <p:cNvPr id="345245" name="Rectangle 15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-76200"/>
            <a:ext cx="8229600" cy="1143000"/>
          </a:xfrm>
        </p:spPr>
        <p:txBody>
          <a:bodyPr/>
          <a:lstStyle/>
          <a:p>
            <a:r>
              <a:rPr lang="en-US"/>
              <a:t>Typical Progression of Project Phases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5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5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4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4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233" grpId="0" animBg="1"/>
      <p:bldP spid="345239" grpId="0"/>
      <p:bldP spid="34524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715" name="Rectangle 155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-76200"/>
            <a:ext cx="8229600" cy="1143000"/>
          </a:xfrm>
        </p:spPr>
        <p:txBody>
          <a:bodyPr/>
          <a:lstStyle/>
          <a:p>
            <a:r>
              <a:rPr lang="en-US"/>
              <a:t>Typical Progression of Project Phases</a:t>
            </a:r>
          </a:p>
        </p:txBody>
      </p:sp>
      <p:pic>
        <p:nvPicPr>
          <p:cNvPr id="2" name="PD&amp;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32384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 advClick="0" advTm="6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0" name="Text Box 2"/>
          <p:cNvSpPr txBox="1">
            <a:spLocks noChangeArrowheads="1"/>
          </p:cNvSpPr>
          <p:nvPr/>
        </p:nvSpPr>
        <p:spPr bwMode="auto">
          <a:xfrm>
            <a:off x="1797050" y="1143000"/>
            <a:ext cx="727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YEARS    0       1       2     3      4      5      6       7     8</a:t>
            </a:r>
          </a:p>
        </p:txBody>
      </p:sp>
      <p:graphicFrame>
        <p:nvGraphicFramePr>
          <p:cNvPr id="708764" name="Group 156"/>
          <p:cNvGraphicFramePr>
            <a:graphicFrameLocks noGrp="1"/>
          </p:cNvGraphicFramePr>
          <p:nvPr/>
        </p:nvGraphicFramePr>
        <p:xfrm>
          <a:off x="381000" y="1625600"/>
          <a:ext cx="8850948" cy="4376738"/>
        </p:xfrm>
        <a:graphic>
          <a:graphicData uri="http://schemas.openxmlformats.org/drawingml/2006/table">
            <a:tbl>
              <a:tblPr/>
              <a:tblGrid>
                <a:gridCol w="2698750"/>
                <a:gridCol w="208280"/>
                <a:gridCol w="679450"/>
                <a:gridCol w="690563"/>
                <a:gridCol w="566737"/>
                <a:gridCol w="423863"/>
                <a:gridCol w="208280"/>
                <a:gridCol w="636587"/>
                <a:gridCol w="428625"/>
                <a:gridCol w="208280"/>
                <a:gridCol w="598488"/>
                <a:gridCol w="428625"/>
                <a:gridCol w="208280"/>
                <a:gridCol w="241300"/>
                <a:gridCol w="208280"/>
                <a:gridCol w="208280"/>
                <a:gridCol w="20828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99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FF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CC33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08753" name="Line 145"/>
          <p:cNvSpPr>
            <a:spLocks noChangeShapeType="1"/>
          </p:cNvSpPr>
          <p:nvPr/>
        </p:nvSpPr>
        <p:spPr bwMode="auto">
          <a:xfrm>
            <a:off x="3048000" y="2057400"/>
            <a:ext cx="5867400" cy="0"/>
          </a:xfrm>
          <a:prstGeom prst="line">
            <a:avLst/>
          </a:prstGeom>
          <a:noFill/>
          <a:ln w="177800">
            <a:solidFill>
              <a:schemeClr val="tx2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08754" name="Text Box 146"/>
          <p:cNvSpPr txBox="1">
            <a:spLocks noChangeArrowheads="1"/>
          </p:cNvSpPr>
          <p:nvPr/>
        </p:nvSpPr>
        <p:spPr bwMode="auto">
          <a:xfrm>
            <a:off x="1066800" y="1828800"/>
            <a:ext cx="573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PL</a:t>
            </a:r>
          </a:p>
        </p:txBody>
      </p:sp>
      <p:sp>
        <p:nvSpPr>
          <p:cNvPr id="708755" name="Line 147"/>
          <p:cNvSpPr>
            <a:spLocks noChangeShapeType="1"/>
          </p:cNvSpPr>
          <p:nvPr/>
        </p:nvSpPr>
        <p:spPr bwMode="auto">
          <a:xfrm>
            <a:off x="3276600" y="2819400"/>
            <a:ext cx="1371600" cy="0"/>
          </a:xfrm>
          <a:prstGeom prst="line">
            <a:avLst/>
          </a:prstGeom>
          <a:noFill/>
          <a:ln w="177800">
            <a:solidFill>
              <a:srgbClr val="33CC33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08756" name="Text Box 148"/>
          <p:cNvSpPr txBox="1">
            <a:spLocks noChangeArrowheads="1"/>
          </p:cNvSpPr>
          <p:nvPr/>
        </p:nvSpPr>
        <p:spPr bwMode="auto">
          <a:xfrm>
            <a:off x="1066800" y="2438400"/>
            <a:ext cx="1143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1000" b="1">
              <a:solidFill>
                <a:schemeClr val="accent1"/>
              </a:solidFill>
              <a:latin typeface="Times New Roman" pitchFamily="18" charset="0"/>
            </a:endParaRPr>
          </a:p>
          <a:p>
            <a:pPr algn="l"/>
            <a:r>
              <a:rPr lang="en-US" sz="2400" b="1">
                <a:latin typeface="Times New Roman" pitchFamily="18" charset="0"/>
              </a:rPr>
              <a:t>PD&amp;E</a:t>
            </a:r>
            <a:endParaRPr lang="en-US" sz="1200" b="1">
              <a:latin typeface="Times New Roman" pitchFamily="18" charset="0"/>
            </a:endParaRPr>
          </a:p>
        </p:txBody>
      </p:sp>
      <p:sp>
        <p:nvSpPr>
          <p:cNvPr id="708758" name="Text Box 150"/>
          <p:cNvSpPr txBox="1">
            <a:spLocks noChangeArrowheads="1"/>
          </p:cNvSpPr>
          <p:nvPr/>
        </p:nvSpPr>
        <p:spPr bwMode="auto">
          <a:xfrm>
            <a:off x="1058863" y="3505200"/>
            <a:ext cx="795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DSN</a:t>
            </a:r>
          </a:p>
        </p:txBody>
      </p:sp>
      <p:sp>
        <p:nvSpPr>
          <p:cNvPr id="708763" name="Rectangle 155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-76200"/>
            <a:ext cx="8229600" cy="1143000"/>
          </a:xfrm>
        </p:spPr>
        <p:txBody>
          <a:bodyPr/>
          <a:lstStyle/>
          <a:p>
            <a:r>
              <a:rPr lang="en-US"/>
              <a:t>Typical Progression of Project Phases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08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08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8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8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08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08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08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08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8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08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8753" grpId="0" animBg="1"/>
      <p:bldP spid="708754" grpId="0"/>
      <p:bldP spid="708755" grpId="0" animBg="1"/>
      <p:bldP spid="708756" grpId="0"/>
      <p:bldP spid="70875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-76200"/>
            <a:ext cx="8229600" cy="1143000"/>
          </a:xfrm>
        </p:spPr>
        <p:txBody>
          <a:bodyPr/>
          <a:lstStyle/>
          <a:p>
            <a:r>
              <a:rPr lang="en-US"/>
              <a:t>Typical Progression of Project Phases</a:t>
            </a:r>
          </a:p>
        </p:txBody>
      </p:sp>
      <p:pic>
        <p:nvPicPr>
          <p:cNvPr id="2" name="Design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68388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 advClick="0" advTm="4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MPO Participants in 3-C Process</a:t>
            </a:r>
          </a:p>
        </p:txBody>
      </p:sp>
      <p:sp>
        <p:nvSpPr>
          <p:cNvPr id="221188" name="Rectangle 4"/>
          <p:cNvSpPr>
            <a:spLocks noChangeArrowheads="1"/>
          </p:cNvSpPr>
          <p:nvPr/>
        </p:nvSpPr>
        <p:spPr bwMode="auto">
          <a:xfrm>
            <a:off x="1022350" y="1063625"/>
            <a:ext cx="8229600" cy="4525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Board members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Representing counties, municipalities and modal providers</a:t>
            </a:r>
          </a:p>
          <a:p>
            <a:pPr marL="742950" lvl="1" indent="-285750" algn="l">
              <a:lnSpc>
                <a:spcPct val="60000"/>
              </a:lnSpc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Committee members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Technical committee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Citizens committee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Other committees</a:t>
            </a:r>
          </a:p>
          <a:p>
            <a:pPr marL="742950" lvl="1" indent="-285750" algn="l">
              <a:lnSpc>
                <a:spcPct val="60000"/>
              </a:lnSpc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MPO staff</a:t>
            </a:r>
          </a:p>
          <a:p>
            <a:pPr marL="342900" indent="-342900" algn="l">
              <a:lnSpc>
                <a:spcPct val="16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Public/Stakeholders</a:t>
            </a:r>
          </a:p>
          <a:p>
            <a:pPr marL="342900" indent="-342900" algn="l">
              <a:lnSpc>
                <a:spcPct val="1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endParaRPr lang="en-US" sz="2400" dirty="0">
              <a:solidFill>
                <a:srgbClr val="0066CC"/>
              </a:solidFill>
              <a:latin typeface="Arial" pitchFamily="34" charset="0"/>
            </a:endParaRPr>
          </a:p>
        </p:txBody>
      </p:sp>
      <p:pic>
        <p:nvPicPr>
          <p:cNvPr id="22119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6213" y="2312988"/>
            <a:ext cx="3389312" cy="2562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1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1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1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1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1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11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11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11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8" name="Text Box 2"/>
          <p:cNvSpPr txBox="1">
            <a:spLocks noChangeArrowheads="1"/>
          </p:cNvSpPr>
          <p:nvPr/>
        </p:nvSpPr>
        <p:spPr bwMode="auto">
          <a:xfrm>
            <a:off x="1797050" y="1143000"/>
            <a:ext cx="727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YEARS    0       1       2     3      4      5      6       7     8</a:t>
            </a:r>
          </a:p>
        </p:txBody>
      </p:sp>
      <p:graphicFrame>
        <p:nvGraphicFramePr>
          <p:cNvPr id="710659" name="Group 3"/>
          <p:cNvGraphicFramePr>
            <a:graphicFrameLocks noGrp="1"/>
          </p:cNvGraphicFramePr>
          <p:nvPr/>
        </p:nvGraphicFramePr>
        <p:xfrm>
          <a:off x="381000" y="1625600"/>
          <a:ext cx="8850948" cy="4394200"/>
        </p:xfrm>
        <a:graphic>
          <a:graphicData uri="http://schemas.openxmlformats.org/drawingml/2006/table">
            <a:tbl>
              <a:tblPr/>
              <a:tblGrid>
                <a:gridCol w="2698750"/>
                <a:gridCol w="208280"/>
                <a:gridCol w="679450"/>
                <a:gridCol w="690563"/>
                <a:gridCol w="566737"/>
                <a:gridCol w="423863"/>
                <a:gridCol w="208280"/>
                <a:gridCol w="636587"/>
                <a:gridCol w="428625"/>
                <a:gridCol w="208280"/>
                <a:gridCol w="598488"/>
                <a:gridCol w="428625"/>
                <a:gridCol w="208280"/>
                <a:gridCol w="241300"/>
                <a:gridCol w="208280"/>
                <a:gridCol w="208280"/>
                <a:gridCol w="20828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99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FF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CC33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10801" name="Line 145"/>
          <p:cNvSpPr>
            <a:spLocks noChangeShapeType="1"/>
          </p:cNvSpPr>
          <p:nvPr/>
        </p:nvSpPr>
        <p:spPr bwMode="auto">
          <a:xfrm>
            <a:off x="3048000" y="2057400"/>
            <a:ext cx="5867400" cy="0"/>
          </a:xfrm>
          <a:prstGeom prst="line">
            <a:avLst/>
          </a:prstGeom>
          <a:noFill/>
          <a:ln w="177800">
            <a:solidFill>
              <a:schemeClr val="tx2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0802" name="Text Box 146"/>
          <p:cNvSpPr txBox="1">
            <a:spLocks noChangeArrowheads="1"/>
          </p:cNvSpPr>
          <p:nvPr/>
        </p:nvSpPr>
        <p:spPr bwMode="auto">
          <a:xfrm>
            <a:off x="1066800" y="1828800"/>
            <a:ext cx="573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PL</a:t>
            </a:r>
          </a:p>
        </p:txBody>
      </p:sp>
      <p:sp>
        <p:nvSpPr>
          <p:cNvPr id="710803" name="Line 147"/>
          <p:cNvSpPr>
            <a:spLocks noChangeShapeType="1"/>
          </p:cNvSpPr>
          <p:nvPr/>
        </p:nvSpPr>
        <p:spPr bwMode="auto">
          <a:xfrm>
            <a:off x="3276600" y="2819400"/>
            <a:ext cx="1371600" cy="0"/>
          </a:xfrm>
          <a:prstGeom prst="line">
            <a:avLst/>
          </a:prstGeom>
          <a:noFill/>
          <a:ln w="177800">
            <a:solidFill>
              <a:srgbClr val="33CC33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0804" name="Text Box 148"/>
          <p:cNvSpPr txBox="1">
            <a:spLocks noChangeArrowheads="1"/>
          </p:cNvSpPr>
          <p:nvPr/>
        </p:nvSpPr>
        <p:spPr bwMode="auto">
          <a:xfrm>
            <a:off x="1066800" y="2438400"/>
            <a:ext cx="1143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1000" b="1">
              <a:solidFill>
                <a:schemeClr val="accent1"/>
              </a:solidFill>
              <a:latin typeface="Times New Roman" pitchFamily="18" charset="0"/>
            </a:endParaRPr>
          </a:p>
          <a:p>
            <a:pPr algn="l"/>
            <a:r>
              <a:rPr lang="en-US" sz="2400" b="1">
                <a:latin typeface="Times New Roman" pitchFamily="18" charset="0"/>
              </a:rPr>
              <a:t>PD&amp;E</a:t>
            </a:r>
            <a:endParaRPr lang="en-US" sz="1200" b="1">
              <a:latin typeface="Times New Roman" pitchFamily="18" charset="0"/>
            </a:endParaRPr>
          </a:p>
        </p:txBody>
      </p:sp>
      <p:sp>
        <p:nvSpPr>
          <p:cNvPr id="710805" name="Line 149"/>
          <p:cNvSpPr>
            <a:spLocks noChangeShapeType="1"/>
          </p:cNvSpPr>
          <p:nvPr/>
        </p:nvSpPr>
        <p:spPr bwMode="auto">
          <a:xfrm flipV="1">
            <a:off x="4643438" y="3733800"/>
            <a:ext cx="1223962" cy="19050"/>
          </a:xfrm>
          <a:prstGeom prst="line">
            <a:avLst/>
          </a:prstGeom>
          <a:noFill/>
          <a:ln w="177800">
            <a:solidFill>
              <a:srgbClr val="FFFF00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0806" name="Text Box 150"/>
          <p:cNvSpPr txBox="1">
            <a:spLocks noChangeArrowheads="1"/>
          </p:cNvSpPr>
          <p:nvPr/>
        </p:nvSpPr>
        <p:spPr bwMode="auto">
          <a:xfrm>
            <a:off x="1058863" y="3505200"/>
            <a:ext cx="795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DSN</a:t>
            </a:r>
          </a:p>
        </p:txBody>
      </p:sp>
      <p:sp>
        <p:nvSpPr>
          <p:cNvPr id="710808" name="Text Box 152"/>
          <p:cNvSpPr txBox="1">
            <a:spLocks noChangeArrowheads="1"/>
          </p:cNvSpPr>
          <p:nvPr/>
        </p:nvSpPr>
        <p:spPr bwMode="auto">
          <a:xfrm>
            <a:off x="1042988" y="4343400"/>
            <a:ext cx="94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ROW</a:t>
            </a:r>
          </a:p>
        </p:txBody>
      </p:sp>
      <p:sp>
        <p:nvSpPr>
          <p:cNvPr id="710811" name="Rectangle 155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-76200"/>
            <a:ext cx="8229600" cy="1143000"/>
          </a:xfrm>
        </p:spPr>
        <p:txBody>
          <a:bodyPr/>
          <a:lstStyle/>
          <a:p>
            <a:r>
              <a:rPr lang="en-US"/>
              <a:t>Typical Progression of Project Phases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0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0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10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10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10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10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10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10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10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10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0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0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10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10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0801" grpId="0" animBg="1"/>
      <p:bldP spid="710802" grpId="0"/>
      <p:bldP spid="710803" grpId="0" animBg="1"/>
      <p:bldP spid="710804" grpId="0"/>
      <p:bldP spid="710805" grpId="0" animBg="1"/>
      <p:bldP spid="710806" grpId="0"/>
      <p:bldP spid="71080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-76200"/>
            <a:ext cx="8229600" cy="1143000"/>
          </a:xfrm>
        </p:spPr>
        <p:txBody>
          <a:bodyPr/>
          <a:lstStyle/>
          <a:p>
            <a:r>
              <a:rPr lang="en-US"/>
              <a:t>Typical Progression of Project Phases</a:t>
            </a:r>
          </a:p>
        </p:txBody>
      </p:sp>
      <p:pic>
        <p:nvPicPr>
          <p:cNvPr id="2" name="RightofWay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43708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 advClick="0" advTm="2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706" name="Text Box 2"/>
          <p:cNvSpPr txBox="1">
            <a:spLocks noChangeArrowheads="1"/>
          </p:cNvSpPr>
          <p:nvPr/>
        </p:nvSpPr>
        <p:spPr bwMode="auto">
          <a:xfrm>
            <a:off x="1797050" y="1143000"/>
            <a:ext cx="727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YEARS    0       1       2     3      4      5      6       7     8</a:t>
            </a:r>
          </a:p>
        </p:txBody>
      </p:sp>
      <p:graphicFrame>
        <p:nvGraphicFramePr>
          <p:cNvPr id="712707" name="Group 3"/>
          <p:cNvGraphicFramePr>
            <a:graphicFrameLocks noGrp="1"/>
          </p:cNvGraphicFramePr>
          <p:nvPr/>
        </p:nvGraphicFramePr>
        <p:xfrm>
          <a:off x="381000" y="1625600"/>
          <a:ext cx="8850948" cy="4394200"/>
        </p:xfrm>
        <a:graphic>
          <a:graphicData uri="http://schemas.openxmlformats.org/drawingml/2006/table">
            <a:tbl>
              <a:tblPr/>
              <a:tblGrid>
                <a:gridCol w="2698750"/>
                <a:gridCol w="208280"/>
                <a:gridCol w="679450"/>
                <a:gridCol w="690563"/>
                <a:gridCol w="566737"/>
                <a:gridCol w="423863"/>
                <a:gridCol w="208280"/>
                <a:gridCol w="636587"/>
                <a:gridCol w="428625"/>
                <a:gridCol w="208280"/>
                <a:gridCol w="598488"/>
                <a:gridCol w="428625"/>
                <a:gridCol w="208280"/>
                <a:gridCol w="241300"/>
                <a:gridCol w="208280"/>
                <a:gridCol w="208280"/>
                <a:gridCol w="20828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99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FF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CC33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12849" name="Line 145"/>
          <p:cNvSpPr>
            <a:spLocks noChangeShapeType="1"/>
          </p:cNvSpPr>
          <p:nvPr/>
        </p:nvSpPr>
        <p:spPr bwMode="auto">
          <a:xfrm>
            <a:off x="3048000" y="2057400"/>
            <a:ext cx="5867400" cy="0"/>
          </a:xfrm>
          <a:prstGeom prst="line">
            <a:avLst/>
          </a:prstGeom>
          <a:noFill/>
          <a:ln w="177800">
            <a:solidFill>
              <a:schemeClr val="tx2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2850" name="Text Box 146"/>
          <p:cNvSpPr txBox="1">
            <a:spLocks noChangeArrowheads="1"/>
          </p:cNvSpPr>
          <p:nvPr/>
        </p:nvSpPr>
        <p:spPr bwMode="auto">
          <a:xfrm>
            <a:off x="1066800" y="1828800"/>
            <a:ext cx="573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PL</a:t>
            </a:r>
          </a:p>
        </p:txBody>
      </p:sp>
      <p:sp>
        <p:nvSpPr>
          <p:cNvPr id="712851" name="Line 147"/>
          <p:cNvSpPr>
            <a:spLocks noChangeShapeType="1"/>
          </p:cNvSpPr>
          <p:nvPr/>
        </p:nvSpPr>
        <p:spPr bwMode="auto">
          <a:xfrm>
            <a:off x="3276600" y="2819400"/>
            <a:ext cx="1371600" cy="0"/>
          </a:xfrm>
          <a:prstGeom prst="line">
            <a:avLst/>
          </a:prstGeom>
          <a:noFill/>
          <a:ln w="177800">
            <a:solidFill>
              <a:srgbClr val="33CC33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2852" name="Text Box 148"/>
          <p:cNvSpPr txBox="1">
            <a:spLocks noChangeArrowheads="1"/>
          </p:cNvSpPr>
          <p:nvPr/>
        </p:nvSpPr>
        <p:spPr bwMode="auto">
          <a:xfrm>
            <a:off x="1066800" y="2438400"/>
            <a:ext cx="1143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1000" b="1">
              <a:solidFill>
                <a:schemeClr val="accent1"/>
              </a:solidFill>
              <a:latin typeface="Times New Roman" pitchFamily="18" charset="0"/>
            </a:endParaRPr>
          </a:p>
          <a:p>
            <a:pPr algn="l"/>
            <a:r>
              <a:rPr lang="en-US" sz="2400" b="1">
                <a:latin typeface="Times New Roman" pitchFamily="18" charset="0"/>
              </a:rPr>
              <a:t>PD&amp;E</a:t>
            </a:r>
            <a:endParaRPr lang="en-US" sz="1200" b="1">
              <a:latin typeface="Times New Roman" pitchFamily="18" charset="0"/>
            </a:endParaRPr>
          </a:p>
        </p:txBody>
      </p:sp>
      <p:sp>
        <p:nvSpPr>
          <p:cNvPr id="712853" name="Line 149"/>
          <p:cNvSpPr>
            <a:spLocks noChangeShapeType="1"/>
          </p:cNvSpPr>
          <p:nvPr/>
        </p:nvSpPr>
        <p:spPr bwMode="auto">
          <a:xfrm flipV="1">
            <a:off x="4643438" y="3733800"/>
            <a:ext cx="1223962" cy="19050"/>
          </a:xfrm>
          <a:prstGeom prst="line">
            <a:avLst/>
          </a:prstGeom>
          <a:noFill/>
          <a:ln w="177800">
            <a:solidFill>
              <a:srgbClr val="FFFF00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2854" name="Text Box 150"/>
          <p:cNvSpPr txBox="1">
            <a:spLocks noChangeArrowheads="1"/>
          </p:cNvSpPr>
          <p:nvPr/>
        </p:nvSpPr>
        <p:spPr bwMode="auto">
          <a:xfrm>
            <a:off x="1058863" y="3505200"/>
            <a:ext cx="795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DSN</a:t>
            </a:r>
          </a:p>
        </p:txBody>
      </p:sp>
      <p:sp>
        <p:nvSpPr>
          <p:cNvPr id="712855" name="Line 151"/>
          <p:cNvSpPr>
            <a:spLocks noChangeShapeType="1"/>
          </p:cNvSpPr>
          <p:nvPr/>
        </p:nvSpPr>
        <p:spPr bwMode="auto">
          <a:xfrm>
            <a:off x="5795963" y="4572000"/>
            <a:ext cx="1295400" cy="0"/>
          </a:xfrm>
          <a:prstGeom prst="line">
            <a:avLst/>
          </a:prstGeom>
          <a:noFill/>
          <a:ln w="177800">
            <a:solidFill>
              <a:srgbClr val="0000FF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2856" name="Text Box 152"/>
          <p:cNvSpPr txBox="1">
            <a:spLocks noChangeArrowheads="1"/>
          </p:cNvSpPr>
          <p:nvPr/>
        </p:nvSpPr>
        <p:spPr bwMode="auto">
          <a:xfrm>
            <a:off x="1042988" y="4343400"/>
            <a:ext cx="94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ROW</a:t>
            </a:r>
          </a:p>
        </p:txBody>
      </p:sp>
      <p:sp>
        <p:nvSpPr>
          <p:cNvPr id="712858" name="Text Box 154"/>
          <p:cNvSpPr txBox="1">
            <a:spLocks noChangeArrowheads="1"/>
          </p:cNvSpPr>
          <p:nvPr/>
        </p:nvSpPr>
        <p:spPr bwMode="auto">
          <a:xfrm>
            <a:off x="1066800" y="5105400"/>
            <a:ext cx="77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CST</a:t>
            </a:r>
          </a:p>
        </p:txBody>
      </p:sp>
      <p:sp>
        <p:nvSpPr>
          <p:cNvPr id="712859" name="Rectangle 155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-76200"/>
            <a:ext cx="8229600" cy="1143000"/>
          </a:xfrm>
        </p:spPr>
        <p:txBody>
          <a:bodyPr/>
          <a:lstStyle/>
          <a:p>
            <a:r>
              <a:rPr lang="en-US"/>
              <a:t>Typical Progression of Project Phases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2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2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12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12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12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12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12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12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12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12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12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12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12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12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12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12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12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12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2849" grpId="0" animBg="1"/>
      <p:bldP spid="712850" grpId="0"/>
      <p:bldP spid="712851" grpId="0" animBg="1"/>
      <p:bldP spid="712852" grpId="0"/>
      <p:bldP spid="712853" grpId="0" animBg="1"/>
      <p:bldP spid="712854" grpId="0"/>
      <p:bldP spid="712855" grpId="0" animBg="1"/>
      <p:bldP spid="712856" grpId="0"/>
      <p:bldP spid="71285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8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-76200"/>
            <a:ext cx="8229600" cy="1143000"/>
          </a:xfrm>
        </p:spPr>
        <p:txBody>
          <a:bodyPr/>
          <a:lstStyle/>
          <a:p>
            <a:r>
              <a:rPr lang="en-US"/>
              <a:t>Typical Progression of Project Phases</a:t>
            </a:r>
          </a:p>
        </p:txBody>
      </p:sp>
      <p:pic>
        <p:nvPicPr>
          <p:cNvPr id="2" name="Construction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43708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 advClick="0" advTm="5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754" name="Text Box 2"/>
          <p:cNvSpPr txBox="1">
            <a:spLocks noChangeArrowheads="1"/>
          </p:cNvSpPr>
          <p:nvPr/>
        </p:nvSpPr>
        <p:spPr bwMode="auto">
          <a:xfrm>
            <a:off x="1797050" y="1143000"/>
            <a:ext cx="7270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YEARS    0       1       2     3      4      5      6       7     8</a:t>
            </a:r>
          </a:p>
        </p:txBody>
      </p:sp>
      <p:graphicFrame>
        <p:nvGraphicFramePr>
          <p:cNvPr id="714755" name="Group 3"/>
          <p:cNvGraphicFramePr>
            <a:graphicFrameLocks noGrp="1"/>
          </p:cNvGraphicFramePr>
          <p:nvPr/>
        </p:nvGraphicFramePr>
        <p:xfrm>
          <a:off x="381000" y="1625600"/>
          <a:ext cx="8850948" cy="4394200"/>
        </p:xfrm>
        <a:graphic>
          <a:graphicData uri="http://schemas.openxmlformats.org/drawingml/2006/table">
            <a:tbl>
              <a:tblPr/>
              <a:tblGrid>
                <a:gridCol w="2698750"/>
                <a:gridCol w="208280"/>
                <a:gridCol w="679450"/>
                <a:gridCol w="690563"/>
                <a:gridCol w="566737"/>
                <a:gridCol w="423863"/>
                <a:gridCol w="208280"/>
                <a:gridCol w="636587"/>
                <a:gridCol w="428625"/>
                <a:gridCol w="208280"/>
                <a:gridCol w="598488"/>
                <a:gridCol w="428625"/>
                <a:gridCol w="208280"/>
                <a:gridCol w="241300"/>
                <a:gridCol w="208280"/>
                <a:gridCol w="208280"/>
                <a:gridCol w="20828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99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FF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CC33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14897" name="Line 145"/>
          <p:cNvSpPr>
            <a:spLocks noChangeShapeType="1"/>
          </p:cNvSpPr>
          <p:nvPr/>
        </p:nvSpPr>
        <p:spPr bwMode="auto">
          <a:xfrm>
            <a:off x="3048000" y="2057400"/>
            <a:ext cx="5867400" cy="0"/>
          </a:xfrm>
          <a:prstGeom prst="line">
            <a:avLst/>
          </a:prstGeom>
          <a:noFill/>
          <a:ln w="177800">
            <a:solidFill>
              <a:schemeClr val="tx2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4898" name="Text Box 146"/>
          <p:cNvSpPr txBox="1">
            <a:spLocks noChangeArrowheads="1"/>
          </p:cNvSpPr>
          <p:nvPr/>
        </p:nvSpPr>
        <p:spPr bwMode="auto">
          <a:xfrm>
            <a:off x="1066800" y="1828800"/>
            <a:ext cx="573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PL</a:t>
            </a:r>
          </a:p>
        </p:txBody>
      </p:sp>
      <p:sp>
        <p:nvSpPr>
          <p:cNvPr id="714899" name="Line 147"/>
          <p:cNvSpPr>
            <a:spLocks noChangeShapeType="1"/>
          </p:cNvSpPr>
          <p:nvPr/>
        </p:nvSpPr>
        <p:spPr bwMode="auto">
          <a:xfrm>
            <a:off x="3276600" y="2819400"/>
            <a:ext cx="1371600" cy="0"/>
          </a:xfrm>
          <a:prstGeom prst="line">
            <a:avLst/>
          </a:prstGeom>
          <a:noFill/>
          <a:ln w="177800">
            <a:solidFill>
              <a:srgbClr val="33CC33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4900" name="Text Box 148"/>
          <p:cNvSpPr txBox="1">
            <a:spLocks noChangeArrowheads="1"/>
          </p:cNvSpPr>
          <p:nvPr/>
        </p:nvSpPr>
        <p:spPr bwMode="auto">
          <a:xfrm>
            <a:off x="1066800" y="2438400"/>
            <a:ext cx="1143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1000" b="1">
              <a:solidFill>
                <a:schemeClr val="accent1"/>
              </a:solidFill>
              <a:latin typeface="Times New Roman" pitchFamily="18" charset="0"/>
            </a:endParaRPr>
          </a:p>
          <a:p>
            <a:pPr algn="l"/>
            <a:r>
              <a:rPr lang="en-US" sz="2400" b="1">
                <a:latin typeface="Times New Roman" pitchFamily="18" charset="0"/>
              </a:rPr>
              <a:t>PD&amp;E</a:t>
            </a:r>
            <a:endParaRPr lang="en-US" sz="1200" b="1">
              <a:latin typeface="Times New Roman" pitchFamily="18" charset="0"/>
            </a:endParaRPr>
          </a:p>
        </p:txBody>
      </p:sp>
      <p:sp>
        <p:nvSpPr>
          <p:cNvPr id="714901" name="Line 149"/>
          <p:cNvSpPr>
            <a:spLocks noChangeShapeType="1"/>
          </p:cNvSpPr>
          <p:nvPr/>
        </p:nvSpPr>
        <p:spPr bwMode="auto">
          <a:xfrm flipV="1">
            <a:off x="4643438" y="3733800"/>
            <a:ext cx="1223962" cy="19050"/>
          </a:xfrm>
          <a:prstGeom prst="line">
            <a:avLst/>
          </a:prstGeom>
          <a:noFill/>
          <a:ln w="177800">
            <a:solidFill>
              <a:srgbClr val="FFFF00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4902" name="Text Box 150"/>
          <p:cNvSpPr txBox="1">
            <a:spLocks noChangeArrowheads="1"/>
          </p:cNvSpPr>
          <p:nvPr/>
        </p:nvSpPr>
        <p:spPr bwMode="auto">
          <a:xfrm>
            <a:off x="1058863" y="3505200"/>
            <a:ext cx="795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DSN</a:t>
            </a:r>
          </a:p>
        </p:txBody>
      </p:sp>
      <p:sp>
        <p:nvSpPr>
          <p:cNvPr id="714903" name="Line 151"/>
          <p:cNvSpPr>
            <a:spLocks noChangeShapeType="1"/>
          </p:cNvSpPr>
          <p:nvPr/>
        </p:nvSpPr>
        <p:spPr bwMode="auto">
          <a:xfrm>
            <a:off x="5795963" y="4572000"/>
            <a:ext cx="1295400" cy="0"/>
          </a:xfrm>
          <a:prstGeom prst="line">
            <a:avLst/>
          </a:prstGeom>
          <a:noFill/>
          <a:ln w="177800">
            <a:solidFill>
              <a:srgbClr val="0000FF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4904" name="Text Box 152"/>
          <p:cNvSpPr txBox="1">
            <a:spLocks noChangeArrowheads="1"/>
          </p:cNvSpPr>
          <p:nvPr/>
        </p:nvSpPr>
        <p:spPr bwMode="auto">
          <a:xfrm>
            <a:off x="1111250" y="4343400"/>
            <a:ext cx="94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ROW</a:t>
            </a:r>
          </a:p>
        </p:txBody>
      </p:sp>
      <p:sp>
        <p:nvSpPr>
          <p:cNvPr id="714905" name="Line 153"/>
          <p:cNvSpPr>
            <a:spLocks noChangeShapeType="1"/>
          </p:cNvSpPr>
          <p:nvPr/>
        </p:nvSpPr>
        <p:spPr bwMode="auto">
          <a:xfrm>
            <a:off x="7056438" y="5334000"/>
            <a:ext cx="1219200" cy="0"/>
          </a:xfrm>
          <a:prstGeom prst="line">
            <a:avLst/>
          </a:prstGeom>
          <a:noFill/>
          <a:ln w="177800">
            <a:solidFill>
              <a:srgbClr val="CC0000"/>
            </a:solidFill>
            <a:round/>
            <a:headEnd/>
            <a:tailEnd type="triangl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4906" name="Text Box 154"/>
          <p:cNvSpPr txBox="1">
            <a:spLocks noChangeArrowheads="1"/>
          </p:cNvSpPr>
          <p:nvPr/>
        </p:nvSpPr>
        <p:spPr bwMode="auto">
          <a:xfrm>
            <a:off x="1066800" y="5105400"/>
            <a:ext cx="77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CST</a:t>
            </a:r>
          </a:p>
        </p:txBody>
      </p:sp>
      <p:sp>
        <p:nvSpPr>
          <p:cNvPr id="714907" name="Rectangle 155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-76200"/>
            <a:ext cx="8229600" cy="1143000"/>
          </a:xfrm>
        </p:spPr>
        <p:txBody>
          <a:bodyPr/>
          <a:lstStyle/>
          <a:p>
            <a:r>
              <a:rPr lang="en-US"/>
              <a:t>Typical Progression of Project Phases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4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4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14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14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14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14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14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14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14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14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14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14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14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14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14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14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4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4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4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4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4897" grpId="0" animBg="1"/>
      <p:bldP spid="714898" grpId="0"/>
      <p:bldP spid="714899" grpId="0" animBg="1"/>
      <p:bldP spid="714900" grpId="0"/>
      <p:bldP spid="714901" grpId="0" animBg="1"/>
      <p:bldP spid="714902" grpId="0"/>
      <p:bldP spid="714903" grpId="0" animBg="1"/>
      <p:bldP spid="714904" grpId="0"/>
      <p:bldP spid="714905" grpId="0" animBg="1"/>
      <p:bldP spid="71490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62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794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79462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67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7966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79667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2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7987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79872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77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8007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0077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81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8028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0282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Role of the MPO Board in 3-C Process</a:t>
            </a:r>
          </a:p>
        </p:txBody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990600"/>
            <a:ext cx="8001000" cy="452596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/>
              <a:t>To set the big-picture framework for transportation decisions</a:t>
            </a:r>
          </a:p>
          <a:p>
            <a:pPr lvl="1">
              <a:lnSpc>
                <a:spcPct val="120000"/>
              </a:lnSpc>
            </a:pPr>
            <a:r>
              <a:rPr lang="en-US"/>
              <a:t>Forum for setting a community transportation vision and goals that all transportation agencies can use as guidance</a:t>
            </a:r>
          </a:p>
          <a:p>
            <a:pPr lvl="1">
              <a:lnSpc>
                <a:spcPct val="70000"/>
              </a:lnSpc>
              <a:buFontTx/>
              <a:buNone/>
            </a:pPr>
            <a:endParaRPr lang="en-US"/>
          </a:p>
          <a:p>
            <a:pPr>
              <a:lnSpc>
                <a:spcPct val="120000"/>
              </a:lnSpc>
            </a:pPr>
            <a:r>
              <a:rPr lang="en-US"/>
              <a:t>Make planning and programming decisions</a:t>
            </a:r>
          </a:p>
          <a:p>
            <a:pPr lvl="1">
              <a:lnSpc>
                <a:spcPct val="120000"/>
              </a:lnSpc>
            </a:pPr>
            <a:r>
              <a:rPr lang="en-US"/>
              <a:t>Direct authority for MPO plans and programs</a:t>
            </a:r>
          </a:p>
          <a:p>
            <a:pPr lvl="1">
              <a:lnSpc>
                <a:spcPct val="120000"/>
              </a:lnSpc>
            </a:pPr>
            <a:r>
              <a:rPr lang="en-US"/>
              <a:t>Discussing and vetting other agency planning and programming decisions</a:t>
            </a:r>
          </a:p>
          <a:p>
            <a:pPr>
              <a:lnSpc>
                <a:spcPct val="120000"/>
              </a:lnSpc>
            </a:pP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8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86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8048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0486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8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91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8069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0691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6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NEW YEAR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0896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6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01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8110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1101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6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05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8130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1306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6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10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8151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1510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6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15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8171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1715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6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0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2 Years</a:t>
            </a:r>
          </a:p>
        </p:txBody>
      </p:sp>
      <p:sp>
        <p:nvSpPr>
          <p:cNvPr id="8192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1920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5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3 Years</a:t>
            </a:r>
          </a:p>
        </p:txBody>
      </p:sp>
      <p:sp>
        <p:nvSpPr>
          <p:cNvPr id="8212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2125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NEW YEAR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29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3 Years</a:t>
            </a:r>
          </a:p>
        </p:txBody>
      </p:sp>
      <p:sp>
        <p:nvSpPr>
          <p:cNvPr id="8232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2330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Considerations for the MPO Board</a:t>
            </a:r>
          </a:p>
        </p:txBody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066800"/>
            <a:ext cx="8001000" cy="4800600"/>
          </a:xfrm>
        </p:spPr>
        <p:txBody>
          <a:bodyPr/>
          <a:lstStyle/>
          <a:p>
            <a:r>
              <a:rPr lang="en-US"/>
              <a:t>In making decisions and establishing a vision and goals, the MPO Board should consider…</a:t>
            </a:r>
          </a:p>
          <a:p>
            <a:pPr>
              <a:lnSpc>
                <a:spcPct val="20000"/>
              </a:lnSpc>
              <a:buFont typeface="Wingdings" pitchFamily="2" charset="2"/>
              <a:buNone/>
            </a:pPr>
            <a:endParaRPr lang="en-US"/>
          </a:p>
          <a:p>
            <a:pPr lvl="1">
              <a:spcBef>
                <a:spcPct val="0"/>
              </a:spcBef>
              <a:spcAft>
                <a:spcPct val="40000"/>
              </a:spcAft>
            </a:pPr>
            <a:r>
              <a:rPr lang="en-US"/>
              <a:t>Public concerns</a:t>
            </a:r>
          </a:p>
          <a:p>
            <a:pPr lvl="1">
              <a:spcBef>
                <a:spcPct val="0"/>
              </a:spcBef>
              <a:spcAft>
                <a:spcPct val="40000"/>
              </a:spcAft>
            </a:pPr>
            <a:r>
              <a:rPr lang="en-US"/>
              <a:t>Community values</a:t>
            </a:r>
          </a:p>
          <a:p>
            <a:pPr lvl="1">
              <a:spcBef>
                <a:spcPct val="0"/>
              </a:spcBef>
              <a:spcAft>
                <a:spcPct val="40000"/>
              </a:spcAft>
            </a:pPr>
            <a:r>
              <a:rPr lang="en-US"/>
              <a:t>Effect on system operations</a:t>
            </a:r>
          </a:p>
          <a:p>
            <a:pPr lvl="1">
              <a:spcBef>
                <a:spcPct val="0"/>
              </a:spcBef>
              <a:spcAft>
                <a:spcPct val="40000"/>
              </a:spcAft>
            </a:pPr>
            <a:r>
              <a:rPr lang="en-US"/>
              <a:t>Environmental, community and economic impacts</a:t>
            </a:r>
          </a:p>
          <a:p>
            <a:pPr lvl="1">
              <a:spcBef>
                <a:spcPct val="0"/>
              </a:spcBef>
              <a:spcAft>
                <a:spcPct val="40000"/>
              </a:spcAft>
            </a:pPr>
            <a:r>
              <a:rPr lang="en-US"/>
              <a:t>Alternative options</a:t>
            </a:r>
          </a:p>
          <a:p>
            <a:pPr lvl="1">
              <a:spcBef>
                <a:spcPct val="0"/>
              </a:spcBef>
              <a:spcAft>
                <a:spcPct val="40000"/>
              </a:spcAft>
            </a:pPr>
            <a:r>
              <a:rPr lang="en-US"/>
              <a:t>Cost effectiveness and funding availability</a:t>
            </a:r>
          </a:p>
          <a:p>
            <a:pPr lvl="1">
              <a:spcBef>
                <a:spcPct val="0"/>
              </a:spcBef>
              <a:spcAft>
                <a:spcPct val="40000"/>
              </a:spcAft>
            </a:pPr>
            <a:r>
              <a:rPr lang="en-US"/>
              <a:t>Federal, State, and local regulations and plans</a:t>
            </a:r>
          </a:p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3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3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13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3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3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3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3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4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3 Years</a:t>
            </a:r>
          </a:p>
        </p:txBody>
      </p:sp>
      <p:sp>
        <p:nvSpPr>
          <p:cNvPr id="8253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2534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39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3 Years</a:t>
            </a:r>
          </a:p>
        </p:txBody>
      </p:sp>
      <p:sp>
        <p:nvSpPr>
          <p:cNvPr id="8273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2739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4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3 Years</a:t>
            </a:r>
          </a:p>
        </p:txBody>
      </p:sp>
      <p:sp>
        <p:nvSpPr>
          <p:cNvPr id="8294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2944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49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3 Years</a:t>
            </a:r>
          </a:p>
        </p:txBody>
      </p:sp>
      <p:sp>
        <p:nvSpPr>
          <p:cNvPr id="8314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3149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53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3 Years</a:t>
            </a:r>
          </a:p>
        </p:txBody>
      </p:sp>
      <p:sp>
        <p:nvSpPr>
          <p:cNvPr id="8335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3354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8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4 Years</a:t>
            </a:r>
          </a:p>
        </p:txBody>
      </p:sp>
      <p:sp>
        <p:nvSpPr>
          <p:cNvPr id="8355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3558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NEW YEAR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63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4 Years</a:t>
            </a:r>
          </a:p>
        </p:txBody>
      </p:sp>
      <p:sp>
        <p:nvSpPr>
          <p:cNvPr id="837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3763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4 Years</a:t>
            </a:r>
          </a:p>
        </p:txBody>
      </p:sp>
      <p:sp>
        <p:nvSpPr>
          <p:cNvPr id="8396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3968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73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4 Years</a:t>
            </a:r>
          </a:p>
        </p:txBody>
      </p:sp>
      <p:sp>
        <p:nvSpPr>
          <p:cNvPr id="8417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4173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7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4 Years</a:t>
            </a:r>
          </a:p>
        </p:txBody>
      </p:sp>
      <p:sp>
        <p:nvSpPr>
          <p:cNvPr id="8437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4378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MPO Participants in 3-C Process</a:t>
            </a:r>
          </a:p>
        </p:txBody>
      </p:sp>
      <p:sp>
        <p:nvSpPr>
          <p:cNvPr id="7260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022350" y="1052513"/>
            <a:ext cx="8229600" cy="4525962"/>
          </a:xfrm>
          <a:noFill/>
          <a:ln/>
        </p:spPr>
        <p:txBody>
          <a:bodyPr/>
          <a:lstStyle/>
          <a:p>
            <a:r>
              <a:rPr lang="en-US"/>
              <a:t>Board members</a:t>
            </a:r>
          </a:p>
          <a:p>
            <a:pPr lvl="1"/>
            <a:r>
              <a:rPr lang="en-US"/>
              <a:t>Representing counties, municipalities and modal providers</a:t>
            </a:r>
          </a:p>
          <a:p>
            <a:pPr lvl="1">
              <a:lnSpc>
                <a:spcPct val="60000"/>
              </a:lnSpc>
            </a:pPr>
            <a:endParaRPr lang="en-US"/>
          </a:p>
          <a:p>
            <a:r>
              <a:rPr lang="en-US"/>
              <a:t>Committee members</a:t>
            </a:r>
          </a:p>
          <a:p>
            <a:pPr lvl="1"/>
            <a:r>
              <a:rPr lang="en-US"/>
              <a:t>Technical committee</a:t>
            </a:r>
          </a:p>
          <a:p>
            <a:pPr lvl="1"/>
            <a:r>
              <a:rPr lang="en-US"/>
              <a:t>Citizens committee</a:t>
            </a:r>
          </a:p>
          <a:p>
            <a:pPr lvl="1"/>
            <a:r>
              <a:rPr lang="en-US"/>
              <a:t>Other committees</a:t>
            </a:r>
          </a:p>
          <a:p>
            <a:pPr lvl="1">
              <a:lnSpc>
                <a:spcPct val="60000"/>
              </a:lnSpc>
            </a:pPr>
            <a:endParaRPr lang="en-US" sz="2200"/>
          </a:p>
          <a:p>
            <a:pPr>
              <a:lnSpc>
                <a:spcPct val="110000"/>
              </a:lnSpc>
            </a:pPr>
            <a:r>
              <a:rPr lang="en-US"/>
              <a:t>MPO staff</a:t>
            </a:r>
          </a:p>
          <a:p>
            <a:pPr>
              <a:lnSpc>
                <a:spcPct val="190000"/>
              </a:lnSpc>
            </a:pPr>
            <a:r>
              <a:rPr lang="en-US"/>
              <a:t>Public/Stakeholders</a:t>
            </a:r>
          </a:p>
        </p:txBody>
      </p:sp>
      <p:pic>
        <p:nvPicPr>
          <p:cNvPr id="72602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750" y="2276475"/>
            <a:ext cx="3522663" cy="2693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260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82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4 Years</a:t>
            </a:r>
          </a:p>
        </p:txBody>
      </p:sp>
      <p:sp>
        <p:nvSpPr>
          <p:cNvPr id="8458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4582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87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4 Years</a:t>
            </a:r>
          </a:p>
        </p:txBody>
      </p:sp>
      <p:sp>
        <p:nvSpPr>
          <p:cNvPr id="8478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4787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2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5 Years</a:t>
            </a:r>
          </a:p>
        </p:txBody>
      </p:sp>
      <p:sp>
        <p:nvSpPr>
          <p:cNvPr id="8499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4992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NEW YEAR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7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5 Years</a:t>
            </a:r>
          </a:p>
        </p:txBody>
      </p:sp>
      <p:sp>
        <p:nvSpPr>
          <p:cNvPr id="8519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5197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9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01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5 Years</a:t>
            </a:r>
          </a:p>
        </p:txBody>
      </p:sp>
      <p:sp>
        <p:nvSpPr>
          <p:cNvPr id="8540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5402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7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066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5 Years</a:t>
            </a:r>
          </a:p>
        </p:txBody>
      </p:sp>
      <p:sp>
        <p:nvSpPr>
          <p:cNvPr id="8560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56068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7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114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5 Years</a:t>
            </a:r>
          </a:p>
        </p:txBody>
      </p:sp>
      <p:sp>
        <p:nvSpPr>
          <p:cNvPr id="8581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58116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7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62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5 Years</a:t>
            </a:r>
          </a:p>
        </p:txBody>
      </p:sp>
      <p:sp>
        <p:nvSpPr>
          <p:cNvPr id="8601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60164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7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210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5 Years</a:t>
            </a:r>
          </a:p>
        </p:txBody>
      </p:sp>
      <p:sp>
        <p:nvSpPr>
          <p:cNvPr id="8622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62212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7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258" name="Text Box 2"/>
          <p:cNvSpPr txBox="1">
            <a:spLocks noChangeArrowheads="1"/>
          </p:cNvSpPr>
          <p:nvPr/>
        </p:nvSpPr>
        <p:spPr bwMode="auto">
          <a:xfrm>
            <a:off x="3305175" y="1219200"/>
            <a:ext cx="360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ELAPSED TIME = 6 Years</a:t>
            </a:r>
          </a:p>
        </p:txBody>
      </p:sp>
      <p:sp>
        <p:nvSpPr>
          <p:cNvPr id="8642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FDOT 5-Year Work Program and MPO TIP</a:t>
            </a:r>
          </a:p>
        </p:txBody>
      </p:sp>
      <p:graphicFrame>
        <p:nvGraphicFramePr>
          <p:cNvPr id="864260" name="Group 4"/>
          <p:cNvGraphicFramePr>
            <a:graphicFrameLocks noGrp="1"/>
          </p:cNvGraphicFramePr>
          <p:nvPr>
            <p:ph idx="1"/>
          </p:nvPr>
        </p:nvGraphicFramePr>
        <p:xfrm>
          <a:off x="1279525" y="1874838"/>
          <a:ext cx="7499350" cy="3565527"/>
        </p:xfrm>
        <a:graphic>
          <a:graphicData uri="http://schemas.openxmlformats.org/drawingml/2006/table">
            <a:tbl>
              <a:tblPr/>
              <a:tblGrid>
                <a:gridCol w="242888"/>
                <a:gridCol w="1960562"/>
                <a:gridCol w="1011238"/>
                <a:gridCol w="1009650"/>
                <a:gridCol w="1011237"/>
                <a:gridCol w="1009650"/>
                <a:gridCol w="1011238"/>
                <a:gridCol w="242887"/>
              </a:tblGrid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Year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Funded Projects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NEW YEAR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CST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Other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Your Project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PD&amp;E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DSN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ROW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POAC_slide">
  <a:themeElements>
    <a:clrScheme name="MPOAC_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POAC_slide">
      <a:majorFont>
        <a:latin typeface="Zurich BdEx BT"/>
        <a:ea typeface=""/>
        <a:cs typeface=""/>
      </a:majorFont>
      <a:minorFont>
        <a:latin typeface="Zurich BdEx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POAC_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MPOAC_slide</Template>
  <TotalTime>38964</TotalTime>
  <Words>5237</Words>
  <Application>Microsoft Office PowerPoint</Application>
  <PresentationFormat>On-screen Show (4:3)</PresentationFormat>
  <Paragraphs>5846</Paragraphs>
  <Slides>163</Slides>
  <Notes>163</Notes>
  <HiddenSlides>0</HiddenSlides>
  <MMClips>5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163</vt:i4>
      </vt:variant>
    </vt:vector>
  </HeadingPairs>
  <TitlesOfParts>
    <vt:vector size="173" baseType="lpstr">
      <vt:lpstr>Arial</vt:lpstr>
      <vt:lpstr>Gisha</vt:lpstr>
      <vt:lpstr>MS Reference Sans Serif</vt:lpstr>
      <vt:lpstr>Tahoma</vt:lpstr>
      <vt:lpstr>Times New Roman</vt:lpstr>
      <vt:lpstr>Trebuchet MS</vt:lpstr>
      <vt:lpstr>Wingdings</vt:lpstr>
      <vt:lpstr>Zurich BdEx BT</vt:lpstr>
      <vt:lpstr>MPOAC_slide</vt:lpstr>
      <vt:lpstr>Worksheet</vt:lpstr>
      <vt:lpstr>MPO Processes and Products:</vt:lpstr>
      <vt:lpstr>The MPO Big Picture</vt:lpstr>
      <vt:lpstr>Required MPO Products</vt:lpstr>
      <vt:lpstr>Definitions</vt:lpstr>
      <vt:lpstr>MPO as a Forum</vt:lpstr>
      <vt:lpstr>MPO Participants in 3-C Process</vt:lpstr>
      <vt:lpstr>Role of the MPO Board in 3-C Process</vt:lpstr>
      <vt:lpstr>Considerations for the MPO Board</vt:lpstr>
      <vt:lpstr>MPO Participants in 3-C Process</vt:lpstr>
      <vt:lpstr>Role of MPO Committees in 3-C Process</vt:lpstr>
      <vt:lpstr>MPO Participants in 3-C Process</vt:lpstr>
      <vt:lpstr>Role of the MPO Staff in 3-C Process</vt:lpstr>
      <vt:lpstr>Types of MPO Staffing Arrangements</vt:lpstr>
      <vt:lpstr>Advantages/Disadvantages – Hosted</vt:lpstr>
      <vt:lpstr>Advantages/Disadvantages – Independent</vt:lpstr>
      <vt:lpstr>Unified Planning Work Program (UPWP)</vt:lpstr>
      <vt:lpstr>Format of the UPWP</vt:lpstr>
      <vt:lpstr>UPWP Tasks – Sample UPWP</vt:lpstr>
      <vt:lpstr>UPWP Schedule</vt:lpstr>
      <vt:lpstr>MPO Participants in 3-C Process</vt:lpstr>
      <vt:lpstr>Role of the Public/Stakeholders in 3-C Process</vt:lpstr>
      <vt:lpstr>Sample List of Stakeholders</vt:lpstr>
      <vt:lpstr>Planning for Public Involvement</vt:lpstr>
      <vt:lpstr>MPO Participants in 3-C Process</vt:lpstr>
      <vt:lpstr>Other Agency Participation Opportunities</vt:lpstr>
      <vt:lpstr>The Politics of the 3-C Process</vt:lpstr>
      <vt:lpstr>Questions?</vt:lpstr>
      <vt:lpstr>MPO Planning</vt:lpstr>
      <vt:lpstr>Transportation Planning Context &amp; Process</vt:lpstr>
      <vt:lpstr>The Long Range Transportation Plan: Federal Requirements</vt:lpstr>
      <vt:lpstr>The Long Range Transportation Plan: Florida Requirements</vt:lpstr>
      <vt:lpstr>PowerPoint Presentation</vt:lpstr>
      <vt:lpstr>Sample Community Vision</vt:lpstr>
      <vt:lpstr>PowerPoint Presentation</vt:lpstr>
      <vt:lpstr>Congestion Management Process (CMP)</vt:lpstr>
      <vt:lpstr>Other Transportation Planning Studies</vt:lpstr>
      <vt:lpstr>PowerPoint Presentation</vt:lpstr>
      <vt:lpstr>Financial Planning and Fiscal Constraint</vt:lpstr>
      <vt:lpstr>PowerPoint Presentation</vt:lpstr>
      <vt:lpstr>Questions?</vt:lpstr>
      <vt:lpstr>Double JEOPARDY!</vt:lpstr>
      <vt:lpstr>MPO Programming</vt:lpstr>
      <vt:lpstr>FDOT and MPO Programming</vt:lpstr>
      <vt:lpstr>List of Priority Projects</vt:lpstr>
      <vt:lpstr>Partial List of Priority Projects</vt:lpstr>
      <vt:lpstr>Transportation Improvement Program (TIP)</vt:lpstr>
      <vt:lpstr>Transportation Improvement Program (TIP)</vt:lpstr>
      <vt:lpstr>Suggested TIP Format</vt:lpstr>
      <vt:lpstr>Sample TIP Project Listing Page</vt:lpstr>
      <vt:lpstr>Project Priorities</vt:lpstr>
      <vt:lpstr>Project Priorities</vt:lpstr>
      <vt:lpstr>PowerPoint Presentation</vt:lpstr>
      <vt:lpstr>PowerPoint Presentation</vt:lpstr>
      <vt:lpstr>PowerPoint Presentation</vt:lpstr>
      <vt:lpstr>Project Priorities</vt:lpstr>
      <vt:lpstr>Typical Progression of Project Phases</vt:lpstr>
      <vt:lpstr>Typical Progression of Project Phases</vt:lpstr>
      <vt:lpstr>Typical Progression of Project Phases</vt:lpstr>
      <vt:lpstr>Typical Progression of Project Phases</vt:lpstr>
      <vt:lpstr>Typical Progression of Project Phases</vt:lpstr>
      <vt:lpstr>Typical Progression of Project Phases</vt:lpstr>
      <vt:lpstr>Typical Progression of Project Phases</vt:lpstr>
      <vt:lpstr>Typical Progression of Project Phases</vt:lpstr>
      <vt:lpstr>Typical Progression of Project Phases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FDOT 5-Year Work Program and MPO TIP</vt:lpstr>
      <vt:lpstr>Protecting the Public Interest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Politics of Transportation Programming</vt:lpstr>
      <vt:lpstr>Questions?</vt:lpstr>
      <vt:lpstr>PowerPoint Presentation</vt:lpstr>
      <vt:lpstr>MPO Certification</vt:lpstr>
      <vt:lpstr>Final JEOPARDY!</vt:lpstr>
      <vt:lpstr>Jeopardy Winners Get…</vt:lpstr>
      <vt:lpstr>Schedule</vt:lpstr>
    </vt:vector>
  </TitlesOfParts>
  <Company>University of Tampa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Brief History of U.S.  Surface Transportation Policy</dc:title>
  <dc:creator>SPAINE</dc:creator>
  <cp:lastModifiedBy>Carroll, Alexandria</cp:lastModifiedBy>
  <cp:revision>1282</cp:revision>
  <cp:lastPrinted>2013-02-08T15:25:07Z</cp:lastPrinted>
  <dcterms:created xsi:type="dcterms:W3CDTF">2005-05-23T15:09:40Z</dcterms:created>
  <dcterms:modified xsi:type="dcterms:W3CDTF">2016-03-21T20:48:01Z</dcterms:modified>
</cp:coreProperties>
</file>