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85" r:id="rId4"/>
    <p:sldId id="257" r:id="rId5"/>
    <p:sldId id="258" r:id="rId6"/>
    <p:sldId id="288" r:id="rId7"/>
    <p:sldId id="274" r:id="rId8"/>
    <p:sldId id="262" r:id="rId9"/>
    <p:sldId id="286" r:id="rId10"/>
    <p:sldId id="263" r:id="rId11"/>
    <p:sldId id="290" r:id="rId12"/>
    <p:sldId id="264" r:id="rId13"/>
    <p:sldId id="275" r:id="rId14"/>
    <p:sldId id="276" r:id="rId15"/>
    <p:sldId id="277" r:id="rId16"/>
    <p:sldId id="278" r:id="rId17"/>
    <p:sldId id="279" r:id="rId18"/>
    <p:sldId id="280" r:id="rId19"/>
    <p:sldId id="271" r:id="rId20"/>
    <p:sldId id="272" r:id="rId21"/>
    <p:sldId id="281"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85977" autoAdjust="0"/>
  </p:normalViewPr>
  <p:slideViewPr>
    <p:cSldViewPr>
      <p:cViewPr>
        <p:scale>
          <a:sx n="100" d="100"/>
          <a:sy n="100" d="100"/>
        </p:scale>
        <p:origin x="630" y="1140"/>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68"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C3470B-1282-47B5-AB24-8027D7D8E746}" type="datetimeFigureOut">
              <a:rPr lang="en-US" smtClean="0"/>
              <a:pPr/>
              <a:t>10/9/2012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6CCC1B-1045-4059-A537-4C6A7E9CE0E6}" type="slidenum">
              <a:rPr lang="en-US" smtClean="0"/>
              <a:pPr/>
              <a:t>‹#›</a:t>
            </a:fld>
            <a:endParaRPr lang="en-US"/>
          </a:p>
        </p:txBody>
      </p:sp>
    </p:spTree>
    <p:extLst>
      <p:ext uri="{BB962C8B-B14F-4D97-AF65-F5344CB8AC3E}">
        <p14:creationId xmlns:p14="http://schemas.microsoft.com/office/powerpoint/2010/main" val="342307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CCC1B-1045-4059-A537-4C6A7E9CE0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study we are going to discuss was commissioned by Florida’s Metropolitan Planning Organization Advisory Council – also known as MPOAC.  This group helps set policy for the individual MPOs around the state.  The MPOAC has for several years been concerned with the level of funding for transportation investments in Florida and undertook a study to develop recommendations for addressing the issue.</a:t>
            </a:r>
          </a:p>
          <a:p>
            <a:endParaRPr lang="en-US" dirty="0" smtClean="0"/>
          </a:p>
          <a:p>
            <a:r>
              <a:rPr lang="en-US" dirty="0" smtClean="0"/>
              <a:t>There are several ways to look at what we need to do to restore transportation funding to a level that will not impede our future and will maintain a system that can support economic growth.</a:t>
            </a:r>
          </a:p>
          <a:p>
            <a:endParaRPr lang="en-US" dirty="0" smtClean="0"/>
          </a:p>
          <a:p>
            <a:r>
              <a:rPr lang="en-US" dirty="0" smtClean="0"/>
              <a:t>The study advisory committee – made up of diverse transportation interests, including  MPO staff directors, businesses, local governments, environmental groups and freight interests – chose to set a target level of funding and pursue that.  In this case, the committee settled on trying to restore funding investment to a level equivalent to what was spent in 2000.</a:t>
            </a:r>
          </a:p>
          <a:p>
            <a:endParaRPr lang="en-US" dirty="0" smtClean="0"/>
          </a:p>
          <a:p>
            <a:r>
              <a:rPr lang="en-US" dirty="0" smtClean="0"/>
              <a:t>If you think back to the year 2000 – or Y2K, as we called it then – you’ll remember it as a time of modest growth and a fairly stable economy in our state.  It was not as volatile as the “boom years,” when Florida’s real-estate bubble distorted the state’s economy.  But it was more prosperous than the “bust” period right after that bubble burst and plunged the state into a deep recession. </a:t>
            </a:r>
          </a:p>
          <a:p>
            <a:endParaRPr lang="en-US" dirty="0" smtClean="0"/>
          </a:p>
          <a:p>
            <a:r>
              <a:rPr lang="en-US" dirty="0" smtClean="0"/>
              <a:t>Returning state investment to this equivalent level seemed much more realistic than some other approaches.  Attempting to find revenue for all current unfunded needs, for instance, would be staggering.  That price tag would be more than $74 billion.</a:t>
            </a:r>
          </a:p>
          <a:p>
            <a:endParaRPr lang="en-US" dirty="0" smtClean="0"/>
          </a:p>
          <a:p>
            <a:r>
              <a:rPr lang="en-US" dirty="0" smtClean="0"/>
              <a:t>So what would it take to restore our investment  to the base year 2000 level?  One challenge that confronted the study committee was the fact that a dollar in 2000 is not exactly equal to a dollar in 2012.  Even though the country has not experienced steep inflation during  the past decade, prices have still climbed.</a:t>
            </a:r>
          </a:p>
        </p:txBody>
      </p:sp>
      <p:sp>
        <p:nvSpPr>
          <p:cNvPr id="4" name="Slide Number Placeholder 3"/>
          <p:cNvSpPr>
            <a:spLocks noGrp="1"/>
          </p:cNvSpPr>
          <p:nvPr>
            <p:ph type="sldNum" sz="quarter" idx="10"/>
          </p:nvPr>
        </p:nvSpPr>
        <p:spPr/>
        <p:txBody>
          <a:bodyPr/>
          <a:lstStyle/>
          <a:p>
            <a:fld id="{CF6CCC1B-1045-4059-A537-4C6A7E9CE0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average family has seen this “lost purchasing power” at the store.  For every $1,000 we spend on household items such as shoes, groceries and furniture, we need </a:t>
            </a:r>
            <a:r>
              <a:rPr lang="en-US" b="1" dirty="0" smtClean="0"/>
              <a:t>$330 more today </a:t>
            </a:r>
            <a:r>
              <a:rPr lang="en-US" dirty="0" smtClean="0"/>
              <a:t>than in 2000 – for the same purchases.</a:t>
            </a:r>
          </a:p>
          <a:p>
            <a:endParaRPr lang="en-US" dirty="0" smtClean="0"/>
          </a:p>
          <a:p>
            <a:r>
              <a:rPr lang="en-US" dirty="0" smtClean="0"/>
              <a:t>In the transportation funding arena, the state also saw the purchasing power of its dollars shrink during the past several years.  Researchers determined that $12.1 billion would be needed to restore the state’s investment to that base year 2000 level.</a:t>
            </a:r>
          </a:p>
          <a:p>
            <a:endParaRPr lang="en-US" dirty="0" smtClean="0"/>
          </a:p>
          <a:p>
            <a:r>
              <a:rPr lang="en-US" dirty="0" smtClean="0"/>
              <a:t>With current funding sources unsustainable over the </a:t>
            </a:r>
            <a:r>
              <a:rPr lang="en-US" dirty="0" err="1" smtClean="0"/>
              <a:t>longhaul</a:t>
            </a:r>
            <a:r>
              <a:rPr lang="en-US" dirty="0" smtClean="0"/>
              <a:t> to maintain adequate funding levels, MPOAC researched several options return transportation funding to year 2000 levels.</a:t>
            </a:r>
          </a:p>
          <a:p>
            <a:endParaRPr lang="en-US" dirty="0" smtClean="0"/>
          </a:p>
          <a:p>
            <a:r>
              <a:rPr lang="en-US" dirty="0" smtClean="0"/>
              <a:t>The organization endeavored to develop a set of options that are politically acceptable, sustainable, innovative and that deal with the on-going transportation funding needs of our state.  Needless to say this was no small or easy task…especially the politically acceptable part!</a:t>
            </a:r>
          </a:p>
          <a:p>
            <a:endParaRPr lang="en-US" dirty="0" smtClean="0"/>
          </a:p>
          <a:p>
            <a:pPr lvl="0"/>
            <a:r>
              <a:rPr lang="en-US" dirty="0" smtClean="0"/>
              <a:t>The study consisted of four major tasks:</a:t>
            </a:r>
          </a:p>
          <a:p>
            <a:pPr lvl="1">
              <a:buFont typeface="Arial" pitchFamily="34" charset="0"/>
              <a:buChar char="•"/>
            </a:pPr>
            <a:r>
              <a:rPr lang="en-US" dirty="0" smtClean="0"/>
              <a:t> The first was to define the current funding situation through an analysis that recaps the national funding situation, documents current revenue sources and their projected trends, analyzes economic and demographic trends in Florida, and summarizes the transportation needs</a:t>
            </a:r>
          </a:p>
          <a:p>
            <a:pPr lvl="1">
              <a:buFont typeface="Arial" pitchFamily="34" charset="0"/>
              <a:buChar char="•"/>
            </a:pPr>
            <a:r>
              <a:rPr lang="en-US" dirty="0" smtClean="0"/>
              <a:t> The next task was to inventory existing transportation revenue sources and propose any new ones, identify barriers and opportunities, and perform a rough revenue projections. </a:t>
            </a:r>
          </a:p>
          <a:p>
            <a:pPr lvl="1">
              <a:buFont typeface="Arial" pitchFamily="34" charset="0"/>
              <a:buChar char="•"/>
            </a:pPr>
            <a:r>
              <a:rPr lang="en-US" dirty="0" smtClean="0"/>
              <a:t> The list of options was reviewed and pared down by the study advisory committee</a:t>
            </a:r>
          </a:p>
          <a:p>
            <a:pPr lvl="1">
              <a:buFont typeface="Arial" pitchFamily="34" charset="0"/>
              <a:buChar char="•"/>
            </a:pPr>
            <a:r>
              <a:rPr lang="en-US" dirty="0" smtClean="0"/>
              <a:t> Finally, based on this shorter list,  more refined revenue forecasts of the options were completed and presented to the MPOAC for adoption. </a:t>
            </a:r>
          </a:p>
          <a:p>
            <a:pPr lvl="1">
              <a:buFont typeface="Arial" pitchFamily="34" charset="0"/>
              <a:buChar char="•"/>
            </a:pPr>
            <a:endParaRPr lang="en-US" dirty="0" smtClean="0"/>
          </a:p>
          <a:p>
            <a:r>
              <a:rPr lang="en-US" dirty="0" smtClean="0"/>
              <a:t>Next, I’ll talk about the top six options that were considered most doable…</a:t>
            </a:r>
          </a:p>
        </p:txBody>
      </p:sp>
      <p:sp>
        <p:nvSpPr>
          <p:cNvPr id="4" name="Slide Number Placeholder 3"/>
          <p:cNvSpPr>
            <a:spLocks noGrp="1"/>
          </p:cNvSpPr>
          <p:nvPr>
            <p:ph type="sldNum" sz="quarter" idx="10"/>
          </p:nvPr>
        </p:nvSpPr>
        <p:spPr/>
        <p:txBody>
          <a:bodyPr/>
          <a:lstStyle/>
          <a:p>
            <a:fld id="{0A3EE25C-0E67-4451-8F6E-774ADD2C913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current Florida Statute, Charter Counties and those included in a Regional Transportation Authority district may elect to impose up to a one percent sales tax on items up to $5,000 with revenues available for transportation uses. This option would extend that flexibility to cities with a population of 150,000 or more, but could not be duplicative of any County transportation sales tax. For example, today Miami‐Dade County voters approved a one‐half percent sales tax. If the City of Miami wanted to put this in place, it would be limited to an additional one‐half percent. In counties without a city with a population of 150,000, the option would be available to the largest municipality in that county based on the latest available census. If fully implemented, it could generate approximately $830 million to cities in total.</a:t>
            </a:r>
          </a:p>
          <a:p>
            <a:endParaRPr lang="en-US" dirty="0" smtClean="0"/>
          </a:p>
          <a:p>
            <a:r>
              <a:rPr lang="en-US" dirty="0" smtClean="0"/>
              <a:t>Potential</a:t>
            </a:r>
            <a:r>
              <a:rPr lang="en-US" baseline="0" dirty="0" smtClean="0"/>
              <a:t> Yields Per Year</a:t>
            </a:r>
          </a:p>
          <a:p>
            <a:r>
              <a:rPr lang="en-US" baseline="0" dirty="0" smtClean="0"/>
              <a:t>State: $830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Implementation would raise the State Highway Fuels Sales Tax from the current rate of 12.6 cents per gallon by 2 cents per year for the next five for a total 10 cent increase. This tax is currently adjusted annually by the Consumer Price Index (CPI) as is the State Comprehensive Enhanced Transportation System (SCETS) Tax which is currently at 6.9 cents per gallon. Additional forecast revenues of approximately $183 million in 2013 growing to $1.17 billion by 2020 for the State Transportation Trust Fund (STTF).</a:t>
            </a:r>
          </a:p>
          <a:p>
            <a:endParaRPr lang="en-US" dirty="0" smtClean="0"/>
          </a:p>
          <a:p>
            <a:r>
              <a:rPr lang="en-US" dirty="0" smtClean="0"/>
              <a:t>Potential</a:t>
            </a:r>
            <a:r>
              <a:rPr lang="en-US" baseline="0" dirty="0" smtClean="0"/>
              <a:t> Yields Per Year</a:t>
            </a:r>
          </a:p>
          <a:p>
            <a:r>
              <a:rPr lang="en-US" baseline="0" dirty="0" smtClean="0"/>
              <a:t>State: $803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recommendation would redirect the increases in the fees that were enacted in 2009 from the State General Revenue Fund to the STTF. These fees have historically been dedicated to the transportation system as a method to further the concept of user fees supporting the transportation system. After a 20 year hiatus of fee adjustments (30 years for registration fees), they were raised in 2009 with the incremental revenue being used to help solve the general budget crisis due to the economic recession. With increasing pressures on transportation funding sources coupled with growing needs, action was taken in the 2012 session of the Florida Legislature to restore a portion of these traditional STTF funds. While the most Title Fees will be remitted to the STTF yielding about $200 million per year, the Motor Vehicle License Fee and Surcharge increases along with the Initial Registration Fee increase are recommended to be returned as well. The annual estimated revenue impact to the STTF is $413 million.</a:t>
            </a:r>
          </a:p>
          <a:p>
            <a:endParaRPr lang="en-US" dirty="0" smtClean="0"/>
          </a:p>
          <a:p>
            <a:r>
              <a:rPr lang="en-US" dirty="0" smtClean="0"/>
              <a:t>Potential</a:t>
            </a:r>
            <a:r>
              <a:rPr lang="en-US" baseline="0" dirty="0" smtClean="0"/>
              <a:t> Yields Per Year</a:t>
            </a:r>
          </a:p>
          <a:p>
            <a:r>
              <a:rPr lang="en-US" baseline="0" dirty="0" smtClean="0"/>
              <a:t>State: $413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State taxes mentioned above, there are several different local option taxes levied on a per gallon basis in addition to the Constitutional Fuel Tax (2 cents per gallon), County Fuel Tax (1 cent per gallon) and the Municipal Fuel Tax (1 cent per gallon). The Constitutional, County and Municipal taxes are collected by the State for distribution to local governments. None of these or the local option fuel tax is indexed to the CPI. This option would index them on the same basis as the State Fuel Sales Tax and the SCETS, providing local governments with the same inflation hedge enjoyed by the STTF and generating approximately $115 million annually for investment in transportation infrastructure. Some of these user fees have not been adjusted since the 1940s.</a:t>
            </a:r>
          </a:p>
          <a:p>
            <a:endParaRPr lang="en-US" dirty="0" smtClean="0"/>
          </a:p>
          <a:p>
            <a:r>
              <a:rPr lang="en-US" dirty="0" smtClean="0"/>
              <a:t>Potential</a:t>
            </a:r>
            <a:r>
              <a:rPr lang="en-US" baseline="0" dirty="0" smtClean="0"/>
              <a:t> Yields Per Year</a:t>
            </a:r>
          </a:p>
          <a:p>
            <a:r>
              <a:rPr lang="en-US" baseline="0" dirty="0" smtClean="0"/>
              <a:t>State: $115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Local option tax rates are fixed in State Law to provide diesel fuel tax rate consistency among counties for purposes of administering the provisions of the International Fuel Tax Agreement. The local option diesel tax rate is currently 7 cents per gallon, while the statewide average for local option gasoline taxes has risen to 9.6 cents per gallon. There has long been recognition that a higher per gallon rate on diesel fuel is appropriate, as the major users of the fuel are heavy trucks. For example, the federal gasoline tax is 18.4 cents per gallon and 24.4 cents for diesel because of the distinction of the demands that are placed on the highway system by heavy trucks and light duty vehicles. This option would establish an  additional five cent diesel fuel tax in each county, and the revenues would be required to be expended on projects that serve or enhance commercial highway traffic. This dedicated local source of funding could be used to encourage economic development and improve existing commercial operations. It is estimated to generate about $72 million per year to Florida’s counties.</a:t>
            </a:r>
          </a:p>
          <a:p>
            <a:endParaRPr lang="en-US" dirty="0" smtClean="0"/>
          </a:p>
          <a:p>
            <a:r>
              <a:rPr lang="en-US" dirty="0" smtClean="0"/>
              <a:t>Potential</a:t>
            </a:r>
            <a:r>
              <a:rPr lang="en-US" baseline="0" dirty="0" smtClean="0"/>
              <a:t> Yields Per Year</a:t>
            </a:r>
          </a:p>
          <a:p>
            <a:r>
              <a:rPr lang="en-US" baseline="0" dirty="0" smtClean="0"/>
              <a:t>State: $72 million</a:t>
            </a:r>
          </a:p>
          <a:p>
            <a:r>
              <a:rPr lang="en-US" baseline="0" dirty="0" smtClean="0"/>
              <a:t>Local: XX</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This recommendation is to have the Legislature commission and fund an extensive effort to deal with the systemic issues of fuel taxes becoming less sustainable as a primary surrogate for a transportation user fee. While fuel taxes served as an adequate substitute for a true user fee for decades, significant increases in mandated vehicle fuel efficiency and the introduction of all electric and plug‐in hybrid vehicles are eroding transportation revenues. It is recognized that there are significant concerns over the concept of charging users of the highway system based on each mile traveled. These include privacy of citizens, the cost of implementing such a system, and institutional issues associated with revenue sharing. This effort is intended to address these issues at a minimum, deploy a demonstration of the concept and develop a business plan and implementation roadmap to move Florida to a VMT‐based system.</a:t>
            </a:r>
          </a:p>
          <a:p>
            <a:endParaRPr lang="en-US" dirty="0" smtClean="0"/>
          </a:p>
          <a:p>
            <a:r>
              <a:rPr lang="en-US" dirty="0" smtClean="0"/>
              <a:t>Potential</a:t>
            </a:r>
            <a:r>
              <a:rPr lang="en-US" baseline="0" dirty="0" smtClean="0"/>
              <a:t> yields not available</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options were also examined in the study.  Ultimately, though, they were deemed less politically acceptable by the MPOAC policy board, made up of elected officials.</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CCC1B-1045-4059-A537-4C6A7E9CE0E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[customize</a:t>
            </a:r>
            <a:r>
              <a:rPr lang="en-US" baseline="0" dirty="0" smtClean="0"/>
              <a:t> to presenter – insert logo]</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6CCC1B-1045-4059-A537-4C6A7E9CE0E6}"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Good transportation systems are closely linked with economic health.  When transportation systems are efficient, they provide accessibility to markets, employment and additional investments.  When they are deficient, they can have economic costs, such as reduced or missed opportunities.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Overall, efficient transportation reduces costs for businesses and households, while inefficient transportation increases costs.  A study by the American Society of Civil Engineers estimated that in 2010, deficient transportation systems in the U.S. cost businesses and households some $130 billion dollars.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Facilities in poor conditions led to </a:t>
            </a:r>
            <a:r>
              <a:rPr lang="en-US" sz="1200" b="1" kern="1200" dirty="0" smtClean="0">
                <a:solidFill>
                  <a:schemeClr val="tx1"/>
                </a:solidFill>
                <a:latin typeface="+mn-lt"/>
                <a:ea typeface="+mn-ea"/>
                <a:cs typeface="+mn-cs"/>
              </a:rPr>
              <a:t>increased operating costs</a:t>
            </a:r>
            <a:r>
              <a:rPr lang="en-US" sz="1200" kern="1200" dirty="0" smtClean="0">
                <a:solidFill>
                  <a:schemeClr val="tx1"/>
                </a:solidFill>
                <a:latin typeface="+mn-lt"/>
                <a:ea typeface="+mn-ea"/>
                <a:cs typeface="+mn-cs"/>
              </a:rPr>
              <a:t> for trucks, cars, buses and rail vehicles – both through damage to the vehicles and additional travel miles to avoid deteriorated or overly congested roadways.  </a:t>
            </a:r>
            <a:r>
              <a:rPr lang="en-US" sz="1200" b="1" kern="1200" dirty="0" smtClean="0">
                <a:solidFill>
                  <a:schemeClr val="tx1"/>
                </a:solidFill>
                <a:latin typeface="+mn-lt"/>
                <a:ea typeface="+mn-ea"/>
                <a:cs typeface="+mn-cs"/>
              </a:rPr>
              <a:t>Travel times, vehicle safety</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environment </a:t>
            </a:r>
            <a:r>
              <a:rPr lang="en-US" sz="1200" kern="1200" dirty="0" smtClean="0">
                <a:solidFill>
                  <a:schemeClr val="tx1"/>
                </a:solidFill>
                <a:latin typeface="+mn-lt"/>
                <a:ea typeface="+mn-ea"/>
                <a:cs typeface="+mn-cs"/>
              </a:rPr>
              <a:t>are also affected when transportation systems are not reliable.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study cites “avoidable” transportation costs that hinder the nation’s economy through road conditions, congestion and poor transit and train conditions.  It goes on to say that Americans would earn more personal income and industry would be more productive if transportation systems operated effectively.  Their estimate of cumulative costs to businesses and households  from inefficient transportation by the year 2020 is $912 billion.  </a:t>
            </a:r>
          </a:p>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Transportation</a:t>
            </a:r>
            <a:r>
              <a:rPr lang="en-US" baseline="0" dirty="0" smtClean="0"/>
              <a:t> funding comes from four different buckets:</a:t>
            </a:r>
          </a:p>
          <a:p>
            <a:pPr>
              <a:buFont typeface="Arial" pitchFamily="34" charset="0"/>
              <a:buChar char="•"/>
            </a:pPr>
            <a:r>
              <a:rPr lang="en-US" baseline="0" dirty="0" smtClean="0"/>
              <a:t>Federal</a:t>
            </a:r>
          </a:p>
          <a:p>
            <a:pPr>
              <a:buFont typeface="Arial" pitchFamily="34" charset="0"/>
              <a:buChar char="•"/>
            </a:pPr>
            <a:r>
              <a:rPr lang="en-US" baseline="0" dirty="0" smtClean="0"/>
              <a:t>State</a:t>
            </a:r>
          </a:p>
          <a:p>
            <a:pPr>
              <a:buFont typeface="Arial" pitchFamily="34" charset="0"/>
              <a:buChar char="•"/>
            </a:pPr>
            <a:r>
              <a:rPr lang="en-US" baseline="0" dirty="0" smtClean="0"/>
              <a:t>Local</a:t>
            </a:r>
          </a:p>
          <a:p>
            <a:pPr>
              <a:buFont typeface="Arial" pitchFamily="34" charset="0"/>
              <a:buChar char="•"/>
            </a:pPr>
            <a:r>
              <a:rPr lang="en-US" baseline="0" dirty="0" smtClean="0"/>
              <a:t>Tolls/User Fees</a:t>
            </a:r>
          </a:p>
          <a:p>
            <a:pPr>
              <a:buFont typeface="Arial" pitchFamily="34" charset="0"/>
              <a:buChar char="•"/>
            </a:pPr>
            <a:endParaRPr lang="en-US" baseline="0" dirty="0" smtClean="0"/>
          </a:p>
          <a:p>
            <a:pPr>
              <a:buFont typeface="Arial" pitchFamily="34" charset="0"/>
              <a:buChar char="•"/>
            </a:pPr>
            <a:r>
              <a:rPr lang="en-US" baseline="0" dirty="0" smtClean="0"/>
              <a:t>Emerging pot: private; public-private partnerships</a:t>
            </a:r>
          </a:p>
          <a:p>
            <a:pPr>
              <a:buFont typeface="Arial" pitchFamily="34" charset="0"/>
              <a:buNone/>
            </a:pPr>
            <a:endParaRPr lang="en-US" baseline="0" dirty="0" smtClean="0"/>
          </a:p>
          <a:p>
            <a:pPr>
              <a:buFont typeface="Arial" pitchFamily="34" charset="0"/>
              <a:buNone/>
            </a:pPr>
            <a:r>
              <a:rPr lang="en-US" baseline="0" dirty="0" smtClean="0"/>
              <a:t>Most of the money for the</a:t>
            </a:r>
            <a:r>
              <a:rPr lang="en-US" dirty="0" smtClean="0"/>
              <a:t> federal, state and local</a:t>
            </a:r>
            <a:r>
              <a:rPr lang="en-US" baseline="0" dirty="0" smtClean="0"/>
              <a:t> pots comes from gas tax.  But as you’ll see in just a minute, the gas tax is an unsustainable source of transportation funding.</a:t>
            </a:r>
          </a:p>
        </p:txBody>
      </p:sp>
      <p:sp>
        <p:nvSpPr>
          <p:cNvPr id="4" name="Slide Number Placeholder 3"/>
          <p:cNvSpPr>
            <a:spLocks noGrp="1"/>
          </p:cNvSpPr>
          <p:nvPr>
            <p:ph type="sldNum" sz="quarter" idx="10"/>
          </p:nvPr>
        </p:nvSpPr>
        <p:spPr/>
        <p:txBody>
          <a:bodyPr/>
          <a:lstStyle/>
          <a:p>
            <a:fld id="{CF6CCC1B-1045-4059-A537-4C6A7E9CE0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smtClean="0"/>
              <a:t>Revenues from the tax on highway fuels represent 90 percent of the receipts that accrue to the Federal Highway Trust Fund</a:t>
            </a:r>
          </a:p>
          <a:p>
            <a:pPr>
              <a:buFont typeface="Arial" pitchFamily="34" charset="0"/>
              <a:buNone/>
            </a:pPr>
            <a:endParaRPr lang="en-US" dirty="0" smtClean="0"/>
          </a:p>
          <a:p>
            <a:pPr>
              <a:buFont typeface="Arial" pitchFamily="34" charset="0"/>
              <a:buChar char="•"/>
            </a:pPr>
            <a:r>
              <a:rPr lang="en-US" dirty="0" smtClean="0"/>
              <a:t>Revenues linked to vehicle miles traveled and vehicle fleet efficiency (fuel use)</a:t>
            </a:r>
          </a:p>
          <a:p>
            <a:pPr>
              <a:buFont typeface="Arial" pitchFamily="34" charset="0"/>
              <a:buChar char="•"/>
            </a:pPr>
            <a:endParaRPr lang="en-US" dirty="0" smtClean="0"/>
          </a:p>
          <a:p>
            <a:pPr>
              <a:buFont typeface="Arial" pitchFamily="34" charset="0"/>
              <a:buChar char="•"/>
            </a:pPr>
            <a:r>
              <a:rPr lang="en-US" dirty="0" smtClean="0"/>
              <a:t>Federal highway taxes flat cents per gallon, not adjusted for inflation and not adjusted since 1993:</a:t>
            </a:r>
          </a:p>
          <a:p>
            <a:pPr lvl="1">
              <a:buFont typeface="Arial" pitchFamily="34" charset="0"/>
              <a:buChar char="•"/>
            </a:pPr>
            <a:r>
              <a:rPr lang="en-US" dirty="0" smtClean="0"/>
              <a:t>18.4 cents gasoline</a:t>
            </a:r>
          </a:p>
          <a:p>
            <a:pPr lvl="1">
              <a:buFont typeface="Arial" pitchFamily="34" charset="0"/>
              <a:buChar char="•"/>
            </a:pPr>
            <a:r>
              <a:rPr lang="en-US" dirty="0" smtClean="0"/>
              <a:t>24.4 cents diesel</a:t>
            </a:r>
          </a:p>
          <a:p>
            <a:pPr lvl="1">
              <a:buFont typeface="Arial" pitchFamily="34" charset="0"/>
              <a:buNone/>
            </a:pPr>
            <a:endParaRPr lang="en-US" dirty="0" smtClean="0"/>
          </a:p>
          <a:p>
            <a:pPr>
              <a:buFont typeface="Arial" pitchFamily="34" charset="0"/>
              <a:buChar char="•"/>
            </a:pPr>
            <a:r>
              <a:rPr lang="en-US" dirty="0" smtClean="0"/>
              <a:t>Highway Trust Fund balance has been in a steady decline requiring federal General Fund infusions to ensure its solvency </a:t>
            </a:r>
          </a:p>
          <a:p>
            <a:pPr lvl="1">
              <a:buFont typeface="Arial" pitchFamily="34" charset="0"/>
              <a:buChar char="•"/>
            </a:pPr>
            <a:r>
              <a:rPr lang="en-US" dirty="0" smtClean="0"/>
              <a:t>$8.017 billion in September 2008</a:t>
            </a:r>
          </a:p>
          <a:p>
            <a:pPr lvl="1">
              <a:buFont typeface="Arial" pitchFamily="34" charset="0"/>
              <a:buChar char="•"/>
            </a:pPr>
            <a:r>
              <a:rPr lang="en-US" dirty="0" smtClean="0"/>
              <a:t>$7 billion in August of 2010</a:t>
            </a:r>
          </a:p>
          <a:p>
            <a:pPr lvl="1">
              <a:buFont typeface="Arial" pitchFamily="34" charset="0"/>
              <a:buChar char="•"/>
            </a:pPr>
            <a:r>
              <a:rPr lang="en-US" dirty="0" smtClean="0"/>
              <a:t>Under the current transportation legislation, the trust fund is projected to go back into</a:t>
            </a:r>
            <a:r>
              <a:rPr lang="en-US" baseline="0" dirty="0" smtClean="0"/>
              <a:t> the red by 2015</a:t>
            </a:r>
            <a:endParaRPr lang="en-US" dirty="0" smtClean="0"/>
          </a:p>
          <a:p>
            <a:pPr>
              <a:buFont typeface="Arial" pitchFamily="34" charset="0"/>
              <a:buNone/>
            </a:pPr>
            <a:endParaRPr lang="en-US" dirty="0" smtClean="0"/>
          </a:p>
          <a:p>
            <a:pPr defTabSz="931774">
              <a:buFont typeface="Arial" pitchFamily="34" charset="0"/>
              <a:buChar char="•"/>
              <a:defRPr/>
            </a:pPr>
            <a:r>
              <a:rPr lang="en-US" baseline="0" dirty="0" smtClean="0"/>
              <a:t>The federal fuel tax is not tied to CPI or adjusted for inflation.  When adjusted for inflation, our per gallon contributions to reinvestment in transportation are at levels equal to those in the mid 1980s  and mid 1970s.  For example, if we take these gas and diesel fuel tax rates of 18.4 cents and 24.4 cents and adjust them for inflation, those figures turn into 25.8 cents and 34.2 cents.</a:t>
            </a:r>
          </a:p>
          <a:p>
            <a:pPr defTabSz="931774">
              <a:buFont typeface="Arial" pitchFamily="34" charset="0"/>
              <a:buChar char="•"/>
              <a:defRPr/>
            </a:pPr>
            <a:endParaRPr lang="en-US" baseline="0" dirty="0" smtClean="0"/>
          </a:p>
          <a:p>
            <a:pPr defTabSz="931774">
              <a:buFont typeface="Arial" pitchFamily="34" charset="0"/>
              <a:buChar char="•"/>
              <a:defRPr/>
            </a:pPr>
            <a:r>
              <a:rPr lang="en-US" baseline="0" dirty="0" smtClean="0"/>
              <a:t>The bottom line is that the gas tax is a declining source of transportation funding.  It’s unsustainable.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At the state level, gas taxes make</a:t>
            </a:r>
            <a:r>
              <a:rPr lang="en-US" baseline="0" dirty="0" smtClean="0"/>
              <a:t> up 68% of revenues going into the State Transportation Trust Fund and are periodically adjusted for inflation. Other revenue sources for the state trust fund include various fees, such as: license fees, rental car surcharge, registration fees and title fees. These sources are not adjusted to inflation, so their buying power diminishes over time.  </a:t>
            </a:r>
          </a:p>
          <a:p>
            <a:pPr defTabSz="931774">
              <a:defRPr/>
            </a:pPr>
            <a:endParaRPr lang="en-US" baseline="0" dirty="0" smtClean="0"/>
          </a:p>
          <a:p>
            <a:pPr defTabSz="931774">
              <a:defRPr/>
            </a:pPr>
            <a:r>
              <a:rPr lang="en-US" baseline="0" dirty="0" smtClean="0"/>
              <a:t>On any given year, about </a:t>
            </a:r>
            <a:r>
              <a:rPr lang="en-US" u="sng" baseline="0" dirty="0" smtClean="0"/>
              <a:t>8%</a:t>
            </a:r>
            <a:r>
              <a:rPr lang="en-US" u="none" baseline="0" dirty="0" smtClean="0"/>
              <a:t> of the revenues in the State Transportation Trust Fund are diverted for things like general fund service charges, education, tourism, and others like agriculture and environmental issues.  Some of these diversions are the result of provisions in the State Constitution (such as the money going to education); others are included in state law, such as a portion of the statewide rental car surcharge going to trade and tourism promotion.</a:t>
            </a:r>
          </a:p>
          <a:p>
            <a:pPr defTabSz="931774">
              <a:defRPr/>
            </a:pPr>
            <a:endParaRPr lang="en-US" u="none" baseline="0" dirty="0" smtClean="0"/>
          </a:p>
          <a:p>
            <a:pPr defTabSz="931774">
              <a:defRPr/>
            </a:pPr>
            <a:r>
              <a:rPr lang="en-US" u="none" baseline="0" dirty="0" smtClean="0"/>
              <a:t>However, there are times when the state legislature finds it necessary to raid the State Transportation Trust Fund to balance the budget.  Over the past 10 years, these raids have diverted $680.8 million from the transportation trust fund for non-transportation purposes.  Major raids happened in 2004, 2010, and 2012.</a:t>
            </a:r>
            <a:endParaRPr lang="en-US" dirty="0" smtClean="0"/>
          </a:p>
        </p:txBody>
      </p:sp>
      <p:sp>
        <p:nvSpPr>
          <p:cNvPr id="4" name="Slide Number Placeholder 3"/>
          <p:cNvSpPr>
            <a:spLocks noGrp="1"/>
          </p:cNvSpPr>
          <p:nvPr>
            <p:ph type="sldNum" sz="quarter" idx="10"/>
          </p:nvPr>
        </p:nvSpPr>
        <p:spPr/>
        <p:txBody>
          <a:bodyPr/>
          <a:lstStyle/>
          <a:p>
            <a:fld id="{CF6CCC1B-1045-4059-A537-4C6A7E9CE0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[Customize to presenter’s needs – add local unfunded</a:t>
            </a:r>
            <a:r>
              <a:rPr lang="en-US" baseline="0" dirty="0" smtClean="0"/>
              <a:t> </a:t>
            </a:r>
            <a:r>
              <a:rPr lang="en-US" dirty="0" smtClean="0"/>
              <a:t>projects]</a:t>
            </a:r>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Here’s some food for thought.  If you take a look at what it costs the average Floridian in gas tax per day to drive on the roads, it’s only $210 per year, or 58 cents per day.</a:t>
            </a:r>
          </a:p>
          <a:p>
            <a:pPr defTabSz="931774">
              <a:defRPr/>
            </a:pPr>
            <a:endParaRPr lang="en-US" dirty="0" smtClean="0"/>
          </a:p>
          <a:p>
            <a:pPr defTabSz="931774">
              <a:defRPr/>
            </a:pPr>
            <a:r>
              <a:rPr lang="en-US" dirty="0" smtClean="0"/>
              <a:t>This is going on the assumption that a person drives 10,000 per year in a car that gets 20 miles per gallon.  They would use 500 gallons of gas in a year.  At a cost of about 42 cents per gallon in gas tax (combines federal, state, local), the average driver only pays $210 per year in gas tax to drive on the roads (not including tolls).  </a:t>
            </a:r>
          </a:p>
          <a:p>
            <a:endParaRPr lang="en-US" dirty="0"/>
          </a:p>
        </p:txBody>
      </p:sp>
      <p:sp>
        <p:nvSpPr>
          <p:cNvPr id="4" name="Slide Number Placeholder 3"/>
          <p:cNvSpPr>
            <a:spLocks noGrp="1"/>
          </p:cNvSpPr>
          <p:nvPr>
            <p:ph type="sldNum" sz="quarter" idx="10"/>
          </p:nvPr>
        </p:nvSpPr>
        <p:spPr/>
        <p:txBody>
          <a:bodyPr/>
          <a:lstStyle/>
          <a:p>
            <a:fld id="{CF6CCC1B-1045-4059-A537-4C6A7E9CE0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Here’s another way to look at it.  For that same average gas consumer, the cost comes out to a little more than 2 cents a mile.  The average commute distance in the U.S. is 16 miles one way, so Floridians who journeyed that far to get to the office would pay about 32 cents one way – 64 cents roundtrip.   The cost for highway trip from Orlando to Tampa costs something like $1.79 one way.</a:t>
            </a:r>
          </a:p>
        </p:txBody>
      </p:sp>
      <p:sp>
        <p:nvSpPr>
          <p:cNvPr id="4" name="Slide Number Placeholder 3"/>
          <p:cNvSpPr>
            <a:spLocks noGrp="1"/>
          </p:cNvSpPr>
          <p:nvPr>
            <p:ph type="sldNum" sz="quarter" idx="10"/>
          </p:nvPr>
        </p:nvSpPr>
        <p:spPr/>
        <p:txBody>
          <a:bodyPr/>
          <a:lstStyle/>
          <a:p>
            <a:fld id="{CF6CCC1B-1045-4059-A537-4C6A7E9CE0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E0F-1987-44C6-983D-7972ED261E49}" type="datetimeFigureOut">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53E0F-1987-44C6-983D-7972ED261E49}" type="datetimeFigureOut">
              <a:rPr lang="en-US" smtClean="0"/>
              <a:pPr/>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53E0F-1987-44C6-983D-7972ED261E49}" type="datetimeFigureOut">
              <a:rPr lang="en-US" smtClean="0"/>
              <a:pPr/>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E0F-1987-44C6-983D-7972ED261E49}" type="datetimeFigureOut">
              <a:rPr lang="en-US" smtClean="0"/>
              <a:pPr/>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E0F-1987-44C6-983D-7972ED261E49}" type="datetimeFigureOut">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B46FA-6BA0-46E5-AE87-B897BF1518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E0F-1987-44C6-983D-7972ED261E49}" type="datetimeFigureOut">
              <a:rPr lang="en-US" smtClean="0"/>
              <a:pPr/>
              <a:t>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B46FA-6BA0-46E5-AE87-B897BF1518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adwinding_MP900427670.JPG"/>
          <p:cNvPicPr>
            <a:picLocks noChangeAspect="1"/>
          </p:cNvPicPr>
          <p:nvPr/>
        </p:nvPicPr>
        <p:blipFill>
          <a:blip r:embed="rId3" cstate="print"/>
          <a:srcRect t="13755"/>
          <a:stretch>
            <a:fillRect/>
          </a:stretch>
        </p:blipFill>
        <p:spPr>
          <a:xfrm>
            <a:off x="0" y="1602581"/>
            <a:ext cx="9144000" cy="5255419"/>
          </a:xfrm>
          <a:prstGeom prst="rect">
            <a:avLst/>
          </a:prstGeom>
        </p:spPr>
      </p:pic>
      <p:sp>
        <p:nvSpPr>
          <p:cNvPr id="2" name="Title 1"/>
          <p:cNvSpPr>
            <a:spLocks noGrp="1"/>
          </p:cNvSpPr>
          <p:nvPr>
            <p:ph type="ctrTitle"/>
          </p:nvPr>
        </p:nvSpPr>
        <p:spPr>
          <a:xfrm>
            <a:off x="685800" y="76200"/>
            <a:ext cx="7772400" cy="1470025"/>
          </a:xfrm>
        </p:spPr>
        <p:txBody>
          <a:bodyPr>
            <a:normAutofit fontScale="90000"/>
          </a:bodyPr>
          <a:lstStyle/>
          <a:p>
            <a:r>
              <a:rPr lang="en-US" sz="4900" b="1" dirty="0" smtClean="0"/>
              <a:t>Funding Your Journey</a:t>
            </a:r>
            <a:r>
              <a:rPr lang="en-US" dirty="0" smtClean="0"/>
              <a:t/>
            </a:r>
            <a:br>
              <a:rPr lang="en-US" dirty="0" smtClean="0"/>
            </a:br>
            <a:r>
              <a:rPr lang="en-US" sz="3600" dirty="0" smtClean="0"/>
              <a:t>Florida</a:t>
            </a:r>
            <a:r>
              <a:rPr lang="en-US" dirty="0" smtClean="0"/>
              <a:t> </a:t>
            </a:r>
            <a:r>
              <a:rPr lang="en-US" sz="3600" dirty="0" smtClean="0"/>
              <a:t>Transportation Economics 101</a:t>
            </a:r>
            <a:endParaRPr lang="en-US" sz="3600" dirty="0"/>
          </a:p>
        </p:txBody>
      </p:sp>
      <p:sp>
        <p:nvSpPr>
          <p:cNvPr id="4" name="TextBox 3"/>
          <p:cNvSpPr txBox="1"/>
          <p:nvPr/>
        </p:nvSpPr>
        <p:spPr>
          <a:xfrm>
            <a:off x="6324600" y="5715000"/>
            <a:ext cx="2667000" cy="707886"/>
          </a:xfrm>
          <a:prstGeom prst="rect">
            <a:avLst/>
          </a:prstGeom>
          <a:noFill/>
        </p:spPr>
        <p:txBody>
          <a:bodyPr wrap="square" rtlCol="0">
            <a:spAutoFit/>
          </a:bodyPr>
          <a:lstStyle/>
          <a:p>
            <a:r>
              <a:rPr lang="en-US" sz="2000" dirty="0" smtClean="0">
                <a:solidFill>
                  <a:schemeClr val="bg1"/>
                </a:solidFill>
              </a:rPr>
              <a:t>Presenter’s Name</a:t>
            </a:r>
          </a:p>
          <a:p>
            <a:r>
              <a:rPr lang="en-US" sz="2000" dirty="0" smtClean="0">
                <a:solidFill>
                  <a:schemeClr val="bg1"/>
                </a:solidFill>
              </a:rPr>
              <a:t>Organization</a:t>
            </a:r>
            <a:endParaRPr lang="en-US" sz="2000" dirty="0">
              <a:solidFill>
                <a:schemeClr val="bg1"/>
              </a:solidFill>
            </a:endParaRPr>
          </a:p>
        </p:txBody>
      </p:sp>
      <p:pic>
        <p:nvPicPr>
          <p:cNvPr id="7" name="Picture 6" descr="money_100_collage_MP900316866.JPG"/>
          <p:cNvPicPr>
            <a:picLocks noChangeAspect="1"/>
          </p:cNvPicPr>
          <p:nvPr/>
        </p:nvPicPr>
        <p:blipFill>
          <a:blip r:embed="rId4" cstate="print"/>
          <a:srcRect l="10506" t="50000"/>
          <a:stretch>
            <a:fillRect/>
          </a:stretch>
        </p:blipFill>
        <p:spPr>
          <a:xfrm rot="16200000">
            <a:off x="-207263" y="1807464"/>
            <a:ext cx="2819399" cy="2404872"/>
          </a:xfrm>
          <a:prstGeom prst="rect">
            <a:avLst/>
          </a:prstGeom>
        </p:spPr>
      </p:pic>
      <p:pic>
        <p:nvPicPr>
          <p:cNvPr id="8" name="Picture 7" descr="quarters_dreamstimefree_92769.jpg"/>
          <p:cNvPicPr>
            <a:picLocks noChangeAspect="1"/>
          </p:cNvPicPr>
          <p:nvPr/>
        </p:nvPicPr>
        <p:blipFill>
          <a:blip r:embed="rId5" cstate="print"/>
          <a:srcRect t="4436" r="7295"/>
          <a:stretch>
            <a:fillRect/>
          </a:stretch>
        </p:blipFill>
        <p:spPr>
          <a:xfrm>
            <a:off x="0" y="5216435"/>
            <a:ext cx="2404872" cy="1641565"/>
          </a:xfrm>
          <a:prstGeom prst="rect">
            <a:avLst/>
          </a:prstGeom>
        </p:spPr>
      </p:pic>
      <p:pic>
        <p:nvPicPr>
          <p:cNvPr id="10" name="Picture 9" descr="FL_lotuspondgreen.jpg"/>
          <p:cNvPicPr>
            <a:picLocks noChangeAspect="1"/>
          </p:cNvPicPr>
          <p:nvPr/>
        </p:nvPicPr>
        <p:blipFill>
          <a:blip r:embed="rId6" cstate="print"/>
          <a:srcRect l="17003" t="3331" r="18722" b="3331"/>
          <a:stretch>
            <a:fillRect/>
          </a:stretch>
        </p:blipFill>
        <p:spPr>
          <a:xfrm>
            <a:off x="0" y="3173895"/>
            <a:ext cx="2404872" cy="21202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the Revenue Study</a:t>
            </a:r>
            <a:endParaRPr lang="en-US" b="1" dirty="0"/>
          </a:p>
        </p:txBody>
      </p:sp>
      <p:sp>
        <p:nvSpPr>
          <p:cNvPr id="3" name="Content Placeholder 2"/>
          <p:cNvSpPr>
            <a:spLocks noGrp="1"/>
          </p:cNvSpPr>
          <p:nvPr>
            <p:ph idx="1"/>
          </p:nvPr>
        </p:nvSpPr>
        <p:spPr>
          <a:xfrm>
            <a:off x="304800" y="1657350"/>
            <a:ext cx="8305800" cy="4876800"/>
          </a:xfrm>
        </p:spPr>
        <p:txBody>
          <a:bodyPr>
            <a:normAutofit/>
          </a:bodyPr>
          <a:lstStyle/>
          <a:p>
            <a:r>
              <a:rPr lang="en-US" b="1" dirty="0" smtClean="0"/>
              <a:t>Goal:</a:t>
            </a:r>
            <a:r>
              <a:rPr lang="en-US" dirty="0" smtClean="0"/>
              <a:t> To develop legislative </a:t>
            </a:r>
            <a:br>
              <a:rPr lang="en-US" dirty="0" smtClean="0"/>
            </a:br>
            <a:r>
              <a:rPr lang="en-US" dirty="0" smtClean="0"/>
              <a:t>approaches that produce                                 funding for state </a:t>
            </a:r>
            <a:br>
              <a:rPr lang="en-US" dirty="0" smtClean="0"/>
            </a:br>
            <a:r>
              <a:rPr lang="en-US" dirty="0" smtClean="0"/>
              <a:t>transportation needs</a:t>
            </a:r>
          </a:p>
          <a:p>
            <a:pPr>
              <a:buNone/>
            </a:pPr>
            <a:endParaRPr lang="en-US" dirty="0" smtClean="0"/>
          </a:p>
          <a:p>
            <a:r>
              <a:rPr lang="en-US" dirty="0" smtClean="0"/>
              <a:t>Study advisory committee sought strategies to return transportation funding to the level of a </a:t>
            </a:r>
            <a:r>
              <a:rPr lang="en-US" b="1" dirty="0" smtClean="0"/>
              <a:t>base year -- 2000</a:t>
            </a:r>
          </a:p>
        </p:txBody>
      </p:sp>
      <p:pic>
        <p:nvPicPr>
          <p:cNvPr id="4" name="Picture 3" descr="http://www.mpoac.org/images/header/mpoac_logo.gif"/>
          <p:cNvPicPr/>
          <p:nvPr/>
        </p:nvPicPr>
        <p:blipFill>
          <a:blip r:embed="rId3" cstate="print"/>
          <a:srcRect t="3182" b="7727"/>
          <a:stretch>
            <a:fillRect/>
          </a:stretch>
        </p:blipFill>
        <p:spPr bwMode="auto">
          <a:xfrm>
            <a:off x="5638800" y="1752600"/>
            <a:ext cx="293465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2400" y="4048539"/>
            <a:ext cx="8839200" cy="2667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Content Placeholder 2"/>
          <p:cNvSpPr txBox="1">
            <a:spLocks/>
          </p:cNvSpPr>
          <p:nvPr/>
        </p:nvSpPr>
        <p:spPr>
          <a:xfrm>
            <a:off x="390939" y="4485571"/>
            <a:ext cx="3952461" cy="1855305"/>
          </a:xfrm>
          <a:prstGeom prst="rect">
            <a:avLst/>
          </a:prstGeom>
          <a:ln>
            <a:noFill/>
          </a:ln>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lang="en-US" sz="3000" b="1" dirty="0" smtClean="0"/>
              <a:t>TRANSPORTATION</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3000" b="0" i="0" u="none" strike="noStrike" kern="1200" cap="none" spc="0" normalizeH="0" baseline="0" noProof="0" dirty="0" smtClean="0">
                <a:ln>
                  <a:noFill/>
                </a:ln>
                <a:solidFill>
                  <a:schemeClr val="tx1"/>
                </a:solidFill>
                <a:effectLst/>
                <a:uLnTx/>
                <a:uFillTx/>
                <a:latin typeface="+mn-lt"/>
                <a:ea typeface="+mn-ea"/>
                <a:cs typeface="+mn-cs"/>
              </a:rPr>
              <a:t>To return transportation to year 2000</a:t>
            </a:r>
            <a:r>
              <a:rPr kumimoji="0" lang="en-US" sz="3000" b="0" i="0" u="none" strike="noStrike" kern="1200" cap="none" spc="0" normalizeH="0" noProof="0" dirty="0" smtClean="0">
                <a:ln>
                  <a:noFill/>
                </a:ln>
                <a:solidFill>
                  <a:schemeClr val="tx1"/>
                </a:solidFill>
                <a:effectLst/>
                <a:uLnTx/>
                <a:uFillTx/>
                <a:latin typeface="+mn-lt"/>
                <a:ea typeface="+mn-ea"/>
                <a:cs typeface="+mn-cs"/>
              </a:rPr>
              <a:t> levels, we need:</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Rounded Rectangle 12"/>
          <p:cNvSpPr/>
          <p:nvPr/>
        </p:nvSpPr>
        <p:spPr>
          <a:xfrm>
            <a:off x="142461" y="1179444"/>
            <a:ext cx="8839200" cy="2667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381000" y="1295400"/>
            <a:ext cx="4648200" cy="2667000"/>
          </a:xfrm>
          <a:ln>
            <a:noFill/>
          </a:ln>
        </p:spPr>
        <p:txBody>
          <a:bodyPr>
            <a:normAutofit fontScale="92500" lnSpcReduction="10000"/>
          </a:bodyPr>
          <a:lstStyle/>
          <a:p>
            <a:pPr marL="0" indent="0">
              <a:spcBef>
                <a:spcPts val="600"/>
              </a:spcBef>
              <a:buNone/>
            </a:pPr>
            <a:r>
              <a:rPr lang="en-US" sz="3000" b="1" dirty="0" smtClean="0"/>
              <a:t>HOUSEHOLD PURCHASES</a:t>
            </a:r>
          </a:p>
          <a:p>
            <a:pPr marL="0" indent="0">
              <a:spcBef>
                <a:spcPts val="600"/>
              </a:spcBef>
              <a:buNone/>
            </a:pPr>
            <a:r>
              <a:rPr lang="en-US" sz="3000" dirty="0" smtClean="0"/>
              <a:t>For </a:t>
            </a:r>
            <a:r>
              <a:rPr lang="en-US" sz="3000" b="1" dirty="0" smtClean="0"/>
              <a:t>every $1,000 </a:t>
            </a:r>
            <a:r>
              <a:rPr lang="en-US" sz="3000" dirty="0" smtClean="0"/>
              <a:t>we spend on items such as shoes, groceries and furniture, we need </a:t>
            </a:r>
            <a:r>
              <a:rPr lang="en-US" sz="3000" b="1" dirty="0" smtClean="0"/>
              <a:t>$330 more</a:t>
            </a:r>
            <a:r>
              <a:rPr lang="en-US" sz="3000" dirty="0" smtClean="0"/>
              <a:t> today than in 2000 – for the </a:t>
            </a:r>
            <a:r>
              <a:rPr lang="en-US" sz="2800" dirty="0" smtClean="0"/>
              <a:t>same</a:t>
            </a:r>
            <a:r>
              <a:rPr lang="en-US" sz="3000" dirty="0" smtClean="0"/>
              <a:t> purchases.</a:t>
            </a:r>
          </a:p>
        </p:txBody>
      </p:sp>
      <p:pic>
        <p:nvPicPr>
          <p:cNvPr id="1026" name="Picture 2" descr="C:\Users\mhorne\AppData\Local\Microsoft\Windows\Temporary Internet Files\Content.IE5\Y9DKU3JG\MP90042283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13931" y="1219200"/>
            <a:ext cx="2163269" cy="2675346"/>
          </a:xfrm>
          <a:prstGeom prst="rect">
            <a:avLst/>
          </a:prstGeom>
          <a:noFill/>
        </p:spPr>
      </p:pic>
      <p:sp>
        <p:nvSpPr>
          <p:cNvPr id="2" name="Title 1"/>
          <p:cNvSpPr>
            <a:spLocks noGrp="1"/>
          </p:cNvSpPr>
          <p:nvPr>
            <p:ph type="title" idx="4294967295"/>
          </p:nvPr>
        </p:nvSpPr>
        <p:spPr>
          <a:xfrm>
            <a:off x="533400" y="228600"/>
            <a:ext cx="8229600" cy="762000"/>
          </a:xfrm>
        </p:spPr>
        <p:txBody>
          <a:bodyPr/>
          <a:lstStyle/>
          <a:p>
            <a:r>
              <a:rPr lang="en-US" b="1" dirty="0" smtClean="0"/>
              <a:t>Purchasing Power:  2000 vs. 2012</a:t>
            </a:r>
            <a:endParaRPr lang="en-US" b="1" dirty="0"/>
          </a:p>
        </p:txBody>
      </p:sp>
      <p:pic>
        <p:nvPicPr>
          <p:cNvPr id="11" name="Picture 10" descr="dollarbill.JPG"/>
          <p:cNvPicPr>
            <a:picLocks noChangeAspect="1"/>
          </p:cNvPicPr>
          <p:nvPr/>
        </p:nvPicPr>
        <p:blipFill>
          <a:blip r:embed="rId4" cstate="print"/>
          <a:stretch>
            <a:fillRect/>
          </a:stretch>
        </p:blipFill>
        <p:spPr>
          <a:xfrm>
            <a:off x="4343400" y="4424744"/>
            <a:ext cx="4495800" cy="1929673"/>
          </a:xfrm>
          <a:prstGeom prst="rect">
            <a:avLst/>
          </a:prstGeom>
        </p:spPr>
      </p:pic>
      <p:sp>
        <p:nvSpPr>
          <p:cNvPr id="12" name="Rectangle 11"/>
          <p:cNvSpPr/>
          <p:nvPr/>
        </p:nvSpPr>
        <p:spPr>
          <a:xfrm>
            <a:off x="4343400" y="4969277"/>
            <a:ext cx="4495800" cy="8382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$12.1 billion more</a:t>
            </a:r>
            <a:endParaRPr lang="en-US" sz="44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$830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fontScale="90000"/>
          </a:bodyPr>
          <a:lstStyle/>
          <a:p>
            <a:r>
              <a:rPr lang="en-US" sz="4000" b="1" dirty="0" smtClean="0"/>
              <a:t>One Cent Municipal Optional Sales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3810000" cy="4708981"/>
          </a:xfrm>
          <a:prstGeom prst="rect">
            <a:avLst/>
          </a:prstGeom>
          <a:noFill/>
        </p:spPr>
        <p:txBody>
          <a:bodyPr wrap="square" rtlCol="0">
            <a:spAutoFit/>
          </a:bodyPr>
          <a:lstStyle/>
          <a:p>
            <a:pPr marL="228600" indent="-228600">
              <a:buFont typeface="Arial" pitchFamily="34" charset="0"/>
              <a:buChar char="•"/>
            </a:pPr>
            <a:r>
              <a:rPr lang="en-US" sz="3000" dirty="0" smtClean="0"/>
              <a:t>Expands flexibility on sales tax option to allow cities to impose sales tax without county consent</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and local referendum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5334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$803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Increase State Fuel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762000" y="1765869"/>
            <a:ext cx="2819400" cy="1210134"/>
          </a:xfrm>
        </p:spPr>
      </p:pic>
      <p:sp>
        <p:nvSpPr>
          <p:cNvPr id="9" name="TextBox 8"/>
          <p:cNvSpPr txBox="1"/>
          <p:nvPr/>
        </p:nvSpPr>
        <p:spPr>
          <a:xfrm>
            <a:off x="49530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Increases state fuel tax by 10 cents over five years (2 cents per year); automatically adjusted for inflation</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$413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fontScale="90000"/>
          </a:bodyPr>
          <a:lstStyle/>
          <a:p>
            <a:r>
              <a:rPr lang="en-US" sz="4000" b="1" dirty="0" smtClean="0"/>
              <a:t>Return All Motor Vehicle Fees to </a:t>
            </a:r>
            <a:br>
              <a:rPr lang="en-US" sz="4000" b="1" dirty="0" smtClean="0"/>
            </a:br>
            <a:r>
              <a:rPr lang="en-US" sz="4000" b="1" dirty="0" smtClean="0"/>
              <a:t>State Transportation Trust Fund</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4038600" cy="4247317"/>
          </a:xfrm>
          <a:prstGeom prst="rect">
            <a:avLst/>
          </a:prstGeom>
          <a:noFill/>
        </p:spPr>
        <p:txBody>
          <a:bodyPr wrap="square" rtlCol="0">
            <a:spAutoFit/>
          </a:bodyPr>
          <a:lstStyle/>
          <a:p>
            <a:pPr marL="228600" indent="-228600">
              <a:buFont typeface="Arial" pitchFamily="34" charset="0"/>
              <a:buChar char="•"/>
            </a:pPr>
            <a:r>
              <a:rPr lang="en-US" sz="3000" dirty="0" smtClean="0"/>
              <a:t>Redirects all motor vehicle fees from state’s general revenue to transportation trust fund</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6096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$115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Index All Local Fuel Taxes</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838200" y="1765869"/>
            <a:ext cx="2819400" cy="1210134"/>
          </a:xfrm>
        </p:spPr>
      </p:pic>
      <p:sp>
        <p:nvSpPr>
          <p:cNvPr id="9" name="TextBox 8"/>
          <p:cNvSpPr txBox="1"/>
          <p:nvPr/>
        </p:nvSpPr>
        <p:spPr>
          <a:xfrm>
            <a:off x="49530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Local fuel taxes would be automatically adjusted for inflation</a:t>
            </a:r>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and local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2"/>
          </p:nvPr>
        </p:nvGraphicFramePr>
        <p:xfrm>
          <a:off x="4648200" y="1666461"/>
          <a:ext cx="4038600" cy="4714584"/>
        </p:xfrm>
        <a:graphic>
          <a:graphicData uri="http://schemas.openxmlformats.org/drawingml/2006/table">
            <a:tbl>
              <a:tblPr firstRow="1" bandRow="1">
                <a:tableStyleId>{F2DE63D5-997A-4646-A377-4702673A728D}</a:tableStyleId>
              </a:tblPr>
              <a:tblGrid>
                <a:gridCol w="4038600"/>
              </a:tblGrid>
              <a:tr h="1404792">
                <a:tc>
                  <a:txBody>
                    <a:bodyPr/>
                    <a:lstStyle/>
                    <a:p>
                      <a:pPr algn="r"/>
                      <a:r>
                        <a:rPr lang="en-US" sz="3200" baseline="0" dirty="0" smtClean="0"/>
                        <a:t>Per</a:t>
                      </a:r>
                    </a:p>
                    <a:p>
                      <a:pPr algn="r"/>
                      <a:r>
                        <a:rPr lang="en-US" sz="3200" baseline="0" dirty="0" smtClean="0"/>
                        <a:t>Year</a:t>
                      </a:r>
                      <a:endParaRPr lang="en-US" sz="3200" dirty="0"/>
                    </a:p>
                  </a:txBody>
                  <a:tcPr anchor="ctr"/>
                </a:tc>
              </a:tr>
              <a:tr h="1654896">
                <a:tc>
                  <a:txBody>
                    <a:bodyPr/>
                    <a:lstStyle/>
                    <a:p>
                      <a:pPr algn="ctr"/>
                      <a:r>
                        <a:rPr lang="en-US" sz="3600" dirty="0" smtClean="0"/>
                        <a:t>State</a:t>
                      </a:r>
                      <a:r>
                        <a:rPr lang="en-US" sz="3600" baseline="0" dirty="0" smtClean="0"/>
                        <a:t> - $72 million</a:t>
                      </a:r>
                      <a:endParaRPr lang="en-US" sz="3600" dirty="0"/>
                    </a:p>
                  </a:txBody>
                  <a:tcPr anchor="ctr"/>
                </a:tc>
              </a:tr>
              <a:tr h="1654896">
                <a:tc>
                  <a:txBody>
                    <a:bodyPr/>
                    <a:lstStyle/>
                    <a:p>
                      <a:pPr algn="ctr"/>
                      <a:r>
                        <a:rPr lang="en-US" sz="3600" dirty="0" smtClean="0"/>
                        <a:t>Local - $X million</a:t>
                      </a:r>
                      <a:endParaRPr lang="en-US" sz="3600" dirty="0"/>
                    </a:p>
                  </a:txBody>
                  <a:tcPr anchor="ctr"/>
                </a:tc>
              </a:tr>
            </a:tbl>
          </a:graphicData>
        </a:graphic>
      </p:graphicFrame>
      <p:sp>
        <p:nvSpPr>
          <p:cNvPr id="2" name="Title 1"/>
          <p:cNvSpPr>
            <a:spLocks noGrp="1"/>
          </p:cNvSpPr>
          <p:nvPr>
            <p:ph type="title"/>
          </p:nvPr>
        </p:nvSpPr>
        <p:spPr>
          <a:xfrm>
            <a:off x="457200" y="76200"/>
            <a:ext cx="8229600" cy="1143000"/>
          </a:xfrm>
          <a:noFill/>
        </p:spPr>
        <p:txBody>
          <a:bodyPr>
            <a:normAutofit/>
          </a:bodyPr>
          <a:lstStyle/>
          <a:p>
            <a:r>
              <a:rPr lang="en-US" sz="4000" b="1" dirty="0" smtClean="0"/>
              <a:t>Five Cent Local Diesel Tax</a:t>
            </a:r>
            <a:endParaRPr lang="en-US" sz="4000" b="1" dirty="0"/>
          </a:p>
        </p:txBody>
      </p:sp>
      <p:pic>
        <p:nvPicPr>
          <p:cNvPr id="7" name="Content Placeholder 6" descr="dollarbill.JPG"/>
          <p:cNvPicPr>
            <a:picLocks noGrp="1" noChangeAspect="1"/>
          </p:cNvPicPr>
          <p:nvPr>
            <p:ph sz="half" idx="1"/>
          </p:nvPr>
        </p:nvPicPr>
        <p:blipFill>
          <a:blip r:embed="rId3" cstate="print"/>
          <a:stretch>
            <a:fillRect/>
          </a:stretch>
        </p:blipFill>
        <p:spPr>
          <a:xfrm>
            <a:off x="4876800" y="1765869"/>
            <a:ext cx="2819400" cy="1210134"/>
          </a:xfrm>
        </p:spPr>
      </p:pic>
      <p:sp>
        <p:nvSpPr>
          <p:cNvPr id="9" name="TextBox 8"/>
          <p:cNvSpPr txBox="1"/>
          <p:nvPr/>
        </p:nvSpPr>
        <p:spPr>
          <a:xfrm>
            <a:off x="457200" y="1800225"/>
            <a:ext cx="3810000" cy="4247317"/>
          </a:xfrm>
          <a:prstGeom prst="rect">
            <a:avLst/>
          </a:prstGeom>
          <a:noFill/>
        </p:spPr>
        <p:txBody>
          <a:bodyPr wrap="square" rtlCol="0">
            <a:spAutoFit/>
          </a:bodyPr>
          <a:lstStyle/>
          <a:p>
            <a:pPr marL="228600" indent="-228600">
              <a:buFont typeface="Arial" pitchFamily="34" charset="0"/>
              <a:buChar char="•"/>
            </a:pPr>
            <a:r>
              <a:rPr lang="en-US" sz="3000" dirty="0" smtClean="0"/>
              <a:t>Adds five cents to local diesel tax, for a total of 12 cents; revenues to be spent on projects helping freight movement</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and local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p:spPr>
        <p:txBody>
          <a:bodyPr>
            <a:normAutofit/>
          </a:bodyPr>
          <a:lstStyle/>
          <a:p>
            <a:r>
              <a:rPr lang="en-US" sz="4000" b="1" dirty="0" smtClean="0"/>
              <a:t>Vehicle Miles Traveled (VMT) Study</a:t>
            </a:r>
            <a:endParaRPr lang="en-US" sz="4000" b="1" dirty="0"/>
          </a:p>
        </p:txBody>
      </p:sp>
      <p:sp>
        <p:nvSpPr>
          <p:cNvPr id="9" name="TextBox 8"/>
          <p:cNvSpPr txBox="1"/>
          <p:nvPr/>
        </p:nvSpPr>
        <p:spPr>
          <a:xfrm>
            <a:off x="4419600" y="1676400"/>
            <a:ext cx="3810000" cy="4708981"/>
          </a:xfrm>
          <a:prstGeom prst="rect">
            <a:avLst/>
          </a:prstGeom>
          <a:noFill/>
        </p:spPr>
        <p:txBody>
          <a:bodyPr wrap="square" rtlCol="0">
            <a:spAutoFit/>
          </a:bodyPr>
          <a:lstStyle/>
          <a:p>
            <a:pPr marL="228600" indent="-228600">
              <a:buFont typeface="Arial" pitchFamily="34" charset="0"/>
              <a:buChar char="•"/>
            </a:pPr>
            <a:r>
              <a:rPr lang="en-US" sz="3000" dirty="0" smtClean="0"/>
              <a:t>Fund an extensive study of replacing fuel tax with a charge on miles traveled</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Potential yields not available</a:t>
            </a:r>
          </a:p>
          <a:p>
            <a:pPr marL="228600" indent="-228600">
              <a:buFont typeface="Arial" pitchFamily="34" charset="0"/>
              <a:buChar char="•"/>
            </a:pPr>
            <a:endParaRPr lang="en-US" sz="3000" dirty="0" smtClean="0"/>
          </a:p>
          <a:p>
            <a:pPr marL="228600" indent="-228600">
              <a:buFont typeface="Arial" pitchFamily="34" charset="0"/>
              <a:buChar char="•"/>
            </a:pPr>
            <a:r>
              <a:rPr lang="en-US" sz="3000" dirty="0" smtClean="0"/>
              <a:t>State legislative action required</a:t>
            </a:r>
            <a:endParaRPr lang="en-US" sz="3000" dirty="0"/>
          </a:p>
        </p:txBody>
      </p:sp>
      <p:cxnSp>
        <p:nvCxnSpPr>
          <p:cNvPr id="13" name="Straight Connector 12"/>
          <p:cNvCxnSpPr/>
          <p:nvPr/>
        </p:nvCxnSpPr>
        <p:spPr>
          <a:xfrm>
            <a:off x="0" y="12954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735417"/>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descr="fuelgauge_empty_MP900448457.JPG"/>
          <p:cNvPicPr>
            <a:picLocks noChangeAspect="1"/>
          </p:cNvPicPr>
          <p:nvPr/>
        </p:nvPicPr>
        <p:blipFill>
          <a:blip r:embed="rId3" cstate="print"/>
          <a:stretch>
            <a:fillRect/>
          </a:stretch>
        </p:blipFill>
        <p:spPr>
          <a:xfrm>
            <a:off x="914400" y="1408044"/>
            <a:ext cx="2743200" cy="2743200"/>
          </a:xfrm>
          <a:prstGeom prst="rect">
            <a:avLst/>
          </a:prstGeom>
        </p:spPr>
      </p:pic>
      <p:pic>
        <p:nvPicPr>
          <p:cNvPr id="15" name="Picture 14" descr="ElectricCarChargingStation.jpg"/>
          <p:cNvPicPr>
            <a:picLocks noChangeAspect="1"/>
          </p:cNvPicPr>
          <p:nvPr/>
        </p:nvPicPr>
        <p:blipFill>
          <a:blip r:embed="rId4" cstate="print"/>
          <a:srcRect l="26573" t="18333" r="16533" b="10972"/>
          <a:stretch>
            <a:fillRect/>
          </a:stretch>
        </p:blipFill>
        <p:spPr>
          <a:xfrm>
            <a:off x="914400" y="4231926"/>
            <a:ext cx="2743200" cy="228151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normAutofit/>
          </a:bodyPr>
          <a:lstStyle/>
          <a:p>
            <a:r>
              <a:rPr lang="en-US" sz="4000" b="1" dirty="0" smtClean="0"/>
              <a:t>Other Options</a:t>
            </a:r>
            <a:endParaRPr lang="en-US" sz="4000" b="1" dirty="0"/>
          </a:p>
        </p:txBody>
      </p:sp>
      <p:cxnSp>
        <p:nvCxnSpPr>
          <p:cNvPr id="13" name="Straight Connector 12"/>
          <p:cNvCxnSpPr/>
          <p:nvPr/>
        </p:nvCxnSpPr>
        <p:spPr>
          <a:xfrm>
            <a:off x="0" y="106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1066800" y="1255644"/>
          <a:ext cx="7010400" cy="5363154"/>
        </p:xfrm>
        <a:graphic>
          <a:graphicData uri="http://schemas.openxmlformats.org/drawingml/2006/table">
            <a:tbl>
              <a:tblPr firstRow="1" bandRow="1">
                <a:tableStyleId>{1FECB4D8-DB02-4DC6-A0A2-4F2EBAE1DC90}</a:tableStyleId>
              </a:tblPr>
              <a:tblGrid>
                <a:gridCol w="4876800"/>
                <a:gridCol w="2133600"/>
              </a:tblGrid>
              <a:tr h="555978">
                <a:tc>
                  <a:txBody>
                    <a:bodyPr/>
                    <a:lstStyle/>
                    <a:p>
                      <a:r>
                        <a:rPr lang="en-US" dirty="0" smtClean="0"/>
                        <a:t>Revenue Option</a:t>
                      </a:r>
                      <a:endParaRPr lang="en-US" dirty="0"/>
                    </a:p>
                  </a:txBody>
                  <a:tcPr/>
                </a:tc>
                <a:tc>
                  <a:txBody>
                    <a:bodyPr/>
                    <a:lstStyle/>
                    <a:p>
                      <a:pPr algn="r"/>
                      <a:r>
                        <a:rPr lang="en-US" dirty="0" smtClean="0"/>
                        <a:t>Statewide Potential </a:t>
                      </a:r>
                      <a:r>
                        <a:rPr lang="en-US" baseline="0" dirty="0" smtClean="0"/>
                        <a:t>Yield  Per Year</a:t>
                      </a:r>
                      <a:endParaRPr lang="en-US" dirty="0"/>
                    </a:p>
                  </a:txBody>
                  <a:tcPr/>
                </a:tc>
              </a:tr>
              <a:tr h="555978">
                <a:tc>
                  <a:txBody>
                    <a:bodyPr/>
                    <a:lstStyle/>
                    <a:p>
                      <a:r>
                        <a:rPr lang="en-US" sz="2000" b="1" dirty="0" smtClean="0"/>
                        <a:t>Sales Tax on Motor Vehicle Parts</a:t>
                      </a:r>
                      <a:r>
                        <a:rPr lang="en-US" sz="2000" b="1" baseline="0" dirty="0" smtClean="0"/>
                        <a:t> &amp; Services</a:t>
                      </a:r>
                    </a:p>
                    <a:p>
                      <a:r>
                        <a:rPr lang="en-US" baseline="0" dirty="0" smtClean="0"/>
                        <a:t>(move from general revenue to trans. trust fund)</a:t>
                      </a:r>
                      <a:endParaRPr lang="en-US" dirty="0"/>
                    </a:p>
                  </a:txBody>
                  <a:tcPr/>
                </a:tc>
                <a:tc>
                  <a:txBody>
                    <a:bodyPr/>
                    <a:lstStyle/>
                    <a:p>
                      <a:pPr algn="r"/>
                      <a:r>
                        <a:rPr lang="en-US" sz="2000" dirty="0" smtClean="0"/>
                        <a:t>$666 million</a:t>
                      </a:r>
                      <a:endParaRPr lang="en-US" sz="2000" dirty="0"/>
                    </a:p>
                  </a:txBody>
                  <a:tcPr/>
                </a:tc>
              </a:tr>
              <a:tr h="555978">
                <a:tc>
                  <a:txBody>
                    <a:bodyPr/>
                    <a:lstStyle/>
                    <a:p>
                      <a:r>
                        <a:rPr lang="en-US" sz="2000" b="1" dirty="0" smtClean="0"/>
                        <a:t>Regional Transportation Financing Authority</a:t>
                      </a:r>
                    </a:p>
                    <a:p>
                      <a:r>
                        <a:rPr lang="en-US" dirty="0" smtClean="0"/>
                        <a:t>(@</a:t>
                      </a:r>
                      <a:r>
                        <a:rPr lang="en-US" baseline="0" dirty="0" smtClean="0"/>
                        <a:t> $100 million/year)</a:t>
                      </a:r>
                      <a:endParaRPr lang="en-US" dirty="0"/>
                    </a:p>
                  </a:txBody>
                  <a:tcPr/>
                </a:tc>
                <a:tc>
                  <a:txBody>
                    <a:bodyPr/>
                    <a:lstStyle/>
                    <a:p>
                      <a:pPr algn="r"/>
                      <a:r>
                        <a:rPr lang="en-US" sz="2000" dirty="0" smtClean="0"/>
                        <a:t>$400</a:t>
                      </a:r>
                      <a:r>
                        <a:rPr lang="en-US" sz="2000" baseline="0" dirty="0" smtClean="0"/>
                        <a:t> million</a:t>
                      </a:r>
                      <a:endParaRPr lang="en-US" sz="2000" dirty="0"/>
                    </a:p>
                  </a:txBody>
                  <a:tcPr/>
                </a:tc>
              </a:tr>
              <a:tr h="440634">
                <a:tc>
                  <a:txBody>
                    <a:bodyPr/>
                    <a:lstStyle/>
                    <a:p>
                      <a:r>
                        <a:rPr lang="en-US" sz="2000" b="1" dirty="0" smtClean="0"/>
                        <a:t>New Toll Projects</a:t>
                      </a:r>
                      <a:endParaRPr lang="en-US" sz="2000" b="1" dirty="0"/>
                    </a:p>
                  </a:txBody>
                  <a:tcPr/>
                </a:tc>
                <a:tc>
                  <a:txBody>
                    <a:bodyPr/>
                    <a:lstStyle/>
                    <a:p>
                      <a:pPr algn="r"/>
                      <a:r>
                        <a:rPr lang="en-US" sz="2000" dirty="0" smtClean="0"/>
                        <a:t>$306 million</a:t>
                      </a:r>
                      <a:endParaRPr lang="en-US" sz="2000" dirty="0"/>
                    </a:p>
                  </a:txBody>
                  <a:tcPr/>
                </a:tc>
              </a:tr>
              <a:tr h="555978">
                <a:tc>
                  <a:txBody>
                    <a:bodyPr/>
                    <a:lstStyle/>
                    <a:p>
                      <a:r>
                        <a:rPr lang="en-US" sz="2000" b="1" dirty="0" smtClean="0"/>
                        <a:t>Optional $10 Local Vehicle Registration Fee</a:t>
                      </a:r>
                    </a:p>
                    <a:p>
                      <a:r>
                        <a:rPr lang="en-US" b="0" dirty="0" smtClean="0"/>
                        <a:t>(to</a:t>
                      </a:r>
                      <a:r>
                        <a:rPr lang="en-US" b="0" baseline="0" dirty="0" smtClean="0"/>
                        <a:t> pay for public transportation)</a:t>
                      </a:r>
                      <a:endParaRPr lang="en-US" b="0" dirty="0"/>
                    </a:p>
                  </a:txBody>
                  <a:tcPr/>
                </a:tc>
                <a:tc>
                  <a:txBody>
                    <a:bodyPr/>
                    <a:lstStyle/>
                    <a:p>
                      <a:pPr algn="r"/>
                      <a:r>
                        <a:rPr lang="en-US" sz="2000" dirty="0" smtClean="0"/>
                        <a:t>$155 million</a:t>
                      </a:r>
                      <a:endParaRPr lang="en-US" sz="2000" dirty="0"/>
                    </a:p>
                  </a:txBody>
                  <a:tcPr/>
                </a:tc>
              </a:tr>
              <a:tr h="472440">
                <a:tc>
                  <a:txBody>
                    <a:bodyPr/>
                    <a:lstStyle/>
                    <a:p>
                      <a:r>
                        <a:rPr lang="en-US" sz="2000" b="1" dirty="0" smtClean="0"/>
                        <a:t>Replace State Fuel Tax with 6% Sales Tax</a:t>
                      </a:r>
                      <a:endParaRPr lang="en-US" sz="2000" b="1" dirty="0"/>
                    </a:p>
                  </a:txBody>
                  <a:tcPr/>
                </a:tc>
                <a:tc>
                  <a:txBody>
                    <a:bodyPr/>
                    <a:lstStyle/>
                    <a:p>
                      <a:pPr algn="r"/>
                      <a:r>
                        <a:rPr lang="en-US" sz="2000" dirty="0" smtClean="0"/>
                        <a:t>$136 million</a:t>
                      </a:r>
                      <a:endParaRPr lang="en-US" sz="2000" dirty="0"/>
                    </a:p>
                  </a:txBody>
                  <a:tcPr/>
                </a:tc>
              </a:tr>
              <a:tr h="457200">
                <a:tc>
                  <a:txBody>
                    <a:bodyPr/>
                    <a:lstStyle/>
                    <a:p>
                      <a:r>
                        <a:rPr lang="en-US" sz="2000" b="1" dirty="0" smtClean="0"/>
                        <a:t>Expand</a:t>
                      </a:r>
                      <a:r>
                        <a:rPr lang="en-US" sz="2000" b="1" baseline="0" dirty="0" smtClean="0"/>
                        <a:t> State </a:t>
                      </a:r>
                      <a:r>
                        <a:rPr lang="en-US" sz="2000" b="1" dirty="0" smtClean="0"/>
                        <a:t>Alternate Fuel Decal Program</a:t>
                      </a:r>
                      <a:endParaRPr lang="en-US" sz="2000" b="1" dirty="0"/>
                    </a:p>
                  </a:txBody>
                  <a:tcPr/>
                </a:tc>
                <a:tc>
                  <a:txBody>
                    <a:bodyPr/>
                    <a:lstStyle/>
                    <a:p>
                      <a:pPr algn="r"/>
                      <a:r>
                        <a:rPr lang="en-US" sz="2000" dirty="0" smtClean="0"/>
                        <a:t>$26 million</a:t>
                      </a:r>
                      <a:endParaRPr lang="en-US" sz="2000" dirty="0"/>
                    </a:p>
                  </a:txBody>
                  <a:tcPr/>
                </a:tc>
              </a:tr>
              <a:tr h="555978">
                <a:tc>
                  <a:txBody>
                    <a:bodyPr/>
                    <a:lstStyle/>
                    <a:p>
                      <a:r>
                        <a:rPr lang="en-US" sz="2000" b="1" dirty="0" smtClean="0"/>
                        <a:t>Electric Vehicle</a:t>
                      </a:r>
                      <a:r>
                        <a:rPr lang="en-US" sz="2000" b="1" baseline="0" dirty="0" smtClean="0"/>
                        <a:t> </a:t>
                      </a:r>
                      <a:r>
                        <a:rPr lang="en-US" sz="2000" b="1" dirty="0" smtClean="0"/>
                        <a:t>Sales Tax </a:t>
                      </a:r>
                    </a:p>
                    <a:p>
                      <a:r>
                        <a:rPr lang="en-US" b="0" dirty="0" smtClean="0"/>
                        <a:t>(move from general</a:t>
                      </a:r>
                      <a:r>
                        <a:rPr lang="en-US" b="0" baseline="0" dirty="0" smtClean="0"/>
                        <a:t> revenue </a:t>
                      </a:r>
                      <a:r>
                        <a:rPr lang="en-US" b="0" dirty="0" smtClean="0"/>
                        <a:t>to trans. trust fund)</a:t>
                      </a:r>
                      <a:endParaRPr lang="en-US" b="0" dirty="0"/>
                    </a:p>
                  </a:txBody>
                  <a:tcPr/>
                </a:tc>
                <a:tc>
                  <a:txBody>
                    <a:bodyPr/>
                    <a:lstStyle/>
                    <a:p>
                      <a:pPr algn="r"/>
                      <a:r>
                        <a:rPr lang="en-US" sz="2000" dirty="0" smtClean="0"/>
                        <a:t>$9 million</a:t>
                      </a:r>
                      <a:endParaRPr lang="en-US" sz="2000" dirty="0"/>
                    </a:p>
                  </a:txBody>
                  <a:tcPr/>
                </a:tc>
              </a:tr>
              <a:tr h="555978">
                <a:tc>
                  <a:txBody>
                    <a:bodyPr/>
                    <a:lstStyle/>
                    <a:p>
                      <a:r>
                        <a:rPr lang="en-US" sz="2000" b="1" dirty="0" smtClean="0"/>
                        <a:t>Toll Rate Making</a:t>
                      </a:r>
                    </a:p>
                    <a:p>
                      <a:r>
                        <a:rPr lang="en-US" dirty="0" smtClean="0"/>
                        <a:t>(create independent commission to set rates)</a:t>
                      </a:r>
                      <a:endParaRPr lang="en-US" dirty="0"/>
                    </a:p>
                  </a:txBody>
                  <a:tcPr/>
                </a:tc>
                <a:tc>
                  <a:txBody>
                    <a:bodyPr/>
                    <a:lstStyle/>
                    <a:p>
                      <a:pPr algn="r"/>
                      <a:r>
                        <a:rPr lang="en-US" sz="2000" dirty="0" smtClean="0"/>
                        <a:t>n/a</a:t>
                      </a:r>
                      <a:endParaRPr lang="en-US" sz="20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Access the Whole Report Here:</a:t>
            </a:r>
            <a:endParaRPr lang="en-US" b="1" dirty="0"/>
          </a:p>
        </p:txBody>
      </p:sp>
      <p:sp>
        <p:nvSpPr>
          <p:cNvPr id="3" name="Content Placeholder 2"/>
          <p:cNvSpPr>
            <a:spLocks noGrp="1"/>
          </p:cNvSpPr>
          <p:nvPr>
            <p:ph idx="1"/>
          </p:nvPr>
        </p:nvSpPr>
        <p:spPr>
          <a:xfrm>
            <a:off x="457200" y="914400"/>
            <a:ext cx="8229600" cy="838200"/>
          </a:xfrm>
        </p:spPr>
        <p:txBody>
          <a:bodyPr>
            <a:normAutofit/>
          </a:bodyPr>
          <a:lstStyle/>
          <a:p>
            <a:pPr marL="182880" indent="0" algn="ctr">
              <a:buNone/>
            </a:pPr>
            <a:r>
              <a:rPr lang="en-US" sz="4000" b="1" dirty="0" smtClean="0"/>
              <a:t>www.mpoac.org/revenuestudy </a:t>
            </a:r>
          </a:p>
        </p:txBody>
      </p:sp>
      <p:pic>
        <p:nvPicPr>
          <p:cNvPr id="1026" name="Picture 2"/>
          <p:cNvPicPr>
            <a:picLocks noChangeAspect="1" noChangeArrowheads="1"/>
          </p:cNvPicPr>
          <p:nvPr/>
        </p:nvPicPr>
        <p:blipFill>
          <a:blip r:embed="rId3" cstate="print"/>
          <a:srcRect l="12689" r="9494" b="62374"/>
          <a:stretch>
            <a:fillRect/>
          </a:stretch>
        </p:blipFill>
        <p:spPr bwMode="auto">
          <a:xfrm>
            <a:off x="0" y="1737360"/>
            <a:ext cx="914400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Us</a:t>
            </a:r>
            <a:endParaRPr lang="en-US" b="1" dirty="0"/>
          </a:p>
        </p:txBody>
      </p:sp>
      <p:pic>
        <p:nvPicPr>
          <p:cNvPr id="5" name="Picture 4" descr="MO logo_color vertical.jpg"/>
          <p:cNvPicPr>
            <a:picLocks noChangeAspect="1"/>
          </p:cNvPicPr>
          <p:nvPr/>
        </p:nvPicPr>
        <p:blipFill>
          <a:blip r:embed="rId3" cstate="print"/>
          <a:stretch>
            <a:fillRect/>
          </a:stretch>
        </p:blipFill>
        <p:spPr>
          <a:xfrm>
            <a:off x="1981200" y="1477211"/>
            <a:ext cx="5181600" cy="4999789"/>
          </a:xfrm>
          <a:prstGeom prst="rect">
            <a:avLst/>
          </a:prstGeom>
        </p:spPr>
      </p:pic>
      <p:sp>
        <p:nvSpPr>
          <p:cNvPr id="3" name="Content Placeholder 2"/>
          <p:cNvSpPr>
            <a:spLocks noGrp="1"/>
          </p:cNvSpPr>
          <p:nvPr>
            <p:ph idx="1"/>
          </p:nvPr>
        </p:nvSpPr>
        <p:spPr>
          <a:xfrm rot="-1440000">
            <a:off x="380295" y="3493937"/>
            <a:ext cx="8458200" cy="859974"/>
          </a:xfrm>
        </p:spPr>
        <p:txBody>
          <a:bodyPr>
            <a:normAutofit/>
          </a:bodyPr>
          <a:lstStyle/>
          <a:p>
            <a:pPr algn="ctr">
              <a:buNone/>
            </a:pPr>
            <a:r>
              <a:rPr lang="en-US" sz="4000" dirty="0" smtClean="0">
                <a:solidFill>
                  <a:srgbClr val="FF0000"/>
                </a:solidFill>
              </a:rPr>
              <a:t>CUSTOMIZE TO PRESENTER’S NEEDS</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handsraised_MP900439536.JPG"/>
          <p:cNvPicPr>
            <a:picLocks noChangeAspect="1"/>
          </p:cNvPicPr>
          <p:nvPr/>
        </p:nvPicPr>
        <p:blipFill>
          <a:blip r:embed="rId3" cstate="print"/>
          <a:stretch>
            <a:fillRect/>
          </a:stretch>
        </p:blipFill>
        <p:spPr>
          <a:xfrm>
            <a:off x="0" y="1600200"/>
            <a:ext cx="9144000" cy="4920343"/>
          </a:xfrm>
          <a:prstGeom prst="rect">
            <a:avLst/>
          </a:prstGeom>
          <a:solidFill>
            <a:schemeClr val="bg1">
              <a:alpha val="80000"/>
            </a:schemeClr>
          </a:solidFill>
        </p:spPr>
      </p:pic>
      <p:sp>
        <p:nvSpPr>
          <p:cNvPr id="2" name="Title 1"/>
          <p:cNvSpPr>
            <a:spLocks noGrp="1"/>
          </p:cNvSpPr>
          <p:nvPr>
            <p:ph type="title"/>
          </p:nvPr>
        </p:nvSpPr>
        <p:spPr>
          <a:xfrm>
            <a:off x="1524000" y="274638"/>
            <a:ext cx="6096000" cy="1143000"/>
          </a:xfrm>
        </p:spPr>
        <p:txBody>
          <a:bodyPr/>
          <a:lstStyle/>
          <a:p>
            <a:r>
              <a:rPr lang="en-US" b="1" dirty="0" smtClean="0">
                <a:solidFill>
                  <a:schemeClr val="bg1"/>
                </a:solidFill>
              </a:rPr>
              <a:t>How You Can Help</a:t>
            </a:r>
            <a:endParaRPr lang="en-US" b="1" dirty="0">
              <a:solidFill>
                <a:schemeClr val="bg1"/>
              </a:solidFill>
            </a:endParaRPr>
          </a:p>
        </p:txBody>
      </p:sp>
      <p:pic>
        <p:nvPicPr>
          <p:cNvPr id="4" name="Picture 3" descr="trafficlight_green_MP900442328.JPG"/>
          <p:cNvPicPr>
            <a:picLocks noChangeAspect="1"/>
          </p:cNvPicPr>
          <p:nvPr/>
        </p:nvPicPr>
        <p:blipFill>
          <a:blip r:embed="rId4" cstate="print"/>
          <a:srcRect l="1128" t="13238" r="50833"/>
          <a:stretch>
            <a:fillRect/>
          </a:stretch>
        </p:blipFill>
        <p:spPr>
          <a:xfrm>
            <a:off x="-2724912" y="304800"/>
            <a:ext cx="2724912" cy="3592505"/>
          </a:xfrm>
          <a:prstGeom prst="rect">
            <a:avLst/>
          </a:prstGeom>
        </p:spPr>
      </p:pic>
      <p:sp>
        <p:nvSpPr>
          <p:cNvPr id="6" name="Rectangle 5"/>
          <p:cNvSpPr/>
          <p:nvPr/>
        </p:nvSpPr>
        <p:spPr>
          <a:xfrm>
            <a:off x="0" y="1600200"/>
            <a:ext cx="9144000" cy="4953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71600" y="1752600"/>
            <a:ext cx="6553200" cy="4495800"/>
          </a:xfrm>
        </p:spPr>
        <p:txBody>
          <a:bodyPr>
            <a:noAutofit/>
          </a:bodyPr>
          <a:lstStyle/>
          <a:p>
            <a:pPr>
              <a:spcAft>
                <a:spcPts val="1200"/>
              </a:spcAft>
            </a:pPr>
            <a:r>
              <a:rPr lang="en-US" sz="3600" dirty="0" smtClean="0"/>
              <a:t>Learn more about how transportation works</a:t>
            </a:r>
          </a:p>
          <a:p>
            <a:pPr>
              <a:spcAft>
                <a:spcPts val="1200"/>
              </a:spcAft>
            </a:pPr>
            <a:r>
              <a:rPr lang="en-US" sz="3600" dirty="0" smtClean="0"/>
              <a:t>Help educate your neighbors on the need for investments in transportation</a:t>
            </a:r>
          </a:p>
          <a:p>
            <a:pPr>
              <a:spcAft>
                <a:spcPts val="1200"/>
              </a:spcAft>
            </a:pPr>
            <a:r>
              <a:rPr lang="en-US" sz="3600" dirty="0" smtClean="0"/>
              <a:t>Invite us to speak at other groups you’re involved with</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adwinding_MP900427670.JPG"/>
          <p:cNvPicPr>
            <a:picLocks noChangeAspect="1"/>
          </p:cNvPicPr>
          <p:nvPr/>
        </p:nvPicPr>
        <p:blipFill>
          <a:blip r:embed="rId3" cstate="print"/>
          <a:srcRect t="13755"/>
          <a:stretch>
            <a:fillRect/>
          </a:stretch>
        </p:blipFill>
        <p:spPr>
          <a:xfrm>
            <a:off x="0" y="1602581"/>
            <a:ext cx="9144000" cy="5255419"/>
          </a:xfrm>
          <a:prstGeom prst="rect">
            <a:avLst/>
          </a:prstGeom>
        </p:spPr>
      </p:pic>
      <p:sp>
        <p:nvSpPr>
          <p:cNvPr id="2" name="Title 1"/>
          <p:cNvSpPr>
            <a:spLocks noGrp="1"/>
          </p:cNvSpPr>
          <p:nvPr>
            <p:ph type="ctrTitle"/>
          </p:nvPr>
        </p:nvSpPr>
        <p:spPr>
          <a:xfrm>
            <a:off x="685800" y="76200"/>
            <a:ext cx="7772400" cy="1470025"/>
          </a:xfrm>
        </p:spPr>
        <p:txBody>
          <a:bodyPr>
            <a:normAutofit/>
          </a:bodyPr>
          <a:lstStyle/>
          <a:p>
            <a:r>
              <a:rPr lang="en-US" sz="4900" b="1" dirty="0" smtClean="0"/>
              <a:t>Questions?</a:t>
            </a:r>
            <a:endParaRPr lang="en-US" sz="3600" dirty="0"/>
          </a:p>
        </p:txBody>
      </p:sp>
      <p:pic>
        <p:nvPicPr>
          <p:cNvPr id="7" name="Picture 6" descr="money_100_collage_MP900316866.JPG"/>
          <p:cNvPicPr>
            <a:picLocks noChangeAspect="1"/>
          </p:cNvPicPr>
          <p:nvPr/>
        </p:nvPicPr>
        <p:blipFill>
          <a:blip r:embed="rId4" cstate="print"/>
          <a:srcRect l="10506" t="50000"/>
          <a:stretch>
            <a:fillRect/>
          </a:stretch>
        </p:blipFill>
        <p:spPr>
          <a:xfrm rot="16200000">
            <a:off x="-207263" y="1807464"/>
            <a:ext cx="2819399" cy="2404872"/>
          </a:xfrm>
          <a:prstGeom prst="rect">
            <a:avLst/>
          </a:prstGeom>
        </p:spPr>
      </p:pic>
      <p:pic>
        <p:nvPicPr>
          <p:cNvPr id="8" name="Picture 7" descr="quarters_dreamstimefree_92769.jpg"/>
          <p:cNvPicPr>
            <a:picLocks noChangeAspect="1"/>
          </p:cNvPicPr>
          <p:nvPr/>
        </p:nvPicPr>
        <p:blipFill>
          <a:blip r:embed="rId5" cstate="print"/>
          <a:srcRect t="4436" r="7295"/>
          <a:stretch>
            <a:fillRect/>
          </a:stretch>
        </p:blipFill>
        <p:spPr>
          <a:xfrm>
            <a:off x="0" y="5216435"/>
            <a:ext cx="2404872" cy="1641565"/>
          </a:xfrm>
          <a:prstGeom prst="rect">
            <a:avLst/>
          </a:prstGeom>
        </p:spPr>
      </p:pic>
      <p:pic>
        <p:nvPicPr>
          <p:cNvPr id="10" name="Picture 9" descr="FL_lotuspondgreen.jpg"/>
          <p:cNvPicPr>
            <a:picLocks noChangeAspect="1"/>
          </p:cNvPicPr>
          <p:nvPr/>
        </p:nvPicPr>
        <p:blipFill>
          <a:blip r:embed="rId6" cstate="print"/>
          <a:srcRect l="17003" t="3331" r="18722" b="3331"/>
          <a:stretch>
            <a:fillRect/>
          </a:stretch>
        </p:blipFill>
        <p:spPr>
          <a:xfrm>
            <a:off x="0" y="3173895"/>
            <a:ext cx="2404872" cy="212020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C:\Users\mhorne\AppData\Local\Microsoft\Windows\Temporary Internet Files\Content.IE5\IU5FHCRF\MP900438698[1].jpg"/>
          <p:cNvPicPr>
            <a:picLocks noChangeAspect="1" noChangeArrowheads="1"/>
          </p:cNvPicPr>
          <p:nvPr/>
        </p:nvPicPr>
        <p:blipFill>
          <a:blip r:embed="rId3" cstate="print"/>
          <a:srcRect t="14516" r="32467" b="1287"/>
          <a:stretch>
            <a:fillRect/>
          </a:stretch>
        </p:blipFill>
        <p:spPr bwMode="auto">
          <a:xfrm>
            <a:off x="6934200" y="4495800"/>
            <a:ext cx="1981200" cy="2209800"/>
          </a:xfrm>
          <a:prstGeom prst="rect">
            <a:avLst/>
          </a:prstGeom>
          <a:noFill/>
          <a:ln>
            <a:solidFill>
              <a:schemeClr val="bg1">
                <a:lumMod val="50000"/>
              </a:schemeClr>
            </a:solidFill>
          </a:ln>
        </p:spPr>
      </p:pic>
      <p:pic>
        <p:nvPicPr>
          <p:cNvPr id="1038" name="Picture 14" descr="C:\Users\mhorne\AppData\Local\Microsoft\Windows\Temporary Internet Files\Content.IE5\Q8RTI38T\MP900400928[1].jpg"/>
          <p:cNvPicPr>
            <a:picLocks noChangeAspect="1" noChangeArrowheads="1"/>
          </p:cNvPicPr>
          <p:nvPr/>
        </p:nvPicPr>
        <p:blipFill>
          <a:blip r:embed="rId4" cstate="print"/>
          <a:srcRect l="9341" r="31141"/>
          <a:stretch>
            <a:fillRect/>
          </a:stretch>
        </p:blipFill>
        <p:spPr bwMode="auto">
          <a:xfrm>
            <a:off x="4876800" y="4495800"/>
            <a:ext cx="1981200" cy="2209800"/>
          </a:xfrm>
          <a:prstGeom prst="rect">
            <a:avLst/>
          </a:prstGeom>
          <a:noFill/>
          <a:ln>
            <a:solidFill>
              <a:schemeClr val="bg1">
                <a:lumMod val="50000"/>
              </a:schemeClr>
            </a:solidFill>
          </a:ln>
        </p:spPr>
      </p:pic>
      <p:pic>
        <p:nvPicPr>
          <p:cNvPr id="1031" name="Picture 7" descr="C:\Users\mhorne\AppData\Local\Microsoft\Windows\Temporary Internet Files\Content.IE5\Q8RTI38T\MP900384768[1].jpg"/>
          <p:cNvPicPr>
            <a:picLocks noChangeAspect="1" noChangeArrowheads="1"/>
          </p:cNvPicPr>
          <p:nvPr/>
        </p:nvPicPr>
        <p:blipFill>
          <a:blip r:embed="rId5" cstate="print">
            <a:lum bright="-30000"/>
          </a:blip>
          <a:srcRect l="3571" r="3571"/>
          <a:stretch>
            <a:fillRect/>
          </a:stretch>
        </p:blipFill>
        <p:spPr bwMode="auto">
          <a:xfrm>
            <a:off x="6934200" y="2209800"/>
            <a:ext cx="1981200" cy="2209800"/>
          </a:xfrm>
          <a:prstGeom prst="rect">
            <a:avLst/>
          </a:prstGeom>
          <a:noFill/>
          <a:ln>
            <a:solidFill>
              <a:schemeClr val="bg1">
                <a:lumMod val="50000"/>
              </a:schemeClr>
            </a:solidFill>
          </a:ln>
        </p:spPr>
      </p:pic>
      <p:sp>
        <p:nvSpPr>
          <p:cNvPr id="23" name="TextBox 22"/>
          <p:cNvSpPr txBox="1"/>
          <p:nvPr/>
        </p:nvSpPr>
        <p:spPr>
          <a:xfrm>
            <a:off x="7010400" y="3470198"/>
            <a:ext cx="1752600" cy="1015663"/>
          </a:xfrm>
          <a:prstGeom prst="rect">
            <a:avLst/>
          </a:prstGeom>
          <a:noFill/>
        </p:spPr>
        <p:txBody>
          <a:bodyPr wrap="square" rtlCol="0">
            <a:spAutoFit/>
          </a:bodyPr>
          <a:lstStyle/>
          <a:p>
            <a:pPr algn="ctr"/>
            <a:r>
              <a:rPr lang="en-US" sz="3000" b="1" dirty="0" smtClean="0">
                <a:solidFill>
                  <a:schemeClr val="bg1"/>
                </a:solidFill>
              </a:rPr>
              <a:t>Travel Delays</a:t>
            </a:r>
            <a:endParaRPr lang="en-US" sz="3000" b="1" dirty="0">
              <a:solidFill>
                <a:schemeClr val="bg1"/>
              </a:solidFill>
            </a:endParaRPr>
          </a:p>
        </p:txBody>
      </p:sp>
      <p:sp>
        <p:nvSpPr>
          <p:cNvPr id="2" name="Title 1"/>
          <p:cNvSpPr>
            <a:spLocks noGrp="1"/>
          </p:cNvSpPr>
          <p:nvPr>
            <p:ph type="title"/>
          </p:nvPr>
        </p:nvSpPr>
        <p:spPr>
          <a:xfrm>
            <a:off x="457200" y="0"/>
            <a:ext cx="8229600" cy="1143000"/>
          </a:xfrm>
        </p:spPr>
        <p:txBody>
          <a:bodyPr>
            <a:normAutofit/>
          </a:bodyPr>
          <a:lstStyle/>
          <a:p>
            <a:r>
              <a:rPr lang="en-US" sz="4600" b="1" dirty="0" smtClean="0"/>
              <a:t>Transportation &amp; the Economy</a:t>
            </a:r>
            <a:endParaRPr lang="en-US" sz="3100" dirty="0"/>
          </a:p>
        </p:txBody>
      </p:sp>
      <p:cxnSp>
        <p:nvCxnSpPr>
          <p:cNvPr id="7" name="Straight Connector 6"/>
          <p:cNvCxnSpPr/>
          <p:nvPr/>
        </p:nvCxnSpPr>
        <p:spPr>
          <a:xfrm rot="5400000">
            <a:off x="1828800" y="3962400"/>
            <a:ext cx="54864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34000" y="6096000"/>
            <a:ext cx="1175129" cy="553998"/>
          </a:xfrm>
          <a:prstGeom prst="rect">
            <a:avLst/>
          </a:prstGeom>
        </p:spPr>
        <p:txBody>
          <a:bodyPr wrap="none">
            <a:spAutoFit/>
          </a:bodyPr>
          <a:lstStyle/>
          <a:p>
            <a:pPr algn="ctr"/>
            <a:r>
              <a:rPr lang="en-US" sz="3000" b="1" dirty="0" smtClean="0">
                <a:solidFill>
                  <a:schemeClr val="bg1"/>
                </a:solidFill>
              </a:rPr>
              <a:t>Safety</a:t>
            </a:r>
            <a:endParaRPr lang="en-US" sz="3000" b="1" dirty="0">
              <a:solidFill>
                <a:schemeClr val="bg1"/>
              </a:solidFill>
            </a:endParaRPr>
          </a:p>
        </p:txBody>
      </p:sp>
      <p:sp>
        <p:nvSpPr>
          <p:cNvPr id="27" name="Rectangle 26"/>
          <p:cNvSpPr/>
          <p:nvPr/>
        </p:nvSpPr>
        <p:spPr>
          <a:xfrm>
            <a:off x="6858000" y="6096000"/>
            <a:ext cx="2133600" cy="553998"/>
          </a:xfrm>
          <a:prstGeom prst="rect">
            <a:avLst/>
          </a:prstGeom>
        </p:spPr>
        <p:txBody>
          <a:bodyPr wrap="square">
            <a:spAutoFit/>
          </a:bodyPr>
          <a:lstStyle/>
          <a:p>
            <a:pPr algn="ctr"/>
            <a:r>
              <a:rPr lang="en-US" sz="3000" b="1" dirty="0" smtClean="0">
                <a:solidFill>
                  <a:schemeClr val="bg1"/>
                </a:solidFill>
              </a:rPr>
              <a:t>Ecology</a:t>
            </a:r>
            <a:endParaRPr lang="en-US" sz="3000" b="1" dirty="0">
              <a:solidFill>
                <a:schemeClr val="bg1"/>
              </a:solidFill>
            </a:endParaRPr>
          </a:p>
        </p:txBody>
      </p:sp>
      <p:pic>
        <p:nvPicPr>
          <p:cNvPr id="1026" name="Picture 2" descr="C:\Users\mhorne\AppData\Local\Microsoft\Windows\Temporary Internet Files\Content.IE5\R369EVAN\MP900401463[1].jpg"/>
          <p:cNvPicPr>
            <a:picLocks noChangeAspect="1" noChangeArrowheads="1"/>
          </p:cNvPicPr>
          <p:nvPr/>
        </p:nvPicPr>
        <p:blipFill>
          <a:blip r:embed="rId6" cstate="print">
            <a:lum bright="-10000"/>
          </a:blip>
          <a:srcRect t="3846"/>
          <a:stretch>
            <a:fillRect/>
          </a:stretch>
        </p:blipFill>
        <p:spPr bwMode="auto">
          <a:xfrm>
            <a:off x="4876800" y="2209800"/>
            <a:ext cx="1981200" cy="2209800"/>
          </a:xfrm>
          <a:prstGeom prst="rect">
            <a:avLst/>
          </a:prstGeom>
          <a:noFill/>
          <a:ln>
            <a:solidFill>
              <a:schemeClr val="bg1">
                <a:lumMod val="50000"/>
              </a:schemeClr>
            </a:solidFill>
          </a:ln>
        </p:spPr>
      </p:pic>
      <p:sp>
        <p:nvSpPr>
          <p:cNvPr id="21" name="TextBox 20"/>
          <p:cNvSpPr txBox="1"/>
          <p:nvPr/>
        </p:nvSpPr>
        <p:spPr>
          <a:xfrm>
            <a:off x="5029200" y="3491037"/>
            <a:ext cx="1752600" cy="984885"/>
          </a:xfrm>
          <a:prstGeom prst="rect">
            <a:avLst/>
          </a:prstGeom>
          <a:noFill/>
        </p:spPr>
        <p:txBody>
          <a:bodyPr wrap="square" rtlCol="0">
            <a:spAutoFit/>
          </a:bodyPr>
          <a:lstStyle/>
          <a:p>
            <a:pPr algn="ctr"/>
            <a:r>
              <a:rPr lang="en-US" sz="2900" b="1" dirty="0" smtClean="0">
                <a:solidFill>
                  <a:schemeClr val="bg1"/>
                </a:solidFill>
              </a:rPr>
              <a:t>Vehicle Operation</a:t>
            </a:r>
            <a:endParaRPr lang="en-US" sz="2900" b="1" dirty="0">
              <a:solidFill>
                <a:schemeClr val="bg1"/>
              </a:solidFill>
            </a:endParaRPr>
          </a:p>
        </p:txBody>
      </p:sp>
      <p:sp>
        <p:nvSpPr>
          <p:cNvPr id="24" name="TextBox 23"/>
          <p:cNvSpPr txBox="1"/>
          <p:nvPr/>
        </p:nvSpPr>
        <p:spPr>
          <a:xfrm>
            <a:off x="4953000" y="1219200"/>
            <a:ext cx="3886200" cy="769441"/>
          </a:xfrm>
          <a:prstGeom prst="rect">
            <a:avLst/>
          </a:prstGeom>
          <a:noFill/>
        </p:spPr>
        <p:txBody>
          <a:bodyPr wrap="square" rtlCol="0">
            <a:spAutoFit/>
          </a:bodyPr>
          <a:lstStyle/>
          <a:p>
            <a:pPr algn="ctr"/>
            <a:r>
              <a:rPr lang="en-US" sz="2200" dirty="0" smtClean="0"/>
              <a:t>DEFICIENT SYSTEMS </a:t>
            </a:r>
          </a:p>
          <a:p>
            <a:pPr algn="ctr"/>
            <a:r>
              <a:rPr lang="en-US" sz="2200" b="1" u="sng" dirty="0" smtClean="0"/>
              <a:t>Cost</a:t>
            </a:r>
            <a:r>
              <a:rPr lang="en-US" sz="2200" dirty="0" smtClean="0"/>
              <a:t> Households and Businesses</a:t>
            </a:r>
            <a:endParaRPr lang="en-US" sz="2200" dirty="0"/>
          </a:p>
        </p:txBody>
      </p:sp>
      <p:sp>
        <p:nvSpPr>
          <p:cNvPr id="26" name="TextBox 25"/>
          <p:cNvSpPr txBox="1"/>
          <p:nvPr/>
        </p:nvSpPr>
        <p:spPr>
          <a:xfrm>
            <a:off x="152400" y="1219200"/>
            <a:ext cx="4267200" cy="769441"/>
          </a:xfrm>
          <a:prstGeom prst="rect">
            <a:avLst/>
          </a:prstGeom>
          <a:noFill/>
        </p:spPr>
        <p:txBody>
          <a:bodyPr wrap="square" rtlCol="0">
            <a:spAutoFit/>
          </a:bodyPr>
          <a:lstStyle/>
          <a:p>
            <a:pPr algn="ctr"/>
            <a:r>
              <a:rPr lang="en-US" sz="2200" dirty="0" smtClean="0"/>
              <a:t>EFFICIENT SYSTEMS </a:t>
            </a:r>
          </a:p>
          <a:p>
            <a:pPr algn="ctr"/>
            <a:r>
              <a:rPr lang="en-US" sz="2200" b="1" u="sng" dirty="0" smtClean="0"/>
              <a:t>Benefit</a:t>
            </a:r>
            <a:r>
              <a:rPr lang="en-US" sz="2200" dirty="0" smtClean="0"/>
              <a:t> Households and Businesses</a:t>
            </a:r>
            <a:endParaRPr lang="en-US" sz="2200" dirty="0"/>
          </a:p>
        </p:txBody>
      </p:sp>
      <p:pic>
        <p:nvPicPr>
          <p:cNvPr id="28" name="Picture 3" descr="C:\Users\mhorne\AppData\Local\Microsoft\Windows\Temporary Internet Files\Content.IE5\IU5FHCRF\MP910218818[1].jpg"/>
          <p:cNvPicPr>
            <a:picLocks noChangeAspect="1" noChangeArrowheads="1"/>
          </p:cNvPicPr>
          <p:nvPr/>
        </p:nvPicPr>
        <p:blipFill>
          <a:blip r:embed="rId7" cstate="print"/>
          <a:srcRect l="8766" t="49310" r="4769" b="13333"/>
          <a:stretch>
            <a:fillRect/>
          </a:stretch>
        </p:blipFill>
        <p:spPr bwMode="auto">
          <a:xfrm>
            <a:off x="253370" y="4800600"/>
            <a:ext cx="4084983" cy="1905000"/>
          </a:xfrm>
          <a:prstGeom prst="rect">
            <a:avLst/>
          </a:prstGeom>
          <a:noFill/>
          <a:ln w="9525">
            <a:solidFill>
              <a:schemeClr val="tx1">
                <a:lumMod val="50000"/>
                <a:lumOff val="50000"/>
              </a:schemeClr>
            </a:solidFill>
          </a:ln>
        </p:spPr>
      </p:pic>
      <p:pic>
        <p:nvPicPr>
          <p:cNvPr id="29" name="Picture 7" descr="C:\Users\mhorne\AppData\Local\Microsoft\Windows\Temporary Internet Files\Content.IE5\IU5FHCRF\MP900400370[1].jpg"/>
          <p:cNvPicPr>
            <a:picLocks noChangeAspect="1" noChangeArrowheads="1"/>
          </p:cNvPicPr>
          <p:nvPr/>
        </p:nvPicPr>
        <p:blipFill>
          <a:blip r:embed="rId8" cstate="print"/>
          <a:srcRect t="5555" b="2778"/>
          <a:stretch>
            <a:fillRect/>
          </a:stretch>
        </p:blipFill>
        <p:spPr bwMode="auto">
          <a:xfrm>
            <a:off x="2433353" y="2209800"/>
            <a:ext cx="1905000" cy="2514600"/>
          </a:xfrm>
          <a:prstGeom prst="rect">
            <a:avLst/>
          </a:prstGeom>
          <a:ln w="9525" cap="sq">
            <a:solidFill>
              <a:schemeClr val="tx1">
                <a:lumMod val="50000"/>
                <a:lumOff val="50000"/>
              </a:schemeClr>
            </a:solidFill>
            <a:miter lim="800000"/>
          </a:ln>
          <a:effectLst/>
        </p:spPr>
      </p:pic>
      <p:pic>
        <p:nvPicPr>
          <p:cNvPr id="31" name="Picture 16" descr="C:\Users\mhorne\AppData\Local\Microsoft\Windows\Temporary Internet Files\Content.IE5\IU5FHCRF\MP900442423[1].jpg"/>
          <p:cNvPicPr>
            <a:picLocks noChangeAspect="1" noChangeArrowheads="1"/>
          </p:cNvPicPr>
          <p:nvPr/>
        </p:nvPicPr>
        <p:blipFill>
          <a:blip r:embed="rId9" cstate="print"/>
          <a:srcRect r="18983"/>
          <a:stretch>
            <a:fillRect/>
          </a:stretch>
        </p:blipFill>
        <p:spPr bwMode="auto">
          <a:xfrm>
            <a:off x="248478" y="2209800"/>
            <a:ext cx="2093844" cy="2514600"/>
          </a:xfrm>
          <a:prstGeom prst="rect">
            <a:avLst/>
          </a:prstGeom>
          <a:noFill/>
          <a:ln w="9525">
            <a:solidFill>
              <a:schemeClr val="tx1">
                <a:lumMod val="50000"/>
                <a:lumOff val="50000"/>
              </a:schemeClr>
            </a:solidFill>
          </a:ln>
        </p:spPr>
      </p:pic>
      <p:sp>
        <p:nvSpPr>
          <p:cNvPr id="32" name="Rectangle 31"/>
          <p:cNvSpPr/>
          <p:nvPr/>
        </p:nvSpPr>
        <p:spPr>
          <a:xfrm>
            <a:off x="2280953" y="4780002"/>
            <a:ext cx="2122825" cy="553998"/>
          </a:xfrm>
          <a:prstGeom prst="rect">
            <a:avLst/>
          </a:prstGeom>
        </p:spPr>
        <p:txBody>
          <a:bodyPr wrap="none">
            <a:spAutoFit/>
          </a:bodyPr>
          <a:lstStyle/>
          <a:p>
            <a:pPr algn="ctr"/>
            <a:r>
              <a:rPr lang="en-US" sz="3000" b="1" dirty="0" smtClean="0">
                <a:solidFill>
                  <a:schemeClr val="bg1"/>
                </a:solidFill>
              </a:rPr>
              <a:t>Productivity</a:t>
            </a:r>
            <a:endParaRPr lang="en-US" sz="3000" b="1" dirty="0">
              <a:solidFill>
                <a:schemeClr val="bg1"/>
              </a:solidFill>
            </a:endParaRPr>
          </a:p>
        </p:txBody>
      </p:sp>
      <p:sp>
        <p:nvSpPr>
          <p:cNvPr id="33" name="Rectangle 32"/>
          <p:cNvSpPr/>
          <p:nvPr/>
        </p:nvSpPr>
        <p:spPr>
          <a:xfrm>
            <a:off x="3119153" y="4008783"/>
            <a:ext cx="1239443" cy="553998"/>
          </a:xfrm>
          <a:prstGeom prst="rect">
            <a:avLst/>
          </a:prstGeom>
        </p:spPr>
        <p:txBody>
          <a:bodyPr wrap="none">
            <a:spAutoFit/>
          </a:bodyPr>
          <a:lstStyle/>
          <a:p>
            <a:pPr algn="ctr"/>
            <a:r>
              <a:rPr lang="en-US" sz="3000" b="1" dirty="0" smtClean="0">
                <a:solidFill>
                  <a:schemeClr val="bg1"/>
                </a:solidFill>
              </a:rPr>
              <a:t>Access</a:t>
            </a:r>
            <a:endParaRPr lang="en-US" sz="3000" b="1" dirty="0">
              <a:solidFill>
                <a:schemeClr val="bg1"/>
              </a:solidFill>
            </a:endParaRPr>
          </a:p>
        </p:txBody>
      </p:sp>
      <p:sp>
        <p:nvSpPr>
          <p:cNvPr id="34" name="Rectangle 33"/>
          <p:cNvSpPr/>
          <p:nvPr/>
        </p:nvSpPr>
        <p:spPr>
          <a:xfrm>
            <a:off x="1027774" y="2216427"/>
            <a:ext cx="1365822" cy="553998"/>
          </a:xfrm>
          <a:prstGeom prst="rect">
            <a:avLst/>
          </a:prstGeom>
        </p:spPr>
        <p:txBody>
          <a:bodyPr wrap="none">
            <a:spAutoFit/>
          </a:bodyPr>
          <a:lstStyle/>
          <a:p>
            <a:pPr algn="ctr"/>
            <a:r>
              <a:rPr lang="en-US" sz="3000" b="1" dirty="0" smtClean="0">
                <a:solidFill>
                  <a:schemeClr val="bg1"/>
                </a:solidFill>
              </a:rPr>
              <a:t>Income</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the Money Comes From</a:t>
            </a:r>
            <a:endParaRPr lang="en-US" b="1" dirty="0"/>
          </a:p>
        </p:txBody>
      </p:sp>
      <p:sp>
        <p:nvSpPr>
          <p:cNvPr id="4" name="TextBox 3"/>
          <p:cNvSpPr txBox="1"/>
          <p:nvPr/>
        </p:nvSpPr>
        <p:spPr>
          <a:xfrm>
            <a:off x="237226" y="1752600"/>
            <a:ext cx="2057400" cy="4401205"/>
          </a:xfrm>
          <a:prstGeom prst="rect">
            <a:avLst/>
          </a:prstGeom>
          <a:noFill/>
          <a:ln w="28575">
            <a:solidFill>
              <a:schemeClr val="tx2"/>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tx2"/>
                </a:solidFill>
              </a:rPr>
              <a:t>Federal</a:t>
            </a:r>
            <a:endParaRPr lang="en-US" sz="4000" b="1" dirty="0">
              <a:solidFill>
                <a:schemeClr val="tx2"/>
              </a:solidFill>
            </a:endParaRPr>
          </a:p>
        </p:txBody>
      </p:sp>
      <p:sp>
        <p:nvSpPr>
          <p:cNvPr id="10" name="TextBox 9"/>
          <p:cNvSpPr txBox="1"/>
          <p:nvPr/>
        </p:nvSpPr>
        <p:spPr>
          <a:xfrm>
            <a:off x="2447026" y="1752600"/>
            <a:ext cx="2057400" cy="4401205"/>
          </a:xfrm>
          <a:prstGeom prst="rect">
            <a:avLst/>
          </a:prstGeom>
          <a:noFill/>
          <a:ln w="28575">
            <a:solidFill>
              <a:schemeClr val="accent3">
                <a:lumMod val="75000"/>
              </a:schemeClr>
            </a:solidFill>
          </a:ln>
        </p:spPr>
        <p:txBody>
          <a:bodyPr wrap="square" rtlCol="0">
            <a:spAutoFit/>
          </a:bodyPr>
          <a:lstStyle/>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endParaRPr lang="en-US" sz="4000" b="1" dirty="0" smtClean="0">
              <a:ln>
                <a:solidFill>
                  <a:schemeClr val="accent3"/>
                </a:solidFill>
              </a:ln>
              <a:solidFill>
                <a:schemeClr val="tx2"/>
              </a:solidFill>
            </a:endParaRPr>
          </a:p>
          <a:p>
            <a:pPr algn="ctr"/>
            <a:r>
              <a:rPr lang="en-US" sz="4000" b="1" dirty="0" smtClean="0">
                <a:solidFill>
                  <a:schemeClr val="accent3">
                    <a:lumMod val="75000"/>
                  </a:schemeClr>
                </a:solidFill>
              </a:rPr>
              <a:t>State</a:t>
            </a:r>
            <a:endParaRPr lang="en-US" sz="4000" b="1" dirty="0">
              <a:solidFill>
                <a:schemeClr val="accent3">
                  <a:lumMod val="75000"/>
                </a:schemeClr>
              </a:solidFill>
            </a:endParaRPr>
          </a:p>
        </p:txBody>
      </p:sp>
      <p:sp>
        <p:nvSpPr>
          <p:cNvPr id="11" name="TextBox 10"/>
          <p:cNvSpPr txBox="1"/>
          <p:nvPr/>
        </p:nvSpPr>
        <p:spPr>
          <a:xfrm>
            <a:off x="4656826" y="1752600"/>
            <a:ext cx="2057400" cy="4401205"/>
          </a:xfrm>
          <a:prstGeom prst="rect">
            <a:avLst/>
          </a:prstGeom>
          <a:noFill/>
          <a:ln w="28575">
            <a:solidFill>
              <a:schemeClr val="accent2"/>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accent2"/>
                </a:solidFill>
              </a:rPr>
              <a:t>Local</a:t>
            </a:r>
            <a:endParaRPr lang="en-US" sz="4000" b="1" dirty="0">
              <a:solidFill>
                <a:schemeClr val="accent2"/>
              </a:solidFill>
            </a:endParaRPr>
          </a:p>
        </p:txBody>
      </p:sp>
      <p:sp>
        <p:nvSpPr>
          <p:cNvPr id="12" name="TextBox 11"/>
          <p:cNvSpPr txBox="1"/>
          <p:nvPr/>
        </p:nvSpPr>
        <p:spPr>
          <a:xfrm>
            <a:off x="6866626" y="1752600"/>
            <a:ext cx="2057400" cy="4401205"/>
          </a:xfrm>
          <a:prstGeom prst="rect">
            <a:avLst/>
          </a:prstGeom>
          <a:noFill/>
          <a:ln w="28575">
            <a:solidFill>
              <a:schemeClr val="accent4"/>
            </a:solidFill>
          </a:ln>
        </p:spPr>
        <p:txBody>
          <a:bodyPr wrap="square" rtlCol="0">
            <a:spAutoFit/>
          </a:bodyPr>
          <a:lstStyle/>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endParaRPr lang="en-US" sz="4000" b="1" dirty="0" smtClean="0">
              <a:solidFill>
                <a:schemeClr val="tx2"/>
              </a:solidFill>
            </a:endParaRPr>
          </a:p>
          <a:p>
            <a:pPr algn="ctr"/>
            <a:r>
              <a:rPr lang="en-US" sz="4000" b="1" dirty="0" smtClean="0">
                <a:solidFill>
                  <a:schemeClr val="accent4"/>
                </a:solidFill>
              </a:rPr>
              <a:t>Tolls</a:t>
            </a:r>
            <a:endParaRPr lang="en-US" sz="4000" b="1" dirty="0">
              <a:solidFill>
                <a:schemeClr val="accent4"/>
              </a:solidFill>
            </a:endParaRPr>
          </a:p>
        </p:txBody>
      </p:sp>
      <p:pic>
        <p:nvPicPr>
          <p:cNvPr id="1028" name="Picture 4"/>
          <p:cNvPicPr>
            <a:picLocks noChangeAspect="1" noChangeArrowheads="1"/>
          </p:cNvPicPr>
          <p:nvPr/>
        </p:nvPicPr>
        <p:blipFill>
          <a:blip r:embed="rId3" cstate="print"/>
          <a:srcRect/>
          <a:stretch>
            <a:fillRect/>
          </a:stretch>
        </p:blipFill>
        <p:spPr bwMode="auto">
          <a:xfrm>
            <a:off x="6908322" y="2286000"/>
            <a:ext cx="1976215" cy="2638425"/>
          </a:xfrm>
          <a:prstGeom prst="rect">
            <a:avLst/>
          </a:prstGeom>
          <a:noFill/>
          <a:ln w="9525">
            <a:noFill/>
            <a:miter lim="800000"/>
            <a:headEnd/>
            <a:tailEnd/>
          </a:ln>
        </p:spPr>
      </p:pic>
      <p:pic>
        <p:nvPicPr>
          <p:cNvPr id="17" name="Picture 4"/>
          <p:cNvPicPr>
            <a:picLocks noChangeAspect="1" noChangeArrowheads="1"/>
          </p:cNvPicPr>
          <p:nvPr/>
        </p:nvPicPr>
        <p:blipFill>
          <a:blip r:embed="rId3" cstate="print"/>
          <a:srcRect/>
          <a:stretch>
            <a:fillRect/>
          </a:stretch>
        </p:blipFill>
        <p:spPr bwMode="auto">
          <a:xfrm>
            <a:off x="2481530" y="2286000"/>
            <a:ext cx="1976215" cy="2638425"/>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a:stretch>
            <a:fillRect/>
          </a:stretch>
        </p:blipFill>
        <p:spPr bwMode="auto">
          <a:xfrm>
            <a:off x="278295" y="2286000"/>
            <a:ext cx="1976215" cy="2638425"/>
          </a:xfrm>
          <a:prstGeom prst="rect">
            <a:avLst/>
          </a:prstGeom>
          <a:noFill/>
          <a:ln w="9525">
            <a:noFill/>
            <a:miter lim="800000"/>
            <a:headEnd/>
            <a:tailEnd/>
          </a:ln>
        </p:spPr>
      </p:pic>
      <p:pic>
        <p:nvPicPr>
          <p:cNvPr id="15" name="Picture 4"/>
          <p:cNvPicPr>
            <a:picLocks noChangeAspect="1" noChangeArrowheads="1"/>
          </p:cNvPicPr>
          <p:nvPr/>
        </p:nvPicPr>
        <p:blipFill>
          <a:blip r:embed="rId3" cstate="print"/>
          <a:srcRect/>
          <a:stretch>
            <a:fillRect/>
          </a:stretch>
        </p:blipFill>
        <p:spPr bwMode="auto">
          <a:xfrm>
            <a:off x="4709507" y="2286000"/>
            <a:ext cx="197621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7388088" y="3544956"/>
            <a:ext cx="1295400" cy="861774"/>
          </a:xfrm>
          <a:prstGeom prst="rect">
            <a:avLst/>
          </a:prstGeom>
          <a:solidFill>
            <a:srgbClr val="C00000"/>
          </a:solidFill>
        </p:spPr>
        <p:txBody>
          <a:bodyPr wrap="square" rtlCol="0">
            <a:spAutoFit/>
          </a:bodyPr>
          <a:lstStyle/>
          <a:p>
            <a:pPr algn="ctr"/>
            <a:endParaRPr lang="en-US" dirty="0" smtClean="0"/>
          </a:p>
          <a:p>
            <a:pPr algn="ctr"/>
            <a:r>
              <a:rPr lang="en-US" sz="3200" b="1" dirty="0" smtClean="0">
                <a:solidFill>
                  <a:schemeClr val="bg1"/>
                </a:solidFill>
              </a:rPr>
              <a:t>↓</a:t>
            </a:r>
            <a:endParaRPr lang="en-US" b="1" dirty="0" smtClean="0"/>
          </a:p>
        </p:txBody>
      </p:sp>
      <p:sp>
        <p:nvSpPr>
          <p:cNvPr id="10" name="TextBox 9"/>
          <p:cNvSpPr txBox="1"/>
          <p:nvPr/>
        </p:nvSpPr>
        <p:spPr>
          <a:xfrm>
            <a:off x="5867400" y="3548961"/>
            <a:ext cx="1295400" cy="2185214"/>
          </a:xfrm>
          <a:prstGeom prst="rect">
            <a:avLst/>
          </a:prstGeom>
          <a:solidFill>
            <a:srgbClr val="C00000"/>
          </a:solidFill>
        </p:spPr>
        <p:txBody>
          <a:bodyPr wrap="square"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buFontTx/>
              <a:buChar char="-"/>
            </a:pPr>
            <a:r>
              <a:rPr lang="en-US" sz="3200" b="1" dirty="0" smtClean="0">
                <a:solidFill>
                  <a:schemeClr val="bg1"/>
                </a:solidFill>
              </a:rPr>
              <a:t>$7</a:t>
            </a:r>
          </a:p>
          <a:p>
            <a:pPr algn="ctr"/>
            <a:r>
              <a:rPr lang="en-US" sz="3200" b="1" dirty="0" smtClean="0">
                <a:solidFill>
                  <a:schemeClr val="bg1"/>
                </a:solidFill>
              </a:rPr>
              <a:t>Billion</a:t>
            </a:r>
          </a:p>
        </p:txBody>
      </p:sp>
      <p:sp>
        <p:nvSpPr>
          <p:cNvPr id="9" name="TextBox 8"/>
          <p:cNvSpPr txBox="1"/>
          <p:nvPr/>
        </p:nvSpPr>
        <p:spPr>
          <a:xfrm>
            <a:off x="4343400" y="3557587"/>
            <a:ext cx="1295400" cy="2462213"/>
          </a:xfrm>
          <a:prstGeom prst="rect">
            <a:avLst/>
          </a:prstGeom>
          <a:solidFill>
            <a:srgbClr val="C00000"/>
          </a:solidFill>
        </p:spPr>
        <p:txBody>
          <a:bodyPr wrap="square" rtlCol="0">
            <a:spAutoFit/>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buFontTx/>
              <a:buChar char="-"/>
            </a:pPr>
            <a:r>
              <a:rPr lang="en-US" sz="3200" b="1" dirty="0" smtClean="0">
                <a:solidFill>
                  <a:schemeClr val="bg1"/>
                </a:solidFill>
              </a:rPr>
              <a:t>$8</a:t>
            </a:r>
          </a:p>
          <a:p>
            <a:pPr algn="ctr"/>
            <a:r>
              <a:rPr lang="en-US" sz="3200" b="1" dirty="0" smtClean="0">
                <a:solidFill>
                  <a:schemeClr val="bg1"/>
                </a:solidFill>
              </a:rPr>
              <a:t>Billion</a:t>
            </a:r>
          </a:p>
        </p:txBody>
      </p:sp>
      <p:sp>
        <p:nvSpPr>
          <p:cNvPr id="2" name="Title 1"/>
          <p:cNvSpPr>
            <a:spLocks noGrp="1"/>
          </p:cNvSpPr>
          <p:nvPr>
            <p:ph type="title"/>
          </p:nvPr>
        </p:nvSpPr>
        <p:spPr/>
        <p:txBody>
          <a:bodyPr>
            <a:normAutofit fontScale="90000"/>
          </a:bodyPr>
          <a:lstStyle/>
          <a:p>
            <a:r>
              <a:rPr lang="en-US" b="1" dirty="0" smtClean="0"/>
              <a:t>Federal Funding:</a:t>
            </a:r>
            <a:r>
              <a:rPr lang="en-US" dirty="0" smtClean="0"/>
              <a:t/>
            </a:r>
            <a:br>
              <a:rPr lang="en-US" dirty="0" smtClean="0"/>
            </a:br>
            <a:r>
              <a:rPr lang="en-US" dirty="0" smtClean="0"/>
              <a:t>Deficit in Highway Trust Fund</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2329761"/>
            <a:ext cx="3454098" cy="2895600"/>
          </a:xfrm>
          <a:prstGeom prst="rect">
            <a:avLst/>
          </a:prstGeom>
          <a:noFill/>
          <a:ln w="9525">
            <a:noFill/>
            <a:miter lim="800000"/>
            <a:headEnd/>
            <a:tailEnd/>
          </a:ln>
        </p:spPr>
      </p:pic>
      <p:cxnSp>
        <p:nvCxnSpPr>
          <p:cNvPr id="8" name="Straight Connector 7"/>
          <p:cNvCxnSpPr/>
          <p:nvPr/>
        </p:nvCxnSpPr>
        <p:spPr>
          <a:xfrm>
            <a:off x="2819400" y="3548961"/>
            <a:ext cx="6019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19600" y="3015561"/>
            <a:ext cx="1143000" cy="400110"/>
          </a:xfrm>
          <a:prstGeom prst="rect">
            <a:avLst/>
          </a:prstGeom>
          <a:noFill/>
        </p:spPr>
        <p:txBody>
          <a:bodyPr wrap="square" rtlCol="0">
            <a:spAutoFit/>
          </a:bodyPr>
          <a:lstStyle/>
          <a:p>
            <a:pPr algn="ctr"/>
            <a:r>
              <a:rPr lang="en-US" sz="2000" dirty="0" smtClean="0"/>
              <a:t>2008</a:t>
            </a:r>
            <a:endParaRPr lang="en-US" sz="2000" dirty="0"/>
          </a:p>
        </p:txBody>
      </p:sp>
      <p:sp>
        <p:nvSpPr>
          <p:cNvPr id="13" name="TextBox 12"/>
          <p:cNvSpPr txBox="1"/>
          <p:nvPr/>
        </p:nvSpPr>
        <p:spPr>
          <a:xfrm>
            <a:off x="5943600" y="3015561"/>
            <a:ext cx="1143000" cy="400110"/>
          </a:xfrm>
          <a:prstGeom prst="rect">
            <a:avLst/>
          </a:prstGeom>
          <a:noFill/>
        </p:spPr>
        <p:txBody>
          <a:bodyPr wrap="square" rtlCol="0">
            <a:spAutoFit/>
          </a:bodyPr>
          <a:lstStyle/>
          <a:p>
            <a:pPr algn="ctr"/>
            <a:r>
              <a:rPr lang="en-US" sz="2000" dirty="0" smtClean="0"/>
              <a:t>2010</a:t>
            </a:r>
            <a:endParaRPr lang="en-US" sz="2000" dirty="0"/>
          </a:p>
        </p:txBody>
      </p:sp>
      <p:cxnSp>
        <p:nvCxnSpPr>
          <p:cNvPr id="15" name="Straight Connector 14"/>
          <p:cNvCxnSpPr/>
          <p:nvPr/>
        </p:nvCxnSpPr>
        <p:spPr>
          <a:xfrm>
            <a:off x="4982474"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20130"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9000" y="3396561"/>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0" y="3015561"/>
            <a:ext cx="1524000" cy="400110"/>
          </a:xfrm>
          <a:prstGeom prst="rect">
            <a:avLst/>
          </a:prstGeom>
          <a:noFill/>
        </p:spPr>
        <p:txBody>
          <a:bodyPr wrap="square" rtlCol="0">
            <a:spAutoFit/>
          </a:bodyPr>
          <a:lstStyle/>
          <a:p>
            <a:pPr algn="ctr"/>
            <a:r>
              <a:rPr lang="en-US" sz="2000" dirty="0" smtClean="0"/>
              <a:t>Before 2008</a:t>
            </a:r>
            <a:endParaRPr lang="en-US" sz="2000" dirty="0"/>
          </a:p>
        </p:txBody>
      </p:sp>
      <p:sp>
        <p:nvSpPr>
          <p:cNvPr id="19" name="TextBox 18"/>
          <p:cNvSpPr txBox="1"/>
          <p:nvPr/>
        </p:nvSpPr>
        <p:spPr>
          <a:xfrm>
            <a:off x="2782956" y="3548961"/>
            <a:ext cx="1295400" cy="584775"/>
          </a:xfrm>
          <a:prstGeom prst="rect">
            <a:avLst/>
          </a:prstGeom>
          <a:noFill/>
          <a:ln>
            <a:noFill/>
          </a:ln>
        </p:spPr>
        <p:txBody>
          <a:bodyPr wrap="square" rtlCol="0">
            <a:spAutoFit/>
          </a:bodyPr>
          <a:lstStyle/>
          <a:p>
            <a:pPr algn="ctr"/>
            <a:r>
              <a:rPr lang="en-US" sz="3200" b="1" dirty="0" smtClean="0"/>
              <a:t>$0</a:t>
            </a:r>
          </a:p>
        </p:txBody>
      </p:sp>
      <p:sp>
        <p:nvSpPr>
          <p:cNvPr id="21" name="TextBox 20"/>
          <p:cNvSpPr txBox="1"/>
          <p:nvPr/>
        </p:nvSpPr>
        <p:spPr>
          <a:xfrm>
            <a:off x="0" y="4724400"/>
            <a:ext cx="2209800" cy="1323439"/>
          </a:xfrm>
          <a:prstGeom prst="rect">
            <a:avLst/>
          </a:prstGeom>
          <a:solidFill>
            <a:schemeClr val="bg1">
              <a:lumMod val="85000"/>
            </a:schemeClr>
          </a:solidFill>
          <a:ln>
            <a:solidFill>
              <a:schemeClr val="tx1"/>
            </a:solidFill>
          </a:ln>
        </p:spPr>
        <p:txBody>
          <a:bodyPr wrap="square" rtlCol="0">
            <a:spAutoFit/>
          </a:bodyPr>
          <a:lstStyle/>
          <a:p>
            <a:pPr algn="ctr"/>
            <a:r>
              <a:rPr lang="fr-FR" sz="2000" b="1" dirty="0" smtClean="0"/>
              <a:t>Cents Per Gallon</a:t>
            </a:r>
          </a:p>
          <a:p>
            <a:endParaRPr lang="fr-FR" sz="2000" dirty="0" smtClean="0"/>
          </a:p>
          <a:p>
            <a:pPr algn="ctr"/>
            <a:r>
              <a:rPr lang="fr-FR" sz="2000" dirty="0" smtClean="0"/>
              <a:t>    </a:t>
            </a:r>
            <a:r>
              <a:rPr lang="fr-FR" sz="2000" dirty="0" err="1" smtClean="0"/>
              <a:t>Gas</a:t>
            </a:r>
            <a:r>
              <a:rPr lang="fr-FR" sz="2000" dirty="0" smtClean="0"/>
              <a:t> = 18.4</a:t>
            </a:r>
          </a:p>
          <a:p>
            <a:pPr algn="ctr"/>
            <a:r>
              <a:rPr lang="fr-FR" sz="2000" dirty="0" smtClean="0"/>
              <a:t>Diesel = 24.4</a:t>
            </a:r>
          </a:p>
        </p:txBody>
      </p:sp>
      <p:sp>
        <p:nvSpPr>
          <p:cNvPr id="23" name="TextBox 22"/>
          <p:cNvSpPr txBox="1"/>
          <p:nvPr/>
        </p:nvSpPr>
        <p:spPr>
          <a:xfrm>
            <a:off x="7457661" y="3011556"/>
            <a:ext cx="1143000" cy="400110"/>
          </a:xfrm>
          <a:prstGeom prst="rect">
            <a:avLst/>
          </a:prstGeom>
          <a:noFill/>
        </p:spPr>
        <p:txBody>
          <a:bodyPr wrap="square" rtlCol="0">
            <a:spAutoFit/>
          </a:bodyPr>
          <a:lstStyle/>
          <a:p>
            <a:pPr algn="ctr"/>
            <a:r>
              <a:rPr lang="en-US" sz="2000" dirty="0" smtClean="0"/>
              <a:t>2015</a:t>
            </a:r>
            <a:endParaRPr lang="en-US" sz="2000" dirty="0"/>
          </a:p>
        </p:txBody>
      </p:sp>
      <p:cxnSp>
        <p:nvCxnSpPr>
          <p:cNvPr id="24" name="Straight Connector 23"/>
          <p:cNvCxnSpPr/>
          <p:nvPr/>
        </p:nvCxnSpPr>
        <p:spPr>
          <a:xfrm>
            <a:off x="8030817" y="3392556"/>
            <a:ext cx="0" cy="1419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43000"/>
            <a:ext cx="9144000" cy="3170099"/>
          </a:xfrm>
          <a:prstGeom prst="rect">
            <a:avLst/>
          </a:prstGeom>
          <a:solidFill>
            <a:schemeClr val="bg1">
              <a:lumMod val="85000"/>
            </a:schemeClr>
          </a:solidFill>
        </p:spPr>
        <p:txBody>
          <a:bodyPr wrap="square" rtlCol="0">
            <a:spAutoFit/>
          </a:bodyPr>
          <a:lstStyle/>
          <a:p>
            <a:pPr algn="ctr"/>
            <a:r>
              <a:rPr lang="en-US" sz="4000" b="1" dirty="0" smtClean="0"/>
              <a:t>On any given year, 8% is transferred to:</a:t>
            </a:r>
          </a:p>
          <a:p>
            <a:pPr algn="ctr"/>
            <a:endParaRPr lang="en-US" sz="4000" b="1" dirty="0" smtClean="0"/>
          </a:p>
          <a:p>
            <a:pPr algn="ctr"/>
            <a:endParaRPr lang="en-US" sz="4000" b="1" dirty="0" smtClean="0"/>
          </a:p>
          <a:p>
            <a:pPr algn="ctr"/>
            <a:endParaRPr lang="en-US" sz="4000" b="1" dirty="0" smtClean="0"/>
          </a:p>
          <a:p>
            <a:pPr algn="ctr"/>
            <a:endParaRPr lang="en-US" sz="4000" b="1" dirty="0"/>
          </a:p>
        </p:txBody>
      </p:sp>
      <p:sp>
        <p:nvSpPr>
          <p:cNvPr id="28" name="TextBox 27"/>
          <p:cNvSpPr txBox="1"/>
          <p:nvPr/>
        </p:nvSpPr>
        <p:spPr>
          <a:xfrm>
            <a:off x="1371600" y="4475923"/>
            <a:ext cx="6506816" cy="2308324"/>
          </a:xfrm>
          <a:prstGeom prst="rect">
            <a:avLst/>
          </a:prstGeom>
          <a:ln w="38100">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solidFill>
                  <a:srgbClr val="C00000"/>
                </a:solidFill>
              </a:rPr>
              <a:t>And then </a:t>
            </a:r>
          </a:p>
          <a:p>
            <a:r>
              <a:rPr lang="en-US" sz="3600" b="1" dirty="0" smtClean="0">
                <a:solidFill>
                  <a:srgbClr val="C00000"/>
                </a:solidFill>
              </a:rPr>
              <a:t>there are </a:t>
            </a:r>
          </a:p>
          <a:p>
            <a:r>
              <a:rPr lang="en-US" sz="3600" b="1" dirty="0" smtClean="0">
                <a:solidFill>
                  <a:srgbClr val="C00000"/>
                </a:solidFill>
              </a:rPr>
              <a:t>raids…</a:t>
            </a:r>
          </a:p>
          <a:p>
            <a:endParaRPr lang="en-US" sz="3600" b="1" dirty="0">
              <a:solidFill>
                <a:sysClr val="windowText" lastClr="000000"/>
              </a:solidFill>
            </a:endParaRPr>
          </a:p>
        </p:txBody>
      </p:sp>
      <p:sp>
        <p:nvSpPr>
          <p:cNvPr id="2" name="Title 1"/>
          <p:cNvSpPr>
            <a:spLocks noGrp="1"/>
          </p:cNvSpPr>
          <p:nvPr>
            <p:ph type="title"/>
          </p:nvPr>
        </p:nvSpPr>
        <p:spPr>
          <a:xfrm>
            <a:off x="457200" y="0"/>
            <a:ext cx="8229600" cy="1143000"/>
          </a:xfrm>
        </p:spPr>
        <p:txBody>
          <a:bodyPr>
            <a:normAutofit/>
          </a:bodyPr>
          <a:lstStyle/>
          <a:p>
            <a:r>
              <a:rPr lang="en-US" b="1" dirty="0" smtClean="0"/>
              <a:t>State Transportation Trust Fund</a:t>
            </a:r>
            <a:endParaRPr lang="en-US" dirty="0"/>
          </a:p>
        </p:txBody>
      </p:sp>
      <p:pic>
        <p:nvPicPr>
          <p:cNvPr id="22" name="Picture 21" descr="pencil_dreamstimefree_182313.jpg"/>
          <p:cNvPicPr>
            <a:picLocks noChangeAspect="1"/>
          </p:cNvPicPr>
          <p:nvPr/>
        </p:nvPicPr>
        <p:blipFill>
          <a:blip r:embed="rId3" cstate="print"/>
          <a:srcRect l="9262" r="25904"/>
          <a:stretch>
            <a:fillRect/>
          </a:stretch>
        </p:blipFill>
        <p:spPr>
          <a:xfrm>
            <a:off x="2438400" y="1976430"/>
            <a:ext cx="2175590" cy="2231136"/>
          </a:xfrm>
          <a:prstGeom prst="rect">
            <a:avLst/>
          </a:prstGeom>
          <a:ln>
            <a:solidFill>
              <a:schemeClr val="bg1">
                <a:lumMod val="50000"/>
              </a:schemeClr>
            </a:solidFill>
          </a:ln>
        </p:spPr>
      </p:pic>
      <p:sp>
        <p:nvSpPr>
          <p:cNvPr id="23" name="TextBox 22"/>
          <p:cNvSpPr txBox="1"/>
          <p:nvPr/>
        </p:nvSpPr>
        <p:spPr>
          <a:xfrm>
            <a:off x="2362200" y="3676274"/>
            <a:ext cx="1905000" cy="553998"/>
          </a:xfrm>
          <a:prstGeom prst="rect">
            <a:avLst/>
          </a:prstGeom>
          <a:noFill/>
        </p:spPr>
        <p:txBody>
          <a:bodyPr wrap="square" rtlCol="0">
            <a:spAutoFit/>
          </a:bodyPr>
          <a:lstStyle/>
          <a:p>
            <a:pPr algn="ctr"/>
            <a:r>
              <a:rPr lang="en-US" sz="3000" b="1" dirty="0" smtClean="0"/>
              <a:t>Education</a:t>
            </a:r>
            <a:endParaRPr lang="en-US" sz="3000" b="1" dirty="0"/>
          </a:p>
        </p:txBody>
      </p:sp>
      <p:pic>
        <p:nvPicPr>
          <p:cNvPr id="24" name="Picture 23" descr="palmtree_dreamstimefree_42551.jpg"/>
          <p:cNvPicPr>
            <a:picLocks noChangeAspect="1"/>
          </p:cNvPicPr>
          <p:nvPr/>
        </p:nvPicPr>
        <p:blipFill>
          <a:blip r:embed="rId4" cstate="print"/>
          <a:srcRect t="11945" r="6551" b="24444"/>
          <a:stretch>
            <a:fillRect/>
          </a:stretch>
        </p:blipFill>
        <p:spPr>
          <a:xfrm>
            <a:off x="4727440" y="1970776"/>
            <a:ext cx="2179312" cy="2231136"/>
          </a:xfrm>
          <a:prstGeom prst="rect">
            <a:avLst/>
          </a:prstGeom>
          <a:ln>
            <a:solidFill>
              <a:schemeClr val="bg1">
                <a:lumMod val="50000"/>
              </a:schemeClr>
            </a:solidFill>
          </a:ln>
        </p:spPr>
      </p:pic>
      <p:sp>
        <p:nvSpPr>
          <p:cNvPr id="25" name="Rectangle 24"/>
          <p:cNvSpPr/>
          <p:nvPr/>
        </p:nvSpPr>
        <p:spPr>
          <a:xfrm>
            <a:off x="4756222" y="3686697"/>
            <a:ext cx="1453026" cy="553998"/>
          </a:xfrm>
          <a:prstGeom prst="rect">
            <a:avLst/>
          </a:prstGeom>
        </p:spPr>
        <p:txBody>
          <a:bodyPr wrap="none">
            <a:spAutoFit/>
          </a:bodyPr>
          <a:lstStyle/>
          <a:p>
            <a:pPr algn="ctr"/>
            <a:r>
              <a:rPr lang="en-US" sz="3000" b="1" dirty="0" smtClean="0"/>
              <a:t>Tourism</a:t>
            </a:r>
            <a:endParaRPr lang="en-US" sz="3000" b="1" dirty="0"/>
          </a:p>
        </p:txBody>
      </p:sp>
      <p:pic>
        <p:nvPicPr>
          <p:cNvPr id="26" name="Picture 25" descr="FL_lotuspondgreen.jpg"/>
          <p:cNvPicPr>
            <a:picLocks noChangeAspect="1"/>
          </p:cNvPicPr>
          <p:nvPr/>
        </p:nvPicPr>
        <p:blipFill>
          <a:blip r:embed="rId5" cstate="print">
            <a:clrChange>
              <a:clrFrom>
                <a:srgbClr val="FFFFFF"/>
              </a:clrFrom>
              <a:clrTo>
                <a:srgbClr val="FFFFFF">
                  <a:alpha val="0"/>
                </a:srgbClr>
              </a:clrTo>
            </a:clrChange>
          </a:blip>
          <a:srcRect l="17003" t="3331" r="18722" b="3331"/>
          <a:stretch>
            <a:fillRect/>
          </a:stretch>
        </p:blipFill>
        <p:spPr>
          <a:xfrm>
            <a:off x="6805210" y="2057400"/>
            <a:ext cx="2333630" cy="2057400"/>
          </a:xfrm>
          <a:prstGeom prst="rect">
            <a:avLst/>
          </a:prstGeom>
        </p:spPr>
      </p:pic>
      <p:sp>
        <p:nvSpPr>
          <p:cNvPr id="27" name="Rectangle 26"/>
          <p:cNvSpPr/>
          <p:nvPr/>
        </p:nvSpPr>
        <p:spPr>
          <a:xfrm>
            <a:off x="7267592" y="3703263"/>
            <a:ext cx="1114408" cy="553998"/>
          </a:xfrm>
          <a:prstGeom prst="rect">
            <a:avLst/>
          </a:prstGeom>
        </p:spPr>
        <p:txBody>
          <a:bodyPr wrap="none">
            <a:spAutoFit/>
          </a:bodyPr>
          <a:lstStyle/>
          <a:p>
            <a:pPr algn="ctr"/>
            <a:r>
              <a:rPr lang="en-US" sz="3000" b="1" dirty="0" smtClean="0"/>
              <a:t>Other</a:t>
            </a:r>
            <a:endParaRPr lang="en-US" sz="3000" b="1" dirty="0"/>
          </a:p>
        </p:txBody>
      </p:sp>
      <p:pic>
        <p:nvPicPr>
          <p:cNvPr id="32" name="Picture 31" descr="moneybag_MP900385310.JPG"/>
          <p:cNvPicPr>
            <a:picLocks noChangeAspect="1"/>
          </p:cNvPicPr>
          <p:nvPr/>
        </p:nvPicPr>
        <p:blipFill>
          <a:blip r:embed="rId6" cstate="print"/>
          <a:srcRect l="8815" t="19829" r="18237" b="17222"/>
          <a:stretch>
            <a:fillRect/>
          </a:stretch>
        </p:blipFill>
        <p:spPr>
          <a:xfrm>
            <a:off x="3733800" y="4495800"/>
            <a:ext cx="4114800" cy="2286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1" name="TextBox 30"/>
          <p:cNvSpPr txBox="1"/>
          <p:nvPr/>
        </p:nvSpPr>
        <p:spPr>
          <a:xfrm rot="840000">
            <a:off x="5879101" y="5610687"/>
            <a:ext cx="1829582" cy="830997"/>
          </a:xfrm>
          <a:prstGeom prst="rect">
            <a:avLst/>
          </a:prstGeom>
          <a:noFill/>
        </p:spPr>
        <p:txBody>
          <a:bodyPr wrap="square" rtlCol="0">
            <a:spAutoFit/>
          </a:bodyPr>
          <a:lstStyle/>
          <a:p>
            <a:r>
              <a:rPr lang="en-US" sz="4800" b="1" dirty="0" smtClean="0">
                <a:solidFill>
                  <a:srgbClr val="C00000"/>
                </a:solidFill>
                <a:latin typeface="Arial Narrow" pitchFamily="34" charset="0"/>
              </a:rPr>
              <a:t>676.4</a:t>
            </a:r>
            <a:endParaRPr lang="en-US" sz="4800" b="1" dirty="0">
              <a:solidFill>
                <a:srgbClr val="C00000"/>
              </a:solidFill>
              <a:latin typeface="Arial Narrow" pitchFamily="34" charset="0"/>
            </a:endParaRPr>
          </a:p>
        </p:txBody>
      </p:sp>
      <p:pic>
        <p:nvPicPr>
          <p:cNvPr id="30" name="Picture 29" descr="coinpurse_MP900405342.JPG"/>
          <p:cNvPicPr>
            <a:picLocks noChangeAspect="1"/>
          </p:cNvPicPr>
          <p:nvPr/>
        </p:nvPicPr>
        <p:blipFill>
          <a:blip r:embed="rId7" cstate="print"/>
          <a:srcRect l="22619" t="25000" r="23810" b="-3373"/>
          <a:stretch>
            <a:fillRect/>
          </a:stretch>
        </p:blipFill>
        <p:spPr>
          <a:xfrm>
            <a:off x="152400" y="1974573"/>
            <a:ext cx="2130552" cy="2226366"/>
          </a:xfrm>
          <a:prstGeom prst="rect">
            <a:avLst/>
          </a:prstGeom>
          <a:ln>
            <a:solidFill>
              <a:schemeClr val="bg1">
                <a:lumMod val="50000"/>
              </a:schemeClr>
            </a:solidFill>
          </a:ln>
        </p:spPr>
      </p:pic>
      <p:sp>
        <p:nvSpPr>
          <p:cNvPr id="33" name="TextBox 32"/>
          <p:cNvSpPr txBox="1"/>
          <p:nvPr/>
        </p:nvSpPr>
        <p:spPr>
          <a:xfrm rot="840000">
            <a:off x="5766008" y="6121538"/>
            <a:ext cx="1829582" cy="646331"/>
          </a:xfrm>
          <a:prstGeom prst="rect">
            <a:avLst/>
          </a:prstGeom>
          <a:noFill/>
        </p:spPr>
        <p:txBody>
          <a:bodyPr wrap="square" rtlCol="0">
            <a:spAutoFit/>
          </a:bodyPr>
          <a:lstStyle/>
          <a:p>
            <a:r>
              <a:rPr lang="en-US" sz="3600" b="1" dirty="0" smtClean="0">
                <a:latin typeface="Arial Narrow" pitchFamily="34" charset="0"/>
              </a:rPr>
              <a:t>million</a:t>
            </a:r>
            <a:endParaRPr lang="en-US" sz="3600" b="1" dirty="0">
              <a:latin typeface="Arial Narrow" pitchFamily="34" charset="0"/>
            </a:endParaRPr>
          </a:p>
        </p:txBody>
      </p:sp>
      <p:sp>
        <p:nvSpPr>
          <p:cNvPr id="4" name="TextBox 3"/>
          <p:cNvSpPr txBox="1"/>
          <p:nvPr/>
        </p:nvSpPr>
        <p:spPr>
          <a:xfrm>
            <a:off x="3733800" y="4495800"/>
            <a:ext cx="1191352" cy="369332"/>
          </a:xfrm>
          <a:prstGeom prst="rect">
            <a:avLst/>
          </a:prstGeom>
          <a:noFill/>
        </p:spPr>
        <p:txBody>
          <a:bodyPr wrap="none" rtlCol="0">
            <a:spAutoFit/>
          </a:bodyPr>
          <a:lstStyle/>
          <a:p>
            <a:r>
              <a:rPr lang="en-US" dirty="0" smtClean="0"/>
              <a:t>2002-2012</a:t>
            </a:r>
            <a:endParaRPr lang="en-US" dirty="0"/>
          </a:p>
        </p:txBody>
      </p:sp>
      <p:sp>
        <p:nvSpPr>
          <p:cNvPr id="34" name="Rectangle 33"/>
          <p:cNvSpPr/>
          <p:nvPr/>
        </p:nvSpPr>
        <p:spPr>
          <a:xfrm>
            <a:off x="152400" y="3962400"/>
            <a:ext cx="2133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9817" y="3680790"/>
            <a:ext cx="2362200" cy="553998"/>
          </a:xfrm>
          <a:prstGeom prst="rect">
            <a:avLst/>
          </a:prstGeom>
          <a:noFill/>
        </p:spPr>
        <p:txBody>
          <a:bodyPr wrap="square" rtlCol="0">
            <a:spAutoFit/>
          </a:bodyPr>
          <a:lstStyle/>
          <a:p>
            <a:pPr algn="ctr"/>
            <a:r>
              <a:rPr lang="en-US" sz="3000" b="1" dirty="0" smtClean="0"/>
              <a:t>General Fund</a:t>
            </a:r>
            <a:endParaRPr lang="en-US" sz="3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Local Projects We Need – </a:t>
            </a:r>
            <a:br>
              <a:rPr lang="en-US" b="1" dirty="0" smtClean="0"/>
            </a:br>
            <a:r>
              <a:rPr lang="en-US" b="1" dirty="0" smtClean="0"/>
              <a:t>But Can’t Afford</a:t>
            </a:r>
            <a:endParaRPr lang="en-US" b="1" dirty="0"/>
          </a:p>
        </p:txBody>
      </p:sp>
      <p:graphicFrame>
        <p:nvGraphicFramePr>
          <p:cNvPr id="4" name="Content Placeholder 3"/>
          <p:cNvGraphicFramePr>
            <a:graphicFrameLocks noGrp="1"/>
          </p:cNvGraphicFramePr>
          <p:nvPr>
            <p:ph idx="1"/>
          </p:nvPr>
        </p:nvGraphicFramePr>
        <p:xfrm>
          <a:off x="1714500" y="1828800"/>
          <a:ext cx="5715000" cy="4419600"/>
        </p:xfrm>
        <a:graphic>
          <a:graphicData uri="http://schemas.openxmlformats.org/drawingml/2006/table">
            <a:tbl>
              <a:tblPr bandRow="1">
                <a:tableStyleId>{F5AB1C69-6EDB-4FF4-983F-18BD219EF322}</a:tableStyleId>
              </a:tblPr>
              <a:tblGrid>
                <a:gridCol w="5715000"/>
              </a:tblGrid>
              <a:tr h="736600">
                <a:tc>
                  <a:txBody>
                    <a:bodyPr/>
                    <a:lstStyle/>
                    <a:p>
                      <a:pPr algn="ctr"/>
                      <a:r>
                        <a:rPr lang="en-US" sz="3200" dirty="0" smtClean="0"/>
                        <a:t>Project One</a:t>
                      </a:r>
                      <a:endParaRPr lang="en-US" sz="3200" dirty="0"/>
                    </a:p>
                  </a:txBody>
                  <a:tcPr/>
                </a:tc>
              </a:tr>
              <a:tr h="736600">
                <a:tc>
                  <a:txBody>
                    <a:bodyPr/>
                    <a:lstStyle/>
                    <a:p>
                      <a:pPr algn="ctr"/>
                      <a:r>
                        <a:rPr lang="en-US" sz="3200" dirty="0" smtClean="0"/>
                        <a:t>Project Two</a:t>
                      </a:r>
                      <a:endParaRPr lang="en-US" sz="3200" dirty="0"/>
                    </a:p>
                  </a:txBody>
                  <a:tcPr/>
                </a:tc>
              </a:tr>
              <a:tr h="736600">
                <a:tc>
                  <a:txBody>
                    <a:bodyPr/>
                    <a:lstStyle/>
                    <a:p>
                      <a:pPr algn="ctr"/>
                      <a:r>
                        <a:rPr lang="en-US" sz="3200" dirty="0" smtClean="0"/>
                        <a:t>Project Three</a:t>
                      </a:r>
                      <a:endParaRPr lang="en-US" sz="3200" dirty="0"/>
                    </a:p>
                  </a:txBody>
                  <a:tcPr/>
                </a:tc>
              </a:tr>
              <a:tr h="736600">
                <a:tc>
                  <a:txBody>
                    <a:bodyPr/>
                    <a:lstStyle/>
                    <a:p>
                      <a:pPr algn="ctr"/>
                      <a:r>
                        <a:rPr lang="en-US" sz="3200" dirty="0" smtClean="0"/>
                        <a:t>Project Four</a:t>
                      </a:r>
                      <a:endParaRPr lang="en-US" sz="3200" dirty="0"/>
                    </a:p>
                  </a:txBody>
                  <a:tcPr/>
                </a:tc>
              </a:tr>
              <a:tr h="736600">
                <a:tc>
                  <a:txBody>
                    <a:bodyPr/>
                    <a:lstStyle/>
                    <a:p>
                      <a:pPr algn="ctr"/>
                      <a:r>
                        <a:rPr lang="en-US" sz="3200" dirty="0" smtClean="0"/>
                        <a:t>Project</a:t>
                      </a:r>
                      <a:r>
                        <a:rPr lang="en-US" sz="3200" baseline="0" dirty="0" smtClean="0"/>
                        <a:t> Five</a:t>
                      </a:r>
                      <a:endParaRPr lang="en-US" sz="3200" dirty="0"/>
                    </a:p>
                  </a:txBody>
                  <a:tcPr/>
                </a:tc>
              </a:tr>
              <a:tr h="736600">
                <a:tc>
                  <a:txBody>
                    <a:bodyPr/>
                    <a:lstStyle/>
                    <a:p>
                      <a:pPr algn="ctr"/>
                      <a:r>
                        <a:rPr lang="en-US" sz="3200" dirty="0" smtClean="0"/>
                        <a:t>Project Six</a:t>
                      </a:r>
                      <a:endParaRPr lang="en-US" sz="3200" dirty="0"/>
                    </a:p>
                  </a:txBody>
                  <a:tcPr/>
                </a:tc>
              </a:tr>
            </a:tbl>
          </a:graphicData>
        </a:graphic>
      </p:graphicFrame>
      <p:sp>
        <p:nvSpPr>
          <p:cNvPr id="5" name="Content Placeholder 2"/>
          <p:cNvSpPr txBox="1">
            <a:spLocks/>
          </p:cNvSpPr>
          <p:nvPr/>
        </p:nvSpPr>
        <p:spPr>
          <a:xfrm rot="-1440000">
            <a:off x="380295" y="3493937"/>
            <a:ext cx="8458200" cy="85997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smtClean="0">
                <a:ln>
                  <a:noFill/>
                </a:ln>
                <a:solidFill>
                  <a:srgbClr val="FF0000"/>
                </a:solidFill>
                <a:effectLst/>
                <a:uLnTx/>
                <a:uFillTx/>
                <a:latin typeface="+mn-lt"/>
                <a:ea typeface="+mn-ea"/>
                <a:cs typeface="+mn-cs"/>
              </a:rPr>
              <a:t>CUSTOMIZE TO PRESENTER’S NEEDS</a:t>
            </a:r>
            <a:endParaRPr kumimoji="0" lang="en-US" sz="4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ins_MP900314327_58cents_2.jpg"/>
          <p:cNvPicPr>
            <a:picLocks noChangeAspect="1"/>
          </p:cNvPicPr>
          <p:nvPr/>
        </p:nvPicPr>
        <p:blipFill>
          <a:blip r:embed="rId3" cstate="print"/>
          <a:stretch>
            <a:fillRect/>
          </a:stretch>
        </p:blipFill>
        <p:spPr>
          <a:xfrm>
            <a:off x="4565772" y="1600200"/>
            <a:ext cx="4462272" cy="3459616"/>
          </a:xfrm>
          <a:prstGeom prst="rect">
            <a:avLst/>
          </a:prstGeom>
        </p:spPr>
      </p:pic>
      <p:pic>
        <p:nvPicPr>
          <p:cNvPr id="9" name="Picture 8" descr="money_MP900400307.JPG"/>
          <p:cNvPicPr>
            <a:picLocks noChangeAspect="1"/>
          </p:cNvPicPr>
          <p:nvPr/>
        </p:nvPicPr>
        <p:blipFill>
          <a:blip r:embed="rId4" cstate="print"/>
          <a:srcRect t="3727" b="4443"/>
          <a:stretch>
            <a:fillRect/>
          </a:stretch>
        </p:blipFill>
        <p:spPr>
          <a:xfrm>
            <a:off x="228600" y="1676400"/>
            <a:ext cx="4114800" cy="4724400"/>
          </a:xfrm>
          <a:prstGeom prst="rect">
            <a:avLst/>
          </a:prstGeom>
        </p:spPr>
      </p:pic>
      <p:sp>
        <p:nvSpPr>
          <p:cNvPr id="2" name="Title 1"/>
          <p:cNvSpPr>
            <a:spLocks noGrp="1"/>
          </p:cNvSpPr>
          <p:nvPr>
            <p:ph type="title"/>
          </p:nvPr>
        </p:nvSpPr>
        <p:spPr/>
        <p:txBody>
          <a:bodyPr>
            <a:normAutofit fontScale="90000"/>
          </a:bodyPr>
          <a:lstStyle/>
          <a:p>
            <a:r>
              <a:rPr lang="en-US" b="1" dirty="0" smtClean="0"/>
              <a:t>What You Pay to Use the Transportation System</a:t>
            </a:r>
            <a:endParaRPr lang="en-US" b="1" dirty="0"/>
          </a:p>
        </p:txBody>
      </p:sp>
      <p:cxnSp>
        <p:nvCxnSpPr>
          <p:cNvPr id="6" name="Straight Connector 5"/>
          <p:cNvCxnSpPr/>
          <p:nvPr/>
        </p:nvCxnSpPr>
        <p:spPr>
          <a:xfrm>
            <a:off x="4572000" y="1524000"/>
            <a:ext cx="0" cy="51816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8600" y="5029200"/>
            <a:ext cx="4114800" cy="830997"/>
          </a:xfrm>
          <a:prstGeom prst="rect">
            <a:avLst/>
          </a:prstGeom>
          <a:solidFill>
            <a:schemeClr val="accent3">
              <a:lumMod val="50000"/>
            </a:schemeClr>
          </a:solidFill>
        </p:spPr>
        <p:txBody>
          <a:bodyPr wrap="square" rtlCol="0">
            <a:spAutoFit/>
          </a:bodyPr>
          <a:lstStyle/>
          <a:p>
            <a:pPr algn="ctr"/>
            <a:r>
              <a:rPr lang="en-US" sz="4800" b="1" dirty="0" smtClean="0">
                <a:solidFill>
                  <a:schemeClr val="bg1"/>
                </a:solidFill>
              </a:rPr>
              <a:t>$210 per year</a:t>
            </a:r>
            <a:endParaRPr lang="en-US" sz="4800" b="1" dirty="0">
              <a:solidFill>
                <a:schemeClr val="bg1"/>
              </a:solidFill>
            </a:endParaRPr>
          </a:p>
        </p:txBody>
      </p:sp>
      <p:sp>
        <p:nvSpPr>
          <p:cNvPr id="8" name="TextBox 7"/>
          <p:cNvSpPr txBox="1"/>
          <p:nvPr/>
        </p:nvSpPr>
        <p:spPr>
          <a:xfrm>
            <a:off x="4800600" y="5029200"/>
            <a:ext cx="4114800" cy="830997"/>
          </a:xfrm>
          <a:prstGeom prst="rect">
            <a:avLst/>
          </a:prstGeom>
          <a:solidFill>
            <a:schemeClr val="accent3">
              <a:lumMod val="50000"/>
            </a:schemeClr>
          </a:solidFill>
        </p:spPr>
        <p:txBody>
          <a:bodyPr wrap="square" rtlCol="0">
            <a:spAutoFit/>
          </a:bodyPr>
          <a:lstStyle/>
          <a:p>
            <a:pPr algn="ctr"/>
            <a:r>
              <a:rPr lang="en-US" sz="4800" b="1" dirty="0" smtClean="0">
                <a:solidFill>
                  <a:schemeClr val="bg1"/>
                </a:solidFill>
              </a:rPr>
              <a:t>$0.58 per day</a:t>
            </a:r>
            <a:endParaRPr lang="en-US" sz="48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mhorne\AppData\Local\Microsoft\Windows\Temporary Internet Files\Content.IE5\IU5FHCRF\MP900399853[1].jpg"/>
          <p:cNvPicPr>
            <a:picLocks noChangeAspect="1" noChangeArrowheads="1"/>
          </p:cNvPicPr>
          <p:nvPr/>
        </p:nvPicPr>
        <p:blipFill>
          <a:blip r:embed="rId3" cstate="print"/>
          <a:srcRect t="14523" r="526"/>
          <a:stretch>
            <a:fillRect/>
          </a:stretch>
        </p:blipFill>
        <p:spPr bwMode="auto">
          <a:xfrm>
            <a:off x="0" y="1219200"/>
            <a:ext cx="9144000" cy="4036216"/>
          </a:xfrm>
          <a:prstGeom prst="rect">
            <a:avLst/>
          </a:prstGeom>
          <a:noFill/>
        </p:spPr>
      </p:pic>
      <p:sp>
        <p:nvSpPr>
          <p:cNvPr id="9" name="TextBox 8"/>
          <p:cNvSpPr txBox="1"/>
          <p:nvPr/>
        </p:nvSpPr>
        <p:spPr>
          <a:xfrm>
            <a:off x="723900" y="381000"/>
            <a:ext cx="7696200" cy="707886"/>
          </a:xfrm>
          <a:prstGeom prst="rect">
            <a:avLst/>
          </a:prstGeom>
          <a:noFill/>
        </p:spPr>
        <p:txBody>
          <a:bodyPr wrap="square" rtlCol="0">
            <a:spAutoFit/>
          </a:bodyPr>
          <a:lstStyle/>
          <a:p>
            <a:r>
              <a:rPr lang="en-US" sz="4000" b="1" dirty="0" smtClean="0"/>
              <a:t>Put Another Way…</a:t>
            </a:r>
            <a:endParaRPr lang="en-US" sz="4000" b="1" dirty="0"/>
          </a:p>
        </p:txBody>
      </p:sp>
      <p:sp>
        <p:nvSpPr>
          <p:cNvPr id="10" name="TextBox 9"/>
          <p:cNvSpPr txBox="1"/>
          <p:nvPr/>
        </p:nvSpPr>
        <p:spPr>
          <a:xfrm>
            <a:off x="0" y="5190292"/>
            <a:ext cx="9144000" cy="707886"/>
          </a:xfrm>
          <a:prstGeom prst="rect">
            <a:avLst/>
          </a:prstGeom>
          <a:solidFill>
            <a:schemeClr val="accent3">
              <a:lumMod val="50000"/>
            </a:schemeClr>
          </a:solidFill>
        </p:spPr>
        <p:txBody>
          <a:bodyPr wrap="square" rtlCol="0">
            <a:spAutoFit/>
          </a:bodyPr>
          <a:lstStyle/>
          <a:p>
            <a:pPr algn="ctr"/>
            <a:r>
              <a:rPr lang="en-US" sz="4000" b="1" dirty="0" smtClean="0">
                <a:solidFill>
                  <a:schemeClr val="bg1"/>
                </a:solidFill>
              </a:rPr>
              <a:t>About 2 cents a mile</a:t>
            </a:r>
            <a:r>
              <a:rPr lang="en-US" sz="3800" b="1" dirty="0" smtClean="0">
                <a:solidFill>
                  <a:schemeClr val="bg1"/>
                </a:solidFill>
              </a:rPr>
              <a:t> </a:t>
            </a:r>
            <a:endParaRPr lang="en-US" sz="3800" b="1" dirty="0">
              <a:solidFill>
                <a:schemeClr val="bg1"/>
              </a:solidFill>
            </a:endParaRPr>
          </a:p>
        </p:txBody>
      </p:sp>
      <p:sp>
        <p:nvSpPr>
          <p:cNvPr id="11" name="TextBox 10"/>
          <p:cNvSpPr txBox="1"/>
          <p:nvPr/>
        </p:nvSpPr>
        <p:spPr>
          <a:xfrm>
            <a:off x="838200" y="6019800"/>
            <a:ext cx="7467600" cy="523220"/>
          </a:xfrm>
          <a:prstGeom prst="rect">
            <a:avLst/>
          </a:prstGeom>
          <a:noFill/>
        </p:spPr>
        <p:txBody>
          <a:bodyPr wrap="square" rtlCol="0">
            <a:spAutoFit/>
          </a:bodyPr>
          <a:lstStyle/>
          <a:p>
            <a:pPr algn="ctr"/>
            <a:r>
              <a:rPr lang="en-US" sz="2800" b="1" dirty="0" smtClean="0"/>
              <a:t>$0.32 for the average U.S. commute</a:t>
            </a:r>
            <a:endParaRPr lang="en-US"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3081</Words>
  <Application>Microsoft Office PowerPoint</Application>
  <PresentationFormat>On-screen Show (4:3)</PresentationFormat>
  <Paragraphs>311</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Funding Your Journey Florida Transportation Economics 101</vt:lpstr>
      <vt:lpstr>About Us</vt:lpstr>
      <vt:lpstr>Transportation &amp; the Economy</vt:lpstr>
      <vt:lpstr>Where the Money Comes From</vt:lpstr>
      <vt:lpstr>Federal Funding: Deficit in Highway Trust Fund</vt:lpstr>
      <vt:lpstr>State Transportation Trust Fund</vt:lpstr>
      <vt:lpstr>Local Projects We Need –  But Can’t Afford</vt:lpstr>
      <vt:lpstr>What You Pay to Use the Transportation System</vt:lpstr>
      <vt:lpstr>PowerPoint Presentation</vt:lpstr>
      <vt:lpstr>About the Revenue Study</vt:lpstr>
      <vt:lpstr>Purchasing Power:  2000 vs. 2012</vt:lpstr>
      <vt:lpstr>One Cent Municipal Optional Sales Tax</vt:lpstr>
      <vt:lpstr>Increase State Fuel Tax</vt:lpstr>
      <vt:lpstr>Return All Motor Vehicle Fees to  State Transportation Trust Fund</vt:lpstr>
      <vt:lpstr>Index All Local Fuel Taxes</vt:lpstr>
      <vt:lpstr>Five Cent Local Diesel Tax</vt:lpstr>
      <vt:lpstr>Vehicle Miles Traveled (VMT) Study</vt:lpstr>
      <vt:lpstr>Other Options</vt:lpstr>
      <vt:lpstr>Access the Whole Report Here:</vt:lpstr>
      <vt:lpstr>How You Can Help</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Title:  Funding Transportation</dc:title>
  <dc:creator>Cynthia Lambert</dc:creator>
  <cp:lastModifiedBy>Domenico Pontoriero</cp:lastModifiedBy>
  <cp:revision>205</cp:revision>
  <dcterms:created xsi:type="dcterms:W3CDTF">2012-07-09T17:04:58Z</dcterms:created>
  <dcterms:modified xsi:type="dcterms:W3CDTF">2012-10-09T20:08:46Z</dcterms:modified>
</cp:coreProperties>
</file>