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xml" ContentType="application/vnd.openxmlformats-officedocument.presentationml.tags+xml"/>
  <Override PartName="/ppt/notesSlides/notesSlide21.xml" ContentType="application/vnd.openxmlformats-officedocument.presentationml.notesSlide+xml"/>
  <Override PartName="/ppt/tags/tag2.xml" ContentType="application/vnd.openxmlformats-officedocument.presentationml.tags+xml"/>
  <Override PartName="/ppt/notesSlides/notesSlide22.xml" ContentType="application/vnd.openxmlformats-officedocument.presentationml.notesSlide+xml"/>
  <Override PartName="/ppt/tags/tag3.xml" ContentType="application/vnd.openxmlformats-officedocument.presentationml.tags+xml"/>
  <Override PartName="/ppt/notesSlides/notesSlide23.xml" ContentType="application/vnd.openxmlformats-officedocument.presentationml.notesSlide+xml"/>
  <Override PartName="/ppt/tags/tag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8"/>
  </p:notesMasterIdLst>
  <p:handoutMasterIdLst>
    <p:handoutMasterId r:id="rId29"/>
  </p:handoutMasterIdLst>
  <p:sldIdLst>
    <p:sldId id="381" r:id="rId2"/>
    <p:sldId id="256" r:id="rId3"/>
    <p:sldId id="257" r:id="rId4"/>
    <p:sldId id="281" r:id="rId5"/>
    <p:sldId id="282" r:id="rId6"/>
    <p:sldId id="259" r:id="rId7"/>
    <p:sldId id="283" r:id="rId8"/>
    <p:sldId id="272" r:id="rId9"/>
    <p:sldId id="284" r:id="rId10"/>
    <p:sldId id="260" r:id="rId11"/>
    <p:sldId id="289" r:id="rId12"/>
    <p:sldId id="286" r:id="rId13"/>
    <p:sldId id="285" r:id="rId14"/>
    <p:sldId id="275" r:id="rId15"/>
    <p:sldId id="291" r:id="rId16"/>
    <p:sldId id="262" r:id="rId17"/>
    <p:sldId id="263" r:id="rId18"/>
    <p:sldId id="267" r:id="rId19"/>
    <p:sldId id="379" r:id="rId20"/>
    <p:sldId id="380" r:id="rId21"/>
    <p:sldId id="268" r:id="rId22"/>
    <p:sldId id="269" r:id="rId23"/>
    <p:sldId id="387" r:id="rId24"/>
    <p:sldId id="383" r:id="rId25"/>
    <p:sldId id="386" r:id="rId26"/>
    <p:sldId id="364" r:id="rId27"/>
  </p:sldIdLst>
  <p:sldSz cx="9144000" cy="6858000" type="screen4x3"/>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480">
          <p15:clr>
            <a:srgbClr val="A4A3A4"/>
          </p15:clr>
        </p15:guide>
        <p15:guide id="2" pos="672">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rroll, Alexandria" initials="AC" lastIdx="5" clrIdx="0"/>
  <p:cmAuthor id="1" name="Scott Paine" initials="SP"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DDDDDD"/>
    <a:srgbClr val="0066CC"/>
    <a:srgbClr val="FF33CC"/>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26458" autoAdjust="0"/>
    <p:restoredTop sz="66497" autoAdjust="0"/>
  </p:normalViewPr>
  <p:slideViewPr>
    <p:cSldViewPr>
      <p:cViewPr varScale="1">
        <p:scale>
          <a:sx n="74" d="100"/>
          <a:sy n="74" d="100"/>
        </p:scale>
        <p:origin x="624" y="72"/>
      </p:cViewPr>
      <p:guideLst>
        <p:guide orient="horz" pos="480"/>
        <p:guide pos="67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5" d="100"/>
          <a:sy n="55" d="100"/>
        </p:scale>
        <p:origin x="-2070"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smtClean="0"/>
            </a:lvl1pPr>
          </a:lstStyle>
          <a:p>
            <a:pPr>
              <a:defRPr/>
            </a:pPr>
            <a:endParaRPr lang="en-US"/>
          </a:p>
        </p:txBody>
      </p:sp>
      <p:sp>
        <p:nvSpPr>
          <p:cNvPr id="47107"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smtClean="0"/>
            </a:lvl1pPr>
          </a:lstStyle>
          <a:p>
            <a:pPr>
              <a:defRPr/>
            </a:pPr>
            <a:endParaRPr lang="en-US"/>
          </a:p>
        </p:txBody>
      </p:sp>
      <p:sp>
        <p:nvSpPr>
          <p:cNvPr id="47108"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smtClean="0"/>
            </a:lvl1pPr>
          </a:lstStyle>
          <a:p>
            <a:pPr>
              <a:defRPr/>
            </a:pPr>
            <a:endParaRPr lang="en-US"/>
          </a:p>
        </p:txBody>
      </p:sp>
      <p:sp>
        <p:nvSpPr>
          <p:cNvPr id="47109"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smtClean="0"/>
            </a:lvl1pPr>
          </a:lstStyle>
          <a:p>
            <a:pPr>
              <a:defRPr/>
            </a:pPr>
            <a:fld id="{2396E302-18E7-4AD9-A546-86D42B89FDFD}" type="slidenum">
              <a:rPr lang="en-US"/>
              <a:pPr>
                <a:defRPr/>
              </a:pPr>
              <a:t>‹#›</a:t>
            </a:fld>
            <a:endParaRPr lang="en-US"/>
          </a:p>
        </p:txBody>
      </p:sp>
    </p:spTree>
    <p:extLst>
      <p:ext uri="{BB962C8B-B14F-4D97-AF65-F5344CB8AC3E}">
        <p14:creationId xmlns:p14="http://schemas.microsoft.com/office/powerpoint/2010/main" val="2607098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smtClean="0"/>
            </a:lvl1pPr>
          </a:lstStyle>
          <a:p>
            <a:pPr>
              <a:defRPr/>
            </a:pPr>
            <a:endParaRPr lang="en-US"/>
          </a:p>
        </p:txBody>
      </p:sp>
      <p:sp>
        <p:nvSpPr>
          <p:cNvPr id="26627"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smtClean="0"/>
            </a:lvl1pPr>
          </a:lstStyle>
          <a:p>
            <a:pPr>
              <a:defRPr/>
            </a:pPr>
            <a:endParaRPr lang="en-US"/>
          </a:p>
        </p:txBody>
      </p:sp>
      <p:sp>
        <p:nvSpPr>
          <p:cNvPr id="28676"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26629"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6630"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smtClean="0"/>
            </a:lvl1pPr>
          </a:lstStyle>
          <a:p>
            <a:pPr>
              <a:defRPr/>
            </a:pPr>
            <a:endParaRPr lang="en-US"/>
          </a:p>
        </p:txBody>
      </p:sp>
      <p:sp>
        <p:nvSpPr>
          <p:cNvPr id="26631"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smtClean="0"/>
            </a:lvl1pPr>
          </a:lstStyle>
          <a:p>
            <a:pPr>
              <a:defRPr/>
            </a:pPr>
            <a:fld id="{82DBA390-5F05-49AD-8799-3FF503FDE56F}" type="slidenum">
              <a:rPr lang="en-US"/>
              <a:pPr>
                <a:defRPr/>
              </a:pPr>
              <a:t>‹#›</a:t>
            </a:fld>
            <a:endParaRPr lang="en-US"/>
          </a:p>
        </p:txBody>
      </p:sp>
    </p:spTree>
    <p:extLst>
      <p:ext uri="{BB962C8B-B14F-4D97-AF65-F5344CB8AC3E}">
        <p14:creationId xmlns:p14="http://schemas.microsoft.com/office/powerpoint/2010/main" val="40833203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1.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3.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77E5A988-AB1C-4AB4-B21E-F0542190BBCA}" type="slidenum">
              <a:rPr lang="en-US"/>
              <a:pPr/>
              <a:t>2</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2256295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F394AC78-16F6-44A2-8E49-300C4974342B}" type="slidenum">
              <a:rPr lang="en-US"/>
              <a:pPr/>
              <a:t>11</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2454901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39D80671-0381-4287-817E-C38D9AAFAEE2}" type="slidenum">
              <a:rPr lang="en-US"/>
              <a:pPr/>
              <a:t>12</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r>
              <a:rPr lang="en-US" smtClean="0"/>
              <a:t>Photos:</a:t>
            </a:r>
          </a:p>
          <a:p>
            <a:pPr eaLnBrk="1" hangingPunct="1"/>
            <a:r>
              <a:rPr lang="en-US" smtClean="0"/>
              <a:t>Source - http://americanhistory.si.edu/onthemove/collection/object_663.html</a:t>
            </a:r>
          </a:p>
          <a:p>
            <a:pPr eaLnBrk="1" hangingPunct="1"/>
            <a:r>
              <a:rPr lang="en-US" smtClean="0"/>
              <a:t>Smithsonian Museum 	</a:t>
            </a:r>
            <a:r>
              <a:rPr lang="en-US" b="1" smtClean="0"/>
              <a:t>Date Made:</a:t>
            </a:r>
            <a:r>
              <a:rPr lang="en-US" smtClean="0"/>
              <a:t>1959	</a:t>
            </a:r>
            <a:r>
              <a:rPr lang="en-US" b="1" smtClean="0"/>
              <a:t>Locations:</a:t>
            </a:r>
            <a:r>
              <a:rPr lang="en-US" smtClean="0"/>
              <a:t>Illinois 	</a:t>
            </a:r>
            <a:r>
              <a:rPr lang="en-US" b="1" smtClean="0"/>
              <a:t>Note:</a:t>
            </a:r>
            <a:r>
              <a:rPr lang="en-US" smtClean="0"/>
              <a:t>Chicago	</a:t>
            </a:r>
            <a:r>
              <a:rPr lang="en-US" b="1" smtClean="0"/>
              <a:t>Credit:</a:t>
            </a:r>
            <a:r>
              <a:rPr lang="en-US" i="1" smtClean="0"/>
              <a:t>CTA photo, from the Krambles-Peterson Archive</a:t>
            </a:r>
          </a:p>
        </p:txBody>
      </p:sp>
    </p:spTree>
    <p:extLst>
      <p:ext uri="{BB962C8B-B14F-4D97-AF65-F5344CB8AC3E}">
        <p14:creationId xmlns:p14="http://schemas.microsoft.com/office/powerpoint/2010/main" val="26721333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ECED2199-911F-4081-97CD-6B9F1ACE28D9}" type="slidenum">
              <a:rPr lang="en-US"/>
              <a:pPr/>
              <a:t>13</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877458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418760CB-F540-4F41-916B-4EF457956604}" type="slidenum">
              <a:rPr lang="en-US"/>
              <a:pPr/>
              <a:t>14</a:t>
            </a:fld>
            <a:endParaRPr 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en-US" smtClean="0"/>
              <a:t>Left: Washington, D.C., protest poster, drawn by Sammie Abbott, late 1960s.  Image courtesy of D.C. Community Archives, ECTC Collection, Washingtoniana Division, D.C. Public Library, and the National Museum of American History.</a:t>
            </a:r>
          </a:p>
        </p:txBody>
      </p:sp>
    </p:spTree>
    <p:extLst>
      <p:ext uri="{BB962C8B-B14F-4D97-AF65-F5344CB8AC3E}">
        <p14:creationId xmlns:p14="http://schemas.microsoft.com/office/powerpoint/2010/main" val="3062064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792C913E-59EF-4235-B695-43E78F952FDB}" type="slidenum">
              <a:rPr lang="en-US"/>
              <a:pPr/>
              <a:t>15</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1919925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D32B07A0-A85D-415D-AA6C-4D78D47A676F}" type="slidenum">
              <a:rPr lang="en-US"/>
              <a:pPr/>
              <a:t>16</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2273230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007A4862-562B-4B68-9082-184EC5EA8B4E}" type="slidenum">
              <a:rPr lang="en-US"/>
              <a:pPr/>
              <a:t>17</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1191203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697558D7-7228-4A01-A52F-283281729A8F}" type="slidenum">
              <a:rPr lang="en-US"/>
              <a:pPr/>
              <a:t>18</a:t>
            </a:fld>
            <a:endParaRPr 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32694028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8747B750-D852-4EC7-89D1-68A54F8F54FD}" type="slidenum">
              <a:rPr lang="en-US"/>
              <a:pPr/>
              <a:t>19</a:t>
            </a:fld>
            <a:endParaRPr 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lnSpc>
                <a:spcPct val="80000"/>
              </a:lnSpc>
            </a:pPr>
            <a:endParaRPr lang="en-US" sz="800" smtClean="0"/>
          </a:p>
        </p:txBody>
      </p:sp>
    </p:spTree>
    <p:extLst>
      <p:ext uri="{BB962C8B-B14F-4D97-AF65-F5344CB8AC3E}">
        <p14:creationId xmlns:p14="http://schemas.microsoft.com/office/powerpoint/2010/main" val="3101731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C2D09511-54A5-4CD9-ACF4-56842C553E05}" type="slidenum">
              <a:rPr lang="en-US"/>
              <a:pPr/>
              <a:t>20</a:t>
            </a:fld>
            <a:endParaRPr 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r>
              <a:rPr lang="en-US" smtClean="0"/>
              <a:t>Image of President Reagan</a:t>
            </a:r>
          </a:p>
          <a:p>
            <a:pPr eaLnBrk="1" hangingPunct="1"/>
            <a:r>
              <a:rPr lang="en-US" smtClean="0"/>
              <a:t>http://rewinn.com/p/9982.jpg</a:t>
            </a:r>
          </a:p>
        </p:txBody>
      </p:sp>
    </p:spTree>
    <p:extLst>
      <p:ext uri="{BB962C8B-B14F-4D97-AF65-F5344CB8AC3E}">
        <p14:creationId xmlns:p14="http://schemas.microsoft.com/office/powerpoint/2010/main" val="1852731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FAB5853E-AC7E-4DDB-AAE8-E764DC0D3159}" type="slidenum">
              <a:rPr lang="en-US"/>
              <a:pPr/>
              <a:t>3</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r>
              <a:rPr lang="en-US" smtClean="0"/>
              <a:t>Top image: ca. 1910 photograph entitled “Farmers market platform south fo Reynold street: Plant City, Florida.” Photographer unknown.  Photograph courtesy of Florida Photographic Collection.  http://fpc.dos.state.fl.su/reference/rc06035.jpg</a:t>
            </a:r>
          </a:p>
          <a:p>
            <a:pPr eaLnBrk="1" hangingPunct="1"/>
            <a:r>
              <a:rPr lang="en-US" smtClean="0"/>
              <a:t>Bottom right image: 1924 photograph entitled “Automobile stuck in the mud” by John Kunkel Small.  Photograph courtesy of Florida Photographic Collection. http://fpc.dos.state.fl.us/small/sm2062b.jpg</a:t>
            </a:r>
          </a:p>
          <a:p>
            <a:pPr eaLnBrk="1" hangingPunct="1"/>
            <a:r>
              <a:rPr lang="en-US" smtClean="0"/>
              <a:t>Bottom left image: 1935 photograph entitled “Construction of Florida Highway 77: Washington County, Florida.”  Photographer unknown.  Photograph courtesy of the Florida Photographic Collection.  http://fpc.dos.state.fl.us/general/n031597.jpg</a:t>
            </a:r>
          </a:p>
        </p:txBody>
      </p:sp>
    </p:spTree>
    <p:extLst>
      <p:ext uri="{BB962C8B-B14F-4D97-AF65-F5344CB8AC3E}">
        <p14:creationId xmlns:p14="http://schemas.microsoft.com/office/powerpoint/2010/main" val="23987818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EE8AE321-2410-43F8-8B76-30FC3C153377}" type="slidenum">
              <a:rPr lang="en-US"/>
              <a:pPr/>
              <a:t>21</a:t>
            </a:fld>
            <a:endParaRPr lang="en-US"/>
          </a:p>
        </p:txBody>
      </p:sp>
      <p:sp>
        <p:nvSpPr>
          <p:cNvPr id="49155" name="Rectangle 2"/>
          <p:cNvSpPr>
            <a:spLocks noGrp="1" noRot="1" noChangeAspect="1" noChangeArrowheads="1" noTextEdit="1"/>
          </p:cNvSpPr>
          <p:nvPr>
            <p:ph type="sldImg"/>
            <p:custDataLst>
              <p:tags r:id="rId1"/>
            </p:custDataLst>
          </p:nvPr>
        </p:nvSpPr>
        <p:spPr>
          <a:ln/>
        </p:spPr>
      </p:sp>
      <p:sp>
        <p:nvSpPr>
          <p:cNvPr id="49156" name="Rectangle 3"/>
          <p:cNvSpPr>
            <a:spLocks noGrp="1" noChangeArrowheads="1"/>
          </p:cNvSpPr>
          <p:nvPr>
            <p:ph type="body" idx="1"/>
          </p:nvPr>
        </p:nvSpPr>
        <p:spPr>
          <a:noFill/>
          <a:ln/>
        </p:spPr>
        <p:txBody>
          <a:bodyPr/>
          <a:lstStyle/>
          <a:p>
            <a:pPr eaLnBrk="1" hangingPunct="1">
              <a:lnSpc>
                <a:spcPct val="80000"/>
              </a:lnSpc>
            </a:pPr>
            <a:endParaRPr lang="en-US" smtClean="0"/>
          </a:p>
        </p:txBody>
      </p:sp>
    </p:spTree>
    <p:extLst>
      <p:ext uri="{BB962C8B-B14F-4D97-AF65-F5344CB8AC3E}">
        <p14:creationId xmlns:p14="http://schemas.microsoft.com/office/powerpoint/2010/main" val="8037057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D0DC457A-1C78-40CE-AF45-A730A9FC74B3}" type="slidenum">
              <a:rPr lang="en-US"/>
              <a:pPr/>
              <a:t>22</a:t>
            </a:fld>
            <a:endParaRPr lang="en-US"/>
          </a:p>
        </p:txBody>
      </p:sp>
      <p:sp>
        <p:nvSpPr>
          <p:cNvPr id="50179" name="Rectangle 2"/>
          <p:cNvSpPr>
            <a:spLocks noGrp="1" noRot="1" noChangeAspect="1" noChangeArrowheads="1" noTextEdit="1"/>
          </p:cNvSpPr>
          <p:nvPr>
            <p:ph type="sldImg"/>
            <p:custDataLst>
              <p:tags r:id="rId1"/>
            </p:custDataLst>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6698828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82DBA390-5F05-49AD-8799-3FF503FDE56F}" type="slidenum">
              <a:rPr lang="en-US" smtClean="0"/>
              <a:pPr>
                <a:defRPr/>
              </a:pPr>
              <a:t>23</a:t>
            </a:fld>
            <a:endParaRPr lang="en-US"/>
          </a:p>
        </p:txBody>
      </p:sp>
    </p:spTree>
    <p:extLst>
      <p:ext uri="{BB962C8B-B14F-4D97-AF65-F5344CB8AC3E}">
        <p14:creationId xmlns:p14="http://schemas.microsoft.com/office/powerpoint/2010/main" val="6875383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Driving the Transportation Planning Process: Essential Information for County Commissioners</a:t>
            </a:r>
          </a:p>
        </p:txBody>
      </p:sp>
      <p:sp>
        <p:nvSpPr>
          <p:cNvPr id="6" name="Rectangle 7"/>
          <p:cNvSpPr>
            <a:spLocks noGrp="1" noChangeArrowheads="1"/>
          </p:cNvSpPr>
          <p:nvPr>
            <p:ph type="sldNum" sz="quarter" idx="5"/>
          </p:nvPr>
        </p:nvSpPr>
        <p:spPr>
          <a:ln/>
        </p:spPr>
        <p:txBody>
          <a:bodyPr/>
          <a:lstStyle/>
          <a:p>
            <a:fld id="{27CF64ED-A6D6-4287-ADFE-7C4D216D10E9}" type="slidenum">
              <a:rPr lang="en-US"/>
              <a:pPr/>
              <a:t>24</a:t>
            </a:fld>
            <a:endParaRPr lang="en-US"/>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pPr>
              <a:lnSpc>
                <a:spcPct val="90000"/>
              </a:lnSpc>
            </a:pPr>
            <a:endParaRPr lang="en-US" sz="900" dirty="0"/>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1414398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C9366938-0B1D-4E74-B610-6EC12F8ED85F}" type="slidenum">
              <a:rPr lang="en-US">
                <a:solidFill>
                  <a:prstClr val="black"/>
                </a:solidFill>
              </a:rPr>
              <a:pPr/>
              <a:t>25</a:t>
            </a:fld>
            <a:endParaRPr lang="en-US">
              <a:solidFill>
                <a:prstClr val="black"/>
              </a:solidFill>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23825079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10AC2510-8C80-4B0B-B89C-88D26A1D7B6A}" type="slidenum">
              <a:rPr lang="en-US"/>
              <a:pPr/>
              <a:t>26</a:t>
            </a:fld>
            <a:endParaRPr lang="en-US"/>
          </a:p>
        </p:txBody>
      </p:sp>
      <p:sp>
        <p:nvSpPr>
          <p:cNvPr id="53251" name="Rectangle 2"/>
          <p:cNvSpPr>
            <a:spLocks noGrp="1" noRot="1" noChangeAspect="1" noChangeArrowheads="1" noTextEdit="1"/>
          </p:cNvSpPr>
          <p:nvPr>
            <p:ph type="sldImg"/>
          </p:nvPr>
        </p:nvSpPr>
        <p:spPr>
          <a:xfrm>
            <a:off x="1258888" y="720725"/>
            <a:ext cx="4802187" cy="3602038"/>
          </a:xfrm>
          <a:ln/>
        </p:spPr>
      </p:sp>
      <p:sp>
        <p:nvSpPr>
          <p:cNvPr id="53252" name="Rectangle 3"/>
          <p:cNvSpPr>
            <a:spLocks noGrp="1" noChangeArrowheads="1"/>
          </p:cNvSpPr>
          <p:nvPr>
            <p:ph type="body" idx="1"/>
          </p:nvPr>
        </p:nvSpPr>
        <p:spPr>
          <a:xfrm>
            <a:off x="731838" y="4562475"/>
            <a:ext cx="5853112" cy="4318000"/>
          </a:xfrm>
          <a:noFill/>
          <a:ln/>
        </p:spPr>
        <p:txBody>
          <a:bodyPr/>
          <a:lstStyle/>
          <a:p>
            <a:pPr eaLnBrk="1" hangingPunct="1"/>
            <a:endParaRPr lang="en-US" smtClean="0"/>
          </a:p>
        </p:txBody>
      </p:sp>
    </p:spTree>
    <p:extLst>
      <p:ext uri="{BB962C8B-B14F-4D97-AF65-F5344CB8AC3E}">
        <p14:creationId xmlns:p14="http://schemas.microsoft.com/office/powerpoint/2010/main" val="3687741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0202F15C-A607-4494-989E-2FA864BBD6E2}" type="slidenum">
              <a:rPr lang="en-US"/>
              <a:pPr/>
              <a:t>4</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r>
              <a:rPr lang="en-US" smtClean="0"/>
              <a:t>Photograph: Detail of 1921 photograph entitled “Fifth Avenue”.  Photograph courtesy of The Picture Collection of the New York Public Library.</a:t>
            </a:r>
          </a:p>
        </p:txBody>
      </p:sp>
    </p:spTree>
    <p:extLst>
      <p:ext uri="{BB962C8B-B14F-4D97-AF65-F5344CB8AC3E}">
        <p14:creationId xmlns:p14="http://schemas.microsoft.com/office/powerpoint/2010/main" val="3164229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CF016E92-5DB1-4342-BD7C-37D2E27DCB25}" type="slidenum">
              <a:rPr lang="en-US"/>
              <a:pPr/>
              <a:t>5</a:t>
            </a:fld>
            <a:endParaRPr 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smtClean="0"/>
              <a:t>Top: 1921 photograph entitled “Bay Street beside the railway: Jacksonville, Florida.”  Photographer unknown.  Photograph courtesy of Florida Photographic Collection.  http://fpc.dos.state.fl.us/reference/rc09669.jpg.</a:t>
            </a:r>
          </a:p>
          <a:p>
            <a:pPr eaLnBrk="1" hangingPunct="1"/>
            <a:r>
              <a:rPr lang="en-US" smtClean="0"/>
              <a:t>Bottom: Detail of 1931 photograph entitled “Bus station on West Flagler Street: Miami, Florida,” by William W. A. Fishbaugh. Photograph courtesy of Florida Photographic Collection. http://fpc.dos.state.fl.us/reference/rc06667.jpg</a:t>
            </a:r>
          </a:p>
        </p:txBody>
      </p:sp>
    </p:spTree>
    <p:extLst>
      <p:ext uri="{BB962C8B-B14F-4D97-AF65-F5344CB8AC3E}">
        <p14:creationId xmlns:p14="http://schemas.microsoft.com/office/powerpoint/2010/main" val="3257969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790F1C0F-E931-47E3-B1A7-62E5C7E01A57}" type="slidenum">
              <a:rPr lang="en-US"/>
              <a:pPr/>
              <a:t>6</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smtClean="0"/>
              <a:t>Top: Detail of paper fan with portrait of Franklin D. Roosevelt and his 1933 cabinet. From the collection of the National Museum of American History.  http://americanhistory.si.edu/presidency/2b2_a.html</a:t>
            </a:r>
          </a:p>
          <a:p>
            <a:pPr eaLnBrk="1" hangingPunct="1"/>
            <a:r>
              <a:rPr lang="en-US" smtClean="0"/>
              <a:t>Bottom: 1959 photograph entitled “Aerial view [of] an interstate highway: Polk County, Florida.”  Photographer unknown.  Photograph courtesy of Florida Photographic Collection.  http://fpc.dos.state.fl.us/reference/rc17204.jpg</a:t>
            </a:r>
          </a:p>
        </p:txBody>
      </p:sp>
    </p:spTree>
    <p:extLst>
      <p:ext uri="{BB962C8B-B14F-4D97-AF65-F5344CB8AC3E}">
        <p14:creationId xmlns:p14="http://schemas.microsoft.com/office/powerpoint/2010/main" val="3720551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95653F00-DC03-4F40-A980-E34D0AA7D568}" type="slidenum">
              <a:rPr lang="en-US"/>
              <a:pPr/>
              <a:t>7</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US" smtClean="0"/>
              <a:t>Top: photograph taken sometime between 1955 and 1961 showing Florida Governor LeRoy Collins and President Dwight D. Eisenhower.  Photographer unkwown.  Photograph courtesy of Florida Photographic Collection.  http://fpc.dos.state.fl.us/political/pt00606.jpg</a:t>
            </a:r>
          </a:p>
          <a:p>
            <a:pPr eaLnBrk="1" hangingPunct="1"/>
            <a:r>
              <a:rPr lang="en-US" smtClean="0"/>
              <a:t>Bottom: 1959 photograph entitled “Aerial view [of] an interstate highway: Polk County, Florida.”  Photographer unknown.  Photograph courtesy of Florida Photographic Collection.  http://fpc.dos.state.fl.us/reference/rc17204.jpg</a:t>
            </a:r>
          </a:p>
        </p:txBody>
      </p:sp>
    </p:spTree>
    <p:extLst>
      <p:ext uri="{BB962C8B-B14F-4D97-AF65-F5344CB8AC3E}">
        <p14:creationId xmlns:p14="http://schemas.microsoft.com/office/powerpoint/2010/main" val="2102016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8E9A666-5189-4AB4-BC70-6124094C648F}" type="slidenum">
              <a:rPr lang="en-US"/>
              <a:pPr/>
              <a:t>8</a:t>
            </a:fld>
            <a:endParaRPr 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lnSpc>
                <a:spcPct val="80000"/>
              </a:lnSpc>
            </a:pPr>
            <a:r>
              <a:rPr lang="en-US" sz="800" smtClean="0"/>
              <a:t>Top: Detail of 1956 photograph captioned, “Sign along Highway 40, now Interstate 70, St. Charles County, Missouri.”  Photograph courtesy of the Missouri Department of Transportation and National Museum of American History.  http://americanhistory.si.edu/ontthemove/collection/object_667.html.</a:t>
            </a:r>
          </a:p>
          <a:p>
            <a:pPr eaLnBrk="1" hangingPunct="1">
              <a:lnSpc>
                <a:spcPct val="80000"/>
              </a:lnSpc>
            </a:pPr>
            <a:r>
              <a:rPr lang="en-US" sz="800" smtClean="0"/>
              <a:t>Bottom: AAA map of the interstate and turnpike system nationwide, 1959.  Image courtesy of AAA and the National Museum of American History.</a:t>
            </a:r>
          </a:p>
        </p:txBody>
      </p:sp>
    </p:spTree>
    <p:extLst>
      <p:ext uri="{BB962C8B-B14F-4D97-AF65-F5344CB8AC3E}">
        <p14:creationId xmlns:p14="http://schemas.microsoft.com/office/powerpoint/2010/main" val="2497104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C7DADBC-8F44-4A42-B3E9-B28305A2430F}" type="slidenum">
              <a:rPr lang="en-US"/>
              <a:pPr/>
              <a:t>9</a:t>
            </a:fld>
            <a:endParaRPr 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lnSpc>
                <a:spcPct val="80000"/>
              </a:lnSpc>
            </a:pPr>
            <a:r>
              <a:rPr lang="en-US" sz="800" smtClean="0"/>
              <a:t>Top: 1960 photograph entitled “Aerial view of Florida Highway 25, under construction: Miami, Florida.”  Photographer unknown.  Photograph courtesy of Florida Photographic Collection.  http://fpc.dos.state.fl.us/reference/rc17202.jpg</a:t>
            </a:r>
          </a:p>
          <a:p>
            <a:pPr eaLnBrk="1" hangingPunct="1">
              <a:lnSpc>
                <a:spcPct val="80000"/>
              </a:lnSpc>
            </a:pPr>
            <a:endParaRPr lang="en-US" sz="800" smtClean="0"/>
          </a:p>
          <a:p>
            <a:pPr eaLnBrk="1" hangingPunct="1">
              <a:lnSpc>
                <a:spcPct val="80000"/>
              </a:lnSpc>
            </a:pPr>
            <a:endParaRPr lang="en-US" sz="800" smtClean="0"/>
          </a:p>
        </p:txBody>
      </p:sp>
    </p:spTree>
    <p:extLst>
      <p:ext uri="{BB962C8B-B14F-4D97-AF65-F5344CB8AC3E}">
        <p14:creationId xmlns:p14="http://schemas.microsoft.com/office/powerpoint/2010/main" val="1566197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3D699183-C70B-4C97-A792-48899B1EA534}" type="slidenum">
              <a:rPr lang="en-US"/>
              <a:pPr/>
              <a:t>10</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lnSpc>
                <a:spcPct val="90000"/>
              </a:lnSpc>
            </a:pPr>
            <a:r>
              <a:rPr lang="en-US" smtClean="0"/>
              <a:t>Bottom: Photograph entitled Metrobus from 1960 to the present.  Photo courtesy of Motor Bus Society and MiamiDade.gov.</a:t>
            </a:r>
          </a:p>
        </p:txBody>
      </p:sp>
    </p:spTree>
    <p:extLst>
      <p:ext uri="{BB962C8B-B14F-4D97-AF65-F5344CB8AC3E}">
        <p14:creationId xmlns:p14="http://schemas.microsoft.com/office/powerpoint/2010/main" val="12113729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Text Box 6"/>
          <p:cNvSpPr txBox="1">
            <a:spLocks noChangeArrowheads="1"/>
          </p:cNvSpPr>
          <p:nvPr userDrawn="1"/>
        </p:nvSpPr>
        <p:spPr bwMode="auto">
          <a:xfrm>
            <a:off x="838200" y="5943600"/>
            <a:ext cx="2895600" cy="366713"/>
          </a:xfrm>
          <a:prstGeom prst="rect">
            <a:avLst/>
          </a:prstGeom>
          <a:noFill/>
          <a:ln w="9525">
            <a:noFill/>
            <a:miter lim="800000"/>
            <a:headEnd/>
            <a:tailEnd/>
          </a:ln>
          <a:effectLst/>
        </p:spPr>
        <p:txBody>
          <a:bodyPr>
            <a:spAutoFit/>
          </a:bodyPr>
          <a:lstStyle/>
          <a:p>
            <a:pPr>
              <a:spcBef>
                <a:spcPct val="50000"/>
              </a:spcBef>
              <a:defRPr/>
            </a:pPr>
            <a:r>
              <a:rPr lang="en-US" sz="600" dirty="0">
                <a:solidFill>
                  <a:schemeClr val="bg1"/>
                </a:solidFill>
              </a:rPr>
              <a:t>© CUTR/USF </a:t>
            </a:r>
            <a:r>
              <a:rPr lang="en-US" sz="600" dirty="0" smtClean="0">
                <a:solidFill>
                  <a:schemeClr val="bg1"/>
                </a:solidFill>
              </a:rPr>
              <a:t>2016</a:t>
            </a:r>
            <a:r>
              <a:rPr lang="en-US" dirty="0" smtClean="0">
                <a:solidFill>
                  <a:schemeClr val="bg1"/>
                </a:solidFill>
              </a:rPr>
              <a:t> </a:t>
            </a:r>
            <a:endParaRPr lang="en-US" dirty="0">
              <a:solidFill>
                <a:schemeClr val="bg1"/>
              </a:solidFill>
            </a:endParaRPr>
          </a:p>
        </p:txBody>
      </p:sp>
      <p:sp>
        <p:nvSpPr>
          <p:cNvPr id="6" name="Text Box 9"/>
          <p:cNvSpPr txBox="1">
            <a:spLocks noChangeArrowheads="1"/>
          </p:cNvSpPr>
          <p:nvPr userDrawn="1"/>
        </p:nvSpPr>
        <p:spPr bwMode="auto">
          <a:xfrm>
            <a:off x="838200" y="5943600"/>
            <a:ext cx="2895600" cy="184666"/>
          </a:xfrm>
          <a:prstGeom prst="rect">
            <a:avLst/>
          </a:prstGeom>
          <a:noFill/>
          <a:ln w="9525">
            <a:noFill/>
            <a:miter lim="800000"/>
            <a:headEnd/>
            <a:tailEnd/>
          </a:ln>
          <a:effectLst/>
        </p:spPr>
        <p:txBody>
          <a:bodyPr>
            <a:spAutoFit/>
          </a:bodyPr>
          <a:lstStyle/>
          <a:p>
            <a:pPr>
              <a:spcBef>
                <a:spcPct val="50000"/>
              </a:spcBef>
              <a:defRPr/>
            </a:pPr>
            <a:r>
              <a:rPr lang="en-US" sz="600" dirty="0">
                <a:solidFill>
                  <a:schemeClr val="bg1"/>
                </a:solidFill>
              </a:rPr>
              <a:t>© CUTR/USF </a:t>
            </a:r>
            <a:endParaRPr lang="en-US" dirty="0">
              <a:solidFill>
                <a:schemeClr val="bg1"/>
              </a:solidFill>
            </a:endParaRPr>
          </a:p>
        </p:txBody>
      </p:sp>
      <p:sp>
        <p:nvSpPr>
          <p:cNvPr id="57347" name="Rectangle 3"/>
          <p:cNvSpPr>
            <a:spLocks noGrp="1" noChangeArrowheads="1"/>
          </p:cNvSpPr>
          <p:nvPr>
            <p:ph type="ctrTitle"/>
          </p:nvPr>
        </p:nvSpPr>
        <p:spPr>
          <a:xfrm>
            <a:off x="701675" y="2492375"/>
            <a:ext cx="7772400" cy="1470025"/>
          </a:xfrm>
          <a:ln/>
        </p:spPr>
        <p:txBody>
          <a:bodyPr/>
          <a:lstStyle>
            <a:lvl1pPr>
              <a:spcBef>
                <a:spcPct val="20000"/>
              </a:spcBef>
              <a:buClr>
                <a:schemeClr val="folHlink"/>
              </a:buClr>
              <a:buFont typeface="Wingdings" pitchFamily="2" charset="2"/>
              <a:buNone/>
              <a:defRPr sz="4000">
                <a:solidFill>
                  <a:srgbClr val="0066CC"/>
                </a:solidFill>
                <a:effectLst>
                  <a:outerShdw blurRad="38100" dist="38100" dir="2700000" algn="tl">
                    <a:srgbClr val="C0C0C0"/>
                  </a:outerShdw>
                </a:effectLst>
              </a:defRPr>
            </a:lvl1pPr>
          </a:lstStyle>
          <a:p>
            <a:r>
              <a:rPr lang="en-US"/>
              <a:t>Click to edit Master title style</a:t>
            </a:r>
          </a:p>
        </p:txBody>
      </p:sp>
      <p:sp>
        <p:nvSpPr>
          <p:cNvPr id="57348" name="Rectangle 4"/>
          <p:cNvSpPr>
            <a:spLocks noGrp="1" noChangeArrowheads="1"/>
          </p:cNvSpPr>
          <p:nvPr>
            <p:ph type="subTitle" idx="1"/>
          </p:nvPr>
        </p:nvSpPr>
        <p:spPr>
          <a:xfrm>
            <a:off x="1371600" y="3886200"/>
            <a:ext cx="6400800" cy="1752600"/>
          </a:xfrm>
          <a:ln/>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ransition spd="med">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6138" y="-60325"/>
            <a:ext cx="2093912" cy="6232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325"/>
            <a:ext cx="6129338" cy="6232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1060450" y="1646238"/>
            <a:ext cx="8229600" cy="4221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045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5145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6"/>
          <p:cNvPicPr>
            <a:picLocks noChangeAspect="1" noChangeArrowheads="1"/>
          </p:cNvPicPr>
          <p:nvPr userDrawn="1"/>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1027" name="Rectangle 3"/>
          <p:cNvSpPr>
            <a:spLocks noGrp="1" noChangeArrowheads="1"/>
          </p:cNvSpPr>
          <p:nvPr>
            <p:ph type="title"/>
          </p:nvPr>
        </p:nvSpPr>
        <p:spPr bwMode="auto">
          <a:xfrm>
            <a:off x="914400" y="-60325"/>
            <a:ext cx="8229600" cy="11430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8" name="Rectangle 4"/>
          <p:cNvSpPr>
            <a:spLocks noGrp="1" noChangeArrowheads="1"/>
          </p:cNvSpPr>
          <p:nvPr>
            <p:ph type="body" idx="1"/>
          </p:nvPr>
        </p:nvSpPr>
        <p:spPr bwMode="auto">
          <a:xfrm>
            <a:off x="1060450" y="1646238"/>
            <a:ext cx="8229600" cy="4525962"/>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6325" name="Text Box 5"/>
          <p:cNvSpPr txBox="1">
            <a:spLocks noChangeArrowheads="1"/>
          </p:cNvSpPr>
          <p:nvPr userDrawn="1"/>
        </p:nvSpPr>
        <p:spPr bwMode="auto">
          <a:xfrm>
            <a:off x="838200" y="5943600"/>
            <a:ext cx="2895600" cy="366713"/>
          </a:xfrm>
          <a:prstGeom prst="rect">
            <a:avLst/>
          </a:prstGeom>
          <a:noFill/>
          <a:ln w="9525">
            <a:noFill/>
            <a:miter lim="800000"/>
            <a:headEnd/>
            <a:tailEnd/>
          </a:ln>
          <a:effectLst/>
        </p:spPr>
        <p:txBody>
          <a:bodyPr>
            <a:spAutoFit/>
          </a:bodyPr>
          <a:lstStyle/>
          <a:p>
            <a:pPr>
              <a:spcBef>
                <a:spcPct val="50000"/>
              </a:spcBef>
              <a:defRPr/>
            </a:pPr>
            <a:r>
              <a:rPr lang="en-US" sz="600" dirty="0">
                <a:solidFill>
                  <a:schemeClr val="bg1"/>
                </a:solidFill>
              </a:rPr>
              <a:t>© CUTR/USF </a:t>
            </a:r>
            <a:r>
              <a:rPr lang="en-US" sz="600" dirty="0" smtClean="0">
                <a:solidFill>
                  <a:schemeClr val="bg1"/>
                </a:solidFill>
              </a:rPr>
              <a:t>2016</a:t>
            </a:r>
            <a:r>
              <a:rPr lang="en-US" dirty="0" smtClean="0">
                <a:solidFill>
                  <a:schemeClr val="bg1"/>
                </a:solidFill>
              </a:rPr>
              <a:t> </a:t>
            </a:r>
            <a:endParaRPr lang="en-US" dirty="0">
              <a:solidFill>
                <a:schemeClr val="bg1"/>
              </a:solidFill>
            </a:endParaRPr>
          </a:p>
        </p:txBody>
      </p:sp>
      <p:sp>
        <p:nvSpPr>
          <p:cNvPr id="56328" name="Text Box 8"/>
          <p:cNvSpPr txBox="1">
            <a:spLocks noChangeArrowheads="1"/>
          </p:cNvSpPr>
          <p:nvPr userDrawn="1"/>
        </p:nvSpPr>
        <p:spPr bwMode="auto">
          <a:xfrm>
            <a:off x="838200" y="5934075"/>
            <a:ext cx="2895600" cy="184666"/>
          </a:xfrm>
          <a:prstGeom prst="rect">
            <a:avLst/>
          </a:prstGeom>
          <a:noFill/>
          <a:ln w="9525">
            <a:noFill/>
            <a:miter lim="800000"/>
            <a:headEnd/>
            <a:tailEnd/>
          </a:ln>
          <a:effectLst/>
        </p:spPr>
        <p:txBody>
          <a:bodyPr>
            <a:spAutoFit/>
          </a:bodyPr>
          <a:lstStyle/>
          <a:p>
            <a:pPr>
              <a:spcBef>
                <a:spcPct val="50000"/>
              </a:spcBef>
              <a:defRPr/>
            </a:pPr>
            <a:r>
              <a:rPr lang="en-US" sz="600" dirty="0">
                <a:solidFill>
                  <a:schemeClr val="bg1"/>
                </a:solidFill>
              </a:rPr>
              <a:t>© CUTR/USF </a:t>
            </a:r>
            <a:endParaRPr lang="en-US"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fade thruBlk="1"/>
  </p:transition>
  <p:timing>
    <p:tnLst>
      <p:par>
        <p:cTn id="1" dur="indefinite" restart="never" nodeType="tmRoot"/>
      </p:par>
    </p:tnLst>
  </p:timing>
  <p:txStyles>
    <p:titleStyle>
      <a:lvl1pPr algn="l" rtl="0" eaLnBrk="0" fontAlgn="base" hangingPunct="0">
        <a:spcBef>
          <a:spcPct val="0"/>
        </a:spcBef>
        <a:spcAft>
          <a:spcPct val="0"/>
        </a:spcAft>
        <a:defRPr sz="2800" b="1">
          <a:solidFill>
            <a:schemeClr val="bg1"/>
          </a:solidFill>
          <a:latin typeface="Arial" pitchFamily="34" charset="0"/>
          <a:ea typeface="+mj-ea"/>
          <a:cs typeface="+mj-cs"/>
        </a:defRPr>
      </a:lvl1pPr>
      <a:lvl2pPr algn="l" rtl="0" eaLnBrk="0" fontAlgn="base" hangingPunct="0">
        <a:spcBef>
          <a:spcPct val="0"/>
        </a:spcBef>
        <a:spcAft>
          <a:spcPct val="0"/>
        </a:spcAft>
        <a:defRPr sz="2800" b="1">
          <a:solidFill>
            <a:schemeClr val="bg1"/>
          </a:solidFill>
          <a:latin typeface="Zurich BdEx BT" pitchFamily="34" charset="0"/>
        </a:defRPr>
      </a:lvl2pPr>
      <a:lvl3pPr algn="l" rtl="0" eaLnBrk="0" fontAlgn="base" hangingPunct="0">
        <a:spcBef>
          <a:spcPct val="0"/>
        </a:spcBef>
        <a:spcAft>
          <a:spcPct val="0"/>
        </a:spcAft>
        <a:defRPr sz="2800" b="1">
          <a:solidFill>
            <a:schemeClr val="bg1"/>
          </a:solidFill>
          <a:latin typeface="Zurich BdEx BT" pitchFamily="34" charset="0"/>
        </a:defRPr>
      </a:lvl3pPr>
      <a:lvl4pPr algn="l" rtl="0" eaLnBrk="0" fontAlgn="base" hangingPunct="0">
        <a:spcBef>
          <a:spcPct val="0"/>
        </a:spcBef>
        <a:spcAft>
          <a:spcPct val="0"/>
        </a:spcAft>
        <a:defRPr sz="2800" b="1">
          <a:solidFill>
            <a:schemeClr val="bg1"/>
          </a:solidFill>
          <a:latin typeface="Zurich BdEx BT" pitchFamily="34" charset="0"/>
        </a:defRPr>
      </a:lvl4pPr>
      <a:lvl5pPr algn="l" rtl="0" eaLnBrk="0" fontAlgn="base" hangingPunct="0">
        <a:spcBef>
          <a:spcPct val="0"/>
        </a:spcBef>
        <a:spcAft>
          <a:spcPct val="0"/>
        </a:spcAft>
        <a:defRPr sz="2800" b="1">
          <a:solidFill>
            <a:schemeClr val="bg1"/>
          </a:solidFill>
          <a:latin typeface="Zurich BdEx BT" pitchFamily="34" charset="0"/>
        </a:defRPr>
      </a:lvl5pPr>
      <a:lvl6pPr marL="457200" algn="l" rtl="0" fontAlgn="base">
        <a:spcBef>
          <a:spcPct val="0"/>
        </a:spcBef>
        <a:spcAft>
          <a:spcPct val="0"/>
        </a:spcAft>
        <a:defRPr sz="2800" b="1">
          <a:solidFill>
            <a:schemeClr val="bg1"/>
          </a:solidFill>
          <a:latin typeface="Zurich BdEx BT" pitchFamily="34" charset="0"/>
        </a:defRPr>
      </a:lvl6pPr>
      <a:lvl7pPr marL="914400" algn="l" rtl="0" fontAlgn="base">
        <a:spcBef>
          <a:spcPct val="0"/>
        </a:spcBef>
        <a:spcAft>
          <a:spcPct val="0"/>
        </a:spcAft>
        <a:defRPr sz="2800" b="1">
          <a:solidFill>
            <a:schemeClr val="bg1"/>
          </a:solidFill>
          <a:latin typeface="Zurich BdEx BT" pitchFamily="34" charset="0"/>
        </a:defRPr>
      </a:lvl7pPr>
      <a:lvl8pPr marL="1371600" algn="l" rtl="0" fontAlgn="base">
        <a:spcBef>
          <a:spcPct val="0"/>
        </a:spcBef>
        <a:spcAft>
          <a:spcPct val="0"/>
        </a:spcAft>
        <a:defRPr sz="2800" b="1">
          <a:solidFill>
            <a:schemeClr val="bg1"/>
          </a:solidFill>
          <a:latin typeface="Zurich BdEx BT" pitchFamily="34" charset="0"/>
        </a:defRPr>
      </a:lvl8pPr>
      <a:lvl9pPr marL="1828800" algn="l" rtl="0" fontAlgn="base">
        <a:spcBef>
          <a:spcPct val="0"/>
        </a:spcBef>
        <a:spcAft>
          <a:spcPct val="0"/>
        </a:spcAft>
        <a:defRPr sz="2800" b="1">
          <a:solidFill>
            <a:schemeClr val="bg1"/>
          </a:solidFill>
          <a:latin typeface="Zurich BdEx BT" pitchFamily="34" charset="0"/>
        </a:defRPr>
      </a:lvl9pPr>
    </p:titleStyle>
    <p:bodyStyle>
      <a:lvl1pPr marL="342900" indent="-342900" algn="l" rtl="0" eaLnBrk="0" fontAlgn="base" hangingPunct="0">
        <a:spcBef>
          <a:spcPct val="20000"/>
        </a:spcBef>
        <a:spcAft>
          <a:spcPct val="0"/>
        </a:spcAft>
        <a:buClr>
          <a:schemeClr val="folHlink"/>
        </a:buClr>
        <a:buFont typeface="Wingdings" pitchFamily="2" charset="2"/>
        <a:buChar char="n"/>
        <a:defRPr sz="2400">
          <a:solidFill>
            <a:srgbClr val="0066CC"/>
          </a:solidFill>
          <a:latin typeface="Arial" pitchFamily="34" charset="0"/>
          <a:ea typeface="+mn-ea"/>
          <a:cs typeface="+mn-cs"/>
        </a:defRPr>
      </a:lvl1pPr>
      <a:lvl2pPr marL="742950" indent="-285750" algn="l" rtl="0" eaLnBrk="0" fontAlgn="base" hangingPunct="0">
        <a:spcBef>
          <a:spcPct val="20000"/>
        </a:spcBef>
        <a:spcAft>
          <a:spcPct val="0"/>
        </a:spcAft>
        <a:buClr>
          <a:schemeClr val="folHlink"/>
        </a:buClr>
        <a:buChar char="–"/>
        <a:defRPr sz="2000">
          <a:solidFill>
            <a:srgbClr val="0066CC"/>
          </a:solidFill>
          <a:latin typeface="Arial" pitchFamily="34" charset="0"/>
        </a:defRPr>
      </a:lvl2pPr>
      <a:lvl3pPr marL="1143000" indent="-228600" algn="l" rtl="0" eaLnBrk="0" fontAlgn="base" hangingPunct="0">
        <a:spcBef>
          <a:spcPct val="20000"/>
        </a:spcBef>
        <a:spcAft>
          <a:spcPct val="0"/>
        </a:spcAft>
        <a:buClr>
          <a:schemeClr val="folHlink"/>
        </a:buClr>
        <a:buSzPct val="125000"/>
        <a:buChar char="•"/>
        <a:defRPr>
          <a:solidFill>
            <a:srgbClr val="0066CC"/>
          </a:solidFill>
          <a:latin typeface="Arial" pitchFamily="34" charset="0"/>
        </a:defRPr>
      </a:lvl3pPr>
      <a:lvl4pPr marL="1600200" indent="-228600" algn="l" rtl="0" eaLnBrk="0" fontAlgn="base" hangingPunct="0">
        <a:spcBef>
          <a:spcPct val="20000"/>
        </a:spcBef>
        <a:spcAft>
          <a:spcPct val="0"/>
        </a:spcAft>
        <a:buClr>
          <a:schemeClr val="folHlink"/>
        </a:buClr>
        <a:buSzPct val="85000"/>
        <a:buFont typeface="Times New Roman" pitchFamily="18" charset="0"/>
        <a:buChar char="–"/>
        <a:defRPr sz="1600">
          <a:solidFill>
            <a:srgbClr val="0066CC"/>
          </a:solidFill>
          <a:latin typeface="Arial" pitchFamily="34" charset="0"/>
        </a:defRPr>
      </a:lvl4pPr>
      <a:lvl5pPr marL="2057400" indent="-228600" algn="l" rtl="0" eaLnBrk="0" fontAlgn="base" hangingPunct="0">
        <a:spcBef>
          <a:spcPct val="20000"/>
        </a:spcBef>
        <a:spcAft>
          <a:spcPct val="0"/>
        </a:spcAft>
        <a:buClr>
          <a:schemeClr val="folHlink"/>
        </a:buClr>
        <a:buSzPct val="85000"/>
        <a:buFont typeface="Wingdings" pitchFamily="2" charset="2"/>
        <a:buChar char="n"/>
        <a:defRPr sz="1400">
          <a:solidFill>
            <a:srgbClr val="0066CC"/>
          </a:solidFill>
          <a:latin typeface="Arial" pitchFamily="34" charset="0"/>
        </a:defRPr>
      </a:lvl5pPr>
      <a:lvl6pPr marL="2514600" indent="-228600" algn="l" rtl="0" fontAlgn="base">
        <a:spcBef>
          <a:spcPct val="20000"/>
        </a:spcBef>
        <a:spcAft>
          <a:spcPct val="0"/>
        </a:spcAft>
        <a:buClr>
          <a:schemeClr val="folHlink"/>
        </a:buClr>
        <a:buSzPct val="85000"/>
        <a:buFont typeface="Wingdings" pitchFamily="2" charset="2"/>
        <a:buChar char="n"/>
        <a:defRPr sz="1400">
          <a:solidFill>
            <a:srgbClr val="0066CC"/>
          </a:solidFill>
          <a:latin typeface="+mn-lt"/>
        </a:defRPr>
      </a:lvl6pPr>
      <a:lvl7pPr marL="2971800" indent="-228600" algn="l" rtl="0" fontAlgn="base">
        <a:spcBef>
          <a:spcPct val="20000"/>
        </a:spcBef>
        <a:spcAft>
          <a:spcPct val="0"/>
        </a:spcAft>
        <a:buClr>
          <a:schemeClr val="folHlink"/>
        </a:buClr>
        <a:buSzPct val="85000"/>
        <a:buFont typeface="Wingdings" pitchFamily="2" charset="2"/>
        <a:buChar char="n"/>
        <a:defRPr sz="1400">
          <a:solidFill>
            <a:srgbClr val="0066CC"/>
          </a:solidFill>
          <a:latin typeface="+mn-lt"/>
        </a:defRPr>
      </a:lvl7pPr>
      <a:lvl8pPr marL="3429000" indent="-228600" algn="l" rtl="0" fontAlgn="base">
        <a:spcBef>
          <a:spcPct val="20000"/>
        </a:spcBef>
        <a:spcAft>
          <a:spcPct val="0"/>
        </a:spcAft>
        <a:buClr>
          <a:schemeClr val="folHlink"/>
        </a:buClr>
        <a:buSzPct val="85000"/>
        <a:buFont typeface="Wingdings" pitchFamily="2" charset="2"/>
        <a:buChar char="n"/>
        <a:defRPr sz="1400">
          <a:solidFill>
            <a:srgbClr val="0066CC"/>
          </a:solidFill>
          <a:latin typeface="+mn-lt"/>
        </a:defRPr>
      </a:lvl8pPr>
      <a:lvl9pPr marL="3886200" indent="-228600" algn="l" rtl="0" fontAlgn="base">
        <a:spcBef>
          <a:spcPct val="20000"/>
        </a:spcBef>
        <a:spcAft>
          <a:spcPct val="0"/>
        </a:spcAft>
        <a:buClr>
          <a:schemeClr val="folHlink"/>
        </a:buClr>
        <a:buSzPct val="85000"/>
        <a:buFont typeface="Wingdings" pitchFamily="2" charset="2"/>
        <a:buChar char="n"/>
        <a:defRPr sz="1400">
          <a:solidFill>
            <a:srgbClr val="0066C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37.jpe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jpg"/><Relationship Id="rId5" Type="http://schemas.openxmlformats.org/officeDocument/2006/relationships/image" Target="../media/image39.png"/><Relationship Id="rId10" Type="http://schemas.openxmlformats.org/officeDocument/2006/relationships/image" Target="../media/image44.jpeg"/><Relationship Id="rId4" Type="http://schemas.openxmlformats.org/officeDocument/2006/relationships/image" Target="../media/image38.png"/><Relationship Id="rId9"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kramer\My Documents\My Pictures\07_podium_sign.jpg"/>
          <p:cNvPicPr>
            <a:picLocks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med">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Transit Enters the Federal Policy Picture</a:t>
            </a:r>
          </a:p>
        </p:txBody>
      </p:sp>
      <p:sp>
        <p:nvSpPr>
          <p:cNvPr id="6147" name="Rectangle 3"/>
          <p:cNvSpPr>
            <a:spLocks noGrp="1" noChangeArrowheads="1"/>
          </p:cNvSpPr>
          <p:nvPr>
            <p:ph type="body" idx="1"/>
          </p:nvPr>
        </p:nvSpPr>
        <p:spPr>
          <a:xfrm>
            <a:off x="1143000" y="1265238"/>
            <a:ext cx="7620000" cy="4525962"/>
          </a:xfrm>
        </p:spPr>
        <p:txBody>
          <a:bodyPr/>
          <a:lstStyle/>
          <a:p>
            <a:pPr eaLnBrk="1" hangingPunct="1">
              <a:lnSpc>
                <a:spcPct val="90000"/>
              </a:lnSpc>
            </a:pPr>
            <a:r>
              <a:rPr lang="en-US" sz="2200" smtClean="0"/>
              <a:t>By mid-century, very few transit properties were financially successful</a:t>
            </a:r>
          </a:p>
          <a:p>
            <a:pPr eaLnBrk="1" hangingPunct="1">
              <a:lnSpc>
                <a:spcPct val="90000"/>
              </a:lnSpc>
            </a:pPr>
            <a:endParaRPr lang="en-US" sz="1600" smtClean="0"/>
          </a:p>
          <a:p>
            <a:pPr eaLnBrk="1" hangingPunct="1">
              <a:lnSpc>
                <a:spcPct val="90000"/>
              </a:lnSpc>
            </a:pPr>
            <a:r>
              <a:rPr lang="en-US" sz="2200" smtClean="0"/>
              <a:t>By the early 1960s, many cities took over transit services in order to preserve the transit option</a:t>
            </a:r>
          </a:p>
          <a:p>
            <a:pPr eaLnBrk="1" hangingPunct="1">
              <a:lnSpc>
                <a:spcPct val="90000"/>
              </a:lnSpc>
            </a:pPr>
            <a:endParaRPr lang="en-US" sz="1600" smtClean="0"/>
          </a:p>
          <a:p>
            <a:pPr eaLnBrk="1" hangingPunct="1">
              <a:lnSpc>
                <a:spcPct val="90000"/>
              </a:lnSpc>
            </a:pPr>
            <a:r>
              <a:rPr lang="en-US" sz="2200" smtClean="0"/>
              <a:t>Cities turned to the federal government for help</a:t>
            </a:r>
          </a:p>
        </p:txBody>
      </p:sp>
      <p:pic>
        <p:nvPicPr>
          <p:cNvPr id="12292" name="Picture 8"/>
          <p:cNvPicPr>
            <a:picLocks noChangeAspect="1" noChangeArrowheads="1"/>
          </p:cNvPicPr>
          <p:nvPr/>
        </p:nvPicPr>
        <p:blipFill>
          <a:blip r:embed="rId3" cstate="print"/>
          <a:srcRect/>
          <a:stretch>
            <a:fillRect/>
          </a:stretch>
        </p:blipFill>
        <p:spPr bwMode="auto">
          <a:xfrm>
            <a:off x="2514600" y="3810000"/>
            <a:ext cx="4762500" cy="1962150"/>
          </a:xfrm>
          <a:prstGeom prst="rect">
            <a:avLst/>
          </a:prstGeom>
          <a:noFill/>
          <a:ln w="28575">
            <a:solidFill>
              <a:schemeClr val="tx1"/>
            </a:solidFill>
            <a:miter lim="800000"/>
            <a:headEnd/>
            <a:tailEnd/>
          </a:ln>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dissolve">
                                      <p:cBhvr>
                                        <p:cTn id="7" dur="5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dissolve">
                                      <p:cBhvr>
                                        <p:cTn id="12" dur="500"/>
                                        <p:tgtEl>
                                          <p:spTgt spid="61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147">
                                            <p:txEl>
                                              <p:pRg st="4" end="4"/>
                                            </p:txEl>
                                          </p:spTgt>
                                        </p:tgtEl>
                                        <p:attrNameLst>
                                          <p:attrName>style.visibility</p:attrName>
                                        </p:attrNameLst>
                                      </p:cBhvr>
                                      <p:to>
                                        <p:strVal val="visible"/>
                                      </p:to>
                                    </p:set>
                                    <p:animEffect transition="in" filter="dissolve">
                                      <p:cBhvr>
                                        <p:cTn id="17" dur="500"/>
                                        <p:tgtEl>
                                          <p:spTgt spid="614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914400" y="-152400"/>
            <a:ext cx="8229600" cy="1143000"/>
          </a:xfrm>
        </p:spPr>
        <p:txBody>
          <a:bodyPr/>
          <a:lstStyle/>
          <a:p>
            <a:pPr eaLnBrk="1" hangingPunct="1">
              <a:lnSpc>
                <a:spcPct val="90000"/>
              </a:lnSpc>
            </a:pPr>
            <a:r>
              <a:rPr lang="en-US" smtClean="0"/>
              <a:t>Emerging Federal Transportation Policy</a:t>
            </a:r>
            <a:br>
              <a:rPr lang="en-US" smtClean="0"/>
            </a:br>
            <a:r>
              <a:rPr lang="en-US" smtClean="0"/>
              <a:t>The Early 1960s</a:t>
            </a:r>
          </a:p>
        </p:txBody>
      </p:sp>
      <p:sp>
        <p:nvSpPr>
          <p:cNvPr id="89091" name="Rectangle 3"/>
          <p:cNvSpPr>
            <a:spLocks noGrp="1" noChangeArrowheads="1"/>
          </p:cNvSpPr>
          <p:nvPr>
            <p:ph type="body" sz="half" idx="1"/>
          </p:nvPr>
        </p:nvSpPr>
        <p:spPr>
          <a:xfrm>
            <a:off x="1143000" y="1066800"/>
            <a:ext cx="7315200" cy="990600"/>
          </a:xfrm>
        </p:spPr>
        <p:txBody>
          <a:bodyPr/>
          <a:lstStyle/>
          <a:p>
            <a:pPr eaLnBrk="1" hangingPunct="1"/>
            <a:r>
              <a:rPr lang="en-US" sz="2400" smtClean="0"/>
              <a:t>Transit defined as an urban problem</a:t>
            </a:r>
          </a:p>
          <a:p>
            <a:pPr eaLnBrk="1" hangingPunct="1"/>
            <a:endParaRPr lang="en-US" sz="800" smtClean="0"/>
          </a:p>
          <a:p>
            <a:pPr lvl="1" eaLnBrk="1" hangingPunct="1"/>
            <a:endParaRPr lang="en-US" sz="2000" smtClean="0"/>
          </a:p>
        </p:txBody>
      </p:sp>
      <p:sp>
        <p:nvSpPr>
          <p:cNvPr id="89092" name="Rectangle 4"/>
          <p:cNvSpPr>
            <a:spLocks noChangeArrowheads="1"/>
          </p:cNvSpPr>
          <p:nvPr/>
        </p:nvSpPr>
        <p:spPr bwMode="auto">
          <a:xfrm>
            <a:off x="914400" y="1371600"/>
            <a:ext cx="7239000" cy="1600200"/>
          </a:xfrm>
          <a:prstGeom prst="rect">
            <a:avLst/>
          </a:prstGeom>
          <a:noFill/>
          <a:ln w="9525" algn="ctr">
            <a:noFill/>
            <a:miter lim="800000"/>
            <a:headEnd/>
            <a:tailEnd/>
          </a:ln>
        </p:spPr>
        <p:txBody>
          <a:bodyPr/>
          <a:lstStyle/>
          <a:p>
            <a:pPr marL="342900" indent="-342900">
              <a:spcBef>
                <a:spcPct val="20000"/>
              </a:spcBef>
              <a:buClr>
                <a:schemeClr val="folHlink"/>
              </a:buClr>
              <a:buFont typeface="Wingdings" pitchFamily="2" charset="2"/>
              <a:buChar char="n"/>
            </a:pPr>
            <a:endParaRPr lang="en-US" sz="800" dirty="0">
              <a:solidFill>
                <a:srgbClr val="0066CC"/>
              </a:solidFill>
              <a:latin typeface="Arial" pitchFamily="34" charset="0"/>
            </a:endParaRPr>
          </a:p>
          <a:p>
            <a:pPr marL="742950" lvl="1" indent="-285750">
              <a:spcBef>
                <a:spcPct val="20000"/>
              </a:spcBef>
              <a:buClr>
                <a:schemeClr val="folHlink"/>
              </a:buClr>
              <a:buFontTx/>
              <a:buChar char="–"/>
            </a:pPr>
            <a:r>
              <a:rPr lang="en-US" sz="2000" dirty="0">
                <a:solidFill>
                  <a:srgbClr val="0066CC"/>
                </a:solidFill>
                <a:latin typeface="Arial" pitchFamily="34" charset="0"/>
              </a:rPr>
              <a:t>Those seeking help were cities</a:t>
            </a:r>
          </a:p>
          <a:p>
            <a:pPr marL="742950" lvl="1" indent="-285750">
              <a:spcBef>
                <a:spcPct val="20000"/>
              </a:spcBef>
              <a:buClr>
                <a:schemeClr val="folHlink"/>
              </a:buClr>
              <a:buFontTx/>
              <a:buChar char="–"/>
            </a:pPr>
            <a:endParaRPr lang="en-US" sz="800" dirty="0">
              <a:solidFill>
                <a:srgbClr val="0066CC"/>
              </a:solidFill>
              <a:latin typeface="Arial" pitchFamily="34" charset="0"/>
            </a:endParaRPr>
          </a:p>
          <a:p>
            <a:pPr marL="742950" lvl="1" indent="-285750">
              <a:spcBef>
                <a:spcPct val="20000"/>
              </a:spcBef>
              <a:buClr>
                <a:schemeClr val="folHlink"/>
              </a:buClr>
              <a:buFontTx/>
              <a:buChar char="–"/>
            </a:pPr>
            <a:r>
              <a:rPr lang="en-US" sz="2000" dirty="0">
                <a:solidFill>
                  <a:srgbClr val="0066CC"/>
                </a:solidFill>
                <a:latin typeface="Arial" pitchFamily="34" charset="0"/>
              </a:rPr>
              <a:t>Federal and state transportation agencies were highway agencies</a:t>
            </a:r>
          </a:p>
        </p:txBody>
      </p:sp>
      <p:pic>
        <p:nvPicPr>
          <p:cNvPr id="89094" name="Picture 6" descr="1940s Buses"/>
          <p:cNvPicPr>
            <a:picLocks noChangeAspect="1" noChangeArrowheads="1"/>
          </p:cNvPicPr>
          <p:nvPr/>
        </p:nvPicPr>
        <p:blipFill>
          <a:blip r:embed="rId3" cstate="print">
            <a:lum bright="20000"/>
          </a:blip>
          <a:srcRect/>
          <a:stretch>
            <a:fillRect/>
          </a:stretch>
        </p:blipFill>
        <p:spPr bwMode="auto">
          <a:xfrm>
            <a:off x="4648200" y="3124200"/>
            <a:ext cx="4495800" cy="2386013"/>
          </a:xfrm>
          <a:prstGeom prst="rect">
            <a:avLst/>
          </a:prstGeom>
          <a:noFill/>
          <a:ln w="28575">
            <a:solidFill>
              <a:schemeClr val="tx1"/>
            </a:solidFill>
            <a:miter lim="800000"/>
            <a:headEnd/>
            <a:tailEnd/>
          </a:ln>
        </p:spPr>
      </p:pic>
      <p:pic>
        <p:nvPicPr>
          <p:cNvPr id="89095" name="Picture 7" descr="Ybor BW Trolley Zoom"/>
          <p:cNvPicPr>
            <a:picLocks noChangeAspect="1" noChangeArrowheads="1"/>
          </p:cNvPicPr>
          <p:nvPr/>
        </p:nvPicPr>
        <p:blipFill>
          <a:blip r:embed="rId4" cstate="print">
            <a:lum bright="20000"/>
          </a:blip>
          <a:srcRect/>
          <a:stretch>
            <a:fillRect/>
          </a:stretch>
        </p:blipFill>
        <p:spPr bwMode="auto">
          <a:xfrm>
            <a:off x="838200" y="3124200"/>
            <a:ext cx="5029200" cy="2387600"/>
          </a:xfrm>
          <a:prstGeom prst="rect">
            <a:avLst/>
          </a:prstGeom>
          <a:noFill/>
          <a:ln w="28575">
            <a:solidFill>
              <a:schemeClr val="tx1"/>
            </a:solidFill>
            <a:miter lim="800000"/>
            <a:headEnd/>
            <a:tailEnd/>
          </a:ln>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9091">
                                            <p:txEl>
                                              <p:pRg st="0" end="0"/>
                                            </p:txEl>
                                          </p:spTgt>
                                        </p:tgtEl>
                                        <p:attrNameLst>
                                          <p:attrName>style.visibility</p:attrName>
                                        </p:attrNameLst>
                                      </p:cBhvr>
                                      <p:to>
                                        <p:strVal val="visible"/>
                                      </p:to>
                                    </p:set>
                                    <p:animEffect transition="in" filter="dissolve">
                                      <p:cBhvr>
                                        <p:cTn id="7" dur="500"/>
                                        <p:tgtEl>
                                          <p:spTgt spid="89091">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9094"/>
                                        </p:tgtEl>
                                        <p:attrNameLst>
                                          <p:attrName>style.visibility</p:attrName>
                                        </p:attrNameLst>
                                      </p:cBhvr>
                                      <p:to>
                                        <p:strVal val="visible"/>
                                      </p:to>
                                    </p:set>
                                    <p:animEffect transition="in" filter="fade">
                                      <p:cBhvr>
                                        <p:cTn id="11" dur="2000"/>
                                        <p:tgtEl>
                                          <p:spTgt spid="89094"/>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89092">
                                            <p:txEl>
                                              <p:pRg st="1" end="1"/>
                                            </p:txEl>
                                          </p:spTgt>
                                        </p:tgtEl>
                                        <p:attrNameLst>
                                          <p:attrName>style.visibility</p:attrName>
                                        </p:attrNameLst>
                                      </p:cBhvr>
                                      <p:to>
                                        <p:strVal val="visible"/>
                                      </p:to>
                                    </p:set>
                                    <p:animEffect transition="in" filter="dissolve">
                                      <p:cBhvr>
                                        <p:cTn id="16" dur="500"/>
                                        <p:tgtEl>
                                          <p:spTgt spid="89092">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9095"/>
                                        </p:tgtEl>
                                        <p:attrNameLst>
                                          <p:attrName>style.visibility</p:attrName>
                                        </p:attrNameLst>
                                      </p:cBhvr>
                                      <p:to>
                                        <p:strVal val="visible"/>
                                      </p:to>
                                    </p:set>
                                    <p:animEffect transition="in" filter="fade">
                                      <p:cBhvr>
                                        <p:cTn id="19" dur="2000"/>
                                        <p:tgtEl>
                                          <p:spTgt spid="89095"/>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89092">
                                            <p:txEl>
                                              <p:pRg st="3" end="3"/>
                                            </p:txEl>
                                          </p:spTgt>
                                        </p:tgtEl>
                                        <p:attrNameLst>
                                          <p:attrName>style.visibility</p:attrName>
                                        </p:attrNameLst>
                                      </p:cBhvr>
                                      <p:to>
                                        <p:strVal val="visible"/>
                                      </p:to>
                                    </p:set>
                                    <p:animEffect transition="in" filter="dissolve">
                                      <p:cBhvr>
                                        <p:cTn id="24" dur="500"/>
                                        <p:tgtEl>
                                          <p:spTgt spid="8909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14400" y="-152400"/>
            <a:ext cx="8229600" cy="1143000"/>
          </a:xfrm>
        </p:spPr>
        <p:txBody>
          <a:bodyPr/>
          <a:lstStyle/>
          <a:p>
            <a:pPr eaLnBrk="1" hangingPunct="1">
              <a:lnSpc>
                <a:spcPct val="90000"/>
              </a:lnSpc>
            </a:pPr>
            <a:r>
              <a:rPr lang="en-US" smtClean="0"/>
              <a:t>Emerging Federal Transportation Policy</a:t>
            </a:r>
            <a:br>
              <a:rPr lang="en-US" smtClean="0"/>
            </a:br>
            <a:r>
              <a:rPr lang="en-US" smtClean="0"/>
              <a:t>The Early 1960s</a:t>
            </a:r>
          </a:p>
        </p:txBody>
      </p:sp>
      <p:sp>
        <p:nvSpPr>
          <p:cNvPr id="78851" name="Rectangle 3"/>
          <p:cNvSpPr>
            <a:spLocks noGrp="1" noChangeArrowheads="1"/>
          </p:cNvSpPr>
          <p:nvPr>
            <p:ph type="body" sz="half" idx="1"/>
          </p:nvPr>
        </p:nvSpPr>
        <p:spPr>
          <a:xfrm>
            <a:off x="1143000" y="1219200"/>
            <a:ext cx="4038600" cy="4525963"/>
          </a:xfrm>
        </p:spPr>
        <p:txBody>
          <a:bodyPr/>
          <a:lstStyle/>
          <a:p>
            <a:pPr eaLnBrk="1" hangingPunct="1"/>
            <a:r>
              <a:rPr lang="en-US" sz="2400" smtClean="0"/>
              <a:t>First federal support  for transit comes in the Housing Act of 1961</a:t>
            </a:r>
          </a:p>
          <a:p>
            <a:pPr lvl="1" eaLnBrk="1" hangingPunct="1"/>
            <a:r>
              <a:rPr lang="en-US" sz="2000" smtClean="0"/>
              <a:t>Modest funding for capital</a:t>
            </a:r>
          </a:p>
          <a:p>
            <a:pPr lvl="1" eaLnBrk="1" hangingPunct="1"/>
            <a:r>
              <a:rPr lang="en-US" sz="2000" smtClean="0"/>
              <a:t>Supported metro-level planning</a:t>
            </a:r>
          </a:p>
          <a:p>
            <a:pPr lvl="1" eaLnBrk="1" hangingPunct="1"/>
            <a:endParaRPr lang="en-US" sz="2000" smtClean="0"/>
          </a:p>
          <a:p>
            <a:pPr eaLnBrk="1" hangingPunct="1"/>
            <a:r>
              <a:rPr lang="en-US" sz="2400" smtClean="0"/>
              <a:t>First mass transportation act – Urban Mass Transportation Act of 1964</a:t>
            </a:r>
          </a:p>
          <a:p>
            <a:pPr eaLnBrk="1" hangingPunct="1"/>
            <a:endParaRPr lang="en-US" sz="2400" smtClean="0"/>
          </a:p>
        </p:txBody>
      </p:sp>
      <p:pic>
        <p:nvPicPr>
          <p:cNvPr id="14340" name="Picture 10" descr="Old Bus 2"/>
          <p:cNvPicPr>
            <a:picLocks noChangeAspect="1" noChangeArrowheads="1"/>
          </p:cNvPicPr>
          <p:nvPr/>
        </p:nvPicPr>
        <p:blipFill>
          <a:blip r:embed="rId3" cstate="print"/>
          <a:srcRect/>
          <a:stretch>
            <a:fillRect/>
          </a:stretch>
        </p:blipFill>
        <p:spPr bwMode="auto">
          <a:xfrm>
            <a:off x="5410200" y="1066800"/>
            <a:ext cx="3429000" cy="2244725"/>
          </a:xfrm>
          <a:prstGeom prst="rect">
            <a:avLst/>
          </a:prstGeom>
          <a:noFill/>
          <a:ln w="28575">
            <a:solidFill>
              <a:schemeClr val="tx1"/>
            </a:solidFill>
            <a:miter lim="800000"/>
            <a:headEnd/>
            <a:tailEnd/>
          </a:ln>
        </p:spPr>
      </p:pic>
      <p:pic>
        <p:nvPicPr>
          <p:cNvPr id="14341" name="Picture 11" descr="1950s Bus"/>
          <p:cNvPicPr>
            <a:picLocks noChangeAspect="1" noChangeArrowheads="1"/>
          </p:cNvPicPr>
          <p:nvPr/>
        </p:nvPicPr>
        <p:blipFill>
          <a:blip r:embed="rId4" cstate="print">
            <a:lum bright="10000"/>
          </a:blip>
          <a:srcRect/>
          <a:stretch>
            <a:fillRect/>
          </a:stretch>
        </p:blipFill>
        <p:spPr bwMode="auto">
          <a:xfrm>
            <a:off x="5410200" y="3657600"/>
            <a:ext cx="3429000" cy="2089150"/>
          </a:xfrm>
          <a:prstGeom prst="rect">
            <a:avLst/>
          </a:prstGeom>
          <a:noFill/>
          <a:ln w="28575">
            <a:solidFill>
              <a:schemeClr val="tx1"/>
            </a:solidFill>
            <a:miter lim="800000"/>
            <a:headEnd/>
            <a:tailEnd/>
          </a:ln>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dissolve">
                                      <p:cBhvr>
                                        <p:cTn id="7" dur="500"/>
                                        <p:tgtEl>
                                          <p:spTgt spid="788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8851">
                                            <p:txEl>
                                              <p:pRg st="1" end="1"/>
                                            </p:txEl>
                                          </p:spTgt>
                                        </p:tgtEl>
                                        <p:attrNameLst>
                                          <p:attrName>style.visibility</p:attrName>
                                        </p:attrNameLst>
                                      </p:cBhvr>
                                      <p:to>
                                        <p:strVal val="visible"/>
                                      </p:to>
                                    </p:set>
                                    <p:animEffect transition="in" filter="dissolve">
                                      <p:cBhvr>
                                        <p:cTn id="12" dur="500"/>
                                        <p:tgtEl>
                                          <p:spTgt spid="788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8851">
                                            <p:txEl>
                                              <p:pRg st="2" end="2"/>
                                            </p:txEl>
                                          </p:spTgt>
                                        </p:tgtEl>
                                        <p:attrNameLst>
                                          <p:attrName>style.visibility</p:attrName>
                                        </p:attrNameLst>
                                      </p:cBhvr>
                                      <p:to>
                                        <p:strVal val="visible"/>
                                      </p:to>
                                    </p:set>
                                    <p:animEffect transition="in" filter="dissolve">
                                      <p:cBhvr>
                                        <p:cTn id="17" dur="500"/>
                                        <p:tgtEl>
                                          <p:spTgt spid="788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8851">
                                            <p:txEl>
                                              <p:pRg st="4" end="4"/>
                                            </p:txEl>
                                          </p:spTgt>
                                        </p:tgtEl>
                                        <p:attrNameLst>
                                          <p:attrName>style.visibility</p:attrName>
                                        </p:attrNameLst>
                                      </p:cBhvr>
                                      <p:to>
                                        <p:strVal val="visible"/>
                                      </p:to>
                                    </p:set>
                                    <p:animEffect transition="in" filter="dissolve">
                                      <p:cBhvr>
                                        <p:cTn id="22" dur="500"/>
                                        <p:tgtEl>
                                          <p:spTgt spid="788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bldLvl="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914400" y="-152400"/>
            <a:ext cx="8229600" cy="1143000"/>
          </a:xfrm>
        </p:spPr>
        <p:txBody>
          <a:bodyPr/>
          <a:lstStyle/>
          <a:p>
            <a:pPr eaLnBrk="1" hangingPunct="1">
              <a:lnSpc>
                <a:spcPct val="90000"/>
              </a:lnSpc>
            </a:pPr>
            <a:r>
              <a:rPr lang="en-US" smtClean="0"/>
              <a:t>Emerging Federal Transportation Policy</a:t>
            </a:r>
            <a:br>
              <a:rPr lang="en-US" smtClean="0"/>
            </a:br>
            <a:r>
              <a:rPr lang="en-US" smtClean="0"/>
              <a:t>The Early 1960s</a:t>
            </a:r>
          </a:p>
        </p:txBody>
      </p:sp>
      <p:sp>
        <p:nvSpPr>
          <p:cNvPr id="76814" name="Text Box 14"/>
          <p:cNvSpPr txBox="1">
            <a:spLocks noChangeArrowheads="1"/>
          </p:cNvSpPr>
          <p:nvPr/>
        </p:nvSpPr>
        <p:spPr bwMode="auto">
          <a:xfrm>
            <a:off x="1143000" y="1219200"/>
            <a:ext cx="7848600" cy="1655763"/>
          </a:xfrm>
          <a:prstGeom prst="rect">
            <a:avLst/>
          </a:prstGeom>
          <a:noFill/>
          <a:ln w="9525">
            <a:noFill/>
            <a:miter lim="800000"/>
            <a:headEnd/>
            <a:tailEnd/>
          </a:ln>
        </p:spPr>
        <p:txBody>
          <a:bodyPr>
            <a:spAutoFit/>
          </a:bodyPr>
          <a:lstStyle/>
          <a:p>
            <a:pPr>
              <a:spcBef>
                <a:spcPct val="20000"/>
              </a:spcBef>
              <a:buClr>
                <a:schemeClr val="folHlink"/>
              </a:buClr>
              <a:buFont typeface="Wingdings" pitchFamily="2" charset="2"/>
              <a:buChar char="n"/>
            </a:pPr>
            <a:r>
              <a:rPr lang="en-US" sz="2400">
                <a:solidFill>
                  <a:srgbClr val="0066CC"/>
                </a:solidFill>
              </a:rPr>
              <a:t> 1962 Federal Highway Act</a:t>
            </a:r>
          </a:p>
          <a:p>
            <a:pPr>
              <a:spcBef>
                <a:spcPct val="20000"/>
              </a:spcBef>
              <a:buClr>
                <a:schemeClr val="folHlink"/>
              </a:buClr>
              <a:buFont typeface="Wingdings" pitchFamily="2" charset="2"/>
              <a:buChar char="n"/>
            </a:pPr>
            <a:endParaRPr lang="en-US" sz="1600">
              <a:solidFill>
                <a:srgbClr val="0066CC"/>
              </a:solidFill>
            </a:endParaRPr>
          </a:p>
          <a:p>
            <a:pPr lvl="1">
              <a:spcBef>
                <a:spcPct val="20000"/>
              </a:spcBef>
              <a:buClr>
                <a:schemeClr val="folHlink"/>
              </a:buClr>
              <a:buFont typeface="Wingdings" pitchFamily="2" charset="2"/>
              <a:buChar char="§"/>
            </a:pPr>
            <a:r>
              <a:rPr lang="en-US" sz="2200">
                <a:solidFill>
                  <a:srgbClr val="0066CC"/>
                </a:solidFill>
              </a:rPr>
              <a:t>‘3 C’ regional planning requirement established</a:t>
            </a:r>
          </a:p>
          <a:p>
            <a:pPr>
              <a:spcBef>
                <a:spcPct val="50000"/>
              </a:spcBef>
            </a:pPr>
            <a:endParaRPr lang="en-US" sz="2200"/>
          </a:p>
        </p:txBody>
      </p:sp>
      <p:sp>
        <p:nvSpPr>
          <p:cNvPr id="76815" name="Text Box 15"/>
          <p:cNvSpPr txBox="1">
            <a:spLocks noChangeArrowheads="1"/>
          </p:cNvSpPr>
          <p:nvPr/>
        </p:nvSpPr>
        <p:spPr bwMode="auto">
          <a:xfrm>
            <a:off x="2362200" y="2667000"/>
            <a:ext cx="2286000" cy="457200"/>
          </a:xfrm>
          <a:prstGeom prst="rect">
            <a:avLst/>
          </a:prstGeom>
          <a:noFill/>
          <a:ln w="9525">
            <a:noFill/>
            <a:miter lim="800000"/>
            <a:headEnd/>
            <a:tailEnd/>
          </a:ln>
        </p:spPr>
        <p:txBody>
          <a:bodyPr>
            <a:spAutoFit/>
          </a:bodyPr>
          <a:lstStyle/>
          <a:p>
            <a:pPr>
              <a:spcBef>
                <a:spcPct val="50000"/>
              </a:spcBef>
            </a:pPr>
            <a:r>
              <a:rPr lang="en-US" sz="2400" dirty="0">
                <a:solidFill>
                  <a:srgbClr val="0066CC"/>
                </a:solidFill>
              </a:rPr>
              <a:t>Continuous</a:t>
            </a:r>
          </a:p>
        </p:txBody>
      </p:sp>
      <p:sp>
        <p:nvSpPr>
          <p:cNvPr id="76816" name="Text Box 16"/>
          <p:cNvSpPr txBox="1">
            <a:spLocks noChangeArrowheads="1"/>
          </p:cNvSpPr>
          <p:nvPr/>
        </p:nvSpPr>
        <p:spPr bwMode="auto">
          <a:xfrm>
            <a:off x="3124200" y="3429000"/>
            <a:ext cx="2743200" cy="457200"/>
          </a:xfrm>
          <a:prstGeom prst="rect">
            <a:avLst/>
          </a:prstGeom>
          <a:noFill/>
          <a:ln w="9525">
            <a:noFill/>
            <a:miter lim="800000"/>
            <a:headEnd/>
            <a:tailEnd/>
          </a:ln>
        </p:spPr>
        <p:txBody>
          <a:bodyPr>
            <a:spAutoFit/>
          </a:bodyPr>
          <a:lstStyle/>
          <a:p>
            <a:pPr>
              <a:spcBef>
                <a:spcPct val="50000"/>
              </a:spcBef>
            </a:pPr>
            <a:r>
              <a:rPr lang="en-US" sz="2400">
                <a:solidFill>
                  <a:srgbClr val="0066CC"/>
                </a:solidFill>
              </a:rPr>
              <a:t>Comprehensive</a:t>
            </a:r>
          </a:p>
        </p:txBody>
      </p:sp>
      <p:sp>
        <p:nvSpPr>
          <p:cNvPr id="76817" name="Text Box 17"/>
          <p:cNvSpPr txBox="1">
            <a:spLocks noChangeArrowheads="1"/>
          </p:cNvSpPr>
          <p:nvPr/>
        </p:nvSpPr>
        <p:spPr bwMode="auto">
          <a:xfrm>
            <a:off x="3962400" y="4191000"/>
            <a:ext cx="2438400" cy="457200"/>
          </a:xfrm>
          <a:prstGeom prst="rect">
            <a:avLst/>
          </a:prstGeom>
          <a:noFill/>
          <a:ln w="9525">
            <a:noFill/>
            <a:miter lim="800000"/>
            <a:headEnd/>
            <a:tailEnd/>
          </a:ln>
        </p:spPr>
        <p:txBody>
          <a:bodyPr>
            <a:spAutoFit/>
          </a:bodyPr>
          <a:lstStyle/>
          <a:p>
            <a:pPr>
              <a:spcBef>
                <a:spcPct val="50000"/>
              </a:spcBef>
            </a:pPr>
            <a:r>
              <a:rPr lang="en-US" sz="2400">
                <a:solidFill>
                  <a:srgbClr val="0066CC"/>
                </a:solidFill>
              </a:rPr>
              <a:t>Cooperative</a:t>
            </a: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6814">
                                            <p:txEl>
                                              <p:pRg st="0" end="0"/>
                                            </p:txEl>
                                          </p:spTgt>
                                        </p:tgtEl>
                                        <p:attrNameLst>
                                          <p:attrName>style.visibility</p:attrName>
                                        </p:attrNameLst>
                                      </p:cBhvr>
                                      <p:to>
                                        <p:strVal val="visible"/>
                                      </p:to>
                                    </p:set>
                                    <p:animEffect transition="in" filter="dissolve">
                                      <p:cBhvr>
                                        <p:cTn id="7" dur="500"/>
                                        <p:tgtEl>
                                          <p:spTgt spid="768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6814">
                                            <p:txEl>
                                              <p:pRg st="2" end="2"/>
                                            </p:txEl>
                                          </p:spTgt>
                                        </p:tgtEl>
                                        <p:attrNameLst>
                                          <p:attrName>style.visibility</p:attrName>
                                        </p:attrNameLst>
                                      </p:cBhvr>
                                      <p:to>
                                        <p:strVal val="visible"/>
                                      </p:to>
                                    </p:set>
                                    <p:animEffect transition="in" filter="dissolve">
                                      <p:cBhvr>
                                        <p:cTn id="12" dur="500"/>
                                        <p:tgtEl>
                                          <p:spTgt spid="7681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6815">
                                            <p:txEl>
                                              <p:pRg st="0" end="0"/>
                                            </p:txEl>
                                          </p:spTgt>
                                        </p:tgtEl>
                                        <p:attrNameLst>
                                          <p:attrName>style.visibility</p:attrName>
                                        </p:attrNameLst>
                                      </p:cBhvr>
                                      <p:to>
                                        <p:strVal val="visible"/>
                                      </p:to>
                                    </p:set>
                                    <p:animEffect transition="in" filter="dissolve">
                                      <p:cBhvr>
                                        <p:cTn id="17" dur="500"/>
                                        <p:tgtEl>
                                          <p:spTgt spid="76815">
                                            <p:txEl>
                                              <p:pRg st="0" end="0"/>
                                            </p:txEl>
                                          </p:spTgt>
                                        </p:tgtEl>
                                      </p:cBhvr>
                                    </p:animEffect>
                                  </p:childTnLst>
                                </p:cTn>
                              </p:par>
                              <p:par>
                                <p:cTn id="18" presetID="21" presetClass="emph" presetSubtype="0" fill="hold" nodeType="withEffect">
                                  <p:stCondLst>
                                    <p:cond delay="0"/>
                                  </p:stCondLst>
                                  <p:childTnLst>
                                    <p:animClr clrSpc="hsl" dir="cw">
                                      <p:cBhvr override="childStyle">
                                        <p:cTn id="19" dur="2000" fill="hold"/>
                                        <p:tgtEl>
                                          <p:spTgt spid="76815">
                                            <p:txEl>
                                              <p:pRg st="0" end="0"/>
                                            </p:txEl>
                                          </p:spTgt>
                                        </p:tgtEl>
                                        <p:attrNameLst>
                                          <p:attrName>style.color</p:attrName>
                                        </p:attrNameLst>
                                      </p:cBhvr>
                                      <p:by>
                                        <p:hsl h="7200000" s="0" l="0"/>
                                      </p:by>
                                    </p:animClr>
                                    <p:animClr clrSpc="hsl" dir="cw">
                                      <p:cBhvr>
                                        <p:cTn id="20" dur="2000" fill="hold"/>
                                        <p:tgtEl>
                                          <p:spTgt spid="76815">
                                            <p:txEl>
                                              <p:pRg st="0" end="0"/>
                                            </p:txEl>
                                          </p:spTgt>
                                        </p:tgtEl>
                                        <p:attrNameLst>
                                          <p:attrName>fillcolor</p:attrName>
                                        </p:attrNameLst>
                                      </p:cBhvr>
                                      <p:by>
                                        <p:hsl h="7200000" s="0" l="0"/>
                                      </p:by>
                                    </p:animClr>
                                    <p:animClr clrSpc="hsl" dir="cw">
                                      <p:cBhvr>
                                        <p:cTn id="21" dur="2000" fill="hold"/>
                                        <p:tgtEl>
                                          <p:spTgt spid="76815">
                                            <p:txEl>
                                              <p:pRg st="0" end="0"/>
                                            </p:txEl>
                                          </p:spTgt>
                                        </p:tgtEl>
                                        <p:attrNameLst>
                                          <p:attrName>stroke.color</p:attrName>
                                        </p:attrNameLst>
                                      </p:cBhvr>
                                      <p:by>
                                        <p:hsl h="7200000" s="0" l="0"/>
                                      </p:by>
                                    </p:animClr>
                                    <p:set>
                                      <p:cBhvr>
                                        <p:cTn id="22" dur="2000" fill="hold"/>
                                        <p:tgtEl>
                                          <p:spTgt spid="76815">
                                            <p:txEl>
                                              <p:pRg st="0" end="0"/>
                                            </p:txEl>
                                          </p:spTgt>
                                        </p:tgtEl>
                                        <p:attrNameLst>
                                          <p:attrName>fill.type</p:attrName>
                                        </p:attrNameLst>
                                      </p:cBhvr>
                                      <p:to>
                                        <p:strVal val="solid"/>
                                      </p:to>
                                    </p:set>
                                  </p:childTnLst>
                                </p:cTn>
                              </p:par>
                              <p:par>
                                <p:cTn id="23" presetID="9" presetClass="entr" presetSubtype="0" fill="hold" grpId="0" nodeType="withEffect">
                                  <p:stCondLst>
                                    <p:cond delay="1000"/>
                                  </p:stCondLst>
                                  <p:childTnLst>
                                    <p:set>
                                      <p:cBhvr>
                                        <p:cTn id="24" dur="1" fill="hold">
                                          <p:stCondLst>
                                            <p:cond delay="0"/>
                                          </p:stCondLst>
                                        </p:cTn>
                                        <p:tgtEl>
                                          <p:spTgt spid="76816"/>
                                        </p:tgtEl>
                                        <p:attrNameLst>
                                          <p:attrName>style.visibility</p:attrName>
                                        </p:attrNameLst>
                                      </p:cBhvr>
                                      <p:to>
                                        <p:strVal val="visible"/>
                                      </p:to>
                                    </p:set>
                                    <p:animEffect transition="in" filter="dissolve">
                                      <p:cBhvr>
                                        <p:cTn id="25" dur="500"/>
                                        <p:tgtEl>
                                          <p:spTgt spid="76816"/>
                                        </p:tgtEl>
                                      </p:cBhvr>
                                    </p:animEffect>
                                  </p:childTnLst>
                                </p:cTn>
                              </p:par>
                              <p:par>
                                <p:cTn id="26" presetID="21" presetClass="emph" presetSubtype="0" fill="hold" grpId="1" nodeType="withEffect">
                                  <p:stCondLst>
                                    <p:cond delay="1000"/>
                                  </p:stCondLst>
                                  <p:childTnLst>
                                    <p:animClr clrSpc="hsl" dir="cw">
                                      <p:cBhvr override="childStyle">
                                        <p:cTn id="27" dur="2000" fill="hold"/>
                                        <p:tgtEl>
                                          <p:spTgt spid="76816"/>
                                        </p:tgtEl>
                                        <p:attrNameLst>
                                          <p:attrName>style.color</p:attrName>
                                        </p:attrNameLst>
                                      </p:cBhvr>
                                      <p:by>
                                        <p:hsl h="7200000" s="0" l="0"/>
                                      </p:by>
                                    </p:animClr>
                                    <p:animClr clrSpc="hsl" dir="cw">
                                      <p:cBhvr>
                                        <p:cTn id="28" dur="2000" fill="hold"/>
                                        <p:tgtEl>
                                          <p:spTgt spid="76816"/>
                                        </p:tgtEl>
                                        <p:attrNameLst>
                                          <p:attrName>fillcolor</p:attrName>
                                        </p:attrNameLst>
                                      </p:cBhvr>
                                      <p:by>
                                        <p:hsl h="7200000" s="0" l="0"/>
                                      </p:by>
                                    </p:animClr>
                                    <p:animClr clrSpc="hsl" dir="cw">
                                      <p:cBhvr>
                                        <p:cTn id="29" dur="2000" fill="hold"/>
                                        <p:tgtEl>
                                          <p:spTgt spid="76816"/>
                                        </p:tgtEl>
                                        <p:attrNameLst>
                                          <p:attrName>stroke.color</p:attrName>
                                        </p:attrNameLst>
                                      </p:cBhvr>
                                      <p:by>
                                        <p:hsl h="7200000" s="0" l="0"/>
                                      </p:by>
                                    </p:animClr>
                                    <p:set>
                                      <p:cBhvr>
                                        <p:cTn id="30" dur="2000" fill="hold"/>
                                        <p:tgtEl>
                                          <p:spTgt spid="76816"/>
                                        </p:tgtEl>
                                        <p:attrNameLst>
                                          <p:attrName>fill.type</p:attrName>
                                        </p:attrNameLst>
                                      </p:cBhvr>
                                      <p:to>
                                        <p:strVal val="solid"/>
                                      </p:to>
                                    </p:set>
                                  </p:childTnLst>
                                </p:cTn>
                              </p:par>
                              <p:par>
                                <p:cTn id="31" presetID="9" presetClass="entr" presetSubtype="0" fill="hold" grpId="0" nodeType="withEffect">
                                  <p:stCondLst>
                                    <p:cond delay="2000"/>
                                  </p:stCondLst>
                                  <p:childTnLst>
                                    <p:set>
                                      <p:cBhvr>
                                        <p:cTn id="32" dur="1" fill="hold">
                                          <p:stCondLst>
                                            <p:cond delay="0"/>
                                          </p:stCondLst>
                                        </p:cTn>
                                        <p:tgtEl>
                                          <p:spTgt spid="76817"/>
                                        </p:tgtEl>
                                        <p:attrNameLst>
                                          <p:attrName>style.visibility</p:attrName>
                                        </p:attrNameLst>
                                      </p:cBhvr>
                                      <p:to>
                                        <p:strVal val="visible"/>
                                      </p:to>
                                    </p:set>
                                    <p:animEffect transition="in" filter="dissolve">
                                      <p:cBhvr>
                                        <p:cTn id="33" dur="500"/>
                                        <p:tgtEl>
                                          <p:spTgt spid="76817"/>
                                        </p:tgtEl>
                                      </p:cBhvr>
                                    </p:animEffect>
                                  </p:childTnLst>
                                </p:cTn>
                              </p:par>
                              <p:par>
                                <p:cTn id="34" presetID="21" presetClass="emph" presetSubtype="0" fill="hold" grpId="1" nodeType="withEffect">
                                  <p:stCondLst>
                                    <p:cond delay="2000"/>
                                  </p:stCondLst>
                                  <p:childTnLst>
                                    <p:animClr clrSpc="hsl" dir="cw">
                                      <p:cBhvr override="childStyle">
                                        <p:cTn id="35" dur="2000" fill="hold"/>
                                        <p:tgtEl>
                                          <p:spTgt spid="76817"/>
                                        </p:tgtEl>
                                        <p:attrNameLst>
                                          <p:attrName>style.color</p:attrName>
                                        </p:attrNameLst>
                                      </p:cBhvr>
                                      <p:by>
                                        <p:hsl h="7200000" s="0" l="0"/>
                                      </p:by>
                                    </p:animClr>
                                    <p:animClr clrSpc="hsl" dir="cw">
                                      <p:cBhvr>
                                        <p:cTn id="36" dur="2000" fill="hold"/>
                                        <p:tgtEl>
                                          <p:spTgt spid="76817"/>
                                        </p:tgtEl>
                                        <p:attrNameLst>
                                          <p:attrName>fillcolor</p:attrName>
                                        </p:attrNameLst>
                                      </p:cBhvr>
                                      <p:by>
                                        <p:hsl h="7200000" s="0" l="0"/>
                                      </p:by>
                                    </p:animClr>
                                    <p:animClr clrSpc="hsl" dir="cw">
                                      <p:cBhvr>
                                        <p:cTn id="37" dur="2000" fill="hold"/>
                                        <p:tgtEl>
                                          <p:spTgt spid="76817"/>
                                        </p:tgtEl>
                                        <p:attrNameLst>
                                          <p:attrName>stroke.color</p:attrName>
                                        </p:attrNameLst>
                                      </p:cBhvr>
                                      <p:by>
                                        <p:hsl h="7200000" s="0" l="0"/>
                                      </p:by>
                                    </p:animClr>
                                    <p:set>
                                      <p:cBhvr>
                                        <p:cTn id="38" dur="2000" fill="hold"/>
                                        <p:tgtEl>
                                          <p:spTgt spid="7681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14" grpId="0" build="p" bldLvl="2"/>
      <p:bldP spid="76815" grpId="0" build="allAtOnce"/>
      <p:bldP spid="76816" grpId="0"/>
      <p:bldP spid="76816" grpId="1"/>
      <p:bldP spid="76817" grpId="0"/>
      <p:bldP spid="76817" grpId="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914400" y="-152400"/>
            <a:ext cx="8229600" cy="1143000"/>
          </a:xfrm>
        </p:spPr>
        <p:txBody>
          <a:bodyPr/>
          <a:lstStyle/>
          <a:p>
            <a:pPr eaLnBrk="1" hangingPunct="1">
              <a:lnSpc>
                <a:spcPct val="90000"/>
              </a:lnSpc>
            </a:pPr>
            <a:r>
              <a:rPr lang="en-US" smtClean="0"/>
              <a:t>Civil Rights </a:t>
            </a:r>
            <a:br>
              <a:rPr lang="en-US" smtClean="0"/>
            </a:br>
            <a:r>
              <a:rPr lang="en-US" smtClean="0"/>
              <a:t>and Environmental Protection Reforms</a:t>
            </a:r>
          </a:p>
        </p:txBody>
      </p:sp>
      <p:sp>
        <p:nvSpPr>
          <p:cNvPr id="51204" name="Rectangle 4"/>
          <p:cNvSpPr>
            <a:spLocks noGrp="1" noChangeArrowheads="1"/>
          </p:cNvSpPr>
          <p:nvPr>
            <p:ph type="body" sz="half" idx="1"/>
          </p:nvPr>
        </p:nvSpPr>
        <p:spPr>
          <a:xfrm>
            <a:off x="1143000" y="1036638"/>
            <a:ext cx="3810000" cy="2468562"/>
          </a:xfrm>
        </p:spPr>
        <p:txBody>
          <a:bodyPr/>
          <a:lstStyle/>
          <a:p>
            <a:pPr eaLnBrk="1" hangingPunct="1"/>
            <a:r>
              <a:rPr lang="en-US" sz="2400" smtClean="0"/>
              <a:t>Civil Rights Act of 1964</a:t>
            </a:r>
          </a:p>
          <a:p>
            <a:pPr lvl="1" eaLnBrk="1" hangingPunct="1"/>
            <a:r>
              <a:rPr lang="en-US" sz="2000" smtClean="0"/>
              <a:t>Mandated nondiscriminatory conduct in all federally-supported programs</a:t>
            </a:r>
          </a:p>
        </p:txBody>
      </p:sp>
      <p:sp>
        <p:nvSpPr>
          <p:cNvPr id="51205" name="Rectangle 5"/>
          <p:cNvSpPr>
            <a:spLocks noGrp="1" noChangeArrowheads="1"/>
          </p:cNvSpPr>
          <p:nvPr>
            <p:ph type="body" sz="half" idx="2"/>
          </p:nvPr>
        </p:nvSpPr>
        <p:spPr>
          <a:xfrm>
            <a:off x="5257800" y="1036638"/>
            <a:ext cx="3657600" cy="2392362"/>
          </a:xfrm>
        </p:spPr>
        <p:txBody>
          <a:bodyPr/>
          <a:lstStyle/>
          <a:p>
            <a:pPr eaLnBrk="1" hangingPunct="1"/>
            <a:r>
              <a:rPr lang="en-US" sz="2400" smtClean="0"/>
              <a:t>The National Environmental Policy Act of 1969</a:t>
            </a:r>
          </a:p>
          <a:p>
            <a:pPr lvl="1" eaLnBrk="1" hangingPunct="1"/>
            <a:r>
              <a:rPr lang="en-US" sz="2000" smtClean="0"/>
              <a:t>Mandated consideration of environmental impacts</a:t>
            </a:r>
          </a:p>
        </p:txBody>
      </p:sp>
      <p:pic>
        <p:nvPicPr>
          <p:cNvPr id="51230" name="Picture 30"/>
          <p:cNvPicPr>
            <a:picLocks noChangeAspect="1" noChangeArrowheads="1"/>
          </p:cNvPicPr>
          <p:nvPr/>
        </p:nvPicPr>
        <p:blipFill>
          <a:blip r:embed="rId3" cstate="print"/>
          <a:srcRect/>
          <a:stretch>
            <a:fillRect/>
          </a:stretch>
        </p:blipFill>
        <p:spPr bwMode="auto">
          <a:xfrm>
            <a:off x="1981200" y="3048000"/>
            <a:ext cx="2095500" cy="2819400"/>
          </a:xfrm>
          <a:prstGeom prst="rect">
            <a:avLst/>
          </a:prstGeom>
          <a:noFill/>
          <a:ln w="28575">
            <a:solidFill>
              <a:schemeClr val="tx1"/>
            </a:solidFill>
            <a:miter lim="800000"/>
            <a:headEnd/>
            <a:tailEnd/>
          </a:ln>
        </p:spPr>
      </p:pic>
      <p:pic>
        <p:nvPicPr>
          <p:cNvPr id="51231" name="Picture 31" descr="19319861"/>
          <p:cNvPicPr>
            <a:picLocks noChangeAspect="1" noChangeArrowheads="1"/>
          </p:cNvPicPr>
          <p:nvPr/>
        </p:nvPicPr>
        <p:blipFill>
          <a:blip r:embed="rId4" cstate="print">
            <a:lum bright="20000"/>
          </a:blip>
          <a:srcRect/>
          <a:stretch>
            <a:fillRect/>
          </a:stretch>
        </p:blipFill>
        <p:spPr bwMode="auto">
          <a:xfrm>
            <a:off x="5105400" y="3352800"/>
            <a:ext cx="2311400" cy="1539875"/>
          </a:xfrm>
          <a:prstGeom prst="rect">
            <a:avLst/>
          </a:prstGeom>
          <a:noFill/>
          <a:ln w="28575">
            <a:solidFill>
              <a:schemeClr val="tx1"/>
            </a:solidFill>
            <a:miter lim="800000"/>
            <a:headEnd/>
            <a:tailEnd/>
          </a:ln>
        </p:spPr>
      </p:pic>
      <p:pic>
        <p:nvPicPr>
          <p:cNvPr id="51232" name="Picture 32" descr="gas on road"/>
          <p:cNvPicPr>
            <a:picLocks noChangeAspect="1" noChangeArrowheads="1"/>
          </p:cNvPicPr>
          <p:nvPr/>
        </p:nvPicPr>
        <p:blipFill>
          <a:blip r:embed="rId5" cstate="print">
            <a:lum bright="20000"/>
          </a:blip>
          <a:srcRect/>
          <a:stretch>
            <a:fillRect/>
          </a:stretch>
        </p:blipFill>
        <p:spPr bwMode="auto">
          <a:xfrm>
            <a:off x="6629400" y="4267200"/>
            <a:ext cx="2286000" cy="1524000"/>
          </a:xfrm>
          <a:prstGeom prst="rect">
            <a:avLst/>
          </a:prstGeom>
          <a:noFill/>
          <a:ln w="28575">
            <a:solidFill>
              <a:schemeClr val="tx1"/>
            </a:solidFill>
            <a:miter lim="800000"/>
            <a:headEnd/>
            <a:tailEnd/>
          </a:ln>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04">
                                            <p:txEl>
                                              <p:pRg st="0" end="0"/>
                                            </p:txEl>
                                          </p:spTgt>
                                        </p:tgtEl>
                                        <p:attrNameLst>
                                          <p:attrName>style.visibility</p:attrName>
                                        </p:attrNameLst>
                                      </p:cBhvr>
                                      <p:to>
                                        <p:strVal val="visible"/>
                                      </p:to>
                                    </p:set>
                                    <p:animEffect transition="in" filter="fade">
                                      <p:cBhvr>
                                        <p:cTn id="7" dur="2000"/>
                                        <p:tgtEl>
                                          <p:spTgt spid="5120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1204">
                                            <p:txEl>
                                              <p:pRg st="1" end="1"/>
                                            </p:txEl>
                                          </p:spTgt>
                                        </p:tgtEl>
                                        <p:attrNameLst>
                                          <p:attrName>style.visibility</p:attrName>
                                        </p:attrNameLst>
                                      </p:cBhvr>
                                      <p:to>
                                        <p:strVal val="visible"/>
                                      </p:to>
                                    </p:set>
                                    <p:animEffect transition="in" filter="fade">
                                      <p:cBhvr>
                                        <p:cTn id="10" dur="2000"/>
                                        <p:tgtEl>
                                          <p:spTgt spid="51204">
                                            <p:txEl>
                                              <p:pRg st="1" end="1"/>
                                            </p:txEl>
                                          </p:spTgt>
                                        </p:tgtEl>
                                      </p:cBhvr>
                                    </p:animEffect>
                                  </p:childTnLst>
                                </p:cTn>
                              </p:par>
                            </p:childTnLst>
                          </p:cTn>
                        </p:par>
                        <p:par>
                          <p:cTn id="11" fill="hold">
                            <p:stCondLst>
                              <p:cond delay="2000"/>
                            </p:stCondLst>
                            <p:childTnLst>
                              <p:par>
                                <p:cTn id="12" presetID="10" presetClass="entr" presetSubtype="0" fill="hold" nodeType="afterEffect">
                                  <p:stCondLst>
                                    <p:cond delay="2000"/>
                                  </p:stCondLst>
                                  <p:childTnLst>
                                    <p:set>
                                      <p:cBhvr>
                                        <p:cTn id="13" dur="1" fill="hold">
                                          <p:stCondLst>
                                            <p:cond delay="0"/>
                                          </p:stCondLst>
                                        </p:cTn>
                                        <p:tgtEl>
                                          <p:spTgt spid="51230"/>
                                        </p:tgtEl>
                                        <p:attrNameLst>
                                          <p:attrName>style.visibility</p:attrName>
                                        </p:attrNameLst>
                                      </p:cBhvr>
                                      <p:to>
                                        <p:strVal val="visible"/>
                                      </p:to>
                                    </p:set>
                                    <p:animEffect transition="in" filter="fade">
                                      <p:cBhvr>
                                        <p:cTn id="14" dur="2000"/>
                                        <p:tgtEl>
                                          <p:spTgt spid="5123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1205">
                                            <p:txEl>
                                              <p:pRg st="0" end="0"/>
                                            </p:txEl>
                                          </p:spTgt>
                                        </p:tgtEl>
                                        <p:attrNameLst>
                                          <p:attrName>style.visibility</p:attrName>
                                        </p:attrNameLst>
                                      </p:cBhvr>
                                      <p:to>
                                        <p:strVal val="visible"/>
                                      </p:to>
                                    </p:set>
                                    <p:animEffect transition="in" filter="fade">
                                      <p:cBhvr>
                                        <p:cTn id="19" dur="2000"/>
                                        <p:tgtEl>
                                          <p:spTgt spid="51205">
                                            <p:txEl>
                                              <p:pRg st="0" end="0"/>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1205">
                                            <p:txEl>
                                              <p:pRg st="1" end="1"/>
                                            </p:txEl>
                                          </p:spTgt>
                                        </p:tgtEl>
                                        <p:attrNameLst>
                                          <p:attrName>style.visibility</p:attrName>
                                        </p:attrNameLst>
                                      </p:cBhvr>
                                      <p:to>
                                        <p:strVal val="visible"/>
                                      </p:to>
                                    </p:set>
                                    <p:animEffect transition="in" filter="fade">
                                      <p:cBhvr>
                                        <p:cTn id="22" dur="2000"/>
                                        <p:tgtEl>
                                          <p:spTgt spid="51205">
                                            <p:txEl>
                                              <p:pRg st="1" end="1"/>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1231"/>
                                        </p:tgtEl>
                                        <p:attrNameLst>
                                          <p:attrName>style.visibility</p:attrName>
                                        </p:attrNameLst>
                                      </p:cBhvr>
                                      <p:to>
                                        <p:strVal val="visible"/>
                                      </p:to>
                                    </p:set>
                                    <p:animEffect transition="in" filter="fade">
                                      <p:cBhvr>
                                        <p:cTn id="26" dur="2000"/>
                                        <p:tgtEl>
                                          <p:spTgt spid="51231"/>
                                        </p:tgtEl>
                                      </p:cBhvr>
                                    </p:animEffec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51232"/>
                                        </p:tgtEl>
                                        <p:attrNameLst>
                                          <p:attrName>style.visibility</p:attrName>
                                        </p:attrNameLst>
                                      </p:cBhvr>
                                      <p:to>
                                        <p:strVal val="visible"/>
                                      </p:to>
                                    </p:set>
                                    <p:animEffect transition="in" filter="fade">
                                      <p:cBhvr>
                                        <p:cTn id="30" dur="2000"/>
                                        <p:tgtEl>
                                          <p:spTgt spid="51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Growing Tension Over the Urban Interstate</a:t>
            </a:r>
          </a:p>
        </p:txBody>
      </p:sp>
      <p:sp>
        <p:nvSpPr>
          <p:cNvPr id="93187" name="Rectangle 3"/>
          <p:cNvSpPr>
            <a:spLocks noGrp="1" noChangeArrowheads="1"/>
          </p:cNvSpPr>
          <p:nvPr>
            <p:ph type="body" idx="1"/>
          </p:nvPr>
        </p:nvSpPr>
        <p:spPr>
          <a:xfrm>
            <a:off x="1143000" y="914400"/>
            <a:ext cx="7848600" cy="4525963"/>
          </a:xfrm>
        </p:spPr>
        <p:txBody>
          <a:bodyPr/>
          <a:lstStyle/>
          <a:p>
            <a:pPr eaLnBrk="1" hangingPunct="1"/>
            <a:r>
              <a:rPr lang="en-US" smtClean="0"/>
              <a:t>Different priorities </a:t>
            </a:r>
            <a:r>
              <a:rPr lang="en-US" sz="3200" b="1" smtClean="0"/>
              <a:t>→</a:t>
            </a:r>
            <a:endParaRPr lang="en-US" smtClean="0"/>
          </a:p>
          <a:p>
            <a:pPr eaLnBrk="1" hangingPunct="1"/>
            <a:endParaRPr lang="en-US" sz="1800" smtClean="0"/>
          </a:p>
          <a:p>
            <a:pPr eaLnBrk="1" hangingPunct="1"/>
            <a:r>
              <a:rPr lang="en-US" smtClean="0"/>
              <a:t>Proponents</a:t>
            </a:r>
            <a:endParaRPr lang="en-US" sz="800" smtClean="0"/>
          </a:p>
          <a:p>
            <a:pPr lvl="1" eaLnBrk="1" hangingPunct="1"/>
            <a:r>
              <a:rPr lang="en-US" smtClean="0"/>
              <a:t>Efficient movement of goods and people</a:t>
            </a:r>
          </a:p>
          <a:p>
            <a:pPr lvl="1" eaLnBrk="1" hangingPunct="1"/>
            <a:endParaRPr lang="en-US" sz="800" smtClean="0"/>
          </a:p>
          <a:p>
            <a:pPr lvl="1" eaLnBrk="1" hangingPunct="1"/>
            <a:r>
              <a:rPr lang="en-US" smtClean="0"/>
              <a:t>Economic impact of project expenditures</a:t>
            </a:r>
          </a:p>
          <a:p>
            <a:pPr lvl="1" eaLnBrk="1" hangingPunct="1"/>
            <a:endParaRPr lang="en-US" sz="800" smtClean="0"/>
          </a:p>
          <a:p>
            <a:pPr lvl="1" eaLnBrk="1" hangingPunct="1"/>
            <a:r>
              <a:rPr lang="en-US" smtClean="0"/>
              <a:t>Project completion</a:t>
            </a:r>
          </a:p>
          <a:p>
            <a:pPr lvl="1" eaLnBrk="1" hangingPunct="1"/>
            <a:endParaRPr lang="en-US" sz="1800" smtClean="0"/>
          </a:p>
          <a:p>
            <a:pPr eaLnBrk="1" hangingPunct="1"/>
            <a:r>
              <a:rPr lang="en-US" smtClean="0"/>
              <a:t>Opponents </a:t>
            </a:r>
          </a:p>
          <a:p>
            <a:pPr lvl="1" eaLnBrk="1" hangingPunct="1"/>
            <a:r>
              <a:rPr lang="en-US" smtClean="0"/>
              <a:t>Adverse impacts on neighborhoods</a:t>
            </a:r>
          </a:p>
          <a:p>
            <a:pPr lvl="1" eaLnBrk="1" hangingPunct="1"/>
            <a:endParaRPr lang="en-US" sz="800" smtClean="0"/>
          </a:p>
          <a:p>
            <a:pPr lvl="1" eaLnBrk="1" hangingPunct="1"/>
            <a:r>
              <a:rPr lang="en-US" smtClean="0"/>
              <a:t>Loss of valuable land</a:t>
            </a:r>
          </a:p>
          <a:p>
            <a:pPr lvl="1" eaLnBrk="1" hangingPunct="1"/>
            <a:endParaRPr lang="en-US" sz="800" smtClean="0"/>
          </a:p>
          <a:p>
            <a:pPr lvl="1" eaLnBrk="1" hangingPunct="1"/>
            <a:r>
              <a:rPr lang="en-US" smtClean="0"/>
              <a:t>Urban traffic congestion</a:t>
            </a:r>
          </a:p>
        </p:txBody>
      </p:sp>
      <p:sp>
        <p:nvSpPr>
          <p:cNvPr id="93188" name="Text Box 4"/>
          <p:cNvSpPr txBox="1">
            <a:spLocks noChangeArrowheads="1"/>
          </p:cNvSpPr>
          <p:nvPr/>
        </p:nvSpPr>
        <p:spPr bwMode="auto">
          <a:xfrm>
            <a:off x="4572000" y="990600"/>
            <a:ext cx="2743200" cy="457200"/>
          </a:xfrm>
          <a:prstGeom prst="rect">
            <a:avLst/>
          </a:prstGeom>
          <a:noFill/>
          <a:ln w="9525">
            <a:noFill/>
            <a:miter lim="800000"/>
            <a:headEnd/>
            <a:tailEnd/>
          </a:ln>
        </p:spPr>
        <p:txBody>
          <a:bodyPr>
            <a:spAutoFit/>
          </a:bodyPr>
          <a:lstStyle/>
          <a:p>
            <a:pPr>
              <a:spcBef>
                <a:spcPct val="50000"/>
              </a:spcBef>
            </a:pPr>
            <a:r>
              <a:rPr lang="en-US" sz="2400" dirty="0">
                <a:solidFill>
                  <a:srgbClr val="CC3300"/>
                </a:solidFill>
                <a:latin typeface="Arial" pitchFamily="34" charset="0"/>
              </a:rPr>
              <a:t>Conflict</a:t>
            </a: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animEffect transition="in" filter="dissolve">
                                      <p:cBhvr>
                                        <p:cTn id="7" dur="500"/>
                                        <p:tgtEl>
                                          <p:spTgt spid="93187">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500"/>
                                  </p:stCondLst>
                                  <p:childTnLst>
                                    <p:set>
                                      <p:cBhvr>
                                        <p:cTn id="10" dur="1" fill="hold">
                                          <p:stCondLst>
                                            <p:cond delay="0"/>
                                          </p:stCondLst>
                                        </p:cTn>
                                        <p:tgtEl>
                                          <p:spTgt spid="93188"/>
                                        </p:tgtEl>
                                        <p:attrNameLst>
                                          <p:attrName>style.visibility</p:attrName>
                                        </p:attrNameLst>
                                      </p:cBhvr>
                                      <p:to>
                                        <p:strVal val="visible"/>
                                      </p:to>
                                    </p:set>
                                    <p:animEffect transition="in" filter="dissolve">
                                      <p:cBhvr>
                                        <p:cTn id="11" dur="500"/>
                                        <p:tgtEl>
                                          <p:spTgt spid="93188"/>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93187">
                                            <p:txEl>
                                              <p:pRg st="2" end="2"/>
                                            </p:txEl>
                                          </p:spTgt>
                                        </p:tgtEl>
                                        <p:attrNameLst>
                                          <p:attrName>style.visibility</p:attrName>
                                        </p:attrNameLst>
                                      </p:cBhvr>
                                      <p:to>
                                        <p:strVal val="visible"/>
                                      </p:to>
                                    </p:set>
                                    <p:animEffect transition="in" filter="dissolve">
                                      <p:cBhvr>
                                        <p:cTn id="16" dur="1000"/>
                                        <p:tgtEl>
                                          <p:spTgt spid="93187">
                                            <p:txEl>
                                              <p:pRg st="2" end="2"/>
                                            </p:txEl>
                                          </p:spTgt>
                                        </p:tgtEl>
                                      </p:cBhvr>
                                    </p:animEffect>
                                  </p:childTnLst>
                                </p:cTn>
                              </p:par>
                            </p:childTnLst>
                          </p:cTn>
                        </p:par>
                        <p:par>
                          <p:cTn id="17" fill="hold">
                            <p:stCondLst>
                              <p:cond delay="1000"/>
                            </p:stCondLst>
                            <p:childTnLst>
                              <p:par>
                                <p:cTn id="18" presetID="9" presetClass="entr" presetSubtype="0" fill="hold" grpId="0" nodeType="afterEffect">
                                  <p:stCondLst>
                                    <p:cond delay="0"/>
                                  </p:stCondLst>
                                  <p:childTnLst>
                                    <p:set>
                                      <p:cBhvr>
                                        <p:cTn id="19" dur="1" fill="hold">
                                          <p:stCondLst>
                                            <p:cond delay="0"/>
                                          </p:stCondLst>
                                        </p:cTn>
                                        <p:tgtEl>
                                          <p:spTgt spid="93187">
                                            <p:txEl>
                                              <p:pRg st="3" end="3"/>
                                            </p:txEl>
                                          </p:spTgt>
                                        </p:tgtEl>
                                        <p:attrNameLst>
                                          <p:attrName>style.visibility</p:attrName>
                                        </p:attrNameLst>
                                      </p:cBhvr>
                                      <p:to>
                                        <p:strVal val="visible"/>
                                      </p:to>
                                    </p:set>
                                    <p:animEffect transition="in" filter="dissolve">
                                      <p:cBhvr>
                                        <p:cTn id="20" dur="500"/>
                                        <p:tgtEl>
                                          <p:spTgt spid="93187">
                                            <p:txEl>
                                              <p:pRg st="3" end="3"/>
                                            </p:txEl>
                                          </p:spTgt>
                                        </p:tgtEl>
                                      </p:cBhvr>
                                    </p:animEffect>
                                  </p:childTnLst>
                                </p:cTn>
                              </p:par>
                            </p:childTnLst>
                          </p:cTn>
                        </p:par>
                        <p:par>
                          <p:cTn id="21" fill="hold">
                            <p:stCondLst>
                              <p:cond delay="1500"/>
                            </p:stCondLst>
                            <p:childTnLst>
                              <p:par>
                                <p:cTn id="22" presetID="9" presetClass="entr" presetSubtype="0" fill="hold" grpId="0" nodeType="afterEffect">
                                  <p:stCondLst>
                                    <p:cond delay="0"/>
                                  </p:stCondLst>
                                  <p:childTnLst>
                                    <p:set>
                                      <p:cBhvr>
                                        <p:cTn id="23" dur="1" fill="hold">
                                          <p:stCondLst>
                                            <p:cond delay="0"/>
                                          </p:stCondLst>
                                        </p:cTn>
                                        <p:tgtEl>
                                          <p:spTgt spid="93187">
                                            <p:txEl>
                                              <p:pRg st="5" end="5"/>
                                            </p:txEl>
                                          </p:spTgt>
                                        </p:tgtEl>
                                        <p:attrNameLst>
                                          <p:attrName>style.visibility</p:attrName>
                                        </p:attrNameLst>
                                      </p:cBhvr>
                                      <p:to>
                                        <p:strVal val="visible"/>
                                      </p:to>
                                    </p:set>
                                    <p:animEffect transition="in" filter="dissolve">
                                      <p:cBhvr>
                                        <p:cTn id="24" dur="500"/>
                                        <p:tgtEl>
                                          <p:spTgt spid="93187">
                                            <p:txEl>
                                              <p:pRg st="5" end="5"/>
                                            </p:txEl>
                                          </p:spTgt>
                                        </p:tgtEl>
                                      </p:cBhvr>
                                    </p:animEffect>
                                  </p:childTnLst>
                                </p:cTn>
                              </p:par>
                            </p:childTnLst>
                          </p:cTn>
                        </p:par>
                        <p:par>
                          <p:cTn id="25" fill="hold">
                            <p:stCondLst>
                              <p:cond delay="2000"/>
                            </p:stCondLst>
                            <p:childTnLst>
                              <p:par>
                                <p:cTn id="26" presetID="9" presetClass="entr" presetSubtype="0" fill="hold" grpId="0" nodeType="afterEffect">
                                  <p:stCondLst>
                                    <p:cond delay="0"/>
                                  </p:stCondLst>
                                  <p:childTnLst>
                                    <p:set>
                                      <p:cBhvr>
                                        <p:cTn id="27" dur="1" fill="hold">
                                          <p:stCondLst>
                                            <p:cond delay="0"/>
                                          </p:stCondLst>
                                        </p:cTn>
                                        <p:tgtEl>
                                          <p:spTgt spid="93187">
                                            <p:txEl>
                                              <p:pRg st="7" end="7"/>
                                            </p:txEl>
                                          </p:spTgt>
                                        </p:tgtEl>
                                        <p:attrNameLst>
                                          <p:attrName>style.visibility</p:attrName>
                                        </p:attrNameLst>
                                      </p:cBhvr>
                                      <p:to>
                                        <p:strVal val="visible"/>
                                      </p:to>
                                    </p:set>
                                    <p:animEffect transition="in" filter="dissolve">
                                      <p:cBhvr>
                                        <p:cTn id="28" dur="500"/>
                                        <p:tgtEl>
                                          <p:spTgt spid="93187">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93187">
                                            <p:txEl>
                                              <p:pRg st="9" end="9"/>
                                            </p:txEl>
                                          </p:spTgt>
                                        </p:tgtEl>
                                        <p:attrNameLst>
                                          <p:attrName>style.visibility</p:attrName>
                                        </p:attrNameLst>
                                      </p:cBhvr>
                                      <p:to>
                                        <p:strVal val="visible"/>
                                      </p:to>
                                    </p:set>
                                    <p:animEffect transition="in" filter="dissolve">
                                      <p:cBhvr>
                                        <p:cTn id="33" dur="500"/>
                                        <p:tgtEl>
                                          <p:spTgt spid="93187">
                                            <p:txEl>
                                              <p:pRg st="9" end="9"/>
                                            </p:txEl>
                                          </p:spTgt>
                                        </p:tgtEl>
                                      </p:cBhvr>
                                    </p:animEffect>
                                  </p:childTnLst>
                                </p:cTn>
                              </p:par>
                            </p:childTnLst>
                          </p:cTn>
                        </p:par>
                        <p:par>
                          <p:cTn id="34" fill="hold">
                            <p:stCondLst>
                              <p:cond delay="500"/>
                            </p:stCondLst>
                            <p:childTnLst>
                              <p:par>
                                <p:cTn id="35" presetID="9" presetClass="entr" presetSubtype="0" fill="hold" grpId="0" nodeType="afterEffect">
                                  <p:stCondLst>
                                    <p:cond delay="0"/>
                                  </p:stCondLst>
                                  <p:childTnLst>
                                    <p:set>
                                      <p:cBhvr>
                                        <p:cTn id="36" dur="1" fill="hold">
                                          <p:stCondLst>
                                            <p:cond delay="0"/>
                                          </p:stCondLst>
                                        </p:cTn>
                                        <p:tgtEl>
                                          <p:spTgt spid="93187">
                                            <p:txEl>
                                              <p:pRg st="10" end="10"/>
                                            </p:txEl>
                                          </p:spTgt>
                                        </p:tgtEl>
                                        <p:attrNameLst>
                                          <p:attrName>style.visibility</p:attrName>
                                        </p:attrNameLst>
                                      </p:cBhvr>
                                      <p:to>
                                        <p:strVal val="visible"/>
                                      </p:to>
                                    </p:set>
                                    <p:animEffect transition="in" filter="dissolve">
                                      <p:cBhvr>
                                        <p:cTn id="37" dur="500"/>
                                        <p:tgtEl>
                                          <p:spTgt spid="93187">
                                            <p:txEl>
                                              <p:pRg st="10" end="10"/>
                                            </p:txEl>
                                          </p:spTgt>
                                        </p:tgtEl>
                                      </p:cBhvr>
                                    </p:animEffect>
                                  </p:childTnLst>
                                </p:cTn>
                              </p:par>
                            </p:childTnLst>
                          </p:cTn>
                        </p:par>
                        <p:par>
                          <p:cTn id="38" fill="hold">
                            <p:stCondLst>
                              <p:cond delay="1000"/>
                            </p:stCondLst>
                            <p:childTnLst>
                              <p:par>
                                <p:cTn id="39" presetID="9" presetClass="entr" presetSubtype="0" fill="hold" grpId="0" nodeType="afterEffect">
                                  <p:stCondLst>
                                    <p:cond delay="0"/>
                                  </p:stCondLst>
                                  <p:childTnLst>
                                    <p:set>
                                      <p:cBhvr>
                                        <p:cTn id="40" dur="1" fill="hold">
                                          <p:stCondLst>
                                            <p:cond delay="0"/>
                                          </p:stCondLst>
                                        </p:cTn>
                                        <p:tgtEl>
                                          <p:spTgt spid="93187">
                                            <p:txEl>
                                              <p:pRg st="12" end="12"/>
                                            </p:txEl>
                                          </p:spTgt>
                                        </p:tgtEl>
                                        <p:attrNameLst>
                                          <p:attrName>style.visibility</p:attrName>
                                        </p:attrNameLst>
                                      </p:cBhvr>
                                      <p:to>
                                        <p:strVal val="visible"/>
                                      </p:to>
                                    </p:set>
                                    <p:animEffect transition="in" filter="dissolve">
                                      <p:cBhvr>
                                        <p:cTn id="41" dur="500"/>
                                        <p:tgtEl>
                                          <p:spTgt spid="93187">
                                            <p:txEl>
                                              <p:pRg st="12" end="12"/>
                                            </p:txEl>
                                          </p:spTgt>
                                        </p:tgtEl>
                                      </p:cBhvr>
                                    </p:animEffect>
                                  </p:childTnLst>
                                </p:cTn>
                              </p:par>
                            </p:childTnLst>
                          </p:cTn>
                        </p:par>
                        <p:par>
                          <p:cTn id="42" fill="hold">
                            <p:stCondLst>
                              <p:cond delay="1500"/>
                            </p:stCondLst>
                            <p:childTnLst>
                              <p:par>
                                <p:cTn id="43" presetID="9" presetClass="entr" presetSubtype="0" fill="hold" grpId="0" nodeType="afterEffect">
                                  <p:stCondLst>
                                    <p:cond delay="0"/>
                                  </p:stCondLst>
                                  <p:childTnLst>
                                    <p:set>
                                      <p:cBhvr>
                                        <p:cTn id="44" dur="1" fill="hold">
                                          <p:stCondLst>
                                            <p:cond delay="0"/>
                                          </p:stCondLst>
                                        </p:cTn>
                                        <p:tgtEl>
                                          <p:spTgt spid="93187">
                                            <p:txEl>
                                              <p:pRg st="14" end="14"/>
                                            </p:txEl>
                                          </p:spTgt>
                                        </p:tgtEl>
                                        <p:attrNameLst>
                                          <p:attrName>style.visibility</p:attrName>
                                        </p:attrNameLst>
                                      </p:cBhvr>
                                      <p:to>
                                        <p:strVal val="visible"/>
                                      </p:to>
                                    </p:set>
                                    <p:animEffect transition="in" filter="dissolve">
                                      <p:cBhvr>
                                        <p:cTn id="45" dur="500"/>
                                        <p:tgtEl>
                                          <p:spTgt spid="93187">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p:bldP spid="9318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914400" y="-76200"/>
            <a:ext cx="8229600" cy="1143000"/>
          </a:xfrm>
        </p:spPr>
        <p:txBody>
          <a:bodyPr/>
          <a:lstStyle/>
          <a:p>
            <a:pPr eaLnBrk="1" hangingPunct="1"/>
            <a:r>
              <a:rPr lang="en-US" smtClean="0"/>
              <a:t>The Origin of the MPO: The Regional Theme</a:t>
            </a:r>
          </a:p>
        </p:txBody>
      </p:sp>
      <p:sp>
        <p:nvSpPr>
          <p:cNvPr id="8195" name="Rectangle 3"/>
          <p:cNvSpPr>
            <a:spLocks noGrp="1" noChangeArrowheads="1"/>
          </p:cNvSpPr>
          <p:nvPr>
            <p:ph type="body" idx="1"/>
          </p:nvPr>
        </p:nvSpPr>
        <p:spPr>
          <a:xfrm>
            <a:off x="1143000" y="1143000"/>
            <a:ext cx="4343400" cy="4525963"/>
          </a:xfrm>
        </p:spPr>
        <p:txBody>
          <a:bodyPr/>
          <a:lstStyle/>
          <a:p>
            <a:pPr eaLnBrk="1" hangingPunct="1">
              <a:lnSpc>
                <a:spcPct val="120000"/>
              </a:lnSpc>
            </a:pPr>
            <a:r>
              <a:rPr lang="en-US" smtClean="0"/>
              <a:t>Need for regional transportation planning recognized by the late 1950s</a:t>
            </a:r>
          </a:p>
          <a:p>
            <a:pPr eaLnBrk="1" hangingPunct="1">
              <a:lnSpc>
                <a:spcPct val="80000"/>
              </a:lnSpc>
            </a:pPr>
            <a:endParaRPr lang="en-US" smtClean="0"/>
          </a:p>
          <a:p>
            <a:pPr eaLnBrk="1" hangingPunct="1">
              <a:lnSpc>
                <a:spcPct val="120000"/>
              </a:lnSpc>
            </a:pPr>
            <a:r>
              <a:rPr lang="en-US" smtClean="0"/>
              <a:t>In the early 1970s, Congress decided a new form of government was needed for regional coordination</a:t>
            </a:r>
          </a:p>
        </p:txBody>
      </p:sp>
      <p:pic>
        <p:nvPicPr>
          <p:cNvPr id="18436" name="Picture 12" descr="1950s Transportation Conference"/>
          <p:cNvPicPr>
            <a:picLocks noChangeAspect="1" noChangeArrowheads="1"/>
          </p:cNvPicPr>
          <p:nvPr/>
        </p:nvPicPr>
        <p:blipFill>
          <a:blip r:embed="rId3" cstate="print">
            <a:lum bright="30000"/>
          </a:blip>
          <a:srcRect/>
          <a:stretch>
            <a:fillRect/>
          </a:stretch>
        </p:blipFill>
        <p:spPr bwMode="auto">
          <a:xfrm>
            <a:off x="5981700" y="1173163"/>
            <a:ext cx="2781300" cy="2179637"/>
          </a:xfrm>
          <a:prstGeom prst="rect">
            <a:avLst/>
          </a:prstGeom>
          <a:noFill/>
          <a:ln w="28575">
            <a:solidFill>
              <a:schemeClr val="tx1"/>
            </a:solidFill>
            <a:miter lim="800000"/>
            <a:headEnd/>
            <a:tailEnd/>
          </a:ln>
        </p:spPr>
      </p:pic>
      <p:pic>
        <p:nvPicPr>
          <p:cNvPr id="18437" name="Picture 13" descr="1950s Transportation Conference2"/>
          <p:cNvPicPr>
            <a:picLocks noChangeAspect="1" noChangeArrowheads="1"/>
          </p:cNvPicPr>
          <p:nvPr/>
        </p:nvPicPr>
        <p:blipFill>
          <a:blip r:embed="rId4" cstate="print"/>
          <a:srcRect/>
          <a:stretch>
            <a:fillRect/>
          </a:stretch>
        </p:blipFill>
        <p:spPr bwMode="auto">
          <a:xfrm>
            <a:off x="5943600" y="3749675"/>
            <a:ext cx="2819400" cy="1889125"/>
          </a:xfrm>
          <a:prstGeom prst="rect">
            <a:avLst/>
          </a:prstGeom>
          <a:noFill/>
          <a:ln w="28575">
            <a:solidFill>
              <a:schemeClr val="tx1"/>
            </a:solidFill>
            <a:miter lim="800000"/>
            <a:headEnd/>
            <a:tailEnd/>
          </a:ln>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dissolve">
                                      <p:cBhvr>
                                        <p:cTn id="7" dur="5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195">
                                            <p:txEl>
                                              <p:pRg st="2" end="2"/>
                                            </p:txEl>
                                          </p:spTgt>
                                        </p:tgtEl>
                                        <p:attrNameLst>
                                          <p:attrName>style.visibility</p:attrName>
                                        </p:attrNameLst>
                                      </p:cBhvr>
                                      <p:to>
                                        <p:strVal val="visible"/>
                                      </p:to>
                                    </p:set>
                                    <p:animEffect transition="in" filter="dissolve">
                                      <p:cBhvr>
                                        <p:cTn id="12" dur="500"/>
                                        <p:tgtEl>
                                          <p:spTgt spid="81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The Origin of MPOs: The Urban Theme</a:t>
            </a:r>
          </a:p>
        </p:txBody>
      </p:sp>
      <p:sp>
        <p:nvSpPr>
          <p:cNvPr id="9219" name="Rectangle 3"/>
          <p:cNvSpPr>
            <a:spLocks noGrp="1" noChangeArrowheads="1"/>
          </p:cNvSpPr>
          <p:nvPr>
            <p:ph type="body" idx="1"/>
          </p:nvPr>
        </p:nvSpPr>
        <p:spPr>
          <a:xfrm>
            <a:off x="1143000" y="1066800"/>
            <a:ext cx="4114800" cy="4525963"/>
          </a:xfrm>
        </p:spPr>
        <p:txBody>
          <a:bodyPr/>
          <a:lstStyle/>
          <a:p>
            <a:pPr eaLnBrk="1" hangingPunct="1">
              <a:lnSpc>
                <a:spcPct val="110000"/>
              </a:lnSpc>
            </a:pPr>
            <a:r>
              <a:rPr lang="en-US" sz="2200" smtClean="0"/>
              <a:t>State highway and road construction focused on efficiency and safety</a:t>
            </a:r>
          </a:p>
          <a:p>
            <a:pPr eaLnBrk="1" hangingPunct="1">
              <a:lnSpc>
                <a:spcPct val="90000"/>
              </a:lnSpc>
            </a:pPr>
            <a:endParaRPr lang="en-US" sz="1800" smtClean="0"/>
          </a:p>
          <a:p>
            <a:pPr eaLnBrk="1" hangingPunct="1">
              <a:lnSpc>
                <a:spcPct val="90000"/>
              </a:lnSpc>
            </a:pPr>
            <a:r>
              <a:rPr lang="en-US" sz="2200" smtClean="0"/>
              <a:t>Cities focused on urban congestion and mobility</a:t>
            </a:r>
          </a:p>
          <a:p>
            <a:pPr eaLnBrk="1" hangingPunct="1">
              <a:lnSpc>
                <a:spcPct val="90000"/>
              </a:lnSpc>
            </a:pPr>
            <a:endParaRPr lang="en-US" sz="1800" smtClean="0"/>
          </a:p>
          <a:p>
            <a:pPr eaLnBrk="1" hangingPunct="1">
              <a:lnSpc>
                <a:spcPct val="90000"/>
              </a:lnSpc>
            </a:pPr>
            <a:r>
              <a:rPr lang="en-US" sz="2200" smtClean="0"/>
              <a:t>Congress sought to ensure urban influence</a:t>
            </a:r>
          </a:p>
        </p:txBody>
      </p:sp>
      <p:pic>
        <p:nvPicPr>
          <p:cNvPr id="19460" name="Picture 11" descr="1950s Arterial"/>
          <p:cNvPicPr>
            <a:picLocks noChangeAspect="1" noChangeArrowheads="1"/>
          </p:cNvPicPr>
          <p:nvPr/>
        </p:nvPicPr>
        <p:blipFill>
          <a:blip r:embed="rId3" cstate="print"/>
          <a:srcRect/>
          <a:stretch>
            <a:fillRect/>
          </a:stretch>
        </p:blipFill>
        <p:spPr bwMode="auto">
          <a:xfrm>
            <a:off x="1219200" y="4675188"/>
            <a:ext cx="7467600" cy="1125537"/>
          </a:xfrm>
          <a:prstGeom prst="rect">
            <a:avLst/>
          </a:prstGeom>
          <a:noFill/>
          <a:ln w="28575">
            <a:solidFill>
              <a:schemeClr val="tx1"/>
            </a:solidFill>
            <a:miter lim="800000"/>
            <a:headEnd/>
            <a:tailEnd/>
          </a:ln>
        </p:spPr>
      </p:pic>
      <p:pic>
        <p:nvPicPr>
          <p:cNvPr id="19461" name="Picture 13" descr="1950s Multimodal"/>
          <p:cNvPicPr>
            <a:picLocks noChangeAspect="1" noChangeArrowheads="1"/>
          </p:cNvPicPr>
          <p:nvPr/>
        </p:nvPicPr>
        <p:blipFill>
          <a:blip r:embed="rId4" cstate="print"/>
          <a:srcRect/>
          <a:stretch>
            <a:fillRect/>
          </a:stretch>
        </p:blipFill>
        <p:spPr bwMode="auto">
          <a:xfrm>
            <a:off x="5257800" y="1406525"/>
            <a:ext cx="3429000" cy="2555875"/>
          </a:xfrm>
          <a:prstGeom prst="rect">
            <a:avLst/>
          </a:prstGeom>
          <a:noFill/>
          <a:ln w="28575">
            <a:solidFill>
              <a:schemeClr val="tx1"/>
            </a:solidFill>
            <a:miter lim="800000"/>
            <a:headEnd/>
            <a:tailEnd/>
          </a:ln>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dissolve">
                                      <p:cBhvr>
                                        <p:cTn id="7" dur="500"/>
                                        <p:tgtEl>
                                          <p:spTgt spid="9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219">
                                            <p:txEl>
                                              <p:pRg st="2" end="2"/>
                                            </p:txEl>
                                          </p:spTgt>
                                        </p:tgtEl>
                                        <p:attrNameLst>
                                          <p:attrName>style.visibility</p:attrName>
                                        </p:attrNameLst>
                                      </p:cBhvr>
                                      <p:to>
                                        <p:strVal val="visible"/>
                                      </p:to>
                                    </p:set>
                                    <p:animEffect transition="in" filter="dissolve">
                                      <p:cBhvr>
                                        <p:cTn id="12" dur="500"/>
                                        <p:tgtEl>
                                          <p:spTgt spid="92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219">
                                            <p:txEl>
                                              <p:pRg st="4" end="4"/>
                                            </p:txEl>
                                          </p:spTgt>
                                        </p:tgtEl>
                                        <p:attrNameLst>
                                          <p:attrName>style.visibility</p:attrName>
                                        </p:attrNameLst>
                                      </p:cBhvr>
                                      <p:to>
                                        <p:strVal val="visible"/>
                                      </p:to>
                                    </p:set>
                                    <p:animEffect transition="in" filter="dissolve">
                                      <p:cBhvr>
                                        <p:cTn id="17" dur="500"/>
                                        <p:tgtEl>
                                          <p:spTgt spid="92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The Creation of MPOs: The 1973 Highway Act</a:t>
            </a:r>
          </a:p>
        </p:txBody>
      </p:sp>
      <p:sp>
        <p:nvSpPr>
          <p:cNvPr id="13315" name="Rectangle 3"/>
          <p:cNvSpPr>
            <a:spLocks noGrp="1" noChangeArrowheads="1"/>
          </p:cNvSpPr>
          <p:nvPr>
            <p:ph type="body" idx="1"/>
          </p:nvPr>
        </p:nvSpPr>
        <p:spPr>
          <a:xfrm>
            <a:off x="1143000" y="1219200"/>
            <a:ext cx="7467600" cy="4800600"/>
          </a:xfrm>
        </p:spPr>
        <p:txBody>
          <a:bodyPr/>
          <a:lstStyle/>
          <a:p>
            <a:pPr eaLnBrk="1" hangingPunct="1"/>
            <a:r>
              <a:rPr lang="en-US" smtClean="0"/>
              <a:t>Mandated MPOs for urban areas of over 50,000 in population</a:t>
            </a:r>
          </a:p>
          <a:p>
            <a:pPr eaLnBrk="1" hangingPunct="1"/>
            <a:endParaRPr lang="en-US" sz="1800" smtClean="0"/>
          </a:p>
          <a:p>
            <a:pPr eaLnBrk="1" hangingPunct="1"/>
            <a:r>
              <a:rPr lang="en-US" smtClean="0"/>
              <a:t>Required MPOs to approach transportation planning in a multi-modal manner</a:t>
            </a:r>
          </a:p>
          <a:p>
            <a:pPr eaLnBrk="1" hangingPunct="1"/>
            <a:endParaRPr lang="en-US" sz="1800" smtClean="0"/>
          </a:p>
          <a:p>
            <a:pPr eaLnBrk="1" hangingPunct="1"/>
            <a:r>
              <a:rPr lang="en-US" smtClean="0"/>
              <a:t>Allocated funds from the Highway Trust Fund for the purpose of funding the planning activities of these MPOs</a:t>
            </a:r>
          </a:p>
          <a:p>
            <a:pPr eaLnBrk="1" hangingPunct="1"/>
            <a:endParaRPr lang="en-US" sz="800" smtClean="0"/>
          </a:p>
          <a:p>
            <a:pPr lvl="1" eaLnBrk="1" hangingPunct="1"/>
            <a:r>
              <a:rPr lang="en-US" smtClean="0"/>
              <a:t>PL funds</a:t>
            </a:r>
          </a:p>
          <a:p>
            <a:pPr eaLnBrk="1" hangingPunct="1"/>
            <a:endParaRPr lang="en-US" smtClean="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dissolve">
                                      <p:cBhvr>
                                        <p:cTn id="7" dur="500"/>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315">
                                            <p:txEl>
                                              <p:pRg st="2" end="2"/>
                                            </p:txEl>
                                          </p:spTgt>
                                        </p:tgtEl>
                                        <p:attrNameLst>
                                          <p:attrName>style.visibility</p:attrName>
                                        </p:attrNameLst>
                                      </p:cBhvr>
                                      <p:to>
                                        <p:strVal val="visible"/>
                                      </p:to>
                                    </p:set>
                                    <p:animEffect transition="in" filter="dissolve">
                                      <p:cBhvr>
                                        <p:cTn id="12" dur="500"/>
                                        <p:tgtEl>
                                          <p:spTgt spid="133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315">
                                            <p:txEl>
                                              <p:pRg st="4" end="4"/>
                                            </p:txEl>
                                          </p:spTgt>
                                        </p:tgtEl>
                                        <p:attrNameLst>
                                          <p:attrName>style.visibility</p:attrName>
                                        </p:attrNameLst>
                                      </p:cBhvr>
                                      <p:to>
                                        <p:strVal val="visible"/>
                                      </p:to>
                                    </p:set>
                                    <p:animEffect transition="in" filter="dissolve">
                                      <p:cBhvr>
                                        <p:cTn id="17" dur="500"/>
                                        <p:tgtEl>
                                          <p:spTgt spid="13315">
                                            <p:txEl>
                                              <p:pRg st="4" end="4"/>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3315">
                                            <p:txEl>
                                              <p:pRg st="6" end="6"/>
                                            </p:txEl>
                                          </p:spTgt>
                                        </p:tgtEl>
                                        <p:attrNameLst>
                                          <p:attrName>style.visibility</p:attrName>
                                        </p:attrNameLst>
                                      </p:cBhvr>
                                      <p:to>
                                        <p:strVal val="visible"/>
                                      </p:to>
                                    </p:set>
                                    <p:animEffect transition="in" filter="dissolve">
                                      <p:cBhvr>
                                        <p:cTn id="20" dur="500"/>
                                        <p:tgtEl>
                                          <p:spTgt spid="133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2" name="Picture 2" descr="Gas Shortage 17"/>
          <p:cNvPicPr>
            <a:picLocks noChangeAspect="1" noChangeArrowheads="1"/>
          </p:cNvPicPr>
          <p:nvPr/>
        </p:nvPicPr>
        <p:blipFill>
          <a:blip r:embed="rId3" cstate="print"/>
          <a:srcRect/>
          <a:stretch>
            <a:fillRect/>
          </a:stretch>
        </p:blipFill>
        <p:spPr bwMode="auto">
          <a:xfrm>
            <a:off x="5410200" y="2057400"/>
            <a:ext cx="3505200" cy="2197100"/>
          </a:xfrm>
          <a:prstGeom prst="rect">
            <a:avLst/>
          </a:prstGeom>
          <a:noFill/>
          <a:ln w="28575">
            <a:solidFill>
              <a:schemeClr val="tx1"/>
            </a:solidFill>
            <a:miter lim="800000"/>
            <a:headEnd/>
            <a:tailEnd/>
          </a:ln>
        </p:spPr>
      </p:pic>
      <p:sp>
        <p:nvSpPr>
          <p:cNvPr id="21507" name="Rectangle 3"/>
          <p:cNvSpPr>
            <a:spLocks noGrp="1" noChangeArrowheads="1"/>
          </p:cNvSpPr>
          <p:nvPr>
            <p:ph type="title"/>
          </p:nvPr>
        </p:nvSpPr>
        <p:spPr/>
        <p:txBody>
          <a:bodyPr/>
          <a:lstStyle/>
          <a:p>
            <a:pPr eaLnBrk="1" hangingPunct="1"/>
            <a:r>
              <a:rPr lang="en-US" smtClean="0"/>
              <a:t>1970s: New and Renewed Policy Priorities</a:t>
            </a:r>
          </a:p>
        </p:txBody>
      </p:sp>
      <p:sp>
        <p:nvSpPr>
          <p:cNvPr id="271364" name="Rectangle 4"/>
          <p:cNvSpPr>
            <a:spLocks noGrp="1" noChangeArrowheads="1"/>
          </p:cNvSpPr>
          <p:nvPr>
            <p:ph type="body" idx="1"/>
          </p:nvPr>
        </p:nvSpPr>
        <p:spPr>
          <a:xfrm>
            <a:off x="1143000" y="1219200"/>
            <a:ext cx="3962400" cy="533400"/>
          </a:xfrm>
        </p:spPr>
        <p:txBody>
          <a:bodyPr/>
          <a:lstStyle/>
          <a:p>
            <a:pPr eaLnBrk="1" hangingPunct="1"/>
            <a:r>
              <a:rPr lang="en-US" sz="2800" smtClean="0"/>
              <a:t>Energy conservation</a:t>
            </a:r>
            <a:endParaRPr lang="en-US" sz="1800" smtClean="0"/>
          </a:p>
        </p:txBody>
      </p:sp>
      <p:pic>
        <p:nvPicPr>
          <p:cNvPr id="271365" name="Picture 5" descr="gas line 1970s msn encarta"/>
          <p:cNvPicPr>
            <a:picLocks noChangeAspect="1" noChangeArrowheads="1"/>
          </p:cNvPicPr>
          <p:nvPr/>
        </p:nvPicPr>
        <p:blipFill>
          <a:blip r:embed="rId4" cstate="print"/>
          <a:srcRect/>
          <a:stretch>
            <a:fillRect/>
          </a:stretch>
        </p:blipFill>
        <p:spPr bwMode="auto">
          <a:xfrm>
            <a:off x="5410200" y="1752600"/>
            <a:ext cx="3505200" cy="2209800"/>
          </a:xfrm>
          <a:prstGeom prst="rect">
            <a:avLst/>
          </a:prstGeom>
          <a:noFill/>
          <a:ln w="28575">
            <a:solidFill>
              <a:schemeClr val="tx1"/>
            </a:solidFill>
            <a:miter lim="800000"/>
            <a:headEnd/>
            <a:tailEnd/>
          </a:ln>
        </p:spPr>
      </p:pic>
      <p:pic>
        <p:nvPicPr>
          <p:cNvPr id="271366" name="Picture 6" descr="gas line 1970s msn encarta2"/>
          <p:cNvPicPr>
            <a:picLocks noChangeAspect="1" noChangeArrowheads="1"/>
          </p:cNvPicPr>
          <p:nvPr/>
        </p:nvPicPr>
        <p:blipFill>
          <a:blip r:embed="rId5" cstate="print"/>
          <a:srcRect/>
          <a:stretch>
            <a:fillRect/>
          </a:stretch>
        </p:blipFill>
        <p:spPr bwMode="auto">
          <a:xfrm>
            <a:off x="5867400" y="1752600"/>
            <a:ext cx="2743200" cy="2455863"/>
          </a:xfrm>
          <a:prstGeom prst="rect">
            <a:avLst/>
          </a:prstGeom>
          <a:noFill/>
          <a:ln w="28575">
            <a:solidFill>
              <a:schemeClr val="tx1"/>
            </a:solidFill>
            <a:miter lim="800000"/>
            <a:headEnd/>
            <a:tailEnd/>
          </a:ln>
        </p:spPr>
      </p:pic>
      <p:pic>
        <p:nvPicPr>
          <p:cNvPr id="271367" name="Picture 7" descr="smog"/>
          <p:cNvPicPr>
            <a:picLocks noChangeAspect="1" noChangeArrowheads="1"/>
          </p:cNvPicPr>
          <p:nvPr/>
        </p:nvPicPr>
        <p:blipFill>
          <a:blip r:embed="rId6" cstate="print">
            <a:lum bright="12000" contrast="34000"/>
          </a:blip>
          <a:srcRect/>
          <a:stretch>
            <a:fillRect/>
          </a:stretch>
        </p:blipFill>
        <p:spPr bwMode="auto">
          <a:xfrm>
            <a:off x="5410200" y="1828800"/>
            <a:ext cx="3505200" cy="2343150"/>
          </a:xfrm>
          <a:prstGeom prst="rect">
            <a:avLst/>
          </a:prstGeom>
          <a:noFill/>
          <a:ln w="28575">
            <a:solidFill>
              <a:schemeClr val="tx1"/>
            </a:solidFill>
            <a:miter lim="800000"/>
            <a:headEnd/>
            <a:tailEnd/>
          </a:ln>
        </p:spPr>
      </p:pic>
      <p:sp>
        <p:nvSpPr>
          <p:cNvPr id="271368" name="Text Box 8"/>
          <p:cNvSpPr txBox="1">
            <a:spLocks noChangeArrowheads="1"/>
          </p:cNvSpPr>
          <p:nvPr/>
        </p:nvSpPr>
        <p:spPr bwMode="auto">
          <a:xfrm>
            <a:off x="1143000" y="2057400"/>
            <a:ext cx="4038600" cy="1373188"/>
          </a:xfrm>
          <a:prstGeom prst="rect">
            <a:avLst/>
          </a:prstGeom>
          <a:noFill/>
          <a:ln w="9525">
            <a:noFill/>
            <a:miter lim="800000"/>
            <a:headEnd/>
            <a:tailEnd/>
          </a:ln>
        </p:spPr>
        <p:txBody>
          <a:bodyPr>
            <a:spAutoFit/>
          </a:bodyPr>
          <a:lstStyle/>
          <a:p>
            <a:pPr>
              <a:buClr>
                <a:schemeClr val="folHlink"/>
              </a:buClr>
              <a:buFont typeface="Wingdings" pitchFamily="2" charset="2"/>
              <a:buChar char="n"/>
              <a:tabLst>
                <a:tab pos="396875" algn="l"/>
              </a:tabLst>
            </a:pPr>
            <a:r>
              <a:rPr lang="en-US" sz="2800" dirty="0">
                <a:solidFill>
                  <a:srgbClr val="0066CC"/>
                </a:solidFill>
                <a:latin typeface="Arial" pitchFamily="34" charset="0"/>
              </a:rPr>
              <a:t> Environmental  	protection and 	pollution abatement</a:t>
            </a:r>
            <a:endParaRPr lang="en-US" sz="2800" dirty="0">
              <a:latin typeface="Arial" pitchFamily="34" charset="0"/>
            </a:endParaRPr>
          </a:p>
        </p:txBody>
      </p:sp>
      <p:sp>
        <p:nvSpPr>
          <p:cNvPr id="271369" name="Text Box 9"/>
          <p:cNvSpPr txBox="1">
            <a:spLocks noChangeArrowheads="1"/>
          </p:cNvSpPr>
          <p:nvPr/>
        </p:nvSpPr>
        <p:spPr bwMode="auto">
          <a:xfrm>
            <a:off x="1143000" y="3733800"/>
            <a:ext cx="4038600" cy="519113"/>
          </a:xfrm>
          <a:prstGeom prst="rect">
            <a:avLst/>
          </a:prstGeom>
          <a:noFill/>
          <a:ln w="9525">
            <a:noFill/>
            <a:miter lim="800000"/>
            <a:headEnd/>
            <a:tailEnd/>
          </a:ln>
        </p:spPr>
        <p:txBody>
          <a:bodyPr>
            <a:spAutoFit/>
          </a:bodyPr>
          <a:lstStyle/>
          <a:p>
            <a:pPr>
              <a:buClr>
                <a:schemeClr val="folHlink"/>
              </a:buClr>
              <a:buFont typeface="Wingdings" pitchFamily="2" charset="2"/>
              <a:buChar char="n"/>
            </a:pPr>
            <a:r>
              <a:rPr lang="en-US" sz="2800" dirty="0">
                <a:solidFill>
                  <a:srgbClr val="0066CC"/>
                </a:solidFill>
                <a:latin typeface="Arial" pitchFamily="34" charset="0"/>
              </a:rPr>
              <a:t> Job creation</a:t>
            </a:r>
            <a:endParaRPr lang="en-US" sz="2800" dirty="0">
              <a:latin typeface="Arial" pitchFamily="34" charset="0"/>
            </a:endParaRP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1364">
                                            <p:txEl>
                                              <p:pRg st="0" end="0"/>
                                            </p:txEl>
                                          </p:spTgt>
                                        </p:tgtEl>
                                        <p:attrNameLst>
                                          <p:attrName>style.visibility</p:attrName>
                                        </p:attrNameLst>
                                      </p:cBhvr>
                                      <p:to>
                                        <p:strVal val="visible"/>
                                      </p:to>
                                    </p:set>
                                    <p:animEffect transition="in" filter="dissolve">
                                      <p:cBhvr>
                                        <p:cTn id="7" dur="500"/>
                                        <p:tgtEl>
                                          <p:spTgt spid="27136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1365"/>
                                        </p:tgtEl>
                                        <p:attrNameLst>
                                          <p:attrName>style.visibility</p:attrName>
                                        </p:attrNameLst>
                                      </p:cBhvr>
                                      <p:to>
                                        <p:strVal val="visible"/>
                                      </p:to>
                                    </p:set>
                                    <p:animEffect transition="in" filter="fade">
                                      <p:cBhvr>
                                        <p:cTn id="11" dur="2000"/>
                                        <p:tgtEl>
                                          <p:spTgt spid="271365"/>
                                        </p:tgtEl>
                                      </p:cBhvr>
                                    </p:animEffect>
                                  </p:childTnLst>
                                </p:cTn>
                              </p:par>
                            </p:childTnLst>
                          </p:cTn>
                        </p:par>
                        <p:par>
                          <p:cTn id="12" fill="hold">
                            <p:stCondLst>
                              <p:cond delay="2500"/>
                            </p:stCondLst>
                            <p:childTnLst>
                              <p:par>
                                <p:cTn id="13" presetID="10" presetClass="exit" presetSubtype="0" fill="hold" nodeType="afterEffect">
                                  <p:stCondLst>
                                    <p:cond delay="2000"/>
                                  </p:stCondLst>
                                  <p:childTnLst>
                                    <p:animEffect transition="out" filter="fade">
                                      <p:cBhvr>
                                        <p:cTn id="14" dur="2000"/>
                                        <p:tgtEl>
                                          <p:spTgt spid="271365"/>
                                        </p:tgtEl>
                                      </p:cBhvr>
                                    </p:animEffect>
                                    <p:set>
                                      <p:cBhvr>
                                        <p:cTn id="15" dur="1" fill="hold">
                                          <p:stCondLst>
                                            <p:cond delay="1999"/>
                                          </p:stCondLst>
                                        </p:cTn>
                                        <p:tgtEl>
                                          <p:spTgt spid="271365"/>
                                        </p:tgtEl>
                                        <p:attrNameLst>
                                          <p:attrName>style.visibility</p:attrName>
                                        </p:attrNameLst>
                                      </p:cBhvr>
                                      <p:to>
                                        <p:strVal val="hidden"/>
                                      </p:to>
                                    </p:set>
                                  </p:childTnLst>
                                </p:cTn>
                              </p:par>
                            </p:childTnLst>
                          </p:cTn>
                        </p:par>
                        <p:par>
                          <p:cTn id="16" fill="hold">
                            <p:stCondLst>
                              <p:cond delay="6500"/>
                            </p:stCondLst>
                            <p:childTnLst>
                              <p:par>
                                <p:cTn id="17" presetID="10" presetClass="entr" presetSubtype="0" fill="hold" nodeType="afterEffect">
                                  <p:stCondLst>
                                    <p:cond delay="0"/>
                                  </p:stCondLst>
                                  <p:childTnLst>
                                    <p:set>
                                      <p:cBhvr>
                                        <p:cTn id="18" dur="1" fill="hold">
                                          <p:stCondLst>
                                            <p:cond delay="0"/>
                                          </p:stCondLst>
                                        </p:cTn>
                                        <p:tgtEl>
                                          <p:spTgt spid="271366"/>
                                        </p:tgtEl>
                                        <p:attrNameLst>
                                          <p:attrName>style.visibility</p:attrName>
                                        </p:attrNameLst>
                                      </p:cBhvr>
                                      <p:to>
                                        <p:strVal val="visible"/>
                                      </p:to>
                                    </p:set>
                                    <p:animEffect transition="in" filter="fade">
                                      <p:cBhvr>
                                        <p:cTn id="19" dur="2000"/>
                                        <p:tgtEl>
                                          <p:spTgt spid="271366"/>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271368">
                                            <p:txEl>
                                              <p:pRg st="0" end="0"/>
                                            </p:txEl>
                                          </p:spTgt>
                                        </p:tgtEl>
                                        <p:attrNameLst>
                                          <p:attrName>style.visibility</p:attrName>
                                        </p:attrNameLst>
                                      </p:cBhvr>
                                      <p:to>
                                        <p:strVal val="visible"/>
                                      </p:to>
                                    </p:set>
                                    <p:animEffect transition="in" filter="dissolve">
                                      <p:cBhvr>
                                        <p:cTn id="24" dur="500"/>
                                        <p:tgtEl>
                                          <p:spTgt spid="271368">
                                            <p:txEl>
                                              <p:pRg st="0" end="0"/>
                                            </p:txEl>
                                          </p:spTgt>
                                        </p:tgtEl>
                                      </p:cBhvr>
                                    </p:animEffect>
                                  </p:childTnLst>
                                </p:cTn>
                              </p:par>
                            </p:childTnLst>
                          </p:cTn>
                        </p:par>
                        <p:par>
                          <p:cTn id="25" fill="hold">
                            <p:stCondLst>
                              <p:cond delay="500"/>
                            </p:stCondLst>
                            <p:childTnLst>
                              <p:par>
                                <p:cTn id="26" presetID="10" presetClass="exit" presetSubtype="0" fill="hold" nodeType="afterEffect">
                                  <p:stCondLst>
                                    <p:cond delay="2000"/>
                                  </p:stCondLst>
                                  <p:childTnLst>
                                    <p:animEffect transition="out" filter="fade">
                                      <p:cBhvr>
                                        <p:cTn id="27" dur="2000"/>
                                        <p:tgtEl>
                                          <p:spTgt spid="271366"/>
                                        </p:tgtEl>
                                      </p:cBhvr>
                                    </p:animEffect>
                                    <p:set>
                                      <p:cBhvr>
                                        <p:cTn id="28" dur="1" fill="hold">
                                          <p:stCondLst>
                                            <p:cond delay="1999"/>
                                          </p:stCondLst>
                                        </p:cTn>
                                        <p:tgtEl>
                                          <p:spTgt spid="271366"/>
                                        </p:tgtEl>
                                        <p:attrNameLst>
                                          <p:attrName>style.visibility</p:attrName>
                                        </p:attrNameLst>
                                      </p:cBhvr>
                                      <p:to>
                                        <p:strVal val="hidden"/>
                                      </p:to>
                                    </p:se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271367"/>
                                        </p:tgtEl>
                                        <p:attrNameLst>
                                          <p:attrName>style.visibility</p:attrName>
                                        </p:attrNameLst>
                                      </p:cBhvr>
                                      <p:to>
                                        <p:strVal val="visible"/>
                                      </p:to>
                                    </p:set>
                                    <p:animEffect transition="in" filter="fade">
                                      <p:cBhvr>
                                        <p:cTn id="32" dur="2000"/>
                                        <p:tgtEl>
                                          <p:spTgt spid="271367"/>
                                        </p:tgtEl>
                                      </p:cBhvr>
                                    </p:animEffect>
                                  </p:childTnLst>
                                </p:cTn>
                              </p:par>
                            </p:childTnLst>
                          </p:cTn>
                        </p:par>
                        <p:par>
                          <p:cTn id="33" fill="hold">
                            <p:stCondLst>
                              <p:cond delay="6500"/>
                            </p:stCondLst>
                            <p:childTnLst>
                              <p:par>
                                <p:cTn id="34" presetID="10" presetClass="exit" presetSubtype="0" fill="hold" nodeType="afterEffect">
                                  <p:stCondLst>
                                    <p:cond delay="2000"/>
                                  </p:stCondLst>
                                  <p:childTnLst>
                                    <p:animEffect transition="out" filter="fade">
                                      <p:cBhvr>
                                        <p:cTn id="35" dur="2000"/>
                                        <p:tgtEl>
                                          <p:spTgt spid="271367"/>
                                        </p:tgtEl>
                                      </p:cBhvr>
                                    </p:animEffect>
                                    <p:set>
                                      <p:cBhvr>
                                        <p:cTn id="36" dur="1" fill="hold">
                                          <p:stCondLst>
                                            <p:cond delay="1999"/>
                                          </p:stCondLst>
                                        </p:cTn>
                                        <p:tgtEl>
                                          <p:spTgt spid="271367"/>
                                        </p:tgtEl>
                                        <p:attrNameLst>
                                          <p:attrName>style.visibility</p:attrName>
                                        </p:attrNameLst>
                                      </p:cBhvr>
                                      <p:to>
                                        <p:strVal val="hidden"/>
                                      </p:to>
                                    </p:set>
                                  </p:childTnLst>
                                </p:cTn>
                              </p:par>
                            </p:childTnLst>
                          </p:cTn>
                        </p:par>
                        <p:par>
                          <p:cTn id="37" fill="hold">
                            <p:stCondLst>
                              <p:cond delay="10500"/>
                            </p:stCondLst>
                            <p:childTnLst>
                              <p:par>
                                <p:cTn id="38" presetID="10" presetClass="entr" presetSubtype="0" fill="hold" nodeType="afterEffect">
                                  <p:stCondLst>
                                    <p:cond delay="0"/>
                                  </p:stCondLst>
                                  <p:childTnLst>
                                    <p:set>
                                      <p:cBhvr>
                                        <p:cTn id="39" dur="1" fill="hold">
                                          <p:stCondLst>
                                            <p:cond delay="0"/>
                                          </p:stCondLst>
                                        </p:cTn>
                                        <p:tgtEl>
                                          <p:spTgt spid="271362"/>
                                        </p:tgtEl>
                                        <p:attrNameLst>
                                          <p:attrName>style.visibility</p:attrName>
                                        </p:attrNameLst>
                                      </p:cBhvr>
                                      <p:to>
                                        <p:strVal val="visible"/>
                                      </p:to>
                                    </p:set>
                                    <p:animEffect transition="in" filter="fade">
                                      <p:cBhvr>
                                        <p:cTn id="40" dur="2000"/>
                                        <p:tgtEl>
                                          <p:spTgt spid="271362"/>
                                        </p:tgtEl>
                                      </p:cBhvr>
                                    </p:animEffect>
                                  </p:childTnLst>
                                </p:cTn>
                              </p:par>
                            </p:childTnLst>
                          </p:cTn>
                        </p:par>
                        <p:par>
                          <p:cTn id="41" fill="hold">
                            <p:stCondLst>
                              <p:cond delay="12500"/>
                            </p:stCondLst>
                            <p:childTnLst>
                              <p:par>
                                <p:cTn id="42" presetID="10" presetClass="exit" presetSubtype="0" fill="hold" nodeType="afterEffect">
                                  <p:stCondLst>
                                    <p:cond delay="2000"/>
                                  </p:stCondLst>
                                  <p:childTnLst>
                                    <p:animEffect transition="out" filter="fade">
                                      <p:cBhvr>
                                        <p:cTn id="43" dur="2000"/>
                                        <p:tgtEl>
                                          <p:spTgt spid="271362"/>
                                        </p:tgtEl>
                                      </p:cBhvr>
                                    </p:animEffect>
                                    <p:set>
                                      <p:cBhvr>
                                        <p:cTn id="44" dur="1" fill="hold">
                                          <p:stCondLst>
                                            <p:cond delay="1999"/>
                                          </p:stCondLst>
                                        </p:cTn>
                                        <p:tgtEl>
                                          <p:spTgt spid="27136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271369"/>
                                        </p:tgtEl>
                                        <p:attrNameLst>
                                          <p:attrName>style.visibility</p:attrName>
                                        </p:attrNameLst>
                                      </p:cBhvr>
                                      <p:to>
                                        <p:strVal val="visible"/>
                                      </p:to>
                                    </p:set>
                                    <p:animEffect transition="in" filter="dissolve">
                                      <p:cBhvr>
                                        <p:cTn id="49" dur="500"/>
                                        <p:tgtEl>
                                          <p:spTgt spid="271369"/>
                                        </p:tgtEl>
                                      </p:cBhvr>
                                    </p:animEffec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271365"/>
                                        </p:tgtEl>
                                        <p:attrNameLst>
                                          <p:attrName>style.visibility</p:attrName>
                                        </p:attrNameLst>
                                      </p:cBhvr>
                                      <p:to>
                                        <p:strVal val="visible"/>
                                      </p:to>
                                    </p:set>
                                    <p:animEffect transition="in" filter="fade">
                                      <p:cBhvr>
                                        <p:cTn id="53" dur="2000"/>
                                        <p:tgtEl>
                                          <p:spTgt spid="271365"/>
                                        </p:tgtEl>
                                      </p:cBhvr>
                                    </p:animEffect>
                                  </p:childTnLst>
                                </p:cTn>
                              </p:par>
                            </p:childTnLst>
                          </p:cTn>
                        </p:par>
                        <p:par>
                          <p:cTn id="54" fill="hold">
                            <p:stCondLst>
                              <p:cond delay="2500"/>
                            </p:stCondLst>
                            <p:childTnLst>
                              <p:par>
                                <p:cTn id="55" presetID="10" presetClass="exit" presetSubtype="0" fill="hold" nodeType="afterEffect">
                                  <p:stCondLst>
                                    <p:cond delay="2000"/>
                                  </p:stCondLst>
                                  <p:childTnLst>
                                    <p:animEffect transition="out" filter="fade">
                                      <p:cBhvr>
                                        <p:cTn id="56" dur="2000"/>
                                        <p:tgtEl>
                                          <p:spTgt spid="271365"/>
                                        </p:tgtEl>
                                      </p:cBhvr>
                                    </p:animEffect>
                                    <p:set>
                                      <p:cBhvr>
                                        <p:cTn id="57" dur="1" fill="hold">
                                          <p:stCondLst>
                                            <p:cond delay="1999"/>
                                          </p:stCondLst>
                                        </p:cTn>
                                        <p:tgtEl>
                                          <p:spTgt spid="271365"/>
                                        </p:tgtEl>
                                        <p:attrNameLst>
                                          <p:attrName>style.visibility</p:attrName>
                                        </p:attrNameLst>
                                      </p:cBhvr>
                                      <p:to>
                                        <p:strVal val="hidden"/>
                                      </p:to>
                                    </p:set>
                                  </p:childTnLst>
                                </p:cTn>
                              </p:par>
                            </p:childTnLst>
                          </p:cTn>
                        </p:par>
                        <p:par>
                          <p:cTn id="58" fill="hold">
                            <p:stCondLst>
                              <p:cond delay="6500"/>
                            </p:stCondLst>
                            <p:childTnLst>
                              <p:par>
                                <p:cTn id="59" presetID="10" presetClass="entr" presetSubtype="0" fill="hold" nodeType="afterEffect">
                                  <p:stCondLst>
                                    <p:cond delay="0"/>
                                  </p:stCondLst>
                                  <p:childTnLst>
                                    <p:set>
                                      <p:cBhvr>
                                        <p:cTn id="60" dur="1" fill="hold">
                                          <p:stCondLst>
                                            <p:cond delay="0"/>
                                          </p:stCondLst>
                                        </p:cTn>
                                        <p:tgtEl>
                                          <p:spTgt spid="271366"/>
                                        </p:tgtEl>
                                        <p:attrNameLst>
                                          <p:attrName>style.visibility</p:attrName>
                                        </p:attrNameLst>
                                      </p:cBhvr>
                                      <p:to>
                                        <p:strVal val="visible"/>
                                      </p:to>
                                    </p:set>
                                    <p:animEffect transition="in" filter="fade">
                                      <p:cBhvr>
                                        <p:cTn id="61" dur="2000"/>
                                        <p:tgtEl>
                                          <p:spTgt spid="271366"/>
                                        </p:tgtEl>
                                      </p:cBhvr>
                                    </p:animEffect>
                                  </p:childTnLst>
                                </p:cTn>
                              </p:par>
                            </p:childTnLst>
                          </p:cTn>
                        </p:par>
                        <p:par>
                          <p:cTn id="62" fill="hold">
                            <p:stCondLst>
                              <p:cond delay="8500"/>
                            </p:stCondLst>
                            <p:childTnLst>
                              <p:par>
                                <p:cTn id="63" presetID="10" presetClass="exit" presetSubtype="0" fill="hold" nodeType="afterEffect">
                                  <p:stCondLst>
                                    <p:cond delay="2000"/>
                                  </p:stCondLst>
                                  <p:childTnLst>
                                    <p:animEffect transition="out" filter="fade">
                                      <p:cBhvr>
                                        <p:cTn id="64" dur="2000"/>
                                        <p:tgtEl>
                                          <p:spTgt spid="271366"/>
                                        </p:tgtEl>
                                      </p:cBhvr>
                                    </p:animEffect>
                                    <p:set>
                                      <p:cBhvr>
                                        <p:cTn id="65" dur="1" fill="hold">
                                          <p:stCondLst>
                                            <p:cond delay="1999"/>
                                          </p:stCondLst>
                                        </p:cTn>
                                        <p:tgtEl>
                                          <p:spTgt spid="271366"/>
                                        </p:tgtEl>
                                        <p:attrNameLst>
                                          <p:attrName>style.visibility</p:attrName>
                                        </p:attrNameLst>
                                      </p:cBhvr>
                                      <p:to>
                                        <p:strVal val="hidden"/>
                                      </p:to>
                                    </p:set>
                                  </p:childTnLst>
                                </p:cTn>
                              </p:par>
                            </p:childTnLst>
                          </p:cTn>
                        </p:par>
                        <p:par>
                          <p:cTn id="66" fill="hold">
                            <p:stCondLst>
                              <p:cond delay="12500"/>
                            </p:stCondLst>
                            <p:childTnLst>
                              <p:par>
                                <p:cTn id="67" presetID="10" presetClass="entr" presetSubtype="0" fill="hold" nodeType="afterEffect">
                                  <p:stCondLst>
                                    <p:cond delay="0"/>
                                  </p:stCondLst>
                                  <p:childTnLst>
                                    <p:set>
                                      <p:cBhvr>
                                        <p:cTn id="68" dur="1" fill="hold">
                                          <p:stCondLst>
                                            <p:cond delay="0"/>
                                          </p:stCondLst>
                                        </p:cTn>
                                        <p:tgtEl>
                                          <p:spTgt spid="271367"/>
                                        </p:tgtEl>
                                        <p:attrNameLst>
                                          <p:attrName>style.visibility</p:attrName>
                                        </p:attrNameLst>
                                      </p:cBhvr>
                                      <p:to>
                                        <p:strVal val="visible"/>
                                      </p:to>
                                    </p:set>
                                    <p:animEffect transition="in" filter="fade">
                                      <p:cBhvr>
                                        <p:cTn id="69" dur="2000"/>
                                        <p:tgtEl>
                                          <p:spTgt spid="271367"/>
                                        </p:tgtEl>
                                      </p:cBhvr>
                                    </p:animEffect>
                                  </p:childTnLst>
                                </p:cTn>
                              </p:par>
                            </p:childTnLst>
                          </p:cTn>
                        </p:par>
                        <p:par>
                          <p:cTn id="70" fill="hold">
                            <p:stCondLst>
                              <p:cond delay="14500"/>
                            </p:stCondLst>
                            <p:childTnLst>
                              <p:par>
                                <p:cTn id="71" presetID="10" presetClass="exit" presetSubtype="0" fill="hold" nodeType="afterEffect">
                                  <p:stCondLst>
                                    <p:cond delay="2000"/>
                                  </p:stCondLst>
                                  <p:childTnLst>
                                    <p:animEffect transition="out" filter="fade">
                                      <p:cBhvr>
                                        <p:cTn id="72" dur="2000"/>
                                        <p:tgtEl>
                                          <p:spTgt spid="271367"/>
                                        </p:tgtEl>
                                      </p:cBhvr>
                                    </p:animEffect>
                                    <p:set>
                                      <p:cBhvr>
                                        <p:cTn id="73" dur="1" fill="hold">
                                          <p:stCondLst>
                                            <p:cond delay="1999"/>
                                          </p:stCondLst>
                                        </p:cTn>
                                        <p:tgtEl>
                                          <p:spTgt spid="271367"/>
                                        </p:tgtEl>
                                        <p:attrNameLst>
                                          <p:attrName>style.visibility</p:attrName>
                                        </p:attrNameLst>
                                      </p:cBhvr>
                                      <p:to>
                                        <p:strVal val="hidden"/>
                                      </p:to>
                                    </p:set>
                                  </p:childTnLst>
                                </p:cTn>
                              </p:par>
                            </p:childTnLst>
                          </p:cTn>
                        </p:par>
                        <p:par>
                          <p:cTn id="74" fill="hold">
                            <p:stCondLst>
                              <p:cond delay="18500"/>
                            </p:stCondLst>
                            <p:childTnLst>
                              <p:par>
                                <p:cTn id="75" presetID="10" presetClass="entr" presetSubtype="0" fill="hold" nodeType="afterEffect">
                                  <p:stCondLst>
                                    <p:cond delay="0"/>
                                  </p:stCondLst>
                                  <p:childTnLst>
                                    <p:set>
                                      <p:cBhvr>
                                        <p:cTn id="76" dur="1" fill="hold">
                                          <p:stCondLst>
                                            <p:cond delay="0"/>
                                          </p:stCondLst>
                                        </p:cTn>
                                        <p:tgtEl>
                                          <p:spTgt spid="271362"/>
                                        </p:tgtEl>
                                        <p:attrNameLst>
                                          <p:attrName>style.visibility</p:attrName>
                                        </p:attrNameLst>
                                      </p:cBhvr>
                                      <p:to>
                                        <p:strVal val="visible"/>
                                      </p:to>
                                    </p:set>
                                    <p:animEffect transition="in" filter="fade">
                                      <p:cBhvr>
                                        <p:cTn id="77" dur="2000"/>
                                        <p:tgtEl>
                                          <p:spTgt spid="271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4" grpId="0" build="p"/>
      <p:bldP spid="2713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143000" y="1524000"/>
            <a:ext cx="7772400" cy="1470025"/>
          </a:xfrm>
        </p:spPr>
        <p:txBody>
          <a:bodyPr/>
          <a:lstStyle/>
          <a:p>
            <a:pPr algn="ctr" eaLnBrk="1" hangingPunct="1">
              <a:defRPr/>
            </a:pPr>
            <a:r>
              <a:rPr lang="en-US" smtClean="0"/>
              <a:t>How Did We Get Here?</a:t>
            </a:r>
          </a:p>
        </p:txBody>
      </p:sp>
      <p:sp>
        <p:nvSpPr>
          <p:cNvPr id="4099" name="Rectangle 3"/>
          <p:cNvSpPr>
            <a:spLocks noGrp="1" noChangeArrowheads="1"/>
          </p:cNvSpPr>
          <p:nvPr>
            <p:ph type="subTitle" idx="1"/>
          </p:nvPr>
        </p:nvSpPr>
        <p:spPr>
          <a:xfrm>
            <a:off x="2743200" y="2819400"/>
            <a:ext cx="3962400" cy="1752600"/>
          </a:xfrm>
        </p:spPr>
        <p:txBody>
          <a:bodyPr/>
          <a:lstStyle/>
          <a:p>
            <a:pPr eaLnBrk="1" hangingPunct="1"/>
            <a:r>
              <a:rPr lang="en-US" dirty="0" smtClean="0"/>
              <a:t>A Historical Roadmap of U.S. </a:t>
            </a:r>
            <a:r>
              <a:rPr lang="en-US" smtClean="0"/>
              <a:t>Transportation Policy </a:t>
            </a:r>
          </a:p>
        </p:txBody>
      </p:sp>
    </p:spTree>
  </p:cSld>
  <p:clrMapOvr>
    <a:masterClrMapping/>
  </p:clrMapOvr>
  <p:transition spd="med">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a:off x="6324600" y="1371600"/>
            <a:ext cx="2286000" cy="3892550"/>
            <a:chOff x="3984" y="864"/>
            <a:chExt cx="1440" cy="2452"/>
          </a:xfrm>
        </p:grpSpPr>
        <p:pic>
          <p:nvPicPr>
            <p:cNvPr id="22533" name="Picture 3" descr="Reagan"/>
            <p:cNvPicPr>
              <a:picLocks noChangeAspect="1" noChangeArrowheads="1"/>
            </p:cNvPicPr>
            <p:nvPr/>
          </p:nvPicPr>
          <p:blipFill>
            <a:blip r:embed="rId3" cstate="print"/>
            <a:srcRect/>
            <a:stretch>
              <a:fillRect/>
            </a:stretch>
          </p:blipFill>
          <p:spPr bwMode="auto">
            <a:xfrm>
              <a:off x="3984" y="864"/>
              <a:ext cx="1440" cy="1281"/>
            </a:xfrm>
            <a:prstGeom prst="rect">
              <a:avLst/>
            </a:prstGeom>
            <a:noFill/>
            <a:ln w="28575">
              <a:solidFill>
                <a:schemeClr val="tx1"/>
              </a:solidFill>
              <a:miter lim="800000"/>
              <a:headEnd/>
              <a:tailEnd/>
            </a:ln>
          </p:spPr>
        </p:pic>
        <p:pic>
          <p:nvPicPr>
            <p:cNvPr id="22534" name="Picture 4" descr="Reagan4"/>
            <p:cNvPicPr>
              <a:picLocks noChangeAspect="1" noChangeArrowheads="1"/>
            </p:cNvPicPr>
            <p:nvPr/>
          </p:nvPicPr>
          <p:blipFill>
            <a:blip r:embed="rId4" cstate="print"/>
            <a:srcRect/>
            <a:stretch>
              <a:fillRect/>
            </a:stretch>
          </p:blipFill>
          <p:spPr bwMode="auto">
            <a:xfrm>
              <a:off x="3984" y="2160"/>
              <a:ext cx="1440" cy="1156"/>
            </a:xfrm>
            <a:prstGeom prst="rect">
              <a:avLst/>
            </a:prstGeom>
            <a:noFill/>
            <a:ln w="28575">
              <a:solidFill>
                <a:schemeClr val="tx1"/>
              </a:solidFill>
              <a:miter lim="800000"/>
              <a:headEnd/>
              <a:tailEnd/>
            </a:ln>
          </p:spPr>
        </p:pic>
      </p:grpSp>
      <p:sp>
        <p:nvSpPr>
          <p:cNvPr id="22531" name="Rectangle 5"/>
          <p:cNvSpPr>
            <a:spLocks noGrp="1" noChangeArrowheads="1"/>
          </p:cNvSpPr>
          <p:nvPr>
            <p:ph type="title"/>
          </p:nvPr>
        </p:nvSpPr>
        <p:spPr/>
        <p:txBody>
          <a:bodyPr/>
          <a:lstStyle/>
          <a:p>
            <a:pPr eaLnBrk="1" hangingPunct="1"/>
            <a:r>
              <a:rPr lang="en-US" smtClean="0"/>
              <a:t>1980s: New Federalism </a:t>
            </a:r>
          </a:p>
        </p:txBody>
      </p:sp>
      <p:sp>
        <p:nvSpPr>
          <p:cNvPr id="273414" name="Rectangle 6"/>
          <p:cNvSpPr>
            <a:spLocks noGrp="1" noChangeArrowheads="1"/>
          </p:cNvSpPr>
          <p:nvPr>
            <p:ph type="body" idx="1"/>
          </p:nvPr>
        </p:nvSpPr>
        <p:spPr>
          <a:xfrm>
            <a:off x="1143000" y="1219200"/>
            <a:ext cx="5029200" cy="4983163"/>
          </a:xfrm>
          <a:noFill/>
        </p:spPr>
        <p:txBody>
          <a:bodyPr/>
          <a:lstStyle/>
          <a:p>
            <a:pPr eaLnBrk="1" hangingPunct="1"/>
            <a:r>
              <a:rPr lang="en-US" smtClean="0"/>
              <a:t>Reduced federal regulation</a:t>
            </a:r>
          </a:p>
          <a:p>
            <a:pPr eaLnBrk="1" hangingPunct="1"/>
            <a:endParaRPr lang="en-US" sz="1800" smtClean="0"/>
          </a:p>
          <a:p>
            <a:pPr eaLnBrk="1" hangingPunct="1"/>
            <a:r>
              <a:rPr lang="en-US" smtClean="0"/>
              <a:t>Pushed programs down to the state and local governments</a:t>
            </a:r>
          </a:p>
          <a:p>
            <a:pPr eaLnBrk="1" hangingPunct="1"/>
            <a:endParaRPr lang="en-US" sz="1800" smtClean="0"/>
          </a:p>
          <a:p>
            <a:pPr eaLnBrk="1" hangingPunct="1"/>
            <a:r>
              <a:rPr lang="en-US" smtClean="0"/>
              <a:t>Pressure to cut federal spending</a:t>
            </a:r>
            <a:endParaRPr lang="en-US" sz="1000" smtClean="0"/>
          </a:p>
          <a:p>
            <a:pPr lvl="1" eaLnBrk="1" hangingPunct="1"/>
            <a:r>
              <a:rPr lang="en-US" smtClean="0"/>
              <a:t>Transportation programs successfully defended</a:t>
            </a:r>
          </a:p>
          <a:p>
            <a:pPr lvl="1" eaLnBrk="1" hangingPunct="1"/>
            <a:endParaRPr lang="en-US" sz="1800" smtClean="0"/>
          </a:p>
          <a:p>
            <a:pPr eaLnBrk="1" hangingPunct="1"/>
            <a:r>
              <a:rPr lang="en-US" smtClean="0"/>
              <a:t>Highway and transit legislation become unified</a:t>
            </a:r>
          </a:p>
          <a:p>
            <a:pPr eaLnBrk="1" hangingPunct="1"/>
            <a:endParaRPr lang="en-US" sz="2800" smtClean="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3414">
                                            <p:txEl>
                                              <p:pRg st="0" end="0"/>
                                            </p:txEl>
                                          </p:spTgt>
                                        </p:tgtEl>
                                        <p:attrNameLst>
                                          <p:attrName>style.visibility</p:attrName>
                                        </p:attrNameLst>
                                      </p:cBhvr>
                                      <p:to>
                                        <p:strVal val="visible"/>
                                      </p:to>
                                    </p:set>
                                    <p:animEffect transition="in" filter="dissolve">
                                      <p:cBhvr>
                                        <p:cTn id="7" dur="500"/>
                                        <p:tgtEl>
                                          <p:spTgt spid="2734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73414">
                                            <p:txEl>
                                              <p:pRg st="2" end="2"/>
                                            </p:txEl>
                                          </p:spTgt>
                                        </p:tgtEl>
                                        <p:attrNameLst>
                                          <p:attrName>style.visibility</p:attrName>
                                        </p:attrNameLst>
                                      </p:cBhvr>
                                      <p:to>
                                        <p:strVal val="visible"/>
                                      </p:to>
                                    </p:set>
                                    <p:animEffect transition="in" filter="dissolve">
                                      <p:cBhvr>
                                        <p:cTn id="12" dur="500"/>
                                        <p:tgtEl>
                                          <p:spTgt spid="27341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73414">
                                            <p:txEl>
                                              <p:pRg st="4" end="4"/>
                                            </p:txEl>
                                          </p:spTgt>
                                        </p:tgtEl>
                                        <p:attrNameLst>
                                          <p:attrName>style.visibility</p:attrName>
                                        </p:attrNameLst>
                                      </p:cBhvr>
                                      <p:to>
                                        <p:strVal val="visible"/>
                                      </p:to>
                                    </p:set>
                                    <p:animEffect transition="in" filter="dissolve">
                                      <p:cBhvr>
                                        <p:cTn id="17" dur="500"/>
                                        <p:tgtEl>
                                          <p:spTgt spid="273414">
                                            <p:txEl>
                                              <p:pRg st="4" end="4"/>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273414">
                                            <p:txEl>
                                              <p:pRg st="5" end="5"/>
                                            </p:txEl>
                                          </p:spTgt>
                                        </p:tgtEl>
                                        <p:attrNameLst>
                                          <p:attrName>style.visibility</p:attrName>
                                        </p:attrNameLst>
                                      </p:cBhvr>
                                      <p:to>
                                        <p:strVal val="visible"/>
                                      </p:to>
                                    </p:set>
                                    <p:animEffect transition="in" filter="dissolve">
                                      <p:cBhvr>
                                        <p:cTn id="20" dur="500"/>
                                        <p:tgtEl>
                                          <p:spTgt spid="273414">
                                            <p:txEl>
                                              <p:pRg st="5" end="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273414">
                                            <p:txEl>
                                              <p:pRg st="7" end="7"/>
                                            </p:txEl>
                                          </p:spTgt>
                                        </p:tgtEl>
                                        <p:attrNameLst>
                                          <p:attrName>style.visibility</p:attrName>
                                        </p:attrNameLst>
                                      </p:cBhvr>
                                      <p:to>
                                        <p:strVal val="visible"/>
                                      </p:to>
                                    </p:set>
                                    <p:animEffect transition="in" filter="dissolve">
                                      <p:cBhvr>
                                        <p:cTn id="25" dur="500"/>
                                        <p:tgtEl>
                                          <p:spTgt spid="27341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914400" y="-152400"/>
            <a:ext cx="8229600" cy="1143000"/>
          </a:xfrm>
        </p:spPr>
        <p:txBody>
          <a:bodyPr/>
          <a:lstStyle/>
          <a:p>
            <a:pPr eaLnBrk="1" hangingPunct="1">
              <a:lnSpc>
                <a:spcPct val="90000"/>
              </a:lnSpc>
            </a:pPr>
            <a:r>
              <a:rPr lang="en-US" smtClean="0"/>
              <a:t>ISTEA: Intermodal Surface Transportation Efficiency Act of 1991</a:t>
            </a:r>
          </a:p>
        </p:txBody>
      </p:sp>
      <p:sp>
        <p:nvSpPr>
          <p:cNvPr id="15363" name="Rectangle 3"/>
          <p:cNvSpPr>
            <a:spLocks noGrp="1" noChangeArrowheads="1"/>
          </p:cNvSpPr>
          <p:nvPr>
            <p:ph type="body" idx="1"/>
          </p:nvPr>
        </p:nvSpPr>
        <p:spPr>
          <a:xfrm>
            <a:off x="1143000" y="1219200"/>
            <a:ext cx="6629400" cy="4953000"/>
          </a:xfrm>
        </p:spPr>
        <p:txBody>
          <a:bodyPr/>
          <a:lstStyle/>
          <a:p>
            <a:pPr eaLnBrk="1" hangingPunct="1"/>
            <a:r>
              <a:rPr lang="en-US" smtClean="0"/>
              <a:t>Changed the lines of authority and responsibility for transportation planning</a:t>
            </a:r>
          </a:p>
          <a:p>
            <a:pPr eaLnBrk="1" hangingPunct="1"/>
            <a:endParaRPr lang="en-US" sz="800" smtClean="0"/>
          </a:p>
          <a:p>
            <a:pPr lvl="1" eaLnBrk="1" hangingPunct="1"/>
            <a:r>
              <a:rPr lang="en-US" smtClean="0"/>
              <a:t>Enhanced the role of MPOs</a:t>
            </a:r>
          </a:p>
          <a:p>
            <a:pPr lvl="1" eaLnBrk="1" hangingPunct="1"/>
            <a:endParaRPr lang="en-US" sz="1000" smtClean="0"/>
          </a:p>
          <a:p>
            <a:pPr lvl="1" eaLnBrk="1" hangingPunct="1"/>
            <a:r>
              <a:rPr lang="en-US" smtClean="0"/>
              <a:t>Allowed for greater flexibility in the spending of federal dollars</a:t>
            </a:r>
          </a:p>
          <a:p>
            <a:pPr lvl="1" eaLnBrk="1" hangingPunct="1"/>
            <a:endParaRPr lang="en-US" sz="1000" smtClean="0"/>
          </a:p>
          <a:p>
            <a:pPr lvl="1" eaLnBrk="1" hangingPunct="1"/>
            <a:r>
              <a:rPr lang="en-US" smtClean="0"/>
              <a:t>Established more stringent guidelines for the MPO planning process</a:t>
            </a:r>
          </a:p>
          <a:p>
            <a:pPr lvl="1" eaLnBrk="1" hangingPunct="1"/>
            <a:endParaRPr lang="en-US" smtClean="0"/>
          </a:p>
          <a:p>
            <a:pPr eaLnBrk="1" hangingPunct="1"/>
            <a:r>
              <a:rPr lang="en-US" smtClean="0"/>
              <a:t>Generally recognized as a watershed event in transportation policy</a:t>
            </a: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dissolve">
                                      <p:cBhvr>
                                        <p:cTn id="7" dur="500"/>
                                        <p:tgtEl>
                                          <p:spTgt spid="153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363">
                                            <p:txEl>
                                              <p:pRg st="2" end="2"/>
                                            </p:txEl>
                                          </p:spTgt>
                                        </p:tgtEl>
                                        <p:attrNameLst>
                                          <p:attrName>style.visibility</p:attrName>
                                        </p:attrNameLst>
                                      </p:cBhvr>
                                      <p:to>
                                        <p:strVal val="visible"/>
                                      </p:to>
                                    </p:set>
                                    <p:animEffect transition="in" filter="dissolve">
                                      <p:cBhvr>
                                        <p:cTn id="12" dur="500"/>
                                        <p:tgtEl>
                                          <p:spTgt spid="1536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363">
                                            <p:txEl>
                                              <p:pRg st="4" end="4"/>
                                            </p:txEl>
                                          </p:spTgt>
                                        </p:tgtEl>
                                        <p:attrNameLst>
                                          <p:attrName>style.visibility</p:attrName>
                                        </p:attrNameLst>
                                      </p:cBhvr>
                                      <p:to>
                                        <p:strVal val="visible"/>
                                      </p:to>
                                    </p:set>
                                    <p:animEffect transition="in" filter="dissolve">
                                      <p:cBhvr>
                                        <p:cTn id="17" dur="500"/>
                                        <p:tgtEl>
                                          <p:spTgt spid="1536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363">
                                            <p:txEl>
                                              <p:pRg st="6" end="6"/>
                                            </p:txEl>
                                          </p:spTgt>
                                        </p:tgtEl>
                                        <p:attrNameLst>
                                          <p:attrName>style.visibility</p:attrName>
                                        </p:attrNameLst>
                                      </p:cBhvr>
                                      <p:to>
                                        <p:strVal val="visible"/>
                                      </p:to>
                                    </p:set>
                                    <p:animEffect transition="in" filter="dissolve">
                                      <p:cBhvr>
                                        <p:cTn id="22" dur="500"/>
                                        <p:tgtEl>
                                          <p:spTgt spid="1536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5363">
                                            <p:txEl>
                                              <p:pRg st="8" end="8"/>
                                            </p:txEl>
                                          </p:spTgt>
                                        </p:tgtEl>
                                        <p:attrNameLst>
                                          <p:attrName>style.visibility</p:attrName>
                                        </p:attrNameLst>
                                      </p:cBhvr>
                                      <p:to>
                                        <p:strVal val="visible"/>
                                      </p:to>
                                    </p:set>
                                    <p:animEffect transition="in" filter="dissolve">
                                      <p:cBhvr>
                                        <p:cTn id="27" dur="500"/>
                                        <p:tgtEl>
                                          <p:spTgt spid="1536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bldLvl="2"/>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914400" y="-152400"/>
            <a:ext cx="8229600" cy="1143000"/>
          </a:xfrm>
        </p:spPr>
        <p:txBody>
          <a:bodyPr/>
          <a:lstStyle/>
          <a:p>
            <a:pPr eaLnBrk="1" hangingPunct="1">
              <a:lnSpc>
                <a:spcPct val="90000"/>
              </a:lnSpc>
            </a:pPr>
            <a:r>
              <a:rPr lang="en-US" dirty="0" smtClean="0"/>
              <a:t>Reauthorization since ISTEA:</a:t>
            </a:r>
            <a:br>
              <a:rPr lang="en-US" dirty="0" smtClean="0"/>
            </a:br>
            <a:r>
              <a:rPr lang="en-US" dirty="0" smtClean="0"/>
              <a:t>TEA-21, SAFETEA-LU, and MAP-21</a:t>
            </a:r>
          </a:p>
        </p:txBody>
      </p:sp>
      <p:sp>
        <p:nvSpPr>
          <p:cNvPr id="16387" name="Rectangle 3"/>
          <p:cNvSpPr>
            <a:spLocks noGrp="1" noChangeArrowheads="1"/>
          </p:cNvSpPr>
          <p:nvPr>
            <p:ph type="body" idx="1"/>
          </p:nvPr>
        </p:nvSpPr>
        <p:spPr>
          <a:xfrm>
            <a:off x="5562600" y="1219200"/>
            <a:ext cx="3429000" cy="4648200"/>
          </a:xfrm>
        </p:spPr>
        <p:txBody>
          <a:bodyPr/>
          <a:lstStyle/>
          <a:p>
            <a:pPr eaLnBrk="1" hangingPunct="1"/>
            <a:r>
              <a:rPr lang="en-US" sz="2000" dirty="0" smtClean="0"/>
              <a:t>Generally preserved the enhanced role of MPOs established under ISTEA</a:t>
            </a:r>
          </a:p>
          <a:p>
            <a:pPr eaLnBrk="1" hangingPunct="1"/>
            <a:endParaRPr lang="en-US" sz="2000" dirty="0" smtClean="0"/>
          </a:p>
          <a:p>
            <a:pPr eaLnBrk="1" hangingPunct="1"/>
            <a:r>
              <a:rPr lang="en-US" sz="2000" dirty="0" smtClean="0"/>
              <a:t>Modified various provisions of the law, streamlining and reducing regulation of the planning process (though the changes were modest)</a:t>
            </a:r>
          </a:p>
          <a:p>
            <a:pPr eaLnBrk="1" hangingPunct="1"/>
            <a:endParaRPr lang="en-US" sz="2000" dirty="0"/>
          </a:p>
          <a:p>
            <a:pPr eaLnBrk="1" hangingPunct="1"/>
            <a:r>
              <a:rPr lang="en-US" sz="2000" dirty="0" smtClean="0"/>
              <a:t>Introduced performance-based planning</a:t>
            </a:r>
          </a:p>
        </p:txBody>
      </p:sp>
      <p:pic>
        <p:nvPicPr>
          <p:cNvPr id="24580" name="Picture 12" descr="SAFETEA-LU conf rpt"/>
          <p:cNvPicPr>
            <a:picLocks noChangeAspect="1" noChangeArrowheads="1"/>
          </p:cNvPicPr>
          <p:nvPr/>
        </p:nvPicPr>
        <p:blipFill>
          <a:blip r:embed="rId3" cstate="print"/>
          <a:srcRect/>
          <a:stretch>
            <a:fillRect/>
          </a:stretch>
        </p:blipFill>
        <p:spPr bwMode="auto">
          <a:xfrm>
            <a:off x="1295400" y="1066800"/>
            <a:ext cx="2771775" cy="4724400"/>
          </a:xfrm>
          <a:prstGeom prst="rect">
            <a:avLst/>
          </a:prstGeom>
          <a:noFill/>
          <a:ln w="28575">
            <a:solidFill>
              <a:schemeClr val="tx1"/>
            </a:solidFill>
            <a:miter lim="800000"/>
            <a:headEnd/>
            <a:tailEnd/>
          </a:ln>
        </p:spPr>
      </p:pic>
      <p:pic>
        <p:nvPicPr>
          <p:cNvPr id="24581" name="Picture 13" descr="TEA-21"/>
          <p:cNvPicPr>
            <a:picLocks noChangeAspect="1" noChangeArrowheads="1"/>
          </p:cNvPicPr>
          <p:nvPr/>
        </p:nvPicPr>
        <p:blipFill>
          <a:blip r:embed="rId4" cstate="print"/>
          <a:srcRect/>
          <a:stretch>
            <a:fillRect/>
          </a:stretch>
        </p:blipFill>
        <p:spPr bwMode="auto">
          <a:xfrm>
            <a:off x="3048000" y="2390775"/>
            <a:ext cx="2419350" cy="2028825"/>
          </a:xfrm>
          <a:prstGeom prst="rect">
            <a:avLst/>
          </a:prstGeom>
          <a:noFill/>
          <a:ln w="28575">
            <a:solidFill>
              <a:schemeClr val="tx1"/>
            </a:solidFill>
            <a:miter lim="800000"/>
            <a:headEnd/>
            <a:tailEnd/>
          </a:ln>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9400" y="4724400"/>
            <a:ext cx="2624138" cy="1275735"/>
          </a:xfrm>
          <a:prstGeom prst="rect">
            <a:avLst/>
          </a:prstGeom>
          <a:ln w="28575"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dissolve">
                                      <p:cBhvr>
                                        <p:cTn id="7" dur="5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387">
                                            <p:txEl>
                                              <p:pRg st="2" end="2"/>
                                            </p:txEl>
                                          </p:spTgt>
                                        </p:tgtEl>
                                        <p:attrNameLst>
                                          <p:attrName>style.visibility</p:attrName>
                                        </p:attrNameLst>
                                      </p:cBhvr>
                                      <p:to>
                                        <p:strVal val="visible"/>
                                      </p:to>
                                    </p:set>
                                    <p:animEffect transition="in" filter="dissolve">
                                      <p:cBhvr>
                                        <p:cTn id="12" dur="500"/>
                                        <p:tgtEl>
                                          <p:spTgt spid="1638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387">
                                            <p:txEl>
                                              <p:pRg st="4" end="4"/>
                                            </p:txEl>
                                          </p:spTgt>
                                        </p:tgtEl>
                                        <p:attrNameLst>
                                          <p:attrName>style.visibility</p:attrName>
                                        </p:attrNameLst>
                                      </p:cBhvr>
                                      <p:to>
                                        <p:strVal val="visible"/>
                                      </p:to>
                                    </p:set>
                                    <p:animEffect transition="in" filter="dissolve">
                                      <p:cBhvr>
                                        <p:cTn id="17" dur="500"/>
                                        <p:tgtEl>
                                          <p:spTgt spid="1638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0325"/>
            <a:ext cx="8229600" cy="898525"/>
          </a:xfrm>
        </p:spPr>
        <p:txBody>
          <a:bodyPr/>
          <a:lstStyle/>
          <a:p>
            <a:r>
              <a:rPr lang="en-US" dirty="0" smtClean="0"/>
              <a:t>FAST Act - 2015</a:t>
            </a:r>
            <a:br>
              <a:rPr lang="en-US" dirty="0" smtClean="0"/>
            </a:br>
            <a:r>
              <a:rPr lang="en-US" dirty="0" smtClean="0"/>
              <a:t>Fixing America’s Surface Transportation</a:t>
            </a:r>
            <a:endParaRPr lang="en-US" dirty="0"/>
          </a:p>
        </p:txBody>
      </p:sp>
      <p:sp>
        <p:nvSpPr>
          <p:cNvPr id="3" name="Content Placeholder 2"/>
          <p:cNvSpPr>
            <a:spLocks noGrp="1"/>
          </p:cNvSpPr>
          <p:nvPr>
            <p:ph idx="1"/>
          </p:nvPr>
        </p:nvSpPr>
        <p:spPr>
          <a:xfrm>
            <a:off x="5105400" y="990600"/>
            <a:ext cx="3886200" cy="4876800"/>
          </a:xfrm>
        </p:spPr>
        <p:txBody>
          <a:bodyPr numCol="1"/>
          <a:lstStyle/>
          <a:p>
            <a:r>
              <a:rPr lang="en-US" dirty="0" smtClean="0"/>
              <a:t>Five-year reauthorization bill</a:t>
            </a:r>
          </a:p>
          <a:p>
            <a:r>
              <a:rPr lang="en-US" dirty="0" smtClean="0"/>
              <a:t>Continues performance-based planning </a:t>
            </a:r>
            <a:r>
              <a:rPr lang="en-US" dirty="0"/>
              <a:t>and </a:t>
            </a:r>
            <a:r>
              <a:rPr lang="en-US" dirty="0" smtClean="0"/>
              <a:t>programming</a:t>
            </a:r>
          </a:p>
          <a:p>
            <a:r>
              <a:rPr lang="en-US" dirty="0" smtClean="0"/>
              <a:t>Program </a:t>
            </a:r>
            <a:r>
              <a:rPr lang="en-US" dirty="0"/>
              <a:t>changes</a:t>
            </a:r>
          </a:p>
          <a:p>
            <a:pPr lvl="1"/>
            <a:r>
              <a:rPr lang="en-US" dirty="0"/>
              <a:t>National Highway Freight </a:t>
            </a:r>
            <a:r>
              <a:rPr lang="en-US" dirty="0" smtClean="0"/>
              <a:t>Program</a:t>
            </a:r>
          </a:p>
          <a:p>
            <a:r>
              <a:rPr lang="en-US" dirty="0" smtClean="0"/>
              <a:t>No earmarks, but…</a:t>
            </a:r>
          </a:p>
          <a:p>
            <a:r>
              <a:rPr lang="en-US" dirty="0" smtClean="0"/>
              <a:t>Transfers funds from General Fund to Highway Trust Fund</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6264" y="2133600"/>
            <a:ext cx="3956736" cy="2209800"/>
          </a:xfrm>
          <a:prstGeom prst="rect">
            <a:avLst/>
          </a:prstGeom>
          <a:ln w="28575"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95623185"/>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dissolv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dissolve">
                                      <p:cBhvr>
                                        <p:cTn id="21" dur="500"/>
                                        <p:tgtEl>
                                          <p:spTgt spid="3">
                                            <p:txEl>
                                              <p:pRg st="2" end="2"/>
                                            </p:txEl>
                                          </p:spTgt>
                                        </p:tgtEl>
                                      </p:cBhvr>
                                    </p:animEffect>
                                  </p:childTnLst>
                                </p:cTn>
                              </p:par>
                            </p:childTnLst>
                          </p:cTn>
                        </p:par>
                        <p:par>
                          <p:cTn id="22" fill="hold">
                            <p:stCondLst>
                              <p:cond delay="500"/>
                            </p:stCondLst>
                            <p:childTnLst>
                              <p:par>
                                <p:cTn id="23" presetID="9" presetClass="entr" presetSubtype="0"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dissolv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dissolv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dissolve">
                                      <p:cBhvr>
                                        <p:cTn id="3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914400" y="-152400"/>
            <a:ext cx="8229600" cy="1143000"/>
          </a:xfrm>
        </p:spPr>
        <p:txBody>
          <a:bodyPr/>
          <a:lstStyle/>
          <a:p>
            <a:pPr>
              <a:lnSpc>
                <a:spcPct val="90000"/>
              </a:lnSpc>
            </a:pPr>
            <a:r>
              <a:rPr lang="en-US"/>
              <a:t>Themes in Federal Transportation Policy </a:t>
            </a:r>
            <a:br>
              <a:rPr lang="en-US"/>
            </a:br>
            <a:r>
              <a:rPr lang="en-US"/>
              <a:t>in the 20</a:t>
            </a:r>
            <a:r>
              <a:rPr lang="en-US" baseline="30000"/>
              <a:t>th</a:t>
            </a:r>
            <a:r>
              <a:rPr lang="en-US"/>
              <a:t> Century</a:t>
            </a:r>
          </a:p>
        </p:txBody>
      </p:sp>
      <p:sp>
        <p:nvSpPr>
          <p:cNvPr id="17412" name="Rectangle 4"/>
          <p:cNvSpPr>
            <a:spLocks noGrp="1" noChangeArrowheads="1"/>
          </p:cNvSpPr>
          <p:nvPr>
            <p:ph type="body" sz="half" idx="1"/>
          </p:nvPr>
        </p:nvSpPr>
        <p:spPr>
          <a:xfrm>
            <a:off x="1143000" y="1219200"/>
            <a:ext cx="4038600" cy="4525963"/>
          </a:xfrm>
        </p:spPr>
        <p:txBody>
          <a:bodyPr/>
          <a:lstStyle/>
          <a:p>
            <a:r>
              <a:rPr lang="en-US" sz="2400" dirty="0"/>
              <a:t>Mobility and access</a:t>
            </a:r>
          </a:p>
          <a:p>
            <a:r>
              <a:rPr lang="en-US" sz="2400" dirty="0"/>
              <a:t>Job creation</a:t>
            </a:r>
          </a:p>
          <a:p>
            <a:r>
              <a:rPr lang="en-US" sz="2400" dirty="0"/>
              <a:t>Congestion mitigation and management</a:t>
            </a:r>
          </a:p>
          <a:p>
            <a:r>
              <a:rPr lang="en-US" sz="2400" dirty="0"/>
              <a:t>Economic development and commerce</a:t>
            </a:r>
          </a:p>
          <a:p>
            <a:r>
              <a:rPr lang="en-US" sz="2400" dirty="0"/>
              <a:t>National security</a:t>
            </a:r>
          </a:p>
          <a:p>
            <a:r>
              <a:rPr lang="en-US" sz="2400" dirty="0"/>
              <a:t>Public </a:t>
            </a:r>
            <a:r>
              <a:rPr lang="en-US" sz="2400" dirty="0" smtClean="0"/>
              <a:t>Safety</a:t>
            </a:r>
          </a:p>
          <a:p>
            <a:r>
              <a:rPr lang="en-US" sz="2400" dirty="0" smtClean="0"/>
              <a:t>Civil Rights</a:t>
            </a:r>
            <a:endParaRPr lang="en-US" sz="2400" dirty="0"/>
          </a:p>
        </p:txBody>
      </p:sp>
      <p:sp>
        <p:nvSpPr>
          <p:cNvPr id="17414" name="Rectangle 6"/>
          <p:cNvSpPr>
            <a:spLocks noGrp="1" noChangeArrowheads="1"/>
          </p:cNvSpPr>
          <p:nvPr>
            <p:ph type="body" sz="half" idx="2"/>
          </p:nvPr>
        </p:nvSpPr>
        <p:spPr>
          <a:xfrm>
            <a:off x="5029200" y="1219200"/>
            <a:ext cx="4038600" cy="4525963"/>
          </a:xfrm>
        </p:spPr>
        <p:txBody>
          <a:bodyPr/>
          <a:lstStyle/>
          <a:p>
            <a:r>
              <a:rPr lang="en-US" sz="2400" dirty="0" smtClean="0"/>
              <a:t>Community </a:t>
            </a:r>
            <a:r>
              <a:rPr lang="en-US" sz="2400" dirty="0"/>
              <a:t>protection</a:t>
            </a:r>
          </a:p>
          <a:p>
            <a:r>
              <a:rPr lang="en-US" sz="2400" dirty="0"/>
              <a:t>Public education and  participation</a:t>
            </a:r>
          </a:p>
          <a:p>
            <a:r>
              <a:rPr lang="en-US" sz="2400" dirty="0"/>
              <a:t>Environmental preservation</a:t>
            </a:r>
          </a:p>
          <a:p>
            <a:r>
              <a:rPr lang="en-US" sz="2400" dirty="0"/>
              <a:t>Reduction in use of fossil fuels</a:t>
            </a:r>
          </a:p>
          <a:p>
            <a:r>
              <a:rPr lang="en-US" sz="2400" dirty="0"/>
              <a:t>System </a:t>
            </a:r>
            <a:r>
              <a:rPr lang="en-US" sz="2400" dirty="0" smtClean="0"/>
              <a:t>preservation</a:t>
            </a:r>
          </a:p>
          <a:p>
            <a:r>
              <a:rPr lang="en-US" sz="2400" dirty="0" smtClean="0"/>
              <a:t>Performance measures for improved investment</a:t>
            </a:r>
            <a:endParaRPr lang="en-US" sz="2400" dirty="0"/>
          </a:p>
        </p:txBody>
      </p:sp>
    </p:spTree>
    <p:extLst>
      <p:ext uri="{BB962C8B-B14F-4D97-AF65-F5344CB8AC3E}">
        <p14:creationId xmlns:p14="http://schemas.microsoft.com/office/powerpoint/2010/main" val="2803807632"/>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2">
                                            <p:txEl>
                                              <p:pRg st="0" end="0"/>
                                            </p:txEl>
                                          </p:spTgt>
                                        </p:tgtEl>
                                        <p:attrNameLst>
                                          <p:attrName>style.visibility</p:attrName>
                                        </p:attrNameLst>
                                      </p:cBhvr>
                                      <p:to>
                                        <p:strVal val="visible"/>
                                      </p:to>
                                    </p:set>
                                    <p:animEffect transition="in" filter="dissolve">
                                      <p:cBhvr>
                                        <p:cTn id="7" dur="500"/>
                                        <p:tgtEl>
                                          <p:spTgt spid="174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412">
                                            <p:txEl>
                                              <p:pRg st="1" end="1"/>
                                            </p:txEl>
                                          </p:spTgt>
                                        </p:tgtEl>
                                        <p:attrNameLst>
                                          <p:attrName>style.visibility</p:attrName>
                                        </p:attrNameLst>
                                      </p:cBhvr>
                                      <p:to>
                                        <p:strVal val="visible"/>
                                      </p:to>
                                    </p:set>
                                    <p:animEffect transition="in" filter="dissolve">
                                      <p:cBhvr>
                                        <p:cTn id="12" dur="500"/>
                                        <p:tgtEl>
                                          <p:spTgt spid="174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7412">
                                            <p:txEl>
                                              <p:pRg st="2" end="2"/>
                                            </p:txEl>
                                          </p:spTgt>
                                        </p:tgtEl>
                                        <p:attrNameLst>
                                          <p:attrName>style.visibility</p:attrName>
                                        </p:attrNameLst>
                                      </p:cBhvr>
                                      <p:to>
                                        <p:strVal val="visible"/>
                                      </p:to>
                                    </p:set>
                                    <p:animEffect transition="in" filter="dissolve">
                                      <p:cBhvr>
                                        <p:cTn id="17" dur="500"/>
                                        <p:tgtEl>
                                          <p:spTgt spid="174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7412">
                                            <p:txEl>
                                              <p:pRg st="3" end="3"/>
                                            </p:txEl>
                                          </p:spTgt>
                                        </p:tgtEl>
                                        <p:attrNameLst>
                                          <p:attrName>style.visibility</p:attrName>
                                        </p:attrNameLst>
                                      </p:cBhvr>
                                      <p:to>
                                        <p:strVal val="visible"/>
                                      </p:to>
                                    </p:set>
                                    <p:animEffect transition="in" filter="dissolve">
                                      <p:cBhvr>
                                        <p:cTn id="22" dur="500"/>
                                        <p:tgtEl>
                                          <p:spTgt spid="174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7412">
                                            <p:txEl>
                                              <p:pRg st="4" end="4"/>
                                            </p:txEl>
                                          </p:spTgt>
                                        </p:tgtEl>
                                        <p:attrNameLst>
                                          <p:attrName>style.visibility</p:attrName>
                                        </p:attrNameLst>
                                      </p:cBhvr>
                                      <p:to>
                                        <p:strVal val="visible"/>
                                      </p:to>
                                    </p:set>
                                    <p:animEffect transition="in" filter="dissolve">
                                      <p:cBhvr>
                                        <p:cTn id="27" dur="500"/>
                                        <p:tgtEl>
                                          <p:spTgt spid="1741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7412">
                                            <p:txEl>
                                              <p:pRg st="5" end="5"/>
                                            </p:txEl>
                                          </p:spTgt>
                                        </p:tgtEl>
                                        <p:attrNameLst>
                                          <p:attrName>style.visibility</p:attrName>
                                        </p:attrNameLst>
                                      </p:cBhvr>
                                      <p:to>
                                        <p:strVal val="visible"/>
                                      </p:to>
                                    </p:set>
                                    <p:animEffect transition="in" filter="dissolve">
                                      <p:cBhvr>
                                        <p:cTn id="32" dur="500"/>
                                        <p:tgtEl>
                                          <p:spTgt spid="1741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7412">
                                            <p:txEl>
                                              <p:pRg st="6" end="6"/>
                                            </p:txEl>
                                          </p:spTgt>
                                        </p:tgtEl>
                                        <p:attrNameLst>
                                          <p:attrName>style.visibility</p:attrName>
                                        </p:attrNameLst>
                                      </p:cBhvr>
                                      <p:to>
                                        <p:strVal val="visible"/>
                                      </p:to>
                                    </p:set>
                                    <p:animEffect transition="in" filter="dissolve">
                                      <p:cBhvr>
                                        <p:cTn id="37" dur="500"/>
                                        <p:tgtEl>
                                          <p:spTgt spid="1741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7414">
                                            <p:txEl>
                                              <p:pRg st="0" end="0"/>
                                            </p:txEl>
                                          </p:spTgt>
                                        </p:tgtEl>
                                        <p:attrNameLst>
                                          <p:attrName>style.visibility</p:attrName>
                                        </p:attrNameLst>
                                      </p:cBhvr>
                                      <p:to>
                                        <p:strVal val="visible"/>
                                      </p:to>
                                    </p:set>
                                    <p:animEffect transition="in" filter="dissolve">
                                      <p:cBhvr>
                                        <p:cTn id="42" dur="500"/>
                                        <p:tgtEl>
                                          <p:spTgt spid="1741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7414">
                                            <p:txEl>
                                              <p:pRg st="1" end="1"/>
                                            </p:txEl>
                                          </p:spTgt>
                                        </p:tgtEl>
                                        <p:attrNameLst>
                                          <p:attrName>style.visibility</p:attrName>
                                        </p:attrNameLst>
                                      </p:cBhvr>
                                      <p:to>
                                        <p:strVal val="visible"/>
                                      </p:to>
                                    </p:set>
                                    <p:animEffect transition="in" filter="dissolve">
                                      <p:cBhvr>
                                        <p:cTn id="47" dur="500"/>
                                        <p:tgtEl>
                                          <p:spTgt spid="17414">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7414">
                                            <p:txEl>
                                              <p:pRg st="2" end="2"/>
                                            </p:txEl>
                                          </p:spTgt>
                                        </p:tgtEl>
                                        <p:attrNameLst>
                                          <p:attrName>style.visibility</p:attrName>
                                        </p:attrNameLst>
                                      </p:cBhvr>
                                      <p:to>
                                        <p:strVal val="visible"/>
                                      </p:to>
                                    </p:set>
                                    <p:animEffect transition="in" filter="dissolve">
                                      <p:cBhvr>
                                        <p:cTn id="52" dur="500"/>
                                        <p:tgtEl>
                                          <p:spTgt spid="17414">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7414">
                                            <p:txEl>
                                              <p:pRg st="3" end="3"/>
                                            </p:txEl>
                                          </p:spTgt>
                                        </p:tgtEl>
                                        <p:attrNameLst>
                                          <p:attrName>style.visibility</p:attrName>
                                        </p:attrNameLst>
                                      </p:cBhvr>
                                      <p:to>
                                        <p:strVal val="visible"/>
                                      </p:to>
                                    </p:set>
                                    <p:animEffect transition="in" filter="dissolve">
                                      <p:cBhvr>
                                        <p:cTn id="57" dur="500"/>
                                        <p:tgtEl>
                                          <p:spTgt spid="17414">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7414">
                                            <p:txEl>
                                              <p:pRg st="4" end="4"/>
                                            </p:txEl>
                                          </p:spTgt>
                                        </p:tgtEl>
                                        <p:attrNameLst>
                                          <p:attrName>style.visibility</p:attrName>
                                        </p:attrNameLst>
                                      </p:cBhvr>
                                      <p:to>
                                        <p:strVal val="visible"/>
                                      </p:to>
                                    </p:set>
                                    <p:animEffect transition="in" filter="dissolve">
                                      <p:cBhvr>
                                        <p:cTn id="62" dur="500"/>
                                        <p:tgtEl>
                                          <p:spTgt spid="17414">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7414">
                                            <p:txEl>
                                              <p:pRg st="5" end="5"/>
                                            </p:txEl>
                                          </p:spTgt>
                                        </p:tgtEl>
                                        <p:attrNameLst>
                                          <p:attrName>style.visibility</p:attrName>
                                        </p:attrNameLst>
                                      </p:cBhvr>
                                      <p:to>
                                        <p:strVal val="visible"/>
                                      </p:to>
                                    </p:set>
                                    <p:animEffect transition="in" filter="dissolve">
                                      <p:cBhvr>
                                        <p:cTn id="67" dur="500"/>
                                        <p:tgtEl>
                                          <p:spTgt spid="174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build="p"/>
      <p:bldP spid="17414"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914400" y="-152400"/>
            <a:ext cx="8229600" cy="1143000"/>
          </a:xfrm>
        </p:spPr>
        <p:txBody>
          <a:bodyPr/>
          <a:lstStyle/>
          <a:p>
            <a:pPr eaLnBrk="1" hangingPunct="1">
              <a:lnSpc>
                <a:spcPct val="90000"/>
              </a:lnSpc>
            </a:pPr>
            <a:r>
              <a:rPr lang="en-US" smtClean="0"/>
              <a:t>Themes in Federal Transportation Policy </a:t>
            </a:r>
            <a:br>
              <a:rPr lang="en-US" smtClean="0"/>
            </a:br>
            <a:r>
              <a:rPr lang="en-US" smtClean="0"/>
              <a:t>in the 20</a:t>
            </a:r>
            <a:r>
              <a:rPr lang="en-US" baseline="30000" smtClean="0"/>
              <a:t>th</a:t>
            </a:r>
            <a:r>
              <a:rPr lang="en-US" smtClean="0"/>
              <a:t> Century</a:t>
            </a:r>
          </a:p>
        </p:txBody>
      </p:sp>
      <p:sp>
        <p:nvSpPr>
          <p:cNvPr id="19459" name="Rectangle 3"/>
          <p:cNvSpPr>
            <a:spLocks noGrp="1" noChangeArrowheads="1"/>
          </p:cNvSpPr>
          <p:nvPr>
            <p:ph type="body" idx="1"/>
          </p:nvPr>
        </p:nvSpPr>
        <p:spPr>
          <a:xfrm>
            <a:off x="2743200" y="1066800"/>
            <a:ext cx="4953000" cy="4525963"/>
          </a:xfrm>
        </p:spPr>
        <p:txBody>
          <a:bodyPr/>
          <a:lstStyle/>
          <a:p>
            <a:pPr eaLnBrk="1" hangingPunct="1"/>
            <a:r>
              <a:rPr lang="en-US" dirty="0" smtClean="0"/>
              <a:t>An acknowledged tension between local and state perspectives</a:t>
            </a:r>
          </a:p>
          <a:p>
            <a:pPr eaLnBrk="1" hangingPunct="1"/>
            <a:endParaRPr lang="en-US" sz="1800" dirty="0" smtClean="0"/>
          </a:p>
          <a:p>
            <a:pPr eaLnBrk="1" hangingPunct="1"/>
            <a:r>
              <a:rPr lang="en-US" dirty="0" smtClean="0"/>
              <a:t>An acknowledged need for regional coordination across local jurisdictional boundaries</a:t>
            </a:r>
          </a:p>
          <a:p>
            <a:pPr eaLnBrk="1" hangingPunct="1"/>
            <a:endParaRPr lang="en-US" sz="1800" dirty="0" smtClean="0"/>
          </a:p>
          <a:p>
            <a:pPr eaLnBrk="1" hangingPunct="1"/>
            <a:r>
              <a:rPr lang="en-US" dirty="0" smtClean="0"/>
              <a:t>A commitment to planning</a:t>
            </a:r>
          </a:p>
        </p:txBody>
      </p:sp>
      <p:pic>
        <p:nvPicPr>
          <p:cNvPr id="19470" name="Picture 1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86896" y="1922665"/>
            <a:ext cx="1024229" cy="972936"/>
          </a:xfrm>
          <a:prstGeom prst="rect">
            <a:avLst/>
          </a:prstGeom>
          <a:noFill/>
          <a:ln w="9525">
            <a:noFill/>
            <a:miter lim="800000"/>
            <a:headEnd/>
            <a:tailEnd/>
          </a:ln>
        </p:spPr>
      </p:pic>
      <p:pic>
        <p:nvPicPr>
          <p:cNvPr id="19471" name="Picture 15" descr="Collier MPO"/>
          <p:cNvPicPr>
            <a:picLocks noChangeAspect="1" noChangeArrowheads="1"/>
          </p:cNvPicPr>
          <p:nvPr/>
        </p:nvPicPr>
        <p:blipFill>
          <a:blip r:embed="rId4" cstate="print"/>
          <a:srcRect/>
          <a:stretch>
            <a:fillRect/>
          </a:stretch>
        </p:blipFill>
        <p:spPr bwMode="auto">
          <a:xfrm>
            <a:off x="914400" y="3962400"/>
            <a:ext cx="1397692" cy="771526"/>
          </a:xfrm>
          <a:prstGeom prst="rect">
            <a:avLst/>
          </a:prstGeom>
          <a:noFill/>
          <a:ln w="9525">
            <a:noFill/>
            <a:miter lim="800000"/>
            <a:headEnd/>
            <a:tailEnd/>
          </a:ln>
        </p:spPr>
      </p:pic>
      <p:pic>
        <p:nvPicPr>
          <p:cNvPr id="19472" name="Picture 16" descr="CRTPA"/>
          <p:cNvPicPr>
            <a:picLocks noChangeAspect="1" noChangeArrowheads="1"/>
          </p:cNvPicPr>
          <p:nvPr/>
        </p:nvPicPr>
        <p:blipFill>
          <a:blip r:embed="rId5" cstate="print"/>
          <a:srcRect/>
          <a:stretch>
            <a:fillRect/>
          </a:stretch>
        </p:blipFill>
        <p:spPr bwMode="auto">
          <a:xfrm>
            <a:off x="7222666" y="4343400"/>
            <a:ext cx="1616534" cy="628652"/>
          </a:xfrm>
          <a:prstGeom prst="rect">
            <a:avLst/>
          </a:prstGeom>
          <a:noFill/>
          <a:ln w="9525">
            <a:noFill/>
            <a:miter lim="800000"/>
            <a:headEnd/>
            <a:tailEnd/>
          </a:ln>
        </p:spPr>
      </p:pic>
      <p:pic>
        <p:nvPicPr>
          <p:cNvPr id="19473" name="Picture 1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88928" y="2971800"/>
            <a:ext cx="1701872" cy="860425"/>
          </a:xfrm>
          <a:prstGeom prst="rect">
            <a:avLst/>
          </a:prstGeom>
          <a:noFill/>
          <a:ln w="9525">
            <a:noFill/>
            <a:miter lim="800000"/>
            <a:headEnd/>
            <a:tailEnd/>
          </a:ln>
        </p:spPr>
      </p:pic>
      <p:pic>
        <p:nvPicPr>
          <p:cNvPr id="19474" name="Picture 18" descr="Lake Sumter MPO"/>
          <p:cNvPicPr>
            <a:picLocks noChangeAspect="1" noChangeArrowheads="1"/>
          </p:cNvPicPr>
          <p:nvPr/>
        </p:nvPicPr>
        <p:blipFill>
          <a:blip r:embed="rId7" cstate="print"/>
          <a:srcRect/>
          <a:stretch>
            <a:fillRect/>
          </a:stretch>
        </p:blipFill>
        <p:spPr bwMode="auto">
          <a:xfrm>
            <a:off x="7537849" y="2207303"/>
            <a:ext cx="1225151" cy="840697"/>
          </a:xfrm>
          <a:prstGeom prst="rect">
            <a:avLst/>
          </a:prstGeom>
          <a:noFill/>
          <a:ln w="9525">
            <a:noFill/>
            <a:miter lim="800000"/>
            <a:headEnd/>
            <a:tailEnd/>
          </a:ln>
        </p:spPr>
      </p:pic>
      <p:pic>
        <p:nvPicPr>
          <p:cNvPr id="19476" name="Picture 20"/>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7620000" y="1088431"/>
            <a:ext cx="924883" cy="892769"/>
          </a:xfrm>
          <a:prstGeom prst="rect">
            <a:avLst/>
          </a:prstGeom>
          <a:noFill/>
          <a:ln w="9525">
            <a:noFill/>
            <a:miter lim="800000"/>
            <a:headEnd/>
            <a:tailEnd/>
          </a:ln>
        </p:spPr>
      </p:pic>
      <p:pic>
        <p:nvPicPr>
          <p:cNvPr id="19477" name="Picture 21"/>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1086896" y="1095375"/>
            <a:ext cx="1170529" cy="624282"/>
          </a:xfrm>
          <a:prstGeom prst="rect">
            <a:avLst/>
          </a:prstGeom>
          <a:noFill/>
          <a:ln w="9525">
            <a:noFill/>
            <a:miter lim="800000"/>
            <a:headEnd/>
            <a:tailEnd/>
          </a:ln>
        </p:spPr>
      </p:pic>
      <p:pic>
        <p:nvPicPr>
          <p:cNvPr id="19479" name="Picture 23"/>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7575643" y="3178175"/>
            <a:ext cx="1079949" cy="1089025"/>
          </a:xfrm>
          <a:prstGeom prst="rect">
            <a:avLst/>
          </a:prstGeom>
          <a:noFill/>
          <a:ln w="9525">
            <a:noFill/>
            <a:miter lim="800000"/>
            <a:headEnd/>
            <a:tailEnd/>
          </a:ln>
        </p:spPr>
      </p:pic>
      <p:pic>
        <p:nvPicPr>
          <p:cNvPr id="3" name="Picture 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581400" y="4800600"/>
            <a:ext cx="2057400" cy="1064705"/>
          </a:xfrm>
          <a:prstGeom prst="rect">
            <a:avLst/>
          </a:prstGeom>
        </p:spPr>
      </p:pic>
      <p:pic>
        <p:nvPicPr>
          <p:cNvPr id="4" name="Picture 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66800" y="4932450"/>
            <a:ext cx="1351144" cy="896258"/>
          </a:xfrm>
          <a:prstGeom prst="rect">
            <a:avLst/>
          </a:prstGeom>
        </p:spPr>
      </p:pic>
      <p:pic>
        <p:nvPicPr>
          <p:cNvPr id="5" name="Picture 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249331" y="5223044"/>
            <a:ext cx="1589869" cy="605664"/>
          </a:xfrm>
          <a:prstGeom prst="rect">
            <a:avLst/>
          </a:prstGeom>
        </p:spPr>
      </p:pic>
    </p:spTree>
    <p:extLst>
      <p:ext uri="{BB962C8B-B14F-4D97-AF65-F5344CB8AC3E}">
        <p14:creationId xmlns:p14="http://schemas.microsoft.com/office/powerpoint/2010/main" val="829383369"/>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dissolve">
                                      <p:cBhvr>
                                        <p:cTn id="7" dur="500"/>
                                        <p:tgtEl>
                                          <p:spTgt spid="194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459">
                                            <p:txEl>
                                              <p:pRg st="2" end="2"/>
                                            </p:txEl>
                                          </p:spTgt>
                                        </p:tgtEl>
                                        <p:attrNameLst>
                                          <p:attrName>style.visibility</p:attrName>
                                        </p:attrNameLst>
                                      </p:cBhvr>
                                      <p:to>
                                        <p:strVal val="visible"/>
                                      </p:to>
                                    </p:set>
                                    <p:animEffect transition="in" filter="dissolve">
                                      <p:cBhvr>
                                        <p:cTn id="12" dur="500"/>
                                        <p:tgtEl>
                                          <p:spTgt spid="1945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459">
                                            <p:txEl>
                                              <p:pRg st="4" end="4"/>
                                            </p:txEl>
                                          </p:spTgt>
                                        </p:tgtEl>
                                        <p:attrNameLst>
                                          <p:attrName>style.visibility</p:attrName>
                                        </p:attrNameLst>
                                      </p:cBhvr>
                                      <p:to>
                                        <p:strVal val="visible"/>
                                      </p:to>
                                    </p:set>
                                    <p:animEffect transition="in" filter="dissolve">
                                      <p:cBhvr>
                                        <p:cTn id="17" dur="500"/>
                                        <p:tgtEl>
                                          <p:spTgt spid="19459">
                                            <p:txEl>
                                              <p:pRg st="4" end="4"/>
                                            </p:txEl>
                                          </p:spTgt>
                                        </p:tgtEl>
                                      </p:cBhvr>
                                    </p:animEffect>
                                  </p:childTnLst>
                                </p:cTn>
                              </p:par>
                              <p:par>
                                <p:cTn id="18" presetID="9" presetClass="entr" presetSubtype="0" fill="hold" nodeType="withEffect">
                                  <p:stCondLst>
                                    <p:cond delay="500"/>
                                  </p:stCondLst>
                                  <p:childTnLst>
                                    <p:set>
                                      <p:cBhvr>
                                        <p:cTn id="19" dur="1" fill="hold">
                                          <p:stCondLst>
                                            <p:cond delay="0"/>
                                          </p:stCondLst>
                                        </p:cTn>
                                        <p:tgtEl>
                                          <p:spTgt spid="19477"/>
                                        </p:tgtEl>
                                        <p:attrNameLst>
                                          <p:attrName>style.visibility</p:attrName>
                                        </p:attrNameLst>
                                      </p:cBhvr>
                                      <p:to>
                                        <p:strVal val="visible"/>
                                      </p:to>
                                    </p:set>
                                    <p:animEffect transition="in" filter="dissolve">
                                      <p:cBhvr>
                                        <p:cTn id="20" dur="1000"/>
                                        <p:tgtEl>
                                          <p:spTgt spid="19477"/>
                                        </p:tgtEl>
                                      </p:cBhvr>
                                    </p:animEffect>
                                  </p:childTnLst>
                                </p:cTn>
                              </p:par>
                              <p:par>
                                <p:cTn id="21" presetID="9" presetClass="entr" presetSubtype="0" fill="hold" nodeType="withEffect">
                                  <p:stCondLst>
                                    <p:cond delay="500"/>
                                  </p:stCondLst>
                                  <p:childTnLst>
                                    <p:set>
                                      <p:cBhvr>
                                        <p:cTn id="22" dur="1" fill="hold">
                                          <p:stCondLst>
                                            <p:cond delay="0"/>
                                          </p:stCondLst>
                                        </p:cTn>
                                        <p:tgtEl>
                                          <p:spTgt spid="19476"/>
                                        </p:tgtEl>
                                        <p:attrNameLst>
                                          <p:attrName>style.visibility</p:attrName>
                                        </p:attrNameLst>
                                      </p:cBhvr>
                                      <p:to>
                                        <p:strVal val="visible"/>
                                      </p:to>
                                    </p:set>
                                    <p:animEffect transition="in" filter="dissolve">
                                      <p:cBhvr>
                                        <p:cTn id="23" dur="1000"/>
                                        <p:tgtEl>
                                          <p:spTgt spid="19476"/>
                                        </p:tgtEl>
                                      </p:cBhvr>
                                    </p:animEffect>
                                  </p:childTnLst>
                                </p:cTn>
                              </p:par>
                              <p:par>
                                <p:cTn id="24" presetID="9" presetClass="entr" presetSubtype="0" fill="hold" nodeType="withEffect">
                                  <p:stCondLst>
                                    <p:cond delay="1000"/>
                                  </p:stCondLst>
                                  <p:childTnLst>
                                    <p:set>
                                      <p:cBhvr>
                                        <p:cTn id="25" dur="1" fill="hold">
                                          <p:stCondLst>
                                            <p:cond delay="0"/>
                                          </p:stCondLst>
                                        </p:cTn>
                                        <p:tgtEl>
                                          <p:spTgt spid="19470"/>
                                        </p:tgtEl>
                                        <p:attrNameLst>
                                          <p:attrName>style.visibility</p:attrName>
                                        </p:attrNameLst>
                                      </p:cBhvr>
                                      <p:to>
                                        <p:strVal val="visible"/>
                                      </p:to>
                                    </p:set>
                                    <p:animEffect transition="in" filter="dissolve">
                                      <p:cBhvr>
                                        <p:cTn id="26" dur="1000"/>
                                        <p:tgtEl>
                                          <p:spTgt spid="19470"/>
                                        </p:tgtEl>
                                      </p:cBhvr>
                                    </p:animEffect>
                                  </p:childTnLst>
                                </p:cTn>
                              </p:par>
                              <p:par>
                                <p:cTn id="27" presetID="9" presetClass="entr" presetSubtype="0" fill="hold" nodeType="withEffect">
                                  <p:stCondLst>
                                    <p:cond delay="1000"/>
                                  </p:stCondLst>
                                  <p:childTnLst>
                                    <p:set>
                                      <p:cBhvr>
                                        <p:cTn id="28" dur="1" fill="hold">
                                          <p:stCondLst>
                                            <p:cond delay="0"/>
                                          </p:stCondLst>
                                        </p:cTn>
                                        <p:tgtEl>
                                          <p:spTgt spid="19474"/>
                                        </p:tgtEl>
                                        <p:attrNameLst>
                                          <p:attrName>style.visibility</p:attrName>
                                        </p:attrNameLst>
                                      </p:cBhvr>
                                      <p:to>
                                        <p:strVal val="visible"/>
                                      </p:to>
                                    </p:set>
                                    <p:animEffect transition="in" filter="dissolve">
                                      <p:cBhvr>
                                        <p:cTn id="29" dur="1000"/>
                                        <p:tgtEl>
                                          <p:spTgt spid="19474"/>
                                        </p:tgtEl>
                                      </p:cBhvr>
                                    </p:animEffect>
                                  </p:childTnLst>
                                </p:cTn>
                              </p:par>
                              <p:par>
                                <p:cTn id="30" presetID="9" presetClass="entr" presetSubtype="0" fill="hold" nodeType="withEffect">
                                  <p:stCondLst>
                                    <p:cond delay="1500"/>
                                  </p:stCondLst>
                                  <p:childTnLst>
                                    <p:set>
                                      <p:cBhvr>
                                        <p:cTn id="31" dur="1" fill="hold">
                                          <p:stCondLst>
                                            <p:cond delay="0"/>
                                          </p:stCondLst>
                                        </p:cTn>
                                        <p:tgtEl>
                                          <p:spTgt spid="19473"/>
                                        </p:tgtEl>
                                        <p:attrNameLst>
                                          <p:attrName>style.visibility</p:attrName>
                                        </p:attrNameLst>
                                      </p:cBhvr>
                                      <p:to>
                                        <p:strVal val="visible"/>
                                      </p:to>
                                    </p:set>
                                    <p:animEffect transition="in" filter="dissolve">
                                      <p:cBhvr>
                                        <p:cTn id="32" dur="1000"/>
                                        <p:tgtEl>
                                          <p:spTgt spid="19473"/>
                                        </p:tgtEl>
                                      </p:cBhvr>
                                    </p:animEffect>
                                  </p:childTnLst>
                                </p:cTn>
                              </p:par>
                              <p:par>
                                <p:cTn id="33" presetID="9" presetClass="entr" presetSubtype="0" fill="hold" nodeType="withEffect">
                                  <p:stCondLst>
                                    <p:cond delay="1500"/>
                                  </p:stCondLst>
                                  <p:childTnLst>
                                    <p:set>
                                      <p:cBhvr>
                                        <p:cTn id="34" dur="1" fill="hold">
                                          <p:stCondLst>
                                            <p:cond delay="0"/>
                                          </p:stCondLst>
                                        </p:cTn>
                                        <p:tgtEl>
                                          <p:spTgt spid="19479"/>
                                        </p:tgtEl>
                                        <p:attrNameLst>
                                          <p:attrName>style.visibility</p:attrName>
                                        </p:attrNameLst>
                                      </p:cBhvr>
                                      <p:to>
                                        <p:strVal val="visible"/>
                                      </p:to>
                                    </p:set>
                                    <p:animEffect transition="in" filter="dissolve">
                                      <p:cBhvr>
                                        <p:cTn id="35" dur="1000"/>
                                        <p:tgtEl>
                                          <p:spTgt spid="19479"/>
                                        </p:tgtEl>
                                      </p:cBhvr>
                                    </p:animEffect>
                                  </p:childTnLst>
                                </p:cTn>
                              </p:par>
                              <p:par>
                                <p:cTn id="36" presetID="9" presetClass="entr" presetSubtype="0" fill="hold" nodeType="withEffect">
                                  <p:stCondLst>
                                    <p:cond delay="2000"/>
                                  </p:stCondLst>
                                  <p:childTnLst>
                                    <p:set>
                                      <p:cBhvr>
                                        <p:cTn id="37" dur="1" fill="hold">
                                          <p:stCondLst>
                                            <p:cond delay="0"/>
                                          </p:stCondLst>
                                        </p:cTn>
                                        <p:tgtEl>
                                          <p:spTgt spid="19471"/>
                                        </p:tgtEl>
                                        <p:attrNameLst>
                                          <p:attrName>style.visibility</p:attrName>
                                        </p:attrNameLst>
                                      </p:cBhvr>
                                      <p:to>
                                        <p:strVal val="visible"/>
                                      </p:to>
                                    </p:set>
                                    <p:animEffect transition="in" filter="dissolve">
                                      <p:cBhvr>
                                        <p:cTn id="38" dur="1000"/>
                                        <p:tgtEl>
                                          <p:spTgt spid="19471"/>
                                        </p:tgtEl>
                                      </p:cBhvr>
                                    </p:animEffect>
                                  </p:childTnLst>
                                </p:cTn>
                              </p:par>
                              <p:par>
                                <p:cTn id="39" presetID="9" presetClass="entr" presetSubtype="0" fill="hold" nodeType="withEffect">
                                  <p:stCondLst>
                                    <p:cond delay="2000"/>
                                  </p:stCondLst>
                                  <p:childTnLst>
                                    <p:set>
                                      <p:cBhvr>
                                        <p:cTn id="40" dur="1" fill="hold">
                                          <p:stCondLst>
                                            <p:cond delay="0"/>
                                          </p:stCondLst>
                                        </p:cTn>
                                        <p:tgtEl>
                                          <p:spTgt spid="19472"/>
                                        </p:tgtEl>
                                        <p:attrNameLst>
                                          <p:attrName>style.visibility</p:attrName>
                                        </p:attrNameLst>
                                      </p:cBhvr>
                                      <p:to>
                                        <p:strVal val="visible"/>
                                      </p:to>
                                    </p:set>
                                    <p:animEffect transition="in" filter="dissolve">
                                      <p:cBhvr>
                                        <p:cTn id="41" dur="1000"/>
                                        <p:tgtEl>
                                          <p:spTgt spid="19472"/>
                                        </p:tgtEl>
                                      </p:cBhvr>
                                    </p:animEffect>
                                  </p:childTnLst>
                                </p:cTn>
                              </p:par>
                              <p:par>
                                <p:cTn id="42" presetID="9" presetClass="entr" presetSubtype="0" fill="hold" nodeType="withEffect">
                                  <p:stCondLst>
                                    <p:cond delay="2500"/>
                                  </p:stCondLst>
                                  <p:childTnLst>
                                    <p:set>
                                      <p:cBhvr>
                                        <p:cTn id="43" dur="1" fill="hold">
                                          <p:stCondLst>
                                            <p:cond delay="0"/>
                                          </p:stCondLst>
                                        </p:cTn>
                                        <p:tgtEl>
                                          <p:spTgt spid="4"/>
                                        </p:tgtEl>
                                        <p:attrNameLst>
                                          <p:attrName>style.visibility</p:attrName>
                                        </p:attrNameLst>
                                      </p:cBhvr>
                                      <p:to>
                                        <p:strVal val="visible"/>
                                      </p:to>
                                    </p:set>
                                    <p:animEffect transition="in" filter="dissolve">
                                      <p:cBhvr>
                                        <p:cTn id="44" dur="1000"/>
                                        <p:tgtEl>
                                          <p:spTgt spid="4"/>
                                        </p:tgtEl>
                                      </p:cBhvr>
                                    </p:animEffect>
                                  </p:childTnLst>
                                </p:cTn>
                              </p:par>
                              <p:par>
                                <p:cTn id="45" presetID="9" presetClass="entr" presetSubtype="0" fill="hold" nodeType="withEffect">
                                  <p:stCondLst>
                                    <p:cond delay="2500"/>
                                  </p:stCondLst>
                                  <p:childTnLst>
                                    <p:set>
                                      <p:cBhvr>
                                        <p:cTn id="46" dur="1" fill="hold">
                                          <p:stCondLst>
                                            <p:cond delay="0"/>
                                          </p:stCondLst>
                                        </p:cTn>
                                        <p:tgtEl>
                                          <p:spTgt spid="3"/>
                                        </p:tgtEl>
                                        <p:attrNameLst>
                                          <p:attrName>style.visibility</p:attrName>
                                        </p:attrNameLst>
                                      </p:cBhvr>
                                      <p:to>
                                        <p:strVal val="visible"/>
                                      </p:to>
                                    </p:set>
                                    <p:animEffect transition="in" filter="dissolve">
                                      <p:cBhvr>
                                        <p:cTn id="47" dur="1000"/>
                                        <p:tgtEl>
                                          <p:spTgt spid="3"/>
                                        </p:tgtEl>
                                      </p:cBhvr>
                                    </p:animEffect>
                                  </p:childTnLst>
                                </p:cTn>
                              </p:par>
                              <p:par>
                                <p:cTn id="48" presetID="9" presetClass="entr" presetSubtype="0" fill="hold" nodeType="withEffect">
                                  <p:stCondLst>
                                    <p:cond delay="2500"/>
                                  </p:stCondLst>
                                  <p:childTnLst>
                                    <p:set>
                                      <p:cBhvr>
                                        <p:cTn id="49" dur="1" fill="hold">
                                          <p:stCondLst>
                                            <p:cond delay="0"/>
                                          </p:stCondLst>
                                        </p:cTn>
                                        <p:tgtEl>
                                          <p:spTgt spid="5"/>
                                        </p:tgtEl>
                                        <p:attrNameLst>
                                          <p:attrName>style.visibility</p:attrName>
                                        </p:attrNameLst>
                                      </p:cBhvr>
                                      <p:to>
                                        <p:strVal val="visible"/>
                                      </p:to>
                                    </p:set>
                                    <p:animEffect transition="in" filter="dissolve">
                                      <p:cBhvr>
                                        <p:cTn id="5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t>Questions?</a:t>
            </a:r>
          </a:p>
        </p:txBody>
      </p:sp>
      <p:pic>
        <p:nvPicPr>
          <p:cNvPr id="27651" name="Picture 3" descr="Answer"/>
          <p:cNvPicPr>
            <a:picLocks noChangeAspect="1" noChangeArrowheads="1"/>
          </p:cNvPicPr>
          <p:nvPr/>
        </p:nvPicPr>
        <p:blipFill>
          <a:blip r:embed="rId3" cstate="print">
            <a:grayscl/>
          </a:blip>
          <a:srcRect/>
          <a:stretch>
            <a:fillRect/>
          </a:stretch>
        </p:blipFill>
        <p:spPr bwMode="auto">
          <a:xfrm>
            <a:off x="1584325" y="1268413"/>
            <a:ext cx="6696075" cy="4362450"/>
          </a:xfrm>
          <a:prstGeom prst="rect">
            <a:avLst/>
          </a:prstGeom>
          <a:noFill/>
          <a:ln w="76200">
            <a:solidFill>
              <a:schemeClr val="tx1"/>
            </a:solidFill>
            <a:miter lim="800000"/>
            <a:headEnd/>
            <a:tailEnd/>
          </a:ln>
        </p:spPr>
      </p:pic>
    </p:spTree>
  </p:cSld>
  <p:clrMapOvr>
    <a:masterClrMapping/>
  </p:clrMapOvr>
  <p:transition spd="med">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Early 20</a:t>
            </a:r>
            <a:r>
              <a:rPr lang="en-US" baseline="30000" smtClean="0"/>
              <a:t>th</a:t>
            </a:r>
            <a:r>
              <a:rPr lang="en-US" smtClean="0"/>
              <a:t> Century</a:t>
            </a:r>
          </a:p>
        </p:txBody>
      </p:sp>
      <p:sp>
        <p:nvSpPr>
          <p:cNvPr id="3075" name="Rectangle 3"/>
          <p:cNvSpPr>
            <a:spLocks noGrp="1" noChangeArrowheads="1"/>
          </p:cNvSpPr>
          <p:nvPr>
            <p:ph type="body" idx="1"/>
          </p:nvPr>
        </p:nvSpPr>
        <p:spPr>
          <a:xfrm>
            <a:off x="1143000" y="1219200"/>
            <a:ext cx="4419600" cy="381000"/>
          </a:xfrm>
        </p:spPr>
        <p:txBody>
          <a:bodyPr/>
          <a:lstStyle/>
          <a:p>
            <a:pPr eaLnBrk="1" hangingPunct="1">
              <a:lnSpc>
                <a:spcPct val="80000"/>
              </a:lnSpc>
            </a:pPr>
            <a:r>
              <a:rPr lang="en-US" sz="2200" smtClean="0"/>
              <a:t>Goals:</a:t>
            </a:r>
          </a:p>
          <a:p>
            <a:pPr eaLnBrk="1" hangingPunct="1">
              <a:lnSpc>
                <a:spcPct val="80000"/>
              </a:lnSpc>
            </a:pPr>
            <a:endParaRPr lang="en-US" sz="2200" smtClean="0"/>
          </a:p>
          <a:p>
            <a:pPr eaLnBrk="1" hangingPunct="1">
              <a:lnSpc>
                <a:spcPct val="80000"/>
              </a:lnSpc>
              <a:buFont typeface="Wingdings" pitchFamily="2" charset="2"/>
              <a:buNone/>
            </a:pPr>
            <a:endParaRPr lang="en-US" smtClean="0"/>
          </a:p>
        </p:txBody>
      </p:sp>
      <p:pic>
        <p:nvPicPr>
          <p:cNvPr id="3101" name="Picture 29"/>
          <p:cNvPicPr>
            <a:picLocks noChangeAspect="1" noChangeArrowheads="1"/>
          </p:cNvPicPr>
          <p:nvPr/>
        </p:nvPicPr>
        <p:blipFill>
          <a:blip r:embed="rId3" cstate="print">
            <a:lum bright="20000"/>
          </a:blip>
          <a:srcRect/>
          <a:stretch>
            <a:fillRect/>
          </a:stretch>
        </p:blipFill>
        <p:spPr bwMode="auto">
          <a:xfrm>
            <a:off x="5257800" y="2857500"/>
            <a:ext cx="3505200" cy="2781300"/>
          </a:xfrm>
          <a:prstGeom prst="rect">
            <a:avLst/>
          </a:prstGeom>
          <a:noFill/>
          <a:ln w="28575">
            <a:solidFill>
              <a:schemeClr val="tx1"/>
            </a:solidFill>
            <a:miter lim="800000"/>
            <a:headEnd/>
            <a:tailEnd/>
          </a:ln>
        </p:spPr>
      </p:pic>
      <p:pic>
        <p:nvPicPr>
          <p:cNvPr id="3102" name="Picture 30"/>
          <p:cNvPicPr>
            <a:picLocks noChangeAspect="1" noChangeArrowheads="1"/>
          </p:cNvPicPr>
          <p:nvPr/>
        </p:nvPicPr>
        <p:blipFill>
          <a:blip r:embed="rId4" cstate="print">
            <a:lum bright="20000"/>
          </a:blip>
          <a:srcRect/>
          <a:stretch>
            <a:fillRect/>
          </a:stretch>
        </p:blipFill>
        <p:spPr bwMode="auto">
          <a:xfrm>
            <a:off x="2895600" y="3962400"/>
            <a:ext cx="2895600" cy="1987550"/>
          </a:xfrm>
          <a:prstGeom prst="rect">
            <a:avLst/>
          </a:prstGeom>
          <a:noFill/>
          <a:ln w="28575">
            <a:solidFill>
              <a:schemeClr val="tx1"/>
            </a:solidFill>
            <a:miter lim="800000"/>
            <a:headEnd/>
            <a:tailEnd/>
          </a:ln>
        </p:spPr>
      </p:pic>
      <p:pic>
        <p:nvPicPr>
          <p:cNvPr id="3103" name="Picture 31"/>
          <p:cNvPicPr>
            <a:picLocks noChangeAspect="1" noChangeArrowheads="1"/>
          </p:cNvPicPr>
          <p:nvPr/>
        </p:nvPicPr>
        <p:blipFill>
          <a:blip r:embed="rId5" cstate="print"/>
          <a:srcRect/>
          <a:stretch>
            <a:fillRect/>
          </a:stretch>
        </p:blipFill>
        <p:spPr bwMode="auto">
          <a:xfrm>
            <a:off x="6019800" y="1016000"/>
            <a:ext cx="3048000" cy="2413000"/>
          </a:xfrm>
          <a:prstGeom prst="rect">
            <a:avLst/>
          </a:prstGeom>
          <a:noFill/>
          <a:ln w="28575">
            <a:solidFill>
              <a:schemeClr val="tx1"/>
            </a:solidFill>
            <a:miter lim="800000"/>
            <a:headEnd/>
            <a:tailEnd/>
          </a:ln>
        </p:spPr>
      </p:pic>
      <p:sp>
        <p:nvSpPr>
          <p:cNvPr id="3105" name="Text Box 33"/>
          <p:cNvSpPr txBox="1">
            <a:spLocks noChangeArrowheads="1"/>
          </p:cNvSpPr>
          <p:nvPr/>
        </p:nvSpPr>
        <p:spPr bwMode="auto">
          <a:xfrm>
            <a:off x="1219200" y="1676400"/>
            <a:ext cx="3810000" cy="366713"/>
          </a:xfrm>
          <a:prstGeom prst="rect">
            <a:avLst/>
          </a:prstGeom>
          <a:noFill/>
          <a:ln w="9525">
            <a:noFill/>
            <a:miter lim="800000"/>
            <a:headEnd/>
            <a:tailEnd/>
          </a:ln>
        </p:spPr>
        <p:txBody>
          <a:bodyPr>
            <a:spAutoFit/>
          </a:bodyPr>
          <a:lstStyle/>
          <a:p>
            <a:pPr marL="623888" lvl="1" indent="-277813">
              <a:spcBef>
                <a:spcPct val="20000"/>
              </a:spcBef>
              <a:buClr>
                <a:schemeClr val="folHlink"/>
              </a:buClr>
              <a:buFontTx/>
              <a:buChar char="–"/>
            </a:pPr>
            <a:r>
              <a:rPr lang="en-US" dirty="0">
                <a:solidFill>
                  <a:srgbClr val="0066CC"/>
                </a:solidFill>
                <a:latin typeface="Arial" pitchFamily="34" charset="0"/>
              </a:rPr>
              <a:t>Connecting farms to markets</a:t>
            </a:r>
          </a:p>
        </p:txBody>
      </p:sp>
      <p:sp>
        <p:nvSpPr>
          <p:cNvPr id="3106" name="Text Box 34"/>
          <p:cNvSpPr txBox="1">
            <a:spLocks noChangeArrowheads="1"/>
          </p:cNvSpPr>
          <p:nvPr/>
        </p:nvSpPr>
        <p:spPr bwMode="auto">
          <a:xfrm>
            <a:off x="1219200" y="2133600"/>
            <a:ext cx="3886200" cy="641350"/>
          </a:xfrm>
          <a:prstGeom prst="rect">
            <a:avLst/>
          </a:prstGeom>
          <a:noFill/>
          <a:ln w="9525">
            <a:noFill/>
            <a:miter lim="800000"/>
            <a:headEnd/>
            <a:tailEnd/>
          </a:ln>
        </p:spPr>
        <p:txBody>
          <a:bodyPr>
            <a:spAutoFit/>
          </a:bodyPr>
          <a:lstStyle/>
          <a:p>
            <a:pPr marL="623888" lvl="1" indent="-277813">
              <a:spcBef>
                <a:spcPct val="20000"/>
              </a:spcBef>
              <a:buClr>
                <a:schemeClr val="folHlink"/>
              </a:buClr>
              <a:buFontTx/>
              <a:buChar char="–"/>
            </a:pPr>
            <a:r>
              <a:rPr lang="en-US" dirty="0">
                <a:solidFill>
                  <a:srgbClr val="0066CC"/>
                </a:solidFill>
                <a:latin typeface="Arial" pitchFamily="34" charset="0"/>
              </a:rPr>
              <a:t>Creating better country roads for cars</a:t>
            </a:r>
          </a:p>
        </p:txBody>
      </p:sp>
      <p:sp>
        <p:nvSpPr>
          <p:cNvPr id="3107" name="Text Box 35"/>
          <p:cNvSpPr txBox="1">
            <a:spLocks noChangeArrowheads="1"/>
          </p:cNvSpPr>
          <p:nvPr/>
        </p:nvSpPr>
        <p:spPr bwMode="auto">
          <a:xfrm>
            <a:off x="1143000" y="2819400"/>
            <a:ext cx="4114800" cy="762000"/>
          </a:xfrm>
          <a:prstGeom prst="rect">
            <a:avLst/>
          </a:prstGeom>
          <a:noFill/>
          <a:ln w="9525">
            <a:noFill/>
            <a:miter lim="800000"/>
            <a:headEnd/>
            <a:tailEnd/>
          </a:ln>
        </p:spPr>
        <p:txBody>
          <a:bodyPr>
            <a:spAutoFit/>
          </a:bodyPr>
          <a:lstStyle/>
          <a:p>
            <a:pPr marL="346075" indent="-346075">
              <a:buClr>
                <a:schemeClr val="folHlink"/>
              </a:buClr>
              <a:buFont typeface="Wingdings" pitchFamily="2" charset="2"/>
              <a:buChar char="n"/>
              <a:tabLst>
                <a:tab pos="0" algn="l"/>
              </a:tabLst>
            </a:pPr>
            <a:r>
              <a:rPr lang="en-US" sz="2200">
                <a:solidFill>
                  <a:srgbClr val="0066CC"/>
                </a:solidFill>
              </a:rPr>
              <a:t>Money given by federal   	 government to states</a:t>
            </a:r>
            <a:endParaRPr lang="en-US" sz="2200"/>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dissolve">
                                      <p:cBhvr>
                                        <p:cTn id="7" dur="500"/>
                                        <p:tgtEl>
                                          <p:spTgt spid="3075">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105"/>
                                        </p:tgtEl>
                                        <p:attrNameLst>
                                          <p:attrName>style.visibility</p:attrName>
                                        </p:attrNameLst>
                                      </p:cBhvr>
                                      <p:to>
                                        <p:strVal val="visible"/>
                                      </p:to>
                                    </p:set>
                                    <p:animEffect transition="in" filter="dissolve">
                                      <p:cBhvr>
                                        <p:cTn id="10" dur="500"/>
                                        <p:tgtEl>
                                          <p:spTgt spid="3105"/>
                                        </p:tgtEl>
                                      </p:cBhvr>
                                    </p:animEffect>
                                  </p:childTnLst>
                                </p:cTn>
                              </p:par>
                              <p:par>
                                <p:cTn id="11" presetID="10" presetClass="entr" presetSubtype="0" fill="hold" nodeType="withEffect">
                                  <p:stCondLst>
                                    <p:cond delay="0"/>
                                  </p:stCondLst>
                                  <p:childTnLst>
                                    <p:set>
                                      <p:cBhvr>
                                        <p:cTn id="12" dur="1" fill="hold">
                                          <p:stCondLst>
                                            <p:cond delay="0"/>
                                          </p:stCondLst>
                                        </p:cTn>
                                        <p:tgtEl>
                                          <p:spTgt spid="3101"/>
                                        </p:tgtEl>
                                        <p:attrNameLst>
                                          <p:attrName>style.visibility</p:attrName>
                                        </p:attrNameLst>
                                      </p:cBhvr>
                                      <p:to>
                                        <p:strVal val="visible"/>
                                      </p:to>
                                    </p:set>
                                    <p:animEffect transition="in" filter="fade">
                                      <p:cBhvr>
                                        <p:cTn id="13" dur="1000"/>
                                        <p:tgtEl>
                                          <p:spTgt spid="3101"/>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3106">
                                            <p:txEl>
                                              <p:pRg st="0" end="0"/>
                                            </p:txEl>
                                          </p:spTgt>
                                        </p:tgtEl>
                                        <p:attrNameLst>
                                          <p:attrName>style.visibility</p:attrName>
                                        </p:attrNameLst>
                                      </p:cBhvr>
                                      <p:to>
                                        <p:strVal val="visible"/>
                                      </p:to>
                                    </p:set>
                                    <p:animEffect transition="in" filter="dissolve">
                                      <p:cBhvr>
                                        <p:cTn id="18" dur="500"/>
                                        <p:tgtEl>
                                          <p:spTgt spid="3106">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102"/>
                                        </p:tgtEl>
                                        <p:attrNameLst>
                                          <p:attrName>style.visibility</p:attrName>
                                        </p:attrNameLst>
                                      </p:cBhvr>
                                      <p:to>
                                        <p:strVal val="visible"/>
                                      </p:to>
                                    </p:set>
                                    <p:animEffect transition="in" filter="fade">
                                      <p:cBhvr>
                                        <p:cTn id="21" dur="1000"/>
                                        <p:tgtEl>
                                          <p:spTgt spid="3102"/>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3107"/>
                                        </p:tgtEl>
                                        <p:attrNameLst>
                                          <p:attrName>style.visibility</p:attrName>
                                        </p:attrNameLst>
                                      </p:cBhvr>
                                      <p:to>
                                        <p:strVal val="visible"/>
                                      </p:to>
                                    </p:set>
                                    <p:animEffect transition="in" filter="dissolve">
                                      <p:cBhvr>
                                        <p:cTn id="26" dur="500"/>
                                        <p:tgtEl>
                                          <p:spTgt spid="3107"/>
                                        </p:tgtEl>
                                      </p:cBhvr>
                                    </p:animEffect>
                                  </p:childTnLst>
                                </p:cTn>
                              </p:par>
                              <p:par>
                                <p:cTn id="27" presetID="10" presetClass="entr" presetSubtype="0" fill="hold" nodeType="withEffect">
                                  <p:stCondLst>
                                    <p:cond delay="0"/>
                                  </p:stCondLst>
                                  <p:childTnLst>
                                    <p:set>
                                      <p:cBhvr>
                                        <p:cTn id="28" dur="1" fill="hold">
                                          <p:stCondLst>
                                            <p:cond delay="0"/>
                                          </p:stCondLst>
                                        </p:cTn>
                                        <p:tgtEl>
                                          <p:spTgt spid="3103"/>
                                        </p:tgtEl>
                                        <p:attrNameLst>
                                          <p:attrName>style.visibility</p:attrName>
                                        </p:attrNameLst>
                                      </p:cBhvr>
                                      <p:to>
                                        <p:strVal val="visible"/>
                                      </p:to>
                                    </p:set>
                                    <p:animEffect transition="in" filter="fade">
                                      <p:cBhvr>
                                        <p:cTn id="29" dur="1000"/>
                                        <p:tgtEl>
                                          <p:spTgt spid="3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P spid="3105" grpId="0"/>
      <p:bldP spid="310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t>The Situation In Cities – 1900-1960</a:t>
            </a:r>
          </a:p>
        </p:txBody>
      </p:sp>
      <p:sp>
        <p:nvSpPr>
          <p:cNvPr id="68611" name="Rectangle 3"/>
          <p:cNvSpPr>
            <a:spLocks noGrp="1" noChangeArrowheads="1"/>
          </p:cNvSpPr>
          <p:nvPr>
            <p:ph type="body" idx="1"/>
          </p:nvPr>
        </p:nvSpPr>
        <p:spPr>
          <a:xfrm>
            <a:off x="1143000" y="1219200"/>
            <a:ext cx="7620000" cy="990600"/>
          </a:xfrm>
        </p:spPr>
        <p:txBody>
          <a:bodyPr/>
          <a:lstStyle/>
          <a:p>
            <a:pPr eaLnBrk="1" hangingPunct="1">
              <a:lnSpc>
                <a:spcPct val="110000"/>
              </a:lnSpc>
            </a:pPr>
            <a:r>
              <a:rPr lang="en-US" smtClean="0"/>
              <a:t>Cities responsible for their own streets</a:t>
            </a:r>
            <a:endParaRPr lang="en-US" sz="800" smtClean="0"/>
          </a:p>
          <a:p>
            <a:pPr lvl="1" eaLnBrk="1" hangingPunct="1">
              <a:lnSpc>
                <a:spcPct val="110000"/>
              </a:lnSpc>
            </a:pPr>
            <a:r>
              <a:rPr lang="en-US" smtClean="0"/>
              <a:t>Essentially no state or federal assistance</a:t>
            </a:r>
          </a:p>
        </p:txBody>
      </p:sp>
      <p:pic>
        <p:nvPicPr>
          <p:cNvPr id="68622" name="Picture 14"/>
          <p:cNvPicPr>
            <a:picLocks noChangeAspect="1" noChangeArrowheads="1"/>
          </p:cNvPicPr>
          <p:nvPr/>
        </p:nvPicPr>
        <p:blipFill>
          <a:blip r:embed="rId3" cstate="print">
            <a:lum bright="20000"/>
          </a:blip>
          <a:srcRect/>
          <a:stretch>
            <a:fillRect/>
          </a:stretch>
        </p:blipFill>
        <p:spPr bwMode="auto">
          <a:xfrm>
            <a:off x="1371600" y="3124200"/>
            <a:ext cx="7239000" cy="2636838"/>
          </a:xfrm>
          <a:prstGeom prst="rect">
            <a:avLst/>
          </a:prstGeom>
          <a:noFill/>
          <a:ln w="28575">
            <a:solidFill>
              <a:schemeClr val="tx1"/>
            </a:solidFill>
            <a:miter lim="800000"/>
            <a:headEnd/>
            <a:tailEnd/>
          </a:ln>
        </p:spPr>
      </p:pic>
      <p:sp>
        <p:nvSpPr>
          <p:cNvPr id="68624" name="Text Box 16"/>
          <p:cNvSpPr txBox="1">
            <a:spLocks noChangeArrowheads="1"/>
          </p:cNvSpPr>
          <p:nvPr/>
        </p:nvSpPr>
        <p:spPr bwMode="auto">
          <a:xfrm>
            <a:off x="1143000" y="2286000"/>
            <a:ext cx="7848600" cy="457200"/>
          </a:xfrm>
          <a:prstGeom prst="rect">
            <a:avLst/>
          </a:prstGeom>
          <a:noFill/>
          <a:ln w="9525">
            <a:noFill/>
            <a:miter lim="800000"/>
            <a:headEnd/>
            <a:tailEnd/>
          </a:ln>
        </p:spPr>
        <p:txBody>
          <a:bodyPr>
            <a:spAutoFit/>
          </a:bodyPr>
          <a:lstStyle/>
          <a:p>
            <a:pPr>
              <a:spcBef>
                <a:spcPct val="50000"/>
              </a:spcBef>
              <a:buClr>
                <a:schemeClr val="folHlink"/>
              </a:buClr>
              <a:buFont typeface="Wingdings" pitchFamily="2" charset="2"/>
              <a:buChar char="n"/>
            </a:pPr>
            <a:r>
              <a:rPr lang="en-US" sz="2400" dirty="0">
                <a:solidFill>
                  <a:srgbClr val="0066CC"/>
                </a:solidFill>
              </a:rPr>
              <a:t> </a:t>
            </a:r>
            <a:r>
              <a:rPr lang="en-US" sz="2400" dirty="0">
                <a:solidFill>
                  <a:srgbClr val="0066CC"/>
                </a:solidFill>
                <a:latin typeface="Arial" pitchFamily="34" charset="0"/>
              </a:rPr>
              <a:t>An important reason: Rural dominance in legislatures</a:t>
            </a: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Effect transition="in" filter="dissolve">
                                      <p:cBhvr>
                                        <p:cTn id="7" dur="500"/>
                                        <p:tgtEl>
                                          <p:spTgt spid="68611">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1500"/>
                                  </p:stCondLst>
                                  <p:childTnLst>
                                    <p:set>
                                      <p:cBhvr>
                                        <p:cTn id="10" dur="1" fill="hold">
                                          <p:stCondLst>
                                            <p:cond delay="0"/>
                                          </p:stCondLst>
                                        </p:cTn>
                                        <p:tgtEl>
                                          <p:spTgt spid="68611">
                                            <p:txEl>
                                              <p:pRg st="1" end="1"/>
                                            </p:txEl>
                                          </p:spTgt>
                                        </p:tgtEl>
                                        <p:attrNameLst>
                                          <p:attrName>style.visibility</p:attrName>
                                        </p:attrNameLst>
                                      </p:cBhvr>
                                      <p:to>
                                        <p:strVal val="visible"/>
                                      </p:to>
                                    </p:set>
                                    <p:animEffect transition="in" filter="dissolve">
                                      <p:cBhvr>
                                        <p:cTn id="11" dur="500"/>
                                        <p:tgtEl>
                                          <p:spTgt spid="68611">
                                            <p:txEl>
                                              <p:pRg st="1" end="1"/>
                                            </p:txEl>
                                          </p:spTgt>
                                        </p:tgtEl>
                                      </p:cBhvr>
                                    </p:animEffect>
                                  </p:childTnLst>
                                </p:cTn>
                              </p:par>
                            </p:childTnLst>
                          </p:cTn>
                        </p:par>
                        <p:par>
                          <p:cTn id="12" fill="hold">
                            <p:stCondLst>
                              <p:cond delay="2500"/>
                            </p:stCondLst>
                            <p:childTnLst>
                              <p:par>
                                <p:cTn id="13" presetID="9" presetClass="entr" presetSubtype="0" fill="hold" nodeType="afterEffect">
                                  <p:stCondLst>
                                    <p:cond delay="1500"/>
                                  </p:stCondLst>
                                  <p:childTnLst>
                                    <p:set>
                                      <p:cBhvr>
                                        <p:cTn id="14" dur="1" fill="hold">
                                          <p:stCondLst>
                                            <p:cond delay="0"/>
                                          </p:stCondLst>
                                        </p:cTn>
                                        <p:tgtEl>
                                          <p:spTgt spid="68622"/>
                                        </p:tgtEl>
                                        <p:attrNameLst>
                                          <p:attrName>style.visibility</p:attrName>
                                        </p:attrNameLst>
                                      </p:cBhvr>
                                      <p:to>
                                        <p:strVal val="visible"/>
                                      </p:to>
                                    </p:set>
                                    <p:animEffect transition="in" filter="dissolve">
                                      <p:cBhvr>
                                        <p:cTn id="15" dur="500"/>
                                        <p:tgtEl>
                                          <p:spTgt spid="68622"/>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68624"/>
                                        </p:tgtEl>
                                        <p:attrNameLst>
                                          <p:attrName>style.visibility</p:attrName>
                                        </p:attrNameLst>
                                      </p:cBhvr>
                                      <p:to>
                                        <p:strVal val="visible"/>
                                      </p:to>
                                    </p:set>
                                    <p:animEffect transition="in" filter="dissolve">
                                      <p:cBhvr>
                                        <p:cTn id="20" dur="500"/>
                                        <p:tgtEl>
                                          <p:spTgt spid="686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P spid="686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mtClean="0"/>
              <a:t>The Role of Transit</a:t>
            </a:r>
          </a:p>
        </p:txBody>
      </p:sp>
      <p:sp>
        <p:nvSpPr>
          <p:cNvPr id="69635" name="Rectangle 3"/>
          <p:cNvSpPr>
            <a:spLocks noGrp="1" noChangeArrowheads="1"/>
          </p:cNvSpPr>
          <p:nvPr>
            <p:ph type="body" idx="1"/>
          </p:nvPr>
        </p:nvSpPr>
        <p:spPr>
          <a:xfrm>
            <a:off x="1143000" y="1219200"/>
            <a:ext cx="3733800" cy="4525963"/>
          </a:xfrm>
        </p:spPr>
        <p:txBody>
          <a:bodyPr/>
          <a:lstStyle/>
          <a:p>
            <a:pPr eaLnBrk="1" hangingPunct="1"/>
            <a:r>
              <a:rPr lang="en-US" smtClean="0"/>
              <a:t>Thriving </a:t>
            </a:r>
            <a:r>
              <a:rPr lang="en-US" b="1" i="1" smtClean="0"/>
              <a:t>privately</a:t>
            </a:r>
            <a:r>
              <a:rPr lang="en-US" smtClean="0"/>
              <a:t> owned and operated services</a:t>
            </a:r>
          </a:p>
          <a:p>
            <a:pPr lvl="1" eaLnBrk="1" hangingPunct="1"/>
            <a:r>
              <a:rPr lang="en-US" smtClean="0"/>
              <a:t>Within cities</a:t>
            </a:r>
          </a:p>
          <a:p>
            <a:pPr lvl="1" eaLnBrk="1" hangingPunct="1"/>
            <a:r>
              <a:rPr lang="en-US" smtClean="0"/>
              <a:t>Between cities</a:t>
            </a:r>
          </a:p>
          <a:p>
            <a:pPr eaLnBrk="1" hangingPunct="1"/>
            <a:endParaRPr lang="en-US" smtClean="0"/>
          </a:p>
          <a:p>
            <a:pPr eaLnBrk="1" hangingPunct="1"/>
            <a:r>
              <a:rPr lang="en-US" smtClean="0"/>
              <a:t>Government role</a:t>
            </a:r>
          </a:p>
          <a:p>
            <a:pPr lvl="1" eaLnBrk="1" hangingPunct="1"/>
            <a:r>
              <a:rPr lang="en-US" smtClean="0"/>
              <a:t>Granting franchises</a:t>
            </a:r>
          </a:p>
          <a:p>
            <a:pPr lvl="1" eaLnBrk="1" hangingPunct="1"/>
            <a:r>
              <a:rPr lang="en-US" smtClean="0"/>
              <a:t>Regulating services</a:t>
            </a:r>
          </a:p>
        </p:txBody>
      </p:sp>
      <p:pic>
        <p:nvPicPr>
          <p:cNvPr id="7172" name="Picture 15"/>
          <p:cNvPicPr>
            <a:picLocks noChangeAspect="1" noChangeArrowheads="1"/>
          </p:cNvPicPr>
          <p:nvPr/>
        </p:nvPicPr>
        <p:blipFill>
          <a:blip r:embed="rId3" cstate="print"/>
          <a:srcRect/>
          <a:stretch>
            <a:fillRect/>
          </a:stretch>
        </p:blipFill>
        <p:spPr bwMode="auto">
          <a:xfrm>
            <a:off x="4876800" y="838200"/>
            <a:ext cx="4267200" cy="3370263"/>
          </a:xfrm>
          <a:prstGeom prst="rect">
            <a:avLst/>
          </a:prstGeom>
          <a:noFill/>
          <a:ln w="28575">
            <a:solidFill>
              <a:schemeClr val="tx1"/>
            </a:solidFill>
            <a:miter lim="800000"/>
            <a:headEnd/>
            <a:tailEnd/>
          </a:ln>
        </p:spPr>
      </p:pic>
      <p:pic>
        <p:nvPicPr>
          <p:cNvPr id="7173" name="Picture 17"/>
          <p:cNvPicPr>
            <a:picLocks noChangeAspect="1" noChangeArrowheads="1"/>
          </p:cNvPicPr>
          <p:nvPr/>
        </p:nvPicPr>
        <p:blipFill>
          <a:blip r:embed="rId4" cstate="print"/>
          <a:srcRect l="24803" t="24915" b="22484"/>
          <a:stretch>
            <a:fillRect/>
          </a:stretch>
        </p:blipFill>
        <p:spPr bwMode="auto">
          <a:xfrm>
            <a:off x="4875213" y="3660775"/>
            <a:ext cx="4268787" cy="2357438"/>
          </a:xfrm>
          <a:prstGeom prst="rect">
            <a:avLst/>
          </a:prstGeom>
          <a:noFill/>
          <a:ln w="28575">
            <a:solidFill>
              <a:schemeClr val="tx1"/>
            </a:solidFill>
            <a:miter lim="800000"/>
            <a:headEnd/>
            <a:tailEnd/>
          </a:ln>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Effect transition="in" filter="dissolve">
                                      <p:cBhvr>
                                        <p:cTn id="7" dur="500"/>
                                        <p:tgtEl>
                                          <p:spTgt spid="69635">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9635">
                                            <p:txEl>
                                              <p:pRg st="1" end="1"/>
                                            </p:txEl>
                                          </p:spTgt>
                                        </p:tgtEl>
                                        <p:attrNameLst>
                                          <p:attrName>style.visibility</p:attrName>
                                        </p:attrNameLst>
                                      </p:cBhvr>
                                      <p:to>
                                        <p:strVal val="visible"/>
                                      </p:to>
                                    </p:set>
                                    <p:animEffect transition="in" filter="dissolve">
                                      <p:cBhvr>
                                        <p:cTn id="10" dur="500"/>
                                        <p:tgtEl>
                                          <p:spTgt spid="69635">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69635">
                                            <p:txEl>
                                              <p:pRg st="2" end="2"/>
                                            </p:txEl>
                                          </p:spTgt>
                                        </p:tgtEl>
                                        <p:attrNameLst>
                                          <p:attrName>style.visibility</p:attrName>
                                        </p:attrNameLst>
                                      </p:cBhvr>
                                      <p:to>
                                        <p:strVal val="visible"/>
                                      </p:to>
                                    </p:set>
                                    <p:animEffect transition="in" filter="dissolve">
                                      <p:cBhvr>
                                        <p:cTn id="13" dur="500"/>
                                        <p:tgtEl>
                                          <p:spTgt spid="6963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69635">
                                            <p:txEl>
                                              <p:pRg st="4" end="4"/>
                                            </p:txEl>
                                          </p:spTgt>
                                        </p:tgtEl>
                                        <p:attrNameLst>
                                          <p:attrName>style.visibility</p:attrName>
                                        </p:attrNameLst>
                                      </p:cBhvr>
                                      <p:to>
                                        <p:strVal val="visible"/>
                                      </p:to>
                                    </p:set>
                                    <p:animEffect transition="in" filter="dissolve">
                                      <p:cBhvr>
                                        <p:cTn id="18" dur="500"/>
                                        <p:tgtEl>
                                          <p:spTgt spid="69635">
                                            <p:txEl>
                                              <p:pRg st="4" end="4"/>
                                            </p:txEl>
                                          </p:spTgt>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69635">
                                            <p:txEl>
                                              <p:pRg st="5" end="5"/>
                                            </p:txEl>
                                          </p:spTgt>
                                        </p:tgtEl>
                                        <p:attrNameLst>
                                          <p:attrName>style.visibility</p:attrName>
                                        </p:attrNameLst>
                                      </p:cBhvr>
                                      <p:to>
                                        <p:strVal val="visible"/>
                                      </p:to>
                                    </p:set>
                                    <p:animEffect transition="in" filter="dissolve">
                                      <p:cBhvr>
                                        <p:cTn id="21" dur="500"/>
                                        <p:tgtEl>
                                          <p:spTgt spid="69635">
                                            <p:txEl>
                                              <p:pRg st="5" end="5"/>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69635">
                                            <p:txEl>
                                              <p:pRg st="6" end="6"/>
                                            </p:txEl>
                                          </p:spTgt>
                                        </p:tgtEl>
                                        <p:attrNameLst>
                                          <p:attrName>style.visibility</p:attrName>
                                        </p:attrNameLst>
                                      </p:cBhvr>
                                      <p:to>
                                        <p:strVal val="visible"/>
                                      </p:to>
                                    </p:set>
                                    <p:animEffect transition="in" filter="dissolve">
                                      <p:cBhvr>
                                        <p:cTn id="24" dur="500"/>
                                        <p:tgtEl>
                                          <p:spTgt spid="696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43" name="Picture 23"/>
          <p:cNvPicPr>
            <a:picLocks noChangeAspect="1" noChangeArrowheads="1"/>
          </p:cNvPicPr>
          <p:nvPr/>
        </p:nvPicPr>
        <p:blipFill>
          <a:blip r:embed="rId3" cstate="print"/>
          <a:srcRect/>
          <a:stretch>
            <a:fillRect/>
          </a:stretch>
        </p:blipFill>
        <p:spPr bwMode="auto">
          <a:xfrm>
            <a:off x="5943600" y="3429000"/>
            <a:ext cx="2743200" cy="1878013"/>
          </a:xfrm>
          <a:prstGeom prst="rect">
            <a:avLst/>
          </a:prstGeom>
          <a:noFill/>
          <a:ln w="28575">
            <a:solidFill>
              <a:schemeClr val="tx1"/>
            </a:solidFill>
            <a:miter lim="800000"/>
            <a:headEnd/>
            <a:tailEnd/>
          </a:ln>
        </p:spPr>
      </p:pic>
      <p:sp>
        <p:nvSpPr>
          <p:cNvPr id="8195" name="Rectangle 2"/>
          <p:cNvSpPr>
            <a:spLocks noGrp="1" noChangeArrowheads="1"/>
          </p:cNvSpPr>
          <p:nvPr>
            <p:ph type="title"/>
          </p:nvPr>
        </p:nvSpPr>
        <p:spPr>
          <a:xfrm>
            <a:off x="914400" y="-152400"/>
            <a:ext cx="8229600" cy="1143000"/>
          </a:xfrm>
        </p:spPr>
        <p:txBody>
          <a:bodyPr/>
          <a:lstStyle/>
          <a:p>
            <a:pPr eaLnBrk="1" hangingPunct="1">
              <a:lnSpc>
                <a:spcPct val="90000"/>
              </a:lnSpc>
            </a:pPr>
            <a:r>
              <a:rPr lang="en-US" smtClean="0"/>
              <a:t>1940s and 1950s: The Emergence of The Interstate Highways Program</a:t>
            </a:r>
          </a:p>
        </p:txBody>
      </p:sp>
      <p:sp>
        <p:nvSpPr>
          <p:cNvPr id="5123" name="Rectangle 3"/>
          <p:cNvSpPr>
            <a:spLocks noGrp="1" noChangeArrowheads="1"/>
          </p:cNvSpPr>
          <p:nvPr>
            <p:ph type="body" idx="1"/>
          </p:nvPr>
        </p:nvSpPr>
        <p:spPr>
          <a:xfrm>
            <a:off x="1143000" y="1219200"/>
            <a:ext cx="4038600" cy="1905000"/>
          </a:xfrm>
        </p:spPr>
        <p:txBody>
          <a:bodyPr/>
          <a:lstStyle/>
          <a:p>
            <a:pPr eaLnBrk="1" hangingPunct="1"/>
            <a:r>
              <a:rPr lang="en-US" smtClean="0"/>
              <a:t>1940s concept:</a:t>
            </a:r>
          </a:p>
          <a:p>
            <a:pPr lvl="1" eaLnBrk="1" hangingPunct="1"/>
            <a:r>
              <a:rPr lang="en-US" sz="2400" smtClean="0"/>
              <a:t>Promote commerce and trade</a:t>
            </a:r>
          </a:p>
          <a:p>
            <a:pPr lvl="1" eaLnBrk="1" hangingPunct="1"/>
            <a:endParaRPr lang="en-US" sz="2400" smtClean="0"/>
          </a:p>
        </p:txBody>
      </p:sp>
      <p:pic>
        <p:nvPicPr>
          <p:cNvPr id="5144" name="Picture 24"/>
          <p:cNvPicPr>
            <a:picLocks noChangeAspect="1" noChangeArrowheads="1"/>
          </p:cNvPicPr>
          <p:nvPr/>
        </p:nvPicPr>
        <p:blipFill>
          <a:blip r:embed="rId4" cstate="print">
            <a:clrChange>
              <a:clrFrom>
                <a:srgbClr val="FFFFF7"/>
              </a:clrFrom>
              <a:clrTo>
                <a:srgbClr val="FFFFF7">
                  <a:alpha val="0"/>
                </a:srgbClr>
              </a:clrTo>
            </a:clrChange>
          </a:blip>
          <a:srcRect b="36971"/>
          <a:stretch>
            <a:fillRect/>
          </a:stretch>
        </p:blipFill>
        <p:spPr bwMode="auto">
          <a:xfrm>
            <a:off x="6096000" y="876300"/>
            <a:ext cx="2476500" cy="2209800"/>
          </a:xfrm>
          <a:prstGeom prst="rect">
            <a:avLst/>
          </a:prstGeom>
          <a:noFill/>
          <a:ln w="9525">
            <a:noFill/>
            <a:miter lim="800000"/>
            <a:headEnd/>
            <a:tailEnd/>
          </a:ln>
        </p:spPr>
      </p:pic>
      <p:sp>
        <p:nvSpPr>
          <p:cNvPr id="5145" name="Rectangle 25"/>
          <p:cNvSpPr>
            <a:spLocks noChangeArrowheads="1"/>
          </p:cNvSpPr>
          <p:nvPr/>
        </p:nvSpPr>
        <p:spPr bwMode="auto">
          <a:xfrm>
            <a:off x="1143000" y="2933700"/>
            <a:ext cx="3740150" cy="2171700"/>
          </a:xfrm>
          <a:prstGeom prst="rect">
            <a:avLst/>
          </a:prstGeom>
          <a:noFill/>
          <a:ln w="9525" algn="ctr">
            <a:noFill/>
            <a:miter lim="800000"/>
            <a:headEnd/>
            <a:tailEnd/>
          </a:ln>
        </p:spPr>
        <p:txBody>
          <a:bodyPr/>
          <a:lstStyle/>
          <a:p>
            <a:pPr marL="742950" lvl="1" indent="-285750">
              <a:spcBef>
                <a:spcPct val="20000"/>
              </a:spcBef>
              <a:buClr>
                <a:schemeClr val="folHlink"/>
              </a:buClr>
            </a:pPr>
            <a:endParaRPr lang="en-US" sz="2400" dirty="0">
              <a:solidFill>
                <a:srgbClr val="0066CC"/>
              </a:solidFill>
              <a:latin typeface="Arial" pitchFamily="34" charset="0"/>
            </a:endParaRPr>
          </a:p>
          <a:p>
            <a:pPr marL="342900" indent="-342900">
              <a:spcBef>
                <a:spcPct val="20000"/>
              </a:spcBef>
              <a:buClr>
                <a:schemeClr val="folHlink"/>
              </a:buClr>
              <a:buFont typeface="Wingdings" pitchFamily="2" charset="2"/>
              <a:buChar char="n"/>
            </a:pPr>
            <a:r>
              <a:rPr lang="en-US" sz="2400" dirty="0">
                <a:solidFill>
                  <a:srgbClr val="0066CC"/>
                </a:solidFill>
                <a:latin typeface="Arial" pitchFamily="34" charset="0"/>
              </a:rPr>
              <a:t>1944: 40,000 mile system approved</a:t>
            </a:r>
          </a:p>
          <a:p>
            <a:pPr marL="742950" lvl="1" indent="-285750">
              <a:spcBef>
                <a:spcPct val="20000"/>
              </a:spcBef>
              <a:buClr>
                <a:schemeClr val="folHlink"/>
              </a:buClr>
              <a:buFontTx/>
              <a:buChar char="–"/>
            </a:pPr>
            <a:r>
              <a:rPr lang="en-US" sz="2400" dirty="0">
                <a:solidFill>
                  <a:srgbClr val="0066CC"/>
                </a:solidFill>
                <a:latin typeface="Arial" pitchFamily="34" charset="0"/>
              </a:rPr>
              <a:t>Funding very limited</a:t>
            </a: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dissolve">
                                      <p:cBhvr>
                                        <p:cTn id="7" dur="500"/>
                                        <p:tgtEl>
                                          <p:spTgt spid="5123">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123">
                                            <p:txEl>
                                              <p:pRg st="1" end="1"/>
                                            </p:txEl>
                                          </p:spTgt>
                                        </p:tgtEl>
                                        <p:attrNameLst>
                                          <p:attrName>style.visibility</p:attrName>
                                        </p:attrNameLst>
                                      </p:cBhvr>
                                      <p:to>
                                        <p:strVal val="visible"/>
                                      </p:to>
                                    </p:set>
                                    <p:animEffect transition="in" filter="dissolve">
                                      <p:cBhvr>
                                        <p:cTn id="10" dur="500"/>
                                        <p:tgtEl>
                                          <p:spTgt spid="5123">
                                            <p:txEl>
                                              <p:pRg st="1" end="1"/>
                                            </p:txEl>
                                          </p:spTgt>
                                        </p:tgtEl>
                                      </p:cBhvr>
                                    </p:animEffect>
                                  </p:childTnLst>
                                </p:cTn>
                              </p:par>
                            </p:childTnLst>
                          </p:cTn>
                        </p:par>
                        <p:par>
                          <p:cTn id="11" fill="hold">
                            <p:stCondLst>
                              <p:cond delay="500"/>
                            </p:stCondLst>
                            <p:childTnLst>
                              <p:par>
                                <p:cTn id="12" presetID="19" presetClass="entr" presetSubtype="10" fill="hold" nodeType="afterEffect">
                                  <p:stCondLst>
                                    <p:cond delay="0"/>
                                  </p:stCondLst>
                                  <p:childTnLst>
                                    <p:set>
                                      <p:cBhvr>
                                        <p:cTn id="13" dur="1" fill="hold">
                                          <p:stCondLst>
                                            <p:cond delay="0"/>
                                          </p:stCondLst>
                                        </p:cTn>
                                        <p:tgtEl>
                                          <p:spTgt spid="5144"/>
                                        </p:tgtEl>
                                        <p:attrNameLst>
                                          <p:attrName>style.visibility</p:attrName>
                                        </p:attrNameLst>
                                      </p:cBhvr>
                                      <p:to>
                                        <p:strVal val="visible"/>
                                      </p:to>
                                    </p:set>
                                    <p:anim calcmode="lin" valueType="num">
                                      <p:cBhvr>
                                        <p:cTn id="14" dur="5000" fill="hold"/>
                                        <p:tgtEl>
                                          <p:spTgt spid="5144"/>
                                        </p:tgtEl>
                                        <p:attrNameLst>
                                          <p:attrName>ppt_w</p:attrName>
                                        </p:attrNameLst>
                                      </p:cBhvr>
                                      <p:tavLst>
                                        <p:tav tm="0" fmla="#ppt_w*sin(2.5*pi*$)">
                                          <p:val>
                                            <p:fltVal val="0"/>
                                          </p:val>
                                        </p:tav>
                                        <p:tav tm="100000">
                                          <p:val>
                                            <p:fltVal val="1"/>
                                          </p:val>
                                        </p:tav>
                                      </p:tavLst>
                                    </p:anim>
                                    <p:anim calcmode="lin" valueType="num">
                                      <p:cBhvr>
                                        <p:cTn id="15" dur="5000" fill="hold"/>
                                        <p:tgtEl>
                                          <p:spTgt spid="5144"/>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145">
                                            <p:txEl>
                                              <p:pRg st="1" end="1"/>
                                            </p:txEl>
                                          </p:spTgt>
                                        </p:tgtEl>
                                        <p:attrNameLst>
                                          <p:attrName>style.visibility</p:attrName>
                                        </p:attrNameLst>
                                      </p:cBhvr>
                                      <p:to>
                                        <p:strVal val="visible"/>
                                      </p:to>
                                    </p:set>
                                    <p:animEffect transition="in" filter="fade">
                                      <p:cBhvr>
                                        <p:cTn id="20" dur="2000"/>
                                        <p:tgtEl>
                                          <p:spTgt spid="5145">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5145">
                                            <p:txEl>
                                              <p:pRg st="2" end="2"/>
                                            </p:txEl>
                                          </p:spTgt>
                                        </p:tgtEl>
                                        <p:attrNameLst>
                                          <p:attrName>style.visibility</p:attrName>
                                        </p:attrNameLst>
                                      </p:cBhvr>
                                      <p:to>
                                        <p:strVal val="visible"/>
                                      </p:to>
                                    </p:set>
                                    <p:animEffect transition="in" filter="fade">
                                      <p:cBhvr>
                                        <p:cTn id="23" dur="2000"/>
                                        <p:tgtEl>
                                          <p:spTgt spid="5145">
                                            <p:txEl>
                                              <p:pRg st="2" end="2"/>
                                            </p:txEl>
                                          </p:spTgt>
                                        </p:tgtEl>
                                      </p:cBhvr>
                                    </p:animEffect>
                                  </p:childTnLst>
                                </p:cTn>
                              </p:par>
                            </p:childTnLst>
                          </p:cTn>
                        </p:par>
                        <p:par>
                          <p:cTn id="24" fill="hold">
                            <p:stCondLst>
                              <p:cond delay="2000"/>
                            </p:stCondLst>
                            <p:childTnLst>
                              <p:par>
                                <p:cTn id="25" presetID="10" presetClass="entr" presetSubtype="0" fill="hold" nodeType="afterEffect">
                                  <p:stCondLst>
                                    <p:cond delay="1500"/>
                                  </p:stCondLst>
                                  <p:childTnLst>
                                    <p:set>
                                      <p:cBhvr>
                                        <p:cTn id="26" dur="1" fill="hold">
                                          <p:stCondLst>
                                            <p:cond delay="0"/>
                                          </p:stCondLst>
                                        </p:cTn>
                                        <p:tgtEl>
                                          <p:spTgt spid="5143"/>
                                        </p:tgtEl>
                                        <p:attrNameLst>
                                          <p:attrName>style.visibility</p:attrName>
                                        </p:attrNameLst>
                                      </p:cBhvr>
                                      <p:to>
                                        <p:strVal val="visible"/>
                                      </p:to>
                                    </p:set>
                                    <p:animEffect transition="in" filter="fade">
                                      <p:cBhvr>
                                        <p:cTn id="27" dur="2000"/>
                                        <p:tgtEl>
                                          <p:spTgt spid="5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914400" y="-152400"/>
            <a:ext cx="8229600" cy="1143000"/>
          </a:xfrm>
        </p:spPr>
        <p:txBody>
          <a:bodyPr/>
          <a:lstStyle/>
          <a:p>
            <a:pPr eaLnBrk="1" hangingPunct="1">
              <a:lnSpc>
                <a:spcPct val="90000"/>
              </a:lnSpc>
            </a:pPr>
            <a:r>
              <a:rPr lang="en-US" smtClean="0"/>
              <a:t>1940s and 1950s: The Emergence of The Interstate Highways Program</a:t>
            </a:r>
          </a:p>
        </p:txBody>
      </p:sp>
      <p:sp>
        <p:nvSpPr>
          <p:cNvPr id="70659" name="Rectangle 3"/>
          <p:cNvSpPr>
            <a:spLocks noGrp="1" noChangeArrowheads="1"/>
          </p:cNvSpPr>
          <p:nvPr>
            <p:ph type="body" idx="1"/>
          </p:nvPr>
        </p:nvSpPr>
        <p:spPr>
          <a:xfrm>
            <a:off x="1143000" y="1219200"/>
            <a:ext cx="4578350" cy="4525963"/>
          </a:xfrm>
        </p:spPr>
        <p:txBody>
          <a:bodyPr/>
          <a:lstStyle/>
          <a:p>
            <a:pPr eaLnBrk="1" hangingPunct="1"/>
            <a:r>
              <a:rPr lang="en-US" smtClean="0"/>
              <a:t>1950s concept:</a:t>
            </a:r>
          </a:p>
          <a:p>
            <a:pPr eaLnBrk="1" hangingPunct="1"/>
            <a:endParaRPr lang="en-US" sz="600" smtClean="0"/>
          </a:p>
          <a:p>
            <a:pPr lvl="1" eaLnBrk="1" hangingPunct="1"/>
            <a:r>
              <a:rPr lang="en-US" smtClean="0"/>
              <a:t>Provide for the national defense</a:t>
            </a:r>
            <a:endParaRPr lang="en-US" sz="800" smtClean="0"/>
          </a:p>
          <a:p>
            <a:pPr lvl="2" eaLnBrk="1" hangingPunct="1">
              <a:buFontTx/>
              <a:buNone/>
            </a:pPr>
            <a:endParaRPr lang="en-US" sz="800" smtClean="0"/>
          </a:p>
          <a:p>
            <a:pPr lvl="1" eaLnBrk="1" hangingPunct="1"/>
            <a:r>
              <a:rPr lang="en-US" smtClean="0"/>
              <a:t>Promote commerce and trade</a:t>
            </a:r>
          </a:p>
          <a:p>
            <a:pPr lvl="1" eaLnBrk="1" hangingPunct="1"/>
            <a:endParaRPr lang="en-US" sz="800" smtClean="0"/>
          </a:p>
          <a:p>
            <a:pPr lvl="1" eaLnBrk="1" hangingPunct="1"/>
            <a:r>
              <a:rPr lang="en-US" smtClean="0"/>
              <a:t>Promote economic activity and job creation</a:t>
            </a:r>
          </a:p>
          <a:p>
            <a:pPr lvl="1" eaLnBrk="1" hangingPunct="1"/>
            <a:endParaRPr lang="en-US" smtClean="0"/>
          </a:p>
          <a:p>
            <a:pPr eaLnBrk="1" hangingPunct="1"/>
            <a:r>
              <a:rPr lang="en-US" smtClean="0"/>
              <a:t>1956 – 41,000 mile system approved</a:t>
            </a:r>
          </a:p>
          <a:p>
            <a:pPr eaLnBrk="1" hangingPunct="1"/>
            <a:endParaRPr lang="en-US" sz="600" smtClean="0"/>
          </a:p>
          <a:p>
            <a:pPr lvl="1" eaLnBrk="1" hangingPunct="1"/>
            <a:r>
              <a:rPr lang="en-US" smtClean="0"/>
              <a:t>Highway Trust Fund established</a:t>
            </a:r>
          </a:p>
        </p:txBody>
      </p:sp>
      <p:pic>
        <p:nvPicPr>
          <p:cNvPr id="9220" name="Picture 14"/>
          <p:cNvPicPr>
            <a:picLocks noChangeAspect="1" noChangeArrowheads="1"/>
          </p:cNvPicPr>
          <p:nvPr/>
        </p:nvPicPr>
        <p:blipFill>
          <a:blip r:embed="rId3" cstate="print"/>
          <a:srcRect/>
          <a:stretch>
            <a:fillRect/>
          </a:stretch>
        </p:blipFill>
        <p:spPr bwMode="auto">
          <a:xfrm>
            <a:off x="6030913" y="838200"/>
            <a:ext cx="3113087" cy="3429000"/>
          </a:xfrm>
          <a:prstGeom prst="rect">
            <a:avLst/>
          </a:prstGeom>
          <a:noFill/>
          <a:ln w="28575">
            <a:solidFill>
              <a:schemeClr val="tx1"/>
            </a:solidFill>
            <a:miter lim="800000"/>
            <a:headEnd/>
            <a:tailEnd/>
          </a:ln>
        </p:spPr>
      </p:pic>
      <p:pic>
        <p:nvPicPr>
          <p:cNvPr id="9221" name="Picture 13"/>
          <p:cNvPicPr>
            <a:picLocks noChangeAspect="1" noChangeArrowheads="1"/>
          </p:cNvPicPr>
          <p:nvPr/>
        </p:nvPicPr>
        <p:blipFill>
          <a:blip r:embed="rId4" cstate="print"/>
          <a:srcRect/>
          <a:stretch>
            <a:fillRect/>
          </a:stretch>
        </p:blipFill>
        <p:spPr bwMode="auto">
          <a:xfrm>
            <a:off x="6019800" y="3919538"/>
            <a:ext cx="3124200" cy="2139950"/>
          </a:xfrm>
          <a:prstGeom prst="rect">
            <a:avLst/>
          </a:prstGeom>
          <a:noFill/>
          <a:ln w="28575">
            <a:solidFill>
              <a:schemeClr val="tx1"/>
            </a:solidFill>
            <a:miter lim="800000"/>
            <a:headEnd/>
            <a:tailEnd/>
          </a:ln>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Effect transition="in" filter="dissolve">
                                      <p:cBhvr>
                                        <p:cTn id="7" dur="500"/>
                                        <p:tgtEl>
                                          <p:spTgt spid="70659">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0659">
                                            <p:txEl>
                                              <p:pRg st="2" end="2"/>
                                            </p:txEl>
                                          </p:spTgt>
                                        </p:tgtEl>
                                        <p:attrNameLst>
                                          <p:attrName>style.visibility</p:attrName>
                                        </p:attrNameLst>
                                      </p:cBhvr>
                                      <p:to>
                                        <p:strVal val="visible"/>
                                      </p:to>
                                    </p:set>
                                    <p:animEffect transition="in" filter="dissolve">
                                      <p:cBhvr>
                                        <p:cTn id="10" dur="500"/>
                                        <p:tgtEl>
                                          <p:spTgt spid="70659">
                                            <p:txEl>
                                              <p:pRg st="2" end="2"/>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0659">
                                            <p:txEl>
                                              <p:pRg st="4" end="4"/>
                                            </p:txEl>
                                          </p:spTgt>
                                        </p:tgtEl>
                                        <p:attrNameLst>
                                          <p:attrName>style.visibility</p:attrName>
                                        </p:attrNameLst>
                                      </p:cBhvr>
                                      <p:to>
                                        <p:strVal val="visible"/>
                                      </p:to>
                                    </p:set>
                                    <p:animEffect transition="in" filter="dissolve">
                                      <p:cBhvr>
                                        <p:cTn id="13" dur="500"/>
                                        <p:tgtEl>
                                          <p:spTgt spid="70659">
                                            <p:txEl>
                                              <p:pRg st="4" end="4"/>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70659">
                                            <p:txEl>
                                              <p:pRg st="6" end="6"/>
                                            </p:txEl>
                                          </p:spTgt>
                                        </p:tgtEl>
                                        <p:attrNameLst>
                                          <p:attrName>style.visibility</p:attrName>
                                        </p:attrNameLst>
                                      </p:cBhvr>
                                      <p:to>
                                        <p:strVal val="visible"/>
                                      </p:to>
                                    </p:set>
                                    <p:animEffect transition="in" filter="dissolve">
                                      <p:cBhvr>
                                        <p:cTn id="16" dur="500"/>
                                        <p:tgtEl>
                                          <p:spTgt spid="70659">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70659">
                                            <p:txEl>
                                              <p:pRg st="8" end="8"/>
                                            </p:txEl>
                                          </p:spTgt>
                                        </p:tgtEl>
                                        <p:attrNameLst>
                                          <p:attrName>style.visibility</p:attrName>
                                        </p:attrNameLst>
                                      </p:cBhvr>
                                      <p:to>
                                        <p:strVal val="visible"/>
                                      </p:to>
                                    </p:set>
                                    <p:animEffect transition="in" filter="dissolve">
                                      <p:cBhvr>
                                        <p:cTn id="21" dur="500"/>
                                        <p:tgtEl>
                                          <p:spTgt spid="70659">
                                            <p:txEl>
                                              <p:pRg st="8" end="8"/>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70659">
                                            <p:txEl>
                                              <p:pRg st="10" end="10"/>
                                            </p:txEl>
                                          </p:spTgt>
                                        </p:tgtEl>
                                        <p:attrNameLst>
                                          <p:attrName>style.visibility</p:attrName>
                                        </p:attrNameLst>
                                      </p:cBhvr>
                                      <p:to>
                                        <p:strVal val="visible"/>
                                      </p:to>
                                    </p:set>
                                    <p:animEffect transition="in" filter="dissolve">
                                      <p:cBhvr>
                                        <p:cTn id="24" dur="500"/>
                                        <p:tgtEl>
                                          <p:spTgt spid="7065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mtClean="0"/>
              <a:t>The Interstate Highways Program</a:t>
            </a:r>
          </a:p>
        </p:txBody>
      </p:sp>
      <p:pic>
        <p:nvPicPr>
          <p:cNvPr id="10243" name="Picture 14"/>
          <p:cNvPicPr>
            <a:picLocks noChangeAspect="1" noChangeArrowheads="1"/>
          </p:cNvPicPr>
          <p:nvPr/>
        </p:nvPicPr>
        <p:blipFill>
          <a:blip r:embed="rId3" cstate="print"/>
          <a:srcRect/>
          <a:stretch>
            <a:fillRect/>
          </a:stretch>
        </p:blipFill>
        <p:spPr bwMode="auto">
          <a:xfrm>
            <a:off x="1143000" y="1143000"/>
            <a:ext cx="4495800" cy="2894013"/>
          </a:xfrm>
          <a:prstGeom prst="rect">
            <a:avLst/>
          </a:prstGeom>
          <a:noFill/>
          <a:ln w="28575">
            <a:solidFill>
              <a:schemeClr val="tx1"/>
            </a:solidFill>
            <a:miter lim="800000"/>
            <a:headEnd/>
            <a:tailEnd/>
          </a:ln>
        </p:spPr>
      </p:pic>
      <p:sp>
        <p:nvSpPr>
          <p:cNvPr id="22543" name="Text Box 15"/>
          <p:cNvSpPr txBox="1">
            <a:spLocks noChangeArrowheads="1"/>
          </p:cNvSpPr>
          <p:nvPr/>
        </p:nvSpPr>
        <p:spPr bwMode="auto">
          <a:xfrm>
            <a:off x="5943600" y="1219200"/>
            <a:ext cx="2971800" cy="822325"/>
          </a:xfrm>
          <a:prstGeom prst="rect">
            <a:avLst/>
          </a:prstGeom>
          <a:noFill/>
          <a:ln w="9525">
            <a:noFill/>
            <a:miter lim="800000"/>
            <a:headEnd/>
            <a:tailEnd/>
          </a:ln>
        </p:spPr>
        <p:txBody>
          <a:bodyPr>
            <a:spAutoFit/>
          </a:bodyPr>
          <a:lstStyle/>
          <a:p>
            <a:r>
              <a:rPr lang="en-US" sz="2400">
                <a:solidFill>
                  <a:srgbClr val="0066CC"/>
                </a:solidFill>
              </a:rPr>
              <a:t>Choice of routes was left to the states</a:t>
            </a:r>
          </a:p>
        </p:txBody>
      </p:sp>
      <p:sp>
        <p:nvSpPr>
          <p:cNvPr id="22544" name="Text Box 16"/>
          <p:cNvSpPr txBox="1">
            <a:spLocks noChangeArrowheads="1"/>
          </p:cNvSpPr>
          <p:nvPr/>
        </p:nvSpPr>
        <p:spPr bwMode="auto">
          <a:xfrm>
            <a:off x="1219200" y="4495800"/>
            <a:ext cx="3429000" cy="822325"/>
          </a:xfrm>
          <a:prstGeom prst="rect">
            <a:avLst/>
          </a:prstGeom>
          <a:noFill/>
          <a:ln w="9525">
            <a:noFill/>
            <a:miter lim="800000"/>
            <a:headEnd/>
            <a:tailEnd/>
          </a:ln>
        </p:spPr>
        <p:txBody>
          <a:bodyPr>
            <a:spAutoFit/>
          </a:bodyPr>
          <a:lstStyle/>
          <a:p>
            <a:r>
              <a:rPr lang="en-US" sz="2400">
                <a:solidFill>
                  <a:srgbClr val="0066CC"/>
                </a:solidFill>
              </a:rPr>
              <a:t>Coordinated planning required for first time</a:t>
            </a:r>
            <a:endParaRPr lang="en-US" sz="2400"/>
          </a:p>
        </p:txBody>
      </p:sp>
      <p:pic>
        <p:nvPicPr>
          <p:cNvPr id="10246" name="Picture 13"/>
          <p:cNvPicPr>
            <a:picLocks noChangeAspect="1" noChangeArrowheads="1"/>
          </p:cNvPicPr>
          <p:nvPr/>
        </p:nvPicPr>
        <p:blipFill>
          <a:blip r:embed="rId4" cstate="print"/>
          <a:srcRect l="15002" t="5811" r="16602" b="18445"/>
          <a:stretch>
            <a:fillRect/>
          </a:stretch>
        </p:blipFill>
        <p:spPr bwMode="auto">
          <a:xfrm>
            <a:off x="4953000" y="2362200"/>
            <a:ext cx="3813175" cy="3341688"/>
          </a:xfrm>
          <a:prstGeom prst="rect">
            <a:avLst/>
          </a:prstGeom>
          <a:noFill/>
          <a:ln w="28575">
            <a:solidFill>
              <a:schemeClr val="tx1"/>
            </a:solidFill>
            <a:miter lim="800000"/>
            <a:headEnd/>
            <a:tailEnd/>
          </a:ln>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543"/>
                                        </p:tgtEl>
                                        <p:attrNameLst>
                                          <p:attrName>style.visibility</p:attrName>
                                        </p:attrNameLst>
                                      </p:cBhvr>
                                      <p:to>
                                        <p:strVal val="visible"/>
                                      </p:to>
                                    </p:set>
                                    <p:animEffect transition="in" filter="dissolve">
                                      <p:cBhvr>
                                        <p:cTn id="7" dur="500"/>
                                        <p:tgtEl>
                                          <p:spTgt spid="2254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2544"/>
                                        </p:tgtEl>
                                        <p:attrNameLst>
                                          <p:attrName>style.visibility</p:attrName>
                                        </p:attrNameLst>
                                      </p:cBhvr>
                                      <p:to>
                                        <p:strVal val="visible"/>
                                      </p:to>
                                    </p:set>
                                    <p:animEffect transition="in" filter="dissolve">
                                      <p:cBhvr>
                                        <p:cTn id="12" dur="500"/>
                                        <p:tgtEl>
                                          <p:spTgt spid="22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3" grpId="0"/>
      <p:bldP spid="225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The Interstate Highways Program</a:t>
            </a:r>
          </a:p>
        </p:txBody>
      </p:sp>
      <p:sp>
        <p:nvSpPr>
          <p:cNvPr id="72707" name="Rectangle 3"/>
          <p:cNvSpPr>
            <a:spLocks noGrp="1" noChangeArrowheads="1"/>
          </p:cNvSpPr>
          <p:nvPr>
            <p:ph type="body" idx="1"/>
          </p:nvPr>
        </p:nvSpPr>
        <p:spPr>
          <a:xfrm>
            <a:off x="1143000" y="1265238"/>
            <a:ext cx="3048000" cy="4525962"/>
          </a:xfrm>
        </p:spPr>
        <p:txBody>
          <a:bodyPr/>
          <a:lstStyle/>
          <a:p>
            <a:pPr eaLnBrk="1" hangingPunct="1">
              <a:lnSpc>
                <a:spcPct val="90000"/>
              </a:lnSpc>
            </a:pPr>
            <a:r>
              <a:rPr lang="en-US" smtClean="0"/>
              <a:t>Conflicts arise over Interstate plans</a:t>
            </a:r>
          </a:p>
          <a:p>
            <a:pPr eaLnBrk="1" hangingPunct="1">
              <a:lnSpc>
                <a:spcPct val="90000"/>
              </a:lnSpc>
            </a:pPr>
            <a:endParaRPr lang="en-US" sz="1000" smtClean="0"/>
          </a:p>
          <a:p>
            <a:pPr lvl="1" eaLnBrk="1" hangingPunct="1">
              <a:lnSpc>
                <a:spcPct val="90000"/>
              </a:lnSpc>
            </a:pPr>
            <a:r>
              <a:rPr lang="en-US" smtClean="0"/>
              <a:t>Cities were bypassed</a:t>
            </a:r>
          </a:p>
          <a:p>
            <a:pPr lvl="1" eaLnBrk="1" hangingPunct="1">
              <a:lnSpc>
                <a:spcPct val="90000"/>
              </a:lnSpc>
            </a:pPr>
            <a:endParaRPr lang="en-US" sz="1000" smtClean="0"/>
          </a:p>
          <a:p>
            <a:pPr lvl="1" eaLnBrk="1" hangingPunct="1">
              <a:lnSpc>
                <a:spcPct val="90000"/>
              </a:lnSpc>
            </a:pPr>
            <a:r>
              <a:rPr lang="en-US" smtClean="0"/>
              <a:t>Communities bulldozed, divided</a:t>
            </a:r>
          </a:p>
          <a:p>
            <a:pPr eaLnBrk="1" hangingPunct="1">
              <a:lnSpc>
                <a:spcPct val="90000"/>
              </a:lnSpc>
            </a:pPr>
            <a:endParaRPr lang="en-US" smtClean="0"/>
          </a:p>
          <a:p>
            <a:pPr eaLnBrk="1" hangingPunct="1">
              <a:lnSpc>
                <a:spcPct val="90000"/>
              </a:lnSpc>
            </a:pPr>
            <a:endParaRPr lang="en-US" smtClean="0"/>
          </a:p>
        </p:txBody>
      </p:sp>
      <p:pic>
        <p:nvPicPr>
          <p:cNvPr id="72717" name="Picture 13"/>
          <p:cNvPicPr>
            <a:picLocks noChangeAspect="1" noChangeArrowheads="1"/>
          </p:cNvPicPr>
          <p:nvPr/>
        </p:nvPicPr>
        <p:blipFill>
          <a:blip r:embed="rId3" cstate="print"/>
          <a:srcRect/>
          <a:stretch>
            <a:fillRect/>
          </a:stretch>
        </p:blipFill>
        <p:spPr bwMode="auto">
          <a:xfrm>
            <a:off x="4724400" y="1131888"/>
            <a:ext cx="4114800" cy="3059112"/>
          </a:xfrm>
          <a:prstGeom prst="rect">
            <a:avLst/>
          </a:prstGeom>
          <a:noFill/>
          <a:ln w="28575">
            <a:solidFill>
              <a:schemeClr val="tx1"/>
            </a:solidFill>
            <a:miter lim="800000"/>
            <a:headEnd/>
            <a:tailEnd/>
          </a:ln>
        </p:spPr>
      </p:pic>
      <p:sp>
        <p:nvSpPr>
          <p:cNvPr id="72718" name="Rectangle 14"/>
          <p:cNvSpPr>
            <a:spLocks noChangeArrowheads="1"/>
          </p:cNvSpPr>
          <p:nvPr/>
        </p:nvSpPr>
        <p:spPr bwMode="auto">
          <a:xfrm>
            <a:off x="1143000" y="4541838"/>
            <a:ext cx="7772400" cy="1858962"/>
          </a:xfrm>
          <a:prstGeom prst="rect">
            <a:avLst/>
          </a:prstGeom>
          <a:noFill/>
          <a:ln w="9525" algn="ctr">
            <a:noFill/>
            <a:miter lim="800000"/>
            <a:headEnd/>
            <a:tailEnd/>
          </a:ln>
        </p:spPr>
        <p:txBody>
          <a:bodyPr/>
          <a:lstStyle/>
          <a:p>
            <a:pPr marL="342900" indent="-342900">
              <a:lnSpc>
                <a:spcPct val="90000"/>
              </a:lnSpc>
              <a:spcBef>
                <a:spcPct val="20000"/>
              </a:spcBef>
              <a:buClr>
                <a:schemeClr val="folHlink"/>
              </a:buClr>
              <a:buFont typeface="Wingdings" pitchFamily="2" charset="2"/>
              <a:buChar char="n"/>
            </a:pPr>
            <a:r>
              <a:rPr lang="en-US" sz="2400" dirty="0">
                <a:solidFill>
                  <a:srgbClr val="0066CC"/>
                </a:solidFill>
                <a:latin typeface="Arial" pitchFamily="34" charset="0"/>
              </a:rPr>
              <a:t>Cities (and counties) sought a voice</a:t>
            </a:r>
          </a:p>
          <a:p>
            <a:pPr marL="742950" lvl="1" indent="-285750">
              <a:lnSpc>
                <a:spcPct val="90000"/>
              </a:lnSpc>
              <a:spcBef>
                <a:spcPct val="20000"/>
              </a:spcBef>
              <a:buClr>
                <a:schemeClr val="folHlink"/>
              </a:buClr>
              <a:buFontTx/>
              <a:buChar char="–"/>
            </a:pPr>
            <a:r>
              <a:rPr lang="en-US" sz="2000" dirty="0">
                <a:solidFill>
                  <a:srgbClr val="0066CC"/>
                </a:solidFill>
                <a:latin typeface="Arial" pitchFamily="34" charset="0"/>
              </a:rPr>
              <a:t>Used existing regional advisory bodies</a:t>
            </a: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Effect transition="in" filter="dissolve">
                                      <p:cBhvr>
                                        <p:cTn id="7" dur="500"/>
                                        <p:tgtEl>
                                          <p:spTgt spid="72707">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2707">
                                            <p:txEl>
                                              <p:pRg st="2" end="2"/>
                                            </p:txEl>
                                          </p:spTgt>
                                        </p:tgtEl>
                                        <p:attrNameLst>
                                          <p:attrName>style.visibility</p:attrName>
                                        </p:attrNameLst>
                                      </p:cBhvr>
                                      <p:to>
                                        <p:strVal val="visible"/>
                                      </p:to>
                                    </p:set>
                                    <p:animEffect transition="in" filter="dissolve">
                                      <p:cBhvr>
                                        <p:cTn id="10" dur="500"/>
                                        <p:tgtEl>
                                          <p:spTgt spid="72707">
                                            <p:txEl>
                                              <p:pRg st="2" end="2"/>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2707">
                                            <p:txEl>
                                              <p:pRg st="4" end="4"/>
                                            </p:txEl>
                                          </p:spTgt>
                                        </p:tgtEl>
                                        <p:attrNameLst>
                                          <p:attrName>style.visibility</p:attrName>
                                        </p:attrNameLst>
                                      </p:cBhvr>
                                      <p:to>
                                        <p:strVal val="visible"/>
                                      </p:to>
                                    </p:set>
                                    <p:animEffect transition="in" filter="dissolve">
                                      <p:cBhvr>
                                        <p:cTn id="13" dur="500"/>
                                        <p:tgtEl>
                                          <p:spTgt spid="72707">
                                            <p:txEl>
                                              <p:pRg st="4" end="4"/>
                                            </p:txEl>
                                          </p:spTgt>
                                        </p:tgtEl>
                                      </p:cBhvr>
                                    </p:animEffect>
                                  </p:childTnLst>
                                </p:cTn>
                              </p:par>
                            </p:childTnLst>
                          </p:cTn>
                        </p:par>
                        <p:par>
                          <p:cTn id="14" fill="hold">
                            <p:stCondLst>
                              <p:cond delay="500"/>
                            </p:stCondLst>
                            <p:childTnLst>
                              <p:par>
                                <p:cTn id="15" presetID="9" presetClass="entr" presetSubtype="0" fill="hold" nodeType="afterEffect">
                                  <p:stCondLst>
                                    <p:cond delay="2000"/>
                                  </p:stCondLst>
                                  <p:childTnLst>
                                    <p:set>
                                      <p:cBhvr>
                                        <p:cTn id="16" dur="1" fill="hold">
                                          <p:stCondLst>
                                            <p:cond delay="0"/>
                                          </p:stCondLst>
                                        </p:cTn>
                                        <p:tgtEl>
                                          <p:spTgt spid="72717"/>
                                        </p:tgtEl>
                                        <p:attrNameLst>
                                          <p:attrName>style.visibility</p:attrName>
                                        </p:attrNameLst>
                                      </p:cBhvr>
                                      <p:to>
                                        <p:strVal val="visible"/>
                                      </p:to>
                                    </p:set>
                                    <p:animEffect transition="in" filter="dissolve">
                                      <p:cBhvr>
                                        <p:cTn id="17" dur="500"/>
                                        <p:tgtEl>
                                          <p:spTgt spid="7271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2718"/>
                                        </p:tgtEl>
                                        <p:attrNameLst>
                                          <p:attrName>style.visibility</p:attrName>
                                        </p:attrNameLst>
                                      </p:cBhvr>
                                      <p:to>
                                        <p:strVal val="visible"/>
                                      </p:to>
                                    </p:set>
                                    <p:animEffect transition="in" filter="dissolve">
                                      <p:cBhvr>
                                        <p:cTn id="22" dur="500"/>
                                        <p:tgtEl>
                                          <p:spTgt spid="727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p:bldP spid="72718" grpId="0"/>
    </p:bldLst>
  </p:timing>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MPOAC_slide">
  <a:themeElements>
    <a:clrScheme name="MPOAC_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POAC_slide">
      <a:majorFont>
        <a:latin typeface="Zurich BdEx BT"/>
        <a:ea typeface=""/>
        <a:cs typeface=""/>
      </a:majorFont>
      <a:minorFont>
        <a:latin typeface="Zurich BdEx B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POAC_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POAC_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POAC_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POAC_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POAC_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POAC_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POAC_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POAC_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POAC_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POAC_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POAC_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POAC_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MPOAC_slide</Template>
  <TotalTime>5992</TotalTime>
  <Words>1271</Words>
  <Application>Microsoft Office PowerPoint</Application>
  <PresentationFormat>On-screen Show (4:3)</PresentationFormat>
  <Paragraphs>216</Paragraphs>
  <Slides>26</Slides>
  <Notes>25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Times New Roman</vt:lpstr>
      <vt:lpstr>Wingdings</vt:lpstr>
      <vt:lpstr>Zurich BdEx BT</vt:lpstr>
      <vt:lpstr>MPOAC_slide</vt:lpstr>
      <vt:lpstr>PowerPoint Presentation</vt:lpstr>
      <vt:lpstr>How Did We Get Here?</vt:lpstr>
      <vt:lpstr>Early 20th Century</vt:lpstr>
      <vt:lpstr>The Situation In Cities – 1900-1960</vt:lpstr>
      <vt:lpstr>The Role of Transit</vt:lpstr>
      <vt:lpstr>1940s and 1950s: The Emergence of The Interstate Highways Program</vt:lpstr>
      <vt:lpstr>1940s and 1950s: The Emergence of The Interstate Highways Program</vt:lpstr>
      <vt:lpstr>The Interstate Highways Program</vt:lpstr>
      <vt:lpstr>The Interstate Highways Program</vt:lpstr>
      <vt:lpstr>Transit Enters the Federal Policy Picture</vt:lpstr>
      <vt:lpstr>Emerging Federal Transportation Policy The Early 1960s</vt:lpstr>
      <vt:lpstr>Emerging Federal Transportation Policy The Early 1960s</vt:lpstr>
      <vt:lpstr>Emerging Federal Transportation Policy The Early 1960s</vt:lpstr>
      <vt:lpstr>Civil Rights  and Environmental Protection Reforms</vt:lpstr>
      <vt:lpstr>Growing Tension Over the Urban Interstate</vt:lpstr>
      <vt:lpstr>The Origin of the MPO: The Regional Theme</vt:lpstr>
      <vt:lpstr>The Origin of MPOs: The Urban Theme</vt:lpstr>
      <vt:lpstr>The Creation of MPOs: The 1973 Highway Act</vt:lpstr>
      <vt:lpstr>1970s: New and Renewed Policy Priorities</vt:lpstr>
      <vt:lpstr>1980s: New Federalism </vt:lpstr>
      <vt:lpstr>ISTEA: Intermodal Surface Transportation Efficiency Act of 1991</vt:lpstr>
      <vt:lpstr>Reauthorization since ISTEA: TEA-21, SAFETEA-LU, and MAP-21</vt:lpstr>
      <vt:lpstr>FAST Act - 2015 Fixing America’s Surface Transportation</vt:lpstr>
      <vt:lpstr>Themes in Federal Transportation Policy  in the 20th Century</vt:lpstr>
      <vt:lpstr>Themes in Federal Transportation Policy  in the 20th Century</vt:lpstr>
      <vt:lpstr>Questions?</vt:lpstr>
    </vt:vector>
  </TitlesOfParts>
  <Company>University of Tampa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Brief History of U.S.  Surface Transportation Policy</dc:title>
  <dc:creator>SPAINE</dc:creator>
  <cp:lastModifiedBy>Carroll, Alexandria</cp:lastModifiedBy>
  <cp:revision>203</cp:revision>
  <dcterms:created xsi:type="dcterms:W3CDTF">2005-05-23T15:09:40Z</dcterms:created>
  <dcterms:modified xsi:type="dcterms:W3CDTF">2016-03-21T13:21:08Z</dcterms:modified>
</cp:coreProperties>
</file>