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.xml" ContentType="application/vnd.openxmlformats-officedocument.presentationml.tags+xml"/>
  <Override PartName="/ppt/notesSlides/notesSlide27.xml" ContentType="application/vnd.openxmlformats-officedocument.presentationml.notesSlide+xml"/>
  <Override PartName="/ppt/tags/tag2.xml" ContentType="application/vnd.openxmlformats-officedocument.presentationml.tags+xml"/>
  <Override PartName="/ppt/notesSlides/notesSlide28.xml" ContentType="application/vnd.openxmlformats-officedocument.presentationml.notesSlide+xml"/>
  <Override PartName="/ppt/tags/tag3.xml" ContentType="application/vnd.openxmlformats-officedocument.presentationml.tags+xml"/>
  <Override PartName="/ppt/notesSlides/notesSlide29.xml" ContentType="application/vnd.openxmlformats-officedocument.presentationml.notesSlide+xml"/>
  <Override PartName="/ppt/tags/tag4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8"/>
  </p:notesMasterIdLst>
  <p:handoutMasterIdLst>
    <p:handoutMasterId r:id="rId59"/>
  </p:handoutMasterIdLst>
  <p:sldIdLst>
    <p:sldId id="532" r:id="rId2"/>
    <p:sldId id="570" r:id="rId3"/>
    <p:sldId id="533" r:id="rId4"/>
    <p:sldId id="574" r:id="rId5"/>
    <p:sldId id="534" r:id="rId6"/>
    <p:sldId id="535" r:id="rId7"/>
    <p:sldId id="576" r:id="rId8"/>
    <p:sldId id="601" r:id="rId9"/>
    <p:sldId id="538" r:id="rId10"/>
    <p:sldId id="539" r:id="rId11"/>
    <p:sldId id="592" r:id="rId12"/>
    <p:sldId id="541" r:id="rId13"/>
    <p:sldId id="542" r:id="rId14"/>
    <p:sldId id="543" r:id="rId15"/>
    <p:sldId id="544" r:id="rId16"/>
    <p:sldId id="545" r:id="rId17"/>
    <p:sldId id="546" r:id="rId18"/>
    <p:sldId id="547" r:id="rId19"/>
    <p:sldId id="548" r:id="rId20"/>
    <p:sldId id="549" r:id="rId21"/>
    <p:sldId id="550" r:id="rId22"/>
    <p:sldId id="571" r:id="rId23"/>
    <p:sldId id="572" r:id="rId24"/>
    <p:sldId id="577" r:id="rId25"/>
    <p:sldId id="603" r:id="rId26"/>
    <p:sldId id="585" r:id="rId27"/>
    <p:sldId id="552" r:id="rId28"/>
    <p:sldId id="551" r:id="rId29"/>
    <p:sldId id="602" r:id="rId30"/>
    <p:sldId id="608" r:id="rId31"/>
    <p:sldId id="609" r:id="rId32"/>
    <p:sldId id="610" r:id="rId33"/>
    <p:sldId id="611" r:id="rId34"/>
    <p:sldId id="555" r:id="rId35"/>
    <p:sldId id="604" r:id="rId36"/>
    <p:sldId id="605" r:id="rId37"/>
    <p:sldId id="606" r:id="rId38"/>
    <p:sldId id="558" r:id="rId39"/>
    <p:sldId id="591" r:id="rId40"/>
    <p:sldId id="561" r:id="rId41"/>
    <p:sldId id="562" r:id="rId42"/>
    <p:sldId id="563" r:id="rId43"/>
    <p:sldId id="598" r:id="rId44"/>
    <p:sldId id="590" r:id="rId45"/>
    <p:sldId id="578" r:id="rId46"/>
    <p:sldId id="579" r:id="rId47"/>
    <p:sldId id="581" r:id="rId48"/>
    <p:sldId id="582" r:id="rId49"/>
    <p:sldId id="588" r:id="rId50"/>
    <p:sldId id="593" r:id="rId51"/>
    <p:sldId id="594" r:id="rId52"/>
    <p:sldId id="595" r:id="rId53"/>
    <p:sldId id="596" r:id="rId54"/>
    <p:sldId id="597" r:id="rId55"/>
    <p:sldId id="584" r:id="rId56"/>
    <p:sldId id="600" r:id="rId57"/>
  </p:sldIdLst>
  <p:sldSz cx="9144000" cy="6858000" type="screen4x3"/>
  <p:notesSz cx="70104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41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roll, Alexandria" initials="AC" lastIdx="20" clrIdx="0"/>
  <p:cmAuthor id="1" name="Scott Paine" initials="SP" lastIdx="2" clrIdx="1">
    <p:extLst/>
  </p:cmAuthor>
  <p:cmAuthor id="2" name="Alex Carroll" initials="AC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000FF"/>
    <a:srgbClr val="00CCFF"/>
    <a:srgbClr val="006600"/>
    <a:srgbClr val="0066CC"/>
    <a:srgbClr val="CC0099"/>
    <a:srgbClr val="FF993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208" autoAdjust="0"/>
    <p:restoredTop sz="87057" autoAdjust="0"/>
  </p:normalViewPr>
  <p:slideViewPr>
    <p:cSldViewPr snapToObjects="1">
      <p:cViewPr varScale="1">
        <p:scale>
          <a:sx n="58" d="100"/>
          <a:sy n="58" d="100"/>
        </p:scale>
        <p:origin x="72" y="990"/>
      </p:cViewPr>
      <p:guideLst>
        <p:guide orient="horz" pos="2205"/>
        <p:guide pos="41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328"/>
    </p:cViewPr>
  </p:sorterViewPr>
  <p:notesViewPr>
    <p:cSldViewPr snapToObjects="1">
      <p:cViewPr varScale="1">
        <p:scale>
          <a:sx n="67" d="100"/>
          <a:sy n="67" d="100"/>
        </p:scale>
        <p:origin x="-2370" y="-114"/>
      </p:cViewPr>
      <p:guideLst>
        <p:guide orient="horz" pos="2928"/>
        <p:guide pos="2207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t" anchorCtr="0" compatLnSpc="1">
            <a:prstTxWarp prst="textNoShape">
              <a:avLst/>
            </a:prstTxWarp>
          </a:bodyPr>
          <a:lstStyle>
            <a:lvl1pPr algn="l" defTabSz="922338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t" anchorCtr="0" compatLnSpc="1">
            <a:prstTxWarp prst="textNoShape">
              <a:avLst/>
            </a:prstTxWarp>
          </a:bodyPr>
          <a:lstStyle>
            <a:lvl1pPr algn="r" defTabSz="922338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b" anchorCtr="0" compatLnSpc="1">
            <a:prstTxWarp prst="textNoShape">
              <a:avLst/>
            </a:prstTxWarp>
          </a:bodyPr>
          <a:lstStyle>
            <a:lvl1pPr algn="l" defTabSz="922338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b" anchorCtr="0" compatLnSpc="1">
            <a:prstTxWarp prst="textNoShape">
              <a:avLst/>
            </a:prstTxWarp>
          </a:bodyPr>
          <a:lstStyle>
            <a:lvl1pPr algn="r" defTabSz="922338">
              <a:defRPr sz="1300" smtClean="0"/>
            </a:lvl1pPr>
          </a:lstStyle>
          <a:p>
            <a:pPr>
              <a:defRPr/>
            </a:pPr>
            <a:fld id="{1D95F744-6F36-44A7-A18E-C89DFE998C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3631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t" anchorCtr="0" compatLnSpc="1">
            <a:prstTxWarp prst="textNoShape">
              <a:avLst/>
            </a:prstTxWarp>
          </a:bodyPr>
          <a:lstStyle>
            <a:lvl1pPr algn="l" defTabSz="922338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t" anchorCtr="0" compatLnSpc="1">
            <a:prstTxWarp prst="textNoShape">
              <a:avLst/>
            </a:prstTxWarp>
          </a:bodyPr>
          <a:lstStyle>
            <a:lvl1pPr algn="r" defTabSz="922338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3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6913"/>
            <a:ext cx="4649787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8013"/>
            <a:ext cx="5608638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b" anchorCtr="0" compatLnSpc="1">
            <a:prstTxWarp prst="textNoShape">
              <a:avLst/>
            </a:prstTxWarp>
          </a:bodyPr>
          <a:lstStyle>
            <a:lvl1pPr algn="l" defTabSz="922338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b" anchorCtr="0" compatLnSpc="1">
            <a:prstTxWarp prst="textNoShape">
              <a:avLst/>
            </a:prstTxWarp>
          </a:bodyPr>
          <a:lstStyle>
            <a:lvl1pPr algn="r" defTabSz="922338">
              <a:defRPr sz="1300" smtClean="0"/>
            </a:lvl1pPr>
          </a:lstStyle>
          <a:p>
            <a:pPr>
              <a:defRPr/>
            </a:pPr>
            <a:fld id="{53649D3C-0952-42CD-8B5B-F74EE94DA5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0989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7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8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3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FD3D01-3D04-4A3D-A5E8-A21129E82658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30655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6AD9C9-363E-4B37-B1E2-D6946B8884FE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39230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591E87-C8C5-43FE-9822-CE63BCEED1B9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8500"/>
            <a:ext cx="4649787" cy="3487738"/>
          </a:xfrm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8013"/>
            <a:ext cx="5608638" cy="4179887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078599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2D5A67-4B7C-4036-AC72-F0508FCC2B9A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895061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9E338C-3FE3-4596-85AD-8126C396A61C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559598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6CAFB-75DB-4EA1-AAF8-1AEB949E129B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44031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4ABF22-B1C5-45D1-BF4B-DBCA7DBF0196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http://www.trans4mation.org/fdot/index/trans4mation.init&amp;id=901730316c163f010240e24452001397</a:t>
            </a:r>
          </a:p>
        </p:txBody>
      </p:sp>
    </p:spTree>
    <p:extLst>
      <p:ext uri="{BB962C8B-B14F-4D97-AF65-F5344CB8AC3E}">
        <p14:creationId xmlns:p14="http://schemas.microsoft.com/office/powerpoint/2010/main" val="786361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F3B51C-A9A0-493B-94D0-F698FE3417C4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44234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3E3C39-C897-4B52-A187-4E6B5A1F6B87}" type="slidenum">
              <a:rPr lang="en-US"/>
              <a:pPr/>
              <a:t>17</a:t>
            </a:fld>
            <a:endParaRPr lang="en-US" dirty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39059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42D671-9F07-4CDB-A8D0-5E2EEF8DECF8}" type="slidenum">
              <a:rPr lang="en-US"/>
              <a:pPr/>
              <a:t>18</a:t>
            </a:fld>
            <a:endParaRPr lang="en-US" dirty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116949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C2612B-72F9-4B28-BA88-B13AF3E61682}" type="slidenum">
              <a:rPr lang="en-US"/>
              <a:pPr/>
              <a:t>19</a:t>
            </a:fld>
            <a:endParaRPr lang="en-US" dirty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99074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FBA7E0-EBF6-489C-9134-198322521161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013571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3109E9-AD3B-4206-967F-10A1E74EB841}" type="slidenum">
              <a:rPr lang="en-US"/>
              <a:pPr/>
              <a:t>20</a:t>
            </a:fld>
            <a:endParaRPr lang="en-US" dirty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858532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73AAB6-51AC-43A1-B685-9488D2A6D467}" type="slidenum">
              <a:rPr lang="en-US"/>
              <a:pPr/>
              <a:t>21</a:t>
            </a:fld>
            <a:endParaRPr lang="en-US" dirty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309009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2B66ED-4F97-4212-A3E1-FF3313D8BD0C}" type="slidenum">
              <a:rPr lang="en-US"/>
              <a:pPr/>
              <a:t>22</a:t>
            </a:fld>
            <a:endParaRPr lang="en-US" dirty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012154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9F87A9-6B20-4BBA-A59A-C526C02F5530}" type="slidenum">
              <a:rPr lang="en-US"/>
              <a:pPr/>
              <a:t>23</a:t>
            </a:fld>
            <a:endParaRPr lang="en-US" dirty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961227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C8D0B6-B1C5-409F-83D8-16F884846F7B}" type="slidenum">
              <a:rPr lang="en-US"/>
              <a:pPr/>
              <a:t>24</a:t>
            </a:fld>
            <a:endParaRPr lang="en-US" dirty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408189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BB37F7-ADE1-49FF-9FB6-6C694229B9F9}" type="slidenum">
              <a:rPr lang="en-US"/>
              <a:pPr/>
              <a:t>25</a:t>
            </a:fld>
            <a:endParaRPr lang="en-US" dirty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002556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BB37F7-ADE1-49FF-9FB6-6C694229B9F9}" type="slidenum">
              <a:rPr lang="en-US"/>
              <a:pPr/>
              <a:t>26</a:t>
            </a:fld>
            <a:endParaRPr lang="en-US" dirty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  <p:custDataLst>
              <p:tags r:id="rId1"/>
            </p:custDataLst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485372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A604EA-4E41-4FA3-A28C-DDC3E3B7171F}" type="slidenum">
              <a:rPr lang="en-US"/>
              <a:pPr/>
              <a:t>27</a:t>
            </a:fld>
            <a:endParaRPr lang="en-US" dirty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  <p:custDataLst>
              <p:tags r:id="rId1"/>
            </p:custDataLst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903389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8A7428-E14E-4854-97F9-05FDFFEE7D73}" type="slidenum">
              <a:rPr lang="en-US"/>
              <a:pPr/>
              <a:t>28</a:t>
            </a:fld>
            <a:endParaRPr lang="en-US" dirty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  <p:custDataLst>
              <p:tags r:id="rId1"/>
            </p:custDataLst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345168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8A7428-E14E-4854-97F9-05FDFFEE7D73}" type="slidenum">
              <a:rPr lang="en-US"/>
              <a:pPr/>
              <a:t>29</a:t>
            </a:fld>
            <a:endParaRPr lang="en-US" dirty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  <p:custDataLst>
              <p:tags r:id="rId1"/>
            </p:custDataLst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34589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1F604C-D028-41B3-B68D-84FFAD80F1FD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427314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8895A2-0CCA-4158-A455-8ECE98BCB79D}" type="slidenum">
              <a:rPr lang="en-US"/>
              <a:pPr/>
              <a:t>34</a:t>
            </a:fld>
            <a:endParaRPr lang="en-US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56400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8895A2-0CCA-4158-A455-8ECE98BCB79D}" type="slidenum">
              <a:rPr lang="en-US"/>
              <a:pPr/>
              <a:t>35</a:t>
            </a:fld>
            <a:endParaRPr lang="en-US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330253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8895A2-0CCA-4158-A455-8ECE98BCB79D}" type="slidenum">
              <a:rPr lang="en-US"/>
              <a:pPr/>
              <a:t>36</a:t>
            </a:fld>
            <a:endParaRPr lang="en-US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693805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8895A2-0CCA-4158-A455-8ECE98BCB79D}" type="slidenum">
              <a:rPr lang="en-US"/>
              <a:pPr/>
              <a:t>37</a:t>
            </a:fld>
            <a:endParaRPr lang="en-US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722622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CF68B2-276A-4ECA-80A2-74D5AFC102EE}" type="slidenum">
              <a:rPr lang="en-US"/>
              <a:pPr/>
              <a:t>38</a:t>
            </a:fld>
            <a:endParaRPr lang="en-US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923819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F64D94-4238-47A9-8A84-B79AF6E1AAE9}" type="slidenum">
              <a:rPr lang="en-US"/>
              <a:pPr/>
              <a:t>39</a:t>
            </a:fld>
            <a:endParaRPr lang="en-US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442091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26DB6E-F3AD-4529-92BE-096A5554C108}" type="slidenum">
              <a:rPr lang="en-US"/>
              <a:pPr/>
              <a:t>40</a:t>
            </a:fld>
            <a:endParaRPr lang="en-US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9212810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BF6E80-6D9E-42FD-98C4-DF46162D4ED8}" type="slidenum">
              <a:rPr lang="en-US"/>
              <a:pPr/>
              <a:t>41</a:t>
            </a:fld>
            <a:endParaRPr lang="en-US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8606802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11540A-7DD7-443E-AEF7-2A2DBF2AE29E}" type="slidenum">
              <a:rPr lang="en-US"/>
              <a:pPr/>
              <a:t>42</a:t>
            </a:fld>
            <a:endParaRPr lang="en-US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680315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FB0911-22CC-41A3-8309-35BDB5B39544}" type="slidenum">
              <a:rPr lang="en-US"/>
              <a:pPr/>
              <a:t>43</a:t>
            </a:fld>
            <a:endParaRPr lang="en-US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40829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D9538E-AFAB-4AF3-B700-F3063E0FD9AF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3780716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B39E07-ED20-4D3E-88D4-9F3EE9F72C4C}" type="slidenum">
              <a:rPr lang="en-US"/>
              <a:pPr/>
              <a:t>44</a:t>
            </a:fld>
            <a:endParaRPr lang="en-US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6805997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6D5F19-EAFF-4BE9-9B25-6AB92D5781AB}" type="slidenum">
              <a:rPr lang="en-US"/>
              <a:pPr/>
              <a:t>45</a:t>
            </a:fld>
            <a:endParaRPr lang="en-US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5356380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18BA61-AAE2-449A-94BC-08D0CE3445A5}" type="slidenum">
              <a:rPr lang="en-US"/>
              <a:pPr/>
              <a:t>46</a:t>
            </a:fld>
            <a:endParaRPr lang="en-US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2168656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8BC3C4-29BC-4277-ACA2-A97726DBB546}" type="slidenum">
              <a:rPr lang="en-US"/>
              <a:pPr/>
              <a:t>47</a:t>
            </a:fld>
            <a:endParaRPr lang="en-US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3710444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1B8CDF-55BD-427C-8B6B-282D0B28DCFB}" type="slidenum">
              <a:rPr lang="en-US"/>
              <a:pPr/>
              <a:t>48</a:t>
            </a:fld>
            <a:endParaRPr lang="en-US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79952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35094D-9EA8-4704-83DF-0E83967772AD}" type="slidenum">
              <a:rPr lang="en-US"/>
              <a:pPr/>
              <a:t>49</a:t>
            </a:fld>
            <a:endParaRPr lang="en-US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0218073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099FE8-BB35-44F5-BB8E-A4CD6FC5DA05}" type="slidenum">
              <a:rPr lang="en-US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53766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D57618-462C-48DE-BB1F-86D31E25FD3D}" type="slidenum">
              <a:rPr lang="en-US"/>
              <a:pPr/>
              <a:t>51</a:t>
            </a:fld>
            <a:endParaRPr lang="en-US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1370205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526DE8-BD79-4C59-A220-1B03EC1BF617}" type="slidenum">
              <a:rPr lang="en-US"/>
              <a:pPr/>
              <a:t>52</a:t>
            </a:fld>
            <a:endParaRPr lang="en-US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8266240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A2E3DD-8207-4269-8B06-1BC3C77025E0}" type="slidenum">
              <a:rPr lang="en-US"/>
              <a:pPr/>
              <a:t>53</a:t>
            </a:fld>
            <a:endParaRPr lang="en-US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endParaRPr lang="en-US" b="1" smtClean="0"/>
          </a:p>
        </p:txBody>
      </p:sp>
    </p:spTree>
    <p:extLst>
      <p:ext uri="{BB962C8B-B14F-4D97-AF65-F5344CB8AC3E}">
        <p14:creationId xmlns:p14="http://schemas.microsoft.com/office/powerpoint/2010/main" val="3648298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8A19D8-D5FC-4FF6-A8CA-8467C73D9BBB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8502770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27F603-1296-4E77-8FCF-555C3F80FA64}" type="slidenum">
              <a:rPr lang="en-US"/>
              <a:pPr/>
              <a:t>54</a:t>
            </a:fld>
            <a:endParaRPr lang="en-US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8500"/>
            <a:ext cx="4649787" cy="3487738"/>
          </a:xfrm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8013"/>
            <a:ext cx="5608638" cy="4179887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7732362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A4E2CE-CD29-4A82-9C64-927C5480F850}" type="slidenum">
              <a:rPr lang="en-US"/>
              <a:pPr/>
              <a:t>55</a:t>
            </a:fld>
            <a:endParaRPr lang="en-US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812559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9B9FC4-40CD-41AF-AD1F-8B42A4F7E997}" type="slidenum">
              <a:rPr lang="en-US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23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E6655E-D8F6-4882-B21A-C1BD437E9DBB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037988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C3A40C-A657-4E1F-BE78-EFF2544F4EBE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859586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C3A40C-A657-4E1F-BE78-EFF2544F4EBE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10539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273607-7EE9-4AE9-B59E-0802872347EB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5666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838200" y="5943600"/>
            <a:ext cx="289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600" dirty="0">
                <a:solidFill>
                  <a:schemeClr val="bg1"/>
                </a:solidFill>
              </a:rPr>
              <a:t>© CUTR/USF </a:t>
            </a:r>
            <a:r>
              <a:rPr lang="en-US" sz="600" dirty="0" smtClean="0">
                <a:solidFill>
                  <a:schemeClr val="bg1"/>
                </a:solidFill>
              </a:rPr>
              <a:t>2016</a:t>
            </a:r>
            <a:r>
              <a:rPr lang="en-US" sz="1800" dirty="0" smtClean="0">
                <a:solidFill>
                  <a:schemeClr val="bg1"/>
                </a:solidFill>
              </a:rPr>
              <a:t> 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01675" y="2492375"/>
            <a:ext cx="7772400" cy="1470025"/>
          </a:xfrm>
          <a:ln/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  <a:defRPr sz="400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6138" y="-60325"/>
            <a:ext cx="2093912" cy="6232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-60325"/>
            <a:ext cx="6129338" cy="6232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045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145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-60325"/>
            <a:ext cx="82296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0450" y="1646238"/>
            <a:ext cx="8229600" cy="4525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6325" name="Text Box 5"/>
          <p:cNvSpPr txBox="1">
            <a:spLocks noChangeArrowheads="1"/>
          </p:cNvSpPr>
          <p:nvPr userDrawn="1"/>
        </p:nvSpPr>
        <p:spPr bwMode="auto">
          <a:xfrm>
            <a:off x="838200" y="5943600"/>
            <a:ext cx="289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600" dirty="0">
                <a:solidFill>
                  <a:schemeClr val="bg1"/>
                </a:solidFill>
              </a:rPr>
              <a:t>© CUTR/USF </a:t>
            </a:r>
            <a:r>
              <a:rPr lang="en-US" sz="600" dirty="0" smtClean="0">
                <a:solidFill>
                  <a:schemeClr val="bg1"/>
                </a:solidFill>
              </a:rPr>
              <a:t>2016</a:t>
            </a:r>
            <a:r>
              <a:rPr lang="en-US" sz="1800" dirty="0" smtClean="0">
                <a:solidFill>
                  <a:schemeClr val="bg1"/>
                </a:solidFill>
              </a:rPr>
              <a:t> 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n"/>
        <a:defRPr sz="2400">
          <a:solidFill>
            <a:srgbClr val="0066CC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rgbClr val="0066CC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25000"/>
        <a:buChar char="•"/>
        <a:defRPr>
          <a:solidFill>
            <a:srgbClr val="0066CC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Times New Roman" pitchFamily="18" charset="0"/>
        <a:buChar char="–"/>
        <a:defRPr sz="1600">
          <a:solidFill>
            <a:srgbClr val="0066CC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notesSlide" Target="../notesSlides/notesSlide5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7750" y="1520825"/>
            <a:ext cx="7772400" cy="147002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It’s All About the Money: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27559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/>
              <a:t>The Dollars and Sense </a:t>
            </a:r>
          </a:p>
          <a:p>
            <a:pPr eaLnBrk="1" hangingPunct="1"/>
            <a:r>
              <a:rPr lang="en-US" dirty="0" smtClean="0"/>
              <a:t>of Transportation Finance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Critical Funding Questions</a:t>
            </a:r>
          </a:p>
        </p:txBody>
      </p:sp>
      <p:sp>
        <p:nvSpPr>
          <p:cNvPr id="796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68425" y="1017588"/>
            <a:ext cx="5005388" cy="24114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400" b="1" dirty="0" smtClean="0"/>
              <a:t>YOUR PROJECT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Who are you?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With whom are you working?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What are you trying to do?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Where are you trying to do it?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Why are you trying to do it?</a:t>
            </a:r>
          </a:p>
          <a:p>
            <a:pPr eaLnBrk="1" hangingPunct="1"/>
            <a:endParaRPr lang="en-US" sz="1800" b="1" dirty="0" smtClean="0"/>
          </a:p>
        </p:txBody>
      </p:sp>
      <p:sp>
        <p:nvSpPr>
          <p:cNvPr id="79667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068763" y="3824288"/>
            <a:ext cx="4932362" cy="20177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dirty="0" smtClean="0"/>
              <a:t>FUNDING SOURCE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What is the potential source of funds?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How much money is available?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Who has authority over the funds?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What are the requirements?</a:t>
            </a:r>
          </a:p>
        </p:txBody>
      </p:sp>
      <p:pic>
        <p:nvPicPr>
          <p:cNvPr id="11269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3817938"/>
            <a:ext cx="2001838" cy="1951037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70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6638" y="1082675"/>
            <a:ext cx="2524125" cy="2190750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9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9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96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96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96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96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96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96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96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96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71450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Critical Project Questions:</a:t>
            </a:r>
            <a:r>
              <a:rPr lang="en-US" dirty="0" smtClean="0"/>
              <a:t>  </a:t>
            </a:r>
            <a:br>
              <a:rPr lang="en-US" dirty="0" smtClean="0"/>
            </a:br>
            <a:r>
              <a:rPr lang="en-US" dirty="0" smtClean="0"/>
              <a:t>Who are you?</a:t>
            </a:r>
          </a:p>
        </p:txBody>
      </p:sp>
      <p:sp>
        <p:nvSpPr>
          <p:cNvPr id="917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58888" y="981075"/>
            <a:ext cx="7488237" cy="4608513"/>
          </a:xfrm>
        </p:spPr>
        <p:txBody>
          <a:bodyPr/>
          <a:lstStyle/>
          <a:p>
            <a:pPr eaLnBrk="1" hangingPunct="1">
              <a:lnSpc>
                <a:spcPct val="180000"/>
              </a:lnSpc>
            </a:pPr>
            <a:r>
              <a:rPr lang="en-US" sz="2400" dirty="0" smtClean="0"/>
              <a:t>Some funds are available </a:t>
            </a:r>
            <a:r>
              <a:rPr lang="en-US" sz="2400" u="sng" dirty="0" smtClean="0"/>
              <a:t>only</a:t>
            </a:r>
            <a:r>
              <a:rPr lang="en-US" sz="2400" dirty="0" smtClean="0"/>
              <a:t> to 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MPOs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Transit providers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States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Ports, seaports, other transportation agencies</a:t>
            </a:r>
          </a:p>
          <a:p>
            <a:pPr eaLnBrk="1" hangingPunct="1">
              <a:lnSpc>
                <a:spcPct val="180000"/>
              </a:lnSpc>
            </a:pPr>
            <a:r>
              <a:rPr lang="en-US" sz="2400" dirty="0" smtClean="0"/>
              <a:t>Some funds are available to </a:t>
            </a:r>
            <a:r>
              <a:rPr lang="en-US" sz="2400" u="sng" dirty="0" smtClean="0"/>
              <a:t>multiple</a:t>
            </a:r>
            <a:r>
              <a:rPr lang="en-US" sz="2400" dirty="0" smtClean="0"/>
              <a:t> entities</a:t>
            </a:r>
          </a:p>
          <a:p>
            <a:pPr eaLnBrk="1" hangingPunct="1">
              <a:lnSpc>
                <a:spcPct val="180000"/>
              </a:lnSpc>
            </a:pPr>
            <a:r>
              <a:rPr lang="en-US" sz="2400" dirty="0" smtClean="0"/>
              <a:t>Private sources sometimes provide funds as well</a:t>
            </a:r>
          </a:p>
          <a:p>
            <a:pPr eaLnBrk="1" hangingPunct="1">
              <a:buFont typeface="Wingdings" pitchFamily="2" charset="2"/>
              <a:buNone/>
            </a:pP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17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17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17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17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17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17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17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34938"/>
            <a:ext cx="8229600" cy="1143001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Critical Project Questions:</a:t>
            </a:r>
            <a:r>
              <a:rPr lang="en-US" sz="2400" dirty="0" smtClean="0"/>
              <a:t> </a:t>
            </a:r>
            <a:br>
              <a:rPr lang="en-US" sz="2400" dirty="0" smtClean="0"/>
            </a:br>
            <a:r>
              <a:rPr lang="en-US" dirty="0" smtClean="0"/>
              <a:t>What are you trying to do?</a:t>
            </a:r>
          </a:p>
        </p:txBody>
      </p:sp>
      <p:sp>
        <p:nvSpPr>
          <p:cNvPr id="79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006475"/>
            <a:ext cx="3171825" cy="13684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1800" dirty="0" smtClean="0"/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Some funds are only for specific types of projects</a:t>
            </a:r>
            <a:endParaRPr lang="en-US" sz="1800" dirty="0" smtClean="0"/>
          </a:p>
        </p:txBody>
      </p:sp>
      <p:sp>
        <p:nvSpPr>
          <p:cNvPr id="798726" name="Text Box 6"/>
          <p:cNvSpPr txBox="1">
            <a:spLocks noChangeArrowheads="1"/>
          </p:cNvSpPr>
          <p:nvPr/>
        </p:nvSpPr>
        <p:spPr bwMode="auto">
          <a:xfrm>
            <a:off x="5867400" y="4435475"/>
            <a:ext cx="3059113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>
                <a:solidFill>
                  <a:srgbClr val="0066CC"/>
                </a:solidFill>
              </a:rPr>
              <a:t>  Some funds have                                 broader applicability</a:t>
            </a:r>
          </a:p>
        </p:txBody>
      </p:sp>
      <p:pic>
        <p:nvPicPr>
          <p:cNvPr id="798740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0" y="1006475"/>
            <a:ext cx="3846513" cy="2549525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1420813" y="3498850"/>
            <a:ext cx="4154487" cy="2649538"/>
            <a:chOff x="895" y="2204"/>
            <a:chExt cx="2617" cy="1669"/>
          </a:xfrm>
        </p:grpSpPr>
        <p:pic>
          <p:nvPicPr>
            <p:cNvPr id="13319" name="Picture 14" descr="j039593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58" y="2432"/>
              <a:ext cx="1154" cy="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320" name="Group 30"/>
            <p:cNvGrpSpPr>
              <a:grpSpLocks/>
            </p:cNvGrpSpPr>
            <p:nvPr/>
          </p:nvGrpSpPr>
          <p:grpSpPr bwMode="auto">
            <a:xfrm>
              <a:off x="895" y="2204"/>
              <a:ext cx="2305" cy="1669"/>
              <a:chOff x="895" y="2204"/>
              <a:chExt cx="2305" cy="1669"/>
            </a:xfrm>
          </p:grpSpPr>
          <p:sp>
            <p:nvSpPr>
              <p:cNvPr id="13321" name="Text Box 5"/>
              <p:cNvSpPr txBox="1">
                <a:spLocks noChangeArrowheads="1"/>
              </p:cNvSpPr>
              <p:nvPr/>
            </p:nvSpPr>
            <p:spPr bwMode="auto">
              <a:xfrm>
                <a:off x="3084" y="2432"/>
                <a:ext cx="11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 sz="1800" dirty="0"/>
              </a:p>
            </p:txBody>
          </p:sp>
          <p:pic>
            <p:nvPicPr>
              <p:cNvPr id="13322" name="Picture 12" descr="j0395931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886" y="3194"/>
                <a:ext cx="905" cy="6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23" name="Picture 9" descr="j0316416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CFCFC"/>
                  </a:clrFrom>
                  <a:clrTo>
                    <a:srgbClr val="FCFCFC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95" y="2291"/>
                <a:ext cx="1061" cy="7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24" name="Picture 10" descr="j0314275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95" y="2986"/>
                <a:ext cx="1152" cy="8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25" name="Picture 13" descr="j0395920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861" y="2204"/>
                <a:ext cx="565" cy="4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26" name="Picture 29" descr="j0315473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886" y="2628"/>
                <a:ext cx="698" cy="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98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9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23" grpId="0" build="p"/>
      <p:bldP spid="7987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71450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Critical Project Questions:</a:t>
            </a:r>
            <a:r>
              <a:rPr lang="en-US" dirty="0" smtClean="0"/>
              <a:t>  </a:t>
            </a:r>
            <a:br>
              <a:rPr lang="en-US" dirty="0" smtClean="0"/>
            </a:br>
            <a:r>
              <a:rPr lang="en-US" dirty="0" smtClean="0"/>
              <a:t>Where are you trying to do it?</a:t>
            </a:r>
          </a:p>
        </p:txBody>
      </p:sp>
      <p:sp>
        <p:nvSpPr>
          <p:cNvPr id="79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971550"/>
            <a:ext cx="7524750" cy="4978400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en-US" sz="2200" dirty="0" smtClean="0"/>
              <a:t>Some funds </a:t>
            </a:r>
            <a:r>
              <a:rPr lang="en-US" sz="2200" u="sng" dirty="0" smtClean="0"/>
              <a:t>must</a:t>
            </a:r>
            <a:r>
              <a:rPr lang="en-US" sz="2200" dirty="0" smtClean="0"/>
              <a:t> be spent on, or so that they directly impact, federal-aid highways</a:t>
            </a:r>
          </a:p>
          <a:p>
            <a:pPr eaLnBrk="1" hangingPunct="1">
              <a:lnSpc>
                <a:spcPct val="130000"/>
              </a:lnSpc>
            </a:pPr>
            <a:endParaRPr lang="en-US" sz="1400" dirty="0" smtClean="0"/>
          </a:p>
          <a:p>
            <a:pPr eaLnBrk="1" hangingPunct="1">
              <a:lnSpc>
                <a:spcPct val="120000"/>
              </a:lnSpc>
            </a:pPr>
            <a:r>
              <a:rPr lang="en-US" sz="2200" dirty="0" smtClean="0"/>
              <a:t>Some funds may be spent on other public transportation facilities of regional or national significance</a:t>
            </a:r>
          </a:p>
          <a:p>
            <a:pPr eaLnBrk="1" hangingPunct="1">
              <a:lnSpc>
                <a:spcPct val="120000"/>
              </a:lnSpc>
            </a:pPr>
            <a:endParaRPr lang="en-US" sz="1400" dirty="0" smtClean="0"/>
          </a:p>
          <a:p>
            <a:pPr eaLnBrk="1" hangingPunct="1">
              <a:lnSpc>
                <a:spcPct val="150000"/>
              </a:lnSpc>
            </a:pPr>
            <a:r>
              <a:rPr lang="en-US" sz="2200" dirty="0" smtClean="0"/>
              <a:t>Some funds may be spent on intermodal facilities such as hubs and terminals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endParaRPr lang="en-US" sz="1400" dirty="0" smtClean="0"/>
          </a:p>
          <a:p>
            <a:pPr eaLnBrk="1" hangingPunct="1">
              <a:lnSpc>
                <a:spcPct val="120000"/>
              </a:lnSpc>
            </a:pPr>
            <a:r>
              <a:rPr lang="en-US" sz="2200" dirty="0" smtClean="0"/>
              <a:t>Some funds may be spent on any transportation-related facility (may include private facilities in some cases)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9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99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99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74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61925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Critical Project Questions:</a:t>
            </a:r>
            <a:r>
              <a:rPr lang="en-US" dirty="0" smtClean="0"/>
              <a:t>  </a:t>
            </a:r>
            <a:br>
              <a:rPr lang="en-US" dirty="0" smtClean="0"/>
            </a:br>
            <a:r>
              <a:rPr lang="en-US" dirty="0" smtClean="0"/>
              <a:t>With whom are you trying to do it?</a:t>
            </a:r>
          </a:p>
        </p:txBody>
      </p:sp>
      <p:sp>
        <p:nvSpPr>
          <p:cNvPr id="80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8250" y="1243013"/>
            <a:ext cx="45212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Some state programs require collaboration</a:t>
            </a:r>
          </a:p>
          <a:p>
            <a:pPr eaLnBrk="1" hangingPunct="1">
              <a:lnSpc>
                <a:spcPct val="90000"/>
              </a:lnSpc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Partnering with the state makes some state funds available</a:t>
            </a:r>
          </a:p>
          <a:p>
            <a:pPr eaLnBrk="1" hangingPunct="1">
              <a:lnSpc>
                <a:spcPct val="90000"/>
              </a:lnSpc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Less of an issue at the federal level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</p:txBody>
      </p:sp>
      <p:pic>
        <p:nvPicPr>
          <p:cNvPr id="800773" name="Picture 5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834908" y="800100"/>
            <a:ext cx="3292646" cy="525621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0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0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0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0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61925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Critical Project Questions:</a:t>
            </a:r>
            <a:r>
              <a:rPr lang="en-US" dirty="0" smtClean="0"/>
              <a:t>  </a:t>
            </a:r>
            <a:br>
              <a:rPr lang="en-US" dirty="0" smtClean="0"/>
            </a:br>
            <a:r>
              <a:rPr lang="en-US" dirty="0" smtClean="0"/>
              <a:t>Why are you trying to do it?</a:t>
            </a:r>
          </a:p>
        </p:txBody>
      </p:sp>
      <p:sp>
        <p:nvSpPr>
          <p:cNvPr id="801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8250" y="1233488"/>
            <a:ext cx="3873500" cy="4525962"/>
          </a:xfrm>
        </p:spPr>
        <p:txBody>
          <a:bodyPr/>
          <a:lstStyle/>
          <a:p>
            <a:pPr eaLnBrk="1" hangingPunct="1"/>
            <a:r>
              <a:rPr lang="en-US" dirty="0" smtClean="0"/>
              <a:t>The ‘purpose’ of the project is often critical to finding funds.  </a:t>
            </a:r>
          </a:p>
          <a:p>
            <a:pPr eaLnBrk="1" hangingPunct="1">
              <a:buFont typeface="Wingdings" pitchFamily="2" charset="2"/>
              <a:buNone/>
            </a:pPr>
            <a:endParaRPr lang="en-US" sz="1600" dirty="0" smtClean="0"/>
          </a:p>
          <a:p>
            <a:pPr eaLnBrk="1" hangingPunct="1"/>
            <a:r>
              <a:rPr lang="en-US" dirty="0" smtClean="0"/>
              <a:t>Sample purposes: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/>
              <a:t>Preserve capacity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/>
              <a:t>Enhance safety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/>
              <a:t>Increase freight mobility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/>
              <a:t>Increase mobility for transportation disadvantaged</a:t>
            </a:r>
          </a:p>
        </p:txBody>
      </p:sp>
      <p:pic>
        <p:nvPicPr>
          <p:cNvPr id="801806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0579" y="872716"/>
            <a:ext cx="1718590" cy="1706939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6875" y="2780928"/>
            <a:ext cx="1903412" cy="140552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8204" y="4373960"/>
            <a:ext cx="1869581" cy="15084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0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01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01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01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01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9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01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5613400" y="1484313"/>
            <a:ext cx="3113088" cy="3781425"/>
            <a:chOff x="3536" y="935"/>
            <a:chExt cx="1961" cy="2382"/>
          </a:xfrm>
        </p:grpSpPr>
        <p:pic>
          <p:nvPicPr>
            <p:cNvPr id="17415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38" y="935"/>
              <a:ext cx="1959" cy="97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7416" name="Picture 1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90" y="1891"/>
              <a:ext cx="1007" cy="74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7417" name="Picture 1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36" y="2500"/>
              <a:ext cx="1100" cy="813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7418" name="Picture 1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536" y="1888"/>
              <a:ext cx="1080" cy="75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7419" name="Picture 1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36" y="2647"/>
              <a:ext cx="849" cy="67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</p:pic>
      </p:grp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71450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Critical Fund Questions: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What is the potential source of funds?</a:t>
            </a:r>
          </a:p>
        </p:txBody>
      </p:sp>
      <p:sp>
        <p:nvSpPr>
          <p:cNvPr id="80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1425" y="1233488"/>
            <a:ext cx="4086225" cy="4968875"/>
          </a:xfrm>
        </p:spPr>
        <p:txBody>
          <a:bodyPr/>
          <a:lstStyle/>
          <a:p>
            <a:pPr eaLnBrk="1" hangingPunct="1"/>
            <a:r>
              <a:rPr lang="en-US" sz="2200" dirty="0" smtClean="0"/>
              <a:t>Different government sources have different rules</a:t>
            </a:r>
          </a:p>
          <a:p>
            <a:pPr eaLnBrk="1" hangingPunct="1"/>
            <a:endParaRPr lang="en-US" sz="1600" dirty="0" smtClean="0"/>
          </a:p>
          <a:p>
            <a:pPr eaLnBrk="1" hangingPunct="1"/>
            <a:r>
              <a:rPr lang="en-US" sz="2200" dirty="0" smtClean="0"/>
              <a:t>Different programs from the same government entity have different rules</a:t>
            </a:r>
          </a:p>
          <a:p>
            <a:pPr eaLnBrk="1" hangingPunct="1"/>
            <a:endParaRPr lang="en-US" sz="1600" dirty="0" smtClean="0"/>
          </a:p>
          <a:p>
            <a:pPr eaLnBrk="1" hangingPunct="1"/>
            <a:r>
              <a:rPr lang="en-US" sz="2200" dirty="0" smtClean="0"/>
              <a:t>Local funding options, including local option taxes and enterprise funding, have their own requirements</a:t>
            </a:r>
          </a:p>
        </p:txBody>
      </p:sp>
      <p:pic>
        <p:nvPicPr>
          <p:cNvPr id="802822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16575" y="1376363"/>
            <a:ext cx="3109913" cy="3959225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02821" name="Picture 5" descr="Capitol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13400" y="1376363"/>
            <a:ext cx="3113088" cy="41052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0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0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0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8028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0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0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8028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61925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Critical Fund Questions: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What is the potential source of funds?</a:t>
            </a:r>
          </a:p>
        </p:txBody>
      </p:sp>
      <p:sp>
        <p:nvSpPr>
          <p:cNvPr id="80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76350" y="1262063"/>
            <a:ext cx="4051300" cy="48672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The Federalization Factor</a:t>
            </a:r>
          </a:p>
          <a:p>
            <a:pPr eaLnBrk="1" hangingPunct="1">
              <a:buFont typeface="Wingdings" pitchFamily="2" charset="2"/>
              <a:buNone/>
            </a:pPr>
            <a:endParaRPr lang="en-US" sz="1000" dirty="0" smtClean="0"/>
          </a:p>
          <a:p>
            <a:pPr lvl="1" eaLnBrk="1" hangingPunct="1">
              <a:lnSpc>
                <a:spcPct val="130000"/>
              </a:lnSpc>
            </a:pPr>
            <a:r>
              <a:rPr lang="en-US" sz="1900" dirty="0" smtClean="0"/>
              <a:t>Federal dollars bring an extensive array of federal policy obligations</a:t>
            </a:r>
          </a:p>
          <a:p>
            <a:pPr lvl="1" eaLnBrk="1" hangingPunct="1">
              <a:lnSpc>
                <a:spcPct val="130000"/>
              </a:lnSpc>
              <a:buFontTx/>
              <a:buNone/>
            </a:pPr>
            <a:endParaRPr lang="en-US" sz="1000" dirty="0" smtClean="0"/>
          </a:p>
          <a:p>
            <a:pPr lvl="1" eaLnBrk="1" hangingPunct="1">
              <a:lnSpc>
                <a:spcPct val="130000"/>
              </a:lnSpc>
            </a:pPr>
            <a:r>
              <a:rPr lang="en-US" sz="1900" dirty="0" smtClean="0"/>
              <a:t>These typically apply to all phases of the project, and all aspects of project work, whether or not federal dollars are being used on that specific phase or aspect</a:t>
            </a:r>
          </a:p>
        </p:txBody>
      </p:sp>
      <p:pic>
        <p:nvPicPr>
          <p:cNvPr id="803852" name="Picture 12" descr="quar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6575" y="1844675"/>
            <a:ext cx="3290888" cy="326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0" fill="hold"/>
                                        <p:tgtEl>
                                          <p:spTgt spid="803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0" fill="hold"/>
                                        <p:tgtEl>
                                          <p:spTgt spid="803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0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0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61925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Critical Fund Questions: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How much is potentially available?</a:t>
            </a:r>
          </a:p>
        </p:txBody>
      </p:sp>
      <p:sp>
        <p:nvSpPr>
          <p:cNvPr id="80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268413"/>
            <a:ext cx="4321175" cy="5011737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Authorization sets a maximum limit for funds that might be available</a:t>
            </a:r>
          </a:p>
          <a:p>
            <a:pPr eaLnBrk="1" hangingPunct="1">
              <a:lnSpc>
                <a:spcPct val="80000"/>
              </a:lnSpc>
            </a:pPr>
            <a:endParaRPr lang="en-US" sz="1600" dirty="0" smtClean="0"/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Appropriation actually budgets an amount of money (</a:t>
            </a:r>
            <a:r>
              <a:rPr lang="en-US" sz="2000" dirty="0" smtClean="0">
                <a:cs typeface="Times New Roman" pitchFamily="18" charset="0"/>
                <a:sym typeface="Wingdings" pitchFamily="2" charset="2"/>
              </a:rPr>
              <a:t>≤</a:t>
            </a:r>
            <a:r>
              <a:rPr lang="en-US" sz="2000" dirty="0" smtClean="0"/>
              <a:t> what was authorized)</a:t>
            </a:r>
          </a:p>
          <a:p>
            <a:pPr eaLnBrk="1" hangingPunct="1">
              <a:lnSpc>
                <a:spcPct val="80000"/>
              </a:lnSpc>
            </a:pPr>
            <a:endParaRPr lang="en-US" sz="1600" dirty="0" smtClean="0"/>
          </a:p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Funds further limited by:</a:t>
            </a:r>
            <a:endParaRPr lang="en-US" sz="10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Florida’s donor state status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Competition between districts in Florida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Previous commitments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State policy guidance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Local pressure for other uses</a:t>
            </a:r>
          </a:p>
        </p:txBody>
      </p:sp>
      <p:pic>
        <p:nvPicPr>
          <p:cNvPr id="19460" name="Picture 5" descr="George 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800100"/>
            <a:ext cx="3059112" cy="52609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0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0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04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04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04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04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04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8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048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71450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Critical Fund Questions: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Who has authority over the funds?</a:t>
            </a:r>
          </a:p>
        </p:txBody>
      </p:sp>
      <p:sp>
        <p:nvSpPr>
          <p:cNvPr id="80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1233488"/>
            <a:ext cx="7185025" cy="4525962"/>
          </a:xfrm>
        </p:spPr>
        <p:txBody>
          <a:bodyPr/>
          <a:lstStyle/>
          <a:p>
            <a:pPr eaLnBrk="1" hangingPunct="1"/>
            <a:r>
              <a:rPr lang="en-US" dirty="0" smtClean="0"/>
              <a:t>Federal law generally describes authority over federal transportation dollars in one of two ways:</a:t>
            </a:r>
          </a:p>
          <a:p>
            <a:pPr eaLnBrk="1" hangingPunct="1">
              <a:lnSpc>
                <a:spcPct val="80000"/>
              </a:lnSpc>
            </a:pPr>
            <a:endParaRPr lang="en-US" sz="1000" dirty="0" smtClean="0"/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‘cooperation’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/>
              <a:t>Working together to achieve certain goals or accomplish certain tasks</a:t>
            </a:r>
          </a:p>
          <a:p>
            <a:pPr lvl="2" eaLnBrk="1" hangingPunct="1">
              <a:lnSpc>
                <a:spcPct val="80000"/>
              </a:lnSpc>
            </a:pP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‘consultation’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/>
              <a:t>Taking input from others while working to achieve certain goals or accomplish certain tasks</a:t>
            </a:r>
          </a:p>
          <a:p>
            <a:pPr lvl="1" eaLnBrk="1" hangingPunct="1">
              <a:lnSpc>
                <a:spcPct val="80000"/>
              </a:lnSpc>
            </a:pPr>
            <a:endParaRPr lang="en-US" dirty="0" smtClean="0"/>
          </a:p>
          <a:p>
            <a:pPr lvl="1"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0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0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05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05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05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What to Expect</a:t>
            </a:r>
          </a:p>
        </p:txBody>
      </p:sp>
      <p:sp>
        <p:nvSpPr>
          <p:cNvPr id="867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8425" y="974725"/>
            <a:ext cx="7416800" cy="2417763"/>
          </a:xfrm>
        </p:spPr>
        <p:txBody>
          <a:bodyPr/>
          <a:lstStyle/>
          <a:p>
            <a:pPr eaLnBrk="1" hangingPunct="1"/>
            <a:r>
              <a:rPr lang="en-US" b="1" dirty="0" smtClean="0"/>
              <a:t>You won’t have all the answers</a:t>
            </a:r>
          </a:p>
          <a:p>
            <a:pPr eaLnBrk="1" hangingPunct="1"/>
            <a:endParaRPr lang="en-US" sz="1400" b="1" dirty="0" smtClean="0"/>
          </a:p>
          <a:p>
            <a:pPr eaLnBrk="1" hangingPunct="1"/>
            <a:r>
              <a:rPr lang="en-US" b="1" dirty="0" smtClean="0"/>
              <a:t>You will learn about funding opportunities</a:t>
            </a:r>
          </a:p>
          <a:p>
            <a:pPr eaLnBrk="1" hangingPunct="1"/>
            <a:endParaRPr lang="en-US" sz="1400" b="1" dirty="0" smtClean="0"/>
          </a:p>
          <a:p>
            <a:pPr eaLnBrk="1" hangingPunct="1"/>
            <a:r>
              <a:rPr lang="en-US" b="1" dirty="0" smtClean="0"/>
              <a:t>You will learn about obstacles  </a:t>
            </a:r>
          </a:p>
        </p:txBody>
      </p:sp>
      <p:pic>
        <p:nvPicPr>
          <p:cNvPr id="4100" name="Picture 12" descr="Woman mone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4313" y="3068638"/>
            <a:ext cx="1916112" cy="28813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01" name="Picture 13" descr="women concentrat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6375" y="3068638"/>
            <a:ext cx="1916113" cy="28813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02" name="Picture 14" descr="No Turn Sig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1613" y="3068638"/>
            <a:ext cx="1916112" cy="28813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6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6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733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71450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Critical Fund Questions: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Who has authority over the funds?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1425" y="1233488"/>
            <a:ext cx="3294063" cy="4525962"/>
          </a:xfrm>
        </p:spPr>
        <p:txBody>
          <a:bodyPr/>
          <a:lstStyle/>
          <a:p>
            <a:pPr eaLnBrk="1" hangingPunct="1"/>
            <a:r>
              <a:rPr lang="en-US" dirty="0" smtClean="0"/>
              <a:t>In general, the Florida DOT has primary authority over state transportation funds</a:t>
            </a:r>
          </a:p>
          <a:p>
            <a:pPr eaLnBrk="1" hangingPunct="1"/>
            <a:endParaRPr lang="en-US" sz="800" dirty="0" smtClean="0"/>
          </a:p>
          <a:p>
            <a:pPr lvl="1" eaLnBrk="1" hangingPunct="1"/>
            <a:r>
              <a:rPr lang="en-US" sz="2200" dirty="0" smtClean="0"/>
              <a:t>Subject to legislative direction</a:t>
            </a:r>
          </a:p>
        </p:txBody>
      </p:sp>
      <p:pic>
        <p:nvPicPr>
          <p:cNvPr id="80794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72113" y="2033984"/>
            <a:ext cx="3128962" cy="1564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0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0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0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71450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Critical Funding Questions: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What are the match requirements?</a:t>
            </a:r>
          </a:p>
        </p:txBody>
      </p:sp>
      <p:sp>
        <p:nvSpPr>
          <p:cNvPr id="809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268413"/>
            <a:ext cx="73279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200" dirty="0" smtClean="0"/>
              <a:t>Shares generally report the maximum percentage of a project’s costs that will be covered by the funding source</a:t>
            </a:r>
          </a:p>
          <a:p>
            <a:pPr eaLnBrk="1" hangingPunct="1">
              <a:lnSpc>
                <a:spcPct val="90000"/>
              </a:lnSpc>
            </a:pPr>
            <a:endParaRPr lang="en-US" sz="1800" dirty="0" smtClean="0"/>
          </a:p>
          <a:p>
            <a:pPr eaLnBrk="1" hangingPunct="1">
              <a:lnSpc>
                <a:spcPct val="90000"/>
              </a:lnSpc>
            </a:pPr>
            <a:r>
              <a:rPr lang="en-US" sz="2200" dirty="0" smtClean="0"/>
              <a:t>Matches vary depending upon the program, the kind of project, and the purposes for the project</a:t>
            </a:r>
          </a:p>
          <a:p>
            <a:pPr eaLnBrk="1" hangingPunct="1">
              <a:lnSpc>
                <a:spcPct val="90000"/>
              </a:lnSpc>
            </a:pPr>
            <a:endParaRPr lang="en-US" sz="1800" dirty="0" smtClean="0"/>
          </a:p>
          <a:p>
            <a:pPr eaLnBrk="1" hangingPunct="1">
              <a:lnSpc>
                <a:spcPct val="90000"/>
              </a:lnSpc>
            </a:pPr>
            <a:r>
              <a:rPr lang="en-US" sz="2200" dirty="0" smtClean="0"/>
              <a:t>Depending on the program, the match can be revenue or in-kind</a:t>
            </a:r>
          </a:p>
          <a:p>
            <a:pPr eaLnBrk="1" hangingPunct="1">
              <a:lnSpc>
                <a:spcPct val="90000"/>
              </a:lnSpc>
            </a:pPr>
            <a:endParaRPr lang="en-US" sz="1800" dirty="0" smtClean="0"/>
          </a:p>
          <a:p>
            <a:pPr eaLnBrk="1" hangingPunct="1">
              <a:lnSpc>
                <a:spcPct val="90000"/>
              </a:lnSpc>
            </a:pPr>
            <a:r>
              <a:rPr lang="en-US" sz="2200" dirty="0" smtClean="0"/>
              <a:t>In competitive situations, agencies that require a smaller than maximum share may have a better chance of </a:t>
            </a:r>
            <a:r>
              <a:rPr lang="en-US" sz="2200" smtClean="0"/>
              <a:t>securing funds </a:t>
            </a:r>
            <a:endParaRPr lang="en-U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0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0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09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09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Questions?</a:t>
            </a:r>
          </a:p>
        </p:txBody>
      </p:sp>
      <p:pic>
        <p:nvPicPr>
          <p:cNvPr id="23555" name="Picture 7" descr="Answer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584325" y="1268413"/>
            <a:ext cx="6696075" cy="43624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47750" y="1520825"/>
            <a:ext cx="7772400" cy="147002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It’s All About the Money: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63713" y="2744788"/>
            <a:ext cx="6400800" cy="1752600"/>
          </a:xfrm>
        </p:spPr>
        <p:txBody>
          <a:bodyPr/>
          <a:lstStyle/>
          <a:p>
            <a:pPr eaLnBrk="1" hangingPunct="1"/>
            <a:r>
              <a:rPr lang="en-US" sz="2800" dirty="0" smtClean="0"/>
              <a:t>A selection of federal, state, and local transportation funding sources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Critical Funding Questions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68425" y="1017588"/>
            <a:ext cx="5005388" cy="24114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400" b="1" dirty="0" smtClean="0"/>
              <a:t>YOUR PROJECT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Who are you?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With whom are you working?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What are you trying to do?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Where are you trying to do it?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Why are you trying to do it?</a:t>
            </a:r>
          </a:p>
          <a:p>
            <a:pPr eaLnBrk="1" hangingPunct="1"/>
            <a:endParaRPr lang="en-US" sz="1800" b="1" dirty="0" smtClean="0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068763" y="3824288"/>
            <a:ext cx="4932362" cy="20177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dirty="0" smtClean="0"/>
              <a:t>FUNDING SOURCE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What is the potential source of funds?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How much money is available?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Who has authority over the funds?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b="1" dirty="0" smtClean="0"/>
              <a:t>What are the requirements?</a:t>
            </a: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3817938"/>
            <a:ext cx="2001838" cy="1951037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6638" y="1082675"/>
            <a:ext cx="2524125" cy="2190750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71450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Federal Programs: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Funding Overview</a:t>
            </a:r>
          </a:p>
        </p:txBody>
      </p:sp>
      <p:sp>
        <p:nvSpPr>
          <p:cNvPr id="898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2062" y="1157821"/>
            <a:ext cx="4844516" cy="4539431"/>
          </a:xfrm>
        </p:spPr>
        <p:txBody>
          <a:bodyPr/>
          <a:lstStyle/>
          <a:p>
            <a:pPr eaLnBrk="1" hangingPunct="1"/>
            <a:r>
              <a:rPr lang="en-US" dirty="0" smtClean="0"/>
              <a:t>FAST authorizes over $58 billion in federal transportation funding each year</a:t>
            </a:r>
          </a:p>
          <a:p>
            <a:pPr lvl="1" eaLnBrk="1" hangingPunct="1"/>
            <a:r>
              <a:rPr lang="en-US" dirty="0" smtClean="0"/>
              <a:t>$43 billion for highway programs</a:t>
            </a:r>
          </a:p>
          <a:p>
            <a:pPr lvl="1" eaLnBrk="1" hangingPunct="1"/>
            <a:r>
              <a:rPr lang="en-US" dirty="0" smtClean="0"/>
              <a:t>$12 billion for transit programs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Florida generally receives 5%-6% of authorized funds for highway programs.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Transit more variable</a:t>
            </a:r>
          </a:p>
        </p:txBody>
      </p:sp>
      <p:pic>
        <p:nvPicPr>
          <p:cNvPr id="26628" name="Picture 4" descr="Capitol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2888" y="836613"/>
            <a:ext cx="2551112" cy="356393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6629" name="Picture 5" descr="Cash Sheet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92888" y="4356100"/>
            <a:ext cx="2540000" cy="16922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6424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98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98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98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98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98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8051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71450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Federal Programs: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Planning Funds</a:t>
            </a:r>
          </a:p>
        </p:txBody>
      </p:sp>
      <p:sp>
        <p:nvSpPr>
          <p:cNvPr id="898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652" y="1592796"/>
            <a:ext cx="4916524" cy="3311525"/>
          </a:xfrm>
        </p:spPr>
        <p:txBody>
          <a:bodyPr/>
          <a:lstStyle/>
          <a:p>
            <a:pPr eaLnBrk="1" hangingPunct="1"/>
            <a:r>
              <a:rPr lang="en-US" dirty="0" smtClean="0"/>
              <a:t>Over $20 million annually for Florida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PL and Transit Planning Funds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These are the primary source of planning funding for most MPOs.</a:t>
            </a:r>
          </a:p>
        </p:txBody>
      </p:sp>
      <p:pic>
        <p:nvPicPr>
          <p:cNvPr id="26628" name="Picture 4" descr="Capitol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2888" y="836613"/>
            <a:ext cx="2551112" cy="356393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6629" name="Picture 5" descr="Cash Sheet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92888" y="4356100"/>
            <a:ext cx="2540000" cy="16922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98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98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98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8051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71450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Federal Programs: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sz="2400" dirty="0" smtClean="0"/>
              <a:t>National Highway Performance Program (NHPP)</a:t>
            </a:r>
          </a:p>
        </p:txBody>
      </p:sp>
      <p:sp>
        <p:nvSpPr>
          <p:cNvPr id="812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3963" y="1233488"/>
            <a:ext cx="4752975" cy="4525962"/>
          </a:xfrm>
        </p:spPr>
        <p:txBody>
          <a:bodyPr/>
          <a:lstStyle/>
          <a:p>
            <a:pPr eaLnBrk="1" hangingPunct="1"/>
            <a:r>
              <a:rPr lang="en-US" dirty="0" smtClean="0"/>
              <a:t>$1.1 billion annually for Florida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 smtClean="0"/>
              <a:t>Projects impacting the National Highway System</a:t>
            </a:r>
          </a:p>
          <a:p>
            <a:pPr eaLnBrk="1" hangingPunct="1"/>
            <a:endParaRPr lang="en-US" sz="1600" dirty="0" smtClean="0"/>
          </a:p>
          <a:p>
            <a:pPr eaLnBrk="1" hangingPunct="1"/>
            <a:r>
              <a:rPr lang="en-US" dirty="0" smtClean="0"/>
              <a:t>Focus on performance of these facilities</a:t>
            </a:r>
          </a:p>
          <a:p>
            <a:pPr eaLnBrk="1" hangingPunct="1"/>
            <a:endParaRPr lang="en-US" sz="1600" dirty="0" smtClean="0"/>
          </a:p>
          <a:p>
            <a:pPr eaLnBrk="1" hangingPunct="1"/>
            <a:r>
              <a:rPr lang="en-US" dirty="0" smtClean="0"/>
              <a:t>Relatively broad range of possible uses </a:t>
            </a:r>
          </a:p>
        </p:txBody>
      </p:sp>
      <p:pic>
        <p:nvPicPr>
          <p:cNvPr id="28676" name="Picture 4" descr="Capitol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9863" y="836613"/>
            <a:ext cx="2624137" cy="36718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677" name="Picture 6" descr="Cash Hour Glas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9863" y="4313238"/>
            <a:ext cx="2624137" cy="17446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2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2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12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203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26268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Federal Programs:</a:t>
            </a:r>
            <a:r>
              <a:rPr lang="en-US" sz="2000" dirty="0" smtClean="0"/>
              <a:t>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Surface Transportation Block Grant Program (STBGP)</a:t>
            </a:r>
          </a:p>
        </p:txBody>
      </p:sp>
      <p:sp>
        <p:nvSpPr>
          <p:cNvPr id="811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1233488"/>
            <a:ext cx="4952342" cy="45259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b="1" dirty="0" smtClean="0"/>
              <a:t>Surface Transportation Block Grant Program: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$515 million annually for Florida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 smtClean="0"/>
              <a:t>Projects associated with federal-aid highways</a:t>
            </a:r>
          </a:p>
          <a:p>
            <a:pPr marL="0" indent="0" eaLnBrk="1" hangingPunct="1">
              <a:buNone/>
            </a:pPr>
            <a:endParaRPr lang="en-US" sz="1600" dirty="0" smtClean="0"/>
          </a:p>
          <a:p>
            <a:pPr eaLnBrk="1" hangingPunct="1"/>
            <a:r>
              <a:rPr lang="en-US" dirty="0" smtClean="0"/>
              <a:t>Most flexible federal funding source</a:t>
            </a:r>
          </a:p>
          <a:p>
            <a:pPr eaLnBrk="1" hangingPunct="1"/>
            <a:endParaRPr lang="en-US" sz="1600" dirty="0" smtClean="0"/>
          </a:p>
        </p:txBody>
      </p:sp>
      <p:pic>
        <p:nvPicPr>
          <p:cNvPr id="27652" name="Picture 4" descr="Capitol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2088" y="836613"/>
            <a:ext cx="2601912" cy="36369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653" name="Picture 6" descr="money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42088" y="4364038"/>
            <a:ext cx="2601912" cy="16938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11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1011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26268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>
                <a:solidFill>
                  <a:schemeClr val="folHlink"/>
                </a:solidFill>
              </a:rPr>
              <a:t>Federal Programs:</a:t>
            </a:r>
            <a:r>
              <a:rPr lang="en-US" sz="2000" dirty="0"/>
              <a:t>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Surface Transportation Block Grant Program (STBGP)</a:t>
            </a:r>
            <a:endParaRPr lang="en-US" sz="3200" dirty="0" smtClean="0"/>
          </a:p>
        </p:txBody>
      </p:sp>
      <p:sp>
        <p:nvSpPr>
          <p:cNvPr id="811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1233488"/>
            <a:ext cx="4916338" cy="45259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b="1" dirty="0" smtClean="0"/>
              <a:t>Transportation Alternatives Set-Aside: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 smtClean="0"/>
              <a:t>$48 million each year for Florida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Can be used for a variety of smaller transportation and transportation-related projects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 smtClean="0"/>
              <a:t>Projects selected through a competitive process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sz="1600" dirty="0" smtClean="0"/>
          </a:p>
          <a:p>
            <a:pPr eaLnBrk="1" hangingPunct="1"/>
            <a:endParaRPr lang="en-US" sz="1600" dirty="0" smtClean="0"/>
          </a:p>
        </p:txBody>
      </p:sp>
      <p:pic>
        <p:nvPicPr>
          <p:cNvPr id="27652" name="Picture 4" descr="Capitol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2088" y="836613"/>
            <a:ext cx="2601912" cy="36369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653" name="Picture 6" descr="money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42088" y="4364038"/>
            <a:ext cx="2601912" cy="16938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2343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11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10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Terms</a:t>
            </a:r>
          </a:p>
        </p:txBody>
      </p:sp>
      <p:sp>
        <p:nvSpPr>
          <p:cNvPr id="79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40313" y="1395413"/>
            <a:ext cx="2770187" cy="1817687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 typeface="Wide Latin" pitchFamily="18" charset="0"/>
              <a:buChar char="$"/>
            </a:pPr>
            <a:r>
              <a:rPr lang="en-US" b="1" dirty="0" smtClean="0"/>
              <a:t>Authorization</a:t>
            </a:r>
          </a:p>
          <a:p>
            <a:pPr lvl="1" eaLnBrk="1" hangingPunct="1">
              <a:lnSpc>
                <a:spcPct val="120000"/>
              </a:lnSpc>
              <a:buFontTx/>
              <a:buChar char="•"/>
            </a:pPr>
            <a:r>
              <a:rPr lang="en-US" b="1" dirty="0" smtClean="0"/>
              <a:t>Policy process</a:t>
            </a:r>
          </a:p>
          <a:p>
            <a:pPr lvl="1" eaLnBrk="1" hangingPunct="1">
              <a:lnSpc>
                <a:spcPct val="120000"/>
              </a:lnSpc>
              <a:buFontTx/>
              <a:buChar char="•"/>
            </a:pPr>
            <a:r>
              <a:rPr lang="en-US" b="1" dirty="0" smtClean="0"/>
              <a:t>Maximum funds possible</a:t>
            </a:r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</p:txBody>
      </p:sp>
      <p:pic>
        <p:nvPicPr>
          <p:cNvPr id="5124" name="Picture 10" descr="Cash 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836613"/>
            <a:ext cx="3481387" cy="52212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90540" name="Text Box 12"/>
          <p:cNvSpPr txBox="1">
            <a:spLocks noChangeArrowheads="1"/>
          </p:cNvSpPr>
          <p:nvPr/>
        </p:nvSpPr>
        <p:spPr bwMode="auto">
          <a:xfrm>
            <a:off x="5040313" y="3411538"/>
            <a:ext cx="3095625" cy="1766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>
              <a:lnSpc>
                <a:spcPct val="120000"/>
              </a:lnSpc>
              <a:spcBef>
                <a:spcPct val="20000"/>
              </a:spcBef>
              <a:buClr>
                <a:schemeClr val="folHlink"/>
              </a:buClr>
              <a:buFont typeface="Wide Latin" pitchFamily="18" charset="0"/>
              <a:buChar char="$"/>
            </a:pPr>
            <a:r>
              <a:rPr lang="en-US" sz="2400" b="1" dirty="0">
                <a:solidFill>
                  <a:srgbClr val="0066CC"/>
                </a:solidFill>
                <a:latin typeface="Arial" pitchFamily="34" charset="0"/>
              </a:rPr>
              <a:t>Appropriation</a:t>
            </a:r>
          </a:p>
          <a:p>
            <a:pPr marL="742950" lvl="1" indent="-285750" algn="l">
              <a:lnSpc>
                <a:spcPct val="120000"/>
              </a:lnSpc>
              <a:spcBef>
                <a:spcPct val="20000"/>
              </a:spcBef>
              <a:buClr>
                <a:schemeClr val="folHlink"/>
              </a:buClr>
              <a:buFontTx/>
              <a:buChar char="•"/>
            </a:pPr>
            <a:r>
              <a:rPr lang="en-US" sz="2000" b="1" dirty="0">
                <a:solidFill>
                  <a:srgbClr val="0066CC"/>
                </a:solidFill>
                <a:latin typeface="Arial" pitchFamily="34" charset="0"/>
              </a:rPr>
              <a:t>Budget process</a:t>
            </a:r>
          </a:p>
          <a:p>
            <a:pPr marL="742950" lvl="1" indent="-285750" algn="l">
              <a:lnSpc>
                <a:spcPct val="120000"/>
              </a:lnSpc>
              <a:spcBef>
                <a:spcPct val="20000"/>
              </a:spcBef>
              <a:buClr>
                <a:schemeClr val="folHlink"/>
              </a:buClr>
              <a:buFontTx/>
              <a:buChar char="•"/>
            </a:pPr>
            <a:r>
              <a:rPr lang="en-US" sz="2000" b="1" dirty="0">
                <a:solidFill>
                  <a:srgbClr val="0066CC"/>
                </a:solidFill>
                <a:latin typeface="Arial" pitchFamily="34" charset="0"/>
              </a:rPr>
              <a:t>Actual funds available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9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9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90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90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90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135396"/>
            <a:ext cx="8229600" cy="1143000"/>
          </a:xfrm>
        </p:spPr>
        <p:txBody>
          <a:bodyPr/>
          <a:lstStyle/>
          <a:p>
            <a:r>
              <a:rPr lang="en-US" sz="2000" dirty="0">
                <a:solidFill>
                  <a:schemeClr val="folHlink"/>
                </a:solidFill>
              </a:rPr>
              <a:t>Federal Programs:</a:t>
            </a:r>
            <a:r>
              <a:rPr lang="en-US" sz="2000" dirty="0"/>
              <a:t>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Surface Transportation Block Grant Program (STBGP)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588" y="1232756"/>
            <a:ext cx="5619215" cy="4525962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Urban Set-Aside: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Over $200 million each year for Florida urbanized areas over 200,000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Off-System Bridge: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Over $21 million each year for Florida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Recreational Trails: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Over $2.6 million each year for Florida</a:t>
            </a:r>
            <a:endParaRPr lang="en-US" dirty="0"/>
          </a:p>
        </p:txBody>
      </p:sp>
      <p:pic>
        <p:nvPicPr>
          <p:cNvPr id="4" name="Picture 4" descr="Capitol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2088" y="836613"/>
            <a:ext cx="2601912" cy="36369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6" descr="money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2088" y="4364038"/>
            <a:ext cx="2601912" cy="16938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433418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135396"/>
            <a:ext cx="8229600" cy="1143000"/>
          </a:xfrm>
        </p:spPr>
        <p:txBody>
          <a:bodyPr/>
          <a:lstStyle/>
          <a:p>
            <a:r>
              <a:rPr lang="en-US" sz="2000" dirty="0">
                <a:solidFill>
                  <a:schemeClr val="folHlink"/>
                </a:solidFill>
              </a:rPr>
              <a:t>Federal Programs:</a:t>
            </a:r>
            <a:r>
              <a:rPr lang="en-US" sz="2000" dirty="0"/>
              <a:t>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>Highway Safety Improvement Program (HSIP)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124744"/>
            <a:ext cx="5347754" cy="4687416"/>
          </a:xfrm>
        </p:spPr>
        <p:txBody>
          <a:bodyPr/>
          <a:lstStyle/>
          <a:p>
            <a:r>
              <a:rPr lang="en-US" dirty="0" smtClean="0"/>
              <a:t>Over $120 million on average annually for Florida</a:t>
            </a:r>
          </a:p>
          <a:p>
            <a:endParaRPr lang="en-US" dirty="0"/>
          </a:p>
          <a:p>
            <a:r>
              <a:rPr lang="en-US" dirty="0" smtClean="0"/>
              <a:t>Projects that improve highway safety</a:t>
            </a:r>
          </a:p>
          <a:p>
            <a:endParaRPr lang="en-US" dirty="0"/>
          </a:p>
          <a:p>
            <a:r>
              <a:rPr lang="en-US" dirty="0" smtClean="0"/>
              <a:t>Emphasis on data and performance</a:t>
            </a:r>
          </a:p>
          <a:p>
            <a:endParaRPr lang="en-US" dirty="0"/>
          </a:p>
          <a:p>
            <a:r>
              <a:rPr lang="en-US" dirty="0" smtClean="0"/>
              <a:t>Mostly infrastructure-related projects</a:t>
            </a:r>
          </a:p>
          <a:p>
            <a:endParaRPr lang="en-US" dirty="0"/>
          </a:p>
        </p:txBody>
      </p:sp>
      <p:pic>
        <p:nvPicPr>
          <p:cNvPr id="4" name="Picture 4" descr="Capitol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2088" y="836613"/>
            <a:ext cx="2601912" cy="36369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6" descr="money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2088" y="4364038"/>
            <a:ext cx="2601912" cy="16938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677200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135396"/>
            <a:ext cx="8229600" cy="1143000"/>
          </a:xfrm>
        </p:spPr>
        <p:txBody>
          <a:bodyPr/>
          <a:lstStyle/>
          <a:p>
            <a:r>
              <a:rPr lang="en-US" sz="2000" dirty="0">
                <a:solidFill>
                  <a:schemeClr val="folHlink"/>
                </a:solidFill>
              </a:rPr>
              <a:t>Federal Programs:</a:t>
            </a:r>
            <a:r>
              <a:rPr lang="en-US" sz="2000" dirty="0"/>
              <a:t>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>National Highway Freight Program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043" y="1484784"/>
            <a:ext cx="5221145" cy="3996444"/>
          </a:xfrm>
        </p:spPr>
        <p:txBody>
          <a:bodyPr/>
          <a:lstStyle/>
          <a:p>
            <a:r>
              <a:rPr lang="en-US" dirty="0" smtClean="0"/>
              <a:t>Over $55 million for Florida in FY2016, increasing to $71 million by FY2020</a:t>
            </a:r>
          </a:p>
          <a:p>
            <a:endParaRPr lang="en-US" dirty="0"/>
          </a:p>
          <a:p>
            <a:r>
              <a:rPr lang="en-US" dirty="0" smtClean="0"/>
              <a:t>Projects that improve highway freight transportation</a:t>
            </a:r>
          </a:p>
          <a:p>
            <a:endParaRPr lang="en-US" dirty="0"/>
          </a:p>
          <a:p>
            <a:r>
              <a:rPr lang="en-US" dirty="0" smtClean="0"/>
              <a:t>Highway focus, but up to 10% may be used for rail/port/intermodal projects</a:t>
            </a:r>
            <a:endParaRPr lang="en-US" dirty="0"/>
          </a:p>
        </p:txBody>
      </p:sp>
      <p:pic>
        <p:nvPicPr>
          <p:cNvPr id="4" name="Picture 4" descr="Capitol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2088" y="836613"/>
            <a:ext cx="2601912" cy="36369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6" descr="money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2088" y="4364038"/>
            <a:ext cx="2601912" cy="16938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564754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580" y="-126268"/>
            <a:ext cx="8352420" cy="1143000"/>
          </a:xfrm>
        </p:spPr>
        <p:txBody>
          <a:bodyPr/>
          <a:lstStyle/>
          <a:p>
            <a:r>
              <a:rPr lang="en-US" sz="1800" dirty="0">
                <a:solidFill>
                  <a:schemeClr val="folHlink"/>
                </a:solidFill>
              </a:rPr>
              <a:t>Federal Programs:</a:t>
            </a:r>
            <a:r>
              <a:rPr lang="en-US" sz="1800" dirty="0"/>
              <a:t> 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200" dirty="0" smtClean="0"/>
              <a:t>Nationally Significant Freight and Highway Projects Program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6176" y="1556792"/>
            <a:ext cx="4663678" cy="3456384"/>
          </a:xfrm>
        </p:spPr>
        <p:txBody>
          <a:bodyPr/>
          <a:lstStyle/>
          <a:p>
            <a:r>
              <a:rPr lang="en-US" dirty="0" smtClean="0"/>
              <a:t>New competitively awarded discretionary grant program</a:t>
            </a:r>
          </a:p>
          <a:p>
            <a:endParaRPr lang="en-US" dirty="0"/>
          </a:p>
          <a:p>
            <a:r>
              <a:rPr lang="en-US" dirty="0" smtClean="0"/>
              <a:t>Average funding of $900 million per year nationwide</a:t>
            </a:r>
          </a:p>
          <a:p>
            <a:endParaRPr lang="en-US" dirty="0"/>
          </a:p>
          <a:p>
            <a:r>
              <a:rPr lang="en-US" dirty="0" smtClean="0"/>
              <a:t>$25 million grants available for projects over $100 million</a:t>
            </a:r>
          </a:p>
        </p:txBody>
      </p:sp>
      <p:pic>
        <p:nvPicPr>
          <p:cNvPr id="4" name="Picture 4" descr="Capitol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2088" y="836613"/>
            <a:ext cx="2601912" cy="36369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6" descr="money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2088" y="4364038"/>
            <a:ext cx="2601912" cy="16938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61184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27000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Federal Programs:</a:t>
            </a:r>
            <a:br>
              <a:rPr lang="en-US" sz="2000" dirty="0" smtClean="0">
                <a:solidFill>
                  <a:schemeClr val="folHlink"/>
                </a:solidFill>
              </a:rPr>
            </a:br>
            <a:r>
              <a:rPr lang="en-US" dirty="0" smtClean="0"/>
              <a:t>Transit: Urbanized Area Formula Grants</a:t>
            </a:r>
          </a:p>
        </p:txBody>
      </p:sp>
      <p:sp>
        <p:nvSpPr>
          <p:cNvPr id="815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1425" y="1233488"/>
            <a:ext cx="4230675" cy="4525962"/>
          </a:xfrm>
        </p:spPr>
        <p:txBody>
          <a:bodyPr/>
          <a:lstStyle/>
          <a:p>
            <a:pPr eaLnBrk="1" hangingPunct="1"/>
            <a:r>
              <a:rPr lang="en-US" dirty="0" smtClean="0"/>
              <a:t>Over $4.5 billion annually nationwide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 smtClean="0"/>
              <a:t>Eligible projects:</a:t>
            </a:r>
          </a:p>
          <a:p>
            <a:pPr lvl="1" eaLnBrk="1" hangingPunct="1"/>
            <a:r>
              <a:rPr lang="en-US" dirty="0" smtClean="0"/>
              <a:t>Capital</a:t>
            </a:r>
          </a:p>
          <a:p>
            <a:pPr lvl="1" eaLnBrk="1" hangingPunct="1"/>
            <a:r>
              <a:rPr lang="en-US" dirty="0" smtClean="0"/>
              <a:t>Planning</a:t>
            </a:r>
          </a:p>
          <a:p>
            <a:pPr lvl="1" eaLnBrk="1" hangingPunct="1"/>
            <a:r>
              <a:rPr lang="en-US" dirty="0" smtClean="0"/>
              <a:t>Operating</a:t>
            </a:r>
          </a:p>
          <a:p>
            <a:pPr lvl="1" eaLnBrk="1" hangingPunct="1"/>
            <a:r>
              <a:rPr lang="en-US" dirty="0" smtClean="0"/>
              <a:t>“job access and reverse commute”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16575" y="1376363"/>
            <a:ext cx="3260725" cy="3889375"/>
            <a:chOff x="5616575" y="1376363"/>
            <a:chExt cx="3260725" cy="3889375"/>
          </a:xfrm>
        </p:grpSpPr>
        <p:pic>
          <p:nvPicPr>
            <p:cNvPr id="9" name="Picture 12" descr="Fl Trolley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16575" y="3497263"/>
              <a:ext cx="3260725" cy="176847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0" name="Picture 13" descr="FL Metr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16575" y="1376363"/>
              <a:ext cx="3260725" cy="205898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5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15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15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15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15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27000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Federal Programs:</a:t>
            </a:r>
            <a:br>
              <a:rPr lang="en-US" sz="2000" dirty="0" smtClean="0">
                <a:solidFill>
                  <a:schemeClr val="folHlink"/>
                </a:solidFill>
              </a:rPr>
            </a:br>
            <a:r>
              <a:rPr lang="en-US" dirty="0" smtClean="0"/>
              <a:t>Transit: State of Good Repair</a:t>
            </a:r>
          </a:p>
        </p:txBody>
      </p:sp>
      <p:sp>
        <p:nvSpPr>
          <p:cNvPr id="815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1425" y="1233488"/>
            <a:ext cx="4483100" cy="4525962"/>
          </a:xfrm>
        </p:spPr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Over $2.5 billion annually nationwide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 smtClean="0"/>
              <a:t>Maintaining existing transit systems</a:t>
            </a:r>
          </a:p>
          <a:p>
            <a:pPr lvl="1" eaLnBrk="1" hangingPunct="1"/>
            <a:r>
              <a:rPr lang="en-US" dirty="0" smtClean="0"/>
              <a:t>Fixed </a:t>
            </a:r>
            <a:r>
              <a:rPr lang="en-US" dirty="0" err="1" smtClean="0"/>
              <a:t>guideway</a:t>
            </a:r>
            <a:endParaRPr lang="en-US" dirty="0" smtClean="0"/>
          </a:p>
          <a:p>
            <a:pPr lvl="1" eaLnBrk="1" hangingPunct="1"/>
            <a:r>
              <a:rPr lang="en-US" dirty="0" smtClean="0"/>
              <a:t>High intensity motorbus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16575" y="1376363"/>
            <a:ext cx="3260725" cy="3889375"/>
            <a:chOff x="5616575" y="1376363"/>
            <a:chExt cx="3260725" cy="3889375"/>
          </a:xfrm>
        </p:grpSpPr>
        <p:pic>
          <p:nvPicPr>
            <p:cNvPr id="8" name="Picture 12" descr="Fl Trolley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16575" y="3497263"/>
              <a:ext cx="3260725" cy="176847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9" name="Picture 13" descr="FL Metr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16575" y="1376363"/>
              <a:ext cx="3260725" cy="205898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35512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5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5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15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15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27000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Federal Programs:</a:t>
            </a:r>
            <a:br>
              <a:rPr lang="en-US" sz="2000" dirty="0" smtClean="0">
                <a:solidFill>
                  <a:schemeClr val="folHlink"/>
                </a:solidFill>
              </a:rPr>
            </a:br>
            <a:r>
              <a:rPr lang="en-US" dirty="0" smtClean="0"/>
              <a:t>Transit: New Starts</a:t>
            </a:r>
          </a:p>
        </p:txBody>
      </p:sp>
      <p:sp>
        <p:nvSpPr>
          <p:cNvPr id="815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1425" y="1233488"/>
            <a:ext cx="4483100" cy="4525962"/>
          </a:xfrm>
        </p:spPr>
        <p:txBody>
          <a:bodyPr/>
          <a:lstStyle/>
          <a:p>
            <a:pPr eaLnBrk="1" hangingPunct="1"/>
            <a:r>
              <a:rPr lang="en-US" dirty="0" smtClean="0"/>
              <a:t>$2.3 billion annually nationwide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 smtClean="0"/>
              <a:t>Eligible projects:</a:t>
            </a:r>
          </a:p>
          <a:p>
            <a:pPr lvl="1" eaLnBrk="1" hangingPunct="1"/>
            <a:r>
              <a:rPr lang="en-US" dirty="0" smtClean="0"/>
              <a:t>New fixed </a:t>
            </a:r>
            <a:r>
              <a:rPr lang="en-US" dirty="0" err="1" smtClean="0"/>
              <a:t>guideway</a:t>
            </a:r>
            <a:r>
              <a:rPr lang="en-US" dirty="0" smtClean="0"/>
              <a:t> systems</a:t>
            </a:r>
          </a:p>
          <a:p>
            <a:pPr lvl="1" eaLnBrk="1" hangingPunct="1"/>
            <a:r>
              <a:rPr lang="en-US" dirty="0" smtClean="0"/>
              <a:t>Expansions of existing fixed </a:t>
            </a:r>
            <a:r>
              <a:rPr lang="en-US" dirty="0" err="1" smtClean="0"/>
              <a:t>guideway</a:t>
            </a:r>
            <a:r>
              <a:rPr lang="en-US" dirty="0" smtClean="0"/>
              <a:t> systems</a:t>
            </a:r>
          </a:p>
          <a:p>
            <a:pPr lvl="1" eaLnBrk="1" hangingPunct="1"/>
            <a:r>
              <a:rPr lang="en-US" dirty="0" smtClean="0"/>
              <a:t>Special category: small starts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 smtClean="0"/>
              <a:t>Funded from general revenue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16575" y="1376363"/>
            <a:ext cx="3260725" cy="3889375"/>
            <a:chOff x="5616575" y="1376363"/>
            <a:chExt cx="3260725" cy="3889375"/>
          </a:xfrm>
        </p:grpSpPr>
        <p:pic>
          <p:nvPicPr>
            <p:cNvPr id="8" name="Picture 12" descr="Fl Trolley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16575" y="3497263"/>
              <a:ext cx="3260725" cy="176847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9" name="Picture 13" descr="FL Metr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16575" y="1376363"/>
              <a:ext cx="3260725" cy="205898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35512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5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15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15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15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15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27000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folHlink"/>
                </a:solidFill>
              </a:rPr>
              <a:t>Federal Programs:</a:t>
            </a:r>
            <a:br>
              <a:rPr lang="en-US" sz="2000" dirty="0" smtClean="0">
                <a:solidFill>
                  <a:schemeClr val="folHlink"/>
                </a:solidFill>
              </a:rPr>
            </a:br>
            <a:r>
              <a:rPr lang="en-US" dirty="0" smtClean="0"/>
              <a:t>Transit: Smaller Programs</a:t>
            </a:r>
          </a:p>
        </p:txBody>
      </p:sp>
      <p:sp>
        <p:nvSpPr>
          <p:cNvPr id="815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33475" y="1171290"/>
            <a:ext cx="4483100" cy="4525962"/>
          </a:xfrm>
        </p:spPr>
        <p:txBody>
          <a:bodyPr/>
          <a:lstStyle/>
          <a:p>
            <a:pPr eaLnBrk="1" hangingPunct="1"/>
            <a:r>
              <a:rPr lang="en-US" dirty="0" smtClean="0"/>
              <a:t>Bus and Bus Facilities</a:t>
            </a:r>
          </a:p>
          <a:p>
            <a:pPr lvl="1" eaLnBrk="1" hangingPunct="1"/>
            <a:r>
              <a:rPr lang="en-US" dirty="0" smtClean="0"/>
              <a:t>$428 million annually nationwide</a:t>
            </a:r>
          </a:p>
          <a:p>
            <a:pPr lvl="1" eaLnBrk="1" hangingPunct="1"/>
            <a:r>
              <a:rPr lang="en-US" dirty="0" smtClean="0"/>
              <a:t>Support for existing fixed-route bus systems</a:t>
            </a:r>
            <a:endParaRPr lang="en-US" dirty="0"/>
          </a:p>
          <a:p>
            <a:pPr eaLnBrk="1" hangingPunct="1"/>
            <a:r>
              <a:rPr lang="en-US" dirty="0" smtClean="0"/>
              <a:t>Enhanced Mobility of Seniors and Individuals with Disabilities</a:t>
            </a:r>
          </a:p>
          <a:p>
            <a:pPr lvl="1" eaLnBrk="1" hangingPunct="1"/>
            <a:r>
              <a:rPr lang="en-US" dirty="0" smtClean="0"/>
              <a:t>$263 million annually nationwide</a:t>
            </a:r>
          </a:p>
          <a:p>
            <a:pPr lvl="1" eaLnBrk="1" hangingPunct="1"/>
            <a:r>
              <a:rPr lang="en-US" dirty="0" smtClean="0"/>
              <a:t>Support for programs to meet their unique needs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703763" y="1411833"/>
            <a:ext cx="3260725" cy="3889375"/>
            <a:chOff x="5616575" y="1376363"/>
            <a:chExt cx="3260725" cy="3889375"/>
          </a:xfrm>
        </p:grpSpPr>
        <p:pic>
          <p:nvPicPr>
            <p:cNvPr id="8" name="Picture 12" descr="Fl Trolley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16575" y="3497263"/>
              <a:ext cx="3260725" cy="176847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9" name="Picture 13" descr="FL Metr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16575" y="1376363"/>
              <a:ext cx="3260725" cy="205898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82112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5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5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15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15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15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71450"/>
            <a:ext cx="82296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smtClean="0">
                <a:solidFill>
                  <a:schemeClr val="folHlink"/>
                </a:solidFill>
              </a:rPr>
              <a:t>State Programs:</a:t>
            </a:r>
            <a:r>
              <a:rPr lang="en-US" smtClean="0"/>
              <a:t> </a:t>
            </a:r>
            <a:br>
              <a:rPr lang="en-US" smtClean="0"/>
            </a:br>
            <a:r>
              <a:rPr lang="en-US" smtClean="0"/>
              <a:t>Strategic Intermodal System</a:t>
            </a:r>
          </a:p>
        </p:txBody>
      </p:sp>
      <p:sp>
        <p:nvSpPr>
          <p:cNvPr id="818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1268413"/>
            <a:ext cx="4340225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200" dirty="0" smtClean="0"/>
              <a:t>Facilities that serve a statewide or interregional purpose, including: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foster economic development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improve mobility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increase intermodal connectivity </a:t>
            </a:r>
          </a:p>
          <a:p>
            <a:pPr lvl="1" eaLnBrk="1" hangingPunct="1">
              <a:lnSpc>
                <a:spcPct val="90000"/>
              </a:lnSpc>
            </a:pPr>
            <a:endParaRPr lang="en-US" sz="1400" dirty="0" smtClean="0"/>
          </a:p>
          <a:p>
            <a:pPr eaLnBrk="1" hangingPunct="1">
              <a:lnSpc>
                <a:spcPct val="90000"/>
              </a:lnSpc>
            </a:pPr>
            <a:r>
              <a:rPr lang="en-US" sz="2200" dirty="0" smtClean="0"/>
              <a:t>Receives at least 50% of new discretionary highway capacity funds by law.</a:t>
            </a:r>
          </a:p>
          <a:p>
            <a:pPr eaLnBrk="1" hangingPunct="1">
              <a:lnSpc>
                <a:spcPct val="90000"/>
              </a:lnSpc>
            </a:pPr>
            <a:endParaRPr lang="en-US" sz="2200" dirty="0" smtClean="0"/>
          </a:p>
          <a:p>
            <a:pPr eaLnBrk="1" hangingPunct="1">
              <a:lnSpc>
                <a:spcPct val="90000"/>
              </a:lnSpc>
            </a:pPr>
            <a:r>
              <a:rPr lang="en-US" sz="2200" dirty="0" smtClean="0"/>
              <a:t>100% match for roadways on or connecting to SIS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Less for other related facilities</a:t>
            </a:r>
          </a:p>
          <a:p>
            <a:pPr lvl="1" eaLnBrk="1" hangingPunct="1">
              <a:lnSpc>
                <a:spcPct val="90000"/>
              </a:lnSpc>
            </a:pPr>
            <a:endParaRPr lang="en-US" sz="1800" dirty="0" smtClean="0"/>
          </a:p>
        </p:txBody>
      </p:sp>
      <p:grpSp>
        <p:nvGrpSpPr>
          <p:cNvPr id="6" name="Group 5"/>
          <p:cNvGrpSpPr/>
          <p:nvPr/>
        </p:nvGrpSpPr>
        <p:grpSpPr>
          <a:xfrm>
            <a:off x="6829425" y="836613"/>
            <a:ext cx="2314575" cy="5221287"/>
            <a:chOff x="6829425" y="836613"/>
            <a:chExt cx="2314575" cy="5221287"/>
          </a:xfrm>
        </p:grpSpPr>
        <p:pic>
          <p:nvPicPr>
            <p:cNvPr id="7" name="Picture 6" descr="money balanc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0813" y="4005263"/>
              <a:ext cx="1373187" cy="2052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9425" y="836613"/>
              <a:ext cx="2314575" cy="316865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8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8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18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18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18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18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-171450"/>
            <a:ext cx="83820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smtClean="0">
                <a:solidFill>
                  <a:schemeClr val="folHlink"/>
                </a:solidFill>
              </a:rPr>
              <a:t>State Programs:</a:t>
            </a:r>
            <a:r>
              <a:rPr lang="en-US" smtClean="0"/>
              <a:t> </a:t>
            </a:r>
            <a:br>
              <a:rPr lang="en-US" smtClean="0"/>
            </a:br>
            <a:r>
              <a:rPr lang="en-US" sz="2600" smtClean="0"/>
              <a:t>Transportation Regional Incentive Program (TRIP)</a:t>
            </a:r>
          </a:p>
        </p:txBody>
      </p:sp>
      <p:sp>
        <p:nvSpPr>
          <p:cNvPr id="915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052513"/>
            <a:ext cx="5041900" cy="4814887"/>
          </a:xfrm>
        </p:spPr>
        <p:txBody>
          <a:bodyPr/>
          <a:lstStyle/>
          <a:p>
            <a:pPr eaLnBrk="1" hangingPunct="1"/>
            <a:r>
              <a:rPr lang="en-US" b="1" dirty="0" smtClean="0"/>
              <a:t>Projects that:</a:t>
            </a:r>
            <a:endParaRPr lang="en-US" dirty="0" smtClean="0"/>
          </a:p>
          <a:p>
            <a:pPr lvl="1" eaLnBrk="1" hangingPunct="1"/>
            <a:r>
              <a:rPr lang="en-US" dirty="0" smtClean="0"/>
              <a:t>Are advanced by cooperative groups across jurisdictions;</a:t>
            </a:r>
          </a:p>
          <a:p>
            <a:pPr lvl="2" eaLnBrk="1" hangingPunct="1">
              <a:buFontTx/>
              <a:buNone/>
            </a:pPr>
            <a:r>
              <a:rPr lang="en-US" b="1" dirty="0" smtClean="0"/>
              <a:t>		- AND -</a:t>
            </a:r>
          </a:p>
          <a:p>
            <a:pPr lvl="1" eaLnBrk="1" hangingPunct="1"/>
            <a:r>
              <a:rPr lang="en-US" dirty="0" smtClean="0"/>
              <a:t>Enhance economic development and linkages to key state systems;</a:t>
            </a:r>
          </a:p>
          <a:p>
            <a:pPr lvl="4" eaLnBrk="1" hangingPunct="1">
              <a:buFont typeface="Wingdings" pitchFamily="2" charset="2"/>
              <a:buNone/>
            </a:pPr>
            <a:r>
              <a:rPr lang="en-US" sz="1800" b="1" dirty="0" smtClean="0"/>
              <a:t>- AND -</a:t>
            </a:r>
          </a:p>
          <a:p>
            <a:pPr lvl="1" eaLnBrk="1" hangingPunct="1"/>
            <a:r>
              <a:rPr lang="en-US" dirty="0" smtClean="0"/>
              <a:t>Have capacity protected by local policies</a:t>
            </a:r>
          </a:p>
          <a:p>
            <a:pPr lvl="1" eaLnBrk="1" hangingPunct="1">
              <a:buFontTx/>
              <a:buNone/>
            </a:pPr>
            <a:endParaRPr lang="en-US" sz="1800" dirty="0" smtClean="0"/>
          </a:p>
          <a:p>
            <a:pPr eaLnBrk="1" hangingPunct="1"/>
            <a:r>
              <a:rPr lang="en-US" b="1" dirty="0" smtClean="0"/>
              <a:t>State share will be up to 50% of total project costs</a:t>
            </a:r>
          </a:p>
        </p:txBody>
      </p:sp>
      <p:pic>
        <p:nvPicPr>
          <p:cNvPr id="915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1138" y="836613"/>
            <a:ext cx="2582862" cy="352901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15461" name="Picture 5" descr="Cash R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1613" y="4313238"/>
            <a:ext cx="2611437" cy="17446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15462" name="Text Box 6"/>
          <p:cNvSpPr txBox="1">
            <a:spLocks noChangeArrowheads="1"/>
          </p:cNvSpPr>
          <p:nvPr/>
        </p:nvSpPr>
        <p:spPr bwMode="auto">
          <a:xfrm>
            <a:off x="1084734" y="1073151"/>
            <a:ext cx="7307262" cy="4524315"/>
          </a:xfrm>
          <a:prstGeom prst="rect">
            <a:avLst/>
          </a:prstGeom>
          <a:solidFill>
            <a:schemeClr val="bg1"/>
          </a:solidFill>
          <a:ln w="57150" algn="ctr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00050" indent="-40005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Two or more contiguous MPOs;</a:t>
            </a:r>
          </a:p>
          <a:p>
            <a:pPr marL="400050" indent="-40005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endParaRPr lang="en-US" sz="2400" dirty="0">
              <a:solidFill>
                <a:srgbClr val="0066CC"/>
              </a:solidFill>
              <a:latin typeface="Arial" pitchFamily="34" charset="0"/>
            </a:endParaRPr>
          </a:p>
          <a:p>
            <a:pPr marL="400050" indent="-40005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One or more MPOs and one or more contiguous counties, none of which is a member of an MPO;</a:t>
            </a:r>
          </a:p>
          <a:p>
            <a:pPr marL="400050" indent="-40005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endParaRPr lang="en-US" sz="2400" dirty="0">
              <a:solidFill>
                <a:srgbClr val="0066CC"/>
              </a:solidFill>
              <a:latin typeface="Arial" pitchFamily="34" charset="0"/>
            </a:endParaRPr>
          </a:p>
          <a:p>
            <a:pPr marL="400050" indent="-40005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A multi-county regional transportation authority created by or pursuant to law;</a:t>
            </a:r>
          </a:p>
          <a:p>
            <a:pPr marL="400050" indent="-40005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endParaRPr lang="en-US" sz="2400" dirty="0">
              <a:solidFill>
                <a:srgbClr val="0066CC"/>
              </a:solidFill>
              <a:latin typeface="Arial" pitchFamily="34" charset="0"/>
            </a:endParaRPr>
          </a:p>
          <a:p>
            <a:pPr marL="400050" indent="-40005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Two or more contiguous counties that are not members of an MPO; or,</a:t>
            </a:r>
          </a:p>
          <a:p>
            <a:pPr marL="400050" indent="-40005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endParaRPr lang="en-US" sz="2400" dirty="0">
              <a:solidFill>
                <a:srgbClr val="0066CC"/>
              </a:solidFill>
              <a:latin typeface="Arial" pitchFamily="34" charset="0"/>
            </a:endParaRPr>
          </a:p>
          <a:p>
            <a:pPr marL="400050" indent="-400050" algn="l">
              <a:buClr>
                <a:srgbClr val="0066CC"/>
              </a:buClr>
              <a:buSzPct val="150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en-US" sz="2400" dirty="0">
                <a:solidFill>
                  <a:srgbClr val="0066CC"/>
                </a:solidFill>
                <a:latin typeface="Arial" pitchFamily="34" charset="0"/>
              </a:rPr>
              <a:t>MPOs comprised of three or more counties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15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15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546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546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1546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915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915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15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15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15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15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15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15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15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15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15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154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154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154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154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154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154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915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915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915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5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915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915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915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5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915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915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915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5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9154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9154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9154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54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9154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9154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9154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54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91546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91546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91546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54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915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15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915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915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915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915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915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5462" grpId="0" build="p" animBg="1" autoUpdateAnimBg="0"/>
      <p:bldP spid="915462" grpId="1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Terms</a:t>
            </a:r>
          </a:p>
        </p:txBody>
      </p:sp>
      <p:sp>
        <p:nvSpPr>
          <p:cNvPr id="872452" name="Text Box 4"/>
          <p:cNvSpPr txBox="1">
            <a:spLocks noChangeArrowheads="1"/>
          </p:cNvSpPr>
          <p:nvPr/>
        </p:nvSpPr>
        <p:spPr bwMode="auto">
          <a:xfrm>
            <a:off x="5040313" y="1323975"/>
            <a:ext cx="3240087" cy="1457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40000"/>
              </a:lnSpc>
              <a:buClr>
                <a:schemeClr val="folHlink"/>
              </a:buClr>
              <a:buFont typeface="Wide Latin" pitchFamily="18" charset="0"/>
              <a:buChar char="$"/>
            </a:pPr>
            <a:r>
              <a:rPr lang="en-US" sz="2400" dirty="0">
                <a:solidFill>
                  <a:srgbClr val="0066CC"/>
                </a:solidFill>
              </a:rPr>
              <a:t>  </a:t>
            </a:r>
            <a:r>
              <a:rPr lang="en-US" sz="2400" b="1" dirty="0">
                <a:solidFill>
                  <a:srgbClr val="0066CC"/>
                </a:solidFill>
              </a:rPr>
              <a:t>Apportionment</a:t>
            </a:r>
          </a:p>
          <a:p>
            <a:pPr lvl="1" indent="285750" algn="l">
              <a:lnSpc>
                <a:spcPct val="140000"/>
              </a:lnSpc>
              <a:buClr>
                <a:schemeClr val="folHlink"/>
              </a:buClr>
              <a:buFontTx/>
              <a:buChar char="•"/>
            </a:pPr>
            <a:r>
              <a:rPr lang="en-US" sz="2000" b="1" dirty="0">
                <a:solidFill>
                  <a:srgbClr val="0066CC"/>
                </a:solidFill>
              </a:rPr>
              <a:t>Rule-driven</a:t>
            </a:r>
          </a:p>
          <a:p>
            <a:pPr lvl="1" indent="285750" algn="l">
              <a:lnSpc>
                <a:spcPct val="140000"/>
              </a:lnSpc>
              <a:buClr>
                <a:schemeClr val="folHlink"/>
              </a:buClr>
              <a:buFontTx/>
              <a:buChar char="•"/>
            </a:pPr>
            <a:r>
              <a:rPr lang="en-US" sz="2000" b="1" dirty="0">
                <a:solidFill>
                  <a:srgbClr val="0066CC"/>
                </a:solidFill>
              </a:rPr>
              <a:t>Focus on fairness</a:t>
            </a:r>
          </a:p>
        </p:txBody>
      </p:sp>
      <p:pic>
        <p:nvPicPr>
          <p:cNvPr id="6148" name="Picture 9" descr="Cash G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800" y="800100"/>
            <a:ext cx="3543300" cy="5257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72458" name="Text Box 10"/>
          <p:cNvSpPr txBox="1">
            <a:spLocks noChangeArrowheads="1"/>
          </p:cNvSpPr>
          <p:nvPr/>
        </p:nvSpPr>
        <p:spPr bwMode="auto">
          <a:xfrm>
            <a:off x="5040313" y="3200400"/>
            <a:ext cx="3744912" cy="18843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40000"/>
              </a:lnSpc>
              <a:buClr>
                <a:schemeClr val="folHlink"/>
              </a:buClr>
              <a:buFont typeface="Wide Latin" pitchFamily="18" charset="0"/>
              <a:buChar char="$"/>
              <a:tabLst>
                <a:tab pos="742950" algn="l"/>
              </a:tabLst>
            </a:pPr>
            <a:r>
              <a:rPr lang="en-US" sz="2400" b="1" dirty="0">
                <a:solidFill>
                  <a:srgbClr val="0066CC"/>
                </a:solidFill>
              </a:rPr>
              <a:t>  Allocation</a:t>
            </a:r>
          </a:p>
          <a:p>
            <a:pPr lvl="1" indent="285750" algn="l">
              <a:lnSpc>
                <a:spcPct val="140000"/>
              </a:lnSpc>
              <a:buClr>
                <a:schemeClr val="folHlink"/>
              </a:buClr>
              <a:buFontTx/>
              <a:buChar char="•"/>
              <a:tabLst>
                <a:tab pos="742950" algn="l"/>
              </a:tabLst>
            </a:pPr>
            <a:r>
              <a:rPr lang="en-US" sz="2000" b="1" dirty="0">
                <a:solidFill>
                  <a:srgbClr val="0066CC"/>
                </a:solidFill>
              </a:rPr>
              <a:t>Program- and project-	driven</a:t>
            </a:r>
          </a:p>
          <a:p>
            <a:pPr lvl="1" indent="285750" algn="l">
              <a:lnSpc>
                <a:spcPct val="140000"/>
              </a:lnSpc>
              <a:buClr>
                <a:schemeClr val="folHlink"/>
              </a:buClr>
              <a:buFontTx/>
              <a:buChar char="•"/>
              <a:tabLst>
                <a:tab pos="742950" algn="l"/>
              </a:tabLst>
            </a:pPr>
            <a:r>
              <a:rPr lang="en-US" sz="2000" b="1" dirty="0">
                <a:solidFill>
                  <a:srgbClr val="0066CC"/>
                </a:solidFill>
              </a:rPr>
              <a:t>Focus on policy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2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72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72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72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72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72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-134938"/>
            <a:ext cx="8382000" cy="1143001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smtClean="0">
                <a:solidFill>
                  <a:schemeClr val="folHlink"/>
                </a:solidFill>
              </a:rPr>
              <a:t>State Programs:</a:t>
            </a:r>
            <a:br>
              <a:rPr lang="en-US" sz="2000" smtClean="0">
                <a:solidFill>
                  <a:schemeClr val="folHlink"/>
                </a:solidFill>
              </a:rPr>
            </a:br>
            <a:r>
              <a:rPr lang="en-US" smtClean="0"/>
              <a:t>Transit Programs</a:t>
            </a:r>
          </a:p>
        </p:txBody>
      </p:sp>
      <p:sp>
        <p:nvSpPr>
          <p:cNvPr id="821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1425" y="1233488"/>
            <a:ext cx="4986338" cy="4525962"/>
          </a:xfrm>
        </p:spPr>
        <p:txBody>
          <a:bodyPr/>
          <a:lstStyle/>
          <a:p>
            <a:pPr eaLnBrk="1" hangingPunct="1"/>
            <a:r>
              <a:rPr lang="en-US" smtClean="0"/>
              <a:t>Projects eligible for federal transit funding</a:t>
            </a:r>
          </a:p>
          <a:p>
            <a:pPr eaLnBrk="1" hangingPunct="1"/>
            <a:endParaRPr lang="en-US" sz="1600" smtClean="0"/>
          </a:p>
          <a:p>
            <a:pPr eaLnBrk="1" hangingPunct="1"/>
            <a:r>
              <a:rPr lang="en-US" smtClean="0"/>
              <a:t>Generally, the state will support up to 50% of nonfederal share of eligible costs</a:t>
            </a:r>
          </a:p>
          <a:p>
            <a:pPr eaLnBrk="1" hangingPunct="1"/>
            <a:endParaRPr lang="en-US" sz="1000" smtClean="0"/>
          </a:p>
          <a:p>
            <a:pPr lvl="1" eaLnBrk="1" hangingPunct="1"/>
            <a:r>
              <a:rPr lang="en-US" smtClean="0"/>
              <a:t>Local commitment to </a:t>
            </a:r>
          </a:p>
          <a:p>
            <a:pPr lvl="1" eaLnBrk="1" hangingPunct="1">
              <a:buFontTx/>
              <a:buNone/>
            </a:pPr>
            <a:r>
              <a:rPr lang="en-US" smtClean="0"/>
              <a:t>	provide its share must</a:t>
            </a:r>
          </a:p>
          <a:p>
            <a:pPr lvl="1" eaLnBrk="1" hangingPunct="1">
              <a:buFontTx/>
              <a:buNone/>
            </a:pPr>
            <a:r>
              <a:rPr lang="en-US" smtClean="0"/>
              <a:t>	be solid</a:t>
            </a:r>
          </a:p>
        </p:txBody>
      </p:sp>
      <p:pic>
        <p:nvPicPr>
          <p:cNvPr id="3789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5900" y="836613"/>
            <a:ext cx="2614613" cy="3578225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789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1613" y="4443413"/>
            <a:ext cx="2592387" cy="1614487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2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2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2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-134938"/>
            <a:ext cx="8382000" cy="1143001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smtClean="0">
                <a:solidFill>
                  <a:schemeClr val="folHlink"/>
                </a:solidFill>
              </a:rPr>
              <a:t>State Programs:</a:t>
            </a:r>
            <a:br>
              <a:rPr lang="en-US" sz="2000" smtClean="0">
                <a:solidFill>
                  <a:schemeClr val="folHlink"/>
                </a:solidFill>
              </a:rPr>
            </a:br>
            <a:r>
              <a:rPr lang="en-US" smtClean="0"/>
              <a:t>Safety Programs</a:t>
            </a:r>
          </a:p>
        </p:txBody>
      </p:sp>
      <p:sp>
        <p:nvSpPr>
          <p:cNvPr id="82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1208088"/>
            <a:ext cx="4556125" cy="4525962"/>
          </a:xfrm>
        </p:spPr>
        <p:txBody>
          <a:bodyPr/>
          <a:lstStyle/>
          <a:p>
            <a:pPr eaLnBrk="1" hangingPunct="1"/>
            <a:r>
              <a:rPr lang="en-US" smtClean="0"/>
              <a:t>Wide array of projects</a:t>
            </a:r>
          </a:p>
          <a:p>
            <a:pPr eaLnBrk="1" hangingPunct="1"/>
            <a:endParaRPr lang="en-US" sz="1000" smtClean="0"/>
          </a:p>
          <a:p>
            <a:pPr lvl="1" eaLnBrk="1" hangingPunct="1"/>
            <a:r>
              <a:rPr lang="en-US" sz="2200" smtClean="0"/>
              <a:t>Infrastructure improvements to reduce hazards, improve visibility, etc</a:t>
            </a:r>
            <a:r>
              <a:rPr lang="en-US" smtClean="0"/>
              <a:t>.</a:t>
            </a:r>
          </a:p>
          <a:p>
            <a:pPr lvl="1" eaLnBrk="1" hangingPunct="1"/>
            <a:endParaRPr lang="en-US" sz="1600" smtClean="0"/>
          </a:p>
          <a:p>
            <a:pPr lvl="1" eaLnBrk="1" hangingPunct="1"/>
            <a:r>
              <a:rPr lang="en-US" sz="2200" smtClean="0"/>
              <a:t>Enforcement, training and education programs</a:t>
            </a:r>
          </a:p>
        </p:txBody>
      </p:sp>
      <p:pic>
        <p:nvPicPr>
          <p:cNvPr id="3891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0500" y="836613"/>
            <a:ext cx="2603500" cy="3563937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891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40500" y="4205288"/>
            <a:ext cx="2640013" cy="183991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2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22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-127000"/>
            <a:ext cx="83820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smtClean="0">
                <a:solidFill>
                  <a:schemeClr val="folHlink"/>
                </a:solidFill>
              </a:rPr>
              <a:t>State Programs:</a:t>
            </a:r>
            <a:br>
              <a:rPr lang="en-US" sz="2000" smtClean="0">
                <a:solidFill>
                  <a:schemeClr val="folHlink"/>
                </a:solidFill>
              </a:rPr>
            </a:br>
            <a:r>
              <a:rPr lang="en-US" smtClean="0"/>
              <a:t>Other Programs</a:t>
            </a:r>
          </a:p>
        </p:txBody>
      </p:sp>
      <p:sp>
        <p:nvSpPr>
          <p:cNvPr id="82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1425" y="1243013"/>
            <a:ext cx="4770438" cy="4525962"/>
          </a:xfrm>
        </p:spPr>
        <p:txBody>
          <a:bodyPr/>
          <a:lstStyle/>
          <a:p>
            <a:pPr eaLnBrk="1" hangingPunct="1"/>
            <a:r>
              <a:rPr lang="en-US" sz="2200" dirty="0" smtClean="0"/>
              <a:t>Other Arterial Program</a:t>
            </a:r>
          </a:p>
          <a:p>
            <a:pPr lvl="1" eaLnBrk="1" hangingPunct="1"/>
            <a:r>
              <a:rPr lang="en-US" dirty="0" smtClean="0"/>
              <a:t>Provide support for arterials not on the SIS</a:t>
            </a:r>
          </a:p>
          <a:p>
            <a:pPr lvl="1" eaLnBrk="1" hangingPunct="1"/>
            <a:endParaRPr lang="en-US" sz="1400" dirty="0" smtClean="0"/>
          </a:p>
          <a:p>
            <a:pPr eaLnBrk="1" hangingPunct="1"/>
            <a:r>
              <a:rPr lang="en-US" sz="2200" dirty="0" smtClean="0"/>
              <a:t>County Incentive Grant Program</a:t>
            </a:r>
          </a:p>
          <a:p>
            <a:pPr lvl="1" eaLnBrk="1" hangingPunct="1"/>
            <a:r>
              <a:rPr lang="en-US" dirty="0" smtClean="0"/>
              <a:t>Provide financial incentives for counties to invest in facilities impacting state systems</a:t>
            </a:r>
          </a:p>
          <a:p>
            <a:pPr lvl="1" eaLnBrk="1" hangingPunct="1"/>
            <a:endParaRPr lang="en-US" sz="1400" dirty="0" smtClean="0"/>
          </a:p>
          <a:p>
            <a:pPr eaLnBrk="1" hangingPunct="1"/>
            <a:r>
              <a:rPr lang="en-US" sz="2200" dirty="0" smtClean="0"/>
              <a:t>Small County Outreach Program</a:t>
            </a:r>
          </a:p>
          <a:p>
            <a:pPr lvl="1" eaLnBrk="1" hangingPunct="1"/>
            <a:r>
              <a:rPr lang="en-US" dirty="0" smtClean="0"/>
              <a:t>Provide special assistance to rural and ‘small’ counties</a:t>
            </a:r>
          </a:p>
        </p:txBody>
      </p:sp>
      <p:pic>
        <p:nvPicPr>
          <p:cNvPr id="3994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5900" y="836613"/>
            <a:ext cx="2578100" cy="352901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9941" name="Picture 9" descr="rural road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1613" y="4329113"/>
            <a:ext cx="2592387" cy="17176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2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2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23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23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23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Questions?</a:t>
            </a:r>
          </a:p>
        </p:txBody>
      </p:sp>
      <p:pic>
        <p:nvPicPr>
          <p:cNvPr id="40963" name="Picture 3" descr="Answer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584325" y="1268413"/>
            <a:ext cx="6696075" cy="43624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906463" y="161925"/>
            <a:ext cx="8382000" cy="1143000"/>
          </a:xfrm>
        </p:spPr>
        <p:txBody>
          <a:bodyPr/>
          <a:lstStyle/>
          <a:p>
            <a:pPr eaLnBrk="1" hangingPunct="1"/>
            <a:r>
              <a:rPr lang="en-US" smtClean="0"/>
              <a:t>Local Sources</a:t>
            </a:r>
            <a:br>
              <a:rPr lang="en-US" smtClean="0"/>
            </a:br>
            <a:endParaRPr lang="en-US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236663"/>
            <a:ext cx="4105275" cy="4784725"/>
          </a:xfrm>
        </p:spPr>
        <p:txBody>
          <a:bodyPr/>
          <a:lstStyle/>
          <a:p>
            <a:pPr eaLnBrk="1" hangingPunct="1"/>
            <a:r>
              <a:rPr lang="en-US" sz="2200" dirty="0" smtClean="0"/>
              <a:t>Constitutional and Legislative Motor Fuel Taxes</a:t>
            </a:r>
          </a:p>
          <a:p>
            <a:pPr eaLnBrk="1" hangingPunct="1"/>
            <a:endParaRPr lang="en-US" sz="16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en-US" sz="2200" dirty="0" smtClean="0"/>
              <a:t>Local Option Fuel Taxes</a:t>
            </a:r>
          </a:p>
          <a:p>
            <a:pPr eaLnBrk="1" hangingPunct="1">
              <a:buFont typeface="Wingdings" pitchFamily="2" charset="2"/>
              <a:buNone/>
            </a:pPr>
            <a:endParaRPr lang="en-US" sz="1600" dirty="0" smtClean="0"/>
          </a:p>
          <a:p>
            <a:pPr eaLnBrk="1" hangingPunct="1"/>
            <a:r>
              <a:rPr lang="en-US" sz="2200" dirty="0" smtClean="0"/>
              <a:t>Discretionary Sales Surtax</a:t>
            </a:r>
          </a:p>
          <a:p>
            <a:pPr eaLnBrk="1" hangingPunct="1">
              <a:buFont typeface="Wingdings" pitchFamily="2" charset="2"/>
              <a:buNone/>
            </a:pPr>
            <a:endParaRPr lang="en-US" sz="1600" dirty="0" smtClean="0"/>
          </a:p>
          <a:p>
            <a:pPr eaLnBrk="1" hangingPunct="1"/>
            <a:r>
              <a:rPr lang="en-US" sz="2200" dirty="0" smtClean="0"/>
              <a:t>Local Transportation-related Fees</a:t>
            </a:r>
          </a:p>
          <a:p>
            <a:pPr eaLnBrk="1" hangingPunct="1"/>
            <a:endParaRPr lang="en-US" sz="1600" dirty="0" smtClean="0"/>
          </a:p>
          <a:p>
            <a:pPr eaLnBrk="1" hangingPunct="1"/>
            <a:r>
              <a:rPr lang="en-US" sz="2200" dirty="0" smtClean="0"/>
              <a:t>General revenue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697393" y="4185084"/>
            <a:ext cx="2447115" cy="1872208"/>
            <a:chOff x="3536" y="1888"/>
            <a:chExt cx="1961" cy="1429"/>
          </a:xfrm>
        </p:grpSpPr>
        <p:pic>
          <p:nvPicPr>
            <p:cNvPr id="4301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0" y="1891"/>
              <a:ext cx="1007" cy="74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43016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36" y="2500"/>
              <a:ext cx="1100" cy="813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43017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36" y="1888"/>
              <a:ext cx="1080" cy="75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43018" name="Picture 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36" y="2647"/>
              <a:ext cx="849" cy="67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</p:pic>
      </p:grpSp>
      <p:pic>
        <p:nvPicPr>
          <p:cNvPr id="906250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97394" y="836712"/>
            <a:ext cx="2447114" cy="3334550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34938"/>
            <a:ext cx="8229600" cy="1143001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smtClean="0">
                <a:solidFill>
                  <a:schemeClr val="folHlink"/>
                </a:solidFill>
              </a:rPr>
              <a:t>Local Sources:</a:t>
            </a:r>
            <a:br>
              <a:rPr lang="en-US" sz="2000" smtClean="0">
                <a:solidFill>
                  <a:schemeClr val="folHlink"/>
                </a:solidFill>
              </a:rPr>
            </a:br>
            <a:r>
              <a:rPr lang="en-US" smtClean="0"/>
              <a:t>State-Imposed Motor Fuel Taxes</a:t>
            </a:r>
          </a:p>
        </p:txBody>
      </p:sp>
      <p:sp>
        <p:nvSpPr>
          <p:cNvPr id="882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8250" y="1208088"/>
            <a:ext cx="4449763" cy="4525962"/>
          </a:xfrm>
        </p:spPr>
        <p:txBody>
          <a:bodyPr/>
          <a:lstStyle/>
          <a:p>
            <a:pPr eaLnBrk="1" hangingPunct="1"/>
            <a:r>
              <a:rPr lang="en-US" smtClean="0"/>
              <a:t>Constitutional fuel tax</a:t>
            </a:r>
          </a:p>
          <a:p>
            <a:pPr lvl="1" eaLnBrk="1" hangingPunct="1"/>
            <a:r>
              <a:rPr lang="en-US" smtClean="0"/>
              <a:t>2 cents/gallon</a:t>
            </a:r>
          </a:p>
          <a:p>
            <a:pPr lvl="1" eaLnBrk="1" hangingPunct="1"/>
            <a:r>
              <a:rPr lang="en-US" smtClean="0"/>
              <a:t>Distributed by formula to counties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Eligible uses</a:t>
            </a:r>
          </a:p>
          <a:p>
            <a:pPr lvl="1" eaLnBrk="1" hangingPunct="1"/>
            <a:r>
              <a:rPr lang="en-US" smtClean="0"/>
              <a:t>Road projects</a:t>
            </a:r>
          </a:p>
          <a:p>
            <a:pPr lvl="1" eaLnBrk="1" hangingPunct="1"/>
            <a:r>
              <a:rPr lang="en-US" smtClean="0"/>
              <a:t>Signalization</a:t>
            </a:r>
          </a:p>
          <a:p>
            <a:pPr lvl="1" eaLnBrk="1" hangingPunct="1"/>
            <a:r>
              <a:rPr lang="en-US" smtClean="0"/>
              <a:t>Sidewalks and bike paths</a:t>
            </a:r>
          </a:p>
          <a:p>
            <a:pPr lvl="1" eaLnBrk="1" hangingPunct="1"/>
            <a:r>
              <a:rPr lang="en-US" smtClean="0"/>
              <a:t>Landscaping</a:t>
            </a:r>
          </a:p>
        </p:txBody>
      </p:sp>
      <p:pic>
        <p:nvPicPr>
          <p:cNvPr id="44036" name="Picture 9" descr="Gas gau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2113" y="1093788"/>
            <a:ext cx="3419475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10" descr="Gas pu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2113" y="3502025"/>
            <a:ext cx="341947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82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82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82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82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82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82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82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6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826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2691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34938"/>
            <a:ext cx="8229600" cy="1143001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smtClean="0">
                <a:solidFill>
                  <a:schemeClr val="folHlink"/>
                </a:solidFill>
              </a:rPr>
              <a:t>Local Sources:</a:t>
            </a:r>
            <a:br>
              <a:rPr lang="en-US" sz="2000" smtClean="0">
                <a:solidFill>
                  <a:schemeClr val="folHlink"/>
                </a:solidFill>
              </a:rPr>
            </a:br>
            <a:r>
              <a:rPr lang="en-US" smtClean="0"/>
              <a:t>State-Imposed Motor Fuel Taxes</a:t>
            </a:r>
          </a:p>
        </p:txBody>
      </p:sp>
      <p:sp>
        <p:nvSpPr>
          <p:cNvPr id="8837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39838" y="1098550"/>
            <a:ext cx="3511550" cy="4525963"/>
          </a:xfrm>
        </p:spPr>
        <p:txBody>
          <a:bodyPr/>
          <a:lstStyle/>
          <a:p>
            <a:pPr eaLnBrk="1" hangingPunct="1"/>
            <a:r>
              <a:rPr lang="en-US" sz="2000" smtClean="0"/>
              <a:t>County fuel tax</a:t>
            </a:r>
          </a:p>
          <a:p>
            <a:pPr lvl="1" eaLnBrk="1" hangingPunct="1"/>
            <a:r>
              <a:rPr lang="en-US" sz="1800" smtClean="0"/>
              <a:t>1 cent/gallon</a:t>
            </a:r>
          </a:p>
          <a:p>
            <a:pPr lvl="1" eaLnBrk="1" hangingPunct="1"/>
            <a:r>
              <a:rPr lang="en-US" sz="1800" smtClean="0"/>
              <a:t>Distributed by formula to counties</a:t>
            </a:r>
          </a:p>
          <a:p>
            <a:pPr eaLnBrk="1" hangingPunct="1"/>
            <a:endParaRPr lang="en-US" sz="1800" smtClean="0"/>
          </a:p>
          <a:p>
            <a:pPr eaLnBrk="1" hangingPunct="1"/>
            <a:r>
              <a:rPr lang="en-US" sz="2000" smtClean="0"/>
              <a:t>Eligible uses</a:t>
            </a:r>
          </a:p>
          <a:p>
            <a:pPr lvl="1" eaLnBrk="1" hangingPunct="1"/>
            <a:r>
              <a:rPr lang="en-US" sz="1800" smtClean="0"/>
              <a:t>Road projects, including ROW acquisition</a:t>
            </a:r>
          </a:p>
          <a:p>
            <a:pPr lvl="1" eaLnBrk="1" hangingPunct="1"/>
            <a:r>
              <a:rPr lang="en-US" sz="1800" smtClean="0"/>
              <a:t>Bridges</a:t>
            </a:r>
          </a:p>
          <a:p>
            <a:pPr lvl="1" eaLnBrk="1" hangingPunct="1"/>
            <a:r>
              <a:rPr lang="en-US" sz="1800" smtClean="0"/>
              <a:t>Sidewalks and bike paths</a:t>
            </a:r>
          </a:p>
          <a:p>
            <a:pPr lvl="1" eaLnBrk="1" hangingPunct="1"/>
            <a:r>
              <a:rPr lang="en-US" sz="1800" smtClean="0"/>
              <a:t>Other transportation facilities</a:t>
            </a:r>
          </a:p>
          <a:p>
            <a:pPr lvl="1" eaLnBrk="1" hangingPunct="1"/>
            <a:endParaRPr lang="en-US" sz="1800" smtClean="0"/>
          </a:p>
        </p:txBody>
      </p:sp>
      <p:sp>
        <p:nvSpPr>
          <p:cNvPr id="88371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953000" y="1082675"/>
            <a:ext cx="3975100" cy="4525963"/>
          </a:xfrm>
        </p:spPr>
        <p:txBody>
          <a:bodyPr/>
          <a:lstStyle/>
          <a:p>
            <a:pPr eaLnBrk="1" hangingPunct="1"/>
            <a:r>
              <a:rPr lang="en-US" sz="2000" smtClean="0"/>
              <a:t>Municipal fuel tax</a:t>
            </a:r>
          </a:p>
          <a:p>
            <a:pPr lvl="1" eaLnBrk="1" hangingPunct="1"/>
            <a:r>
              <a:rPr lang="en-US" sz="1800" smtClean="0"/>
              <a:t>1 cent/gallon</a:t>
            </a:r>
          </a:p>
          <a:p>
            <a:pPr lvl="1" eaLnBrk="1" hangingPunct="1"/>
            <a:r>
              <a:rPr lang="en-US" sz="1800" smtClean="0"/>
              <a:t>Placed in Revenue Sharing Trust Fund for Municipalities</a:t>
            </a:r>
          </a:p>
          <a:p>
            <a:pPr lvl="1" eaLnBrk="1" hangingPunct="1"/>
            <a:r>
              <a:rPr lang="en-US" sz="1800" smtClean="0"/>
              <a:t>Available by formula</a:t>
            </a:r>
          </a:p>
          <a:p>
            <a:pPr eaLnBrk="1" hangingPunct="1"/>
            <a:endParaRPr lang="en-US" sz="1000" smtClean="0"/>
          </a:p>
          <a:p>
            <a:pPr eaLnBrk="1" hangingPunct="1"/>
            <a:r>
              <a:rPr lang="en-US" sz="2000" smtClean="0"/>
              <a:t>Eligible uses</a:t>
            </a:r>
          </a:p>
          <a:p>
            <a:pPr lvl="1" eaLnBrk="1" hangingPunct="1"/>
            <a:r>
              <a:rPr lang="en-US" sz="1800" smtClean="0"/>
              <a:t>Road projects, including ROW acquisition</a:t>
            </a:r>
          </a:p>
          <a:p>
            <a:pPr lvl="1" eaLnBrk="1" hangingPunct="1"/>
            <a:r>
              <a:rPr lang="en-US" sz="1800" smtClean="0"/>
              <a:t>Bridges</a:t>
            </a:r>
          </a:p>
          <a:p>
            <a:pPr lvl="1" eaLnBrk="1" hangingPunct="1"/>
            <a:r>
              <a:rPr lang="en-US" sz="1800" smtClean="0"/>
              <a:t>Sidewalks and bike paths</a:t>
            </a:r>
          </a:p>
          <a:p>
            <a:pPr lvl="1" eaLnBrk="1" hangingPunct="1"/>
            <a:r>
              <a:rPr lang="en-US" sz="1800" smtClean="0"/>
              <a:t>Safety</a:t>
            </a:r>
          </a:p>
          <a:p>
            <a:pPr lvl="1" eaLnBrk="1" hangingPunct="1"/>
            <a:r>
              <a:rPr lang="en-US" sz="1800" smtClean="0"/>
              <a:t>Construction, maintenance, and operation of transportation facilities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83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8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83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83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83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83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83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83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83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837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837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837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837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837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837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8837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8837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7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8837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3715" grpId="0" build="p"/>
      <p:bldP spid="883716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34938"/>
            <a:ext cx="8229600" cy="1143001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smtClean="0">
                <a:solidFill>
                  <a:schemeClr val="folHlink"/>
                </a:solidFill>
              </a:rPr>
              <a:t>Local Sources:</a:t>
            </a:r>
            <a:br>
              <a:rPr lang="en-US" sz="2000" smtClean="0">
                <a:solidFill>
                  <a:schemeClr val="folHlink"/>
                </a:solidFill>
              </a:rPr>
            </a:br>
            <a:r>
              <a:rPr lang="en-US" smtClean="0"/>
              <a:t>Optional Motor Fuel Taxes</a:t>
            </a:r>
          </a:p>
        </p:txBody>
      </p:sp>
      <p:sp>
        <p:nvSpPr>
          <p:cNvPr id="885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1425" y="1268413"/>
            <a:ext cx="42672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200" smtClean="0"/>
              <a:t>Local Option Fuel Tax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1 to 11 cents/gallon</a:t>
            </a:r>
          </a:p>
          <a:p>
            <a:pPr eaLnBrk="1" hangingPunct="1">
              <a:lnSpc>
                <a:spcPct val="90000"/>
              </a:lnSpc>
            </a:pPr>
            <a:endParaRPr lang="en-US" sz="1600" smtClean="0"/>
          </a:p>
          <a:p>
            <a:pPr eaLnBrk="1" hangingPunct="1">
              <a:lnSpc>
                <a:spcPct val="90000"/>
              </a:lnSpc>
            </a:pPr>
            <a:r>
              <a:rPr lang="en-US" sz="2200" smtClean="0"/>
              <a:t>‘Ninth-cent Fuel Tax’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1 cent/gallon</a:t>
            </a:r>
          </a:p>
          <a:p>
            <a:pPr eaLnBrk="1" hangingPunct="1">
              <a:lnSpc>
                <a:spcPct val="90000"/>
              </a:lnSpc>
            </a:pPr>
            <a:endParaRPr lang="en-US" sz="1600" smtClean="0"/>
          </a:p>
          <a:p>
            <a:pPr eaLnBrk="1" hangingPunct="1">
              <a:lnSpc>
                <a:spcPct val="90000"/>
              </a:lnSpc>
            </a:pPr>
            <a:r>
              <a:rPr lang="en-US" sz="2200" smtClean="0"/>
              <a:t>Eligible uses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Roads and sidewalks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Signs, signals, and markings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Drainage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Bridges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Equipment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Public Transit (capital and operating)</a:t>
            </a:r>
          </a:p>
          <a:p>
            <a:pPr eaLnBrk="1" hangingPunct="1">
              <a:lnSpc>
                <a:spcPct val="90000"/>
              </a:lnSpc>
            </a:pPr>
            <a:endParaRPr lang="en-US" sz="2000" smtClean="0"/>
          </a:p>
          <a:p>
            <a:pPr eaLnBrk="1" hangingPunct="1">
              <a:lnSpc>
                <a:spcPct val="90000"/>
              </a:lnSpc>
            </a:pPr>
            <a:endParaRPr lang="en-US" sz="2000" smtClean="0"/>
          </a:p>
        </p:txBody>
      </p:sp>
      <p:pic>
        <p:nvPicPr>
          <p:cNvPr id="46084" name="Picture 9" descr="Gas gau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6575" y="1168400"/>
            <a:ext cx="3308350" cy="222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10" descr="Gas pu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6575" y="3468688"/>
            <a:ext cx="33083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85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85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85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85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85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85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857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857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857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857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7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857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576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34938"/>
            <a:ext cx="8229600" cy="1143001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smtClean="0">
                <a:solidFill>
                  <a:schemeClr val="folHlink"/>
                </a:solidFill>
              </a:rPr>
              <a:t>Local Sources:</a:t>
            </a:r>
            <a:r>
              <a:rPr lang="en-US" sz="2000" smtClean="0">
                <a:solidFill>
                  <a:srgbClr val="00FF00"/>
                </a:solidFill>
              </a:rPr>
              <a:t/>
            </a:r>
            <a:br>
              <a:rPr lang="en-US" sz="2000" smtClean="0">
                <a:solidFill>
                  <a:srgbClr val="00FF00"/>
                </a:solidFill>
              </a:rPr>
            </a:br>
            <a:r>
              <a:rPr lang="en-US" smtClean="0"/>
              <a:t>Discretionary Sales Surtaxes</a:t>
            </a:r>
          </a:p>
        </p:txBody>
      </p:sp>
      <p:sp>
        <p:nvSpPr>
          <p:cNvPr id="890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3963" y="1220788"/>
            <a:ext cx="5508625" cy="4945062"/>
          </a:xfrm>
        </p:spPr>
        <p:txBody>
          <a:bodyPr/>
          <a:lstStyle/>
          <a:p>
            <a:pPr eaLnBrk="1" hangingPunct="1"/>
            <a:r>
              <a:rPr lang="en-US" sz="2200" dirty="0" smtClean="0"/>
              <a:t>Local Government Infrastructure Surtax</a:t>
            </a:r>
          </a:p>
          <a:p>
            <a:pPr lvl="1" eaLnBrk="1" hangingPunct="1"/>
            <a:r>
              <a:rPr lang="en-US" dirty="0" smtClean="0"/>
              <a:t>One-half or one percent</a:t>
            </a:r>
          </a:p>
          <a:p>
            <a:pPr lvl="1" eaLnBrk="1" hangingPunct="1"/>
            <a:r>
              <a:rPr lang="en-US" dirty="0" smtClean="0"/>
              <a:t>Adopted by:</a:t>
            </a:r>
          </a:p>
          <a:p>
            <a:pPr lvl="2" eaLnBrk="1" hangingPunct="1"/>
            <a:r>
              <a:rPr lang="en-US" dirty="0" smtClean="0"/>
              <a:t>Majority vote of county commission + referendum</a:t>
            </a:r>
          </a:p>
          <a:p>
            <a:pPr lvl="1" eaLnBrk="1" hangingPunct="1">
              <a:buFontTx/>
              <a:buNone/>
            </a:pPr>
            <a:r>
              <a:rPr lang="en-US" dirty="0" smtClean="0"/>
              <a:t>		      	      --OR--</a:t>
            </a:r>
          </a:p>
          <a:p>
            <a:pPr lvl="2" eaLnBrk="1" hangingPunct="1"/>
            <a:r>
              <a:rPr lang="en-US" dirty="0" smtClean="0"/>
              <a:t>City resolutions + referendum</a:t>
            </a:r>
          </a:p>
          <a:p>
            <a:pPr lvl="1" eaLnBrk="1" hangingPunct="1">
              <a:lnSpc>
                <a:spcPct val="110000"/>
              </a:lnSpc>
            </a:pPr>
            <a:r>
              <a:rPr lang="en-US" dirty="0" smtClean="0"/>
              <a:t>Broad applicability to capital projects</a:t>
            </a:r>
          </a:p>
          <a:p>
            <a:pPr lvl="1" eaLnBrk="1" hangingPunct="1"/>
            <a:endParaRPr lang="en-US" sz="1400" dirty="0" smtClean="0"/>
          </a:p>
          <a:p>
            <a:pPr eaLnBrk="1" hangingPunct="1"/>
            <a:r>
              <a:rPr lang="en-US" sz="2200" dirty="0" smtClean="0"/>
              <a:t>Charter County and Regional Transportation System Surtax</a:t>
            </a:r>
          </a:p>
          <a:p>
            <a:pPr eaLnBrk="1" hangingPunct="1"/>
            <a:endParaRPr lang="en-US" sz="1000" dirty="0" smtClean="0"/>
          </a:p>
          <a:p>
            <a:pPr eaLnBrk="1" hangingPunct="1"/>
            <a:r>
              <a:rPr lang="en-US" sz="2200" dirty="0" smtClean="0"/>
              <a:t>Small County Surtax</a:t>
            </a:r>
          </a:p>
          <a:p>
            <a:pPr eaLnBrk="1" hangingPunct="1"/>
            <a:endParaRPr lang="en-US" sz="2200" dirty="0" smtClean="0"/>
          </a:p>
        </p:txBody>
      </p:sp>
      <p:pic>
        <p:nvPicPr>
          <p:cNvPr id="47108" name="Picture 15" descr="Penny for pinella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025" y="1233488"/>
            <a:ext cx="2117725" cy="21177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47109" name="Picture 19" descr="Hills CIT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25" y="3392488"/>
            <a:ext cx="2393950" cy="24542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9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90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90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90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90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90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8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908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8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908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8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908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883" grpId="0" build="p" bldLvl="2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34938"/>
            <a:ext cx="8229600" cy="1143001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smtClean="0">
                <a:solidFill>
                  <a:schemeClr val="folHlink"/>
                </a:solidFill>
              </a:rPr>
              <a:t>Local Sources:</a:t>
            </a:r>
            <a:br>
              <a:rPr lang="en-US" sz="2000" smtClean="0">
                <a:solidFill>
                  <a:schemeClr val="folHlink"/>
                </a:solidFill>
              </a:rPr>
            </a:br>
            <a:r>
              <a:rPr lang="en-US" smtClean="0"/>
              <a:t>Other Local Revenue Sources</a:t>
            </a:r>
          </a:p>
        </p:txBody>
      </p:sp>
      <p:sp>
        <p:nvSpPr>
          <p:cNvPr id="903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1425" y="1243013"/>
            <a:ext cx="3330575" cy="4525962"/>
          </a:xfrm>
        </p:spPr>
        <p:txBody>
          <a:bodyPr/>
          <a:lstStyle/>
          <a:p>
            <a:pPr eaLnBrk="1" hangingPunct="1"/>
            <a:r>
              <a:rPr lang="en-US" sz="2000" smtClean="0"/>
              <a:t>Transportation impact fees</a:t>
            </a:r>
          </a:p>
          <a:p>
            <a:pPr eaLnBrk="1" hangingPunct="1"/>
            <a:endParaRPr lang="en-US" sz="1000" smtClean="0"/>
          </a:p>
          <a:p>
            <a:pPr eaLnBrk="1" hangingPunct="1"/>
            <a:r>
              <a:rPr lang="en-US" sz="2000" smtClean="0"/>
              <a:t>Highway tolls</a:t>
            </a:r>
          </a:p>
          <a:p>
            <a:pPr eaLnBrk="1" hangingPunct="1"/>
            <a:endParaRPr lang="en-US" sz="1000" smtClean="0"/>
          </a:p>
          <a:p>
            <a:pPr eaLnBrk="1" hangingPunct="1"/>
            <a:r>
              <a:rPr lang="en-US" sz="2000" smtClean="0"/>
              <a:t>Fares on public transit</a:t>
            </a:r>
          </a:p>
          <a:p>
            <a:pPr eaLnBrk="1" hangingPunct="1"/>
            <a:endParaRPr lang="en-US" sz="1000" smtClean="0"/>
          </a:p>
          <a:p>
            <a:pPr eaLnBrk="1" hangingPunct="1"/>
            <a:r>
              <a:rPr lang="en-US" sz="2000" smtClean="0"/>
              <a:t>Tax increment financing districts</a:t>
            </a:r>
          </a:p>
          <a:p>
            <a:pPr eaLnBrk="1" hangingPunct="1"/>
            <a:endParaRPr lang="en-US" sz="1000" smtClean="0"/>
          </a:p>
          <a:p>
            <a:pPr eaLnBrk="1" hangingPunct="1"/>
            <a:r>
              <a:rPr lang="en-US" sz="2000" smtClean="0"/>
              <a:t>Parking fees</a:t>
            </a:r>
          </a:p>
          <a:p>
            <a:pPr eaLnBrk="1" hangingPunct="1"/>
            <a:endParaRPr lang="en-US" sz="1000" smtClean="0"/>
          </a:p>
          <a:p>
            <a:pPr eaLnBrk="1" hangingPunct="1"/>
            <a:r>
              <a:rPr lang="en-US" sz="2000" smtClean="0"/>
              <a:t>MPO Membership Dues</a:t>
            </a:r>
          </a:p>
          <a:p>
            <a:pPr eaLnBrk="1" hangingPunct="1"/>
            <a:endParaRPr lang="en-US" sz="1000" smtClean="0"/>
          </a:p>
          <a:p>
            <a:pPr eaLnBrk="1" hangingPunct="1"/>
            <a:r>
              <a:rPr lang="en-US" sz="2000" smtClean="0"/>
              <a:t>Others</a:t>
            </a:r>
          </a:p>
        </p:txBody>
      </p:sp>
      <p:pic>
        <p:nvPicPr>
          <p:cNvPr id="903172" name="Picture 4" descr="143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6938" y="3789363"/>
            <a:ext cx="2722562" cy="1798637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03173" name="Picture 5" descr="SunPass Dedicated Lan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1268413"/>
            <a:ext cx="2541587" cy="19065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03174" name="Picture 6" descr="parking met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27650" y="2570163"/>
            <a:ext cx="1512888" cy="15128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0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03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03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03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03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03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03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03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903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03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903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03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903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03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5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903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903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25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903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6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903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5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903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317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Terms</a:t>
            </a:r>
          </a:p>
        </p:txBody>
      </p:sp>
      <p:sp>
        <p:nvSpPr>
          <p:cNvPr id="791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125538"/>
            <a:ext cx="3673475" cy="4645025"/>
          </a:xfrm>
        </p:spPr>
        <p:txBody>
          <a:bodyPr/>
          <a:lstStyle/>
          <a:p>
            <a:pPr eaLnBrk="1" hangingPunct="1">
              <a:lnSpc>
                <a:spcPct val="140000"/>
              </a:lnSpc>
              <a:buFont typeface="Wide Latin" pitchFamily="18" charset="0"/>
              <a:buChar char="$"/>
            </a:pPr>
            <a:endParaRPr lang="en-US" b="1" dirty="0" smtClean="0"/>
          </a:p>
          <a:p>
            <a:pPr eaLnBrk="1" hangingPunct="1">
              <a:lnSpc>
                <a:spcPct val="140000"/>
              </a:lnSpc>
              <a:buFont typeface="Wide Latin" pitchFamily="18" charset="0"/>
              <a:buChar char="$"/>
            </a:pPr>
            <a:r>
              <a:rPr lang="en-US" b="1" dirty="0" smtClean="0"/>
              <a:t>Minimum Allocation</a:t>
            </a:r>
          </a:p>
          <a:p>
            <a:pPr eaLnBrk="1" hangingPunct="1">
              <a:lnSpc>
                <a:spcPct val="140000"/>
              </a:lnSpc>
              <a:buFont typeface="Wide Latin" pitchFamily="18" charset="0"/>
              <a:buChar char="$"/>
            </a:pPr>
            <a:endParaRPr lang="en-US" sz="1000" b="1" dirty="0" smtClean="0"/>
          </a:p>
          <a:p>
            <a:pPr eaLnBrk="1" hangingPunct="1">
              <a:lnSpc>
                <a:spcPct val="140000"/>
              </a:lnSpc>
              <a:buFont typeface="Wide Latin" pitchFamily="18" charset="0"/>
              <a:buChar char="$"/>
            </a:pPr>
            <a:endParaRPr lang="en-US" b="1" dirty="0" smtClean="0"/>
          </a:p>
          <a:p>
            <a:pPr eaLnBrk="1" hangingPunct="1">
              <a:lnSpc>
                <a:spcPct val="140000"/>
              </a:lnSpc>
              <a:buFont typeface="Wide Latin" pitchFamily="18" charset="0"/>
              <a:buChar char="$"/>
            </a:pPr>
            <a:r>
              <a:rPr lang="en-US" b="1" dirty="0" smtClean="0"/>
              <a:t>Equity</a:t>
            </a:r>
          </a:p>
        </p:txBody>
      </p:sp>
      <p:pic>
        <p:nvPicPr>
          <p:cNvPr id="7172" name="Picture 7" descr="Cash puzz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6213" y="836613"/>
            <a:ext cx="3887787" cy="52212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9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1555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2438400"/>
            <a:ext cx="7772400" cy="147002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mtClean="0"/>
              <a:t>The MPO Board and Board Member in the Big Picture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3886200"/>
            <a:ext cx="6400800" cy="1752600"/>
          </a:xfrm>
        </p:spPr>
        <p:txBody>
          <a:bodyPr/>
          <a:lstStyle/>
          <a:p>
            <a:pPr eaLnBrk="1" hangingPunct="1"/>
            <a:r>
              <a:rPr lang="en-US" smtClean="0"/>
              <a:t>Some Final Thoughts</a:t>
            </a:r>
          </a:p>
          <a:p>
            <a:pPr eaLnBrk="1" hangingPunct="1"/>
            <a:r>
              <a:rPr lang="en-US" smtClean="0"/>
              <a:t>On Influence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Fundamental MPO Roles</a:t>
            </a:r>
          </a:p>
        </p:txBody>
      </p:sp>
      <p:sp>
        <p:nvSpPr>
          <p:cNvPr id="920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066800"/>
            <a:ext cx="7931150" cy="49530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sz="2800" smtClean="0"/>
              <a:t>To set the overarching framework for transportation decisions in the metropolitan area</a:t>
            </a:r>
            <a:endParaRPr lang="en-US" sz="3200" smtClean="0"/>
          </a:p>
          <a:p>
            <a:pPr eaLnBrk="1" hangingPunct="1">
              <a:lnSpc>
                <a:spcPct val="120000"/>
              </a:lnSpc>
            </a:pPr>
            <a:r>
              <a:rPr lang="en-US" sz="2800" smtClean="0"/>
              <a:t>To make planning and programming decisions</a:t>
            </a:r>
          </a:p>
          <a:p>
            <a:pPr eaLnBrk="1" hangingPunct="1">
              <a:lnSpc>
                <a:spcPct val="120000"/>
              </a:lnSpc>
            </a:pPr>
            <a:r>
              <a:rPr lang="en-US" sz="2800" smtClean="0"/>
              <a:t>To review other agencies’ planning and programming decisions</a:t>
            </a:r>
          </a:p>
          <a:p>
            <a:pPr eaLnBrk="1" hangingPunct="1">
              <a:lnSpc>
                <a:spcPct val="120000"/>
              </a:lnSpc>
            </a:pPr>
            <a:r>
              <a:rPr lang="en-US" sz="2800" smtClean="0"/>
              <a:t>To inform and educate the public about transportation issues (and their larger impact)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0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0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0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0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0579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Fundamental MPO Impact</a:t>
            </a:r>
          </a:p>
        </p:txBody>
      </p:sp>
      <p:sp>
        <p:nvSpPr>
          <p:cNvPr id="922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990600"/>
            <a:ext cx="80010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Impact the transportation system</a:t>
            </a:r>
          </a:p>
          <a:p>
            <a:pPr eaLnBrk="1" hangingPunct="1">
              <a:lnSpc>
                <a:spcPct val="90000"/>
              </a:lnSpc>
            </a:pPr>
            <a:endParaRPr 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Impact the economy</a:t>
            </a:r>
          </a:p>
          <a:p>
            <a:pPr eaLnBrk="1" hangingPunct="1">
              <a:lnSpc>
                <a:spcPct val="90000"/>
              </a:lnSpc>
            </a:pPr>
            <a:endParaRPr 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Impact community character</a:t>
            </a:r>
          </a:p>
          <a:p>
            <a:pPr eaLnBrk="1" hangingPunct="1">
              <a:lnSpc>
                <a:spcPct val="90000"/>
              </a:lnSpc>
            </a:pPr>
            <a:endParaRPr lang="en-US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/>
              <a:t>	All of these impacts have both a near-term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/>
              <a:t>	and long-term component</a:t>
            </a:r>
          </a:p>
          <a:p>
            <a:pPr eaLnBrk="1" hangingPunct="1">
              <a:lnSpc>
                <a:spcPct val="120000"/>
              </a:lnSpc>
            </a:pPr>
            <a:endParaRPr lang="en-US" sz="280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2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2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22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Roles for the Individual Board Member</a:t>
            </a:r>
          </a:p>
        </p:txBody>
      </p:sp>
      <p:sp>
        <p:nvSpPr>
          <p:cNvPr id="9246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Visionary</a:t>
            </a:r>
          </a:p>
          <a:p>
            <a:pPr eaLnBrk="1" hangingPunct="1"/>
            <a:endParaRPr lang="en-US" sz="2000" smtClean="0"/>
          </a:p>
          <a:p>
            <a:pPr eaLnBrk="1" hangingPunct="1"/>
            <a:r>
              <a:rPr lang="en-US" sz="3200" smtClean="0"/>
              <a:t>Manager</a:t>
            </a:r>
          </a:p>
          <a:p>
            <a:pPr eaLnBrk="1" hangingPunct="1"/>
            <a:endParaRPr lang="en-US" sz="2000" smtClean="0"/>
          </a:p>
          <a:p>
            <a:pPr eaLnBrk="1" hangingPunct="1"/>
            <a:r>
              <a:rPr lang="en-US" sz="3200" smtClean="0"/>
              <a:t>Negotiator</a:t>
            </a:r>
          </a:p>
          <a:p>
            <a:pPr eaLnBrk="1" hangingPunct="1"/>
            <a:endParaRPr lang="en-US" sz="2000" smtClean="0"/>
          </a:p>
          <a:p>
            <a:pPr eaLnBrk="1" hangingPunct="1"/>
            <a:r>
              <a:rPr lang="en-US" sz="3200" smtClean="0"/>
              <a:t>Mediator</a:t>
            </a:r>
          </a:p>
          <a:p>
            <a:pPr lvl="1" eaLnBrk="1" hangingPunct="1">
              <a:lnSpc>
                <a:spcPct val="50000"/>
              </a:lnSpc>
            </a:pPr>
            <a:endParaRPr lang="en-US" sz="3200" smtClean="0"/>
          </a:p>
        </p:txBody>
      </p:sp>
      <p:sp>
        <p:nvSpPr>
          <p:cNvPr id="92467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Adjudicator</a:t>
            </a:r>
          </a:p>
          <a:p>
            <a:pPr eaLnBrk="1" hangingPunct="1"/>
            <a:endParaRPr lang="en-US" sz="2000" smtClean="0"/>
          </a:p>
          <a:p>
            <a:pPr eaLnBrk="1" hangingPunct="1"/>
            <a:r>
              <a:rPr lang="en-US" sz="3200" smtClean="0"/>
              <a:t>Educator</a:t>
            </a:r>
          </a:p>
          <a:p>
            <a:pPr eaLnBrk="1" hangingPunct="1"/>
            <a:endParaRPr lang="en-US" sz="2000" smtClean="0"/>
          </a:p>
          <a:p>
            <a:pPr eaLnBrk="1" hangingPunct="1"/>
            <a:r>
              <a:rPr lang="en-US" sz="3200" smtClean="0"/>
              <a:t>Innovator</a:t>
            </a:r>
          </a:p>
          <a:p>
            <a:pPr eaLnBrk="1" hangingPunct="1"/>
            <a:endParaRPr lang="en-US" sz="2000" smtClean="0"/>
          </a:p>
          <a:p>
            <a:pPr eaLnBrk="1" hangingPunct="1"/>
            <a:r>
              <a:rPr lang="en-US" sz="3200" smtClean="0"/>
              <a:t>Advocate</a:t>
            </a:r>
          </a:p>
          <a:p>
            <a:pPr eaLnBrk="1" hangingPunct="1"/>
            <a:endParaRPr lang="en-US" sz="2000" smtClean="0"/>
          </a:p>
          <a:p>
            <a:pPr eaLnBrk="1" hangingPunct="1"/>
            <a:endParaRPr lang="en-US" sz="200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4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4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4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4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4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4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4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4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4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4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4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4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4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4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4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4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4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4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24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24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24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246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246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46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675" grpId="0" build="p"/>
      <p:bldP spid="924676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Political Leadership through the MPO Process</a:t>
            </a:r>
          </a:p>
        </p:txBody>
      </p:sp>
      <p:sp>
        <p:nvSpPr>
          <p:cNvPr id="926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1233488"/>
            <a:ext cx="4592637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From inspiration to dedication is a long, long journey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One must be persistent </a:t>
            </a:r>
            <a:r>
              <a:rPr lang="en-US" b="1" i="1" dirty="0" smtClean="0"/>
              <a:t>and </a:t>
            </a:r>
            <a:r>
              <a:rPr lang="en-US" dirty="0" smtClean="0"/>
              <a:t>patient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Legal Authority &lt; Political Influence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Transportation planning is highly interdependent 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Reasons matter</a:t>
            </a:r>
          </a:p>
        </p:txBody>
      </p:sp>
      <p:pic>
        <p:nvPicPr>
          <p:cNvPr id="53252" name="Picture 4" descr="Politcal me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836613"/>
            <a:ext cx="3201988" cy="31988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425" y="4035425"/>
            <a:ext cx="3201988" cy="202186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6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26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26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26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672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Questions?</a:t>
            </a:r>
          </a:p>
        </p:txBody>
      </p:sp>
      <p:pic>
        <p:nvPicPr>
          <p:cNvPr id="54275" name="Picture 3" descr="Answer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584325" y="1268413"/>
            <a:ext cx="6696075" cy="43624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Congratulations</a:t>
            </a:r>
          </a:p>
        </p:txBody>
      </p:sp>
      <p:pic>
        <p:nvPicPr>
          <p:cNvPr id="55299" name="Picture 5" descr="capdiplom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7925" y="981075"/>
            <a:ext cx="4932363" cy="491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omp_loo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04213" y="528478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91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2589" name="Picture 13" descr="Ba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6738" y="2997200"/>
            <a:ext cx="4498975" cy="28908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92583" name="Picture 7" descr="Turk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6938" y="1052513"/>
            <a:ext cx="2989262" cy="409733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Terms</a:t>
            </a:r>
          </a:p>
        </p:txBody>
      </p:sp>
      <p:sp>
        <p:nvSpPr>
          <p:cNvPr id="79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8250" y="1052513"/>
            <a:ext cx="4341813" cy="1404937"/>
          </a:xfrm>
        </p:spPr>
        <p:txBody>
          <a:bodyPr/>
          <a:lstStyle/>
          <a:p>
            <a:pPr eaLnBrk="1" hangingPunct="1">
              <a:lnSpc>
                <a:spcPct val="160000"/>
              </a:lnSpc>
            </a:pPr>
            <a:r>
              <a:rPr lang="en-US" b="1" dirty="0" smtClean="0"/>
              <a:t>Earmark</a:t>
            </a:r>
          </a:p>
          <a:p>
            <a:pPr lvl="1" eaLnBrk="1" hangingPunct="1"/>
            <a:r>
              <a:rPr lang="en-US" b="1" dirty="0" smtClean="0"/>
              <a:t>Funds allocated by law to a particular project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92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79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9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9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257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Terms</a:t>
            </a:r>
          </a:p>
        </p:txBody>
      </p:sp>
      <p:sp>
        <p:nvSpPr>
          <p:cNvPr id="877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8250" y="1208088"/>
            <a:ext cx="8229600" cy="4525962"/>
          </a:xfrm>
        </p:spPr>
        <p:txBody>
          <a:bodyPr/>
          <a:lstStyle/>
          <a:p>
            <a:pPr eaLnBrk="1" hangingPunct="1"/>
            <a:r>
              <a:rPr lang="en-US" dirty="0" smtClean="0"/>
              <a:t>Challenges with Earmarked Funds</a:t>
            </a:r>
          </a:p>
          <a:p>
            <a:pPr eaLnBrk="1" hangingPunct="1"/>
            <a:endParaRPr lang="en-US" sz="1000" dirty="0" smtClean="0"/>
          </a:p>
          <a:p>
            <a:pPr lvl="1" eaLnBrk="1" hangingPunct="1"/>
            <a:r>
              <a:rPr lang="en-US" dirty="0" smtClean="0"/>
              <a:t>Do not bring new money</a:t>
            </a:r>
          </a:p>
          <a:p>
            <a:pPr lvl="1" eaLnBrk="1" hangingPunct="1"/>
            <a:endParaRPr lang="en-US" sz="1000" dirty="0" smtClean="0"/>
          </a:p>
          <a:p>
            <a:pPr lvl="1" eaLnBrk="1" hangingPunct="1"/>
            <a:r>
              <a:rPr lang="en-US" dirty="0" smtClean="0"/>
              <a:t>Require amendments to MPO plans</a:t>
            </a:r>
          </a:p>
          <a:p>
            <a:pPr lvl="1" eaLnBrk="1" hangingPunct="1"/>
            <a:endParaRPr lang="en-US" sz="1000" dirty="0" smtClean="0"/>
          </a:p>
          <a:p>
            <a:pPr lvl="1" eaLnBrk="1" hangingPunct="1"/>
            <a:r>
              <a:rPr lang="en-US" dirty="0" smtClean="0"/>
              <a:t>Obligate additional funds</a:t>
            </a:r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/>
              <a:t>Match</a:t>
            </a:r>
          </a:p>
          <a:p>
            <a:pPr eaLnBrk="1" hangingPunct="1"/>
            <a:endParaRPr lang="en-US" sz="1000" dirty="0" smtClean="0"/>
          </a:p>
          <a:p>
            <a:pPr lvl="1" eaLnBrk="1" hangingPunct="1"/>
            <a:r>
              <a:rPr lang="en-US" dirty="0" smtClean="0"/>
              <a:t>The share of project costs borne by the recipient agency</a:t>
            </a:r>
          </a:p>
          <a:p>
            <a:pPr lvl="1" eaLnBrk="1" hangingPunct="1"/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7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77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77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77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775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775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Terms</a:t>
            </a:r>
          </a:p>
        </p:txBody>
      </p:sp>
      <p:sp>
        <p:nvSpPr>
          <p:cNvPr id="877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1580" y="1124744"/>
            <a:ext cx="8229600" cy="4525962"/>
          </a:xfrm>
        </p:spPr>
        <p:txBody>
          <a:bodyPr/>
          <a:lstStyle/>
          <a:p>
            <a:pPr eaLnBrk="1" hangingPunct="1"/>
            <a:endParaRPr lang="en-US" dirty="0" smtClean="0"/>
          </a:p>
          <a:p>
            <a:pPr marL="0" indent="0" algn="ctr" eaLnBrk="1" hangingPunct="1">
              <a:buNone/>
            </a:pPr>
            <a:r>
              <a:rPr lang="en-US" sz="3600" dirty="0" smtClean="0"/>
              <a:t>MAP-21/FAST Act:</a:t>
            </a:r>
          </a:p>
          <a:p>
            <a:pPr marL="0" indent="0" algn="ctr" eaLnBrk="1" hangingPunct="1">
              <a:buNone/>
            </a:pPr>
            <a:endParaRPr lang="en-US" sz="3600" dirty="0"/>
          </a:p>
          <a:p>
            <a:pPr marL="0" indent="0" algn="ctr" eaLnBrk="1" hangingPunct="1">
              <a:buNone/>
            </a:pPr>
            <a:r>
              <a:rPr lang="en-US" sz="3600" dirty="0" smtClean="0"/>
              <a:t>The End </a:t>
            </a:r>
          </a:p>
          <a:p>
            <a:pPr marL="0" indent="0" algn="ctr" eaLnBrk="1" hangingPunct="1">
              <a:buNone/>
            </a:pPr>
            <a:r>
              <a:rPr lang="en-US" sz="3600" dirty="0" smtClean="0"/>
              <a:t>of </a:t>
            </a:r>
          </a:p>
          <a:p>
            <a:pPr marL="0" indent="0" algn="ctr" eaLnBrk="1" hangingPunct="1">
              <a:buNone/>
            </a:pPr>
            <a:r>
              <a:rPr lang="en-US" sz="3600" dirty="0" smtClean="0"/>
              <a:t>Federal Transportation Earmarks? </a:t>
            </a:r>
          </a:p>
          <a:p>
            <a:pPr lvl="1"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280033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7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77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77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77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Statutes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759200" y="1299145"/>
            <a:ext cx="4808538" cy="2201863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sz="2400" b="1" dirty="0" smtClean="0"/>
              <a:t>US Code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1800" b="1" dirty="0" smtClean="0"/>
              <a:t>Title 23: Highway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1800" b="1" dirty="0" smtClean="0"/>
              <a:t>Title 42: Civil </a:t>
            </a:r>
            <a:r>
              <a:rPr lang="en-US" sz="1800" b="1" dirty="0"/>
              <a:t>Rights/ </a:t>
            </a:r>
            <a:r>
              <a:rPr lang="en-US" sz="1800" b="1" dirty="0" smtClean="0"/>
              <a:t>Environment</a:t>
            </a:r>
            <a:endParaRPr lang="en-US" sz="1800" b="1" dirty="0"/>
          </a:p>
          <a:p>
            <a:pPr lvl="1" eaLnBrk="1" hangingPunct="1">
              <a:lnSpc>
                <a:spcPct val="110000"/>
              </a:lnSpc>
            </a:pPr>
            <a:r>
              <a:rPr lang="en-US" sz="1800" b="1" dirty="0" smtClean="0"/>
              <a:t>Title 49: Transit</a:t>
            </a:r>
          </a:p>
          <a:p>
            <a:pPr lvl="1" eaLnBrk="1" hangingPunct="1"/>
            <a:endParaRPr lang="en-US" sz="1800" b="1" dirty="0" smtClean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757613" y="3176972"/>
            <a:ext cx="4846637" cy="2843213"/>
          </a:xfrm>
        </p:spPr>
        <p:txBody>
          <a:bodyPr/>
          <a:lstStyle/>
          <a:p>
            <a:pPr eaLnBrk="1" hangingPunct="1"/>
            <a:r>
              <a:rPr lang="en-US" sz="2400" b="1" dirty="0" smtClean="0"/>
              <a:t>Florida Statutes</a:t>
            </a:r>
          </a:p>
          <a:p>
            <a:pPr lvl="1" eaLnBrk="1" hangingPunct="1"/>
            <a:r>
              <a:rPr lang="en-US" sz="1800" b="1" dirty="0" smtClean="0"/>
              <a:t>Title 13: Planning &amp; Development</a:t>
            </a:r>
          </a:p>
          <a:p>
            <a:pPr lvl="1" eaLnBrk="1" hangingPunct="1"/>
            <a:r>
              <a:rPr lang="en-US" sz="1800" b="1" dirty="0" smtClean="0"/>
              <a:t>Title 23: Motor vehicles</a:t>
            </a:r>
          </a:p>
          <a:p>
            <a:pPr lvl="1" eaLnBrk="1" hangingPunct="1"/>
            <a:r>
              <a:rPr lang="en-US" sz="1800" b="1" dirty="0" smtClean="0"/>
              <a:t>Title 26: Public transportation</a:t>
            </a:r>
          </a:p>
          <a:p>
            <a:pPr lvl="1" eaLnBrk="1" hangingPunct="1"/>
            <a:r>
              <a:rPr lang="en-US" sz="1800" b="1" dirty="0" smtClean="0"/>
              <a:t>Title 28: Natural resources</a:t>
            </a:r>
          </a:p>
          <a:p>
            <a:pPr lvl="1" eaLnBrk="1" hangingPunct="1"/>
            <a:r>
              <a:rPr lang="en-US" sz="1800" b="1" dirty="0" smtClean="0"/>
              <a:t>Title 44: Civil Rights</a:t>
            </a:r>
          </a:p>
        </p:txBody>
      </p:sp>
      <p:pic>
        <p:nvPicPr>
          <p:cNvPr id="1024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163" y="800100"/>
            <a:ext cx="2211387" cy="5265738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heme/theme1.xml><?xml version="1.0" encoding="utf-8"?>
<a:theme xmlns:a="http://schemas.openxmlformats.org/drawingml/2006/main" name="MPOAC_slide">
  <a:themeElements>
    <a:clrScheme name="MPOAC_slid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POAC_slide">
      <a:majorFont>
        <a:latin typeface="Zurich BdEx BT"/>
        <a:ea typeface=""/>
        <a:cs typeface=""/>
      </a:majorFont>
      <a:minorFont>
        <a:latin typeface="Zurich BdEx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POAC_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MPOAC_slide</Template>
  <TotalTime>29059</TotalTime>
  <Words>1767</Words>
  <Application>Microsoft Office PowerPoint</Application>
  <PresentationFormat>On-screen Show (4:3)</PresentationFormat>
  <Paragraphs>495</Paragraphs>
  <Slides>56</Slides>
  <Notes>52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2" baseType="lpstr">
      <vt:lpstr>Arial</vt:lpstr>
      <vt:lpstr>Times New Roman</vt:lpstr>
      <vt:lpstr>Wide Latin</vt:lpstr>
      <vt:lpstr>Wingdings</vt:lpstr>
      <vt:lpstr>Zurich BdEx BT</vt:lpstr>
      <vt:lpstr>MPOAC_slide</vt:lpstr>
      <vt:lpstr>It’s All About the Money:</vt:lpstr>
      <vt:lpstr>What to Expect</vt:lpstr>
      <vt:lpstr>Key Terms</vt:lpstr>
      <vt:lpstr>Key Terms</vt:lpstr>
      <vt:lpstr>Key Terms</vt:lpstr>
      <vt:lpstr>Key Terms</vt:lpstr>
      <vt:lpstr>Key Terms</vt:lpstr>
      <vt:lpstr>Key Terms</vt:lpstr>
      <vt:lpstr>Key Statutes</vt:lpstr>
      <vt:lpstr>Critical Funding Questions</vt:lpstr>
      <vt:lpstr>Critical Project Questions:   Who are you?</vt:lpstr>
      <vt:lpstr>Critical Project Questions:  What are you trying to do?</vt:lpstr>
      <vt:lpstr>Critical Project Questions:   Where are you trying to do it?</vt:lpstr>
      <vt:lpstr>Critical Project Questions:   With whom are you trying to do it?</vt:lpstr>
      <vt:lpstr>Critical Project Questions:   Why are you trying to do it?</vt:lpstr>
      <vt:lpstr>Critical Fund Questions:  What is the potential source of funds?</vt:lpstr>
      <vt:lpstr>Critical Fund Questions:  What is the potential source of funds?</vt:lpstr>
      <vt:lpstr>Critical Fund Questions:  How much is potentially available?</vt:lpstr>
      <vt:lpstr>Critical Fund Questions:  Who has authority over the funds?</vt:lpstr>
      <vt:lpstr>Critical Fund Questions:  Who has authority over the funds?</vt:lpstr>
      <vt:lpstr>Critical Funding Questions:  What are the match requirements?</vt:lpstr>
      <vt:lpstr>Questions?</vt:lpstr>
      <vt:lpstr>It’s All About the Money:</vt:lpstr>
      <vt:lpstr>Critical Funding Questions</vt:lpstr>
      <vt:lpstr>Federal Programs:  Funding Overview</vt:lpstr>
      <vt:lpstr>Federal Programs:  Planning Funds</vt:lpstr>
      <vt:lpstr>Federal Programs:  National Highway Performance Program (NHPP)</vt:lpstr>
      <vt:lpstr>Federal Programs:  Surface Transportation Block Grant Program (STBGP)</vt:lpstr>
      <vt:lpstr>Federal Programs:  Surface Transportation Block Grant Program (STBGP)</vt:lpstr>
      <vt:lpstr>Federal Programs:  Surface Transportation Block Grant Program (STBGP)</vt:lpstr>
      <vt:lpstr>Federal Programs:  Highway Safety Improvement Program (HSIP)</vt:lpstr>
      <vt:lpstr>Federal Programs:  National Highway Freight Program</vt:lpstr>
      <vt:lpstr>Federal Programs:  Nationally Significant Freight and Highway Projects Program</vt:lpstr>
      <vt:lpstr>Federal Programs: Transit: Urbanized Area Formula Grants</vt:lpstr>
      <vt:lpstr>Federal Programs: Transit: State of Good Repair</vt:lpstr>
      <vt:lpstr>Federal Programs: Transit: New Starts</vt:lpstr>
      <vt:lpstr>Federal Programs: Transit: Smaller Programs</vt:lpstr>
      <vt:lpstr>State Programs:  Strategic Intermodal System</vt:lpstr>
      <vt:lpstr>State Programs:  Transportation Regional Incentive Program (TRIP)</vt:lpstr>
      <vt:lpstr>State Programs: Transit Programs</vt:lpstr>
      <vt:lpstr>State Programs: Safety Programs</vt:lpstr>
      <vt:lpstr>State Programs: Other Programs</vt:lpstr>
      <vt:lpstr>Questions?</vt:lpstr>
      <vt:lpstr>Local Sources </vt:lpstr>
      <vt:lpstr>Local Sources: State-Imposed Motor Fuel Taxes</vt:lpstr>
      <vt:lpstr>Local Sources: State-Imposed Motor Fuel Taxes</vt:lpstr>
      <vt:lpstr>Local Sources: Optional Motor Fuel Taxes</vt:lpstr>
      <vt:lpstr>Local Sources: Discretionary Sales Surtaxes</vt:lpstr>
      <vt:lpstr>Local Sources: Other Local Revenue Sources</vt:lpstr>
      <vt:lpstr>The MPO Board and Board Member in the Big Picture</vt:lpstr>
      <vt:lpstr>Fundamental MPO Roles</vt:lpstr>
      <vt:lpstr>Fundamental MPO Impact</vt:lpstr>
      <vt:lpstr>Roles for the Individual Board Member</vt:lpstr>
      <vt:lpstr>Political Leadership through the MPO Process</vt:lpstr>
      <vt:lpstr>Questions?</vt:lpstr>
      <vt:lpstr>Congratulations</vt:lpstr>
    </vt:vector>
  </TitlesOfParts>
  <Company>University of Tampa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Brief History of U.S.  Surface Transportation Policy</dc:title>
  <dc:creator>SPAINE</dc:creator>
  <cp:lastModifiedBy>Carroll, Alexandria</cp:lastModifiedBy>
  <cp:revision>1325</cp:revision>
  <dcterms:created xsi:type="dcterms:W3CDTF">2005-05-23T15:09:40Z</dcterms:created>
  <dcterms:modified xsi:type="dcterms:W3CDTF">2016-03-22T15:56:56Z</dcterms:modified>
</cp:coreProperties>
</file>