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1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tags/tag1.xml" ContentType="application/vnd.openxmlformats-officedocument.presentationml.tags+xml"/>
  <Override PartName="/ppt/notesSlides/notesSlide4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86"/>
  </p:notesMasterIdLst>
  <p:handoutMasterIdLst>
    <p:handoutMasterId r:id="rId87"/>
  </p:handoutMasterIdLst>
  <p:sldIdLst>
    <p:sldId id="256" r:id="rId2"/>
    <p:sldId id="320" r:id="rId3"/>
    <p:sldId id="321" r:id="rId4"/>
    <p:sldId id="360" r:id="rId5"/>
    <p:sldId id="310" r:id="rId6"/>
    <p:sldId id="393" r:id="rId7"/>
    <p:sldId id="354" r:id="rId8"/>
    <p:sldId id="391" r:id="rId9"/>
    <p:sldId id="392" r:id="rId10"/>
    <p:sldId id="355" r:id="rId11"/>
    <p:sldId id="384" r:id="rId12"/>
    <p:sldId id="374" r:id="rId13"/>
    <p:sldId id="382" r:id="rId14"/>
    <p:sldId id="358" r:id="rId15"/>
    <p:sldId id="370" r:id="rId16"/>
    <p:sldId id="406" r:id="rId17"/>
    <p:sldId id="371" r:id="rId18"/>
    <p:sldId id="308" r:id="rId19"/>
    <p:sldId id="307" r:id="rId20"/>
    <p:sldId id="380" r:id="rId21"/>
    <p:sldId id="373" r:id="rId22"/>
    <p:sldId id="363" r:id="rId23"/>
    <p:sldId id="394" r:id="rId24"/>
    <p:sldId id="266" r:id="rId25"/>
    <p:sldId id="399" r:id="rId26"/>
    <p:sldId id="395" r:id="rId27"/>
    <p:sldId id="349" r:id="rId28"/>
    <p:sldId id="323" r:id="rId29"/>
    <p:sldId id="402" r:id="rId30"/>
    <p:sldId id="404" r:id="rId31"/>
    <p:sldId id="405" r:id="rId32"/>
    <p:sldId id="396" r:id="rId33"/>
    <p:sldId id="409" r:id="rId34"/>
    <p:sldId id="400" r:id="rId35"/>
    <p:sldId id="401" r:id="rId36"/>
    <p:sldId id="383" r:id="rId37"/>
    <p:sldId id="313" r:id="rId38"/>
    <p:sldId id="351" r:id="rId39"/>
    <p:sldId id="258" r:id="rId40"/>
    <p:sldId id="315" r:id="rId41"/>
    <p:sldId id="385" r:id="rId42"/>
    <p:sldId id="387" r:id="rId43"/>
    <p:sldId id="271" r:id="rId44"/>
    <p:sldId id="368" r:id="rId45"/>
    <p:sldId id="319" r:id="rId46"/>
    <p:sldId id="388" r:id="rId47"/>
    <p:sldId id="376" r:id="rId48"/>
    <p:sldId id="329" r:id="rId49"/>
    <p:sldId id="336" r:id="rId50"/>
    <p:sldId id="361" r:id="rId51"/>
    <p:sldId id="390" r:id="rId52"/>
    <p:sldId id="293" r:id="rId53"/>
    <p:sldId id="352" r:id="rId54"/>
    <p:sldId id="339" r:id="rId55"/>
    <p:sldId id="338" r:id="rId56"/>
    <p:sldId id="302" r:id="rId57"/>
    <p:sldId id="397" r:id="rId58"/>
    <p:sldId id="367" r:id="rId59"/>
    <p:sldId id="334" r:id="rId60"/>
    <p:sldId id="369" r:id="rId61"/>
    <p:sldId id="340" r:id="rId62"/>
    <p:sldId id="260" r:id="rId63"/>
    <p:sldId id="341" r:id="rId64"/>
    <p:sldId id="286" r:id="rId65"/>
    <p:sldId id="407" r:id="rId66"/>
    <p:sldId id="346" r:id="rId67"/>
    <p:sldId id="284" r:id="rId68"/>
    <p:sldId id="381" r:id="rId69"/>
    <p:sldId id="410" r:id="rId70"/>
    <p:sldId id="328" r:id="rId71"/>
    <p:sldId id="403" r:id="rId72"/>
    <p:sldId id="398" r:id="rId73"/>
    <p:sldId id="295" r:id="rId74"/>
    <p:sldId id="366" r:id="rId75"/>
    <p:sldId id="298" r:id="rId76"/>
    <p:sldId id="343" r:id="rId77"/>
    <p:sldId id="344" r:id="rId78"/>
    <p:sldId id="345" r:id="rId79"/>
    <p:sldId id="299" r:id="rId80"/>
    <p:sldId id="408" r:id="rId81"/>
    <p:sldId id="377" r:id="rId82"/>
    <p:sldId id="379" r:id="rId83"/>
    <p:sldId id="378" r:id="rId84"/>
    <p:sldId id="342" r:id="rId85"/>
  </p:sldIdLst>
  <p:sldSz cx="9144000" cy="6858000" type="screen4x3"/>
  <p:notesSz cx="7010400" cy="9223375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64">
          <p15:clr>
            <a:srgbClr val="A4A3A4"/>
          </p15:clr>
        </p15:guide>
        <p15:guide id="2" pos="9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05">
          <p15:clr>
            <a:srgbClr val="A4A3A4"/>
          </p15:clr>
        </p15:guide>
        <p15:guide id="2" pos="220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rroll, Alexandria" initials="AC" lastIdx="14" clrIdx="0"/>
  <p:cmAuthor id="1" name="Carroll, Alexandria" initials="CA" lastIdx="2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99CC00"/>
    <a:srgbClr val="777777"/>
    <a:srgbClr val="CCFF33"/>
    <a:srgbClr val="0066FF"/>
    <a:srgbClr val="996633"/>
    <a:srgbClr val="006699"/>
    <a:srgbClr val="CC0000"/>
    <a:srgbClr val="FF9933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525" autoAdjust="0"/>
    <p:restoredTop sz="71634" autoAdjust="0"/>
  </p:normalViewPr>
  <p:slideViewPr>
    <p:cSldViewPr>
      <p:cViewPr>
        <p:scale>
          <a:sx n="75" d="100"/>
          <a:sy n="75" d="100"/>
        </p:scale>
        <p:origin x="-324" y="210"/>
      </p:cViewPr>
      <p:guideLst>
        <p:guide orient="horz" pos="864"/>
        <p:guide pos="9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75" d="100"/>
          <a:sy n="175" d="100"/>
        </p:scale>
        <p:origin x="-653" y="-202"/>
      </p:cViewPr>
      <p:guideLst>
        <p:guide orient="horz" pos="2905"/>
        <p:guide pos="220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21675E-690D-4E8C-95F3-D83D36B080D2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E82C52E-6379-4719-A35F-ED64F82471ED}">
      <dgm:prSet phldrT="[Text]"/>
      <dgm:spPr/>
      <dgm:t>
        <a:bodyPr/>
        <a:lstStyle/>
        <a:p>
          <a:r>
            <a:rPr lang="en-US" dirty="0" smtClean="0"/>
            <a:t>Boundaries</a:t>
          </a:r>
          <a:endParaRPr lang="en-US" dirty="0"/>
        </a:p>
      </dgm:t>
    </dgm:pt>
    <dgm:pt modelId="{78AAA7AF-B258-4881-B687-F14B60BC277E}" type="parTrans" cxnId="{8344FFF1-3F95-411F-86A3-CC993DE9E682}">
      <dgm:prSet/>
      <dgm:spPr/>
      <dgm:t>
        <a:bodyPr/>
        <a:lstStyle/>
        <a:p>
          <a:endParaRPr lang="en-US"/>
        </a:p>
      </dgm:t>
    </dgm:pt>
    <dgm:pt modelId="{871173D1-3F6C-42AA-B254-B86DF9B4D3FA}" type="sibTrans" cxnId="{8344FFF1-3F95-411F-86A3-CC993DE9E682}">
      <dgm:prSet/>
      <dgm:spPr/>
      <dgm:t>
        <a:bodyPr/>
        <a:lstStyle/>
        <a:p>
          <a:endParaRPr lang="en-US"/>
        </a:p>
      </dgm:t>
    </dgm:pt>
    <dgm:pt modelId="{00C68FF7-19B2-40C3-B8D0-7F36A4E2997D}">
      <dgm:prSet/>
      <dgm:spPr/>
      <dgm:t>
        <a:bodyPr/>
        <a:lstStyle/>
        <a:p>
          <a:r>
            <a:rPr lang="en-US" smtClean="0"/>
            <a:t>Stakeholders</a:t>
          </a:r>
          <a:endParaRPr lang="en-US" dirty="0" smtClean="0"/>
        </a:p>
      </dgm:t>
    </dgm:pt>
    <dgm:pt modelId="{E05A53C6-29D2-4B6E-86E5-B254AF375C6D}" type="parTrans" cxnId="{4788A2DE-6831-4EC9-ACBB-5EDFB9B5AD13}">
      <dgm:prSet/>
      <dgm:spPr/>
      <dgm:t>
        <a:bodyPr/>
        <a:lstStyle/>
        <a:p>
          <a:endParaRPr lang="en-US"/>
        </a:p>
      </dgm:t>
    </dgm:pt>
    <dgm:pt modelId="{58C7CC9F-A2A9-4D4D-81D6-547C1692F28F}" type="sibTrans" cxnId="{4788A2DE-6831-4EC9-ACBB-5EDFB9B5AD13}">
      <dgm:prSet/>
      <dgm:spPr/>
      <dgm:t>
        <a:bodyPr/>
        <a:lstStyle/>
        <a:p>
          <a:endParaRPr lang="en-US"/>
        </a:p>
      </dgm:t>
    </dgm:pt>
    <dgm:pt modelId="{8AEB2C5D-1B46-4837-8D55-43A7849C14C5}">
      <dgm:prSet/>
      <dgm:spPr/>
      <dgm:t>
        <a:bodyPr/>
        <a:lstStyle/>
        <a:p>
          <a:r>
            <a:rPr lang="en-US" dirty="0" smtClean="0"/>
            <a:t>Regional cooperation</a:t>
          </a:r>
        </a:p>
      </dgm:t>
    </dgm:pt>
    <dgm:pt modelId="{D404E56B-A4A1-4C91-B730-C24734CC76A8}" type="parTrans" cxnId="{9B2204C1-B703-49B9-98C9-A05DA0F78B1F}">
      <dgm:prSet/>
      <dgm:spPr/>
      <dgm:t>
        <a:bodyPr/>
        <a:lstStyle/>
        <a:p>
          <a:endParaRPr lang="en-US"/>
        </a:p>
      </dgm:t>
    </dgm:pt>
    <dgm:pt modelId="{0FF96D9C-2258-477C-BA40-56C4C06AE2F3}" type="sibTrans" cxnId="{9B2204C1-B703-49B9-98C9-A05DA0F78B1F}">
      <dgm:prSet/>
      <dgm:spPr/>
      <dgm:t>
        <a:bodyPr/>
        <a:lstStyle/>
        <a:p>
          <a:endParaRPr lang="en-US"/>
        </a:p>
      </dgm:t>
    </dgm:pt>
    <dgm:pt modelId="{FE657BAC-A4A6-4878-8561-F8D97B55E1AE}">
      <dgm:prSet/>
      <dgm:spPr/>
      <dgm:t>
        <a:bodyPr/>
        <a:lstStyle/>
        <a:p>
          <a:r>
            <a:rPr lang="en-US" smtClean="0"/>
            <a:t>State and local plans</a:t>
          </a:r>
          <a:endParaRPr lang="en-US" dirty="0" smtClean="0"/>
        </a:p>
      </dgm:t>
    </dgm:pt>
    <dgm:pt modelId="{337D2C83-8702-4258-B677-C9D75BB91AB1}" type="parTrans" cxnId="{7E6A55C4-95FC-422C-94AE-16E4226CB645}">
      <dgm:prSet/>
      <dgm:spPr/>
      <dgm:t>
        <a:bodyPr/>
        <a:lstStyle/>
        <a:p>
          <a:endParaRPr lang="en-US"/>
        </a:p>
      </dgm:t>
    </dgm:pt>
    <dgm:pt modelId="{C5CA0F80-D5A2-4F04-A5EB-B410AA68ECBD}" type="sibTrans" cxnId="{7E6A55C4-95FC-422C-94AE-16E4226CB645}">
      <dgm:prSet/>
      <dgm:spPr/>
      <dgm:t>
        <a:bodyPr/>
        <a:lstStyle/>
        <a:p>
          <a:endParaRPr lang="en-US"/>
        </a:p>
      </dgm:t>
    </dgm:pt>
    <dgm:pt modelId="{9C8AFE3A-8189-446E-B453-07552A6B051A}" type="pres">
      <dgm:prSet presAssocID="{AB21675E-690D-4E8C-95F3-D83D36B080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3FE0E9-7A64-44DD-8981-946B42A90FA0}" type="pres">
      <dgm:prSet presAssocID="{7E82C52E-6379-4719-A35F-ED64F82471E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F557B-0756-4C01-8B63-EBDEC1D0FC5C}" type="pres">
      <dgm:prSet presAssocID="{871173D1-3F6C-42AA-B254-B86DF9B4D3FA}" presName="sibTrans" presStyleCnt="0"/>
      <dgm:spPr/>
    </dgm:pt>
    <dgm:pt modelId="{8D006872-997F-4946-BA9B-01970E218955}" type="pres">
      <dgm:prSet presAssocID="{00C68FF7-19B2-40C3-B8D0-7F36A4E2997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1B2A1-B620-4FC9-993A-0AD7CBFC456E}" type="pres">
      <dgm:prSet presAssocID="{58C7CC9F-A2A9-4D4D-81D6-547C1692F28F}" presName="sibTrans" presStyleCnt="0"/>
      <dgm:spPr/>
    </dgm:pt>
    <dgm:pt modelId="{7DB5F369-395A-4098-80C2-455BAC9B3E60}" type="pres">
      <dgm:prSet presAssocID="{8AEB2C5D-1B46-4837-8D55-43A7849C14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3367E8-C8C4-42F5-AAF3-549C9156C075}" type="pres">
      <dgm:prSet presAssocID="{0FF96D9C-2258-477C-BA40-56C4C06AE2F3}" presName="sibTrans" presStyleCnt="0"/>
      <dgm:spPr/>
    </dgm:pt>
    <dgm:pt modelId="{C8990274-F50A-4FBB-A1BD-BC8C6F184F41}" type="pres">
      <dgm:prSet presAssocID="{FE657BAC-A4A6-4878-8561-F8D97B55E1A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2204C1-B703-49B9-98C9-A05DA0F78B1F}" srcId="{AB21675E-690D-4E8C-95F3-D83D36B080D2}" destId="{8AEB2C5D-1B46-4837-8D55-43A7849C14C5}" srcOrd="2" destOrd="0" parTransId="{D404E56B-A4A1-4C91-B730-C24734CC76A8}" sibTransId="{0FF96D9C-2258-477C-BA40-56C4C06AE2F3}"/>
    <dgm:cxn modelId="{7C13E8B9-638F-4A01-835F-92F3C48E2A75}" type="presOf" srcId="{7E82C52E-6379-4719-A35F-ED64F82471ED}" destId="{A73FE0E9-7A64-44DD-8981-946B42A90FA0}" srcOrd="0" destOrd="0" presId="urn:microsoft.com/office/officeart/2005/8/layout/default"/>
    <dgm:cxn modelId="{8344FFF1-3F95-411F-86A3-CC993DE9E682}" srcId="{AB21675E-690D-4E8C-95F3-D83D36B080D2}" destId="{7E82C52E-6379-4719-A35F-ED64F82471ED}" srcOrd="0" destOrd="0" parTransId="{78AAA7AF-B258-4881-B687-F14B60BC277E}" sibTransId="{871173D1-3F6C-42AA-B254-B86DF9B4D3FA}"/>
    <dgm:cxn modelId="{7E6A55C4-95FC-422C-94AE-16E4226CB645}" srcId="{AB21675E-690D-4E8C-95F3-D83D36B080D2}" destId="{FE657BAC-A4A6-4878-8561-F8D97B55E1AE}" srcOrd="3" destOrd="0" parTransId="{337D2C83-8702-4258-B677-C9D75BB91AB1}" sibTransId="{C5CA0F80-D5A2-4F04-A5EB-B410AA68ECBD}"/>
    <dgm:cxn modelId="{D1FE57BB-80E0-4C58-9FC0-DE4C526E37FD}" type="presOf" srcId="{00C68FF7-19B2-40C3-B8D0-7F36A4E2997D}" destId="{8D006872-997F-4946-BA9B-01970E218955}" srcOrd="0" destOrd="0" presId="urn:microsoft.com/office/officeart/2005/8/layout/default"/>
    <dgm:cxn modelId="{19345C9C-F8D3-4BFC-94B3-C211672761E6}" type="presOf" srcId="{AB21675E-690D-4E8C-95F3-D83D36B080D2}" destId="{9C8AFE3A-8189-446E-B453-07552A6B051A}" srcOrd="0" destOrd="0" presId="urn:microsoft.com/office/officeart/2005/8/layout/default"/>
    <dgm:cxn modelId="{7398B461-0772-418D-8326-8B3E93E9D0EE}" type="presOf" srcId="{FE657BAC-A4A6-4878-8561-F8D97B55E1AE}" destId="{C8990274-F50A-4FBB-A1BD-BC8C6F184F41}" srcOrd="0" destOrd="0" presId="urn:microsoft.com/office/officeart/2005/8/layout/default"/>
    <dgm:cxn modelId="{F58B4B1C-25DA-48D0-B2A1-5DE8627F0E96}" type="presOf" srcId="{8AEB2C5D-1B46-4837-8D55-43A7849C14C5}" destId="{7DB5F369-395A-4098-80C2-455BAC9B3E60}" srcOrd="0" destOrd="0" presId="urn:microsoft.com/office/officeart/2005/8/layout/default"/>
    <dgm:cxn modelId="{4788A2DE-6831-4EC9-ACBB-5EDFB9B5AD13}" srcId="{AB21675E-690D-4E8C-95F3-D83D36B080D2}" destId="{00C68FF7-19B2-40C3-B8D0-7F36A4E2997D}" srcOrd="1" destOrd="0" parTransId="{E05A53C6-29D2-4B6E-86E5-B254AF375C6D}" sibTransId="{58C7CC9F-A2A9-4D4D-81D6-547C1692F28F}"/>
    <dgm:cxn modelId="{A1409FB5-2B09-45C1-A723-FEF09F9228A7}" type="presParOf" srcId="{9C8AFE3A-8189-446E-B453-07552A6B051A}" destId="{A73FE0E9-7A64-44DD-8981-946B42A90FA0}" srcOrd="0" destOrd="0" presId="urn:microsoft.com/office/officeart/2005/8/layout/default"/>
    <dgm:cxn modelId="{DDD1119D-8D4A-4FD3-936E-834B0EC29871}" type="presParOf" srcId="{9C8AFE3A-8189-446E-B453-07552A6B051A}" destId="{6EEF557B-0756-4C01-8B63-EBDEC1D0FC5C}" srcOrd="1" destOrd="0" presId="urn:microsoft.com/office/officeart/2005/8/layout/default"/>
    <dgm:cxn modelId="{E86D16D9-C99C-40C0-9983-6EC4D021B881}" type="presParOf" srcId="{9C8AFE3A-8189-446E-B453-07552A6B051A}" destId="{8D006872-997F-4946-BA9B-01970E218955}" srcOrd="2" destOrd="0" presId="urn:microsoft.com/office/officeart/2005/8/layout/default"/>
    <dgm:cxn modelId="{A44F8D8C-E7F4-4312-B5C9-E2D1A7BFD378}" type="presParOf" srcId="{9C8AFE3A-8189-446E-B453-07552A6B051A}" destId="{85E1B2A1-B620-4FC9-993A-0AD7CBFC456E}" srcOrd="3" destOrd="0" presId="urn:microsoft.com/office/officeart/2005/8/layout/default"/>
    <dgm:cxn modelId="{AAB8FEFA-BE5C-45D5-9B98-F434DA5D35BC}" type="presParOf" srcId="{9C8AFE3A-8189-446E-B453-07552A6B051A}" destId="{7DB5F369-395A-4098-80C2-455BAC9B3E60}" srcOrd="4" destOrd="0" presId="urn:microsoft.com/office/officeart/2005/8/layout/default"/>
    <dgm:cxn modelId="{5A8F7E9C-0ADD-41AD-ACEC-F95DA3FB5A46}" type="presParOf" srcId="{9C8AFE3A-8189-446E-B453-07552A6B051A}" destId="{233367E8-C8C4-42F5-AAF3-549C9156C075}" srcOrd="5" destOrd="0" presId="urn:microsoft.com/office/officeart/2005/8/layout/default"/>
    <dgm:cxn modelId="{92AE16E5-7326-44D8-9704-07872B5057B4}" type="presParOf" srcId="{9C8AFE3A-8189-446E-B453-07552A6B051A}" destId="{C8990274-F50A-4FBB-A1BD-BC8C6F184F4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429C53D-61E1-4A8A-A4F3-16489F770133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D26EFD1-09C2-4F40-A79F-8CD59E9FE4AA}">
      <dgm:prSet phldrT="[Text]"/>
      <dgm:spPr/>
      <dgm:t>
        <a:bodyPr/>
        <a:lstStyle/>
        <a:p>
          <a:r>
            <a:rPr lang="en-US" dirty="0" smtClean="0"/>
            <a:t>Forecasting travel demand</a:t>
          </a:r>
        </a:p>
      </dgm:t>
    </dgm:pt>
    <dgm:pt modelId="{46EABC8C-D59A-45F6-8BDF-8D74738B7BDC}" type="parTrans" cxnId="{9515A29F-1805-4383-9927-478E9CAE116A}">
      <dgm:prSet/>
      <dgm:spPr/>
      <dgm:t>
        <a:bodyPr/>
        <a:lstStyle/>
        <a:p>
          <a:endParaRPr lang="en-US"/>
        </a:p>
      </dgm:t>
    </dgm:pt>
    <dgm:pt modelId="{790FA0F0-40E7-44E1-882B-3BF143FD78A3}" type="sibTrans" cxnId="{9515A29F-1805-4383-9927-478E9CAE116A}">
      <dgm:prSet/>
      <dgm:spPr/>
      <dgm:t>
        <a:bodyPr/>
        <a:lstStyle/>
        <a:p>
          <a:endParaRPr lang="en-US"/>
        </a:p>
      </dgm:t>
    </dgm:pt>
    <dgm:pt modelId="{076A6613-7C41-4A1A-85FD-B55FD5A47FAD}">
      <dgm:prSet phldrT="[Text]"/>
      <dgm:spPr/>
      <dgm:t>
        <a:bodyPr/>
        <a:lstStyle/>
        <a:p>
          <a:r>
            <a:rPr lang="en-US" smtClean="0"/>
            <a:t>Florida Standard Urban Transportation Model Structure (FSUTMS) with Cube Voyager Modeling Engine</a:t>
          </a:r>
          <a:endParaRPr lang="en-US" dirty="0"/>
        </a:p>
      </dgm:t>
    </dgm:pt>
    <dgm:pt modelId="{12B5C127-0AAA-4557-BD27-F56CD7474E7A}" type="parTrans" cxnId="{CA3D6BDB-EFCC-4B96-B023-6783736A4953}">
      <dgm:prSet/>
      <dgm:spPr/>
      <dgm:t>
        <a:bodyPr/>
        <a:lstStyle/>
        <a:p>
          <a:endParaRPr lang="en-US"/>
        </a:p>
      </dgm:t>
    </dgm:pt>
    <dgm:pt modelId="{67A7B23B-9F3A-408F-8113-E6913F50543C}" type="sibTrans" cxnId="{CA3D6BDB-EFCC-4B96-B023-6783736A4953}">
      <dgm:prSet/>
      <dgm:spPr/>
      <dgm:t>
        <a:bodyPr/>
        <a:lstStyle/>
        <a:p>
          <a:endParaRPr lang="en-US"/>
        </a:p>
      </dgm:t>
    </dgm:pt>
    <dgm:pt modelId="{AA5D7F35-01F8-4006-B2BA-325B9D5E02A1}">
      <dgm:prSet phldrT="[Text]"/>
      <dgm:spPr/>
      <dgm:t>
        <a:bodyPr/>
        <a:lstStyle/>
        <a:p>
          <a:r>
            <a:rPr lang="en-US" smtClean="0"/>
            <a:t>Travel demand</a:t>
          </a:r>
          <a:endParaRPr lang="en-US" dirty="0"/>
        </a:p>
      </dgm:t>
    </dgm:pt>
    <dgm:pt modelId="{066D10E1-B7FC-4FE2-92BE-E483770855B7}" type="parTrans" cxnId="{C42BE54A-D3B5-4B2F-8D35-BBC45F5BF968}">
      <dgm:prSet/>
      <dgm:spPr/>
      <dgm:t>
        <a:bodyPr/>
        <a:lstStyle/>
        <a:p>
          <a:endParaRPr lang="en-US"/>
        </a:p>
      </dgm:t>
    </dgm:pt>
    <dgm:pt modelId="{20104BE1-6A16-4B40-81AB-2697802942B5}" type="sibTrans" cxnId="{C42BE54A-D3B5-4B2F-8D35-BBC45F5BF968}">
      <dgm:prSet/>
      <dgm:spPr/>
      <dgm:t>
        <a:bodyPr/>
        <a:lstStyle/>
        <a:p>
          <a:endParaRPr lang="en-US"/>
        </a:p>
      </dgm:t>
    </dgm:pt>
    <dgm:pt modelId="{16850F17-7E22-4996-BC20-5B07A6ED39B6}">
      <dgm:prSet phldrT="[Text]"/>
      <dgm:spPr/>
      <dgm:t>
        <a:bodyPr/>
        <a:lstStyle/>
        <a:p>
          <a:r>
            <a:rPr lang="en-US" smtClean="0"/>
            <a:t>Number of vehicles or people using the system</a:t>
          </a:r>
          <a:endParaRPr lang="en-US" dirty="0"/>
        </a:p>
      </dgm:t>
    </dgm:pt>
    <dgm:pt modelId="{9D722A8C-43E2-4568-88F6-07E1048EFF82}" type="parTrans" cxnId="{F75DF25B-6E29-4CD9-9753-508059750948}">
      <dgm:prSet/>
      <dgm:spPr/>
      <dgm:t>
        <a:bodyPr/>
        <a:lstStyle/>
        <a:p>
          <a:endParaRPr lang="en-US"/>
        </a:p>
      </dgm:t>
    </dgm:pt>
    <dgm:pt modelId="{C5D933BA-1E3E-4A09-BBE3-F56DF779ACBA}" type="sibTrans" cxnId="{F75DF25B-6E29-4CD9-9753-508059750948}">
      <dgm:prSet/>
      <dgm:spPr/>
      <dgm:t>
        <a:bodyPr/>
        <a:lstStyle/>
        <a:p>
          <a:endParaRPr lang="en-US"/>
        </a:p>
      </dgm:t>
    </dgm:pt>
    <dgm:pt modelId="{B5AC384B-5904-41E8-BF85-05A4A96A27D0}">
      <dgm:prSet phldrT="[Text]"/>
      <dgm:spPr/>
      <dgm:t>
        <a:bodyPr/>
        <a:lstStyle/>
        <a:p>
          <a:r>
            <a:rPr lang="en-US" b="1" smtClean="0"/>
            <a:t>Future Directions</a:t>
          </a:r>
          <a:endParaRPr lang="en-US" b="1" dirty="0"/>
        </a:p>
      </dgm:t>
    </dgm:pt>
    <dgm:pt modelId="{A5B68B09-EB42-443A-99BC-FF34B23653C0}" type="parTrans" cxnId="{0C545667-DD03-4C8D-99F5-751CE30BFF0E}">
      <dgm:prSet/>
      <dgm:spPr/>
      <dgm:t>
        <a:bodyPr/>
        <a:lstStyle/>
        <a:p>
          <a:endParaRPr lang="en-US"/>
        </a:p>
      </dgm:t>
    </dgm:pt>
    <dgm:pt modelId="{A9D9C5EE-F250-4B13-9C43-B2CD14C5E102}" type="sibTrans" cxnId="{0C545667-DD03-4C8D-99F5-751CE30BFF0E}">
      <dgm:prSet/>
      <dgm:spPr/>
      <dgm:t>
        <a:bodyPr/>
        <a:lstStyle/>
        <a:p>
          <a:endParaRPr lang="en-US"/>
        </a:p>
      </dgm:t>
    </dgm:pt>
    <dgm:pt modelId="{BFEF44B0-5975-4792-8C3D-C915948FE920}">
      <dgm:prSet phldrT="[Text]"/>
      <dgm:spPr/>
      <dgm:t>
        <a:bodyPr/>
        <a:lstStyle/>
        <a:p>
          <a:r>
            <a:rPr lang="en-US" smtClean="0"/>
            <a:t>Activity-based models</a:t>
          </a:r>
          <a:endParaRPr lang="en-US" dirty="0"/>
        </a:p>
      </dgm:t>
    </dgm:pt>
    <dgm:pt modelId="{E5366DDE-6A25-40A9-BB8E-183189C13B08}" type="parTrans" cxnId="{12C05C42-0093-4937-9D30-F739DA649D4F}">
      <dgm:prSet/>
      <dgm:spPr/>
      <dgm:t>
        <a:bodyPr/>
        <a:lstStyle/>
        <a:p>
          <a:endParaRPr lang="en-US"/>
        </a:p>
      </dgm:t>
    </dgm:pt>
    <dgm:pt modelId="{97B36BA5-2229-4CDD-86C7-70042443D258}" type="sibTrans" cxnId="{12C05C42-0093-4937-9D30-F739DA649D4F}">
      <dgm:prSet/>
      <dgm:spPr/>
      <dgm:t>
        <a:bodyPr/>
        <a:lstStyle/>
        <a:p>
          <a:endParaRPr lang="en-US"/>
        </a:p>
      </dgm:t>
    </dgm:pt>
    <dgm:pt modelId="{46EEC403-2373-4B7B-BC76-3C0BF9952AB8}">
      <dgm:prSet phldrT="[Text]"/>
      <dgm:spPr/>
      <dgm:t>
        <a:bodyPr/>
        <a:lstStyle/>
        <a:p>
          <a:r>
            <a:rPr lang="en-US" smtClean="0"/>
            <a:t>Uses four-step process</a:t>
          </a:r>
          <a:endParaRPr lang="en-US" dirty="0"/>
        </a:p>
      </dgm:t>
    </dgm:pt>
    <dgm:pt modelId="{C1A1981D-7561-47E5-9526-8B0570AE62D5}" type="parTrans" cxnId="{1496141D-1697-499F-BBD5-921A7D3485A4}">
      <dgm:prSet/>
      <dgm:spPr/>
      <dgm:t>
        <a:bodyPr/>
        <a:lstStyle/>
        <a:p>
          <a:endParaRPr lang="en-US"/>
        </a:p>
      </dgm:t>
    </dgm:pt>
    <dgm:pt modelId="{48C65BD1-C195-41C1-8F03-3C59201AB187}" type="sibTrans" cxnId="{1496141D-1697-499F-BBD5-921A7D3485A4}">
      <dgm:prSet/>
      <dgm:spPr/>
      <dgm:t>
        <a:bodyPr/>
        <a:lstStyle/>
        <a:p>
          <a:endParaRPr lang="en-US"/>
        </a:p>
      </dgm:t>
    </dgm:pt>
    <dgm:pt modelId="{84E6F909-3AE3-46A3-9145-45876A9C1FD4}" type="pres">
      <dgm:prSet presAssocID="{E429C53D-61E1-4A8A-A4F3-16489F77013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78C9AF-6AEB-4F06-B4D4-7D7FBE901346}" type="pres">
      <dgm:prSet presAssocID="{1D26EFD1-09C2-4F40-A79F-8CD59E9FE4AA}" presName="parentLin" presStyleCnt="0"/>
      <dgm:spPr/>
    </dgm:pt>
    <dgm:pt modelId="{216EE1AE-A265-42C3-A675-48E60AB6C0EB}" type="pres">
      <dgm:prSet presAssocID="{1D26EFD1-09C2-4F40-A79F-8CD59E9FE4A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C19D246-3633-44A4-8724-058997231C58}" type="pres">
      <dgm:prSet presAssocID="{1D26EFD1-09C2-4F40-A79F-8CD59E9FE4A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D60FFE-549F-4997-A853-19A71D76C90B}" type="pres">
      <dgm:prSet presAssocID="{1D26EFD1-09C2-4F40-A79F-8CD59E9FE4AA}" presName="negativeSpace" presStyleCnt="0"/>
      <dgm:spPr/>
    </dgm:pt>
    <dgm:pt modelId="{7C7A2BB8-E91A-4123-9BB1-5BD923834617}" type="pres">
      <dgm:prSet presAssocID="{1D26EFD1-09C2-4F40-A79F-8CD59E9FE4AA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AC9142-C95C-40DA-B5F9-52C692632D92}" type="pres">
      <dgm:prSet presAssocID="{790FA0F0-40E7-44E1-882B-3BF143FD78A3}" presName="spaceBetweenRectangles" presStyleCnt="0"/>
      <dgm:spPr/>
    </dgm:pt>
    <dgm:pt modelId="{B635FD10-E9E3-461A-969E-F4C51D571FA5}" type="pres">
      <dgm:prSet presAssocID="{AA5D7F35-01F8-4006-B2BA-325B9D5E02A1}" presName="parentLin" presStyleCnt="0"/>
      <dgm:spPr/>
    </dgm:pt>
    <dgm:pt modelId="{70D65C0B-45D3-4930-B0DA-B2B6FFDCCB47}" type="pres">
      <dgm:prSet presAssocID="{AA5D7F35-01F8-4006-B2BA-325B9D5E02A1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B364EAE5-42B5-486B-AFFC-7E856327B553}" type="pres">
      <dgm:prSet presAssocID="{AA5D7F35-01F8-4006-B2BA-325B9D5E02A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2C5BDB-5F4E-432E-8D2C-77DD00866173}" type="pres">
      <dgm:prSet presAssocID="{AA5D7F35-01F8-4006-B2BA-325B9D5E02A1}" presName="negativeSpace" presStyleCnt="0"/>
      <dgm:spPr/>
    </dgm:pt>
    <dgm:pt modelId="{7347E296-B87E-4A2F-BC81-4E10E353D193}" type="pres">
      <dgm:prSet presAssocID="{AA5D7F35-01F8-4006-B2BA-325B9D5E02A1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C3923A-966D-462F-8734-965A1C1CCB08}" type="pres">
      <dgm:prSet presAssocID="{20104BE1-6A16-4B40-81AB-2697802942B5}" presName="spaceBetweenRectangles" presStyleCnt="0"/>
      <dgm:spPr/>
    </dgm:pt>
    <dgm:pt modelId="{336D7C49-717D-4563-9BFD-69572743A473}" type="pres">
      <dgm:prSet presAssocID="{B5AC384B-5904-41E8-BF85-05A4A96A27D0}" presName="parentLin" presStyleCnt="0"/>
      <dgm:spPr/>
    </dgm:pt>
    <dgm:pt modelId="{F13ADB4B-1CED-4953-B8A7-41B9776628F4}" type="pres">
      <dgm:prSet presAssocID="{B5AC384B-5904-41E8-BF85-05A4A96A27D0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5EC6C51B-2131-414D-898C-AE9B8969505F}" type="pres">
      <dgm:prSet presAssocID="{B5AC384B-5904-41E8-BF85-05A4A96A27D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BECCC9C-A26B-41F7-B65D-981DCA0B4B3E}" type="pres">
      <dgm:prSet presAssocID="{B5AC384B-5904-41E8-BF85-05A4A96A27D0}" presName="negativeSpace" presStyleCnt="0"/>
      <dgm:spPr/>
    </dgm:pt>
    <dgm:pt modelId="{8EC819CA-E2A3-4A19-84F7-E6492DB56794}" type="pres">
      <dgm:prSet presAssocID="{B5AC384B-5904-41E8-BF85-05A4A96A27D0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DF51340-EF3F-4B16-993B-9F0541DDFE26}" type="presOf" srcId="{46EEC403-2373-4B7B-BC76-3C0BF9952AB8}" destId="{7C7A2BB8-E91A-4123-9BB1-5BD923834617}" srcOrd="0" destOrd="1" presId="urn:microsoft.com/office/officeart/2005/8/layout/list1"/>
    <dgm:cxn modelId="{6C5ECB22-32FF-4340-B58F-6BC7A08A2F15}" type="presOf" srcId="{AA5D7F35-01F8-4006-B2BA-325B9D5E02A1}" destId="{B364EAE5-42B5-486B-AFFC-7E856327B553}" srcOrd="1" destOrd="0" presId="urn:microsoft.com/office/officeart/2005/8/layout/list1"/>
    <dgm:cxn modelId="{69264FA2-D980-404B-930C-075D6DE23C3F}" type="presOf" srcId="{BFEF44B0-5975-4792-8C3D-C915948FE920}" destId="{8EC819CA-E2A3-4A19-84F7-E6492DB56794}" srcOrd="0" destOrd="0" presId="urn:microsoft.com/office/officeart/2005/8/layout/list1"/>
    <dgm:cxn modelId="{B65C2636-4814-4A1A-B2D4-BBFF87FB8C0A}" type="presOf" srcId="{E429C53D-61E1-4A8A-A4F3-16489F770133}" destId="{84E6F909-3AE3-46A3-9145-45876A9C1FD4}" srcOrd="0" destOrd="0" presId="urn:microsoft.com/office/officeart/2005/8/layout/list1"/>
    <dgm:cxn modelId="{CA3D6BDB-EFCC-4B96-B023-6783736A4953}" srcId="{1D26EFD1-09C2-4F40-A79F-8CD59E9FE4AA}" destId="{076A6613-7C41-4A1A-85FD-B55FD5A47FAD}" srcOrd="0" destOrd="0" parTransId="{12B5C127-0AAA-4557-BD27-F56CD7474E7A}" sibTransId="{67A7B23B-9F3A-408F-8113-E6913F50543C}"/>
    <dgm:cxn modelId="{9515A29F-1805-4383-9927-478E9CAE116A}" srcId="{E429C53D-61E1-4A8A-A4F3-16489F770133}" destId="{1D26EFD1-09C2-4F40-A79F-8CD59E9FE4AA}" srcOrd="0" destOrd="0" parTransId="{46EABC8C-D59A-45F6-8BDF-8D74738B7BDC}" sibTransId="{790FA0F0-40E7-44E1-882B-3BF143FD78A3}"/>
    <dgm:cxn modelId="{922D3275-53E3-490F-8E67-E971E2DE8160}" type="presOf" srcId="{1D26EFD1-09C2-4F40-A79F-8CD59E9FE4AA}" destId="{216EE1AE-A265-42C3-A675-48E60AB6C0EB}" srcOrd="0" destOrd="0" presId="urn:microsoft.com/office/officeart/2005/8/layout/list1"/>
    <dgm:cxn modelId="{F75DF25B-6E29-4CD9-9753-508059750948}" srcId="{AA5D7F35-01F8-4006-B2BA-325B9D5E02A1}" destId="{16850F17-7E22-4996-BC20-5B07A6ED39B6}" srcOrd="0" destOrd="0" parTransId="{9D722A8C-43E2-4568-88F6-07E1048EFF82}" sibTransId="{C5D933BA-1E3E-4A09-BBE3-F56DF779ACBA}"/>
    <dgm:cxn modelId="{178159D8-B8F8-4057-80F2-0C5AABD728FC}" type="presOf" srcId="{B5AC384B-5904-41E8-BF85-05A4A96A27D0}" destId="{F13ADB4B-1CED-4953-B8A7-41B9776628F4}" srcOrd="0" destOrd="0" presId="urn:microsoft.com/office/officeart/2005/8/layout/list1"/>
    <dgm:cxn modelId="{C42BE54A-D3B5-4B2F-8D35-BBC45F5BF968}" srcId="{E429C53D-61E1-4A8A-A4F3-16489F770133}" destId="{AA5D7F35-01F8-4006-B2BA-325B9D5E02A1}" srcOrd="1" destOrd="0" parTransId="{066D10E1-B7FC-4FE2-92BE-E483770855B7}" sibTransId="{20104BE1-6A16-4B40-81AB-2697802942B5}"/>
    <dgm:cxn modelId="{2DB7572C-C0BC-4FED-8D16-675240430D08}" type="presOf" srcId="{1D26EFD1-09C2-4F40-A79F-8CD59E9FE4AA}" destId="{9C19D246-3633-44A4-8724-058997231C58}" srcOrd="1" destOrd="0" presId="urn:microsoft.com/office/officeart/2005/8/layout/list1"/>
    <dgm:cxn modelId="{1BD11D1A-19D3-4298-B483-BAA87DBA7C5A}" type="presOf" srcId="{AA5D7F35-01F8-4006-B2BA-325B9D5E02A1}" destId="{70D65C0B-45D3-4930-B0DA-B2B6FFDCCB47}" srcOrd="0" destOrd="0" presId="urn:microsoft.com/office/officeart/2005/8/layout/list1"/>
    <dgm:cxn modelId="{12C05C42-0093-4937-9D30-F739DA649D4F}" srcId="{B5AC384B-5904-41E8-BF85-05A4A96A27D0}" destId="{BFEF44B0-5975-4792-8C3D-C915948FE920}" srcOrd="0" destOrd="0" parTransId="{E5366DDE-6A25-40A9-BB8E-183189C13B08}" sibTransId="{97B36BA5-2229-4CDD-86C7-70042443D258}"/>
    <dgm:cxn modelId="{D82E7C13-13D4-4FD6-9A7F-3FD6D50D0BEF}" type="presOf" srcId="{076A6613-7C41-4A1A-85FD-B55FD5A47FAD}" destId="{7C7A2BB8-E91A-4123-9BB1-5BD923834617}" srcOrd="0" destOrd="0" presId="urn:microsoft.com/office/officeart/2005/8/layout/list1"/>
    <dgm:cxn modelId="{9EBB2D7C-9FDC-4640-8111-D02A6B9FFB19}" type="presOf" srcId="{B5AC384B-5904-41E8-BF85-05A4A96A27D0}" destId="{5EC6C51B-2131-414D-898C-AE9B8969505F}" srcOrd="1" destOrd="0" presId="urn:microsoft.com/office/officeart/2005/8/layout/list1"/>
    <dgm:cxn modelId="{B6FAF29F-976E-423C-BCA4-2F9C09B2F7AB}" type="presOf" srcId="{16850F17-7E22-4996-BC20-5B07A6ED39B6}" destId="{7347E296-B87E-4A2F-BC81-4E10E353D193}" srcOrd="0" destOrd="0" presId="urn:microsoft.com/office/officeart/2005/8/layout/list1"/>
    <dgm:cxn modelId="{1496141D-1697-499F-BBD5-921A7D3485A4}" srcId="{1D26EFD1-09C2-4F40-A79F-8CD59E9FE4AA}" destId="{46EEC403-2373-4B7B-BC76-3C0BF9952AB8}" srcOrd="1" destOrd="0" parTransId="{C1A1981D-7561-47E5-9526-8B0570AE62D5}" sibTransId="{48C65BD1-C195-41C1-8F03-3C59201AB187}"/>
    <dgm:cxn modelId="{0C545667-DD03-4C8D-99F5-751CE30BFF0E}" srcId="{E429C53D-61E1-4A8A-A4F3-16489F770133}" destId="{B5AC384B-5904-41E8-BF85-05A4A96A27D0}" srcOrd="2" destOrd="0" parTransId="{A5B68B09-EB42-443A-99BC-FF34B23653C0}" sibTransId="{A9D9C5EE-F250-4B13-9C43-B2CD14C5E102}"/>
    <dgm:cxn modelId="{F8C2BA8F-A380-42B8-8F99-4F0D885438F3}" type="presParOf" srcId="{84E6F909-3AE3-46A3-9145-45876A9C1FD4}" destId="{E578C9AF-6AEB-4F06-B4D4-7D7FBE901346}" srcOrd="0" destOrd="0" presId="urn:microsoft.com/office/officeart/2005/8/layout/list1"/>
    <dgm:cxn modelId="{1AA39985-C382-4A20-B8C5-BAE7780DFC98}" type="presParOf" srcId="{E578C9AF-6AEB-4F06-B4D4-7D7FBE901346}" destId="{216EE1AE-A265-42C3-A675-48E60AB6C0EB}" srcOrd="0" destOrd="0" presId="urn:microsoft.com/office/officeart/2005/8/layout/list1"/>
    <dgm:cxn modelId="{B67CF84E-6862-4D6A-843E-81454B2740EF}" type="presParOf" srcId="{E578C9AF-6AEB-4F06-B4D4-7D7FBE901346}" destId="{9C19D246-3633-44A4-8724-058997231C58}" srcOrd="1" destOrd="0" presId="urn:microsoft.com/office/officeart/2005/8/layout/list1"/>
    <dgm:cxn modelId="{33F02E62-FFB4-4923-B38F-DE179220982D}" type="presParOf" srcId="{84E6F909-3AE3-46A3-9145-45876A9C1FD4}" destId="{89D60FFE-549F-4997-A853-19A71D76C90B}" srcOrd="1" destOrd="0" presId="urn:microsoft.com/office/officeart/2005/8/layout/list1"/>
    <dgm:cxn modelId="{531D5767-FE41-4C8C-83EF-1A65FC853BF3}" type="presParOf" srcId="{84E6F909-3AE3-46A3-9145-45876A9C1FD4}" destId="{7C7A2BB8-E91A-4123-9BB1-5BD923834617}" srcOrd="2" destOrd="0" presId="urn:microsoft.com/office/officeart/2005/8/layout/list1"/>
    <dgm:cxn modelId="{0706566C-D790-4FA4-A73B-2416E1403455}" type="presParOf" srcId="{84E6F909-3AE3-46A3-9145-45876A9C1FD4}" destId="{CDAC9142-C95C-40DA-B5F9-52C692632D92}" srcOrd="3" destOrd="0" presId="urn:microsoft.com/office/officeart/2005/8/layout/list1"/>
    <dgm:cxn modelId="{1C27E84C-1039-4E2F-AEF3-265EBED05119}" type="presParOf" srcId="{84E6F909-3AE3-46A3-9145-45876A9C1FD4}" destId="{B635FD10-E9E3-461A-969E-F4C51D571FA5}" srcOrd="4" destOrd="0" presId="urn:microsoft.com/office/officeart/2005/8/layout/list1"/>
    <dgm:cxn modelId="{E9718315-F17B-4C11-B79A-3D442135BC75}" type="presParOf" srcId="{B635FD10-E9E3-461A-969E-F4C51D571FA5}" destId="{70D65C0B-45D3-4930-B0DA-B2B6FFDCCB47}" srcOrd="0" destOrd="0" presId="urn:microsoft.com/office/officeart/2005/8/layout/list1"/>
    <dgm:cxn modelId="{952B9CB3-24F3-4E7D-ABEB-EBF1B4552952}" type="presParOf" srcId="{B635FD10-E9E3-461A-969E-F4C51D571FA5}" destId="{B364EAE5-42B5-486B-AFFC-7E856327B553}" srcOrd="1" destOrd="0" presId="urn:microsoft.com/office/officeart/2005/8/layout/list1"/>
    <dgm:cxn modelId="{30B06B10-6554-4DDA-92C9-B0C51CC6F940}" type="presParOf" srcId="{84E6F909-3AE3-46A3-9145-45876A9C1FD4}" destId="{F32C5BDB-5F4E-432E-8D2C-77DD00866173}" srcOrd="5" destOrd="0" presId="urn:microsoft.com/office/officeart/2005/8/layout/list1"/>
    <dgm:cxn modelId="{A1BC53FD-7C81-40D3-A808-A14F0268666C}" type="presParOf" srcId="{84E6F909-3AE3-46A3-9145-45876A9C1FD4}" destId="{7347E296-B87E-4A2F-BC81-4E10E353D193}" srcOrd="6" destOrd="0" presId="urn:microsoft.com/office/officeart/2005/8/layout/list1"/>
    <dgm:cxn modelId="{B125BCD3-23E7-417D-B36C-ADEA91D74B59}" type="presParOf" srcId="{84E6F909-3AE3-46A3-9145-45876A9C1FD4}" destId="{84C3923A-966D-462F-8734-965A1C1CCB08}" srcOrd="7" destOrd="0" presId="urn:microsoft.com/office/officeart/2005/8/layout/list1"/>
    <dgm:cxn modelId="{43D8698F-08F2-4739-B197-477F0E1C6266}" type="presParOf" srcId="{84E6F909-3AE3-46A3-9145-45876A9C1FD4}" destId="{336D7C49-717D-4563-9BFD-69572743A473}" srcOrd="8" destOrd="0" presId="urn:microsoft.com/office/officeart/2005/8/layout/list1"/>
    <dgm:cxn modelId="{9CB196D7-BC3C-4CEA-8192-75DBC927FE02}" type="presParOf" srcId="{336D7C49-717D-4563-9BFD-69572743A473}" destId="{F13ADB4B-1CED-4953-B8A7-41B9776628F4}" srcOrd="0" destOrd="0" presId="urn:microsoft.com/office/officeart/2005/8/layout/list1"/>
    <dgm:cxn modelId="{902785E2-0583-460E-B0D1-BFBED5F89E48}" type="presParOf" srcId="{336D7C49-717D-4563-9BFD-69572743A473}" destId="{5EC6C51B-2131-414D-898C-AE9B8969505F}" srcOrd="1" destOrd="0" presId="urn:microsoft.com/office/officeart/2005/8/layout/list1"/>
    <dgm:cxn modelId="{662BF93F-633A-4893-94DB-47F523E3E8E5}" type="presParOf" srcId="{84E6F909-3AE3-46A3-9145-45876A9C1FD4}" destId="{DBECCC9C-A26B-41F7-B65D-981DCA0B4B3E}" srcOrd="9" destOrd="0" presId="urn:microsoft.com/office/officeart/2005/8/layout/list1"/>
    <dgm:cxn modelId="{B6FE705D-A919-4A56-B882-F9504AEE23DE}" type="presParOf" srcId="{84E6F909-3AE3-46A3-9145-45876A9C1FD4}" destId="{8EC819CA-E2A3-4A19-84F7-E6492DB5679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DF2903D-FBCE-4979-91A2-D826A2578739}" type="doc">
      <dgm:prSet loTypeId="urn:microsoft.com/office/officeart/2005/8/layout/funnel1" loCatId="process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69A2581-B7A1-49CF-9399-359678413ADC}">
      <dgm:prSet phldrT="[Text]" custT="1"/>
      <dgm:spPr/>
      <dgm:t>
        <a:bodyPr/>
        <a:lstStyle/>
        <a:p>
          <a:r>
            <a:rPr lang="en-US" sz="1050" b="1" dirty="0" smtClean="0"/>
            <a:t>Population</a:t>
          </a:r>
        </a:p>
        <a:p>
          <a:r>
            <a:rPr lang="en-US" sz="1050" b="1" dirty="0" smtClean="0"/>
            <a:t>Economic </a:t>
          </a:r>
        </a:p>
        <a:p>
          <a:r>
            <a:rPr lang="en-US" sz="1050" b="1" dirty="0" smtClean="0"/>
            <a:t>Land use</a:t>
          </a:r>
          <a:endParaRPr lang="en-US" sz="1050" b="1" dirty="0"/>
        </a:p>
      </dgm:t>
    </dgm:pt>
    <dgm:pt modelId="{79FEA93E-717A-4B8C-92D3-8F24D56BC71F}" type="parTrans" cxnId="{B88630DC-C57A-46FC-84A9-92FEC9F617CD}">
      <dgm:prSet/>
      <dgm:spPr/>
      <dgm:t>
        <a:bodyPr/>
        <a:lstStyle/>
        <a:p>
          <a:endParaRPr lang="en-US"/>
        </a:p>
      </dgm:t>
    </dgm:pt>
    <dgm:pt modelId="{153465ED-4441-4A24-9965-0149EFCF1CED}" type="sibTrans" cxnId="{B88630DC-C57A-46FC-84A9-92FEC9F617CD}">
      <dgm:prSet/>
      <dgm:spPr/>
      <dgm:t>
        <a:bodyPr/>
        <a:lstStyle/>
        <a:p>
          <a:endParaRPr lang="en-US"/>
        </a:p>
      </dgm:t>
    </dgm:pt>
    <dgm:pt modelId="{1E5B5E86-20B3-411B-8E5D-AF808E33082A}">
      <dgm:prSet phldrT="[Text]" custT="1"/>
      <dgm:spPr/>
      <dgm:t>
        <a:bodyPr/>
        <a:lstStyle/>
        <a:p>
          <a:r>
            <a:rPr lang="en-US" sz="1050" b="1" dirty="0" smtClean="0"/>
            <a:t>Transportation</a:t>
          </a:r>
        </a:p>
        <a:p>
          <a:r>
            <a:rPr lang="en-US" sz="1050" b="1" dirty="0" smtClean="0"/>
            <a:t>System</a:t>
          </a:r>
          <a:endParaRPr lang="en-US" sz="1050" b="1" dirty="0"/>
        </a:p>
      </dgm:t>
    </dgm:pt>
    <dgm:pt modelId="{E2C58685-4818-4E7B-932B-831E451CA9F2}" type="parTrans" cxnId="{2FF0E73C-4E5B-4C8D-A1F0-B71694508BFF}">
      <dgm:prSet/>
      <dgm:spPr/>
      <dgm:t>
        <a:bodyPr/>
        <a:lstStyle/>
        <a:p>
          <a:endParaRPr lang="en-US"/>
        </a:p>
      </dgm:t>
    </dgm:pt>
    <dgm:pt modelId="{D7139A65-EFBE-4EEF-80D4-5947D044F5F8}" type="sibTrans" cxnId="{2FF0E73C-4E5B-4C8D-A1F0-B71694508BFF}">
      <dgm:prSet/>
      <dgm:spPr/>
      <dgm:t>
        <a:bodyPr/>
        <a:lstStyle/>
        <a:p>
          <a:endParaRPr lang="en-US"/>
        </a:p>
      </dgm:t>
    </dgm:pt>
    <dgm:pt modelId="{D82649B0-0491-459E-A98D-3812FCE8E4A7}">
      <dgm:prSet phldrT="[Text]" custT="1"/>
      <dgm:spPr/>
      <dgm:t>
        <a:bodyPr/>
        <a:lstStyle/>
        <a:p>
          <a:r>
            <a:rPr lang="en-US" sz="1050" b="1" dirty="0" smtClean="0"/>
            <a:t>Assumptions</a:t>
          </a:r>
          <a:endParaRPr lang="en-US" sz="1050" b="1" dirty="0"/>
        </a:p>
      </dgm:t>
    </dgm:pt>
    <dgm:pt modelId="{3066714D-BE9F-43E4-84DB-26315AF719F1}" type="parTrans" cxnId="{D37EAB05-CDA8-4ECA-9D9D-2EEA17390B06}">
      <dgm:prSet/>
      <dgm:spPr/>
      <dgm:t>
        <a:bodyPr/>
        <a:lstStyle/>
        <a:p>
          <a:endParaRPr lang="en-US"/>
        </a:p>
      </dgm:t>
    </dgm:pt>
    <dgm:pt modelId="{59A3AE7D-C7D7-4C85-A00F-B893AB0C2C49}" type="sibTrans" cxnId="{D37EAB05-CDA8-4ECA-9D9D-2EEA17390B06}">
      <dgm:prSet/>
      <dgm:spPr/>
      <dgm:t>
        <a:bodyPr/>
        <a:lstStyle/>
        <a:p>
          <a:endParaRPr lang="en-US"/>
        </a:p>
      </dgm:t>
    </dgm:pt>
    <dgm:pt modelId="{DA78E073-3E99-4C80-B714-219C3AEDF594}">
      <dgm:prSet phldrT="[Text]"/>
      <dgm:spPr/>
      <dgm:t>
        <a:bodyPr/>
        <a:lstStyle/>
        <a:p>
          <a:r>
            <a:rPr lang="en-US" b="1" dirty="0" smtClean="0">
              <a:solidFill>
                <a:srgbClr val="0066FF"/>
              </a:solidFill>
            </a:rPr>
            <a:t>Travel demand</a:t>
          </a:r>
          <a:endParaRPr lang="en-US" b="1" dirty="0">
            <a:solidFill>
              <a:srgbClr val="0066FF"/>
            </a:solidFill>
          </a:endParaRPr>
        </a:p>
      </dgm:t>
    </dgm:pt>
    <dgm:pt modelId="{6A11875C-23B9-4B45-A6DF-8A197F998DDF}" type="parTrans" cxnId="{C8B5EAAE-6EE4-47F2-B259-406F0DA40E1D}">
      <dgm:prSet/>
      <dgm:spPr/>
      <dgm:t>
        <a:bodyPr/>
        <a:lstStyle/>
        <a:p>
          <a:endParaRPr lang="en-US"/>
        </a:p>
      </dgm:t>
    </dgm:pt>
    <dgm:pt modelId="{B35BCC15-0A4F-48AE-8994-310D3BCBFFE5}" type="sibTrans" cxnId="{C8B5EAAE-6EE4-47F2-B259-406F0DA40E1D}">
      <dgm:prSet/>
      <dgm:spPr/>
      <dgm:t>
        <a:bodyPr/>
        <a:lstStyle/>
        <a:p>
          <a:endParaRPr lang="en-US"/>
        </a:p>
      </dgm:t>
    </dgm:pt>
    <dgm:pt modelId="{0EF8BA32-8A65-4CAD-A1F0-5D5FED702D74}" type="pres">
      <dgm:prSet presAssocID="{DDF2903D-FBCE-4979-91A2-D826A2578739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0DA89DF-3E6C-4C88-AA2C-85B292CA5D57}" type="pres">
      <dgm:prSet presAssocID="{DDF2903D-FBCE-4979-91A2-D826A2578739}" presName="ellipse" presStyleLbl="trBgShp" presStyleIdx="0" presStyleCnt="1"/>
      <dgm:spPr/>
    </dgm:pt>
    <dgm:pt modelId="{D13D8933-9F9F-42E5-9883-E8797FC44C35}" type="pres">
      <dgm:prSet presAssocID="{DDF2903D-FBCE-4979-91A2-D826A2578739}" presName="arrow1" presStyleLbl="fgShp" presStyleIdx="0" presStyleCnt="1"/>
      <dgm:spPr/>
    </dgm:pt>
    <dgm:pt modelId="{D1CB751B-D5C0-4520-9E3E-088AA447BBB7}" type="pres">
      <dgm:prSet presAssocID="{DDF2903D-FBCE-4979-91A2-D826A2578739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7C39EB-563E-4102-9E03-10BEF7D23D9F}" type="pres">
      <dgm:prSet presAssocID="{1E5B5E86-20B3-411B-8E5D-AF808E33082A}" presName="item1" presStyleLbl="node1" presStyleIdx="0" presStyleCnt="3" custScaleX="126807" custScaleY="1298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78A75C-E68B-48FC-BF3A-AB8AB90F4802}" type="pres">
      <dgm:prSet presAssocID="{D82649B0-0491-459E-A98D-3812FCE8E4A7}" presName="item2" presStyleLbl="node1" presStyleIdx="1" presStyleCnt="3" custScaleX="126807" custScaleY="1298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4F1659-A449-4B15-9D14-D87057AC54B3}" type="pres">
      <dgm:prSet presAssocID="{DA78E073-3E99-4C80-B714-219C3AEDF594}" presName="item3" presStyleLbl="node1" presStyleIdx="2" presStyleCnt="3" custScaleX="126807" custScaleY="1298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37DA7A-ED28-483B-A9C8-E80CDD6A669D}" type="pres">
      <dgm:prSet presAssocID="{DDF2903D-FBCE-4979-91A2-D826A2578739}" presName="funnel" presStyleLbl="trAlignAcc1" presStyleIdx="0" presStyleCnt="1"/>
      <dgm:spPr/>
    </dgm:pt>
  </dgm:ptLst>
  <dgm:cxnLst>
    <dgm:cxn modelId="{5B1DEE39-5873-42E4-9E0D-E6E8DE15D921}" type="presOf" srcId="{D82649B0-0491-459E-A98D-3812FCE8E4A7}" destId="{727C39EB-563E-4102-9E03-10BEF7D23D9F}" srcOrd="0" destOrd="0" presId="urn:microsoft.com/office/officeart/2005/8/layout/funnel1"/>
    <dgm:cxn modelId="{28401E54-52CB-434E-BE16-9319BB727F2D}" type="presOf" srcId="{D69A2581-B7A1-49CF-9399-359678413ADC}" destId="{2B4F1659-A449-4B15-9D14-D87057AC54B3}" srcOrd="0" destOrd="0" presId="urn:microsoft.com/office/officeart/2005/8/layout/funnel1"/>
    <dgm:cxn modelId="{B88630DC-C57A-46FC-84A9-92FEC9F617CD}" srcId="{DDF2903D-FBCE-4979-91A2-D826A2578739}" destId="{D69A2581-B7A1-49CF-9399-359678413ADC}" srcOrd="0" destOrd="0" parTransId="{79FEA93E-717A-4B8C-92D3-8F24D56BC71F}" sibTransId="{153465ED-4441-4A24-9965-0149EFCF1CED}"/>
    <dgm:cxn modelId="{2AFF9DC6-4635-4553-98DC-BB8C830A44C0}" type="presOf" srcId="{DA78E073-3E99-4C80-B714-219C3AEDF594}" destId="{D1CB751B-D5C0-4520-9E3E-088AA447BBB7}" srcOrd="0" destOrd="0" presId="urn:microsoft.com/office/officeart/2005/8/layout/funnel1"/>
    <dgm:cxn modelId="{2FF0E73C-4E5B-4C8D-A1F0-B71694508BFF}" srcId="{DDF2903D-FBCE-4979-91A2-D826A2578739}" destId="{1E5B5E86-20B3-411B-8E5D-AF808E33082A}" srcOrd="1" destOrd="0" parTransId="{E2C58685-4818-4E7B-932B-831E451CA9F2}" sibTransId="{D7139A65-EFBE-4EEF-80D4-5947D044F5F8}"/>
    <dgm:cxn modelId="{E4D2ABDC-6607-47C8-B682-65FAD4C3BD08}" type="presOf" srcId="{1E5B5E86-20B3-411B-8E5D-AF808E33082A}" destId="{3D78A75C-E68B-48FC-BF3A-AB8AB90F4802}" srcOrd="0" destOrd="0" presId="urn:microsoft.com/office/officeart/2005/8/layout/funnel1"/>
    <dgm:cxn modelId="{D37EAB05-CDA8-4ECA-9D9D-2EEA17390B06}" srcId="{DDF2903D-FBCE-4979-91A2-D826A2578739}" destId="{D82649B0-0491-459E-A98D-3812FCE8E4A7}" srcOrd="2" destOrd="0" parTransId="{3066714D-BE9F-43E4-84DB-26315AF719F1}" sibTransId="{59A3AE7D-C7D7-4C85-A00F-B893AB0C2C49}"/>
    <dgm:cxn modelId="{C4DB26EE-85E2-40A7-BD70-7D1DC1AD70F1}" type="presOf" srcId="{DDF2903D-FBCE-4979-91A2-D826A2578739}" destId="{0EF8BA32-8A65-4CAD-A1F0-5D5FED702D74}" srcOrd="0" destOrd="0" presId="urn:microsoft.com/office/officeart/2005/8/layout/funnel1"/>
    <dgm:cxn modelId="{C8B5EAAE-6EE4-47F2-B259-406F0DA40E1D}" srcId="{DDF2903D-FBCE-4979-91A2-D826A2578739}" destId="{DA78E073-3E99-4C80-B714-219C3AEDF594}" srcOrd="3" destOrd="0" parTransId="{6A11875C-23B9-4B45-A6DF-8A197F998DDF}" sibTransId="{B35BCC15-0A4F-48AE-8994-310D3BCBFFE5}"/>
    <dgm:cxn modelId="{E6F17E78-1961-42E7-9EBC-CDFEE99B9694}" type="presParOf" srcId="{0EF8BA32-8A65-4CAD-A1F0-5D5FED702D74}" destId="{40DA89DF-3E6C-4C88-AA2C-85B292CA5D57}" srcOrd="0" destOrd="0" presId="urn:microsoft.com/office/officeart/2005/8/layout/funnel1"/>
    <dgm:cxn modelId="{E903B2D9-00C3-427A-9303-FC2A2465856D}" type="presParOf" srcId="{0EF8BA32-8A65-4CAD-A1F0-5D5FED702D74}" destId="{D13D8933-9F9F-42E5-9883-E8797FC44C35}" srcOrd="1" destOrd="0" presId="urn:microsoft.com/office/officeart/2005/8/layout/funnel1"/>
    <dgm:cxn modelId="{7D970C33-EB6C-461D-8D43-C23713DC04B3}" type="presParOf" srcId="{0EF8BA32-8A65-4CAD-A1F0-5D5FED702D74}" destId="{D1CB751B-D5C0-4520-9E3E-088AA447BBB7}" srcOrd="2" destOrd="0" presId="urn:microsoft.com/office/officeart/2005/8/layout/funnel1"/>
    <dgm:cxn modelId="{60530DA2-C990-4119-B178-7E547FD52118}" type="presParOf" srcId="{0EF8BA32-8A65-4CAD-A1F0-5D5FED702D74}" destId="{727C39EB-563E-4102-9E03-10BEF7D23D9F}" srcOrd="3" destOrd="0" presId="urn:microsoft.com/office/officeart/2005/8/layout/funnel1"/>
    <dgm:cxn modelId="{49772976-4E7D-4354-B370-690BE552A061}" type="presParOf" srcId="{0EF8BA32-8A65-4CAD-A1F0-5D5FED702D74}" destId="{3D78A75C-E68B-48FC-BF3A-AB8AB90F4802}" srcOrd="4" destOrd="0" presId="urn:microsoft.com/office/officeart/2005/8/layout/funnel1"/>
    <dgm:cxn modelId="{9D6F0924-0A27-4CC6-BE2B-C54BC57C8570}" type="presParOf" srcId="{0EF8BA32-8A65-4CAD-A1F0-5D5FED702D74}" destId="{2B4F1659-A449-4B15-9D14-D87057AC54B3}" srcOrd="5" destOrd="0" presId="urn:microsoft.com/office/officeart/2005/8/layout/funnel1"/>
    <dgm:cxn modelId="{446F917E-561C-4DA8-9088-22DF0FB41034}" type="presParOf" srcId="{0EF8BA32-8A65-4CAD-A1F0-5D5FED702D74}" destId="{0F37DA7A-ED28-483B-A9C8-E80CDD6A669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124B9A-48D1-448B-AD4A-1157A316AF1F}" type="doc">
      <dgm:prSet loTypeId="urn:microsoft.com/office/officeart/2005/8/layout/venn3" loCatId="relationship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6E81E1DF-A96D-4462-BD2B-9608836B51BD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Traffic analysis zone</a:t>
          </a:r>
          <a:endParaRPr lang="en-US" b="1" dirty="0">
            <a:solidFill>
              <a:srgbClr val="006699"/>
            </a:solidFill>
          </a:endParaRPr>
        </a:p>
      </dgm:t>
    </dgm:pt>
    <dgm:pt modelId="{5AE2B6B1-D510-457C-A3BE-C55A1EC4F98B}" type="parTrans" cxnId="{C26B9171-FA03-4676-8DEA-92127B076249}">
      <dgm:prSet/>
      <dgm:spPr/>
      <dgm:t>
        <a:bodyPr/>
        <a:lstStyle/>
        <a:p>
          <a:endParaRPr lang="en-US"/>
        </a:p>
      </dgm:t>
    </dgm:pt>
    <dgm:pt modelId="{48EC16EC-BD42-4A2C-80C7-9E60E63925FF}" type="sibTrans" cxnId="{C26B9171-FA03-4676-8DEA-92127B076249}">
      <dgm:prSet/>
      <dgm:spPr/>
      <dgm:t>
        <a:bodyPr/>
        <a:lstStyle/>
        <a:p>
          <a:endParaRPr lang="en-US"/>
        </a:p>
      </dgm:t>
    </dgm:pt>
    <dgm:pt modelId="{7C84C7E0-8E91-4DD7-A6A1-982195DFF29F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Networks</a:t>
          </a:r>
          <a:endParaRPr lang="en-US" b="1" dirty="0">
            <a:solidFill>
              <a:srgbClr val="006699"/>
            </a:solidFill>
          </a:endParaRPr>
        </a:p>
      </dgm:t>
    </dgm:pt>
    <dgm:pt modelId="{F9454038-3F97-44EC-9D0E-0A1653F6C59C}" type="parTrans" cxnId="{058990E4-72F3-4111-9801-FF3417BA689C}">
      <dgm:prSet/>
      <dgm:spPr/>
      <dgm:t>
        <a:bodyPr/>
        <a:lstStyle/>
        <a:p>
          <a:endParaRPr lang="en-US"/>
        </a:p>
      </dgm:t>
    </dgm:pt>
    <dgm:pt modelId="{909A1A21-ABC4-4A55-8D1E-854D79B207C4}" type="sibTrans" cxnId="{058990E4-72F3-4111-9801-FF3417BA689C}">
      <dgm:prSet/>
      <dgm:spPr/>
      <dgm:t>
        <a:bodyPr/>
        <a:lstStyle/>
        <a:p>
          <a:endParaRPr lang="en-US"/>
        </a:p>
      </dgm:t>
    </dgm:pt>
    <dgm:pt modelId="{08EF8969-7F88-4AF8-833A-0205F66AE397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Link</a:t>
          </a:r>
          <a:endParaRPr lang="en-US" b="1" dirty="0">
            <a:solidFill>
              <a:srgbClr val="006699"/>
            </a:solidFill>
          </a:endParaRPr>
        </a:p>
      </dgm:t>
    </dgm:pt>
    <dgm:pt modelId="{42D697EF-597A-4BFD-9AA8-A309BED8C152}" type="parTrans" cxnId="{711E9BC0-2184-4EBB-8988-AAA1678DDB19}">
      <dgm:prSet/>
      <dgm:spPr/>
      <dgm:t>
        <a:bodyPr/>
        <a:lstStyle/>
        <a:p>
          <a:endParaRPr lang="en-US"/>
        </a:p>
      </dgm:t>
    </dgm:pt>
    <dgm:pt modelId="{4BA8618C-E80E-4E3F-B3F7-58542BC19525}" type="sibTrans" cxnId="{711E9BC0-2184-4EBB-8988-AAA1678DDB19}">
      <dgm:prSet/>
      <dgm:spPr/>
      <dgm:t>
        <a:bodyPr/>
        <a:lstStyle/>
        <a:p>
          <a:endParaRPr lang="en-US"/>
        </a:p>
      </dgm:t>
    </dgm:pt>
    <dgm:pt modelId="{E7766F69-635A-4E1F-9A79-E02709823346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Node</a:t>
          </a:r>
          <a:endParaRPr lang="en-US" b="1" dirty="0">
            <a:solidFill>
              <a:srgbClr val="006699"/>
            </a:solidFill>
          </a:endParaRPr>
        </a:p>
      </dgm:t>
    </dgm:pt>
    <dgm:pt modelId="{C16BE25C-8E97-461F-943F-71CECD81F13A}" type="parTrans" cxnId="{14FF6191-482A-492C-8AB6-C642673A2031}">
      <dgm:prSet/>
      <dgm:spPr/>
      <dgm:t>
        <a:bodyPr/>
        <a:lstStyle/>
        <a:p>
          <a:endParaRPr lang="en-US"/>
        </a:p>
      </dgm:t>
    </dgm:pt>
    <dgm:pt modelId="{068198CC-8A06-4049-8636-E0D8C13F6D95}" type="sibTrans" cxnId="{14FF6191-482A-492C-8AB6-C642673A2031}">
      <dgm:prSet/>
      <dgm:spPr/>
      <dgm:t>
        <a:bodyPr/>
        <a:lstStyle/>
        <a:p>
          <a:endParaRPr lang="en-US"/>
        </a:p>
      </dgm:t>
    </dgm:pt>
    <dgm:pt modelId="{A0E08650-1158-414C-8F04-B22905E76B97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Trip production</a:t>
          </a:r>
          <a:endParaRPr lang="en-US" b="1" dirty="0">
            <a:solidFill>
              <a:srgbClr val="006699"/>
            </a:solidFill>
          </a:endParaRPr>
        </a:p>
      </dgm:t>
    </dgm:pt>
    <dgm:pt modelId="{0DA041C6-D8BF-441E-8601-C7ACA85894ED}" type="parTrans" cxnId="{D676A58D-E158-4D09-9DE1-3D265E080493}">
      <dgm:prSet/>
      <dgm:spPr/>
      <dgm:t>
        <a:bodyPr/>
        <a:lstStyle/>
        <a:p>
          <a:endParaRPr lang="en-US"/>
        </a:p>
      </dgm:t>
    </dgm:pt>
    <dgm:pt modelId="{085BB960-82F4-472C-B940-C9AB964B6B91}" type="sibTrans" cxnId="{D676A58D-E158-4D09-9DE1-3D265E080493}">
      <dgm:prSet/>
      <dgm:spPr/>
      <dgm:t>
        <a:bodyPr/>
        <a:lstStyle/>
        <a:p>
          <a:endParaRPr lang="en-US"/>
        </a:p>
      </dgm:t>
    </dgm:pt>
    <dgm:pt modelId="{8F26625F-1D84-4A1C-B66A-0072C41B6AA2}">
      <dgm:prSet phldrT="[Text]"/>
      <dgm:spPr/>
      <dgm:t>
        <a:bodyPr/>
        <a:lstStyle/>
        <a:p>
          <a:r>
            <a:rPr lang="en-US" b="1" dirty="0" smtClean="0">
              <a:solidFill>
                <a:srgbClr val="006699"/>
              </a:solidFill>
            </a:rPr>
            <a:t>Trip attraction</a:t>
          </a:r>
          <a:endParaRPr lang="en-US" b="1" dirty="0">
            <a:solidFill>
              <a:srgbClr val="006699"/>
            </a:solidFill>
          </a:endParaRPr>
        </a:p>
      </dgm:t>
    </dgm:pt>
    <dgm:pt modelId="{0B0B06B8-CAD5-44A9-A478-1B90230421E2}" type="parTrans" cxnId="{9F653A59-7D1B-4E5E-8A33-E5DF95F169B8}">
      <dgm:prSet/>
      <dgm:spPr/>
      <dgm:t>
        <a:bodyPr/>
        <a:lstStyle/>
        <a:p>
          <a:endParaRPr lang="en-US"/>
        </a:p>
      </dgm:t>
    </dgm:pt>
    <dgm:pt modelId="{06BEF146-1118-4556-B2C8-47D18C76A87F}" type="sibTrans" cxnId="{9F653A59-7D1B-4E5E-8A33-E5DF95F169B8}">
      <dgm:prSet/>
      <dgm:spPr/>
      <dgm:t>
        <a:bodyPr/>
        <a:lstStyle/>
        <a:p>
          <a:endParaRPr lang="en-US"/>
        </a:p>
      </dgm:t>
    </dgm:pt>
    <dgm:pt modelId="{9A7ADE25-B4A2-4987-A59F-C49254562C7D}" type="pres">
      <dgm:prSet presAssocID="{B0124B9A-48D1-448B-AD4A-1157A316AF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B5E8AAA-F74A-443F-B5F4-B815FBF04C42}" type="pres">
      <dgm:prSet presAssocID="{6E81E1DF-A96D-4462-BD2B-9608836B51BD}" presName="Name5" presStyleLbl="venn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F2099-C8DF-4B50-9666-D0D297ACDF86}" type="pres">
      <dgm:prSet presAssocID="{48EC16EC-BD42-4A2C-80C7-9E60E63925FF}" presName="space" presStyleCnt="0"/>
      <dgm:spPr/>
    </dgm:pt>
    <dgm:pt modelId="{5F241ECD-602C-47BD-A3B0-95ACE0C0AA99}" type="pres">
      <dgm:prSet presAssocID="{7C84C7E0-8E91-4DD7-A6A1-982195DFF29F}" presName="Name5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AF412A-D109-4104-B5A4-345F3D46707A}" type="pres">
      <dgm:prSet presAssocID="{909A1A21-ABC4-4A55-8D1E-854D79B207C4}" presName="space" presStyleCnt="0"/>
      <dgm:spPr/>
    </dgm:pt>
    <dgm:pt modelId="{D4F31367-FA78-4C04-8604-1A5E0F782256}" type="pres">
      <dgm:prSet presAssocID="{08EF8969-7F88-4AF8-833A-0205F66AE397}" presName="Name5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027E6B-E7DE-4414-AE00-A3C7F6B26992}" type="pres">
      <dgm:prSet presAssocID="{4BA8618C-E80E-4E3F-B3F7-58542BC19525}" presName="space" presStyleCnt="0"/>
      <dgm:spPr/>
    </dgm:pt>
    <dgm:pt modelId="{DF67ECD2-C65B-43D0-837A-152FB65DA648}" type="pres">
      <dgm:prSet presAssocID="{E7766F69-635A-4E1F-9A79-E02709823346}" presName="Name5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5913B-E1B3-44BB-9521-9FBDB6399A2C}" type="pres">
      <dgm:prSet presAssocID="{068198CC-8A06-4049-8636-E0D8C13F6D95}" presName="space" presStyleCnt="0"/>
      <dgm:spPr/>
    </dgm:pt>
    <dgm:pt modelId="{1C3EE6A8-E931-41BF-93CF-91EF84424D0E}" type="pres">
      <dgm:prSet presAssocID="{A0E08650-1158-414C-8F04-B22905E76B97}" presName="Name5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D77A4A-BC0A-4C32-B66B-46F7BF288528}" type="pres">
      <dgm:prSet presAssocID="{085BB960-82F4-472C-B940-C9AB964B6B91}" presName="space" presStyleCnt="0"/>
      <dgm:spPr/>
    </dgm:pt>
    <dgm:pt modelId="{C8DB8395-19F4-42C8-8CB0-08A78EDC9D1D}" type="pres">
      <dgm:prSet presAssocID="{8F26625F-1D84-4A1C-B66A-0072C41B6AA2}" presName="Name5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70CC1F-F093-4DDD-AC79-6AAEB16BA086}" type="presOf" srcId="{B0124B9A-48D1-448B-AD4A-1157A316AF1F}" destId="{9A7ADE25-B4A2-4987-A59F-C49254562C7D}" srcOrd="0" destOrd="0" presId="urn:microsoft.com/office/officeart/2005/8/layout/venn3"/>
    <dgm:cxn modelId="{711E9BC0-2184-4EBB-8988-AAA1678DDB19}" srcId="{B0124B9A-48D1-448B-AD4A-1157A316AF1F}" destId="{08EF8969-7F88-4AF8-833A-0205F66AE397}" srcOrd="2" destOrd="0" parTransId="{42D697EF-597A-4BFD-9AA8-A309BED8C152}" sibTransId="{4BA8618C-E80E-4E3F-B3F7-58542BC19525}"/>
    <dgm:cxn modelId="{B8AB31F8-3449-448B-BADC-83999A8516A4}" type="presOf" srcId="{8F26625F-1D84-4A1C-B66A-0072C41B6AA2}" destId="{C8DB8395-19F4-42C8-8CB0-08A78EDC9D1D}" srcOrd="0" destOrd="0" presId="urn:microsoft.com/office/officeart/2005/8/layout/venn3"/>
    <dgm:cxn modelId="{9F653A59-7D1B-4E5E-8A33-E5DF95F169B8}" srcId="{B0124B9A-48D1-448B-AD4A-1157A316AF1F}" destId="{8F26625F-1D84-4A1C-B66A-0072C41B6AA2}" srcOrd="5" destOrd="0" parTransId="{0B0B06B8-CAD5-44A9-A478-1B90230421E2}" sibTransId="{06BEF146-1118-4556-B2C8-47D18C76A87F}"/>
    <dgm:cxn modelId="{EE49E262-3295-4D80-8C0F-DFD1B4DA0AFD}" type="presOf" srcId="{08EF8969-7F88-4AF8-833A-0205F66AE397}" destId="{D4F31367-FA78-4C04-8604-1A5E0F782256}" srcOrd="0" destOrd="0" presId="urn:microsoft.com/office/officeart/2005/8/layout/venn3"/>
    <dgm:cxn modelId="{769B3207-482D-4088-99B1-90FA017FB894}" type="presOf" srcId="{A0E08650-1158-414C-8F04-B22905E76B97}" destId="{1C3EE6A8-E931-41BF-93CF-91EF84424D0E}" srcOrd="0" destOrd="0" presId="urn:microsoft.com/office/officeart/2005/8/layout/venn3"/>
    <dgm:cxn modelId="{058990E4-72F3-4111-9801-FF3417BA689C}" srcId="{B0124B9A-48D1-448B-AD4A-1157A316AF1F}" destId="{7C84C7E0-8E91-4DD7-A6A1-982195DFF29F}" srcOrd="1" destOrd="0" parTransId="{F9454038-3F97-44EC-9D0E-0A1653F6C59C}" sibTransId="{909A1A21-ABC4-4A55-8D1E-854D79B207C4}"/>
    <dgm:cxn modelId="{C26B9171-FA03-4676-8DEA-92127B076249}" srcId="{B0124B9A-48D1-448B-AD4A-1157A316AF1F}" destId="{6E81E1DF-A96D-4462-BD2B-9608836B51BD}" srcOrd="0" destOrd="0" parTransId="{5AE2B6B1-D510-457C-A3BE-C55A1EC4F98B}" sibTransId="{48EC16EC-BD42-4A2C-80C7-9E60E63925FF}"/>
    <dgm:cxn modelId="{D676A58D-E158-4D09-9DE1-3D265E080493}" srcId="{B0124B9A-48D1-448B-AD4A-1157A316AF1F}" destId="{A0E08650-1158-414C-8F04-B22905E76B97}" srcOrd="4" destOrd="0" parTransId="{0DA041C6-D8BF-441E-8601-C7ACA85894ED}" sibTransId="{085BB960-82F4-472C-B940-C9AB964B6B91}"/>
    <dgm:cxn modelId="{9885597A-19FA-4726-BFB4-73C04C3EAD62}" type="presOf" srcId="{7C84C7E0-8E91-4DD7-A6A1-982195DFF29F}" destId="{5F241ECD-602C-47BD-A3B0-95ACE0C0AA99}" srcOrd="0" destOrd="0" presId="urn:microsoft.com/office/officeart/2005/8/layout/venn3"/>
    <dgm:cxn modelId="{CF1CD13D-2066-48DD-9EE7-1119B751AE7D}" type="presOf" srcId="{6E81E1DF-A96D-4462-BD2B-9608836B51BD}" destId="{DB5E8AAA-F74A-443F-B5F4-B815FBF04C42}" srcOrd="0" destOrd="0" presId="urn:microsoft.com/office/officeart/2005/8/layout/venn3"/>
    <dgm:cxn modelId="{000E63DE-30F3-496C-84CA-94E894B533D5}" type="presOf" srcId="{E7766F69-635A-4E1F-9A79-E02709823346}" destId="{DF67ECD2-C65B-43D0-837A-152FB65DA648}" srcOrd="0" destOrd="0" presId="urn:microsoft.com/office/officeart/2005/8/layout/venn3"/>
    <dgm:cxn modelId="{14FF6191-482A-492C-8AB6-C642673A2031}" srcId="{B0124B9A-48D1-448B-AD4A-1157A316AF1F}" destId="{E7766F69-635A-4E1F-9A79-E02709823346}" srcOrd="3" destOrd="0" parTransId="{C16BE25C-8E97-461F-943F-71CECD81F13A}" sibTransId="{068198CC-8A06-4049-8636-E0D8C13F6D95}"/>
    <dgm:cxn modelId="{18FC2C4D-DB99-467A-93BF-55F238DF714D}" type="presParOf" srcId="{9A7ADE25-B4A2-4987-A59F-C49254562C7D}" destId="{DB5E8AAA-F74A-443F-B5F4-B815FBF04C42}" srcOrd="0" destOrd="0" presId="urn:microsoft.com/office/officeart/2005/8/layout/venn3"/>
    <dgm:cxn modelId="{55AB053A-618A-482A-9754-16A74C5932A1}" type="presParOf" srcId="{9A7ADE25-B4A2-4987-A59F-C49254562C7D}" destId="{62FF2099-C8DF-4B50-9666-D0D297ACDF86}" srcOrd="1" destOrd="0" presId="urn:microsoft.com/office/officeart/2005/8/layout/venn3"/>
    <dgm:cxn modelId="{70CF9914-2BFE-447E-AF17-66229BE84E13}" type="presParOf" srcId="{9A7ADE25-B4A2-4987-A59F-C49254562C7D}" destId="{5F241ECD-602C-47BD-A3B0-95ACE0C0AA99}" srcOrd="2" destOrd="0" presId="urn:microsoft.com/office/officeart/2005/8/layout/venn3"/>
    <dgm:cxn modelId="{2A14EFC1-C0ED-477C-8217-5CBE77CDEEE6}" type="presParOf" srcId="{9A7ADE25-B4A2-4987-A59F-C49254562C7D}" destId="{BDAF412A-D109-4104-B5A4-345F3D46707A}" srcOrd="3" destOrd="0" presId="urn:microsoft.com/office/officeart/2005/8/layout/venn3"/>
    <dgm:cxn modelId="{DDF08D48-B93F-4469-BBCD-FBACD1611BBD}" type="presParOf" srcId="{9A7ADE25-B4A2-4987-A59F-C49254562C7D}" destId="{D4F31367-FA78-4C04-8604-1A5E0F782256}" srcOrd="4" destOrd="0" presId="urn:microsoft.com/office/officeart/2005/8/layout/venn3"/>
    <dgm:cxn modelId="{B7EE11DD-2580-414A-9D42-4453CE941115}" type="presParOf" srcId="{9A7ADE25-B4A2-4987-A59F-C49254562C7D}" destId="{A8027E6B-E7DE-4414-AE00-A3C7F6B26992}" srcOrd="5" destOrd="0" presId="urn:microsoft.com/office/officeart/2005/8/layout/venn3"/>
    <dgm:cxn modelId="{9AB1FA63-83F3-4501-97C0-A688BDCD8996}" type="presParOf" srcId="{9A7ADE25-B4A2-4987-A59F-C49254562C7D}" destId="{DF67ECD2-C65B-43D0-837A-152FB65DA648}" srcOrd="6" destOrd="0" presId="urn:microsoft.com/office/officeart/2005/8/layout/venn3"/>
    <dgm:cxn modelId="{2E30A142-B3A1-41B4-A8D4-DAEF02EE758B}" type="presParOf" srcId="{9A7ADE25-B4A2-4987-A59F-C49254562C7D}" destId="{0135913B-E1B3-44BB-9521-9FBDB6399A2C}" srcOrd="7" destOrd="0" presId="urn:microsoft.com/office/officeart/2005/8/layout/venn3"/>
    <dgm:cxn modelId="{E4EA9AEE-9726-4F41-A6C3-698ACBE57549}" type="presParOf" srcId="{9A7ADE25-B4A2-4987-A59F-C49254562C7D}" destId="{1C3EE6A8-E931-41BF-93CF-91EF84424D0E}" srcOrd="8" destOrd="0" presId="urn:microsoft.com/office/officeart/2005/8/layout/venn3"/>
    <dgm:cxn modelId="{8601EFCF-E415-47BC-8029-973BE189BB49}" type="presParOf" srcId="{9A7ADE25-B4A2-4987-A59F-C49254562C7D}" destId="{4ED77A4A-BC0A-4C32-B66B-46F7BF288528}" srcOrd="9" destOrd="0" presId="urn:microsoft.com/office/officeart/2005/8/layout/venn3"/>
    <dgm:cxn modelId="{EBF22674-2A51-406F-9EE0-5B61D5B511E9}" type="presParOf" srcId="{9A7ADE25-B4A2-4987-A59F-C49254562C7D}" destId="{C8DB8395-19F4-42C8-8CB0-08A78EDC9D1D}" srcOrd="10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B21675E-690D-4E8C-95F3-D83D36B080D2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E82C52E-6379-4719-A35F-ED64F82471ED}">
      <dgm:prSet phldrT="[Text]"/>
      <dgm:spPr/>
      <dgm:t>
        <a:bodyPr/>
        <a:lstStyle/>
        <a:p>
          <a:r>
            <a:rPr lang="en-US" dirty="0" smtClean="0"/>
            <a:t>Boundaries</a:t>
          </a:r>
          <a:endParaRPr lang="en-US" dirty="0"/>
        </a:p>
      </dgm:t>
    </dgm:pt>
    <dgm:pt modelId="{78AAA7AF-B258-4881-B687-F14B60BC277E}" type="parTrans" cxnId="{8344FFF1-3F95-411F-86A3-CC993DE9E682}">
      <dgm:prSet/>
      <dgm:spPr/>
      <dgm:t>
        <a:bodyPr/>
        <a:lstStyle/>
        <a:p>
          <a:endParaRPr lang="en-US"/>
        </a:p>
      </dgm:t>
    </dgm:pt>
    <dgm:pt modelId="{871173D1-3F6C-42AA-B254-B86DF9B4D3FA}" type="sibTrans" cxnId="{8344FFF1-3F95-411F-86A3-CC993DE9E682}">
      <dgm:prSet/>
      <dgm:spPr/>
      <dgm:t>
        <a:bodyPr/>
        <a:lstStyle/>
        <a:p>
          <a:endParaRPr lang="en-US"/>
        </a:p>
      </dgm:t>
    </dgm:pt>
    <dgm:pt modelId="{00C68FF7-19B2-40C3-B8D0-7F36A4E2997D}">
      <dgm:prSet/>
      <dgm:spPr/>
      <dgm:t>
        <a:bodyPr/>
        <a:lstStyle/>
        <a:p>
          <a:r>
            <a:rPr lang="en-US" dirty="0" smtClean="0"/>
            <a:t>Stakeholders</a:t>
          </a:r>
        </a:p>
      </dgm:t>
    </dgm:pt>
    <dgm:pt modelId="{E05A53C6-29D2-4B6E-86E5-B254AF375C6D}" type="parTrans" cxnId="{4788A2DE-6831-4EC9-ACBB-5EDFB9B5AD13}">
      <dgm:prSet/>
      <dgm:spPr/>
      <dgm:t>
        <a:bodyPr/>
        <a:lstStyle/>
        <a:p>
          <a:endParaRPr lang="en-US"/>
        </a:p>
      </dgm:t>
    </dgm:pt>
    <dgm:pt modelId="{58C7CC9F-A2A9-4D4D-81D6-547C1692F28F}" type="sibTrans" cxnId="{4788A2DE-6831-4EC9-ACBB-5EDFB9B5AD13}">
      <dgm:prSet/>
      <dgm:spPr/>
      <dgm:t>
        <a:bodyPr/>
        <a:lstStyle/>
        <a:p>
          <a:endParaRPr lang="en-US"/>
        </a:p>
      </dgm:t>
    </dgm:pt>
    <dgm:pt modelId="{8AEB2C5D-1B46-4837-8D55-43A7849C14C5}">
      <dgm:prSet/>
      <dgm:spPr/>
      <dgm:t>
        <a:bodyPr/>
        <a:lstStyle/>
        <a:p>
          <a:r>
            <a:rPr lang="en-US" dirty="0" smtClean="0"/>
            <a:t>Regional cooperation</a:t>
          </a:r>
        </a:p>
      </dgm:t>
    </dgm:pt>
    <dgm:pt modelId="{D404E56B-A4A1-4C91-B730-C24734CC76A8}" type="parTrans" cxnId="{9B2204C1-B703-49B9-98C9-A05DA0F78B1F}">
      <dgm:prSet/>
      <dgm:spPr/>
      <dgm:t>
        <a:bodyPr/>
        <a:lstStyle/>
        <a:p>
          <a:endParaRPr lang="en-US"/>
        </a:p>
      </dgm:t>
    </dgm:pt>
    <dgm:pt modelId="{0FF96D9C-2258-477C-BA40-56C4C06AE2F3}" type="sibTrans" cxnId="{9B2204C1-B703-49B9-98C9-A05DA0F78B1F}">
      <dgm:prSet/>
      <dgm:spPr/>
      <dgm:t>
        <a:bodyPr/>
        <a:lstStyle/>
        <a:p>
          <a:endParaRPr lang="en-US"/>
        </a:p>
      </dgm:t>
    </dgm:pt>
    <dgm:pt modelId="{FE657BAC-A4A6-4878-8561-F8D97B55E1AE}">
      <dgm:prSet/>
      <dgm:spPr/>
      <dgm:t>
        <a:bodyPr/>
        <a:lstStyle/>
        <a:p>
          <a:r>
            <a:rPr lang="en-US" dirty="0" smtClean="0"/>
            <a:t>State and local plans</a:t>
          </a:r>
        </a:p>
      </dgm:t>
    </dgm:pt>
    <dgm:pt modelId="{337D2C83-8702-4258-B677-C9D75BB91AB1}" type="parTrans" cxnId="{7E6A55C4-95FC-422C-94AE-16E4226CB645}">
      <dgm:prSet/>
      <dgm:spPr/>
      <dgm:t>
        <a:bodyPr/>
        <a:lstStyle/>
        <a:p>
          <a:endParaRPr lang="en-US"/>
        </a:p>
      </dgm:t>
    </dgm:pt>
    <dgm:pt modelId="{C5CA0F80-D5A2-4F04-A5EB-B410AA68ECBD}" type="sibTrans" cxnId="{7E6A55C4-95FC-422C-94AE-16E4226CB645}">
      <dgm:prSet/>
      <dgm:spPr/>
      <dgm:t>
        <a:bodyPr/>
        <a:lstStyle/>
        <a:p>
          <a:endParaRPr lang="en-US"/>
        </a:p>
      </dgm:t>
    </dgm:pt>
    <dgm:pt modelId="{9C8AFE3A-8189-446E-B453-07552A6B051A}" type="pres">
      <dgm:prSet presAssocID="{AB21675E-690D-4E8C-95F3-D83D36B080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3FE0E9-7A64-44DD-8981-946B42A90FA0}" type="pres">
      <dgm:prSet presAssocID="{7E82C52E-6379-4719-A35F-ED64F82471E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F557B-0756-4C01-8B63-EBDEC1D0FC5C}" type="pres">
      <dgm:prSet presAssocID="{871173D1-3F6C-42AA-B254-B86DF9B4D3FA}" presName="sibTrans" presStyleCnt="0"/>
      <dgm:spPr/>
    </dgm:pt>
    <dgm:pt modelId="{8D006872-997F-4946-BA9B-01970E218955}" type="pres">
      <dgm:prSet presAssocID="{00C68FF7-19B2-40C3-B8D0-7F36A4E2997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1B2A1-B620-4FC9-993A-0AD7CBFC456E}" type="pres">
      <dgm:prSet presAssocID="{58C7CC9F-A2A9-4D4D-81D6-547C1692F28F}" presName="sibTrans" presStyleCnt="0"/>
      <dgm:spPr/>
    </dgm:pt>
    <dgm:pt modelId="{7DB5F369-395A-4098-80C2-455BAC9B3E60}" type="pres">
      <dgm:prSet presAssocID="{8AEB2C5D-1B46-4837-8D55-43A7849C14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3367E8-C8C4-42F5-AAF3-549C9156C075}" type="pres">
      <dgm:prSet presAssocID="{0FF96D9C-2258-477C-BA40-56C4C06AE2F3}" presName="sibTrans" presStyleCnt="0"/>
      <dgm:spPr/>
    </dgm:pt>
    <dgm:pt modelId="{C8990274-F50A-4FBB-A1BD-BC8C6F184F41}" type="pres">
      <dgm:prSet presAssocID="{FE657BAC-A4A6-4878-8561-F8D97B55E1A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2204C1-B703-49B9-98C9-A05DA0F78B1F}" srcId="{AB21675E-690D-4E8C-95F3-D83D36B080D2}" destId="{8AEB2C5D-1B46-4837-8D55-43A7849C14C5}" srcOrd="2" destOrd="0" parTransId="{D404E56B-A4A1-4C91-B730-C24734CC76A8}" sibTransId="{0FF96D9C-2258-477C-BA40-56C4C06AE2F3}"/>
    <dgm:cxn modelId="{04EB79E1-DDA9-46A5-8236-8913D5EB89AC}" type="presOf" srcId="{AB21675E-690D-4E8C-95F3-D83D36B080D2}" destId="{9C8AFE3A-8189-446E-B453-07552A6B051A}" srcOrd="0" destOrd="0" presId="urn:microsoft.com/office/officeart/2005/8/layout/default"/>
    <dgm:cxn modelId="{8344FFF1-3F95-411F-86A3-CC993DE9E682}" srcId="{AB21675E-690D-4E8C-95F3-D83D36B080D2}" destId="{7E82C52E-6379-4719-A35F-ED64F82471ED}" srcOrd="0" destOrd="0" parTransId="{78AAA7AF-B258-4881-B687-F14B60BC277E}" sibTransId="{871173D1-3F6C-42AA-B254-B86DF9B4D3FA}"/>
    <dgm:cxn modelId="{07C7C001-0E88-47B8-B8E4-F6F7F55F8991}" type="presOf" srcId="{8AEB2C5D-1B46-4837-8D55-43A7849C14C5}" destId="{7DB5F369-395A-4098-80C2-455BAC9B3E60}" srcOrd="0" destOrd="0" presId="urn:microsoft.com/office/officeart/2005/8/layout/default"/>
    <dgm:cxn modelId="{597BBDF8-934E-4EF1-BB03-CA4528030C9A}" type="presOf" srcId="{7E82C52E-6379-4719-A35F-ED64F82471ED}" destId="{A73FE0E9-7A64-44DD-8981-946B42A90FA0}" srcOrd="0" destOrd="0" presId="urn:microsoft.com/office/officeart/2005/8/layout/default"/>
    <dgm:cxn modelId="{7E6A55C4-95FC-422C-94AE-16E4226CB645}" srcId="{AB21675E-690D-4E8C-95F3-D83D36B080D2}" destId="{FE657BAC-A4A6-4878-8561-F8D97B55E1AE}" srcOrd="3" destOrd="0" parTransId="{337D2C83-8702-4258-B677-C9D75BB91AB1}" sibTransId="{C5CA0F80-D5A2-4F04-A5EB-B410AA68ECBD}"/>
    <dgm:cxn modelId="{15BB1926-C72D-4339-A001-13D9556FF410}" type="presOf" srcId="{FE657BAC-A4A6-4878-8561-F8D97B55E1AE}" destId="{C8990274-F50A-4FBB-A1BD-BC8C6F184F41}" srcOrd="0" destOrd="0" presId="urn:microsoft.com/office/officeart/2005/8/layout/default"/>
    <dgm:cxn modelId="{B9415841-710F-4C0D-AA51-1DE00FA5B800}" type="presOf" srcId="{00C68FF7-19B2-40C3-B8D0-7F36A4E2997D}" destId="{8D006872-997F-4946-BA9B-01970E218955}" srcOrd="0" destOrd="0" presId="urn:microsoft.com/office/officeart/2005/8/layout/default"/>
    <dgm:cxn modelId="{4788A2DE-6831-4EC9-ACBB-5EDFB9B5AD13}" srcId="{AB21675E-690D-4E8C-95F3-D83D36B080D2}" destId="{00C68FF7-19B2-40C3-B8D0-7F36A4E2997D}" srcOrd="1" destOrd="0" parTransId="{E05A53C6-29D2-4B6E-86E5-B254AF375C6D}" sibTransId="{58C7CC9F-A2A9-4D4D-81D6-547C1692F28F}"/>
    <dgm:cxn modelId="{2896DF33-35E2-4F45-852E-1BC0838F5425}" type="presParOf" srcId="{9C8AFE3A-8189-446E-B453-07552A6B051A}" destId="{A73FE0E9-7A64-44DD-8981-946B42A90FA0}" srcOrd="0" destOrd="0" presId="urn:microsoft.com/office/officeart/2005/8/layout/default"/>
    <dgm:cxn modelId="{CB93C643-5B89-447D-AA9E-DCB746A7C5D7}" type="presParOf" srcId="{9C8AFE3A-8189-446E-B453-07552A6B051A}" destId="{6EEF557B-0756-4C01-8B63-EBDEC1D0FC5C}" srcOrd="1" destOrd="0" presId="urn:microsoft.com/office/officeart/2005/8/layout/default"/>
    <dgm:cxn modelId="{BE29535B-E140-4C5E-8909-0B7E5ED32CBD}" type="presParOf" srcId="{9C8AFE3A-8189-446E-B453-07552A6B051A}" destId="{8D006872-997F-4946-BA9B-01970E218955}" srcOrd="2" destOrd="0" presId="urn:microsoft.com/office/officeart/2005/8/layout/default"/>
    <dgm:cxn modelId="{1F41A259-B0E7-4913-9436-7A64871F745D}" type="presParOf" srcId="{9C8AFE3A-8189-446E-B453-07552A6B051A}" destId="{85E1B2A1-B620-4FC9-993A-0AD7CBFC456E}" srcOrd="3" destOrd="0" presId="urn:microsoft.com/office/officeart/2005/8/layout/default"/>
    <dgm:cxn modelId="{5FDC9FA9-C0BF-4BEB-BF19-9F1173DD87B1}" type="presParOf" srcId="{9C8AFE3A-8189-446E-B453-07552A6B051A}" destId="{7DB5F369-395A-4098-80C2-455BAC9B3E60}" srcOrd="4" destOrd="0" presId="urn:microsoft.com/office/officeart/2005/8/layout/default"/>
    <dgm:cxn modelId="{96A58DE2-F3BB-4FE5-BC27-8774E688BD0B}" type="presParOf" srcId="{9C8AFE3A-8189-446E-B453-07552A6B051A}" destId="{233367E8-C8C4-42F5-AAF3-549C9156C075}" srcOrd="5" destOrd="0" presId="urn:microsoft.com/office/officeart/2005/8/layout/default"/>
    <dgm:cxn modelId="{E94D7EFA-B94F-49C7-BC36-1D64B00AC7E3}" type="presParOf" srcId="{9C8AFE3A-8189-446E-B453-07552A6B051A}" destId="{C8990274-F50A-4FBB-A1BD-BC8C6F184F4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21675E-690D-4E8C-95F3-D83D36B080D2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E82C52E-6379-4719-A35F-ED64F82471ED}">
      <dgm:prSet phldrT="[Text]"/>
      <dgm:spPr/>
      <dgm:t>
        <a:bodyPr/>
        <a:lstStyle/>
        <a:p>
          <a:r>
            <a:rPr lang="en-US" dirty="0" smtClean="0"/>
            <a:t>Boundaries</a:t>
          </a:r>
          <a:endParaRPr lang="en-US" dirty="0"/>
        </a:p>
      </dgm:t>
    </dgm:pt>
    <dgm:pt modelId="{78AAA7AF-B258-4881-B687-F14B60BC277E}" type="parTrans" cxnId="{8344FFF1-3F95-411F-86A3-CC993DE9E682}">
      <dgm:prSet/>
      <dgm:spPr/>
      <dgm:t>
        <a:bodyPr/>
        <a:lstStyle/>
        <a:p>
          <a:endParaRPr lang="en-US"/>
        </a:p>
      </dgm:t>
    </dgm:pt>
    <dgm:pt modelId="{871173D1-3F6C-42AA-B254-B86DF9B4D3FA}" type="sibTrans" cxnId="{8344FFF1-3F95-411F-86A3-CC993DE9E682}">
      <dgm:prSet/>
      <dgm:spPr/>
      <dgm:t>
        <a:bodyPr/>
        <a:lstStyle/>
        <a:p>
          <a:endParaRPr lang="en-US"/>
        </a:p>
      </dgm:t>
    </dgm:pt>
    <dgm:pt modelId="{00C68FF7-19B2-40C3-B8D0-7F36A4E2997D}">
      <dgm:prSet/>
      <dgm:spPr/>
      <dgm:t>
        <a:bodyPr/>
        <a:lstStyle/>
        <a:p>
          <a:r>
            <a:rPr lang="en-US" smtClean="0"/>
            <a:t>Stakeholders</a:t>
          </a:r>
          <a:endParaRPr lang="en-US" dirty="0" smtClean="0"/>
        </a:p>
      </dgm:t>
    </dgm:pt>
    <dgm:pt modelId="{E05A53C6-29D2-4B6E-86E5-B254AF375C6D}" type="parTrans" cxnId="{4788A2DE-6831-4EC9-ACBB-5EDFB9B5AD13}">
      <dgm:prSet/>
      <dgm:spPr/>
      <dgm:t>
        <a:bodyPr/>
        <a:lstStyle/>
        <a:p>
          <a:endParaRPr lang="en-US"/>
        </a:p>
      </dgm:t>
    </dgm:pt>
    <dgm:pt modelId="{58C7CC9F-A2A9-4D4D-81D6-547C1692F28F}" type="sibTrans" cxnId="{4788A2DE-6831-4EC9-ACBB-5EDFB9B5AD13}">
      <dgm:prSet/>
      <dgm:spPr/>
      <dgm:t>
        <a:bodyPr/>
        <a:lstStyle/>
        <a:p>
          <a:endParaRPr lang="en-US"/>
        </a:p>
      </dgm:t>
    </dgm:pt>
    <dgm:pt modelId="{8AEB2C5D-1B46-4837-8D55-43A7849C14C5}">
      <dgm:prSet/>
      <dgm:spPr/>
      <dgm:t>
        <a:bodyPr/>
        <a:lstStyle/>
        <a:p>
          <a:r>
            <a:rPr lang="en-US" smtClean="0"/>
            <a:t>Regional cooperation</a:t>
          </a:r>
          <a:endParaRPr lang="en-US" dirty="0" smtClean="0"/>
        </a:p>
      </dgm:t>
    </dgm:pt>
    <dgm:pt modelId="{D404E56B-A4A1-4C91-B730-C24734CC76A8}" type="parTrans" cxnId="{9B2204C1-B703-49B9-98C9-A05DA0F78B1F}">
      <dgm:prSet/>
      <dgm:spPr/>
      <dgm:t>
        <a:bodyPr/>
        <a:lstStyle/>
        <a:p>
          <a:endParaRPr lang="en-US"/>
        </a:p>
      </dgm:t>
    </dgm:pt>
    <dgm:pt modelId="{0FF96D9C-2258-477C-BA40-56C4C06AE2F3}" type="sibTrans" cxnId="{9B2204C1-B703-49B9-98C9-A05DA0F78B1F}">
      <dgm:prSet/>
      <dgm:spPr/>
      <dgm:t>
        <a:bodyPr/>
        <a:lstStyle/>
        <a:p>
          <a:endParaRPr lang="en-US"/>
        </a:p>
      </dgm:t>
    </dgm:pt>
    <dgm:pt modelId="{FE657BAC-A4A6-4878-8561-F8D97B55E1AE}">
      <dgm:prSet/>
      <dgm:spPr/>
      <dgm:t>
        <a:bodyPr/>
        <a:lstStyle/>
        <a:p>
          <a:r>
            <a:rPr lang="en-US" smtClean="0"/>
            <a:t>State and local plans</a:t>
          </a:r>
          <a:endParaRPr lang="en-US" dirty="0" smtClean="0"/>
        </a:p>
      </dgm:t>
    </dgm:pt>
    <dgm:pt modelId="{337D2C83-8702-4258-B677-C9D75BB91AB1}" type="parTrans" cxnId="{7E6A55C4-95FC-422C-94AE-16E4226CB645}">
      <dgm:prSet/>
      <dgm:spPr/>
      <dgm:t>
        <a:bodyPr/>
        <a:lstStyle/>
        <a:p>
          <a:endParaRPr lang="en-US"/>
        </a:p>
      </dgm:t>
    </dgm:pt>
    <dgm:pt modelId="{C5CA0F80-D5A2-4F04-A5EB-B410AA68ECBD}" type="sibTrans" cxnId="{7E6A55C4-95FC-422C-94AE-16E4226CB645}">
      <dgm:prSet/>
      <dgm:spPr/>
      <dgm:t>
        <a:bodyPr/>
        <a:lstStyle/>
        <a:p>
          <a:endParaRPr lang="en-US"/>
        </a:p>
      </dgm:t>
    </dgm:pt>
    <dgm:pt modelId="{9C8AFE3A-8189-446E-B453-07552A6B051A}" type="pres">
      <dgm:prSet presAssocID="{AB21675E-690D-4E8C-95F3-D83D36B080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3FE0E9-7A64-44DD-8981-946B42A90FA0}" type="pres">
      <dgm:prSet presAssocID="{7E82C52E-6379-4719-A35F-ED64F82471E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F557B-0756-4C01-8B63-EBDEC1D0FC5C}" type="pres">
      <dgm:prSet presAssocID="{871173D1-3F6C-42AA-B254-B86DF9B4D3FA}" presName="sibTrans" presStyleCnt="0"/>
      <dgm:spPr/>
    </dgm:pt>
    <dgm:pt modelId="{8D006872-997F-4946-BA9B-01970E218955}" type="pres">
      <dgm:prSet presAssocID="{00C68FF7-19B2-40C3-B8D0-7F36A4E2997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1B2A1-B620-4FC9-993A-0AD7CBFC456E}" type="pres">
      <dgm:prSet presAssocID="{58C7CC9F-A2A9-4D4D-81D6-547C1692F28F}" presName="sibTrans" presStyleCnt="0"/>
      <dgm:spPr/>
    </dgm:pt>
    <dgm:pt modelId="{7DB5F369-395A-4098-80C2-455BAC9B3E60}" type="pres">
      <dgm:prSet presAssocID="{8AEB2C5D-1B46-4837-8D55-43A7849C14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3367E8-C8C4-42F5-AAF3-549C9156C075}" type="pres">
      <dgm:prSet presAssocID="{0FF96D9C-2258-477C-BA40-56C4C06AE2F3}" presName="sibTrans" presStyleCnt="0"/>
      <dgm:spPr/>
    </dgm:pt>
    <dgm:pt modelId="{C8990274-F50A-4FBB-A1BD-BC8C6F184F41}" type="pres">
      <dgm:prSet presAssocID="{FE657BAC-A4A6-4878-8561-F8D97B55E1A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B2204C1-B703-49B9-98C9-A05DA0F78B1F}" srcId="{AB21675E-690D-4E8C-95F3-D83D36B080D2}" destId="{8AEB2C5D-1B46-4837-8D55-43A7849C14C5}" srcOrd="2" destOrd="0" parTransId="{D404E56B-A4A1-4C91-B730-C24734CC76A8}" sibTransId="{0FF96D9C-2258-477C-BA40-56C4C06AE2F3}"/>
    <dgm:cxn modelId="{8344FFF1-3F95-411F-86A3-CC993DE9E682}" srcId="{AB21675E-690D-4E8C-95F3-D83D36B080D2}" destId="{7E82C52E-6379-4719-A35F-ED64F82471ED}" srcOrd="0" destOrd="0" parTransId="{78AAA7AF-B258-4881-B687-F14B60BC277E}" sibTransId="{871173D1-3F6C-42AA-B254-B86DF9B4D3FA}"/>
    <dgm:cxn modelId="{2C06F389-F186-4D2F-AA93-7E33908433F9}" type="presOf" srcId="{8AEB2C5D-1B46-4837-8D55-43A7849C14C5}" destId="{7DB5F369-395A-4098-80C2-455BAC9B3E60}" srcOrd="0" destOrd="0" presId="urn:microsoft.com/office/officeart/2005/8/layout/default"/>
    <dgm:cxn modelId="{7E6A55C4-95FC-422C-94AE-16E4226CB645}" srcId="{AB21675E-690D-4E8C-95F3-D83D36B080D2}" destId="{FE657BAC-A4A6-4878-8561-F8D97B55E1AE}" srcOrd="3" destOrd="0" parTransId="{337D2C83-8702-4258-B677-C9D75BB91AB1}" sibTransId="{C5CA0F80-D5A2-4F04-A5EB-B410AA68ECBD}"/>
    <dgm:cxn modelId="{462C6ABD-1948-4078-A360-ACF9AB4DE927}" type="presOf" srcId="{00C68FF7-19B2-40C3-B8D0-7F36A4E2997D}" destId="{8D006872-997F-4946-BA9B-01970E218955}" srcOrd="0" destOrd="0" presId="urn:microsoft.com/office/officeart/2005/8/layout/default"/>
    <dgm:cxn modelId="{9B1A8EE3-A9B6-4900-A4D2-A47340BC35AF}" type="presOf" srcId="{AB21675E-690D-4E8C-95F3-D83D36B080D2}" destId="{9C8AFE3A-8189-446E-B453-07552A6B051A}" srcOrd="0" destOrd="0" presId="urn:microsoft.com/office/officeart/2005/8/layout/default"/>
    <dgm:cxn modelId="{08D1A78D-3D2B-4910-BCCE-E888D639916F}" type="presOf" srcId="{7E82C52E-6379-4719-A35F-ED64F82471ED}" destId="{A73FE0E9-7A64-44DD-8981-946B42A90FA0}" srcOrd="0" destOrd="0" presId="urn:microsoft.com/office/officeart/2005/8/layout/default"/>
    <dgm:cxn modelId="{28C4AE42-3211-4FD0-9473-CB69018C6751}" type="presOf" srcId="{FE657BAC-A4A6-4878-8561-F8D97B55E1AE}" destId="{C8990274-F50A-4FBB-A1BD-BC8C6F184F41}" srcOrd="0" destOrd="0" presId="urn:microsoft.com/office/officeart/2005/8/layout/default"/>
    <dgm:cxn modelId="{4788A2DE-6831-4EC9-ACBB-5EDFB9B5AD13}" srcId="{AB21675E-690D-4E8C-95F3-D83D36B080D2}" destId="{00C68FF7-19B2-40C3-B8D0-7F36A4E2997D}" srcOrd="1" destOrd="0" parTransId="{E05A53C6-29D2-4B6E-86E5-B254AF375C6D}" sibTransId="{58C7CC9F-A2A9-4D4D-81D6-547C1692F28F}"/>
    <dgm:cxn modelId="{0D2E623E-7594-4A0D-AF86-EF0DDA0B4F0B}" type="presParOf" srcId="{9C8AFE3A-8189-446E-B453-07552A6B051A}" destId="{A73FE0E9-7A64-44DD-8981-946B42A90FA0}" srcOrd="0" destOrd="0" presId="urn:microsoft.com/office/officeart/2005/8/layout/default"/>
    <dgm:cxn modelId="{7E3CF447-61CE-41A8-979F-FD3A7A08FE2C}" type="presParOf" srcId="{9C8AFE3A-8189-446E-B453-07552A6B051A}" destId="{6EEF557B-0756-4C01-8B63-EBDEC1D0FC5C}" srcOrd="1" destOrd="0" presId="urn:microsoft.com/office/officeart/2005/8/layout/default"/>
    <dgm:cxn modelId="{3A0F6222-1E95-4527-8465-322F52837F7A}" type="presParOf" srcId="{9C8AFE3A-8189-446E-B453-07552A6B051A}" destId="{8D006872-997F-4946-BA9B-01970E218955}" srcOrd="2" destOrd="0" presId="urn:microsoft.com/office/officeart/2005/8/layout/default"/>
    <dgm:cxn modelId="{326F7FE8-CD6F-47FE-B84D-E98F04039726}" type="presParOf" srcId="{9C8AFE3A-8189-446E-B453-07552A6B051A}" destId="{85E1B2A1-B620-4FC9-993A-0AD7CBFC456E}" srcOrd="3" destOrd="0" presId="urn:microsoft.com/office/officeart/2005/8/layout/default"/>
    <dgm:cxn modelId="{64C1B09E-8300-470B-82C2-F2611A0B03E1}" type="presParOf" srcId="{9C8AFE3A-8189-446E-B453-07552A6B051A}" destId="{7DB5F369-395A-4098-80C2-455BAC9B3E60}" srcOrd="4" destOrd="0" presId="urn:microsoft.com/office/officeart/2005/8/layout/default"/>
    <dgm:cxn modelId="{0F4D535B-ED9D-4414-BFE1-8D270CB62BFA}" type="presParOf" srcId="{9C8AFE3A-8189-446E-B453-07552A6B051A}" destId="{233367E8-C8C4-42F5-AAF3-549C9156C075}" srcOrd="5" destOrd="0" presId="urn:microsoft.com/office/officeart/2005/8/layout/default"/>
    <dgm:cxn modelId="{1C7DA4E6-616A-4BF0-B6C9-25556C6029C6}" type="presParOf" srcId="{9C8AFE3A-8189-446E-B453-07552A6B051A}" destId="{C8990274-F50A-4FBB-A1BD-BC8C6F184F4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73A213-D6FF-41FE-9626-3C2BC46C35C7}" type="doc">
      <dgm:prSet loTypeId="urn:microsoft.com/office/officeart/2005/8/layout/lProcess2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0CF4A085-E6D3-47C0-A79B-5A26F8C3D2F7}">
      <dgm:prSet phldrT="[Text]" custT="1"/>
      <dgm:spPr/>
      <dgm:t>
        <a:bodyPr/>
        <a:lstStyle/>
        <a:p>
          <a:r>
            <a:rPr lang="en-US" sz="1300" dirty="0" smtClean="0"/>
            <a:t>Central Florida MPO Alliance</a:t>
          </a:r>
          <a:endParaRPr lang="en-US" sz="1300" dirty="0"/>
        </a:p>
      </dgm:t>
    </dgm:pt>
    <dgm:pt modelId="{A074ADC2-3A19-43BF-9B10-F4D1AB1784BA}" type="parTrans" cxnId="{055534C4-BF05-4B08-8999-4FD90BF6AF1A}">
      <dgm:prSet/>
      <dgm:spPr/>
      <dgm:t>
        <a:bodyPr/>
        <a:lstStyle/>
        <a:p>
          <a:endParaRPr lang="en-US"/>
        </a:p>
      </dgm:t>
    </dgm:pt>
    <dgm:pt modelId="{FFAB9D4A-2F4D-45F7-AD32-9F8FA4B3E82E}" type="sibTrans" cxnId="{055534C4-BF05-4B08-8999-4FD90BF6AF1A}">
      <dgm:prSet/>
      <dgm:spPr/>
      <dgm:t>
        <a:bodyPr/>
        <a:lstStyle/>
        <a:p>
          <a:endParaRPr lang="en-US"/>
        </a:p>
      </dgm:t>
    </dgm:pt>
    <dgm:pt modelId="{0DD9E6D6-BA5F-4586-9F52-B94E5A8ABC98}">
      <dgm:prSet phldrT="[Text]"/>
      <dgm:spPr/>
      <dgm:t>
        <a:bodyPr/>
        <a:lstStyle/>
        <a:p>
          <a:r>
            <a:rPr lang="en-US" dirty="0" err="1" smtClean="0"/>
            <a:t>MetroPlan</a:t>
          </a:r>
          <a:r>
            <a:rPr lang="en-US" dirty="0" smtClean="0"/>
            <a:t> Orlando</a:t>
          </a:r>
          <a:endParaRPr lang="en-US" dirty="0"/>
        </a:p>
      </dgm:t>
    </dgm:pt>
    <dgm:pt modelId="{522FFBC8-4919-48EB-8DC5-D210F306D83D}" type="parTrans" cxnId="{2099E857-5813-414F-BEF9-623B359E1591}">
      <dgm:prSet/>
      <dgm:spPr/>
      <dgm:t>
        <a:bodyPr/>
        <a:lstStyle/>
        <a:p>
          <a:endParaRPr lang="en-US"/>
        </a:p>
      </dgm:t>
    </dgm:pt>
    <dgm:pt modelId="{D6AB1ACB-B986-4C40-B209-53DBB21AA439}" type="sibTrans" cxnId="{2099E857-5813-414F-BEF9-623B359E1591}">
      <dgm:prSet/>
      <dgm:spPr/>
      <dgm:t>
        <a:bodyPr/>
        <a:lstStyle/>
        <a:p>
          <a:endParaRPr lang="en-US"/>
        </a:p>
      </dgm:t>
    </dgm:pt>
    <dgm:pt modelId="{95AF4411-3291-459E-BDBF-E765B9F15A5D}">
      <dgm:prSet phldrT="[Text]"/>
      <dgm:spPr/>
      <dgm:t>
        <a:bodyPr/>
        <a:lstStyle/>
        <a:p>
          <a:r>
            <a:rPr lang="en-US" b="0" i="0" dirty="0" smtClean="0"/>
            <a:t>Lake-Sumter MPO</a:t>
          </a:r>
          <a:endParaRPr lang="en-US" dirty="0"/>
        </a:p>
      </dgm:t>
    </dgm:pt>
    <dgm:pt modelId="{0BC85153-26AC-49DA-997E-0E3ED2471A3C}" type="parTrans" cxnId="{505570DD-BC5E-4187-8357-1E0876527449}">
      <dgm:prSet/>
      <dgm:spPr/>
      <dgm:t>
        <a:bodyPr/>
        <a:lstStyle/>
        <a:p>
          <a:endParaRPr lang="en-US"/>
        </a:p>
      </dgm:t>
    </dgm:pt>
    <dgm:pt modelId="{EE8B7F93-F126-4B20-9BB8-3FB375F08AC3}" type="sibTrans" cxnId="{505570DD-BC5E-4187-8357-1E0876527449}">
      <dgm:prSet/>
      <dgm:spPr/>
      <dgm:t>
        <a:bodyPr/>
        <a:lstStyle/>
        <a:p>
          <a:endParaRPr lang="en-US"/>
        </a:p>
      </dgm:t>
    </dgm:pt>
    <dgm:pt modelId="{060626A5-15B1-4600-A576-F56523CB8B70}">
      <dgm:prSet phldrT="[Text]" custT="1"/>
      <dgm:spPr/>
      <dgm:t>
        <a:bodyPr/>
        <a:lstStyle/>
        <a:p>
          <a:r>
            <a:rPr lang="en-US" sz="1300" dirty="0" smtClean="0"/>
            <a:t>West Central Florida MPO Chairs Coordinating Committee</a:t>
          </a:r>
          <a:endParaRPr lang="en-US" sz="1300" dirty="0"/>
        </a:p>
      </dgm:t>
    </dgm:pt>
    <dgm:pt modelId="{BC48B315-E98E-4D26-91EF-F468FDD1CC38}" type="parTrans" cxnId="{447AD6C8-1F88-4DF6-9C95-B9D4533E8A4E}">
      <dgm:prSet/>
      <dgm:spPr/>
      <dgm:t>
        <a:bodyPr/>
        <a:lstStyle/>
        <a:p>
          <a:endParaRPr lang="en-US"/>
        </a:p>
      </dgm:t>
    </dgm:pt>
    <dgm:pt modelId="{E0A87BAC-5CF8-43C5-8F21-DFDB858422B8}" type="sibTrans" cxnId="{447AD6C8-1F88-4DF6-9C95-B9D4533E8A4E}">
      <dgm:prSet/>
      <dgm:spPr/>
      <dgm:t>
        <a:bodyPr/>
        <a:lstStyle/>
        <a:p>
          <a:endParaRPr lang="en-US"/>
        </a:p>
      </dgm:t>
    </dgm:pt>
    <dgm:pt modelId="{AABD2041-087D-4B0B-9D0B-5162D55ED03D}">
      <dgm:prSet phldrT="[Text]"/>
      <dgm:spPr/>
      <dgm:t>
        <a:bodyPr/>
        <a:lstStyle/>
        <a:p>
          <a:r>
            <a:rPr lang="en-US" dirty="0" smtClean="0"/>
            <a:t>Hernando/Citrus TPO</a:t>
          </a:r>
          <a:endParaRPr lang="en-US" dirty="0"/>
        </a:p>
      </dgm:t>
    </dgm:pt>
    <dgm:pt modelId="{E8F4D635-28C7-42E3-89B1-528A73296768}" type="parTrans" cxnId="{EAB94037-BCB2-41F4-BAA6-C8500DB554CE}">
      <dgm:prSet/>
      <dgm:spPr/>
      <dgm:t>
        <a:bodyPr/>
        <a:lstStyle/>
        <a:p>
          <a:endParaRPr lang="en-US"/>
        </a:p>
      </dgm:t>
    </dgm:pt>
    <dgm:pt modelId="{40DF3DC5-45B3-4D32-8CE6-E87FF7336DCD}" type="sibTrans" cxnId="{EAB94037-BCB2-41F4-BAA6-C8500DB554CE}">
      <dgm:prSet/>
      <dgm:spPr/>
      <dgm:t>
        <a:bodyPr/>
        <a:lstStyle/>
        <a:p>
          <a:endParaRPr lang="en-US"/>
        </a:p>
      </dgm:t>
    </dgm:pt>
    <dgm:pt modelId="{F16FA35B-EAF3-491C-938F-EEDDC434021A}">
      <dgm:prSet phldrT="[Text]"/>
      <dgm:spPr/>
      <dgm:t>
        <a:bodyPr/>
        <a:lstStyle/>
        <a:p>
          <a:r>
            <a:rPr lang="en-US" dirty="0" smtClean="0"/>
            <a:t>Hillsborough MPO </a:t>
          </a:r>
          <a:endParaRPr lang="en-US" dirty="0"/>
        </a:p>
      </dgm:t>
    </dgm:pt>
    <dgm:pt modelId="{6C43F410-56CB-498E-BC7B-CE37C0393078}" type="parTrans" cxnId="{D91C602D-300D-43C9-B542-8105C8E9439B}">
      <dgm:prSet/>
      <dgm:spPr/>
      <dgm:t>
        <a:bodyPr/>
        <a:lstStyle/>
        <a:p>
          <a:endParaRPr lang="en-US"/>
        </a:p>
      </dgm:t>
    </dgm:pt>
    <dgm:pt modelId="{9D53D9FD-9966-41D5-B5F6-297D6EDEB595}" type="sibTrans" cxnId="{D91C602D-300D-43C9-B542-8105C8E9439B}">
      <dgm:prSet/>
      <dgm:spPr/>
      <dgm:t>
        <a:bodyPr/>
        <a:lstStyle/>
        <a:p>
          <a:endParaRPr lang="en-US"/>
        </a:p>
      </dgm:t>
    </dgm:pt>
    <dgm:pt modelId="{A6C555A7-16AF-4CE7-88F8-D19321A91BFE}">
      <dgm:prSet phldrT="[Text]"/>
      <dgm:spPr/>
      <dgm:t>
        <a:bodyPr/>
        <a:lstStyle/>
        <a:p>
          <a:r>
            <a:rPr lang="en-US" dirty="0" smtClean="0"/>
            <a:t>Southeast Florida Transportation Council</a:t>
          </a:r>
          <a:endParaRPr lang="en-US" dirty="0"/>
        </a:p>
      </dgm:t>
    </dgm:pt>
    <dgm:pt modelId="{25B44C14-EF22-49A9-BA29-2CE9FC06E310}" type="parTrans" cxnId="{2010E357-7E49-4348-8D09-D6CEF883FA62}">
      <dgm:prSet/>
      <dgm:spPr/>
      <dgm:t>
        <a:bodyPr/>
        <a:lstStyle/>
        <a:p>
          <a:endParaRPr lang="en-US"/>
        </a:p>
      </dgm:t>
    </dgm:pt>
    <dgm:pt modelId="{4D336D62-F413-4FA6-B66C-16A4DC2B3D54}" type="sibTrans" cxnId="{2010E357-7E49-4348-8D09-D6CEF883FA62}">
      <dgm:prSet/>
      <dgm:spPr/>
      <dgm:t>
        <a:bodyPr/>
        <a:lstStyle/>
        <a:p>
          <a:endParaRPr lang="en-US"/>
        </a:p>
      </dgm:t>
    </dgm:pt>
    <dgm:pt modelId="{6EAABAE6-D5B7-4D2F-9CB2-DF7374EAF9A3}">
      <dgm:prSet phldrT="[Text]"/>
      <dgm:spPr/>
      <dgm:t>
        <a:bodyPr/>
        <a:lstStyle/>
        <a:p>
          <a:r>
            <a:rPr lang="en-US" b="0" i="0" dirty="0" smtClean="0"/>
            <a:t>Ocala/Marion TPO</a:t>
          </a:r>
          <a:endParaRPr lang="en-US" dirty="0"/>
        </a:p>
      </dgm:t>
    </dgm:pt>
    <dgm:pt modelId="{077B5DCD-61DE-4E48-8D3A-3146D98A814E}" type="parTrans" cxnId="{D6008542-D771-4780-A7F0-0F55C3B14876}">
      <dgm:prSet/>
      <dgm:spPr/>
      <dgm:t>
        <a:bodyPr/>
        <a:lstStyle/>
        <a:p>
          <a:endParaRPr lang="en-US"/>
        </a:p>
      </dgm:t>
    </dgm:pt>
    <dgm:pt modelId="{9EA61871-BCDD-4869-9838-75E3F3D4102F}" type="sibTrans" cxnId="{D6008542-D771-4780-A7F0-0F55C3B14876}">
      <dgm:prSet/>
      <dgm:spPr/>
      <dgm:t>
        <a:bodyPr/>
        <a:lstStyle/>
        <a:p>
          <a:endParaRPr lang="en-US"/>
        </a:p>
      </dgm:t>
    </dgm:pt>
    <dgm:pt modelId="{EE89C5D7-ADFF-4E3C-98AE-F083DAFA89A5}">
      <dgm:prSet phldrT="[Text]"/>
      <dgm:spPr/>
      <dgm:t>
        <a:bodyPr/>
        <a:lstStyle/>
        <a:p>
          <a:r>
            <a:rPr lang="en-US" b="0" i="0" dirty="0" smtClean="0"/>
            <a:t>Polk County TPO</a:t>
          </a:r>
          <a:endParaRPr lang="en-US" dirty="0"/>
        </a:p>
      </dgm:t>
    </dgm:pt>
    <dgm:pt modelId="{DE5AA936-4762-46AF-8658-4CF86C219AA4}" type="parTrans" cxnId="{A65BA73B-EB5C-47D8-98E5-FDDC8B205C1B}">
      <dgm:prSet/>
      <dgm:spPr/>
      <dgm:t>
        <a:bodyPr/>
        <a:lstStyle/>
        <a:p>
          <a:endParaRPr lang="en-US"/>
        </a:p>
      </dgm:t>
    </dgm:pt>
    <dgm:pt modelId="{CC2A300B-91EF-4CB0-82D3-A2011545025B}" type="sibTrans" cxnId="{A65BA73B-EB5C-47D8-98E5-FDDC8B205C1B}">
      <dgm:prSet/>
      <dgm:spPr/>
      <dgm:t>
        <a:bodyPr/>
        <a:lstStyle/>
        <a:p>
          <a:endParaRPr lang="en-US"/>
        </a:p>
      </dgm:t>
    </dgm:pt>
    <dgm:pt modelId="{442C9483-A570-418B-890A-D4007C264770}">
      <dgm:prSet phldrT="[Text]"/>
      <dgm:spPr/>
      <dgm:t>
        <a:bodyPr/>
        <a:lstStyle/>
        <a:p>
          <a:r>
            <a:rPr lang="en-US" b="0" i="0" dirty="0" smtClean="0"/>
            <a:t>Space Coast TPO</a:t>
          </a:r>
          <a:endParaRPr lang="en-US" dirty="0"/>
        </a:p>
      </dgm:t>
    </dgm:pt>
    <dgm:pt modelId="{48507E84-ABAE-4884-818A-5E1E0B45AA3F}" type="parTrans" cxnId="{1E8B798C-2980-4D80-9F1D-A6132742A05C}">
      <dgm:prSet/>
      <dgm:spPr/>
      <dgm:t>
        <a:bodyPr/>
        <a:lstStyle/>
        <a:p>
          <a:endParaRPr lang="en-US"/>
        </a:p>
      </dgm:t>
    </dgm:pt>
    <dgm:pt modelId="{C4F1B9CA-856A-43DF-9D5D-5D8D1F1B8FAB}" type="sibTrans" cxnId="{1E8B798C-2980-4D80-9F1D-A6132742A05C}">
      <dgm:prSet/>
      <dgm:spPr/>
      <dgm:t>
        <a:bodyPr/>
        <a:lstStyle/>
        <a:p>
          <a:endParaRPr lang="en-US"/>
        </a:p>
      </dgm:t>
    </dgm:pt>
    <dgm:pt modelId="{A3528FB7-1143-4CEA-A139-C5A6D53DF7AF}">
      <dgm:prSet phldrT="[Text]"/>
      <dgm:spPr/>
      <dgm:t>
        <a:bodyPr/>
        <a:lstStyle/>
        <a:p>
          <a:r>
            <a:rPr lang="en-US" b="0" i="0" dirty="0" smtClean="0"/>
            <a:t>River to Sea TPO</a:t>
          </a:r>
          <a:endParaRPr lang="en-US" dirty="0"/>
        </a:p>
      </dgm:t>
    </dgm:pt>
    <dgm:pt modelId="{EACF1AB9-32E1-46E8-B1D0-512F06548916}" type="parTrans" cxnId="{106DB238-2AED-4470-ACCC-F034DE8EC5BA}">
      <dgm:prSet/>
      <dgm:spPr/>
      <dgm:t>
        <a:bodyPr/>
        <a:lstStyle/>
        <a:p>
          <a:endParaRPr lang="en-US"/>
        </a:p>
      </dgm:t>
    </dgm:pt>
    <dgm:pt modelId="{4E48C587-E9D0-43D4-9E37-A53B363871E9}" type="sibTrans" cxnId="{106DB238-2AED-4470-ACCC-F034DE8EC5BA}">
      <dgm:prSet/>
      <dgm:spPr/>
      <dgm:t>
        <a:bodyPr/>
        <a:lstStyle/>
        <a:p>
          <a:endParaRPr lang="en-US"/>
        </a:p>
      </dgm:t>
    </dgm:pt>
    <dgm:pt modelId="{CB7A274F-1C90-45DC-9E97-001F750AD08E}">
      <dgm:prSet phldrT="[Text]"/>
      <dgm:spPr/>
      <dgm:t>
        <a:bodyPr/>
        <a:lstStyle/>
        <a:p>
          <a:r>
            <a:rPr lang="en-US" dirty="0" smtClean="0"/>
            <a:t>Pinellas County MPO</a:t>
          </a:r>
          <a:endParaRPr lang="en-US" dirty="0"/>
        </a:p>
      </dgm:t>
    </dgm:pt>
    <dgm:pt modelId="{A6EEA3F2-DD2B-40AE-A530-AA87A058781C}" type="parTrans" cxnId="{3CB8FB57-FEA1-4D79-BBEC-41D29B4809FD}">
      <dgm:prSet/>
      <dgm:spPr/>
      <dgm:t>
        <a:bodyPr/>
        <a:lstStyle/>
        <a:p>
          <a:endParaRPr lang="en-US"/>
        </a:p>
      </dgm:t>
    </dgm:pt>
    <dgm:pt modelId="{AF0C0717-F8C0-44DE-ACFE-405017888793}" type="sibTrans" cxnId="{3CB8FB57-FEA1-4D79-BBEC-41D29B4809FD}">
      <dgm:prSet/>
      <dgm:spPr/>
      <dgm:t>
        <a:bodyPr/>
        <a:lstStyle/>
        <a:p>
          <a:endParaRPr lang="en-US"/>
        </a:p>
      </dgm:t>
    </dgm:pt>
    <dgm:pt modelId="{38771BBB-9705-4B07-854C-FC8F115EE000}">
      <dgm:prSet phldrT="[Text]"/>
      <dgm:spPr/>
      <dgm:t>
        <a:bodyPr/>
        <a:lstStyle/>
        <a:p>
          <a:r>
            <a:rPr lang="en-US" dirty="0" smtClean="0"/>
            <a:t>Pasco County MPO</a:t>
          </a:r>
          <a:endParaRPr lang="en-US" dirty="0"/>
        </a:p>
      </dgm:t>
    </dgm:pt>
    <dgm:pt modelId="{11848510-1C67-4187-90FF-08D208174525}" type="parTrans" cxnId="{B4F66ED0-B57F-430F-97BD-7A24AEDAB934}">
      <dgm:prSet/>
      <dgm:spPr/>
      <dgm:t>
        <a:bodyPr/>
        <a:lstStyle/>
        <a:p>
          <a:endParaRPr lang="en-US"/>
        </a:p>
      </dgm:t>
    </dgm:pt>
    <dgm:pt modelId="{124C6A9E-941B-4DC1-A7FD-1F6321847C00}" type="sibTrans" cxnId="{B4F66ED0-B57F-430F-97BD-7A24AEDAB934}">
      <dgm:prSet/>
      <dgm:spPr/>
      <dgm:t>
        <a:bodyPr/>
        <a:lstStyle/>
        <a:p>
          <a:endParaRPr lang="en-US"/>
        </a:p>
      </dgm:t>
    </dgm:pt>
    <dgm:pt modelId="{EFE14E3A-B4AD-4471-9518-B28DC0E2E8A4}">
      <dgm:prSet phldrT="[Text]"/>
      <dgm:spPr/>
      <dgm:t>
        <a:bodyPr/>
        <a:lstStyle/>
        <a:p>
          <a:r>
            <a:rPr lang="en-US" dirty="0" smtClean="0"/>
            <a:t>Polk TPO</a:t>
          </a:r>
          <a:endParaRPr lang="en-US" dirty="0"/>
        </a:p>
      </dgm:t>
    </dgm:pt>
    <dgm:pt modelId="{97F1B79A-D740-4CD2-A128-B62EAB697E9D}" type="parTrans" cxnId="{3ACFB3CC-DC67-46EC-97D9-407C66255B26}">
      <dgm:prSet/>
      <dgm:spPr/>
      <dgm:t>
        <a:bodyPr/>
        <a:lstStyle/>
        <a:p>
          <a:endParaRPr lang="en-US"/>
        </a:p>
      </dgm:t>
    </dgm:pt>
    <dgm:pt modelId="{6A5574E6-0902-4B7A-A577-019751CC8BDE}" type="sibTrans" cxnId="{3ACFB3CC-DC67-46EC-97D9-407C66255B26}">
      <dgm:prSet/>
      <dgm:spPr/>
      <dgm:t>
        <a:bodyPr/>
        <a:lstStyle/>
        <a:p>
          <a:endParaRPr lang="en-US"/>
        </a:p>
      </dgm:t>
    </dgm:pt>
    <dgm:pt modelId="{ACF7ABC1-B206-4D24-A860-4110BCA496F5}">
      <dgm:prSet phldrT="[Text]"/>
      <dgm:spPr/>
      <dgm:t>
        <a:bodyPr/>
        <a:lstStyle/>
        <a:p>
          <a:r>
            <a:rPr lang="en-US" dirty="0" smtClean="0"/>
            <a:t>Sarasota-Manatee MPO</a:t>
          </a:r>
          <a:endParaRPr lang="en-US" dirty="0"/>
        </a:p>
      </dgm:t>
    </dgm:pt>
    <dgm:pt modelId="{BF9BF947-407E-43BD-941E-E6EAB1D5313D}" type="parTrans" cxnId="{4803D9DA-C7A7-471D-9845-3CD9970FEC9F}">
      <dgm:prSet/>
      <dgm:spPr/>
      <dgm:t>
        <a:bodyPr/>
        <a:lstStyle/>
        <a:p>
          <a:endParaRPr lang="en-US"/>
        </a:p>
      </dgm:t>
    </dgm:pt>
    <dgm:pt modelId="{AC1323A8-8D91-455F-A689-496C8A3FE7CD}" type="sibTrans" cxnId="{4803D9DA-C7A7-471D-9845-3CD9970FEC9F}">
      <dgm:prSet/>
      <dgm:spPr/>
      <dgm:t>
        <a:bodyPr/>
        <a:lstStyle/>
        <a:p>
          <a:endParaRPr lang="en-US"/>
        </a:p>
      </dgm:t>
    </dgm:pt>
    <dgm:pt modelId="{0D44A64E-D114-4224-9B0E-C88812345C71}">
      <dgm:prSet phldrT="[Text]"/>
      <dgm:spPr/>
      <dgm:t>
        <a:bodyPr/>
        <a:lstStyle/>
        <a:p>
          <a:r>
            <a:rPr lang="en-US" dirty="0" smtClean="0"/>
            <a:t>Palm Beach </a:t>
          </a:r>
          <a:r>
            <a:rPr lang="en-US" dirty="0" err="1" smtClean="0"/>
            <a:t>MPO</a:t>
          </a:r>
          <a:endParaRPr lang="en-US" dirty="0"/>
        </a:p>
      </dgm:t>
    </dgm:pt>
    <dgm:pt modelId="{B7AB2046-E6B6-40AE-992B-F0E381F1ABD7}" type="parTrans" cxnId="{009025F1-6AAD-496E-88E0-5A5EFFF82B66}">
      <dgm:prSet/>
      <dgm:spPr/>
      <dgm:t>
        <a:bodyPr/>
        <a:lstStyle/>
        <a:p>
          <a:endParaRPr lang="en-US"/>
        </a:p>
      </dgm:t>
    </dgm:pt>
    <dgm:pt modelId="{C5EBC213-3E84-4533-BB68-0228C28729E6}" type="sibTrans" cxnId="{009025F1-6AAD-496E-88E0-5A5EFFF82B66}">
      <dgm:prSet/>
      <dgm:spPr/>
      <dgm:t>
        <a:bodyPr/>
        <a:lstStyle/>
        <a:p>
          <a:endParaRPr lang="en-US"/>
        </a:p>
      </dgm:t>
    </dgm:pt>
    <dgm:pt modelId="{C28202A4-569B-4C42-890B-8CA12962A64F}">
      <dgm:prSet phldrT="[Text]"/>
      <dgm:spPr/>
      <dgm:t>
        <a:bodyPr/>
        <a:lstStyle/>
        <a:p>
          <a:r>
            <a:rPr lang="en-US" dirty="0" smtClean="0"/>
            <a:t>Miami-Dade </a:t>
          </a:r>
          <a:r>
            <a:rPr lang="en-US" dirty="0" err="1" smtClean="0"/>
            <a:t>MPO</a:t>
          </a:r>
          <a:endParaRPr lang="en-US" dirty="0"/>
        </a:p>
      </dgm:t>
    </dgm:pt>
    <dgm:pt modelId="{1A863A25-97AB-4BF4-907D-A0D4F35CE1C6}" type="parTrans" cxnId="{7F7007B8-2E85-448C-8C66-16AAD639052F}">
      <dgm:prSet/>
      <dgm:spPr/>
      <dgm:t>
        <a:bodyPr/>
        <a:lstStyle/>
        <a:p>
          <a:endParaRPr lang="en-US"/>
        </a:p>
      </dgm:t>
    </dgm:pt>
    <dgm:pt modelId="{B5D50126-7A26-4DD4-AC0E-98253053C6C7}" type="sibTrans" cxnId="{7F7007B8-2E85-448C-8C66-16AAD639052F}">
      <dgm:prSet/>
      <dgm:spPr/>
      <dgm:t>
        <a:bodyPr/>
        <a:lstStyle/>
        <a:p>
          <a:endParaRPr lang="en-US"/>
        </a:p>
      </dgm:t>
    </dgm:pt>
    <dgm:pt modelId="{2998E32F-9103-4A05-87BC-DBD018015C7A}">
      <dgm:prSet phldrT="[Text]"/>
      <dgm:spPr/>
      <dgm:t>
        <a:bodyPr/>
        <a:lstStyle/>
        <a:p>
          <a:r>
            <a:rPr lang="en-US" smtClean="0"/>
            <a:t>Broward MPO</a:t>
          </a:r>
          <a:endParaRPr lang="en-US" dirty="0"/>
        </a:p>
      </dgm:t>
    </dgm:pt>
    <dgm:pt modelId="{C5A18AFF-1B58-476D-AD83-C694CFEB6FA2}" type="parTrans" cxnId="{C050E389-D336-4267-BE24-244B15A00AA9}">
      <dgm:prSet/>
      <dgm:spPr/>
      <dgm:t>
        <a:bodyPr/>
        <a:lstStyle/>
        <a:p>
          <a:endParaRPr lang="en-US"/>
        </a:p>
      </dgm:t>
    </dgm:pt>
    <dgm:pt modelId="{CCCE4EC6-B600-43F4-8BD1-C8CD45E25AE9}" type="sibTrans" cxnId="{C050E389-D336-4267-BE24-244B15A00AA9}">
      <dgm:prSet/>
      <dgm:spPr/>
      <dgm:t>
        <a:bodyPr/>
        <a:lstStyle/>
        <a:p>
          <a:endParaRPr lang="en-US"/>
        </a:p>
      </dgm:t>
    </dgm:pt>
    <dgm:pt modelId="{EDF30EC0-A022-4EF6-B4CE-5B07E4296A2A}">
      <dgm:prSet phldrT="[Text]"/>
      <dgm:spPr/>
      <dgm:t>
        <a:bodyPr/>
        <a:lstStyle/>
        <a:p>
          <a:r>
            <a:rPr lang="en-US" smtClean="0"/>
            <a:t>Treasure Coast Transportation Council</a:t>
          </a:r>
          <a:endParaRPr lang="en-US" dirty="0"/>
        </a:p>
      </dgm:t>
    </dgm:pt>
    <dgm:pt modelId="{30AD4E72-F49E-445D-A6DA-17D966868F96}" type="parTrans" cxnId="{40E6FD9E-4F04-4ADA-B0E4-31DE015BEED9}">
      <dgm:prSet/>
      <dgm:spPr/>
      <dgm:t>
        <a:bodyPr/>
        <a:lstStyle/>
        <a:p>
          <a:endParaRPr lang="en-US"/>
        </a:p>
      </dgm:t>
    </dgm:pt>
    <dgm:pt modelId="{46D97BEE-769D-45CC-9457-698E21808372}" type="sibTrans" cxnId="{40E6FD9E-4F04-4ADA-B0E4-31DE015BEED9}">
      <dgm:prSet/>
      <dgm:spPr/>
      <dgm:t>
        <a:bodyPr/>
        <a:lstStyle/>
        <a:p>
          <a:endParaRPr lang="en-US"/>
        </a:p>
      </dgm:t>
    </dgm:pt>
    <dgm:pt modelId="{9E025D84-0DFD-4422-9DE4-2A3386BD265B}">
      <dgm:prSet phldrT="[Text]"/>
      <dgm:spPr/>
      <dgm:t>
        <a:bodyPr/>
        <a:lstStyle/>
        <a:p>
          <a:r>
            <a:rPr lang="en-US" smtClean="0"/>
            <a:t>Martin MPO</a:t>
          </a:r>
          <a:endParaRPr lang="en-US" dirty="0"/>
        </a:p>
      </dgm:t>
    </dgm:pt>
    <dgm:pt modelId="{2FEA5439-DFF3-4804-BA28-556EE06EC2A6}" type="parTrans" cxnId="{4BBFAAB4-A17C-4287-A54B-8F0598730891}">
      <dgm:prSet/>
      <dgm:spPr/>
      <dgm:t>
        <a:bodyPr/>
        <a:lstStyle/>
        <a:p>
          <a:endParaRPr lang="en-US"/>
        </a:p>
      </dgm:t>
    </dgm:pt>
    <dgm:pt modelId="{E2B828DB-D700-4C36-BED0-AE1D8B9155AC}" type="sibTrans" cxnId="{4BBFAAB4-A17C-4287-A54B-8F0598730891}">
      <dgm:prSet/>
      <dgm:spPr/>
      <dgm:t>
        <a:bodyPr/>
        <a:lstStyle/>
        <a:p>
          <a:endParaRPr lang="en-US"/>
        </a:p>
      </dgm:t>
    </dgm:pt>
    <dgm:pt modelId="{74041EA5-4A08-4909-8839-63A730B6E8CC}">
      <dgm:prSet phldrT="[Text]"/>
      <dgm:spPr/>
      <dgm:t>
        <a:bodyPr/>
        <a:lstStyle/>
        <a:p>
          <a:r>
            <a:rPr lang="en-US" smtClean="0"/>
            <a:t>St. Lucie TPO</a:t>
          </a:r>
          <a:endParaRPr lang="en-US" dirty="0"/>
        </a:p>
      </dgm:t>
    </dgm:pt>
    <dgm:pt modelId="{D27C5AF5-ABF1-4B37-81D5-A83047424918}" type="parTrans" cxnId="{5DA54E4B-CEC3-42D4-84CB-F0578D5AEC20}">
      <dgm:prSet/>
      <dgm:spPr/>
      <dgm:t>
        <a:bodyPr/>
        <a:lstStyle/>
        <a:p>
          <a:endParaRPr lang="en-US"/>
        </a:p>
      </dgm:t>
    </dgm:pt>
    <dgm:pt modelId="{F511D026-2719-40CB-96EA-7638BDA02FB3}" type="sibTrans" cxnId="{5DA54E4B-CEC3-42D4-84CB-F0578D5AEC20}">
      <dgm:prSet/>
      <dgm:spPr/>
      <dgm:t>
        <a:bodyPr/>
        <a:lstStyle/>
        <a:p>
          <a:endParaRPr lang="en-US"/>
        </a:p>
      </dgm:t>
    </dgm:pt>
    <dgm:pt modelId="{33FDDA5B-E742-4B2C-87E0-4D86FB799012}">
      <dgm:prSet phldrT="[Text]"/>
      <dgm:spPr/>
      <dgm:t>
        <a:bodyPr/>
        <a:lstStyle/>
        <a:p>
          <a:r>
            <a:rPr lang="en-US" smtClean="0"/>
            <a:t>Indian River County MPO</a:t>
          </a:r>
          <a:endParaRPr lang="en-US" dirty="0"/>
        </a:p>
      </dgm:t>
    </dgm:pt>
    <dgm:pt modelId="{71948DB0-CA13-4981-913F-760214F27FBF}" type="parTrans" cxnId="{A3C2B46D-51FD-4F17-9F5B-BC8D35B6A93C}">
      <dgm:prSet/>
      <dgm:spPr/>
      <dgm:t>
        <a:bodyPr/>
        <a:lstStyle/>
        <a:p>
          <a:endParaRPr lang="en-US"/>
        </a:p>
      </dgm:t>
    </dgm:pt>
    <dgm:pt modelId="{86921286-829B-48F5-8176-4F44768F4932}" type="sibTrans" cxnId="{A3C2B46D-51FD-4F17-9F5B-BC8D35B6A93C}">
      <dgm:prSet/>
      <dgm:spPr/>
      <dgm:t>
        <a:bodyPr/>
        <a:lstStyle/>
        <a:p>
          <a:endParaRPr lang="en-US"/>
        </a:p>
      </dgm:t>
    </dgm:pt>
    <dgm:pt modelId="{BFE82B5A-DD7E-4E82-8E1C-0A514112BAB5}">
      <dgm:prSet phldrT="[Text]"/>
      <dgm:spPr/>
      <dgm:t>
        <a:bodyPr/>
        <a:lstStyle/>
        <a:p>
          <a:r>
            <a:rPr lang="en-US" smtClean="0"/>
            <a:t>Many others</a:t>
          </a:r>
          <a:endParaRPr lang="en-US" dirty="0"/>
        </a:p>
      </dgm:t>
    </dgm:pt>
    <dgm:pt modelId="{9113F4D7-35B7-4692-8096-992D0DBADC9F}" type="parTrans" cxnId="{F5674B11-857C-449A-98F4-D97124DF48D9}">
      <dgm:prSet/>
      <dgm:spPr/>
      <dgm:t>
        <a:bodyPr/>
        <a:lstStyle/>
        <a:p>
          <a:endParaRPr lang="en-US"/>
        </a:p>
      </dgm:t>
    </dgm:pt>
    <dgm:pt modelId="{BD960226-F3F2-412E-9768-254F83171067}" type="sibTrans" cxnId="{F5674B11-857C-449A-98F4-D97124DF48D9}">
      <dgm:prSet/>
      <dgm:spPr/>
      <dgm:t>
        <a:bodyPr/>
        <a:lstStyle/>
        <a:p>
          <a:endParaRPr lang="en-US"/>
        </a:p>
      </dgm:t>
    </dgm:pt>
    <dgm:pt modelId="{2AA127D8-83DA-47F7-B8FC-80D1097E00F6}">
      <dgm:prSet phldrT="[Text]"/>
      <dgm:spPr/>
      <dgm:t>
        <a:bodyPr/>
        <a:lstStyle/>
        <a:p>
          <a:r>
            <a:rPr lang="en-US" smtClean="0"/>
            <a:t>Northwest Florida Regional Transportation Planning Organization</a:t>
          </a:r>
          <a:endParaRPr lang="en-US" dirty="0"/>
        </a:p>
      </dgm:t>
    </dgm:pt>
    <dgm:pt modelId="{25C5F8B2-1D4C-4463-8EDA-DEF8F1D1E204}" type="parTrans" cxnId="{73D1C453-1441-4DC9-9ED7-78A763B10397}">
      <dgm:prSet/>
      <dgm:spPr/>
      <dgm:t>
        <a:bodyPr/>
        <a:lstStyle/>
        <a:p>
          <a:endParaRPr lang="en-US"/>
        </a:p>
      </dgm:t>
    </dgm:pt>
    <dgm:pt modelId="{0305D551-D3BE-4B5E-883D-B01DD747DC3C}" type="sibTrans" cxnId="{73D1C453-1441-4DC9-9ED7-78A763B10397}">
      <dgm:prSet/>
      <dgm:spPr/>
      <dgm:t>
        <a:bodyPr/>
        <a:lstStyle/>
        <a:p>
          <a:endParaRPr lang="en-US"/>
        </a:p>
      </dgm:t>
    </dgm:pt>
    <dgm:pt modelId="{1835C293-C096-4798-89DF-11A491B4E429}">
      <dgm:prSet phldrT="[Text]"/>
      <dgm:spPr/>
      <dgm:t>
        <a:bodyPr/>
        <a:lstStyle/>
        <a:p>
          <a:r>
            <a:rPr lang="en-US" smtClean="0"/>
            <a:t>Florida-Alabama TPO</a:t>
          </a:r>
          <a:endParaRPr lang="en-US" dirty="0"/>
        </a:p>
      </dgm:t>
    </dgm:pt>
    <dgm:pt modelId="{A2AABFAE-CA50-4010-8E1F-A043C04801F2}" type="parTrans" cxnId="{D635F658-9DDD-4235-A99E-14B4E3AE0DA4}">
      <dgm:prSet/>
      <dgm:spPr/>
      <dgm:t>
        <a:bodyPr/>
        <a:lstStyle/>
        <a:p>
          <a:endParaRPr lang="en-US"/>
        </a:p>
      </dgm:t>
    </dgm:pt>
    <dgm:pt modelId="{F9D90BDC-60B4-4ACE-96D6-5E719FB02017}" type="sibTrans" cxnId="{D635F658-9DDD-4235-A99E-14B4E3AE0DA4}">
      <dgm:prSet/>
      <dgm:spPr/>
      <dgm:t>
        <a:bodyPr/>
        <a:lstStyle/>
        <a:p>
          <a:endParaRPr lang="en-US"/>
        </a:p>
      </dgm:t>
    </dgm:pt>
    <dgm:pt modelId="{76EE0090-BD1E-43C4-B287-ED81CC3BED59}">
      <dgm:prSet phldrT="[Text]"/>
      <dgm:spPr/>
      <dgm:t>
        <a:bodyPr/>
        <a:lstStyle/>
        <a:p>
          <a:r>
            <a:rPr lang="en-US" smtClean="0"/>
            <a:t>Okaloosa-Walton TPO</a:t>
          </a:r>
          <a:endParaRPr lang="en-US" dirty="0"/>
        </a:p>
      </dgm:t>
    </dgm:pt>
    <dgm:pt modelId="{13B9DD2A-F912-4614-BF95-B2854D517C5D}" type="parTrans" cxnId="{85911D72-62D5-433D-BB1C-5D5C7D8C2426}">
      <dgm:prSet/>
      <dgm:spPr/>
      <dgm:t>
        <a:bodyPr/>
        <a:lstStyle/>
        <a:p>
          <a:endParaRPr lang="en-US"/>
        </a:p>
      </dgm:t>
    </dgm:pt>
    <dgm:pt modelId="{3EDC5A2F-A7D0-4D24-A2A2-6D93D4B03CCF}" type="sibTrans" cxnId="{85911D72-62D5-433D-BB1C-5D5C7D8C2426}">
      <dgm:prSet/>
      <dgm:spPr/>
      <dgm:t>
        <a:bodyPr/>
        <a:lstStyle/>
        <a:p>
          <a:endParaRPr lang="en-US"/>
        </a:p>
      </dgm:t>
    </dgm:pt>
    <dgm:pt modelId="{55B571A2-B984-489A-AE48-5AD577ED8F17}">
      <dgm:prSet phldrT="[Text]"/>
      <dgm:spPr/>
      <dgm:t>
        <a:bodyPr/>
        <a:lstStyle/>
        <a:p>
          <a:r>
            <a:rPr lang="en-US" dirty="0" smtClean="0"/>
            <a:t>22 of Florida’s 27 MPOs</a:t>
          </a:r>
          <a:endParaRPr lang="en-US" dirty="0"/>
        </a:p>
      </dgm:t>
    </dgm:pt>
    <dgm:pt modelId="{D57B54F5-EC25-40E2-B277-6C1D6236C131}" type="parTrans" cxnId="{000F1836-F227-4CB4-81D9-D9C8F9F9C8C5}">
      <dgm:prSet/>
      <dgm:spPr/>
      <dgm:t>
        <a:bodyPr/>
        <a:lstStyle/>
        <a:p>
          <a:endParaRPr lang="en-US"/>
        </a:p>
      </dgm:t>
    </dgm:pt>
    <dgm:pt modelId="{D6F6B4A7-162B-472D-A4A5-09700AC6FC6F}" type="sibTrans" cxnId="{000F1836-F227-4CB4-81D9-D9C8F9F9C8C5}">
      <dgm:prSet/>
      <dgm:spPr/>
      <dgm:t>
        <a:bodyPr/>
        <a:lstStyle/>
        <a:p>
          <a:endParaRPr lang="en-US"/>
        </a:p>
      </dgm:t>
    </dgm:pt>
    <dgm:pt modelId="{EE9DA789-EB50-441C-944B-55DC23A7D571}" type="pres">
      <dgm:prSet presAssocID="{5573A213-D6FF-41FE-9626-3C2BC46C35C7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BEF0114-0AA3-43E3-875C-538AB12B063F}" type="pres">
      <dgm:prSet presAssocID="{0CF4A085-E6D3-47C0-A79B-5A26F8C3D2F7}" presName="compNode" presStyleCnt="0"/>
      <dgm:spPr/>
      <dgm:t>
        <a:bodyPr/>
        <a:lstStyle/>
        <a:p>
          <a:endParaRPr lang="en-US"/>
        </a:p>
      </dgm:t>
    </dgm:pt>
    <dgm:pt modelId="{89363009-4C21-4F8F-918C-37E65AF90540}" type="pres">
      <dgm:prSet presAssocID="{0CF4A085-E6D3-47C0-A79B-5A26F8C3D2F7}" presName="aNode" presStyleLbl="bgShp" presStyleIdx="0" presStyleCnt="6"/>
      <dgm:spPr/>
      <dgm:t>
        <a:bodyPr/>
        <a:lstStyle/>
        <a:p>
          <a:endParaRPr lang="en-US"/>
        </a:p>
      </dgm:t>
    </dgm:pt>
    <dgm:pt modelId="{6C44B273-1444-4FC9-B6F0-F7E475949F2C}" type="pres">
      <dgm:prSet presAssocID="{0CF4A085-E6D3-47C0-A79B-5A26F8C3D2F7}" presName="textNode" presStyleLbl="bgShp" presStyleIdx="0" presStyleCnt="6"/>
      <dgm:spPr/>
      <dgm:t>
        <a:bodyPr/>
        <a:lstStyle/>
        <a:p>
          <a:endParaRPr lang="en-US"/>
        </a:p>
      </dgm:t>
    </dgm:pt>
    <dgm:pt modelId="{67B879B6-C66C-4A59-8B9B-42FA03346F4D}" type="pres">
      <dgm:prSet presAssocID="{0CF4A085-E6D3-47C0-A79B-5A26F8C3D2F7}" presName="compChildNode" presStyleCnt="0"/>
      <dgm:spPr/>
      <dgm:t>
        <a:bodyPr/>
        <a:lstStyle/>
        <a:p>
          <a:endParaRPr lang="en-US"/>
        </a:p>
      </dgm:t>
    </dgm:pt>
    <dgm:pt modelId="{B9D89D58-F1EF-4B4F-B1F5-35BAE3ABF1BE}" type="pres">
      <dgm:prSet presAssocID="{0CF4A085-E6D3-47C0-A79B-5A26F8C3D2F7}" presName="theInnerList" presStyleCnt="0"/>
      <dgm:spPr/>
      <dgm:t>
        <a:bodyPr/>
        <a:lstStyle/>
        <a:p>
          <a:endParaRPr lang="en-US"/>
        </a:p>
      </dgm:t>
    </dgm:pt>
    <dgm:pt modelId="{B3824B28-76C2-4C26-9695-913804D5C13F}" type="pres">
      <dgm:prSet presAssocID="{0DD9E6D6-BA5F-4586-9F52-B94E5A8ABC98}" presName="childNode" presStyleLbl="node1" presStyleIdx="0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855C51-C359-4E19-A9E2-D7CF48E9CE76}" type="pres">
      <dgm:prSet presAssocID="{0DD9E6D6-BA5F-4586-9F52-B94E5A8ABC98}" presName="aSpace2" presStyleCnt="0"/>
      <dgm:spPr/>
      <dgm:t>
        <a:bodyPr/>
        <a:lstStyle/>
        <a:p>
          <a:endParaRPr lang="en-US"/>
        </a:p>
      </dgm:t>
    </dgm:pt>
    <dgm:pt modelId="{0D1A5C6F-1FAD-4063-84E6-0472290ECDF3}" type="pres">
      <dgm:prSet presAssocID="{95AF4411-3291-459E-BDBF-E765B9F15A5D}" presName="childNode" presStyleLbl="node1" presStyleIdx="1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7F21AC-1D83-4769-B7D3-CE9B16200950}" type="pres">
      <dgm:prSet presAssocID="{95AF4411-3291-459E-BDBF-E765B9F15A5D}" presName="aSpace2" presStyleCnt="0"/>
      <dgm:spPr/>
      <dgm:t>
        <a:bodyPr/>
        <a:lstStyle/>
        <a:p>
          <a:endParaRPr lang="en-US"/>
        </a:p>
      </dgm:t>
    </dgm:pt>
    <dgm:pt modelId="{557BD6CA-2988-4122-8180-4593E532A221}" type="pres">
      <dgm:prSet presAssocID="{6EAABAE6-D5B7-4D2F-9CB2-DF7374EAF9A3}" presName="childNode" presStyleLbl="node1" presStyleIdx="2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32F417-98FA-4617-8A5B-AA39E83D9932}" type="pres">
      <dgm:prSet presAssocID="{6EAABAE6-D5B7-4D2F-9CB2-DF7374EAF9A3}" presName="aSpace2" presStyleCnt="0"/>
      <dgm:spPr/>
      <dgm:t>
        <a:bodyPr/>
        <a:lstStyle/>
        <a:p>
          <a:endParaRPr lang="en-US"/>
        </a:p>
      </dgm:t>
    </dgm:pt>
    <dgm:pt modelId="{53412BFC-AF06-4A98-930C-F14B37121856}" type="pres">
      <dgm:prSet presAssocID="{EE89C5D7-ADFF-4E3C-98AE-F083DAFA89A5}" presName="childNode" presStyleLbl="node1" presStyleIdx="3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259545-682D-46BF-B148-476A64A61EBE}" type="pres">
      <dgm:prSet presAssocID="{EE89C5D7-ADFF-4E3C-98AE-F083DAFA89A5}" presName="aSpace2" presStyleCnt="0"/>
      <dgm:spPr/>
      <dgm:t>
        <a:bodyPr/>
        <a:lstStyle/>
        <a:p>
          <a:endParaRPr lang="en-US"/>
        </a:p>
      </dgm:t>
    </dgm:pt>
    <dgm:pt modelId="{25EBAA34-FF2C-4BC0-9901-F45DB786638A}" type="pres">
      <dgm:prSet presAssocID="{442C9483-A570-418B-890A-D4007C264770}" presName="childNode" presStyleLbl="node1" presStyleIdx="4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C86CF7-24AF-4D3E-B039-5DEEA7D7BCD5}" type="pres">
      <dgm:prSet presAssocID="{442C9483-A570-418B-890A-D4007C264770}" presName="aSpace2" presStyleCnt="0"/>
      <dgm:spPr/>
      <dgm:t>
        <a:bodyPr/>
        <a:lstStyle/>
        <a:p>
          <a:endParaRPr lang="en-US"/>
        </a:p>
      </dgm:t>
    </dgm:pt>
    <dgm:pt modelId="{0DB68E39-28B0-43AF-975D-4146BCE4D7EC}" type="pres">
      <dgm:prSet presAssocID="{A3528FB7-1143-4CEA-A139-C5A6D53DF7AF}" presName="childNode" presStyleLbl="node1" presStyleIdx="5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6190C55-D871-419B-960E-C680612EFABB}" type="pres">
      <dgm:prSet presAssocID="{0CF4A085-E6D3-47C0-A79B-5A26F8C3D2F7}" presName="aSpace" presStyleCnt="0"/>
      <dgm:spPr/>
      <dgm:t>
        <a:bodyPr/>
        <a:lstStyle/>
        <a:p>
          <a:endParaRPr lang="en-US"/>
        </a:p>
      </dgm:t>
    </dgm:pt>
    <dgm:pt modelId="{C00A29A7-E87B-4EF3-BFAE-5AFB02CB8487}" type="pres">
      <dgm:prSet presAssocID="{060626A5-15B1-4600-A576-F56523CB8B70}" presName="compNode" presStyleCnt="0"/>
      <dgm:spPr/>
      <dgm:t>
        <a:bodyPr/>
        <a:lstStyle/>
        <a:p>
          <a:endParaRPr lang="en-US"/>
        </a:p>
      </dgm:t>
    </dgm:pt>
    <dgm:pt modelId="{1A3B7567-F6A2-4638-9DF3-D11E6A7FB53B}" type="pres">
      <dgm:prSet presAssocID="{060626A5-15B1-4600-A576-F56523CB8B70}" presName="aNode" presStyleLbl="bgShp" presStyleIdx="1" presStyleCnt="6"/>
      <dgm:spPr/>
      <dgm:t>
        <a:bodyPr/>
        <a:lstStyle/>
        <a:p>
          <a:endParaRPr lang="en-US"/>
        </a:p>
      </dgm:t>
    </dgm:pt>
    <dgm:pt modelId="{03B8A67D-0965-4911-93B2-42AE82DC3F41}" type="pres">
      <dgm:prSet presAssocID="{060626A5-15B1-4600-A576-F56523CB8B70}" presName="textNode" presStyleLbl="bgShp" presStyleIdx="1" presStyleCnt="6"/>
      <dgm:spPr/>
      <dgm:t>
        <a:bodyPr/>
        <a:lstStyle/>
        <a:p>
          <a:endParaRPr lang="en-US"/>
        </a:p>
      </dgm:t>
    </dgm:pt>
    <dgm:pt modelId="{B6C50877-78DC-41A4-B5DC-452C28494199}" type="pres">
      <dgm:prSet presAssocID="{060626A5-15B1-4600-A576-F56523CB8B70}" presName="compChildNode" presStyleCnt="0"/>
      <dgm:spPr/>
      <dgm:t>
        <a:bodyPr/>
        <a:lstStyle/>
        <a:p>
          <a:endParaRPr lang="en-US"/>
        </a:p>
      </dgm:t>
    </dgm:pt>
    <dgm:pt modelId="{C829181F-20D3-463F-802E-8DF0AE8EF614}" type="pres">
      <dgm:prSet presAssocID="{060626A5-15B1-4600-A576-F56523CB8B70}" presName="theInnerList" presStyleCnt="0"/>
      <dgm:spPr/>
      <dgm:t>
        <a:bodyPr/>
        <a:lstStyle/>
        <a:p>
          <a:endParaRPr lang="en-US"/>
        </a:p>
      </dgm:t>
    </dgm:pt>
    <dgm:pt modelId="{DB8847FB-DCEA-4225-BE58-FC46392C6F8B}" type="pres">
      <dgm:prSet presAssocID="{AABD2041-087D-4B0B-9D0B-5162D55ED03D}" presName="childNode" presStyleLbl="node1" presStyleIdx="6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54B2B5-1951-4E96-BFA1-ADAAD5E69F70}" type="pres">
      <dgm:prSet presAssocID="{AABD2041-087D-4B0B-9D0B-5162D55ED03D}" presName="aSpace2" presStyleCnt="0"/>
      <dgm:spPr/>
      <dgm:t>
        <a:bodyPr/>
        <a:lstStyle/>
        <a:p>
          <a:endParaRPr lang="en-US"/>
        </a:p>
      </dgm:t>
    </dgm:pt>
    <dgm:pt modelId="{CC4EFD5E-D0B4-486C-87C7-6A4696B4F5B6}" type="pres">
      <dgm:prSet presAssocID="{CB7A274F-1C90-45DC-9E97-001F750AD08E}" presName="childNode" presStyleLbl="node1" presStyleIdx="7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C53804-430F-42B3-840E-92BEE9F7B85F}" type="pres">
      <dgm:prSet presAssocID="{CB7A274F-1C90-45DC-9E97-001F750AD08E}" presName="aSpace2" presStyleCnt="0"/>
      <dgm:spPr/>
      <dgm:t>
        <a:bodyPr/>
        <a:lstStyle/>
        <a:p>
          <a:endParaRPr lang="en-US"/>
        </a:p>
      </dgm:t>
    </dgm:pt>
    <dgm:pt modelId="{B7135D67-7394-4352-8CB2-3080A437B168}" type="pres">
      <dgm:prSet presAssocID="{F16FA35B-EAF3-491C-938F-EEDDC434021A}" presName="childNode" presStyleLbl="node1" presStyleIdx="8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41E8E6-4353-4731-BBCA-F4BEDA2A6B79}" type="pres">
      <dgm:prSet presAssocID="{F16FA35B-EAF3-491C-938F-EEDDC434021A}" presName="aSpace2" presStyleCnt="0"/>
      <dgm:spPr/>
      <dgm:t>
        <a:bodyPr/>
        <a:lstStyle/>
        <a:p>
          <a:endParaRPr lang="en-US"/>
        </a:p>
      </dgm:t>
    </dgm:pt>
    <dgm:pt modelId="{9D6BBA3B-9D90-42EF-A5B1-58C6A58F96DC}" type="pres">
      <dgm:prSet presAssocID="{38771BBB-9705-4B07-854C-FC8F115EE000}" presName="childNode" presStyleLbl="node1" presStyleIdx="9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2603AE-80AA-46E4-B78C-37F66012BA84}" type="pres">
      <dgm:prSet presAssocID="{38771BBB-9705-4B07-854C-FC8F115EE000}" presName="aSpace2" presStyleCnt="0"/>
      <dgm:spPr/>
      <dgm:t>
        <a:bodyPr/>
        <a:lstStyle/>
        <a:p>
          <a:endParaRPr lang="en-US"/>
        </a:p>
      </dgm:t>
    </dgm:pt>
    <dgm:pt modelId="{6BD07787-D5B0-41B8-A2EC-DAB3C33C3E58}" type="pres">
      <dgm:prSet presAssocID="{EFE14E3A-B4AD-4471-9518-B28DC0E2E8A4}" presName="childNode" presStyleLbl="node1" presStyleIdx="10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02896F-1324-4BE9-BB50-899199C6801D}" type="pres">
      <dgm:prSet presAssocID="{EFE14E3A-B4AD-4471-9518-B28DC0E2E8A4}" presName="aSpace2" presStyleCnt="0"/>
      <dgm:spPr/>
      <dgm:t>
        <a:bodyPr/>
        <a:lstStyle/>
        <a:p>
          <a:endParaRPr lang="en-US"/>
        </a:p>
      </dgm:t>
    </dgm:pt>
    <dgm:pt modelId="{2E04969F-A0E7-48B1-A5A6-AA670FB55082}" type="pres">
      <dgm:prSet presAssocID="{ACF7ABC1-B206-4D24-A860-4110BCA496F5}" presName="childNode" presStyleLbl="node1" presStyleIdx="11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49FC0F-38CA-421B-923A-1925D21DD698}" type="pres">
      <dgm:prSet presAssocID="{060626A5-15B1-4600-A576-F56523CB8B70}" presName="aSpace" presStyleCnt="0"/>
      <dgm:spPr/>
      <dgm:t>
        <a:bodyPr/>
        <a:lstStyle/>
        <a:p>
          <a:endParaRPr lang="en-US"/>
        </a:p>
      </dgm:t>
    </dgm:pt>
    <dgm:pt modelId="{561B7D59-57A7-43A4-8C16-B4C4FAAE1773}" type="pres">
      <dgm:prSet presAssocID="{A6C555A7-16AF-4CE7-88F8-D19321A91BFE}" presName="compNode" presStyleCnt="0"/>
      <dgm:spPr/>
      <dgm:t>
        <a:bodyPr/>
        <a:lstStyle/>
        <a:p>
          <a:endParaRPr lang="en-US"/>
        </a:p>
      </dgm:t>
    </dgm:pt>
    <dgm:pt modelId="{F350948D-DEBC-46EE-992E-D98670236A85}" type="pres">
      <dgm:prSet presAssocID="{A6C555A7-16AF-4CE7-88F8-D19321A91BFE}" presName="aNode" presStyleLbl="bgShp" presStyleIdx="2" presStyleCnt="6"/>
      <dgm:spPr/>
      <dgm:t>
        <a:bodyPr/>
        <a:lstStyle/>
        <a:p>
          <a:endParaRPr lang="en-US"/>
        </a:p>
      </dgm:t>
    </dgm:pt>
    <dgm:pt modelId="{B8A657B3-5947-4B34-A7AE-22BC5EC21A14}" type="pres">
      <dgm:prSet presAssocID="{A6C555A7-16AF-4CE7-88F8-D19321A91BFE}" presName="textNode" presStyleLbl="bgShp" presStyleIdx="2" presStyleCnt="6"/>
      <dgm:spPr/>
      <dgm:t>
        <a:bodyPr/>
        <a:lstStyle/>
        <a:p>
          <a:endParaRPr lang="en-US"/>
        </a:p>
      </dgm:t>
    </dgm:pt>
    <dgm:pt modelId="{A01F4F7C-039A-4E71-8D1A-9050BC6C68CA}" type="pres">
      <dgm:prSet presAssocID="{A6C555A7-16AF-4CE7-88F8-D19321A91BFE}" presName="compChildNode" presStyleCnt="0"/>
      <dgm:spPr/>
      <dgm:t>
        <a:bodyPr/>
        <a:lstStyle/>
        <a:p>
          <a:endParaRPr lang="en-US"/>
        </a:p>
      </dgm:t>
    </dgm:pt>
    <dgm:pt modelId="{FE8D9C36-4E00-4C20-8F6A-52C341FB6C03}" type="pres">
      <dgm:prSet presAssocID="{A6C555A7-16AF-4CE7-88F8-D19321A91BFE}" presName="theInnerList" presStyleCnt="0"/>
      <dgm:spPr/>
      <dgm:t>
        <a:bodyPr/>
        <a:lstStyle/>
        <a:p>
          <a:endParaRPr lang="en-US"/>
        </a:p>
      </dgm:t>
    </dgm:pt>
    <dgm:pt modelId="{979725B4-ABC7-4C99-9796-50205255D76E}" type="pres">
      <dgm:prSet presAssocID="{0D44A64E-D114-4224-9B0E-C88812345C71}" presName="childNode" presStyleLbl="node1" presStyleIdx="12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4958419-918E-4F56-BE7F-EF2306DFC90E}" type="pres">
      <dgm:prSet presAssocID="{0D44A64E-D114-4224-9B0E-C88812345C71}" presName="aSpace2" presStyleCnt="0"/>
      <dgm:spPr/>
      <dgm:t>
        <a:bodyPr/>
        <a:lstStyle/>
        <a:p>
          <a:endParaRPr lang="en-US"/>
        </a:p>
      </dgm:t>
    </dgm:pt>
    <dgm:pt modelId="{5C980EE3-4E62-4021-A590-6F0F9171D2D3}" type="pres">
      <dgm:prSet presAssocID="{C28202A4-569B-4C42-890B-8CA12962A64F}" presName="childNode" presStyleLbl="node1" presStyleIdx="13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2471FD-706E-453B-83B4-831EB6ED66B8}" type="pres">
      <dgm:prSet presAssocID="{C28202A4-569B-4C42-890B-8CA12962A64F}" presName="aSpace2" presStyleCnt="0"/>
      <dgm:spPr/>
      <dgm:t>
        <a:bodyPr/>
        <a:lstStyle/>
        <a:p>
          <a:endParaRPr lang="en-US"/>
        </a:p>
      </dgm:t>
    </dgm:pt>
    <dgm:pt modelId="{70DB31A2-7A53-41BC-856A-5FA326D33A76}" type="pres">
      <dgm:prSet presAssocID="{2998E32F-9103-4A05-87BC-DBD018015C7A}" presName="childNode" presStyleLbl="node1" presStyleIdx="14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9950FF-B6BE-4DC9-90BA-630E32B3CF17}" type="pres">
      <dgm:prSet presAssocID="{A6C555A7-16AF-4CE7-88F8-D19321A91BFE}" presName="aSpace" presStyleCnt="0"/>
      <dgm:spPr/>
      <dgm:t>
        <a:bodyPr/>
        <a:lstStyle/>
        <a:p>
          <a:endParaRPr lang="en-US"/>
        </a:p>
      </dgm:t>
    </dgm:pt>
    <dgm:pt modelId="{1C3C3856-7C63-4528-BC40-CAC9189914D6}" type="pres">
      <dgm:prSet presAssocID="{EDF30EC0-A022-4EF6-B4CE-5B07E4296A2A}" presName="compNode" presStyleCnt="0"/>
      <dgm:spPr/>
      <dgm:t>
        <a:bodyPr/>
        <a:lstStyle/>
        <a:p>
          <a:endParaRPr lang="en-US"/>
        </a:p>
      </dgm:t>
    </dgm:pt>
    <dgm:pt modelId="{BD9FA52F-4433-4178-986C-B4202B49E28F}" type="pres">
      <dgm:prSet presAssocID="{EDF30EC0-A022-4EF6-B4CE-5B07E4296A2A}" presName="aNode" presStyleLbl="bgShp" presStyleIdx="3" presStyleCnt="6"/>
      <dgm:spPr/>
      <dgm:t>
        <a:bodyPr/>
        <a:lstStyle/>
        <a:p>
          <a:endParaRPr lang="en-US"/>
        </a:p>
      </dgm:t>
    </dgm:pt>
    <dgm:pt modelId="{3F018A53-B2F3-4E5C-8615-10B883C33C21}" type="pres">
      <dgm:prSet presAssocID="{EDF30EC0-A022-4EF6-B4CE-5B07E4296A2A}" presName="textNode" presStyleLbl="bgShp" presStyleIdx="3" presStyleCnt="6"/>
      <dgm:spPr/>
      <dgm:t>
        <a:bodyPr/>
        <a:lstStyle/>
        <a:p>
          <a:endParaRPr lang="en-US"/>
        </a:p>
      </dgm:t>
    </dgm:pt>
    <dgm:pt modelId="{75E4925B-2EBF-4EEF-B565-10705FAE57CE}" type="pres">
      <dgm:prSet presAssocID="{EDF30EC0-A022-4EF6-B4CE-5B07E4296A2A}" presName="compChildNode" presStyleCnt="0"/>
      <dgm:spPr/>
      <dgm:t>
        <a:bodyPr/>
        <a:lstStyle/>
        <a:p>
          <a:endParaRPr lang="en-US"/>
        </a:p>
      </dgm:t>
    </dgm:pt>
    <dgm:pt modelId="{D09E91DB-2AFA-4A51-9466-7AD5FED58EEB}" type="pres">
      <dgm:prSet presAssocID="{EDF30EC0-A022-4EF6-B4CE-5B07E4296A2A}" presName="theInnerList" presStyleCnt="0"/>
      <dgm:spPr/>
      <dgm:t>
        <a:bodyPr/>
        <a:lstStyle/>
        <a:p>
          <a:endParaRPr lang="en-US"/>
        </a:p>
      </dgm:t>
    </dgm:pt>
    <dgm:pt modelId="{07849F43-4D66-453B-889F-539DDBB0BAE4}" type="pres">
      <dgm:prSet presAssocID="{9E025D84-0DFD-4422-9DE4-2A3386BD265B}" presName="childNode" presStyleLbl="node1" presStyleIdx="15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D97F9D-74FD-4093-AF0F-CCEDCD1BA3F3}" type="pres">
      <dgm:prSet presAssocID="{9E025D84-0DFD-4422-9DE4-2A3386BD265B}" presName="aSpace2" presStyleCnt="0"/>
      <dgm:spPr/>
      <dgm:t>
        <a:bodyPr/>
        <a:lstStyle/>
        <a:p>
          <a:endParaRPr lang="en-US"/>
        </a:p>
      </dgm:t>
    </dgm:pt>
    <dgm:pt modelId="{442BB8EB-BC6B-49AA-9159-54E85267D7D3}" type="pres">
      <dgm:prSet presAssocID="{74041EA5-4A08-4909-8839-63A730B6E8CC}" presName="childNode" presStyleLbl="node1" presStyleIdx="16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853B72-B556-4A1B-A0DD-9D64FC2780AE}" type="pres">
      <dgm:prSet presAssocID="{74041EA5-4A08-4909-8839-63A730B6E8CC}" presName="aSpace2" presStyleCnt="0"/>
      <dgm:spPr/>
      <dgm:t>
        <a:bodyPr/>
        <a:lstStyle/>
        <a:p>
          <a:endParaRPr lang="en-US"/>
        </a:p>
      </dgm:t>
    </dgm:pt>
    <dgm:pt modelId="{E938EB24-7073-4E09-8027-9F338E4E7E75}" type="pres">
      <dgm:prSet presAssocID="{33FDDA5B-E742-4B2C-87E0-4D86FB799012}" presName="childNode" presStyleLbl="node1" presStyleIdx="17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417418-1378-43EE-B826-C193FF341B4C}" type="pres">
      <dgm:prSet presAssocID="{EDF30EC0-A022-4EF6-B4CE-5B07E4296A2A}" presName="aSpace" presStyleCnt="0"/>
      <dgm:spPr/>
      <dgm:t>
        <a:bodyPr/>
        <a:lstStyle/>
        <a:p>
          <a:endParaRPr lang="en-US"/>
        </a:p>
      </dgm:t>
    </dgm:pt>
    <dgm:pt modelId="{2296ECB5-E07F-4B2F-82EC-D57FF7E359D2}" type="pres">
      <dgm:prSet presAssocID="{2AA127D8-83DA-47F7-B8FC-80D1097E00F6}" presName="compNode" presStyleCnt="0"/>
      <dgm:spPr/>
      <dgm:t>
        <a:bodyPr/>
        <a:lstStyle/>
        <a:p>
          <a:endParaRPr lang="en-US"/>
        </a:p>
      </dgm:t>
    </dgm:pt>
    <dgm:pt modelId="{99CD783F-D975-462B-A348-716C3745B73E}" type="pres">
      <dgm:prSet presAssocID="{2AA127D8-83DA-47F7-B8FC-80D1097E00F6}" presName="aNode" presStyleLbl="bgShp" presStyleIdx="4" presStyleCnt="6"/>
      <dgm:spPr/>
      <dgm:t>
        <a:bodyPr/>
        <a:lstStyle/>
        <a:p>
          <a:endParaRPr lang="en-US"/>
        </a:p>
      </dgm:t>
    </dgm:pt>
    <dgm:pt modelId="{9AE98E62-AFBD-4E49-96D5-7B0AFD79D137}" type="pres">
      <dgm:prSet presAssocID="{2AA127D8-83DA-47F7-B8FC-80D1097E00F6}" presName="textNode" presStyleLbl="bgShp" presStyleIdx="4" presStyleCnt="6"/>
      <dgm:spPr/>
      <dgm:t>
        <a:bodyPr/>
        <a:lstStyle/>
        <a:p>
          <a:endParaRPr lang="en-US"/>
        </a:p>
      </dgm:t>
    </dgm:pt>
    <dgm:pt modelId="{D924E0E2-D83C-4EB8-A933-C2F942E5DC15}" type="pres">
      <dgm:prSet presAssocID="{2AA127D8-83DA-47F7-B8FC-80D1097E00F6}" presName="compChildNode" presStyleCnt="0"/>
      <dgm:spPr/>
      <dgm:t>
        <a:bodyPr/>
        <a:lstStyle/>
        <a:p>
          <a:endParaRPr lang="en-US"/>
        </a:p>
      </dgm:t>
    </dgm:pt>
    <dgm:pt modelId="{E4846DB2-56FC-4512-B9CD-7F52B1D74BD9}" type="pres">
      <dgm:prSet presAssocID="{2AA127D8-83DA-47F7-B8FC-80D1097E00F6}" presName="theInnerList" presStyleCnt="0"/>
      <dgm:spPr/>
      <dgm:t>
        <a:bodyPr/>
        <a:lstStyle/>
        <a:p>
          <a:endParaRPr lang="en-US"/>
        </a:p>
      </dgm:t>
    </dgm:pt>
    <dgm:pt modelId="{E5E2D221-F77F-4E67-ABE7-39C438244BBD}" type="pres">
      <dgm:prSet presAssocID="{1835C293-C096-4798-89DF-11A491B4E429}" presName="childNode" presStyleLbl="node1" presStyleIdx="18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93853-2D81-418C-96FF-4B25D5F0DDAA}" type="pres">
      <dgm:prSet presAssocID="{1835C293-C096-4798-89DF-11A491B4E429}" presName="aSpace2" presStyleCnt="0"/>
      <dgm:spPr/>
      <dgm:t>
        <a:bodyPr/>
        <a:lstStyle/>
        <a:p>
          <a:endParaRPr lang="en-US"/>
        </a:p>
      </dgm:t>
    </dgm:pt>
    <dgm:pt modelId="{99AA87D5-6414-460D-A5F8-3256F35DD9F8}" type="pres">
      <dgm:prSet presAssocID="{76EE0090-BD1E-43C4-B287-ED81CC3BED59}" presName="childNode" presStyleLbl="node1" presStyleIdx="19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20B7B-F1AA-4CD3-BDF0-D893C93C6F63}" type="pres">
      <dgm:prSet presAssocID="{2AA127D8-83DA-47F7-B8FC-80D1097E00F6}" presName="aSpace" presStyleCnt="0"/>
      <dgm:spPr/>
      <dgm:t>
        <a:bodyPr/>
        <a:lstStyle/>
        <a:p>
          <a:endParaRPr lang="en-US"/>
        </a:p>
      </dgm:t>
    </dgm:pt>
    <dgm:pt modelId="{EEE6A2AF-D55E-4878-8466-95FE697FAEDE}" type="pres">
      <dgm:prSet presAssocID="{BFE82B5A-DD7E-4E82-8E1C-0A514112BAB5}" presName="compNode" presStyleCnt="0"/>
      <dgm:spPr/>
      <dgm:t>
        <a:bodyPr/>
        <a:lstStyle/>
        <a:p>
          <a:endParaRPr lang="en-US"/>
        </a:p>
      </dgm:t>
    </dgm:pt>
    <dgm:pt modelId="{BFB143B4-B086-4BDB-B277-E19C9F0CB804}" type="pres">
      <dgm:prSet presAssocID="{BFE82B5A-DD7E-4E82-8E1C-0A514112BAB5}" presName="aNode" presStyleLbl="bgShp" presStyleIdx="5" presStyleCnt="6"/>
      <dgm:spPr/>
      <dgm:t>
        <a:bodyPr/>
        <a:lstStyle/>
        <a:p>
          <a:endParaRPr lang="en-US"/>
        </a:p>
      </dgm:t>
    </dgm:pt>
    <dgm:pt modelId="{2B664369-9F36-41DC-A813-74F096D97ED5}" type="pres">
      <dgm:prSet presAssocID="{BFE82B5A-DD7E-4E82-8E1C-0A514112BAB5}" presName="textNode" presStyleLbl="bgShp" presStyleIdx="5" presStyleCnt="6"/>
      <dgm:spPr/>
      <dgm:t>
        <a:bodyPr/>
        <a:lstStyle/>
        <a:p>
          <a:endParaRPr lang="en-US"/>
        </a:p>
      </dgm:t>
    </dgm:pt>
    <dgm:pt modelId="{E11C7643-84E7-459D-AD68-C28F1D24E805}" type="pres">
      <dgm:prSet presAssocID="{BFE82B5A-DD7E-4E82-8E1C-0A514112BAB5}" presName="compChildNode" presStyleCnt="0"/>
      <dgm:spPr/>
      <dgm:t>
        <a:bodyPr/>
        <a:lstStyle/>
        <a:p>
          <a:endParaRPr lang="en-US"/>
        </a:p>
      </dgm:t>
    </dgm:pt>
    <dgm:pt modelId="{E5B490D9-37E6-49F1-AB2D-77EEA5594406}" type="pres">
      <dgm:prSet presAssocID="{BFE82B5A-DD7E-4E82-8E1C-0A514112BAB5}" presName="theInnerList" presStyleCnt="0"/>
      <dgm:spPr/>
      <dgm:t>
        <a:bodyPr/>
        <a:lstStyle/>
        <a:p>
          <a:endParaRPr lang="en-US"/>
        </a:p>
      </dgm:t>
    </dgm:pt>
    <dgm:pt modelId="{33E0FA87-458B-4805-A8DB-67B1C30B4F98}" type="pres">
      <dgm:prSet presAssocID="{55B571A2-B984-489A-AE48-5AD577ED8F17}" presName="childNode" presStyleLbl="node1" presStyleIdx="20" presStyleCnt="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C8AF30-6AF9-4DE4-9431-875A746316CD}" type="presOf" srcId="{2998E32F-9103-4A05-87BC-DBD018015C7A}" destId="{70DB31A2-7A53-41BC-856A-5FA326D33A76}" srcOrd="0" destOrd="0" presId="urn:microsoft.com/office/officeart/2005/8/layout/lProcess2"/>
    <dgm:cxn modelId="{40E6FD9E-4F04-4ADA-B0E4-31DE015BEED9}" srcId="{5573A213-D6FF-41FE-9626-3C2BC46C35C7}" destId="{EDF30EC0-A022-4EF6-B4CE-5B07E4296A2A}" srcOrd="3" destOrd="0" parTransId="{30AD4E72-F49E-445D-A6DA-17D966868F96}" sibTransId="{46D97BEE-769D-45CC-9457-698E21808372}"/>
    <dgm:cxn modelId="{59CB72C4-02B8-46A7-A4D6-BFB9123EAC6F}" type="presOf" srcId="{A6C555A7-16AF-4CE7-88F8-D19321A91BFE}" destId="{B8A657B3-5947-4B34-A7AE-22BC5EC21A14}" srcOrd="1" destOrd="0" presId="urn:microsoft.com/office/officeart/2005/8/layout/lProcess2"/>
    <dgm:cxn modelId="{9F662DC1-C583-450B-BF08-95BF26F13949}" type="presOf" srcId="{0CF4A085-E6D3-47C0-A79B-5A26F8C3D2F7}" destId="{89363009-4C21-4F8F-918C-37E65AF90540}" srcOrd="0" destOrd="0" presId="urn:microsoft.com/office/officeart/2005/8/layout/lProcess2"/>
    <dgm:cxn modelId="{513DD262-8A46-498F-AA69-C92F6EF2ACC9}" type="presOf" srcId="{060626A5-15B1-4600-A576-F56523CB8B70}" destId="{03B8A67D-0965-4911-93B2-42AE82DC3F41}" srcOrd="1" destOrd="0" presId="urn:microsoft.com/office/officeart/2005/8/layout/lProcess2"/>
    <dgm:cxn modelId="{72887EB2-B56C-4BD2-ADBF-893D79DE6764}" type="presOf" srcId="{BFE82B5A-DD7E-4E82-8E1C-0A514112BAB5}" destId="{2B664369-9F36-41DC-A813-74F096D97ED5}" srcOrd="1" destOrd="0" presId="urn:microsoft.com/office/officeart/2005/8/layout/lProcess2"/>
    <dgm:cxn modelId="{2010E357-7E49-4348-8D09-D6CEF883FA62}" srcId="{5573A213-D6FF-41FE-9626-3C2BC46C35C7}" destId="{A6C555A7-16AF-4CE7-88F8-D19321A91BFE}" srcOrd="2" destOrd="0" parTransId="{25B44C14-EF22-49A9-BA29-2CE9FC06E310}" sibTransId="{4D336D62-F413-4FA6-B66C-16A4DC2B3D54}"/>
    <dgm:cxn modelId="{A3C2B46D-51FD-4F17-9F5B-BC8D35B6A93C}" srcId="{EDF30EC0-A022-4EF6-B4CE-5B07E4296A2A}" destId="{33FDDA5B-E742-4B2C-87E0-4D86FB799012}" srcOrd="2" destOrd="0" parTransId="{71948DB0-CA13-4981-913F-760214F27FBF}" sibTransId="{86921286-829B-48F5-8176-4F44768F4932}"/>
    <dgm:cxn modelId="{66D469E2-AFC4-405A-9691-A8CAA2009A27}" type="presOf" srcId="{33FDDA5B-E742-4B2C-87E0-4D86FB799012}" destId="{E938EB24-7073-4E09-8027-9F338E4E7E75}" srcOrd="0" destOrd="0" presId="urn:microsoft.com/office/officeart/2005/8/layout/lProcess2"/>
    <dgm:cxn modelId="{7F7007B8-2E85-448C-8C66-16AAD639052F}" srcId="{A6C555A7-16AF-4CE7-88F8-D19321A91BFE}" destId="{C28202A4-569B-4C42-890B-8CA12962A64F}" srcOrd="1" destOrd="0" parTransId="{1A863A25-97AB-4BF4-907D-A0D4F35CE1C6}" sibTransId="{B5D50126-7A26-4DD4-AC0E-98253053C6C7}"/>
    <dgm:cxn modelId="{D91C602D-300D-43C9-B542-8105C8E9439B}" srcId="{060626A5-15B1-4600-A576-F56523CB8B70}" destId="{F16FA35B-EAF3-491C-938F-EEDDC434021A}" srcOrd="2" destOrd="0" parTransId="{6C43F410-56CB-498E-BC7B-CE37C0393078}" sibTransId="{9D53D9FD-9966-41D5-B5F6-297D6EDEB595}"/>
    <dgm:cxn modelId="{3ACFB3CC-DC67-46EC-97D9-407C66255B26}" srcId="{060626A5-15B1-4600-A576-F56523CB8B70}" destId="{EFE14E3A-B4AD-4471-9518-B28DC0E2E8A4}" srcOrd="4" destOrd="0" parTransId="{97F1B79A-D740-4CD2-A128-B62EAB697E9D}" sibTransId="{6A5574E6-0902-4B7A-A577-019751CC8BDE}"/>
    <dgm:cxn modelId="{009025F1-6AAD-496E-88E0-5A5EFFF82B66}" srcId="{A6C555A7-16AF-4CE7-88F8-D19321A91BFE}" destId="{0D44A64E-D114-4224-9B0E-C88812345C71}" srcOrd="0" destOrd="0" parTransId="{B7AB2046-E6B6-40AE-992B-F0E381F1ABD7}" sibTransId="{C5EBC213-3E84-4533-BB68-0228C28729E6}"/>
    <dgm:cxn modelId="{4BBFAAB4-A17C-4287-A54B-8F0598730891}" srcId="{EDF30EC0-A022-4EF6-B4CE-5B07E4296A2A}" destId="{9E025D84-0DFD-4422-9DE4-2A3386BD265B}" srcOrd="0" destOrd="0" parTransId="{2FEA5439-DFF3-4804-BA28-556EE06EC2A6}" sibTransId="{E2B828DB-D700-4C36-BED0-AE1D8B9155AC}"/>
    <dgm:cxn modelId="{5881E4F2-9F62-4097-9476-566834C85BE2}" type="presOf" srcId="{95AF4411-3291-459E-BDBF-E765B9F15A5D}" destId="{0D1A5C6F-1FAD-4063-84E6-0472290ECDF3}" srcOrd="0" destOrd="0" presId="urn:microsoft.com/office/officeart/2005/8/layout/lProcess2"/>
    <dgm:cxn modelId="{000F1836-F227-4CB4-81D9-D9C8F9F9C8C5}" srcId="{BFE82B5A-DD7E-4E82-8E1C-0A514112BAB5}" destId="{55B571A2-B984-489A-AE48-5AD577ED8F17}" srcOrd="0" destOrd="0" parTransId="{D57B54F5-EC25-40E2-B277-6C1D6236C131}" sibTransId="{D6F6B4A7-162B-472D-A4A5-09700AC6FC6F}"/>
    <dgm:cxn modelId="{762A706C-FF83-4CE0-9409-EB21632DBA24}" type="presOf" srcId="{A3528FB7-1143-4CEA-A139-C5A6D53DF7AF}" destId="{0DB68E39-28B0-43AF-975D-4146BCE4D7EC}" srcOrd="0" destOrd="0" presId="urn:microsoft.com/office/officeart/2005/8/layout/lProcess2"/>
    <dgm:cxn modelId="{5DA54E4B-CEC3-42D4-84CB-F0578D5AEC20}" srcId="{EDF30EC0-A022-4EF6-B4CE-5B07E4296A2A}" destId="{74041EA5-4A08-4909-8839-63A730B6E8CC}" srcOrd="1" destOrd="0" parTransId="{D27C5AF5-ABF1-4B37-81D5-A83047424918}" sibTransId="{F511D026-2719-40CB-96EA-7638BDA02FB3}"/>
    <dgm:cxn modelId="{D441B56F-AA73-4F9F-840E-94CE141467DD}" type="presOf" srcId="{2AA127D8-83DA-47F7-B8FC-80D1097E00F6}" destId="{99CD783F-D975-462B-A348-716C3745B73E}" srcOrd="0" destOrd="0" presId="urn:microsoft.com/office/officeart/2005/8/layout/lProcess2"/>
    <dgm:cxn modelId="{0A6F416E-A9F2-4DFB-9109-EFCA2F52E321}" type="presOf" srcId="{F16FA35B-EAF3-491C-938F-EEDDC434021A}" destId="{B7135D67-7394-4352-8CB2-3080A437B168}" srcOrd="0" destOrd="0" presId="urn:microsoft.com/office/officeart/2005/8/layout/lProcess2"/>
    <dgm:cxn modelId="{447AD6C8-1F88-4DF6-9C95-B9D4533E8A4E}" srcId="{5573A213-D6FF-41FE-9626-3C2BC46C35C7}" destId="{060626A5-15B1-4600-A576-F56523CB8B70}" srcOrd="1" destOrd="0" parTransId="{BC48B315-E98E-4D26-91EF-F468FDD1CC38}" sibTransId="{E0A87BAC-5CF8-43C5-8F21-DFDB858422B8}"/>
    <dgm:cxn modelId="{91558C1D-D775-437F-B657-D7857CFFB638}" type="presOf" srcId="{BFE82B5A-DD7E-4E82-8E1C-0A514112BAB5}" destId="{BFB143B4-B086-4BDB-B277-E19C9F0CB804}" srcOrd="0" destOrd="0" presId="urn:microsoft.com/office/officeart/2005/8/layout/lProcess2"/>
    <dgm:cxn modelId="{BB9CE629-51EF-4D16-B148-FE752EAE6F53}" type="presOf" srcId="{EDF30EC0-A022-4EF6-B4CE-5B07E4296A2A}" destId="{3F018A53-B2F3-4E5C-8615-10B883C33C21}" srcOrd="1" destOrd="0" presId="urn:microsoft.com/office/officeart/2005/8/layout/lProcess2"/>
    <dgm:cxn modelId="{F5674B11-857C-449A-98F4-D97124DF48D9}" srcId="{5573A213-D6FF-41FE-9626-3C2BC46C35C7}" destId="{BFE82B5A-DD7E-4E82-8E1C-0A514112BAB5}" srcOrd="5" destOrd="0" parTransId="{9113F4D7-35B7-4692-8096-992D0DBADC9F}" sibTransId="{BD960226-F3F2-412E-9768-254F83171067}"/>
    <dgm:cxn modelId="{F5FCBE22-A9BD-49D3-9E3D-CD83C0495898}" type="presOf" srcId="{74041EA5-4A08-4909-8839-63A730B6E8CC}" destId="{442BB8EB-BC6B-49AA-9159-54E85267D7D3}" srcOrd="0" destOrd="0" presId="urn:microsoft.com/office/officeart/2005/8/layout/lProcess2"/>
    <dgm:cxn modelId="{2099E857-5813-414F-BEF9-623B359E1591}" srcId="{0CF4A085-E6D3-47C0-A79B-5A26F8C3D2F7}" destId="{0DD9E6D6-BA5F-4586-9F52-B94E5A8ABC98}" srcOrd="0" destOrd="0" parTransId="{522FFBC8-4919-48EB-8DC5-D210F306D83D}" sibTransId="{D6AB1ACB-B986-4C40-B209-53DBB21AA439}"/>
    <dgm:cxn modelId="{B4F66ED0-B57F-430F-97BD-7A24AEDAB934}" srcId="{060626A5-15B1-4600-A576-F56523CB8B70}" destId="{38771BBB-9705-4B07-854C-FC8F115EE000}" srcOrd="3" destOrd="0" parTransId="{11848510-1C67-4187-90FF-08D208174525}" sibTransId="{124C6A9E-941B-4DC1-A7FD-1F6321847C00}"/>
    <dgm:cxn modelId="{DAE2A974-FE18-40C9-814A-89C3746540F2}" type="presOf" srcId="{EFE14E3A-B4AD-4471-9518-B28DC0E2E8A4}" destId="{6BD07787-D5B0-41B8-A2EC-DAB3C33C3E58}" srcOrd="0" destOrd="0" presId="urn:microsoft.com/office/officeart/2005/8/layout/lProcess2"/>
    <dgm:cxn modelId="{F101EDDF-CFFA-4DBB-8F46-BD87F8CF2AC9}" type="presOf" srcId="{6EAABAE6-D5B7-4D2F-9CB2-DF7374EAF9A3}" destId="{557BD6CA-2988-4122-8180-4593E532A221}" srcOrd="0" destOrd="0" presId="urn:microsoft.com/office/officeart/2005/8/layout/lProcess2"/>
    <dgm:cxn modelId="{98F1FC65-D645-4D4D-8084-8BA7E526F153}" type="presOf" srcId="{38771BBB-9705-4B07-854C-FC8F115EE000}" destId="{9D6BBA3B-9D90-42EF-A5B1-58C6A58F96DC}" srcOrd="0" destOrd="0" presId="urn:microsoft.com/office/officeart/2005/8/layout/lProcess2"/>
    <dgm:cxn modelId="{4803D9DA-C7A7-471D-9845-3CD9970FEC9F}" srcId="{060626A5-15B1-4600-A576-F56523CB8B70}" destId="{ACF7ABC1-B206-4D24-A860-4110BCA496F5}" srcOrd="5" destOrd="0" parTransId="{BF9BF947-407E-43BD-941E-E6EAB1D5313D}" sibTransId="{AC1323A8-8D91-455F-A689-496C8A3FE7CD}"/>
    <dgm:cxn modelId="{4358830B-0A14-4EBB-9D63-829C82EA6C90}" type="presOf" srcId="{CB7A274F-1C90-45DC-9E97-001F750AD08E}" destId="{CC4EFD5E-D0B4-486C-87C7-6A4696B4F5B6}" srcOrd="0" destOrd="0" presId="urn:microsoft.com/office/officeart/2005/8/layout/lProcess2"/>
    <dgm:cxn modelId="{8C55FF3B-294D-4DF2-82C2-CBAF026925AC}" type="presOf" srcId="{2AA127D8-83DA-47F7-B8FC-80D1097E00F6}" destId="{9AE98E62-AFBD-4E49-96D5-7B0AFD79D137}" srcOrd="1" destOrd="0" presId="urn:microsoft.com/office/officeart/2005/8/layout/lProcess2"/>
    <dgm:cxn modelId="{D6008542-D771-4780-A7F0-0F55C3B14876}" srcId="{0CF4A085-E6D3-47C0-A79B-5A26F8C3D2F7}" destId="{6EAABAE6-D5B7-4D2F-9CB2-DF7374EAF9A3}" srcOrd="2" destOrd="0" parTransId="{077B5DCD-61DE-4E48-8D3A-3146D98A814E}" sibTransId="{9EA61871-BCDD-4869-9838-75E3F3D4102F}"/>
    <dgm:cxn modelId="{055534C4-BF05-4B08-8999-4FD90BF6AF1A}" srcId="{5573A213-D6FF-41FE-9626-3C2BC46C35C7}" destId="{0CF4A085-E6D3-47C0-A79B-5A26F8C3D2F7}" srcOrd="0" destOrd="0" parTransId="{A074ADC2-3A19-43BF-9B10-F4D1AB1784BA}" sibTransId="{FFAB9D4A-2F4D-45F7-AD32-9F8FA4B3E82E}"/>
    <dgm:cxn modelId="{73D1C453-1441-4DC9-9ED7-78A763B10397}" srcId="{5573A213-D6FF-41FE-9626-3C2BC46C35C7}" destId="{2AA127D8-83DA-47F7-B8FC-80D1097E00F6}" srcOrd="4" destOrd="0" parTransId="{25C5F8B2-1D4C-4463-8EDA-DEF8F1D1E204}" sibTransId="{0305D551-D3BE-4B5E-883D-B01DD747DC3C}"/>
    <dgm:cxn modelId="{28A2D7C1-EC30-48CD-8B81-B9BA1CE55FF1}" type="presOf" srcId="{060626A5-15B1-4600-A576-F56523CB8B70}" destId="{1A3B7567-F6A2-4638-9DF3-D11E6A7FB53B}" srcOrd="0" destOrd="0" presId="urn:microsoft.com/office/officeart/2005/8/layout/lProcess2"/>
    <dgm:cxn modelId="{C8E3E190-65E9-4747-9F8F-A5551E3A5138}" type="presOf" srcId="{442C9483-A570-418B-890A-D4007C264770}" destId="{25EBAA34-FF2C-4BC0-9901-F45DB786638A}" srcOrd="0" destOrd="0" presId="urn:microsoft.com/office/officeart/2005/8/layout/lProcess2"/>
    <dgm:cxn modelId="{A65BA73B-EB5C-47D8-98E5-FDDC8B205C1B}" srcId="{0CF4A085-E6D3-47C0-A79B-5A26F8C3D2F7}" destId="{EE89C5D7-ADFF-4E3C-98AE-F083DAFA89A5}" srcOrd="3" destOrd="0" parTransId="{DE5AA936-4762-46AF-8658-4CF86C219AA4}" sibTransId="{CC2A300B-91EF-4CB0-82D3-A2011545025B}"/>
    <dgm:cxn modelId="{D964734D-6093-471F-B5E4-62DA0F5077E8}" type="presOf" srcId="{ACF7ABC1-B206-4D24-A860-4110BCA496F5}" destId="{2E04969F-A0E7-48B1-A5A6-AA670FB55082}" srcOrd="0" destOrd="0" presId="urn:microsoft.com/office/officeart/2005/8/layout/lProcess2"/>
    <dgm:cxn modelId="{058BF4AB-D531-4D7D-B698-5C91C50E3548}" type="presOf" srcId="{76EE0090-BD1E-43C4-B287-ED81CC3BED59}" destId="{99AA87D5-6414-460D-A5F8-3256F35DD9F8}" srcOrd="0" destOrd="0" presId="urn:microsoft.com/office/officeart/2005/8/layout/lProcess2"/>
    <dgm:cxn modelId="{78C1E752-AB03-466E-9F28-2672240FE56A}" type="presOf" srcId="{55B571A2-B984-489A-AE48-5AD577ED8F17}" destId="{33E0FA87-458B-4805-A8DB-67B1C30B4F98}" srcOrd="0" destOrd="0" presId="urn:microsoft.com/office/officeart/2005/8/layout/lProcess2"/>
    <dgm:cxn modelId="{1E8B798C-2980-4D80-9F1D-A6132742A05C}" srcId="{0CF4A085-E6D3-47C0-A79B-5A26F8C3D2F7}" destId="{442C9483-A570-418B-890A-D4007C264770}" srcOrd="4" destOrd="0" parTransId="{48507E84-ABAE-4884-818A-5E1E0B45AA3F}" sibTransId="{C4F1B9CA-856A-43DF-9D5D-5D8D1F1B8FAB}"/>
    <dgm:cxn modelId="{956E3FAE-21C3-4EFA-B80C-53D1D03D4BFC}" type="presOf" srcId="{0DD9E6D6-BA5F-4586-9F52-B94E5A8ABC98}" destId="{B3824B28-76C2-4C26-9695-913804D5C13F}" srcOrd="0" destOrd="0" presId="urn:microsoft.com/office/officeart/2005/8/layout/lProcess2"/>
    <dgm:cxn modelId="{4F47C03A-81F8-416C-B278-02D78C4D53B1}" type="presOf" srcId="{5573A213-D6FF-41FE-9626-3C2BC46C35C7}" destId="{EE9DA789-EB50-441C-944B-55DC23A7D571}" srcOrd="0" destOrd="0" presId="urn:microsoft.com/office/officeart/2005/8/layout/lProcess2"/>
    <dgm:cxn modelId="{505570DD-BC5E-4187-8357-1E0876527449}" srcId="{0CF4A085-E6D3-47C0-A79B-5A26F8C3D2F7}" destId="{95AF4411-3291-459E-BDBF-E765B9F15A5D}" srcOrd="1" destOrd="0" parTransId="{0BC85153-26AC-49DA-997E-0E3ED2471A3C}" sibTransId="{EE8B7F93-F126-4B20-9BB8-3FB375F08AC3}"/>
    <dgm:cxn modelId="{8723C4BC-8C2E-4DE2-8EB2-94615BE63FEE}" type="presOf" srcId="{0D44A64E-D114-4224-9B0E-C88812345C71}" destId="{979725B4-ABC7-4C99-9796-50205255D76E}" srcOrd="0" destOrd="0" presId="urn:microsoft.com/office/officeart/2005/8/layout/lProcess2"/>
    <dgm:cxn modelId="{EAB94037-BCB2-41F4-BAA6-C8500DB554CE}" srcId="{060626A5-15B1-4600-A576-F56523CB8B70}" destId="{AABD2041-087D-4B0B-9D0B-5162D55ED03D}" srcOrd="0" destOrd="0" parTransId="{E8F4D635-28C7-42E3-89B1-528A73296768}" sibTransId="{40DF3DC5-45B3-4D32-8CE6-E87FF7336DCD}"/>
    <dgm:cxn modelId="{7C564DFC-D848-475F-BDB4-14C1A2CC89D9}" type="presOf" srcId="{AABD2041-087D-4B0B-9D0B-5162D55ED03D}" destId="{DB8847FB-DCEA-4225-BE58-FC46392C6F8B}" srcOrd="0" destOrd="0" presId="urn:microsoft.com/office/officeart/2005/8/layout/lProcess2"/>
    <dgm:cxn modelId="{85911D72-62D5-433D-BB1C-5D5C7D8C2426}" srcId="{2AA127D8-83DA-47F7-B8FC-80D1097E00F6}" destId="{76EE0090-BD1E-43C4-B287-ED81CC3BED59}" srcOrd="1" destOrd="0" parTransId="{13B9DD2A-F912-4614-BF95-B2854D517C5D}" sibTransId="{3EDC5A2F-A7D0-4D24-A2A2-6D93D4B03CCF}"/>
    <dgm:cxn modelId="{0E83E8C4-FEE1-4A6D-8325-D9BA5E93727F}" type="presOf" srcId="{1835C293-C096-4798-89DF-11A491B4E429}" destId="{E5E2D221-F77F-4E67-ABE7-39C438244BBD}" srcOrd="0" destOrd="0" presId="urn:microsoft.com/office/officeart/2005/8/layout/lProcess2"/>
    <dgm:cxn modelId="{C050E389-D336-4267-BE24-244B15A00AA9}" srcId="{A6C555A7-16AF-4CE7-88F8-D19321A91BFE}" destId="{2998E32F-9103-4A05-87BC-DBD018015C7A}" srcOrd="2" destOrd="0" parTransId="{C5A18AFF-1B58-476D-AD83-C694CFEB6FA2}" sibTransId="{CCCE4EC6-B600-43F4-8BD1-C8CD45E25AE9}"/>
    <dgm:cxn modelId="{106DB238-2AED-4470-ACCC-F034DE8EC5BA}" srcId="{0CF4A085-E6D3-47C0-A79B-5A26F8C3D2F7}" destId="{A3528FB7-1143-4CEA-A139-C5A6D53DF7AF}" srcOrd="5" destOrd="0" parTransId="{EACF1AB9-32E1-46E8-B1D0-512F06548916}" sibTransId="{4E48C587-E9D0-43D4-9E37-A53B363871E9}"/>
    <dgm:cxn modelId="{FB3FA5BA-1951-4CBF-8DE4-D447FB112C0A}" type="presOf" srcId="{C28202A4-569B-4C42-890B-8CA12962A64F}" destId="{5C980EE3-4E62-4021-A590-6F0F9171D2D3}" srcOrd="0" destOrd="0" presId="urn:microsoft.com/office/officeart/2005/8/layout/lProcess2"/>
    <dgm:cxn modelId="{97765067-41B0-4717-BBBA-6C46C6EDC661}" type="presOf" srcId="{EE89C5D7-ADFF-4E3C-98AE-F083DAFA89A5}" destId="{53412BFC-AF06-4A98-930C-F14B37121856}" srcOrd="0" destOrd="0" presId="urn:microsoft.com/office/officeart/2005/8/layout/lProcess2"/>
    <dgm:cxn modelId="{A985CF16-0BC6-4FD2-B24F-DC38A5F29B3F}" type="presOf" srcId="{0CF4A085-E6D3-47C0-A79B-5A26F8C3D2F7}" destId="{6C44B273-1444-4FC9-B6F0-F7E475949F2C}" srcOrd="1" destOrd="0" presId="urn:microsoft.com/office/officeart/2005/8/layout/lProcess2"/>
    <dgm:cxn modelId="{B62D60D7-EA95-4EA9-A3C1-5AEDF345E7A1}" type="presOf" srcId="{9E025D84-0DFD-4422-9DE4-2A3386BD265B}" destId="{07849F43-4D66-453B-889F-539DDBB0BAE4}" srcOrd="0" destOrd="0" presId="urn:microsoft.com/office/officeart/2005/8/layout/lProcess2"/>
    <dgm:cxn modelId="{314D75CF-0AD8-4C8B-A30D-6B935B445B2A}" type="presOf" srcId="{A6C555A7-16AF-4CE7-88F8-D19321A91BFE}" destId="{F350948D-DEBC-46EE-992E-D98670236A85}" srcOrd="0" destOrd="0" presId="urn:microsoft.com/office/officeart/2005/8/layout/lProcess2"/>
    <dgm:cxn modelId="{C8D0CE7A-7BEB-4992-80FA-909D4F64BB76}" type="presOf" srcId="{EDF30EC0-A022-4EF6-B4CE-5B07E4296A2A}" destId="{BD9FA52F-4433-4178-986C-B4202B49E28F}" srcOrd="0" destOrd="0" presId="urn:microsoft.com/office/officeart/2005/8/layout/lProcess2"/>
    <dgm:cxn modelId="{D635F658-9DDD-4235-A99E-14B4E3AE0DA4}" srcId="{2AA127D8-83DA-47F7-B8FC-80D1097E00F6}" destId="{1835C293-C096-4798-89DF-11A491B4E429}" srcOrd="0" destOrd="0" parTransId="{A2AABFAE-CA50-4010-8E1F-A043C04801F2}" sibTransId="{F9D90BDC-60B4-4ACE-96D6-5E719FB02017}"/>
    <dgm:cxn modelId="{3CB8FB57-FEA1-4D79-BBEC-41D29B4809FD}" srcId="{060626A5-15B1-4600-A576-F56523CB8B70}" destId="{CB7A274F-1C90-45DC-9E97-001F750AD08E}" srcOrd="1" destOrd="0" parTransId="{A6EEA3F2-DD2B-40AE-A530-AA87A058781C}" sibTransId="{AF0C0717-F8C0-44DE-ACFE-405017888793}"/>
    <dgm:cxn modelId="{2FCEC381-8697-4A09-B86F-BF523A800683}" type="presParOf" srcId="{EE9DA789-EB50-441C-944B-55DC23A7D571}" destId="{1BEF0114-0AA3-43E3-875C-538AB12B063F}" srcOrd="0" destOrd="0" presId="urn:microsoft.com/office/officeart/2005/8/layout/lProcess2"/>
    <dgm:cxn modelId="{7CCC5E7D-8B7A-4B2C-A969-D88F54D1793F}" type="presParOf" srcId="{1BEF0114-0AA3-43E3-875C-538AB12B063F}" destId="{89363009-4C21-4F8F-918C-37E65AF90540}" srcOrd="0" destOrd="0" presId="urn:microsoft.com/office/officeart/2005/8/layout/lProcess2"/>
    <dgm:cxn modelId="{26E3CF8D-5B3B-49DF-A58D-0DC53A2488DA}" type="presParOf" srcId="{1BEF0114-0AA3-43E3-875C-538AB12B063F}" destId="{6C44B273-1444-4FC9-B6F0-F7E475949F2C}" srcOrd="1" destOrd="0" presId="urn:microsoft.com/office/officeart/2005/8/layout/lProcess2"/>
    <dgm:cxn modelId="{FBFAF5A9-3FD9-4D02-ADE1-80AC61101BE4}" type="presParOf" srcId="{1BEF0114-0AA3-43E3-875C-538AB12B063F}" destId="{67B879B6-C66C-4A59-8B9B-42FA03346F4D}" srcOrd="2" destOrd="0" presId="urn:microsoft.com/office/officeart/2005/8/layout/lProcess2"/>
    <dgm:cxn modelId="{2190A32B-C0D7-48A3-BD86-9B56A2E668C6}" type="presParOf" srcId="{67B879B6-C66C-4A59-8B9B-42FA03346F4D}" destId="{B9D89D58-F1EF-4B4F-B1F5-35BAE3ABF1BE}" srcOrd="0" destOrd="0" presId="urn:microsoft.com/office/officeart/2005/8/layout/lProcess2"/>
    <dgm:cxn modelId="{BBBB9730-5FAA-4FEC-9AD8-F1D1857C4803}" type="presParOf" srcId="{B9D89D58-F1EF-4B4F-B1F5-35BAE3ABF1BE}" destId="{B3824B28-76C2-4C26-9695-913804D5C13F}" srcOrd="0" destOrd="0" presId="urn:microsoft.com/office/officeart/2005/8/layout/lProcess2"/>
    <dgm:cxn modelId="{88591B80-8940-4878-9465-17D981267988}" type="presParOf" srcId="{B9D89D58-F1EF-4B4F-B1F5-35BAE3ABF1BE}" destId="{4F855C51-C359-4E19-A9E2-D7CF48E9CE76}" srcOrd="1" destOrd="0" presId="urn:microsoft.com/office/officeart/2005/8/layout/lProcess2"/>
    <dgm:cxn modelId="{871B4BA6-76FC-48AA-9B53-47502BC3F669}" type="presParOf" srcId="{B9D89D58-F1EF-4B4F-B1F5-35BAE3ABF1BE}" destId="{0D1A5C6F-1FAD-4063-84E6-0472290ECDF3}" srcOrd="2" destOrd="0" presId="urn:microsoft.com/office/officeart/2005/8/layout/lProcess2"/>
    <dgm:cxn modelId="{46ED9D40-5296-418F-86C1-06C4C3AC5E0C}" type="presParOf" srcId="{B9D89D58-F1EF-4B4F-B1F5-35BAE3ABF1BE}" destId="{297F21AC-1D83-4769-B7D3-CE9B16200950}" srcOrd="3" destOrd="0" presId="urn:microsoft.com/office/officeart/2005/8/layout/lProcess2"/>
    <dgm:cxn modelId="{C4045B22-C57F-4672-9755-AF7797DAD4AA}" type="presParOf" srcId="{B9D89D58-F1EF-4B4F-B1F5-35BAE3ABF1BE}" destId="{557BD6CA-2988-4122-8180-4593E532A221}" srcOrd="4" destOrd="0" presId="urn:microsoft.com/office/officeart/2005/8/layout/lProcess2"/>
    <dgm:cxn modelId="{318A4564-DD06-4E99-8978-2A37E17F8587}" type="presParOf" srcId="{B9D89D58-F1EF-4B4F-B1F5-35BAE3ABF1BE}" destId="{2E32F417-98FA-4617-8A5B-AA39E83D9932}" srcOrd="5" destOrd="0" presId="urn:microsoft.com/office/officeart/2005/8/layout/lProcess2"/>
    <dgm:cxn modelId="{F8DAACE9-722E-487F-8BAA-A3F7022C07B0}" type="presParOf" srcId="{B9D89D58-F1EF-4B4F-B1F5-35BAE3ABF1BE}" destId="{53412BFC-AF06-4A98-930C-F14B37121856}" srcOrd="6" destOrd="0" presId="urn:microsoft.com/office/officeart/2005/8/layout/lProcess2"/>
    <dgm:cxn modelId="{68AEE37F-CF0E-4CCE-9BAE-BAC22A01B78A}" type="presParOf" srcId="{B9D89D58-F1EF-4B4F-B1F5-35BAE3ABF1BE}" destId="{36259545-682D-46BF-B148-476A64A61EBE}" srcOrd="7" destOrd="0" presId="urn:microsoft.com/office/officeart/2005/8/layout/lProcess2"/>
    <dgm:cxn modelId="{02343C3A-AF37-44D3-A70C-176BE65B75B6}" type="presParOf" srcId="{B9D89D58-F1EF-4B4F-B1F5-35BAE3ABF1BE}" destId="{25EBAA34-FF2C-4BC0-9901-F45DB786638A}" srcOrd="8" destOrd="0" presId="urn:microsoft.com/office/officeart/2005/8/layout/lProcess2"/>
    <dgm:cxn modelId="{60C55505-2AF9-40C8-AA17-3EE2DD697F65}" type="presParOf" srcId="{B9D89D58-F1EF-4B4F-B1F5-35BAE3ABF1BE}" destId="{DDC86CF7-24AF-4D3E-B039-5DEEA7D7BCD5}" srcOrd="9" destOrd="0" presId="urn:microsoft.com/office/officeart/2005/8/layout/lProcess2"/>
    <dgm:cxn modelId="{483947FD-731D-4C6D-B5F6-1A713C0FF675}" type="presParOf" srcId="{B9D89D58-F1EF-4B4F-B1F5-35BAE3ABF1BE}" destId="{0DB68E39-28B0-43AF-975D-4146BCE4D7EC}" srcOrd="10" destOrd="0" presId="urn:microsoft.com/office/officeart/2005/8/layout/lProcess2"/>
    <dgm:cxn modelId="{2C81AE60-8544-449D-AF1D-32CFAAF18225}" type="presParOf" srcId="{EE9DA789-EB50-441C-944B-55DC23A7D571}" destId="{F6190C55-D871-419B-960E-C680612EFABB}" srcOrd="1" destOrd="0" presId="urn:microsoft.com/office/officeart/2005/8/layout/lProcess2"/>
    <dgm:cxn modelId="{FCC5C203-8CA1-4D4B-8273-254D8D2933A0}" type="presParOf" srcId="{EE9DA789-EB50-441C-944B-55DC23A7D571}" destId="{C00A29A7-E87B-4EF3-BFAE-5AFB02CB8487}" srcOrd="2" destOrd="0" presId="urn:microsoft.com/office/officeart/2005/8/layout/lProcess2"/>
    <dgm:cxn modelId="{FD5E9801-E2C5-437A-A32C-52332AACB6B9}" type="presParOf" srcId="{C00A29A7-E87B-4EF3-BFAE-5AFB02CB8487}" destId="{1A3B7567-F6A2-4638-9DF3-D11E6A7FB53B}" srcOrd="0" destOrd="0" presId="urn:microsoft.com/office/officeart/2005/8/layout/lProcess2"/>
    <dgm:cxn modelId="{8897DF3B-4AB7-424D-A10B-90D3DC7AD7EA}" type="presParOf" srcId="{C00A29A7-E87B-4EF3-BFAE-5AFB02CB8487}" destId="{03B8A67D-0965-4911-93B2-42AE82DC3F41}" srcOrd="1" destOrd="0" presId="urn:microsoft.com/office/officeart/2005/8/layout/lProcess2"/>
    <dgm:cxn modelId="{FA071CAF-6411-43F8-8BC2-420F116F0F96}" type="presParOf" srcId="{C00A29A7-E87B-4EF3-BFAE-5AFB02CB8487}" destId="{B6C50877-78DC-41A4-B5DC-452C28494199}" srcOrd="2" destOrd="0" presId="urn:microsoft.com/office/officeart/2005/8/layout/lProcess2"/>
    <dgm:cxn modelId="{249F5A65-D772-4E75-BFC1-88E2310A6D2B}" type="presParOf" srcId="{B6C50877-78DC-41A4-B5DC-452C28494199}" destId="{C829181F-20D3-463F-802E-8DF0AE8EF614}" srcOrd="0" destOrd="0" presId="urn:microsoft.com/office/officeart/2005/8/layout/lProcess2"/>
    <dgm:cxn modelId="{1934B068-F75E-4A5A-B1E5-50EA2266DD76}" type="presParOf" srcId="{C829181F-20D3-463F-802E-8DF0AE8EF614}" destId="{DB8847FB-DCEA-4225-BE58-FC46392C6F8B}" srcOrd="0" destOrd="0" presId="urn:microsoft.com/office/officeart/2005/8/layout/lProcess2"/>
    <dgm:cxn modelId="{D6EF5B2B-79BC-4B94-AF77-65244BF5C1E1}" type="presParOf" srcId="{C829181F-20D3-463F-802E-8DF0AE8EF614}" destId="{AF54B2B5-1951-4E96-BFA1-ADAAD5E69F70}" srcOrd="1" destOrd="0" presId="urn:microsoft.com/office/officeart/2005/8/layout/lProcess2"/>
    <dgm:cxn modelId="{DC1A98C3-2633-4DC6-AD0A-FAF7CF02A5E4}" type="presParOf" srcId="{C829181F-20D3-463F-802E-8DF0AE8EF614}" destId="{CC4EFD5E-D0B4-486C-87C7-6A4696B4F5B6}" srcOrd="2" destOrd="0" presId="urn:microsoft.com/office/officeart/2005/8/layout/lProcess2"/>
    <dgm:cxn modelId="{D61469DC-51FB-4932-8D06-AD27A1320CEC}" type="presParOf" srcId="{C829181F-20D3-463F-802E-8DF0AE8EF614}" destId="{36C53804-430F-42B3-840E-92BEE9F7B85F}" srcOrd="3" destOrd="0" presId="urn:microsoft.com/office/officeart/2005/8/layout/lProcess2"/>
    <dgm:cxn modelId="{94EDD105-10DA-4E4F-93D6-DF865FAFF066}" type="presParOf" srcId="{C829181F-20D3-463F-802E-8DF0AE8EF614}" destId="{B7135D67-7394-4352-8CB2-3080A437B168}" srcOrd="4" destOrd="0" presId="urn:microsoft.com/office/officeart/2005/8/layout/lProcess2"/>
    <dgm:cxn modelId="{333F0584-F489-49E6-A921-48A4CABC7402}" type="presParOf" srcId="{C829181F-20D3-463F-802E-8DF0AE8EF614}" destId="{C641E8E6-4353-4731-BBCA-F4BEDA2A6B79}" srcOrd="5" destOrd="0" presId="urn:microsoft.com/office/officeart/2005/8/layout/lProcess2"/>
    <dgm:cxn modelId="{FDA7213D-BD77-45CC-BBFB-D49DFAE1C623}" type="presParOf" srcId="{C829181F-20D3-463F-802E-8DF0AE8EF614}" destId="{9D6BBA3B-9D90-42EF-A5B1-58C6A58F96DC}" srcOrd="6" destOrd="0" presId="urn:microsoft.com/office/officeart/2005/8/layout/lProcess2"/>
    <dgm:cxn modelId="{94E1E9F9-3165-4CD6-A223-85E08183A233}" type="presParOf" srcId="{C829181F-20D3-463F-802E-8DF0AE8EF614}" destId="{3F2603AE-80AA-46E4-B78C-37F66012BA84}" srcOrd="7" destOrd="0" presId="urn:microsoft.com/office/officeart/2005/8/layout/lProcess2"/>
    <dgm:cxn modelId="{880FDF53-F964-429F-9FE6-6105E307EAFB}" type="presParOf" srcId="{C829181F-20D3-463F-802E-8DF0AE8EF614}" destId="{6BD07787-D5B0-41B8-A2EC-DAB3C33C3E58}" srcOrd="8" destOrd="0" presId="urn:microsoft.com/office/officeart/2005/8/layout/lProcess2"/>
    <dgm:cxn modelId="{9CA13517-87A6-4157-BCB7-7221CDF525A2}" type="presParOf" srcId="{C829181F-20D3-463F-802E-8DF0AE8EF614}" destId="{2602896F-1324-4BE9-BB50-899199C6801D}" srcOrd="9" destOrd="0" presId="urn:microsoft.com/office/officeart/2005/8/layout/lProcess2"/>
    <dgm:cxn modelId="{1CAB1CA9-A991-4EDD-9A31-FD2C50791FA7}" type="presParOf" srcId="{C829181F-20D3-463F-802E-8DF0AE8EF614}" destId="{2E04969F-A0E7-48B1-A5A6-AA670FB55082}" srcOrd="10" destOrd="0" presId="urn:microsoft.com/office/officeart/2005/8/layout/lProcess2"/>
    <dgm:cxn modelId="{E1999C15-87CE-4DD7-B8D5-BA9811B90BD7}" type="presParOf" srcId="{EE9DA789-EB50-441C-944B-55DC23A7D571}" destId="{D449FC0F-38CA-421B-923A-1925D21DD698}" srcOrd="3" destOrd="0" presId="urn:microsoft.com/office/officeart/2005/8/layout/lProcess2"/>
    <dgm:cxn modelId="{51D8A315-B183-4020-A8C1-853EF69E22F8}" type="presParOf" srcId="{EE9DA789-EB50-441C-944B-55DC23A7D571}" destId="{561B7D59-57A7-43A4-8C16-B4C4FAAE1773}" srcOrd="4" destOrd="0" presId="urn:microsoft.com/office/officeart/2005/8/layout/lProcess2"/>
    <dgm:cxn modelId="{B89B64CD-6D02-4CAD-8F30-B235D3EAD453}" type="presParOf" srcId="{561B7D59-57A7-43A4-8C16-B4C4FAAE1773}" destId="{F350948D-DEBC-46EE-992E-D98670236A85}" srcOrd="0" destOrd="0" presId="urn:microsoft.com/office/officeart/2005/8/layout/lProcess2"/>
    <dgm:cxn modelId="{284871FE-AE61-47E8-A8CA-A31A80169B88}" type="presParOf" srcId="{561B7D59-57A7-43A4-8C16-B4C4FAAE1773}" destId="{B8A657B3-5947-4B34-A7AE-22BC5EC21A14}" srcOrd="1" destOrd="0" presId="urn:microsoft.com/office/officeart/2005/8/layout/lProcess2"/>
    <dgm:cxn modelId="{16FE57E4-0545-4E23-B704-7DD1F02C399E}" type="presParOf" srcId="{561B7D59-57A7-43A4-8C16-B4C4FAAE1773}" destId="{A01F4F7C-039A-4E71-8D1A-9050BC6C68CA}" srcOrd="2" destOrd="0" presId="urn:microsoft.com/office/officeart/2005/8/layout/lProcess2"/>
    <dgm:cxn modelId="{B0D36360-07B7-4066-8DA2-84F814B517D2}" type="presParOf" srcId="{A01F4F7C-039A-4E71-8D1A-9050BC6C68CA}" destId="{FE8D9C36-4E00-4C20-8F6A-52C341FB6C03}" srcOrd="0" destOrd="0" presId="urn:microsoft.com/office/officeart/2005/8/layout/lProcess2"/>
    <dgm:cxn modelId="{EB4DD340-1A54-4F03-8F78-5043E6682CA1}" type="presParOf" srcId="{FE8D9C36-4E00-4C20-8F6A-52C341FB6C03}" destId="{979725B4-ABC7-4C99-9796-50205255D76E}" srcOrd="0" destOrd="0" presId="urn:microsoft.com/office/officeart/2005/8/layout/lProcess2"/>
    <dgm:cxn modelId="{F38077D9-9108-4765-B1FB-44EF1BBAC536}" type="presParOf" srcId="{FE8D9C36-4E00-4C20-8F6A-52C341FB6C03}" destId="{C4958419-918E-4F56-BE7F-EF2306DFC90E}" srcOrd="1" destOrd="0" presId="urn:microsoft.com/office/officeart/2005/8/layout/lProcess2"/>
    <dgm:cxn modelId="{3B4A6A5A-84EA-4AE9-B3B0-EDB97547529E}" type="presParOf" srcId="{FE8D9C36-4E00-4C20-8F6A-52C341FB6C03}" destId="{5C980EE3-4E62-4021-A590-6F0F9171D2D3}" srcOrd="2" destOrd="0" presId="urn:microsoft.com/office/officeart/2005/8/layout/lProcess2"/>
    <dgm:cxn modelId="{BC1D4301-03A2-4E7A-BDC4-A094E811A4DD}" type="presParOf" srcId="{FE8D9C36-4E00-4C20-8F6A-52C341FB6C03}" destId="{F32471FD-706E-453B-83B4-831EB6ED66B8}" srcOrd="3" destOrd="0" presId="urn:microsoft.com/office/officeart/2005/8/layout/lProcess2"/>
    <dgm:cxn modelId="{4713D5A9-4513-41CC-BE80-A80FA0406C1A}" type="presParOf" srcId="{FE8D9C36-4E00-4C20-8F6A-52C341FB6C03}" destId="{70DB31A2-7A53-41BC-856A-5FA326D33A76}" srcOrd="4" destOrd="0" presId="urn:microsoft.com/office/officeart/2005/8/layout/lProcess2"/>
    <dgm:cxn modelId="{CD6F3332-9C86-4C91-AF42-40AE22165FF5}" type="presParOf" srcId="{EE9DA789-EB50-441C-944B-55DC23A7D571}" destId="{089950FF-B6BE-4DC9-90BA-630E32B3CF17}" srcOrd="5" destOrd="0" presId="urn:microsoft.com/office/officeart/2005/8/layout/lProcess2"/>
    <dgm:cxn modelId="{156DEE5C-774E-4FA1-B364-A0C47824FA1B}" type="presParOf" srcId="{EE9DA789-EB50-441C-944B-55DC23A7D571}" destId="{1C3C3856-7C63-4528-BC40-CAC9189914D6}" srcOrd="6" destOrd="0" presId="urn:microsoft.com/office/officeart/2005/8/layout/lProcess2"/>
    <dgm:cxn modelId="{A28BDA5B-9703-4C6B-BC33-7EDEDA50ABE8}" type="presParOf" srcId="{1C3C3856-7C63-4528-BC40-CAC9189914D6}" destId="{BD9FA52F-4433-4178-986C-B4202B49E28F}" srcOrd="0" destOrd="0" presId="urn:microsoft.com/office/officeart/2005/8/layout/lProcess2"/>
    <dgm:cxn modelId="{2BB7D4C4-304E-41E0-8720-ADC95D9E2487}" type="presParOf" srcId="{1C3C3856-7C63-4528-BC40-CAC9189914D6}" destId="{3F018A53-B2F3-4E5C-8615-10B883C33C21}" srcOrd="1" destOrd="0" presId="urn:microsoft.com/office/officeart/2005/8/layout/lProcess2"/>
    <dgm:cxn modelId="{C6EB85CA-4D8E-4CE7-88CC-0BFCC38010D2}" type="presParOf" srcId="{1C3C3856-7C63-4528-BC40-CAC9189914D6}" destId="{75E4925B-2EBF-4EEF-B565-10705FAE57CE}" srcOrd="2" destOrd="0" presId="urn:microsoft.com/office/officeart/2005/8/layout/lProcess2"/>
    <dgm:cxn modelId="{D6AE24B5-1BCB-4916-8342-6B98E8DDA8F0}" type="presParOf" srcId="{75E4925B-2EBF-4EEF-B565-10705FAE57CE}" destId="{D09E91DB-2AFA-4A51-9466-7AD5FED58EEB}" srcOrd="0" destOrd="0" presId="urn:microsoft.com/office/officeart/2005/8/layout/lProcess2"/>
    <dgm:cxn modelId="{FC2E0D22-485D-4E43-A54B-598401F0A251}" type="presParOf" srcId="{D09E91DB-2AFA-4A51-9466-7AD5FED58EEB}" destId="{07849F43-4D66-453B-889F-539DDBB0BAE4}" srcOrd="0" destOrd="0" presId="urn:microsoft.com/office/officeart/2005/8/layout/lProcess2"/>
    <dgm:cxn modelId="{FA6DC4A4-60DE-4FC0-803A-F5C1F0C4DB75}" type="presParOf" srcId="{D09E91DB-2AFA-4A51-9466-7AD5FED58EEB}" destId="{2ED97F9D-74FD-4093-AF0F-CCEDCD1BA3F3}" srcOrd="1" destOrd="0" presId="urn:microsoft.com/office/officeart/2005/8/layout/lProcess2"/>
    <dgm:cxn modelId="{1B0834D4-0EC3-4447-8D95-633CBD9BD6A2}" type="presParOf" srcId="{D09E91DB-2AFA-4A51-9466-7AD5FED58EEB}" destId="{442BB8EB-BC6B-49AA-9159-54E85267D7D3}" srcOrd="2" destOrd="0" presId="urn:microsoft.com/office/officeart/2005/8/layout/lProcess2"/>
    <dgm:cxn modelId="{B56C2E11-569E-4FBC-A563-63D315175567}" type="presParOf" srcId="{D09E91DB-2AFA-4A51-9466-7AD5FED58EEB}" destId="{5E853B72-B556-4A1B-A0DD-9D64FC2780AE}" srcOrd="3" destOrd="0" presId="urn:microsoft.com/office/officeart/2005/8/layout/lProcess2"/>
    <dgm:cxn modelId="{4B8C15E6-74F2-44EB-81FE-42232E99CD59}" type="presParOf" srcId="{D09E91DB-2AFA-4A51-9466-7AD5FED58EEB}" destId="{E938EB24-7073-4E09-8027-9F338E4E7E75}" srcOrd="4" destOrd="0" presId="urn:microsoft.com/office/officeart/2005/8/layout/lProcess2"/>
    <dgm:cxn modelId="{BC047697-5FBC-45E2-A544-5C4522F7AEDD}" type="presParOf" srcId="{EE9DA789-EB50-441C-944B-55DC23A7D571}" destId="{B9417418-1378-43EE-B826-C193FF341B4C}" srcOrd="7" destOrd="0" presId="urn:microsoft.com/office/officeart/2005/8/layout/lProcess2"/>
    <dgm:cxn modelId="{CC48AF83-8A52-4522-A477-B6F28283C461}" type="presParOf" srcId="{EE9DA789-EB50-441C-944B-55DC23A7D571}" destId="{2296ECB5-E07F-4B2F-82EC-D57FF7E359D2}" srcOrd="8" destOrd="0" presId="urn:microsoft.com/office/officeart/2005/8/layout/lProcess2"/>
    <dgm:cxn modelId="{05ECFEDB-6384-4A5A-9F62-A82935D47C7A}" type="presParOf" srcId="{2296ECB5-E07F-4B2F-82EC-D57FF7E359D2}" destId="{99CD783F-D975-462B-A348-716C3745B73E}" srcOrd="0" destOrd="0" presId="urn:microsoft.com/office/officeart/2005/8/layout/lProcess2"/>
    <dgm:cxn modelId="{3F1A230D-AD60-41F1-A233-0D22384163DD}" type="presParOf" srcId="{2296ECB5-E07F-4B2F-82EC-D57FF7E359D2}" destId="{9AE98E62-AFBD-4E49-96D5-7B0AFD79D137}" srcOrd="1" destOrd="0" presId="urn:microsoft.com/office/officeart/2005/8/layout/lProcess2"/>
    <dgm:cxn modelId="{0B549B8D-0E81-4C2B-824D-C5984DF823EE}" type="presParOf" srcId="{2296ECB5-E07F-4B2F-82EC-D57FF7E359D2}" destId="{D924E0E2-D83C-4EB8-A933-C2F942E5DC15}" srcOrd="2" destOrd="0" presId="urn:microsoft.com/office/officeart/2005/8/layout/lProcess2"/>
    <dgm:cxn modelId="{1540D715-F954-40C4-B338-3182C0B11624}" type="presParOf" srcId="{D924E0E2-D83C-4EB8-A933-C2F942E5DC15}" destId="{E4846DB2-56FC-4512-B9CD-7F52B1D74BD9}" srcOrd="0" destOrd="0" presId="urn:microsoft.com/office/officeart/2005/8/layout/lProcess2"/>
    <dgm:cxn modelId="{05FF73C7-F683-4395-A21A-42EF8E057C90}" type="presParOf" srcId="{E4846DB2-56FC-4512-B9CD-7F52B1D74BD9}" destId="{E5E2D221-F77F-4E67-ABE7-39C438244BBD}" srcOrd="0" destOrd="0" presId="urn:microsoft.com/office/officeart/2005/8/layout/lProcess2"/>
    <dgm:cxn modelId="{BBACF740-89F8-49ED-BE27-29809B801258}" type="presParOf" srcId="{E4846DB2-56FC-4512-B9CD-7F52B1D74BD9}" destId="{52393853-2D81-418C-96FF-4B25D5F0DDAA}" srcOrd="1" destOrd="0" presId="urn:microsoft.com/office/officeart/2005/8/layout/lProcess2"/>
    <dgm:cxn modelId="{B3561F6B-61D4-44F7-9818-EA1E793E81D7}" type="presParOf" srcId="{E4846DB2-56FC-4512-B9CD-7F52B1D74BD9}" destId="{99AA87D5-6414-460D-A5F8-3256F35DD9F8}" srcOrd="2" destOrd="0" presId="urn:microsoft.com/office/officeart/2005/8/layout/lProcess2"/>
    <dgm:cxn modelId="{74D39B21-3398-4899-BD0C-0B6E63B6F13F}" type="presParOf" srcId="{EE9DA789-EB50-441C-944B-55DC23A7D571}" destId="{DDE20B7B-F1AA-4CD3-BDF0-D893C93C6F63}" srcOrd="9" destOrd="0" presId="urn:microsoft.com/office/officeart/2005/8/layout/lProcess2"/>
    <dgm:cxn modelId="{EBAA36CC-274E-4272-AA14-C2B06F5577EC}" type="presParOf" srcId="{EE9DA789-EB50-441C-944B-55DC23A7D571}" destId="{EEE6A2AF-D55E-4878-8466-95FE697FAEDE}" srcOrd="10" destOrd="0" presId="urn:microsoft.com/office/officeart/2005/8/layout/lProcess2"/>
    <dgm:cxn modelId="{DB55D5EB-692E-4397-91B8-809554C34241}" type="presParOf" srcId="{EEE6A2AF-D55E-4878-8466-95FE697FAEDE}" destId="{BFB143B4-B086-4BDB-B277-E19C9F0CB804}" srcOrd="0" destOrd="0" presId="urn:microsoft.com/office/officeart/2005/8/layout/lProcess2"/>
    <dgm:cxn modelId="{06DE47D2-551A-4269-AF7A-152C839212A4}" type="presParOf" srcId="{EEE6A2AF-D55E-4878-8466-95FE697FAEDE}" destId="{2B664369-9F36-41DC-A813-74F096D97ED5}" srcOrd="1" destOrd="0" presId="urn:microsoft.com/office/officeart/2005/8/layout/lProcess2"/>
    <dgm:cxn modelId="{0D18890A-99D2-4E74-A5D7-E3C0104C89ED}" type="presParOf" srcId="{EEE6A2AF-D55E-4878-8466-95FE697FAEDE}" destId="{E11C7643-84E7-459D-AD68-C28F1D24E805}" srcOrd="2" destOrd="0" presId="urn:microsoft.com/office/officeart/2005/8/layout/lProcess2"/>
    <dgm:cxn modelId="{144D1613-E779-4673-B6D6-3BD052EC5A3A}" type="presParOf" srcId="{E11C7643-84E7-459D-AD68-C28F1D24E805}" destId="{E5B490D9-37E6-49F1-AB2D-77EEA5594406}" srcOrd="0" destOrd="0" presId="urn:microsoft.com/office/officeart/2005/8/layout/lProcess2"/>
    <dgm:cxn modelId="{0D0D0E61-2889-4FDF-8151-764A0CCB68E1}" type="presParOf" srcId="{E5B490D9-37E6-49F1-AB2D-77EEA5594406}" destId="{33E0FA87-458B-4805-A8DB-67B1C30B4F98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B21675E-690D-4E8C-95F3-D83D36B080D2}" type="doc">
      <dgm:prSet loTypeId="urn:microsoft.com/office/officeart/2005/8/layout/default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7E82C52E-6379-4719-A35F-ED64F82471ED}">
      <dgm:prSet phldrT="[Text]"/>
      <dgm:spPr/>
      <dgm:t>
        <a:bodyPr/>
        <a:lstStyle/>
        <a:p>
          <a:r>
            <a:rPr lang="en-US" dirty="0" smtClean="0"/>
            <a:t>Boundaries</a:t>
          </a:r>
          <a:endParaRPr lang="en-US" dirty="0"/>
        </a:p>
      </dgm:t>
    </dgm:pt>
    <dgm:pt modelId="{78AAA7AF-B258-4881-B687-F14B60BC277E}" type="parTrans" cxnId="{8344FFF1-3F95-411F-86A3-CC993DE9E682}">
      <dgm:prSet/>
      <dgm:spPr/>
      <dgm:t>
        <a:bodyPr/>
        <a:lstStyle/>
        <a:p>
          <a:endParaRPr lang="en-US"/>
        </a:p>
      </dgm:t>
    </dgm:pt>
    <dgm:pt modelId="{871173D1-3F6C-42AA-B254-B86DF9B4D3FA}" type="sibTrans" cxnId="{8344FFF1-3F95-411F-86A3-CC993DE9E682}">
      <dgm:prSet/>
      <dgm:spPr/>
      <dgm:t>
        <a:bodyPr/>
        <a:lstStyle/>
        <a:p>
          <a:endParaRPr lang="en-US"/>
        </a:p>
      </dgm:t>
    </dgm:pt>
    <dgm:pt modelId="{00C68FF7-19B2-40C3-B8D0-7F36A4E2997D}">
      <dgm:prSet/>
      <dgm:spPr/>
      <dgm:t>
        <a:bodyPr/>
        <a:lstStyle/>
        <a:p>
          <a:r>
            <a:rPr lang="en-US" smtClean="0"/>
            <a:t>Stakeholders</a:t>
          </a:r>
          <a:endParaRPr lang="en-US" dirty="0" smtClean="0"/>
        </a:p>
      </dgm:t>
    </dgm:pt>
    <dgm:pt modelId="{E05A53C6-29D2-4B6E-86E5-B254AF375C6D}" type="parTrans" cxnId="{4788A2DE-6831-4EC9-ACBB-5EDFB9B5AD13}">
      <dgm:prSet/>
      <dgm:spPr/>
      <dgm:t>
        <a:bodyPr/>
        <a:lstStyle/>
        <a:p>
          <a:endParaRPr lang="en-US"/>
        </a:p>
      </dgm:t>
    </dgm:pt>
    <dgm:pt modelId="{58C7CC9F-A2A9-4D4D-81D6-547C1692F28F}" type="sibTrans" cxnId="{4788A2DE-6831-4EC9-ACBB-5EDFB9B5AD13}">
      <dgm:prSet/>
      <dgm:spPr/>
      <dgm:t>
        <a:bodyPr/>
        <a:lstStyle/>
        <a:p>
          <a:endParaRPr lang="en-US"/>
        </a:p>
      </dgm:t>
    </dgm:pt>
    <dgm:pt modelId="{8AEB2C5D-1B46-4837-8D55-43A7849C14C5}">
      <dgm:prSet/>
      <dgm:spPr/>
      <dgm:t>
        <a:bodyPr/>
        <a:lstStyle/>
        <a:p>
          <a:r>
            <a:rPr lang="en-US" smtClean="0"/>
            <a:t>Regional cooperation</a:t>
          </a:r>
          <a:endParaRPr lang="en-US" dirty="0" smtClean="0"/>
        </a:p>
      </dgm:t>
    </dgm:pt>
    <dgm:pt modelId="{D404E56B-A4A1-4C91-B730-C24734CC76A8}" type="parTrans" cxnId="{9B2204C1-B703-49B9-98C9-A05DA0F78B1F}">
      <dgm:prSet/>
      <dgm:spPr/>
      <dgm:t>
        <a:bodyPr/>
        <a:lstStyle/>
        <a:p>
          <a:endParaRPr lang="en-US"/>
        </a:p>
      </dgm:t>
    </dgm:pt>
    <dgm:pt modelId="{0FF96D9C-2258-477C-BA40-56C4C06AE2F3}" type="sibTrans" cxnId="{9B2204C1-B703-49B9-98C9-A05DA0F78B1F}">
      <dgm:prSet/>
      <dgm:spPr/>
      <dgm:t>
        <a:bodyPr/>
        <a:lstStyle/>
        <a:p>
          <a:endParaRPr lang="en-US"/>
        </a:p>
      </dgm:t>
    </dgm:pt>
    <dgm:pt modelId="{FE657BAC-A4A6-4878-8561-F8D97B55E1AE}">
      <dgm:prSet/>
      <dgm:spPr/>
      <dgm:t>
        <a:bodyPr/>
        <a:lstStyle/>
        <a:p>
          <a:r>
            <a:rPr lang="en-US" smtClean="0"/>
            <a:t>State and local plans</a:t>
          </a:r>
          <a:endParaRPr lang="en-US" dirty="0" smtClean="0"/>
        </a:p>
      </dgm:t>
    </dgm:pt>
    <dgm:pt modelId="{337D2C83-8702-4258-B677-C9D75BB91AB1}" type="parTrans" cxnId="{7E6A55C4-95FC-422C-94AE-16E4226CB645}">
      <dgm:prSet/>
      <dgm:spPr/>
      <dgm:t>
        <a:bodyPr/>
        <a:lstStyle/>
        <a:p>
          <a:endParaRPr lang="en-US"/>
        </a:p>
      </dgm:t>
    </dgm:pt>
    <dgm:pt modelId="{C5CA0F80-D5A2-4F04-A5EB-B410AA68ECBD}" type="sibTrans" cxnId="{7E6A55C4-95FC-422C-94AE-16E4226CB645}">
      <dgm:prSet/>
      <dgm:spPr/>
      <dgm:t>
        <a:bodyPr/>
        <a:lstStyle/>
        <a:p>
          <a:endParaRPr lang="en-US"/>
        </a:p>
      </dgm:t>
    </dgm:pt>
    <dgm:pt modelId="{9C8AFE3A-8189-446E-B453-07552A6B051A}" type="pres">
      <dgm:prSet presAssocID="{AB21675E-690D-4E8C-95F3-D83D36B080D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73FE0E9-7A64-44DD-8981-946B42A90FA0}" type="pres">
      <dgm:prSet presAssocID="{7E82C52E-6379-4719-A35F-ED64F82471E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EF557B-0756-4C01-8B63-EBDEC1D0FC5C}" type="pres">
      <dgm:prSet presAssocID="{871173D1-3F6C-42AA-B254-B86DF9B4D3FA}" presName="sibTrans" presStyleCnt="0"/>
      <dgm:spPr/>
    </dgm:pt>
    <dgm:pt modelId="{8D006872-997F-4946-BA9B-01970E218955}" type="pres">
      <dgm:prSet presAssocID="{00C68FF7-19B2-40C3-B8D0-7F36A4E2997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E1B2A1-B620-4FC9-993A-0AD7CBFC456E}" type="pres">
      <dgm:prSet presAssocID="{58C7CC9F-A2A9-4D4D-81D6-547C1692F28F}" presName="sibTrans" presStyleCnt="0"/>
      <dgm:spPr/>
    </dgm:pt>
    <dgm:pt modelId="{7DB5F369-395A-4098-80C2-455BAC9B3E60}" type="pres">
      <dgm:prSet presAssocID="{8AEB2C5D-1B46-4837-8D55-43A7849C14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3367E8-C8C4-42F5-AAF3-549C9156C075}" type="pres">
      <dgm:prSet presAssocID="{0FF96D9C-2258-477C-BA40-56C4C06AE2F3}" presName="sibTrans" presStyleCnt="0"/>
      <dgm:spPr/>
    </dgm:pt>
    <dgm:pt modelId="{C8990274-F50A-4FBB-A1BD-BC8C6F184F41}" type="pres">
      <dgm:prSet presAssocID="{FE657BAC-A4A6-4878-8561-F8D97B55E1A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F39694-D9D5-4798-8C24-AABE5FADBE35}" type="presOf" srcId="{00C68FF7-19B2-40C3-B8D0-7F36A4E2997D}" destId="{8D006872-997F-4946-BA9B-01970E218955}" srcOrd="0" destOrd="0" presId="urn:microsoft.com/office/officeart/2005/8/layout/default"/>
    <dgm:cxn modelId="{C14A0351-5831-471D-9D64-A8A75342CD58}" type="presOf" srcId="{8AEB2C5D-1B46-4837-8D55-43A7849C14C5}" destId="{7DB5F369-395A-4098-80C2-455BAC9B3E60}" srcOrd="0" destOrd="0" presId="urn:microsoft.com/office/officeart/2005/8/layout/default"/>
    <dgm:cxn modelId="{9B2204C1-B703-49B9-98C9-A05DA0F78B1F}" srcId="{AB21675E-690D-4E8C-95F3-D83D36B080D2}" destId="{8AEB2C5D-1B46-4837-8D55-43A7849C14C5}" srcOrd="2" destOrd="0" parTransId="{D404E56B-A4A1-4C91-B730-C24734CC76A8}" sibTransId="{0FF96D9C-2258-477C-BA40-56C4C06AE2F3}"/>
    <dgm:cxn modelId="{572C24BB-AF13-4888-AACB-864257BC037E}" type="presOf" srcId="{7E82C52E-6379-4719-A35F-ED64F82471ED}" destId="{A73FE0E9-7A64-44DD-8981-946B42A90FA0}" srcOrd="0" destOrd="0" presId="urn:microsoft.com/office/officeart/2005/8/layout/default"/>
    <dgm:cxn modelId="{8344FFF1-3F95-411F-86A3-CC993DE9E682}" srcId="{AB21675E-690D-4E8C-95F3-D83D36B080D2}" destId="{7E82C52E-6379-4719-A35F-ED64F82471ED}" srcOrd="0" destOrd="0" parTransId="{78AAA7AF-B258-4881-B687-F14B60BC277E}" sibTransId="{871173D1-3F6C-42AA-B254-B86DF9B4D3FA}"/>
    <dgm:cxn modelId="{18A0935E-070D-4C97-896E-BB15EC0F214A}" type="presOf" srcId="{AB21675E-690D-4E8C-95F3-D83D36B080D2}" destId="{9C8AFE3A-8189-446E-B453-07552A6B051A}" srcOrd="0" destOrd="0" presId="urn:microsoft.com/office/officeart/2005/8/layout/default"/>
    <dgm:cxn modelId="{7E6A55C4-95FC-422C-94AE-16E4226CB645}" srcId="{AB21675E-690D-4E8C-95F3-D83D36B080D2}" destId="{FE657BAC-A4A6-4878-8561-F8D97B55E1AE}" srcOrd="3" destOrd="0" parTransId="{337D2C83-8702-4258-B677-C9D75BB91AB1}" sibTransId="{C5CA0F80-D5A2-4F04-A5EB-B410AA68ECBD}"/>
    <dgm:cxn modelId="{D236781D-FA6E-4C5A-884B-65F61F410845}" type="presOf" srcId="{FE657BAC-A4A6-4878-8561-F8D97B55E1AE}" destId="{C8990274-F50A-4FBB-A1BD-BC8C6F184F41}" srcOrd="0" destOrd="0" presId="urn:microsoft.com/office/officeart/2005/8/layout/default"/>
    <dgm:cxn modelId="{4788A2DE-6831-4EC9-ACBB-5EDFB9B5AD13}" srcId="{AB21675E-690D-4E8C-95F3-D83D36B080D2}" destId="{00C68FF7-19B2-40C3-B8D0-7F36A4E2997D}" srcOrd="1" destOrd="0" parTransId="{E05A53C6-29D2-4B6E-86E5-B254AF375C6D}" sibTransId="{58C7CC9F-A2A9-4D4D-81D6-547C1692F28F}"/>
    <dgm:cxn modelId="{5FEEAAFB-DBD6-4DED-BC46-B4E900E9CCDB}" type="presParOf" srcId="{9C8AFE3A-8189-446E-B453-07552A6B051A}" destId="{A73FE0E9-7A64-44DD-8981-946B42A90FA0}" srcOrd="0" destOrd="0" presId="urn:microsoft.com/office/officeart/2005/8/layout/default"/>
    <dgm:cxn modelId="{70432074-A381-444A-9008-927896FE079C}" type="presParOf" srcId="{9C8AFE3A-8189-446E-B453-07552A6B051A}" destId="{6EEF557B-0756-4C01-8B63-EBDEC1D0FC5C}" srcOrd="1" destOrd="0" presId="urn:microsoft.com/office/officeart/2005/8/layout/default"/>
    <dgm:cxn modelId="{383C167E-4333-4B6D-A3F2-D7696C2146AD}" type="presParOf" srcId="{9C8AFE3A-8189-446E-B453-07552A6B051A}" destId="{8D006872-997F-4946-BA9B-01970E218955}" srcOrd="2" destOrd="0" presId="urn:microsoft.com/office/officeart/2005/8/layout/default"/>
    <dgm:cxn modelId="{6731EFFF-91B7-475C-AB00-9F77AD6844E7}" type="presParOf" srcId="{9C8AFE3A-8189-446E-B453-07552A6B051A}" destId="{85E1B2A1-B620-4FC9-993A-0AD7CBFC456E}" srcOrd="3" destOrd="0" presId="urn:microsoft.com/office/officeart/2005/8/layout/default"/>
    <dgm:cxn modelId="{7BF40859-FFDC-4EA8-BB3A-C11B8030DAE0}" type="presParOf" srcId="{9C8AFE3A-8189-446E-B453-07552A6B051A}" destId="{7DB5F369-395A-4098-80C2-455BAC9B3E60}" srcOrd="4" destOrd="0" presId="urn:microsoft.com/office/officeart/2005/8/layout/default"/>
    <dgm:cxn modelId="{C038CB8E-001D-4049-A053-4B92496D1309}" type="presParOf" srcId="{9C8AFE3A-8189-446E-B453-07552A6B051A}" destId="{233367E8-C8C4-42F5-AAF3-549C9156C075}" srcOrd="5" destOrd="0" presId="urn:microsoft.com/office/officeart/2005/8/layout/default"/>
    <dgm:cxn modelId="{9FC96C37-9FDB-41F2-9EC8-7E303C00B038}" type="presParOf" srcId="{9C8AFE3A-8189-446E-B453-07552A6B051A}" destId="{C8990274-F50A-4FBB-A1BD-BC8C6F184F4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04B57D2-49BB-4DA9-8C43-16DC559BD8E7}" type="doc">
      <dgm:prSet loTypeId="urn:microsoft.com/office/officeart/2005/8/layout/list1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FE0FAD9C-3574-4517-9233-7C9756CDEC21}">
      <dgm:prSet phldrT="[Text]"/>
      <dgm:spPr/>
      <dgm:t>
        <a:bodyPr/>
        <a:lstStyle/>
        <a:p>
          <a:r>
            <a:rPr lang="en-US" b="1" u="none" dirty="0" smtClean="0"/>
            <a:t>2065 Florida Transportation Plan</a:t>
          </a:r>
          <a:endParaRPr lang="en-US" b="1" u="none" dirty="0"/>
        </a:p>
      </dgm:t>
    </dgm:pt>
    <dgm:pt modelId="{BE38B606-C70E-4DFF-8CB3-87F1E37360C5}" type="parTrans" cxnId="{26C660F7-4315-4F21-9E9A-BDECCDFC0553}">
      <dgm:prSet/>
      <dgm:spPr/>
      <dgm:t>
        <a:bodyPr/>
        <a:lstStyle/>
        <a:p>
          <a:endParaRPr lang="en-US"/>
        </a:p>
      </dgm:t>
    </dgm:pt>
    <dgm:pt modelId="{0A08DF01-399E-43E6-AFD4-5C8FE2B4B949}" type="sibTrans" cxnId="{26C660F7-4315-4F21-9E9A-BDECCDFC0553}">
      <dgm:prSet/>
      <dgm:spPr/>
      <dgm:t>
        <a:bodyPr/>
        <a:lstStyle/>
        <a:p>
          <a:endParaRPr lang="en-US"/>
        </a:p>
      </dgm:t>
    </dgm:pt>
    <dgm:pt modelId="{D269AF41-A70C-4817-8514-60369D404706}">
      <dgm:prSet phldrT="[Text]"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Florida’s long-range transportation plan</a:t>
          </a:r>
          <a:endParaRPr lang="en-US" b="0" u="none" dirty="0">
            <a:solidFill>
              <a:srgbClr val="0066FF"/>
            </a:solidFill>
          </a:endParaRPr>
        </a:p>
      </dgm:t>
    </dgm:pt>
    <dgm:pt modelId="{0B4AC490-7684-4DCB-A024-6F1E30E7ECD7}" type="parTrans" cxnId="{58B4D059-B374-455E-8367-A024D8907D36}">
      <dgm:prSet/>
      <dgm:spPr/>
      <dgm:t>
        <a:bodyPr/>
        <a:lstStyle/>
        <a:p>
          <a:endParaRPr lang="en-US"/>
        </a:p>
      </dgm:t>
    </dgm:pt>
    <dgm:pt modelId="{28BE3C30-C1C9-468D-AD9B-1D9A2A1824B9}" type="sibTrans" cxnId="{58B4D059-B374-455E-8367-A024D8907D36}">
      <dgm:prSet/>
      <dgm:spPr/>
      <dgm:t>
        <a:bodyPr/>
        <a:lstStyle/>
        <a:p>
          <a:endParaRPr lang="en-US"/>
        </a:p>
      </dgm:t>
    </dgm:pt>
    <dgm:pt modelId="{D97AF0DE-7AB8-492E-92C0-A893693F24D6}">
      <dgm:prSet phldrT="[Text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b="1" u="none" dirty="0" smtClean="0"/>
            <a:t>FTP Focus Areas</a:t>
          </a:r>
          <a:endParaRPr lang="en-US" dirty="0"/>
        </a:p>
      </dgm:t>
    </dgm:pt>
    <dgm:pt modelId="{CEE970A7-23AB-40F3-AEEA-30E2579574AB}" type="parTrans" cxnId="{1879A6B1-6E25-4124-BD50-EB0B60083C36}">
      <dgm:prSet/>
      <dgm:spPr/>
      <dgm:t>
        <a:bodyPr/>
        <a:lstStyle/>
        <a:p>
          <a:endParaRPr lang="en-US"/>
        </a:p>
      </dgm:t>
    </dgm:pt>
    <dgm:pt modelId="{4F8908FE-C6AD-4009-8AE9-6121BE244288}" type="sibTrans" cxnId="{1879A6B1-6E25-4124-BD50-EB0B60083C36}">
      <dgm:prSet/>
      <dgm:spPr/>
      <dgm:t>
        <a:bodyPr/>
        <a:lstStyle/>
        <a:p>
          <a:endParaRPr lang="en-US"/>
        </a:p>
      </dgm:t>
    </dgm:pt>
    <dgm:pt modelId="{09FA566C-08F5-4B0C-98CF-4423FC35EB94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Safety and security</a:t>
          </a:r>
        </a:p>
      </dgm:t>
    </dgm:pt>
    <dgm:pt modelId="{973226B7-6149-4B02-8A00-074EEE0BFD57}" type="parTrans" cxnId="{18238C72-4CD1-4BD9-A7CC-47FFDA986125}">
      <dgm:prSet/>
      <dgm:spPr/>
      <dgm:t>
        <a:bodyPr/>
        <a:lstStyle/>
        <a:p>
          <a:endParaRPr lang="en-US"/>
        </a:p>
      </dgm:t>
    </dgm:pt>
    <dgm:pt modelId="{4865BC8B-0BC4-4871-88BC-20F936020790}" type="sibTrans" cxnId="{18238C72-4CD1-4BD9-A7CC-47FFDA986125}">
      <dgm:prSet/>
      <dgm:spPr/>
      <dgm:t>
        <a:bodyPr/>
        <a:lstStyle/>
        <a:p>
          <a:endParaRPr lang="en-US"/>
        </a:p>
      </dgm:t>
    </dgm:pt>
    <dgm:pt modelId="{C5B6BBD8-1F23-4891-ACCB-C7899D0D0022}">
      <dgm:prSet phldrT="[Text]"/>
      <dgm:spPr/>
      <dgm:t>
        <a:bodyPr/>
        <a:lstStyle/>
        <a:p>
          <a:r>
            <a:rPr lang="en-US" b="0" u="none" dirty="0" smtClean="0">
              <a:solidFill>
                <a:srgbClr val="0066FF"/>
              </a:solidFill>
            </a:rPr>
            <a:t>Framework to guide FDOT’s investment decisions</a:t>
          </a:r>
          <a:endParaRPr lang="en-US" b="0" u="none" dirty="0">
            <a:solidFill>
              <a:srgbClr val="0066FF"/>
            </a:solidFill>
          </a:endParaRPr>
        </a:p>
      </dgm:t>
    </dgm:pt>
    <dgm:pt modelId="{A35D12CC-A3BF-4690-98F2-1B3398FF27C0}" type="parTrans" cxnId="{696D585C-9888-4FEC-8DDD-DCBAE8437B95}">
      <dgm:prSet/>
      <dgm:spPr/>
      <dgm:t>
        <a:bodyPr/>
        <a:lstStyle/>
        <a:p>
          <a:endParaRPr lang="en-US"/>
        </a:p>
      </dgm:t>
    </dgm:pt>
    <dgm:pt modelId="{42663EDF-983B-42ED-AAEC-85115A0379D5}" type="sibTrans" cxnId="{696D585C-9888-4FEC-8DDD-DCBAE8437B95}">
      <dgm:prSet/>
      <dgm:spPr/>
      <dgm:t>
        <a:bodyPr/>
        <a:lstStyle/>
        <a:p>
          <a:endParaRPr lang="en-US"/>
        </a:p>
      </dgm:t>
    </dgm:pt>
    <dgm:pt modelId="{92F404D4-8B5B-453F-A42C-3808DE2469C8}">
      <dgm:prSet phldrT="[Text]"/>
      <dgm:spPr/>
      <dgm:t>
        <a:bodyPr/>
        <a:lstStyle/>
        <a:p>
          <a:r>
            <a:rPr lang="en-US" b="0" u="none" dirty="0" smtClean="0">
              <a:solidFill>
                <a:srgbClr val="0066FF"/>
              </a:solidFill>
            </a:rPr>
            <a:t>Guidance for partner policies, plans, and programs</a:t>
          </a:r>
          <a:endParaRPr lang="en-US" b="0" u="none" dirty="0">
            <a:solidFill>
              <a:srgbClr val="0066FF"/>
            </a:solidFill>
          </a:endParaRPr>
        </a:p>
      </dgm:t>
    </dgm:pt>
    <dgm:pt modelId="{B98AA873-AF1D-40E3-A226-8DB2EB4C0EF2}" type="parTrans" cxnId="{0BC2A21E-3E71-4BE8-87C9-A414D39736DE}">
      <dgm:prSet/>
      <dgm:spPr/>
      <dgm:t>
        <a:bodyPr/>
        <a:lstStyle/>
        <a:p>
          <a:endParaRPr lang="en-US"/>
        </a:p>
      </dgm:t>
    </dgm:pt>
    <dgm:pt modelId="{D532C9DC-D923-4E13-887D-83CA2ED78144}" type="sibTrans" cxnId="{0BC2A21E-3E71-4BE8-87C9-A414D39736DE}">
      <dgm:prSet/>
      <dgm:spPr/>
      <dgm:t>
        <a:bodyPr/>
        <a:lstStyle/>
        <a:p>
          <a:endParaRPr lang="en-US"/>
        </a:p>
      </dgm:t>
    </dgm:pt>
    <dgm:pt modelId="{FB6CE3BD-1D04-41FE-9BC2-23CD4D0E0EED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Agile, resilient, and quality infrastructure</a:t>
          </a:r>
        </a:p>
      </dgm:t>
    </dgm:pt>
    <dgm:pt modelId="{9CFA871C-1063-4C83-9D2D-255F007AACE7}" type="parTrans" cxnId="{B1359F66-B01C-446D-83A8-B5563D5B90F7}">
      <dgm:prSet/>
      <dgm:spPr/>
      <dgm:t>
        <a:bodyPr/>
        <a:lstStyle/>
        <a:p>
          <a:endParaRPr lang="en-US"/>
        </a:p>
      </dgm:t>
    </dgm:pt>
    <dgm:pt modelId="{F11CFE87-3706-41C6-BD9E-934C171DDFE3}" type="sibTrans" cxnId="{B1359F66-B01C-446D-83A8-B5563D5B90F7}">
      <dgm:prSet/>
      <dgm:spPr/>
      <dgm:t>
        <a:bodyPr/>
        <a:lstStyle/>
        <a:p>
          <a:endParaRPr lang="en-US"/>
        </a:p>
      </dgm:t>
    </dgm:pt>
    <dgm:pt modelId="{1D952B21-6FD1-46CB-B9BD-02C3E93B4F4B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Efficient and reliable mobility</a:t>
          </a:r>
        </a:p>
      </dgm:t>
    </dgm:pt>
    <dgm:pt modelId="{6AEC821C-35D8-4B0A-9A3C-7B19F3CB9FFD}" type="parTrans" cxnId="{EA416945-D245-4840-BBA0-A97BF9E64940}">
      <dgm:prSet/>
      <dgm:spPr/>
      <dgm:t>
        <a:bodyPr/>
        <a:lstStyle/>
        <a:p>
          <a:endParaRPr lang="en-US"/>
        </a:p>
      </dgm:t>
    </dgm:pt>
    <dgm:pt modelId="{D86C51DD-B229-4C0C-A744-27D984C1BA37}" type="sibTrans" cxnId="{EA416945-D245-4840-BBA0-A97BF9E64940}">
      <dgm:prSet/>
      <dgm:spPr/>
      <dgm:t>
        <a:bodyPr/>
        <a:lstStyle/>
        <a:p>
          <a:endParaRPr lang="en-US"/>
        </a:p>
      </dgm:t>
    </dgm:pt>
    <dgm:pt modelId="{0AA9999A-E652-4090-996B-F3B51A37552C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More transportation choices</a:t>
          </a:r>
        </a:p>
      </dgm:t>
    </dgm:pt>
    <dgm:pt modelId="{4B8BFF4D-A6D0-4C89-A158-C7F61AD9F569}" type="parTrans" cxnId="{878EECE0-9B50-4744-ABB5-61CE377E6FE2}">
      <dgm:prSet/>
      <dgm:spPr/>
      <dgm:t>
        <a:bodyPr/>
        <a:lstStyle/>
        <a:p>
          <a:endParaRPr lang="en-US"/>
        </a:p>
      </dgm:t>
    </dgm:pt>
    <dgm:pt modelId="{F08CDD4B-02B6-4DBA-9BA6-0F418BBF57E6}" type="sibTrans" cxnId="{878EECE0-9B50-4744-ABB5-61CE377E6FE2}">
      <dgm:prSet/>
      <dgm:spPr/>
      <dgm:t>
        <a:bodyPr/>
        <a:lstStyle/>
        <a:p>
          <a:endParaRPr lang="en-US"/>
        </a:p>
      </dgm:t>
    </dgm:pt>
    <dgm:pt modelId="{2C0BE630-0C64-4062-AADE-10EF9FD9A57A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Economic competitiveness</a:t>
          </a:r>
        </a:p>
      </dgm:t>
    </dgm:pt>
    <dgm:pt modelId="{E031A3DF-C936-473D-8EC9-E3D1634D751F}" type="parTrans" cxnId="{8A722C4E-F6CC-41E9-992B-1CB3CE61913F}">
      <dgm:prSet/>
      <dgm:spPr/>
      <dgm:t>
        <a:bodyPr/>
        <a:lstStyle/>
        <a:p>
          <a:endParaRPr lang="en-US"/>
        </a:p>
      </dgm:t>
    </dgm:pt>
    <dgm:pt modelId="{BA747B2B-B4C1-408C-B025-6439DB0D40E7}" type="sibTrans" cxnId="{8A722C4E-F6CC-41E9-992B-1CB3CE61913F}">
      <dgm:prSet/>
      <dgm:spPr/>
      <dgm:t>
        <a:bodyPr/>
        <a:lstStyle/>
        <a:p>
          <a:endParaRPr lang="en-US"/>
        </a:p>
      </dgm:t>
    </dgm:pt>
    <dgm:pt modelId="{9ABA711E-B90D-4C88-B862-0DDEA96B8CE2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Quality places</a:t>
          </a:r>
        </a:p>
      </dgm:t>
    </dgm:pt>
    <dgm:pt modelId="{814CBB35-36B8-408D-BA4A-49FCC035F8B7}" type="parTrans" cxnId="{7F916D6D-A19D-411A-977F-34D272C31B82}">
      <dgm:prSet/>
      <dgm:spPr/>
      <dgm:t>
        <a:bodyPr/>
        <a:lstStyle/>
        <a:p>
          <a:endParaRPr lang="en-US"/>
        </a:p>
      </dgm:t>
    </dgm:pt>
    <dgm:pt modelId="{9B326AFA-BFF5-4D31-86FE-E3D7FED604AB}" type="sibTrans" cxnId="{7F916D6D-A19D-411A-977F-34D272C31B82}">
      <dgm:prSet/>
      <dgm:spPr/>
      <dgm:t>
        <a:bodyPr/>
        <a:lstStyle/>
        <a:p>
          <a:endParaRPr lang="en-US"/>
        </a:p>
      </dgm:t>
    </dgm:pt>
    <dgm:pt modelId="{C034E76A-4CC3-4A51-A4C8-9F2AD29B3F8C}">
      <dgm:prSet/>
      <dgm:spPr/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Environmental stewardship and energy conservation</a:t>
          </a:r>
        </a:p>
      </dgm:t>
    </dgm:pt>
    <dgm:pt modelId="{15C0BD5F-85E4-47D2-BAF2-F0B3868D8488}" type="parTrans" cxnId="{A945AC4F-174A-46CC-A02C-284B889CF48C}">
      <dgm:prSet/>
      <dgm:spPr/>
      <dgm:t>
        <a:bodyPr/>
        <a:lstStyle/>
        <a:p>
          <a:endParaRPr lang="en-US"/>
        </a:p>
      </dgm:t>
    </dgm:pt>
    <dgm:pt modelId="{2FD3D17C-EEC3-4963-B49E-D9DBDFBD54BF}" type="sibTrans" cxnId="{A945AC4F-174A-46CC-A02C-284B889CF48C}">
      <dgm:prSet/>
      <dgm:spPr/>
      <dgm:t>
        <a:bodyPr/>
        <a:lstStyle/>
        <a:p>
          <a:endParaRPr lang="en-US"/>
        </a:p>
      </dgm:t>
    </dgm:pt>
    <dgm:pt modelId="{0A348B6C-27FA-4D40-B990-E0B5E2F8F827}" type="pres">
      <dgm:prSet presAssocID="{004B57D2-49BB-4DA9-8C43-16DC559BD8E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2C81A39-5E01-4ED7-8D04-FBE2EC7E02D9}" type="pres">
      <dgm:prSet presAssocID="{FE0FAD9C-3574-4517-9233-7C9756CDEC21}" presName="parentLin" presStyleCnt="0"/>
      <dgm:spPr/>
      <dgm:t>
        <a:bodyPr/>
        <a:lstStyle/>
        <a:p>
          <a:endParaRPr lang="en-US"/>
        </a:p>
      </dgm:t>
    </dgm:pt>
    <dgm:pt modelId="{693BBEA1-3D86-42D6-AB50-9C2D28796B18}" type="pres">
      <dgm:prSet presAssocID="{FE0FAD9C-3574-4517-9233-7C9756CDEC21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22097402-54ED-4A4B-9C22-6AA0CF2B0325}" type="pres">
      <dgm:prSet presAssocID="{FE0FAD9C-3574-4517-9233-7C9756CDEC21}" presName="parentText" presStyleLbl="node1" presStyleIdx="0" presStyleCnt="2" custLinFactNeighborY="-78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1D8BF-37DE-418E-9F45-1785D6B13F61}" type="pres">
      <dgm:prSet presAssocID="{FE0FAD9C-3574-4517-9233-7C9756CDEC21}" presName="negativeSpace" presStyleCnt="0"/>
      <dgm:spPr/>
      <dgm:t>
        <a:bodyPr/>
        <a:lstStyle/>
        <a:p>
          <a:endParaRPr lang="en-US"/>
        </a:p>
      </dgm:t>
    </dgm:pt>
    <dgm:pt modelId="{450874DD-2637-4D01-90BB-505977D973FC}" type="pres">
      <dgm:prSet presAssocID="{FE0FAD9C-3574-4517-9233-7C9756CDEC21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773325-C70B-4192-8C4F-4CE2F866BF07}" type="pres">
      <dgm:prSet presAssocID="{0A08DF01-399E-43E6-AFD4-5C8FE2B4B949}" presName="spaceBetweenRectangles" presStyleCnt="0"/>
      <dgm:spPr/>
      <dgm:t>
        <a:bodyPr/>
        <a:lstStyle/>
        <a:p>
          <a:endParaRPr lang="en-US"/>
        </a:p>
      </dgm:t>
    </dgm:pt>
    <dgm:pt modelId="{7D46A397-4420-4EFF-96A0-F57420C743F0}" type="pres">
      <dgm:prSet presAssocID="{D97AF0DE-7AB8-492E-92C0-A893693F24D6}" presName="parentLin" presStyleCnt="0"/>
      <dgm:spPr/>
      <dgm:t>
        <a:bodyPr/>
        <a:lstStyle/>
        <a:p>
          <a:endParaRPr lang="en-US"/>
        </a:p>
      </dgm:t>
    </dgm:pt>
    <dgm:pt modelId="{1AFD95F7-C2BF-403F-B05A-35B56F62053B}" type="pres">
      <dgm:prSet presAssocID="{D97AF0DE-7AB8-492E-92C0-A893693F24D6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94110B1B-F85B-4FE1-B5CF-408D5D4328AA}" type="pres">
      <dgm:prSet presAssocID="{D97AF0DE-7AB8-492E-92C0-A893693F24D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320F02B-1BC6-438C-818B-5C6A2BF0DF05}" type="pres">
      <dgm:prSet presAssocID="{D97AF0DE-7AB8-492E-92C0-A893693F24D6}" presName="negativeSpace" presStyleCnt="0"/>
      <dgm:spPr/>
      <dgm:t>
        <a:bodyPr/>
        <a:lstStyle/>
        <a:p>
          <a:endParaRPr lang="en-US"/>
        </a:p>
      </dgm:t>
    </dgm:pt>
    <dgm:pt modelId="{65F1CD95-B412-4143-A445-99324FE60F19}" type="pres">
      <dgm:prSet presAssocID="{D97AF0DE-7AB8-492E-92C0-A893693F24D6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906C2A-2619-4373-9EB8-13EF52FECC1B}" type="presOf" srcId="{004B57D2-49BB-4DA9-8C43-16DC559BD8E7}" destId="{0A348B6C-27FA-4D40-B990-E0B5E2F8F827}" srcOrd="0" destOrd="0" presId="urn:microsoft.com/office/officeart/2005/8/layout/list1"/>
    <dgm:cxn modelId="{CD861F7D-2188-4853-9658-D0A336D31600}" type="presOf" srcId="{D97AF0DE-7AB8-492E-92C0-A893693F24D6}" destId="{1AFD95F7-C2BF-403F-B05A-35B56F62053B}" srcOrd="0" destOrd="0" presId="urn:microsoft.com/office/officeart/2005/8/layout/list1"/>
    <dgm:cxn modelId="{8A722C4E-F6CC-41E9-992B-1CB3CE61913F}" srcId="{D97AF0DE-7AB8-492E-92C0-A893693F24D6}" destId="{2C0BE630-0C64-4062-AADE-10EF9FD9A57A}" srcOrd="4" destOrd="0" parTransId="{E031A3DF-C936-473D-8EC9-E3D1634D751F}" sibTransId="{BA747B2B-B4C1-408C-B025-6439DB0D40E7}"/>
    <dgm:cxn modelId="{58B4D059-B374-455E-8367-A024D8907D36}" srcId="{FE0FAD9C-3574-4517-9233-7C9756CDEC21}" destId="{D269AF41-A70C-4817-8514-60369D404706}" srcOrd="0" destOrd="0" parTransId="{0B4AC490-7684-4DCB-A024-6F1E30E7ECD7}" sibTransId="{28BE3C30-C1C9-468D-AD9B-1D9A2A1824B9}"/>
    <dgm:cxn modelId="{25134EFA-9008-47C0-93BE-733569948FED}" type="presOf" srcId="{0AA9999A-E652-4090-996B-F3B51A37552C}" destId="{65F1CD95-B412-4143-A445-99324FE60F19}" srcOrd="0" destOrd="3" presId="urn:microsoft.com/office/officeart/2005/8/layout/list1"/>
    <dgm:cxn modelId="{26C660F7-4315-4F21-9E9A-BDECCDFC0553}" srcId="{004B57D2-49BB-4DA9-8C43-16DC559BD8E7}" destId="{FE0FAD9C-3574-4517-9233-7C9756CDEC21}" srcOrd="0" destOrd="0" parTransId="{BE38B606-C70E-4DFF-8CB3-87F1E37360C5}" sibTransId="{0A08DF01-399E-43E6-AFD4-5C8FE2B4B949}"/>
    <dgm:cxn modelId="{6E62FA40-5831-4C1F-97CE-B4F15E4B8041}" type="presOf" srcId="{D97AF0DE-7AB8-492E-92C0-A893693F24D6}" destId="{94110B1B-F85B-4FE1-B5CF-408D5D4328AA}" srcOrd="1" destOrd="0" presId="urn:microsoft.com/office/officeart/2005/8/layout/list1"/>
    <dgm:cxn modelId="{5C6076C8-4535-4311-A547-BFB7F126E177}" type="presOf" srcId="{2C0BE630-0C64-4062-AADE-10EF9FD9A57A}" destId="{65F1CD95-B412-4143-A445-99324FE60F19}" srcOrd="0" destOrd="4" presId="urn:microsoft.com/office/officeart/2005/8/layout/list1"/>
    <dgm:cxn modelId="{72D033DA-7F8C-40DF-AC86-12C2C13B2403}" type="presOf" srcId="{9ABA711E-B90D-4C88-B862-0DDEA96B8CE2}" destId="{65F1CD95-B412-4143-A445-99324FE60F19}" srcOrd="0" destOrd="5" presId="urn:microsoft.com/office/officeart/2005/8/layout/list1"/>
    <dgm:cxn modelId="{B1359F66-B01C-446D-83A8-B5563D5B90F7}" srcId="{D97AF0DE-7AB8-492E-92C0-A893693F24D6}" destId="{FB6CE3BD-1D04-41FE-9BC2-23CD4D0E0EED}" srcOrd="1" destOrd="0" parTransId="{9CFA871C-1063-4C83-9D2D-255F007AACE7}" sibTransId="{F11CFE87-3706-41C6-BD9E-934C171DDFE3}"/>
    <dgm:cxn modelId="{4ABC8D26-5B35-499D-8F3C-587EFC935F25}" type="presOf" srcId="{FE0FAD9C-3574-4517-9233-7C9756CDEC21}" destId="{22097402-54ED-4A4B-9C22-6AA0CF2B0325}" srcOrd="1" destOrd="0" presId="urn:microsoft.com/office/officeart/2005/8/layout/list1"/>
    <dgm:cxn modelId="{878EECE0-9B50-4744-ABB5-61CE377E6FE2}" srcId="{D97AF0DE-7AB8-492E-92C0-A893693F24D6}" destId="{0AA9999A-E652-4090-996B-F3B51A37552C}" srcOrd="3" destOrd="0" parTransId="{4B8BFF4D-A6D0-4C89-A158-C7F61AD9F569}" sibTransId="{F08CDD4B-02B6-4DBA-9BA6-0F418BBF57E6}"/>
    <dgm:cxn modelId="{EA416945-D245-4840-BBA0-A97BF9E64940}" srcId="{D97AF0DE-7AB8-492E-92C0-A893693F24D6}" destId="{1D952B21-6FD1-46CB-B9BD-02C3E93B4F4B}" srcOrd="2" destOrd="0" parTransId="{6AEC821C-35D8-4B0A-9A3C-7B19F3CB9FFD}" sibTransId="{D86C51DD-B229-4C0C-A744-27D984C1BA37}"/>
    <dgm:cxn modelId="{7F916D6D-A19D-411A-977F-34D272C31B82}" srcId="{D97AF0DE-7AB8-492E-92C0-A893693F24D6}" destId="{9ABA711E-B90D-4C88-B862-0DDEA96B8CE2}" srcOrd="5" destOrd="0" parTransId="{814CBB35-36B8-408D-BA4A-49FCC035F8B7}" sibTransId="{9B326AFA-BFF5-4D31-86FE-E3D7FED604AB}"/>
    <dgm:cxn modelId="{30612F33-7816-4CDB-93DA-5BCE08A70D74}" type="presOf" srcId="{FB6CE3BD-1D04-41FE-9BC2-23CD4D0E0EED}" destId="{65F1CD95-B412-4143-A445-99324FE60F19}" srcOrd="0" destOrd="1" presId="urn:microsoft.com/office/officeart/2005/8/layout/list1"/>
    <dgm:cxn modelId="{E0ED5727-4BC7-48C7-81B3-6248D28D3A97}" type="presOf" srcId="{09FA566C-08F5-4B0C-98CF-4423FC35EB94}" destId="{65F1CD95-B412-4143-A445-99324FE60F19}" srcOrd="0" destOrd="0" presId="urn:microsoft.com/office/officeart/2005/8/layout/list1"/>
    <dgm:cxn modelId="{A945AC4F-174A-46CC-A02C-284B889CF48C}" srcId="{D97AF0DE-7AB8-492E-92C0-A893693F24D6}" destId="{C034E76A-4CC3-4A51-A4C8-9F2AD29B3F8C}" srcOrd="6" destOrd="0" parTransId="{15C0BD5F-85E4-47D2-BAF2-F0B3868D8488}" sibTransId="{2FD3D17C-EEC3-4963-B49E-D9DBDFBD54BF}"/>
    <dgm:cxn modelId="{2D6575A3-AE72-4F45-811B-2FB332A347C0}" type="presOf" srcId="{92F404D4-8B5B-453F-A42C-3808DE2469C8}" destId="{450874DD-2637-4D01-90BB-505977D973FC}" srcOrd="0" destOrd="2" presId="urn:microsoft.com/office/officeart/2005/8/layout/list1"/>
    <dgm:cxn modelId="{917246D6-EDFA-4059-8F8C-1454EFADD15B}" type="presOf" srcId="{FE0FAD9C-3574-4517-9233-7C9756CDEC21}" destId="{693BBEA1-3D86-42D6-AB50-9C2D28796B18}" srcOrd="0" destOrd="0" presId="urn:microsoft.com/office/officeart/2005/8/layout/list1"/>
    <dgm:cxn modelId="{18238C72-4CD1-4BD9-A7CC-47FFDA986125}" srcId="{D97AF0DE-7AB8-492E-92C0-A893693F24D6}" destId="{09FA566C-08F5-4B0C-98CF-4423FC35EB94}" srcOrd="0" destOrd="0" parTransId="{973226B7-6149-4B02-8A00-074EEE0BFD57}" sibTransId="{4865BC8B-0BC4-4871-88BC-20F936020790}"/>
    <dgm:cxn modelId="{696D585C-9888-4FEC-8DDD-DCBAE8437B95}" srcId="{FE0FAD9C-3574-4517-9233-7C9756CDEC21}" destId="{C5B6BBD8-1F23-4891-ACCB-C7899D0D0022}" srcOrd="1" destOrd="0" parTransId="{A35D12CC-A3BF-4690-98F2-1B3398FF27C0}" sibTransId="{42663EDF-983B-42ED-AAEC-85115A0379D5}"/>
    <dgm:cxn modelId="{A10B75E9-A04F-47EE-B652-4C24CE1DF910}" type="presOf" srcId="{C034E76A-4CC3-4A51-A4C8-9F2AD29B3F8C}" destId="{65F1CD95-B412-4143-A445-99324FE60F19}" srcOrd="0" destOrd="6" presId="urn:microsoft.com/office/officeart/2005/8/layout/list1"/>
    <dgm:cxn modelId="{1879A6B1-6E25-4124-BD50-EB0B60083C36}" srcId="{004B57D2-49BB-4DA9-8C43-16DC559BD8E7}" destId="{D97AF0DE-7AB8-492E-92C0-A893693F24D6}" srcOrd="1" destOrd="0" parTransId="{CEE970A7-23AB-40F3-AEEA-30E2579574AB}" sibTransId="{4F8908FE-C6AD-4009-8AE9-6121BE244288}"/>
    <dgm:cxn modelId="{C15CFCA2-C2C9-4E0C-B727-C61E2C84169F}" type="presOf" srcId="{C5B6BBD8-1F23-4891-ACCB-C7899D0D0022}" destId="{450874DD-2637-4D01-90BB-505977D973FC}" srcOrd="0" destOrd="1" presId="urn:microsoft.com/office/officeart/2005/8/layout/list1"/>
    <dgm:cxn modelId="{0BC2A21E-3E71-4BE8-87C9-A414D39736DE}" srcId="{FE0FAD9C-3574-4517-9233-7C9756CDEC21}" destId="{92F404D4-8B5B-453F-A42C-3808DE2469C8}" srcOrd="2" destOrd="0" parTransId="{B98AA873-AF1D-40E3-A226-8DB2EB4C0EF2}" sibTransId="{D532C9DC-D923-4E13-887D-83CA2ED78144}"/>
    <dgm:cxn modelId="{93A8916D-086D-4806-838A-5867867555C4}" type="presOf" srcId="{D269AF41-A70C-4817-8514-60369D404706}" destId="{450874DD-2637-4D01-90BB-505977D973FC}" srcOrd="0" destOrd="0" presId="urn:microsoft.com/office/officeart/2005/8/layout/list1"/>
    <dgm:cxn modelId="{AD66440A-235C-4737-B628-FC855D298F71}" type="presOf" srcId="{1D952B21-6FD1-46CB-B9BD-02C3E93B4F4B}" destId="{65F1CD95-B412-4143-A445-99324FE60F19}" srcOrd="0" destOrd="2" presId="urn:microsoft.com/office/officeart/2005/8/layout/list1"/>
    <dgm:cxn modelId="{C38DB562-D3A1-49D3-A849-499D434C956C}" type="presParOf" srcId="{0A348B6C-27FA-4D40-B990-E0B5E2F8F827}" destId="{92C81A39-5E01-4ED7-8D04-FBE2EC7E02D9}" srcOrd="0" destOrd="0" presId="urn:microsoft.com/office/officeart/2005/8/layout/list1"/>
    <dgm:cxn modelId="{6EC5D389-B3B6-432E-982D-CDAA97E5DBB1}" type="presParOf" srcId="{92C81A39-5E01-4ED7-8D04-FBE2EC7E02D9}" destId="{693BBEA1-3D86-42D6-AB50-9C2D28796B18}" srcOrd="0" destOrd="0" presId="urn:microsoft.com/office/officeart/2005/8/layout/list1"/>
    <dgm:cxn modelId="{CE77B011-DD3F-4365-82CE-411385259AA3}" type="presParOf" srcId="{92C81A39-5E01-4ED7-8D04-FBE2EC7E02D9}" destId="{22097402-54ED-4A4B-9C22-6AA0CF2B0325}" srcOrd="1" destOrd="0" presId="urn:microsoft.com/office/officeart/2005/8/layout/list1"/>
    <dgm:cxn modelId="{AF139589-A9C3-4E63-8F7F-D28346118F8E}" type="presParOf" srcId="{0A348B6C-27FA-4D40-B990-E0B5E2F8F827}" destId="{BBF1D8BF-37DE-418E-9F45-1785D6B13F61}" srcOrd="1" destOrd="0" presId="urn:microsoft.com/office/officeart/2005/8/layout/list1"/>
    <dgm:cxn modelId="{70583B10-3B9D-43AE-9660-07F37BDF5A1F}" type="presParOf" srcId="{0A348B6C-27FA-4D40-B990-E0B5E2F8F827}" destId="{450874DD-2637-4D01-90BB-505977D973FC}" srcOrd="2" destOrd="0" presId="urn:microsoft.com/office/officeart/2005/8/layout/list1"/>
    <dgm:cxn modelId="{D92CF551-0E02-4309-995D-646902068A32}" type="presParOf" srcId="{0A348B6C-27FA-4D40-B990-E0B5E2F8F827}" destId="{04773325-C70B-4192-8C4F-4CE2F866BF07}" srcOrd="3" destOrd="0" presId="urn:microsoft.com/office/officeart/2005/8/layout/list1"/>
    <dgm:cxn modelId="{2B79FB6F-5994-41B8-A022-5E9D9DED9DB3}" type="presParOf" srcId="{0A348B6C-27FA-4D40-B990-E0B5E2F8F827}" destId="{7D46A397-4420-4EFF-96A0-F57420C743F0}" srcOrd="4" destOrd="0" presId="urn:microsoft.com/office/officeart/2005/8/layout/list1"/>
    <dgm:cxn modelId="{9A5C7C68-C9CE-4DC0-9BCC-8EB44CF63820}" type="presParOf" srcId="{7D46A397-4420-4EFF-96A0-F57420C743F0}" destId="{1AFD95F7-C2BF-403F-B05A-35B56F62053B}" srcOrd="0" destOrd="0" presId="urn:microsoft.com/office/officeart/2005/8/layout/list1"/>
    <dgm:cxn modelId="{C3C91F62-7051-457A-9DA8-7DC189302AD4}" type="presParOf" srcId="{7D46A397-4420-4EFF-96A0-F57420C743F0}" destId="{94110B1B-F85B-4FE1-B5CF-408D5D4328AA}" srcOrd="1" destOrd="0" presId="urn:microsoft.com/office/officeart/2005/8/layout/list1"/>
    <dgm:cxn modelId="{E9960B0B-596F-45BD-ACBD-0627DED87BD9}" type="presParOf" srcId="{0A348B6C-27FA-4D40-B990-E0B5E2F8F827}" destId="{9320F02B-1BC6-438C-818B-5C6A2BF0DF05}" srcOrd="5" destOrd="0" presId="urn:microsoft.com/office/officeart/2005/8/layout/list1"/>
    <dgm:cxn modelId="{2D970390-9124-4D3F-8CBC-390562F26E4D}" type="presParOf" srcId="{0A348B6C-27FA-4D40-B990-E0B5E2F8F827}" destId="{65F1CD95-B412-4143-A445-99324FE60F19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326CA65-2C8B-4022-86F0-5968B97B4FF7}" type="doc">
      <dgm:prSet loTypeId="urn:microsoft.com/office/officeart/2005/8/layout/list1" loCatId="list" qsTypeId="urn:microsoft.com/office/officeart/2005/8/quickstyle/simple1" qsCatId="simple" csTypeId="urn:microsoft.com/office/officeart/2005/8/colors/accent2_4" csCatId="accent2" phldr="1"/>
      <dgm:spPr/>
      <dgm:t>
        <a:bodyPr/>
        <a:lstStyle/>
        <a:p>
          <a:endParaRPr lang="en-US"/>
        </a:p>
      </dgm:t>
    </dgm:pt>
    <dgm:pt modelId="{0AF5AFAE-59C4-4822-A30A-A11519FAB467}">
      <dgm:prSet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Florida Freight Mobility and Trade Plan</a:t>
          </a:r>
        </a:p>
      </dgm:t>
    </dgm:pt>
    <dgm:pt modelId="{EE5CE6EC-46ED-4635-8EB3-DEB862DB413F}" type="parTrans" cxnId="{1852DF47-D2F1-4C9E-9546-A1586834B408}">
      <dgm:prSet/>
      <dgm:spPr/>
      <dgm:t>
        <a:bodyPr/>
        <a:lstStyle/>
        <a:p>
          <a:endParaRPr lang="en-US"/>
        </a:p>
      </dgm:t>
    </dgm:pt>
    <dgm:pt modelId="{621C5A13-3D72-401D-8145-A82B8D011C4A}" type="sibTrans" cxnId="{1852DF47-D2F1-4C9E-9546-A1586834B408}">
      <dgm:prSet/>
      <dgm:spPr/>
      <dgm:t>
        <a:bodyPr/>
        <a:lstStyle/>
        <a:p>
          <a:endParaRPr lang="en-US"/>
        </a:p>
      </dgm:t>
    </dgm:pt>
    <dgm:pt modelId="{C0288743-7F47-4F95-B184-59939C2EFC89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i="0" dirty="0" smtClean="0">
              <a:solidFill>
                <a:srgbClr val="0066FF"/>
              </a:solidFill>
            </a:rPr>
            <a:t>Increasing the flow of domestic and international trade through the state's seaports and airports</a:t>
          </a:r>
          <a:endParaRPr lang="en-US" dirty="0" smtClean="0">
            <a:solidFill>
              <a:srgbClr val="0066FF"/>
            </a:solidFill>
          </a:endParaRPr>
        </a:p>
      </dgm:t>
    </dgm:pt>
    <dgm:pt modelId="{1D511E59-8A62-473B-9092-9B9AB57A3FF7}" type="parTrans" cxnId="{9427F14A-68D1-4F0A-B105-4F97DA21FAD8}">
      <dgm:prSet/>
      <dgm:spPr/>
      <dgm:t>
        <a:bodyPr/>
        <a:lstStyle/>
        <a:p>
          <a:endParaRPr lang="en-US"/>
        </a:p>
      </dgm:t>
    </dgm:pt>
    <dgm:pt modelId="{3CA105E4-8476-45DE-9EB3-9678363CAEBE}" type="sibTrans" cxnId="{9427F14A-68D1-4F0A-B105-4F97DA21FAD8}">
      <dgm:prSet/>
      <dgm:spPr/>
      <dgm:t>
        <a:bodyPr/>
        <a:lstStyle/>
        <a:p>
          <a:endParaRPr lang="en-US"/>
        </a:p>
      </dgm:t>
    </dgm:pt>
    <dgm:pt modelId="{59CA8B99-C3BF-489E-A6D8-D93FB0F28F34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dirty="0" smtClean="0">
              <a:solidFill>
                <a:srgbClr val="0066FF"/>
              </a:solidFill>
            </a:rPr>
            <a:t>“Driving Down Fatalities”</a:t>
          </a:r>
        </a:p>
      </dgm:t>
    </dgm:pt>
    <dgm:pt modelId="{38906BBE-6850-48C8-8961-5D14401D2F98}" type="parTrans" cxnId="{BEA9DACE-1F8E-421A-AA7E-15A7BF8C88BD}">
      <dgm:prSet/>
      <dgm:spPr/>
      <dgm:t>
        <a:bodyPr/>
        <a:lstStyle/>
        <a:p>
          <a:endParaRPr lang="en-US"/>
        </a:p>
      </dgm:t>
    </dgm:pt>
    <dgm:pt modelId="{42851D1B-FCA8-443C-8652-B5C8EB162A82}" type="sibTrans" cxnId="{BEA9DACE-1F8E-421A-AA7E-15A7BF8C88BD}">
      <dgm:prSet/>
      <dgm:spPr/>
      <dgm:t>
        <a:bodyPr/>
        <a:lstStyle/>
        <a:p>
          <a:endParaRPr lang="en-US"/>
        </a:p>
      </dgm:t>
    </dgm:pt>
    <dgm:pt modelId="{96C5512F-8723-4902-B93A-405FB216E961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dirty="0" smtClean="0">
              <a:solidFill>
                <a:srgbClr val="0066FF"/>
              </a:solidFill>
            </a:rPr>
            <a:t>Focus areas: aggressive driving; at-risk drivers; distracted driving; impaired driving; intersection crashes; lane departure crashes; vulnerable road users </a:t>
          </a:r>
        </a:p>
      </dgm:t>
    </dgm:pt>
    <dgm:pt modelId="{6F6110DC-E146-48AC-B33A-727E03F619ED}" type="parTrans" cxnId="{CC3A3436-18AF-48D5-95B8-ECE381FFD868}">
      <dgm:prSet/>
      <dgm:spPr/>
      <dgm:t>
        <a:bodyPr/>
        <a:lstStyle/>
        <a:p>
          <a:endParaRPr lang="en-US"/>
        </a:p>
      </dgm:t>
    </dgm:pt>
    <dgm:pt modelId="{C3B2F307-53F2-4DF3-8301-D7984A86A269}" type="sibTrans" cxnId="{CC3A3436-18AF-48D5-95B8-ECE381FFD868}">
      <dgm:prSet/>
      <dgm:spPr/>
      <dgm:t>
        <a:bodyPr/>
        <a:lstStyle/>
        <a:p>
          <a:endParaRPr lang="en-US"/>
        </a:p>
      </dgm:t>
    </dgm:pt>
    <dgm:pt modelId="{60BDA8D5-FB31-45B9-AE3C-93D3BEAF34D2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dirty="0" smtClean="0">
              <a:solidFill>
                <a:srgbClr val="0066FF"/>
              </a:solidFill>
            </a:rPr>
            <a:t>“4 E’s” of safety – engineering, enforcement, education, and emergency response</a:t>
          </a:r>
        </a:p>
      </dgm:t>
    </dgm:pt>
    <dgm:pt modelId="{C02C47AA-D1D8-4E5F-889E-67BA4D0B011D}" type="parTrans" cxnId="{E4BC3F89-229A-439A-AF07-60581FC09880}">
      <dgm:prSet/>
      <dgm:spPr/>
      <dgm:t>
        <a:bodyPr/>
        <a:lstStyle/>
        <a:p>
          <a:endParaRPr lang="en-US"/>
        </a:p>
      </dgm:t>
    </dgm:pt>
    <dgm:pt modelId="{2D85ECAA-D356-412A-9372-CD7B9D2E3599}" type="sibTrans" cxnId="{E4BC3F89-229A-439A-AF07-60581FC09880}">
      <dgm:prSet/>
      <dgm:spPr/>
      <dgm:t>
        <a:bodyPr/>
        <a:lstStyle/>
        <a:p>
          <a:endParaRPr lang="en-US"/>
        </a:p>
      </dgm:t>
    </dgm:pt>
    <dgm:pt modelId="{C6023115-75DC-4610-B201-B9086CDEDAD8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i="0" dirty="0" smtClean="0">
              <a:solidFill>
                <a:srgbClr val="0066FF"/>
              </a:solidFill>
            </a:rPr>
            <a:t>Increasing the development of manufacturing industries</a:t>
          </a:r>
          <a:endParaRPr lang="en-US" b="0" i="0" dirty="0">
            <a:solidFill>
              <a:srgbClr val="0066FF"/>
            </a:solidFill>
          </a:endParaRPr>
        </a:p>
      </dgm:t>
    </dgm:pt>
    <dgm:pt modelId="{8DDB86A7-8ADD-49C2-8503-C721D2B520FB}" type="parTrans" cxnId="{859963FB-D8FD-4BFF-8DDC-D843E02BD85C}">
      <dgm:prSet/>
      <dgm:spPr/>
      <dgm:t>
        <a:bodyPr/>
        <a:lstStyle/>
        <a:p>
          <a:endParaRPr lang="en-US"/>
        </a:p>
      </dgm:t>
    </dgm:pt>
    <dgm:pt modelId="{F062DB38-7910-4A6B-96BC-DF152F6021BF}" type="sibTrans" cxnId="{859963FB-D8FD-4BFF-8DDC-D843E02BD85C}">
      <dgm:prSet/>
      <dgm:spPr/>
      <dgm:t>
        <a:bodyPr/>
        <a:lstStyle/>
        <a:p>
          <a:endParaRPr lang="en-US"/>
        </a:p>
      </dgm:t>
    </dgm:pt>
    <dgm:pt modelId="{E4BCACDC-8AA5-4727-8566-94935F304399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i="0" dirty="0" smtClean="0">
              <a:solidFill>
                <a:srgbClr val="0066FF"/>
              </a:solidFill>
            </a:rPr>
            <a:t>Increasing the development of intermodal logistic centers  </a:t>
          </a:r>
          <a:endParaRPr lang="en-US" dirty="0" smtClean="0">
            <a:solidFill>
              <a:srgbClr val="0066FF"/>
            </a:solidFill>
          </a:endParaRPr>
        </a:p>
      </dgm:t>
    </dgm:pt>
    <dgm:pt modelId="{6D4F4529-A12E-4216-980F-679C063A78B9}" type="parTrans" cxnId="{7C9EE1A1-DAF7-4885-879C-A22323A69728}">
      <dgm:prSet/>
      <dgm:spPr/>
      <dgm:t>
        <a:bodyPr/>
        <a:lstStyle/>
        <a:p>
          <a:endParaRPr lang="en-US"/>
        </a:p>
      </dgm:t>
    </dgm:pt>
    <dgm:pt modelId="{FBF5FF1B-B44C-4914-B310-ECEFB546CBA0}" type="sibTrans" cxnId="{7C9EE1A1-DAF7-4885-879C-A22323A69728}">
      <dgm:prSet/>
      <dgm:spPr/>
      <dgm:t>
        <a:bodyPr/>
        <a:lstStyle/>
        <a:p>
          <a:endParaRPr lang="en-US"/>
        </a:p>
      </dgm:t>
    </dgm:pt>
    <dgm:pt modelId="{667D8AC7-46B9-426F-9EF5-FE4857127648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b="0" i="0" dirty="0" smtClean="0">
              <a:solidFill>
                <a:srgbClr val="0066FF"/>
              </a:solidFill>
            </a:rPr>
            <a:t>Increasing the implementation of compressed natural gas (CNG), liquefied natural gas (LNG), and propane energy policies that reduce transportation costs</a:t>
          </a:r>
          <a:endParaRPr lang="en-US" b="0" i="0" dirty="0">
            <a:solidFill>
              <a:srgbClr val="0066FF"/>
            </a:solidFill>
          </a:endParaRPr>
        </a:p>
      </dgm:t>
    </dgm:pt>
    <dgm:pt modelId="{C946D883-901B-44BC-A845-BE4817708A01}" type="parTrans" cxnId="{5CFD21B1-2D26-425F-ADD4-65E03FE3F51A}">
      <dgm:prSet/>
      <dgm:spPr/>
      <dgm:t>
        <a:bodyPr/>
        <a:lstStyle/>
        <a:p>
          <a:endParaRPr lang="en-US"/>
        </a:p>
      </dgm:t>
    </dgm:pt>
    <dgm:pt modelId="{3722BAEC-C83C-45D4-A05A-C693C6C24165}" type="sibTrans" cxnId="{5CFD21B1-2D26-425F-ADD4-65E03FE3F51A}">
      <dgm:prSet/>
      <dgm:spPr/>
      <dgm:t>
        <a:bodyPr/>
        <a:lstStyle/>
        <a:p>
          <a:endParaRPr lang="en-US"/>
        </a:p>
      </dgm:t>
    </dgm:pt>
    <dgm:pt modelId="{82548E49-C1EE-45B1-B0AD-80842153F859}">
      <dgm:prSet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r>
            <a:rPr lang="en-US" b="1" dirty="0" smtClean="0"/>
            <a:t>Florida Strategic Highway Safety Plan </a:t>
          </a:r>
          <a:endParaRPr lang="en-US" dirty="0" smtClean="0">
            <a:solidFill>
              <a:srgbClr val="0066FF"/>
            </a:solidFill>
          </a:endParaRPr>
        </a:p>
      </dgm:t>
    </dgm:pt>
    <dgm:pt modelId="{041F5FE9-C213-4360-A534-327D30805A18}" type="parTrans" cxnId="{F6075670-976D-4C20-B3A4-3F5327F8577E}">
      <dgm:prSet/>
      <dgm:spPr/>
      <dgm:t>
        <a:bodyPr/>
        <a:lstStyle/>
        <a:p>
          <a:endParaRPr lang="en-US"/>
        </a:p>
      </dgm:t>
    </dgm:pt>
    <dgm:pt modelId="{E11033C4-7345-4820-805E-054DEFD97DE6}" type="sibTrans" cxnId="{F6075670-976D-4C20-B3A4-3F5327F8577E}">
      <dgm:prSet/>
      <dgm:spPr/>
      <dgm:t>
        <a:bodyPr/>
        <a:lstStyle/>
        <a:p>
          <a:endParaRPr lang="en-US"/>
        </a:p>
      </dgm:t>
    </dgm:pt>
    <dgm:pt modelId="{DD2220F0-0AF7-4286-944F-F4FAC098B673}" type="pres">
      <dgm:prSet presAssocID="{D326CA65-2C8B-4022-86F0-5968B97B4FF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2DED887-1153-4C19-B39D-4B46550CAE4C}" type="pres">
      <dgm:prSet presAssocID="{82548E49-C1EE-45B1-B0AD-80842153F859}" presName="parentLin" presStyleCnt="0"/>
      <dgm:spPr/>
    </dgm:pt>
    <dgm:pt modelId="{26B9BD8F-DA43-4154-88AD-8ECEA7A5187C}" type="pres">
      <dgm:prSet presAssocID="{82548E49-C1EE-45B1-B0AD-80842153F859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46DBE479-A6E6-440F-9837-D400B5C4F4E3}" type="pres">
      <dgm:prSet presAssocID="{82548E49-C1EE-45B1-B0AD-80842153F85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F960F0-C649-42DE-9D2A-74E5E2BEBA74}" type="pres">
      <dgm:prSet presAssocID="{82548E49-C1EE-45B1-B0AD-80842153F859}" presName="negativeSpace" presStyleCnt="0"/>
      <dgm:spPr/>
    </dgm:pt>
    <dgm:pt modelId="{5D35966C-C91D-45CE-9EAC-0DA72C8D095C}" type="pres">
      <dgm:prSet presAssocID="{82548E49-C1EE-45B1-B0AD-80842153F859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01A10B-805B-43AA-AC45-05146118C209}" type="pres">
      <dgm:prSet presAssocID="{E11033C4-7345-4820-805E-054DEFD97DE6}" presName="spaceBetweenRectangles" presStyleCnt="0"/>
      <dgm:spPr/>
    </dgm:pt>
    <dgm:pt modelId="{A3D9FA15-ED0C-4C60-BA2E-81672683F14A}" type="pres">
      <dgm:prSet presAssocID="{0AF5AFAE-59C4-4822-A30A-A11519FAB467}" presName="parentLin" presStyleCnt="0"/>
      <dgm:spPr/>
    </dgm:pt>
    <dgm:pt modelId="{2A0A98AF-F6EC-4264-9AF3-BE0A63200AF0}" type="pres">
      <dgm:prSet presAssocID="{0AF5AFAE-59C4-4822-A30A-A11519FAB467}" presName="parentLeftMargin" presStyleLbl="node1" presStyleIdx="0" presStyleCnt="2"/>
      <dgm:spPr/>
      <dgm:t>
        <a:bodyPr/>
        <a:lstStyle/>
        <a:p>
          <a:endParaRPr lang="en-US"/>
        </a:p>
      </dgm:t>
    </dgm:pt>
    <dgm:pt modelId="{0BECA41D-69A6-47D8-8FA2-76E9716F2918}" type="pres">
      <dgm:prSet presAssocID="{0AF5AFAE-59C4-4822-A30A-A11519FAB46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2B66DC-FEDE-40FD-B0D1-380651DAF247}" type="pres">
      <dgm:prSet presAssocID="{0AF5AFAE-59C4-4822-A30A-A11519FAB467}" presName="negativeSpace" presStyleCnt="0"/>
      <dgm:spPr/>
    </dgm:pt>
    <dgm:pt modelId="{42059919-8D71-439F-AD57-5B12D117C45D}" type="pres">
      <dgm:prSet presAssocID="{0AF5AFAE-59C4-4822-A30A-A11519FAB467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2229CE-7D7E-44AD-9F41-50D957661892}" type="presOf" srcId="{82548E49-C1EE-45B1-B0AD-80842153F859}" destId="{46DBE479-A6E6-440F-9837-D400B5C4F4E3}" srcOrd="1" destOrd="0" presId="urn:microsoft.com/office/officeart/2005/8/layout/list1"/>
    <dgm:cxn modelId="{5CFD21B1-2D26-425F-ADD4-65E03FE3F51A}" srcId="{0AF5AFAE-59C4-4822-A30A-A11519FAB467}" destId="{667D8AC7-46B9-426F-9EF5-FE4857127648}" srcOrd="3" destOrd="0" parTransId="{C946D883-901B-44BC-A845-BE4817708A01}" sibTransId="{3722BAEC-C83C-45D4-A05A-C693C6C24165}"/>
    <dgm:cxn modelId="{BEA9DACE-1F8E-421A-AA7E-15A7BF8C88BD}" srcId="{82548E49-C1EE-45B1-B0AD-80842153F859}" destId="{59CA8B99-C3BF-489E-A6D8-D93FB0F28F34}" srcOrd="0" destOrd="0" parTransId="{38906BBE-6850-48C8-8961-5D14401D2F98}" sibTransId="{42851D1B-FCA8-443C-8652-B5C8EB162A82}"/>
    <dgm:cxn modelId="{01D53E8E-33D0-41EF-8C37-3B681CFABAEA}" type="presOf" srcId="{E4BCACDC-8AA5-4727-8566-94935F304399}" destId="{42059919-8D71-439F-AD57-5B12D117C45D}" srcOrd="0" destOrd="1" presId="urn:microsoft.com/office/officeart/2005/8/layout/list1"/>
    <dgm:cxn modelId="{0FD70F9B-D49D-404F-BA7E-BF237192D6C2}" type="presOf" srcId="{C0288743-7F47-4F95-B184-59939C2EFC89}" destId="{42059919-8D71-439F-AD57-5B12D117C45D}" srcOrd="0" destOrd="0" presId="urn:microsoft.com/office/officeart/2005/8/layout/list1"/>
    <dgm:cxn modelId="{10D7F84A-02E8-4B3D-8159-485B684F721B}" type="presOf" srcId="{82548E49-C1EE-45B1-B0AD-80842153F859}" destId="{26B9BD8F-DA43-4154-88AD-8ECEA7A5187C}" srcOrd="0" destOrd="0" presId="urn:microsoft.com/office/officeart/2005/8/layout/list1"/>
    <dgm:cxn modelId="{2E8D561D-47A3-4CF2-9D0C-0F2C89BF0320}" type="presOf" srcId="{D326CA65-2C8B-4022-86F0-5968B97B4FF7}" destId="{DD2220F0-0AF7-4286-944F-F4FAC098B673}" srcOrd="0" destOrd="0" presId="urn:microsoft.com/office/officeart/2005/8/layout/list1"/>
    <dgm:cxn modelId="{CC3A3436-18AF-48D5-95B8-ECE381FFD868}" srcId="{82548E49-C1EE-45B1-B0AD-80842153F859}" destId="{96C5512F-8723-4902-B93A-405FB216E961}" srcOrd="1" destOrd="0" parTransId="{6F6110DC-E146-48AC-B33A-727E03F619ED}" sibTransId="{C3B2F307-53F2-4DF3-8301-D7984A86A269}"/>
    <dgm:cxn modelId="{E4BC3F89-229A-439A-AF07-60581FC09880}" srcId="{82548E49-C1EE-45B1-B0AD-80842153F859}" destId="{60BDA8D5-FB31-45B9-AE3C-93D3BEAF34D2}" srcOrd="2" destOrd="0" parTransId="{C02C47AA-D1D8-4E5F-889E-67BA4D0B011D}" sibTransId="{2D85ECAA-D356-412A-9372-CD7B9D2E3599}"/>
    <dgm:cxn modelId="{2994B571-B12A-4EA7-96D4-866F01170CAE}" type="presOf" srcId="{60BDA8D5-FB31-45B9-AE3C-93D3BEAF34D2}" destId="{5D35966C-C91D-45CE-9EAC-0DA72C8D095C}" srcOrd="0" destOrd="2" presId="urn:microsoft.com/office/officeart/2005/8/layout/list1"/>
    <dgm:cxn modelId="{1852DF47-D2F1-4C9E-9546-A1586834B408}" srcId="{D326CA65-2C8B-4022-86F0-5968B97B4FF7}" destId="{0AF5AFAE-59C4-4822-A30A-A11519FAB467}" srcOrd="1" destOrd="0" parTransId="{EE5CE6EC-46ED-4635-8EB3-DEB862DB413F}" sibTransId="{621C5A13-3D72-401D-8145-A82B8D011C4A}"/>
    <dgm:cxn modelId="{F6075670-976D-4C20-B3A4-3F5327F8577E}" srcId="{D326CA65-2C8B-4022-86F0-5968B97B4FF7}" destId="{82548E49-C1EE-45B1-B0AD-80842153F859}" srcOrd="0" destOrd="0" parTransId="{041F5FE9-C213-4360-A534-327D30805A18}" sibTransId="{E11033C4-7345-4820-805E-054DEFD97DE6}"/>
    <dgm:cxn modelId="{4F678CB5-BA46-4CA8-AC56-E13C62F22E82}" type="presOf" srcId="{0AF5AFAE-59C4-4822-A30A-A11519FAB467}" destId="{2A0A98AF-F6EC-4264-9AF3-BE0A63200AF0}" srcOrd="0" destOrd="0" presId="urn:microsoft.com/office/officeart/2005/8/layout/list1"/>
    <dgm:cxn modelId="{3644FCAD-3D51-4B08-80C0-052AD365A0F0}" type="presOf" srcId="{96C5512F-8723-4902-B93A-405FB216E961}" destId="{5D35966C-C91D-45CE-9EAC-0DA72C8D095C}" srcOrd="0" destOrd="1" presId="urn:microsoft.com/office/officeart/2005/8/layout/list1"/>
    <dgm:cxn modelId="{9427F14A-68D1-4F0A-B105-4F97DA21FAD8}" srcId="{0AF5AFAE-59C4-4822-A30A-A11519FAB467}" destId="{C0288743-7F47-4F95-B184-59939C2EFC89}" srcOrd="0" destOrd="0" parTransId="{1D511E59-8A62-473B-9092-9B9AB57A3FF7}" sibTransId="{3CA105E4-8476-45DE-9EB3-9678363CAEBE}"/>
    <dgm:cxn modelId="{859963FB-D8FD-4BFF-8DDC-D843E02BD85C}" srcId="{0AF5AFAE-59C4-4822-A30A-A11519FAB467}" destId="{C6023115-75DC-4610-B201-B9086CDEDAD8}" srcOrd="2" destOrd="0" parTransId="{8DDB86A7-8ADD-49C2-8503-C721D2B520FB}" sibTransId="{F062DB38-7910-4A6B-96BC-DF152F6021BF}"/>
    <dgm:cxn modelId="{C929BD31-500A-4665-A661-D7031F542E8E}" type="presOf" srcId="{667D8AC7-46B9-426F-9EF5-FE4857127648}" destId="{42059919-8D71-439F-AD57-5B12D117C45D}" srcOrd="0" destOrd="3" presId="urn:microsoft.com/office/officeart/2005/8/layout/list1"/>
    <dgm:cxn modelId="{488039D4-E5EC-4769-9B3C-403B505A13E2}" type="presOf" srcId="{0AF5AFAE-59C4-4822-A30A-A11519FAB467}" destId="{0BECA41D-69A6-47D8-8FA2-76E9716F2918}" srcOrd="1" destOrd="0" presId="urn:microsoft.com/office/officeart/2005/8/layout/list1"/>
    <dgm:cxn modelId="{9CFC0E58-D527-4254-A731-051B1666851C}" type="presOf" srcId="{59CA8B99-C3BF-489E-A6D8-D93FB0F28F34}" destId="{5D35966C-C91D-45CE-9EAC-0DA72C8D095C}" srcOrd="0" destOrd="0" presId="urn:microsoft.com/office/officeart/2005/8/layout/list1"/>
    <dgm:cxn modelId="{24996DE7-3C7C-4508-B336-CDD15CCD7D0F}" type="presOf" srcId="{C6023115-75DC-4610-B201-B9086CDEDAD8}" destId="{42059919-8D71-439F-AD57-5B12D117C45D}" srcOrd="0" destOrd="2" presId="urn:microsoft.com/office/officeart/2005/8/layout/list1"/>
    <dgm:cxn modelId="{7C9EE1A1-DAF7-4885-879C-A22323A69728}" srcId="{0AF5AFAE-59C4-4822-A30A-A11519FAB467}" destId="{E4BCACDC-8AA5-4727-8566-94935F304399}" srcOrd="1" destOrd="0" parTransId="{6D4F4529-A12E-4216-980F-679C063A78B9}" sibTransId="{FBF5FF1B-B44C-4914-B310-ECEFB546CBA0}"/>
    <dgm:cxn modelId="{56AE5563-5A46-46CE-80A4-611110489E6C}" type="presParOf" srcId="{DD2220F0-0AF7-4286-944F-F4FAC098B673}" destId="{12DED887-1153-4C19-B39D-4B46550CAE4C}" srcOrd="0" destOrd="0" presId="urn:microsoft.com/office/officeart/2005/8/layout/list1"/>
    <dgm:cxn modelId="{FA25B2EC-8A03-4A10-BB4A-2B97C38F138D}" type="presParOf" srcId="{12DED887-1153-4C19-B39D-4B46550CAE4C}" destId="{26B9BD8F-DA43-4154-88AD-8ECEA7A5187C}" srcOrd="0" destOrd="0" presId="urn:microsoft.com/office/officeart/2005/8/layout/list1"/>
    <dgm:cxn modelId="{1F837ADB-D1DA-477E-B5FE-A5D25D5D97C8}" type="presParOf" srcId="{12DED887-1153-4C19-B39D-4B46550CAE4C}" destId="{46DBE479-A6E6-440F-9837-D400B5C4F4E3}" srcOrd="1" destOrd="0" presId="urn:microsoft.com/office/officeart/2005/8/layout/list1"/>
    <dgm:cxn modelId="{6A792206-FAE1-4658-ADC3-ECB5BE46985D}" type="presParOf" srcId="{DD2220F0-0AF7-4286-944F-F4FAC098B673}" destId="{22F960F0-C649-42DE-9D2A-74E5E2BEBA74}" srcOrd="1" destOrd="0" presId="urn:microsoft.com/office/officeart/2005/8/layout/list1"/>
    <dgm:cxn modelId="{98FA3F5B-D867-417B-B853-9B44CAA6C236}" type="presParOf" srcId="{DD2220F0-0AF7-4286-944F-F4FAC098B673}" destId="{5D35966C-C91D-45CE-9EAC-0DA72C8D095C}" srcOrd="2" destOrd="0" presId="urn:microsoft.com/office/officeart/2005/8/layout/list1"/>
    <dgm:cxn modelId="{8CEBA88F-DDEC-4622-85BF-2C70F8DF1F0E}" type="presParOf" srcId="{DD2220F0-0AF7-4286-944F-F4FAC098B673}" destId="{5001A10B-805B-43AA-AC45-05146118C209}" srcOrd="3" destOrd="0" presId="urn:microsoft.com/office/officeart/2005/8/layout/list1"/>
    <dgm:cxn modelId="{07CD69B4-B26C-4171-B548-7ED5916B9192}" type="presParOf" srcId="{DD2220F0-0AF7-4286-944F-F4FAC098B673}" destId="{A3D9FA15-ED0C-4C60-BA2E-81672683F14A}" srcOrd="4" destOrd="0" presId="urn:microsoft.com/office/officeart/2005/8/layout/list1"/>
    <dgm:cxn modelId="{4D05BB47-E87E-45CA-AE32-07DC3216AA1D}" type="presParOf" srcId="{A3D9FA15-ED0C-4C60-BA2E-81672683F14A}" destId="{2A0A98AF-F6EC-4264-9AF3-BE0A63200AF0}" srcOrd="0" destOrd="0" presId="urn:microsoft.com/office/officeart/2005/8/layout/list1"/>
    <dgm:cxn modelId="{867E25EE-B133-4415-8B76-3591969361FC}" type="presParOf" srcId="{A3D9FA15-ED0C-4C60-BA2E-81672683F14A}" destId="{0BECA41D-69A6-47D8-8FA2-76E9716F2918}" srcOrd="1" destOrd="0" presId="urn:microsoft.com/office/officeart/2005/8/layout/list1"/>
    <dgm:cxn modelId="{643289FE-A061-40A8-8F71-6BDD59C6F7B0}" type="presParOf" srcId="{DD2220F0-0AF7-4286-944F-F4FAC098B673}" destId="{432B66DC-FEDE-40FD-B0D1-380651DAF247}" srcOrd="5" destOrd="0" presId="urn:microsoft.com/office/officeart/2005/8/layout/list1"/>
    <dgm:cxn modelId="{59A5324B-1BE7-4BB2-8C97-711B2DEBAD38}" type="presParOf" srcId="{DD2220F0-0AF7-4286-944F-F4FAC098B673}" destId="{42059919-8D71-439F-AD57-5B12D117C45D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42F842-1FE2-4FAD-9C9A-7F78FB4AAB7D}" type="doc">
      <dgm:prSet loTypeId="urn:microsoft.com/office/officeart/2005/8/layout/list1" loCatId="list" qsTypeId="urn:microsoft.com/office/officeart/2005/8/quickstyle/simple1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135FC469-0CFD-4D7F-9ACE-B4F71F74FBAB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Local Government Comprehensive Plans</a:t>
          </a:r>
          <a:r>
            <a:rPr lang="en-US" dirty="0" smtClean="0">
              <a:solidFill>
                <a:schemeClr val="bg1"/>
              </a:solidFill>
            </a:rPr>
            <a:t> </a:t>
          </a:r>
          <a:endParaRPr lang="en-US" dirty="0">
            <a:solidFill>
              <a:schemeClr val="bg1"/>
            </a:solidFill>
          </a:endParaRPr>
        </a:p>
      </dgm:t>
    </dgm:pt>
    <dgm:pt modelId="{2CE18CE7-FAC4-409E-ABAF-B99C679AC01D}" type="parTrans" cxnId="{4C74D1A2-DA34-46A6-B3CB-9935E4813F46}">
      <dgm:prSet/>
      <dgm:spPr/>
      <dgm:t>
        <a:bodyPr/>
        <a:lstStyle/>
        <a:p>
          <a:endParaRPr lang="en-US"/>
        </a:p>
      </dgm:t>
    </dgm:pt>
    <dgm:pt modelId="{9648B2B1-BE1C-4C33-899B-C4A4CA6B3A64}" type="sibTrans" cxnId="{4C74D1A2-DA34-46A6-B3CB-9935E4813F46}">
      <dgm:prSet/>
      <dgm:spPr/>
      <dgm:t>
        <a:bodyPr/>
        <a:lstStyle/>
        <a:p>
          <a:endParaRPr lang="en-US"/>
        </a:p>
      </dgm:t>
    </dgm:pt>
    <dgm:pt modelId="{3B5D954D-5E0D-486B-9AFE-14B4EF310EF8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How can the proposed transportation system support economic development goals?</a:t>
          </a:r>
          <a:endParaRPr lang="en-US" dirty="0">
            <a:solidFill>
              <a:srgbClr val="0066FF"/>
            </a:solidFill>
          </a:endParaRPr>
        </a:p>
      </dgm:t>
    </dgm:pt>
    <dgm:pt modelId="{8D73FB59-8155-483B-BFB1-530254EC2C97}" type="parTrans" cxnId="{26F6AFB5-BB58-470E-B880-104D80833353}">
      <dgm:prSet/>
      <dgm:spPr/>
      <dgm:t>
        <a:bodyPr/>
        <a:lstStyle/>
        <a:p>
          <a:endParaRPr lang="en-US"/>
        </a:p>
      </dgm:t>
    </dgm:pt>
    <dgm:pt modelId="{0016C341-A8B7-43C6-9D68-B8A68B859816}" type="sibTrans" cxnId="{26F6AFB5-BB58-470E-B880-104D80833353}">
      <dgm:prSet/>
      <dgm:spPr/>
      <dgm:t>
        <a:bodyPr/>
        <a:lstStyle/>
        <a:p>
          <a:endParaRPr lang="en-US"/>
        </a:p>
      </dgm:t>
    </dgm:pt>
    <dgm:pt modelId="{7866E477-293B-46C1-8EF4-9FCC6DF2BB1E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Future land use, transportation, capital improvements</a:t>
          </a:r>
        </a:p>
      </dgm:t>
    </dgm:pt>
    <dgm:pt modelId="{238A3C22-78B1-403A-A1E1-C6F0CB87BF7B}" type="parTrans" cxnId="{5FCE1ECB-4198-482D-8276-FF9720F07D5E}">
      <dgm:prSet/>
      <dgm:spPr/>
      <dgm:t>
        <a:bodyPr/>
        <a:lstStyle/>
        <a:p>
          <a:endParaRPr lang="en-US"/>
        </a:p>
      </dgm:t>
    </dgm:pt>
    <dgm:pt modelId="{1A2D42CB-B66F-45CF-A8BF-9FE5EBD4BE67}" type="sibTrans" cxnId="{5FCE1ECB-4198-482D-8276-FF9720F07D5E}">
      <dgm:prSet/>
      <dgm:spPr/>
      <dgm:t>
        <a:bodyPr/>
        <a:lstStyle/>
        <a:p>
          <a:endParaRPr lang="en-US"/>
        </a:p>
      </dgm:t>
    </dgm:pt>
    <dgm:pt modelId="{7CADB71A-E537-4FCB-B5C1-9DAFF6E4D881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Information used to develop LRTP</a:t>
          </a:r>
        </a:p>
      </dgm:t>
    </dgm:pt>
    <dgm:pt modelId="{D3443D77-4083-415E-9AF0-A55A6594002E}" type="parTrans" cxnId="{3F3113C0-CE92-45CE-835D-DB11C9091DF2}">
      <dgm:prSet/>
      <dgm:spPr/>
      <dgm:t>
        <a:bodyPr/>
        <a:lstStyle/>
        <a:p>
          <a:endParaRPr lang="en-US"/>
        </a:p>
      </dgm:t>
    </dgm:pt>
    <dgm:pt modelId="{3B7FB015-75FC-489B-8F01-3807D82156D6}" type="sibTrans" cxnId="{3F3113C0-CE92-45CE-835D-DB11C9091DF2}">
      <dgm:prSet/>
      <dgm:spPr/>
      <dgm:t>
        <a:bodyPr/>
        <a:lstStyle/>
        <a:p>
          <a:endParaRPr lang="en-US"/>
        </a:p>
      </dgm:t>
    </dgm:pt>
    <dgm:pt modelId="{927A6BDF-3170-4F20-A877-82495BC3836A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Each MPO Planning Area contains multiple local government comprehensive plans</a:t>
          </a:r>
        </a:p>
      </dgm:t>
    </dgm:pt>
    <dgm:pt modelId="{1E3AD48A-D5BF-4A3A-92FD-9C96436433D7}" type="parTrans" cxnId="{6E430DD0-24B3-4BFA-B192-F8F3DFD51E1F}">
      <dgm:prSet/>
      <dgm:spPr/>
      <dgm:t>
        <a:bodyPr/>
        <a:lstStyle/>
        <a:p>
          <a:endParaRPr lang="en-US"/>
        </a:p>
      </dgm:t>
    </dgm:pt>
    <dgm:pt modelId="{04CA585B-B542-406A-BCE5-C4D7FE86EBDF}" type="sibTrans" cxnId="{6E430DD0-24B3-4BFA-B192-F8F3DFD51E1F}">
      <dgm:prSet/>
      <dgm:spPr/>
      <dgm:t>
        <a:bodyPr/>
        <a:lstStyle/>
        <a:p>
          <a:endParaRPr lang="en-US"/>
        </a:p>
      </dgm:t>
    </dgm:pt>
    <dgm:pt modelId="{D88DFAAB-4383-42BE-B1F6-45E5F77A54AE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LGCPs are not coordinated</a:t>
          </a:r>
        </a:p>
      </dgm:t>
    </dgm:pt>
    <dgm:pt modelId="{DB253E42-91D1-4B80-B9AD-1814008C47D6}" type="parTrans" cxnId="{839951D6-95F1-402B-BB5F-412D81FCC2D0}">
      <dgm:prSet/>
      <dgm:spPr/>
      <dgm:t>
        <a:bodyPr/>
        <a:lstStyle/>
        <a:p>
          <a:endParaRPr lang="en-US"/>
        </a:p>
      </dgm:t>
    </dgm:pt>
    <dgm:pt modelId="{1CC5935B-E76A-48E3-BE26-55193B2F03B6}" type="sibTrans" cxnId="{839951D6-95F1-402B-BB5F-412D81FCC2D0}">
      <dgm:prSet/>
      <dgm:spPr/>
      <dgm:t>
        <a:bodyPr/>
        <a:lstStyle/>
        <a:p>
          <a:endParaRPr lang="en-US"/>
        </a:p>
      </dgm:t>
    </dgm:pt>
    <dgm:pt modelId="{0D6E3B33-3BFB-4D53-B2C2-013D2DA69D83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Amendments create a “moving target”</a:t>
          </a:r>
        </a:p>
      </dgm:t>
    </dgm:pt>
    <dgm:pt modelId="{40BE03B2-884A-4016-BABB-8AEF9F4FFDE0}" type="parTrans" cxnId="{51035D39-6257-46E3-A687-2B1A433ED1E1}">
      <dgm:prSet/>
      <dgm:spPr/>
      <dgm:t>
        <a:bodyPr/>
        <a:lstStyle/>
        <a:p>
          <a:endParaRPr lang="en-US"/>
        </a:p>
      </dgm:t>
    </dgm:pt>
    <dgm:pt modelId="{73FE8920-0FC6-4B10-B63C-2307D68EF832}" type="sibTrans" cxnId="{51035D39-6257-46E3-A687-2B1A433ED1E1}">
      <dgm:prSet/>
      <dgm:spPr/>
      <dgm:t>
        <a:bodyPr/>
        <a:lstStyle/>
        <a:p>
          <a:endParaRPr lang="en-US"/>
        </a:p>
      </dgm:t>
    </dgm:pt>
    <dgm:pt modelId="{D4AACD2F-C83B-4FC1-8A00-E9E6F2C3A525}">
      <dgm:prSet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Annexations</a:t>
          </a:r>
        </a:p>
      </dgm:t>
    </dgm:pt>
    <dgm:pt modelId="{8D32C20F-B954-4B5F-85A1-2F1183AF015F}" type="parTrans" cxnId="{7B84D8B9-26A8-4ADA-B18D-DE3E72C56315}">
      <dgm:prSet/>
      <dgm:spPr/>
      <dgm:t>
        <a:bodyPr/>
        <a:lstStyle/>
        <a:p>
          <a:endParaRPr lang="en-US"/>
        </a:p>
      </dgm:t>
    </dgm:pt>
    <dgm:pt modelId="{B1FF9CFE-605B-4003-8C04-BE79BD40178C}" type="sibTrans" cxnId="{7B84D8B9-26A8-4ADA-B18D-DE3E72C56315}">
      <dgm:prSet/>
      <dgm:spPr/>
      <dgm:t>
        <a:bodyPr/>
        <a:lstStyle/>
        <a:p>
          <a:endParaRPr lang="en-US"/>
        </a:p>
      </dgm:t>
    </dgm:pt>
    <dgm:pt modelId="{0DFC9FFA-0A12-4A2E-A7D6-01631C1A2A7A}">
      <dgm:prSet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Local Government Economic Development Plans</a:t>
          </a:r>
          <a:endParaRPr lang="en-US" dirty="0" smtClean="0">
            <a:solidFill>
              <a:schemeClr val="bg1"/>
            </a:solidFill>
          </a:endParaRPr>
        </a:p>
      </dgm:t>
    </dgm:pt>
    <dgm:pt modelId="{4801A220-BF83-4693-B130-3FC7833CB748}" type="parTrans" cxnId="{7971C0D0-8288-4EAF-92A7-E6B043F8F02E}">
      <dgm:prSet/>
      <dgm:spPr/>
      <dgm:t>
        <a:bodyPr/>
        <a:lstStyle/>
        <a:p>
          <a:endParaRPr lang="en-US"/>
        </a:p>
      </dgm:t>
    </dgm:pt>
    <dgm:pt modelId="{BCB01A10-2DAD-400B-BE6B-926AC8717A97}" type="sibTrans" cxnId="{7971C0D0-8288-4EAF-92A7-E6B043F8F02E}">
      <dgm:prSet/>
      <dgm:spPr/>
      <dgm:t>
        <a:bodyPr/>
        <a:lstStyle/>
        <a:p>
          <a:endParaRPr lang="en-US"/>
        </a:p>
      </dgm:t>
    </dgm:pt>
    <dgm:pt modelId="{CC9B98C9-C8F5-428B-94ED-AB676E8B7EBB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Other plans?</a:t>
          </a:r>
          <a:endParaRPr lang="en-US" b="1" dirty="0">
            <a:solidFill>
              <a:schemeClr val="bg1"/>
            </a:solidFill>
          </a:endParaRPr>
        </a:p>
      </dgm:t>
    </dgm:pt>
    <dgm:pt modelId="{B8068075-E41D-46A3-9709-0FBD4CFC00CB}" type="parTrans" cxnId="{49F224FC-E605-43C7-9565-C31A7510A7EE}">
      <dgm:prSet/>
      <dgm:spPr/>
      <dgm:t>
        <a:bodyPr/>
        <a:lstStyle/>
        <a:p>
          <a:endParaRPr lang="en-US"/>
        </a:p>
      </dgm:t>
    </dgm:pt>
    <dgm:pt modelId="{BF790ED9-4D41-4EAE-AE71-BC8155A3F1E8}" type="sibTrans" cxnId="{49F224FC-E605-43C7-9565-C31A7510A7EE}">
      <dgm:prSet/>
      <dgm:spPr/>
      <dgm:t>
        <a:bodyPr/>
        <a:lstStyle/>
        <a:p>
          <a:endParaRPr lang="en-US"/>
        </a:p>
      </dgm:t>
    </dgm:pt>
    <dgm:pt modelId="{F8C494BD-B8BD-4ABC-9301-DD9321BF98AC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Sector plans</a:t>
          </a:r>
          <a:endParaRPr lang="en-US" dirty="0">
            <a:solidFill>
              <a:srgbClr val="0066FF"/>
            </a:solidFill>
          </a:endParaRPr>
        </a:p>
      </dgm:t>
    </dgm:pt>
    <dgm:pt modelId="{A79A8563-BF12-4834-8A23-386238A352D4}" type="parTrans" cxnId="{7A63D207-8DFD-4885-926B-225A86DA5411}">
      <dgm:prSet/>
      <dgm:spPr/>
      <dgm:t>
        <a:bodyPr/>
        <a:lstStyle/>
        <a:p>
          <a:endParaRPr lang="en-US"/>
        </a:p>
      </dgm:t>
    </dgm:pt>
    <dgm:pt modelId="{AAA19AB5-7971-4B39-985E-5E8A61D5A9BA}" type="sibTrans" cxnId="{7A63D207-8DFD-4885-926B-225A86DA5411}">
      <dgm:prSet/>
      <dgm:spPr/>
      <dgm:t>
        <a:bodyPr/>
        <a:lstStyle/>
        <a:p>
          <a:endParaRPr lang="en-US"/>
        </a:p>
      </dgm:t>
    </dgm:pt>
    <dgm:pt modelId="{99D3396E-0242-4EE4-8AB0-B74309693E24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Corridor plans</a:t>
          </a:r>
          <a:endParaRPr lang="en-US" dirty="0">
            <a:solidFill>
              <a:srgbClr val="0066FF"/>
            </a:solidFill>
          </a:endParaRPr>
        </a:p>
      </dgm:t>
    </dgm:pt>
    <dgm:pt modelId="{0ADD02C3-CB86-4AE6-81EB-B5B7D8A37F1F}" type="parTrans" cxnId="{3084191B-CD46-4B50-916C-04395DE21868}">
      <dgm:prSet/>
      <dgm:spPr/>
      <dgm:t>
        <a:bodyPr/>
        <a:lstStyle/>
        <a:p>
          <a:endParaRPr lang="en-US"/>
        </a:p>
      </dgm:t>
    </dgm:pt>
    <dgm:pt modelId="{42D4CFAD-F457-4C87-BDEB-1FA8E0A4B5EE}" type="sibTrans" cxnId="{3084191B-CD46-4B50-916C-04395DE21868}">
      <dgm:prSet/>
      <dgm:spPr/>
      <dgm:t>
        <a:bodyPr/>
        <a:lstStyle/>
        <a:p>
          <a:endParaRPr lang="en-US"/>
        </a:p>
      </dgm:t>
    </dgm:pt>
    <dgm:pt modelId="{F103BBFB-78CA-49AB-B80F-839433FB8752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Mobility plans</a:t>
          </a:r>
          <a:endParaRPr lang="en-US" dirty="0">
            <a:solidFill>
              <a:srgbClr val="0066FF"/>
            </a:solidFill>
          </a:endParaRPr>
        </a:p>
      </dgm:t>
    </dgm:pt>
    <dgm:pt modelId="{5D4D0279-0CE7-48DE-9880-FAB51B1BA5FA}" type="parTrans" cxnId="{1BE02614-39EF-4FA3-9632-204106469571}">
      <dgm:prSet/>
      <dgm:spPr/>
      <dgm:t>
        <a:bodyPr/>
        <a:lstStyle/>
        <a:p>
          <a:endParaRPr lang="en-US"/>
        </a:p>
      </dgm:t>
    </dgm:pt>
    <dgm:pt modelId="{E1197A1D-B5B8-4DBA-98F2-5D7DC8546BBF}" type="sibTrans" cxnId="{1BE02614-39EF-4FA3-9632-204106469571}">
      <dgm:prSet/>
      <dgm:spPr/>
      <dgm:t>
        <a:bodyPr/>
        <a:lstStyle/>
        <a:p>
          <a:endParaRPr lang="en-US"/>
        </a:p>
      </dgm:t>
    </dgm:pt>
    <dgm:pt modelId="{C85157C5-BC69-4F9C-A86F-E9E668CC2338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Bike/</a:t>
          </a:r>
          <a:r>
            <a:rPr lang="en-US" dirty="0" err="1" smtClean="0">
              <a:solidFill>
                <a:srgbClr val="0066FF"/>
              </a:solidFill>
            </a:rPr>
            <a:t>ped</a:t>
          </a:r>
          <a:r>
            <a:rPr lang="en-US" dirty="0" smtClean="0">
              <a:solidFill>
                <a:srgbClr val="0066FF"/>
              </a:solidFill>
            </a:rPr>
            <a:t> plans</a:t>
          </a:r>
          <a:endParaRPr lang="en-US" dirty="0">
            <a:solidFill>
              <a:srgbClr val="0066FF"/>
            </a:solidFill>
          </a:endParaRPr>
        </a:p>
      </dgm:t>
    </dgm:pt>
    <dgm:pt modelId="{18F9139E-6961-4224-9994-29025B4343D5}" type="parTrans" cxnId="{0DA68FD1-1821-4ED6-B468-1A63DE910352}">
      <dgm:prSet/>
      <dgm:spPr/>
      <dgm:t>
        <a:bodyPr/>
        <a:lstStyle/>
        <a:p>
          <a:endParaRPr lang="en-US"/>
        </a:p>
      </dgm:t>
    </dgm:pt>
    <dgm:pt modelId="{3C7C7B2D-A6A3-4A08-83DD-7D0FA45B6C4C}" type="sibTrans" cxnId="{0DA68FD1-1821-4ED6-B468-1A63DE910352}">
      <dgm:prSet/>
      <dgm:spPr/>
      <dgm:t>
        <a:bodyPr/>
        <a:lstStyle/>
        <a:p>
          <a:endParaRPr lang="en-US"/>
        </a:p>
      </dgm:t>
    </dgm:pt>
    <dgm:pt modelId="{5F4C84DA-20F4-43AC-A001-FBE68152902E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Transit plans</a:t>
          </a:r>
          <a:endParaRPr lang="en-US" dirty="0">
            <a:solidFill>
              <a:srgbClr val="0066FF"/>
            </a:solidFill>
          </a:endParaRPr>
        </a:p>
      </dgm:t>
    </dgm:pt>
    <dgm:pt modelId="{BEAA92DA-9C3B-41EB-924F-0969FEED2EC9}" type="parTrans" cxnId="{A424FC7C-9004-4EE5-B952-6D585A857D8B}">
      <dgm:prSet/>
      <dgm:spPr/>
      <dgm:t>
        <a:bodyPr/>
        <a:lstStyle/>
        <a:p>
          <a:endParaRPr lang="en-US"/>
        </a:p>
      </dgm:t>
    </dgm:pt>
    <dgm:pt modelId="{330033DA-3973-4AE0-A47F-0B428644D891}" type="sibTrans" cxnId="{A424FC7C-9004-4EE5-B952-6D585A857D8B}">
      <dgm:prSet/>
      <dgm:spPr/>
      <dgm:t>
        <a:bodyPr/>
        <a:lstStyle/>
        <a:p>
          <a:endParaRPr lang="en-US"/>
        </a:p>
      </dgm:t>
    </dgm:pt>
    <dgm:pt modelId="{0FA0C32E-289B-4259-A8B7-00755CBC925B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Regional transportation authority plans</a:t>
          </a:r>
          <a:endParaRPr lang="en-US" dirty="0">
            <a:solidFill>
              <a:srgbClr val="0066FF"/>
            </a:solidFill>
          </a:endParaRPr>
        </a:p>
      </dgm:t>
    </dgm:pt>
    <dgm:pt modelId="{71FFC977-1962-4DDA-AE53-32C700081F8B}" type="parTrans" cxnId="{902F6B21-0A0A-4020-8085-5439EA4488E3}">
      <dgm:prSet/>
      <dgm:spPr/>
      <dgm:t>
        <a:bodyPr/>
        <a:lstStyle/>
        <a:p>
          <a:endParaRPr lang="en-US"/>
        </a:p>
      </dgm:t>
    </dgm:pt>
    <dgm:pt modelId="{5030A3D0-81A8-46F3-A3C0-9FFC5E6BC72A}" type="sibTrans" cxnId="{902F6B21-0A0A-4020-8085-5439EA4488E3}">
      <dgm:prSet/>
      <dgm:spPr/>
      <dgm:t>
        <a:bodyPr/>
        <a:lstStyle/>
        <a:p>
          <a:endParaRPr lang="en-US"/>
        </a:p>
      </dgm:t>
    </dgm:pt>
    <dgm:pt modelId="{596CD87C-BBA2-412A-8372-E579FEB7B3E6}">
      <dgm:prSet phldrT="[Text]"/>
      <dgm:spPr>
        <a:ln>
          <a:solidFill>
            <a:schemeClr val="accent2"/>
          </a:solidFill>
        </a:ln>
      </dgm:spPr>
      <dgm:t>
        <a:bodyPr/>
        <a:lstStyle/>
        <a:p>
          <a:r>
            <a:rPr lang="en-US" dirty="0" smtClean="0">
              <a:solidFill>
                <a:srgbClr val="0066FF"/>
              </a:solidFill>
            </a:rPr>
            <a:t>Airport and seaport plans</a:t>
          </a:r>
          <a:endParaRPr lang="en-US" dirty="0">
            <a:solidFill>
              <a:srgbClr val="0066FF"/>
            </a:solidFill>
          </a:endParaRPr>
        </a:p>
      </dgm:t>
    </dgm:pt>
    <dgm:pt modelId="{0A987B6E-6038-4F25-B2F8-DE38A5FFAF2E}" type="parTrans" cxnId="{DD739C33-49A0-4281-AE12-BB1BC3A2B797}">
      <dgm:prSet/>
      <dgm:spPr/>
      <dgm:t>
        <a:bodyPr/>
        <a:lstStyle/>
        <a:p>
          <a:endParaRPr lang="en-US"/>
        </a:p>
      </dgm:t>
    </dgm:pt>
    <dgm:pt modelId="{42D6B56B-0456-4D62-9DB7-04974F30DD63}" type="sibTrans" cxnId="{DD739C33-49A0-4281-AE12-BB1BC3A2B797}">
      <dgm:prSet/>
      <dgm:spPr/>
      <dgm:t>
        <a:bodyPr/>
        <a:lstStyle/>
        <a:p>
          <a:endParaRPr lang="en-US"/>
        </a:p>
      </dgm:t>
    </dgm:pt>
    <dgm:pt modelId="{6D1C390E-7E66-439A-A9BD-4F75C0B367FE}" type="pres">
      <dgm:prSet presAssocID="{5342F842-1FE2-4FAD-9C9A-7F78FB4AAB7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087DD0-8758-426D-8897-689233D00B8B}" type="pres">
      <dgm:prSet presAssocID="{135FC469-0CFD-4D7F-9ACE-B4F71F74FBAB}" presName="parentLin" presStyleCnt="0"/>
      <dgm:spPr/>
    </dgm:pt>
    <dgm:pt modelId="{E4C4FF60-6BEA-4538-AFBD-0CD2DAE28DE4}" type="pres">
      <dgm:prSet presAssocID="{135FC469-0CFD-4D7F-9ACE-B4F71F74FBAB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8E507C1A-9256-4E5A-999C-0BB1993B45EB}" type="pres">
      <dgm:prSet presAssocID="{135FC469-0CFD-4D7F-9ACE-B4F71F74FBA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35641E-2C5B-4BE0-A836-3333B2731AD9}" type="pres">
      <dgm:prSet presAssocID="{135FC469-0CFD-4D7F-9ACE-B4F71F74FBAB}" presName="negativeSpace" presStyleCnt="0"/>
      <dgm:spPr/>
    </dgm:pt>
    <dgm:pt modelId="{6F3DAF03-3509-46F1-AE2A-C1D069C496C8}" type="pres">
      <dgm:prSet presAssocID="{135FC469-0CFD-4D7F-9ACE-B4F71F74FBAB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02529DC-6193-48E4-AB29-1963F9C0EFEF}" type="pres">
      <dgm:prSet presAssocID="{9648B2B1-BE1C-4C33-899B-C4A4CA6B3A64}" presName="spaceBetweenRectangles" presStyleCnt="0"/>
      <dgm:spPr/>
    </dgm:pt>
    <dgm:pt modelId="{747CAD20-F54B-4970-B0DD-D66E710F13E9}" type="pres">
      <dgm:prSet presAssocID="{0DFC9FFA-0A12-4A2E-A7D6-01631C1A2A7A}" presName="parentLin" presStyleCnt="0"/>
      <dgm:spPr/>
    </dgm:pt>
    <dgm:pt modelId="{2D41B748-9097-489C-A76B-E927CC79EF74}" type="pres">
      <dgm:prSet presAssocID="{0DFC9FFA-0A12-4A2E-A7D6-01631C1A2A7A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E4A0234D-2D83-487C-9573-5C58F73CF651}" type="pres">
      <dgm:prSet presAssocID="{0DFC9FFA-0A12-4A2E-A7D6-01631C1A2A7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C7E789-4EDC-4E44-855A-3A89417B714F}" type="pres">
      <dgm:prSet presAssocID="{0DFC9FFA-0A12-4A2E-A7D6-01631C1A2A7A}" presName="negativeSpace" presStyleCnt="0"/>
      <dgm:spPr/>
    </dgm:pt>
    <dgm:pt modelId="{745601E9-C8BC-4757-B77D-5586F6DCA14A}" type="pres">
      <dgm:prSet presAssocID="{0DFC9FFA-0A12-4A2E-A7D6-01631C1A2A7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9E520-FB6D-4067-B3B0-D7DB7163656E}" type="pres">
      <dgm:prSet presAssocID="{BCB01A10-2DAD-400B-BE6B-926AC8717A97}" presName="spaceBetweenRectangles" presStyleCnt="0"/>
      <dgm:spPr/>
    </dgm:pt>
    <dgm:pt modelId="{B5593EE5-AEEF-4B29-9DC3-1BBF014790E8}" type="pres">
      <dgm:prSet presAssocID="{CC9B98C9-C8F5-428B-94ED-AB676E8B7EBB}" presName="parentLin" presStyleCnt="0"/>
      <dgm:spPr/>
    </dgm:pt>
    <dgm:pt modelId="{E7E56AC7-5364-4C87-9E1E-F3EC0814BDB6}" type="pres">
      <dgm:prSet presAssocID="{CC9B98C9-C8F5-428B-94ED-AB676E8B7EBB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05382EB5-5888-4ECC-999A-3E4167205519}" type="pres">
      <dgm:prSet presAssocID="{CC9B98C9-C8F5-428B-94ED-AB676E8B7EBB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D58A87-AE9D-4DE4-8F62-931EE87D2F25}" type="pres">
      <dgm:prSet presAssocID="{CC9B98C9-C8F5-428B-94ED-AB676E8B7EBB}" presName="negativeSpace" presStyleCnt="0"/>
      <dgm:spPr/>
    </dgm:pt>
    <dgm:pt modelId="{BDE8A9CE-F8C2-4564-B974-B6E969DD7ACA}" type="pres">
      <dgm:prSet presAssocID="{CC9B98C9-C8F5-428B-94ED-AB676E8B7EBB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6617666-C13F-4C49-878A-5AC6C6E77200}" type="presOf" srcId="{CC9B98C9-C8F5-428B-94ED-AB676E8B7EBB}" destId="{05382EB5-5888-4ECC-999A-3E4167205519}" srcOrd="1" destOrd="0" presId="urn:microsoft.com/office/officeart/2005/8/layout/list1"/>
    <dgm:cxn modelId="{3084191B-CD46-4B50-916C-04395DE21868}" srcId="{CC9B98C9-C8F5-428B-94ED-AB676E8B7EBB}" destId="{99D3396E-0242-4EE4-8AB0-B74309693E24}" srcOrd="4" destOrd="0" parTransId="{0ADD02C3-CB86-4AE6-81EB-B5B7D8A37F1F}" sibTransId="{42D4CFAD-F457-4C87-BDEB-1FA8E0A4B5EE}"/>
    <dgm:cxn modelId="{963BA8D0-83CB-42DF-AFE9-685448873AAF}" type="presOf" srcId="{135FC469-0CFD-4D7F-9ACE-B4F71F74FBAB}" destId="{E4C4FF60-6BEA-4538-AFBD-0CD2DAE28DE4}" srcOrd="0" destOrd="0" presId="urn:microsoft.com/office/officeart/2005/8/layout/list1"/>
    <dgm:cxn modelId="{DD2601BD-F38C-436B-ADDA-7BFA75F24F09}" type="presOf" srcId="{5F4C84DA-20F4-43AC-A001-FBE68152902E}" destId="{BDE8A9CE-F8C2-4564-B974-B6E969DD7ACA}" srcOrd="0" destOrd="2" presId="urn:microsoft.com/office/officeart/2005/8/layout/list1"/>
    <dgm:cxn modelId="{839951D6-95F1-402B-BB5F-412D81FCC2D0}" srcId="{135FC469-0CFD-4D7F-9ACE-B4F71F74FBAB}" destId="{D88DFAAB-4383-42BE-B1F6-45E5F77A54AE}" srcOrd="3" destOrd="0" parTransId="{DB253E42-91D1-4B80-B9AD-1814008C47D6}" sibTransId="{1CC5935B-E76A-48E3-BE26-55193B2F03B6}"/>
    <dgm:cxn modelId="{9A00F88E-0258-4497-92CA-95AD0F6DA182}" type="presOf" srcId="{0FA0C32E-289B-4259-A8B7-00755CBC925B}" destId="{BDE8A9CE-F8C2-4564-B974-B6E969DD7ACA}" srcOrd="0" destOrd="0" presId="urn:microsoft.com/office/officeart/2005/8/layout/list1"/>
    <dgm:cxn modelId="{1BE02614-39EF-4FA3-9632-204106469571}" srcId="{CC9B98C9-C8F5-428B-94ED-AB676E8B7EBB}" destId="{F103BBFB-78CA-49AB-B80F-839433FB8752}" srcOrd="5" destOrd="0" parTransId="{5D4D0279-0CE7-48DE-9880-FAB51B1BA5FA}" sibTransId="{E1197A1D-B5B8-4DBA-98F2-5D7DC8546BBF}"/>
    <dgm:cxn modelId="{EA33F712-27ED-4B0E-8C89-62BF66AA9F85}" type="presOf" srcId="{7CADB71A-E537-4FCB-B5C1-9DAFF6E4D881}" destId="{6F3DAF03-3509-46F1-AE2A-C1D069C496C8}" srcOrd="0" destOrd="1" presId="urn:microsoft.com/office/officeart/2005/8/layout/list1"/>
    <dgm:cxn modelId="{34E734BB-12E5-4547-A72F-133A9C56E5CC}" type="presOf" srcId="{99D3396E-0242-4EE4-8AB0-B74309693E24}" destId="{BDE8A9CE-F8C2-4564-B974-B6E969DD7ACA}" srcOrd="0" destOrd="4" presId="urn:microsoft.com/office/officeart/2005/8/layout/list1"/>
    <dgm:cxn modelId="{A1E67FB2-9DE8-446E-B20E-2898F6769A6E}" type="presOf" srcId="{D4AACD2F-C83B-4FC1-8A00-E9E6F2C3A525}" destId="{6F3DAF03-3509-46F1-AE2A-C1D069C496C8}" srcOrd="0" destOrd="5" presId="urn:microsoft.com/office/officeart/2005/8/layout/list1"/>
    <dgm:cxn modelId="{5FCE1ECB-4198-482D-8276-FF9720F07D5E}" srcId="{135FC469-0CFD-4D7F-9ACE-B4F71F74FBAB}" destId="{7866E477-293B-46C1-8EF4-9FCC6DF2BB1E}" srcOrd="0" destOrd="0" parTransId="{238A3C22-78B1-403A-A1E1-C6F0CB87BF7B}" sibTransId="{1A2D42CB-B66F-45CF-A8BF-9FE5EBD4BE67}"/>
    <dgm:cxn modelId="{0DA68FD1-1821-4ED6-B468-1A63DE910352}" srcId="{CC9B98C9-C8F5-428B-94ED-AB676E8B7EBB}" destId="{C85157C5-BC69-4F9C-A86F-E9E668CC2338}" srcOrd="6" destOrd="0" parTransId="{18F9139E-6961-4224-9994-29025B4343D5}" sibTransId="{3C7C7B2D-A6A3-4A08-83DD-7D0FA45B6C4C}"/>
    <dgm:cxn modelId="{E4206C2C-9C25-4E39-A59E-950E1107A9D9}" type="presOf" srcId="{CC9B98C9-C8F5-428B-94ED-AB676E8B7EBB}" destId="{E7E56AC7-5364-4C87-9E1E-F3EC0814BDB6}" srcOrd="0" destOrd="0" presId="urn:microsoft.com/office/officeart/2005/8/layout/list1"/>
    <dgm:cxn modelId="{8A996833-753F-4D09-9A38-BA6773473833}" type="presOf" srcId="{596CD87C-BBA2-412A-8372-E579FEB7B3E6}" destId="{BDE8A9CE-F8C2-4564-B974-B6E969DD7ACA}" srcOrd="0" destOrd="1" presId="urn:microsoft.com/office/officeart/2005/8/layout/list1"/>
    <dgm:cxn modelId="{CE4680FD-9C53-4ABD-A2F9-95FC35F6AC1A}" type="presOf" srcId="{0DFC9FFA-0A12-4A2E-A7D6-01631C1A2A7A}" destId="{E4A0234D-2D83-487C-9573-5C58F73CF651}" srcOrd="1" destOrd="0" presId="urn:microsoft.com/office/officeart/2005/8/layout/list1"/>
    <dgm:cxn modelId="{7A63D207-8DFD-4885-926B-225A86DA5411}" srcId="{CC9B98C9-C8F5-428B-94ED-AB676E8B7EBB}" destId="{F8C494BD-B8BD-4ABC-9301-DD9321BF98AC}" srcOrd="3" destOrd="0" parTransId="{A79A8563-BF12-4834-8A23-386238A352D4}" sibTransId="{AAA19AB5-7971-4B39-985E-5E8A61D5A9BA}"/>
    <dgm:cxn modelId="{902F6B21-0A0A-4020-8085-5439EA4488E3}" srcId="{CC9B98C9-C8F5-428B-94ED-AB676E8B7EBB}" destId="{0FA0C32E-289B-4259-A8B7-00755CBC925B}" srcOrd="0" destOrd="0" parTransId="{71FFC977-1962-4DDA-AE53-32C700081F8B}" sibTransId="{5030A3D0-81A8-46F3-A3C0-9FFC5E6BC72A}"/>
    <dgm:cxn modelId="{7A54504B-0510-451A-A857-9EDC943D0805}" type="presOf" srcId="{F103BBFB-78CA-49AB-B80F-839433FB8752}" destId="{BDE8A9CE-F8C2-4564-B974-B6E969DD7ACA}" srcOrd="0" destOrd="5" presId="urn:microsoft.com/office/officeart/2005/8/layout/list1"/>
    <dgm:cxn modelId="{6E430DD0-24B3-4BFA-B192-F8F3DFD51E1F}" srcId="{135FC469-0CFD-4D7F-9ACE-B4F71F74FBAB}" destId="{927A6BDF-3170-4F20-A877-82495BC3836A}" srcOrd="2" destOrd="0" parTransId="{1E3AD48A-D5BF-4A3A-92FD-9C96436433D7}" sibTransId="{04CA585B-B542-406A-BCE5-C4D7FE86EBDF}"/>
    <dgm:cxn modelId="{51035D39-6257-46E3-A687-2B1A433ED1E1}" srcId="{135FC469-0CFD-4D7F-9ACE-B4F71F74FBAB}" destId="{0D6E3B33-3BFB-4D53-B2C2-013D2DA69D83}" srcOrd="4" destOrd="0" parTransId="{40BE03B2-884A-4016-BABB-8AEF9F4FFDE0}" sibTransId="{73FE8920-0FC6-4B10-B63C-2307D68EF832}"/>
    <dgm:cxn modelId="{7B3DD115-D1E7-4221-BA1F-40FD23673B0F}" type="presOf" srcId="{D88DFAAB-4383-42BE-B1F6-45E5F77A54AE}" destId="{6F3DAF03-3509-46F1-AE2A-C1D069C496C8}" srcOrd="0" destOrd="3" presId="urn:microsoft.com/office/officeart/2005/8/layout/list1"/>
    <dgm:cxn modelId="{8177D96C-8D1B-4E69-92B3-159380EF353B}" type="presOf" srcId="{F8C494BD-B8BD-4ABC-9301-DD9321BF98AC}" destId="{BDE8A9CE-F8C2-4564-B974-B6E969DD7ACA}" srcOrd="0" destOrd="3" presId="urn:microsoft.com/office/officeart/2005/8/layout/list1"/>
    <dgm:cxn modelId="{DD739C33-49A0-4281-AE12-BB1BC3A2B797}" srcId="{CC9B98C9-C8F5-428B-94ED-AB676E8B7EBB}" destId="{596CD87C-BBA2-412A-8372-E579FEB7B3E6}" srcOrd="1" destOrd="0" parTransId="{0A987B6E-6038-4F25-B2F8-DE38A5FFAF2E}" sibTransId="{42D6B56B-0456-4D62-9DB7-04974F30DD63}"/>
    <dgm:cxn modelId="{36A94A04-B1A7-4EA2-B15B-D9F24AA9D97A}" type="presOf" srcId="{3B5D954D-5E0D-486B-9AFE-14B4EF310EF8}" destId="{745601E9-C8BC-4757-B77D-5586F6DCA14A}" srcOrd="0" destOrd="0" presId="urn:microsoft.com/office/officeart/2005/8/layout/list1"/>
    <dgm:cxn modelId="{A424FC7C-9004-4EE5-B952-6D585A857D8B}" srcId="{CC9B98C9-C8F5-428B-94ED-AB676E8B7EBB}" destId="{5F4C84DA-20F4-43AC-A001-FBE68152902E}" srcOrd="2" destOrd="0" parTransId="{BEAA92DA-9C3B-41EB-924F-0969FEED2EC9}" sibTransId="{330033DA-3973-4AE0-A47F-0B428644D891}"/>
    <dgm:cxn modelId="{7B84D8B9-26A8-4ADA-B18D-DE3E72C56315}" srcId="{135FC469-0CFD-4D7F-9ACE-B4F71F74FBAB}" destId="{D4AACD2F-C83B-4FC1-8A00-E9E6F2C3A525}" srcOrd="5" destOrd="0" parTransId="{8D32C20F-B954-4B5F-85A1-2F1183AF015F}" sibTransId="{B1FF9CFE-605B-4003-8C04-BE79BD40178C}"/>
    <dgm:cxn modelId="{7971C0D0-8288-4EAF-92A7-E6B043F8F02E}" srcId="{5342F842-1FE2-4FAD-9C9A-7F78FB4AAB7D}" destId="{0DFC9FFA-0A12-4A2E-A7D6-01631C1A2A7A}" srcOrd="1" destOrd="0" parTransId="{4801A220-BF83-4693-B130-3FC7833CB748}" sibTransId="{BCB01A10-2DAD-400B-BE6B-926AC8717A97}"/>
    <dgm:cxn modelId="{4C92E1E7-E297-4F78-B1F7-42C4E7257813}" type="presOf" srcId="{135FC469-0CFD-4D7F-9ACE-B4F71F74FBAB}" destId="{8E507C1A-9256-4E5A-999C-0BB1993B45EB}" srcOrd="1" destOrd="0" presId="urn:microsoft.com/office/officeart/2005/8/layout/list1"/>
    <dgm:cxn modelId="{3F3113C0-CE92-45CE-835D-DB11C9091DF2}" srcId="{135FC469-0CFD-4D7F-9ACE-B4F71F74FBAB}" destId="{7CADB71A-E537-4FCB-B5C1-9DAFF6E4D881}" srcOrd="1" destOrd="0" parTransId="{D3443D77-4083-415E-9AF0-A55A6594002E}" sibTransId="{3B7FB015-75FC-489B-8F01-3807D82156D6}"/>
    <dgm:cxn modelId="{49F224FC-E605-43C7-9565-C31A7510A7EE}" srcId="{5342F842-1FE2-4FAD-9C9A-7F78FB4AAB7D}" destId="{CC9B98C9-C8F5-428B-94ED-AB676E8B7EBB}" srcOrd="2" destOrd="0" parTransId="{B8068075-E41D-46A3-9709-0FBD4CFC00CB}" sibTransId="{BF790ED9-4D41-4EAE-AE71-BC8155A3F1E8}"/>
    <dgm:cxn modelId="{26F6AFB5-BB58-470E-B880-104D80833353}" srcId="{0DFC9FFA-0A12-4A2E-A7D6-01631C1A2A7A}" destId="{3B5D954D-5E0D-486B-9AFE-14B4EF310EF8}" srcOrd="0" destOrd="0" parTransId="{8D73FB59-8155-483B-BFB1-530254EC2C97}" sibTransId="{0016C341-A8B7-43C6-9D68-B8A68B859816}"/>
    <dgm:cxn modelId="{F487497D-F275-4C28-8D1B-433927439642}" type="presOf" srcId="{0DFC9FFA-0A12-4A2E-A7D6-01631C1A2A7A}" destId="{2D41B748-9097-489C-A76B-E927CC79EF74}" srcOrd="0" destOrd="0" presId="urn:microsoft.com/office/officeart/2005/8/layout/list1"/>
    <dgm:cxn modelId="{8FC221D8-7B76-466D-A8F2-C49626ABE7A4}" type="presOf" srcId="{C85157C5-BC69-4F9C-A86F-E9E668CC2338}" destId="{BDE8A9CE-F8C2-4564-B974-B6E969DD7ACA}" srcOrd="0" destOrd="6" presId="urn:microsoft.com/office/officeart/2005/8/layout/list1"/>
    <dgm:cxn modelId="{2573F325-7A1E-46BB-AD4F-F97CEC4C15CE}" type="presOf" srcId="{927A6BDF-3170-4F20-A877-82495BC3836A}" destId="{6F3DAF03-3509-46F1-AE2A-C1D069C496C8}" srcOrd="0" destOrd="2" presId="urn:microsoft.com/office/officeart/2005/8/layout/list1"/>
    <dgm:cxn modelId="{A4908D4E-F0F8-449A-BA51-9B3D742C9DAE}" type="presOf" srcId="{5342F842-1FE2-4FAD-9C9A-7F78FB4AAB7D}" destId="{6D1C390E-7E66-439A-A9BD-4F75C0B367FE}" srcOrd="0" destOrd="0" presId="urn:microsoft.com/office/officeart/2005/8/layout/list1"/>
    <dgm:cxn modelId="{2624AB9E-C207-4CBC-815B-87F84884A575}" type="presOf" srcId="{7866E477-293B-46C1-8EF4-9FCC6DF2BB1E}" destId="{6F3DAF03-3509-46F1-AE2A-C1D069C496C8}" srcOrd="0" destOrd="0" presId="urn:microsoft.com/office/officeart/2005/8/layout/list1"/>
    <dgm:cxn modelId="{4C74D1A2-DA34-46A6-B3CB-9935E4813F46}" srcId="{5342F842-1FE2-4FAD-9C9A-7F78FB4AAB7D}" destId="{135FC469-0CFD-4D7F-9ACE-B4F71F74FBAB}" srcOrd="0" destOrd="0" parTransId="{2CE18CE7-FAC4-409E-ABAF-B99C679AC01D}" sibTransId="{9648B2B1-BE1C-4C33-899B-C4A4CA6B3A64}"/>
    <dgm:cxn modelId="{4D2EF573-3540-4CC9-A1BF-42D9E7527202}" type="presOf" srcId="{0D6E3B33-3BFB-4D53-B2C2-013D2DA69D83}" destId="{6F3DAF03-3509-46F1-AE2A-C1D069C496C8}" srcOrd="0" destOrd="4" presId="urn:microsoft.com/office/officeart/2005/8/layout/list1"/>
    <dgm:cxn modelId="{EF4E58E8-E733-4033-A6DD-7F314322B86E}" type="presParOf" srcId="{6D1C390E-7E66-439A-A9BD-4F75C0B367FE}" destId="{54087DD0-8758-426D-8897-689233D00B8B}" srcOrd="0" destOrd="0" presId="urn:microsoft.com/office/officeart/2005/8/layout/list1"/>
    <dgm:cxn modelId="{1AE70899-1C01-4406-9A87-B5A764F6820F}" type="presParOf" srcId="{54087DD0-8758-426D-8897-689233D00B8B}" destId="{E4C4FF60-6BEA-4538-AFBD-0CD2DAE28DE4}" srcOrd="0" destOrd="0" presId="urn:microsoft.com/office/officeart/2005/8/layout/list1"/>
    <dgm:cxn modelId="{40E69BB9-4E09-423E-9725-66CEA11C03B8}" type="presParOf" srcId="{54087DD0-8758-426D-8897-689233D00B8B}" destId="{8E507C1A-9256-4E5A-999C-0BB1993B45EB}" srcOrd="1" destOrd="0" presId="urn:microsoft.com/office/officeart/2005/8/layout/list1"/>
    <dgm:cxn modelId="{053E5629-244B-403C-A086-11B76E95AD24}" type="presParOf" srcId="{6D1C390E-7E66-439A-A9BD-4F75C0B367FE}" destId="{0D35641E-2C5B-4BE0-A836-3333B2731AD9}" srcOrd="1" destOrd="0" presId="urn:microsoft.com/office/officeart/2005/8/layout/list1"/>
    <dgm:cxn modelId="{427B1956-A825-42D3-80D6-EB635EACC904}" type="presParOf" srcId="{6D1C390E-7E66-439A-A9BD-4F75C0B367FE}" destId="{6F3DAF03-3509-46F1-AE2A-C1D069C496C8}" srcOrd="2" destOrd="0" presId="urn:microsoft.com/office/officeart/2005/8/layout/list1"/>
    <dgm:cxn modelId="{A068F585-8177-4527-8B80-58B93B24AB19}" type="presParOf" srcId="{6D1C390E-7E66-439A-A9BD-4F75C0B367FE}" destId="{E02529DC-6193-48E4-AB29-1963F9C0EFEF}" srcOrd="3" destOrd="0" presId="urn:microsoft.com/office/officeart/2005/8/layout/list1"/>
    <dgm:cxn modelId="{13A8BE5B-A231-47CA-86A4-053B226021C9}" type="presParOf" srcId="{6D1C390E-7E66-439A-A9BD-4F75C0B367FE}" destId="{747CAD20-F54B-4970-B0DD-D66E710F13E9}" srcOrd="4" destOrd="0" presId="urn:microsoft.com/office/officeart/2005/8/layout/list1"/>
    <dgm:cxn modelId="{F758CEF8-D380-4E56-8D85-3EAC570C5CE3}" type="presParOf" srcId="{747CAD20-F54B-4970-B0DD-D66E710F13E9}" destId="{2D41B748-9097-489C-A76B-E927CC79EF74}" srcOrd="0" destOrd="0" presId="urn:microsoft.com/office/officeart/2005/8/layout/list1"/>
    <dgm:cxn modelId="{0E664804-6AE3-4EA6-AFB6-318D499DDB84}" type="presParOf" srcId="{747CAD20-F54B-4970-B0DD-D66E710F13E9}" destId="{E4A0234D-2D83-487C-9573-5C58F73CF651}" srcOrd="1" destOrd="0" presId="urn:microsoft.com/office/officeart/2005/8/layout/list1"/>
    <dgm:cxn modelId="{B99254E5-3DEB-4EFC-9AFF-B507B7D60BF8}" type="presParOf" srcId="{6D1C390E-7E66-439A-A9BD-4F75C0B367FE}" destId="{3FC7E789-4EDC-4E44-855A-3A89417B714F}" srcOrd="5" destOrd="0" presId="urn:microsoft.com/office/officeart/2005/8/layout/list1"/>
    <dgm:cxn modelId="{85B8182D-15F8-42E7-BD9E-0460667AD451}" type="presParOf" srcId="{6D1C390E-7E66-439A-A9BD-4F75C0B367FE}" destId="{745601E9-C8BC-4757-B77D-5586F6DCA14A}" srcOrd="6" destOrd="0" presId="urn:microsoft.com/office/officeart/2005/8/layout/list1"/>
    <dgm:cxn modelId="{E5FFCE9E-2FC0-4C33-B51E-DBA5100CEEDB}" type="presParOf" srcId="{6D1C390E-7E66-439A-A9BD-4F75C0B367FE}" destId="{DF79E520-FB6D-4067-B3B0-D7DB7163656E}" srcOrd="7" destOrd="0" presId="urn:microsoft.com/office/officeart/2005/8/layout/list1"/>
    <dgm:cxn modelId="{77A5E98E-D484-49B3-90BC-921F662F827D}" type="presParOf" srcId="{6D1C390E-7E66-439A-A9BD-4F75C0B367FE}" destId="{B5593EE5-AEEF-4B29-9DC3-1BBF014790E8}" srcOrd="8" destOrd="0" presId="urn:microsoft.com/office/officeart/2005/8/layout/list1"/>
    <dgm:cxn modelId="{9A424797-C36A-436F-9165-B0CDB4171601}" type="presParOf" srcId="{B5593EE5-AEEF-4B29-9DC3-1BBF014790E8}" destId="{E7E56AC7-5364-4C87-9E1E-F3EC0814BDB6}" srcOrd="0" destOrd="0" presId="urn:microsoft.com/office/officeart/2005/8/layout/list1"/>
    <dgm:cxn modelId="{B155098D-EBED-41FB-8661-B6CC75E0281D}" type="presParOf" srcId="{B5593EE5-AEEF-4B29-9DC3-1BBF014790E8}" destId="{05382EB5-5888-4ECC-999A-3E4167205519}" srcOrd="1" destOrd="0" presId="urn:microsoft.com/office/officeart/2005/8/layout/list1"/>
    <dgm:cxn modelId="{C7F5878C-32B6-4FC5-8AFF-B92E85850E26}" type="presParOf" srcId="{6D1C390E-7E66-439A-A9BD-4F75C0B367FE}" destId="{88D58A87-AE9D-4DE4-8F62-931EE87D2F25}" srcOrd="9" destOrd="0" presId="urn:microsoft.com/office/officeart/2005/8/layout/list1"/>
    <dgm:cxn modelId="{E23E9346-4238-4BCA-AAF9-99993B031A55}" type="presParOf" srcId="{6D1C390E-7E66-439A-A9BD-4F75C0B367FE}" destId="{BDE8A9CE-F8C2-4564-B974-B6E969DD7AC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EEC49AE5-ACAC-4D9F-9724-8732122104B2}" type="doc">
      <dgm:prSet loTypeId="urn:microsoft.com/office/officeart/2009/3/layout/RandomtoResultProcess" loCatId="process" qsTypeId="urn:microsoft.com/office/officeart/2005/8/quickstyle/3d9" qsCatId="3D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8696BAB-9D4B-4940-9FC7-0DFCC0DEEA20}">
      <dgm:prSet phldrT="[Text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Community Consensus</a:t>
          </a:r>
          <a:endParaRPr lang="en-US" b="1" dirty="0">
            <a:solidFill>
              <a:schemeClr val="bg1"/>
            </a:solidFill>
          </a:endParaRPr>
        </a:p>
      </dgm:t>
    </dgm:pt>
    <dgm:pt modelId="{DE166E13-3BB7-4285-998A-92215A757DA1}" type="parTrans" cxnId="{11D26CBE-5EEC-4DF0-BA89-0107509F4EBC}">
      <dgm:prSet/>
      <dgm:spPr/>
      <dgm:t>
        <a:bodyPr/>
        <a:lstStyle/>
        <a:p>
          <a:endParaRPr lang="en-US"/>
        </a:p>
      </dgm:t>
    </dgm:pt>
    <dgm:pt modelId="{B90248EC-69AA-4E17-85B2-13A9F57734B8}" type="sibTrans" cxnId="{11D26CBE-5EEC-4DF0-BA89-0107509F4EBC}">
      <dgm:prSet/>
      <dgm:spPr/>
      <dgm:t>
        <a:bodyPr/>
        <a:lstStyle/>
        <a:p>
          <a:endParaRPr lang="en-US"/>
        </a:p>
      </dgm:t>
    </dgm:pt>
    <dgm:pt modelId="{F8D47854-748B-4B95-8CC4-86881FAC781A}">
      <dgm:prSet phldrT="[Text]"/>
      <dgm:spPr/>
      <dgm:t>
        <a:bodyPr/>
        <a:lstStyle/>
        <a:p>
          <a:r>
            <a:rPr lang="en-US" b="1" dirty="0" smtClean="0"/>
            <a:t>Goals, objectives, policies</a:t>
          </a:r>
          <a:endParaRPr lang="en-US" b="1" dirty="0"/>
        </a:p>
      </dgm:t>
    </dgm:pt>
    <dgm:pt modelId="{8D3FDD97-3E4A-465C-8B5E-F02EECD8D049}" type="parTrans" cxnId="{7F4CD061-0A8C-4F7C-BCB1-FA938F26AC4F}">
      <dgm:prSet/>
      <dgm:spPr/>
      <dgm:t>
        <a:bodyPr/>
        <a:lstStyle/>
        <a:p>
          <a:endParaRPr lang="en-US"/>
        </a:p>
      </dgm:t>
    </dgm:pt>
    <dgm:pt modelId="{3FD78917-752E-44CD-AD08-D4074554FC73}" type="sibTrans" cxnId="{7F4CD061-0A8C-4F7C-BCB1-FA938F26AC4F}">
      <dgm:prSet/>
      <dgm:spPr/>
      <dgm:t>
        <a:bodyPr/>
        <a:lstStyle/>
        <a:p>
          <a:endParaRPr lang="en-US"/>
        </a:p>
      </dgm:t>
    </dgm:pt>
    <dgm:pt modelId="{26E5E2F1-DE1B-4C8E-A03D-EDC869EE2364}">
      <dgm:prSet phldrT="[Text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Visioning or similar process</a:t>
          </a:r>
          <a:endParaRPr lang="en-US" b="1" dirty="0">
            <a:solidFill>
              <a:schemeClr val="bg1"/>
            </a:solidFill>
          </a:endParaRPr>
        </a:p>
      </dgm:t>
    </dgm:pt>
    <dgm:pt modelId="{5CAD0593-2975-4DEE-9534-E0E233FBC11C}" type="parTrans" cxnId="{9D8D6DA3-8CE9-4789-845C-C4740796F58F}">
      <dgm:prSet/>
      <dgm:spPr/>
      <dgm:t>
        <a:bodyPr/>
        <a:lstStyle/>
        <a:p>
          <a:endParaRPr lang="en-US"/>
        </a:p>
      </dgm:t>
    </dgm:pt>
    <dgm:pt modelId="{3A44CDE5-E168-4868-BE84-98662C0BDABD}" type="sibTrans" cxnId="{9D8D6DA3-8CE9-4789-845C-C4740796F58F}">
      <dgm:prSet/>
      <dgm:spPr/>
      <dgm:t>
        <a:bodyPr/>
        <a:lstStyle/>
        <a:p>
          <a:endParaRPr lang="en-US"/>
        </a:p>
      </dgm:t>
    </dgm:pt>
    <dgm:pt modelId="{DC6FB8E1-B150-4793-8862-04FDA6A64609}" type="pres">
      <dgm:prSet presAssocID="{EEC49AE5-ACAC-4D9F-9724-8732122104B2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C917490B-DB61-4A29-97C5-20641CF2A432}" type="pres">
      <dgm:prSet presAssocID="{C8696BAB-9D4B-4940-9FC7-0DFCC0DEEA20}" presName="chaos" presStyleCnt="0"/>
      <dgm:spPr/>
    </dgm:pt>
    <dgm:pt modelId="{A199F5B3-778B-4E0E-A456-EA76E8270FC7}" type="pres">
      <dgm:prSet presAssocID="{C8696BAB-9D4B-4940-9FC7-0DFCC0DEEA20}" presName="parTx1" presStyleLbl="revTx" presStyleIdx="0" presStyleCnt="2"/>
      <dgm:spPr/>
      <dgm:t>
        <a:bodyPr/>
        <a:lstStyle/>
        <a:p>
          <a:endParaRPr lang="en-US"/>
        </a:p>
      </dgm:t>
    </dgm:pt>
    <dgm:pt modelId="{B0EE2ECA-6B6F-4954-93A7-3A8695AE5C00}" type="pres">
      <dgm:prSet presAssocID="{C8696BAB-9D4B-4940-9FC7-0DFCC0DEEA20}" presName="c1" presStyleLbl="node1" presStyleIdx="0" presStyleCnt="19"/>
      <dgm:spPr/>
    </dgm:pt>
    <dgm:pt modelId="{ED1E0569-206B-4920-A318-1C6BB570F229}" type="pres">
      <dgm:prSet presAssocID="{C8696BAB-9D4B-4940-9FC7-0DFCC0DEEA20}" presName="c2" presStyleLbl="node1" presStyleIdx="1" presStyleCnt="19"/>
      <dgm:spPr/>
    </dgm:pt>
    <dgm:pt modelId="{CAFC7C9E-E2E9-46B4-9EEC-039D7BF16A7B}" type="pres">
      <dgm:prSet presAssocID="{C8696BAB-9D4B-4940-9FC7-0DFCC0DEEA20}" presName="c3" presStyleLbl="node1" presStyleIdx="2" presStyleCnt="19"/>
      <dgm:spPr/>
    </dgm:pt>
    <dgm:pt modelId="{C78BA973-A0B7-49B0-A456-85CC466DF2A1}" type="pres">
      <dgm:prSet presAssocID="{C8696BAB-9D4B-4940-9FC7-0DFCC0DEEA20}" presName="c4" presStyleLbl="node1" presStyleIdx="3" presStyleCnt="19"/>
      <dgm:spPr/>
    </dgm:pt>
    <dgm:pt modelId="{A39D9CBC-955B-417F-A536-87FBFAB1B877}" type="pres">
      <dgm:prSet presAssocID="{C8696BAB-9D4B-4940-9FC7-0DFCC0DEEA20}" presName="c5" presStyleLbl="node1" presStyleIdx="4" presStyleCnt="19"/>
      <dgm:spPr/>
    </dgm:pt>
    <dgm:pt modelId="{7C4161AD-3070-4CAF-B9FC-7A0CF96DC829}" type="pres">
      <dgm:prSet presAssocID="{C8696BAB-9D4B-4940-9FC7-0DFCC0DEEA20}" presName="c6" presStyleLbl="node1" presStyleIdx="5" presStyleCnt="19"/>
      <dgm:spPr/>
    </dgm:pt>
    <dgm:pt modelId="{7105919D-37AE-48E1-8D97-4EBBDF548556}" type="pres">
      <dgm:prSet presAssocID="{C8696BAB-9D4B-4940-9FC7-0DFCC0DEEA20}" presName="c7" presStyleLbl="node1" presStyleIdx="6" presStyleCnt="19"/>
      <dgm:spPr/>
    </dgm:pt>
    <dgm:pt modelId="{9E165CAD-4C7E-4FB0-A109-5AAE068BFA78}" type="pres">
      <dgm:prSet presAssocID="{C8696BAB-9D4B-4940-9FC7-0DFCC0DEEA20}" presName="c8" presStyleLbl="node1" presStyleIdx="7" presStyleCnt="19"/>
      <dgm:spPr/>
    </dgm:pt>
    <dgm:pt modelId="{0145F208-15F5-477D-B5A3-9477A7CD3BDC}" type="pres">
      <dgm:prSet presAssocID="{C8696BAB-9D4B-4940-9FC7-0DFCC0DEEA20}" presName="c9" presStyleLbl="node1" presStyleIdx="8" presStyleCnt="19"/>
      <dgm:spPr/>
    </dgm:pt>
    <dgm:pt modelId="{B23D203B-0744-46C5-BFF5-7A609504A101}" type="pres">
      <dgm:prSet presAssocID="{C8696BAB-9D4B-4940-9FC7-0DFCC0DEEA20}" presName="c10" presStyleLbl="node1" presStyleIdx="9" presStyleCnt="19"/>
      <dgm:spPr/>
    </dgm:pt>
    <dgm:pt modelId="{33D2306D-4C2A-4446-8A75-8C11A016A864}" type="pres">
      <dgm:prSet presAssocID="{C8696BAB-9D4B-4940-9FC7-0DFCC0DEEA20}" presName="c11" presStyleLbl="node1" presStyleIdx="10" presStyleCnt="19"/>
      <dgm:spPr/>
    </dgm:pt>
    <dgm:pt modelId="{FB57D3F2-1247-475E-A91F-F9E76F35CB02}" type="pres">
      <dgm:prSet presAssocID="{C8696BAB-9D4B-4940-9FC7-0DFCC0DEEA20}" presName="c12" presStyleLbl="node1" presStyleIdx="11" presStyleCnt="19"/>
      <dgm:spPr/>
    </dgm:pt>
    <dgm:pt modelId="{99438E27-8015-438C-8C2F-4571232AC0DA}" type="pres">
      <dgm:prSet presAssocID="{C8696BAB-9D4B-4940-9FC7-0DFCC0DEEA20}" presName="c13" presStyleLbl="node1" presStyleIdx="12" presStyleCnt="19"/>
      <dgm:spPr/>
    </dgm:pt>
    <dgm:pt modelId="{741069E1-5CBF-4C67-9F9D-F893CF218CF6}" type="pres">
      <dgm:prSet presAssocID="{C8696BAB-9D4B-4940-9FC7-0DFCC0DEEA20}" presName="c14" presStyleLbl="node1" presStyleIdx="13" presStyleCnt="19"/>
      <dgm:spPr/>
    </dgm:pt>
    <dgm:pt modelId="{FF8DB224-84FC-4115-B487-C3B136510D9F}" type="pres">
      <dgm:prSet presAssocID="{C8696BAB-9D4B-4940-9FC7-0DFCC0DEEA20}" presName="c15" presStyleLbl="node1" presStyleIdx="14" presStyleCnt="19"/>
      <dgm:spPr/>
    </dgm:pt>
    <dgm:pt modelId="{96B09D6C-1F9C-42B1-B8C2-A2B63D911EFF}" type="pres">
      <dgm:prSet presAssocID="{C8696BAB-9D4B-4940-9FC7-0DFCC0DEEA20}" presName="c16" presStyleLbl="node1" presStyleIdx="15" presStyleCnt="19"/>
      <dgm:spPr/>
    </dgm:pt>
    <dgm:pt modelId="{ABA251EB-7EA3-4805-B1E7-FFF347317F06}" type="pres">
      <dgm:prSet presAssocID="{C8696BAB-9D4B-4940-9FC7-0DFCC0DEEA20}" presName="c17" presStyleLbl="node1" presStyleIdx="16" presStyleCnt="19"/>
      <dgm:spPr/>
    </dgm:pt>
    <dgm:pt modelId="{9B23E71C-03E9-4C88-8EB6-3906D8776D7C}" type="pres">
      <dgm:prSet presAssocID="{C8696BAB-9D4B-4940-9FC7-0DFCC0DEEA20}" presName="c18" presStyleLbl="node1" presStyleIdx="17" presStyleCnt="19"/>
      <dgm:spPr/>
    </dgm:pt>
    <dgm:pt modelId="{EFB3CE8F-44B3-410E-9B7F-D5C649BEC7B4}" type="pres">
      <dgm:prSet presAssocID="{B90248EC-69AA-4E17-85B2-13A9F57734B8}" presName="chevronComposite1" presStyleCnt="0"/>
      <dgm:spPr/>
    </dgm:pt>
    <dgm:pt modelId="{30E9BEAF-6E47-4331-B81D-09729F65A79F}" type="pres">
      <dgm:prSet presAssocID="{B90248EC-69AA-4E17-85B2-13A9F57734B8}" presName="chevron1" presStyleLbl="sibTrans2D1" presStyleIdx="0" presStyleCnt="2"/>
      <dgm:spPr/>
    </dgm:pt>
    <dgm:pt modelId="{45BB0B48-C016-4FB7-98A8-017C6B64AF42}" type="pres">
      <dgm:prSet presAssocID="{B90248EC-69AA-4E17-85B2-13A9F57734B8}" presName="spChevron1" presStyleCnt="0"/>
      <dgm:spPr/>
    </dgm:pt>
    <dgm:pt modelId="{9B6A41B9-7B87-45E7-970C-EC4F36D6368D}" type="pres">
      <dgm:prSet presAssocID="{26E5E2F1-DE1B-4C8E-A03D-EDC869EE2364}" presName="middle" presStyleCnt="0"/>
      <dgm:spPr/>
    </dgm:pt>
    <dgm:pt modelId="{DF9A76DE-2930-47A3-B907-E98844D25A24}" type="pres">
      <dgm:prSet presAssocID="{26E5E2F1-DE1B-4C8E-A03D-EDC869EE2364}" presName="parTxMid" presStyleLbl="revTx" presStyleIdx="1" presStyleCnt="2"/>
      <dgm:spPr/>
      <dgm:t>
        <a:bodyPr/>
        <a:lstStyle/>
        <a:p>
          <a:endParaRPr lang="en-US"/>
        </a:p>
      </dgm:t>
    </dgm:pt>
    <dgm:pt modelId="{A85438C4-9232-4889-B2F2-5F0C8A272573}" type="pres">
      <dgm:prSet presAssocID="{26E5E2F1-DE1B-4C8E-A03D-EDC869EE2364}" presName="spMid" presStyleCnt="0"/>
      <dgm:spPr/>
    </dgm:pt>
    <dgm:pt modelId="{1FD55B2A-4BCF-4483-8858-4F1F50733E69}" type="pres">
      <dgm:prSet presAssocID="{3A44CDE5-E168-4868-BE84-98662C0BDABD}" presName="chevronComposite1" presStyleCnt="0"/>
      <dgm:spPr/>
    </dgm:pt>
    <dgm:pt modelId="{C34C3593-4CD3-4694-9C9B-ED0F70A6446A}" type="pres">
      <dgm:prSet presAssocID="{3A44CDE5-E168-4868-BE84-98662C0BDABD}" presName="chevron1" presStyleLbl="sibTrans2D1" presStyleIdx="1" presStyleCnt="2"/>
      <dgm:spPr/>
    </dgm:pt>
    <dgm:pt modelId="{B5B532FC-7897-4F5A-8269-A45968FDB11A}" type="pres">
      <dgm:prSet presAssocID="{3A44CDE5-E168-4868-BE84-98662C0BDABD}" presName="spChevron1" presStyleCnt="0"/>
      <dgm:spPr/>
    </dgm:pt>
    <dgm:pt modelId="{C86698E8-B797-4E9A-8DAA-4413718959F2}" type="pres">
      <dgm:prSet presAssocID="{F8D47854-748B-4B95-8CC4-86881FAC781A}" presName="last" presStyleCnt="0"/>
      <dgm:spPr/>
    </dgm:pt>
    <dgm:pt modelId="{C8BBB884-AD46-44AB-8E73-0C1C6460CC3B}" type="pres">
      <dgm:prSet presAssocID="{F8D47854-748B-4B95-8CC4-86881FAC781A}" presName="circleTx" presStyleLbl="node1" presStyleIdx="18" presStyleCnt="19"/>
      <dgm:spPr/>
      <dgm:t>
        <a:bodyPr/>
        <a:lstStyle/>
        <a:p>
          <a:endParaRPr lang="en-US"/>
        </a:p>
      </dgm:t>
    </dgm:pt>
    <dgm:pt modelId="{6191ACE9-16F1-4E61-81E3-F10F65CC7252}" type="pres">
      <dgm:prSet presAssocID="{F8D47854-748B-4B95-8CC4-86881FAC781A}" presName="spN" presStyleCnt="0"/>
      <dgm:spPr/>
    </dgm:pt>
  </dgm:ptLst>
  <dgm:cxnLst>
    <dgm:cxn modelId="{7F4CD061-0A8C-4F7C-BCB1-FA938F26AC4F}" srcId="{EEC49AE5-ACAC-4D9F-9724-8732122104B2}" destId="{F8D47854-748B-4B95-8CC4-86881FAC781A}" srcOrd="2" destOrd="0" parTransId="{8D3FDD97-3E4A-465C-8B5E-F02EECD8D049}" sibTransId="{3FD78917-752E-44CD-AD08-D4074554FC73}"/>
    <dgm:cxn modelId="{5972E51C-70D5-4C4C-845C-773095886108}" type="presOf" srcId="{C8696BAB-9D4B-4940-9FC7-0DFCC0DEEA20}" destId="{A199F5B3-778B-4E0E-A456-EA76E8270FC7}" srcOrd="0" destOrd="0" presId="urn:microsoft.com/office/officeart/2009/3/layout/RandomtoResultProcess"/>
    <dgm:cxn modelId="{59BD64FC-0BD2-4556-8177-471098FF4BD0}" type="presOf" srcId="{F8D47854-748B-4B95-8CC4-86881FAC781A}" destId="{C8BBB884-AD46-44AB-8E73-0C1C6460CC3B}" srcOrd="0" destOrd="0" presId="urn:microsoft.com/office/officeart/2009/3/layout/RandomtoResultProcess"/>
    <dgm:cxn modelId="{51992C32-F240-40E8-9B94-6B85CD089189}" type="presOf" srcId="{26E5E2F1-DE1B-4C8E-A03D-EDC869EE2364}" destId="{DF9A76DE-2930-47A3-B907-E98844D25A24}" srcOrd="0" destOrd="0" presId="urn:microsoft.com/office/officeart/2009/3/layout/RandomtoResultProcess"/>
    <dgm:cxn modelId="{9D8D6DA3-8CE9-4789-845C-C4740796F58F}" srcId="{EEC49AE5-ACAC-4D9F-9724-8732122104B2}" destId="{26E5E2F1-DE1B-4C8E-A03D-EDC869EE2364}" srcOrd="1" destOrd="0" parTransId="{5CAD0593-2975-4DEE-9534-E0E233FBC11C}" sibTransId="{3A44CDE5-E168-4868-BE84-98662C0BDABD}"/>
    <dgm:cxn modelId="{DF3E0548-17B8-4F92-A182-7A7A6D791C6A}" type="presOf" srcId="{EEC49AE5-ACAC-4D9F-9724-8732122104B2}" destId="{DC6FB8E1-B150-4793-8862-04FDA6A64609}" srcOrd="0" destOrd="0" presId="urn:microsoft.com/office/officeart/2009/3/layout/RandomtoResultProcess"/>
    <dgm:cxn modelId="{11D26CBE-5EEC-4DF0-BA89-0107509F4EBC}" srcId="{EEC49AE5-ACAC-4D9F-9724-8732122104B2}" destId="{C8696BAB-9D4B-4940-9FC7-0DFCC0DEEA20}" srcOrd="0" destOrd="0" parTransId="{DE166E13-3BB7-4285-998A-92215A757DA1}" sibTransId="{B90248EC-69AA-4E17-85B2-13A9F57734B8}"/>
    <dgm:cxn modelId="{6F993C0A-C235-45F9-983C-4AF4895056CF}" type="presParOf" srcId="{DC6FB8E1-B150-4793-8862-04FDA6A64609}" destId="{C917490B-DB61-4A29-97C5-20641CF2A432}" srcOrd="0" destOrd="0" presId="urn:microsoft.com/office/officeart/2009/3/layout/RandomtoResultProcess"/>
    <dgm:cxn modelId="{28AB8769-AAD9-47EB-A21B-D0DEB65A55CA}" type="presParOf" srcId="{C917490B-DB61-4A29-97C5-20641CF2A432}" destId="{A199F5B3-778B-4E0E-A456-EA76E8270FC7}" srcOrd="0" destOrd="0" presId="urn:microsoft.com/office/officeart/2009/3/layout/RandomtoResultProcess"/>
    <dgm:cxn modelId="{36D465E2-5022-4EE0-8ABA-796875B30015}" type="presParOf" srcId="{C917490B-DB61-4A29-97C5-20641CF2A432}" destId="{B0EE2ECA-6B6F-4954-93A7-3A8695AE5C00}" srcOrd="1" destOrd="0" presId="urn:microsoft.com/office/officeart/2009/3/layout/RandomtoResultProcess"/>
    <dgm:cxn modelId="{8CDFCA32-F5B1-495D-A0F9-E17D3FBC2377}" type="presParOf" srcId="{C917490B-DB61-4A29-97C5-20641CF2A432}" destId="{ED1E0569-206B-4920-A318-1C6BB570F229}" srcOrd="2" destOrd="0" presId="urn:microsoft.com/office/officeart/2009/3/layout/RandomtoResultProcess"/>
    <dgm:cxn modelId="{7919AB47-9414-4CF5-AAEC-C1D4A6B771AF}" type="presParOf" srcId="{C917490B-DB61-4A29-97C5-20641CF2A432}" destId="{CAFC7C9E-E2E9-46B4-9EEC-039D7BF16A7B}" srcOrd="3" destOrd="0" presId="urn:microsoft.com/office/officeart/2009/3/layout/RandomtoResultProcess"/>
    <dgm:cxn modelId="{516A4BF4-DBB5-490C-981A-7974C8BD1510}" type="presParOf" srcId="{C917490B-DB61-4A29-97C5-20641CF2A432}" destId="{C78BA973-A0B7-49B0-A456-85CC466DF2A1}" srcOrd="4" destOrd="0" presId="urn:microsoft.com/office/officeart/2009/3/layout/RandomtoResultProcess"/>
    <dgm:cxn modelId="{6F46E029-684B-4182-8230-C0F179F61722}" type="presParOf" srcId="{C917490B-DB61-4A29-97C5-20641CF2A432}" destId="{A39D9CBC-955B-417F-A536-87FBFAB1B877}" srcOrd="5" destOrd="0" presId="urn:microsoft.com/office/officeart/2009/3/layout/RandomtoResultProcess"/>
    <dgm:cxn modelId="{D0B1DD6E-A538-4E60-9FD6-2080FB371775}" type="presParOf" srcId="{C917490B-DB61-4A29-97C5-20641CF2A432}" destId="{7C4161AD-3070-4CAF-B9FC-7A0CF96DC829}" srcOrd="6" destOrd="0" presId="urn:microsoft.com/office/officeart/2009/3/layout/RandomtoResultProcess"/>
    <dgm:cxn modelId="{33B1D731-DDB0-4692-B1EE-C18F28F6F776}" type="presParOf" srcId="{C917490B-DB61-4A29-97C5-20641CF2A432}" destId="{7105919D-37AE-48E1-8D97-4EBBDF548556}" srcOrd="7" destOrd="0" presId="urn:microsoft.com/office/officeart/2009/3/layout/RandomtoResultProcess"/>
    <dgm:cxn modelId="{E8E39037-C116-4BBF-A042-1D4E1BF2701A}" type="presParOf" srcId="{C917490B-DB61-4A29-97C5-20641CF2A432}" destId="{9E165CAD-4C7E-4FB0-A109-5AAE068BFA78}" srcOrd="8" destOrd="0" presId="urn:microsoft.com/office/officeart/2009/3/layout/RandomtoResultProcess"/>
    <dgm:cxn modelId="{C62B802D-95B6-4852-8623-6E5C245D31CD}" type="presParOf" srcId="{C917490B-DB61-4A29-97C5-20641CF2A432}" destId="{0145F208-15F5-477D-B5A3-9477A7CD3BDC}" srcOrd="9" destOrd="0" presId="urn:microsoft.com/office/officeart/2009/3/layout/RandomtoResultProcess"/>
    <dgm:cxn modelId="{2D5CC8FE-E5DF-4C7E-B1C9-8B0E42AC487C}" type="presParOf" srcId="{C917490B-DB61-4A29-97C5-20641CF2A432}" destId="{B23D203B-0744-46C5-BFF5-7A609504A101}" srcOrd="10" destOrd="0" presId="urn:microsoft.com/office/officeart/2009/3/layout/RandomtoResultProcess"/>
    <dgm:cxn modelId="{1D0476A4-BF2F-4700-A8A7-D92B2DA93AE9}" type="presParOf" srcId="{C917490B-DB61-4A29-97C5-20641CF2A432}" destId="{33D2306D-4C2A-4446-8A75-8C11A016A864}" srcOrd="11" destOrd="0" presId="urn:microsoft.com/office/officeart/2009/3/layout/RandomtoResultProcess"/>
    <dgm:cxn modelId="{C4FEFB64-9C31-4BCC-A6A6-55CB22631C5D}" type="presParOf" srcId="{C917490B-DB61-4A29-97C5-20641CF2A432}" destId="{FB57D3F2-1247-475E-A91F-F9E76F35CB02}" srcOrd="12" destOrd="0" presId="urn:microsoft.com/office/officeart/2009/3/layout/RandomtoResultProcess"/>
    <dgm:cxn modelId="{978B1E1F-1B41-4FA3-8072-156B9A696E3E}" type="presParOf" srcId="{C917490B-DB61-4A29-97C5-20641CF2A432}" destId="{99438E27-8015-438C-8C2F-4571232AC0DA}" srcOrd="13" destOrd="0" presId="urn:microsoft.com/office/officeart/2009/3/layout/RandomtoResultProcess"/>
    <dgm:cxn modelId="{615F1F7C-9FC8-4075-B5CC-3658A6991E45}" type="presParOf" srcId="{C917490B-DB61-4A29-97C5-20641CF2A432}" destId="{741069E1-5CBF-4C67-9F9D-F893CF218CF6}" srcOrd="14" destOrd="0" presId="urn:microsoft.com/office/officeart/2009/3/layout/RandomtoResultProcess"/>
    <dgm:cxn modelId="{1EBE9AF1-47F4-4F27-8C83-B3244D40EB5B}" type="presParOf" srcId="{C917490B-DB61-4A29-97C5-20641CF2A432}" destId="{FF8DB224-84FC-4115-B487-C3B136510D9F}" srcOrd="15" destOrd="0" presId="urn:microsoft.com/office/officeart/2009/3/layout/RandomtoResultProcess"/>
    <dgm:cxn modelId="{E4AC2272-5272-4286-A26F-18244A3D456D}" type="presParOf" srcId="{C917490B-DB61-4A29-97C5-20641CF2A432}" destId="{96B09D6C-1F9C-42B1-B8C2-A2B63D911EFF}" srcOrd="16" destOrd="0" presId="urn:microsoft.com/office/officeart/2009/3/layout/RandomtoResultProcess"/>
    <dgm:cxn modelId="{3F256402-0A3D-42A1-A96E-0863421306D4}" type="presParOf" srcId="{C917490B-DB61-4A29-97C5-20641CF2A432}" destId="{ABA251EB-7EA3-4805-B1E7-FFF347317F06}" srcOrd="17" destOrd="0" presId="urn:microsoft.com/office/officeart/2009/3/layout/RandomtoResultProcess"/>
    <dgm:cxn modelId="{94A33F2D-DE9B-42A6-BBD5-A80163056D00}" type="presParOf" srcId="{C917490B-DB61-4A29-97C5-20641CF2A432}" destId="{9B23E71C-03E9-4C88-8EB6-3906D8776D7C}" srcOrd="18" destOrd="0" presId="urn:microsoft.com/office/officeart/2009/3/layout/RandomtoResultProcess"/>
    <dgm:cxn modelId="{D688FD65-3B43-41B4-AB67-9D7371AD4CFB}" type="presParOf" srcId="{DC6FB8E1-B150-4793-8862-04FDA6A64609}" destId="{EFB3CE8F-44B3-410E-9B7F-D5C649BEC7B4}" srcOrd="1" destOrd="0" presId="urn:microsoft.com/office/officeart/2009/3/layout/RandomtoResultProcess"/>
    <dgm:cxn modelId="{E897C874-2E11-447E-98D1-E9EB4B5DD9CE}" type="presParOf" srcId="{EFB3CE8F-44B3-410E-9B7F-D5C649BEC7B4}" destId="{30E9BEAF-6E47-4331-B81D-09729F65A79F}" srcOrd="0" destOrd="0" presId="urn:microsoft.com/office/officeart/2009/3/layout/RandomtoResultProcess"/>
    <dgm:cxn modelId="{6162CBCC-13BE-406B-A27B-28073E2EDE02}" type="presParOf" srcId="{EFB3CE8F-44B3-410E-9B7F-D5C649BEC7B4}" destId="{45BB0B48-C016-4FB7-98A8-017C6B64AF42}" srcOrd="1" destOrd="0" presId="urn:microsoft.com/office/officeart/2009/3/layout/RandomtoResultProcess"/>
    <dgm:cxn modelId="{BA04E257-481B-4D09-85FA-2003FFAD7029}" type="presParOf" srcId="{DC6FB8E1-B150-4793-8862-04FDA6A64609}" destId="{9B6A41B9-7B87-45E7-970C-EC4F36D6368D}" srcOrd="2" destOrd="0" presId="urn:microsoft.com/office/officeart/2009/3/layout/RandomtoResultProcess"/>
    <dgm:cxn modelId="{07099051-41B3-4EB5-BF6D-218CAEDA0B26}" type="presParOf" srcId="{9B6A41B9-7B87-45E7-970C-EC4F36D6368D}" destId="{DF9A76DE-2930-47A3-B907-E98844D25A24}" srcOrd="0" destOrd="0" presId="urn:microsoft.com/office/officeart/2009/3/layout/RandomtoResultProcess"/>
    <dgm:cxn modelId="{01FA6BF5-8C7C-4DFC-B916-62AC15964BDD}" type="presParOf" srcId="{9B6A41B9-7B87-45E7-970C-EC4F36D6368D}" destId="{A85438C4-9232-4889-B2F2-5F0C8A272573}" srcOrd="1" destOrd="0" presId="urn:microsoft.com/office/officeart/2009/3/layout/RandomtoResultProcess"/>
    <dgm:cxn modelId="{FDFE51D1-E27D-4F97-9CE3-A07D1D26784A}" type="presParOf" srcId="{DC6FB8E1-B150-4793-8862-04FDA6A64609}" destId="{1FD55B2A-4BCF-4483-8858-4F1F50733E69}" srcOrd="3" destOrd="0" presId="urn:microsoft.com/office/officeart/2009/3/layout/RandomtoResultProcess"/>
    <dgm:cxn modelId="{FD1728AB-C4CD-4D7B-A683-179B8AE9BA84}" type="presParOf" srcId="{1FD55B2A-4BCF-4483-8858-4F1F50733E69}" destId="{C34C3593-4CD3-4694-9C9B-ED0F70A6446A}" srcOrd="0" destOrd="0" presId="urn:microsoft.com/office/officeart/2009/3/layout/RandomtoResultProcess"/>
    <dgm:cxn modelId="{A3C6383B-4D32-4596-AD6F-CDF16E119719}" type="presParOf" srcId="{1FD55B2A-4BCF-4483-8858-4F1F50733E69}" destId="{B5B532FC-7897-4F5A-8269-A45968FDB11A}" srcOrd="1" destOrd="0" presId="urn:microsoft.com/office/officeart/2009/3/layout/RandomtoResultProcess"/>
    <dgm:cxn modelId="{75DFF491-9006-49D7-8622-E882812FBF8C}" type="presParOf" srcId="{DC6FB8E1-B150-4793-8862-04FDA6A64609}" destId="{C86698E8-B797-4E9A-8DAA-4413718959F2}" srcOrd="4" destOrd="0" presId="urn:microsoft.com/office/officeart/2009/3/layout/RandomtoResultProcess"/>
    <dgm:cxn modelId="{51C5C9BD-2001-4D96-B531-EDB4C41D3C31}" type="presParOf" srcId="{C86698E8-B797-4E9A-8DAA-4413718959F2}" destId="{C8BBB884-AD46-44AB-8E73-0C1C6460CC3B}" srcOrd="0" destOrd="0" presId="urn:microsoft.com/office/officeart/2009/3/layout/RandomtoResultProcess"/>
    <dgm:cxn modelId="{E88F1F44-503C-4AA6-971A-6C61F01970D9}" type="presParOf" srcId="{C86698E8-B797-4E9A-8DAA-4413718959F2}" destId="{6191ACE9-16F1-4E61-81E3-F10F65CC7252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3FE0E9-7A64-44DD-8981-946B42A90FA0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Boundaries</a:t>
          </a:r>
          <a:endParaRPr lang="en-US" sz="2800" kern="1200" dirty="0"/>
        </a:p>
      </dsp:txBody>
      <dsp:txXfrm>
        <a:off x="744" y="145603"/>
        <a:ext cx="2902148" cy="1741289"/>
      </dsp:txXfrm>
    </dsp:sp>
    <dsp:sp modelId="{8D006872-997F-4946-BA9B-01970E218955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9340"/>
            <a:lumOff val="105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Stakeholders</a:t>
          </a:r>
          <a:endParaRPr lang="en-US" sz="2800" kern="1200" dirty="0" smtClean="0"/>
        </a:p>
      </dsp:txBody>
      <dsp:txXfrm>
        <a:off x="3193107" y="145603"/>
        <a:ext cx="2902148" cy="1741289"/>
      </dsp:txXfrm>
    </dsp:sp>
    <dsp:sp modelId="{7DB5F369-395A-4098-80C2-455BAC9B3E60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18679"/>
            <a:lumOff val="211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Regional cooperation</a:t>
          </a:r>
        </a:p>
      </dsp:txBody>
      <dsp:txXfrm>
        <a:off x="744" y="2177107"/>
        <a:ext cx="2902148" cy="1741289"/>
      </dsp:txXfrm>
    </dsp:sp>
    <dsp:sp modelId="{C8990274-F50A-4FBB-A1BD-BC8C6F184F41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28019"/>
            <a:lumOff val="31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State and local plans</a:t>
          </a:r>
          <a:endParaRPr lang="en-US" sz="2800" kern="1200" dirty="0" smtClean="0"/>
        </a:p>
      </dsp:txBody>
      <dsp:txXfrm>
        <a:off x="3193107" y="2177107"/>
        <a:ext cx="2902148" cy="174128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3FE0E9-7A64-44DD-8981-946B42A90FA0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Boundaries</a:t>
          </a:r>
          <a:endParaRPr lang="en-US" sz="2800" kern="1200" dirty="0"/>
        </a:p>
      </dsp:txBody>
      <dsp:txXfrm>
        <a:off x="744" y="145603"/>
        <a:ext cx="2902148" cy="1741289"/>
      </dsp:txXfrm>
    </dsp:sp>
    <dsp:sp modelId="{8D006872-997F-4946-BA9B-01970E218955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9340"/>
            <a:lumOff val="105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Stakeholders</a:t>
          </a:r>
        </a:p>
      </dsp:txBody>
      <dsp:txXfrm>
        <a:off x="3193107" y="145603"/>
        <a:ext cx="2902148" cy="1741289"/>
      </dsp:txXfrm>
    </dsp:sp>
    <dsp:sp modelId="{7DB5F369-395A-4098-80C2-455BAC9B3E60}">
      <dsp:nvSpPr>
        <dsp:cNvPr id="0" name=""/>
        <dsp:cNvSpPr/>
      </dsp:nvSpPr>
      <dsp:spPr>
        <a:xfrm>
          <a:off x="744" y="2177107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18679"/>
            <a:lumOff val="2116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Regional cooperation</a:t>
          </a:r>
        </a:p>
      </dsp:txBody>
      <dsp:txXfrm>
        <a:off x="744" y="2177107"/>
        <a:ext cx="2902148" cy="1741289"/>
      </dsp:txXfrm>
    </dsp:sp>
    <dsp:sp modelId="{C8990274-F50A-4FBB-A1BD-BC8C6F184F41}">
      <dsp:nvSpPr>
        <dsp:cNvPr id="0" name=""/>
        <dsp:cNvSpPr/>
      </dsp:nvSpPr>
      <dsp:spPr>
        <a:xfrm>
          <a:off x="3193107" y="2177107"/>
          <a:ext cx="2902148" cy="1741289"/>
        </a:xfrm>
        <a:prstGeom prst="rect">
          <a:avLst/>
        </a:prstGeom>
        <a:solidFill>
          <a:schemeClr val="accent2">
            <a:shade val="80000"/>
            <a:hueOff val="0"/>
            <a:satOff val="-28019"/>
            <a:lumOff val="31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State and local plans</a:t>
          </a:r>
        </a:p>
      </dsp:txBody>
      <dsp:txXfrm>
        <a:off x="3193107" y="2177107"/>
        <a:ext cx="2902148" cy="17412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l" defTabSz="922338">
              <a:defRPr/>
            </a:lvl1pPr>
          </a:lstStyle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940" y="0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r" defTabSz="922338">
              <a:defRPr/>
            </a:lvl1pPr>
          </a:lstStyle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760316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l" defTabSz="922338">
              <a:defRPr/>
            </a:lvl1pPr>
          </a:lstStyle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940" y="8760316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r" defTabSz="922338">
              <a:defRPr/>
            </a:lvl1pPr>
          </a:lstStyle>
          <a:p>
            <a:pPr>
              <a:defRPr/>
            </a:pPr>
            <a:fld id="{F6B4FCF7-1A01-45A8-9590-CFF2A2F1675F}" type="slidenum">
              <a:rPr lang="en-US">
                <a:latin typeface="Arial" pitchFamily="34" charset="0"/>
              </a:rPr>
              <a:pPr>
                <a:defRPr/>
              </a:pPr>
              <a:t>‹#›</a:t>
            </a:fld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385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l" defTabSz="922338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40" y="0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>
            <a:lvl1pPr algn="r" defTabSz="922338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75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8563" y="690563"/>
            <a:ext cx="4614862" cy="3460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383311"/>
            <a:ext cx="5609943" cy="414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760316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l" defTabSz="922338"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66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940" y="8760316"/>
            <a:ext cx="3037840" cy="46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19" tIns="46209" rIns="92419" bIns="46209" numCol="1" anchor="b" anchorCtr="0" compatLnSpc="1">
            <a:prstTxWarp prst="textNoShape">
              <a:avLst/>
            </a:prstTxWarp>
          </a:bodyPr>
          <a:lstStyle>
            <a:lvl1pPr algn="r" defTabSz="922338"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B21FF47-A79B-4154-91EA-E4B796CE40D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455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0A18FE-381B-4523-87C6-E526E28D50F1}" type="slidenum">
              <a:rPr lang="en-US" smtClean="0"/>
              <a:pPr/>
              <a:t>1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2480433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B81C9C-D9DE-43EC-A24D-7CA52C1ED951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1274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6BC1CA-220D-421B-92D1-ABF6D8108D68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111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600F8A-72B7-4FC0-BB25-FFC9C4EA9843}" type="slidenum">
              <a:rPr lang="en-US" smtClean="0"/>
              <a:pPr/>
              <a:t>14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975700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600F8A-72B7-4FC0-BB25-FFC9C4EA9843}" type="slidenum">
              <a:rPr lang="en-US" smtClean="0"/>
              <a:pPr/>
              <a:t>15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69906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600F8A-72B7-4FC0-BB25-FFC9C4EA9843}" type="slidenum">
              <a:rPr lang="en-US" smtClean="0"/>
              <a:pPr/>
              <a:t>16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0070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600F8A-72B7-4FC0-BB25-FFC9C4EA9843}" type="slidenum">
              <a:rPr lang="en-US" smtClean="0"/>
              <a:pPr/>
              <a:t>17</a:t>
            </a:fld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2954200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9AF91A-65C0-40F3-95B3-23F4BC354B12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847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CD180A-B7AD-40E7-B049-037382279560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381735"/>
            <a:ext cx="5609943" cy="4150204"/>
          </a:xfrm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32405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193F65-A573-4748-8C39-4F3E82C3ECE1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7969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193F65-A573-4748-8C39-4F3E82C3ECE1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720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01C365-BE70-43EC-A966-F58FAD8F6E85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indent="0">
              <a:buFont typeface="Arial" pitchFamily="34" charset="0"/>
              <a:buNone/>
            </a:pPr>
            <a:endParaRPr lang="en-US" sz="1000" kern="1200" dirty="0" smtClean="0">
              <a:solidFill>
                <a:schemeClr val="tx1"/>
              </a:solidFill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48223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9AF91A-65C0-40F3-95B3-23F4BC354B12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780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9CFA1F-952A-4226-A18D-E199D324AE8E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9085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10AC81F-FFE1-4E5B-99F1-A86F25D00399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727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9AF91A-65C0-40F3-95B3-23F4BC354B12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0226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9D871C-3945-41E4-882A-272CD57AD9DC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4573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A8875B-AF04-4C94-9D24-CA2ED8CF2EEB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46595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A8875B-AF04-4C94-9D24-CA2ED8CF2EEB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1197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9AF91A-65C0-40F3-95B3-23F4BC354B12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23618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43EEA8-C258-4D5B-81D5-A400DCEE84AA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None/>
            </a:pPr>
            <a:endParaRPr lang="en-US" sz="900" dirty="0" smtClean="0"/>
          </a:p>
        </p:txBody>
      </p:sp>
    </p:spTree>
    <p:extLst>
      <p:ext uri="{BB962C8B-B14F-4D97-AF65-F5344CB8AC3E}">
        <p14:creationId xmlns:p14="http://schemas.microsoft.com/office/powerpoint/2010/main" val="155185174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98563" y="690563"/>
            <a:ext cx="4614862" cy="3460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7536" indent="-227536"/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Florida's Future Corridors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BCE85E-19CA-43C6-BF6B-EF647E95D00F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7" name="Date Placeholder 4"/>
          <p:cNvSpPr>
            <a:spLocks noGrp="1"/>
          </p:cNvSpPr>
          <p:nvPr>
            <p:ph type="dt" idx="1"/>
          </p:nvPr>
        </p:nvSpPr>
        <p:spPr>
          <a:xfrm>
            <a:off x="3972259" y="5"/>
            <a:ext cx="3038144" cy="462084"/>
          </a:xfrm>
          <a:prstGeom prst="rect">
            <a:avLst/>
          </a:prstGeom>
        </p:spPr>
        <p:txBody>
          <a:bodyPr lIns="90782" tIns="45391" rIns="90782" bIns="45391"/>
          <a:lstStyle/>
          <a:p>
            <a:r>
              <a:rPr lang="en-US" dirty="0" smtClean="0"/>
              <a:t>July 31,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71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C53070-E0E5-4CB1-BE6B-1F8A6581455D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89026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5C837D-A33A-4667-AE13-3C3EBB3EB090}" type="slidenum">
              <a:rPr lang="en-US" smtClean="0"/>
              <a:pPr/>
              <a:t>36</a:t>
            </a:fld>
            <a:endParaRPr lang="en-US" dirty="0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000" dirty="0" smtClean="0"/>
          </a:p>
        </p:txBody>
      </p:sp>
    </p:spTree>
    <p:extLst>
      <p:ext uri="{BB962C8B-B14F-4D97-AF65-F5344CB8AC3E}">
        <p14:creationId xmlns:p14="http://schemas.microsoft.com/office/powerpoint/2010/main" val="38751408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F5C1E6-A31C-4827-BE58-8385E6A8EDD5}" type="slidenum">
              <a:rPr lang="en-US" smtClean="0"/>
              <a:pPr/>
              <a:t>37</a:t>
            </a:fld>
            <a:endParaRPr lang="en-US" dirty="0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4123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A07815-1384-429B-9CA5-84C2C4CA8715}" type="slidenum">
              <a:rPr lang="en-US" smtClean="0"/>
              <a:pPr/>
              <a:t>38</a:t>
            </a:fld>
            <a:endParaRPr lang="en-US" dirty="0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0296544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CC8B8-0F65-4EC4-AEEC-49CD3BEB1495}" type="slidenum">
              <a:rPr lang="en-US" smtClean="0"/>
              <a:pPr/>
              <a:t>39</a:t>
            </a:fld>
            <a:endParaRPr lang="en-US" dirty="0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7947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8F0CBC-AAD5-44AF-9B52-7E09741C2EA6}" type="slidenum">
              <a:rPr lang="en-US" smtClean="0"/>
              <a:pPr/>
              <a:t>40</a:t>
            </a:fld>
            <a:endParaRPr lang="en-US" dirty="0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0452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496F8E-0931-4BF7-B45C-AE0EA235E11E}" type="slidenum">
              <a:rPr lang="en-US" smtClean="0"/>
              <a:pPr/>
              <a:t>41</a:t>
            </a:fld>
            <a:endParaRPr lang="en-US" dirty="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7330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496F8E-0931-4BF7-B45C-AE0EA235E11E}" type="slidenum">
              <a:rPr lang="en-US" smtClean="0"/>
              <a:pPr/>
              <a:t>42</a:t>
            </a:fld>
            <a:endParaRPr lang="en-US" dirty="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9374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AC22E7-EBC0-4209-9779-743FA7B4A7A0}" type="slidenum">
              <a:rPr lang="en-US" smtClean="0"/>
              <a:pPr/>
              <a:t>43</a:t>
            </a:fld>
            <a:endParaRPr lang="en-US" dirty="0" smtClean="0"/>
          </a:p>
        </p:txBody>
      </p:sp>
      <p:sp>
        <p:nvSpPr>
          <p:cNvPr id="97283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8369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897479-79A6-44DE-883B-732F4AF690C3}" type="slidenum">
              <a:rPr lang="en-US" smtClean="0"/>
              <a:pPr/>
              <a:t>44</a:t>
            </a:fld>
            <a:endParaRPr lang="en-US" dirty="0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14059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2934E-B2E9-44A7-936A-01D7149DCD0D}" type="slidenum">
              <a:rPr lang="en-US" smtClean="0"/>
              <a:pPr/>
              <a:t>45</a:t>
            </a:fld>
            <a:endParaRPr lang="en-US" dirty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44258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E95ABE-AC7C-468B-9F7F-B2E6C9EDBB1C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742036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2934E-B2E9-44A7-936A-01D7149DCD0D}" type="slidenum">
              <a:rPr lang="en-US" smtClean="0"/>
              <a:pPr/>
              <a:t>46</a:t>
            </a:fld>
            <a:endParaRPr lang="en-US" dirty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05534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2934E-B2E9-44A7-936A-01D7149DCD0D}" type="slidenum">
              <a:rPr lang="en-US" smtClean="0"/>
              <a:pPr/>
              <a:t>47</a:t>
            </a:fld>
            <a:endParaRPr lang="en-US" dirty="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3514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DF1DA4-839B-4B1E-9C99-CEEAF0909537}" type="slidenum">
              <a:rPr lang="en-US" smtClean="0"/>
              <a:pPr/>
              <a:t>48</a:t>
            </a:fld>
            <a:endParaRPr lang="en-US" dirty="0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8043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3C369-4672-487E-9DD0-0EA39D70383C}" type="slidenum">
              <a:rPr lang="en-US" smtClean="0"/>
              <a:pPr/>
              <a:t>49</a:t>
            </a:fld>
            <a:endParaRPr lang="en-US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89784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3C369-4672-487E-9DD0-0EA39D70383C}" type="slidenum">
              <a:rPr lang="en-US" smtClean="0"/>
              <a:pPr/>
              <a:t>51</a:t>
            </a:fld>
            <a:endParaRPr lang="en-US" dirty="0" smtClean="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18167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10D370-73B3-44DC-8E51-0B9397214F6D}" type="slidenum">
              <a:rPr lang="en-US" smtClean="0"/>
              <a:pPr/>
              <a:t>52</a:t>
            </a:fld>
            <a:endParaRPr lang="en-US" dirty="0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188007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CF5705-191F-49C3-8BF5-66D4CC563600}" type="slidenum">
              <a:rPr lang="en-US" smtClean="0"/>
              <a:pPr/>
              <a:t>53</a:t>
            </a:fld>
            <a:endParaRPr lang="en-US" dirty="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961222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EB91E9-BF7B-49E5-BF8F-F718226237C7}" type="slidenum">
              <a:rPr lang="en-US" smtClean="0"/>
              <a:pPr/>
              <a:t>54</a:t>
            </a:fld>
            <a:endParaRPr lang="en-US" dirty="0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097589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C7BA01-3146-4306-9B19-E7CF8EBDDC68}" type="slidenum">
              <a:rPr lang="en-US" smtClean="0"/>
              <a:pPr/>
              <a:t>55</a:t>
            </a:fld>
            <a:endParaRPr lang="en-US" dirty="0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24612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82B38-4A1A-4277-A624-48DB3BBDF84D}" type="slidenum">
              <a:rPr lang="en-US" smtClean="0"/>
              <a:pPr/>
              <a:t>56</a:t>
            </a:fld>
            <a:endParaRPr lang="en-US" dirty="0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935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9CAF3D-22FD-4041-83B1-9311560F3D1F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381735"/>
            <a:ext cx="5609943" cy="4150204"/>
          </a:xfrm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22920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582B38-4A1A-4277-A624-48DB3BBDF84D}" type="slidenum">
              <a:rPr lang="en-US" smtClean="0"/>
              <a:pPr/>
              <a:t>57</a:t>
            </a:fld>
            <a:endParaRPr lang="en-US" dirty="0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8549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4B2E01-575A-4A71-956E-4E733D9B400B}" type="slidenum">
              <a:rPr lang="en-US" smtClean="0"/>
              <a:pPr/>
              <a:t>58</a:t>
            </a:fld>
            <a:endParaRPr lang="en-US" dirty="0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670973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6239D1-D89C-4DF8-99FE-36C63ECFA2B5}" type="slidenum">
              <a:rPr lang="en-US" smtClean="0"/>
              <a:pPr/>
              <a:t>59</a:t>
            </a:fld>
            <a:endParaRPr lang="en-US" dirty="0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234830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6239D1-D89C-4DF8-99FE-36C63ECFA2B5}" type="slidenum">
              <a:rPr lang="en-US" smtClean="0"/>
              <a:pPr/>
              <a:t>60</a:t>
            </a:fld>
            <a:endParaRPr lang="en-US" dirty="0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41414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B7D92B-BFC6-4119-8147-25F92FBE7911}" type="slidenum">
              <a:rPr lang="en-US" smtClean="0"/>
              <a:pPr/>
              <a:t>61</a:t>
            </a:fld>
            <a:endParaRPr lang="en-US" dirty="0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08597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CA9A8-6F23-4CC2-B15F-D47A86999BE8}" type="slidenum">
              <a:rPr lang="en-US" smtClean="0"/>
              <a:pPr/>
              <a:t>62</a:t>
            </a:fld>
            <a:endParaRPr lang="en-US" dirty="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573523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B9B214-0346-49C3-B2BD-D8694DEE6624}" type="slidenum">
              <a:rPr lang="en-US" smtClean="0"/>
              <a:pPr/>
              <a:t>63</a:t>
            </a:fld>
            <a:endParaRPr lang="en-US" dirty="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79278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07CE58-E24A-4D72-A265-A3F045C9B820}" type="slidenum">
              <a:rPr lang="en-US" smtClean="0"/>
              <a:pPr/>
              <a:t>64</a:t>
            </a:fld>
            <a:endParaRPr lang="en-US" dirty="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40083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0737F9-8A47-47FA-9754-E7812059F47E}" type="slidenum">
              <a:rPr lang="en-US" smtClean="0"/>
              <a:pPr/>
              <a:t>66</a:t>
            </a:fld>
            <a:endParaRPr lang="en-US" dirty="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92474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A1311-6EDE-4B9F-8A30-1FD94BC7556B}" type="slidenum">
              <a:rPr lang="en-US" smtClean="0"/>
              <a:pPr/>
              <a:t>67</a:t>
            </a:fld>
            <a:endParaRPr lang="en-US" dirty="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8038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CB677-EBE6-48F4-B5DB-EFB9447B07AB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43597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1FF47-A79B-4154-91EA-E4B796CE40DC}" type="slidenum">
              <a:rPr lang="en-US" smtClean="0"/>
              <a:pPr>
                <a:defRPr/>
              </a:pPr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15895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39F796-7274-4D71-8122-28F684453819}" type="slidenum">
              <a:rPr lang="en-US" smtClean="0"/>
              <a:pPr/>
              <a:t>70</a:t>
            </a:fld>
            <a:endParaRPr lang="en-US" dirty="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26383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1FF47-A79B-4154-91EA-E4B796CE40DC}" type="slidenum">
              <a:rPr lang="en-US" smtClean="0"/>
              <a:pPr>
                <a:defRPr/>
              </a:pPr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33006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21FF47-A79B-4154-91EA-E4B796CE40DC}" type="slidenum">
              <a:rPr lang="en-US" smtClean="0"/>
              <a:pPr>
                <a:defRPr/>
              </a:pPr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37163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58E18B-E31D-4F04-85E0-D1D09C75597C}" type="slidenum">
              <a:rPr lang="en-US" smtClean="0"/>
              <a:pPr/>
              <a:t>73</a:t>
            </a:fld>
            <a:endParaRPr lang="en-US" dirty="0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33958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76F4FB-A93A-47BA-8F9B-8CC309022B83}" type="slidenum">
              <a:rPr lang="en-US" smtClean="0"/>
              <a:pPr/>
              <a:t>74</a:t>
            </a:fld>
            <a:endParaRPr lang="en-US" dirty="0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00376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788AB-D78F-490D-811F-4EB1A4345A11}" type="slidenum">
              <a:rPr lang="en-US" smtClean="0"/>
              <a:pPr/>
              <a:t>75</a:t>
            </a:fld>
            <a:endParaRPr lang="en-US" dirty="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01947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B641BC-2675-49D6-BF1B-0566E7B29186}" type="slidenum">
              <a:rPr lang="en-US" smtClean="0"/>
              <a:pPr/>
              <a:t>76</a:t>
            </a:fld>
            <a:endParaRPr lang="en-US" dirty="0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3190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BB8564-C32A-4886-B3D7-EB123E3AE55A}" type="slidenum">
              <a:rPr lang="en-US" smtClean="0"/>
              <a:pPr/>
              <a:t>77</a:t>
            </a:fld>
            <a:endParaRPr lang="en-US" dirty="0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71202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6E7A24-B9FF-458E-BCC4-3B3C3182855A}" type="slidenum">
              <a:rPr lang="en-US" smtClean="0"/>
              <a:pPr/>
              <a:t>78</a:t>
            </a:fld>
            <a:endParaRPr lang="en-US" dirty="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7355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CB677-EBE6-48F4-B5DB-EFB9447B07AB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201750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72F7BB-6E87-4B9B-A055-358DDA2FEB2C}" type="slidenum">
              <a:rPr lang="en-US" smtClean="0"/>
              <a:pPr/>
              <a:t>79</a:t>
            </a:fld>
            <a:endParaRPr lang="en-US" dirty="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049466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72F7BB-6E87-4B9B-A055-358DDA2FEB2C}" type="slidenum">
              <a:rPr lang="en-US" smtClean="0"/>
              <a:pPr/>
              <a:t>80</a:t>
            </a:fld>
            <a:endParaRPr lang="en-US" dirty="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1918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EFC081-D6BD-4448-9D0C-5B125864586A}" type="slidenum">
              <a:rPr lang="en-US" smtClean="0"/>
              <a:pPr/>
              <a:t>84</a:t>
            </a:fld>
            <a:endParaRPr lang="en-US" dirty="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2282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CB677-EBE6-48F4-B5DB-EFB9447B07AB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7150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9CB677-EBE6-48F4-B5DB-EFB9447B07AB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690563"/>
            <a:ext cx="4614863" cy="3460750"/>
          </a:xfrm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02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600" dirty="0">
                <a:solidFill>
                  <a:schemeClr val="bg1"/>
                </a:solidFill>
                <a:latin typeface="Arial" pitchFamily="34" charset="0"/>
              </a:rPr>
              <a:t>© </a:t>
            </a:r>
            <a:r>
              <a:rPr lang="en-US" sz="600" dirty="0" err="1">
                <a:solidFill>
                  <a:schemeClr val="bg1"/>
                </a:solidFill>
                <a:latin typeface="Arial" pitchFamily="34" charset="0"/>
              </a:rPr>
              <a:t>CUTR</a:t>
            </a:r>
            <a:r>
              <a:rPr lang="en-US" sz="600" dirty="0">
                <a:solidFill>
                  <a:schemeClr val="bg1"/>
                </a:solidFill>
                <a:latin typeface="Arial" pitchFamily="34" charset="0"/>
              </a:rPr>
              <a:t>/USF </a:t>
            </a:r>
            <a:r>
              <a:rPr lang="en-US" sz="600" dirty="0" smtClean="0">
                <a:solidFill>
                  <a:schemeClr val="bg1"/>
                </a:solidFill>
                <a:latin typeface="Arial" pitchFamily="34" charset="0"/>
              </a:rPr>
              <a:t>2016</a:t>
            </a: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n-US" sz="18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01675" y="2492375"/>
            <a:ext cx="7772400" cy="1470025"/>
          </a:xfrm>
          <a:ln/>
        </p:spPr>
        <p:txBody>
          <a:bodyPr/>
          <a:lstStyle>
            <a:lvl1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  <a:defRPr sz="4000">
                <a:solidFill>
                  <a:srgbClr val="0066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/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latin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6138" y="-60325"/>
            <a:ext cx="2093912" cy="6232525"/>
          </a:xfr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-60325"/>
            <a:ext cx="6129338" cy="6232525"/>
          </a:xfr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60325"/>
            <a:ext cx="8229600" cy="11430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914400" y="-60325"/>
            <a:ext cx="8229600" cy="11430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060450" y="1646238"/>
            <a:ext cx="4038600" cy="2185987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251450" y="1646238"/>
            <a:ext cx="4038600" cy="2185987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1060450" y="3984625"/>
            <a:ext cx="4038600" cy="2187575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51450" y="3984625"/>
            <a:ext cx="4038600" cy="2187575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1" y="6381750"/>
            <a:ext cx="793750" cy="476250"/>
          </a:xfrm>
          <a:prstGeom prst="rect">
            <a:avLst/>
          </a:prstGeom>
        </p:spPr>
        <p:txBody>
          <a:bodyPr lIns="103236" tIns="51618" rIns="103236" bIns="51618"/>
          <a:lstStyle>
            <a:lvl1pPr>
              <a:defRPr>
                <a:latin typeface="Arial" pitchFamily="34" charset="0"/>
              </a:defRPr>
            </a:lvl1pPr>
          </a:lstStyle>
          <a:p>
            <a:fld id="{97B85A53-9931-4BAE-832A-2EAAD733E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320842" y="1425087"/>
            <a:ext cx="8466667" cy="4479643"/>
          </a:xfrm>
        </p:spPr>
        <p:txBody>
          <a:bodyPr/>
          <a:lstStyle>
            <a:lvl1pPr>
              <a:buClrTx/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77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0053" y="1447800"/>
            <a:ext cx="8229600" cy="4525962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latin typeface="Arial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0450" y="1646238"/>
            <a:ext cx="4038600" cy="4525962"/>
          </a:xfr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1450" y="1646238"/>
            <a:ext cx="4038600" cy="4525962"/>
          </a:xfr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-60325"/>
            <a:ext cx="8229600" cy="114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295400"/>
            <a:ext cx="8229600" cy="4525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6325" name="Text Box 5"/>
          <p:cNvSpPr txBox="1">
            <a:spLocks noChangeArrowheads="1"/>
          </p:cNvSpPr>
          <p:nvPr userDrawn="1"/>
        </p:nvSpPr>
        <p:spPr bwMode="auto">
          <a:xfrm>
            <a:off x="838200" y="5943600"/>
            <a:ext cx="2895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600" dirty="0">
                <a:solidFill>
                  <a:schemeClr val="bg1"/>
                </a:solidFill>
                <a:latin typeface="Arial" pitchFamily="34" charset="0"/>
              </a:rPr>
              <a:t>© </a:t>
            </a:r>
            <a:r>
              <a:rPr lang="en-US" sz="600" dirty="0" err="1">
                <a:solidFill>
                  <a:schemeClr val="bg1"/>
                </a:solidFill>
                <a:latin typeface="Arial" pitchFamily="34" charset="0"/>
              </a:rPr>
              <a:t>CUTR</a:t>
            </a:r>
            <a:r>
              <a:rPr lang="en-US" sz="600" dirty="0">
                <a:solidFill>
                  <a:schemeClr val="bg1"/>
                </a:solidFill>
                <a:latin typeface="Arial" pitchFamily="34" charset="0"/>
              </a:rPr>
              <a:t>/USF </a:t>
            </a:r>
            <a:r>
              <a:rPr lang="en-US" sz="600" dirty="0" smtClean="0">
                <a:solidFill>
                  <a:schemeClr val="bg1"/>
                </a:solidFill>
                <a:latin typeface="Arial" pitchFamily="34" charset="0"/>
              </a:rPr>
              <a:t>2016</a:t>
            </a:r>
            <a:r>
              <a:rPr lang="en-US" sz="1800" dirty="0" smtClean="0">
                <a:solidFill>
                  <a:schemeClr val="bg1"/>
                </a:solidFill>
                <a:latin typeface="Arial" pitchFamily="34" charset="0"/>
              </a:rPr>
              <a:t> </a:t>
            </a:r>
            <a:endParaRPr lang="en-US" sz="1800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1" r:id="rId1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Zurich BdEx B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n"/>
        <a:defRPr sz="2400">
          <a:solidFill>
            <a:srgbClr val="0066CC"/>
          </a:solidFill>
          <a:latin typeface="Arial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–"/>
        <a:defRPr sz="2000">
          <a:solidFill>
            <a:srgbClr val="0066CC"/>
          </a:solidFill>
          <a:latin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125000"/>
        <a:buChar char="•"/>
        <a:defRPr>
          <a:solidFill>
            <a:srgbClr val="0066CC"/>
          </a:solidFill>
          <a:latin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Times New Roman" pitchFamily="18" charset="0"/>
        <a:buChar char="–"/>
        <a:defRPr sz="1600">
          <a:solidFill>
            <a:srgbClr val="0066CC"/>
          </a:solidFill>
          <a:latin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Arial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" pitchFamily="2" charset="2"/>
        <a:buChar char="n"/>
        <a:defRPr sz="1400">
          <a:solidFill>
            <a:srgbClr val="0066CC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wmf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wmf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30.jpeg"/><Relationship Id="rId7" Type="http://schemas.openxmlformats.org/officeDocument/2006/relationships/hyperlink" Target="http://www.seefloridago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efloridago.com/" TargetMode="External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7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hyperlink" Target="http://www.seefloridago.com/" TargetMode="External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wmf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7.jpe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wmf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8.wmf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10" Type="http://schemas.openxmlformats.org/officeDocument/2006/relationships/image" Target="../media/image8.wmf"/><Relationship Id="rId4" Type="http://schemas.openxmlformats.org/officeDocument/2006/relationships/diagramData" Target="../diagrams/data4.xml"/><Relationship Id="rId9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wmf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48.wmf"/><Relationship Id="rId7" Type="http://schemas.openxmlformats.org/officeDocument/2006/relationships/diagramLayout" Target="../diagrams/layout6.xml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6.xml"/><Relationship Id="rId11" Type="http://schemas.openxmlformats.org/officeDocument/2006/relationships/image" Target="../media/image55.png"/><Relationship Id="rId5" Type="http://schemas.openxmlformats.org/officeDocument/2006/relationships/image" Target="../media/image8.wmf"/><Relationship Id="rId10" Type="http://schemas.microsoft.com/office/2007/relationships/diagramDrawing" Target="../diagrams/drawing6.xml"/><Relationship Id="rId4" Type="http://schemas.openxmlformats.org/officeDocument/2006/relationships/image" Target="../media/image7.wmf"/><Relationship Id="rId9" Type="http://schemas.openxmlformats.org/officeDocument/2006/relationships/diagramColors" Target="../diagrams/colors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7.wmf"/><Relationship Id="rId7" Type="http://schemas.openxmlformats.org/officeDocument/2006/relationships/diagramQuickStyle" Target="../diagrams/quickStyle7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8.wmf"/><Relationship Id="rId9" Type="http://schemas.microsoft.com/office/2007/relationships/diagramDrawing" Target="../diagrams/drawing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7.wmf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8.wmf"/><Relationship Id="rId9" Type="http://schemas.microsoft.com/office/2007/relationships/diagramDrawing" Target="../diagrams/drawing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60.png"/><Relationship Id="rId7" Type="http://schemas.openxmlformats.org/officeDocument/2006/relationships/diagramColors" Target="../diagrams/colors9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8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8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4.jpeg"/><Relationship Id="rId4" Type="http://schemas.openxmlformats.org/officeDocument/2006/relationships/image" Target="../media/image6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13" Type="http://schemas.microsoft.com/office/2007/relationships/diagramDrawing" Target="../diagrams/drawing11.xml"/><Relationship Id="rId18" Type="http://schemas.microsoft.com/office/2007/relationships/diagramDrawing" Target="../diagrams/drawing12.xml"/><Relationship Id="rId3" Type="http://schemas.openxmlformats.org/officeDocument/2006/relationships/notesSlide" Target="../notesSlides/notesSlide42.xml"/><Relationship Id="rId7" Type="http://schemas.openxmlformats.org/officeDocument/2006/relationships/diagramColors" Target="../diagrams/colors10.xml"/><Relationship Id="rId12" Type="http://schemas.openxmlformats.org/officeDocument/2006/relationships/diagramColors" Target="../diagrams/colors11.xml"/><Relationship Id="rId17" Type="http://schemas.openxmlformats.org/officeDocument/2006/relationships/diagramColors" Target="../diagrams/colors12.xml"/><Relationship Id="rId2" Type="http://schemas.openxmlformats.org/officeDocument/2006/relationships/slideLayout" Target="../slideLayouts/slideLayout2.xml"/><Relationship Id="rId16" Type="http://schemas.openxmlformats.org/officeDocument/2006/relationships/diagramQuickStyle" Target="../diagrams/quickStyle12.xml"/><Relationship Id="rId1" Type="http://schemas.openxmlformats.org/officeDocument/2006/relationships/tags" Target="../tags/tag1.xml"/><Relationship Id="rId6" Type="http://schemas.openxmlformats.org/officeDocument/2006/relationships/diagramQuickStyle" Target="../diagrams/quickStyle10.xml"/><Relationship Id="rId11" Type="http://schemas.openxmlformats.org/officeDocument/2006/relationships/diagramQuickStyle" Target="../diagrams/quickStyle11.xml"/><Relationship Id="rId5" Type="http://schemas.openxmlformats.org/officeDocument/2006/relationships/diagramLayout" Target="../diagrams/layout10.xml"/><Relationship Id="rId15" Type="http://schemas.openxmlformats.org/officeDocument/2006/relationships/diagramLayout" Target="../diagrams/layout12.xml"/><Relationship Id="rId10" Type="http://schemas.openxmlformats.org/officeDocument/2006/relationships/diagramLayout" Target="../diagrams/layout11.xml"/><Relationship Id="rId19" Type="http://schemas.openxmlformats.org/officeDocument/2006/relationships/image" Target="../media/image7.wmf"/><Relationship Id="rId4" Type="http://schemas.openxmlformats.org/officeDocument/2006/relationships/diagramData" Target="../diagrams/data10.xml"/><Relationship Id="rId9" Type="http://schemas.openxmlformats.org/officeDocument/2006/relationships/diagramData" Target="../diagrams/data11.xml"/><Relationship Id="rId14" Type="http://schemas.openxmlformats.org/officeDocument/2006/relationships/diagramData" Target="../diagrams/data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8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.w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hyperlink" Target="http://www.seefloridago.com/" TargetMode="External"/><Relationship Id="rId4" Type="http://schemas.openxmlformats.org/officeDocument/2006/relationships/image" Target="../media/image83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pn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edbikeimages.org/imageDetail.cfm" TargetMode="External"/><Relationship Id="rId3" Type="http://schemas.openxmlformats.org/officeDocument/2006/relationships/image" Target="../media/image87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10" Type="http://schemas.openxmlformats.org/officeDocument/2006/relationships/image" Target="../media/image91.jpeg"/><Relationship Id="rId4" Type="http://schemas.openxmlformats.org/officeDocument/2006/relationships/image" Target="../media/image88.jpeg"/><Relationship Id="rId9" Type="http://schemas.openxmlformats.org/officeDocument/2006/relationships/image" Target="../media/image90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wmf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104.jpe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png"/><Relationship Id="rId9" Type="http://schemas.openxmlformats.org/officeDocument/2006/relationships/image" Target="../media/image8.wmf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1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6.png"/><Relationship Id="rId4" Type="http://schemas.openxmlformats.org/officeDocument/2006/relationships/image" Target="../media/image125.pn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13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2568575"/>
            <a:ext cx="7772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The Art &amp; Science of Transportation Planning: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8862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/>
              <a:t>Modeling, Jargon, and Other Technicalities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sp>
        <p:nvSpPr>
          <p:cNvPr id="340999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380999" y="914400"/>
            <a:ext cx="5063753" cy="4975225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buNone/>
            </a:pPr>
            <a:r>
              <a:rPr lang="en-US" sz="2000" b="1" dirty="0"/>
              <a:t> </a:t>
            </a:r>
            <a:r>
              <a:rPr lang="en-US" sz="2000" b="1" dirty="0" smtClean="0"/>
              <a:t>    </a:t>
            </a:r>
            <a:r>
              <a:rPr lang="en-US" sz="2400" b="1" dirty="0" smtClean="0">
                <a:solidFill>
                  <a:srgbClr val="00B050"/>
                </a:solidFill>
              </a:rPr>
              <a:t>Federal-aid Highway System </a:t>
            </a:r>
          </a:p>
          <a:p>
            <a:pPr marL="914400" lvl="1" indent="-457200" eaLnBrk="1" hangingPunct="1">
              <a:lnSpc>
                <a:spcPct val="120000"/>
              </a:lnSpc>
              <a:buFont typeface="+mj-lt"/>
              <a:buAutoNum type="arabicPeriod"/>
            </a:pPr>
            <a:r>
              <a:rPr lang="en-US" sz="2000" b="1" dirty="0" smtClean="0"/>
              <a:t>National Highway System (NHS)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Interstate Highway System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Major arterials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Serves national defense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Connections to intermodal facilities</a:t>
            </a:r>
          </a:p>
          <a:p>
            <a:pPr marL="914400" lvl="1" indent="-457200" eaLnBrk="1" hangingPunct="1">
              <a:lnSpc>
                <a:spcPct val="120000"/>
              </a:lnSpc>
              <a:buFont typeface="+mj-lt"/>
              <a:buAutoNum type="arabicPeriod"/>
            </a:pPr>
            <a:r>
              <a:rPr lang="en-US" sz="2000" b="1" dirty="0" smtClean="0"/>
              <a:t>Interstate Highway System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Connects major urban and industrial centers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Serves national defense</a:t>
            </a:r>
          </a:p>
          <a:p>
            <a:pPr lvl="2" eaLnBrk="1" hangingPunct="1">
              <a:lnSpc>
                <a:spcPct val="130000"/>
              </a:lnSpc>
            </a:pPr>
            <a:r>
              <a:rPr lang="en-US" sz="1600" b="1" dirty="0" smtClean="0"/>
              <a:t>Connects to Canadian and Mexican corridors</a:t>
            </a:r>
          </a:p>
        </p:txBody>
      </p:sp>
      <p:pic>
        <p:nvPicPr>
          <p:cNvPr id="1027" name="Picture 3" descr="C:\Users\seggerman\Documents\Misc\graphics\seefloridago\Hwy_27_Okeechobee_Road_Sign500x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753" y="914401"/>
            <a:ext cx="3546847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seggerman\Documents\Misc\graphics\seefloridago\Interstate_195_in_Miami500x33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8" r="72" b="27929"/>
          <a:stretch/>
        </p:blipFill>
        <p:spPr bwMode="auto">
          <a:xfrm>
            <a:off x="5410200" y="3429000"/>
            <a:ext cx="256032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NHS in Florida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685800" y="6400800"/>
            <a:ext cx="53340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ftp://ftp.dot.state.fl.us/fdot/co/planning/transtat/gis/nhs_maps/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" t="2393" r="2076" b="2829"/>
          <a:stretch/>
        </p:blipFill>
        <p:spPr bwMode="auto">
          <a:xfrm>
            <a:off x="1003300" y="888999"/>
            <a:ext cx="7917962" cy="5029201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0924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sp>
        <p:nvSpPr>
          <p:cNvPr id="3430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206500"/>
            <a:ext cx="4648201" cy="50419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2000" b="1" dirty="0" smtClean="0"/>
              <a:t>State Highway System (SHS)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Interstates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All rural arterials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800" b="1" dirty="0" smtClean="0"/>
              <a:t>Most urban arterials</a:t>
            </a:r>
          </a:p>
          <a:p>
            <a:pPr lvl="1" eaLnBrk="1" hangingPunct="1">
              <a:lnSpc>
                <a:spcPct val="110000"/>
              </a:lnSpc>
            </a:pPr>
            <a:endParaRPr lang="en-US" sz="2000" b="1" dirty="0" smtClean="0"/>
          </a:p>
          <a:p>
            <a:pPr eaLnBrk="1" hangingPunct="1">
              <a:lnSpc>
                <a:spcPct val="110000"/>
              </a:lnSpc>
            </a:pPr>
            <a:r>
              <a:rPr lang="en-US" sz="2000" b="1" dirty="0"/>
              <a:t>Strategic Intermodal System (SIS)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600" b="1" dirty="0"/>
              <a:t>Statewide or interregional significance  = </a:t>
            </a:r>
            <a:r>
              <a:rPr lang="en-US" sz="1600" b="1" dirty="0">
                <a:solidFill>
                  <a:srgbClr val="92D050"/>
                </a:solidFill>
              </a:rPr>
              <a:t>STRATEGIC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600" b="1" dirty="0"/>
              <a:t>All forms of transportation and linkages between them = </a:t>
            </a:r>
            <a:r>
              <a:rPr lang="en-US" sz="1600" b="1" dirty="0">
                <a:solidFill>
                  <a:srgbClr val="92D050"/>
                </a:solidFill>
              </a:rPr>
              <a:t>INTERMODAL</a:t>
            </a:r>
          </a:p>
          <a:p>
            <a:pPr lvl="1" eaLnBrk="1" hangingPunct="1">
              <a:lnSpc>
                <a:spcPct val="110000"/>
              </a:lnSpc>
            </a:pPr>
            <a:r>
              <a:rPr lang="en-US" sz="1600" b="1" dirty="0"/>
              <a:t>Integrates facilities, services, modes, and linkages = </a:t>
            </a:r>
            <a:r>
              <a:rPr lang="en-US" sz="1600" b="1" dirty="0">
                <a:solidFill>
                  <a:srgbClr val="92D050"/>
                </a:solidFill>
              </a:rPr>
              <a:t>SYSTEM</a:t>
            </a:r>
          </a:p>
          <a:p>
            <a:pPr eaLnBrk="1" hangingPunct="1">
              <a:lnSpc>
                <a:spcPct val="170000"/>
              </a:lnSpc>
            </a:pPr>
            <a:endParaRPr lang="en-US" sz="2400" b="1" dirty="0" smtClean="0"/>
          </a:p>
        </p:txBody>
      </p:sp>
      <p:pic>
        <p:nvPicPr>
          <p:cNvPr id="9" name="Picture 2" descr="C:\Users\seggerman\Documents\Misc\graphics\seefloridago\Construction_at_SR9AJTB357x5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18930" r="39976" b="18210"/>
          <a:stretch/>
        </p:blipFill>
        <p:spPr bwMode="auto">
          <a:xfrm>
            <a:off x="5562600" y="1463040"/>
            <a:ext cx="137160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eggerman\Documents\Misc\graphics\seefloridago\Interstate_Orlando500x375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97" t="20557" r="11604" b="23124"/>
          <a:stretch/>
        </p:blipFill>
        <p:spPr bwMode="auto">
          <a:xfrm>
            <a:off x="6934200" y="1463040"/>
            <a:ext cx="1828800" cy="201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eggerman\Documents\Misc\graphics\seefloridago\Interstate_Signs500x35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0" t="27813" r="1" b="18406"/>
          <a:stretch/>
        </p:blipFill>
        <p:spPr bwMode="auto">
          <a:xfrm>
            <a:off x="5562600" y="3931920"/>
            <a:ext cx="32004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1" name="Picture 8" descr="MCj035197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30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30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30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30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30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30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30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0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30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Transportation Systems - SIS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0299" y="847727"/>
            <a:ext cx="7908902" cy="5248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38200" y="6396335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dirty="0" smtClean="0">
                <a:solidFill>
                  <a:schemeClr val="bg1"/>
                </a:solidFill>
                <a:latin typeface="Arial" pitchFamily="34" charset="0"/>
              </a:rPr>
              <a:t>http://www.dot.state.fl.us/planning/sis/</a:t>
            </a:r>
            <a:endParaRPr lang="en-US" sz="2400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036063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eggerman\Documents\Misc\graphics\seefloridago\School_Bus_Turning_Left_500x37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511" y="1066800"/>
            <a:ext cx="2836489" cy="212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seggerman\Documents\Misc\graphics\seefloridago\Airplane_in_Flight500x3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3533089"/>
            <a:ext cx="3733800" cy="2486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6115" name="Picture 3" descr="ship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657600" y="2743200"/>
            <a:ext cx="3105499" cy="205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6116" name="Picture 4" descr="train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6324600" y="4114800"/>
            <a:ext cx="2819400" cy="1883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sp>
        <p:nvSpPr>
          <p:cNvPr id="3461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060450" y="838200"/>
            <a:ext cx="5035550" cy="5181600"/>
          </a:xfrm>
        </p:spPr>
        <p:txBody>
          <a:bodyPr/>
          <a:lstStyle/>
          <a:p>
            <a:pPr eaLnBrk="1" hangingPunct="1"/>
            <a:r>
              <a:rPr lang="en-US" dirty="0" smtClean="0"/>
              <a:t>Airports/seaports/rail</a:t>
            </a:r>
          </a:p>
          <a:p>
            <a:pPr lvl="1" eaLnBrk="1" hangingPunct="1"/>
            <a:r>
              <a:rPr lang="en-US" dirty="0" smtClean="0"/>
              <a:t>Major traffic generators</a:t>
            </a:r>
          </a:p>
          <a:p>
            <a:pPr lvl="1" eaLnBrk="1" hangingPunct="1"/>
            <a:r>
              <a:rPr lang="en-US" dirty="0" smtClean="0"/>
              <a:t>Appointed authorities or private enterprises</a:t>
            </a:r>
          </a:p>
          <a:p>
            <a:pPr lvl="1" eaLnBrk="1" hangingPunct="1"/>
            <a:r>
              <a:rPr lang="en-US" dirty="0" smtClean="0"/>
              <a:t>MPO coordinates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</a:t>
            </a:r>
            <a:r>
              <a:rPr lang="en-US" sz="1000" u="sng" dirty="0" smtClean="0">
                <a:solidFill>
                  <a:schemeClr val="bg1"/>
                </a:solidFill>
                <a:latin typeface="Arial" pitchFamily="34" charset="0"/>
                <a:hlinkClick r:id="rId7"/>
              </a:rPr>
              <a:t>www.seefloridago.com</a:t>
            </a:r>
            <a:endParaRPr lang="en-US" sz="1000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1" name="Picture 8" descr="MCj0351971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sp>
        <p:nvSpPr>
          <p:cNvPr id="3461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060450" y="838200"/>
            <a:ext cx="4502150" cy="5181600"/>
          </a:xfrm>
        </p:spPr>
        <p:txBody>
          <a:bodyPr/>
          <a:lstStyle/>
          <a:p>
            <a:pPr eaLnBrk="1" hangingPunct="1"/>
            <a:r>
              <a:rPr lang="en-US" dirty="0" smtClean="0"/>
              <a:t>Bus transit</a:t>
            </a:r>
          </a:p>
          <a:p>
            <a:pPr lvl="1" eaLnBrk="1" hangingPunct="1"/>
            <a:r>
              <a:rPr lang="en-US" dirty="0" smtClean="0"/>
              <a:t>Dependent on roadway network</a:t>
            </a:r>
          </a:p>
          <a:p>
            <a:pPr lvl="1" eaLnBrk="1" hangingPunct="1"/>
            <a:r>
              <a:rPr lang="en-US" dirty="0" smtClean="0"/>
              <a:t>Local governments/transit authorities</a:t>
            </a:r>
          </a:p>
          <a:p>
            <a:pPr lvl="1" eaLnBrk="1" hangingPunct="1"/>
            <a:r>
              <a:rPr lang="en-US" dirty="0" smtClean="0"/>
              <a:t>Fed/state capital funding must appear in TIP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</a:t>
            </a:r>
            <a:r>
              <a:rPr lang="en-US" sz="1000" u="sng" dirty="0" smtClean="0">
                <a:solidFill>
                  <a:schemeClr val="bg1"/>
                </a:solidFill>
                <a:latin typeface="Arial" pitchFamily="34" charset="0"/>
                <a:hlinkClick r:id="rId3"/>
              </a:rPr>
              <a:t>www.seefloridago.com</a:t>
            </a:r>
            <a:endParaRPr lang="en-US" sz="1000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2050" name="Picture 2" descr="C:\Users\seggerman\Documents\Misc\graphics\seefloridago\Buses_500x37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128" y="3908634"/>
            <a:ext cx="2618672" cy="1958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eggerman\Documents\Misc\graphics\seefloridago\Orlando_Lymmo_bus500x3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316" y="3049587"/>
            <a:ext cx="3757084" cy="2817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eggerman\Documents\Misc\graphics\seefloridago\South_Miami_Bus500x33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149" y="1233487"/>
            <a:ext cx="2381251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MCj0351971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14400" y="838200"/>
            <a:ext cx="7315200" cy="5268724"/>
            <a:chOff x="2590800" y="838200"/>
            <a:chExt cx="7315200" cy="5268724"/>
          </a:xfrm>
        </p:grpSpPr>
        <p:pic>
          <p:nvPicPr>
            <p:cNvPr id="9" name="Picture 8" descr="C:\Users\seggerman\AppData\Local\Microsoft\Windows\Temporary Internet Files\Content.Word\Map_2013_outlines-01.jp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334"/>
            <a:stretch/>
          </p:blipFill>
          <p:spPr bwMode="auto">
            <a:xfrm>
              <a:off x="2590800" y="1001525"/>
              <a:ext cx="7315200" cy="5105399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029200" y="838200"/>
              <a:ext cx="4114800" cy="661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>
                  <a:latin typeface="Arial" pitchFamily="34" charset="0"/>
                </a:rPr>
                <a:t>Map of Florida fixed-route transit systems.</a:t>
              </a:r>
              <a:endParaRPr lang="en-US" b="1" dirty="0">
                <a:latin typeface="Arial" pitchFamily="34" charset="0"/>
              </a:endParaRPr>
            </a:p>
            <a:p>
              <a:r>
                <a:rPr lang="en-US" sz="1100" dirty="0">
                  <a:latin typeface="Arial" pitchFamily="34" charset="0"/>
                </a:rPr>
                <a:t>Source: National Center for Transit </a:t>
              </a:r>
              <a:r>
                <a:rPr lang="en-US" sz="1100" dirty="0" smtClean="0">
                  <a:latin typeface="Arial" pitchFamily="34" charset="0"/>
                </a:rPr>
                <a:t>Research</a:t>
              </a:r>
              <a:endParaRPr lang="en-US" dirty="0">
                <a:latin typeface="Arial" pitchFamily="34" charset="0"/>
              </a:endParaRPr>
            </a:p>
            <a:p>
              <a:endParaRPr lang="en-US" dirty="0">
                <a:latin typeface="Arial" pitchFamily="34" charset="0"/>
              </a:endParaRPr>
            </a:p>
          </p:txBody>
        </p:sp>
      </p:grpSp>
      <p:pic>
        <p:nvPicPr>
          <p:cNvPr id="7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267728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2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Systems</a:t>
            </a:r>
          </a:p>
        </p:txBody>
      </p:sp>
      <p:sp>
        <p:nvSpPr>
          <p:cNvPr id="346121" name="Rectangle 9"/>
          <p:cNvSpPr>
            <a:spLocks noGrp="1" noChangeArrowheads="1"/>
          </p:cNvSpPr>
          <p:nvPr>
            <p:ph type="body" idx="1"/>
          </p:nvPr>
        </p:nvSpPr>
        <p:spPr>
          <a:xfrm>
            <a:off x="1060450" y="838200"/>
            <a:ext cx="5035550" cy="5181600"/>
          </a:xfrm>
        </p:spPr>
        <p:txBody>
          <a:bodyPr/>
          <a:lstStyle/>
          <a:p>
            <a:pPr eaLnBrk="1" hangingPunct="1"/>
            <a:r>
              <a:rPr lang="en-US" dirty="0" smtClean="0"/>
              <a:t>Bicycle/pedestrian</a:t>
            </a:r>
          </a:p>
          <a:p>
            <a:pPr lvl="1" eaLnBrk="1" hangingPunct="1"/>
            <a:r>
              <a:rPr lang="en-US" dirty="0" smtClean="0"/>
              <a:t>Treated as roadway amenities</a:t>
            </a:r>
          </a:p>
          <a:p>
            <a:pPr lvl="1" eaLnBrk="1" hangingPunct="1"/>
            <a:r>
              <a:rPr lang="en-US" dirty="0" smtClean="0"/>
              <a:t>Increased public demand for more sidewalks and bicycle facilities</a:t>
            </a:r>
          </a:p>
          <a:p>
            <a:pPr lvl="1" eaLnBrk="1" hangingPunct="1"/>
            <a:r>
              <a:rPr lang="en-US" dirty="0" smtClean="0"/>
              <a:t>High crash rate</a:t>
            </a:r>
          </a:p>
        </p:txBody>
      </p:sp>
      <p:pic>
        <p:nvPicPr>
          <p:cNvPr id="346117" name="Picture 5" descr="bike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143000" y="3048000"/>
            <a:ext cx="1946275" cy="291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6119" name="Picture 7" descr="pedestrian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943600" y="992187"/>
            <a:ext cx="2635897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</a:t>
            </a:r>
            <a:r>
              <a:rPr lang="en-US" sz="1000" u="sng" dirty="0" smtClean="0">
                <a:solidFill>
                  <a:schemeClr val="bg1"/>
                </a:solidFill>
                <a:latin typeface="Arial" pitchFamily="34" charset="0"/>
                <a:hlinkClick r:id="rId5"/>
              </a:rPr>
              <a:t>www.seefloridago.com</a:t>
            </a:r>
            <a:endParaRPr lang="en-US" sz="1000" dirty="0" smtClean="0">
              <a:solidFill>
                <a:schemeClr val="bg1"/>
              </a:solidFill>
              <a:latin typeface="Arial" pitchFamily="34" charset="0"/>
            </a:endParaRP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81400" y="3124200"/>
            <a:ext cx="4961618" cy="28194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pic>
        <p:nvPicPr>
          <p:cNvPr id="9" name="Picture 8" descr="MCj0351971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Planning Context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231236886"/>
              </p:ext>
            </p:extLst>
          </p:nvPr>
        </p:nvGraphicFramePr>
        <p:xfrm>
          <a:off x="1828800" y="1447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Boundaries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066800"/>
            <a:ext cx="3200400" cy="48768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en-US" sz="1200" dirty="0" smtClean="0"/>
          </a:p>
          <a:p>
            <a:pPr lvl="1" eaLnBrk="1" hangingPunct="1"/>
            <a:endParaRPr lang="en-US" sz="1400" dirty="0" smtClean="0"/>
          </a:p>
          <a:p>
            <a:pPr lvl="1" eaLnBrk="1" hangingPunct="1"/>
            <a:endParaRPr lang="en-US" sz="1200" dirty="0" smtClean="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4724400" y="952500"/>
            <a:ext cx="3962400" cy="4953000"/>
          </a:xfrm>
          <a:prstGeom prst="rect">
            <a:avLst/>
          </a:prstGeom>
          <a:solidFill>
            <a:schemeClr val="bg1"/>
          </a:solidFill>
          <a:ln w="19050">
            <a:solidFill>
              <a:srgbClr val="33CC33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02757" name="Text Box 5"/>
          <p:cNvSpPr txBox="1">
            <a:spLocks noChangeArrowheads="1"/>
          </p:cNvSpPr>
          <p:nvPr/>
        </p:nvSpPr>
        <p:spPr bwMode="auto">
          <a:xfrm>
            <a:off x="1219200" y="4937125"/>
            <a:ext cx="3048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 Study Area Boundary </a:t>
            </a:r>
            <a:r>
              <a:rPr lang="en-US" sz="2000" dirty="0">
                <a:solidFill>
                  <a:srgbClr val="FF0066"/>
                </a:solidFill>
                <a:latin typeface="Arial" pitchFamily="34" charset="0"/>
              </a:rPr>
              <a:t>*</a:t>
            </a:r>
          </a:p>
        </p:txBody>
      </p:sp>
      <p:sp>
        <p:nvSpPr>
          <p:cNvPr id="202758" name="Text Box 6"/>
          <p:cNvSpPr txBox="1">
            <a:spLocks noChangeArrowheads="1"/>
          </p:cNvSpPr>
          <p:nvPr/>
        </p:nvSpPr>
        <p:spPr bwMode="auto">
          <a:xfrm>
            <a:off x="1219200" y="4098925"/>
            <a:ext cx="2971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Metropolitan Planning Area Boundary </a:t>
            </a:r>
            <a:r>
              <a:rPr lang="en-US" sz="2000" dirty="0">
                <a:solidFill>
                  <a:srgbClr val="FF0066"/>
                </a:solidFill>
                <a:latin typeface="Arial" pitchFamily="34" charset="0"/>
              </a:rPr>
              <a:t>*</a:t>
            </a:r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1143000" y="2839508"/>
            <a:ext cx="342900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Adjusted Census Urbanized Area Boundary               </a:t>
            </a:r>
            <a:r>
              <a:rPr lang="en-US" sz="1800" dirty="0">
                <a:solidFill>
                  <a:srgbClr val="0066CC"/>
                </a:solidFill>
                <a:latin typeface="Arial" pitchFamily="34" charset="0"/>
              </a:rPr>
              <a:t>(also called FHWA Urbanized Area Boundary)</a:t>
            </a:r>
            <a:endParaRPr lang="en-US" sz="1800" dirty="0">
              <a:latin typeface="Arial" pitchFamily="34" charset="0"/>
            </a:endParaRP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1295400" y="952500"/>
            <a:ext cx="31242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Census Urbanized Area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Boundary</a:t>
            </a: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>
              <a:latin typeface="Arial" pitchFamily="34" charset="0"/>
            </a:endParaRPr>
          </a:p>
        </p:txBody>
      </p:sp>
      <p:grpSp>
        <p:nvGrpSpPr>
          <p:cNvPr id="13321" name="Group 9"/>
          <p:cNvGrpSpPr>
            <a:grpSpLocks/>
          </p:cNvGrpSpPr>
          <p:nvPr/>
        </p:nvGrpSpPr>
        <p:grpSpPr bwMode="auto">
          <a:xfrm>
            <a:off x="4876800" y="1123950"/>
            <a:ext cx="3733800" cy="4610100"/>
            <a:chOff x="2352" y="528"/>
            <a:chExt cx="2784" cy="3360"/>
          </a:xfrm>
        </p:grpSpPr>
        <p:sp>
          <p:nvSpPr>
            <p:cNvPr id="13330" name="Rectangle 10"/>
            <p:cNvSpPr>
              <a:spLocks noChangeArrowheads="1"/>
            </p:cNvSpPr>
            <p:nvPr/>
          </p:nvSpPr>
          <p:spPr bwMode="auto">
            <a:xfrm>
              <a:off x="2688" y="832"/>
              <a:ext cx="2155" cy="2432"/>
            </a:xfrm>
            <a:prstGeom prst="rect">
              <a:avLst/>
            </a:prstGeom>
            <a:solidFill>
              <a:srgbClr val="CCFFCC">
                <a:alpha val="45882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Arial" pitchFamily="34" charset="0"/>
              </a:endParaRPr>
            </a:p>
          </p:txBody>
        </p:sp>
        <p:grpSp>
          <p:nvGrpSpPr>
            <p:cNvPr id="13331" name="Group 11"/>
            <p:cNvGrpSpPr>
              <a:grpSpLocks/>
            </p:cNvGrpSpPr>
            <p:nvPr/>
          </p:nvGrpSpPr>
          <p:grpSpPr bwMode="auto">
            <a:xfrm>
              <a:off x="2352" y="528"/>
              <a:ext cx="2784" cy="3360"/>
              <a:chOff x="2352" y="528"/>
              <a:chExt cx="2784" cy="3360"/>
            </a:xfrm>
          </p:grpSpPr>
          <p:sp>
            <p:nvSpPr>
              <p:cNvPr id="13332" name="Line 12"/>
              <p:cNvSpPr>
                <a:spLocks noChangeShapeType="1"/>
              </p:cNvSpPr>
              <p:nvPr/>
            </p:nvSpPr>
            <p:spPr bwMode="auto">
              <a:xfrm>
                <a:off x="4838" y="528"/>
                <a:ext cx="0" cy="336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3" name="Line 13"/>
              <p:cNvSpPr>
                <a:spLocks noChangeShapeType="1"/>
              </p:cNvSpPr>
              <p:nvPr/>
            </p:nvSpPr>
            <p:spPr bwMode="auto">
              <a:xfrm>
                <a:off x="2683" y="837"/>
                <a:ext cx="0" cy="2963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4" name="Line 14"/>
              <p:cNvSpPr>
                <a:spLocks noChangeShapeType="1"/>
              </p:cNvSpPr>
              <p:nvPr/>
            </p:nvSpPr>
            <p:spPr bwMode="auto">
              <a:xfrm>
                <a:off x="2683" y="3269"/>
                <a:ext cx="2155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5" name="Line 15"/>
              <p:cNvSpPr>
                <a:spLocks noChangeShapeType="1"/>
              </p:cNvSpPr>
              <p:nvPr/>
            </p:nvSpPr>
            <p:spPr bwMode="auto">
              <a:xfrm>
                <a:off x="2352" y="837"/>
                <a:ext cx="2486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6" name="Line 16"/>
              <p:cNvSpPr>
                <a:spLocks noChangeShapeType="1"/>
              </p:cNvSpPr>
              <p:nvPr/>
            </p:nvSpPr>
            <p:spPr bwMode="auto">
              <a:xfrm flipH="1">
                <a:off x="2385" y="3579"/>
                <a:ext cx="298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7" name="Line 17"/>
              <p:cNvSpPr>
                <a:spLocks noChangeShapeType="1"/>
              </p:cNvSpPr>
              <p:nvPr/>
            </p:nvSpPr>
            <p:spPr bwMode="auto">
              <a:xfrm flipH="1">
                <a:off x="2385" y="1854"/>
                <a:ext cx="298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13338" name="Line 18"/>
              <p:cNvSpPr>
                <a:spLocks noChangeShapeType="1"/>
              </p:cNvSpPr>
              <p:nvPr/>
            </p:nvSpPr>
            <p:spPr bwMode="auto">
              <a:xfrm flipH="1">
                <a:off x="4838" y="3888"/>
                <a:ext cx="298" cy="0"/>
              </a:xfrm>
              <a:prstGeom prst="line">
                <a:avLst/>
              </a:prstGeom>
              <a:noFill/>
              <a:ln w="19050">
                <a:solidFill>
                  <a:srgbClr val="0000FF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</p:grpSp>
      </p:grpSp>
      <p:sp>
        <p:nvSpPr>
          <p:cNvPr id="202771" name="Line 19"/>
          <p:cNvSpPr>
            <a:spLocks noChangeShapeType="1"/>
          </p:cNvSpPr>
          <p:nvPr/>
        </p:nvSpPr>
        <p:spPr bwMode="auto">
          <a:xfrm flipV="1">
            <a:off x="4267200" y="4495800"/>
            <a:ext cx="1905000" cy="6397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pic>
        <p:nvPicPr>
          <p:cNvPr id="202772" name="Picture 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905000"/>
            <a:ext cx="2316163" cy="2220913"/>
          </a:xfrm>
          <a:prstGeom prst="rect">
            <a:avLst/>
          </a:prstGeom>
          <a:noFill/>
          <a:ln w="19050">
            <a:solidFill>
              <a:srgbClr val="FF0066"/>
            </a:solidFill>
            <a:prstDash val="sysDot"/>
            <a:miter lim="800000"/>
            <a:headEnd/>
            <a:tailEnd/>
          </a:ln>
        </p:spPr>
      </p:pic>
      <p:sp>
        <p:nvSpPr>
          <p:cNvPr id="202773" name="Line 21"/>
          <p:cNvSpPr>
            <a:spLocks noChangeShapeType="1"/>
          </p:cNvSpPr>
          <p:nvPr/>
        </p:nvSpPr>
        <p:spPr bwMode="auto">
          <a:xfrm flipV="1">
            <a:off x="4191000" y="3733800"/>
            <a:ext cx="1752600" cy="533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02774" name="Line 22"/>
          <p:cNvSpPr>
            <a:spLocks noChangeShapeType="1"/>
          </p:cNvSpPr>
          <p:nvPr/>
        </p:nvSpPr>
        <p:spPr bwMode="auto">
          <a:xfrm flipV="1">
            <a:off x="4495800" y="2971800"/>
            <a:ext cx="160020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02775" name="Line 23"/>
          <p:cNvSpPr>
            <a:spLocks noChangeShapeType="1"/>
          </p:cNvSpPr>
          <p:nvPr/>
        </p:nvSpPr>
        <p:spPr bwMode="auto">
          <a:xfrm>
            <a:off x="4495800" y="1541054"/>
            <a:ext cx="2286000" cy="97354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02776" name="Text Box 24"/>
          <p:cNvSpPr txBox="1">
            <a:spLocks noChangeArrowheads="1"/>
          </p:cNvSpPr>
          <p:nvPr/>
        </p:nvSpPr>
        <p:spPr bwMode="auto">
          <a:xfrm>
            <a:off x="838200" y="5410200"/>
            <a:ext cx="3200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solidFill>
                  <a:srgbClr val="FF0066"/>
                </a:solidFill>
                <a:latin typeface="Arial" pitchFamily="34" charset="0"/>
              </a:rPr>
              <a:t>* Metropolitan Planning Responsibilities</a:t>
            </a:r>
          </a:p>
        </p:txBody>
      </p:sp>
      <p:pic>
        <p:nvPicPr>
          <p:cNvPr id="13328" name="Picture 26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371600" y="1563469"/>
            <a:ext cx="28194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Arial" pitchFamily="34" charset="0"/>
              </a:rPr>
              <a:t>…an area comprising an incorporated or census designated place, and the surrounding densely settled area that together have a minimum population of 50,000 or more…</a:t>
            </a:r>
            <a:endParaRPr lang="en-US" dirty="0">
              <a:solidFill>
                <a:srgbClr val="0070C0"/>
              </a:solidFill>
              <a:latin typeface="Arial" pitchFamily="34" charset="0"/>
            </a:endParaRPr>
          </a:p>
        </p:txBody>
      </p:sp>
      <p:pic>
        <p:nvPicPr>
          <p:cNvPr id="28" name="Picture 9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02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202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1000"/>
                                        <p:tgtEl>
                                          <p:spTgt spid="202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0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1000"/>
                                        <p:tgtEl>
                                          <p:spTgt spid="202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  <p:bldP spid="202759" grpId="0"/>
      <p:bldP spid="202760" grpId="0"/>
      <p:bldP spid="202771" grpId="0" animBg="1"/>
      <p:bldP spid="202773" grpId="0" animBg="1"/>
      <p:bldP spid="202774" grpId="0" animBg="1"/>
      <p:bldP spid="202775" grpId="0" animBg="1"/>
      <p:bldP spid="202776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7" name="Picture 9" descr="traffic_pollution040930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036733" y="762000"/>
            <a:ext cx="3107267" cy="2330451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37578" name="Picture 10" descr="buildi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62000" y="3548678"/>
            <a:ext cx="3396429" cy="2547322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37574" name="Picture 6" descr="traffic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562600" y="3409950"/>
            <a:ext cx="3581400" cy="2686050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37573" name="Picture 5" descr="land us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762000"/>
            <a:ext cx="3396429" cy="2211764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4105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-60325"/>
            <a:ext cx="8229600" cy="898525"/>
          </a:xfrm>
        </p:spPr>
        <p:txBody>
          <a:bodyPr/>
          <a:lstStyle/>
          <a:p>
            <a:pPr eaLnBrk="1" hangingPunct="1"/>
            <a:r>
              <a:rPr lang="en-US" dirty="0" smtClean="0"/>
              <a:t>Impacts of Planning Decisions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237579" name="Picture 11" descr="buildi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9000" y="1845501"/>
            <a:ext cx="3200400" cy="2824097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7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7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7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Boundaries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9200" y="1447800"/>
            <a:ext cx="3714708" cy="396554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" t="2119" r="6029" b="3893"/>
          <a:stretch/>
        </p:blipFill>
        <p:spPr bwMode="auto">
          <a:xfrm>
            <a:off x="5803899" y="1358900"/>
            <a:ext cx="2515395" cy="4368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6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8" name="Picture 9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9538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767" y="1143000"/>
            <a:ext cx="4986866" cy="4724400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7648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767" y="1143000"/>
            <a:ext cx="4986866" cy="4724400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7648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5767" y="1143000"/>
            <a:ext cx="4990581" cy="4727919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Urbanized Areas v. MPO Planning Areas</a:t>
            </a:r>
          </a:p>
        </p:txBody>
      </p:sp>
      <p:pic>
        <p:nvPicPr>
          <p:cNvPr id="14342" name="Picture 8" descr="MCj035197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4343" name="Picture 9" descr="MCj0355563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76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6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Urbanized Areas v. MPO Planning Areas</a:t>
            </a:r>
          </a:p>
        </p:txBody>
      </p:sp>
      <p:pic>
        <p:nvPicPr>
          <p:cNvPr id="14342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4343" name="Picture 9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14400" y="990600"/>
            <a:ext cx="4724400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Separate urbanized areas historically functioned separately economically</a:t>
            </a: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 smtClean="0">
              <a:solidFill>
                <a:srgbClr val="0066CC"/>
              </a:solidFill>
              <a:latin typeface="Arial" pitchFamily="34" charset="0"/>
            </a:endParaRP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As urbanized areas grow together, economic impacts follow</a:t>
            </a: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 smtClean="0">
              <a:solidFill>
                <a:srgbClr val="0066CC"/>
              </a:solidFill>
              <a:latin typeface="Arial" pitchFamily="34" charset="0"/>
            </a:endParaRP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Some areas with more than one urbanized area and/or MPO are planning as “regions”</a:t>
            </a: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2000" dirty="0" smtClean="0">
              <a:solidFill>
                <a:srgbClr val="0066CC"/>
              </a:solidFill>
              <a:latin typeface="Arial" pitchFamily="34" charset="0"/>
            </a:endParaRPr>
          </a:p>
          <a:p>
            <a:pPr marL="233363" indent="-233363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Examine what MPO Planning Boundary makes sense in terms of the economy and regional transportation issues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18402" y="1066800"/>
            <a:ext cx="3056466" cy="2895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Planning Context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8085823"/>
              </p:ext>
            </p:extLst>
          </p:nvPr>
        </p:nvGraphicFramePr>
        <p:xfrm>
          <a:off x="1828800" y="1447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1485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 with Stakeholders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905000"/>
            <a:ext cx="8229600" cy="16002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9999FF"/>
                </a:solidFill>
              </a:rPr>
              <a:t>Actively seek participation of all relevant agencies</a:t>
            </a:r>
          </a:p>
          <a:p>
            <a:pPr eaLnBrk="1" hangingPunct="1"/>
            <a:r>
              <a:rPr lang="en-US" dirty="0" smtClean="0">
                <a:solidFill>
                  <a:srgbClr val="9999FF"/>
                </a:solidFill>
              </a:rPr>
              <a:t>Actively seek input from the general public</a:t>
            </a:r>
          </a:p>
          <a:p>
            <a:pPr eaLnBrk="1" hangingPunct="1"/>
            <a:r>
              <a:rPr lang="en-US" dirty="0" smtClean="0">
                <a:solidFill>
                  <a:srgbClr val="9999FF"/>
                </a:solidFill>
              </a:rPr>
              <a:t>Coordinate with all transportation providers</a:t>
            </a:r>
          </a:p>
          <a:p>
            <a:pPr eaLnBrk="1" hangingPunct="1"/>
            <a:r>
              <a:rPr lang="en-US" dirty="0" smtClean="0">
                <a:solidFill>
                  <a:srgbClr val="9999FF"/>
                </a:solidFill>
              </a:rPr>
              <a:t>Federal law: public must have full and open access</a:t>
            </a:r>
          </a:p>
        </p:txBody>
      </p:sp>
      <p:sp>
        <p:nvSpPr>
          <p:cNvPr id="72719" name="AutoShape 15"/>
          <p:cNvSpPr>
            <a:spLocks noChangeArrowheads="1"/>
          </p:cNvSpPr>
          <p:nvPr/>
        </p:nvSpPr>
        <p:spPr bwMode="auto">
          <a:xfrm>
            <a:off x="1995488" y="1143000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72720" name="Text Box 16"/>
          <p:cNvSpPr txBox="1">
            <a:spLocks noChangeArrowheads="1"/>
          </p:cNvSpPr>
          <p:nvPr/>
        </p:nvSpPr>
        <p:spPr bwMode="auto">
          <a:xfrm>
            <a:off x="3200400" y="1050925"/>
            <a:ext cx="502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4000" b="1" i="1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Seek “buy-in”</a:t>
            </a:r>
          </a:p>
        </p:txBody>
      </p:sp>
      <p:sp>
        <p:nvSpPr>
          <p:cNvPr id="72721" name="Text Box 17"/>
          <p:cNvSpPr txBox="1">
            <a:spLocks noChangeArrowheads="1"/>
          </p:cNvSpPr>
          <p:nvPr/>
        </p:nvSpPr>
        <p:spPr bwMode="auto">
          <a:xfrm>
            <a:off x="1295400" y="3810000"/>
            <a:ext cx="71628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800" dirty="0">
                <a:solidFill>
                  <a:srgbClr val="CC0000"/>
                </a:solidFill>
                <a:latin typeface="Arial" pitchFamily="34" charset="0"/>
              </a:rPr>
              <a:t>Public involvement </a:t>
            </a:r>
            <a:r>
              <a:rPr lang="en-US" sz="2800" dirty="0">
                <a:solidFill>
                  <a:srgbClr val="CC0000"/>
                </a:solidFill>
                <a:latin typeface="Arial" pitchFamily="34" charset="0"/>
                <a:cs typeface="Arial" pitchFamily="34" charset="0"/>
              </a:rPr>
              <a:t>≠ providing information</a:t>
            </a:r>
          </a:p>
          <a:p>
            <a:pPr>
              <a:spcBef>
                <a:spcPct val="50000"/>
              </a:spcBef>
              <a:defRPr/>
            </a:pPr>
            <a:r>
              <a:rPr lang="en-US" sz="36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Public involvement = </a:t>
            </a:r>
          </a:p>
          <a:p>
            <a:pPr>
              <a:defRPr/>
            </a:pPr>
            <a:r>
              <a:rPr lang="en-US" sz="36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Receiving and addressing input</a:t>
            </a: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2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0"/>
                            </p:stCondLst>
                            <p:childTnLst>
                              <p:par>
                                <p:cTn id="40" presetID="3" presetClass="emph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72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72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27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727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27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  <p:bldP spid="72719" grpId="0" animBg="1"/>
      <p:bldP spid="727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Stakeholders</a:t>
            </a:r>
            <a:endParaRPr lang="en-US" dirty="0"/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04888"/>
            <a:ext cx="4191000" cy="48006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sz="2000" dirty="0"/>
              <a:t>Disabled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Transportation disadvantaged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Business and industry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Neighborhoods and homeowners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Senior citizens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Schools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Religious denominations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Private property advocates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Environmentalists</a:t>
            </a:r>
          </a:p>
          <a:p>
            <a:pPr>
              <a:lnSpc>
                <a:spcPct val="130000"/>
              </a:lnSpc>
            </a:pPr>
            <a:r>
              <a:rPr lang="en-US" sz="2000" dirty="0"/>
              <a:t>Historic preservation advocates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5029200" y="990600"/>
            <a:ext cx="4114800" cy="476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Florida Department of Transportation (FDOT)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Adjacent MPOs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Regional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planning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ouncils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Local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governments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Intergovernmental coordination and review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agencies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Airports/Seaports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Transit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providers</a:t>
            </a:r>
          </a:p>
          <a:p>
            <a:pPr marL="342900" indent="-342900" algn="l">
              <a:lnSpc>
                <a:spcPct val="130000"/>
              </a:lnSpc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Trucking interests</a:t>
            </a:r>
          </a:p>
          <a:p>
            <a:pPr marL="285750" indent="-285750" algn="ctr">
              <a:spcBef>
                <a:spcPct val="20000"/>
              </a:spcBef>
              <a:buClr>
                <a:srgbClr val="99CC00"/>
              </a:buClr>
              <a:buFont typeface="Wingdings" panose="05000000000000000000" pitchFamily="2" charset="2"/>
              <a:buChar char="n"/>
            </a:pPr>
            <a:endParaRPr lang="en-US" b="1" dirty="0">
              <a:solidFill>
                <a:srgbClr val="0000FF"/>
              </a:solidFill>
              <a:latin typeface="Arial" pitchFamily="34" charset="0"/>
            </a:endParaRPr>
          </a:p>
        </p:txBody>
      </p:sp>
      <p:pic>
        <p:nvPicPr>
          <p:cNvPr id="6" name="Picture 9" descr="MCj035556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552703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Planning Context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8085823"/>
              </p:ext>
            </p:extLst>
          </p:nvPr>
        </p:nvGraphicFramePr>
        <p:xfrm>
          <a:off x="1828800" y="1447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1485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Regional Cooperation</a:t>
            </a:r>
            <a:endParaRPr lang="en-US" sz="2000" dirty="0" smtClean="0"/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270750" y="2738438"/>
            <a:ext cx="0" cy="0"/>
          </a:xfrm>
          <a:noFill/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-3273425"/>
            <a:ext cx="1588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895600" y="1143000"/>
            <a:ext cx="6324600" cy="304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FLORIDA’S GROWTH-RELATED ISSUES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Achieve economic diversity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Accommodate growing populations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Integrate land use and transportation</a:t>
            </a:r>
          </a:p>
        </p:txBody>
      </p:sp>
      <p:pic>
        <p:nvPicPr>
          <p:cNvPr id="10" name="Picture 7" descr="handshak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2935804"/>
            <a:ext cx="1752600" cy="2626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4191000" y="3505200"/>
            <a:ext cx="4876800" cy="17235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sz="1400" b="1" dirty="0">
              <a:solidFill>
                <a:srgbClr val="0066CC"/>
              </a:solidFill>
              <a:latin typeface="Arial" pitchFamily="34" charset="0"/>
            </a:endParaRPr>
          </a:p>
          <a:p>
            <a:endParaRPr lang="en-US" sz="1400" b="1" dirty="0">
              <a:solidFill>
                <a:srgbClr val="0066CC"/>
              </a:solidFill>
              <a:latin typeface="Arial" pitchFamily="34" charset="0"/>
            </a:endParaRPr>
          </a:p>
          <a:p>
            <a:r>
              <a:rPr lang="en-US" sz="2400" b="1" cap="all" dirty="0" smtClean="0">
                <a:solidFill>
                  <a:srgbClr val="0066FF"/>
                </a:solidFill>
                <a:latin typeface="Arial" pitchFamily="34" charset="0"/>
              </a:rPr>
              <a:t>Regional</a:t>
            </a:r>
          </a:p>
          <a:p>
            <a:r>
              <a:rPr lang="en-US" sz="2400" b="1" cap="all" dirty="0" smtClean="0">
                <a:solidFill>
                  <a:srgbClr val="0066FF"/>
                </a:solidFill>
                <a:latin typeface="Arial" pitchFamily="34" charset="0"/>
              </a:rPr>
              <a:t>Transportation Plan</a:t>
            </a:r>
            <a:endParaRPr lang="en-US" sz="2400" b="1" cap="all" dirty="0">
              <a:solidFill>
                <a:srgbClr val="0066FF"/>
              </a:solidFill>
              <a:latin typeface="Arial" pitchFamily="34" charset="0"/>
            </a:endParaRPr>
          </a:p>
          <a:p>
            <a:endParaRPr lang="en-US" sz="1400" b="1" dirty="0">
              <a:solidFill>
                <a:srgbClr val="0066CC"/>
              </a:solidFill>
              <a:latin typeface="Arial" pitchFamily="34" charset="0"/>
            </a:endParaRPr>
          </a:p>
          <a:p>
            <a:endParaRPr lang="en-US" sz="1600" b="1" dirty="0">
              <a:solidFill>
                <a:srgbClr val="0066CC"/>
              </a:solidFill>
              <a:latin typeface="Arial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2895600" y="3962400"/>
            <a:ext cx="1524000" cy="768350"/>
          </a:xfrm>
          <a:custGeom>
            <a:avLst/>
            <a:gdLst>
              <a:gd name="T0" fmla="*/ 126007811 w 21600"/>
              <a:gd name="T1" fmla="*/ 0 h 21600"/>
              <a:gd name="T2" fmla="*/ 0 w 21600"/>
              <a:gd name="T3" fmla="*/ 13665780 h 21600"/>
              <a:gd name="T4" fmla="*/ 126007811 w 21600"/>
              <a:gd name="T5" fmla="*/ 27331560 h 21600"/>
              <a:gd name="T6" fmla="*/ 168010400 w 21600"/>
              <a:gd name="T7" fmla="*/ 1366578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Arial" pitchFamily="34" charset="0"/>
            </a:endParaRPr>
          </a:p>
        </p:txBody>
      </p:sp>
      <p:pic>
        <p:nvPicPr>
          <p:cNvPr id="12" name="Picture 9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4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Regional Cooperation </a:t>
            </a:r>
            <a:r>
              <a:rPr lang="en-US" sz="2000" dirty="0" smtClean="0"/>
              <a:t>(continued)</a:t>
            </a:r>
          </a:p>
        </p:txBody>
      </p:sp>
      <p:pic>
        <p:nvPicPr>
          <p:cNvPr id="21508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270750" y="2738438"/>
            <a:ext cx="0" cy="0"/>
          </a:xfrm>
          <a:noFill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-3273425"/>
            <a:ext cx="1588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590800" y="5403503"/>
            <a:ext cx="44196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</a:rPr>
              <a:t>Metropolitan Planning Organization Advisory Council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- Forum to explore, debate, and resolve issues of statewide importance</a:t>
            </a:r>
            <a:endParaRPr lang="en-US" dirty="0">
              <a:solidFill>
                <a:srgbClr val="00B050"/>
              </a:solidFill>
              <a:latin typeface="Arial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41238480"/>
              </p:ext>
            </p:extLst>
          </p:nvPr>
        </p:nvGraphicFramePr>
        <p:xfrm>
          <a:off x="930538" y="838200"/>
          <a:ext cx="8137261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2" name="Picture 3" descr="S:\PCM\PCM\Active Projects\71512 MPO Regional Planning\Images for Handout\MPOAC Log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550392"/>
            <a:ext cx="1947949" cy="88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MCj03555630000[1]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1295400" y="2286000"/>
            <a:ext cx="2286000" cy="3023175"/>
            <a:chOff x="1295400" y="2286000"/>
            <a:chExt cx="2286000" cy="3023175"/>
          </a:xfrm>
        </p:grpSpPr>
        <p:sp>
          <p:nvSpPr>
            <p:cNvPr id="2" name="Rectangle 1"/>
            <p:cNvSpPr/>
            <p:nvPr/>
          </p:nvSpPr>
          <p:spPr bwMode="auto">
            <a:xfrm>
              <a:off x="2286000" y="2286000"/>
              <a:ext cx="1295400" cy="1295400"/>
            </a:xfrm>
            <a:prstGeom prst="rect">
              <a:avLst/>
            </a:prstGeom>
            <a:noFill/>
            <a:ln w="2540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5" name="Straight Connector 4"/>
            <p:cNvCxnSpPr/>
            <p:nvPr/>
          </p:nvCxnSpPr>
          <p:spPr bwMode="auto">
            <a:xfrm>
              <a:off x="2298700" y="3581400"/>
              <a:ext cx="0" cy="1143000"/>
            </a:xfrm>
            <a:prstGeom prst="line">
              <a:avLst/>
            </a:prstGeom>
            <a:noFill/>
            <a:ln w="25400" cap="flat" cmpd="sng" algn="ctr">
              <a:solidFill>
                <a:srgbClr val="00CC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" name="TextBox 5"/>
            <p:cNvSpPr txBox="1"/>
            <p:nvPr/>
          </p:nvSpPr>
          <p:spPr>
            <a:xfrm>
              <a:off x="1295400" y="4724400"/>
              <a:ext cx="1943100" cy="584775"/>
            </a:xfrm>
            <a:prstGeom prst="rect">
              <a:avLst/>
            </a:prstGeom>
            <a:solidFill>
              <a:srgbClr val="00CC00"/>
            </a:solidFill>
            <a:ln w="28575">
              <a:solidFill>
                <a:srgbClr val="00CC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bg1"/>
                  </a:solidFill>
                  <a:latin typeface="+mn-lt"/>
                </a:rPr>
                <a:t>Tampa Bay TMA Leadership Group</a:t>
              </a:r>
              <a:endParaRPr lang="en-US" sz="1600" dirty="0">
                <a:solidFill>
                  <a:schemeClr val="bg1"/>
                </a:solidFill>
                <a:latin typeface="+mn-lt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7" dur="500" fill="hold"/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9" dur="500" fill="hold"/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3">
                                            <p:graphicEl>
                                              <a:dgm id="{89363009-4C21-4F8F-918C-37E65AF905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2" dur="500" fill="hold"/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3" dur="500" fill="hold"/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3">
                                            <p:graphicEl>
                                              <a:dgm id="{B3824B28-76C2-4C26-9695-913804D5C1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7" dur="500" fill="hold"/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3">
                                            <p:graphicEl>
                                              <a:dgm id="{0D1A5C6F-1FAD-4063-84E6-0472290ECD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2" dur="500" fill="hold"/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3" dur="500" fill="hold"/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3">
                                            <p:graphicEl>
                                              <a:dgm id="{557BD6CA-2988-4122-8180-4593E532A2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3">
                                            <p:graphicEl>
                                              <a:dgm id="{53412BFC-AF06-4A98-930C-F14B371218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2" dur="500" fill="hold"/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4" dur="500" fill="hold"/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3">
                                            <p:graphicEl>
                                              <a:dgm id="{25EBAA34-FF2C-4BC0-9901-F45DB78663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7" dur="500" fill="hold"/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8" dur="500" fill="hold"/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3">
                                            <p:graphicEl>
                                              <a:dgm id="{0DB68E39-28B0-43AF-975D-4146BCE4D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2" dur="500" fill="hold"/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3" dur="500" fill="hold"/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4" dur="500" fill="hold"/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3">
                                            <p:graphicEl>
                                              <a:dgm id="{1A3B7567-F6A2-4638-9DF3-D11E6A7FB53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7" dur="500" fill="hold"/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8" dur="500" fill="hold"/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9" dur="500" fill="hold"/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0" dur="500" fill="hold"/>
                                        <p:tgtEl>
                                          <p:spTgt spid="3">
                                            <p:graphicEl>
                                              <a:dgm id="{DB8847FB-DCEA-4225-BE58-FC46392C6F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500" fill="hold"/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3">
                                            <p:graphicEl>
                                              <a:dgm id="{CC4EFD5E-D0B4-486C-87C7-6A4696B4F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7" dur="500" fill="hold"/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">
                                            <p:graphicEl>
                                              <a:dgm id="{B7135D67-7394-4352-8CB2-3080A437B1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2" dur="500" fill="hold"/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3" dur="500" fill="hold"/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4" dur="500" fill="hold"/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5" dur="500" fill="hold"/>
                                        <p:tgtEl>
                                          <p:spTgt spid="3">
                                            <p:graphicEl>
                                              <a:dgm id="{9D6BBA3B-9D90-42EF-A5B1-58C6A58F96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7" dur="500" fill="hold"/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8" dur="500" fill="hold"/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0" dur="500" fill="hold"/>
                                        <p:tgtEl>
                                          <p:spTgt spid="3">
                                            <p:graphicEl>
                                              <a:dgm id="{6BD07787-D5B0-41B8-A2EC-DAB3C33C3E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">
                                            <p:graphicEl>
                                              <a:dgm id="{2E04969F-A0E7-48B1-A5A6-AA670FB55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7" dur="500" fill="hold"/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8" dur="500" fill="hold"/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">
                                            <p:graphicEl>
                                              <a:dgm id="{F350948D-DEBC-46EE-992E-D98670236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2" dur="500" fill="hold"/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3" dur="500" fill="hold"/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">
                                            <p:graphicEl>
                                              <a:dgm id="{979725B4-ABC7-4C99-9796-50205255D7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7" dur="500" fill="hold"/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8" dur="500" fill="hold"/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3">
                                            <p:graphicEl>
                                              <a:dgm id="{5C980EE3-4E62-4021-A590-6F0F9171D2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2" dur="500" fill="hold"/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3" dur="500" fill="hold"/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4" dur="500" fill="hold"/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">
                                            <p:graphicEl>
                                              <a:dgm id="{70DB31A2-7A53-41BC-856A-5FA326D33A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7" dur="500" fill="hold"/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9" dur="500" fill="hold"/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">
                                            <p:graphicEl>
                                              <a:dgm id="{BD9FA52F-4433-4178-986C-B4202B49E2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2" dur="500" fill="hold"/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4" dur="500" fill="hold"/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5" dur="500" fill="hold"/>
                                        <p:tgtEl>
                                          <p:spTgt spid="3">
                                            <p:graphicEl>
                                              <a:dgm id="{07849F43-4D66-453B-889F-539DDBB0BA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7" dur="500" fill="hold"/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8" dur="500" fill="hold"/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9" dur="500" fill="hold"/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">
                                            <p:graphicEl>
                                              <a:dgm id="{442BB8EB-BC6B-49AA-9159-54E85267D7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2" dur="500" fill="hold"/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4" dur="500" fill="hold"/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3">
                                            <p:graphicEl>
                                              <a:dgm id="{E938EB24-7073-4E09-8027-9F338E4E7E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7" dur="500" fill="hold"/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8" dur="500" fill="hold"/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9" dur="500" fill="hold"/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3">
                                            <p:graphicEl>
                                              <a:dgm id="{99CD783F-D975-462B-A348-716C3745B7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2" dur="500" fill="hold"/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3" dur="500" fill="hold"/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4" dur="500" fill="hold"/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5" dur="500" fill="hold"/>
                                        <p:tgtEl>
                                          <p:spTgt spid="3">
                                            <p:graphicEl>
                                              <a:dgm id="{E5E2D221-F77F-4E67-ABE7-39C438244B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7" dur="500" fill="hold"/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" fill="hold"/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9" dur="500" fill="hold"/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3">
                                            <p:graphicEl>
                                              <a:dgm id="{99AA87D5-6414-460D-A5F8-3256F35DD9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2" dur="500" fill="hold"/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3" dur="500" fill="hold"/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4" dur="500" fill="hold"/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3">
                                            <p:graphicEl>
                                              <a:dgm id="{BFB143B4-B086-4BDB-B277-E19C9F0CB8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30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7" dur="500" fill="hold"/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8" dur="500" fill="hold"/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9" dur="500" fill="hold"/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3">
                                            <p:graphicEl>
                                              <a:dgm id="{33E0FA87-458B-4805-A8DB-67B1C30B4F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Graphic spid="3" grpId="0">
        <p:bldSub>
          <a:bldDgm/>
        </p:bldSub>
      </p:bldGraphic>
      <p:bldGraphic spid="3" grpId="1">
        <p:bldSub>
          <a:bldDgm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Representation at the State/Federal Levels</a:t>
            </a:r>
            <a:endParaRPr lang="en-US" sz="2000" dirty="0" smtClean="0"/>
          </a:p>
        </p:txBody>
      </p:sp>
      <p:pic>
        <p:nvPicPr>
          <p:cNvPr id="21508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270750" y="2738438"/>
            <a:ext cx="0" cy="0"/>
          </a:xfrm>
          <a:noFill/>
        </p:spPr>
      </p:pic>
      <p:pic>
        <p:nvPicPr>
          <p:cNvPr id="2150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-3273425"/>
            <a:ext cx="1588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7"/>
          <a:stretch/>
        </p:blipFill>
        <p:spPr bwMode="auto">
          <a:xfrm>
            <a:off x="1771650" y="1371600"/>
            <a:ext cx="803275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352800" y="1774448"/>
            <a:ext cx="535093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</a:rPr>
              <a:t>Association of Metropolitan Planning Organizations (AMPO) 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- Nonprofit membership organization serving MPOs nationwide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All MPOs in Florida are members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Membership paid through MPOAC</a:t>
            </a:r>
            <a:endParaRPr lang="en-US" dirty="0">
              <a:solidFill>
                <a:srgbClr val="00B050"/>
              </a:solidFill>
              <a:latin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431" b="17926"/>
          <a:stretch/>
        </p:blipFill>
        <p:spPr bwMode="auto">
          <a:xfrm>
            <a:off x="1771650" y="4191000"/>
            <a:ext cx="1055158" cy="758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352800" y="3886200"/>
            <a:ext cx="5350933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</a:rPr>
              <a:t>National Association of Regional Councils (NARC)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Arial" pitchFamily="34" charset="0"/>
              </a:rPr>
              <a:t>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- </a:t>
            </a:r>
            <a:r>
              <a:rPr lang="en-US" dirty="0">
                <a:solidFill>
                  <a:srgbClr val="00B050"/>
                </a:solidFill>
                <a:latin typeface="Arial" pitchFamily="34" charset="0"/>
              </a:rPr>
              <a:t>serves as the national voice for regionalism by advocating for regional cooperation as the most effective way to address a variety of community planning and development opportunities and </a:t>
            </a:r>
            <a:r>
              <a:rPr lang="en-US" dirty="0" smtClean="0">
                <a:solidFill>
                  <a:srgbClr val="00B050"/>
                </a:solidFill>
                <a:latin typeface="Arial" pitchFamily="34" charset="0"/>
              </a:rPr>
              <a:t>issues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B050"/>
                </a:solidFill>
                <a:latin typeface="Arial" pitchFamily="34" charset="0"/>
              </a:rPr>
              <a:t>All MPOs in Florida are members</a:t>
            </a:r>
          </a:p>
          <a:p>
            <a:pPr marL="285750" indent="-285750">
              <a:buFontTx/>
              <a:buChar char="-"/>
            </a:pPr>
            <a:r>
              <a:rPr lang="en-US" dirty="0">
                <a:solidFill>
                  <a:srgbClr val="00B050"/>
                </a:solidFill>
                <a:latin typeface="Arial" pitchFamily="34" charset="0"/>
              </a:rPr>
              <a:t>Membership paid through MPOAC</a:t>
            </a:r>
          </a:p>
          <a:p>
            <a:endParaRPr lang="en-US" dirty="0">
              <a:solidFill>
                <a:srgbClr val="00B050"/>
              </a:solidFill>
              <a:latin typeface="Arial" pitchFamily="34" charset="0"/>
            </a:endParaRPr>
          </a:p>
        </p:txBody>
      </p:sp>
      <p:pic>
        <p:nvPicPr>
          <p:cNvPr id="10" name="Picture 9" descr="MCj035556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6097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Art or Science?</a:t>
            </a:r>
          </a:p>
        </p:txBody>
      </p:sp>
      <p:sp>
        <p:nvSpPr>
          <p:cNvPr id="23962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670050" y="1646238"/>
            <a:ext cx="3511550" cy="4525962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000" dirty="0" smtClean="0"/>
              <a:t>	 </a:t>
            </a:r>
            <a:r>
              <a:rPr lang="en-US" sz="2000" u="sng" dirty="0" smtClean="0"/>
              <a:t>ART</a:t>
            </a:r>
          </a:p>
          <a:p>
            <a:pPr eaLnBrk="1" hangingPunct="1"/>
            <a:endParaRPr lang="en-US" sz="2000" u="sng" dirty="0" smtClean="0"/>
          </a:p>
          <a:p>
            <a:pPr eaLnBrk="1" hangingPunct="1"/>
            <a:r>
              <a:rPr lang="en-US" sz="2000" dirty="0" smtClean="0"/>
              <a:t>Decision-making</a:t>
            </a:r>
          </a:p>
          <a:p>
            <a:pPr eaLnBrk="1" hangingPunct="1"/>
            <a:r>
              <a:rPr lang="en-US" sz="2000" dirty="0" smtClean="0"/>
              <a:t>Partnerships</a:t>
            </a:r>
          </a:p>
          <a:p>
            <a:pPr eaLnBrk="1" hangingPunct="1"/>
            <a:r>
              <a:rPr lang="en-US" sz="2000" dirty="0" smtClean="0"/>
              <a:t>Community vision</a:t>
            </a:r>
          </a:p>
          <a:p>
            <a:pPr eaLnBrk="1" hangingPunct="1"/>
            <a:r>
              <a:rPr lang="en-US" sz="2000" dirty="0" smtClean="0"/>
              <a:t>Modeling</a:t>
            </a:r>
          </a:p>
          <a:p>
            <a:pPr eaLnBrk="1" hangingPunct="1"/>
            <a:r>
              <a:rPr lang="en-US" sz="2000" dirty="0" smtClean="0"/>
              <a:t>Politics </a:t>
            </a:r>
          </a:p>
          <a:p>
            <a:pPr eaLnBrk="1" hangingPunct="1"/>
            <a:endParaRPr lang="en-US" sz="2000" dirty="0" smtClean="0"/>
          </a:p>
        </p:txBody>
      </p:sp>
      <p:sp>
        <p:nvSpPr>
          <p:cNvPr id="239621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000" dirty="0" smtClean="0"/>
              <a:t>	 </a:t>
            </a:r>
            <a:r>
              <a:rPr lang="en-US" sz="2000" u="sng" dirty="0" smtClean="0"/>
              <a:t>SCIENCE</a:t>
            </a:r>
          </a:p>
          <a:p>
            <a:pPr eaLnBrk="1" hangingPunct="1"/>
            <a:endParaRPr lang="en-US" sz="2000" dirty="0" smtClean="0"/>
          </a:p>
          <a:p>
            <a:pPr eaLnBrk="1" hangingPunct="1"/>
            <a:r>
              <a:rPr lang="en-US" sz="2000" dirty="0" smtClean="0"/>
              <a:t>Data collection</a:t>
            </a:r>
          </a:p>
          <a:p>
            <a:pPr eaLnBrk="1" hangingPunct="1"/>
            <a:r>
              <a:rPr lang="en-US" sz="2000" dirty="0" smtClean="0"/>
              <a:t>Forecasting</a:t>
            </a:r>
          </a:p>
          <a:p>
            <a:pPr eaLnBrk="1" hangingPunct="1"/>
            <a:r>
              <a:rPr lang="en-US" sz="2000" dirty="0" smtClean="0"/>
              <a:t>Traffic counts</a:t>
            </a:r>
          </a:p>
          <a:p>
            <a:pPr eaLnBrk="1" hangingPunct="1"/>
            <a:r>
              <a:rPr lang="en-US" sz="2000" dirty="0" smtClean="0"/>
              <a:t>Sidewalk miles</a:t>
            </a:r>
          </a:p>
          <a:p>
            <a:pPr eaLnBrk="1" hangingPunct="1"/>
            <a:r>
              <a:rPr lang="en-US" sz="2000" dirty="0" smtClean="0"/>
              <a:t>Level of service</a:t>
            </a:r>
          </a:p>
          <a:p>
            <a:pPr eaLnBrk="1" hangingPunct="1"/>
            <a:r>
              <a:rPr lang="en-US" sz="2000" dirty="0" smtClean="0"/>
              <a:t>Modeling</a:t>
            </a:r>
          </a:p>
        </p:txBody>
      </p:sp>
      <p:pic>
        <p:nvPicPr>
          <p:cNvPr id="239628" name="Picture 12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1447800"/>
            <a:ext cx="717550" cy="7620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5126" name="Text Box 16"/>
          <p:cNvSpPr txBox="1">
            <a:spLocks noChangeArrowheads="1"/>
          </p:cNvSpPr>
          <p:nvPr/>
        </p:nvSpPr>
        <p:spPr bwMode="auto">
          <a:xfrm>
            <a:off x="2590800" y="1066800"/>
            <a:ext cx="1752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1800" dirty="0">
              <a:latin typeface="Arial" pitchFamily="34" charset="0"/>
            </a:endParaRPr>
          </a:p>
        </p:txBody>
      </p:sp>
      <p:pic>
        <p:nvPicPr>
          <p:cNvPr id="239635" name="Picture 19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1447800"/>
            <a:ext cx="684213" cy="7620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Megaregions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936" y="838200"/>
            <a:ext cx="7775518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14600" y="812494"/>
            <a:ext cx="3429000" cy="1631216"/>
          </a:xfrm>
          <a:prstGeom prst="rect">
            <a:avLst/>
          </a:prstGeom>
          <a:solidFill>
            <a:srgbClr val="777777">
              <a:alpha val="38824"/>
            </a:srgb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Arial" pitchFamily="34" charset="0"/>
              </a:rPr>
              <a:t>“… 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</a:rPr>
              <a:t>the </a:t>
            </a:r>
            <a:r>
              <a:rPr lang="en-US" b="1" dirty="0" err="1">
                <a:solidFill>
                  <a:srgbClr val="FFFF00"/>
                </a:solidFill>
                <a:latin typeface="Arial" pitchFamily="34" charset="0"/>
              </a:rPr>
              <a:t>megaregion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</a:rPr>
              <a:t> is described as “one or a grouping of several urban areas, linked by social, economic, demographic, environmental, and cultural ties, joining together to make infrastructure and planning decisions</a:t>
            </a:r>
            <a:r>
              <a:rPr lang="en-US" b="1" dirty="0" smtClean="0">
                <a:solidFill>
                  <a:srgbClr val="FFFF00"/>
                </a:solidFill>
                <a:latin typeface="Arial" pitchFamily="34" charset="0"/>
              </a:rPr>
              <a:t>.”</a:t>
            </a:r>
          </a:p>
          <a:p>
            <a:r>
              <a:rPr lang="en-US" sz="1100" b="1" i="1" dirty="0" smtClean="0">
                <a:solidFill>
                  <a:srgbClr val="FFFF00"/>
                </a:solidFill>
                <a:latin typeface="Arial" pitchFamily="34" charset="0"/>
              </a:rPr>
              <a:t>Source: MEGAREGIONS</a:t>
            </a:r>
          </a:p>
          <a:p>
            <a:r>
              <a:rPr lang="en-US" sz="1100" b="1" i="1" dirty="0" smtClean="0">
                <a:solidFill>
                  <a:srgbClr val="FFFF00"/>
                </a:solidFill>
                <a:latin typeface="Arial" pitchFamily="34" charset="0"/>
              </a:rPr>
              <a:t>edited </a:t>
            </a:r>
            <a:r>
              <a:rPr lang="en-US" sz="1100" b="1" i="1" dirty="0">
                <a:solidFill>
                  <a:srgbClr val="FFFF00"/>
                </a:solidFill>
                <a:latin typeface="Arial" pitchFamily="34" charset="0"/>
              </a:rPr>
              <a:t>by Catherine L. Ross</a:t>
            </a:r>
            <a:r>
              <a:rPr lang="en-US" sz="1100" b="1" i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r>
              <a:rPr lang="en-US" sz="1100" b="1" dirty="0" smtClean="0">
                <a:solidFill>
                  <a:srgbClr val="FFFF00"/>
                </a:solidFill>
                <a:latin typeface="Arial" pitchFamily="34" charset="0"/>
              </a:rPr>
              <a:t> </a:t>
            </a:r>
            <a:endParaRPr lang="en-US" sz="1100" b="1" dirty="0">
              <a:solidFill>
                <a:srgbClr val="FFFF00"/>
              </a:solidFill>
              <a:latin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10" name="Picture 8" descr="MCj0351971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1" name="Picture 9" descr="MCj0355563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553252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Florida </a:t>
            </a:r>
            <a:r>
              <a:rPr lang="en-US" dirty="0" err="1" smtClean="0"/>
              <a:t>Megaregion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990600" y="914400"/>
            <a:ext cx="4191000" cy="4525962"/>
          </a:xfrm>
        </p:spPr>
        <p:txBody>
          <a:bodyPr/>
          <a:lstStyle/>
          <a:p>
            <a:pPr>
              <a:spcAft>
                <a:spcPts val="400"/>
              </a:spcAft>
            </a:pPr>
            <a:r>
              <a:rPr lang="en-US" sz="2000" b="1" dirty="0" smtClean="0"/>
              <a:t>MPOs</a:t>
            </a:r>
            <a:r>
              <a:rPr lang="en-US" sz="2000" dirty="0" smtClean="0"/>
              <a:t>: 23 of 27</a:t>
            </a:r>
          </a:p>
          <a:p>
            <a:pPr>
              <a:spcAft>
                <a:spcPts val="400"/>
              </a:spcAft>
            </a:pPr>
            <a:r>
              <a:rPr lang="en-US" sz="2000" b="1" dirty="0"/>
              <a:t>Location</a:t>
            </a:r>
            <a:r>
              <a:rPr lang="en-US" sz="2000" dirty="0"/>
              <a:t>: E</a:t>
            </a:r>
            <a:r>
              <a:rPr lang="en-US" sz="2000" dirty="0" smtClean="0"/>
              <a:t>ast </a:t>
            </a:r>
            <a:r>
              <a:rPr lang="en-US" sz="2000" dirty="0"/>
              <a:t>and west </a:t>
            </a:r>
            <a:r>
              <a:rPr lang="en-US" sz="2000" dirty="0" smtClean="0"/>
              <a:t>coasts, </a:t>
            </a:r>
            <a:r>
              <a:rPr lang="en-US" sz="2000" dirty="0"/>
              <a:t>central and </a:t>
            </a:r>
            <a:r>
              <a:rPr lang="en-US" sz="2000" dirty="0" smtClean="0"/>
              <a:t>south</a:t>
            </a:r>
          </a:p>
          <a:p>
            <a:pPr>
              <a:spcAft>
                <a:spcPts val="400"/>
              </a:spcAft>
            </a:pPr>
            <a:r>
              <a:rPr lang="en-US" sz="2000" b="1" dirty="0" smtClean="0"/>
              <a:t>Principal </a:t>
            </a:r>
            <a:r>
              <a:rPr lang="en-US" sz="2000" b="1" dirty="0"/>
              <a:t>Cities</a:t>
            </a:r>
            <a:r>
              <a:rPr lang="en-US" sz="2000" dirty="0"/>
              <a:t>: Miami, Orlando, Tampa, </a:t>
            </a:r>
            <a:r>
              <a:rPr lang="en-US" sz="2000" dirty="0" smtClean="0"/>
              <a:t>Jacksonville</a:t>
            </a:r>
          </a:p>
          <a:p>
            <a:pPr>
              <a:spcAft>
                <a:spcPts val="400"/>
              </a:spcAft>
            </a:pPr>
            <a:r>
              <a:rPr lang="en-US" sz="2000" b="1" dirty="0" smtClean="0"/>
              <a:t>Population 2010</a:t>
            </a:r>
            <a:r>
              <a:rPr lang="en-US" sz="2000" dirty="0" smtClean="0"/>
              <a:t>: 17,272,595</a:t>
            </a:r>
          </a:p>
          <a:p>
            <a:pPr>
              <a:spcAft>
                <a:spcPts val="400"/>
              </a:spcAft>
            </a:pPr>
            <a:r>
              <a:rPr lang="en-US" sz="2000" b="1" dirty="0" smtClean="0"/>
              <a:t>% </a:t>
            </a:r>
            <a:r>
              <a:rPr lang="en-US" sz="2000" b="1" dirty="0"/>
              <a:t>of </a:t>
            </a:r>
            <a:r>
              <a:rPr lang="en-US" sz="2000" b="1" dirty="0" smtClean="0"/>
              <a:t>US Population</a:t>
            </a:r>
            <a:r>
              <a:rPr lang="en-US" sz="2000" dirty="0"/>
              <a:t>: </a:t>
            </a:r>
            <a:r>
              <a:rPr lang="en-US" sz="2000" dirty="0" smtClean="0"/>
              <a:t>6%</a:t>
            </a:r>
          </a:p>
          <a:p>
            <a:pPr>
              <a:spcAft>
                <a:spcPts val="400"/>
              </a:spcAft>
            </a:pPr>
            <a:r>
              <a:rPr lang="en-US" sz="2000" b="1" dirty="0" smtClean="0"/>
              <a:t>Population </a:t>
            </a:r>
            <a:r>
              <a:rPr lang="en-US" sz="2000" b="1" dirty="0"/>
              <a:t>2025</a:t>
            </a:r>
            <a:r>
              <a:rPr lang="en-US" sz="2000" dirty="0"/>
              <a:t>: 21,449,652</a:t>
            </a:r>
          </a:p>
          <a:p>
            <a:pPr>
              <a:spcAft>
                <a:spcPts val="400"/>
              </a:spcAft>
            </a:pPr>
            <a:r>
              <a:rPr lang="en-US" sz="2000" b="1" dirty="0"/>
              <a:t>Population 2050</a:t>
            </a:r>
            <a:r>
              <a:rPr lang="en-US" sz="2000" dirty="0"/>
              <a:t>: 31,122,998</a:t>
            </a:r>
          </a:p>
          <a:p>
            <a:pPr>
              <a:spcAft>
                <a:spcPts val="400"/>
              </a:spcAft>
            </a:pPr>
            <a:r>
              <a:rPr lang="en-US" sz="2000" b="1" dirty="0"/>
              <a:t>Projected Growth (</a:t>
            </a:r>
            <a:r>
              <a:rPr lang="en-US" sz="2000" b="1" dirty="0" smtClean="0"/>
              <a:t>2010-2050</a:t>
            </a:r>
            <a:r>
              <a:rPr lang="en-US" sz="2000" b="1" dirty="0"/>
              <a:t>)</a:t>
            </a:r>
            <a:r>
              <a:rPr lang="en-US" sz="2000" dirty="0"/>
              <a:t>: </a:t>
            </a:r>
            <a:r>
              <a:rPr lang="en-US" sz="2000" dirty="0" smtClean="0"/>
              <a:t>80.2% </a:t>
            </a:r>
            <a:r>
              <a:rPr lang="en-US" sz="2000" dirty="0"/>
              <a:t>(13,850,403)</a:t>
            </a:r>
          </a:p>
          <a:p>
            <a:pPr>
              <a:spcAft>
                <a:spcPts val="400"/>
              </a:spcAft>
            </a:pPr>
            <a:r>
              <a:rPr lang="en-US" sz="2000" b="1" dirty="0"/>
              <a:t>2005 GDP</a:t>
            </a:r>
            <a:r>
              <a:rPr lang="en-US" sz="2000" dirty="0"/>
              <a:t>: $</a:t>
            </a:r>
            <a:r>
              <a:rPr lang="en-US" sz="2000" dirty="0" smtClean="0"/>
              <a:t>608,082,000,000</a:t>
            </a:r>
          </a:p>
          <a:p>
            <a:pPr>
              <a:spcAft>
                <a:spcPts val="400"/>
              </a:spcAft>
            </a:pPr>
            <a:r>
              <a:rPr lang="en-US" sz="2000" b="1" dirty="0" smtClean="0"/>
              <a:t>% </a:t>
            </a:r>
            <a:r>
              <a:rPr lang="en-US" sz="2000" b="1" dirty="0"/>
              <a:t>of US GDP</a:t>
            </a:r>
            <a:r>
              <a:rPr lang="en-US" sz="2000" dirty="0"/>
              <a:t>: </a:t>
            </a:r>
            <a:r>
              <a:rPr lang="en-US" sz="2000" dirty="0" smtClean="0"/>
              <a:t>5%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467" y="922867"/>
            <a:ext cx="3810000" cy="504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0400" y="6172200"/>
            <a:ext cx="23622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 smtClean="0">
                <a:solidFill>
                  <a:schemeClr val="bg1"/>
                </a:solidFill>
                <a:latin typeface="Arial" pitchFamily="34" charset="0"/>
              </a:rPr>
              <a:t>Source</a:t>
            </a:r>
            <a:r>
              <a:rPr lang="en-US" sz="1200" i="1" dirty="0">
                <a:solidFill>
                  <a:schemeClr val="bg1"/>
                </a:solidFill>
                <a:latin typeface="Arial" pitchFamily="34" charset="0"/>
              </a:rPr>
              <a:t>: America 2050</a:t>
            </a:r>
          </a:p>
          <a:p>
            <a:endParaRPr lang="en-US" dirty="0">
              <a:latin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11" name="Picture 8" descr="MCj0351971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2" name="Picture 9" descr="MCj0355563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4764778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Planning Context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18085823"/>
              </p:ext>
            </p:extLst>
          </p:nvPr>
        </p:nvGraphicFramePr>
        <p:xfrm>
          <a:off x="1828800" y="1447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91485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 and Local Plans</a:t>
            </a:r>
          </a:p>
        </p:txBody>
      </p:sp>
      <p:pic>
        <p:nvPicPr>
          <p:cNvPr id="2355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270750" y="2738438"/>
            <a:ext cx="0" cy="0"/>
          </a:xfrm>
          <a:noFill/>
        </p:spPr>
      </p:pic>
      <p:pic>
        <p:nvPicPr>
          <p:cNvPr id="2355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-3273425"/>
            <a:ext cx="1588" cy="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3" name="Picture 21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3564" name="Picture 22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54179188"/>
              </p:ext>
            </p:extLst>
          </p:nvPr>
        </p:nvGraphicFramePr>
        <p:xfrm>
          <a:off x="4191000" y="685800"/>
          <a:ext cx="48768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20" y="930006"/>
            <a:ext cx="3154680" cy="243514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561" y="3505200"/>
            <a:ext cx="3157039" cy="24409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19908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Statewide Plan Updates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570038"/>
            <a:ext cx="4002948" cy="4525962"/>
          </a:xfrm>
        </p:spPr>
        <p:txBody>
          <a:bodyPr/>
          <a:lstStyle/>
          <a:p>
            <a:r>
              <a:rPr lang="en-US" dirty="0" smtClean="0"/>
              <a:t>Guides planning and investment decisions for the next five years</a:t>
            </a:r>
          </a:p>
          <a:p>
            <a:endParaRPr lang="en-US" dirty="0"/>
          </a:p>
          <a:p>
            <a:r>
              <a:rPr lang="en-US" dirty="0" smtClean="0"/>
              <a:t>Objectives:</a:t>
            </a:r>
          </a:p>
          <a:p>
            <a:pPr lvl="1"/>
            <a:r>
              <a:rPr lang="en-US" dirty="0" smtClean="0"/>
              <a:t>Interregional connectivity</a:t>
            </a:r>
          </a:p>
          <a:p>
            <a:pPr lvl="1"/>
            <a:r>
              <a:rPr lang="en-US" dirty="0" smtClean="0"/>
              <a:t>Intermodal connectivity</a:t>
            </a:r>
          </a:p>
          <a:p>
            <a:pPr lvl="1"/>
            <a:r>
              <a:rPr lang="en-US" dirty="0" smtClean="0"/>
              <a:t>Economic competitiveness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381750"/>
            <a:ext cx="793750" cy="476250"/>
          </a:xfrm>
          <a:prstGeom prst="rect">
            <a:avLst/>
          </a:prstGeom>
        </p:spPr>
        <p:txBody>
          <a:bodyPr/>
          <a:lstStyle/>
          <a:p>
            <a:fld id="{97B85A53-9931-4BAE-832A-2EAAD733E6E7}" type="slidenum">
              <a:rPr lang="en-US" smtClean="0"/>
              <a:pPr/>
              <a:t>34</a:t>
            </a:fld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14" name="Picture 8" descr="MCj0351971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5" name="Picture 9" descr="MCj0355563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7410" y="1652587"/>
            <a:ext cx="397799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3016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41031"/>
            <a:ext cx="8305800" cy="1025769"/>
          </a:xfrm>
        </p:spPr>
        <p:txBody>
          <a:bodyPr/>
          <a:lstStyle/>
          <a:p>
            <a:r>
              <a:rPr lang="en-US" dirty="0" smtClean="0"/>
              <a:t>Future Corridor Study Areas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" y="6381750"/>
            <a:ext cx="793750" cy="476250"/>
          </a:xfrm>
          <a:prstGeom prst="rect">
            <a:avLst/>
          </a:prstGeom>
        </p:spPr>
        <p:txBody>
          <a:bodyPr lIns="103236" tIns="51618" rIns="103236" bIns="51618"/>
          <a:lstStyle/>
          <a:p>
            <a:fld id="{2ED172FA-AF9E-483E-982C-ADDC9B4FD10C}" type="slidenum">
              <a:rPr lang="en-US" smtClean="0">
                <a:latin typeface="Arial" pitchFamily="34" charset="0"/>
              </a:rPr>
              <a:pPr/>
              <a:t>35</a:t>
            </a:fld>
            <a:endParaRPr lang="en-US" dirty="0">
              <a:latin typeface="Arial" pitchFamily="34" charset="0"/>
            </a:endParaRPr>
          </a:p>
        </p:txBody>
      </p:sp>
      <p:pic>
        <p:nvPicPr>
          <p:cNvPr id="7" name="Picture 6" descr="2010_Future_Corridors_whubs_brochure_v9.jpg"/>
          <p:cNvPicPr>
            <a:picLocks noChangeAspect="1"/>
          </p:cNvPicPr>
          <p:nvPr/>
        </p:nvPicPr>
        <p:blipFill>
          <a:blip r:embed="rId3" cstate="print"/>
          <a:srcRect l="14118" t="1818" r="20000" b="1818"/>
          <a:stretch>
            <a:fillRect/>
          </a:stretch>
        </p:blipFill>
        <p:spPr>
          <a:xfrm>
            <a:off x="4114800" y="990600"/>
            <a:ext cx="4876800" cy="4734669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 bwMode="auto">
          <a:xfrm>
            <a:off x="838200" y="1828800"/>
            <a:ext cx="5994300" cy="4579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387" tIns="45693" rIns="91387" bIns="45693" numCol="1" anchor="t" anchorCtr="0" compatLnSpc="1">
            <a:prstTxWarp prst="textNoShape">
              <a:avLst/>
            </a:prstTxWarp>
          </a:bodyPr>
          <a:lstStyle/>
          <a:p>
            <a:pPr marL="286766" indent="-286766" algn="l" defTabSz="914067" eaLnBrk="0" hangingPunct="0">
              <a:lnSpc>
                <a:spcPct val="94000"/>
              </a:lnSpc>
              <a:spcBef>
                <a:spcPct val="100000"/>
              </a:spcBef>
              <a:buClr>
                <a:srgbClr val="A80534"/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400" kern="0" dirty="0">
                <a:latin typeface="Arial" pitchFamily="34" charset="0"/>
              </a:rPr>
              <a:t>Concept Study Complete</a:t>
            </a:r>
            <a:endParaRPr lang="en-US" sz="2400" kern="0" dirty="0">
              <a:solidFill>
                <a:schemeClr val="bg2"/>
              </a:solidFill>
              <a:latin typeface="Arial" pitchFamily="34" charset="0"/>
            </a:endParaRPr>
          </a:p>
          <a:p>
            <a:pPr marL="684654" lvl="1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>
                <a:latin typeface="Arial" pitchFamily="34" charset="0"/>
              </a:rPr>
              <a:t>Tampa Bay-Central </a:t>
            </a:r>
            <a:r>
              <a:rPr lang="en-US" sz="1900" kern="0" dirty="0" smtClean="0">
                <a:latin typeface="Arial" pitchFamily="34" charset="0"/>
              </a:rPr>
              <a:t>Florida</a:t>
            </a:r>
          </a:p>
          <a:p>
            <a:pPr marL="1141854" lvl="2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 smtClean="0">
                <a:latin typeface="Arial" pitchFamily="34" charset="0"/>
              </a:rPr>
              <a:t>East Central Florida Corridor Task Force</a:t>
            </a:r>
            <a:endParaRPr lang="en-US" sz="1900" kern="0" dirty="0">
              <a:latin typeface="Arial" pitchFamily="34" charset="0"/>
            </a:endParaRPr>
          </a:p>
          <a:p>
            <a:pPr marL="684654" lvl="1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>
                <a:latin typeface="Arial" pitchFamily="34" charset="0"/>
              </a:rPr>
              <a:t>Tampa Bay-Northeast </a:t>
            </a:r>
            <a:r>
              <a:rPr lang="en-US" sz="1900" kern="0" dirty="0" smtClean="0">
                <a:latin typeface="Arial" pitchFamily="34" charset="0"/>
              </a:rPr>
              <a:t>Florida</a:t>
            </a:r>
          </a:p>
          <a:p>
            <a:pPr marL="1141854" lvl="2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 smtClean="0">
                <a:latin typeface="Arial" pitchFamily="34" charset="0"/>
              </a:rPr>
              <a:t>I-75 Relief Task Force</a:t>
            </a:r>
            <a:endParaRPr lang="en-US" sz="1900" kern="0" dirty="0">
              <a:latin typeface="Arial" pitchFamily="34" charset="0"/>
            </a:endParaRPr>
          </a:p>
          <a:p>
            <a:pPr marL="286766" indent="-286766" algn="l" defTabSz="914067" eaLnBrk="0" hangingPunct="0">
              <a:lnSpc>
                <a:spcPct val="94000"/>
              </a:lnSpc>
              <a:spcBef>
                <a:spcPts val="1355"/>
              </a:spcBef>
              <a:buClr>
                <a:srgbClr val="A80534"/>
              </a:buClr>
              <a:buSzPct val="80000"/>
              <a:buFont typeface="Wingdings" pitchFamily="2" charset="2"/>
              <a:buChar char="§"/>
              <a:defRPr/>
            </a:pPr>
            <a:endParaRPr lang="en-US" sz="2400" kern="0" dirty="0">
              <a:solidFill>
                <a:schemeClr val="bg2"/>
              </a:solidFill>
              <a:latin typeface="Arial" pitchFamily="34" charset="0"/>
            </a:endParaRPr>
          </a:p>
          <a:p>
            <a:pPr marL="286766" indent="-286766" algn="l" defTabSz="914067" eaLnBrk="0" hangingPunct="0">
              <a:lnSpc>
                <a:spcPct val="94000"/>
              </a:lnSpc>
              <a:spcBef>
                <a:spcPts val="1355"/>
              </a:spcBef>
              <a:buClr>
                <a:srgbClr val="A80534"/>
              </a:buClr>
              <a:buSzPct val="80000"/>
              <a:buFont typeface="Wingdings" pitchFamily="2" charset="2"/>
              <a:buChar char="§"/>
              <a:defRPr/>
            </a:pPr>
            <a:r>
              <a:rPr lang="en-US" sz="2400" kern="0" dirty="0">
                <a:latin typeface="Arial" pitchFamily="34" charset="0"/>
              </a:rPr>
              <a:t>Future Study</a:t>
            </a:r>
          </a:p>
          <a:p>
            <a:pPr marL="684654" lvl="1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>
                <a:latin typeface="Arial" pitchFamily="34" charset="0"/>
              </a:rPr>
              <a:t>Southeast Florida-Heartland-Central Florida</a:t>
            </a:r>
          </a:p>
          <a:p>
            <a:pPr marL="684654" lvl="1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>
                <a:latin typeface="Arial" pitchFamily="34" charset="0"/>
              </a:rPr>
              <a:t>Southwest Florida-Heartland-Central Florida</a:t>
            </a:r>
          </a:p>
          <a:p>
            <a:pPr marL="684654" lvl="1" indent="-284974" algn="l" defTabSz="914067" eaLnBrk="0" hangingPunct="0">
              <a:lnSpc>
                <a:spcPct val="94000"/>
              </a:lnSpc>
              <a:spcBef>
                <a:spcPct val="40000"/>
              </a:spcBef>
              <a:buClr>
                <a:schemeClr val="bg2"/>
              </a:buClr>
              <a:buFontTx/>
              <a:buChar char="•"/>
              <a:defRPr/>
            </a:pPr>
            <a:r>
              <a:rPr lang="en-US" sz="1900" kern="0" dirty="0">
                <a:latin typeface="Arial" pitchFamily="34" charset="0"/>
              </a:rPr>
              <a:t>Northwest Florida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12" name="Picture 8" descr="MCj035197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3" name="Picture 9" descr="MCj0355563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1802013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 and Local Plans</a:t>
            </a:r>
          </a:p>
        </p:txBody>
      </p:sp>
      <p:pic>
        <p:nvPicPr>
          <p:cNvPr id="24580" name="Picture 4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4581" name="Picture 5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42583683"/>
              </p:ext>
            </p:extLst>
          </p:nvPr>
        </p:nvGraphicFramePr>
        <p:xfrm>
          <a:off x="1066800" y="914400"/>
          <a:ext cx="7773194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91195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State and Local Plans</a:t>
            </a:r>
          </a:p>
        </p:txBody>
      </p:sp>
      <p:pic>
        <p:nvPicPr>
          <p:cNvPr id="25604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5605" name="Picture 9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811849148"/>
              </p:ext>
            </p:extLst>
          </p:nvPr>
        </p:nvGraphicFramePr>
        <p:xfrm>
          <a:off x="914400" y="838200"/>
          <a:ext cx="8077200" cy="518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Questions?</a:t>
            </a:r>
          </a:p>
        </p:txBody>
      </p:sp>
      <p:pic>
        <p:nvPicPr>
          <p:cNvPr id="26627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Planning - Process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066800"/>
            <a:ext cx="7016750" cy="4724400"/>
          </a:xfrm>
        </p:spPr>
        <p:txBody>
          <a:bodyPr/>
          <a:lstStyle/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Identify problem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Define goals and objectives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Collect data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Forecasting/modeling 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Develop/evaluate alternatives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Compare alternatives 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Select preferred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Implement plan</a:t>
            </a:r>
          </a:p>
          <a:p>
            <a:pPr eaLnBrk="1" hangingPunct="1">
              <a:lnSpc>
                <a:spcPct val="110000"/>
              </a:lnSpc>
            </a:pPr>
            <a:r>
              <a:rPr lang="en-US" sz="2600" dirty="0" smtClean="0"/>
              <a:t>Monitor progress</a:t>
            </a:r>
          </a:p>
        </p:txBody>
      </p:sp>
      <p:pic>
        <p:nvPicPr>
          <p:cNvPr id="5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93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is . . .</a:t>
            </a: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219200"/>
            <a:ext cx="4343400" cy="990600"/>
          </a:xfrm>
        </p:spPr>
        <p:txBody>
          <a:bodyPr/>
          <a:lstStyle/>
          <a:p>
            <a:pPr eaLnBrk="1" hangingPunct="1"/>
            <a:r>
              <a:rPr lang="en-US" sz="2600" b="1" dirty="0" smtClean="0"/>
              <a:t>How did you get to this meeting?</a:t>
            </a:r>
          </a:p>
          <a:p>
            <a:pPr eaLnBrk="1" hangingPunct="1"/>
            <a:endParaRPr lang="en-US" sz="1200" b="1" dirty="0" smtClean="0"/>
          </a:p>
        </p:txBody>
      </p:sp>
      <p:pic>
        <p:nvPicPr>
          <p:cNvPr id="197636" name="Picture 4" descr="191182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4238" y="1371600"/>
            <a:ext cx="2798762" cy="41148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1295400" y="2209800"/>
            <a:ext cx="4572000" cy="312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1200" b="1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600" b="1" dirty="0">
                <a:solidFill>
                  <a:srgbClr val="0066CC"/>
                </a:solidFill>
                <a:latin typeface="Arial" pitchFamily="34" charset="0"/>
              </a:rPr>
              <a:t>Did you experience any transportation difficulties during your trip? </a:t>
            </a: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1000" b="1" dirty="0">
              <a:solidFill>
                <a:srgbClr val="0066CC"/>
              </a:solidFill>
              <a:latin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200" b="1" dirty="0">
                <a:solidFill>
                  <a:srgbClr val="0066CC"/>
                </a:solidFill>
                <a:latin typeface="Arial" pitchFamily="34" charset="0"/>
              </a:rPr>
              <a:t>If so, what were they? </a:t>
            </a: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endParaRPr lang="en-US" sz="1000" b="1" dirty="0">
              <a:solidFill>
                <a:srgbClr val="0066CC"/>
              </a:solidFill>
              <a:latin typeface="Arial" pitchFamily="34" charset="0"/>
            </a:endParaRPr>
          </a:p>
          <a:p>
            <a:pPr marL="742950" lvl="1" indent="-285750" algn="l">
              <a:spcBef>
                <a:spcPct val="20000"/>
              </a:spcBef>
              <a:buClr>
                <a:schemeClr val="folHlink"/>
              </a:buClr>
              <a:buFontTx/>
              <a:buChar char="–"/>
            </a:pPr>
            <a:r>
              <a:rPr lang="en-US" sz="2200" b="1" dirty="0">
                <a:solidFill>
                  <a:srgbClr val="0066CC"/>
                </a:solidFill>
                <a:latin typeface="Arial" pitchFamily="34" charset="0"/>
              </a:rPr>
              <a:t>What would have improved the situation?</a:t>
            </a: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  <a:p>
            <a:pPr marL="342900" indent="-342900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600" b="1" dirty="0">
              <a:solidFill>
                <a:srgbClr val="0066CC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7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7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7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76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7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7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76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0" b="10321"/>
          <a:stretch/>
        </p:blipFill>
        <p:spPr bwMode="auto">
          <a:xfrm>
            <a:off x="762000" y="822960"/>
            <a:ext cx="5943600" cy="53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2 – Define Goals and Objectives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715000" y="5682423"/>
            <a:ext cx="3429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i="1" dirty="0" smtClean="0">
                <a:latin typeface="Arial" pitchFamily="34" charset="0"/>
              </a:rPr>
              <a:t>Source: Gainesville MTPO 2035 LRTP</a:t>
            </a:r>
            <a:endParaRPr lang="en-US" sz="1000" i="1" dirty="0">
              <a:latin typeface="Arial" pitchFamily="34" charset="0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697238008"/>
              </p:ext>
            </p:extLst>
          </p:nvPr>
        </p:nvGraphicFramePr>
        <p:xfrm>
          <a:off x="423332" y="914400"/>
          <a:ext cx="8644467" cy="57000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9" descr="MCj0355563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Step 2 – Define Goals and Objectives </a:t>
            </a:r>
            <a:br>
              <a:rPr lang="en-US" dirty="0" smtClean="0"/>
            </a:br>
            <a:r>
              <a:rPr lang="en-US" sz="2000" dirty="0" smtClean="0"/>
              <a:t>(cont.)</a:t>
            </a:r>
          </a:p>
        </p:txBody>
      </p:sp>
      <p:pic>
        <p:nvPicPr>
          <p:cNvPr id="30725" name="Picture 8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30726" name="Picture 9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381" y="876619"/>
            <a:ext cx="5095238" cy="51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4697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1143000" y="1447800"/>
            <a:ext cx="7696200" cy="4038600"/>
            <a:chOff x="816" y="768"/>
            <a:chExt cx="4848" cy="2947"/>
          </a:xfrm>
        </p:grpSpPr>
        <p:sp>
          <p:nvSpPr>
            <p:cNvPr id="30727" name="Text Box 5"/>
            <p:cNvSpPr txBox="1">
              <a:spLocks noChangeArrowheads="1"/>
            </p:cNvSpPr>
            <p:nvPr/>
          </p:nvSpPr>
          <p:spPr bwMode="auto">
            <a:xfrm>
              <a:off x="816" y="768"/>
              <a:ext cx="4848" cy="2851"/>
            </a:xfrm>
            <a:prstGeom prst="rect">
              <a:avLst/>
            </a:prstGeom>
            <a:gradFill rotWithShape="1">
              <a:gsLst>
                <a:gs pos="0">
                  <a:srgbClr val="00CCFF">
                    <a:alpha val="79999"/>
                  </a:srgbClr>
                </a:gs>
                <a:gs pos="100000">
                  <a:srgbClr val="005E7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None/>
                <a:tabLst>
                  <a:tab pos="3602038" algn="l"/>
                </a:tabLst>
              </a:pPr>
              <a:r>
                <a:rPr lang="en-US" sz="2400" b="1" dirty="0">
                  <a:solidFill>
                    <a:schemeClr val="bg1"/>
                  </a:solidFill>
                  <a:latin typeface="Arial" pitchFamily="34" charset="0"/>
                </a:rPr>
                <a:t>OBJECTIVE CATEGORIES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Safety and security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 err="1">
                  <a:solidFill>
                    <a:schemeClr val="bg1"/>
                  </a:solidFill>
                  <a:latin typeface="Arial" pitchFamily="34" charset="0"/>
                </a:rPr>
                <a:t>Multimodalism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</a:endParaRP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 err="1">
                  <a:solidFill>
                    <a:schemeClr val="bg1"/>
                  </a:solidFill>
                  <a:latin typeface="Arial" pitchFamily="34" charset="0"/>
                </a:rPr>
                <a:t>Intermodalism</a:t>
              </a:r>
              <a:endParaRPr lang="en-US" sz="2200" b="1" dirty="0">
                <a:solidFill>
                  <a:schemeClr val="bg1"/>
                </a:solidFill>
                <a:latin typeface="Arial" pitchFamily="34" charset="0"/>
              </a:endParaRP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Economic vitality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System preservation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Efficiency and </a:t>
              </a:r>
            </a:p>
            <a:p>
              <a:pPr marL="342900" indent="-342900" algn="l"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None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	connectivity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  <a:tabLst>
                  <a:tab pos="3602038" algn="l"/>
                </a:tabLst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Regional coordination</a:t>
              </a:r>
            </a:p>
          </p:txBody>
        </p:sp>
        <p:sp>
          <p:nvSpPr>
            <p:cNvPr id="30728" name="Text Box 10"/>
            <p:cNvSpPr txBox="1">
              <a:spLocks noChangeArrowheads="1"/>
            </p:cNvSpPr>
            <p:nvPr/>
          </p:nvSpPr>
          <p:spPr bwMode="auto">
            <a:xfrm>
              <a:off x="3120" y="864"/>
              <a:ext cx="2544" cy="28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None/>
              </a:pPr>
              <a:endParaRPr lang="en-US" sz="1800" b="1" dirty="0">
                <a:solidFill>
                  <a:schemeClr val="bg1"/>
                </a:solidFill>
                <a:latin typeface="Arial" pitchFamily="34" charset="0"/>
              </a:endParaRP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Coordinated transportation/land use 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Community preservation/ enhancement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Environmental preservation/ enhancement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Funding</a:t>
              </a:r>
            </a:p>
            <a:p>
              <a:pPr marL="342900" indent="-342900" algn="l">
                <a:lnSpc>
                  <a:spcPct val="90000"/>
                </a:lnSpc>
                <a:spcBef>
                  <a:spcPct val="20000"/>
                </a:spcBef>
                <a:buClr>
                  <a:schemeClr val="folHlink"/>
                </a:buClr>
                <a:buFont typeface="Wingdings" pitchFamily="2" charset="2"/>
                <a:buChar char="n"/>
              </a:pPr>
              <a:r>
                <a:rPr lang="en-US" sz="2200" b="1" dirty="0">
                  <a:solidFill>
                    <a:schemeClr val="bg1"/>
                  </a:solidFill>
                  <a:latin typeface="Arial" pitchFamily="34" charset="0"/>
                </a:rPr>
                <a:t>Public involvement</a:t>
              </a:r>
            </a:p>
          </p:txBody>
        </p:sp>
      </p:grp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Step 2 – Define Goals and Objectives </a:t>
            </a:r>
            <a:br>
              <a:rPr lang="en-US" dirty="0" smtClean="0"/>
            </a:br>
            <a:r>
              <a:rPr lang="en-US" sz="2000" dirty="0" smtClean="0"/>
              <a:t>(cont.)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9" name="Picture 8" descr="MCj0351971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0" name="Picture 9" descr="MCj0355563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190481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3 – Collect Data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90588" y="1028700"/>
            <a:ext cx="6424612" cy="48768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Define </a:t>
            </a:r>
            <a:r>
              <a:rPr lang="en-US" sz="2400" b="1" dirty="0" smtClean="0"/>
              <a:t>baseline</a:t>
            </a:r>
            <a:r>
              <a:rPr lang="en-US" sz="2400" dirty="0" smtClean="0"/>
              <a:t> year and </a:t>
            </a:r>
            <a:r>
              <a:rPr lang="en-US" sz="2400" b="1" dirty="0" smtClean="0"/>
              <a:t>horizon</a:t>
            </a:r>
            <a:r>
              <a:rPr lang="en-US" sz="2400" dirty="0" smtClean="0"/>
              <a:t> year</a:t>
            </a:r>
          </a:p>
          <a:p>
            <a:pPr eaLnBrk="1" hangingPunct="1"/>
            <a:r>
              <a:rPr lang="en-US" sz="2400" dirty="0" smtClean="0"/>
              <a:t>Identify </a:t>
            </a:r>
            <a:r>
              <a:rPr lang="en-US" sz="2400" b="1" dirty="0" smtClean="0"/>
              <a:t>committed projects</a:t>
            </a:r>
          </a:p>
          <a:p>
            <a:pPr eaLnBrk="1" hangingPunct="1"/>
            <a:r>
              <a:rPr lang="en-US" sz="2400" dirty="0" smtClean="0"/>
              <a:t>Update existing data and future projections:</a:t>
            </a:r>
          </a:p>
          <a:p>
            <a:pPr lvl="1" eaLnBrk="1" hangingPunct="1"/>
            <a:r>
              <a:rPr lang="en-US" b="1" dirty="0" smtClean="0">
                <a:solidFill>
                  <a:srgbClr val="336600"/>
                </a:solidFill>
              </a:rPr>
              <a:t>Population</a:t>
            </a:r>
          </a:p>
          <a:p>
            <a:pPr lvl="2" eaLnBrk="1" hangingPunct="1"/>
            <a:r>
              <a:rPr lang="en-US" dirty="0" smtClean="0"/>
              <a:t>Bureau of Economic and Business Research (BEBR)</a:t>
            </a:r>
          </a:p>
          <a:p>
            <a:pPr lvl="2" eaLnBrk="1" hangingPunct="1"/>
            <a:r>
              <a:rPr lang="en-US" dirty="0" smtClean="0"/>
              <a:t>Assumes past trends will continue</a:t>
            </a:r>
          </a:p>
          <a:p>
            <a:pPr lvl="2" eaLnBrk="1" hangingPunct="1"/>
            <a:r>
              <a:rPr lang="en-US" dirty="0" smtClean="0"/>
              <a:t>Based on 5-, 10-, and 15-year trends</a:t>
            </a:r>
          </a:p>
          <a:p>
            <a:pPr lvl="1" eaLnBrk="1" hangingPunct="1"/>
            <a:r>
              <a:rPr lang="en-US" b="1" dirty="0" smtClean="0">
                <a:solidFill>
                  <a:srgbClr val="336600"/>
                </a:solidFill>
              </a:rPr>
              <a:t>Economic activity</a:t>
            </a:r>
          </a:p>
          <a:p>
            <a:pPr lvl="2" eaLnBrk="1" hangingPunct="1"/>
            <a:r>
              <a:rPr lang="en-US" dirty="0" smtClean="0"/>
              <a:t>Generated locally</a:t>
            </a:r>
          </a:p>
          <a:p>
            <a:pPr lvl="2" eaLnBrk="1" hangingPunct="1"/>
            <a:r>
              <a:rPr lang="en-US" dirty="0"/>
              <a:t>N</a:t>
            </a:r>
            <a:r>
              <a:rPr lang="en-US" dirty="0" smtClean="0"/>
              <a:t>umber of people working</a:t>
            </a:r>
          </a:p>
          <a:p>
            <a:pPr marL="914400" lvl="2" indent="0" eaLnBrk="1" hangingPunct="1">
              <a:buNone/>
            </a:pPr>
            <a:r>
              <a:rPr lang="en-US" dirty="0" smtClean="0"/>
              <a:t>     compared to population</a:t>
            </a:r>
          </a:p>
          <a:p>
            <a:pPr lvl="1" eaLnBrk="1" hangingPunct="1">
              <a:buFontTx/>
              <a:buNone/>
            </a:pPr>
            <a:endParaRPr lang="en-US" b="1" dirty="0" smtClean="0">
              <a:solidFill>
                <a:srgbClr val="336600"/>
              </a:solidFill>
            </a:endParaRPr>
          </a:p>
          <a:p>
            <a:pPr lvl="1" eaLnBrk="1" hangingPunct="1"/>
            <a:endParaRPr lang="en-US" dirty="0" smtClean="0"/>
          </a:p>
        </p:txBody>
      </p:sp>
      <p:pic>
        <p:nvPicPr>
          <p:cNvPr id="81938" name="Picture 18" descr="job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5400" y="4191000"/>
            <a:ext cx="2692400" cy="180428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Socio-Economic Data Example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9"/>
          <a:stretch/>
        </p:blipFill>
        <p:spPr bwMode="auto">
          <a:xfrm>
            <a:off x="469935" y="762000"/>
            <a:ext cx="4084480" cy="283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02"/>
          <a:stretch/>
        </p:blipFill>
        <p:spPr bwMode="auto">
          <a:xfrm>
            <a:off x="469936" y="3581400"/>
            <a:ext cx="4084480" cy="2807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0"/>
          <a:stretch/>
        </p:blipFill>
        <p:spPr bwMode="auto">
          <a:xfrm>
            <a:off x="4900246" y="1295400"/>
            <a:ext cx="4042437" cy="2784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800600" y="4191000"/>
            <a:ext cx="287215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600" b="1" dirty="0" smtClean="0"/>
              <a:t>Total Population:</a:t>
            </a:r>
          </a:p>
          <a:p>
            <a:pPr lvl="1" algn="l"/>
            <a:r>
              <a:rPr lang="en-US" dirty="0" smtClean="0"/>
              <a:t>2010: 	459,023</a:t>
            </a:r>
          </a:p>
          <a:p>
            <a:pPr lvl="1" algn="l"/>
            <a:r>
              <a:rPr lang="en-US" dirty="0" smtClean="0"/>
              <a:t>2040: 	905,211</a:t>
            </a:r>
          </a:p>
          <a:p>
            <a:pPr lvl="1" algn="l"/>
            <a:r>
              <a:rPr lang="en-US" dirty="0" smtClean="0"/>
              <a:t>Growth:	451,703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3 – Collect Data </a:t>
            </a:r>
            <a:r>
              <a:rPr lang="en-US" sz="2000" dirty="0" smtClean="0"/>
              <a:t>(continued)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72067" y="914400"/>
            <a:ext cx="7848600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Seek both existing and future projections:</a:t>
            </a:r>
            <a:endParaRPr lang="en-US" sz="2800" b="1" dirty="0" smtClean="0">
              <a:solidFill>
                <a:srgbClr val="3366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rgbClr val="336600"/>
                </a:solidFill>
              </a:rPr>
              <a:t>Land use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Local government comprehensive plans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Existing and future patterns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Link between changes in land use plan and transportation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Effect of future land use plan amendments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1400" dirty="0" smtClean="0"/>
          </a:p>
        </p:txBody>
      </p:sp>
      <p:pic>
        <p:nvPicPr>
          <p:cNvPr id="10" name="Picture 9" descr="SFG aerial_of_Miami_suburb500x3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3238500"/>
            <a:ext cx="3200400" cy="2400300"/>
          </a:xfrm>
          <a:prstGeom prst="rect">
            <a:avLst/>
          </a:prstGeom>
        </p:spPr>
      </p:pic>
      <p:pic>
        <p:nvPicPr>
          <p:cNvPr id="11" name="Picture 10" descr="SFG Traffic_in_Ft._Lauderdale333x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14800" y="3236097"/>
            <a:ext cx="1600200" cy="2402703"/>
          </a:xfrm>
          <a:prstGeom prst="rect">
            <a:avLst/>
          </a:prstGeom>
        </p:spPr>
      </p:pic>
      <p:pic>
        <p:nvPicPr>
          <p:cNvPr id="12" name="Picture 11" descr="SFG Miami_arterial_aerial500x37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95950" y="3224212"/>
            <a:ext cx="3219450" cy="24145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9" name="Picture 8" descr="MCj035197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3 – Collect Data </a:t>
            </a:r>
            <a:r>
              <a:rPr lang="en-US" sz="2000" dirty="0" smtClean="0"/>
              <a:t>(continued)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990600" y="838200"/>
            <a:ext cx="7086600" cy="5181600"/>
            <a:chOff x="990600" y="838200"/>
            <a:chExt cx="7086600" cy="5181600"/>
          </a:xfrm>
        </p:grpSpPr>
        <p:pic>
          <p:nvPicPr>
            <p:cNvPr id="13" name="Picture 12" descr="Figure.png"/>
            <p:cNvPicPr/>
            <p:nvPr/>
          </p:nvPicPr>
          <p:blipFill>
            <a:blip r:embed="rId3" cstate="print"/>
            <a:srcRect l="4424" t="5572"/>
            <a:stretch>
              <a:fillRect/>
            </a:stretch>
          </p:blipFill>
          <p:spPr>
            <a:xfrm>
              <a:off x="990600" y="838200"/>
              <a:ext cx="7086600" cy="5181600"/>
            </a:xfrm>
            <a:prstGeom prst="rect">
              <a:avLst/>
            </a:prstGeom>
            <a:ln>
              <a:noFill/>
            </a:ln>
          </p:spPr>
        </p:pic>
        <p:sp>
          <p:nvSpPr>
            <p:cNvPr id="2" name="TextBox 1"/>
            <p:cNvSpPr txBox="1"/>
            <p:nvPr/>
          </p:nvSpPr>
          <p:spPr>
            <a:xfrm>
              <a:off x="3124200" y="3810000"/>
              <a:ext cx="259080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sz="2000" b="1" dirty="0" smtClean="0">
                  <a:solidFill>
                    <a:srgbClr val="996633"/>
                  </a:solidFill>
                  <a:latin typeface="Arial" pitchFamily="34" charset="0"/>
                </a:rPr>
                <a:t>Land Use Planning</a:t>
              </a:r>
              <a:endParaRPr lang="en-US" sz="2000" b="1" dirty="0">
                <a:solidFill>
                  <a:srgbClr val="996633"/>
                </a:solidFill>
                <a:latin typeface="Arial" pitchFamily="34" charset="0"/>
              </a:endParaRPr>
            </a:p>
          </p:txBody>
        </p:sp>
      </p:grpSp>
      <p:pic>
        <p:nvPicPr>
          <p:cNvPr id="7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151036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3 – Collect Data </a:t>
            </a:r>
            <a:r>
              <a:rPr lang="en-US" sz="2000" dirty="0" smtClean="0"/>
              <a:t>(continued)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990601"/>
            <a:ext cx="7848600" cy="2827586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Seek both existing and future projections:</a:t>
            </a:r>
            <a:endParaRPr lang="en-US" sz="2800" b="1" dirty="0" smtClean="0">
              <a:solidFill>
                <a:srgbClr val="336600"/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b="1" dirty="0" smtClean="0">
                <a:solidFill>
                  <a:srgbClr val="336600"/>
                </a:solidFill>
              </a:rPr>
              <a:t>Transportation system info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Number and type of roads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Traffic volumes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Number and type of buses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Transit ridership information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Travel habits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984" y="3810000"/>
            <a:ext cx="2952015" cy="225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49" y="3810000"/>
            <a:ext cx="2999251" cy="227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7" y="3810000"/>
            <a:ext cx="2938462" cy="2247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MCj035197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4 – Forecasting/Modeling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6861158"/>
              </p:ext>
            </p:extLst>
          </p:nvPr>
        </p:nvGraphicFramePr>
        <p:xfrm>
          <a:off x="990600" y="914400"/>
          <a:ext cx="4267200" cy="2971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11131008"/>
              </p:ext>
            </p:extLst>
          </p:nvPr>
        </p:nvGraphicFramePr>
        <p:xfrm>
          <a:off x="4555067" y="533400"/>
          <a:ext cx="5427133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04621830"/>
              </p:ext>
            </p:extLst>
          </p:nvPr>
        </p:nvGraphicFramePr>
        <p:xfrm>
          <a:off x="838200" y="4241800"/>
          <a:ext cx="6096000" cy="231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pic>
        <p:nvPicPr>
          <p:cNvPr id="7" name="Picture 8" descr="MCj03519710000[1]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Oval 3"/>
          <p:cNvSpPr>
            <a:spLocks noChangeArrowheads="1"/>
          </p:cNvSpPr>
          <p:nvPr/>
        </p:nvSpPr>
        <p:spPr bwMode="auto">
          <a:xfrm>
            <a:off x="1090613" y="1143000"/>
            <a:ext cx="2338387" cy="1066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Base year</a:t>
            </a:r>
          </a:p>
          <a:p>
            <a:r>
              <a:rPr lang="en-US" dirty="0">
                <a:latin typeface="Arial" pitchFamily="34" charset="0"/>
              </a:rPr>
              <a:t>Population </a:t>
            </a:r>
          </a:p>
          <a:p>
            <a:r>
              <a:rPr lang="en-US" dirty="0">
                <a:latin typeface="Arial" pitchFamily="34" charset="0"/>
              </a:rPr>
              <a:t>Economic activity</a:t>
            </a:r>
          </a:p>
          <a:p>
            <a:r>
              <a:rPr lang="en-US" dirty="0">
                <a:latin typeface="Arial" pitchFamily="34" charset="0"/>
              </a:rPr>
              <a:t>Land use</a:t>
            </a:r>
          </a:p>
        </p:txBody>
      </p:sp>
      <p:sp>
        <p:nvSpPr>
          <p:cNvPr id="281604" name="Oval 4"/>
          <p:cNvSpPr>
            <a:spLocks noChangeArrowheads="1"/>
          </p:cNvSpPr>
          <p:nvPr/>
        </p:nvSpPr>
        <p:spPr bwMode="auto">
          <a:xfrm>
            <a:off x="6553200" y="1143000"/>
            <a:ext cx="2408238" cy="1066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Base year</a:t>
            </a:r>
          </a:p>
          <a:p>
            <a:r>
              <a:rPr lang="en-US" dirty="0">
                <a:latin typeface="Arial" pitchFamily="34" charset="0"/>
              </a:rPr>
              <a:t>Transportation</a:t>
            </a:r>
          </a:p>
          <a:p>
            <a:r>
              <a:rPr lang="en-US" dirty="0">
                <a:latin typeface="Arial" pitchFamily="34" charset="0"/>
              </a:rPr>
              <a:t>System</a:t>
            </a:r>
          </a:p>
        </p:txBody>
      </p:sp>
      <p:sp>
        <p:nvSpPr>
          <p:cNvPr id="281605" name="Oval 5"/>
          <p:cNvSpPr>
            <a:spLocks noChangeArrowheads="1"/>
          </p:cNvSpPr>
          <p:nvPr/>
        </p:nvSpPr>
        <p:spPr bwMode="auto">
          <a:xfrm>
            <a:off x="1143000" y="2743200"/>
            <a:ext cx="2262188" cy="11699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Future </a:t>
            </a:r>
          </a:p>
          <a:p>
            <a:r>
              <a:rPr lang="en-US" dirty="0">
                <a:latin typeface="Arial" pitchFamily="34" charset="0"/>
              </a:rPr>
              <a:t>Population </a:t>
            </a:r>
          </a:p>
          <a:p>
            <a:r>
              <a:rPr lang="en-US" dirty="0">
                <a:latin typeface="Arial" pitchFamily="34" charset="0"/>
              </a:rPr>
              <a:t>Economic activity</a:t>
            </a:r>
          </a:p>
          <a:p>
            <a:r>
              <a:rPr lang="en-US" dirty="0">
                <a:latin typeface="Arial" pitchFamily="34" charset="0"/>
              </a:rPr>
              <a:t>Land use</a:t>
            </a:r>
          </a:p>
        </p:txBody>
      </p:sp>
      <p:sp>
        <p:nvSpPr>
          <p:cNvPr id="281606" name="Rectangle 6"/>
          <p:cNvSpPr>
            <a:spLocks noChangeArrowheads="1"/>
          </p:cNvSpPr>
          <p:nvPr/>
        </p:nvSpPr>
        <p:spPr bwMode="auto">
          <a:xfrm>
            <a:off x="4040188" y="2057400"/>
            <a:ext cx="1962150" cy="5603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600" dirty="0">
                <a:latin typeface="Arial" pitchFamily="34" charset="0"/>
              </a:rPr>
              <a:t>Base year traffic</a:t>
            </a:r>
          </a:p>
        </p:txBody>
      </p:sp>
      <p:sp>
        <p:nvSpPr>
          <p:cNvPr id="281607" name="Rectangle 7"/>
          <p:cNvSpPr>
            <a:spLocks noChangeArrowheads="1"/>
          </p:cNvSpPr>
          <p:nvPr/>
        </p:nvSpPr>
        <p:spPr bwMode="auto">
          <a:xfrm>
            <a:off x="4040188" y="2970213"/>
            <a:ext cx="1962150" cy="56038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600" dirty="0">
                <a:latin typeface="Arial" pitchFamily="34" charset="0"/>
              </a:rPr>
              <a:t>Future travel demand</a:t>
            </a:r>
          </a:p>
        </p:txBody>
      </p:sp>
      <p:sp>
        <p:nvSpPr>
          <p:cNvPr id="281610" name="Text Box 10"/>
          <p:cNvSpPr txBox="1">
            <a:spLocks noChangeArrowheads="1"/>
          </p:cNvSpPr>
          <p:nvPr/>
        </p:nvSpPr>
        <p:spPr bwMode="auto">
          <a:xfrm>
            <a:off x="838200" y="3779838"/>
            <a:ext cx="1841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endParaRPr lang="en-US" sz="1500" i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81613" name="Line 13"/>
          <p:cNvSpPr>
            <a:spLocks noChangeShapeType="1"/>
          </p:cNvSpPr>
          <p:nvPr/>
        </p:nvSpPr>
        <p:spPr bwMode="auto">
          <a:xfrm flipH="1">
            <a:off x="6096000" y="1905000"/>
            <a:ext cx="45720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1614" name="Line 14"/>
          <p:cNvSpPr>
            <a:spLocks noChangeShapeType="1"/>
          </p:cNvSpPr>
          <p:nvPr/>
        </p:nvSpPr>
        <p:spPr bwMode="auto">
          <a:xfrm>
            <a:off x="3429000" y="1905000"/>
            <a:ext cx="45720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1618" name="Line 18"/>
          <p:cNvSpPr>
            <a:spLocks noChangeShapeType="1"/>
          </p:cNvSpPr>
          <p:nvPr/>
        </p:nvSpPr>
        <p:spPr bwMode="auto">
          <a:xfrm flipV="1">
            <a:off x="3505200" y="3276600"/>
            <a:ext cx="457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9949" name="Rectangle 25"/>
          <p:cNvSpPr>
            <a:spLocks noGrp="1" noChangeArrowheads="1"/>
          </p:cNvSpPr>
          <p:nvPr>
            <p:ph type="title"/>
          </p:nvPr>
        </p:nvSpPr>
        <p:spPr>
          <a:xfrm>
            <a:off x="8382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dirty="0"/>
              <a:t>Step 4 – Forecasting/Modeling</a:t>
            </a:r>
            <a:endParaRPr lang="en-US" dirty="0" smtClean="0"/>
          </a:p>
        </p:txBody>
      </p:sp>
      <p:pic>
        <p:nvPicPr>
          <p:cNvPr id="39955" name="Picture 34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39956" name="Picture 35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281637" name="Line 37"/>
          <p:cNvSpPr>
            <a:spLocks noChangeShapeType="1"/>
          </p:cNvSpPr>
          <p:nvPr/>
        </p:nvSpPr>
        <p:spPr bwMode="auto">
          <a:xfrm flipH="1" flipV="1">
            <a:off x="6095999" y="3276600"/>
            <a:ext cx="48638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3" name="Oval 4"/>
          <p:cNvSpPr>
            <a:spLocks noChangeArrowheads="1"/>
          </p:cNvSpPr>
          <p:nvPr/>
        </p:nvSpPr>
        <p:spPr bwMode="auto">
          <a:xfrm>
            <a:off x="6659562" y="2676525"/>
            <a:ext cx="2408238" cy="11334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 smtClean="0">
                <a:latin typeface="Arial" pitchFamily="34" charset="0"/>
              </a:rPr>
              <a:t>COMMITTED </a:t>
            </a:r>
            <a:r>
              <a:rPr lang="en-US" dirty="0">
                <a:latin typeface="Arial" pitchFamily="34" charset="0"/>
              </a:rPr>
              <a:t>highway and</a:t>
            </a:r>
          </a:p>
          <a:p>
            <a:r>
              <a:rPr lang="en-US" dirty="0">
                <a:latin typeface="Arial" pitchFamily="34" charset="0"/>
              </a:rPr>
              <a:t>transit alternatives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1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81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1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1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1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81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81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1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81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1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81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8160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8160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160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8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8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81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81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81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81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81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81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816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81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81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816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81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81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81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81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8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8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03" grpId="0" animBg="1"/>
      <p:bldP spid="281604" grpId="0" animBg="1"/>
      <p:bldP spid="281605" grpId="0" uiExpand="1" build="allAtOnce" animBg="1"/>
      <p:bldP spid="281606" grpId="0" animBg="1"/>
      <p:bldP spid="281607" grpId="0" animBg="1"/>
      <p:bldP spid="281613" grpId="0" animBg="1"/>
      <p:bldP spid="281614" grpId="0" animBg="1"/>
      <p:bldP spid="281618" grpId="0" animBg="1"/>
      <p:bldP spid="28163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3703" y="50292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Arial" pitchFamily="34" charset="0"/>
              </a:rPr>
              <a:t>modes</a:t>
            </a:r>
            <a:endParaRPr lang="en-US" sz="4400" dirty="0">
              <a:latin typeface="Arial" pitchFamily="34" charset="0"/>
            </a:endParaRPr>
          </a:p>
        </p:txBody>
      </p:sp>
      <p:pic>
        <p:nvPicPr>
          <p:cNvPr id="207896" name="Picture 24"/>
          <p:cNvPicPr>
            <a:picLocks noChangeAspect="1" noChangeArrowheads="1"/>
          </p:cNvPicPr>
          <p:nvPr/>
        </p:nvPicPr>
        <p:blipFill rotWithShape="1">
          <a:blip r:embed="rId3" cstate="print"/>
          <a:srcRect t="-1" b="20877"/>
          <a:stretch/>
        </p:blipFill>
        <p:spPr bwMode="auto">
          <a:xfrm>
            <a:off x="3715619" y="4541520"/>
            <a:ext cx="2519195" cy="155448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76" name="Picture 4" descr="motorcycle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33800" y="762000"/>
            <a:ext cx="2386806" cy="3582363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88" name="Picture 16" descr="1433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4814" y="4191000"/>
            <a:ext cx="2909186" cy="192024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90" name="Picture 18" descr="shi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2000" y="762000"/>
            <a:ext cx="2971800" cy="197818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79" name="Picture 7" descr="ped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8149" y="2740180"/>
            <a:ext cx="2985851" cy="1966292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74" name="Picture 2" descr="1182"/>
          <p:cNvPicPr>
            <a:picLocks noChangeAspect="1" noChangeArrowheads="1"/>
          </p:cNvPicPr>
          <p:nvPr/>
        </p:nvPicPr>
        <p:blipFill rotWithShape="1">
          <a:blip r:embed="rId8" cstate="print"/>
          <a:srcRect b="14531"/>
          <a:stretch/>
        </p:blipFill>
        <p:spPr bwMode="auto">
          <a:xfrm>
            <a:off x="2916238" y="2727960"/>
            <a:ext cx="3408361" cy="192024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97" name="Picture 25" descr="train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2000" y="2618678"/>
            <a:ext cx="2743200" cy="180092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81" name="Picture 9" descr="ridebik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4120840"/>
            <a:ext cx="2971800" cy="1975160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07889" name="Picture 17" descr="bus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19800" y="762000"/>
            <a:ext cx="3124200" cy="2068512"/>
          </a:xfrm>
          <a:prstGeom prst="rect">
            <a:avLst/>
          </a:prstGeom>
          <a:noFill/>
          <a:ln w="1270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7186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Transportation is . . 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1069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7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7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7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7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228600"/>
            <a:ext cx="9066544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Oval 3"/>
          <p:cNvSpPr>
            <a:spLocks noChangeArrowheads="1"/>
          </p:cNvSpPr>
          <p:nvPr/>
        </p:nvSpPr>
        <p:spPr bwMode="auto">
          <a:xfrm>
            <a:off x="1090613" y="1143000"/>
            <a:ext cx="2338387" cy="1066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Base year</a:t>
            </a:r>
          </a:p>
          <a:p>
            <a:r>
              <a:rPr lang="en-US" dirty="0">
                <a:latin typeface="Arial" pitchFamily="34" charset="0"/>
              </a:rPr>
              <a:t>Population </a:t>
            </a:r>
          </a:p>
          <a:p>
            <a:r>
              <a:rPr lang="en-US" dirty="0">
                <a:latin typeface="Arial" pitchFamily="34" charset="0"/>
              </a:rPr>
              <a:t>Economic activity</a:t>
            </a:r>
          </a:p>
          <a:p>
            <a:r>
              <a:rPr lang="en-US" dirty="0">
                <a:latin typeface="Arial" pitchFamily="34" charset="0"/>
              </a:rPr>
              <a:t>Land use</a:t>
            </a:r>
          </a:p>
        </p:txBody>
      </p:sp>
      <p:sp>
        <p:nvSpPr>
          <p:cNvPr id="281604" name="Oval 4"/>
          <p:cNvSpPr>
            <a:spLocks noChangeArrowheads="1"/>
          </p:cNvSpPr>
          <p:nvPr/>
        </p:nvSpPr>
        <p:spPr bwMode="auto">
          <a:xfrm>
            <a:off x="6553200" y="1143000"/>
            <a:ext cx="2408238" cy="106680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Base year</a:t>
            </a:r>
          </a:p>
          <a:p>
            <a:r>
              <a:rPr lang="en-US" dirty="0">
                <a:latin typeface="Arial" pitchFamily="34" charset="0"/>
              </a:rPr>
              <a:t>Transportation</a:t>
            </a:r>
          </a:p>
          <a:p>
            <a:r>
              <a:rPr lang="en-US" dirty="0">
                <a:latin typeface="Arial" pitchFamily="34" charset="0"/>
              </a:rPr>
              <a:t>System</a:t>
            </a:r>
          </a:p>
        </p:txBody>
      </p:sp>
      <p:sp>
        <p:nvSpPr>
          <p:cNvPr id="281605" name="Oval 5"/>
          <p:cNvSpPr>
            <a:spLocks noChangeArrowheads="1"/>
          </p:cNvSpPr>
          <p:nvPr/>
        </p:nvSpPr>
        <p:spPr bwMode="auto">
          <a:xfrm>
            <a:off x="1143000" y="2743200"/>
            <a:ext cx="2262188" cy="116998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Future </a:t>
            </a:r>
          </a:p>
          <a:p>
            <a:r>
              <a:rPr lang="en-US" dirty="0">
                <a:latin typeface="Arial" pitchFamily="34" charset="0"/>
              </a:rPr>
              <a:t>Population </a:t>
            </a:r>
          </a:p>
          <a:p>
            <a:r>
              <a:rPr lang="en-US" dirty="0">
                <a:latin typeface="Arial" pitchFamily="34" charset="0"/>
              </a:rPr>
              <a:t>Economic activity</a:t>
            </a:r>
          </a:p>
          <a:p>
            <a:r>
              <a:rPr lang="en-US" dirty="0">
                <a:latin typeface="Arial" pitchFamily="34" charset="0"/>
              </a:rPr>
              <a:t>Land use</a:t>
            </a:r>
          </a:p>
        </p:txBody>
      </p:sp>
      <p:sp>
        <p:nvSpPr>
          <p:cNvPr id="281606" name="Rectangle 6"/>
          <p:cNvSpPr>
            <a:spLocks noChangeArrowheads="1"/>
          </p:cNvSpPr>
          <p:nvPr/>
        </p:nvSpPr>
        <p:spPr bwMode="auto">
          <a:xfrm>
            <a:off x="4040188" y="2057400"/>
            <a:ext cx="1962150" cy="5603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600" dirty="0">
                <a:latin typeface="Arial" pitchFamily="34" charset="0"/>
              </a:rPr>
              <a:t>Base year traffic</a:t>
            </a:r>
          </a:p>
        </p:txBody>
      </p:sp>
      <p:sp>
        <p:nvSpPr>
          <p:cNvPr id="281607" name="Rectangle 7"/>
          <p:cNvSpPr>
            <a:spLocks noChangeArrowheads="1"/>
          </p:cNvSpPr>
          <p:nvPr/>
        </p:nvSpPr>
        <p:spPr bwMode="auto">
          <a:xfrm>
            <a:off x="4040188" y="2970213"/>
            <a:ext cx="1962150" cy="56038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1600" dirty="0">
                <a:latin typeface="Arial" pitchFamily="34" charset="0"/>
              </a:rPr>
              <a:t>Future travel demand</a:t>
            </a:r>
          </a:p>
        </p:txBody>
      </p:sp>
      <p:sp>
        <p:nvSpPr>
          <p:cNvPr id="281610" name="Text Box 10"/>
          <p:cNvSpPr txBox="1">
            <a:spLocks noChangeArrowheads="1"/>
          </p:cNvSpPr>
          <p:nvPr/>
        </p:nvSpPr>
        <p:spPr bwMode="auto">
          <a:xfrm>
            <a:off x="838200" y="3779838"/>
            <a:ext cx="1841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defRPr/>
            </a:pPr>
            <a:endParaRPr lang="en-US" sz="1500" i="1" dirty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281613" name="Line 13"/>
          <p:cNvSpPr>
            <a:spLocks noChangeShapeType="1"/>
          </p:cNvSpPr>
          <p:nvPr/>
        </p:nvSpPr>
        <p:spPr bwMode="auto">
          <a:xfrm flipH="1">
            <a:off x="6096000" y="1905000"/>
            <a:ext cx="45720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1614" name="Line 14"/>
          <p:cNvSpPr>
            <a:spLocks noChangeShapeType="1"/>
          </p:cNvSpPr>
          <p:nvPr/>
        </p:nvSpPr>
        <p:spPr bwMode="auto">
          <a:xfrm>
            <a:off x="3429000" y="1905000"/>
            <a:ext cx="45720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1616" name="Line 16"/>
          <p:cNvSpPr>
            <a:spLocks noChangeShapeType="1"/>
          </p:cNvSpPr>
          <p:nvPr/>
        </p:nvSpPr>
        <p:spPr bwMode="auto">
          <a:xfrm>
            <a:off x="5010150" y="3617338"/>
            <a:ext cx="19050" cy="11255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1618" name="Line 18"/>
          <p:cNvSpPr>
            <a:spLocks noChangeShapeType="1"/>
          </p:cNvSpPr>
          <p:nvPr/>
        </p:nvSpPr>
        <p:spPr bwMode="auto">
          <a:xfrm flipV="1">
            <a:off x="3505200" y="3276600"/>
            <a:ext cx="457200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39949" name="Rectangle 25"/>
          <p:cNvSpPr>
            <a:spLocks noGrp="1" noChangeArrowheads="1"/>
          </p:cNvSpPr>
          <p:nvPr>
            <p:ph type="title"/>
          </p:nvPr>
        </p:nvSpPr>
        <p:spPr>
          <a:xfrm>
            <a:off x="8382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2000" dirty="0"/>
              <a:t>Steps 5 &amp; 6:</a:t>
            </a:r>
            <a:r>
              <a:rPr lang="en-US" sz="1800" dirty="0"/>
              <a:t> </a:t>
            </a:r>
            <a:br>
              <a:rPr lang="en-US" sz="1800" dirty="0"/>
            </a:br>
            <a:r>
              <a:rPr lang="en-US" sz="2400" dirty="0"/>
              <a:t>Develop/Evaluate/Compare Alternatives</a:t>
            </a:r>
            <a:endParaRPr lang="en-US" dirty="0" smtClean="0"/>
          </a:p>
        </p:txBody>
      </p:sp>
      <p:sp>
        <p:nvSpPr>
          <p:cNvPr id="281629" name="Oval 29"/>
          <p:cNvSpPr>
            <a:spLocks noChangeArrowheads="1"/>
          </p:cNvSpPr>
          <p:nvPr/>
        </p:nvSpPr>
        <p:spPr bwMode="auto">
          <a:xfrm>
            <a:off x="1143000" y="4240212"/>
            <a:ext cx="2262188" cy="1169988"/>
          </a:xfrm>
          <a:prstGeom prst="ellipse">
            <a:avLst/>
          </a:prstGeom>
          <a:solidFill>
            <a:srgbClr val="CC0000"/>
          </a:soli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b="1" dirty="0" smtClean="0">
                <a:solidFill>
                  <a:schemeClr val="bg1"/>
                </a:solidFill>
                <a:latin typeface="Arial" pitchFamily="34" charset="0"/>
              </a:rPr>
              <a:t>Meets Community Vision?</a:t>
            </a:r>
            <a:endParaRPr lang="en-US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81632" name="Rectangle 32"/>
          <p:cNvSpPr>
            <a:spLocks noChangeArrowheads="1"/>
          </p:cNvSpPr>
          <p:nvPr/>
        </p:nvSpPr>
        <p:spPr bwMode="auto">
          <a:xfrm>
            <a:off x="3581400" y="4808706"/>
            <a:ext cx="2894012" cy="1287294"/>
          </a:xfrm>
          <a:prstGeom prst="rect">
            <a:avLst/>
          </a:prstGeom>
          <a:solidFill>
            <a:schemeClr val="accent5">
              <a:lumMod val="25000"/>
            </a:schemeClr>
          </a:soli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sz="2400" dirty="0">
                <a:latin typeface="Arial" pitchFamily="34" charset="0"/>
              </a:rPr>
              <a:t>Preferred </a:t>
            </a:r>
            <a:r>
              <a:rPr lang="en-US" sz="2400" dirty="0" smtClean="0">
                <a:latin typeface="Arial" pitchFamily="34" charset="0"/>
              </a:rPr>
              <a:t>Alternative</a:t>
            </a:r>
            <a:r>
              <a:rPr lang="en-US" sz="2400" dirty="0">
                <a:latin typeface="Arial" pitchFamily="34" charset="0"/>
              </a:rPr>
              <a:t> </a:t>
            </a:r>
            <a:endParaRPr lang="en-US" sz="2400" dirty="0" smtClean="0">
              <a:latin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</a:rPr>
              <a:t>Or </a:t>
            </a:r>
            <a:r>
              <a:rPr lang="en-US" sz="2800" b="1" cap="small" dirty="0" smtClean="0">
                <a:latin typeface="Arial" pitchFamily="34" charset="0"/>
              </a:rPr>
              <a:t>Needs Plan </a:t>
            </a:r>
            <a:endParaRPr lang="en-US" sz="2800" b="1" cap="small" dirty="0">
              <a:latin typeface="Arial" pitchFamily="34" charset="0"/>
            </a:endParaRPr>
          </a:p>
        </p:txBody>
      </p:sp>
      <p:sp>
        <p:nvSpPr>
          <p:cNvPr id="281633" name="Line 33"/>
          <p:cNvSpPr>
            <a:spLocks noChangeShapeType="1"/>
          </p:cNvSpPr>
          <p:nvPr/>
        </p:nvSpPr>
        <p:spPr bwMode="auto">
          <a:xfrm flipH="1" flipV="1">
            <a:off x="3352800" y="3617336"/>
            <a:ext cx="3306762" cy="954663"/>
          </a:xfrm>
          <a:prstGeom prst="line">
            <a:avLst/>
          </a:prstGeom>
          <a:ln>
            <a:solidFill>
              <a:srgbClr val="CC0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pic>
        <p:nvPicPr>
          <p:cNvPr id="39955" name="Picture 34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39956" name="Picture 35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281636" name="Oval 36"/>
          <p:cNvSpPr>
            <a:spLocks noChangeArrowheads="1"/>
          </p:cNvSpPr>
          <p:nvPr/>
        </p:nvSpPr>
        <p:spPr bwMode="auto">
          <a:xfrm>
            <a:off x="6729412" y="4191000"/>
            <a:ext cx="2262188" cy="1169988"/>
          </a:xfrm>
          <a:prstGeom prst="ellipse">
            <a:avLst/>
          </a:prstGeom>
          <a:solidFill>
            <a:srgbClr val="CC0000"/>
          </a:solidFill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b="1" dirty="0">
                <a:solidFill>
                  <a:schemeClr val="bg1"/>
                </a:solidFill>
                <a:latin typeface="Arial" pitchFamily="34" charset="0"/>
              </a:rPr>
              <a:t>Change Future Land Use?</a:t>
            </a:r>
          </a:p>
        </p:txBody>
      </p:sp>
      <p:sp>
        <p:nvSpPr>
          <p:cNvPr id="281637" name="Line 37"/>
          <p:cNvSpPr>
            <a:spLocks noChangeShapeType="1"/>
          </p:cNvSpPr>
          <p:nvPr/>
        </p:nvSpPr>
        <p:spPr bwMode="auto">
          <a:xfrm flipH="1" flipV="1">
            <a:off x="6095999" y="3276600"/>
            <a:ext cx="486383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3" name="Oval 4"/>
          <p:cNvSpPr>
            <a:spLocks noChangeArrowheads="1"/>
          </p:cNvSpPr>
          <p:nvPr/>
        </p:nvSpPr>
        <p:spPr bwMode="auto">
          <a:xfrm>
            <a:off x="6659562" y="2676525"/>
            <a:ext cx="2408238" cy="1133475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en-US" dirty="0">
                <a:latin typeface="Arial" pitchFamily="34" charset="0"/>
              </a:rPr>
              <a:t>Future highway and</a:t>
            </a:r>
          </a:p>
          <a:p>
            <a:r>
              <a:rPr lang="en-US" dirty="0">
                <a:latin typeface="Arial" pitchFamily="34" charset="0"/>
              </a:rPr>
              <a:t>transit alternatives</a:t>
            </a:r>
          </a:p>
        </p:txBody>
      </p:sp>
      <p:sp>
        <p:nvSpPr>
          <p:cNvPr id="24" name="Line 18"/>
          <p:cNvSpPr>
            <a:spLocks noChangeShapeType="1"/>
          </p:cNvSpPr>
          <p:nvPr/>
        </p:nvSpPr>
        <p:spPr bwMode="auto">
          <a:xfrm flipV="1">
            <a:off x="3429000" y="3530599"/>
            <a:ext cx="3124200" cy="1117597"/>
          </a:xfrm>
          <a:prstGeom prst="line">
            <a:avLst/>
          </a:prstGeom>
          <a:ln>
            <a:solidFill>
              <a:srgbClr val="CC0000"/>
            </a:solidFill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2" name="Line 16"/>
          <p:cNvSpPr>
            <a:spLocks noChangeShapeType="1"/>
          </p:cNvSpPr>
          <p:nvPr/>
        </p:nvSpPr>
        <p:spPr bwMode="auto">
          <a:xfrm flipH="1">
            <a:off x="5021263" y="3617338"/>
            <a:ext cx="1836737" cy="1125538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/>
          <a:p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5269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1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81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8163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163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8163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8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8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816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81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81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81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81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81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8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1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1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81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81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8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616" grpId="0" animBg="1"/>
      <p:bldP spid="281629" grpId="0" animBg="1"/>
      <p:bldP spid="281632" grpId="0" animBg="1"/>
      <p:bldP spid="281633" grpId="0" animBg="1"/>
      <p:bldP spid="281636" grpId="0" build="allAtOnce" animBg="1"/>
      <p:bldP spid="281637" grpId="0" animBg="1"/>
      <p:bldP spid="23" grpId="0" animBg="1"/>
      <p:bldP spid="24" grpId="0" animBg="1"/>
      <p:bldP spid="22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7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Step 7: Cost-affordable Plan</a:t>
            </a:r>
          </a:p>
        </p:txBody>
      </p:sp>
      <p:sp>
        <p:nvSpPr>
          <p:cNvPr id="151584" name="Rectangle 32"/>
          <p:cNvSpPr>
            <a:spLocks noChangeArrowheads="1"/>
          </p:cNvSpPr>
          <p:nvPr/>
        </p:nvSpPr>
        <p:spPr bwMode="auto">
          <a:xfrm>
            <a:off x="4572000" y="914400"/>
            <a:ext cx="4495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rIns="0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2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NEEDS PLAN</a:t>
            </a:r>
            <a:endParaRPr lang="en-US" sz="2000" b="1" dirty="0">
              <a:solidFill>
                <a:schemeClr val="accent5">
                  <a:lumMod val="50000"/>
                </a:schemeClr>
              </a:solidFill>
              <a:latin typeface="Arial" pitchFamily="34" charset="0"/>
            </a:endParaRPr>
          </a:p>
          <a:p>
            <a:pPr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1600" b="1" i="1" dirty="0" smtClean="0">
                <a:solidFill>
                  <a:srgbClr val="0066CC"/>
                </a:solidFill>
                <a:latin typeface="Arial" pitchFamily="34" charset="0"/>
              </a:rPr>
              <a:t>tempered </a:t>
            </a:r>
            <a:r>
              <a:rPr lang="en-US" sz="1600" b="1" i="1" dirty="0">
                <a:solidFill>
                  <a:srgbClr val="0066CC"/>
                </a:solidFill>
                <a:latin typeface="Arial" pitchFamily="34" charset="0"/>
              </a:rPr>
              <a:t>by financial </a:t>
            </a:r>
            <a:r>
              <a:rPr lang="en-US" sz="1600" b="1" i="1" dirty="0" smtClean="0">
                <a:solidFill>
                  <a:srgbClr val="0066CC"/>
                </a:solidFill>
                <a:latin typeface="Arial" pitchFamily="34" charset="0"/>
              </a:rPr>
              <a:t>realities </a:t>
            </a:r>
          </a:p>
          <a:p>
            <a:pPr>
              <a:spcBef>
                <a:spcPts val="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1600" b="1" i="1" dirty="0" smtClean="0">
                <a:solidFill>
                  <a:srgbClr val="0066CC"/>
                </a:solidFill>
                <a:latin typeface="Arial" pitchFamily="34" charset="0"/>
              </a:rPr>
              <a:t>and community vision </a:t>
            </a:r>
          </a:p>
          <a:p>
            <a:pPr lvl="1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</a:rPr>
              <a:t>COST-AFFORDABLE PLAN</a:t>
            </a:r>
            <a:endParaRPr lang="en-US" sz="2400" b="1" dirty="0">
              <a:solidFill>
                <a:srgbClr val="C00000"/>
              </a:solidFill>
              <a:latin typeface="Arial" pitchFamily="34" charset="0"/>
            </a:endParaRPr>
          </a:p>
        </p:txBody>
      </p:sp>
      <p:pic>
        <p:nvPicPr>
          <p:cNvPr id="40969" name="Picture 43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40970" name="Picture 44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3733800" cy="352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272"/>
          <a:stretch/>
        </p:blipFill>
        <p:spPr bwMode="auto">
          <a:xfrm>
            <a:off x="781946" y="4375069"/>
            <a:ext cx="3824170" cy="1949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819400"/>
            <a:ext cx="3779196" cy="31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 bwMode="auto">
          <a:xfrm flipH="1">
            <a:off x="4679004" y="1066800"/>
            <a:ext cx="1264596" cy="0"/>
          </a:xfrm>
          <a:prstGeom prst="straightConnector1">
            <a:avLst/>
          </a:prstGeom>
          <a:noFill/>
          <a:ln w="57150" cap="flat" cmpd="sng" algn="ctr">
            <a:solidFill>
              <a:schemeClr val="accent5">
                <a:lumMod val="50000"/>
              </a:schemeClr>
            </a:solidFill>
            <a:prstDash val="solid"/>
            <a:round/>
            <a:headEnd type="none" w="med" len="med"/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5" name="Down Arrow 4"/>
          <p:cNvSpPr/>
          <p:nvPr/>
        </p:nvSpPr>
        <p:spPr bwMode="auto">
          <a:xfrm>
            <a:off x="6705600" y="2362200"/>
            <a:ext cx="594198" cy="310717"/>
          </a:xfrm>
          <a:prstGeom prst="downArrow">
            <a:avLst/>
          </a:prstGeom>
          <a:solidFill>
            <a:srgbClr val="C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46315" y="5791200"/>
            <a:ext cx="990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itchFamily="34" charset="0"/>
              </a:rPr>
              <a:t>$$$</a:t>
            </a:r>
            <a:endParaRPr lang="en-US" sz="3200" dirty="0"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51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51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15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1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1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15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Questions?</a:t>
            </a:r>
          </a:p>
        </p:txBody>
      </p:sp>
      <p:pic>
        <p:nvPicPr>
          <p:cNvPr id="41987" name="Picture 3" descr="Answer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584325" y="1268413"/>
            <a:ext cx="6696075" cy="436245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Single JEOPARDY!</a:t>
            </a:r>
          </a:p>
        </p:txBody>
      </p:sp>
      <p:pic>
        <p:nvPicPr>
          <p:cNvPr id="287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1638" y="1676400"/>
            <a:ext cx="6481762" cy="3352800"/>
          </a:xfrm>
          <a:prstGeom prst="rect">
            <a:avLst/>
          </a:prstGeom>
          <a:solidFill>
            <a:schemeClr val="folHlink"/>
          </a:solidFill>
          <a:ln w="12700">
            <a:solidFill>
              <a:schemeClr val="folHlink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77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7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Needs Plan 	     Cost-affordable Plan</a:t>
            </a:r>
          </a:p>
        </p:txBody>
      </p:sp>
      <p:sp>
        <p:nvSpPr>
          <p:cNvPr id="44035" name="AutoShape 3"/>
          <p:cNvSpPr>
            <a:spLocks noChangeArrowheads="1"/>
          </p:cNvSpPr>
          <p:nvPr/>
        </p:nvSpPr>
        <p:spPr bwMode="auto">
          <a:xfrm>
            <a:off x="3124200" y="304800"/>
            <a:ext cx="976313" cy="457200"/>
          </a:xfrm>
          <a:prstGeom prst="rightArrow">
            <a:avLst>
              <a:gd name="adj1" fmla="val 50000"/>
              <a:gd name="adj2" fmla="val 5338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Arial" pitchFamily="34" charset="0"/>
            </a:endParaRPr>
          </a:p>
        </p:txBody>
      </p:sp>
      <p:sp>
        <p:nvSpPr>
          <p:cNvPr id="285702" name="Rectangle 6"/>
          <p:cNvSpPr>
            <a:spLocks noChangeArrowheads="1"/>
          </p:cNvSpPr>
          <p:nvPr/>
        </p:nvSpPr>
        <p:spPr bwMode="auto">
          <a:xfrm>
            <a:off x="1295400" y="1212850"/>
            <a:ext cx="7543800" cy="4167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Review regional and local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priorities</a:t>
            </a: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Incorporate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public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input</a:t>
            </a: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Analyze travel </a:t>
            </a: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demand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modeling - deficiencies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000" dirty="0">
                <a:solidFill>
                  <a:srgbClr val="0066CC"/>
                </a:solidFill>
                <a:latin typeface="Arial" pitchFamily="34" charset="0"/>
              </a:rPr>
              <a:t>Consider </a:t>
            </a: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planning factors and other requirements</a:t>
            </a: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000" dirty="0" smtClean="0">
                <a:solidFill>
                  <a:srgbClr val="0066CC"/>
                </a:solidFill>
                <a:latin typeface="Arial" pitchFamily="34" charset="0"/>
              </a:rPr>
              <a:t>Evaluate all modes and alternatives to road widening</a:t>
            </a: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None/>
            </a:pPr>
            <a:endParaRPr lang="en-US" sz="2000" dirty="0">
              <a:solidFill>
                <a:srgbClr val="0066CC"/>
              </a:solidFill>
              <a:latin typeface="Arial" pitchFamily="34" charset="0"/>
            </a:endParaRPr>
          </a:p>
          <a:p>
            <a:pPr marL="288925" indent="-288925" algn="l"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endParaRPr lang="en-US" sz="2400" dirty="0">
              <a:solidFill>
                <a:srgbClr val="0066CC"/>
              </a:solidFill>
              <a:latin typeface="Arial" pitchFamily="34" charset="0"/>
            </a:endParaRPr>
          </a:p>
        </p:txBody>
      </p:sp>
      <p:pic>
        <p:nvPicPr>
          <p:cNvPr id="44037" name="Picture 7" descr="MCj035197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44038" name="Picture 8" descr="MCj0355563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320" y="1072662"/>
            <a:ext cx="5267080" cy="444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Local Priorities – Constrained Roadways</a:t>
            </a:r>
          </a:p>
        </p:txBody>
      </p:sp>
      <p:pic>
        <p:nvPicPr>
          <p:cNvPr id="4" name="Picture 16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 Factors – Economic Vitality</a:t>
            </a:r>
          </a:p>
        </p:txBody>
      </p:sp>
      <p:pic>
        <p:nvPicPr>
          <p:cNvPr id="1822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49738" y="990600"/>
            <a:ext cx="7390171" cy="4800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4" name="Picture 16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33323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82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Planning Factors – Safety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8136" y="1066800"/>
            <a:ext cx="7085927" cy="4784179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dirty="0"/>
              <a:t>Planning Factors – </a:t>
            </a:r>
            <a:r>
              <a:rPr lang="en-US" dirty="0" smtClean="0"/>
              <a:t>Environment</a:t>
            </a:r>
            <a:br>
              <a:rPr lang="en-US" dirty="0" smtClean="0"/>
            </a:br>
            <a:r>
              <a:rPr lang="en-US" sz="2000" dirty="0" smtClean="0">
                <a:solidFill>
                  <a:srgbClr val="92D050"/>
                </a:solidFill>
              </a:rPr>
              <a:t>Efficient Transportation Decision-Making (ETDM)</a:t>
            </a:r>
            <a:r>
              <a:rPr lang="en-US" sz="2500" dirty="0" smtClean="0">
                <a:solidFill>
                  <a:schemeClr val="folHlink"/>
                </a:solidFill>
              </a:rPr>
              <a:t/>
            </a:r>
            <a:br>
              <a:rPr lang="en-US" sz="2500" dirty="0" smtClean="0">
                <a:solidFill>
                  <a:schemeClr val="folHlink"/>
                </a:solidFill>
              </a:rPr>
            </a:br>
            <a:endParaRPr lang="en-US" sz="2500" dirty="0" smtClean="0">
              <a:solidFill>
                <a:schemeClr val="folHlink"/>
              </a:solidFill>
            </a:endParaRPr>
          </a:p>
        </p:txBody>
      </p:sp>
      <p:pic>
        <p:nvPicPr>
          <p:cNvPr id="278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914400"/>
            <a:ext cx="73914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7" name="Picture 8" descr="MCj035197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8" name="Picture 9" descr="MCj0355563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78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7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8"/>
          <p:cNvSpPr>
            <a:spLocks noGrp="1" noChangeArrowheads="1"/>
          </p:cNvSpPr>
          <p:nvPr>
            <p:ph type="title"/>
          </p:nvPr>
        </p:nvSpPr>
        <p:spPr>
          <a:xfrm>
            <a:off x="914400" y="-53975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Roadway Classification</a:t>
            </a: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1219201" y="990600"/>
            <a:ext cx="3657600" cy="2417763"/>
            <a:chOff x="771" y="686"/>
            <a:chExt cx="2304" cy="1523"/>
          </a:xfrm>
        </p:grpSpPr>
        <p:pic>
          <p:nvPicPr>
            <p:cNvPr id="8201" name="Picture 10" descr="Highway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" y="686"/>
              <a:ext cx="2304" cy="1523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02" name="Text Box 11"/>
            <p:cNvSpPr txBox="1">
              <a:spLocks noChangeArrowheads="1"/>
            </p:cNvSpPr>
            <p:nvPr/>
          </p:nvSpPr>
          <p:spPr bwMode="auto">
            <a:xfrm>
              <a:off x="771" y="686"/>
              <a:ext cx="2246" cy="23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>
                  <a:solidFill>
                    <a:schemeClr val="folHlink"/>
                  </a:solidFill>
                  <a:latin typeface="Arial" pitchFamily="34" charset="0"/>
                </a:rPr>
                <a:t>Limited Access Highway</a:t>
              </a:r>
            </a:p>
          </p:txBody>
        </p:sp>
      </p:grpSp>
      <p:sp>
        <p:nvSpPr>
          <p:cNvPr id="16" name="Rectangle 15"/>
          <p:cNvSpPr txBox="1">
            <a:spLocks noChangeArrowheads="1"/>
          </p:cNvSpPr>
          <p:nvPr/>
        </p:nvSpPr>
        <p:spPr bwMode="auto">
          <a:xfrm>
            <a:off x="1295400" y="4114800"/>
            <a:ext cx="7467600" cy="968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“a street or highway especially designed for through traffic,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 and over, from or to which” no one has a simple right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Wingdings" pitchFamily="2" charset="2"/>
              <a:buChar char="n"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66CC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19595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60325"/>
            <a:ext cx="8229600" cy="898525"/>
          </a:xfrm>
        </p:spPr>
        <p:txBody>
          <a:bodyPr/>
          <a:lstStyle/>
          <a:p>
            <a:pPr eaLnBrk="1" hangingPunct="1"/>
            <a:r>
              <a:rPr lang="en-US" dirty="0"/>
              <a:t>Planning </a:t>
            </a:r>
            <a:r>
              <a:rPr lang="en-US" dirty="0" smtClean="0"/>
              <a:t>Factors – Environment </a:t>
            </a:r>
            <a:br>
              <a:rPr lang="en-US" dirty="0" smtClean="0"/>
            </a:br>
            <a:r>
              <a:rPr lang="en-US" sz="2400" dirty="0" smtClean="0">
                <a:solidFill>
                  <a:srgbClr val="92D050"/>
                </a:solidFill>
              </a:rPr>
              <a:t>Environmental Lands Layer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76" t="2258" r="6081" b="21389"/>
          <a:stretch/>
        </p:blipFill>
        <p:spPr bwMode="auto">
          <a:xfrm>
            <a:off x="856418" y="914400"/>
            <a:ext cx="8211381" cy="5059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7" name="Picture 8" descr="MCj035197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8" name="Picture 9" descr="MCj0355563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8229600" cy="838200"/>
          </a:xfrm>
        </p:spPr>
        <p:txBody>
          <a:bodyPr/>
          <a:lstStyle/>
          <a:p>
            <a:pPr eaLnBrk="1" hangingPunct="1"/>
            <a:r>
              <a:rPr lang="en-US" dirty="0"/>
              <a:t>Planning Factors – Environment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400" dirty="0" smtClean="0">
                <a:solidFill>
                  <a:srgbClr val="92D050"/>
                </a:solidFill>
              </a:rPr>
              <a:t>National Environmental Policy Act (NEPA)</a:t>
            </a:r>
          </a:p>
        </p:txBody>
      </p:sp>
      <p:pic>
        <p:nvPicPr>
          <p:cNvPr id="288782" name="Picture 1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57119" y="3733800"/>
            <a:ext cx="3419962" cy="2282825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288786" name="Rectangle 18"/>
          <p:cNvSpPr>
            <a:spLocks noChangeArrowheads="1"/>
          </p:cNvSpPr>
          <p:nvPr/>
        </p:nvSpPr>
        <p:spPr bwMode="auto">
          <a:xfrm>
            <a:off x="990600" y="886867"/>
            <a:ext cx="7848600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 smtClean="0">
                <a:solidFill>
                  <a:srgbClr val="0066CC"/>
                </a:solidFill>
                <a:latin typeface="Arial" pitchFamily="34" charset="0"/>
              </a:rPr>
              <a:t>  An </a:t>
            </a: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“umbrella” for compliance with 40 laws and </a:t>
            </a:r>
            <a:r>
              <a:rPr lang="en-US" sz="2200" dirty="0" err="1">
                <a:solidFill>
                  <a:srgbClr val="0066CC"/>
                </a:solidFill>
                <a:latin typeface="Arial" pitchFamily="34" charset="0"/>
              </a:rPr>
              <a:t>regs</a:t>
            </a: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 smtClean="0">
                <a:solidFill>
                  <a:srgbClr val="0066CC"/>
                </a:solidFill>
                <a:latin typeface="Arial" pitchFamily="34" charset="0"/>
              </a:rPr>
              <a:t>  Projects </a:t>
            </a: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receiving federal or state </a:t>
            </a:r>
            <a:r>
              <a:rPr lang="en-US" sz="2200" dirty="0" smtClean="0">
                <a:solidFill>
                  <a:srgbClr val="0066CC"/>
                </a:solidFill>
                <a:latin typeface="Arial" pitchFamily="34" charset="0"/>
              </a:rPr>
              <a:t>money</a:t>
            </a:r>
          </a:p>
          <a:p>
            <a:pPr marL="347472" indent="-347472"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 smtClean="0">
                <a:solidFill>
                  <a:srgbClr val="0066CC"/>
                </a:solidFill>
                <a:latin typeface="Arial" pitchFamily="34" charset="0"/>
              </a:rPr>
              <a:t>Environmental impact analysis required if significant affect on quality of human or natural environment</a:t>
            </a:r>
          </a:p>
          <a:p>
            <a:pPr marL="804672" lvl="1" indent="-347472" algn="l">
              <a:spcAft>
                <a:spcPct val="50000"/>
              </a:spcAft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en-US" sz="2200" dirty="0">
                <a:solidFill>
                  <a:srgbClr val="0066CC"/>
                </a:solidFill>
                <a:latin typeface="Arial" pitchFamily="34" charset="0"/>
              </a:rPr>
              <a:t>Categorical exclusion</a:t>
            </a:r>
          </a:p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200" dirty="0" smtClean="0">
                <a:solidFill>
                  <a:srgbClr val="0066CC"/>
                </a:solidFill>
                <a:latin typeface="Arial" pitchFamily="34" charset="0"/>
              </a:rPr>
              <a:t>Part of ETDM screening</a:t>
            </a:r>
            <a:endParaRPr lang="en-US" sz="2200" dirty="0">
              <a:solidFill>
                <a:srgbClr val="0066CC"/>
              </a:solidFill>
              <a:latin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334000" y="3733800"/>
            <a:ext cx="3480323" cy="2503676"/>
            <a:chOff x="5334000" y="3733800"/>
            <a:chExt cx="3480323" cy="2503676"/>
          </a:xfrm>
        </p:grpSpPr>
        <p:pic>
          <p:nvPicPr>
            <p:cNvPr id="288781" name="Picture 13"/>
            <p:cNvPicPr>
              <a:picLocks noChangeAspect="1" noChangeArrowheads="1"/>
            </p:cNvPicPr>
            <p:nvPr/>
          </p:nvPicPr>
          <p:blipFill>
            <a:blip r:embed="rId4" cstate="print"/>
            <a:stretch>
              <a:fillRect/>
            </a:stretch>
          </p:blipFill>
          <p:spPr bwMode="auto">
            <a:xfrm>
              <a:off x="5410200" y="3733800"/>
              <a:ext cx="3404123" cy="2270125"/>
            </a:xfrm>
            <a:prstGeom prst="rect">
              <a:avLst/>
            </a:prstGeom>
            <a:noFill/>
            <a:ln w="19050">
              <a:solidFill>
                <a:schemeClr val="folHlink"/>
              </a:solidFill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5334000" y="5791200"/>
              <a:ext cx="2514600" cy="446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US" sz="1000" dirty="0" smtClean="0">
                  <a:solidFill>
                    <a:schemeClr val="bg1"/>
                  </a:solidFill>
                  <a:latin typeface="Arial" pitchFamily="34" charset="0"/>
                </a:rPr>
                <a:t>photo courtesy of </a:t>
              </a:r>
              <a:r>
                <a:rPr lang="en-US" sz="1000" u="sng" dirty="0" smtClean="0">
                  <a:solidFill>
                    <a:schemeClr val="bg1"/>
                  </a:solidFill>
                  <a:latin typeface="Arial" pitchFamily="34" charset="0"/>
                  <a:hlinkClick r:id="rId5"/>
                </a:rPr>
                <a:t>www.seefloridago.com</a:t>
              </a:r>
              <a:endParaRPr lang="en-US" sz="1000" dirty="0" smtClean="0">
                <a:solidFill>
                  <a:schemeClr val="bg1"/>
                </a:solidFill>
                <a:latin typeface="Arial" pitchFamily="34" charset="0"/>
              </a:endParaRPr>
            </a:p>
            <a:p>
              <a:pPr algn="l"/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12" name="Picture 8" descr="MCj03519710000[1]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13" name="Picture 9" descr="MCj03555630000[1]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8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8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88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8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60325"/>
            <a:ext cx="8229600" cy="974725"/>
          </a:xfrm>
        </p:spPr>
        <p:txBody>
          <a:bodyPr/>
          <a:lstStyle/>
          <a:p>
            <a:pPr eaLnBrk="1" hangingPunct="1"/>
            <a:r>
              <a:rPr lang="en-US" sz="2000" dirty="0" smtClean="0"/>
              <a:t>Other Planning Considerations:</a:t>
            </a:r>
            <a:br>
              <a:rPr lang="en-US" sz="2000" dirty="0" smtClean="0"/>
            </a:br>
            <a:r>
              <a:rPr lang="en-US" dirty="0" smtClean="0">
                <a:solidFill>
                  <a:schemeClr val="folHlink"/>
                </a:solidFill>
              </a:rPr>
              <a:t>Clean Air Act/Air Quality Standards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189038"/>
            <a:ext cx="7702550" cy="4525962"/>
          </a:xfrm>
        </p:spPr>
        <p:txBody>
          <a:bodyPr/>
          <a:lstStyle/>
          <a:p>
            <a:pPr eaLnBrk="1" hangingPunct="1"/>
            <a:r>
              <a:rPr lang="en-US" dirty="0" smtClean="0"/>
              <a:t>US EPA establishes air quality standards</a:t>
            </a:r>
          </a:p>
          <a:p>
            <a:pPr eaLnBrk="1" hangingPunct="1"/>
            <a:r>
              <a:rPr lang="en-US" dirty="0" smtClean="0"/>
              <a:t>Non-attainment area designation based on “air shed”</a:t>
            </a:r>
          </a:p>
          <a:p>
            <a:pPr eaLnBrk="1" hangingPunct="1"/>
            <a:r>
              <a:rPr lang="en-US" dirty="0" smtClean="0"/>
              <a:t>MPO transportation planning must keep vehicle emissions within an established pollution “budget”</a:t>
            </a:r>
          </a:p>
          <a:p>
            <a:pPr eaLnBrk="1" hangingPunct="1"/>
            <a:r>
              <a:rPr lang="en-US" dirty="0" smtClean="0"/>
              <a:t>MPOs in the same “air shed” must coordinate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572000" y="3886200"/>
            <a:ext cx="3886200" cy="1604963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800" dirty="0">
                <a:latin typeface="Arial" pitchFamily="34" charset="0"/>
              </a:rPr>
              <a:t>Volatile Organic Compounds (VOC)</a:t>
            </a:r>
          </a:p>
          <a:p>
            <a:pPr algn="l">
              <a:spcBef>
                <a:spcPct val="50000"/>
              </a:spcBef>
              <a:defRPr/>
            </a:pPr>
            <a:r>
              <a:rPr lang="en-US" sz="1800" dirty="0">
                <a:latin typeface="Arial" pitchFamily="34" charset="0"/>
              </a:rPr>
              <a:t>+ Nitrogen Oxides (</a:t>
            </a:r>
            <a:r>
              <a:rPr lang="en-US" sz="1800" dirty="0" err="1">
                <a:latin typeface="Arial" pitchFamily="34" charset="0"/>
              </a:rPr>
              <a:t>NOx</a:t>
            </a:r>
            <a:r>
              <a:rPr lang="en-US" sz="1800" dirty="0">
                <a:latin typeface="Arial" pitchFamily="34" charset="0"/>
              </a:rPr>
              <a:t>)</a:t>
            </a:r>
          </a:p>
          <a:p>
            <a:pPr algn="l">
              <a:spcBef>
                <a:spcPct val="50000"/>
              </a:spcBef>
              <a:defRPr/>
            </a:pPr>
            <a:r>
              <a:rPr lang="en-US" sz="1800" dirty="0">
                <a:latin typeface="Arial" pitchFamily="34" charset="0"/>
              </a:rPr>
              <a:t>+ Sunlight</a:t>
            </a:r>
          </a:p>
          <a:p>
            <a:pPr algn="l">
              <a:spcBef>
                <a:spcPct val="50000"/>
              </a:spcBef>
              <a:defRPr/>
            </a:pPr>
            <a:r>
              <a:rPr lang="en-US" sz="1800" dirty="0">
                <a:latin typeface="Arial" pitchFamily="34" charset="0"/>
              </a:rPr>
              <a:t>= </a:t>
            </a:r>
            <a:r>
              <a:rPr lang="en-US" sz="1800" b="1" dirty="0">
                <a:latin typeface="Arial" pitchFamily="34" charset="0"/>
              </a:rPr>
              <a:t>OZONE (O</a:t>
            </a:r>
            <a:r>
              <a:rPr lang="en-US" sz="1800" b="1" baseline="-25000" dirty="0">
                <a:latin typeface="Arial" pitchFamily="34" charset="0"/>
              </a:rPr>
              <a:t>3</a:t>
            </a:r>
            <a:r>
              <a:rPr lang="en-US" sz="1800" b="1" dirty="0">
                <a:latin typeface="Arial" pitchFamily="34" charset="0"/>
              </a:rPr>
              <a:t>)</a:t>
            </a:r>
            <a:endParaRPr lang="en-US" sz="1800" dirty="0">
              <a:latin typeface="Arial" pitchFamily="34" charset="0"/>
            </a:endParaRPr>
          </a:p>
        </p:txBody>
      </p:sp>
      <p:pic>
        <p:nvPicPr>
          <p:cNvPr id="63493" name="Picture 5" descr="193198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3641725"/>
            <a:ext cx="2997200" cy="1997075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7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3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2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914400"/>
            <a:ext cx="3429000" cy="2276475"/>
          </a:xfrm>
          <a:prstGeom prst="rect">
            <a:avLst/>
          </a:prstGeom>
          <a:noFill/>
          <a:ln w="19050">
            <a:solidFill>
              <a:schemeClr val="folHlink"/>
            </a:solidFill>
            <a:miter lim="800000"/>
            <a:headEnd/>
            <a:tailEnd/>
          </a:ln>
          <a:effectLst>
            <a:outerShdw dist="76200" dir="2700000" algn="tl" rotWithShape="0">
              <a:schemeClr val="bg2">
                <a:lumMod val="75000"/>
                <a:alpha val="40000"/>
              </a:schemeClr>
            </a:outerShdw>
          </a:effectLst>
        </p:spPr>
      </p:pic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60325"/>
            <a:ext cx="8229600" cy="974725"/>
          </a:xfrm>
        </p:spPr>
        <p:txBody>
          <a:bodyPr/>
          <a:lstStyle/>
          <a:p>
            <a:pPr eaLnBrk="1" hangingPunct="1"/>
            <a:r>
              <a:rPr lang="en-US" sz="2000" dirty="0"/>
              <a:t>Other Planning Considerations: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rgbClr val="92D050"/>
                </a:solidFill>
              </a:rPr>
              <a:t>Title VI and Environmental Justice (EJ)</a:t>
            </a:r>
          </a:p>
        </p:txBody>
      </p:sp>
      <p:pic>
        <p:nvPicPr>
          <p:cNvPr id="52232" name="Picture 19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52233" name="Picture 20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1295400" y="1066800"/>
            <a:ext cx="381000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  </a:t>
            </a: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Prohibits the effects of transportation initiatives from adversely affecting the well-being of an subgroup of the population in a discriminatory manner</a:t>
            </a:r>
            <a:endParaRPr lang="en-US" sz="2300" dirty="0">
              <a:solidFill>
                <a:srgbClr val="0066CC"/>
              </a:solidFill>
              <a:latin typeface="Arial" pitchFamily="34" charset="0"/>
            </a:endParaRPr>
          </a:p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>
                <a:solidFill>
                  <a:srgbClr val="0066CC"/>
                </a:solidFill>
                <a:latin typeface="Arial" pitchFamily="34" charset="0"/>
              </a:rPr>
              <a:t> </a:t>
            </a: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 No discrimination in MPO processes or procedures</a:t>
            </a:r>
            <a:endParaRPr lang="en-US" sz="2300" dirty="0">
              <a:solidFill>
                <a:srgbClr val="0066CC"/>
              </a:solidFill>
              <a:latin typeface="Arial" pitchFamily="34" charset="0"/>
            </a:endParaRPr>
          </a:p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  Monitored through ETDM screening and public involvement process</a:t>
            </a:r>
            <a:endParaRPr lang="en-US" sz="2300" dirty="0">
              <a:solidFill>
                <a:srgbClr val="0066CC"/>
              </a:solidFill>
              <a:latin typeface="Arial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5114" y="3382442"/>
            <a:ext cx="3945453" cy="256115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6" name="Picture 6" descr="disability chair"/>
          <p:cNvPicPr>
            <a:picLocks noChangeAspect="1" noChangeArrowheads="1"/>
          </p:cNvPicPr>
          <p:nvPr/>
        </p:nvPicPr>
        <p:blipFill rotWithShape="1">
          <a:blip r:embed="rId3" cstate="print"/>
          <a:srcRect l="435" r="13519"/>
          <a:stretch/>
        </p:blipFill>
        <p:spPr bwMode="auto">
          <a:xfrm>
            <a:off x="5703470" y="3342858"/>
            <a:ext cx="3383280" cy="2600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7767" name="Picture 7" descr="hand park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67200" y="3196620"/>
            <a:ext cx="1905000" cy="28575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512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60325"/>
            <a:ext cx="8229600" cy="1050925"/>
          </a:xfrm>
        </p:spPr>
        <p:txBody>
          <a:bodyPr/>
          <a:lstStyle/>
          <a:p>
            <a:pPr eaLnBrk="1" hangingPunct="1"/>
            <a:r>
              <a:rPr lang="en-US" sz="2000" dirty="0" smtClean="0"/>
              <a:t>Other Planning Considerations:</a:t>
            </a:r>
            <a:br>
              <a:rPr lang="en-US" sz="2000" dirty="0" smtClean="0"/>
            </a:br>
            <a:r>
              <a:rPr lang="en-US" dirty="0" smtClean="0">
                <a:solidFill>
                  <a:schemeClr val="folHlink"/>
                </a:solidFill>
              </a:rPr>
              <a:t>Americans with Disabilities Act (ADA)</a:t>
            </a:r>
          </a:p>
        </p:txBody>
      </p:sp>
      <p:pic>
        <p:nvPicPr>
          <p:cNvPr id="51208" name="Picture 11" descr="MCj0351971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51209" name="Picture 12" descr="MCj035556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51210" name="Picture 17" descr="spac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3388" y="2747963"/>
            <a:ext cx="952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11" name="Picture 20" descr="spac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13388" y="3327400"/>
            <a:ext cx="9525" cy="9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97" name="Text Box 37"/>
          <p:cNvSpPr txBox="1">
            <a:spLocks noChangeArrowheads="1"/>
          </p:cNvSpPr>
          <p:nvPr/>
        </p:nvSpPr>
        <p:spPr bwMode="auto">
          <a:xfrm>
            <a:off x="838200" y="6416675"/>
            <a:ext cx="2895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900" dirty="0">
                <a:solidFill>
                  <a:schemeClr val="bg1"/>
                </a:solidFill>
                <a:latin typeface="Arial" pitchFamily="34" charset="0"/>
                <a:hlinkClick r:id="rId8"/>
              </a:rPr>
              <a:t>http://www.pedbikeimages.org/imageDetail.cfm</a:t>
            </a:r>
            <a:endParaRPr lang="en-US" sz="900" dirty="0">
              <a:solidFill>
                <a:schemeClr val="bg1"/>
              </a:solidFill>
              <a:latin typeface="Arial" pitchFamily="34" charset="0"/>
            </a:endParaRPr>
          </a:p>
          <a:p>
            <a:pPr algn="l"/>
            <a:r>
              <a:rPr lang="en-US" sz="900" b="1" dirty="0">
                <a:solidFill>
                  <a:schemeClr val="bg1"/>
                </a:solidFill>
                <a:latin typeface="Arial" pitchFamily="34" charset="0"/>
              </a:rPr>
              <a:t>Photographer :</a:t>
            </a:r>
            <a:r>
              <a:rPr lang="en-US" sz="900" dirty="0">
                <a:solidFill>
                  <a:schemeClr val="bg1"/>
                </a:solidFill>
                <a:latin typeface="Arial" pitchFamily="34" charset="0"/>
              </a:rPr>
              <a:t> Dan Burden </a:t>
            </a:r>
            <a:endParaRPr lang="en-US" sz="900" dirty="0">
              <a:latin typeface="Arial" pitchFamily="34" charset="0"/>
            </a:endParaRPr>
          </a:p>
        </p:txBody>
      </p:sp>
      <p:pic>
        <p:nvPicPr>
          <p:cNvPr id="117774" name="Picture 14" descr="ada.good_ramps_copy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53125" y="793562"/>
            <a:ext cx="3190875" cy="240683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295400" y="1066800"/>
            <a:ext cx="48006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  Accessible design standards</a:t>
            </a:r>
          </a:p>
          <a:p>
            <a:pPr lvl="1"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Public transit</a:t>
            </a:r>
          </a:p>
          <a:p>
            <a:pPr lvl="1" algn="l">
              <a:spcAft>
                <a:spcPct val="500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66CC"/>
                </a:solidFill>
                <a:latin typeface="Arial" pitchFamily="34" charset="0"/>
              </a:rPr>
              <a:t>Sidewalks and crosswalks</a:t>
            </a:r>
          </a:p>
        </p:txBody>
      </p:sp>
      <p:pic>
        <p:nvPicPr>
          <p:cNvPr id="1026" name="Picture 2" descr="C:\Users\seggerman\Documents\Misc\graphics\seefloridago\JTA_Bus_for_Disabled_Persons500x357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81400"/>
            <a:ext cx="3521848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00200" y="6100915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60325"/>
            <a:ext cx="8229600" cy="974725"/>
          </a:xfrm>
        </p:spPr>
        <p:txBody>
          <a:bodyPr/>
          <a:lstStyle/>
          <a:p>
            <a:r>
              <a:rPr lang="en-US" sz="2000" dirty="0"/>
              <a:t>Other Planning Considerations:</a:t>
            </a:r>
            <a:br>
              <a:rPr lang="en-US" sz="2000" dirty="0"/>
            </a:br>
            <a:r>
              <a:rPr lang="en-US" dirty="0" smtClean="0">
                <a:solidFill>
                  <a:schemeClr val="folHlink"/>
                </a:solidFill>
              </a:rPr>
              <a:t>Emerging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0053" y="1143000"/>
            <a:ext cx="8229600" cy="4525962"/>
          </a:xfrm>
        </p:spPr>
        <p:txBody>
          <a:bodyPr/>
          <a:lstStyle/>
          <a:p>
            <a:r>
              <a:rPr lang="en-US" dirty="0" smtClean="0"/>
              <a:t>Autonomous vehicles</a:t>
            </a:r>
          </a:p>
          <a:p>
            <a:r>
              <a:rPr lang="en-US" dirty="0" smtClean="0"/>
              <a:t>System security</a:t>
            </a:r>
          </a:p>
          <a:p>
            <a:r>
              <a:rPr lang="en-US" dirty="0" smtClean="0"/>
              <a:t>Climate change – system resilience</a:t>
            </a:r>
          </a:p>
          <a:p>
            <a:pPr lvl="1"/>
            <a:r>
              <a:rPr lang="en-US" dirty="0" smtClean="0"/>
              <a:t>Peak oil</a:t>
            </a:r>
          </a:p>
          <a:p>
            <a:pPr lvl="1"/>
            <a:r>
              <a:rPr lang="en-US" dirty="0" smtClean="0"/>
              <a:t>Greenhouse gas reduction </a:t>
            </a:r>
          </a:p>
          <a:p>
            <a:pPr lvl="1"/>
            <a:r>
              <a:rPr lang="en-US" dirty="0" smtClean="0"/>
              <a:t>Vulnerability</a:t>
            </a:r>
          </a:p>
          <a:p>
            <a:r>
              <a:rPr lang="en-US" dirty="0" smtClean="0"/>
              <a:t>Aging road users</a:t>
            </a:r>
          </a:p>
          <a:p>
            <a:pPr lvl="1"/>
            <a:r>
              <a:rPr lang="en-US" dirty="0" smtClean="0"/>
              <a:t>Safety</a:t>
            </a:r>
          </a:p>
          <a:p>
            <a:pPr lvl="1"/>
            <a:r>
              <a:rPr lang="en-US" dirty="0" smtClean="0"/>
              <a:t>Access</a:t>
            </a:r>
          </a:p>
          <a:p>
            <a:pPr lvl="1"/>
            <a:r>
              <a:rPr lang="en-US" dirty="0" smtClean="0"/>
              <a:t>Mobility 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7" name="Picture 8" descr="MCj03519710000[1]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8" name="Picture 9" descr="MCj03555630000[1]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82" y="3505200"/>
            <a:ext cx="3827318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712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9" name="Picture 5" descr="SunPass Dedicated Lan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3405" y="824554"/>
            <a:ext cx="3980595" cy="2985446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54281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60325"/>
            <a:ext cx="8229600" cy="1050925"/>
          </a:xfrm>
        </p:spPr>
        <p:txBody>
          <a:bodyPr/>
          <a:lstStyle/>
          <a:p>
            <a:pPr eaLnBrk="1" hangingPunct="1"/>
            <a:r>
              <a:rPr lang="en-US" sz="2000" dirty="0" smtClean="0"/>
              <a:t>Alternatives to Road Widening:</a:t>
            </a:r>
            <a:br>
              <a:rPr lang="en-US" sz="2000" dirty="0" smtClean="0"/>
            </a:br>
            <a:r>
              <a:rPr lang="en-US" dirty="0" smtClean="0">
                <a:solidFill>
                  <a:schemeClr val="folHlink"/>
                </a:solidFill>
              </a:rPr>
              <a:t>Intelligent Transportation Systems (ITS)</a:t>
            </a: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838200" y="914400"/>
            <a:ext cx="4419600" cy="260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Traffic control/cameras</a:t>
            </a:r>
          </a:p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Automatic toll collection</a:t>
            </a:r>
          </a:p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>
                <a:solidFill>
                  <a:srgbClr val="0066CC"/>
                </a:solidFill>
                <a:latin typeface="Arial" pitchFamily="34" charset="0"/>
              </a:rPr>
              <a:t>Electronic payment systems</a:t>
            </a:r>
          </a:p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Traveler information </a:t>
            </a:r>
            <a:endParaRPr lang="en-US" sz="2300" dirty="0">
              <a:solidFill>
                <a:srgbClr val="0066CC"/>
              </a:solidFill>
              <a:latin typeface="Arial" pitchFamily="34" charset="0"/>
            </a:endParaRPr>
          </a:p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In-vehicle navigation</a:t>
            </a:r>
          </a:p>
          <a:p>
            <a:pPr marL="365760" indent="-365760" algn="l">
              <a:spcAft>
                <a:spcPts val="600"/>
              </a:spcAft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300" dirty="0" smtClean="0">
                <a:solidFill>
                  <a:srgbClr val="0066CC"/>
                </a:solidFill>
                <a:latin typeface="Arial" pitchFamily="34" charset="0"/>
              </a:rPr>
              <a:t>Transit/commercial systems </a:t>
            </a:r>
          </a:p>
        </p:txBody>
      </p:sp>
      <p:pic>
        <p:nvPicPr>
          <p:cNvPr id="13" name="Picture 16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14" name="Picture 17" descr="MCj0355563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3074" name="Picture 2" descr="http://www.roadtraffic-technology.com/contractor_images/techspan/2-Slow-Fog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17186"/>
          <a:stretch/>
        </p:blipFill>
        <p:spPr bwMode="auto">
          <a:xfrm>
            <a:off x="5180338" y="3868127"/>
            <a:ext cx="3963662" cy="2227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aecom.com/deployedfiles/Internet/News/FDOT-pr-main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05200"/>
            <a:ext cx="4343400" cy="223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81133" y="3363724"/>
            <a:ext cx="28194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dirty="0" smtClean="0">
                <a:solidFill>
                  <a:schemeClr val="bg1"/>
                </a:solidFill>
                <a:latin typeface="Arial" pitchFamily="34" charset="0"/>
              </a:rPr>
              <a:t>photos courtesy of www.seefloridago.com</a:t>
            </a:r>
          </a:p>
          <a:p>
            <a:pPr algn="l"/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5" name="Picture 3" descr="hovb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657600"/>
            <a:ext cx="2725502" cy="21336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5632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8229600" cy="762000"/>
          </a:xfrm>
        </p:spPr>
        <p:txBody>
          <a:bodyPr/>
          <a:lstStyle/>
          <a:p>
            <a:pPr eaLnBrk="1" hangingPunct="1"/>
            <a:r>
              <a:rPr lang="en-US" sz="2000" dirty="0" smtClean="0">
                <a:solidFill>
                  <a:srgbClr val="FFFFFF"/>
                </a:solidFill>
              </a:rPr>
              <a:t>Alternatives </a:t>
            </a:r>
            <a:r>
              <a:rPr lang="en-US" sz="2000" dirty="0">
                <a:solidFill>
                  <a:srgbClr val="FFFFFF"/>
                </a:solidFill>
              </a:rPr>
              <a:t>to Road Widening: </a:t>
            </a:r>
            <a:r>
              <a:rPr lang="en-US" sz="2000" dirty="0" smtClean="0">
                <a:solidFill>
                  <a:srgbClr val="FFFFFF"/>
                </a:solidFill>
              </a:rPr>
              <a:t/>
            </a:r>
            <a:br>
              <a:rPr lang="en-US" sz="2000" dirty="0" smtClean="0">
                <a:solidFill>
                  <a:srgbClr val="FFFFFF"/>
                </a:solidFill>
              </a:rPr>
            </a:br>
            <a:r>
              <a:rPr lang="en-US" sz="2500" dirty="0" smtClean="0">
                <a:solidFill>
                  <a:srgbClr val="92D050"/>
                </a:solidFill>
              </a:rPr>
              <a:t>Managing Travel Demand </a:t>
            </a: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0450" y="1036638"/>
            <a:ext cx="7626350" cy="2335519"/>
          </a:xfrm>
        </p:spPr>
        <p:txBody>
          <a:bodyPr/>
          <a:lstStyle/>
          <a:p>
            <a:pPr eaLnBrk="1" hangingPunct="1"/>
            <a:r>
              <a:rPr lang="en-US" dirty="0" smtClean="0"/>
              <a:t>High-occupancy vehicle (HOV) lanes</a:t>
            </a:r>
          </a:p>
          <a:p>
            <a:pPr eaLnBrk="1" hangingPunct="1"/>
            <a:r>
              <a:rPr lang="en-US" dirty="0" smtClean="0"/>
              <a:t>Higher tolls during congested periods – road pricing</a:t>
            </a:r>
          </a:p>
          <a:p>
            <a:pPr eaLnBrk="1" hangingPunct="1"/>
            <a:r>
              <a:rPr lang="en-US" dirty="0" smtClean="0"/>
              <a:t>Ramp metering</a:t>
            </a:r>
          </a:p>
          <a:p>
            <a:pPr eaLnBrk="1" hangingPunct="1"/>
            <a:r>
              <a:rPr lang="en-US" dirty="0" smtClean="0"/>
              <a:t>Managed lanes</a:t>
            </a:r>
          </a:p>
          <a:p>
            <a:pPr eaLnBrk="1" hangingPunct="1">
              <a:buNone/>
            </a:pP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861" y="3467937"/>
            <a:ext cx="3467100" cy="2448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122334" y="5624532"/>
            <a:ext cx="1994694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</a:rPr>
              <a:t>Photo by Jeffery Katz</a:t>
            </a:r>
            <a:endParaRPr lang="en-US" dirty="0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372157"/>
            <a:ext cx="2995613" cy="254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" descr="MCj0351971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152400"/>
            <a:ext cx="7696200" cy="685800"/>
          </a:xfrm>
        </p:spPr>
        <p:txBody>
          <a:bodyPr/>
          <a:lstStyle/>
          <a:p>
            <a:r>
              <a:rPr lang="en-US" sz="2000" dirty="0">
                <a:solidFill>
                  <a:srgbClr val="FFFFFF"/>
                </a:solidFill>
              </a:rPr>
              <a:t>Alternatives to Road Widening: </a:t>
            </a:r>
            <a:r>
              <a:rPr lang="en-US" sz="2000" dirty="0" smtClean="0">
                <a:solidFill>
                  <a:srgbClr val="FFFFFF"/>
                </a:solidFill>
              </a:rPr>
              <a:t/>
            </a:r>
            <a:br>
              <a:rPr lang="en-US" sz="2000" dirty="0" smtClean="0">
                <a:solidFill>
                  <a:srgbClr val="FFFFFF"/>
                </a:solidFill>
              </a:rPr>
            </a:br>
            <a:r>
              <a:rPr lang="en-US" sz="2500" b="1" i="1" dirty="0" smtClean="0">
                <a:solidFill>
                  <a:srgbClr val="92D050"/>
                </a:solidFill>
              </a:rPr>
              <a:t>95 </a:t>
            </a:r>
            <a:r>
              <a:rPr lang="en-US" sz="2500" b="1" i="1" dirty="0">
                <a:solidFill>
                  <a:srgbClr val="92D050"/>
                </a:solidFill>
              </a:rPr>
              <a:t>Express</a:t>
            </a:r>
            <a:endParaRPr lang="en-US" sz="2500" b="1" dirty="0">
              <a:solidFill>
                <a:srgbClr val="92D050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066800"/>
            <a:ext cx="8077200" cy="4876800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  <a:buFontTx/>
              <a:buChar char="•"/>
            </a:pPr>
            <a:r>
              <a:rPr lang="en-US" dirty="0" smtClean="0"/>
              <a:t>Federal </a:t>
            </a:r>
            <a:r>
              <a:rPr lang="en-US" dirty="0"/>
              <a:t>funding </a:t>
            </a:r>
            <a:r>
              <a:rPr lang="en-US" dirty="0" smtClean="0"/>
              <a:t>from </a:t>
            </a:r>
            <a:r>
              <a:rPr lang="en-US" b="1" dirty="0"/>
              <a:t>Urban Partnership Agreement</a:t>
            </a:r>
            <a:r>
              <a:rPr lang="en-US" dirty="0"/>
              <a:t> program for Managed Lanes Pilot </a:t>
            </a:r>
            <a:r>
              <a:rPr lang="en-US" dirty="0" smtClean="0"/>
              <a:t>Program</a:t>
            </a:r>
          </a:p>
          <a:p>
            <a:pPr>
              <a:lnSpc>
                <a:spcPct val="80000"/>
              </a:lnSpc>
              <a:spcAft>
                <a:spcPts val="600"/>
              </a:spcAft>
              <a:buFontTx/>
              <a:buChar char="•"/>
            </a:pPr>
            <a:r>
              <a:rPr lang="en-US" dirty="0" smtClean="0"/>
              <a:t>Required </a:t>
            </a:r>
            <a:r>
              <a:rPr lang="en-US" dirty="0"/>
              <a:t>components – </a:t>
            </a:r>
            <a:r>
              <a:rPr lang="en-US" b="1" dirty="0"/>
              <a:t>4 </a:t>
            </a:r>
            <a:r>
              <a:rPr lang="en-US" b="1" dirty="0" err="1"/>
              <a:t>Ts</a:t>
            </a:r>
            <a:endParaRPr lang="en-US" b="1" dirty="0"/>
          </a:p>
          <a:p>
            <a:pPr lvl="1">
              <a:lnSpc>
                <a:spcPct val="80000"/>
              </a:lnSpc>
              <a:spcAft>
                <a:spcPts val="600"/>
              </a:spcAft>
              <a:buClr>
                <a:schemeClr val="tx2"/>
              </a:buClr>
              <a:buSzPct val="50000"/>
              <a:buFont typeface="Wingdings" pitchFamily="2" charset="2"/>
              <a:buChar char="q"/>
            </a:pPr>
            <a:r>
              <a:rPr lang="en-US" sz="2000" dirty="0"/>
              <a:t>Tolling (Congestion Management)</a:t>
            </a:r>
          </a:p>
          <a:p>
            <a:pPr lvl="1">
              <a:lnSpc>
                <a:spcPct val="80000"/>
              </a:lnSpc>
              <a:spcAft>
                <a:spcPts val="600"/>
              </a:spcAft>
              <a:buClr>
                <a:schemeClr val="tx2"/>
              </a:buClr>
              <a:buSzPct val="50000"/>
              <a:buFont typeface="Wingdings" pitchFamily="2" charset="2"/>
              <a:buChar char="q"/>
            </a:pPr>
            <a:r>
              <a:rPr lang="en-US" sz="2000" dirty="0"/>
              <a:t>Transit (Bus Rapid Transit)</a:t>
            </a:r>
          </a:p>
          <a:p>
            <a:pPr lvl="1">
              <a:lnSpc>
                <a:spcPct val="80000"/>
              </a:lnSpc>
              <a:spcAft>
                <a:spcPts val="600"/>
              </a:spcAft>
              <a:buClr>
                <a:schemeClr val="tx2"/>
              </a:buClr>
              <a:buSzPct val="50000"/>
              <a:buFont typeface="Wingdings" pitchFamily="2" charset="2"/>
              <a:buChar char="q"/>
            </a:pPr>
            <a:r>
              <a:rPr lang="en-US" sz="2000" dirty="0"/>
              <a:t>Technology (Intelligent Transportation Systems)</a:t>
            </a:r>
          </a:p>
          <a:p>
            <a:pPr lvl="1">
              <a:lnSpc>
                <a:spcPct val="80000"/>
              </a:lnSpc>
              <a:spcAft>
                <a:spcPts val="600"/>
              </a:spcAft>
              <a:buClr>
                <a:schemeClr val="tx2"/>
              </a:buClr>
              <a:buSzPct val="50000"/>
              <a:buFont typeface="Wingdings" pitchFamily="2" charset="2"/>
              <a:buChar char="q"/>
            </a:pPr>
            <a:r>
              <a:rPr lang="en-US" sz="2000" dirty="0"/>
              <a:t>Telecommuting (Includes flex-time programs)</a:t>
            </a:r>
          </a:p>
        </p:txBody>
      </p:sp>
      <p:pic>
        <p:nvPicPr>
          <p:cNvPr id="7" name="Picture 11" descr="correct diagram for UPA application configur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886200"/>
            <a:ext cx="3429000" cy="291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86200"/>
            <a:ext cx="3664997" cy="291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67590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152400"/>
            <a:ext cx="8229600" cy="1143000"/>
          </a:xfrm>
        </p:spPr>
        <p:txBody>
          <a:bodyPr/>
          <a:lstStyle/>
          <a:p>
            <a:r>
              <a:rPr lang="en-US" sz="2000" dirty="0"/>
              <a:t>Alternatives to Road Widening:</a:t>
            </a:r>
            <a:br>
              <a:rPr lang="en-US" sz="2000" dirty="0"/>
            </a:br>
            <a:r>
              <a:rPr lang="en-US" sz="2500" dirty="0">
                <a:solidFill>
                  <a:schemeClr val="folHlink"/>
                </a:solidFill>
              </a:rPr>
              <a:t>Complete </a:t>
            </a:r>
            <a:r>
              <a:rPr lang="en-US" sz="2500" dirty="0" smtClean="0">
                <a:solidFill>
                  <a:schemeClr val="folHlink"/>
                </a:solidFill>
              </a:rPr>
              <a:t>Streets, Road Diets, and Roundabouts</a:t>
            </a:r>
            <a:endParaRPr lang="en-US" sz="2500" dirty="0">
              <a:solidFill>
                <a:schemeClr val="folHlin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96907" y="1295400"/>
            <a:ext cx="3621947" cy="2438400"/>
          </a:xfrm>
        </p:spPr>
        <p:txBody>
          <a:bodyPr/>
          <a:lstStyle/>
          <a:p>
            <a:r>
              <a:rPr lang="en-US" dirty="0" smtClean="0"/>
              <a:t>Complete Streets</a:t>
            </a:r>
          </a:p>
          <a:p>
            <a:endParaRPr lang="en-US" dirty="0" smtClean="0"/>
          </a:p>
          <a:p>
            <a:r>
              <a:rPr lang="en-US" dirty="0" smtClean="0"/>
              <a:t>Road diets/rightsizing</a:t>
            </a:r>
          </a:p>
          <a:p>
            <a:endParaRPr lang="en-US" dirty="0" smtClean="0"/>
          </a:p>
          <a:p>
            <a:r>
              <a:rPr lang="en-US" dirty="0" smtClean="0"/>
              <a:t>Roundabouts</a:t>
            </a:r>
            <a:endParaRPr lang="en-US" dirty="0"/>
          </a:p>
        </p:txBody>
      </p:sp>
      <p:pic>
        <p:nvPicPr>
          <p:cNvPr id="1028" name="Picture 4" descr="https://www.planning.org/planning/2014/img/may1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2" b="7722"/>
          <a:stretch/>
        </p:blipFill>
        <p:spPr bwMode="auto">
          <a:xfrm>
            <a:off x="5323679" y="914400"/>
            <a:ext cx="3820321" cy="2421388"/>
          </a:xfrm>
          <a:prstGeom prst="rect">
            <a:avLst/>
          </a:prstGeom>
          <a:noFill/>
          <a:ln>
            <a:solidFill>
              <a:srgbClr val="99CC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contextsensitivesolutions.org/content/webinar/safety__mobility__and_roundabou/resources/nysdot-roundabout-pic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r="2394"/>
          <a:stretch/>
        </p:blipFill>
        <p:spPr bwMode="auto">
          <a:xfrm>
            <a:off x="838200" y="3877411"/>
            <a:ext cx="4419600" cy="2129445"/>
          </a:xfrm>
          <a:prstGeom prst="rect">
            <a:avLst/>
          </a:prstGeom>
          <a:noFill/>
          <a:ln>
            <a:solidFill>
              <a:srgbClr val="99CC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274"/>
          <a:stretch/>
        </p:blipFill>
        <p:spPr>
          <a:xfrm>
            <a:off x="5321808" y="3457196"/>
            <a:ext cx="3822192" cy="2576556"/>
          </a:xfrm>
          <a:prstGeom prst="rect">
            <a:avLst/>
          </a:prstGeom>
          <a:ln>
            <a:solidFill>
              <a:srgbClr val="00CC00"/>
            </a:solidFill>
          </a:ln>
        </p:spPr>
      </p:pic>
    </p:spTree>
    <p:extLst>
      <p:ext uri="{BB962C8B-B14F-4D97-AF65-F5344CB8AC3E}">
        <p14:creationId xmlns:p14="http://schemas.microsoft.com/office/powerpoint/2010/main" val="36875133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8"/>
          <p:cNvSpPr>
            <a:spLocks noGrp="1" noChangeArrowheads="1"/>
          </p:cNvSpPr>
          <p:nvPr>
            <p:ph type="title"/>
          </p:nvPr>
        </p:nvSpPr>
        <p:spPr>
          <a:xfrm>
            <a:off x="914400" y="-53975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Roadway Classification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953000" y="990600"/>
            <a:ext cx="3673475" cy="2417763"/>
            <a:chOff x="3129" y="618"/>
            <a:chExt cx="2314" cy="1510"/>
          </a:xfrm>
        </p:grpSpPr>
        <p:pic>
          <p:nvPicPr>
            <p:cNvPr id="8205" name="Picture 3" descr="Arterial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29" y="618"/>
              <a:ext cx="2314" cy="1510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06" name="Text Box 4"/>
            <p:cNvSpPr txBox="1">
              <a:spLocks noChangeArrowheads="1"/>
            </p:cNvSpPr>
            <p:nvPr/>
          </p:nvSpPr>
          <p:spPr bwMode="auto">
            <a:xfrm>
              <a:off x="3151" y="624"/>
              <a:ext cx="2246" cy="231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>
                  <a:solidFill>
                    <a:schemeClr val="folHlink"/>
                  </a:solidFill>
                  <a:latin typeface="Arial" pitchFamily="34" charset="0"/>
                </a:rPr>
                <a:t>Arterial</a:t>
              </a:r>
            </a:p>
          </p:txBody>
        </p:sp>
      </p:grpSp>
      <p:sp>
        <p:nvSpPr>
          <p:cNvPr id="18" name="Rectangle 15"/>
          <p:cNvSpPr txBox="1">
            <a:spLocks noChangeArrowheads="1"/>
          </p:cNvSpPr>
          <p:nvPr/>
        </p:nvSpPr>
        <p:spPr bwMode="auto">
          <a:xfrm>
            <a:off x="1236133" y="3810000"/>
            <a:ext cx="74676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</a:rPr>
              <a:t>“a route providing service which is relatively continuous and of relatively high traffic volume, long average trip length, high operating speed, and high mobility importance” and includes all US-numbered highways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crypted-tbn3.gstatic.com/images?q=tbn:ANd9GcRnb79E9jwDfFfzcG3iSssU8PEMqLj1oBIIWkU4KaD1ByK3K_Q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057" y="3588639"/>
            <a:ext cx="1742812" cy="1190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" y="4495800"/>
            <a:ext cx="55403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0" name="Picture 20" descr="work at home"/>
          <p:cNvPicPr>
            <a:picLocks noChangeAspect="1" noChangeArrowheads="1"/>
          </p:cNvPicPr>
          <p:nvPr/>
        </p:nvPicPr>
        <p:blipFill rotWithShape="1">
          <a:blip r:embed="rId5" cstate="print"/>
          <a:srcRect r="13815"/>
          <a:stretch/>
        </p:blipFill>
        <p:spPr bwMode="auto">
          <a:xfrm>
            <a:off x="6324600" y="3886200"/>
            <a:ext cx="2827314" cy="218132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5529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8229600" cy="914400"/>
          </a:xfrm>
        </p:spPr>
        <p:txBody>
          <a:bodyPr/>
          <a:lstStyle/>
          <a:p>
            <a:pPr eaLnBrk="1" hangingPunct="1"/>
            <a:r>
              <a:rPr lang="en-US" sz="2000" dirty="0" smtClean="0"/>
              <a:t>Alternatives to Road Widening:</a:t>
            </a:r>
            <a:br>
              <a:rPr lang="en-US" sz="2000" dirty="0" smtClean="0"/>
            </a:br>
            <a:r>
              <a:rPr lang="en-US" sz="2500" dirty="0" smtClean="0">
                <a:solidFill>
                  <a:schemeClr val="folHlink"/>
                </a:solidFill>
              </a:rPr>
              <a:t>Transportation Demand Management (TDM)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838200"/>
            <a:ext cx="6629400" cy="2743200"/>
          </a:xfrm>
        </p:spPr>
        <p:txBody>
          <a:bodyPr/>
          <a:lstStyle/>
          <a:p>
            <a:pPr eaLnBrk="1" hangingPunct="1"/>
            <a:r>
              <a:rPr lang="en-US" dirty="0" smtClean="0"/>
              <a:t>Strategies to reduce vehicle/commuter trips</a:t>
            </a:r>
          </a:p>
          <a:p>
            <a:pPr lvl="1" eaLnBrk="1" hangingPunct="1"/>
            <a:r>
              <a:rPr lang="en-US" dirty="0" smtClean="0"/>
              <a:t>Ride sharing</a:t>
            </a:r>
          </a:p>
          <a:p>
            <a:pPr lvl="1" eaLnBrk="1" hangingPunct="1"/>
            <a:r>
              <a:rPr lang="en-US" dirty="0" smtClean="0"/>
              <a:t>Car sharing</a:t>
            </a:r>
          </a:p>
          <a:p>
            <a:pPr lvl="1" eaLnBrk="1" hangingPunct="1"/>
            <a:r>
              <a:rPr lang="en-US" dirty="0" smtClean="0"/>
              <a:t>Telecommuting</a:t>
            </a:r>
          </a:p>
          <a:p>
            <a:pPr lvl="1" eaLnBrk="1" hangingPunct="1"/>
            <a:r>
              <a:rPr lang="en-US" dirty="0" smtClean="0"/>
              <a:t>Flex time</a:t>
            </a:r>
          </a:p>
          <a:p>
            <a:pPr lvl="1" eaLnBrk="1" hangingPunct="1"/>
            <a:r>
              <a:rPr lang="en-US" dirty="0" smtClean="0"/>
              <a:t>On-site day care </a:t>
            </a:r>
          </a:p>
          <a:p>
            <a:pPr lvl="1" eaLnBrk="1" hangingPunct="1"/>
            <a:r>
              <a:rPr lang="en-US" dirty="0"/>
              <a:t>Bike and locker facilities</a:t>
            </a:r>
          </a:p>
          <a:p>
            <a:pPr lvl="1" eaLnBrk="1" hangingPunct="1"/>
            <a:r>
              <a:rPr lang="en-US" dirty="0" smtClean="0"/>
              <a:t>Limited parking</a:t>
            </a:r>
          </a:p>
        </p:txBody>
      </p:sp>
      <p:pic>
        <p:nvPicPr>
          <p:cNvPr id="266252" name="Picture 12" descr="daycare"/>
          <p:cNvPicPr>
            <a:picLocks noChangeAspect="1" noChangeArrowheads="1"/>
          </p:cNvPicPr>
          <p:nvPr/>
        </p:nvPicPr>
        <p:blipFill rotWithShape="1">
          <a:blip r:embed="rId6" cstate="print"/>
          <a:srcRect l="4389" t="4971" r="22770" b="7238"/>
          <a:stretch/>
        </p:blipFill>
        <p:spPr bwMode="auto">
          <a:xfrm>
            <a:off x="4918339" y="1896533"/>
            <a:ext cx="2473061" cy="198966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266255" name="Picture 15" descr="bik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91400" y="1269742"/>
            <a:ext cx="1752600" cy="2616458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pic>
        <p:nvPicPr>
          <p:cNvPr id="55303" name="Picture 16" descr="MCj0351971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  <p:pic>
        <p:nvPicPr>
          <p:cNvPr id="55304" name="Picture 17" descr="MCj0355563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12188" y="76200"/>
            <a:ext cx="455612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45570" y="228600"/>
            <a:ext cx="7841230" cy="639762"/>
          </a:xfrm>
        </p:spPr>
        <p:txBody>
          <a:bodyPr>
            <a:normAutofit/>
          </a:bodyPr>
          <a:lstStyle/>
          <a:p>
            <a:r>
              <a:rPr lang="en-US" dirty="0" smtClean="0"/>
              <a:t>Performance Measures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990600" y="1916112"/>
            <a:ext cx="4040188" cy="3951288"/>
          </a:xfrm>
        </p:spPr>
        <p:txBody>
          <a:bodyPr>
            <a:normAutofit fontScale="92500" lnSpcReduction="20000"/>
          </a:bodyPr>
          <a:lstStyle/>
          <a:p>
            <a:pPr marL="693738" indent="0" fontAlgn="ctr">
              <a:lnSpc>
                <a:spcPct val="110000"/>
              </a:lnSpc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dirty="0" smtClean="0"/>
              <a:t>Vehicle miles traveled</a:t>
            </a:r>
          </a:p>
          <a:p>
            <a:pPr marL="693738" indent="0" fontAlgn="ctr">
              <a:lnSpc>
                <a:spcPct val="110000"/>
              </a:lnSpc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dirty="0" smtClean="0"/>
              <a:t>% travel meeting generally acceptable operating conditions </a:t>
            </a:r>
          </a:p>
          <a:p>
            <a:pPr marL="693738" indent="0">
              <a:lnSpc>
                <a:spcPct val="110000"/>
              </a:lnSpc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dirty="0" smtClean="0"/>
              <a:t>Travel time reliability</a:t>
            </a:r>
          </a:p>
          <a:p>
            <a:pPr marL="693738" indent="0">
              <a:lnSpc>
                <a:spcPct val="110000"/>
              </a:lnSpc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dirty="0" smtClean="0"/>
              <a:t>Delay</a:t>
            </a:r>
          </a:p>
          <a:p>
            <a:pPr marL="693738" indent="0">
              <a:lnSpc>
                <a:spcPct val="110000"/>
              </a:lnSpc>
              <a:spcBef>
                <a:spcPts val="576"/>
              </a:spcBef>
              <a:spcAft>
                <a:spcPts val="1800"/>
              </a:spcAft>
              <a:buNone/>
            </a:pPr>
            <a:r>
              <a:rPr lang="en-US" dirty="0"/>
              <a:t>% miles severely </a:t>
            </a:r>
            <a:r>
              <a:rPr lang="en-US" dirty="0" smtClean="0"/>
              <a:t>congested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5330825" y="1851024"/>
            <a:ext cx="4041775" cy="3951288"/>
          </a:xfrm>
        </p:spPr>
        <p:txBody>
          <a:bodyPr/>
          <a:lstStyle/>
          <a:p>
            <a:pPr marL="457200" indent="0">
              <a:spcAft>
                <a:spcPts val="1800"/>
              </a:spcAft>
              <a:buNone/>
            </a:pPr>
            <a:r>
              <a:rPr lang="en-US" sz="2200" dirty="0" smtClean="0"/>
              <a:t>Combination truck miles traveled</a:t>
            </a:r>
          </a:p>
          <a:p>
            <a:pPr marL="457200" indent="0">
              <a:spcAft>
                <a:spcPts val="1800"/>
              </a:spcAft>
              <a:buNone/>
            </a:pPr>
            <a:r>
              <a:rPr lang="en-US" sz="2200" dirty="0" smtClean="0"/>
              <a:t>Travel time reliability</a:t>
            </a:r>
          </a:p>
          <a:p>
            <a:pPr marL="457200" indent="0">
              <a:spcAft>
                <a:spcPts val="1800"/>
              </a:spcAft>
              <a:buNone/>
            </a:pPr>
            <a:r>
              <a:rPr lang="en-US" sz="2200" dirty="0" smtClean="0"/>
              <a:t>Combination truck delay</a:t>
            </a:r>
          </a:p>
          <a:p>
            <a:pPr marL="457200" indent="0">
              <a:spcAft>
                <a:spcPts val="1800"/>
              </a:spcAft>
              <a:buNone/>
            </a:pPr>
            <a:r>
              <a:rPr lang="en-US" sz="2200" dirty="0" smtClean="0"/>
              <a:t>% miles severely congested</a:t>
            </a:r>
          </a:p>
        </p:txBody>
      </p:sp>
      <p:grpSp>
        <p:nvGrpSpPr>
          <p:cNvPr id="9" name="Group 191"/>
          <p:cNvGrpSpPr>
            <a:grpSpLocks noChangeAspect="1"/>
          </p:cNvGrpSpPr>
          <p:nvPr/>
        </p:nvGrpSpPr>
        <p:grpSpPr>
          <a:xfrm>
            <a:off x="918134" y="1951037"/>
            <a:ext cx="758266" cy="416032"/>
            <a:chOff x="-258763" y="2659063"/>
            <a:chExt cx="1304926" cy="715963"/>
          </a:xfrm>
        </p:grpSpPr>
        <p:sp>
          <p:nvSpPr>
            <p:cNvPr id="10" name="Freeform 154"/>
            <p:cNvSpPr>
              <a:spLocks/>
            </p:cNvSpPr>
            <p:nvPr/>
          </p:nvSpPr>
          <p:spPr bwMode="auto">
            <a:xfrm>
              <a:off x="363537" y="3187700"/>
              <a:ext cx="638175" cy="187325"/>
            </a:xfrm>
            <a:custGeom>
              <a:avLst/>
              <a:gdLst>
                <a:gd name="T0" fmla="*/ 0 w 170"/>
                <a:gd name="T1" fmla="*/ 50 h 50"/>
                <a:gd name="T2" fmla="*/ 86 w 170"/>
                <a:gd name="T3" fmla="*/ 50 h 50"/>
                <a:gd name="T4" fmla="*/ 170 w 170"/>
                <a:gd name="T5" fmla="*/ 0 h 50"/>
                <a:gd name="T6" fmla="*/ 0 w 170"/>
                <a:gd name="T7" fmla="*/ 0 h 50"/>
                <a:gd name="T8" fmla="*/ 0 w 17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0">
                  <a:moveTo>
                    <a:pt x="0" y="50"/>
                  </a:moveTo>
                  <a:cubicBezTo>
                    <a:pt x="86" y="50"/>
                    <a:pt x="86" y="50"/>
                    <a:pt x="86" y="50"/>
                  </a:cubicBezTo>
                  <a:cubicBezTo>
                    <a:pt x="122" y="50"/>
                    <a:pt x="154" y="30"/>
                    <a:pt x="1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C1E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1" name="Freeform 155"/>
            <p:cNvSpPr>
              <a:spLocks/>
            </p:cNvSpPr>
            <p:nvPr/>
          </p:nvSpPr>
          <p:spPr bwMode="auto">
            <a:xfrm>
              <a:off x="363537" y="2659063"/>
              <a:ext cx="644525" cy="182563"/>
            </a:xfrm>
            <a:custGeom>
              <a:avLst/>
              <a:gdLst>
                <a:gd name="T0" fmla="*/ 172 w 172"/>
                <a:gd name="T1" fmla="*/ 49 h 49"/>
                <a:gd name="T2" fmla="*/ 86 w 172"/>
                <a:gd name="T3" fmla="*/ 0 h 49"/>
                <a:gd name="T4" fmla="*/ 0 w 172"/>
                <a:gd name="T5" fmla="*/ 0 h 49"/>
                <a:gd name="T6" fmla="*/ 0 w 172"/>
                <a:gd name="T7" fmla="*/ 49 h 49"/>
                <a:gd name="T8" fmla="*/ 172 w 17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49">
                  <a:moveTo>
                    <a:pt x="172" y="49"/>
                  </a:moveTo>
                  <a:cubicBezTo>
                    <a:pt x="157" y="17"/>
                    <a:pt x="124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72" y="49"/>
                  </a:lnTo>
                  <a:close/>
                </a:path>
              </a:pathLst>
            </a:custGeom>
            <a:solidFill>
              <a:srgbClr val="C1E7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2" name="Freeform 156"/>
            <p:cNvSpPr>
              <a:spLocks/>
            </p:cNvSpPr>
            <p:nvPr/>
          </p:nvSpPr>
          <p:spPr bwMode="auto">
            <a:xfrm>
              <a:off x="-258763" y="2659063"/>
              <a:ext cx="622300" cy="715963"/>
            </a:xfrm>
            <a:custGeom>
              <a:avLst/>
              <a:gdLst>
                <a:gd name="T0" fmla="*/ 166 w 166"/>
                <a:gd name="T1" fmla="*/ 136 h 191"/>
                <a:gd name="T2" fmla="*/ 157 w 166"/>
                <a:gd name="T3" fmla="*/ 95 h 191"/>
                <a:gd name="T4" fmla="*/ 166 w 166"/>
                <a:gd name="T5" fmla="*/ 55 h 191"/>
                <a:gd name="T6" fmla="*/ 166 w 166"/>
                <a:gd name="T7" fmla="*/ 49 h 191"/>
                <a:gd name="T8" fmla="*/ 166 w 166"/>
                <a:gd name="T9" fmla="*/ 0 h 191"/>
                <a:gd name="T10" fmla="*/ 0 w 166"/>
                <a:gd name="T11" fmla="*/ 95 h 191"/>
                <a:gd name="T12" fmla="*/ 166 w 166"/>
                <a:gd name="T13" fmla="*/ 191 h 191"/>
                <a:gd name="T14" fmla="*/ 166 w 166"/>
                <a:gd name="T15" fmla="*/ 141 h 191"/>
                <a:gd name="T16" fmla="*/ 166 w 166"/>
                <a:gd name="T17" fmla="*/ 13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91">
                  <a:moveTo>
                    <a:pt x="166" y="136"/>
                  </a:moveTo>
                  <a:cubicBezTo>
                    <a:pt x="160" y="124"/>
                    <a:pt x="157" y="110"/>
                    <a:pt x="157" y="95"/>
                  </a:cubicBezTo>
                  <a:cubicBezTo>
                    <a:pt x="157" y="81"/>
                    <a:pt x="160" y="67"/>
                    <a:pt x="166" y="55"/>
                  </a:cubicBezTo>
                  <a:cubicBezTo>
                    <a:pt x="166" y="49"/>
                    <a:pt x="166" y="49"/>
                    <a:pt x="166" y="4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66" y="191"/>
                    <a:pt x="166" y="191"/>
                    <a:pt x="166" y="191"/>
                  </a:cubicBezTo>
                  <a:cubicBezTo>
                    <a:pt x="166" y="141"/>
                    <a:pt x="166" y="141"/>
                    <a:pt x="166" y="141"/>
                  </a:cubicBezTo>
                  <a:lnTo>
                    <a:pt x="166" y="136"/>
                  </a:lnTo>
                  <a:close/>
                </a:path>
              </a:pathLst>
            </a:custGeom>
            <a:solidFill>
              <a:srgbClr val="D8E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3" name="Freeform 157"/>
            <p:cNvSpPr>
              <a:spLocks/>
            </p:cNvSpPr>
            <p:nvPr/>
          </p:nvSpPr>
          <p:spPr bwMode="auto">
            <a:xfrm>
              <a:off x="330200" y="2841625"/>
              <a:ext cx="715963" cy="346075"/>
            </a:xfrm>
            <a:custGeom>
              <a:avLst/>
              <a:gdLst>
                <a:gd name="T0" fmla="*/ 181 w 191"/>
                <a:gd name="T1" fmla="*/ 0 h 92"/>
                <a:gd name="T2" fmla="*/ 9 w 191"/>
                <a:gd name="T3" fmla="*/ 0 h 92"/>
                <a:gd name="T4" fmla="*/ 9 w 191"/>
                <a:gd name="T5" fmla="*/ 6 h 92"/>
                <a:gd name="T6" fmla="*/ 0 w 191"/>
                <a:gd name="T7" fmla="*/ 46 h 92"/>
                <a:gd name="T8" fmla="*/ 9 w 191"/>
                <a:gd name="T9" fmla="*/ 87 h 92"/>
                <a:gd name="T10" fmla="*/ 9 w 191"/>
                <a:gd name="T11" fmla="*/ 92 h 92"/>
                <a:gd name="T12" fmla="*/ 179 w 191"/>
                <a:gd name="T13" fmla="*/ 92 h 92"/>
                <a:gd name="T14" fmla="*/ 191 w 191"/>
                <a:gd name="T15" fmla="*/ 46 h 92"/>
                <a:gd name="T16" fmla="*/ 181 w 191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92">
                  <a:moveTo>
                    <a:pt x="18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" y="18"/>
                    <a:pt x="0" y="32"/>
                    <a:pt x="0" y="46"/>
                  </a:cubicBezTo>
                  <a:cubicBezTo>
                    <a:pt x="0" y="61"/>
                    <a:pt x="3" y="75"/>
                    <a:pt x="9" y="87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79" y="92"/>
                    <a:pt x="179" y="92"/>
                    <a:pt x="179" y="92"/>
                  </a:cubicBezTo>
                  <a:cubicBezTo>
                    <a:pt x="186" y="79"/>
                    <a:pt x="191" y="63"/>
                    <a:pt x="191" y="46"/>
                  </a:cubicBezTo>
                  <a:cubicBezTo>
                    <a:pt x="191" y="29"/>
                    <a:pt x="187" y="13"/>
                    <a:pt x="181" y="0"/>
                  </a:cubicBezTo>
                  <a:close/>
                </a:path>
              </a:pathLst>
            </a:custGeom>
            <a:solidFill>
              <a:srgbClr val="D8E8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4" name="Freeform 158"/>
            <p:cNvSpPr>
              <a:spLocks/>
            </p:cNvSpPr>
            <p:nvPr/>
          </p:nvSpPr>
          <p:spPr bwMode="auto">
            <a:xfrm>
              <a:off x="573087" y="2759075"/>
              <a:ext cx="258763" cy="146050"/>
            </a:xfrm>
            <a:custGeom>
              <a:avLst/>
              <a:gdLst>
                <a:gd name="T0" fmla="*/ 56 w 69"/>
                <a:gd name="T1" fmla="*/ 20 h 39"/>
                <a:gd name="T2" fmla="*/ 66 w 69"/>
                <a:gd name="T3" fmla="*/ 15 h 39"/>
                <a:gd name="T4" fmla="*/ 69 w 69"/>
                <a:gd name="T5" fmla="*/ 13 h 39"/>
                <a:gd name="T6" fmla="*/ 68 w 69"/>
                <a:gd name="T7" fmla="*/ 9 h 39"/>
                <a:gd name="T8" fmla="*/ 61 w 69"/>
                <a:gd name="T9" fmla="*/ 9 h 39"/>
                <a:gd name="T10" fmla="*/ 54 w 69"/>
                <a:gd name="T11" fmla="*/ 1 h 39"/>
                <a:gd name="T12" fmla="*/ 35 w 69"/>
                <a:gd name="T13" fmla="*/ 0 h 39"/>
                <a:gd name="T14" fmla="*/ 15 w 69"/>
                <a:gd name="T15" fmla="*/ 1 h 39"/>
                <a:gd name="T16" fmla="*/ 8 w 69"/>
                <a:gd name="T17" fmla="*/ 9 h 39"/>
                <a:gd name="T18" fmla="*/ 1 w 69"/>
                <a:gd name="T19" fmla="*/ 9 h 39"/>
                <a:gd name="T20" fmla="*/ 0 w 69"/>
                <a:gd name="T21" fmla="*/ 13 h 39"/>
                <a:gd name="T22" fmla="*/ 3 w 69"/>
                <a:gd name="T23" fmla="*/ 15 h 39"/>
                <a:gd name="T24" fmla="*/ 13 w 69"/>
                <a:gd name="T25" fmla="*/ 20 h 39"/>
                <a:gd name="T26" fmla="*/ 13 w 69"/>
                <a:gd name="T27" fmla="*/ 23 h 39"/>
                <a:gd name="T28" fmla="*/ 1 w 69"/>
                <a:gd name="T29" fmla="*/ 21 h 39"/>
                <a:gd name="T30" fmla="*/ 0 w 69"/>
                <a:gd name="T31" fmla="*/ 13 h 39"/>
                <a:gd name="T32" fmla="*/ 0 w 69"/>
                <a:gd name="T33" fmla="*/ 39 h 39"/>
                <a:gd name="T34" fmla="*/ 13 w 69"/>
                <a:gd name="T35" fmla="*/ 39 h 39"/>
                <a:gd name="T36" fmla="*/ 13 w 69"/>
                <a:gd name="T37" fmla="*/ 36 h 39"/>
                <a:gd name="T38" fmla="*/ 31 w 69"/>
                <a:gd name="T39" fmla="*/ 36 h 39"/>
                <a:gd name="T40" fmla="*/ 34 w 69"/>
                <a:gd name="T41" fmla="*/ 36 h 39"/>
                <a:gd name="T42" fmla="*/ 56 w 69"/>
                <a:gd name="T43" fmla="*/ 36 h 39"/>
                <a:gd name="T44" fmla="*/ 56 w 69"/>
                <a:gd name="T45" fmla="*/ 39 h 39"/>
                <a:gd name="T46" fmla="*/ 69 w 69"/>
                <a:gd name="T47" fmla="*/ 39 h 39"/>
                <a:gd name="T48" fmla="*/ 69 w 69"/>
                <a:gd name="T49" fmla="*/ 14 h 39"/>
                <a:gd name="T50" fmla="*/ 68 w 69"/>
                <a:gd name="T51" fmla="*/ 21 h 39"/>
                <a:gd name="T52" fmla="*/ 56 w 69"/>
                <a:gd name="T53" fmla="*/ 23 h 39"/>
                <a:gd name="T54" fmla="*/ 56 w 69"/>
                <a:gd name="T55" fmla="*/ 2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9" h="39">
                  <a:moveTo>
                    <a:pt x="56" y="20"/>
                  </a:moveTo>
                  <a:cubicBezTo>
                    <a:pt x="56" y="18"/>
                    <a:pt x="66" y="15"/>
                    <a:pt x="66" y="15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9" y="13"/>
                    <a:pt x="69" y="10"/>
                    <a:pt x="68" y="9"/>
                  </a:cubicBezTo>
                  <a:cubicBezTo>
                    <a:pt x="67" y="8"/>
                    <a:pt x="61" y="9"/>
                    <a:pt x="61" y="9"/>
                  </a:cubicBezTo>
                  <a:cubicBezTo>
                    <a:pt x="61" y="9"/>
                    <a:pt x="56" y="2"/>
                    <a:pt x="54" y="1"/>
                  </a:cubicBezTo>
                  <a:cubicBezTo>
                    <a:pt x="53" y="0"/>
                    <a:pt x="44" y="0"/>
                    <a:pt x="35" y="0"/>
                  </a:cubicBezTo>
                  <a:cubicBezTo>
                    <a:pt x="25" y="0"/>
                    <a:pt x="16" y="0"/>
                    <a:pt x="15" y="1"/>
                  </a:cubicBezTo>
                  <a:cubicBezTo>
                    <a:pt x="13" y="2"/>
                    <a:pt x="8" y="9"/>
                    <a:pt x="8" y="9"/>
                  </a:cubicBezTo>
                  <a:cubicBezTo>
                    <a:pt x="8" y="9"/>
                    <a:pt x="2" y="8"/>
                    <a:pt x="1" y="9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13" y="18"/>
                    <a:pt x="13" y="20"/>
                  </a:cubicBezTo>
                  <a:cubicBezTo>
                    <a:pt x="13" y="21"/>
                    <a:pt x="13" y="23"/>
                    <a:pt x="13" y="2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39"/>
                    <a:pt x="56" y="39"/>
                    <a:pt x="56" y="39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1"/>
                    <a:pt x="56" y="20"/>
                  </a:cubicBezTo>
                  <a:close/>
                </a:path>
              </a:pathLst>
            </a:custGeom>
            <a:solidFill>
              <a:srgbClr val="949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5" name="Freeform 159"/>
            <p:cNvSpPr>
              <a:spLocks/>
            </p:cNvSpPr>
            <p:nvPr/>
          </p:nvSpPr>
          <p:spPr bwMode="auto">
            <a:xfrm>
              <a:off x="600075" y="2767013"/>
              <a:ext cx="206375" cy="44450"/>
            </a:xfrm>
            <a:custGeom>
              <a:avLst/>
              <a:gdLst>
                <a:gd name="T0" fmla="*/ 0 w 130"/>
                <a:gd name="T1" fmla="*/ 26 h 28"/>
                <a:gd name="T2" fmla="*/ 21 w 130"/>
                <a:gd name="T3" fmla="*/ 2 h 28"/>
                <a:gd name="T4" fmla="*/ 66 w 130"/>
                <a:gd name="T5" fmla="*/ 0 h 28"/>
                <a:gd name="T6" fmla="*/ 109 w 130"/>
                <a:gd name="T7" fmla="*/ 2 h 28"/>
                <a:gd name="T8" fmla="*/ 130 w 130"/>
                <a:gd name="T9" fmla="*/ 26 h 28"/>
                <a:gd name="T10" fmla="*/ 66 w 130"/>
                <a:gd name="T11" fmla="*/ 28 h 28"/>
                <a:gd name="T12" fmla="*/ 0 w 130"/>
                <a:gd name="T13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28">
                  <a:moveTo>
                    <a:pt x="0" y="26"/>
                  </a:moveTo>
                  <a:lnTo>
                    <a:pt x="21" y="2"/>
                  </a:lnTo>
                  <a:lnTo>
                    <a:pt x="66" y="0"/>
                  </a:lnTo>
                  <a:lnTo>
                    <a:pt x="109" y="2"/>
                  </a:lnTo>
                  <a:lnTo>
                    <a:pt x="130" y="26"/>
                  </a:lnTo>
                  <a:lnTo>
                    <a:pt x="66" y="2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6" name="Freeform 160"/>
            <p:cNvSpPr>
              <a:spLocks/>
            </p:cNvSpPr>
            <p:nvPr/>
          </p:nvSpPr>
          <p:spPr bwMode="auto">
            <a:xfrm>
              <a:off x="514350" y="2852738"/>
              <a:ext cx="341313" cy="192088"/>
            </a:xfrm>
            <a:custGeom>
              <a:avLst/>
              <a:gdLst>
                <a:gd name="T0" fmla="*/ 74 w 91"/>
                <a:gd name="T1" fmla="*/ 25 h 51"/>
                <a:gd name="T2" fmla="*/ 87 w 91"/>
                <a:gd name="T3" fmla="*/ 20 h 51"/>
                <a:gd name="T4" fmla="*/ 91 w 91"/>
                <a:gd name="T5" fmla="*/ 17 h 51"/>
                <a:gd name="T6" fmla="*/ 90 w 91"/>
                <a:gd name="T7" fmla="*/ 11 h 51"/>
                <a:gd name="T8" fmla="*/ 80 w 91"/>
                <a:gd name="T9" fmla="*/ 11 h 51"/>
                <a:gd name="T10" fmla="*/ 72 w 91"/>
                <a:gd name="T11" fmla="*/ 1 h 51"/>
                <a:gd name="T12" fmla="*/ 46 w 91"/>
                <a:gd name="T13" fmla="*/ 0 h 51"/>
                <a:gd name="T14" fmla="*/ 20 w 91"/>
                <a:gd name="T15" fmla="*/ 1 h 51"/>
                <a:gd name="T16" fmla="*/ 11 w 91"/>
                <a:gd name="T17" fmla="*/ 11 h 51"/>
                <a:gd name="T18" fmla="*/ 2 w 91"/>
                <a:gd name="T19" fmla="*/ 11 h 51"/>
                <a:gd name="T20" fmla="*/ 0 w 91"/>
                <a:gd name="T21" fmla="*/ 17 h 51"/>
                <a:gd name="T22" fmla="*/ 4 w 91"/>
                <a:gd name="T23" fmla="*/ 20 h 51"/>
                <a:gd name="T24" fmla="*/ 18 w 91"/>
                <a:gd name="T25" fmla="*/ 25 h 51"/>
                <a:gd name="T26" fmla="*/ 18 w 91"/>
                <a:gd name="T27" fmla="*/ 30 h 51"/>
                <a:gd name="T28" fmla="*/ 2 w 91"/>
                <a:gd name="T29" fmla="*/ 27 h 51"/>
                <a:gd name="T30" fmla="*/ 0 w 91"/>
                <a:gd name="T31" fmla="*/ 17 h 51"/>
                <a:gd name="T32" fmla="*/ 1 w 91"/>
                <a:gd name="T33" fmla="*/ 51 h 51"/>
                <a:gd name="T34" fmla="*/ 18 w 91"/>
                <a:gd name="T35" fmla="*/ 51 h 51"/>
                <a:gd name="T36" fmla="*/ 18 w 91"/>
                <a:gd name="T37" fmla="*/ 47 h 51"/>
                <a:gd name="T38" fmla="*/ 42 w 91"/>
                <a:gd name="T39" fmla="*/ 47 h 51"/>
                <a:gd name="T40" fmla="*/ 45 w 91"/>
                <a:gd name="T41" fmla="*/ 47 h 51"/>
                <a:gd name="T42" fmla="*/ 74 w 91"/>
                <a:gd name="T43" fmla="*/ 47 h 51"/>
                <a:gd name="T44" fmla="*/ 74 w 91"/>
                <a:gd name="T45" fmla="*/ 51 h 51"/>
                <a:gd name="T46" fmla="*/ 90 w 91"/>
                <a:gd name="T47" fmla="*/ 51 h 51"/>
                <a:gd name="T48" fmla="*/ 91 w 91"/>
                <a:gd name="T49" fmla="*/ 18 h 51"/>
                <a:gd name="T50" fmla="*/ 89 w 91"/>
                <a:gd name="T51" fmla="*/ 27 h 51"/>
                <a:gd name="T52" fmla="*/ 74 w 91"/>
                <a:gd name="T53" fmla="*/ 30 h 51"/>
                <a:gd name="T54" fmla="*/ 74 w 91"/>
                <a:gd name="T55" fmla="*/ 2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1" h="51">
                  <a:moveTo>
                    <a:pt x="74" y="25"/>
                  </a:moveTo>
                  <a:cubicBezTo>
                    <a:pt x="74" y="24"/>
                    <a:pt x="87" y="20"/>
                    <a:pt x="87" y="20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1" y="13"/>
                    <a:pt x="90" y="11"/>
                  </a:cubicBezTo>
                  <a:cubicBezTo>
                    <a:pt x="88" y="10"/>
                    <a:pt x="80" y="11"/>
                    <a:pt x="80" y="11"/>
                  </a:cubicBezTo>
                  <a:cubicBezTo>
                    <a:pt x="80" y="11"/>
                    <a:pt x="74" y="3"/>
                    <a:pt x="72" y="1"/>
                  </a:cubicBezTo>
                  <a:cubicBezTo>
                    <a:pt x="70" y="1"/>
                    <a:pt x="58" y="0"/>
                    <a:pt x="46" y="0"/>
                  </a:cubicBezTo>
                  <a:cubicBezTo>
                    <a:pt x="33" y="0"/>
                    <a:pt x="21" y="1"/>
                    <a:pt x="20" y="1"/>
                  </a:cubicBezTo>
                  <a:cubicBezTo>
                    <a:pt x="18" y="3"/>
                    <a:pt x="11" y="11"/>
                    <a:pt x="11" y="11"/>
                  </a:cubicBezTo>
                  <a:cubicBezTo>
                    <a:pt x="11" y="11"/>
                    <a:pt x="3" y="10"/>
                    <a:pt x="2" y="11"/>
                  </a:cubicBezTo>
                  <a:cubicBezTo>
                    <a:pt x="0" y="13"/>
                    <a:pt x="0" y="17"/>
                    <a:pt x="0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18" y="24"/>
                    <a:pt x="18" y="25"/>
                  </a:cubicBezTo>
                  <a:cubicBezTo>
                    <a:pt x="18" y="27"/>
                    <a:pt x="18" y="30"/>
                    <a:pt x="18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90" y="51"/>
                    <a:pt x="90" y="51"/>
                    <a:pt x="90" y="51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4" y="30"/>
                    <a:pt x="74" y="27"/>
                    <a:pt x="74" y="25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7" name="Freeform 161"/>
            <p:cNvSpPr>
              <a:spLocks/>
            </p:cNvSpPr>
            <p:nvPr/>
          </p:nvSpPr>
          <p:spPr bwMode="auto">
            <a:xfrm>
              <a:off x="550862" y="2865438"/>
              <a:ext cx="266700" cy="55563"/>
            </a:xfrm>
            <a:custGeom>
              <a:avLst/>
              <a:gdLst>
                <a:gd name="T0" fmla="*/ 0 w 168"/>
                <a:gd name="T1" fmla="*/ 33 h 35"/>
                <a:gd name="T2" fmla="*/ 29 w 168"/>
                <a:gd name="T3" fmla="*/ 2 h 35"/>
                <a:gd name="T4" fmla="*/ 85 w 168"/>
                <a:gd name="T5" fmla="*/ 0 h 35"/>
                <a:gd name="T6" fmla="*/ 142 w 168"/>
                <a:gd name="T7" fmla="*/ 2 h 35"/>
                <a:gd name="T8" fmla="*/ 168 w 168"/>
                <a:gd name="T9" fmla="*/ 33 h 35"/>
                <a:gd name="T10" fmla="*/ 85 w 168"/>
                <a:gd name="T11" fmla="*/ 35 h 35"/>
                <a:gd name="T12" fmla="*/ 0 w 16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35">
                  <a:moveTo>
                    <a:pt x="0" y="33"/>
                  </a:moveTo>
                  <a:lnTo>
                    <a:pt x="29" y="2"/>
                  </a:lnTo>
                  <a:lnTo>
                    <a:pt x="85" y="0"/>
                  </a:lnTo>
                  <a:lnTo>
                    <a:pt x="142" y="2"/>
                  </a:lnTo>
                  <a:lnTo>
                    <a:pt x="168" y="33"/>
                  </a:lnTo>
                  <a:lnTo>
                    <a:pt x="85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8" name="Freeform 162"/>
            <p:cNvSpPr>
              <a:spLocks/>
            </p:cNvSpPr>
            <p:nvPr/>
          </p:nvSpPr>
          <p:spPr bwMode="auto">
            <a:xfrm>
              <a:off x="498475" y="2973388"/>
              <a:ext cx="423863" cy="236538"/>
            </a:xfrm>
            <a:custGeom>
              <a:avLst/>
              <a:gdLst>
                <a:gd name="T0" fmla="*/ 91 w 113"/>
                <a:gd name="T1" fmla="*/ 31 h 63"/>
                <a:gd name="T2" fmla="*/ 109 w 113"/>
                <a:gd name="T3" fmla="*/ 24 h 63"/>
                <a:gd name="T4" fmla="*/ 113 w 113"/>
                <a:gd name="T5" fmla="*/ 20 h 63"/>
                <a:gd name="T6" fmla="*/ 111 w 113"/>
                <a:gd name="T7" fmla="*/ 13 h 63"/>
                <a:gd name="T8" fmla="*/ 100 w 113"/>
                <a:gd name="T9" fmla="*/ 13 h 63"/>
                <a:gd name="T10" fmla="*/ 89 w 113"/>
                <a:gd name="T11" fmla="*/ 1 h 63"/>
                <a:gd name="T12" fmla="*/ 57 w 113"/>
                <a:gd name="T13" fmla="*/ 0 h 63"/>
                <a:gd name="T14" fmla="*/ 25 w 113"/>
                <a:gd name="T15" fmla="*/ 1 h 63"/>
                <a:gd name="T16" fmla="*/ 13 w 113"/>
                <a:gd name="T17" fmla="*/ 13 h 63"/>
                <a:gd name="T18" fmla="*/ 2 w 113"/>
                <a:gd name="T19" fmla="*/ 13 h 63"/>
                <a:gd name="T20" fmla="*/ 0 w 113"/>
                <a:gd name="T21" fmla="*/ 20 h 63"/>
                <a:gd name="T22" fmla="*/ 5 w 113"/>
                <a:gd name="T23" fmla="*/ 24 h 63"/>
                <a:gd name="T24" fmla="*/ 22 w 113"/>
                <a:gd name="T25" fmla="*/ 31 h 63"/>
                <a:gd name="T26" fmla="*/ 22 w 113"/>
                <a:gd name="T27" fmla="*/ 36 h 63"/>
                <a:gd name="T28" fmla="*/ 2 w 113"/>
                <a:gd name="T29" fmla="*/ 33 h 63"/>
                <a:gd name="T30" fmla="*/ 0 w 113"/>
                <a:gd name="T31" fmla="*/ 21 h 63"/>
                <a:gd name="T32" fmla="*/ 1 w 113"/>
                <a:gd name="T33" fmla="*/ 63 h 63"/>
                <a:gd name="T34" fmla="*/ 22 w 113"/>
                <a:gd name="T35" fmla="*/ 63 h 63"/>
                <a:gd name="T36" fmla="*/ 22 w 113"/>
                <a:gd name="T37" fmla="*/ 57 h 63"/>
                <a:gd name="T38" fmla="*/ 52 w 113"/>
                <a:gd name="T39" fmla="*/ 57 h 63"/>
                <a:gd name="T40" fmla="*/ 56 w 113"/>
                <a:gd name="T41" fmla="*/ 57 h 63"/>
                <a:gd name="T42" fmla="*/ 91 w 113"/>
                <a:gd name="T43" fmla="*/ 57 h 63"/>
                <a:gd name="T44" fmla="*/ 91 w 113"/>
                <a:gd name="T45" fmla="*/ 63 h 63"/>
                <a:gd name="T46" fmla="*/ 112 w 113"/>
                <a:gd name="T47" fmla="*/ 63 h 63"/>
                <a:gd name="T48" fmla="*/ 113 w 113"/>
                <a:gd name="T49" fmla="*/ 21 h 63"/>
                <a:gd name="T50" fmla="*/ 111 w 113"/>
                <a:gd name="T51" fmla="*/ 33 h 63"/>
                <a:gd name="T52" fmla="*/ 91 w 113"/>
                <a:gd name="T53" fmla="*/ 36 h 63"/>
                <a:gd name="T54" fmla="*/ 91 w 113"/>
                <a:gd name="T55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3" h="63">
                  <a:moveTo>
                    <a:pt x="91" y="31"/>
                  </a:moveTo>
                  <a:cubicBezTo>
                    <a:pt x="91" y="29"/>
                    <a:pt x="109" y="24"/>
                    <a:pt x="109" y="24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15"/>
                    <a:pt x="111" y="13"/>
                  </a:cubicBezTo>
                  <a:cubicBezTo>
                    <a:pt x="110" y="12"/>
                    <a:pt x="100" y="13"/>
                    <a:pt x="100" y="13"/>
                  </a:cubicBezTo>
                  <a:cubicBezTo>
                    <a:pt x="100" y="13"/>
                    <a:pt x="91" y="3"/>
                    <a:pt x="89" y="1"/>
                  </a:cubicBezTo>
                  <a:cubicBezTo>
                    <a:pt x="87" y="0"/>
                    <a:pt x="72" y="0"/>
                    <a:pt x="57" y="0"/>
                  </a:cubicBezTo>
                  <a:cubicBezTo>
                    <a:pt x="41" y="0"/>
                    <a:pt x="26" y="0"/>
                    <a:pt x="25" y="1"/>
                  </a:cubicBezTo>
                  <a:cubicBezTo>
                    <a:pt x="22" y="3"/>
                    <a:pt x="13" y="13"/>
                    <a:pt x="13" y="13"/>
                  </a:cubicBezTo>
                  <a:cubicBezTo>
                    <a:pt x="13" y="13"/>
                    <a:pt x="4" y="12"/>
                    <a:pt x="2" y="13"/>
                  </a:cubicBezTo>
                  <a:cubicBezTo>
                    <a:pt x="0" y="15"/>
                    <a:pt x="0" y="20"/>
                    <a:pt x="0" y="20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22" y="29"/>
                    <a:pt x="22" y="31"/>
                  </a:cubicBezTo>
                  <a:cubicBezTo>
                    <a:pt x="22" y="33"/>
                    <a:pt x="22" y="36"/>
                    <a:pt x="22" y="36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1" y="36"/>
                    <a:pt x="91" y="33"/>
                    <a:pt x="91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19" name="Freeform 163"/>
            <p:cNvSpPr>
              <a:spLocks/>
            </p:cNvSpPr>
            <p:nvPr/>
          </p:nvSpPr>
          <p:spPr bwMode="auto">
            <a:xfrm>
              <a:off x="547687" y="2984500"/>
              <a:ext cx="330200" cy="68263"/>
            </a:xfrm>
            <a:custGeom>
              <a:avLst/>
              <a:gdLst>
                <a:gd name="T0" fmla="*/ 0 w 208"/>
                <a:gd name="T1" fmla="*/ 43 h 43"/>
                <a:gd name="T2" fmla="*/ 33 w 208"/>
                <a:gd name="T3" fmla="*/ 2 h 43"/>
                <a:gd name="T4" fmla="*/ 104 w 208"/>
                <a:gd name="T5" fmla="*/ 0 h 43"/>
                <a:gd name="T6" fmla="*/ 175 w 208"/>
                <a:gd name="T7" fmla="*/ 2 h 43"/>
                <a:gd name="T8" fmla="*/ 208 w 208"/>
                <a:gd name="T9" fmla="*/ 43 h 43"/>
                <a:gd name="T10" fmla="*/ 104 w 208"/>
                <a:gd name="T11" fmla="*/ 43 h 43"/>
                <a:gd name="T12" fmla="*/ 0 w 208"/>
                <a:gd name="T1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8" h="43">
                  <a:moveTo>
                    <a:pt x="0" y="43"/>
                  </a:moveTo>
                  <a:lnTo>
                    <a:pt x="33" y="2"/>
                  </a:lnTo>
                  <a:lnTo>
                    <a:pt x="104" y="0"/>
                  </a:lnTo>
                  <a:lnTo>
                    <a:pt x="175" y="2"/>
                  </a:lnTo>
                  <a:lnTo>
                    <a:pt x="208" y="43"/>
                  </a:lnTo>
                  <a:lnTo>
                    <a:pt x="104" y="43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20" name="Group 202"/>
          <p:cNvGrpSpPr>
            <a:grpSpLocks noChangeAspect="1"/>
          </p:cNvGrpSpPr>
          <p:nvPr/>
        </p:nvGrpSpPr>
        <p:grpSpPr>
          <a:xfrm>
            <a:off x="4964425" y="2819400"/>
            <a:ext cx="764422" cy="416031"/>
            <a:chOff x="3182937" y="3509963"/>
            <a:chExt cx="1309688" cy="712788"/>
          </a:xfrm>
        </p:grpSpPr>
        <p:sp>
          <p:nvSpPr>
            <p:cNvPr id="21" name="Freeform 73"/>
            <p:cNvSpPr>
              <a:spLocks/>
            </p:cNvSpPr>
            <p:nvPr/>
          </p:nvSpPr>
          <p:spPr bwMode="auto">
            <a:xfrm>
              <a:off x="3182937" y="3509963"/>
              <a:ext cx="1246188" cy="712788"/>
            </a:xfrm>
            <a:custGeom>
              <a:avLst/>
              <a:gdLst>
                <a:gd name="T0" fmla="*/ 785 w 785"/>
                <a:gd name="T1" fmla="*/ 333 h 449"/>
                <a:gd name="T2" fmla="*/ 392 w 785"/>
                <a:gd name="T3" fmla="*/ 333 h 449"/>
                <a:gd name="T4" fmla="*/ 392 w 785"/>
                <a:gd name="T5" fmla="*/ 449 h 449"/>
                <a:gd name="T6" fmla="*/ 0 w 785"/>
                <a:gd name="T7" fmla="*/ 224 h 449"/>
                <a:gd name="T8" fmla="*/ 392 w 785"/>
                <a:gd name="T9" fmla="*/ 0 h 449"/>
                <a:gd name="T10" fmla="*/ 392 w 785"/>
                <a:gd name="T11" fmla="*/ 116 h 449"/>
                <a:gd name="T12" fmla="*/ 785 w 785"/>
                <a:gd name="T13" fmla="*/ 116 h 449"/>
                <a:gd name="T14" fmla="*/ 785 w 785"/>
                <a:gd name="T15" fmla="*/ 333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5" h="449">
                  <a:moveTo>
                    <a:pt x="785" y="333"/>
                  </a:moveTo>
                  <a:lnTo>
                    <a:pt x="392" y="333"/>
                  </a:lnTo>
                  <a:lnTo>
                    <a:pt x="392" y="449"/>
                  </a:lnTo>
                  <a:lnTo>
                    <a:pt x="0" y="224"/>
                  </a:lnTo>
                  <a:lnTo>
                    <a:pt x="392" y="0"/>
                  </a:lnTo>
                  <a:lnTo>
                    <a:pt x="392" y="116"/>
                  </a:lnTo>
                  <a:lnTo>
                    <a:pt x="785" y="116"/>
                  </a:lnTo>
                  <a:lnTo>
                    <a:pt x="785" y="333"/>
                  </a:ln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2" name="Rectangle 74"/>
            <p:cNvSpPr>
              <a:spLocks noChangeArrowheads="1"/>
            </p:cNvSpPr>
            <p:nvPr/>
          </p:nvSpPr>
          <p:spPr bwMode="auto">
            <a:xfrm>
              <a:off x="3805237" y="3694113"/>
              <a:ext cx="177800" cy="344488"/>
            </a:xfrm>
            <a:prstGeom prst="rect">
              <a:avLst/>
            </a:pr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3" name="Freeform 75"/>
            <p:cNvSpPr>
              <a:spLocks/>
            </p:cNvSpPr>
            <p:nvPr/>
          </p:nvSpPr>
          <p:spPr bwMode="auto">
            <a:xfrm>
              <a:off x="3449637" y="3659188"/>
              <a:ext cx="715963" cy="412750"/>
            </a:xfrm>
            <a:custGeom>
              <a:avLst/>
              <a:gdLst>
                <a:gd name="T0" fmla="*/ 451 w 451"/>
                <a:gd name="T1" fmla="*/ 192 h 260"/>
                <a:gd name="T2" fmla="*/ 224 w 451"/>
                <a:gd name="T3" fmla="*/ 192 h 260"/>
                <a:gd name="T4" fmla="*/ 224 w 451"/>
                <a:gd name="T5" fmla="*/ 260 h 260"/>
                <a:gd name="T6" fmla="*/ 0 w 451"/>
                <a:gd name="T7" fmla="*/ 130 h 260"/>
                <a:gd name="T8" fmla="*/ 224 w 451"/>
                <a:gd name="T9" fmla="*/ 0 h 260"/>
                <a:gd name="T10" fmla="*/ 224 w 451"/>
                <a:gd name="T11" fmla="*/ 69 h 260"/>
                <a:gd name="T12" fmla="*/ 451 w 451"/>
                <a:gd name="T13" fmla="*/ 69 h 260"/>
                <a:gd name="T14" fmla="*/ 451 w 451"/>
                <a:gd name="T15" fmla="*/ 19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1" h="260">
                  <a:moveTo>
                    <a:pt x="451" y="192"/>
                  </a:moveTo>
                  <a:lnTo>
                    <a:pt x="224" y="192"/>
                  </a:lnTo>
                  <a:lnTo>
                    <a:pt x="224" y="260"/>
                  </a:lnTo>
                  <a:lnTo>
                    <a:pt x="0" y="130"/>
                  </a:lnTo>
                  <a:lnTo>
                    <a:pt x="224" y="0"/>
                  </a:lnTo>
                  <a:lnTo>
                    <a:pt x="224" y="69"/>
                  </a:lnTo>
                  <a:lnTo>
                    <a:pt x="451" y="69"/>
                  </a:lnTo>
                  <a:lnTo>
                    <a:pt x="451" y="192"/>
                  </a:lnTo>
                  <a:close/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4" name="Freeform 76"/>
            <p:cNvSpPr>
              <a:spLocks/>
            </p:cNvSpPr>
            <p:nvPr/>
          </p:nvSpPr>
          <p:spPr bwMode="auto">
            <a:xfrm>
              <a:off x="3805237" y="3554413"/>
              <a:ext cx="649288" cy="649288"/>
            </a:xfrm>
            <a:custGeom>
              <a:avLst/>
              <a:gdLst>
                <a:gd name="T0" fmla="*/ 173 w 173"/>
                <a:gd name="T1" fmla="*/ 86 h 173"/>
                <a:gd name="T2" fmla="*/ 87 w 173"/>
                <a:gd name="T3" fmla="*/ 173 h 173"/>
                <a:gd name="T4" fmla="*/ 0 w 173"/>
                <a:gd name="T5" fmla="*/ 86 h 173"/>
                <a:gd name="T6" fmla="*/ 87 w 173"/>
                <a:gd name="T7" fmla="*/ 0 h 173"/>
                <a:gd name="T8" fmla="*/ 173 w 173"/>
                <a:gd name="T9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73">
                  <a:moveTo>
                    <a:pt x="173" y="86"/>
                  </a:moveTo>
                  <a:cubicBezTo>
                    <a:pt x="173" y="134"/>
                    <a:pt x="134" y="173"/>
                    <a:pt x="87" y="173"/>
                  </a:cubicBezTo>
                  <a:cubicBezTo>
                    <a:pt x="39" y="173"/>
                    <a:pt x="0" y="134"/>
                    <a:pt x="0" y="86"/>
                  </a:cubicBezTo>
                  <a:cubicBezTo>
                    <a:pt x="0" y="39"/>
                    <a:pt x="39" y="0"/>
                    <a:pt x="87" y="0"/>
                  </a:cubicBezTo>
                  <a:cubicBezTo>
                    <a:pt x="134" y="0"/>
                    <a:pt x="173" y="30"/>
                    <a:pt x="173" y="86"/>
                  </a:cubicBezTo>
                  <a:close/>
                </a:path>
              </a:pathLst>
            </a:custGeom>
            <a:solidFill>
              <a:srgbClr val="FCD3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5" name="Freeform 77"/>
            <p:cNvSpPr>
              <a:spLocks/>
            </p:cNvSpPr>
            <p:nvPr/>
          </p:nvSpPr>
          <p:spPr bwMode="auto">
            <a:xfrm>
              <a:off x="4094162" y="3652838"/>
              <a:ext cx="161925" cy="374650"/>
            </a:xfrm>
            <a:custGeom>
              <a:avLst/>
              <a:gdLst>
                <a:gd name="T0" fmla="*/ 0 w 102"/>
                <a:gd name="T1" fmla="*/ 146 h 236"/>
                <a:gd name="T2" fmla="*/ 24 w 102"/>
                <a:gd name="T3" fmla="*/ 0 h 236"/>
                <a:gd name="T4" fmla="*/ 38 w 102"/>
                <a:gd name="T5" fmla="*/ 0 h 236"/>
                <a:gd name="T6" fmla="*/ 38 w 102"/>
                <a:gd name="T7" fmla="*/ 120 h 236"/>
                <a:gd name="T8" fmla="*/ 102 w 102"/>
                <a:gd name="T9" fmla="*/ 200 h 236"/>
                <a:gd name="T10" fmla="*/ 102 w 102"/>
                <a:gd name="T11" fmla="*/ 236 h 236"/>
                <a:gd name="T12" fmla="*/ 0 w 102"/>
                <a:gd name="T13" fmla="*/ 14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236">
                  <a:moveTo>
                    <a:pt x="0" y="146"/>
                  </a:moveTo>
                  <a:lnTo>
                    <a:pt x="24" y="0"/>
                  </a:lnTo>
                  <a:lnTo>
                    <a:pt x="38" y="0"/>
                  </a:lnTo>
                  <a:lnTo>
                    <a:pt x="38" y="120"/>
                  </a:lnTo>
                  <a:lnTo>
                    <a:pt x="102" y="200"/>
                  </a:lnTo>
                  <a:lnTo>
                    <a:pt x="102" y="236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6" name="Freeform 78"/>
            <p:cNvSpPr>
              <a:spLocks/>
            </p:cNvSpPr>
            <p:nvPr/>
          </p:nvSpPr>
          <p:spPr bwMode="auto">
            <a:xfrm>
              <a:off x="3694112" y="3821113"/>
              <a:ext cx="273050" cy="168275"/>
            </a:xfrm>
            <a:custGeom>
              <a:avLst/>
              <a:gdLst>
                <a:gd name="T0" fmla="*/ 0 w 172"/>
                <a:gd name="T1" fmla="*/ 0 h 106"/>
                <a:gd name="T2" fmla="*/ 85 w 172"/>
                <a:gd name="T3" fmla="*/ 106 h 106"/>
                <a:gd name="T4" fmla="*/ 172 w 172"/>
                <a:gd name="T5" fmla="*/ 0 h 106"/>
                <a:gd name="T6" fmla="*/ 0 w 172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06">
                  <a:moveTo>
                    <a:pt x="0" y="0"/>
                  </a:moveTo>
                  <a:lnTo>
                    <a:pt x="85" y="106"/>
                  </a:lnTo>
                  <a:lnTo>
                    <a:pt x="1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27" name="Freeform 79"/>
            <p:cNvSpPr>
              <a:spLocks/>
            </p:cNvSpPr>
            <p:nvPr/>
          </p:nvSpPr>
          <p:spPr bwMode="auto">
            <a:xfrm>
              <a:off x="3779837" y="3509963"/>
              <a:ext cx="712788" cy="712788"/>
            </a:xfrm>
            <a:custGeom>
              <a:avLst/>
              <a:gdLst>
                <a:gd name="T0" fmla="*/ 94 w 190"/>
                <a:gd name="T1" fmla="*/ 0 h 190"/>
                <a:gd name="T2" fmla="*/ 0 w 190"/>
                <a:gd name="T3" fmla="*/ 83 h 190"/>
                <a:gd name="T4" fmla="*/ 28 w 190"/>
                <a:gd name="T5" fmla="*/ 83 h 190"/>
                <a:gd name="T6" fmla="*/ 94 w 190"/>
                <a:gd name="T7" fmla="*/ 28 h 190"/>
                <a:gd name="T8" fmla="*/ 162 w 190"/>
                <a:gd name="T9" fmla="*/ 95 h 190"/>
                <a:gd name="T10" fmla="*/ 94 w 190"/>
                <a:gd name="T11" fmla="*/ 163 h 190"/>
                <a:gd name="T12" fmla="*/ 43 w 190"/>
                <a:gd name="T13" fmla="*/ 139 h 190"/>
                <a:gd name="T14" fmla="*/ 22 w 190"/>
                <a:gd name="T15" fmla="*/ 157 h 190"/>
                <a:gd name="T16" fmla="*/ 94 w 190"/>
                <a:gd name="T17" fmla="*/ 190 h 190"/>
                <a:gd name="T18" fmla="*/ 190 w 190"/>
                <a:gd name="T19" fmla="*/ 95 h 190"/>
                <a:gd name="T20" fmla="*/ 94 w 190"/>
                <a:gd name="T2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90">
                  <a:moveTo>
                    <a:pt x="94" y="0"/>
                  </a:moveTo>
                  <a:cubicBezTo>
                    <a:pt x="46" y="0"/>
                    <a:pt x="6" y="36"/>
                    <a:pt x="0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4" y="51"/>
                    <a:pt x="61" y="28"/>
                    <a:pt x="94" y="28"/>
                  </a:cubicBezTo>
                  <a:cubicBezTo>
                    <a:pt x="132" y="28"/>
                    <a:pt x="162" y="58"/>
                    <a:pt x="162" y="95"/>
                  </a:cubicBezTo>
                  <a:cubicBezTo>
                    <a:pt x="162" y="132"/>
                    <a:pt x="132" y="163"/>
                    <a:pt x="94" y="163"/>
                  </a:cubicBezTo>
                  <a:cubicBezTo>
                    <a:pt x="74" y="163"/>
                    <a:pt x="55" y="153"/>
                    <a:pt x="43" y="139"/>
                  </a:cubicBezTo>
                  <a:cubicBezTo>
                    <a:pt x="22" y="157"/>
                    <a:pt x="22" y="157"/>
                    <a:pt x="22" y="157"/>
                  </a:cubicBezTo>
                  <a:cubicBezTo>
                    <a:pt x="39" y="177"/>
                    <a:pt x="65" y="190"/>
                    <a:pt x="94" y="190"/>
                  </a:cubicBezTo>
                  <a:cubicBezTo>
                    <a:pt x="147" y="190"/>
                    <a:pt x="190" y="148"/>
                    <a:pt x="190" y="95"/>
                  </a:cubicBezTo>
                  <a:cubicBezTo>
                    <a:pt x="190" y="42"/>
                    <a:pt x="147" y="0"/>
                    <a:pt x="9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28" name="Group 210"/>
          <p:cNvGrpSpPr>
            <a:grpSpLocks noChangeAspect="1"/>
          </p:cNvGrpSpPr>
          <p:nvPr/>
        </p:nvGrpSpPr>
        <p:grpSpPr>
          <a:xfrm>
            <a:off x="921482" y="4343400"/>
            <a:ext cx="754918" cy="416032"/>
            <a:chOff x="2133600" y="1657350"/>
            <a:chExt cx="1304925" cy="719138"/>
          </a:xfrm>
        </p:grpSpPr>
        <p:sp>
          <p:nvSpPr>
            <p:cNvPr id="29" name="Freeform 80"/>
            <p:cNvSpPr>
              <a:spLocks/>
            </p:cNvSpPr>
            <p:nvPr/>
          </p:nvSpPr>
          <p:spPr bwMode="auto">
            <a:xfrm>
              <a:off x="2133600" y="1665288"/>
              <a:ext cx="1241425" cy="711200"/>
            </a:xfrm>
            <a:custGeom>
              <a:avLst/>
              <a:gdLst>
                <a:gd name="T0" fmla="*/ 782 w 782"/>
                <a:gd name="T1" fmla="*/ 333 h 448"/>
                <a:gd name="T2" fmla="*/ 390 w 782"/>
                <a:gd name="T3" fmla="*/ 333 h 448"/>
                <a:gd name="T4" fmla="*/ 390 w 782"/>
                <a:gd name="T5" fmla="*/ 448 h 448"/>
                <a:gd name="T6" fmla="*/ 0 w 782"/>
                <a:gd name="T7" fmla="*/ 224 h 448"/>
                <a:gd name="T8" fmla="*/ 390 w 782"/>
                <a:gd name="T9" fmla="*/ 0 h 448"/>
                <a:gd name="T10" fmla="*/ 390 w 782"/>
                <a:gd name="T11" fmla="*/ 115 h 448"/>
                <a:gd name="T12" fmla="*/ 782 w 782"/>
                <a:gd name="T13" fmla="*/ 115 h 448"/>
                <a:gd name="T14" fmla="*/ 782 w 782"/>
                <a:gd name="T15" fmla="*/ 333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2" h="448">
                  <a:moveTo>
                    <a:pt x="782" y="333"/>
                  </a:moveTo>
                  <a:lnTo>
                    <a:pt x="390" y="333"/>
                  </a:lnTo>
                  <a:lnTo>
                    <a:pt x="390" y="448"/>
                  </a:lnTo>
                  <a:lnTo>
                    <a:pt x="0" y="224"/>
                  </a:lnTo>
                  <a:lnTo>
                    <a:pt x="390" y="0"/>
                  </a:lnTo>
                  <a:lnTo>
                    <a:pt x="390" y="115"/>
                  </a:lnTo>
                  <a:lnTo>
                    <a:pt x="782" y="115"/>
                  </a:lnTo>
                  <a:lnTo>
                    <a:pt x="782" y="333"/>
                  </a:ln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0" name="Freeform 81"/>
            <p:cNvSpPr>
              <a:spLocks/>
            </p:cNvSpPr>
            <p:nvPr/>
          </p:nvSpPr>
          <p:spPr bwMode="auto">
            <a:xfrm>
              <a:off x="2717800" y="1657350"/>
              <a:ext cx="717550" cy="715963"/>
            </a:xfrm>
            <a:custGeom>
              <a:avLst/>
              <a:gdLst>
                <a:gd name="T0" fmla="*/ 191 w 191"/>
                <a:gd name="T1" fmla="*/ 96 h 191"/>
                <a:gd name="T2" fmla="*/ 95 w 191"/>
                <a:gd name="T3" fmla="*/ 191 h 191"/>
                <a:gd name="T4" fmla="*/ 0 w 191"/>
                <a:gd name="T5" fmla="*/ 96 h 191"/>
                <a:gd name="T6" fmla="*/ 95 w 191"/>
                <a:gd name="T7" fmla="*/ 0 h 191"/>
                <a:gd name="T8" fmla="*/ 191 w 191"/>
                <a:gd name="T9" fmla="*/ 9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91">
                  <a:moveTo>
                    <a:pt x="191" y="96"/>
                  </a:moveTo>
                  <a:cubicBezTo>
                    <a:pt x="191" y="148"/>
                    <a:pt x="148" y="191"/>
                    <a:pt x="95" y="191"/>
                  </a:cubicBezTo>
                  <a:cubicBezTo>
                    <a:pt x="43" y="191"/>
                    <a:pt x="0" y="148"/>
                    <a:pt x="0" y="96"/>
                  </a:cubicBezTo>
                  <a:cubicBezTo>
                    <a:pt x="0" y="43"/>
                    <a:pt x="43" y="0"/>
                    <a:pt x="95" y="0"/>
                  </a:cubicBezTo>
                  <a:cubicBezTo>
                    <a:pt x="148" y="0"/>
                    <a:pt x="191" y="33"/>
                    <a:pt x="191" y="96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1" name="Freeform 82"/>
            <p:cNvSpPr>
              <a:spLocks/>
            </p:cNvSpPr>
            <p:nvPr/>
          </p:nvSpPr>
          <p:spPr bwMode="auto">
            <a:xfrm>
              <a:off x="3044825" y="1800225"/>
              <a:ext cx="157163" cy="377825"/>
            </a:xfrm>
            <a:custGeom>
              <a:avLst/>
              <a:gdLst>
                <a:gd name="T0" fmla="*/ 0 w 99"/>
                <a:gd name="T1" fmla="*/ 148 h 238"/>
                <a:gd name="T2" fmla="*/ 24 w 99"/>
                <a:gd name="T3" fmla="*/ 0 h 238"/>
                <a:gd name="T4" fmla="*/ 35 w 99"/>
                <a:gd name="T5" fmla="*/ 0 h 238"/>
                <a:gd name="T6" fmla="*/ 35 w 99"/>
                <a:gd name="T7" fmla="*/ 123 h 238"/>
                <a:gd name="T8" fmla="*/ 99 w 99"/>
                <a:gd name="T9" fmla="*/ 203 h 238"/>
                <a:gd name="T10" fmla="*/ 99 w 99"/>
                <a:gd name="T11" fmla="*/ 238 h 238"/>
                <a:gd name="T12" fmla="*/ 0 w 99"/>
                <a:gd name="T13" fmla="*/ 14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38">
                  <a:moveTo>
                    <a:pt x="0" y="148"/>
                  </a:moveTo>
                  <a:lnTo>
                    <a:pt x="24" y="0"/>
                  </a:lnTo>
                  <a:lnTo>
                    <a:pt x="35" y="0"/>
                  </a:lnTo>
                  <a:lnTo>
                    <a:pt x="35" y="123"/>
                  </a:lnTo>
                  <a:lnTo>
                    <a:pt x="99" y="203"/>
                  </a:lnTo>
                  <a:lnTo>
                    <a:pt x="99" y="238"/>
                  </a:lnTo>
                  <a:lnTo>
                    <a:pt x="0" y="1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2" name="Freeform 83"/>
            <p:cNvSpPr>
              <a:spLocks/>
            </p:cNvSpPr>
            <p:nvPr/>
          </p:nvSpPr>
          <p:spPr bwMode="auto">
            <a:xfrm>
              <a:off x="2643187" y="1968500"/>
              <a:ext cx="269875" cy="168275"/>
            </a:xfrm>
            <a:custGeom>
              <a:avLst/>
              <a:gdLst>
                <a:gd name="T0" fmla="*/ 0 w 170"/>
                <a:gd name="T1" fmla="*/ 0 h 106"/>
                <a:gd name="T2" fmla="*/ 85 w 170"/>
                <a:gd name="T3" fmla="*/ 106 h 106"/>
                <a:gd name="T4" fmla="*/ 170 w 170"/>
                <a:gd name="T5" fmla="*/ 0 h 106"/>
                <a:gd name="T6" fmla="*/ 0 w 170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0" h="106">
                  <a:moveTo>
                    <a:pt x="0" y="0"/>
                  </a:moveTo>
                  <a:lnTo>
                    <a:pt x="85" y="106"/>
                  </a:lnTo>
                  <a:lnTo>
                    <a:pt x="17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3" name="Freeform 84"/>
            <p:cNvSpPr>
              <a:spLocks/>
            </p:cNvSpPr>
            <p:nvPr/>
          </p:nvSpPr>
          <p:spPr bwMode="auto">
            <a:xfrm>
              <a:off x="2725737" y="1657350"/>
              <a:ext cx="712788" cy="360363"/>
            </a:xfrm>
            <a:custGeom>
              <a:avLst/>
              <a:gdLst>
                <a:gd name="T0" fmla="*/ 190 w 190"/>
                <a:gd name="T1" fmla="*/ 96 h 96"/>
                <a:gd name="T2" fmla="*/ 95 w 190"/>
                <a:gd name="T3" fmla="*/ 0 h 96"/>
                <a:gd name="T4" fmla="*/ 0 w 190"/>
                <a:gd name="T5" fmla="*/ 83 h 96"/>
                <a:gd name="T6" fmla="*/ 28 w 190"/>
                <a:gd name="T7" fmla="*/ 83 h 96"/>
                <a:gd name="T8" fmla="*/ 95 w 190"/>
                <a:gd name="T9" fmla="*/ 28 h 96"/>
                <a:gd name="T10" fmla="*/ 162 w 190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0" h="96">
                  <a:moveTo>
                    <a:pt x="190" y="96"/>
                  </a:moveTo>
                  <a:cubicBezTo>
                    <a:pt x="190" y="38"/>
                    <a:pt x="149" y="0"/>
                    <a:pt x="95" y="0"/>
                  </a:cubicBezTo>
                  <a:cubicBezTo>
                    <a:pt x="43" y="0"/>
                    <a:pt x="6" y="36"/>
                    <a:pt x="0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34" y="52"/>
                    <a:pt x="62" y="28"/>
                    <a:pt x="95" y="28"/>
                  </a:cubicBezTo>
                  <a:cubicBezTo>
                    <a:pt x="132" y="28"/>
                    <a:pt x="162" y="59"/>
                    <a:pt x="162" y="9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4" name="Freeform 85"/>
            <p:cNvSpPr>
              <a:spLocks/>
            </p:cNvSpPr>
            <p:nvPr/>
          </p:nvSpPr>
          <p:spPr bwMode="auto">
            <a:xfrm>
              <a:off x="2808287" y="2017713"/>
              <a:ext cx="630238" cy="355600"/>
            </a:xfrm>
            <a:custGeom>
              <a:avLst/>
              <a:gdLst>
                <a:gd name="T0" fmla="*/ 140 w 168"/>
                <a:gd name="T1" fmla="*/ 0 h 95"/>
                <a:gd name="T2" fmla="*/ 73 w 168"/>
                <a:gd name="T3" fmla="*/ 67 h 95"/>
                <a:gd name="T4" fmla="*/ 21 w 168"/>
                <a:gd name="T5" fmla="*/ 43 h 95"/>
                <a:gd name="T6" fmla="*/ 0 w 168"/>
                <a:gd name="T7" fmla="*/ 62 h 95"/>
                <a:gd name="T8" fmla="*/ 73 w 168"/>
                <a:gd name="T9" fmla="*/ 95 h 95"/>
                <a:gd name="T10" fmla="*/ 168 w 168"/>
                <a:gd name="T11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95">
                  <a:moveTo>
                    <a:pt x="140" y="0"/>
                  </a:moveTo>
                  <a:cubicBezTo>
                    <a:pt x="140" y="37"/>
                    <a:pt x="110" y="67"/>
                    <a:pt x="73" y="67"/>
                  </a:cubicBezTo>
                  <a:cubicBezTo>
                    <a:pt x="52" y="67"/>
                    <a:pt x="33" y="58"/>
                    <a:pt x="21" y="43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18" y="82"/>
                    <a:pt x="44" y="95"/>
                    <a:pt x="73" y="95"/>
                  </a:cubicBezTo>
                  <a:cubicBezTo>
                    <a:pt x="125" y="95"/>
                    <a:pt x="168" y="52"/>
                    <a:pt x="168" y="0"/>
                  </a:cubicBezTo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35" name="Group 217"/>
          <p:cNvGrpSpPr>
            <a:grpSpLocks noChangeAspect="1"/>
          </p:cNvGrpSpPr>
          <p:nvPr/>
        </p:nvGrpSpPr>
        <p:grpSpPr>
          <a:xfrm>
            <a:off x="914400" y="2784368"/>
            <a:ext cx="758266" cy="416032"/>
            <a:chOff x="1120775" y="738188"/>
            <a:chExt cx="1304925" cy="715963"/>
          </a:xfrm>
        </p:grpSpPr>
        <p:sp>
          <p:nvSpPr>
            <p:cNvPr id="36" name="Freeform 186"/>
            <p:cNvSpPr>
              <a:spLocks/>
            </p:cNvSpPr>
            <p:nvPr/>
          </p:nvSpPr>
          <p:spPr bwMode="auto">
            <a:xfrm>
              <a:off x="1743075" y="1266825"/>
              <a:ext cx="638175" cy="187325"/>
            </a:xfrm>
            <a:custGeom>
              <a:avLst/>
              <a:gdLst>
                <a:gd name="T0" fmla="*/ 0 w 170"/>
                <a:gd name="T1" fmla="*/ 50 h 50"/>
                <a:gd name="T2" fmla="*/ 86 w 170"/>
                <a:gd name="T3" fmla="*/ 50 h 50"/>
                <a:gd name="T4" fmla="*/ 170 w 170"/>
                <a:gd name="T5" fmla="*/ 0 h 50"/>
                <a:gd name="T6" fmla="*/ 0 w 170"/>
                <a:gd name="T7" fmla="*/ 0 h 50"/>
                <a:gd name="T8" fmla="*/ 0 w 17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50">
                  <a:moveTo>
                    <a:pt x="0" y="50"/>
                  </a:moveTo>
                  <a:cubicBezTo>
                    <a:pt x="86" y="50"/>
                    <a:pt x="86" y="50"/>
                    <a:pt x="86" y="50"/>
                  </a:cubicBezTo>
                  <a:cubicBezTo>
                    <a:pt x="122" y="50"/>
                    <a:pt x="154" y="30"/>
                    <a:pt x="17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545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7" name="Freeform 187"/>
            <p:cNvSpPr>
              <a:spLocks/>
            </p:cNvSpPr>
            <p:nvPr/>
          </p:nvSpPr>
          <p:spPr bwMode="auto">
            <a:xfrm>
              <a:off x="1743075" y="738188"/>
              <a:ext cx="646113" cy="184150"/>
            </a:xfrm>
            <a:custGeom>
              <a:avLst/>
              <a:gdLst>
                <a:gd name="T0" fmla="*/ 172 w 172"/>
                <a:gd name="T1" fmla="*/ 49 h 49"/>
                <a:gd name="T2" fmla="*/ 86 w 172"/>
                <a:gd name="T3" fmla="*/ 0 h 49"/>
                <a:gd name="T4" fmla="*/ 0 w 172"/>
                <a:gd name="T5" fmla="*/ 0 h 49"/>
                <a:gd name="T6" fmla="*/ 0 w 172"/>
                <a:gd name="T7" fmla="*/ 49 h 49"/>
                <a:gd name="T8" fmla="*/ 172 w 172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49">
                  <a:moveTo>
                    <a:pt x="172" y="49"/>
                  </a:moveTo>
                  <a:cubicBezTo>
                    <a:pt x="157" y="17"/>
                    <a:pt x="124" y="0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9"/>
                    <a:pt x="0" y="49"/>
                    <a:pt x="0" y="49"/>
                  </a:cubicBezTo>
                  <a:lnTo>
                    <a:pt x="172" y="49"/>
                  </a:lnTo>
                  <a:close/>
                </a:path>
              </a:pathLst>
            </a:custGeom>
            <a:solidFill>
              <a:srgbClr val="545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8" name="Freeform 188"/>
            <p:cNvSpPr>
              <a:spLocks/>
            </p:cNvSpPr>
            <p:nvPr/>
          </p:nvSpPr>
          <p:spPr bwMode="auto">
            <a:xfrm>
              <a:off x="1120775" y="738188"/>
              <a:ext cx="622300" cy="715963"/>
            </a:xfrm>
            <a:custGeom>
              <a:avLst/>
              <a:gdLst>
                <a:gd name="T0" fmla="*/ 166 w 166"/>
                <a:gd name="T1" fmla="*/ 136 h 191"/>
                <a:gd name="T2" fmla="*/ 157 w 166"/>
                <a:gd name="T3" fmla="*/ 95 h 191"/>
                <a:gd name="T4" fmla="*/ 166 w 166"/>
                <a:gd name="T5" fmla="*/ 55 h 191"/>
                <a:gd name="T6" fmla="*/ 166 w 166"/>
                <a:gd name="T7" fmla="*/ 49 h 191"/>
                <a:gd name="T8" fmla="*/ 166 w 166"/>
                <a:gd name="T9" fmla="*/ 0 h 191"/>
                <a:gd name="T10" fmla="*/ 0 w 166"/>
                <a:gd name="T11" fmla="*/ 95 h 191"/>
                <a:gd name="T12" fmla="*/ 166 w 166"/>
                <a:gd name="T13" fmla="*/ 191 h 191"/>
                <a:gd name="T14" fmla="*/ 166 w 166"/>
                <a:gd name="T15" fmla="*/ 141 h 191"/>
                <a:gd name="T16" fmla="*/ 166 w 166"/>
                <a:gd name="T17" fmla="*/ 13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91">
                  <a:moveTo>
                    <a:pt x="166" y="136"/>
                  </a:moveTo>
                  <a:cubicBezTo>
                    <a:pt x="160" y="123"/>
                    <a:pt x="157" y="110"/>
                    <a:pt x="157" y="95"/>
                  </a:cubicBezTo>
                  <a:cubicBezTo>
                    <a:pt x="157" y="81"/>
                    <a:pt x="160" y="67"/>
                    <a:pt x="166" y="55"/>
                  </a:cubicBezTo>
                  <a:cubicBezTo>
                    <a:pt x="166" y="49"/>
                    <a:pt x="166" y="49"/>
                    <a:pt x="166" y="49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66" y="191"/>
                    <a:pt x="166" y="191"/>
                    <a:pt x="166" y="191"/>
                  </a:cubicBezTo>
                  <a:cubicBezTo>
                    <a:pt x="166" y="141"/>
                    <a:pt x="166" y="141"/>
                    <a:pt x="166" y="141"/>
                  </a:cubicBezTo>
                  <a:lnTo>
                    <a:pt x="166" y="136"/>
                  </a:ln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39" name="Freeform 189"/>
            <p:cNvSpPr>
              <a:spLocks/>
            </p:cNvSpPr>
            <p:nvPr/>
          </p:nvSpPr>
          <p:spPr bwMode="auto">
            <a:xfrm>
              <a:off x="1709737" y="922338"/>
              <a:ext cx="715963" cy="344488"/>
            </a:xfrm>
            <a:custGeom>
              <a:avLst/>
              <a:gdLst>
                <a:gd name="T0" fmla="*/ 181 w 191"/>
                <a:gd name="T1" fmla="*/ 0 h 92"/>
                <a:gd name="T2" fmla="*/ 9 w 191"/>
                <a:gd name="T3" fmla="*/ 0 h 92"/>
                <a:gd name="T4" fmla="*/ 9 w 191"/>
                <a:gd name="T5" fmla="*/ 6 h 92"/>
                <a:gd name="T6" fmla="*/ 0 w 191"/>
                <a:gd name="T7" fmla="*/ 46 h 92"/>
                <a:gd name="T8" fmla="*/ 9 w 191"/>
                <a:gd name="T9" fmla="*/ 87 h 92"/>
                <a:gd name="T10" fmla="*/ 9 w 191"/>
                <a:gd name="T11" fmla="*/ 92 h 92"/>
                <a:gd name="T12" fmla="*/ 179 w 191"/>
                <a:gd name="T13" fmla="*/ 92 h 92"/>
                <a:gd name="T14" fmla="*/ 191 w 191"/>
                <a:gd name="T15" fmla="*/ 46 h 92"/>
                <a:gd name="T16" fmla="*/ 181 w 191"/>
                <a:gd name="T1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92">
                  <a:moveTo>
                    <a:pt x="181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3" y="18"/>
                    <a:pt x="0" y="32"/>
                    <a:pt x="0" y="46"/>
                  </a:cubicBezTo>
                  <a:cubicBezTo>
                    <a:pt x="0" y="61"/>
                    <a:pt x="3" y="74"/>
                    <a:pt x="9" y="87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79" y="92"/>
                    <a:pt x="179" y="92"/>
                    <a:pt x="179" y="92"/>
                  </a:cubicBezTo>
                  <a:cubicBezTo>
                    <a:pt x="186" y="79"/>
                    <a:pt x="191" y="63"/>
                    <a:pt x="191" y="46"/>
                  </a:cubicBezTo>
                  <a:cubicBezTo>
                    <a:pt x="191" y="28"/>
                    <a:pt x="187" y="13"/>
                    <a:pt x="181" y="0"/>
                  </a:cubicBezTo>
                  <a:close/>
                </a:path>
              </a:pathLst>
            </a:custGeom>
            <a:solidFill>
              <a:srgbClr val="F584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40" name="Freeform 190"/>
            <p:cNvSpPr>
              <a:spLocks/>
            </p:cNvSpPr>
            <p:nvPr/>
          </p:nvSpPr>
          <p:spPr bwMode="auto">
            <a:xfrm>
              <a:off x="1725612" y="771525"/>
              <a:ext cx="565150" cy="593725"/>
            </a:xfrm>
            <a:custGeom>
              <a:avLst/>
              <a:gdLst>
                <a:gd name="T0" fmla="*/ 0 w 356"/>
                <a:gd name="T1" fmla="*/ 234 h 374"/>
                <a:gd name="T2" fmla="*/ 54 w 356"/>
                <a:gd name="T3" fmla="*/ 168 h 374"/>
                <a:gd name="T4" fmla="*/ 144 w 356"/>
                <a:gd name="T5" fmla="*/ 234 h 374"/>
                <a:gd name="T6" fmla="*/ 278 w 356"/>
                <a:gd name="T7" fmla="*/ 0 h 374"/>
                <a:gd name="T8" fmla="*/ 356 w 356"/>
                <a:gd name="T9" fmla="*/ 45 h 374"/>
                <a:gd name="T10" fmla="*/ 167 w 356"/>
                <a:gd name="T11" fmla="*/ 374 h 374"/>
                <a:gd name="T12" fmla="*/ 0 w 356"/>
                <a:gd name="T13" fmla="*/ 234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6" h="374">
                  <a:moveTo>
                    <a:pt x="0" y="234"/>
                  </a:moveTo>
                  <a:lnTo>
                    <a:pt x="54" y="168"/>
                  </a:lnTo>
                  <a:lnTo>
                    <a:pt x="144" y="234"/>
                  </a:lnTo>
                  <a:lnTo>
                    <a:pt x="278" y="0"/>
                  </a:lnTo>
                  <a:lnTo>
                    <a:pt x="356" y="45"/>
                  </a:lnTo>
                  <a:lnTo>
                    <a:pt x="167" y="374"/>
                  </a:lnTo>
                  <a:lnTo>
                    <a:pt x="0" y="234"/>
                  </a:lnTo>
                  <a:close/>
                </a:path>
              </a:pathLst>
            </a:custGeom>
            <a:solidFill>
              <a:srgbClr val="EAF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41" name="Freeform 191"/>
            <p:cNvSpPr>
              <a:spLocks/>
            </p:cNvSpPr>
            <p:nvPr/>
          </p:nvSpPr>
          <p:spPr bwMode="auto">
            <a:xfrm>
              <a:off x="1635125" y="1117600"/>
              <a:ext cx="96838" cy="82550"/>
            </a:xfrm>
            <a:custGeom>
              <a:avLst/>
              <a:gdLst>
                <a:gd name="T0" fmla="*/ 0 w 61"/>
                <a:gd name="T1" fmla="*/ 49 h 52"/>
                <a:gd name="T2" fmla="*/ 59 w 61"/>
                <a:gd name="T3" fmla="*/ 52 h 52"/>
                <a:gd name="T4" fmla="*/ 61 w 61"/>
                <a:gd name="T5" fmla="*/ 0 h 52"/>
                <a:gd name="T6" fmla="*/ 0 w 61"/>
                <a:gd name="T7" fmla="*/ 0 h 52"/>
                <a:gd name="T8" fmla="*/ 0 w 61"/>
                <a:gd name="T9" fmla="*/ 49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0" y="49"/>
                  </a:moveTo>
                  <a:lnTo>
                    <a:pt x="59" y="52"/>
                  </a:lnTo>
                  <a:lnTo>
                    <a:pt x="61" y="0"/>
                  </a:lnTo>
                  <a:lnTo>
                    <a:pt x="0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42" name="Freeform 192"/>
            <p:cNvSpPr>
              <a:spLocks/>
            </p:cNvSpPr>
            <p:nvPr/>
          </p:nvSpPr>
          <p:spPr bwMode="auto">
            <a:xfrm>
              <a:off x="1304925" y="1120775"/>
              <a:ext cx="96838" cy="79375"/>
            </a:xfrm>
            <a:custGeom>
              <a:avLst/>
              <a:gdLst>
                <a:gd name="T0" fmla="*/ 61 w 61"/>
                <a:gd name="T1" fmla="*/ 50 h 50"/>
                <a:gd name="T2" fmla="*/ 2 w 61"/>
                <a:gd name="T3" fmla="*/ 50 h 50"/>
                <a:gd name="T4" fmla="*/ 0 w 61"/>
                <a:gd name="T5" fmla="*/ 0 h 50"/>
                <a:gd name="T6" fmla="*/ 61 w 61"/>
                <a:gd name="T7" fmla="*/ 0 h 50"/>
                <a:gd name="T8" fmla="*/ 61 w 61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0">
                  <a:moveTo>
                    <a:pt x="61" y="50"/>
                  </a:moveTo>
                  <a:lnTo>
                    <a:pt x="2" y="50"/>
                  </a:lnTo>
                  <a:lnTo>
                    <a:pt x="0" y="0"/>
                  </a:lnTo>
                  <a:lnTo>
                    <a:pt x="61" y="0"/>
                  </a:lnTo>
                  <a:lnTo>
                    <a:pt x="61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43" name="Freeform 193"/>
            <p:cNvSpPr>
              <a:spLocks/>
            </p:cNvSpPr>
            <p:nvPr/>
          </p:nvSpPr>
          <p:spPr bwMode="auto">
            <a:xfrm>
              <a:off x="1304925" y="1046163"/>
              <a:ext cx="427038" cy="239713"/>
            </a:xfrm>
            <a:custGeom>
              <a:avLst/>
              <a:gdLst>
                <a:gd name="T0" fmla="*/ 92 w 114"/>
                <a:gd name="T1" fmla="*/ 32 h 64"/>
                <a:gd name="T2" fmla="*/ 109 w 114"/>
                <a:gd name="T3" fmla="*/ 25 h 64"/>
                <a:gd name="T4" fmla="*/ 114 w 114"/>
                <a:gd name="T5" fmla="*/ 20 h 64"/>
                <a:gd name="T6" fmla="*/ 112 w 114"/>
                <a:gd name="T7" fmla="*/ 14 h 64"/>
                <a:gd name="T8" fmla="*/ 100 w 114"/>
                <a:gd name="T9" fmla="*/ 14 h 64"/>
                <a:gd name="T10" fmla="*/ 89 w 114"/>
                <a:gd name="T11" fmla="*/ 1 h 64"/>
                <a:gd name="T12" fmla="*/ 57 w 114"/>
                <a:gd name="T13" fmla="*/ 0 h 64"/>
                <a:gd name="T14" fmla="*/ 24 w 114"/>
                <a:gd name="T15" fmla="*/ 1 h 64"/>
                <a:gd name="T16" fmla="*/ 13 w 114"/>
                <a:gd name="T17" fmla="*/ 14 h 64"/>
                <a:gd name="T18" fmla="*/ 1 w 114"/>
                <a:gd name="T19" fmla="*/ 14 h 64"/>
                <a:gd name="T20" fmla="*/ 0 w 114"/>
                <a:gd name="T21" fmla="*/ 20 h 64"/>
                <a:gd name="T22" fmla="*/ 4 w 114"/>
                <a:gd name="T23" fmla="*/ 25 h 64"/>
                <a:gd name="T24" fmla="*/ 22 w 114"/>
                <a:gd name="T25" fmla="*/ 32 h 64"/>
                <a:gd name="T26" fmla="*/ 22 w 114"/>
                <a:gd name="T27" fmla="*/ 37 h 64"/>
                <a:gd name="T28" fmla="*/ 2 w 114"/>
                <a:gd name="T29" fmla="*/ 34 h 64"/>
                <a:gd name="T30" fmla="*/ 0 w 114"/>
                <a:gd name="T31" fmla="*/ 21 h 64"/>
                <a:gd name="T32" fmla="*/ 1 w 114"/>
                <a:gd name="T33" fmla="*/ 64 h 64"/>
                <a:gd name="T34" fmla="*/ 22 w 114"/>
                <a:gd name="T35" fmla="*/ 64 h 64"/>
                <a:gd name="T36" fmla="*/ 22 w 114"/>
                <a:gd name="T37" fmla="*/ 58 h 64"/>
                <a:gd name="T38" fmla="*/ 52 w 114"/>
                <a:gd name="T39" fmla="*/ 58 h 64"/>
                <a:gd name="T40" fmla="*/ 56 w 114"/>
                <a:gd name="T41" fmla="*/ 58 h 64"/>
                <a:gd name="T42" fmla="*/ 92 w 114"/>
                <a:gd name="T43" fmla="*/ 58 h 64"/>
                <a:gd name="T44" fmla="*/ 92 w 114"/>
                <a:gd name="T45" fmla="*/ 64 h 64"/>
                <a:gd name="T46" fmla="*/ 113 w 114"/>
                <a:gd name="T47" fmla="*/ 64 h 64"/>
                <a:gd name="T48" fmla="*/ 114 w 114"/>
                <a:gd name="T49" fmla="*/ 22 h 64"/>
                <a:gd name="T50" fmla="*/ 112 w 114"/>
                <a:gd name="T51" fmla="*/ 34 h 64"/>
                <a:gd name="T52" fmla="*/ 92 w 114"/>
                <a:gd name="T53" fmla="*/ 37 h 64"/>
                <a:gd name="T54" fmla="*/ 92 w 114"/>
                <a:gd name="T55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4" h="64">
                  <a:moveTo>
                    <a:pt x="92" y="32"/>
                  </a:moveTo>
                  <a:cubicBezTo>
                    <a:pt x="92" y="30"/>
                    <a:pt x="109" y="25"/>
                    <a:pt x="109" y="25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4" y="20"/>
                    <a:pt x="114" y="15"/>
                    <a:pt x="112" y="14"/>
                  </a:cubicBezTo>
                  <a:cubicBezTo>
                    <a:pt x="110" y="12"/>
                    <a:pt x="100" y="14"/>
                    <a:pt x="100" y="14"/>
                  </a:cubicBezTo>
                  <a:cubicBezTo>
                    <a:pt x="100" y="14"/>
                    <a:pt x="92" y="3"/>
                    <a:pt x="89" y="1"/>
                  </a:cubicBezTo>
                  <a:cubicBezTo>
                    <a:pt x="88" y="0"/>
                    <a:pt x="72" y="0"/>
                    <a:pt x="57" y="0"/>
                  </a:cubicBezTo>
                  <a:cubicBezTo>
                    <a:pt x="41" y="0"/>
                    <a:pt x="26" y="0"/>
                    <a:pt x="24" y="1"/>
                  </a:cubicBezTo>
                  <a:cubicBezTo>
                    <a:pt x="22" y="3"/>
                    <a:pt x="13" y="14"/>
                    <a:pt x="13" y="14"/>
                  </a:cubicBezTo>
                  <a:cubicBezTo>
                    <a:pt x="13" y="14"/>
                    <a:pt x="3" y="12"/>
                    <a:pt x="1" y="14"/>
                  </a:cubicBezTo>
                  <a:cubicBezTo>
                    <a:pt x="0" y="15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22" y="30"/>
                    <a:pt x="22" y="32"/>
                  </a:cubicBezTo>
                  <a:cubicBezTo>
                    <a:pt x="22" y="33"/>
                    <a:pt x="22" y="37"/>
                    <a:pt x="22" y="37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22" y="64"/>
                    <a:pt x="22" y="64"/>
                    <a:pt x="22" y="64"/>
                  </a:cubicBezTo>
                  <a:cubicBezTo>
                    <a:pt x="22" y="58"/>
                    <a:pt x="22" y="58"/>
                    <a:pt x="2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2" y="37"/>
                    <a:pt x="92" y="33"/>
                    <a:pt x="92" y="3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44" name="Freeform 194"/>
            <p:cNvSpPr>
              <a:spLocks/>
            </p:cNvSpPr>
            <p:nvPr/>
          </p:nvSpPr>
          <p:spPr bwMode="auto">
            <a:xfrm>
              <a:off x="1349375" y="1060450"/>
              <a:ext cx="334963" cy="68263"/>
            </a:xfrm>
            <a:custGeom>
              <a:avLst/>
              <a:gdLst>
                <a:gd name="T0" fmla="*/ 0 w 211"/>
                <a:gd name="T1" fmla="*/ 41 h 43"/>
                <a:gd name="T2" fmla="*/ 36 w 211"/>
                <a:gd name="T3" fmla="*/ 0 h 43"/>
                <a:gd name="T4" fmla="*/ 107 w 211"/>
                <a:gd name="T5" fmla="*/ 0 h 43"/>
                <a:gd name="T6" fmla="*/ 180 w 211"/>
                <a:gd name="T7" fmla="*/ 0 h 43"/>
                <a:gd name="T8" fmla="*/ 211 w 211"/>
                <a:gd name="T9" fmla="*/ 41 h 43"/>
                <a:gd name="T10" fmla="*/ 107 w 211"/>
                <a:gd name="T11" fmla="*/ 43 h 43"/>
                <a:gd name="T12" fmla="*/ 0 w 211"/>
                <a:gd name="T13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43">
                  <a:moveTo>
                    <a:pt x="0" y="41"/>
                  </a:moveTo>
                  <a:lnTo>
                    <a:pt x="36" y="0"/>
                  </a:lnTo>
                  <a:lnTo>
                    <a:pt x="107" y="0"/>
                  </a:lnTo>
                  <a:lnTo>
                    <a:pt x="180" y="0"/>
                  </a:lnTo>
                  <a:lnTo>
                    <a:pt x="211" y="41"/>
                  </a:lnTo>
                  <a:lnTo>
                    <a:pt x="107" y="43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64" name="Group 279"/>
          <p:cNvGrpSpPr>
            <a:grpSpLocks noChangeAspect="1"/>
          </p:cNvGrpSpPr>
          <p:nvPr/>
        </p:nvGrpSpPr>
        <p:grpSpPr>
          <a:xfrm>
            <a:off x="4845697" y="4191000"/>
            <a:ext cx="869303" cy="471440"/>
            <a:chOff x="2584451" y="-561975"/>
            <a:chExt cx="1519238" cy="823913"/>
          </a:xfrm>
        </p:grpSpPr>
        <p:sp>
          <p:nvSpPr>
            <p:cNvPr id="65" name="Rectangle 209"/>
            <p:cNvSpPr>
              <a:spLocks noChangeArrowheads="1"/>
            </p:cNvSpPr>
            <p:nvPr/>
          </p:nvSpPr>
          <p:spPr bwMode="auto">
            <a:xfrm>
              <a:off x="2584451" y="-352425"/>
              <a:ext cx="889000" cy="390525"/>
            </a:xfrm>
            <a:prstGeom prst="rect">
              <a:avLst/>
            </a:prstGeom>
            <a:solidFill>
              <a:srgbClr val="897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66" name="Freeform 210"/>
            <p:cNvSpPr>
              <a:spLocks/>
            </p:cNvSpPr>
            <p:nvPr/>
          </p:nvSpPr>
          <p:spPr bwMode="auto">
            <a:xfrm>
              <a:off x="3249613" y="-558800"/>
              <a:ext cx="809625" cy="809625"/>
            </a:xfrm>
            <a:custGeom>
              <a:avLst/>
              <a:gdLst>
                <a:gd name="T0" fmla="*/ 216 w 216"/>
                <a:gd name="T1" fmla="*/ 108 h 216"/>
                <a:gd name="T2" fmla="*/ 108 w 216"/>
                <a:gd name="T3" fmla="*/ 216 h 216"/>
                <a:gd name="T4" fmla="*/ 0 w 216"/>
                <a:gd name="T5" fmla="*/ 108 h 216"/>
                <a:gd name="T6" fmla="*/ 108 w 216"/>
                <a:gd name="T7" fmla="*/ 0 h 216"/>
                <a:gd name="T8" fmla="*/ 216 w 216"/>
                <a:gd name="T9" fmla="*/ 10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6">
                  <a:moveTo>
                    <a:pt x="216" y="108"/>
                  </a:moveTo>
                  <a:cubicBezTo>
                    <a:pt x="216" y="167"/>
                    <a:pt x="168" y="216"/>
                    <a:pt x="108" y="216"/>
                  </a:cubicBezTo>
                  <a:cubicBezTo>
                    <a:pt x="48" y="216"/>
                    <a:pt x="0" y="167"/>
                    <a:pt x="0" y="108"/>
                  </a:cubicBezTo>
                  <a:cubicBezTo>
                    <a:pt x="0" y="48"/>
                    <a:pt x="48" y="0"/>
                    <a:pt x="108" y="0"/>
                  </a:cubicBezTo>
                  <a:cubicBezTo>
                    <a:pt x="168" y="0"/>
                    <a:pt x="216" y="37"/>
                    <a:pt x="216" y="108"/>
                  </a:cubicBezTo>
                  <a:close/>
                </a:path>
              </a:pathLst>
            </a:custGeom>
            <a:solidFill>
              <a:srgbClr val="DFCF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67" name="Freeform 211"/>
            <p:cNvSpPr>
              <a:spLocks/>
            </p:cNvSpPr>
            <p:nvPr/>
          </p:nvSpPr>
          <p:spPr bwMode="auto">
            <a:xfrm>
              <a:off x="3252788" y="-561975"/>
              <a:ext cx="806450" cy="404813"/>
            </a:xfrm>
            <a:custGeom>
              <a:avLst/>
              <a:gdLst>
                <a:gd name="T0" fmla="*/ 215 w 215"/>
                <a:gd name="T1" fmla="*/ 108 h 108"/>
                <a:gd name="T2" fmla="*/ 107 w 215"/>
                <a:gd name="T3" fmla="*/ 0 h 108"/>
                <a:gd name="T4" fmla="*/ 0 w 215"/>
                <a:gd name="T5" fmla="*/ 94 h 108"/>
                <a:gd name="T6" fmla="*/ 32 w 215"/>
                <a:gd name="T7" fmla="*/ 94 h 108"/>
                <a:gd name="T8" fmla="*/ 107 w 215"/>
                <a:gd name="T9" fmla="*/ 32 h 108"/>
                <a:gd name="T10" fmla="*/ 183 w 215"/>
                <a:gd name="T11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08">
                  <a:moveTo>
                    <a:pt x="215" y="108"/>
                  </a:moveTo>
                  <a:cubicBezTo>
                    <a:pt x="215" y="43"/>
                    <a:pt x="169" y="0"/>
                    <a:pt x="107" y="0"/>
                  </a:cubicBezTo>
                  <a:cubicBezTo>
                    <a:pt x="49" y="0"/>
                    <a:pt x="7" y="41"/>
                    <a:pt x="0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9" y="59"/>
                    <a:pt x="70" y="32"/>
                    <a:pt x="107" y="32"/>
                  </a:cubicBezTo>
                  <a:cubicBezTo>
                    <a:pt x="149" y="32"/>
                    <a:pt x="183" y="66"/>
                    <a:pt x="183" y="108"/>
                  </a:cubicBezTo>
                </a:path>
              </a:pathLst>
            </a:custGeom>
            <a:solidFill>
              <a:srgbClr val="897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68" name="Freeform 212"/>
            <p:cNvSpPr>
              <a:spLocks/>
            </p:cNvSpPr>
            <p:nvPr/>
          </p:nvSpPr>
          <p:spPr bwMode="auto">
            <a:xfrm>
              <a:off x="3616326" y="-454025"/>
              <a:ext cx="487363" cy="715963"/>
            </a:xfrm>
            <a:custGeom>
              <a:avLst/>
              <a:gdLst>
                <a:gd name="T0" fmla="*/ 64 w 130"/>
                <a:gd name="T1" fmla="*/ 23 h 191"/>
                <a:gd name="T2" fmla="*/ 64 w 130"/>
                <a:gd name="T3" fmla="*/ 133 h 191"/>
                <a:gd name="T4" fmla="*/ 2 w 130"/>
                <a:gd name="T5" fmla="*/ 156 h 191"/>
                <a:gd name="T6" fmla="*/ 0 w 130"/>
                <a:gd name="T7" fmla="*/ 188 h 191"/>
                <a:gd name="T8" fmla="*/ 87 w 130"/>
                <a:gd name="T9" fmla="*/ 156 h 191"/>
                <a:gd name="T10" fmla="*/ 87 w 130"/>
                <a:gd name="T11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91">
                  <a:moveTo>
                    <a:pt x="64" y="23"/>
                  </a:moveTo>
                  <a:cubicBezTo>
                    <a:pt x="94" y="53"/>
                    <a:pt x="94" y="103"/>
                    <a:pt x="64" y="133"/>
                  </a:cubicBezTo>
                  <a:cubicBezTo>
                    <a:pt x="47" y="150"/>
                    <a:pt x="24" y="158"/>
                    <a:pt x="2" y="156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31" y="191"/>
                    <a:pt x="63" y="180"/>
                    <a:pt x="87" y="156"/>
                  </a:cubicBezTo>
                  <a:cubicBezTo>
                    <a:pt x="130" y="113"/>
                    <a:pt x="130" y="43"/>
                    <a:pt x="87" y="0"/>
                  </a:cubicBezTo>
                </a:path>
              </a:pathLst>
            </a:custGeom>
            <a:solidFill>
              <a:srgbClr val="8973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69" name="Freeform 213"/>
            <p:cNvSpPr>
              <a:spLocks/>
            </p:cNvSpPr>
            <p:nvPr/>
          </p:nvSpPr>
          <p:spPr bwMode="auto">
            <a:xfrm>
              <a:off x="3495676" y="-407987"/>
              <a:ext cx="296863" cy="163513"/>
            </a:xfrm>
            <a:custGeom>
              <a:avLst/>
              <a:gdLst>
                <a:gd name="T0" fmla="*/ 64 w 79"/>
                <a:gd name="T1" fmla="*/ 22 h 44"/>
                <a:gd name="T2" fmla="*/ 76 w 79"/>
                <a:gd name="T3" fmla="*/ 17 h 44"/>
                <a:gd name="T4" fmla="*/ 79 w 79"/>
                <a:gd name="T5" fmla="*/ 14 h 44"/>
                <a:gd name="T6" fmla="*/ 78 w 79"/>
                <a:gd name="T7" fmla="*/ 10 h 44"/>
                <a:gd name="T8" fmla="*/ 70 w 79"/>
                <a:gd name="T9" fmla="*/ 10 h 44"/>
                <a:gd name="T10" fmla="*/ 62 w 79"/>
                <a:gd name="T11" fmla="*/ 1 h 44"/>
                <a:gd name="T12" fmla="*/ 40 w 79"/>
                <a:gd name="T13" fmla="*/ 0 h 44"/>
                <a:gd name="T14" fmla="*/ 17 w 79"/>
                <a:gd name="T15" fmla="*/ 1 h 44"/>
                <a:gd name="T16" fmla="*/ 10 w 79"/>
                <a:gd name="T17" fmla="*/ 10 h 44"/>
                <a:gd name="T18" fmla="*/ 1 w 79"/>
                <a:gd name="T19" fmla="*/ 10 h 44"/>
                <a:gd name="T20" fmla="*/ 0 w 79"/>
                <a:gd name="T21" fmla="*/ 14 h 44"/>
                <a:gd name="T22" fmla="*/ 3 w 79"/>
                <a:gd name="T23" fmla="*/ 17 h 44"/>
                <a:gd name="T24" fmla="*/ 15 w 79"/>
                <a:gd name="T25" fmla="*/ 22 h 44"/>
                <a:gd name="T26" fmla="*/ 15 w 79"/>
                <a:gd name="T27" fmla="*/ 26 h 44"/>
                <a:gd name="T28" fmla="*/ 2 w 79"/>
                <a:gd name="T29" fmla="*/ 24 h 44"/>
                <a:gd name="T30" fmla="*/ 0 w 79"/>
                <a:gd name="T31" fmla="*/ 15 h 44"/>
                <a:gd name="T32" fmla="*/ 1 w 79"/>
                <a:gd name="T33" fmla="*/ 44 h 44"/>
                <a:gd name="T34" fmla="*/ 15 w 79"/>
                <a:gd name="T35" fmla="*/ 44 h 44"/>
                <a:gd name="T36" fmla="*/ 15 w 79"/>
                <a:gd name="T37" fmla="*/ 40 h 44"/>
                <a:gd name="T38" fmla="*/ 36 w 79"/>
                <a:gd name="T39" fmla="*/ 40 h 44"/>
                <a:gd name="T40" fmla="*/ 39 w 79"/>
                <a:gd name="T41" fmla="*/ 40 h 44"/>
                <a:gd name="T42" fmla="*/ 64 w 79"/>
                <a:gd name="T43" fmla="*/ 40 h 44"/>
                <a:gd name="T44" fmla="*/ 64 w 79"/>
                <a:gd name="T45" fmla="*/ 44 h 44"/>
                <a:gd name="T46" fmla="*/ 78 w 79"/>
                <a:gd name="T47" fmla="*/ 44 h 44"/>
                <a:gd name="T48" fmla="*/ 79 w 79"/>
                <a:gd name="T49" fmla="*/ 15 h 44"/>
                <a:gd name="T50" fmla="*/ 77 w 79"/>
                <a:gd name="T51" fmla="*/ 24 h 44"/>
                <a:gd name="T52" fmla="*/ 64 w 79"/>
                <a:gd name="T53" fmla="*/ 26 h 44"/>
                <a:gd name="T54" fmla="*/ 64 w 79"/>
                <a:gd name="T55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9" h="44">
                  <a:moveTo>
                    <a:pt x="64" y="22"/>
                  </a:moveTo>
                  <a:cubicBezTo>
                    <a:pt x="64" y="21"/>
                    <a:pt x="76" y="17"/>
                    <a:pt x="76" y="17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4"/>
                    <a:pt x="79" y="11"/>
                    <a:pt x="78" y="10"/>
                  </a:cubicBezTo>
                  <a:cubicBezTo>
                    <a:pt x="77" y="9"/>
                    <a:pt x="70" y="10"/>
                    <a:pt x="70" y="10"/>
                  </a:cubicBezTo>
                  <a:cubicBezTo>
                    <a:pt x="70" y="10"/>
                    <a:pt x="64" y="2"/>
                    <a:pt x="62" y="1"/>
                  </a:cubicBezTo>
                  <a:cubicBezTo>
                    <a:pt x="61" y="0"/>
                    <a:pt x="50" y="0"/>
                    <a:pt x="40" y="0"/>
                  </a:cubicBezTo>
                  <a:cubicBezTo>
                    <a:pt x="29" y="0"/>
                    <a:pt x="18" y="0"/>
                    <a:pt x="17" y="1"/>
                  </a:cubicBezTo>
                  <a:cubicBezTo>
                    <a:pt x="15" y="2"/>
                    <a:pt x="10" y="10"/>
                    <a:pt x="10" y="10"/>
                  </a:cubicBezTo>
                  <a:cubicBezTo>
                    <a:pt x="10" y="10"/>
                    <a:pt x="3" y="9"/>
                    <a:pt x="1" y="10"/>
                  </a:cubicBezTo>
                  <a:cubicBezTo>
                    <a:pt x="0" y="11"/>
                    <a:pt x="0" y="14"/>
                    <a:pt x="0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15" y="21"/>
                    <a:pt x="15" y="22"/>
                  </a:cubicBezTo>
                  <a:cubicBezTo>
                    <a:pt x="15" y="23"/>
                    <a:pt x="15" y="26"/>
                    <a:pt x="15" y="26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9" y="15"/>
                    <a:pt x="79" y="15"/>
                    <a:pt x="79" y="15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6"/>
                    <a:pt x="64" y="23"/>
                    <a:pt x="64" y="22"/>
                  </a:cubicBezTo>
                  <a:close/>
                </a:path>
              </a:pathLst>
            </a:custGeom>
            <a:solidFill>
              <a:srgbClr val="9493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70" name="Freeform 214"/>
            <p:cNvSpPr>
              <a:spLocks/>
            </p:cNvSpPr>
            <p:nvPr/>
          </p:nvSpPr>
          <p:spPr bwMode="auto">
            <a:xfrm>
              <a:off x="3530601" y="-396875"/>
              <a:ext cx="228600" cy="44450"/>
            </a:xfrm>
            <a:custGeom>
              <a:avLst/>
              <a:gdLst>
                <a:gd name="T0" fmla="*/ 0 w 144"/>
                <a:gd name="T1" fmla="*/ 28 h 28"/>
                <a:gd name="T2" fmla="*/ 23 w 144"/>
                <a:gd name="T3" fmla="*/ 0 h 28"/>
                <a:gd name="T4" fmla="*/ 73 w 144"/>
                <a:gd name="T5" fmla="*/ 0 h 28"/>
                <a:gd name="T6" fmla="*/ 123 w 144"/>
                <a:gd name="T7" fmla="*/ 0 h 28"/>
                <a:gd name="T8" fmla="*/ 144 w 144"/>
                <a:gd name="T9" fmla="*/ 28 h 28"/>
                <a:gd name="T10" fmla="*/ 73 w 144"/>
                <a:gd name="T11" fmla="*/ 28 h 28"/>
                <a:gd name="T12" fmla="*/ 0 w 144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28">
                  <a:moveTo>
                    <a:pt x="0" y="28"/>
                  </a:moveTo>
                  <a:lnTo>
                    <a:pt x="23" y="0"/>
                  </a:lnTo>
                  <a:lnTo>
                    <a:pt x="73" y="0"/>
                  </a:lnTo>
                  <a:lnTo>
                    <a:pt x="123" y="0"/>
                  </a:lnTo>
                  <a:lnTo>
                    <a:pt x="144" y="28"/>
                  </a:lnTo>
                  <a:lnTo>
                    <a:pt x="73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71" name="Freeform 215"/>
            <p:cNvSpPr>
              <a:spLocks/>
            </p:cNvSpPr>
            <p:nvPr/>
          </p:nvSpPr>
          <p:spPr bwMode="auto">
            <a:xfrm>
              <a:off x="3432176" y="-300037"/>
              <a:ext cx="387350" cy="214313"/>
            </a:xfrm>
            <a:custGeom>
              <a:avLst/>
              <a:gdLst>
                <a:gd name="T0" fmla="*/ 83 w 103"/>
                <a:gd name="T1" fmla="*/ 28 h 57"/>
                <a:gd name="T2" fmla="*/ 98 w 103"/>
                <a:gd name="T3" fmla="*/ 22 h 57"/>
                <a:gd name="T4" fmla="*/ 103 w 103"/>
                <a:gd name="T5" fmla="*/ 18 h 57"/>
                <a:gd name="T6" fmla="*/ 101 w 103"/>
                <a:gd name="T7" fmla="*/ 12 h 57"/>
                <a:gd name="T8" fmla="*/ 91 w 103"/>
                <a:gd name="T9" fmla="*/ 12 h 57"/>
                <a:gd name="T10" fmla="*/ 80 w 103"/>
                <a:gd name="T11" fmla="*/ 1 h 57"/>
                <a:gd name="T12" fmla="*/ 51 w 103"/>
                <a:gd name="T13" fmla="*/ 0 h 57"/>
                <a:gd name="T14" fmla="*/ 22 w 103"/>
                <a:gd name="T15" fmla="*/ 1 h 57"/>
                <a:gd name="T16" fmla="*/ 12 w 103"/>
                <a:gd name="T17" fmla="*/ 12 h 57"/>
                <a:gd name="T18" fmla="*/ 1 w 103"/>
                <a:gd name="T19" fmla="*/ 12 h 57"/>
                <a:gd name="T20" fmla="*/ 0 w 103"/>
                <a:gd name="T21" fmla="*/ 18 h 57"/>
                <a:gd name="T22" fmla="*/ 4 w 103"/>
                <a:gd name="T23" fmla="*/ 22 h 57"/>
                <a:gd name="T24" fmla="*/ 20 w 103"/>
                <a:gd name="T25" fmla="*/ 28 h 57"/>
                <a:gd name="T26" fmla="*/ 20 w 103"/>
                <a:gd name="T27" fmla="*/ 33 h 57"/>
                <a:gd name="T28" fmla="*/ 2 w 103"/>
                <a:gd name="T29" fmla="*/ 30 h 57"/>
                <a:gd name="T30" fmla="*/ 0 w 103"/>
                <a:gd name="T31" fmla="*/ 19 h 57"/>
                <a:gd name="T32" fmla="*/ 1 w 103"/>
                <a:gd name="T33" fmla="*/ 57 h 57"/>
                <a:gd name="T34" fmla="*/ 20 w 103"/>
                <a:gd name="T35" fmla="*/ 57 h 57"/>
                <a:gd name="T36" fmla="*/ 20 w 103"/>
                <a:gd name="T37" fmla="*/ 52 h 57"/>
                <a:gd name="T38" fmla="*/ 47 w 103"/>
                <a:gd name="T39" fmla="*/ 52 h 57"/>
                <a:gd name="T40" fmla="*/ 51 w 103"/>
                <a:gd name="T41" fmla="*/ 52 h 57"/>
                <a:gd name="T42" fmla="*/ 83 w 103"/>
                <a:gd name="T43" fmla="*/ 52 h 57"/>
                <a:gd name="T44" fmla="*/ 83 w 103"/>
                <a:gd name="T45" fmla="*/ 57 h 57"/>
                <a:gd name="T46" fmla="*/ 102 w 103"/>
                <a:gd name="T47" fmla="*/ 57 h 57"/>
                <a:gd name="T48" fmla="*/ 103 w 103"/>
                <a:gd name="T49" fmla="*/ 19 h 57"/>
                <a:gd name="T50" fmla="*/ 100 w 103"/>
                <a:gd name="T51" fmla="*/ 30 h 57"/>
                <a:gd name="T52" fmla="*/ 83 w 103"/>
                <a:gd name="T53" fmla="*/ 33 h 57"/>
                <a:gd name="T54" fmla="*/ 83 w 103"/>
                <a:gd name="T55" fmla="*/ 2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57">
                  <a:moveTo>
                    <a:pt x="83" y="28"/>
                  </a:moveTo>
                  <a:cubicBezTo>
                    <a:pt x="83" y="26"/>
                    <a:pt x="98" y="22"/>
                    <a:pt x="98" y="22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8"/>
                    <a:pt x="103" y="13"/>
                    <a:pt x="101" y="12"/>
                  </a:cubicBezTo>
                  <a:cubicBezTo>
                    <a:pt x="100" y="11"/>
                    <a:pt x="91" y="12"/>
                    <a:pt x="91" y="12"/>
                  </a:cubicBezTo>
                  <a:cubicBezTo>
                    <a:pt x="91" y="12"/>
                    <a:pt x="83" y="3"/>
                    <a:pt x="80" y="1"/>
                  </a:cubicBezTo>
                  <a:cubicBezTo>
                    <a:pt x="79" y="0"/>
                    <a:pt x="65" y="0"/>
                    <a:pt x="51" y="0"/>
                  </a:cubicBezTo>
                  <a:cubicBezTo>
                    <a:pt x="37" y="0"/>
                    <a:pt x="23" y="0"/>
                    <a:pt x="22" y="1"/>
                  </a:cubicBezTo>
                  <a:cubicBezTo>
                    <a:pt x="20" y="3"/>
                    <a:pt x="12" y="12"/>
                    <a:pt x="12" y="12"/>
                  </a:cubicBezTo>
                  <a:cubicBezTo>
                    <a:pt x="12" y="12"/>
                    <a:pt x="3" y="11"/>
                    <a:pt x="1" y="12"/>
                  </a:cubicBezTo>
                  <a:cubicBezTo>
                    <a:pt x="0" y="13"/>
                    <a:pt x="0" y="18"/>
                    <a:pt x="0" y="18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20" y="26"/>
                    <a:pt x="20" y="28"/>
                  </a:cubicBezTo>
                  <a:cubicBezTo>
                    <a:pt x="20" y="30"/>
                    <a:pt x="20" y="33"/>
                    <a:pt x="20" y="33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102" y="57"/>
                    <a:pt x="102" y="57"/>
                    <a:pt x="102" y="57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3"/>
                    <a:pt x="83" y="30"/>
                    <a:pt x="83" y="28"/>
                  </a:cubicBezTo>
                  <a:close/>
                </a:path>
              </a:pathLst>
            </a:custGeom>
            <a:solidFill>
              <a:srgbClr val="6363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72" name="Freeform 216"/>
            <p:cNvSpPr>
              <a:spLocks/>
            </p:cNvSpPr>
            <p:nvPr/>
          </p:nvSpPr>
          <p:spPr bwMode="auto">
            <a:xfrm>
              <a:off x="3473451" y="-288925"/>
              <a:ext cx="300038" cy="60325"/>
            </a:xfrm>
            <a:custGeom>
              <a:avLst/>
              <a:gdLst>
                <a:gd name="T0" fmla="*/ 0 w 189"/>
                <a:gd name="T1" fmla="*/ 38 h 38"/>
                <a:gd name="T2" fmla="*/ 31 w 189"/>
                <a:gd name="T3" fmla="*/ 2 h 38"/>
                <a:gd name="T4" fmla="*/ 95 w 189"/>
                <a:gd name="T5" fmla="*/ 0 h 38"/>
                <a:gd name="T6" fmla="*/ 161 w 189"/>
                <a:gd name="T7" fmla="*/ 2 h 38"/>
                <a:gd name="T8" fmla="*/ 189 w 189"/>
                <a:gd name="T9" fmla="*/ 38 h 38"/>
                <a:gd name="T10" fmla="*/ 95 w 189"/>
                <a:gd name="T11" fmla="*/ 38 h 38"/>
                <a:gd name="T12" fmla="*/ 0 w 189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38">
                  <a:moveTo>
                    <a:pt x="0" y="38"/>
                  </a:moveTo>
                  <a:lnTo>
                    <a:pt x="31" y="2"/>
                  </a:lnTo>
                  <a:lnTo>
                    <a:pt x="95" y="0"/>
                  </a:lnTo>
                  <a:lnTo>
                    <a:pt x="161" y="2"/>
                  </a:lnTo>
                  <a:lnTo>
                    <a:pt x="189" y="38"/>
                  </a:lnTo>
                  <a:lnTo>
                    <a:pt x="95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73" name="Freeform 217"/>
            <p:cNvSpPr>
              <a:spLocks/>
            </p:cNvSpPr>
            <p:nvPr/>
          </p:nvSpPr>
          <p:spPr bwMode="auto">
            <a:xfrm>
              <a:off x="3414713" y="-168275"/>
              <a:ext cx="479425" cy="269875"/>
            </a:xfrm>
            <a:custGeom>
              <a:avLst/>
              <a:gdLst>
                <a:gd name="T0" fmla="*/ 103 w 128"/>
                <a:gd name="T1" fmla="*/ 35 h 72"/>
                <a:gd name="T2" fmla="*/ 123 w 128"/>
                <a:gd name="T3" fmla="*/ 28 h 72"/>
                <a:gd name="T4" fmla="*/ 128 w 128"/>
                <a:gd name="T5" fmla="*/ 23 h 72"/>
                <a:gd name="T6" fmla="*/ 126 w 128"/>
                <a:gd name="T7" fmla="*/ 16 h 72"/>
                <a:gd name="T8" fmla="*/ 113 w 128"/>
                <a:gd name="T9" fmla="*/ 16 h 72"/>
                <a:gd name="T10" fmla="*/ 100 w 128"/>
                <a:gd name="T11" fmla="*/ 1 h 72"/>
                <a:gd name="T12" fmla="*/ 64 w 128"/>
                <a:gd name="T13" fmla="*/ 0 h 72"/>
                <a:gd name="T14" fmla="*/ 28 w 128"/>
                <a:gd name="T15" fmla="*/ 1 h 72"/>
                <a:gd name="T16" fmla="*/ 15 w 128"/>
                <a:gd name="T17" fmla="*/ 16 h 72"/>
                <a:gd name="T18" fmla="*/ 2 w 128"/>
                <a:gd name="T19" fmla="*/ 16 h 72"/>
                <a:gd name="T20" fmla="*/ 0 w 128"/>
                <a:gd name="T21" fmla="*/ 23 h 72"/>
                <a:gd name="T22" fmla="*/ 5 w 128"/>
                <a:gd name="T23" fmla="*/ 28 h 72"/>
                <a:gd name="T24" fmla="*/ 25 w 128"/>
                <a:gd name="T25" fmla="*/ 35 h 72"/>
                <a:gd name="T26" fmla="*/ 25 w 128"/>
                <a:gd name="T27" fmla="*/ 41 h 72"/>
                <a:gd name="T28" fmla="*/ 3 w 128"/>
                <a:gd name="T29" fmla="*/ 38 h 72"/>
                <a:gd name="T30" fmla="*/ 0 w 128"/>
                <a:gd name="T31" fmla="*/ 24 h 72"/>
                <a:gd name="T32" fmla="*/ 1 w 128"/>
                <a:gd name="T33" fmla="*/ 72 h 72"/>
                <a:gd name="T34" fmla="*/ 25 w 128"/>
                <a:gd name="T35" fmla="*/ 72 h 72"/>
                <a:gd name="T36" fmla="*/ 25 w 128"/>
                <a:gd name="T37" fmla="*/ 65 h 72"/>
                <a:gd name="T38" fmla="*/ 58 w 128"/>
                <a:gd name="T39" fmla="*/ 65 h 72"/>
                <a:gd name="T40" fmla="*/ 63 w 128"/>
                <a:gd name="T41" fmla="*/ 65 h 72"/>
                <a:gd name="T42" fmla="*/ 103 w 128"/>
                <a:gd name="T43" fmla="*/ 65 h 72"/>
                <a:gd name="T44" fmla="*/ 103 w 128"/>
                <a:gd name="T45" fmla="*/ 72 h 72"/>
                <a:gd name="T46" fmla="*/ 127 w 128"/>
                <a:gd name="T47" fmla="*/ 72 h 72"/>
                <a:gd name="T48" fmla="*/ 128 w 128"/>
                <a:gd name="T49" fmla="*/ 25 h 72"/>
                <a:gd name="T50" fmla="*/ 125 w 128"/>
                <a:gd name="T51" fmla="*/ 38 h 72"/>
                <a:gd name="T52" fmla="*/ 103 w 128"/>
                <a:gd name="T53" fmla="*/ 41 h 72"/>
                <a:gd name="T54" fmla="*/ 103 w 128"/>
                <a:gd name="T55" fmla="*/ 3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72">
                  <a:moveTo>
                    <a:pt x="103" y="35"/>
                  </a:moveTo>
                  <a:cubicBezTo>
                    <a:pt x="103" y="33"/>
                    <a:pt x="123" y="28"/>
                    <a:pt x="123" y="28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3"/>
                    <a:pt x="128" y="17"/>
                    <a:pt x="126" y="16"/>
                  </a:cubicBezTo>
                  <a:cubicBezTo>
                    <a:pt x="124" y="14"/>
                    <a:pt x="113" y="16"/>
                    <a:pt x="113" y="16"/>
                  </a:cubicBezTo>
                  <a:cubicBezTo>
                    <a:pt x="113" y="16"/>
                    <a:pt x="103" y="4"/>
                    <a:pt x="100" y="1"/>
                  </a:cubicBezTo>
                  <a:cubicBezTo>
                    <a:pt x="99" y="0"/>
                    <a:pt x="82" y="0"/>
                    <a:pt x="64" y="0"/>
                  </a:cubicBezTo>
                  <a:cubicBezTo>
                    <a:pt x="47" y="0"/>
                    <a:pt x="29" y="0"/>
                    <a:pt x="28" y="1"/>
                  </a:cubicBezTo>
                  <a:cubicBezTo>
                    <a:pt x="25" y="4"/>
                    <a:pt x="15" y="16"/>
                    <a:pt x="15" y="16"/>
                  </a:cubicBezTo>
                  <a:cubicBezTo>
                    <a:pt x="15" y="16"/>
                    <a:pt x="4" y="14"/>
                    <a:pt x="2" y="16"/>
                  </a:cubicBezTo>
                  <a:cubicBezTo>
                    <a:pt x="0" y="17"/>
                    <a:pt x="0" y="23"/>
                    <a:pt x="0" y="23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25" y="33"/>
                    <a:pt x="25" y="35"/>
                  </a:cubicBezTo>
                  <a:cubicBezTo>
                    <a:pt x="25" y="37"/>
                    <a:pt x="25" y="41"/>
                    <a:pt x="25" y="4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03" y="72"/>
                    <a:pt x="103" y="72"/>
                    <a:pt x="103" y="72"/>
                  </a:cubicBezTo>
                  <a:cubicBezTo>
                    <a:pt x="127" y="72"/>
                    <a:pt x="127" y="72"/>
                    <a:pt x="127" y="72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25" y="38"/>
                    <a:pt x="125" y="38"/>
                    <a:pt x="125" y="38"/>
                  </a:cubicBezTo>
                  <a:cubicBezTo>
                    <a:pt x="103" y="41"/>
                    <a:pt x="103" y="41"/>
                    <a:pt x="103" y="41"/>
                  </a:cubicBezTo>
                  <a:cubicBezTo>
                    <a:pt x="103" y="41"/>
                    <a:pt x="103" y="37"/>
                    <a:pt x="103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sp>
          <p:nvSpPr>
            <p:cNvPr id="74" name="Freeform 218"/>
            <p:cNvSpPr>
              <a:spLocks/>
            </p:cNvSpPr>
            <p:nvPr/>
          </p:nvSpPr>
          <p:spPr bwMode="auto">
            <a:xfrm>
              <a:off x="3467101" y="-153987"/>
              <a:ext cx="374650" cy="79375"/>
            </a:xfrm>
            <a:custGeom>
              <a:avLst/>
              <a:gdLst>
                <a:gd name="T0" fmla="*/ 0 w 236"/>
                <a:gd name="T1" fmla="*/ 47 h 50"/>
                <a:gd name="T2" fmla="*/ 37 w 236"/>
                <a:gd name="T3" fmla="*/ 3 h 50"/>
                <a:gd name="T4" fmla="*/ 118 w 236"/>
                <a:gd name="T5" fmla="*/ 0 h 50"/>
                <a:gd name="T6" fmla="*/ 200 w 236"/>
                <a:gd name="T7" fmla="*/ 3 h 50"/>
                <a:gd name="T8" fmla="*/ 236 w 236"/>
                <a:gd name="T9" fmla="*/ 47 h 50"/>
                <a:gd name="T10" fmla="*/ 118 w 236"/>
                <a:gd name="T11" fmla="*/ 50 h 50"/>
                <a:gd name="T12" fmla="*/ 0 w 236"/>
                <a:gd name="T13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6" h="50">
                  <a:moveTo>
                    <a:pt x="0" y="47"/>
                  </a:moveTo>
                  <a:lnTo>
                    <a:pt x="37" y="3"/>
                  </a:lnTo>
                  <a:lnTo>
                    <a:pt x="118" y="0"/>
                  </a:lnTo>
                  <a:lnTo>
                    <a:pt x="200" y="3"/>
                  </a:lnTo>
                  <a:lnTo>
                    <a:pt x="236" y="47"/>
                  </a:lnTo>
                  <a:lnTo>
                    <a:pt x="118" y="50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</p:grpSp>
      <p:grpSp>
        <p:nvGrpSpPr>
          <p:cNvPr id="90" name="Group 89"/>
          <p:cNvGrpSpPr>
            <a:grpSpLocks noChangeAspect="1"/>
          </p:cNvGrpSpPr>
          <p:nvPr/>
        </p:nvGrpSpPr>
        <p:grpSpPr>
          <a:xfrm>
            <a:off x="4964425" y="2104632"/>
            <a:ext cx="764422" cy="333768"/>
            <a:chOff x="3824929" y="2258906"/>
            <a:chExt cx="1608962" cy="702518"/>
          </a:xfrm>
        </p:grpSpPr>
        <p:sp>
          <p:nvSpPr>
            <p:cNvPr id="56" name="Rectangle 101"/>
            <p:cNvSpPr>
              <a:spLocks noChangeArrowheads="1"/>
            </p:cNvSpPr>
            <p:nvPr/>
          </p:nvSpPr>
          <p:spPr bwMode="auto">
            <a:xfrm>
              <a:off x="3824929" y="2416818"/>
              <a:ext cx="1608962" cy="420253"/>
            </a:xfrm>
            <a:prstGeom prst="rect">
              <a:avLst/>
            </a:prstGeom>
            <a:solidFill>
              <a:srgbClr val="B4D5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Arial" pitchFamily="34" charset="0"/>
              </a:endParaRPr>
            </a:p>
          </p:txBody>
        </p:sp>
        <p:grpSp>
          <p:nvGrpSpPr>
            <p:cNvPr id="83" name="Group 54"/>
            <p:cNvGrpSpPr>
              <a:grpSpLocks noChangeAspect="1"/>
            </p:cNvGrpSpPr>
            <p:nvPr/>
          </p:nvGrpSpPr>
          <p:grpSpPr>
            <a:xfrm>
              <a:off x="4693956" y="2258906"/>
              <a:ext cx="612888" cy="702518"/>
              <a:chOff x="2038444" y="5090045"/>
              <a:chExt cx="365086" cy="418478"/>
            </a:xfrm>
          </p:grpSpPr>
          <p:sp>
            <p:nvSpPr>
              <p:cNvPr id="84" name="Freeform 127"/>
              <p:cNvSpPr>
                <a:spLocks/>
              </p:cNvSpPr>
              <p:nvPr/>
            </p:nvSpPr>
            <p:spPr bwMode="auto">
              <a:xfrm>
                <a:off x="2038444" y="5090045"/>
                <a:ext cx="365086" cy="418478"/>
              </a:xfrm>
              <a:custGeom>
                <a:avLst/>
                <a:gdLst>
                  <a:gd name="T0" fmla="*/ 99 w 107"/>
                  <a:gd name="T1" fmla="*/ 0 h 123"/>
                  <a:gd name="T2" fmla="*/ 99 w 107"/>
                  <a:gd name="T3" fmla="*/ 51 h 123"/>
                  <a:gd name="T4" fmla="*/ 105 w 107"/>
                  <a:gd name="T5" fmla="*/ 51 h 123"/>
                  <a:gd name="T6" fmla="*/ 107 w 107"/>
                  <a:gd name="T7" fmla="*/ 53 h 123"/>
                  <a:gd name="T8" fmla="*/ 107 w 107"/>
                  <a:gd name="T9" fmla="*/ 71 h 123"/>
                  <a:gd name="T10" fmla="*/ 104 w 107"/>
                  <a:gd name="T11" fmla="*/ 73 h 123"/>
                  <a:gd name="T12" fmla="*/ 98 w 107"/>
                  <a:gd name="T13" fmla="*/ 73 h 123"/>
                  <a:gd name="T14" fmla="*/ 98 w 107"/>
                  <a:gd name="T15" fmla="*/ 102 h 123"/>
                  <a:gd name="T16" fmla="*/ 101 w 107"/>
                  <a:gd name="T17" fmla="*/ 102 h 123"/>
                  <a:gd name="T18" fmla="*/ 101 w 107"/>
                  <a:gd name="T19" fmla="*/ 112 h 123"/>
                  <a:gd name="T20" fmla="*/ 96 w 107"/>
                  <a:gd name="T21" fmla="*/ 112 h 123"/>
                  <a:gd name="T22" fmla="*/ 96 w 107"/>
                  <a:gd name="T23" fmla="*/ 123 h 123"/>
                  <a:gd name="T24" fmla="*/ 82 w 107"/>
                  <a:gd name="T25" fmla="*/ 123 h 123"/>
                  <a:gd name="T26" fmla="*/ 82 w 107"/>
                  <a:gd name="T27" fmla="*/ 112 h 123"/>
                  <a:gd name="T28" fmla="*/ 53 w 107"/>
                  <a:gd name="T29" fmla="*/ 112 h 123"/>
                  <a:gd name="T30" fmla="*/ 25 w 107"/>
                  <a:gd name="T31" fmla="*/ 112 h 123"/>
                  <a:gd name="T32" fmla="*/ 25 w 107"/>
                  <a:gd name="T33" fmla="*/ 123 h 123"/>
                  <a:gd name="T34" fmla="*/ 11 w 107"/>
                  <a:gd name="T35" fmla="*/ 123 h 123"/>
                  <a:gd name="T36" fmla="*/ 11 w 107"/>
                  <a:gd name="T37" fmla="*/ 112 h 123"/>
                  <a:gd name="T38" fmla="*/ 6 w 107"/>
                  <a:gd name="T39" fmla="*/ 112 h 123"/>
                  <a:gd name="T40" fmla="*/ 6 w 107"/>
                  <a:gd name="T41" fmla="*/ 102 h 123"/>
                  <a:gd name="T42" fmla="*/ 8 w 107"/>
                  <a:gd name="T43" fmla="*/ 102 h 123"/>
                  <a:gd name="T44" fmla="*/ 8 w 107"/>
                  <a:gd name="T45" fmla="*/ 73 h 123"/>
                  <a:gd name="T46" fmla="*/ 3 w 107"/>
                  <a:gd name="T47" fmla="*/ 73 h 123"/>
                  <a:gd name="T48" fmla="*/ 0 w 107"/>
                  <a:gd name="T49" fmla="*/ 71 h 123"/>
                  <a:gd name="T50" fmla="*/ 0 w 107"/>
                  <a:gd name="T51" fmla="*/ 53 h 123"/>
                  <a:gd name="T52" fmla="*/ 2 w 107"/>
                  <a:gd name="T53" fmla="*/ 51 h 123"/>
                  <a:gd name="T54" fmla="*/ 7 w 107"/>
                  <a:gd name="T55" fmla="*/ 51 h 123"/>
                  <a:gd name="T56" fmla="*/ 7 w 107"/>
                  <a:gd name="T57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7" h="123">
                    <a:moveTo>
                      <a:pt x="99" y="0"/>
                    </a:moveTo>
                    <a:cubicBezTo>
                      <a:pt x="99" y="51"/>
                      <a:pt x="99" y="51"/>
                      <a:pt x="99" y="51"/>
                    </a:cubicBezTo>
                    <a:cubicBezTo>
                      <a:pt x="99" y="51"/>
                      <a:pt x="104" y="51"/>
                      <a:pt x="105" y="51"/>
                    </a:cubicBezTo>
                    <a:cubicBezTo>
                      <a:pt x="105" y="51"/>
                      <a:pt x="107" y="53"/>
                      <a:pt x="107" y="53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04" y="73"/>
                      <a:pt x="104" y="73"/>
                      <a:pt x="104" y="73"/>
                    </a:cubicBezTo>
                    <a:cubicBezTo>
                      <a:pt x="98" y="73"/>
                      <a:pt x="98" y="73"/>
                      <a:pt x="98" y="73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101" y="102"/>
                      <a:pt x="101" y="102"/>
                      <a:pt x="101" y="102"/>
                    </a:cubicBezTo>
                    <a:cubicBezTo>
                      <a:pt x="101" y="112"/>
                      <a:pt x="101" y="112"/>
                      <a:pt x="101" y="112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3"/>
                      <a:pt x="96" y="123"/>
                      <a:pt x="96" y="123"/>
                    </a:cubicBezTo>
                    <a:cubicBezTo>
                      <a:pt x="82" y="123"/>
                      <a:pt x="82" y="123"/>
                      <a:pt x="82" y="123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53" y="112"/>
                      <a:pt x="53" y="112"/>
                      <a:pt x="53" y="112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12"/>
                      <a:pt x="11" y="112"/>
                      <a:pt x="11" y="112"/>
                    </a:cubicBezTo>
                    <a:cubicBezTo>
                      <a:pt x="6" y="112"/>
                      <a:pt x="6" y="112"/>
                      <a:pt x="6" y="112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8" y="102"/>
                      <a:pt x="8" y="102"/>
                      <a:pt x="8" y="102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2" y="51"/>
                      <a:pt x="2" y="51"/>
                    </a:cubicBezTo>
                    <a:cubicBezTo>
                      <a:pt x="3" y="51"/>
                      <a:pt x="7" y="51"/>
                      <a:pt x="7" y="51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85" name="Freeform 128"/>
              <p:cNvSpPr>
                <a:spLocks/>
              </p:cNvSpPr>
              <p:nvPr/>
            </p:nvSpPr>
            <p:spPr bwMode="auto">
              <a:xfrm>
                <a:off x="2093279" y="5341132"/>
                <a:ext cx="252530" cy="86582"/>
              </a:xfrm>
              <a:custGeom>
                <a:avLst/>
                <a:gdLst>
                  <a:gd name="T0" fmla="*/ 74 w 74"/>
                  <a:gd name="T1" fmla="*/ 22 h 25"/>
                  <a:gd name="T2" fmla="*/ 69 w 74"/>
                  <a:gd name="T3" fmla="*/ 25 h 25"/>
                  <a:gd name="T4" fmla="*/ 5 w 74"/>
                  <a:gd name="T5" fmla="*/ 25 h 25"/>
                  <a:gd name="T6" fmla="*/ 0 w 74"/>
                  <a:gd name="T7" fmla="*/ 22 h 25"/>
                  <a:gd name="T8" fmla="*/ 0 w 74"/>
                  <a:gd name="T9" fmla="*/ 2 h 25"/>
                  <a:gd name="T10" fmla="*/ 5 w 74"/>
                  <a:gd name="T11" fmla="*/ 0 h 25"/>
                  <a:gd name="T12" fmla="*/ 37 w 74"/>
                  <a:gd name="T13" fmla="*/ 1 h 25"/>
                  <a:gd name="T14" fmla="*/ 69 w 74"/>
                  <a:gd name="T15" fmla="*/ 0 h 25"/>
                  <a:gd name="T16" fmla="*/ 74 w 74"/>
                  <a:gd name="T17" fmla="*/ 2 h 25"/>
                  <a:gd name="T18" fmla="*/ 74 w 74"/>
                  <a:gd name="T1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4" h="25">
                    <a:moveTo>
                      <a:pt x="74" y="22"/>
                    </a:moveTo>
                    <a:cubicBezTo>
                      <a:pt x="74" y="24"/>
                      <a:pt x="72" y="25"/>
                      <a:pt x="69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3" y="25"/>
                      <a:pt x="0" y="24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37" y="1"/>
                      <a:pt x="37" y="1"/>
                      <a:pt x="37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2" y="0"/>
                      <a:pt x="74" y="1"/>
                      <a:pt x="74" y="2"/>
                    </a:cubicBezTo>
                    <a:lnTo>
                      <a:pt x="74" y="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86" name="Freeform 129"/>
              <p:cNvSpPr>
                <a:spLocks/>
              </p:cNvSpPr>
              <p:nvPr/>
            </p:nvSpPr>
            <p:spPr bwMode="auto">
              <a:xfrm>
                <a:off x="2093279" y="5215588"/>
                <a:ext cx="252530" cy="115442"/>
              </a:xfrm>
              <a:custGeom>
                <a:avLst/>
                <a:gdLst>
                  <a:gd name="T0" fmla="*/ 175 w 175"/>
                  <a:gd name="T1" fmla="*/ 76 h 80"/>
                  <a:gd name="T2" fmla="*/ 88 w 175"/>
                  <a:gd name="T3" fmla="*/ 80 h 80"/>
                  <a:gd name="T4" fmla="*/ 0 w 175"/>
                  <a:gd name="T5" fmla="*/ 76 h 80"/>
                  <a:gd name="T6" fmla="*/ 0 w 175"/>
                  <a:gd name="T7" fmla="*/ 0 h 80"/>
                  <a:gd name="T8" fmla="*/ 88 w 175"/>
                  <a:gd name="T9" fmla="*/ 5 h 80"/>
                  <a:gd name="T10" fmla="*/ 175 w 175"/>
                  <a:gd name="T11" fmla="*/ 0 h 80"/>
                  <a:gd name="T12" fmla="*/ 175 w 175"/>
                  <a:gd name="T13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80">
                    <a:moveTo>
                      <a:pt x="175" y="76"/>
                    </a:moveTo>
                    <a:lnTo>
                      <a:pt x="88" y="80"/>
                    </a:lnTo>
                    <a:lnTo>
                      <a:pt x="0" y="76"/>
                    </a:lnTo>
                    <a:lnTo>
                      <a:pt x="0" y="0"/>
                    </a:lnTo>
                    <a:lnTo>
                      <a:pt x="88" y="5"/>
                    </a:lnTo>
                    <a:lnTo>
                      <a:pt x="175" y="0"/>
                    </a:lnTo>
                    <a:lnTo>
                      <a:pt x="175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87" name="Freeform 130"/>
              <p:cNvSpPr>
                <a:spLocks/>
              </p:cNvSpPr>
              <p:nvPr/>
            </p:nvSpPr>
            <p:spPr bwMode="auto">
              <a:xfrm>
                <a:off x="2093279" y="5393081"/>
                <a:ext cx="47620" cy="34633"/>
              </a:xfrm>
              <a:custGeom>
                <a:avLst/>
                <a:gdLst>
                  <a:gd name="T0" fmla="*/ 14 w 14"/>
                  <a:gd name="T1" fmla="*/ 9 h 10"/>
                  <a:gd name="T2" fmla="*/ 13 w 14"/>
                  <a:gd name="T3" fmla="*/ 10 h 10"/>
                  <a:gd name="T4" fmla="*/ 1 w 14"/>
                  <a:gd name="T5" fmla="*/ 10 h 10"/>
                  <a:gd name="T6" fmla="*/ 0 w 14"/>
                  <a:gd name="T7" fmla="*/ 9 h 10"/>
                  <a:gd name="T8" fmla="*/ 0 w 14"/>
                  <a:gd name="T9" fmla="*/ 1 h 10"/>
                  <a:gd name="T10" fmla="*/ 1 w 14"/>
                  <a:gd name="T11" fmla="*/ 0 h 10"/>
                  <a:gd name="T12" fmla="*/ 13 w 14"/>
                  <a:gd name="T13" fmla="*/ 0 h 10"/>
                  <a:gd name="T14" fmla="*/ 14 w 14"/>
                  <a:gd name="T15" fmla="*/ 1 h 10"/>
                  <a:gd name="T16" fmla="*/ 14 w 14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9"/>
                    </a:moveTo>
                    <a:cubicBezTo>
                      <a:pt x="14" y="9"/>
                      <a:pt x="14" y="10"/>
                      <a:pt x="1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88" name="Freeform 131"/>
              <p:cNvSpPr>
                <a:spLocks/>
              </p:cNvSpPr>
              <p:nvPr/>
            </p:nvSpPr>
            <p:spPr bwMode="auto">
              <a:xfrm>
                <a:off x="2298189" y="5393081"/>
                <a:ext cx="47620" cy="34633"/>
              </a:xfrm>
              <a:custGeom>
                <a:avLst/>
                <a:gdLst>
                  <a:gd name="T0" fmla="*/ 14 w 14"/>
                  <a:gd name="T1" fmla="*/ 9 h 10"/>
                  <a:gd name="T2" fmla="*/ 13 w 14"/>
                  <a:gd name="T3" fmla="*/ 10 h 10"/>
                  <a:gd name="T4" fmla="*/ 1 w 14"/>
                  <a:gd name="T5" fmla="*/ 10 h 10"/>
                  <a:gd name="T6" fmla="*/ 0 w 14"/>
                  <a:gd name="T7" fmla="*/ 9 h 10"/>
                  <a:gd name="T8" fmla="*/ 0 w 14"/>
                  <a:gd name="T9" fmla="*/ 1 h 10"/>
                  <a:gd name="T10" fmla="*/ 1 w 14"/>
                  <a:gd name="T11" fmla="*/ 0 h 10"/>
                  <a:gd name="T12" fmla="*/ 13 w 14"/>
                  <a:gd name="T13" fmla="*/ 0 h 10"/>
                  <a:gd name="T14" fmla="*/ 14 w 14"/>
                  <a:gd name="T15" fmla="*/ 1 h 10"/>
                  <a:gd name="T16" fmla="*/ 14 w 14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9"/>
                    </a:moveTo>
                    <a:cubicBezTo>
                      <a:pt x="14" y="9"/>
                      <a:pt x="14" y="10"/>
                      <a:pt x="13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9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1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  <p:sp>
            <p:nvSpPr>
              <p:cNvPr id="89" name="Freeform 132"/>
              <p:cNvSpPr>
                <a:spLocks/>
              </p:cNvSpPr>
              <p:nvPr/>
            </p:nvSpPr>
            <p:spPr bwMode="auto">
              <a:xfrm>
                <a:off x="2070191" y="5095817"/>
                <a:ext cx="303035" cy="102455"/>
              </a:xfrm>
              <a:custGeom>
                <a:avLst/>
                <a:gdLst>
                  <a:gd name="T0" fmla="*/ 189 w 210"/>
                  <a:gd name="T1" fmla="*/ 55 h 71"/>
                  <a:gd name="T2" fmla="*/ 104 w 210"/>
                  <a:gd name="T3" fmla="*/ 67 h 71"/>
                  <a:gd name="T4" fmla="*/ 21 w 210"/>
                  <a:gd name="T5" fmla="*/ 55 h 71"/>
                  <a:gd name="T6" fmla="*/ 0 w 210"/>
                  <a:gd name="T7" fmla="*/ 0 h 71"/>
                  <a:gd name="T8" fmla="*/ 0 w 210"/>
                  <a:gd name="T9" fmla="*/ 0 h 71"/>
                  <a:gd name="T10" fmla="*/ 21 w 210"/>
                  <a:gd name="T11" fmla="*/ 57 h 71"/>
                  <a:gd name="T12" fmla="*/ 104 w 210"/>
                  <a:gd name="T13" fmla="*/ 71 h 71"/>
                  <a:gd name="T14" fmla="*/ 189 w 210"/>
                  <a:gd name="T15" fmla="*/ 57 h 71"/>
                  <a:gd name="T16" fmla="*/ 210 w 210"/>
                  <a:gd name="T17" fmla="*/ 0 h 71"/>
                  <a:gd name="T18" fmla="*/ 207 w 210"/>
                  <a:gd name="T19" fmla="*/ 0 h 71"/>
                  <a:gd name="T20" fmla="*/ 189 w 210"/>
                  <a:gd name="T21" fmla="*/ 5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0" h="71">
                    <a:moveTo>
                      <a:pt x="189" y="55"/>
                    </a:moveTo>
                    <a:lnTo>
                      <a:pt x="104" y="67"/>
                    </a:lnTo>
                    <a:lnTo>
                      <a:pt x="21" y="55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1" y="57"/>
                    </a:lnTo>
                    <a:lnTo>
                      <a:pt x="104" y="71"/>
                    </a:lnTo>
                    <a:lnTo>
                      <a:pt x="189" y="57"/>
                    </a:lnTo>
                    <a:lnTo>
                      <a:pt x="210" y="0"/>
                    </a:lnTo>
                    <a:lnTo>
                      <a:pt x="207" y="0"/>
                    </a:lnTo>
                    <a:lnTo>
                      <a:pt x="18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Arial" pitchFamily="34" charset="0"/>
                </a:endParaRPr>
              </a:p>
            </p:txBody>
          </p:sp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910" y="3700463"/>
            <a:ext cx="76835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350" y="3505200"/>
            <a:ext cx="755650" cy="41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094" y="809937"/>
            <a:ext cx="2132306" cy="97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25" y="810919"/>
            <a:ext cx="2121938" cy="972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016500"/>
            <a:ext cx="85407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21482" y="5562600"/>
            <a:ext cx="8070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CC"/>
                </a:solidFill>
                <a:latin typeface="Arial" pitchFamily="34" charset="0"/>
              </a:rPr>
              <a:t>FDOT Draft Recommendations</a:t>
            </a:r>
          </a:p>
        </p:txBody>
      </p:sp>
      <p:pic>
        <p:nvPicPr>
          <p:cNvPr id="75" name="Picture 8" descr="MCj0351971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1283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7260" y="-38100"/>
            <a:ext cx="8229600" cy="1143000"/>
          </a:xfrm>
        </p:spPr>
        <p:txBody>
          <a:bodyPr/>
          <a:lstStyle/>
          <a:p>
            <a:r>
              <a:rPr lang="en-US" dirty="0" smtClean="0"/>
              <a:t>Measuring Effectiveness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472" y="1585935"/>
            <a:ext cx="8078128" cy="3699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8104188" y="76200"/>
            <a:ext cx="963612" cy="457200"/>
            <a:chOff x="8104188" y="76200"/>
            <a:chExt cx="963612" cy="457200"/>
          </a:xfrm>
        </p:grpSpPr>
        <p:pic>
          <p:nvPicPr>
            <p:cNvPr id="8" name="Picture 8" descr="MCj03519710000[1]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04188" y="76200"/>
              <a:ext cx="430212" cy="4572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  <p:pic>
          <p:nvPicPr>
            <p:cNvPr id="9" name="Picture 9" descr="MCj03555630000[1]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612188" y="76200"/>
              <a:ext cx="455612" cy="457200"/>
            </a:xfrm>
            <a:prstGeom prst="rect">
              <a:avLst/>
            </a:prstGeom>
            <a:solidFill>
              <a:srgbClr val="3366FF"/>
            </a:solidFill>
            <a:ln w="9525">
              <a:solidFill>
                <a:srgbClr val="3366FF"/>
              </a:solidFill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2519345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2" name="Picture 4" descr="19203993"/>
          <p:cNvPicPr>
            <a:picLocks noChangeAspect="1" noChangeArrowheads="1"/>
          </p:cNvPicPr>
          <p:nvPr/>
        </p:nvPicPr>
        <p:blipFill>
          <a:blip r:embed="rId3" cstate="print"/>
          <a:srcRect l="1125" t="1779" r="1125" b="1779"/>
          <a:stretch>
            <a:fillRect/>
          </a:stretch>
        </p:blipFill>
        <p:spPr bwMode="auto">
          <a:xfrm>
            <a:off x="914400" y="914400"/>
            <a:ext cx="8118475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54" name="Rectangle 6"/>
          <p:cNvSpPr>
            <a:spLocks noChangeArrowheads="1"/>
          </p:cNvSpPr>
          <p:nvPr/>
        </p:nvSpPr>
        <p:spPr bwMode="auto">
          <a:xfrm>
            <a:off x="1066800" y="1752600"/>
            <a:ext cx="77724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What does a </a:t>
            </a:r>
          </a:p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cost affordable </a:t>
            </a:r>
          </a:p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long range transportation</a:t>
            </a:r>
          </a:p>
          <a:p>
            <a:pPr>
              <a:defRPr/>
            </a:pPr>
            <a:r>
              <a:rPr lang="en-US" sz="4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 plan look like?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Transit Facilities and Services</a:t>
            </a:r>
          </a:p>
        </p:txBody>
      </p:sp>
      <p:pic>
        <p:nvPicPr>
          <p:cNvPr id="95237" name="Picture 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09" y="988462"/>
            <a:ext cx="7080145" cy="4828688"/>
          </a:xfrm>
          <a:ln>
            <a:solidFill>
              <a:schemeClr val="folHlink"/>
            </a:solidFill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Multi-Use Trail Projects</a:t>
            </a:r>
          </a:p>
        </p:txBody>
      </p:sp>
      <p:pic>
        <p:nvPicPr>
          <p:cNvPr id="16998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8216" y="963168"/>
            <a:ext cx="7388584" cy="4828032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9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Roadway 2014-2019</a:t>
            </a:r>
          </a:p>
        </p:txBody>
      </p:sp>
      <p:pic>
        <p:nvPicPr>
          <p:cNvPr id="30311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6411" y="963168"/>
            <a:ext cx="6770671" cy="4828032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3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3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3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 – Highway 2020-2030</a:t>
            </a:r>
          </a:p>
        </p:txBody>
      </p:sp>
      <p:pic>
        <p:nvPicPr>
          <p:cNvPr id="30413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47800" y="963168"/>
            <a:ext cx="6942080" cy="4828032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4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Highway 2030-2040</a:t>
            </a:r>
          </a:p>
        </p:txBody>
      </p:sp>
      <p:pic>
        <p:nvPicPr>
          <p:cNvPr id="3112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2266" y="963168"/>
            <a:ext cx="6669353" cy="4828032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ITS Projects</a:t>
            </a:r>
          </a:p>
        </p:txBody>
      </p:sp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2041" y="987792"/>
            <a:ext cx="6961918" cy="483161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8"/>
          <p:cNvSpPr>
            <a:spLocks noGrp="1" noChangeArrowheads="1"/>
          </p:cNvSpPr>
          <p:nvPr>
            <p:ph type="title"/>
          </p:nvPr>
        </p:nvSpPr>
        <p:spPr>
          <a:xfrm>
            <a:off x="914400" y="-53975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Roadway Classification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219200" y="3505200"/>
            <a:ext cx="3657600" cy="2417762"/>
            <a:chOff x="1219200" y="3657600"/>
            <a:chExt cx="3657600" cy="2417762"/>
          </a:xfrm>
        </p:grpSpPr>
        <p:pic>
          <p:nvPicPr>
            <p:cNvPr id="8199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9200" y="3657600"/>
              <a:ext cx="3657600" cy="24177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00" name="Text Box 14"/>
            <p:cNvSpPr txBox="1">
              <a:spLocks noChangeArrowheads="1"/>
            </p:cNvSpPr>
            <p:nvPr/>
          </p:nvSpPr>
          <p:spPr bwMode="auto">
            <a:xfrm>
              <a:off x="1295400" y="3733800"/>
              <a:ext cx="3565525" cy="369332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>
                  <a:solidFill>
                    <a:schemeClr val="folHlink"/>
                  </a:solidFill>
                  <a:latin typeface="Arial" pitchFamily="34" charset="0"/>
                </a:rPr>
                <a:t>Collector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219200" y="914400"/>
            <a:ext cx="739140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</a:rPr>
              <a:t>“a route providing service which is of relatively moderate . . .  traffic volume . . .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</a:rPr>
              <a:t>[moderate]</a:t>
            </a: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</a:rPr>
              <a:t> average trip length, and . . .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</a:rPr>
              <a:t>[moderate]</a:t>
            </a: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</a:rPr>
              <a:t> average operating speed. Such a route also collects and distributes traffic between local roads or arterial roads and serves as a linkage between land access and mobility needs.”</a:t>
            </a:r>
          </a:p>
          <a:p>
            <a:pPr algn="l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</a:rPr>
              <a:t>Arterials and collectors can be classified more specifically as ‘principal,’ ‘major’ or ‘minor,’</a:t>
            </a: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492943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LRTP – Congestion Management Projects</a:t>
            </a:r>
          </a:p>
        </p:txBody>
      </p:sp>
      <p:pic>
        <p:nvPicPr>
          <p:cNvPr id="173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81884" y="987792"/>
            <a:ext cx="6942231" cy="483161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93558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730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73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94161" y="847346"/>
            <a:ext cx="2538688" cy="3277064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91200" y="1684461"/>
            <a:ext cx="2538688" cy="327291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LRTP – Highway and Transit Improvements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8918" y="841359"/>
            <a:ext cx="4034996" cy="5201979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400" y="2743148"/>
            <a:ext cx="2538688" cy="3289039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LRTP – Partially Funded Improvements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72306" y="838036"/>
            <a:ext cx="4025533" cy="520293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LRTP – </a:t>
            </a:r>
            <a:r>
              <a:rPr lang="en-US" sz="1800" dirty="0" smtClean="0"/>
              <a:t>Congestion Management and Non-Motorized Improvements</a:t>
            </a:r>
            <a:endParaRPr lang="en-US" sz="1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52657" y="838200"/>
            <a:ext cx="4035737" cy="520293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29200" y="838200"/>
            <a:ext cx="4021050" cy="5202936"/>
          </a:xfrm>
          <a:prstGeom prst="rect">
            <a:avLst/>
          </a:prstGeom>
          <a:noFill/>
          <a:ln w="9525" algn="ctr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Art &amp; Science of Transportation Planning</a:t>
            </a:r>
          </a:p>
        </p:txBody>
      </p:sp>
      <p:pic>
        <p:nvPicPr>
          <p:cNvPr id="292868" name="Picture 4" descr="einstei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3810000" cy="2540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1371600"/>
            <a:ext cx="2798763" cy="4191000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292871" name="Picture 7" descr="MCj0351971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80388" y="40386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292872" name="Picture 8" descr="MCj0355563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19600" y="5105400"/>
            <a:ext cx="455613" cy="457200"/>
          </a:xfrm>
          <a:prstGeom prst="rect">
            <a:avLst/>
          </a:prstGeom>
          <a:solidFill>
            <a:srgbClr val="3366FF"/>
          </a:solidFill>
          <a:ln w="9525">
            <a:solidFill>
              <a:srgbClr val="3366FF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66567" name="Rectangle 9"/>
          <p:cNvSpPr>
            <a:spLocks noChangeArrowheads="1"/>
          </p:cNvSpPr>
          <p:nvPr/>
        </p:nvSpPr>
        <p:spPr bwMode="auto">
          <a:xfrm>
            <a:off x="1514475" y="6067425"/>
            <a:ext cx="3438525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</a:pPr>
            <a:r>
              <a:rPr lang="en-US" sz="800" dirty="0">
                <a:solidFill>
                  <a:schemeClr val="bg1"/>
                </a:solidFill>
                <a:latin typeface="Arial" pitchFamily="34" charset="0"/>
              </a:rPr>
              <a:t>http://www.mystudios.com/art/italian/davinci/da-vinci-mona-lisa-1503.jpg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2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0"/>
                                        <p:tgtEl>
                                          <p:spTgt spid="292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92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0"/>
                                        <p:tgtEl>
                                          <p:spTgt spid="292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0"/>
                                        <p:tgtEl>
                                          <p:spTgt spid="292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292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0"/>
                                        <p:tgtEl>
                                          <p:spTgt spid="292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8"/>
          <p:cNvSpPr>
            <a:spLocks noGrp="1" noChangeArrowheads="1"/>
          </p:cNvSpPr>
          <p:nvPr>
            <p:ph type="title"/>
          </p:nvPr>
        </p:nvSpPr>
        <p:spPr>
          <a:xfrm>
            <a:off x="914400" y="-53975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Roadway Classification</a:t>
            </a:r>
          </a:p>
        </p:txBody>
      </p: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4953000" y="3505200"/>
            <a:ext cx="3689350" cy="2419350"/>
            <a:chOff x="2879" y="2476"/>
            <a:chExt cx="2324" cy="1499"/>
          </a:xfrm>
        </p:grpSpPr>
        <p:pic>
          <p:nvPicPr>
            <p:cNvPr id="820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79" y="2476"/>
              <a:ext cx="2324" cy="1499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204" name="Text Box 7"/>
            <p:cNvSpPr txBox="1">
              <a:spLocks noChangeArrowheads="1"/>
            </p:cNvSpPr>
            <p:nvPr/>
          </p:nvSpPr>
          <p:spPr bwMode="auto">
            <a:xfrm>
              <a:off x="2927" y="2523"/>
              <a:ext cx="2246" cy="229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>
                  <a:solidFill>
                    <a:schemeClr val="folHlink"/>
                  </a:solidFill>
                  <a:latin typeface="Arial" pitchFamily="34" charset="0"/>
                </a:rPr>
                <a:t>Local Road</a:t>
              </a:r>
            </a:p>
          </p:txBody>
        </p:sp>
      </p:grpSp>
      <p:sp>
        <p:nvSpPr>
          <p:cNvPr id="22" name="Rectangle 15"/>
          <p:cNvSpPr txBox="1">
            <a:spLocks noChangeArrowheads="1"/>
          </p:cNvSpPr>
          <p:nvPr/>
        </p:nvSpPr>
        <p:spPr bwMode="auto">
          <a:xfrm>
            <a:off x="1219200" y="1524000"/>
            <a:ext cx="7391400" cy="129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 algn="l">
              <a:lnSpc>
                <a:spcPct val="80000"/>
              </a:lnSpc>
              <a:spcBef>
                <a:spcPct val="20000"/>
              </a:spcBef>
              <a:buClr>
                <a:schemeClr val="folHlink"/>
              </a:buClr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0070C0"/>
                </a:solidFill>
                <a:latin typeface="Arial" pitchFamily="34" charset="0"/>
              </a:rPr>
              <a:t>“a route providing service which is of relatively low average traffic volume, short average trip length or minimal through-traffic movements, and high land access for abutting property”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  <p:pic>
        <p:nvPicPr>
          <p:cNvPr id="8" name="Picture 8" descr="MCj03519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04188" y="76200"/>
            <a:ext cx="430212" cy="457200"/>
          </a:xfrm>
          <a:prstGeom prst="rect">
            <a:avLst/>
          </a:prstGeom>
          <a:solidFill>
            <a:srgbClr val="FFFFFF"/>
          </a:solidFill>
          <a:ln w="9525">
            <a:solidFill>
              <a:srgbClr val="3366FF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98784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9"/>
</p:tagLst>
</file>

<file path=ppt/theme/theme1.xml><?xml version="1.0" encoding="utf-8"?>
<a:theme xmlns:a="http://schemas.openxmlformats.org/drawingml/2006/main" name="MPOAC_slide">
  <a:themeElements>
    <a:clrScheme name="MPOAC_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POAC_slide">
      <a:majorFont>
        <a:latin typeface="Zurich BdEx BT"/>
        <a:ea typeface=""/>
        <a:cs typeface=""/>
      </a:majorFont>
      <a:minorFont>
        <a:latin typeface="Zurich BdEx B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POAC_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POAC_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POAC_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POAC_slide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27780</TotalTime>
  <Words>2296</Words>
  <Application>Microsoft Office PowerPoint</Application>
  <PresentationFormat>On-screen Show (4:3)</PresentationFormat>
  <Paragraphs>607</Paragraphs>
  <Slides>84</Slides>
  <Notes>72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MPOAC_slide</vt:lpstr>
      <vt:lpstr>The Art &amp; Science of Transportation Planning:</vt:lpstr>
      <vt:lpstr>Impacts of Planning Decisions</vt:lpstr>
      <vt:lpstr>Art or Science?</vt:lpstr>
      <vt:lpstr>Transportation is . . .</vt:lpstr>
      <vt:lpstr>Transportation is . . .</vt:lpstr>
      <vt:lpstr>Roadway Classification</vt:lpstr>
      <vt:lpstr>Roadway Classification</vt:lpstr>
      <vt:lpstr>Roadway Classification</vt:lpstr>
      <vt:lpstr>Roadway Classification</vt:lpstr>
      <vt:lpstr>Transportation Systems</vt:lpstr>
      <vt:lpstr>NHS in Florida</vt:lpstr>
      <vt:lpstr>Transportation Systems</vt:lpstr>
      <vt:lpstr>Transportation Systems - SIS</vt:lpstr>
      <vt:lpstr>Transportation Systems</vt:lpstr>
      <vt:lpstr>Transportation Systems</vt:lpstr>
      <vt:lpstr>Transportation Systems</vt:lpstr>
      <vt:lpstr>Transportation Systems</vt:lpstr>
      <vt:lpstr>Transportation Planning Context</vt:lpstr>
      <vt:lpstr>Boundaries</vt:lpstr>
      <vt:lpstr>Boundaries</vt:lpstr>
      <vt:lpstr>Urbanized Areas v. MPO Planning Areas</vt:lpstr>
      <vt:lpstr>Urbanized Areas v. MPO Planning Areas</vt:lpstr>
      <vt:lpstr>Transportation Planning Context</vt:lpstr>
      <vt:lpstr>Work with Stakeholders</vt:lpstr>
      <vt:lpstr>Stakeholders</vt:lpstr>
      <vt:lpstr>Transportation Planning Context</vt:lpstr>
      <vt:lpstr>Regional Cooperation</vt:lpstr>
      <vt:lpstr>Regional Cooperation (continued)</vt:lpstr>
      <vt:lpstr>Representation at the State/Federal Levels</vt:lpstr>
      <vt:lpstr>Megaregions </vt:lpstr>
      <vt:lpstr>Florida Megaregion </vt:lpstr>
      <vt:lpstr>Transportation Planning Context</vt:lpstr>
      <vt:lpstr>State and Local Plans</vt:lpstr>
      <vt:lpstr>Statewide Plan Updates</vt:lpstr>
      <vt:lpstr>Future Corridor Study Areas</vt:lpstr>
      <vt:lpstr>State and Local Plans</vt:lpstr>
      <vt:lpstr>State and Local Plans</vt:lpstr>
      <vt:lpstr>Questions?</vt:lpstr>
      <vt:lpstr>Transportation Planning - Process</vt:lpstr>
      <vt:lpstr>Step 2 – Define Goals and Objectives</vt:lpstr>
      <vt:lpstr>Step 2 – Define Goals and Objectives  (cont.)</vt:lpstr>
      <vt:lpstr>Step 2 – Define Goals and Objectives  (cont.)</vt:lpstr>
      <vt:lpstr>Step 3 – Collect Data</vt:lpstr>
      <vt:lpstr>Socio-Economic Data Example</vt:lpstr>
      <vt:lpstr>Step 3 – Collect Data (continued)</vt:lpstr>
      <vt:lpstr>Step 3 – Collect Data (continued)</vt:lpstr>
      <vt:lpstr>Step 3 – Collect Data (continued)</vt:lpstr>
      <vt:lpstr>Step 4 – Forecasting/Modeling</vt:lpstr>
      <vt:lpstr>Step 4 – Forecasting/Modeling</vt:lpstr>
      <vt:lpstr>PowerPoint Presentation</vt:lpstr>
      <vt:lpstr>Steps 5 &amp; 6:  Develop/Evaluate/Compare Alternatives</vt:lpstr>
      <vt:lpstr>Step 7: Cost-affordable Plan</vt:lpstr>
      <vt:lpstr>Questions?</vt:lpstr>
      <vt:lpstr>Single JEOPARDY!</vt:lpstr>
      <vt:lpstr>Needs Plan       Cost-affordable Plan</vt:lpstr>
      <vt:lpstr>Local Priorities – Constrained Roadways</vt:lpstr>
      <vt:lpstr>Planning Factors – Economic Vitality</vt:lpstr>
      <vt:lpstr>Planning Factors – Safety</vt:lpstr>
      <vt:lpstr> Planning Factors – Environment Efficient Transportation Decision-Making (ETDM) </vt:lpstr>
      <vt:lpstr>Planning Factors – Environment  Environmental Lands Layer</vt:lpstr>
      <vt:lpstr>Planning Factors – Environment  National Environmental Policy Act (NEPA)</vt:lpstr>
      <vt:lpstr>Other Planning Considerations: Clean Air Act/Air Quality Standards</vt:lpstr>
      <vt:lpstr>Other Planning Considerations:  Title VI and Environmental Justice (EJ)</vt:lpstr>
      <vt:lpstr>Other Planning Considerations: Americans with Disabilities Act (ADA)</vt:lpstr>
      <vt:lpstr>Other Planning Considerations: Emerging Issues</vt:lpstr>
      <vt:lpstr>Alternatives to Road Widening: Intelligent Transportation Systems (ITS)</vt:lpstr>
      <vt:lpstr>Alternatives to Road Widening:  Managing Travel Demand </vt:lpstr>
      <vt:lpstr>Alternatives to Road Widening:  95 Express</vt:lpstr>
      <vt:lpstr>Alternatives to Road Widening: Complete Streets, Road Diets, and Roundabouts</vt:lpstr>
      <vt:lpstr>Alternatives to Road Widening: Transportation Demand Management (TDM)</vt:lpstr>
      <vt:lpstr>Performance Measures</vt:lpstr>
      <vt:lpstr>Measuring Effectiveness</vt:lpstr>
      <vt:lpstr>PowerPoint Presentation</vt:lpstr>
      <vt:lpstr>LRTP – Transit Facilities and Services</vt:lpstr>
      <vt:lpstr>LRTP – Multi-Use Trail Projects</vt:lpstr>
      <vt:lpstr>LRTP – Roadway 2014-2019</vt:lpstr>
      <vt:lpstr>LRTP  – Highway 2020-2030</vt:lpstr>
      <vt:lpstr>LRTP – Highway 2030-2040</vt:lpstr>
      <vt:lpstr>LRTP – ITS Projects</vt:lpstr>
      <vt:lpstr>LRTP – Congestion Management Projects</vt:lpstr>
      <vt:lpstr>LRTP – Highway and Transit Improvements </vt:lpstr>
      <vt:lpstr>LRTP – Partially Funded Improvements</vt:lpstr>
      <vt:lpstr>LRTP – Congestion Management and Non-Motorized Improvements</vt:lpstr>
      <vt:lpstr>The Art &amp; Science of Transportation Planning</vt:lpstr>
    </vt:vector>
  </TitlesOfParts>
  <Company>University of Tampa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Brief History of U.S.  Surface Transportation Policy</dc:title>
  <dc:creator>SPAINE</dc:creator>
  <cp:lastModifiedBy>Miller, Christen</cp:lastModifiedBy>
  <cp:revision>997</cp:revision>
  <cp:lastPrinted>2015-03-26T13:37:27Z</cp:lastPrinted>
  <dcterms:created xsi:type="dcterms:W3CDTF">2005-05-23T15:09:40Z</dcterms:created>
  <dcterms:modified xsi:type="dcterms:W3CDTF">2016-04-26T15:12:12Z</dcterms:modified>
</cp:coreProperties>
</file>