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.xml" ContentType="application/vnd.openxmlformats-officedocument.presentationml.tags+xml"/>
  <Override PartName="/ppt/notesSlides/notesSlide22.xml" ContentType="application/vnd.openxmlformats-officedocument.presentationml.notesSlide+xml"/>
  <Override PartName="/ppt/tags/tag4.xml" ContentType="application/vnd.openxmlformats-officedocument.presentationml.tags+xml"/>
  <Override PartName="/ppt/notesSlides/notesSlide23.xml" ContentType="application/vnd.openxmlformats-officedocument.presentationml.notesSlide+xml"/>
  <Override PartName="/ppt/tags/tag5.xml" ContentType="application/vnd.openxmlformats-officedocument.presentationml.tags+xml"/>
  <Override PartName="/ppt/notesSlides/notesSlide24.xml" ContentType="application/vnd.openxmlformats-officedocument.presentationml.notesSlide+xml"/>
  <Override PartName="/ppt/tags/tag6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733" r:id="rId2"/>
  </p:sldMasterIdLst>
  <p:notesMasterIdLst>
    <p:notesMasterId r:id="rId28"/>
  </p:notesMasterIdLst>
  <p:handoutMasterIdLst>
    <p:handoutMasterId r:id="rId29"/>
  </p:handoutMasterIdLst>
  <p:sldIdLst>
    <p:sldId id="292" r:id="rId3"/>
    <p:sldId id="293" r:id="rId4"/>
    <p:sldId id="294" r:id="rId5"/>
    <p:sldId id="295" r:id="rId6"/>
    <p:sldId id="398" r:id="rId7"/>
    <p:sldId id="382" r:id="rId8"/>
    <p:sldId id="397" r:id="rId9"/>
    <p:sldId id="299" r:id="rId10"/>
    <p:sldId id="300" r:id="rId11"/>
    <p:sldId id="399" r:id="rId12"/>
    <p:sldId id="385" r:id="rId13"/>
    <p:sldId id="386" r:id="rId14"/>
    <p:sldId id="387" r:id="rId15"/>
    <p:sldId id="400" r:id="rId16"/>
    <p:sldId id="401" r:id="rId17"/>
    <p:sldId id="390" r:id="rId18"/>
    <p:sldId id="402" r:id="rId19"/>
    <p:sldId id="403" r:id="rId20"/>
    <p:sldId id="393" r:id="rId21"/>
    <p:sldId id="394" r:id="rId22"/>
    <p:sldId id="395" r:id="rId23"/>
    <p:sldId id="404" r:id="rId24"/>
    <p:sldId id="396" r:id="rId25"/>
    <p:sldId id="312" r:id="rId26"/>
    <p:sldId id="380" r:id="rId2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67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roll, Alexandria" initials="CA" lastIdx="1" clrIdx="0">
    <p:extLst>
      <p:ext uri="{19B8F6BF-5375-455C-9EA6-DF929625EA0E}">
        <p15:presenceInfo xmlns:p15="http://schemas.microsoft.com/office/powerpoint/2012/main" userId="S-1-5-21-150927795-2069884688-1238954376-51049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DDDDDD"/>
    <a:srgbClr val="0066CC"/>
    <a:srgbClr val="FF33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68" autoAdjust="0"/>
    <p:restoredTop sz="84493" autoAdjust="0"/>
  </p:normalViewPr>
  <p:slideViewPr>
    <p:cSldViewPr>
      <p:cViewPr varScale="1">
        <p:scale>
          <a:sx n="96" d="100"/>
          <a:sy n="96" d="100"/>
        </p:scale>
        <p:origin x="168" y="102"/>
      </p:cViewPr>
      <p:guideLst>
        <p:guide orient="horz" pos="480"/>
        <p:guide pos="672"/>
      </p:guideLst>
    </p:cSldViewPr>
  </p:slideViewPr>
  <p:outlineViewPr>
    <p:cViewPr>
      <p:scale>
        <a:sx n="33" d="100"/>
        <a:sy n="33" d="100"/>
      </p:scale>
      <p:origin x="0" y="200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306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FE44527-6717-4F64-A4A2-E095FC5E31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83605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2" units="1/cm"/>
        </inkml:channelProperties>
      </inkml:inkSource>
      <inkml:timestamp xml:id="ts0" timeString="2006-06-19T21:32:42.364"/>
    </inkml:context>
    <inkml:brush xml:id="br0">
      <inkml:brushProperty name="width" value="0.05292" units="cm"/>
      <inkml:brushProperty name="height" value="0.05292" units="cm"/>
      <inkml:brushProperty name="color" value="#FF0000"/>
      <inkml:brushProperty name="fitToCurve" value="1"/>
    </inkml:brush>
  </inkml:definitions>
  <inkml:trace contextRef="#ctx0" brushRef="#br0">0 0</inkml:trace>
  <inkml:trace contextRef="#ctx0" brushRef="#br0" timeOffset="971">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B728034-3525-4B63-92DD-242DF5680C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38845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F8D0B7F-0449-4F02-AC47-4A09728EA80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50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82FC22-D73C-4E0A-B87E-28EFD0299E26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10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1447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Header Placeholder 3"/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2867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7AAD4CA-9052-4476-9753-EB76DFA34E62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4646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B8FE427-AEBA-4B97-9AF6-395925ECE7AB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70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327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1A6884-9210-4C60-8C13-F5038673C4EF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837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2A3C662-4B8F-49A6-A0F0-797C36BDC377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595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84B1800-B785-496B-9B6A-8CDC5BC4FD26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769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F2D81B1-798D-400C-9740-F15B202D1319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285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6708DF2-4A87-457A-88E4-4297FAA68897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17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055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6101002-9A19-4DF1-8F3D-B37ABFFFD6A2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18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7325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450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2216F06-26F8-4E31-8501-8D96EC262B2E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>
                <a:latin typeface="Arial" panose="020B0604020202020204" pitchFamily="34" charset="0"/>
              </a:rPr>
              <a:t>http://images.google.com/imgres?imgurl=http://www.co.lane.or.us/surveyor/images/roadway.jpg&amp;imgrefurl=http://www.co.lane.or.us/surveyor/field.htm&amp;h=200&amp;w=255&amp;sz=13&amp;tbnid=n3v2Hxe5LulTNM:&amp;tbnh=83&amp;tbnw=106&amp;hl=en&amp;start=19&amp;prev=/images%3Fq%3D%2522road%2Bsurvey%2522%2B%26svnum%3D10%26hl%3Den%26lr%3D</a:t>
            </a:r>
          </a:p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84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DA8FB06-3414-473F-A71E-A66C3FA2AB33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005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471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CF399B2-5D5B-4169-9A84-29B8BC68AEEA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1376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491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DA151CB-F4C0-4E43-8DF5-EA6D6ED61B92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49158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38100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54633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E3C0196-4311-487E-AB37-C10FCF1C4716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5800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>
              <a:latin typeface="Arial" panose="020B0604020202020204" pitchFamily="34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21A4B52-7FC8-4577-8140-E7C3C8CB2A6F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8115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7578CD-30B6-43CA-904C-F749AF639FAA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1576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573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66D739D-0E12-4A1C-A0A3-41CF7382FB02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32175"/>
          </a:xfrm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7988" cy="41132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863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77B947F-7E4D-4589-9225-E86492E0C08F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64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8D54F6-3498-4AC8-9765-4EEBDA5DC41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536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CBC00B9-48FF-4A45-9970-98439A785AF8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492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3F5F51C-E11C-4F38-95F6-DBF85FC157E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24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mtClean="0"/>
              <a:t>Driving the Transportation Planning Process: Essential Information for County Commissioners</a:t>
            </a: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7F13A08-26F3-40D9-B472-FB39FFC385FB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20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D6508F6-C86D-41EE-94CB-EBD133207D47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501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8126A4E-56AE-4BBB-83C8-1539D1690C34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151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600" dirty="0" smtClean="0">
                <a:solidFill>
                  <a:schemeClr val="bg1"/>
                </a:solidFill>
              </a:rPr>
              <a:t>© CUTR/USF 2016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01675" y="2492375"/>
            <a:ext cx="7772400" cy="1470025"/>
          </a:xfrm>
          <a:ln/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 sz="400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19877489"/>
      </p:ext>
    </p:extLst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56978"/>
      </p:ext>
    </p:extLst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6138" y="-60325"/>
            <a:ext cx="2093912" cy="6232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-60325"/>
            <a:ext cx="6129338" cy="6232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95838"/>
      </p:ext>
    </p:extLst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600" dirty="0" smtClean="0">
                <a:solidFill>
                  <a:srgbClr val="FFFFFF"/>
                </a:solidFill>
              </a:rPr>
              <a:t>© CUTR/USF 2016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01675" y="2492375"/>
            <a:ext cx="7772400" cy="1470025"/>
          </a:xfrm>
          <a:ln/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 sz="400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13620210"/>
      </p:ext>
    </p:extLst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717295"/>
      </p:ext>
    </p:extLst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5182260"/>
      </p:ext>
    </p:extLst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0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1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706451"/>
      </p:ext>
    </p:extLst>
  </p:cSld>
  <p:clrMapOvr>
    <a:masterClrMapping/>
  </p:clrMapOvr>
  <p:transition spd="med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234692"/>
      </p:ext>
    </p:extLst>
  </p:cSld>
  <p:clrMapOvr>
    <a:masterClrMapping/>
  </p:clrMapOvr>
  <p:transition spd="med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846861"/>
      </p:ext>
    </p:extLst>
  </p:cSld>
  <p:clrMapOvr>
    <a:masterClrMapping/>
  </p:clrMapOvr>
  <p:transition spd="med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684051"/>
      </p:ext>
    </p:extLst>
  </p:cSld>
  <p:clrMapOvr>
    <a:masterClrMapping/>
  </p:clrMapOvr>
  <p:transition spd="med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74947775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599740"/>
      </p:ext>
    </p:extLst>
  </p:cSld>
  <p:clrMapOvr>
    <a:masterClrMapping/>
  </p:clrMapOvr>
  <p:transition spd="med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3780437"/>
      </p:ext>
    </p:extLst>
  </p:cSld>
  <p:clrMapOvr>
    <a:masterClrMapping/>
  </p:clrMapOvr>
  <p:transition spd="med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187744"/>
      </p:ext>
    </p:extLst>
  </p:cSld>
  <p:clrMapOvr>
    <a:masterClrMapping/>
  </p:clrMapOvr>
  <p:transition spd="med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6138" y="-60325"/>
            <a:ext cx="2093912" cy="6232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-60325"/>
            <a:ext cx="6129338" cy="6232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42249"/>
      </p:ext>
    </p:extLst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8591211"/>
      </p:ext>
    </p:extLst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0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145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01132"/>
      </p:ext>
    </p:extLst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59311"/>
      </p:ext>
    </p:extLst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85994"/>
      </p:ext>
    </p:extLst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3184274"/>
      </p:ext>
    </p:extLst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3571152"/>
      </p:ext>
    </p:extLst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52414112"/>
      </p:ext>
    </p:extLst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-603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0450" y="16462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Text Box 5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600" dirty="0" smtClean="0">
                <a:solidFill>
                  <a:schemeClr val="bg1"/>
                </a:solidFill>
              </a:rPr>
              <a:t>© CUTR/USF 2016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3" r:id="rId1"/>
    <p:sldLayoutId id="2147484443" r:id="rId2"/>
    <p:sldLayoutId id="2147484444" r:id="rId3"/>
    <p:sldLayoutId id="2147484445" r:id="rId4"/>
    <p:sldLayoutId id="2147484446" r:id="rId5"/>
    <p:sldLayoutId id="2147484447" r:id="rId6"/>
    <p:sldLayoutId id="2147484448" r:id="rId7"/>
    <p:sldLayoutId id="2147484449" r:id="rId8"/>
    <p:sldLayoutId id="2147484450" r:id="rId9"/>
    <p:sldLayoutId id="2147484451" r:id="rId10"/>
    <p:sldLayoutId id="2147484452" r:id="rId11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n"/>
        <a:defRPr sz="2400">
          <a:solidFill>
            <a:srgbClr val="0066CC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rgbClr val="0066CC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25000"/>
        <a:buChar char="•"/>
        <a:defRPr>
          <a:solidFill>
            <a:srgbClr val="0066CC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Times New Roman" panose="02020603050405020304" pitchFamily="18" charset="0"/>
        <a:buChar char="–"/>
        <a:defRPr sz="1600">
          <a:solidFill>
            <a:srgbClr val="0066CC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n"/>
        <a:defRPr sz="1400">
          <a:solidFill>
            <a:srgbClr val="0066CC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-603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0450" y="16462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2052" name="Picture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Text Box 5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600" dirty="0" smtClean="0">
                <a:solidFill>
                  <a:srgbClr val="FFFFFF"/>
                </a:solidFill>
              </a:rPr>
              <a:t>© CUTR/USF 2016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4" r:id="rId1"/>
    <p:sldLayoutId id="2147484453" r:id="rId2"/>
    <p:sldLayoutId id="2147484454" r:id="rId3"/>
    <p:sldLayoutId id="2147484455" r:id="rId4"/>
    <p:sldLayoutId id="2147484456" r:id="rId5"/>
    <p:sldLayoutId id="2147484457" r:id="rId6"/>
    <p:sldLayoutId id="2147484458" r:id="rId7"/>
    <p:sldLayoutId id="2147484459" r:id="rId8"/>
    <p:sldLayoutId id="2147484460" r:id="rId9"/>
    <p:sldLayoutId id="2147484461" r:id="rId10"/>
    <p:sldLayoutId id="2147484462" r:id="rId11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n"/>
        <a:defRPr sz="2400">
          <a:solidFill>
            <a:srgbClr val="0066CC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rgbClr val="0066CC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25000"/>
        <a:buChar char="•"/>
        <a:defRPr>
          <a:solidFill>
            <a:srgbClr val="0066CC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Times New Roman" panose="02020603050405020304" pitchFamily="18" charset="0"/>
        <a:buChar char="–"/>
        <a:defRPr sz="1600">
          <a:solidFill>
            <a:srgbClr val="0066CC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anose="05000000000000000000" pitchFamily="2" charset="2"/>
        <a:buChar char="n"/>
        <a:defRPr sz="1400">
          <a:solidFill>
            <a:srgbClr val="0066CC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emf"/><Relationship Id="rId4" Type="http://schemas.openxmlformats.org/officeDocument/2006/relationships/customXml" Target="../ink/ink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1828800"/>
            <a:ext cx="6858000" cy="14700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The Authority and Responsibilities of MPOs: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352800"/>
            <a:ext cx="4419600" cy="685800"/>
          </a:xfrm>
        </p:spPr>
        <p:txBody>
          <a:bodyPr/>
          <a:lstStyle/>
          <a:p>
            <a:pPr eaLnBrk="1" hangingPunct="1"/>
            <a:r>
              <a:rPr lang="en-US" altLang="en-US" smtClean="0"/>
              <a:t>Federal and Florida Laws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Broad Responsibility – Federal Law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3733800" cy="4724400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Managing the ‘3 C’  planning process</a:t>
            </a:r>
            <a:endParaRPr lang="en-US" altLang="en-US" sz="2000" b="1" smtClean="0"/>
          </a:p>
          <a:p>
            <a:pPr lvl="1" eaLnBrk="1" hangingPunct="1"/>
            <a:r>
              <a:rPr lang="en-US" altLang="en-US" sz="1800" smtClean="0"/>
              <a:t>Continuing</a:t>
            </a:r>
          </a:p>
          <a:p>
            <a:pPr lvl="1" eaLnBrk="1" hangingPunct="1"/>
            <a:r>
              <a:rPr lang="en-US" altLang="en-US" sz="1800" smtClean="0"/>
              <a:t>Comprehensive</a:t>
            </a:r>
          </a:p>
          <a:p>
            <a:pPr lvl="1" eaLnBrk="1" hangingPunct="1"/>
            <a:r>
              <a:rPr lang="en-US" altLang="en-US" sz="1800" smtClean="0"/>
              <a:t>Cooperative</a:t>
            </a:r>
          </a:p>
          <a:p>
            <a:pPr lvl="1" eaLnBrk="1" hangingPunct="1">
              <a:buFontTx/>
              <a:buNone/>
            </a:pPr>
            <a:endParaRPr lang="en-US" altLang="en-US" sz="1000" smtClean="0"/>
          </a:p>
          <a:p>
            <a:pPr eaLnBrk="1" hangingPunct="1"/>
            <a:r>
              <a:rPr lang="en-US" altLang="en-US" sz="2000" smtClean="0"/>
              <a:t>Preparing a Metropolitan Transportation Plan</a:t>
            </a:r>
          </a:p>
          <a:p>
            <a:pPr lvl="1" eaLnBrk="1" hangingPunct="1"/>
            <a:r>
              <a:rPr lang="en-US" altLang="en-US" sz="1800" smtClean="0"/>
              <a:t>More commonly known as the Long Range Transportation Plan (LRTP)</a:t>
            </a:r>
          </a:p>
          <a:p>
            <a:pPr lvl="1" eaLnBrk="1" hangingPunct="1">
              <a:buFontTx/>
              <a:buNone/>
            </a:pPr>
            <a:endParaRPr lang="en-US" altLang="en-US" sz="1000" smtClean="0"/>
          </a:p>
        </p:txBody>
      </p:sp>
      <p:pic>
        <p:nvPicPr>
          <p:cNvPr id="1136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77938"/>
            <a:ext cx="3159125" cy="3917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1273175"/>
            <a:ext cx="3082925" cy="39385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633538"/>
            <a:ext cx="3654425" cy="2830512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1066800" y="4724400"/>
            <a:ext cx="44196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n"/>
              <a:tabLst>
                <a:tab pos="461963" algn="l"/>
              </a:tabLst>
              <a:defRPr sz="2400">
                <a:solidFill>
                  <a:srgbClr val="0066CC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–"/>
              <a:tabLst>
                <a:tab pos="461963" algn="l"/>
              </a:tabLst>
              <a:defRPr sz="2000">
                <a:solidFill>
                  <a:srgbClr val="0066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125000"/>
              <a:buChar char="•"/>
              <a:tabLst>
                <a:tab pos="461963" algn="l"/>
              </a:tabLst>
              <a:defRPr>
                <a:solidFill>
                  <a:srgbClr val="0066CC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Times New Roman" panose="02020603050405020304" pitchFamily="18" charset="0"/>
              <a:buChar char="–"/>
              <a:tabLst>
                <a:tab pos="461963" algn="l"/>
              </a:tabLst>
              <a:defRPr sz="1600">
                <a:solidFill>
                  <a:srgbClr val="0066CC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619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619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619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619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619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99CC00"/>
              </a:buClr>
            </a:pPr>
            <a:r>
              <a:rPr lang="en-US" altLang="en-US" sz="2000" dirty="0"/>
              <a:t>Preparing a shorter-range transportation improvement program (TIP) </a:t>
            </a: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36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90600" y="990600"/>
            <a:ext cx="5181600" cy="4525963"/>
          </a:xfrm>
        </p:spPr>
        <p:txBody>
          <a:bodyPr/>
          <a:lstStyle/>
          <a:p>
            <a:r>
              <a:rPr lang="en-US" altLang="en-US" dirty="0" smtClean="0"/>
              <a:t>All transportation planning activities and products must take into account:</a:t>
            </a:r>
          </a:p>
          <a:p>
            <a:pPr lvl="1"/>
            <a:r>
              <a:rPr lang="en-US" altLang="en-US" dirty="0" smtClean="0"/>
              <a:t>Civil Rights </a:t>
            </a:r>
          </a:p>
          <a:p>
            <a:pPr lvl="3"/>
            <a:endParaRPr lang="en-US" altLang="en-US" dirty="0" smtClean="0"/>
          </a:p>
          <a:p>
            <a:pPr lvl="1"/>
            <a:r>
              <a:rPr lang="en-US" altLang="en-US" dirty="0" smtClean="0"/>
              <a:t>Environmental impacts and preservation</a:t>
            </a:r>
          </a:p>
          <a:p>
            <a:pPr lvl="3"/>
            <a:endParaRPr lang="en-US" altLang="en-US" dirty="0" smtClean="0"/>
          </a:p>
          <a:p>
            <a:pPr lvl="1"/>
            <a:r>
              <a:rPr lang="en-US" altLang="en-US" dirty="0" smtClean="0"/>
              <a:t>Consistency with </a:t>
            </a:r>
            <a:r>
              <a:rPr lang="en-US" altLang="en-US" dirty="0" smtClean="0"/>
              <a:t>adopted </a:t>
            </a:r>
            <a:r>
              <a:rPr lang="en-US" altLang="en-US" dirty="0" smtClean="0"/>
              <a:t>growth management and economic development plans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Broad Responsibility – Federal Law</a:t>
            </a:r>
          </a:p>
        </p:txBody>
      </p:sp>
      <p:pic>
        <p:nvPicPr>
          <p:cNvPr id="461828" name="Picture 4" descr="19319861"/>
          <p:cNvPicPr>
            <a:picLocks noChangeAspect="1" noChangeArrowheads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67000"/>
            <a:ext cx="2362200" cy="15732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7672388" y="1828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n"/>
              <a:defRPr sz="2400">
                <a:solidFill>
                  <a:srgbClr val="0066CC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–"/>
              <a:defRPr sz="2000">
                <a:solidFill>
                  <a:srgbClr val="0066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125000"/>
              <a:buChar char="•"/>
              <a:defRPr>
                <a:solidFill>
                  <a:srgbClr val="0066CC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Times New Roman" panose="02020603050405020304" pitchFamily="18" charset="0"/>
              <a:buChar char="–"/>
              <a:defRPr sz="1600">
                <a:solidFill>
                  <a:srgbClr val="0066CC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800">
              <a:solidFill>
                <a:schemeClr val="tx1"/>
              </a:solidFill>
            </a:endParaRPr>
          </a:p>
        </p:txBody>
      </p:sp>
      <p:pic>
        <p:nvPicPr>
          <p:cNvPr id="4618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6"/>
          <a:stretch>
            <a:fillRect/>
          </a:stretch>
        </p:blipFill>
        <p:spPr bwMode="auto">
          <a:xfrm>
            <a:off x="6781800" y="1143000"/>
            <a:ext cx="2362200" cy="1524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183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227093" y="3821907"/>
            <a:ext cx="1471613" cy="2362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61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61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61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61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61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61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61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826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Broad Responsibility – Florida Law</a:t>
            </a:r>
          </a:p>
        </p:txBody>
      </p:sp>
      <p:sp>
        <p:nvSpPr>
          <p:cNvPr id="462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7778750" cy="4525963"/>
          </a:xfrm>
        </p:spPr>
        <p:txBody>
          <a:bodyPr/>
          <a:lstStyle/>
          <a:p>
            <a:r>
              <a:rPr lang="en-US" altLang="en-US" sz="2200" smtClean="0"/>
              <a:t>“[M]anage a continuing, cooperative, and comprehensive transportation planning process”</a:t>
            </a:r>
          </a:p>
          <a:p>
            <a:endParaRPr lang="en-US" altLang="en-US" sz="2200" smtClean="0"/>
          </a:p>
          <a:p>
            <a:r>
              <a:rPr lang="en-US" altLang="en-US" sz="2200" smtClean="0"/>
              <a:t>Produce plans and programs that “give emphasis to facilities that serve important national, state, and regional transportation functions”</a:t>
            </a:r>
          </a:p>
          <a:p>
            <a:endParaRPr lang="en-US" altLang="en-US" sz="2200" smtClean="0"/>
          </a:p>
          <a:p>
            <a:r>
              <a:rPr lang="en-US" altLang="en-US" sz="2200" smtClean="0"/>
              <a:t>Produce plans and programs consistent with approved local government comprehensive plans </a:t>
            </a:r>
          </a:p>
          <a:p>
            <a:endParaRPr lang="en-US" altLang="en-US" sz="2200" smtClean="0"/>
          </a:p>
          <a:p>
            <a:r>
              <a:rPr lang="en-US" altLang="en-US" sz="2200" smtClean="0"/>
              <a:t>Provide a “forum for cooperative decision-making by officials of the affected governmental entities”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2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2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2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2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r>
              <a:rPr lang="en-US" altLang="en-US" smtClean="0"/>
              <a:t>Process Requirements – Federal Law</a:t>
            </a:r>
          </a:p>
        </p:txBody>
      </p:sp>
      <p:sp>
        <p:nvSpPr>
          <p:cNvPr id="464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8077200" cy="22860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en-US" altLang="en-US" smtClean="0"/>
              <a:t>Open, public, and inclusive</a:t>
            </a:r>
          </a:p>
          <a:p>
            <a:pPr>
              <a:lnSpc>
                <a:spcPct val="85000"/>
              </a:lnSpc>
            </a:pPr>
            <a:endParaRPr lang="en-US" altLang="en-US" sz="1200" b="1" smtClean="0"/>
          </a:p>
          <a:p>
            <a:pPr>
              <a:lnSpc>
                <a:spcPct val="85000"/>
              </a:lnSpc>
            </a:pPr>
            <a:r>
              <a:rPr lang="en-US" altLang="en-US" smtClean="0"/>
              <a:t>Includes consideration of a variety of planning factors </a:t>
            </a:r>
            <a:endParaRPr lang="en-US" altLang="en-US" sz="2000" b="1" smtClean="0"/>
          </a:p>
        </p:txBody>
      </p:sp>
      <p:pic>
        <p:nvPicPr>
          <p:cNvPr id="464900" name="Picture 4" descr="RedLigh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962400"/>
            <a:ext cx="2590800" cy="17843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49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962400"/>
            <a:ext cx="2667000" cy="17653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4902" name="Picture 6" descr="19319861"/>
          <p:cNvPicPr>
            <a:picLocks noChangeAspect="1" noChangeArrowheads="1"/>
          </p:cNvPicPr>
          <p:nvPr/>
        </p:nvPicPr>
        <p:blipFill>
          <a:blip r:embed="rId5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590800"/>
            <a:ext cx="2667000" cy="17764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49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590800"/>
            <a:ext cx="2514600" cy="17859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4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64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64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4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64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64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899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Process Requirements – Florida Law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4419600"/>
            <a:ext cx="7467600" cy="1828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endParaRPr lang="en-US" altLang="en-US" sz="1800" smtClean="0"/>
          </a:p>
          <a:p>
            <a:pPr>
              <a:buFont typeface="Wingdings" panose="05000000000000000000" pitchFamily="2" charset="2"/>
              <a:buNone/>
            </a:pPr>
            <a:endParaRPr lang="en-US" altLang="en-US" sz="1600" smtClean="0"/>
          </a:p>
          <a:p>
            <a:r>
              <a:rPr lang="en-US" altLang="en-US" sz="1800" smtClean="0"/>
              <a:t>Must participate “in the planning and programming of transportation facilities, including, but not limited to, airports, intercity and high-speed rail lines, seaports, and intermodal facilities”</a:t>
            </a:r>
          </a:p>
        </p:txBody>
      </p:sp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157413"/>
            <a:ext cx="2133600" cy="27606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066800" y="990600"/>
            <a:ext cx="7467600" cy="175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rgbClr val="99CC00"/>
              </a:buClr>
              <a:buFont typeface="Wingdings" pitchFamily="2" charset="2"/>
              <a:buChar char="n"/>
              <a:defRPr/>
            </a:pPr>
            <a:r>
              <a:rPr lang="en-US" sz="2000" kern="0" dirty="0">
                <a:solidFill>
                  <a:srgbClr val="0066CC"/>
                </a:solidFill>
              </a:rPr>
              <a:t>Must fulfill all requirements necessary to receive federal aid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99CC00"/>
              </a:buClr>
              <a:buFont typeface="Wingdings" pitchFamily="2" charset="2"/>
              <a:buNone/>
              <a:defRPr/>
            </a:pPr>
            <a:endParaRPr lang="en-US" kern="0" dirty="0">
              <a:solidFill>
                <a:srgbClr val="0066CC"/>
              </a:solidFill>
            </a:endParaRPr>
          </a:p>
          <a:p>
            <a:pPr marL="342900" indent="-342900" eaLnBrk="1" hangingPunct="1">
              <a:spcBef>
                <a:spcPct val="20000"/>
              </a:spcBef>
              <a:buClr>
                <a:srgbClr val="99CC00"/>
              </a:buClr>
              <a:buFont typeface="Wingdings" pitchFamily="2" charset="2"/>
              <a:buChar char="n"/>
              <a:defRPr/>
            </a:pPr>
            <a:r>
              <a:rPr lang="en-US" kern="0" dirty="0">
                <a:solidFill>
                  <a:srgbClr val="0066CC"/>
                </a:solidFill>
              </a:rPr>
              <a:t>Must abide by state public records and sunshine law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99CC00"/>
              </a:buClr>
              <a:buFont typeface="Wingdings" pitchFamily="2" charset="2"/>
              <a:buNone/>
              <a:defRPr/>
            </a:pPr>
            <a:endParaRPr lang="en-US" sz="1600" kern="0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Product Requirements – Federal Law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7848600" cy="51054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tabLst>
                <a:tab pos="2290763" algn="l"/>
              </a:tabLst>
            </a:pPr>
            <a:r>
              <a:rPr lang="en-US" altLang="en-US" sz="2800" smtClean="0"/>
              <a:t>Metropolitan Transportation Plan </a:t>
            </a:r>
          </a:p>
          <a:p>
            <a:pPr eaLnBrk="1" hangingPunct="1">
              <a:lnSpc>
                <a:spcPct val="85000"/>
              </a:lnSpc>
              <a:buFont typeface="Wingdings" panose="05000000000000000000" pitchFamily="2" charset="2"/>
              <a:buNone/>
              <a:tabLst>
                <a:tab pos="2290763" algn="l"/>
              </a:tabLst>
            </a:pPr>
            <a:r>
              <a:rPr lang="en-US" altLang="en-US" sz="2800" smtClean="0"/>
              <a:t>	(or Long Range Transportation Plan (LRTP)) </a:t>
            </a:r>
          </a:p>
          <a:p>
            <a:pPr lvl="1" eaLnBrk="1" hangingPunct="1">
              <a:lnSpc>
                <a:spcPct val="85000"/>
              </a:lnSpc>
              <a:buFontTx/>
              <a:buNone/>
              <a:tabLst>
                <a:tab pos="2290763" algn="l"/>
              </a:tabLst>
            </a:pPr>
            <a:endParaRPr lang="en-US" altLang="en-US" smtClean="0"/>
          </a:p>
          <a:p>
            <a:pPr eaLnBrk="1" hangingPunct="1">
              <a:tabLst>
                <a:tab pos="2290763" algn="l"/>
              </a:tabLst>
            </a:pPr>
            <a:endParaRPr lang="en-US" altLang="en-US" sz="2000" smtClean="0"/>
          </a:p>
        </p:txBody>
      </p:sp>
      <p:pic>
        <p:nvPicPr>
          <p:cNvPr id="1218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143125"/>
            <a:ext cx="2819400" cy="3495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61" name="Text Box 5"/>
          <p:cNvSpPr txBox="1">
            <a:spLocks noChangeArrowheads="1"/>
          </p:cNvSpPr>
          <p:nvPr/>
        </p:nvSpPr>
        <p:spPr bwMode="auto">
          <a:xfrm>
            <a:off x="1447800" y="2133600"/>
            <a:ext cx="3505200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n"/>
              <a:tabLst>
                <a:tab pos="396875" algn="l"/>
                <a:tab pos="1376363" algn="l"/>
              </a:tabLst>
              <a:defRPr sz="2400">
                <a:solidFill>
                  <a:srgbClr val="0066CC"/>
                </a:solidFill>
                <a:latin typeface="Arial" panose="020B0604020202020204" pitchFamily="34" charset="0"/>
              </a:defRPr>
            </a:lvl1pPr>
            <a:lvl2pPr marL="171450">
              <a:spcBef>
                <a:spcPct val="20000"/>
              </a:spcBef>
              <a:buClr>
                <a:schemeClr val="folHlink"/>
              </a:buClr>
              <a:buChar char="–"/>
              <a:tabLst>
                <a:tab pos="396875" algn="l"/>
                <a:tab pos="1376363" algn="l"/>
              </a:tabLst>
              <a:defRPr sz="2000">
                <a:solidFill>
                  <a:srgbClr val="0066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125000"/>
              <a:buChar char="•"/>
              <a:tabLst>
                <a:tab pos="396875" algn="l"/>
                <a:tab pos="1376363" algn="l"/>
              </a:tabLst>
              <a:defRPr>
                <a:solidFill>
                  <a:srgbClr val="0066CC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Times New Roman" panose="02020603050405020304" pitchFamily="18" charset="0"/>
              <a:buChar char="–"/>
              <a:tabLst>
                <a:tab pos="396875" algn="l"/>
                <a:tab pos="1376363" algn="l"/>
              </a:tabLst>
              <a:defRPr sz="1600">
                <a:solidFill>
                  <a:srgbClr val="0066CC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96875" algn="l"/>
                <a:tab pos="13763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96875" algn="l"/>
                <a:tab pos="13763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96875" algn="l"/>
                <a:tab pos="13763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96875" algn="l"/>
                <a:tab pos="13763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96875" algn="l"/>
                <a:tab pos="1376363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buClr>
                <a:srgbClr val="99CC00"/>
              </a:buClr>
            </a:pPr>
            <a:r>
              <a:rPr lang="en-US" altLang="en-US" sz="2400"/>
              <a:t> At least a 20-year 	horizon </a:t>
            </a:r>
          </a:p>
          <a:p>
            <a:pPr lvl="1" eaLnBrk="1" hangingPunct="1">
              <a:buClr>
                <a:srgbClr val="99CC00"/>
              </a:buClr>
            </a:pPr>
            <a:r>
              <a:rPr lang="en-US" altLang="en-US" sz="2400"/>
              <a:t> Updated at least 	every 4 or 5 years</a:t>
            </a:r>
          </a:p>
          <a:p>
            <a:pPr lvl="1" eaLnBrk="1" hangingPunct="1">
              <a:buClr>
                <a:srgbClr val="99CC00"/>
              </a:buClr>
            </a:pPr>
            <a:r>
              <a:rPr lang="en-US" altLang="en-US" sz="2400"/>
              <a:t> Affordable with 	reasonably-	expected resources</a:t>
            </a:r>
          </a:p>
          <a:p>
            <a:pPr lvl="1" eaLnBrk="1" hangingPunct="1">
              <a:buClr>
                <a:srgbClr val="99CC00"/>
              </a:buClr>
            </a:pPr>
            <a:r>
              <a:rPr lang="en-US" altLang="en-US" sz="2400"/>
              <a:t> Performance-based</a:t>
            </a:r>
          </a:p>
          <a:p>
            <a:pPr eaLnBrk="1" hangingPunct="1">
              <a:buClr>
                <a:srgbClr val="99CC00"/>
              </a:buClr>
              <a:buFontTx/>
              <a:buChar char="–"/>
            </a:pPr>
            <a:endParaRPr lang="en-US" altLang="en-US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1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18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18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18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Product Requirements – Federal Law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914400"/>
            <a:ext cx="7543800" cy="5105400"/>
          </a:xfrm>
        </p:spPr>
        <p:txBody>
          <a:bodyPr/>
          <a:lstStyle/>
          <a:p>
            <a:pPr lvl="1" eaLnBrk="1" hangingPunct="1">
              <a:lnSpc>
                <a:spcPct val="85000"/>
              </a:lnSpc>
              <a:buFontTx/>
              <a:buNone/>
            </a:pPr>
            <a:endParaRPr lang="en-US" altLang="en-US" sz="1000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800" smtClean="0"/>
              <a:t>Transportation Improvement Program (TIP)</a:t>
            </a:r>
          </a:p>
          <a:p>
            <a:pPr lvl="1" eaLnBrk="1" hangingPunct="1">
              <a:lnSpc>
                <a:spcPct val="85000"/>
              </a:lnSpc>
              <a:buFontTx/>
              <a:buNone/>
            </a:pPr>
            <a:endParaRPr lang="en-US" altLang="en-US" sz="2400" smtClean="0"/>
          </a:p>
          <a:p>
            <a:pPr eaLnBrk="1" hangingPunct="1"/>
            <a:endParaRPr lang="en-US" altLang="en-US" smtClean="0"/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1219200" y="1676400"/>
            <a:ext cx="3962400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n"/>
              <a:tabLst>
                <a:tab pos="457200" algn="l"/>
                <a:tab pos="801688" algn="l"/>
              </a:tabLst>
              <a:defRPr sz="2400">
                <a:solidFill>
                  <a:srgbClr val="0066CC"/>
                </a:solidFill>
                <a:latin typeface="Arial" panose="020B0604020202020204" pitchFamily="34" charset="0"/>
              </a:defRPr>
            </a:lvl1pPr>
            <a:lvl2pPr marL="517525" indent="284163">
              <a:spcBef>
                <a:spcPct val="20000"/>
              </a:spcBef>
              <a:buClr>
                <a:schemeClr val="folHlink"/>
              </a:buClr>
              <a:buChar char="–"/>
              <a:tabLst>
                <a:tab pos="457200" algn="l"/>
                <a:tab pos="801688" algn="l"/>
              </a:tabLst>
              <a:defRPr sz="2000">
                <a:solidFill>
                  <a:srgbClr val="0066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125000"/>
              <a:buChar char="•"/>
              <a:tabLst>
                <a:tab pos="457200" algn="l"/>
                <a:tab pos="801688" algn="l"/>
              </a:tabLst>
              <a:defRPr>
                <a:solidFill>
                  <a:srgbClr val="0066CC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Times New Roman" panose="02020603050405020304" pitchFamily="18" charset="0"/>
              <a:buChar char="–"/>
              <a:tabLst>
                <a:tab pos="457200" algn="l"/>
                <a:tab pos="801688" algn="l"/>
              </a:tabLst>
              <a:defRPr sz="1600">
                <a:solidFill>
                  <a:srgbClr val="0066CC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57200" algn="l"/>
                <a:tab pos="801688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57200" algn="l"/>
                <a:tab pos="801688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57200" algn="l"/>
                <a:tab pos="801688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57200" algn="l"/>
                <a:tab pos="801688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457200" algn="l"/>
                <a:tab pos="801688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/>
            <a:r>
              <a:rPr lang="en-US" altLang="en-US" sz="2400"/>
              <a:t>Covers a period of no 	less than 4 years</a:t>
            </a:r>
          </a:p>
          <a:p>
            <a:pPr lvl="1" eaLnBrk="1" hangingPunct="1"/>
            <a:r>
              <a:rPr lang="en-US" altLang="en-US" sz="2400"/>
              <a:t>Updated at least 	every 4 years</a:t>
            </a:r>
          </a:p>
          <a:p>
            <a:pPr lvl="1" eaLnBrk="1" hangingPunct="1"/>
            <a:r>
              <a:rPr lang="en-US" altLang="en-US" sz="2400"/>
              <a:t>Affordable with 	reasonably-expected 	resources</a:t>
            </a:r>
          </a:p>
          <a:p>
            <a:pPr lvl="1" eaLnBrk="1" hangingPunct="1"/>
            <a:r>
              <a:rPr lang="en-US" altLang="en-US" sz="2400"/>
              <a:t>Performance-based</a:t>
            </a:r>
          </a:p>
          <a:p>
            <a:pPr eaLnBrk="1" hangingPunct="1">
              <a:buFontTx/>
              <a:buChar char="–"/>
            </a:pPr>
            <a:endParaRPr lang="en-US" altLang="en-US"/>
          </a:p>
        </p:txBody>
      </p:sp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225" y="2230438"/>
            <a:ext cx="3095625" cy="2389187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39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39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39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39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Product Requirements – Federal Law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914400"/>
            <a:ext cx="7848600" cy="5105400"/>
          </a:xfrm>
        </p:spPr>
        <p:txBody>
          <a:bodyPr/>
          <a:lstStyle/>
          <a:p>
            <a:pPr lvl="1" eaLnBrk="1" hangingPunct="1">
              <a:lnSpc>
                <a:spcPct val="85000"/>
              </a:lnSpc>
              <a:buFontTx/>
              <a:buNone/>
            </a:pPr>
            <a:endParaRPr lang="en-US" altLang="en-US" sz="1000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800" smtClean="0"/>
              <a:t>Unified Planning Work Program </a:t>
            </a:r>
          </a:p>
          <a:p>
            <a:pPr lvl="1" eaLnBrk="1" hangingPunct="1">
              <a:lnSpc>
                <a:spcPct val="105000"/>
              </a:lnSpc>
            </a:pPr>
            <a:r>
              <a:rPr lang="en-US" altLang="en-US" sz="2400" smtClean="0"/>
              <a:t>Required by regulation (not law)</a:t>
            </a:r>
          </a:p>
          <a:p>
            <a:pPr lvl="1" eaLnBrk="1" hangingPunct="1">
              <a:lnSpc>
                <a:spcPct val="105000"/>
              </a:lnSpc>
            </a:pPr>
            <a:r>
              <a:rPr lang="en-US" altLang="en-US" sz="2400" smtClean="0"/>
              <a:t>Covers 1 to 2 years of planning activity</a:t>
            </a:r>
          </a:p>
          <a:p>
            <a:pPr lvl="1" eaLnBrk="1" hangingPunct="1">
              <a:lnSpc>
                <a:spcPct val="105000"/>
              </a:lnSpc>
            </a:pPr>
            <a:r>
              <a:rPr lang="en-US" altLang="en-US" sz="2400" smtClean="0"/>
              <a:t>Updated ‘periodically’</a:t>
            </a:r>
          </a:p>
          <a:p>
            <a:pPr eaLnBrk="1" hangingPunct="1">
              <a:lnSpc>
                <a:spcPct val="85000"/>
              </a:lnSpc>
            </a:pPr>
            <a:endParaRPr lang="en-US" altLang="en-US" smtClean="0"/>
          </a:p>
          <a:p>
            <a:pPr eaLnBrk="1" hangingPunct="1">
              <a:lnSpc>
                <a:spcPct val="85000"/>
              </a:lnSpc>
            </a:pPr>
            <a:r>
              <a:rPr lang="en-US" altLang="en-US" sz="2800" smtClean="0"/>
              <a:t>Participation Plan</a:t>
            </a:r>
          </a:p>
          <a:p>
            <a:pPr eaLnBrk="1" hangingPunct="1"/>
            <a:endParaRPr lang="en-US" altLang="en-US" sz="2800" smtClean="0"/>
          </a:p>
        </p:txBody>
      </p:sp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16600" y="2598738"/>
            <a:ext cx="2443163" cy="3108325"/>
          </a:xfrm>
          <a:prstGeom prst="rect">
            <a:avLst/>
          </a:prstGeom>
          <a:ln w="1905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59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Product Requirements – Florida Law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4724400" cy="5029200"/>
          </a:xfrm>
        </p:spPr>
        <p:txBody>
          <a:bodyPr/>
          <a:lstStyle/>
          <a:p>
            <a:pPr eaLnBrk="1" hangingPunct="1"/>
            <a:r>
              <a:rPr lang="en-US" altLang="en-US" sz="2000" smtClean="0"/>
              <a:t>Long-range transportation plan (LRTP)</a:t>
            </a:r>
          </a:p>
          <a:p>
            <a:pPr eaLnBrk="1" hangingPunct="1"/>
            <a:endParaRPr lang="en-US" altLang="en-US" sz="1800" smtClean="0"/>
          </a:p>
          <a:p>
            <a:pPr eaLnBrk="1" hangingPunct="1"/>
            <a:r>
              <a:rPr lang="en-US" altLang="en-US" sz="2000" smtClean="0"/>
              <a:t>Transportation improvement program (TIP)</a:t>
            </a:r>
          </a:p>
          <a:p>
            <a:pPr lvl="1" eaLnBrk="1" hangingPunct="1"/>
            <a:r>
              <a:rPr lang="en-US" altLang="en-US" sz="1800" smtClean="0"/>
              <a:t>Must be a five-year program</a:t>
            </a:r>
          </a:p>
          <a:p>
            <a:pPr lvl="1" eaLnBrk="1" hangingPunct="1"/>
            <a:r>
              <a:rPr lang="en-US" altLang="en-US" sz="1800" smtClean="0"/>
              <a:t>Must be updated annually</a:t>
            </a:r>
          </a:p>
          <a:p>
            <a:pPr eaLnBrk="1" hangingPunct="1"/>
            <a:endParaRPr lang="en-US" altLang="en-US" sz="1800" smtClean="0"/>
          </a:p>
          <a:p>
            <a:pPr eaLnBrk="1" hangingPunct="1"/>
            <a:r>
              <a:rPr lang="en-US" altLang="en-US" sz="2000" smtClean="0"/>
              <a:t>Unified planning work program (UPWP)</a:t>
            </a:r>
          </a:p>
          <a:p>
            <a:pPr lvl="1" eaLnBrk="1" hangingPunct="1"/>
            <a:r>
              <a:rPr lang="en-US" altLang="en-US" sz="1800" smtClean="0"/>
              <a:t>Must be updated annually by law</a:t>
            </a:r>
          </a:p>
          <a:p>
            <a:pPr lvl="1" eaLnBrk="1" hangingPunct="1"/>
            <a:r>
              <a:rPr lang="en-US" altLang="en-US" sz="1800" smtClean="0"/>
              <a:t>Adopted every 2 years in practice</a:t>
            </a:r>
          </a:p>
          <a:p>
            <a:pPr eaLnBrk="1" hangingPunct="1"/>
            <a:endParaRPr lang="en-US" altLang="en-US" sz="1800" smtClean="0"/>
          </a:p>
          <a:p>
            <a:pPr eaLnBrk="1" hangingPunct="1"/>
            <a:r>
              <a:rPr lang="en-US" altLang="en-US" sz="2000" smtClean="0"/>
              <a:t>All in cooperation with FDOT</a:t>
            </a:r>
          </a:p>
          <a:p>
            <a:pPr lvl="1" eaLnBrk="1" hangingPunct="1"/>
            <a:endParaRPr lang="en-US" altLang="en-US" smtClean="0"/>
          </a:p>
          <a:p>
            <a:pPr eaLnBrk="1" hangingPunct="1"/>
            <a:endParaRPr lang="en-US" altLang="en-US" smtClean="0"/>
          </a:p>
        </p:txBody>
      </p:sp>
      <p:pic>
        <p:nvPicPr>
          <p:cNvPr id="12800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839788"/>
            <a:ext cx="1905000" cy="2360612"/>
          </a:xfrm>
          <a:prstGeom prst="rect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070600" y="2301875"/>
            <a:ext cx="3019425" cy="2338388"/>
          </a:xfrm>
          <a:prstGeom prst="rect">
            <a:avLst/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478588" y="3362325"/>
            <a:ext cx="2206625" cy="2805113"/>
          </a:xfrm>
          <a:prstGeom prst="rect">
            <a:avLst/>
          </a:prstGeom>
          <a:ln w="1905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800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571750"/>
            <a:ext cx="2590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80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800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76200"/>
            <a:ext cx="8229600" cy="1143000"/>
          </a:xfrm>
        </p:spPr>
        <p:txBody>
          <a:bodyPr/>
          <a:lstStyle/>
          <a:p>
            <a:r>
              <a:rPr lang="en-US" altLang="en-US" smtClean="0"/>
              <a:t>Additional Responsibilities – Florida Law</a:t>
            </a:r>
            <a:endParaRPr lang="en-US" altLang="en-US" smtClean="0">
              <a:solidFill>
                <a:schemeClr val="accent2"/>
              </a:solidFill>
            </a:endParaRPr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89038"/>
            <a:ext cx="4648200" cy="5211762"/>
          </a:xfrm>
        </p:spPr>
        <p:txBody>
          <a:bodyPr/>
          <a:lstStyle/>
          <a:p>
            <a:pPr>
              <a:lnSpc>
                <a:spcPct val="95000"/>
              </a:lnSpc>
            </a:pPr>
            <a:r>
              <a:rPr lang="en-US" altLang="en-US" sz="2000" smtClean="0"/>
              <a:t>Congestion Management Process</a:t>
            </a:r>
          </a:p>
          <a:p>
            <a:pPr>
              <a:lnSpc>
                <a:spcPct val="95000"/>
              </a:lnSpc>
              <a:buFont typeface="Wingdings" panose="05000000000000000000" pitchFamily="2" charset="2"/>
              <a:buNone/>
            </a:pPr>
            <a:endParaRPr lang="en-US" altLang="en-US" sz="1800" smtClean="0"/>
          </a:p>
          <a:p>
            <a:pPr>
              <a:lnSpc>
                <a:spcPct val="95000"/>
              </a:lnSpc>
            </a:pPr>
            <a:r>
              <a:rPr lang="en-US" altLang="en-US" sz="2000" smtClean="0"/>
              <a:t>Assistance to FDOT</a:t>
            </a:r>
          </a:p>
          <a:p>
            <a:pPr lvl="1">
              <a:lnSpc>
                <a:spcPct val="95000"/>
              </a:lnSpc>
              <a:buFontTx/>
              <a:buNone/>
            </a:pPr>
            <a:endParaRPr lang="en-US" altLang="en-US" smtClean="0"/>
          </a:p>
          <a:p>
            <a:pPr>
              <a:lnSpc>
                <a:spcPct val="95000"/>
              </a:lnSpc>
            </a:pPr>
            <a:r>
              <a:rPr lang="en-US" altLang="en-US" sz="2000" smtClean="0"/>
              <a:t>“Represent all the jurisdictional areas within the metropolitan area in the formulation of transportation plans and programs”</a:t>
            </a:r>
          </a:p>
          <a:p>
            <a:pPr>
              <a:lnSpc>
                <a:spcPct val="95000"/>
              </a:lnSpc>
              <a:buFont typeface="Wingdings" panose="05000000000000000000" pitchFamily="2" charset="2"/>
              <a:buNone/>
            </a:pPr>
            <a:endParaRPr lang="en-US" altLang="en-US" sz="1800" smtClean="0"/>
          </a:p>
          <a:p>
            <a:pPr>
              <a:lnSpc>
                <a:spcPct val="95000"/>
              </a:lnSpc>
            </a:pPr>
            <a:r>
              <a:rPr lang="en-US" altLang="en-US" sz="2000" smtClean="0"/>
              <a:t>“Perform all other duties required by state or federal law”</a:t>
            </a:r>
          </a:p>
        </p:txBody>
      </p:sp>
      <p:pic>
        <p:nvPicPr>
          <p:cNvPr id="477188" name="Picture 4" descr="Highw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209675"/>
            <a:ext cx="2895600" cy="19145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7189" name="Picture 5" descr="road surve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530600"/>
            <a:ext cx="2895600" cy="203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77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7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77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771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18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Relevant Federal Law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7772400" cy="4876800"/>
          </a:xfrm>
        </p:spPr>
        <p:txBody>
          <a:bodyPr/>
          <a:lstStyle/>
          <a:p>
            <a:pPr eaLnBrk="1" hangingPunct="1"/>
            <a:r>
              <a:rPr lang="en-US" altLang="en-US" b="1" smtClean="0"/>
              <a:t>23 USC 134</a:t>
            </a:r>
            <a:r>
              <a:rPr lang="en-US" altLang="en-US" smtClean="0"/>
              <a:t> contains most of the authority and responsibility of MPOs </a:t>
            </a:r>
          </a:p>
          <a:p>
            <a:pPr lvl="4" eaLnBrk="1" hangingPunct="1"/>
            <a:endParaRPr lang="en-US" altLang="en-US" smtClean="0"/>
          </a:p>
          <a:p>
            <a:pPr eaLnBrk="1" hangingPunct="1"/>
            <a:r>
              <a:rPr lang="en-US" altLang="en-US" smtClean="0"/>
              <a:t>Most recent amendment: </a:t>
            </a:r>
          </a:p>
          <a:p>
            <a:pPr lvl="4" eaLnBrk="1" hangingPunct="1"/>
            <a:endParaRPr lang="en-US" altLang="en-US" smtClean="0"/>
          </a:p>
          <a:p>
            <a:pPr lvl="1" eaLnBrk="1" hangingPunct="1"/>
            <a:r>
              <a:rPr lang="en-US" altLang="en-US" smtClean="0"/>
              <a:t>Fixing America’s Surface Transportation (FAST) Act</a:t>
            </a:r>
            <a:endParaRPr lang="en-US" altLang="en-US" b="1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234" name="Picture 2" descr="hazard sig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962400"/>
            <a:ext cx="2438400" cy="1625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Planning Factors – Federal Law</a:t>
            </a:r>
            <a:endParaRPr lang="en-US" altLang="en-US" smtClean="0">
              <a:solidFill>
                <a:schemeClr val="accent2"/>
              </a:solidFill>
            </a:endParaRPr>
          </a:p>
        </p:txBody>
      </p:sp>
      <p:sp>
        <p:nvSpPr>
          <p:cNvPr id="4792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0" y="914400"/>
            <a:ext cx="6096000" cy="4525963"/>
          </a:xfrm>
        </p:spPr>
        <p:txBody>
          <a:bodyPr/>
          <a:lstStyle/>
          <a:p>
            <a:r>
              <a:rPr lang="en-US" altLang="en-US" sz="2400" dirty="0" smtClean="0"/>
              <a:t>Economic vitality</a:t>
            </a:r>
          </a:p>
          <a:p>
            <a:endParaRPr lang="en-US" altLang="en-US" sz="1800" dirty="0" smtClean="0"/>
          </a:p>
          <a:p>
            <a:r>
              <a:rPr lang="en-US" altLang="en-US" sz="2400" dirty="0" smtClean="0"/>
              <a:t>Safety</a:t>
            </a:r>
          </a:p>
          <a:p>
            <a:endParaRPr lang="en-US" altLang="en-US" sz="1800" dirty="0" smtClean="0"/>
          </a:p>
          <a:p>
            <a:r>
              <a:rPr lang="en-US" altLang="en-US" sz="2400" dirty="0" smtClean="0"/>
              <a:t>Security</a:t>
            </a:r>
          </a:p>
          <a:p>
            <a:endParaRPr lang="en-US" altLang="en-US" sz="1800" dirty="0" smtClean="0"/>
          </a:p>
          <a:p>
            <a:r>
              <a:rPr lang="en-US" altLang="en-US" sz="2400" dirty="0" smtClean="0"/>
              <a:t>Accessibility and mobility options</a:t>
            </a:r>
          </a:p>
          <a:p>
            <a:endParaRPr lang="en-US" altLang="en-US" sz="2400" b="1" dirty="0" smtClean="0"/>
          </a:p>
        </p:txBody>
      </p:sp>
      <p:pic>
        <p:nvPicPr>
          <p:cNvPr id="46085" name="Picture 5" descr="hand park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1422400" cy="2133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ada.good_ramps_cop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965575"/>
            <a:ext cx="2395538" cy="16430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9239" name="Picture 7" descr="hazard sign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962400"/>
            <a:ext cx="2438400" cy="1625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8" name="Picture 8" descr="Ship freight"/>
          <p:cNvPicPr>
            <a:picLocks noChangeAspect="1" noChangeArrowheads="1"/>
          </p:cNvPicPr>
          <p:nvPr/>
        </p:nvPicPr>
        <p:blipFill>
          <a:blip r:embed="rId7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962400"/>
            <a:ext cx="2438400" cy="16240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9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7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79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792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Planning Factors – Federal Law</a:t>
            </a:r>
          </a:p>
        </p:txBody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4419600" cy="4572000"/>
          </a:xfrm>
        </p:spPr>
        <p:txBody>
          <a:bodyPr/>
          <a:lstStyle/>
          <a:p>
            <a:r>
              <a:rPr lang="en-US" altLang="en-US" smtClean="0"/>
              <a:t>The environment, energy conservation, quality of life, and consistency with other plans</a:t>
            </a:r>
          </a:p>
          <a:p>
            <a:pPr lvl="1">
              <a:buFontTx/>
              <a:buNone/>
            </a:pPr>
            <a:endParaRPr lang="en-US" altLang="en-US" sz="1800" smtClean="0"/>
          </a:p>
          <a:p>
            <a:r>
              <a:rPr lang="en-US" altLang="en-US" smtClean="0"/>
              <a:t>Integration and connectivity of the transportation system</a:t>
            </a:r>
          </a:p>
          <a:p>
            <a:pPr lvl="1">
              <a:buFontTx/>
              <a:buNone/>
            </a:pPr>
            <a:endParaRPr lang="en-US" altLang="en-US" sz="1800" smtClean="0"/>
          </a:p>
          <a:p>
            <a:r>
              <a:rPr lang="en-US" altLang="en-US" smtClean="0"/>
              <a:t>Efficient management and operation of the system</a:t>
            </a:r>
          </a:p>
        </p:txBody>
      </p:sp>
      <p:pic>
        <p:nvPicPr>
          <p:cNvPr id="481285" name="Picture 5" descr="143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0" y="3581400"/>
            <a:ext cx="3460750" cy="2286000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286" name="Picture 6" descr="Corridor Green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990600"/>
            <a:ext cx="3497262" cy="2209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8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1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8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81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8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Planning Factors – Federal Law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1060450" y="1295400"/>
            <a:ext cx="4044950" cy="4525963"/>
          </a:xfrm>
        </p:spPr>
        <p:txBody>
          <a:bodyPr/>
          <a:lstStyle/>
          <a:p>
            <a:r>
              <a:rPr lang="en-US" altLang="en-US" smtClean="0"/>
              <a:t>Preservation of the system</a:t>
            </a:r>
          </a:p>
          <a:p>
            <a:endParaRPr lang="en-US" altLang="en-US" smtClean="0"/>
          </a:p>
          <a:p>
            <a:r>
              <a:rPr lang="en-US" altLang="en-US" smtClean="0"/>
              <a:t>System resiliency and reliability; stormwater management</a:t>
            </a:r>
          </a:p>
          <a:p>
            <a:endParaRPr lang="en-US" altLang="en-US" smtClean="0"/>
          </a:p>
          <a:p>
            <a:r>
              <a:rPr lang="en-US" altLang="en-US" smtClean="0"/>
              <a:t>Enhance travel and tourism</a:t>
            </a:r>
          </a:p>
        </p:txBody>
      </p:sp>
      <p:pic>
        <p:nvPicPr>
          <p:cNvPr id="5018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3"/>
          <a:stretch>
            <a:fillRect/>
          </a:stretch>
        </p:blipFill>
        <p:spPr bwMode="auto">
          <a:xfrm>
            <a:off x="5446713" y="3478213"/>
            <a:ext cx="3571875" cy="2541587"/>
          </a:xfrm>
          <a:prstGeom prst="rect">
            <a:avLst/>
          </a:prstGeom>
          <a:noFill/>
          <a:ln w="28575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838" y="854075"/>
            <a:ext cx="3587750" cy="2532063"/>
          </a:xfrm>
          <a:prstGeom prst="rect">
            <a:avLst/>
          </a:prstGeom>
          <a:noFill/>
          <a:ln w="28575" cap="sq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Planning Factors – Federal Law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914400"/>
            <a:ext cx="4343400" cy="5045075"/>
          </a:xfrm>
        </p:spPr>
        <p:txBody>
          <a:bodyPr/>
          <a:lstStyle/>
          <a:p>
            <a:r>
              <a:rPr lang="en-US" altLang="en-US" dirty="0" smtClean="0"/>
              <a:t>Performance-Based Approach</a:t>
            </a:r>
          </a:p>
          <a:p>
            <a:pPr lvl="1"/>
            <a:r>
              <a:rPr lang="en-US" altLang="en-US" dirty="0" smtClean="0"/>
              <a:t>One of the most significant innovations in recent federal legislation</a:t>
            </a:r>
          </a:p>
          <a:p>
            <a:pPr lvl="2"/>
            <a:endParaRPr lang="en-US" altLang="en-US" dirty="0" smtClean="0"/>
          </a:p>
          <a:p>
            <a:pPr lvl="1"/>
            <a:r>
              <a:rPr lang="en-US" altLang="en-US" dirty="0" smtClean="0"/>
              <a:t>Focus on:</a:t>
            </a:r>
          </a:p>
          <a:p>
            <a:pPr lvl="2"/>
            <a:r>
              <a:rPr lang="en-US" altLang="en-US" dirty="0" smtClean="0"/>
              <a:t>Physical condition of transportation infrastructure</a:t>
            </a:r>
          </a:p>
          <a:p>
            <a:pPr lvl="4"/>
            <a:endParaRPr lang="en-US" altLang="en-US" dirty="0" smtClean="0"/>
          </a:p>
          <a:p>
            <a:pPr lvl="2"/>
            <a:r>
              <a:rPr lang="en-US" altLang="en-US" dirty="0" smtClean="0"/>
              <a:t>‘Performance’ of transportation systems</a:t>
            </a:r>
          </a:p>
          <a:p>
            <a:pPr lvl="2"/>
            <a:endParaRPr lang="en-US" altLang="en-US" dirty="0" smtClean="0"/>
          </a:p>
          <a:p>
            <a:pPr lvl="1"/>
            <a:r>
              <a:rPr lang="en-US" altLang="en-US" smtClean="0"/>
              <a:t>Standards </a:t>
            </a:r>
            <a:r>
              <a:rPr lang="en-US" altLang="en-US" smtClean="0"/>
              <a:t>have </a:t>
            </a:r>
            <a:r>
              <a:rPr lang="en-US" altLang="en-US" dirty="0" smtClean="0"/>
              <a:t>not yet been fully promulgated</a:t>
            </a:r>
          </a:p>
        </p:txBody>
      </p:sp>
      <p:pic>
        <p:nvPicPr>
          <p:cNvPr id="52228" name="Picture 4" descr="Highw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209675"/>
            <a:ext cx="2895600" cy="19145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657600"/>
            <a:ext cx="2895600" cy="1919288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Planning Factors – Florida Law</a:t>
            </a:r>
            <a:endParaRPr lang="en-US" altLang="en-US" smtClean="0">
              <a:solidFill>
                <a:schemeClr val="accent2"/>
              </a:solidFill>
            </a:endParaRP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143000"/>
            <a:ext cx="716915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/>
              <a:t>Federal planning factors are partially restated and incorporated into state statute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Strategic Intermodal System</a:t>
            </a:r>
            <a:r>
              <a:rPr lang="en-US" altLang="en-US" smtClean="0">
                <a:solidFill>
                  <a:schemeClr val="folHlink"/>
                </a:solidFill>
              </a:rPr>
              <a:t> </a:t>
            </a:r>
            <a:r>
              <a:rPr lang="en-US" altLang="en-US" smtClean="0"/>
              <a:t>facilities to be given priority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Regional cooperation encouraged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/>
          </a:p>
          <a:p>
            <a:pPr eaLnBrk="1" hangingPunct="1">
              <a:lnSpc>
                <a:spcPct val="90000"/>
              </a:lnSpc>
            </a:pPr>
            <a:r>
              <a:rPr lang="en-US" altLang="en-US" smtClean="0"/>
              <a:t>Other important considerations described in the legislative preamble should be considered in developing transportation plans</a:t>
            </a:r>
          </a:p>
          <a:p>
            <a:pPr eaLnBrk="1" hangingPunct="1">
              <a:lnSpc>
                <a:spcPct val="90000"/>
              </a:lnSpc>
            </a:pPr>
            <a:endParaRPr lang="en-US" altLang="en-US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6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Questions?</a:t>
            </a:r>
          </a:p>
        </p:txBody>
      </p:sp>
      <p:pic>
        <p:nvPicPr>
          <p:cNvPr id="56323" name="Picture 3" descr="Answer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Relevant Florida Law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2941638"/>
            <a:ext cx="5334000" cy="2011362"/>
          </a:xfrm>
        </p:spPr>
        <p:txBody>
          <a:bodyPr/>
          <a:lstStyle/>
          <a:p>
            <a:pPr eaLnBrk="1" hangingPunct="1"/>
            <a:r>
              <a:rPr lang="en-US" altLang="en-US" smtClean="0"/>
              <a:t>Florida Statutes Chapter 339.175</a:t>
            </a:r>
          </a:p>
          <a:p>
            <a:pPr eaLnBrk="1" hangingPunct="1"/>
            <a:endParaRPr lang="en-US" altLang="en-US" smtClean="0"/>
          </a:p>
          <a:p>
            <a:pPr eaLnBrk="1" hangingPunct="1"/>
            <a:r>
              <a:rPr lang="en-US" altLang="en-US" smtClean="0"/>
              <a:t>Additional references to MPOs appear throughout Florida Statutes</a:t>
            </a:r>
          </a:p>
        </p:txBody>
      </p:sp>
      <p:pic>
        <p:nvPicPr>
          <p:cNvPr id="11268" name="Picture 4" descr="MCMP00121_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066800"/>
            <a:ext cx="5410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838200"/>
            <a:ext cx="2895600" cy="48387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Establishment – Federal Law</a:t>
            </a:r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66800" y="1219200"/>
            <a:ext cx="3429000" cy="1143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SzPct val="110000"/>
            </a:pPr>
            <a:r>
              <a:rPr lang="en-US" altLang="en-US" sz="2000" smtClean="0"/>
              <a:t>Areas with 50,000+ population, must have or be a part of at least one MPO</a:t>
            </a:r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851275"/>
            <a:ext cx="2514600" cy="22447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1066800" y="2514600"/>
            <a:ext cx="3733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n"/>
              <a:tabLst>
                <a:tab pos="282575" algn="l"/>
              </a:tabLst>
              <a:defRPr sz="2400">
                <a:solidFill>
                  <a:srgbClr val="0066CC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–"/>
              <a:tabLst>
                <a:tab pos="282575" algn="l"/>
              </a:tabLst>
              <a:defRPr sz="2000">
                <a:solidFill>
                  <a:srgbClr val="0066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125000"/>
              <a:buChar char="•"/>
              <a:tabLst>
                <a:tab pos="282575" algn="l"/>
              </a:tabLst>
              <a:defRPr>
                <a:solidFill>
                  <a:srgbClr val="0066CC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Times New Roman" panose="02020603050405020304" pitchFamily="18" charset="0"/>
              <a:buChar char="–"/>
              <a:tabLst>
                <a:tab pos="282575" algn="l"/>
              </a:tabLst>
              <a:defRPr sz="1600">
                <a:solidFill>
                  <a:srgbClr val="0066CC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282575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282575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282575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282575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282575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 </a:t>
            </a:r>
            <a:r>
              <a:rPr lang="en-US" altLang="en-US" sz="2000"/>
              <a:t>Areas 200,000+, are 	Transportation 	Management Areas 	(TMAs)</a:t>
            </a:r>
            <a:endParaRPr lang="en-US" altLang="en-US" sz="2000" b="1"/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1066800" y="4114800"/>
            <a:ext cx="3733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n"/>
              <a:tabLst>
                <a:tab pos="349250" algn="l"/>
              </a:tabLst>
              <a:defRPr sz="2400">
                <a:solidFill>
                  <a:srgbClr val="0066CC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–"/>
              <a:tabLst>
                <a:tab pos="349250" algn="l"/>
              </a:tabLst>
              <a:defRPr sz="2000">
                <a:solidFill>
                  <a:srgbClr val="0066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125000"/>
              <a:buChar char="•"/>
              <a:tabLst>
                <a:tab pos="349250" algn="l"/>
              </a:tabLst>
              <a:defRPr>
                <a:solidFill>
                  <a:srgbClr val="0066CC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Times New Roman" panose="02020603050405020304" pitchFamily="18" charset="0"/>
              <a:buChar char="–"/>
              <a:tabLst>
                <a:tab pos="349250" algn="l"/>
              </a:tabLst>
              <a:defRPr sz="1600">
                <a:solidFill>
                  <a:srgbClr val="0066CC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49250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49250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49250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49250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tabLst>
                <a:tab pos="349250" algn="l"/>
              </a:tabLst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/>
              <a:t> </a:t>
            </a:r>
            <a:r>
              <a:rPr lang="en-US" altLang="en-US" sz="2000"/>
              <a:t>MPOs are designated 	by agreement of 	governor and local 	governments</a:t>
            </a:r>
            <a:endParaRPr lang="en-US" altLang="en-US" sz="20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 build="p"/>
      <p:bldP spid="101382" grpId="0"/>
      <p:bldP spid="1013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Establishment – Florida Law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3962400"/>
            <a:ext cx="7620000" cy="1981200"/>
          </a:xfrm>
        </p:spPr>
        <p:txBody>
          <a:bodyPr/>
          <a:lstStyle/>
          <a:p>
            <a:pPr eaLnBrk="1" hangingPunct="1"/>
            <a:r>
              <a:rPr lang="en-US" altLang="en-US" smtClean="0"/>
              <a:t>Additional policies:</a:t>
            </a:r>
          </a:p>
          <a:p>
            <a:pPr lvl="1" eaLnBrk="1" hangingPunct="1"/>
            <a:r>
              <a:rPr lang="en-US" altLang="en-US" smtClean="0"/>
              <a:t>MPOs are formed by interlocal agreement including FDOT and all of the local governments designated by the Governor </a:t>
            </a:r>
            <a:endParaRPr lang="en-US" altLang="en-US" b="1" smtClean="0"/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1066800" y="1143000"/>
            <a:ext cx="70866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Char char="n"/>
              <a:defRPr sz="2400">
                <a:solidFill>
                  <a:srgbClr val="0066CC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folHlink"/>
              </a:buClr>
              <a:buChar char="–"/>
              <a:defRPr sz="2000">
                <a:solidFill>
                  <a:srgbClr val="0066CC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125000"/>
              <a:buChar char="•"/>
              <a:defRPr>
                <a:solidFill>
                  <a:srgbClr val="0066CC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Times New Roman" panose="02020603050405020304" pitchFamily="18" charset="0"/>
              <a:buChar char="–"/>
              <a:defRPr sz="1600">
                <a:solidFill>
                  <a:srgbClr val="0066CC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5000"/>
              <a:buFont typeface="Wingdings" panose="05000000000000000000" pitchFamily="2" charset="2"/>
              <a:buChar char="n"/>
              <a:defRPr sz="1400">
                <a:solidFill>
                  <a:srgbClr val="0066CC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In general, Florida law mirrors the federal law </a:t>
            </a:r>
            <a:br>
              <a:rPr lang="en-US" altLang="en-US"/>
            </a:br>
            <a:endParaRPr lang="en-US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350" y="1676400"/>
            <a:ext cx="4705350" cy="2241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build="p"/>
      <p:bldP spid="1034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Membership – Federal Law</a:t>
            </a:r>
          </a:p>
        </p:txBody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990600"/>
            <a:ext cx="4343400" cy="4953000"/>
          </a:xfrm>
        </p:spPr>
        <p:txBody>
          <a:bodyPr/>
          <a:lstStyle/>
          <a:p>
            <a:pPr eaLnBrk="1" hangingPunct="1"/>
            <a:r>
              <a:rPr lang="en-US" altLang="en-US" sz="2200" smtClean="0"/>
              <a:t>MPO governing board membership in TMA areas is to include three groups of individuals:</a:t>
            </a:r>
          </a:p>
          <a:p>
            <a:pPr eaLnBrk="1" hangingPunct="1"/>
            <a:endParaRPr lang="en-US" altLang="en-US" sz="1000" smtClean="0"/>
          </a:p>
          <a:p>
            <a:pPr lvl="1" eaLnBrk="1" hangingPunct="1"/>
            <a:r>
              <a:rPr lang="en-US" altLang="en-US" smtClean="0"/>
              <a:t>Local elected officials,</a:t>
            </a:r>
          </a:p>
          <a:p>
            <a:pPr lvl="1" eaLnBrk="1" hangingPunct="1"/>
            <a:endParaRPr lang="en-US" altLang="en-US" sz="1000" smtClean="0"/>
          </a:p>
          <a:p>
            <a:pPr lvl="1" eaLnBrk="1" hangingPunct="1"/>
            <a:r>
              <a:rPr lang="en-US" altLang="en-US" smtClean="0"/>
              <a:t>“officials of public agencies that administer or operate major modes of transportation in the metropolitan area, including representation by providers of public transportation.” and</a:t>
            </a:r>
          </a:p>
          <a:p>
            <a:pPr lvl="1" eaLnBrk="1" hangingPunct="1"/>
            <a:endParaRPr lang="en-US" altLang="en-US" sz="1000" smtClean="0"/>
          </a:p>
          <a:p>
            <a:pPr lvl="1" eaLnBrk="1" hangingPunct="1"/>
            <a:r>
              <a:rPr lang="en-US" altLang="en-US" smtClean="0"/>
              <a:t>“appropriate State officials”</a:t>
            </a:r>
          </a:p>
          <a:p>
            <a:pPr lvl="1" eaLnBrk="1" hangingPunct="1"/>
            <a:endParaRPr lang="en-US" altLang="en-US" smtClean="0"/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763" y="1524000"/>
            <a:ext cx="3322637" cy="254158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5158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7239000" y="4572000"/>
              <a:ext cx="1588" cy="1588"/>
            </p14:xfrm>
          </p:contentPart>
        </mc:Choice>
        <mc:Fallback xmlns="">
          <p:pic>
            <p:nvPicPr>
              <p:cNvPr id="45158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197712" y="4530712"/>
                <a:ext cx="84164" cy="84164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1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1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1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51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587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Membership – Florida Law</a:t>
            </a:r>
          </a:p>
        </p:txBody>
      </p:sp>
      <p:sp>
        <p:nvSpPr>
          <p:cNvPr id="453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066800"/>
            <a:ext cx="3505200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smtClean="0"/>
              <a:t>5 to 25 members</a:t>
            </a:r>
            <a:br>
              <a:rPr lang="en-US" altLang="en-US" sz="2000" smtClean="0"/>
            </a:br>
            <a:endParaRPr lang="en-US" altLang="en-US" sz="2000" smtClean="0"/>
          </a:p>
          <a:p>
            <a:pPr>
              <a:lnSpc>
                <a:spcPct val="80000"/>
              </a:lnSpc>
            </a:pPr>
            <a:r>
              <a:rPr lang="en-US" altLang="en-US" sz="2000" smtClean="0"/>
              <a:t>As a rule, voting members must be “elected officials of general-purpose  local governments”</a:t>
            </a:r>
          </a:p>
          <a:p>
            <a:pPr>
              <a:lnSpc>
                <a:spcPct val="80000"/>
              </a:lnSpc>
            </a:pPr>
            <a:endParaRPr lang="en-US" altLang="en-US" sz="1800" smtClean="0"/>
          </a:p>
          <a:p>
            <a:pPr>
              <a:lnSpc>
                <a:spcPct val="80000"/>
              </a:lnSpc>
            </a:pPr>
            <a:r>
              <a:rPr lang="en-US" altLang="en-US" sz="2000" smtClean="0"/>
              <a:t>County commissioners must be “not less than one-third of the MPO membership”</a:t>
            </a:r>
          </a:p>
          <a:p>
            <a:pPr>
              <a:lnSpc>
                <a:spcPct val="80000"/>
              </a:lnSpc>
            </a:pPr>
            <a:endParaRPr lang="en-US" altLang="en-US" sz="1800" smtClean="0"/>
          </a:p>
          <a:p>
            <a:pPr>
              <a:lnSpc>
                <a:spcPct val="80000"/>
              </a:lnSpc>
            </a:pPr>
            <a:r>
              <a:rPr lang="en-US" altLang="en-US" sz="2000" smtClean="0"/>
              <a:t>Alternation of municipal representation permitted</a:t>
            </a:r>
          </a:p>
          <a:p>
            <a:pPr>
              <a:lnSpc>
                <a:spcPct val="80000"/>
              </a:lnSpc>
            </a:pPr>
            <a:endParaRPr lang="en-US" altLang="en-US" sz="2200" smtClean="0"/>
          </a:p>
          <a:p>
            <a:pPr>
              <a:lnSpc>
                <a:spcPct val="80000"/>
              </a:lnSpc>
            </a:pPr>
            <a:endParaRPr lang="en-US" altLang="en-US" sz="2400" smtClean="0"/>
          </a:p>
        </p:txBody>
      </p:sp>
      <p:sp>
        <p:nvSpPr>
          <p:cNvPr id="4536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1066800"/>
            <a:ext cx="4038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2000" smtClean="0"/>
              <a:t>Area modal authorities </a:t>
            </a:r>
            <a:r>
              <a:rPr lang="en-US" altLang="en-US" sz="2000" u="sng" smtClean="0"/>
              <a:t>may</a:t>
            </a:r>
            <a:r>
              <a:rPr lang="en-US" altLang="en-US" sz="2000" smtClean="0"/>
              <a:t> have voting membership</a:t>
            </a:r>
          </a:p>
          <a:p>
            <a:pPr>
              <a:lnSpc>
                <a:spcPct val="90000"/>
              </a:lnSpc>
            </a:pPr>
            <a:endParaRPr lang="en-US" altLang="en-US" sz="1800" smtClean="0"/>
          </a:p>
          <a:p>
            <a:pPr>
              <a:lnSpc>
                <a:spcPct val="90000"/>
              </a:lnSpc>
            </a:pPr>
            <a:r>
              <a:rPr lang="en-US" altLang="en-US" sz="2000" smtClean="0"/>
              <a:t>Representatives of FDOT serve as nonvoting advisors</a:t>
            </a:r>
          </a:p>
          <a:p>
            <a:pPr>
              <a:lnSpc>
                <a:spcPct val="90000"/>
              </a:lnSpc>
            </a:pPr>
            <a:endParaRPr lang="en-US" altLang="en-US" sz="1800" smtClean="0"/>
          </a:p>
          <a:p>
            <a:pPr>
              <a:lnSpc>
                <a:spcPct val="90000"/>
              </a:lnSpc>
            </a:pPr>
            <a:r>
              <a:rPr lang="en-US" altLang="en-US" sz="2000" smtClean="0"/>
              <a:t>Other nonvoting advisors may be appointed to the MPO</a:t>
            </a:r>
          </a:p>
          <a:p>
            <a:pPr>
              <a:lnSpc>
                <a:spcPct val="90000"/>
              </a:lnSpc>
            </a:pPr>
            <a:endParaRPr lang="en-US" altLang="en-US" sz="1800" smtClean="0"/>
          </a:p>
          <a:p>
            <a:pPr>
              <a:lnSpc>
                <a:spcPct val="90000"/>
              </a:lnSpc>
            </a:pPr>
            <a:r>
              <a:rPr lang="en-US" altLang="en-US" sz="2000" smtClean="0"/>
              <a:t>MPOs contained entirely within a charter county of over 1 million population are permitted to develop their own membership structure</a:t>
            </a:r>
          </a:p>
          <a:p>
            <a:pPr>
              <a:lnSpc>
                <a:spcPct val="90000"/>
              </a:lnSpc>
            </a:pPr>
            <a:endParaRPr lang="en-US" altLang="en-US" sz="2000" smtClean="0"/>
          </a:p>
          <a:p>
            <a:pPr>
              <a:lnSpc>
                <a:spcPct val="90000"/>
              </a:lnSpc>
            </a:pPr>
            <a:endParaRPr lang="en-US" altLang="en-US" sz="240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3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53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3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3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53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53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536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536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"/>
            <a:ext cx="8229600" cy="71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/>
              <a:t>Additional Organizational Requirements – Florida Law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1219200"/>
            <a:ext cx="7239000" cy="5029200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en-US" altLang="en-US" sz="2400" smtClean="0"/>
              <a:t>Technical Advisory Committee</a:t>
            </a:r>
            <a:endParaRPr lang="en-US" altLang="en-US" sz="2000" b="1" smtClean="0"/>
          </a:p>
          <a:p>
            <a:pPr lvl="1" eaLnBrk="1" hangingPunct="1">
              <a:lnSpc>
                <a:spcPct val="125000"/>
              </a:lnSpc>
            </a:pPr>
            <a:r>
              <a:rPr lang="en-US" altLang="en-US" sz="2000" smtClean="0"/>
              <a:t>planners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en-US" sz="2000" smtClean="0"/>
              <a:t>engineers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en-US" sz="2000" smtClean="0"/>
              <a:t>representatives of:</a:t>
            </a:r>
          </a:p>
          <a:p>
            <a:pPr lvl="2" eaLnBrk="1" hangingPunct="1">
              <a:lnSpc>
                <a:spcPct val="125000"/>
              </a:lnSpc>
            </a:pPr>
            <a:r>
              <a:rPr lang="en-US" altLang="en-US" sz="1800" smtClean="0"/>
              <a:t>local aviation authorities/departments</a:t>
            </a:r>
          </a:p>
          <a:p>
            <a:pPr lvl="2" eaLnBrk="1" hangingPunct="1">
              <a:lnSpc>
                <a:spcPct val="125000"/>
              </a:lnSpc>
            </a:pPr>
            <a:r>
              <a:rPr lang="en-US" altLang="en-US" sz="1800" smtClean="0"/>
              <a:t>local port authorities/departments</a:t>
            </a:r>
          </a:p>
          <a:p>
            <a:pPr lvl="2" eaLnBrk="1" hangingPunct="1">
              <a:lnSpc>
                <a:spcPct val="125000"/>
              </a:lnSpc>
            </a:pPr>
            <a:r>
              <a:rPr lang="en-US" altLang="en-US" sz="1800" smtClean="0"/>
              <a:t>local public transit authorities/departments </a:t>
            </a:r>
          </a:p>
          <a:p>
            <a:pPr lvl="2" eaLnBrk="1" hangingPunct="1">
              <a:lnSpc>
                <a:spcPct val="125000"/>
              </a:lnSpc>
            </a:pPr>
            <a:r>
              <a:rPr lang="en-US" altLang="en-US" sz="1800" smtClean="0"/>
              <a:t>school superintendents of each county within the jurisdiction of the M.P.O </a:t>
            </a:r>
          </a:p>
          <a:p>
            <a:pPr lvl="1" eaLnBrk="1" hangingPunct="1">
              <a:lnSpc>
                <a:spcPct val="125000"/>
              </a:lnSpc>
            </a:pPr>
            <a:r>
              <a:rPr lang="en-US" altLang="en-US" sz="2000" smtClean="0"/>
              <a:t>“other appropriate representatives of affected local governments.”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95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95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"/>
            <a:ext cx="8229600" cy="71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mtClean="0"/>
              <a:t>Additional Organizational Requirements – Florida Law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066800" y="1189038"/>
            <a:ext cx="4191000" cy="4525962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en-US" altLang="en-US" sz="2400" smtClean="0"/>
              <a:t>Citizens’ Advisory Committee</a:t>
            </a:r>
          </a:p>
          <a:p>
            <a:pPr eaLnBrk="1" hangingPunct="1">
              <a:lnSpc>
                <a:spcPct val="85000"/>
              </a:lnSpc>
            </a:pPr>
            <a:endParaRPr lang="en-US" altLang="en-US" sz="1000" smtClean="0"/>
          </a:p>
          <a:p>
            <a:pPr lvl="1" eaLnBrk="1" hangingPunct="1">
              <a:lnSpc>
                <a:spcPct val="85000"/>
              </a:lnSpc>
            </a:pPr>
            <a:r>
              <a:rPr lang="en-US" altLang="en-US" sz="2000" smtClean="0"/>
              <a:t>Broadly representative of the affected area and interests</a:t>
            </a:r>
          </a:p>
          <a:p>
            <a:pPr lvl="1" eaLnBrk="1" hangingPunct="1">
              <a:lnSpc>
                <a:spcPct val="85000"/>
              </a:lnSpc>
            </a:pPr>
            <a:endParaRPr lang="en-US" altLang="en-US" sz="1800" smtClean="0"/>
          </a:p>
          <a:p>
            <a:pPr lvl="1" eaLnBrk="1" hangingPunct="1">
              <a:lnSpc>
                <a:spcPct val="85000"/>
              </a:lnSpc>
            </a:pPr>
            <a:r>
              <a:rPr lang="en-US" altLang="en-US" sz="2000" smtClean="0"/>
              <a:t>“Minorities, the elderly, and the handicapped must be adequately represented.”</a:t>
            </a:r>
          </a:p>
          <a:p>
            <a:pPr lvl="1" eaLnBrk="1" hangingPunct="1">
              <a:lnSpc>
                <a:spcPct val="85000"/>
              </a:lnSpc>
            </a:pPr>
            <a:endParaRPr lang="en-US" altLang="en-US" sz="1800" smtClean="0"/>
          </a:p>
          <a:p>
            <a:pPr lvl="1" eaLnBrk="1" hangingPunct="1">
              <a:lnSpc>
                <a:spcPct val="85000"/>
              </a:lnSpc>
            </a:pPr>
            <a:r>
              <a:rPr lang="en-US" altLang="en-US" sz="2000" smtClean="0"/>
              <a:t>Members serve at pleasure of MPO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344863"/>
            <a:ext cx="3154363" cy="237013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066800"/>
            <a:ext cx="3105150" cy="20605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5|4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heme/theme1.xml><?xml version="1.0" encoding="utf-8"?>
<a:theme xmlns:a="http://schemas.openxmlformats.org/drawingml/2006/main" name="MPOAC_slide">
  <a:themeElements>
    <a:clrScheme name="MPOAC_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POAC_slide">
      <a:majorFont>
        <a:latin typeface="Zurich BdEx BT"/>
        <a:ea typeface=""/>
        <a:cs typeface=""/>
      </a:majorFont>
      <a:minorFont>
        <a:latin typeface="Zurich BdEx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POAC_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POAC_slide">
  <a:themeElements>
    <a:clrScheme name="MPOAC_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POAC_slide">
      <a:majorFont>
        <a:latin typeface="Zurich BdEx BT"/>
        <a:ea typeface=""/>
        <a:cs typeface=""/>
      </a:majorFont>
      <a:minorFont>
        <a:latin typeface="Zurich BdEx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POAC_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MPOAC_slide</Template>
  <TotalTime>5701</TotalTime>
  <Words>954</Words>
  <Application>Microsoft Office PowerPoint</Application>
  <PresentationFormat>On-screen Show (4:3)</PresentationFormat>
  <Paragraphs>211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Times New Roman</vt:lpstr>
      <vt:lpstr>Wingdings</vt:lpstr>
      <vt:lpstr>Zurich BdEx BT</vt:lpstr>
      <vt:lpstr>MPOAC_slide</vt:lpstr>
      <vt:lpstr>1_MPOAC_slide</vt:lpstr>
      <vt:lpstr>The Authority and Responsibilities of MPOs:</vt:lpstr>
      <vt:lpstr>Relevant Federal Law</vt:lpstr>
      <vt:lpstr>Relevant Florida Law</vt:lpstr>
      <vt:lpstr>Establishment – Federal Law</vt:lpstr>
      <vt:lpstr>Establishment – Florida Law</vt:lpstr>
      <vt:lpstr>Membership – Federal Law</vt:lpstr>
      <vt:lpstr>Membership – Florida Law</vt:lpstr>
      <vt:lpstr>Additional Organizational Requirements – Florida Law</vt:lpstr>
      <vt:lpstr>Additional Organizational Requirements – Florida Law</vt:lpstr>
      <vt:lpstr>Broad Responsibility – Federal Law</vt:lpstr>
      <vt:lpstr>Broad Responsibility – Federal Law</vt:lpstr>
      <vt:lpstr>Broad Responsibility – Florida Law</vt:lpstr>
      <vt:lpstr>Process Requirements – Federal Law</vt:lpstr>
      <vt:lpstr>Process Requirements – Florida Law</vt:lpstr>
      <vt:lpstr>Product Requirements – Federal Law</vt:lpstr>
      <vt:lpstr>Product Requirements – Federal Law</vt:lpstr>
      <vt:lpstr>Product Requirements – Federal Law</vt:lpstr>
      <vt:lpstr>Product Requirements – Florida Law</vt:lpstr>
      <vt:lpstr>Additional Responsibilities – Florida Law</vt:lpstr>
      <vt:lpstr>Planning Factors – Federal Law</vt:lpstr>
      <vt:lpstr>Planning Factors – Federal Law</vt:lpstr>
      <vt:lpstr>Planning Factors – Federal Law</vt:lpstr>
      <vt:lpstr>Planning Factors – Federal Law</vt:lpstr>
      <vt:lpstr>Planning Factors – Florida Law</vt:lpstr>
      <vt:lpstr>Questions?</vt:lpstr>
    </vt:vector>
  </TitlesOfParts>
  <Company>University of Tampa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Brief History of U.S.  Surface Transportation Policy</dc:title>
  <dc:creator>SPAINE</dc:creator>
  <cp:lastModifiedBy>Carroll, Alexandria</cp:lastModifiedBy>
  <cp:revision>219</cp:revision>
  <dcterms:created xsi:type="dcterms:W3CDTF">2005-05-23T15:09:40Z</dcterms:created>
  <dcterms:modified xsi:type="dcterms:W3CDTF">2016-04-11T12:20:50Z</dcterms:modified>
</cp:coreProperties>
</file>