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  <Default Extension="bin" ContentType="application/vnd.openxmlformats-officedocument.oleObject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8"/>
  </p:notesMasterIdLst>
  <p:handoutMasterIdLst>
    <p:handoutMasterId r:id="rId89"/>
  </p:handoutMasterIdLst>
  <p:sldIdLst>
    <p:sldId id="256" r:id="rId2"/>
    <p:sldId id="261" r:id="rId3"/>
    <p:sldId id="264" r:id="rId4"/>
    <p:sldId id="297" r:id="rId5"/>
    <p:sldId id="316" r:id="rId6"/>
    <p:sldId id="258" r:id="rId7"/>
    <p:sldId id="334" r:id="rId8"/>
    <p:sldId id="335" r:id="rId9"/>
    <p:sldId id="336" r:id="rId10"/>
    <p:sldId id="337" r:id="rId11"/>
    <p:sldId id="338" r:id="rId12"/>
    <p:sldId id="340" r:id="rId13"/>
    <p:sldId id="339" r:id="rId14"/>
    <p:sldId id="353" r:id="rId15"/>
    <p:sldId id="344" r:id="rId16"/>
    <p:sldId id="354" r:id="rId17"/>
    <p:sldId id="342" r:id="rId18"/>
    <p:sldId id="345" r:id="rId19"/>
    <p:sldId id="346" r:id="rId20"/>
    <p:sldId id="355" r:id="rId21"/>
    <p:sldId id="356" r:id="rId22"/>
    <p:sldId id="347" r:id="rId23"/>
    <p:sldId id="348" r:id="rId24"/>
    <p:sldId id="363" r:id="rId25"/>
    <p:sldId id="361" r:id="rId26"/>
    <p:sldId id="357" r:id="rId27"/>
    <p:sldId id="359" r:id="rId28"/>
    <p:sldId id="358" r:id="rId29"/>
    <p:sldId id="360" r:id="rId30"/>
    <p:sldId id="420" r:id="rId31"/>
    <p:sldId id="321" r:id="rId32"/>
    <p:sldId id="322" r:id="rId33"/>
    <p:sldId id="390" r:id="rId34"/>
    <p:sldId id="331" r:id="rId35"/>
    <p:sldId id="332" r:id="rId36"/>
    <p:sldId id="333" r:id="rId37"/>
    <p:sldId id="325" r:id="rId38"/>
    <p:sldId id="326" r:id="rId39"/>
    <p:sldId id="327" r:id="rId40"/>
    <p:sldId id="330" r:id="rId41"/>
    <p:sldId id="329" r:id="rId42"/>
    <p:sldId id="328" r:id="rId43"/>
    <p:sldId id="366" r:id="rId44"/>
    <p:sldId id="381" r:id="rId45"/>
    <p:sldId id="383" r:id="rId46"/>
    <p:sldId id="367" r:id="rId47"/>
    <p:sldId id="384" r:id="rId48"/>
    <p:sldId id="368" r:id="rId49"/>
    <p:sldId id="385" r:id="rId50"/>
    <p:sldId id="369" r:id="rId51"/>
    <p:sldId id="386" r:id="rId52"/>
    <p:sldId id="387" r:id="rId53"/>
    <p:sldId id="370" r:id="rId54"/>
    <p:sldId id="388" r:id="rId55"/>
    <p:sldId id="371" r:id="rId56"/>
    <p:sldId id="389" r:id="rId57"/>
    <p:sldId id="372" r:id="rId58"/>
    <p:sldId id="391" r:id="rId59"/>
    <p:sldId id="392" r:id="rId60"/>
    <p:sldId id="373" r:id="rId61"/>
    <p:sldId id="395" r:id="rId62"/>
    <p:sldId id="374" r:id="rId63"/>
    <p:sldId id="402" r:id="rId64"/>
    <p:sldId id="398" r:id="rId65"/>
    <p:sldId id="404" r:id="rId66"/>
    <p:sldId id="399" r:id="rId67"/>
    <p:sldId id="401" r:id="rId68"/>
    <p:sldId id="375" r:id="rId69"/>
    <p:sldId id="407" r:id="rId70"/>
    <p:sldId id="408" r:id="rId71"/>
    <p:sldId id="409" r:id="rId72"/>
    <p:sldId id="376" r:id="rId73"/>
    <p:sldId id="411" r:id="rId74"/>
    <p:sldId id="412" r:id="rId75"/>
    <p:sldId id="377" r:id="rId76"/>
    <p:sldId id="413" r:id="rId77"/>
    <p:sldId id="378" r:id="rId78"/>
    <p:sldId id="414" r:id="rId79"/>
    <p:sldId id="415" r:id="rId80"/>
    <p:sldId id="416" r:id="rId81"/>
    <p:sldId id="379" r:id="rId82"/>
    <p:sldId id="417" r:id="rId83"/>
    <p:sldId id="380" r:id="rId84"/>
    <p:sldId id="418" r:id="rId85"/>
    <p:sldId id="419" r:id="rId86"/>
    <p:sldId id="270" r:id="rId8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Reich" initials="sl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14" autoAdjust="0"/>
  </p:normalViewPr>
  <p:slideViewPr>
    <p:cSldViewPr>
      <p:cViewPr varScale="1">
        <p:scale>
          <a:sx n="105" d="100"/>
          <a:sy n="105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RADY\Desktop\pur%20power%20mpoac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pur%20power%20mpoac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pur%20power%20mpoac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BRSMPOACREV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Revenue%20Option%20Presentation%20Data%20and%20Graphs%20br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RADY\Desktop\pur%20power%20mpoac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teams\TPEEA\Projects\Active\71349-74%20mpoac\RSAC\Meeting%20Sept%2015%202011\Revenue%20Option%20Presentation%20Data%20and%20Graph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Toll%20Agency%20Data%20Files%202010%20Final%20MPOAC.xls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BRADY\Desktop\Toll%20Agency%20Data%20Files%202010%20Final%20MPOAC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Toll%20Agency%20Data%20Files%202010%20Final%20MPOAC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CASH%20FLOW%20MODELS\CASH%20FLOW%20MODEL%201%20Cent%20Per%20Year%20Gas%20Tax%20w%20loan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CASH%20FLOW%20MODELS\CASH%20FLOW%20MODEL%201%20Cent%20Per%20Year%20Gas%20Tax%20w%20loan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Revenue%20Option%20Presentation%20Data%20and%20Graphs%20br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Revenue%20Option%20Presentation%20Data%20and%20Graphs%20b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pur%20power%20mpoac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Revenue%20Option%20Presentation%20Data%20and%20Graphs%20br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Toll%20Agency%20Data%20Files%202010%20Final%20MPOA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pur%20power%20mpoa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BRADY\Desktop\pur%20power%20mpoa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BRS%20MPOAC%20SPREAD%20SHEETS\BRS%20Trans%20Rev%20Char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ADY\Desktop\pur%20power%20mpoa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ich\My%20Documents\My%20Documents\MPOAC%20Revenue%20Commission\16%20Revene%20Options\Fuel%20Efficiency%20-%20CAFE'%20Standards%20-%20Aug2011%20w%20BRS%20adj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Florida's State Transportation Taxes and Fees</a:t>
            </a:r>
          </a:p>
        </c:rich>
      </c:tx>
      <c:layout>
        <c:manualLayout>
          <c:xMode val="edge"/>
          <c:yMode val="edge"/>
          <c:x val="5.8282878475142047E-2"/>
          <c:y val="0.11560709802579011"/>
        </c:manualLayout>
      </c:layout>
    </c:title>
    <c:plotArea>
      <c:layout>
        <c:manualLayout>
          <c:layoutTarget val="inner"/>
          <c:xMode val="edge"/>
          <c:yMode val="edge"/>
          <c:x val="8.7455622555928827E-2"/>
          <c:y val="0.18954465622364075"/>
          <c:w val="0.45436864806434918"/>
          <c:h val="0.72367833547733162"/>
        </c:manualLayout>
      </c:layout>
      <c:pieChart>
        <c:varyColors val="1"/>
        <c:ser>
          <c:idx val="0"/>
          <c:order val="0"/>
          <c:dLbls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Percent val="1"/>
            <c:showLeaderLines val="1"/>
          </c:dLbls>
          <c:cat>
            <c:strRef>
              <c:f>'chart 6&amp;7 data'!$A$3:$A$13</c:f>
              <c:strCache>
                <c:ptCount val="11"/>
                <c:pt idx="0">
                  <c:v>   Highway Fuels Sales Tax</c:v>
                </c:pt>
                <c:pt idx="1">
                  <c:v>  Off-Hwy Fuels Sales Tax</c:v>
                </c:pt>
                <c:pt idx="2">
                  <c:v>  SCETS Fuels Tax</c:v>
                </c:pt>
                <c:pt idx="3">
                  <c:v>  Fuel Use Taxes and Fees</c:v>
                </c:pt>
                <c:pt idx="4">
                  <c:v>  Aviation Fuels Tax</c:v>
                </c:pt>
                <c:pt idx="5">
                  <c:v>  MVL Fees</c:v>
                </c:pt>
                <c:pt idx="6">
                  <c:v>  Rental Car Surcharge</c:v>
                </c:pt>
                <c:pt idx="7">
                  <c:v>  Initial Registration Fee</c:v>
                </c:pt>
                <c:pt idx="8">
                  <c:v>  Title Fees</c:v>
                </c:pt>
                <c:pt idx="9">
                  <c:v>  Local Option Svc Chrg</c:v>
                </c:pt>
                <c:pt idx="10">
                  <c:v>  Documentary Stamp Tax</c:v>
                </c:pt>
              </c:strCache>
            </c:strRef>
          </c:cat>
          <c:val>
            <c:numRef>
              <c:f>'chart 6&amp;7 data'!$B$3:$B$13</c:f>
              <c:numCache>
                <c:formatCode>_(* #,##0.0_);_(* \(#,##0.0\);_(* "-"??_);_(@_)</c:formatCode>
                <c:ptCount val="11"/>
                <c:pt idx="0">
                  <c:v>1138.3</c:v>
                </c:pt>
                <c:pt idx="1">
                  <c:v>9.7000000000000011</c:v>
                </c:pt>
                <c:pt idx="2">
                  <c:v>659.6</c:v>
                </c:pt>
                <c:pt idx="3">
                  <c:v>15.5</c:v>
                </c:pt>
                <c:pt idx="4">
                  <c:v>44.5</c:v>
                </c:pt>
                <c:pt idx="5">
                  <c:v>532.1</c:v>
                </c:pt>
                <c:pt idx="6">
                  <c:v>101.8</c:v>
                </c:pt>
                <c:pt idx="7">
                  <c:v>84.3</c:v>
                </c:pt>
                <c:pt idx="8">
                  <c:v>90</c:v>
                </c:pt>
                <c:pt idx="9">
                  <c:v>41</c:v>
                </c:pt>
                <c:pt idx="10">
                  <c:v>121.36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09580917769896"/>
          <c:y val="0.11321286049531254"/>
          <c:w val="0.33237509945403354"/>
          <c:h val="0.8081184556922820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1600" dirty="0">
                <a:latin typeface="+mj-lt"/>
              </a:rPr>
              <a:t>State Transportation Taxes &amp; Fees </a:t>
            </a:r>
          </a:p>
          <a:p>
            <a:pPr>
              <a:defRPr>
                <a:latin typeface="+mj-lt"/>
              </a:defRPr>
            </a:pPr>
            <a:r>
              <a:rPr lang="en-US" sz="1600" dirty="0">
                <a:latin typeface="+mj-lt"/>
              </a:rPr>
              <a:t>Lost Purchasing Power Per Vehicle Mile Traveled</a:t>
            </a:r>
          </a:p>
          <a:p>
            <a:pPr>
              <a:defRPr>
                <a:latin typeface="+mj-lt"/>
              </a:defRPr>
            </a:pPr>
            <a:r>
              <a:rPr lang="en-US" sz="1200" dirty="0">
                <a:latin typeface="+mj-lt"/>
              </a:rPr>
              <a:t>$11.5 Billion in Lost Purchasing Power  - in Current $</a:t>
            </a:r>
          </a:p>
        </c:rich>
      </c:tx>
      <c:layout>
        <c:manualLayout>
          <c:xMode val="edge"/>
          <c:yMode val="edge"/>
          <c:x val="0.24198556430446194"/>
          <c:y val="0.16565558471857678"/>
        </c:manualLayout>
      </c:layout>
    </c:title>
    <c:plotArea>
      <c:layout>
        <c:manualLayout>
          <c:layoutTarget val="inner"/>
          <c:xMode val="edge"/>
          <c:yMode val="edge"/>
          <c:x val="0.10055402449693802"/>
          <c:y val="0.26458315106445113"/>
          <c:w val="0.7739507874015753"/>
          <c:h val="0.50136249635462238"/>
        </c:manualLayout>
      </c:layout>
      <c:areaChart>
        <c:grouping val="stacked"/>
        <c:ser>
          <c:idx val="1"/>
          <c:order val="0"/>
          <c:tx>
            <c:strRef>
              <c:f>'chart calcs'!$A$77</c:f>
              <c:strCache>
                <c:ptCount val="1"/>
                <c:pt idx="0">
                  <c:v>Revenue Level Needed to Maintain FY 99/00 Purchasing Power Per VMT</c:v>
                </c:pt>
              </c:strCache>
            </c:strRef>
          </c:tx>
          <c:spPr>
            <a:noFill/>
            <a:ln w="25400">
              <a:solidFill>
                <a:schemeClr val="tx1"/>
              </a:solidFill>
            </a:ln>
          </c:spPr>
          <c:cat>
            <c:strRef>
              <c:f>'chart calcs'!$C$108:$W$108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'chart calcs'!$C$77:$W$77</c:f>
              <c:numCache>
                <c:formatCode>_("$"* #,##0_);_("$"* \(#,##0\);_("$"* "-"??_);_(@_)</c:formatCode>
                <c:ptCount val="21"/>
                <c:pt idx="0">
                  <c:v>2452.8990007383768</c:v>
                </c:pt>
                <c:pt idx="1">
                  <c:v>2697.7725574783562</c:v>
                </c:pt>
                <c:pt idx="2">
                  <c:v>2937.4602764367492</c:v>
                </c:pt>
                <c:pt idx="3">
                  <c:v>3171.399208830499</c:v>
                </c:pt>
                <c:pt idx="4">
                  <c:v>3283.2736438438219</c:v>
                </c:pt>
                <c:pt idx="5">
                  <c:v>3410.8441267008461</c:v>
                </c:pt>
                <c:pt idx="6">
                  <c:v>3496.2692336886794</c:v>
                </c:pt>
                <c:pt idx="7">
                  <c:v>3558.929821822574</c:v>
                </c:pt>
                <c:pt idx="8">
                  <c:v>3436.9318593386606</c:v>
                </c:pt>
                <c:pt idx="9">
                  <c:v>3268.5477746690017</c:v>
                </c:pt>
                <c:pt idx="10">
                  <c:v>3288.9486484711947</c:v>
                </c:pt>
                <c:pt idx="11">
                  <c:v>3305.5363849921423</c:v>
                </c:pt>
                <c:pt idx="12">
                  <c:v>3422.145575737989</c:v>
                </c:pt>
                <c:pt idx="13">
                  <c:v>3575.3117995544526</c:v>
                </c:pt>
                <c:pt idx="14">
                  <c:v>3729.1895953407384</c:v>
                </c:pt>
                <c:pt idx="15">
                  <c:v>3881.2758755643104</c:v>
                </c:pt>
                <c:pt idx="16">
                  <c:v>4038.8207076170402</c:v>
                </c:pt>
                <c:pt idx="17">
                  <c:v>4204.7752344742239</c:v>
                </c:pt>
                <c:pt idx="18">
                  <c:v>4375.8859383706422</c:v>
                </c:pt>
                <c:pt idx="19">
                  <c:v>4550.0477977680757</c:v>
                </c:pt>
                <c:pt idx="20">
                  <c:v>4733.1958868527154</c:v>
                </c:pt>
              </c:numCache>
            </c:numRef>
          </c:val>
        </c:ser>
        <c:axId val="63910656"/>
        <c:axId val="63912192"/>
      </c:areaChart>
      <c:areaChart>
        <c:grouping val="stacked"/>
        <c:ser>
          <c:idx val="0"/>
          <c:order val="1"/>
          <c:tx>
            <c:strRef>
              <c:f>'chart calcs'!$A$87</c:f>
              <c:strCache>
                <c:ptCount val="1"/>
                <c:pt idx="0">
                  <c:v>Non-Indexed Revenues</c:v>
                </c:pt>
              </c:strCache>
            </c:strRef>
          </c:tx>
          <c:cat>
            <c:strRef>
              <c:f>'chart calcs'!$P$108:$W$108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'chart calcs'!$C$87:$W$87</c:f>
              <c:numCache>
                <c:formatCode>_("$"* #,##0_);_("$"* \(#,##0\);_("$"* "-"??_);_(@_)</c:formatCode>
                <c:ptCount val="21"/>
                <c:pt idx="0">
                  <c:v>959.95711543194398</c:v>
                </c:pt>
                <c:pt idx="1">
                  <c:v>981.5920041882822</c:v>
                </c:pt>
                <c:pt idx="2">
                  <c:v>992.78683065987389</c:v>
                </c:pt>
                <c:pt idx="3">
                  <c:v>974.52207019631192</c:v>
                </c:pt>
                <c:pt idx="4">
                  <c:v>1028.471093994895</c:v>
                </c:pt>
                <c:pt idx="5">
                  <c:v>1045.1206538277631</c:v>
                </c:pt>
                <c:pt idx="6">
                  <c:v>1119.2351606013651</c:v>
                </c:pt>
                <c:pt idx="7">
                  <c:v>1089.1471530265101</c:v>
                </c:pt>
                <c:pt idx="8">
                  <c:v>1006.5685833793235</c:v>
                </c:pt>
                <c:pt idx="9">
                  <c:v>911.82577847760172</c:v>
                </c:pt>
                <c:pt idx="10">
                  <c:v>833.87348841000585</c:v>
                </c:pt>
                <c:pt idx="11">
                  <c:v>824.98637415257804</c:v>
                </c:pt>
                <c:pt idx="12">
                  <c:v>852.69999999999993</c:v>
                </c:pt>
                <c:pt idx="13">
                  <c:v>870.14997817546919</c:v>
                </c:pt>
                <c:pt idx="14">
                  <c:v>888.4511111111093</c:v>
                </c:pt>
                <c:pt idx="15">
                  <c:v>905.05326086956529</c:v>
                </c:pt>
                <c:pt idx="16">
                  <c:v>913.31678264428979</c:v>
                </c:pt>
                <c:pt idx="17">
                  <c:v>919.44677095868667</c:v>
                </c:pt>
                <c:pt idx="18">
                  <c:v>923.09701492537306</c:v>
                </c:pt>
                <c:pt idx="19">
                  <c:v>927.13877551020619</c:v>
                </c:pt>
                <c:pt idx="20">
                  <c:v>931.81356764928205</c:v>
                </c:pt>
              </c:numCache>
            </c:numRef>
          </c:val>
        </c:ser>
        <c:ser>
          <c:idx val="2"/>
          <c:order val="2"/>
          <c:tx>
            <c:strRef>
              <c:f>'chart calcs'!$A$86</c:f>
              <c:strCache>
                <c:ptCount val="1"/>
                <c:pt idx="0">
                  <c:v>Indexed Revenues</c:v>
                </c:pt>
              </c:strCache>
            </c:strRef>
          </c:tx>
          <c:cat>
            <c:strRef>
              <c:f>'chart calcs'!$P$108:$W$108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'chart calcs'!$C$86:$W$86</c:f>
              <c:numCache>
                <c:formatCode>_("$"* #,##0_);_("$"* \(#,##0\);_("$"* "-"??_);_(@_)</c:formatCode>
                <c:ptCount val="21"/>
                <c:pt idx="0">
                  <c:v>1492.9418853064251</c:v>
                </c:pt>
                <c:pt idx="1">
                  <c:v>1584.1368997191951</c:v>
                </c:pt>
                <c:pt idx="2">
                  <c:v>1699.9549735771409</c:v>
                </c:pt>
                <c:pt idx="3">
                  <c:v>1759.3513384889948</c:v>
                </c:pt>
                <c:pt idx="4">
                  <c:v>1832.9989521293267</c:v>
                </c:pt>
                <c:pt idx="5">
                  <c:v>1853.0125288005918</c:v>
                </c:pt>
                <c:pt idx="6">
                  <c:v>1920.9976799698481</c:v>
                </c:pt>
                <c:pt idx="7">
                  <c:v>1930.3001485107666</c:v>
                </c:pt>
                <c:pt idx="8">
                  <c:v>1853.9984081409968</c:v>
                </c:pt>
                <c:pt idx="9">
                  <c:v>1773.5708121416535</c:v>
                </c:pt>
                <c:pt idx="10">
                  <c:v>1806.7950697106837</c:v>
                </c:pt>
                <c:pt idx="11">
                  <c:v>1773.6698421361698</c:v>
                </c:pt>
                <c:pt idx="12">
                  <c:v>1817.156917459904</c:v>
                </c:pt>
                <c:pt idx="13">
                  <c:v>1852.5746562628506</c:v>
                </c:pt>
                <c:pt idx="14">
                  <c:v>1874.742252409565</c:v>
                </c:pt>
                <c:pt idx="15">
                  <c:v>1889.8688530917261</c:v>
                </c:pt>
                <c:pt idx="16">
                  <c:v>1905.2419129514528</c:v>
                </c:pt>
                <c:pt idx="17">
                  <c:v>1909.3429106669992</c:v>
                </c:pt>
                <c:pt idx="18">
                  <c:v>1901.9534272084948</c:v>
                </c:pt>
                <c:pt idx="19">
                  <c:v>1881.8751447181078</c:v>
                </c:pt>
                <c:pt idx="20">
                  <c:v>1867.179124356828</c:v>
                </c:pt>
              </c:numCache>
            </c:numRef>
          </c:val>
        </c:ser>
        <c:ser>
          <c:idx val="3"/>
          <c:order val="3"/>
          <c:tx>
            <c:strRef>
              <c:f>'chart calcs'!$A$88</c:f>
              <c:strCache>
                <c:ptCount val="1"/>
                <c:pt idx="0">
                  <c:v>2005 Doc Stamp &amp; LOSC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</c:spPr>
          <c:cat>
            <c:strRef>
              <c:f>'chart calcs'!$P$108:$W$108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'chart calcs'!$C$88:$W$88</c:f>
              <c:numCache>
                <c:formatCode>_("$"* #,##0_);_("$"* \(#,##0\);_("$"* "-"??_);_(@_)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634.77575275346555</c:v>
                </c:pt>
                <c:pt idx="7">
                  <c:v>642.2398673445316</c:v>
                </c:pt>
                <c:pt idx="8">
                  <c:v>618.21983052622136</c:v>
                </c:pt>
                <c:pt idx="9">
                  <c:v>138.74778151732235</c:v>
                </c:pt>
                <c:pt idx="10">
                  <c:v>119.91274262150299</c:v>
                </c:pt>
                <c:pt idx="11">
                  <c:v>132.42506311613138</c:v>
                </c:pt>
                <c:pt idx="12">
                  <c:v>12.360000000000023</c:v>
                </c:pt>
                <c:pt idx="13">
                  <c:v>210.07682234831961</c:v>
                </c:pt>
                <c:pt idx="14">
                  <c:v>346.38444444444445</c:v>
                </c:pt>
                <c:pt idx="15">
                  <c:v>370.25760869565232</c:v>
                </c:pt>
                <c:pt idx="16">
                  <c:v>386.73962341383572</c:v>
                </c:pt>
                <c:pt idx="17">
                  <c:v>393.14649017248291</c:v>
                </c:pt>
                <c:pt idx="18">
                  <c:v>409.07772977219088</c:v>
                </c:pt>
                <c:pt idx="19">
                  <c:v>423.21382364266464</c:v>
                </c:pt>
                <c:pt idx="20">
                  <c:v>428.80593348450469</c:v>
                </c:pt>
              </c:numCache>
            </c:numRef>
          </c:val>
        </c:ser>
        <c:axId val="63928192"/>
        <c:axId val="63926656"/>
      </c:areaChart>
      <c:catAx>
        <c:axId val="63910656"/>
        <c:scaling>
          <c:orientation val="minMax"/>
        </c:scaling>
        <c:axPos val="b"/>
        <c:majorTickMark val="none"/>
        <c:tickLblPos val="nextTo"/>
        <c:txPr>
          <a:bodyPr rot="-1260000"/>
          <a:lstStyle/>
          <a:p>
            <a:pPr>
              <a:defRPr/>
            </a:pPr>
            <a:endParaRPr lang="en-US"/>
          </a:p>
        </c:txPr>
        <c:crossAx val="63912192"/>
        <c:crosses val="autoZero"/>
        <c:auto val="1"/>
        <c:lblAlgn val="ctr"/>
        <c:lblOffset val="100"/>
      </c:catAx>
      <c:valAx>
        <c:axId val="63912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$ Millions</a:t>
                </a:r>
              </a:p>
            </c:rich>
          </c:tx>
          <c:layout/>
        </c:title>
        <c:numFmt formatCode="_(&quot;$&quot;* #,##0_);_(&quot;$&quot;* \(#,##0\);_(&quot;$&quot;* &quot;-&quot;??_);_(@_)" sourceLinked="1"/>
        <c:majorTickMark val="none"/>
        <c:tickLblPos val="nextTo"/>
        <c:crossAx val="63910656"/>
        <c:crosses val="autoZero"/>
        <c:crossBetween val="midCat"/>
      </c:valAx>
      <c:valAx>
        <c:axId val="63926656"/>
        <c:scaling>
          <c:orientation val="minMax"/>
          <c:max val="5000"/>
        </c:scaling>
        <c:delete val="1"/>
        <c:axPos val="r"/>
        <c:numFmt formatCode="_(&quot;$&quot;* #,##0_);_(&quot;$&quot;* \(#,##0\);_(&quot;$&quot;* &quot;-&quot;??_);_(@_)" sourceLinked="1"/>
        <c:tickLblPos val="none"/>
        <c:crossAx val="63928192"/>
        <c:crosses val="max"/>
        <c:crossBetween val="midCat"/>
      </c:valAx>
      <c:catAx>
        <c:axId val="63928192"/>
        <c:scaling>
          <c:orientation val="minMax"/>
        </c:scaling>
        <c:delete val="1"/>
        <c:axPos val="b"/>
        <c:tickLblPos val="none"/>
        <c:crossAx val="6392665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0166229221347563E-4"/>
          <c:y val="0.78991921843102941"/>
          <c:w val="0.90654101049868785"/>
          <c:h val="0.16563633712452616"/>
        </c:manualLayout>
      </c:layout>
      <c:spPr>
        <a:solidFill>
          <a:schemeClr val="bg1"/>
        </a:solidFill>
      </c:spPr>
      <c:txPr>
        <a:bodyPr/>
        <a:lstStyle/>
        <a:p>
          <a:pPr>
            <a:defRPr sz="800">
              <a:latin typeface="+mj-lt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+mj-lt"/>
              </a:rPr>
              <a:t>Florida's  State Transportation Taxes &amp; Fees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Revenue Increases Needed to </a:t>
            </a:r>
            <a:r>
              <a:rPr lang="en-US" sz="1600" dirty="0" smtClean="0">
                <a:latin typeface="+mj-lt"/>
              </a:rPr>
              <a:t>Restore &amp;</a:t>
            </a:r>
            <a:r>
              <a:rPr lang="en-US" sz="1600" baseline="0" dirty="0" smtClean="0">
                <a:latin typeface="+mj-lt"/>
              </a:rPr>
              <a:t> Sustain </a:t>
            </a:r>
            <a:r>
              <a:rPr lang="en-US" sz="1600" dirty="0" smtClean="0">
                <a:latin typeface="+mj-lt"/>
              </a:rPr>
              <a:t>Lost</a:t>
            </a:r>
            <a:r>
              <a:rPr lang="en-US" sz="1600" baseline="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Purchasing </a:t>
            </a:r>
            <a:r>
              <a:rPr lang="en-US" sz="1600" dirty="0">
                <a:latin typeface="+mj-lt"/>
              </a:rPr>
              <a:t>Power </a:t>
            </a:r>
          </a:p>
        </c:rich>
      </c:tx>
      <c:layout>
        <c:manualLayout>
          <c:xMode val="edge"/>
          <c:yMode val="edge"/>
          <c:x val="0.15025754593175852"/>
          <c:y val="6.8139545056867895E-2"/>
        </c:manualLayout>
      </c:layout>
      <c:overlay val="1"/>
    </c:title>
    <c:plotArea>
      <c:layout>
        <c:manualLayout>
          <c:layoutTarget val="inner"/>
          <c:xMode val="edge"/>
          <c:yMode val="edge"/>
          <c:x val="0.1081292146174036"/>
          <c:y val="0.31118507312153298"/>
          <c:w val="0.80055916447944009"/>
          <c:h val="0.49962860892388472"/>
        </c:manualLayout>
      </c:layout>
      <c:barChart>
        <c:barDir val="col"/>
        <c:grouping val="clustered"/>
        <c:ser>
          <c:idx val="1"/>
          <c:order val="0"/>
          <c:tx>
            <c:strRef>
              <c:f>'chart calcs'!$A$99</c:f>
              <c:strCache>
                <c:ptCount val="1"/>
                <c:pt idx="0">
                  <c:v>Make Up FY 99/00 through 11/12 Shortfall by FY 19/20</c:v>
                </c:pt>
              </c:strCache>
            </c:strRef>
          </c:tx>
          <c:dLbls>
            <c:numFmt formatCode="&quot;$&quot;#,##0" sourceLinked="0"/>
            <c:showVal val="1"/>
          </c:dLbls>
          <c:cat>
            <c:strRef>
              <c:f>'chart calcs'!$P$5:$W$5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'chart calcs'!$P$99:$W$99</c:f>
              <c:numCache>
                <c:formatCode>_("$"* #,##0_);_("$"* \(#,##0\);_("$"* "-"??_);_(@_)</c:formatCode>
                <c:ptCount val="8"/>
                <c:pt idx="0">
                  <c:v>472.74226160408637</c:v>
                </c:pt>
                <c:pt idx="1">
                  <c:v>482.85329207924917</c:v>
                </c:pt>
                <c:pt idx="2">
                  <c:v>493.58336523656573</c:v>
                </c:pt>
                <c:pt idx="3">
                  <c:v>504.1070908331663</c:v>
                </c:pt>
                <c:pt idx="4">
                  <c:v>514.42446886904622</c:v>
                </c:pt>
                <c:pt idx="5">
                  <c:v>525.36088958708058</c:v>
                </c:pt>
                <c:pt idx="6">
                  <c:v>535.88461518367797</c:v>
                </c:pt>
                <c:pt idx="7">
                  <c:v>545.9956456588435</c:v>
                </c:pt>
              </c:numCache>
            </c:numRef>
          </c:val>
        </c:ser>
        <c:ser>
          <c:idx val="3"/>
          <c:order val="1"/>
          <c:tx>
            <c:strRef>
              <c:f>'chart calcs'!$A$96</c:f>
              <c:strCache>
                <c:ptCount val="1"/>
                <c:pt idx="0">
                  <c:v>Return to FY 99/00 VMT Purchasing Power Level</c:v>
                </c:pt>
              </c:strCache>
            </c:strRef>
          </c:tx>
          <c:dLbls>
            <c:numFmt formatCode="&quot;$&quot;#,##0" sourceLinked="0"/>
            <c:showVal val="1"/>
          </c:dLbls>
          <c:cat>
            <c:strRef>
              <c:f>'chart calcs'!$P$5:$W$5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'chart calcs'!$P$97:$W$97</c:f>
              <c:numCache>
                <c:formatCode>_("$"* #,##0_);_("$"* \(#,##0\);_("$"* "-"??_);_(@_)</c:formatCode>
                <c:ptCount val="8"/>
                <c:pt idx="0">
                  <c:v>654.50920199245729</c:v>
                </c:pt>
                <c:pt idx="1">
                  <c:v>644.68278455266886</c:v>
                </c:pt>
                <c:pt idx="2">
                  <c:v>761.62827823673854</c:v>
                </c:pt>
                <c:pt idx="3">
                  <c:v>905.42249682882448</c:v>
                </c:pt>
                <c:pt idx="4">
                  <c:v>1089.4698902851833</c:v>
                </c:pt>
                <c:pt idx="5">
                  <c:v>1292.5368045437203</c:v>
                </c:pt>
                <c:pt idx="6">
                  <c:v>1521.7335171057462</c:v>
                </c:pt>
                <c:pt idx="7">
                  <c:v>1771.1343501841275</c:v>
                </c:pt>
              </c:numCache>
            </c:numRef>
          </c:val>
        </c:ser>
        <c:ser>
          <c:idx val="0"/>
          <c:order val="2"/>
          <c:tx>
            <c:strRef>
              <c:f>'chart calcs'!$A$98</c:f>
              <c:strCache>
                <c:ptCount val="1"/>
                <c:pt idx="0">
                  <c:v>Restore By FY 19/20 All Purchasing Power Lost Since FY 99/00 </c:v>
                </c:pt>
              </c:strCache>
            </c:strRef>
          </c:tx>
          <c:dLbls>
            <c:showVal val="1"/>
          </c:dLbls>
          <c:val>
            <c:numRef>
              <c:f>'chart calcs'!$P$100:$W$100</c:f>
              <c:numCache>
                <c:formatCode>_("$"* #,##0_);_("$"* \(#,##0\);_("$"* "-"??_);_(@_)</c:formatCode>
                <c:ptCount val="8"/>
                <c:pt idx="0">
                  <c:v>1127.2514635965426</c:v>
                </c:pt>
                <c:pt idx="1">
                  <c:v>1127.536076631915</c:v>
                </c:pt>
                <c:pt idx="2">
                  <c:v>1255.211643473303</c:v>
                </c:pt>
                <c:pt idx="3">
                  <c:v>1409.5295876619932</c:v>
                </c:pt>
                <c:pt idx="4">
                  <c:v>1603.8943591542295</c:v>
                </c:pt>
                <c:pt idx="5">
                  <c:v>1817.8976941308008</c:v>
                </c:pt>
                <c:pt idx="6">
                  <c:v>2057.6181322894336</c:v>
                </c:pt>
                <c:pt idx="7">
                  <c:v>2317.1299958429709</c:v>
                </c:pt>
              </c:numCache>
            </c:numRef>
          </c:val>
        </c:ser>
        <c:gapWidth val="127"/>
        <c:overlap val="-47"/>
        <c:axId val="63984000"/>
        <c:axId val="63985536"/>
      </c:barChart>
      <c:catAx>
        <c:axId val="63984000"/>
        <c:scaling>
          <c:orientation val="minMax"/>
        </c:scaling>
        <c:axPos val="b"/>
        <c:majorTickMark val="cross"/>
        <c:tickLblPos val="nextTo"/>
        <c:crossAx val="63985536"/>
        <c:crosses val="autoZero"/>
        <c:auto val="1"/>
        <c:lblAlgn val="ctr"/>
        <c:lblOffset val="100"/>
      </c:catAx>
      <c:valAx>
        <c:axId val="639855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$ Millions</a:t>
                </a:r>
              </a:p>
            </c:rich>
          </c:tx>
          <c:layout/>
        </c:title>
        <c:numFmt formatCode="_(&quot;$&quot;* #,##0_);_(&quot;$&quot;* \(#,##0\);_(&quot;$&quot;* &quot;-&quot;??_);_(@_)" sourceLinked="1"/>
        <c:tickLblPos val="nextTo"/>
        <c:crossAx val="63984000"/>
        <c:crosses val="autoZero"/>
        <c:crossBetween val="between"/>
      </c:valAx>
    </c:plotArea>
    <c:legend>
      <c:legendPos val="b"/>
      <c:layout/>
      <c:spPr>
        <a:solidFill>
          <a:prstClr val="white"/>
        </a:solidFill>
      </c:spPr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1800" dirty="0">
                <a:latin typeface="+mj-lt"/>
              </a:rPr>
              <a:t>Sales Tax Rates </a:t>
            </a:r>
          </a:p>
          <a:p>
            <a:pPr>
              <a:defRPr>
                <a:latin typeface="+mj-lt"/>
              </a:defRPr>
            </a:pPr>
            <a:r>
              <a:rPr lang="en-US" sz="1800" dirty="0">
                <a:latin typeface="+mj-lt"/>
              </a:rPr>
              <a:t>For States</a:t>
            </a:r>
            <a:r>
              <a:rPr lang="en-US" sz="1800" baseline="0" dirty="0">
                <a:latin typeface="+mj-lt"/>
              </a:rPr>
              <a:t> Without Income Tax</a:t>
            </a:r>
            <a:endParaRPr lang="en-US" sz="1800" dirty="0">
              <a:latin typeface="+mj-lt"/>
            </a:endParaRPr>
          </a:p>
        </c:rich>
      </c:tx>
      <c:layout>
        <c:manualLayout>
          <c:xMode val="edge"/>
          <c:yMode val="edge"/>
          <c:x val="0.31770833333333331"/>
          <c:y val="3.333333333333334E-2"/>
        </c:manualLayout>
      </c:layout>
    </c:title>
    <c:plotArea>
      <c:layout>
        <c:manualLayout>
          <c:layoutTarget val="inner"/>
          <c:xMode val="edge"/>
          <c:yMode val="edge"/>
          <c:x val="0.11465550752679698"/>
          <c:y val="0.23696942176706801"/>
          <c:w val="0.8354593175853029"/>
          <c:h val="0.59641557305336756"/>
        </c:manualLayout>
      </c:layout>
      <c:barChart>
        <c:barDir val="col"/>
        <c:grouping val="stacked"/>
        <c:ser>
          <c:idx val="0"/>
          <c:order val="0"/>
          <c:tx>
            <c:strRef>
              <c:f>'STATE RATES'!$B$8</c:f>
              <c:strCache>
                <c:ptCount val="1"/>
                <c:pt idx="0">
                  <c:v>General Sales Tax</c:v>
                </c:pt>
              </c:strCache>
            </c:strRef>
          </c:tx>
          <c:dPt>
            <c:idx val="4"/>
            <c:spPr>
              <a:ln w="25400">
                <a:solidFill>
                  <a:schemeClr val="tx1"/>
                </a:solidFill>
              </a:ln>
            </c:spPr>
          </c:dPt>
          <c:cat>
            <c:strRef>
              <c:f>'STATE RATES'!$A$9:$A$17</c:f>
              <c:strCache>
                <c:ptCount val="9"/>
                <c:pt idx="0">
                  <c:v>Tennessee </c:v>
                </c:pt>
                <c:pt idx="1">
                  <c:v>Washington </c:v>
                </c:pt>
                <c:pt idx="2">
                  <c:v>Texas </c:v>
                </c:pt>
                <c:pt idx="3">
                  <c:v>Nevada </c:v>
                </c:pt>
                <c:pt idx="4">
                  <c:v>Florida </c:v>
                </c:pt>
                <c:pt idx="5">
                  <c:v>Alaska</c:v>
                </c:pt>
                <c:pt idx="6">
                  <c:v>Wyoming </c:v>
                </c:pt>
                <c:pt idx="7">
                  <c:v>South Dakota </c:v>
                </c:pt>
                <c:pt idx="8">
                  <c:v>New Hampshire </c:v>
                </c:pt>
              </c:strCache>
            </c:strRef>
          </c:cat>
          <c:val>
            <c:numRef>
              <c:f>'STATE RATES'!$B$9:$B$17</c:f>
              <c:numCache>
                <c:formatCode>0.00%</c:formatCode>
                <c:ptCount val="9"/>
                <c:pt idx="0">
                  <c:v>7.0000000000000021E-2</c:v>
                </c:pt>
                <c:pt idx="1">
                  <c:v>6.5000000000000002E-2</c:v>
                </c:pt>
                <c:pt idx="2">
                  <c:v>6.25E-2</c:v>
                </c:pt>
                <c:pt idx="3">
                  <c:v>6.8500000000000019E-2</c:v>
                </c:pt>
                <c:pt idx="4">
                  <c:v>6.0000000000000032E-2</c:v>
                </c:pt>
                <c:pt idx="5">
                  <c:v>0</c:v>
                </c:pt>
                <c:pt idx="6">
                  <c:v>4.0000000000000022E-2</c:v>
                </c:pt>
                <c:pt idx="7">
                  <c:v>4.0000000000000022E-2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'STATE RATES'!$C$8</c:f>
              <c:strCache>
                <c:ptCount val="1"/>
                <c:pt idx="0">
                  <c:v>Max Local Surtax</c:v>
                </c:pt>
              </c:strCache>
            </c:strRef>
          </c:tx>
          <c:dPt>
            <c:idx val="4"/>
            <c:spPr>
              <a:ln w="25400">
                <a:solidFill>
                  <a:schemeClr val="tx1"/>
                </a:solidFill>
              </a:ln>
            </c:spPr>
          </c:dPt>
          <c:cat>
            <c:strRef>
              <c:f>'STATE RATES'!$A$9:$A$17</c:f>
              <c:strCache>
                <c:ptCount val="9"/>
                <c:pt idx="0">
                  <c:v>Tennessee </c:v>
                </c:pt>
                <c:pt idx="1">
                  <c:v>Washington </c:v>
                </c:pt>
                <c:pt idx="2">
                  <c:v>Texas </c:v>
                </c:pt>
                <c:pt idx="3">
                  <c:v>Nevada </c:v>
                </c:pt>
                <c:pt idx="4">
                  <c:v>Florida </c:v>
                </c:pt>
                <c:pt idx="5">
                  <c:v>Alaska</c:v>
                </c:pt>
                <c:pt idx="6">
                  <c:v>Wyoming </c:v>
                </c:pt>
                <c:pt idx="7">
                  <c:v>South Dakota </c:v>
                </c:pt>
                <c:pt idx="8">
                  <c:v>New Hampshire </c:v>
                </c:pt>
              </c:strCache>
            </c:strRef>
          </c:cat>
          <c:val>
            <c:numRef>
              <c:f>'STATE RATES'!$C$9:$C$17</c:f>
              <c:numCache>
                <c:formatCode>0.00%</c:formatCode>
                <c:ptCount val="9"/>
                <c:pt idx="0">
                  <c:v>2.7500000000000011E-2</c:v>
                </c:pt>
                <c:pt idx="1">
                  <c:v>3.0000000000000002E-2</c:v>
                </c:pt>
                <c:pt idx="2">
                  <c:v>2.0000000000000011E-2</c:v>
                </c:pt>
                <c:pt idx="3">
                  <c:v>1.2499999999999966E-2</c:v>
                </c:pt>
                <c:pt idx="4">
                  <c:v>1.4999999999999998E-2</c:v>
                </c:pt>
                <c:pt idx="5">
                  <c:v>7.0000000000000021E-2</c:v>
                </c:pt>
                <c:pt idx="6">
                  <c:v>3.0000000000000016E-2</c:v>
                </c:pt>
                <c:pt idx="7">
                  <c:v>1.9999999999999997E-2</c:v>
                </c:pt>
                <c:pt idx="8">
                  <c:v>0</c:v>
                </c:pt>
              </c:numCache>
            </c:numRef>
          </c:val>
        </c:ser>
        <c:overlap val="100"/>
        <c:axId val="185020416"/>
        <c:axId val="185021952"/>
      </c:barChart>
      <c:catAx>
        <c:axId val="185020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85021952"/>
        <c:crosses val="autoZero"/>
        <c:auto val="1"/>
        <c:lblAlgn val="ctr"/>
        <c:lblOffset val="100"/>
      </c:catAx>
      <c:valAx>
        <c:axId val="185021952"/>
        <c:scaling>
          <c:orientation val="minMax"/>
          <c:max val="0.1"/>
        </c:scaling>
        <c:axPos val="l"/>
        <c:numFmt formatCode="0.00%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85020416"/>
        <c:crosses val="autoZero"/>
        <c:crossBetween val="between"/>
        <c:majorUnit val="1.0000000000000005E-2"/>
      </c:valAx>
    </c:plotArea>
    <c:legend>
      <c:legendPos val="r"/>
      <c:layout>
        <c:manualLayout>
          <c:xMode val="edge"/>
          <c:yMode val="edge"/>
          <c:x val="0.14152985564304463"/>
          <c:y val="9.0609361329834076E-2"/>
          <c:w val="0.74069313210848919"/>
          <c:h val="0.12552129051581939"/>
        </c:manualLayout>
      </c:layout>
      <c:txPr>
        <a:bodyPr/>
        <a:lstStyle/>
        <a:p>
          <a:pPr>
            <a:defRPr sz="14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Fuel Tax Indexing Options</a:t>
            </a:r>
            <a:r>
              <a:rPr lang="en-US" sz="1600" baseline="0"/>
              <a:t> - $millions</a:t>
            </a:r>
            <a:endParaRPr lang="en-US" sz="16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1 f,g,h,i,j'!$A$2:$C$2</c:f>
              <c:strCache>
                <c:ptCount val="1"/>
                <c:pt idx="0">
                  <c:v>1.f. Index Federal Motor Fuel Taxes - Revenues to STTF STTF</c:v>
                </c:pt>
              </c:strCache>
            </c:strRef>
          </c:tx>
          <c:dLbls>
            <c:numFmt formatCode="#,##0" sourceLinked="0"/>
            <c:txPr>
              <a:bodyPr rot="-2700000"/>
              <a:lstStyle/>
              <a:p>
                <a:pPr>
                  <a:defRPr sz="800" b="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f,g,h,i,j'!$D$2:$K$2</c:f>
              <c:numCache>
                <c:formatCode>_("$"* #,##0.0_);_("$"* \(#,##0.0\);_("$"* "-"??_);_(@_)</c:formatCode>
                <c:ptCount val="8"/>
                <c:pt idx="0">
                  <c:v>33.176507272399554</c:v>
                </c:pt>
                <c:pt idx="1">
                  <c:v>73.444564177541125</c:v>
                </c:pt>
                <c:pt idx="2">
                  <c:v>120.02565397995751</c:v>
                </c:pt>
                <c:pt idx="3">
                  <c:v>169.48824390055231</c:v>
                </c:pt>
                <c:pt idx="4">
                  <c:v>220.01276693844653</c:v>
                </c:pt>
                <c:pt idx="5">
                  <c:v>273.21434305938709</c:v>
                </c:pt>
                <c:pt idx="6">
                  <c:v>328.72109965554711</c:v>
                </c:pt>
                <c:pt idx="7">
                  <c:v>384.02035752817164</c:v>
                </c:pt>
              </c:numCache>
            </c:numRef>
          </c:val>
        </c:ser>
        <c:ser>
          <c:idx val="1"/>
          <c:order val="1"/>
          <c:tx>
            <c:strRef>
              <c:f>'Option 1 f,g,h,i,j'!$A$3:$C$3</c:f>
              <c:strCache>
                <c:ptCount val="1"/>
                <c:pt idx="0">
                  <c:v>1.g. Index Constitutional, County &amp; Municipal Motor Fuel Taxes - Local Gov'ts (4¢/gal) LOCAL</c:v>
                </c:pt>
              </c:strCache>
            </c:strRef>
          </c:tx>
          <c:dLbls>
            <c:numFmt formatCode="#,##0" sourceLinked="0"/>
            <c:txPr>
              <a:bodyPr rot="-2700000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f,g,h,i,j'!$D$3:$K$3</c:f>
              <c:numCache>
                <c:formatCode>_("$"* #,##0.0_);_("$"* \(#,##0.0\);_("$"* "-"??_);_(@_)</c:formatCode>
                <c:ptCount val="8"/>
                <c:pt idx="0">
                  <c:v>6.7621303397755232</c:v>
                </c:pt>
                <c:pt idx="1">
                  <c:v>14.955030658114248</c:v>
                </c:pt>
                <c:pt idx="2">
                  <c:v>24.42501259213833</c:v>
                </c:pt>
                <c:pt idx="3">
                  <c:v>34.476430304359113</c:v>
                </c:pt>
                <c:pt idx="4">
                  <c:v>44.735928310895908</c:v>
                </c:pt>
                <c:pt idx="5">
                  <c:v>55.536436653442053</c:v>
                </c:pt>
                <c:pt idx="6">
                  <c:v>66.797520403476824</c:v>
                </c:pt>
                <c:pt idx="7">
                  <c:v>78.006439336485144</c:v>
                </c:pt>
              </c:numCache>
            </c:numRef>
          </c:val>
        </c:ser>
        <c:ser>
          <c:idx val="2"/>
          <c:order val="2"/>
          <c:tx>
            <c:strRef>
              <c:f>'Option 1 f,g,h,i,j'!$A$4:$C$4</c:f>
              <c:strCache>
                <c:ptCount val="1"/>
                <c:pt idx="0">
                  <c:v>1.h. Index Local Option Fuel Taxes STTF</c:v>
                </c:pt>
              </c:strCache>
            </c:strRef>
          </c:tx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f,g,h,i,j'!$D$4:$K$4</c:f>
              <c:numCache>
                <c:formatCode>_("$"* #,##0.0_);_("$"* \(#,##0.0\);_("$"* "-"??_);_(@_)</c:formatCode>
                <c:ptCount val="8"/>
                <c:pt idx="0">
                  <c:v>0.75411361690643663</c:v>
                </c:pt>
                <c:pt idx="1">
                  <c:v>1.6677868798535451</c:v>
                </c:pt>
                <c:pt idx="2">
                  <c:v>2.7238804434896982</c:v>
                </c:pt>
                <c:pt idx="3">
                  <c:v>3.8448157974586175</c:v>
                </c:pt>
                <c:pt idx="4">
                  <c:v>4.9889562917411814</c:v>
                </c:pt>
                <c:pt idx="5">
                  <c:v>6.1934303260136661</c:v>
                </c:pt>
                <c:pt idx="6">
                  <c:v>7.4492677870388579</c:v>
                </c:pt>
                <c:pt idx="7">
                  <c:v>8.6992878211783875</c:v>
                </c:pt>
              </c:numCache>
            </c:numRef>
          </c:val>
        </c:ser>
        <c:ser>
          <c:idx val="3"/>
          <c:order val="3"/>
          <c:tx>
            <c:strRef>
              <c:f>'Option 1 f,g,h,i,j'!$A$5:$C$5</c:f>
              <c:strCache>
                <c:ptCount val="1"/>
                <c:pt idx="0">
                  <c:v>1.h. Index Local Option Fuel Taxes LOCAL</c:v>
                </c:pt>
              </c:strCache>
            </c:strRef>
          </c:tx>
          <c:dLbls>
            <c:numFmt formatCode="#,##0" sourceLinked="0"/>
            <c:txPr>
              <a:bodyPr rot="-2700000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f,g,h,i,j'!$D$5:$K$5</c:f>
              <c:numCache>
                <c:formatCode>_("$"* #,##0.0_);_("$"* \(#,##0.0\);_("$"* "-"??_);_(@_)</c:formatCode>
                <c:ptCount val="8"/>
                <c:pt idx="0">
                  <c:v>14.018643206070719</c:v>
                </c:pt>
                <c:pt idx="1">
                  <c:v>30.978337819183999</c:v>
                </c:pt>
                <c:pt idx="2">
                  <c:v>50.569019869755763</c:v>
                </c:pt>
                <c:pt idx="3">
                  <c:v>71.355011416235484</c:v>
                </c:pt>
                <c:pt idx="4">
                  <c:v>92.558046941024458</c:v>
                </c:pt>
                <c:pt idx="5">
                  <c:v>114.8747189482292</c:v>
                </c:pt>
                <c:pt idx="6">
                  <c:v>138.13033147003938</c:v>
                </c:pt>
                <c:pt idx="7">
                  <c:v>161.26089176292538</c:v>
                </c:pt>
              </c:numCache>
            </c:numRef>
          </c:val>
        </c:ser>
        <c:ser>
          <c:idx val="4"/>
          <c:order val="4"/>
          <c:tx>
            <c:strRef>
              <c:f>'Option 1 f,g,h,i,j'!$A$6:$C$6</c:f>
              <c:strCache>
                <c:ptCount val="1"/>
                <c:pt idx="0">
                  <c:v>1.h. Index Local Option Fuel Taxes TOTAL</c:v>
                </c:pt>
              </c:strCache>
            </c:strRef>
          </c:tx>
          <c:dLbls>
            <c:dLbl>
              <c:idx val="6"/>
              <c:layout>
                <c:manualLayout>
                  <c:x val="5.5555555555556555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8.3333333333333367E-3"/>
                  <c:y val="1.0655238434032335E-2"/>
                </c:manualLayout>
              </c:layout>
              <c:showVal val="1"/>
            </c:dLbl>
            <c:numFmt formatCode="#,##0" sourceLinked="0"/>
            <c:txPr>
              <a:bodyPr rot="-2700000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f,g,h,i,j'!$D$6:$K$6</c:f>
              <c:numCache>
                <c:formatCode>_("$"* #,##0.0_);_("$"* \(#,##0.0\);_("$"* "-"??_);_(@_)</c:formatCode>
                <c:ptCount val="8"/>
                <c:pt idx="0">
                  <c:v>14.77275682297717</c:v>
                </c:pt>
                <c:pt idx="1">
                  <c:v>32.646124699037514</c:v>
                </c:pt>
                <c:pt idx="2">
                  <c:v>53.292900313245461</c:v>
                </c:pt>
                <c:pt idx="3">
                  <c:v>75.199827213694036</c:v>
                </c:pt>
                <c:pt idx="4">
                  <c:v>97.547003232765661</c:v>
                </c:pt>
                <c:pt idx="5">
                  <c:v>121.06814927424313</c:v>
                </c:pt>
                <c:pt idx="6">
                  <c:v>145.57959925707775</c:v>
                </c:pt>
                <c:pt idx="7">
                  <c:v>169.96017958410377</c:v>
                </c:pt>
              </c:numCache>
            </c:numRef>
          </c:val>
        </c:ser>
        <c:ser>
          <c:idx val="5"/>
          <c:order val="5"/>
          <c:tx>
            <c:strRef>
              <c:f>'Option 1 f,g,h,i,j'!$A$7:$C$7</c:f>
              <c:strCache>
                <c:ptCount val="1"/>
                <c:pt idx="0">
                  <c:v>1.i. Index Aviation Fuel Tax STTF</c:v>
                </c:pt>
              </c:strCache>
            </c:strRef>
          </c:tx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f,g,h,i,j'!$D$7:$K$7</c:f>
              <c:numCache>
                <c:formatCode>_("$"* #,##0.0_);_("$"* \(#,##0.0\);_("$"* "-"??_);_(@_)</c:formatCode>
                <c:ptCount val="8"/>
                <c:pt idx="0">
                  <c:v>0.82309442131001764</c:v>
                </c:pt>
                <c:pt idx="1">
                  <c:v>1.8472212192170796</c:v>
                </c:pt>
                <c:pt idx="2">
                  <c:v>3.0725665677661596</c:v>
                </c:pt>
                <c:pt idx="3">
                  <c:v>4.4003577413035924</c:v>
                </c:pt>
                <c:pt idx="4">
                  <c:v>5.7595638569668068</c:v>
                </c:pt>
                <c:pt idx="5">
                  <c:v>7.2027373616307386</c:v>
                </c:pt>
                <c:pt idx="6">
                  <c:v>8.7439146852239418</c:v>
                </c:pt>
                <c:pt idx="7">
                  <c:v>10.271906176092919</c:v>
                </c:pt>
              </c:numCache>
            </c:numRef>
          </c:val>
        </c:ser>
        <c:ser>
          <c:idx val="6"/>
          <c:order val="6"/>
          <c:tx>
            <c:strRef>
              <c:f>'Option 1 f,g,h,i,j'!$A$8:$C$8</c:f>
              <c:strCache>
                <c:ptCount val="1"/>
                <c:pt idx="0">
                  <c:v>1.j. Index All Fuel Tax Sources That Currently Are Not Indexed (1f, 1g, 1h &amp; 1i combined) STTF</c:v>
                </c:pt>
              </c:strCache>
            </c:strRef>
          </c:tx>
          <c:dLbls>
            <c:numFmt formatCode="#,##0" sourceLinked="0"/>
            <c:txPr>
              <a:bodyPr rot="-2700000"/>
              <a:lstStyle/>
              <a:p>
                <a:pPr>
                  <a:defRPr sz="800" b="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f,g,h,i,j'!$D$8:$K$8</c:f>
              <c:numCache>
                <c:formatCode>_("$"* #,##0.0_);_("$"* \(#,##0.0\);_("$"* "-"??_);_(@_)</c:formatCode>
                <c:ptCount val="8"/>
                <c:pt idx="0">
                  <c:v>34.753715310616016</c:v>
                </c:pt>
                <c:pt idx="1">
                  <c:v>76.959572276611524</c:v>
                </c:pt>
                <c:pt idx="2">
                  <c:v>125.82210099121323</c:v>
                </c:pt>
                <c:pt idx="3">
                  <c:v>177.73341743931425</c:v>
                </c:pt>
                <c:pt idx="4">
                  <c:v>230.76128708715461</c:v>
                </c:pt>
                <c:pt idx="5">
                  <c:v>286.61051074703124</c:v>
                </c:pt>
                <c:pt idx="6">
                  <c:v>344.91428212781091</c:v>
                </c:pt>
                <c:pt idx="7">
                  <c:v>402.99155152544364</c:v>
                </c:pt>
              </c:numCache>
            </c:numRef>
          </c:val>
        </c:ser>
        <c:ser>
          <c:idx val="7"/>
          <c:order val="7"/>
          <c:tx>
            <c:strRef>
              <c:f>'Option 1 f,g,h,i,j'!$A$9:$C$9</c:f>
              <c:strCache>
                <c:ptCount val="1"/>
                <c:pt idx="0">
                  <c:v>1.j. Index All Fuel Tax Sources That Currently Are Not Indexed (1f, 1g, 1h &amp; 1i combined) LOCAL</c:v>
                </c:pt>
              </c:strCache>
            </c:strRef>
          </c:tx>
          <c:dLbls>
            <c:numFmt formatCode="#,##0" sourceLinked="0"/>
            <c:txPr>
              <a:bodyPr rot="-2700000"/>
              <a:lstStyle/>
              <a:p>
                <a:pPr>
                  <a:defRPr sz="800" b="0"/>
                </a:pPr>
                <a:endParaRPr lang="en-US"/>
              </a:p>
            </c:txPr>
            <c:showVal val="1"/>
          </c:dLbls>
          <c:cat>
            <c:strRef>
              <c:f>'Option 1 f,g,h,i,j'!$D$1:$K$1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 f,g,h,i,j'!$D$9:$K$9</c:f>
              <c:numCache>
                <c:formatCode>_("$"* #,##0.0_);_("$"* \(#,##0.0\);_("$"* "-"??_);_(@_)</c:formatCode>
                <c:ptCount val="8"/>
                <c:pt idx="0">
                  <c:v>20.780773545846213</c:v>
                </c:pt>
                <c:pt idx="1">
                  <c:v>45.933368477298139</c:v>
                </c:pt>
                <c:pt idx="2">
                  <c:v>74.994032461894164</c:v>
                </c:pt>
                <c:pt idx="3">
                  <c:v>105.8314417205946</c:v>
                </c:pt>
                <c:pt idx="4">
                  <c:v>137.29397525191993</c:v>
                </c:pt>
                <c:pt idx="5">
                  <c:v>170.41115560167123</c:v>
                </c:pt>
                <c:pt idx="6">
                  <c:v>204.92785187351586</c:v>
                </c:pt>
                <c:pt idx="7">
                  <c:v>239.26733109941077</c:v>
                </c:pt>
              </c:numCache>
            </c:numRef>
          </c:val>
        </c:ser>
        <c:gapWidth val="75"/>
        <c:overlap val="-25"/>
        <c:axId val="64151552"/>
        <c:axId val="64153088"/>
      </c:barChart>
      <c:catAx>
        <c:axId val="64151552"/>
        <c:scaling>
          <c:orientation val="minMax"/>
        </c:scaling>
        <c:axPos val="b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153088"/>
        <c:crosses val="autoZero"/>
        <c:auto val="1"/>
        <c:lblAlgn val="ctr"/>
        <c:lblOffset val="100"/>
        <c:tickLblSkip val="1"/>
      </c:catAx>
      <c:valAx>
        <c:axId val="64153088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151552"/>
        <c:crosses val="autoZero"/>
        <c:crossBetween val="between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1441873812128072E-2"/>
          <c:y val="0.73743754199693379"/>
          <c:w val="0.86190464308043524"/>
          <c:h val="0.25042912509434462"/>
        </c:manualLayout>
      </c:layout>
      <c:txPr>
        <a:bodyPr/>
        <a:lstStyle/>
        <a:p>
          <a:pPr>
            <a:defRPr sz="1000" b="0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2.a-2.d</a:t>
            </a:r>
            <a:r>
              <a:rPr lang="en-US" sz="1600" baseline="0" dirty="0" smtClean="0"/>
              <a:t> </a:t>
            </a:r>
            <a:r>
              <a:rPr lang="en-US" sz="1600" dirty="0" smtClean="0"/>
              <a:t>Indexing</a:t>
            </a:r>
            <a:r>
              <a:rPr lang="en-US" sz="1600" baseline="0" dirty="0" smtClean="0"/>
              <a:t> </a:t>
            </a:r>
            <a:r>
              <a:rPr lang="en-US" sz="1600" baseline="0" dirty="0"/>
              <a:t>Existing Fees - Yield to STTF - $</a:t>
            </a:r>
            <a:r>
              <a:rPr lang="en-US" sz="1600" baseline="0" dirty="0" smtClean="0"/>
              <a:t>millions</a:t>
            </a:r>
            <a:endParaRPr lang="en-US" sz="160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0968647342794301E-2"/>
          <c:y val="8.0145759224995214E-2"/>
          <c:w val="0.92435984878415978"/>
          <c:h val="0.77193537806000478"/>
        </c:manualLayout>
      </c:layout>
      <c:barChart>
        <c:barDir val="col"/>
        <c:grouping val="stacked"/>
        <c:ser>
          <c:idx val="0"/>
          <c:order val="0"/>
          <c:tx>
            <c:strRef>
              <c:f>'Option2 a-e'!$A$4:$B$4</c:f>
              <c:strCache>
                <c:ptCount val="1"/>
                <c:pt idx="0">
                  <c:v>2.a. Index FDOT Share of Motor Vehicle License Fees</c:v>
                </c:pt>
              </c:strCache>
            </c:strRef>
          </c:tx>
          <c:dLbls>
            <c:showVal val="1"/>
          </c:dLbls>
          <c:cat>
            <c:strRef>
              <c:f>'Option2 a-e'!$C$3:$J$3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'Option2 a-e'!$C$4:$J$4</c:f>
              <c:numCache>
                <c:formatCode>_("$"* #,##0.0_);_("$"* \(#,##0.0\);_("$"* "-"??_);_(@_)</c:formatCode>
                <c:ptCount val="8"/>
                <c:pt idx="0">
                  <c:v>9.6972913499027982</c:v>
                </c:pt>
                <c:pt idx="1">
                  <c:v>21.656669225959263</c:v>
                </c:pt>
                <c:pt idx="2">
                  <c:v>35.953279429024974</c:v>
                </c:pt>
                <c:pt idx="3">
                  <c:v>51.041635308983828</c:v>
                </c:pt>
                <c:pt idx="4">
                  <c:v>66.53946407103183</c:v>
                </c:pt>
                <c:pt idx="5">
                  <c:v>83.060775434474465</c:v>
                </c:pt>
                <c:pt idx="6">
                  <c:v>100.44495561830325</c:v>
                </c:pt>
                <c:pt idx="7">
                  <c:v>118.09887486486079</c:v>
                </c:pt>
              </c:numCache>
            </c:numRef>
          </c:val>
        </c:ser>
        <c:ser>
          <c:idx val="1"/>
          <c:order val="1"/>
          <c:tx>
            <c:strRef>
              <c:f>'Option2 a-e'!$A$5:$B$5</c:f>
              <c:strCache>
                <c:ptCount val="1"/>
                <c:pt idx="0">
                  <c:v>2.b. Index FDOT Share of Rental Car Surcharge ($1.60/day)</c:v>
                </c:pt>
              </c:strCache>
            </c:strRef>
          </c:tx>
          <c:dLbls>
            <c:dLbl>
              <c:idx val="0"/>
              <c:delete val="1"/>
            </c:dLbl>
            <c:showVal val="1"/>
          </c:dLbls>
          <c:cat>
            <c:strRef>
              <c:f>'Option2 a-e'!$C$3:$J$3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'Option2 a-e'!$C$5:$J$5</c:f>
              <c:numCache>
                <c:formatCode>_("$"* #,##0.0_);_("$"* \(#,##0.0\);_("$"* "-"??_);_(@_)</c:formatCode>
                <c:ptCount val="8"/>
                <c:pt idx="0">
                  <c:v>1.8623175067962745</c:v>
                </c:pt>
                <c:pt idx="1">
                  <c:v>4.1671025483410453</c:v>
                </c:pt>
                <c:pt idx="2">
                  <c:v>6.8865568073193657</c:v>
                </c:pt>
                <c:pt idx="3">
                  <c:v>9.8157313349345454</c:v>
                </c:pt>
                <c:pt idx="4">
                  <c:v>12.819021885718541</c:v>
                </c:pt>
                <c:pt idx="5">
                  <c:v>16.000181502428298</c:v>
                </c:pt>
                <c:pt idx="6">
                  <c:v>19.38489197960223</c:v>
                </c:pt>
                <c:pt idx="7">
                  <c:v>22.754200353560087</c:v>
                </c:pt>
              </c:numCache>
            </c:numRef>
          </c:val>
        </c:ser>
        <c:ser>
          <c:idx val="2"/>
          <c:order val="2"/>
          <c:tx>
            <c:strRef>
              <c:f>'Option2 a-e'!$A$6:$B$6</c:f>
              <c:strCache>
                <c:ptCount val="1"/>
                <c:pt idx="0">
                  <c:v>2.c. Index FDOT Share of Initial Registration Fee ($100.00)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5.1350263555660906E-2"/>
                  <c:y val="0"/>
                </c:manualLayout>
              </c:layout>
              <c:showVal val="1"/>
            </c:dLbl>
            <c:showVal val="1"/>
          </c:dLbls>
          <c:cat>
            <c:strRef>
              <c:f>'Option2 a-e'!$C$3:$J$3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'Option2 a-e'!$C$6:$J$6</c:f>
              <c:numCache>
                <c:formatCode>_("$"* #,##0.0_);_("$"* \(#,##0.0\);_("$"* "-"??_);_(@_)</c:formatCode>
                <c:ptCount val="8"/>
                <c:pt idx="0">
                  <c:v>1.6249476962636464</c:v>
                </c:pt>
                <c:pt idx="1">
                  <c:v>3.7515729916058254</c:v>
                </c:pt>
                <c:pt idx="2">
                  <c:v>6.2969397841373684</c:v>
                </c:pt>
                <c:pt idx="3">
                  <c:v>9.0186379612241154</c:v>
                </c:pt>
                <c:pt idx="4">
                  <c:v>11.849158175238554</c:v>
                </c:pt>
                <c:pt idx="5">
                  <c:v>14.74229337686292</c:v>
                </c:pt>
                <c:pt idx="6">
                  <c:v>17.747700960742996</c:v>
                </c:pt>
                <c:pt idx="7">
                  <c:v>20.736629703614184</c:v>
                </c:pt>
              </c:numCache>
            </c:numRef>
          </c:val>
        </c:ser>
        <c:ser>
          <c:idx val="3"/>
          <c:order val="3"/>
          <c:tx>
            <c:strRef>
              <c:f>'Option2 a-e'!$A$7:$B$7</c:f>
              <c:strCache>
                <c:ptCount val="1"/>
                <c:pt idx="0">
                  <c:v>2.d. Index FDOT Share of Title Fee ($21.00)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5.1350263555660906E-2"/>
                  <c:y val="-1.4477836763680255E-2"/>
                </c:manualLayout>
              </c:layout>
              <c:dLblPos val="ctr"/>
              <c:showVal val="1"/>
            </c:dLbl>
            <c:showVal val="1"/>
          </c:dLbls>
          <c:cat>
            <c:strRef>
              <c:f>'Option2 a-e'!$C$3:$J$3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'Option2 a-e'!$C$7:$J$7</c:f>
              <c:numCache>
                <c:formatCode>_("$"* #,##0.0_);_("$"* \(#,##0.0\);_("$"* "-"??_);_(@_)</c:formatCode>
                <c:ptCount val="8"/>
                <c:pt idx="0">
                  <c:v>1.6830068296377625</c:v>
                </c:pt>
                <c:pt idx="1">
                  <c:v>3.7873748049267433</c:v>
                </c:pt>
                <c:pt idx="2">
                  <c:v>6.2416821640451321</c:v>
                </c:pt>
                <c:pt idx="3">
                  <c:v>8.876988350123117</c:v>
                </c:pt>
                <c:pt idx="4">
                  <c:v>11.542549230542354</c:v>
                </c:pt>
                <c:pt idx="5">
                  <c:v>14.365315576101317</c:v>
                </c:pt>
                <c:pt idx="6">
                  <c:v>17.334963729097822</c:v>
                </c:pt>
                <c:pt idx="7">
                  <c:v>20.312431530471784</c:v>
                </c:pt>
              </c:numCache>
            </c:numRef>
          </c:val>
        </c:ser>
        <c:ser>
          <c:idx val="4"/>
          <c:order val="4"/>
          <c:tx>
            <c:strRef>
              <c:f>'Option2 a-e'!$A$8:$B$8</c:f>
              <c:strCache>
                <c:ptCount val="1"/>
                <c:pt idx="0">
                  <c:v>2.d. Index FDOT Share of Title Fee ($21.00)</c:v>
                </c:pt>
              </c:strCache>
            </c:strRef>
          </c:tx>
          <c:spPr>
            <a:noFill/>
            <a:ln>
              <a:noFill/>
            </a:ln>
          </c:spPr>
          <c:dLbls>
            <c:dLbl>
              <c:idx val="3"/>
              <c:layout>
                <c:manualLayout>
                  <c:x val="0"/>
                  <c:y val="3.8422220877612566E-2"/>
                </c:manualLayout>
              </c:layout>
              <c:showVal val="1"/>
            </c:dLbl>
            <c:dLbl>
              <c:idx val="4"/>
              <c:layout>
                <c:manualLayout>
                  <c:x val="-1.4671503873045974E-3"/>
                  <c:y val="5.4599998089238946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8.0888886058131687E-2"/>
                </c:manualLayout>
              </c:layout>
              <c:showVal val="1"/>
            </c:dLbl>
            <c:dLbl>
              <c:idx val="6"/>
              <c:layout>
                <c:manualLayout>
                  <c:x val="1.0758978551595418E-16"/>
                  <c:y val="0.103133329724118"/>
                </c:manualLayout>
              </c:layout>
              <c:showVal val="1"/>
            </c:dLbl>
            <c:dLbl>
              <c:idx val="7"/>
              <c:layout>
                <c:manualLayout>
                  <c:x val="-4.4014511619139057E-3"/>
                  <c:y val="0.12942221769301077"/>
                </c:manualLayout>
              </c:layout>
              <c:showVal val="1"/>
            </c:dLbl>
            <c:showVal val="1"/>
          </c:dLbls>
          <c:cat>
            <c:strRef>
              <c:f>'Option2 a-e'!$C$3:$J$3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'Option2 a-e'!$C$8:$J$8</c:f>
              <c:numCache>
                <c:formatCode>_("$"* #,##0.0_);_("$"* \(#,##0.0\);_("$"* "-"??_);_(@_)</c:formatCode>
                <c:ptCount val="8"/>
                <c:pt idx="0">
                  <c:v>14.86756338260048</c:v>
                </c:pt>
                <c:pt idx="1">
                  <c:v>33.36271957083288</c:v>
                </c:pt>
                <c:pt idx="2">
                  <c:v>55.378458184526849</c:v>
                </c:pt>
                <c:pt idx="3">
                  <c:v>78.752992955265583</c:v>
                </c:pt>
                <c:pt idx="4">
                  <c:v>102.75019336253128</c:v>
                </c:pt>
                <c:pt idx="5">
                  <c:v>128.16856588986695</c:v>
                </c:pt>
                <c:pt idx="6">
                  <c:v>154.91251228774618</c:v>
                </c:pt>
                <c:pt idx="7">
                  <c:v>181.90213645250699</c:v>
                </c:pt>
              </c:numCache>
            </c:numRef>
          </c:val>
        </c:ser>
        <c:gapWidth val="75"/>
        <c:overlap val="100"/>
        <c:axId val="64163200"/>
        <c:axId val="64197760"/>
      </c:barChart>
      <c:catAx>
        <c:axId val="64163200"/>
        <c:scaling>
          <c:orientation val="minMax"/>
        </c:scaling>
        <c:axPos val="b"/>
        <c:majorTickMark val="none"/>
        <c:tickLblPos val="nextTo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197760"/>
        <c:crosses val="autoZero"/>
        <c:auto val="1"/>
        <c:lblAlgn val="ctr"/>
        <c:lblOffset val="100"/>
      </c:catAx>
      <c:valAx>
        <c:axId val="64197760"/>
        <c:scaling>
          <c:orientation val="minMax"/>
          <c:max val="200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163200"/>
        <c:crosses val="autoZero"/>
        <c:crossBetween val="between"/>
      </c:valAx>
    </c:plotArea>
    <c:legend>
      <c:legendPos val="b"/>
      <c:legendEntry>
        <c:idx val="4"/>
        <c:delete val="1"/>
      </c:legendEntry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 b="0">
                <a:latin typeface="+mj-lt"/>
              </a:defRPr>
            </a:pPr>
            <a:r>
              <a:rPr lang="en-US" sz="1800" b="0" dirty="0" smtClean="0">
                <a:latin typeface="+mj-lt"/>
              </a:rPr>
              <a:t>2.f- 2.j</a:t>
            </a:r>
            <a:r>
              <a:rPr lang="en-US" sz="1800" b="0" baseline="0" dirty="0" smtClean="0">
                <a:latin typeface="+mj-lt"/>
              </a:rPr>
              <a:t> </a:t>
            </a:r>
            <a:r>
              <a:rPr lang="en-US" sz="1800" b="0" dirty="0" smtClean="0">
                <a:latin typeface="+mj-lt"/>
              </a:rPr>
              <a:t>Index</a:t>
            </a:r>
            <a:r>
              <a:rPr lang="en-US" sz="1800" b="0" baseline="0" dirty="0" smtClean="0">
                <a:latin typeface="+mj-lt"/>
              </a:rPr>
              <a:t> </a:t>
            </a:r>
            <a:r>
              <a:rPr lang="en-US" sz="1800" b="0" baseline="0" dirty="0">
                <a:latin typeface="+mj-lt"/>
              </a:rPr>
              <a:t>Existing Fees - Total </a:t>
            </a:r>
            <a:r>
              <a:rPr lang="en-US" sz="1800" b="0" baseline="0" dirty="0" smtClean="0">
                <a:latin typeface="+mj-lt"/>
              </a:rPr>
              <a:t>Fee with Proceeds </a:t>
            </a:r>
            <a:r>
              <a:rPr lang="en-US" sz="1800" b="0" baseline="0" dirty="0">
                <a:latin typeface="+mj-lt"/>
              </a:rPr>
              <a:t>to </a:t>
            </a:r>
            <a:r>
              <a:rPr lang="en-US" sz="1800" b="0" baseline="0" dirty="0" smtClean="0">
                <a:latin typeface="+mj-lt"/>
              </a:rPr>
              <a:t>STTF</a:t>
            </a:r>
          </a:p>
          <a:p>
            <a:pPr>
              <a:defRPr sz="1400" b="0">
                <a:latin typeface="+mj-lt"/>
              </a:defRPr>
            </a:pPr>
            <a:r>
              <a:rPr lang="en-US" sz="1400" b="0" baseline="0" dirty="0" smtClean="0">
                <a:latin typeface="+mj-lt"/>
              </a:rPr>
              <a:t>In </a:t>
            </a:r>
            <a:r>
              <a:rPr lang="en-US" sz="1400" b="0" baseline="0" dirty="0">
                <a:latin typeface="+mj-lt"/>
              </a:rPr>
              <a:t>$ millions</a:t>
            </a:r>
            <a:endParaRPr lang="en-US" sz="1400" b="0" dirty="0">
              <a:latin typeface="+mj-lt"/>
            </a:endParaRPr>
          </a:p>
        </c:rich>
      </c:tx>
      <c:layout>
        <c:manualLayout>
          <c:xMode val="edge"/>
          <c:yMode val="edge"/>
          <c:x val="0.19223293963254595"/>
          <c:y val="5.4803003791192774E-2"/>
        </c:manualLayout>
      </c:layout>
    </c:title>
    <c:plotArea>
      <c:layout>
        <c:manualLayout>
          <c:layoutTarget val="inner"/>
          <c:xMode val="edge"/>
          <c:yMode val="edge"/>
          <c:x val="0.14977930883639556"/>
          <c:y val="0.17787824438611841"/>
          <c:w val="0.79241535433070853"/>
          <c:h val="0.5365503062117235"/>
        </c:manualLayout>
      </c:layout>
      <c:barChart>
        <c:barDir val="col"/>
        <c:grouping val="clustered"/>
        <c:ser>
          <c:idx val="0"/>
          <c:order val="0"/>
          <c:tx>
            <c:strRef>
              <c:f>'OPTION 2 F-J'!$A$3:$B$3</c:f>
              <c:strCache>
                <c:ptCount val="1"/>
                <c:pt idx="0">
                  <c:v>f. Motor Vehicle License Fees (varies)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'OPTION 2 F-J'!$C$2:$J$2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2 F-J'!$C$3:$J$3</c:f>
              <c:numCache>
                <c:formatCode>0</c:formatCode>
                <c:ptCount val="8"/>
                <c:pt idx="0">
                  <c:v>16.585795113279229</c:v>
                </c:pt>
                <c:pt idx="1">
                  <c:v>36.788267539005645</c:v>
                </c:pt>
                <c:pt idx="2">
                  <c:v>60.655864516632171</c:v>
                </c:pt>
                <c:pt idx="3">
                  <c:v>85.821434836413744</c:v>
                </c:pt>
                <c:pt idx="4">
                  <c:v>111.53963035808844</c:v>
                </c:pt>
                <c:pt idx="5">
                  <c:v>138.82823030946406</c:v>
                </c:pt>
                <c:pt idx="6">
                  <c:v>167.42450627054075</c:v>
                </c:pt>
                <c:pt idx="7">
                  <c:v>196.31190291920029</c:v>
                </c:pt>
              </c:numCache>
            </c:numRef>
          </c:val>
        </c:ser>
        <c:ser>
          <c:idx val="1"/>
          <c:order val="1"/>
          <c:tx>
            <c:strRef>
              <c:f>'OPTION 2 F-J'!$A$4:$B$4</c:f>
              <c:strCache>
                <c:ptCount val="1"/>
                <c:pt idx="0">
                  <c:v>g. Rental Car Surcharge ($2.00)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'OPTION 2 F-J'!$C$2:$J$2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2 F-J'!$C$4:$J$4</c:f>
              <c:numCache>
                <c:formatCode>0</c:formatCode>
                <c:ptCount val="8"/>
                <c:pt idx="0">
                  <c:v>2.3195365092944877</c:v>
                </c:pt>
                <c:pt idx="1">
                  <c:v>5.2715148990541394</c:v>
                </c:pt>
                <c:pt idx="2">
                  <c:v>8.6669836597752266</c:v>
                </c:pt>
                <c:pt idx="3">
                  <c:v>12.35632045868357</c:v>
                </c:pt>
                <c:pt idx="4">
                  <c:v>16.18264091242877</c:v>
                </c:pt>
                <c:pt idx="5">
                  <c:v>20.153510080902123</c:v>
                </c:pt>
                <c:pt idx="6">
                  <c:v>24.246477311302129</c:v>
                </c:pt>
                <c:pt idx="7">
                  <c:v>28.677118430525152</c:v>
                </c:pt>
              </c:numCache>
            </c:numRef>
          </c:val>
        </c:ser>
        <c:ser>
          <c:idx val="2"/>
          <c:order val="2"/>
          <c:tx>
            <c:strRef>
              <c:f>'OPTION 2 F-J'!$A$5:$B$5</c:f>
              <c:strCache>
                <c:ptCount val="1"/>
                <c:pt idx="0">
                  <c:v>h. Initial Registration Fee ($225)</c:v>
                </c:pt>
              </c:strCache>
            </c:strRef>
          </c:tx>
          <c:dLbls>
            <c:dLbl>
              <c:idx val="1"/>
              <c:layout>
                <c:manualLayout>
                  <c:x val="-1.4671503873045974E-3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'OPTION 2 F-J'!$C$2:$J$2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2 F-J'!$C$5:$J$5</c:f>
              <c:numCache>
                <c:formatCode>0</c:formatCode>
                <c:ptCount val="8"/>
                <c:pt idx="0">
                  <c:v>3.6561323165931987</c:v>
                </c:pt>
                <c:pt idx="1">
                  <c:v>8.4410392311131091</c:v>
                </c:pt>
                <c:pt idx="2">
                  <c:v>14.168114514309076</c:v>
                </c:pt>
                <c:pt idx="3">
                  <c:v>20.291935412754295</c:v>
                </c:pt>
                <c:pt idx="4">
                  <c:v>26.660605894286746</c:v>
                </c:pt>
                <c:pt idx="5">
                  <c:v>33.170160097941576</c:v>
                </c:pt>
                <c:pt idx="6">
                  <c:v>39.932327161671793</c:v>
                </c:pt>
                <c:pt idx="7">
                  <c:v>46.657416833131961</c:v>
                </c:pt>
              </c:numCache>
            </c:numRef>
          </c:val>
        </c:ser>
        <c:ser>
          <c:idx val="3"/>
          <c:order val="3"/>
          <c:tx>
            <c:strRef>
              <c:f>'OPTION 2 F-J'!$A$6:$B$6</c:f>
              <c:strCache>
                <c:ptCount val="1"/>
                <c:pt idx="0">
                  <c:v>i. Title Fee ($70)</c:v>
                </c:pt>
              </c:strCache>
            </c:strRef>
          </c:tx>
          <c:dLbls>
            <c:dLbl>
              <c:idx val="1"/>
              <c:layout>
                <c:manualLayout>
                  <c:x val="-1.4671503873045974E-3"/>
                  <c:y val="2.0698319485623474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'OPTION 2 F-J'!$C$2:$J$2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2 F-J'!$C$6:$J$6</c:f>
              <c:numCache>
                <c:formatCode>0</c:formatCode>
                <c:ptCount val="8"/>
                <c:pt idx="0">
                  <c:v>5.6100227654592416</c:v>
                </c:pt>
                <c:pt idx="1">
                  <c:v>12.624582683089157</c:v>
                </c:pt>
                <c:pt idx="2">
                  <c:v>20.805607213483789</c:v>
                </c:pt>
                <c:pt idx="3">
                  <c:v>29.589961167077131</c:v>
                </c:pt>
                <c:pt idx="4">
                  <c:v>38.475164101807806</c:v>
                </c:pt>
                <c:pt idx="5">
                  <c:v>47.884385253670871</c:v>
                </c:pt>
                <c:pt idx="6">
                  <c:v>57.783212430326017</c:v>
                </c:pt>
                <c:pt idx="7">
                  <c:v>67.708105101572599</c:v>
                </c:pt>
              </c:numCache>
            </c:numRef>
          </c:val>
        </c:ser>
        <c:ser>
          <c:idx val="4"/>
          <c:order val="4"/>
          <c:tx>
            <c:strRef>
              <c:f>'OPTION 2 F-J'!$A$7:$B$7</c:f>
              <c:strCache>
                <c:ptCount val="1"/>
                <c:pt idx="0">
                  <c:v>j. All Fees</c:v>
                </c:pt>
              </c:strCache>
            </c:strRef>
          </c:tx>
          <c:dLbls>
            <c:numFmt formatCode="&quot;$&quot;#,##0" sourceLinked="0"/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'OPTION 2 F-J'!$C$2:$J$2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2 F-J'!$C$7:$J$7</c:f>
              <c:numCache>
                <c:formatCode>0</c:formatCode>
                <c:ptCount val="8"/>
                <c:pt idx="0">
                  <c:v>28.171486704626165</c:v>
                </c:pt>
                <c:pt idx="1">
                  <c:v>63.125404352262095</c:v>
                </c:pt>
                <c:pt idx="2">
                  <c:v>104.29656990420111</c:v>
                </c:pt>
                <c:pt idx="3">
                  <c:v>148.05965187492922</c:v>
                </c:pt>
                <c:pt idx="4">
                  <c:v>192.85804126661247</c:v>
                </c:pt>
                <c:pt idx="5">
                  <c:v>240.03628574197697</c:v>
                </c:pt>
                <c:pt idx="6">
                  <c:v>289.38652317384071</c:v>
                </c:pt>
                <c:pt idx="7">
                  <c:v>339.35454328443154</c:v>
                </c:pt>
              </c:numCache>
            </c:numRef>
          </c:val>
        </c:ser>
        <c:gapWidth val="75"/>
        <c:axId val="64288256"/>
        <c:axId val="64289792"/>
      </c:barChart>
      <c:catAx>
        <c:axId val="64288256"/>
        <c:scaling>
          <c:orientation val="minMax"/>
        </c:scaling>
        <c:axPos val="b"/>
        <c:majorTickMark val="none"/>
        <c:tickLblPos val="nextTo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64289792"/>
        <c:crosses val="autoZero"/>
        <c:auto val="1"/>
        <c:lblAlgn val="ctr"/>
        <c:lblOffset val="100"/>
      </c:catAx>
      <c:valAx>
        <c:axId val="64289792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sz="1100" b="0"/>
            </a:pPr>
            <a:endParaRPr lang="en-US"/>
          </a:p>
        </c:txPr>
        <c:crossAx val="64288256"/>
        <c:crosses val="autoZero"/>
        <c:crossBetween val="between"/>
      </c:valAx>
    </c:plotArea>
    <c:legend>
      <c:legendPos val="b"/>
      <c:legendEntry>
        <c:idx val="4"/>
        <c:txPr>
          <a:bodyPr/>
          <a:lstStyle/>
          <a:p>
            <a:pPr>
              <a:defRPr sz="1200" b="1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2323944663167104"/>
          <c:y val="0.79024715660542455"/>
          <c:w val="0.64076662292213471"/>
          <c:h val="0.13197506561679792"/>
        </c:manualLayout>
      </c:layout>
      <c:txPr>
        <a:bodyPr/>
        <a:lstStyle/>
        <a:p>
          <a:pPr>
            <a:defRPr sz="1200">
              <a:latin typeface="+mj-lt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3.a-3.d Vehicle </a:t>
            </a:r>
            <a:r>
              <a:rPr lang="en-US" sz="1600" dirty="0"/>
              <a:t>Sales Tax Options</a:t>
            </a:r>
            <a:r>
              <a:rPr lang="en-US" sz="1600" baseline="0" dirty="0"/>
              <a:t>- STTF and GR Impacts - $ millions</a:t>
            </a:r>
            <a:endParaRPr lang="en-US" sz="16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5484730314654103E-2"/>
          <c:y val="8.0145759224995186E-2"/>
          <c:w val="0.9086466681361276"/>
          <c:h val="0.55252936999022229"/>
        </c:manualLayout>
      </c:layout>
      <c:barChart>
        <c:barDir val="col"/>
        <c:grouping val="clustered"/>
        <c:ser>
          <c:idx val="0"/>
          <c:order val="0"/>
          <c:tx>
            <c:strRef>
              <c:f>'Option 3'!$A$4:$C$4</c:f>
              <c:strCache>
                <c:ptCount val="1"/>
                <c:pt idx="0">
                  <c:v>3.a. Shift Autos &amp; Accessories Sales Tax Collections to STTF- Trust Fund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3'!$D$4:$K$4</c:f>
              <c:numCache>
                <c:formatCode>_("$"* #,##0.0_);_("$"* \(#,##0.0\);_("$"* "-"??_);_(@_)</c:formatCode>
                <c:ptCount val="8"/>
                <c:pt idx="0">
                  <c:v>3207.9</c:v>
                </c:pt>
                <c:pt idx="1">
                  <c:v>3388.7</c:v>
                </c:pt>
                <c:pt idx="2">
                  <c:v>3568.3</c:v>
                </c:pt>
                <c:pt idx="3">
                  <c:v>3746.7150000000001</c:v>
                </c:pt>
                <c:pt idx="4">
                  <c:v>3934.0507500000012</c:v>
                </c:pt>
                <c:pt idx="5">
                  <c:v>4130.7532875000006</c:v>
                </c:pt>
                <c:pt idx="6">
                  <c:v>4337.2909518750012</c:v>
                </c:pt>
                <c:pt idx="7">
                  <c:v>4554.1554994687549</c:v>
                </c:pt>
              </c:numCache>
            </c:numRef>
          </c:val>
        </c:ser>
        <c:ser>
          <c:idx val="1"/>
          <c:order val="1"/>
          <c:tx>
            <c:strRef>
              <c:f>'Option 3'!$A$5:$C$5</c:f>
              <c:strCache>
                <c:ptCount val="1"/>
                <c:pt idx="0">
                  <c:v>3.a. Shift Autos &amp; Accessories Sales Tax Collections to STTF- General Fund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3'!$D$5:$K$5</c:f>
              <c:numCache>
                <c:formatCode>_("$"* #,##0.0_);_("$"* \(#,##0.0\);_("$"* "-"??_);_(@_)</c:formatCode>
                <c:ptCount val="8"/>
                <c:pt idx="0">
                  <c:v>-3207.9</c:v>
                </c:pt>
                <c:pt idx="1">
                  <c:v>-3388.7</c:v>
                </c:pt>
                <c:pt idx="2">
                  <c:v>-3568.3</c:v>
                </c:pt>
                <c:pt idx="3">
                  <c:v>-3746.7150000000001</c:v>
                </c:pt>
                <c:pt idx="4">
                  <c:v>-3934.0507500000012</c:v>
                </c:pt>
                <c:pt idx="5">
                  <c:v>-4130.7532875000006</c:v>
                </c:pt>
                <c:pt idx="6">
                  <c:v>-4337.2909518750012</c:v>
                </c:pt>
                <c:pt idx="7">
                  <c:v>-4554.1554994687549</c:v>
                </c:pt>
              </c:numCache>
            </c:numRef>
          </c:val>
        </c:ser>
        <c:ser>
          <c:idx val="2"/>
          <c:order val="2"/>
          <c:tx>
            <c:strRef>
              <c:f>'Option 3'!$A$6:$C$6</c:f>
              <c:strCache>
                <c:ptCount val="1"/>
                <c:pt idx="0">
                  <c:v>3.b. Shift Autos &amp; Accessories Sales Tax Collections to STTF.  Increase State Sales Tax One Percent -  Trust Fund</c:v>
                </c:pt>
              </c:strCache>
            </c:strRef>
          </c:tx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3'!$D$6:$K$6</c:f>
              <c:numCache>
                <c:formatCode>_("$"* #,##0.0_);_("$"* \(#,##0.0\);_("$"* "-"??_);_(@_)</c:formatCode>
                <c:ptCount val="8"/>
                <c:pt idx="0">
                  <c:v>3742.55</c:v>
                </c:pt>
                <c:pt idx="1">
                  <c:v>3388.7</c:v>
                </c:pt>
                <c:pt idx="2">
                  <c:v>3568.3</c:v>
                </c:pt>
                <c:pt idx="3">
                  <c:v>3746.7150000000001</c:v>
                </c:pt>
                <c:pt idx="4">
                  <c:v>3934.0507500000012</c:v>
                </c:pt>
                <c:pt idx="5">
                  <c:v>4130.7532875000006</c:v>
                </c:pt>
                <c:pt idx="6">
                  <c:v>4337.2909518750012</c:v>
                </c:pt>
                <c:pt idx="7">
                  <c:v>4554.1554994687549</c:v>
                </c:pt>
              </c:numCache>
            </c:numRef>
          </c:val>
        </c:ser>
        <c:ser>
          <c:idx val="3"/>
          <c:order val="3"/>
          <c:tx>
            <c:strRef>
              <c:f>'Option 3'!$A$7:$C$7</c:f>
              <c:strCache>
                <c:ptCount val="1"/>
                <c:pt idx="0">
                  <c:v>3.b. Shift Autos &amp; Accessories Sales Tax Collections to STTF.  Increase State Sales Tax One Percent -  General Fund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numFmt formatCode="&quot;$&quot;#,##0" sourceLinked="0"/>
            <c:spPr>
              <a:noFill/>
            </c:spPr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3'!$D$7:$K$7</c:f>
              <c:numCache>
                <c:formatCode>_("$"* #,##0.0_);_("$"* \(#,##0.0\);_("$"* "-"??_);_(@_)</c:formatCode>
                <c:ptCount val="8"/>
                <c:pt idx="0">
                  <c:v>-400.2166666666667</c:v>
                </c:pt>
                <c:pt idx="1">
                  <c:v>-400.68333333333351</c:v>
                </c:pt>
                <c:pt idx="2">
                  <c:v>-408.4666666666667</c:v>
                </c:pt>
                <c:pt idx="3">
                  <c:v>-428.89000000000033</c:v>
                </c:pt>
                <c:pt idx="4">
                  <c:v>-450.33449999999993</c:v>
                </c:pt>
                <c:pt idx="5">
                  <c:v>-472.85122499999943</c:v>
                </c:pt>
                <c:pt idx="6">
                  <c:v>-496.49378624999986</c:v>
                </c:pt>
                <c:pt idx="7">
                  <c:v>-521.31847556250091</c:v>
                </c:pt>
              </c:numCache>
            </c:numRef>
          </c:val>
        </c:ser>
        <c:ser>
          <c:idx val="4"/>
          <c:order val="4"/>
          <c:tx>
            <c:strRef>
              <c:f>'Option 3'!$A$8:$C$8</c:f>
              <c:strCache>
                <c:ptCount val="1"/>
                <c:pt idx="0">
                  <c:v>3.c. Shift 1/4 of Autos &amp; Accessories Sales Tax to STTF. Increase State Sales Tax 1/4 Percent- Trust Fund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3'!$D$8:$K$8</c:f>
              <c:numCache>
                <c:formatCode>_("$"* #,##0.0_);_("$"* \(#,##0.0\);_("$"* "-"??_);_(@_)</c:formatCode>
                <c:ptCount val="8"/>
                <c:pt idx="0">
                  <c:v>801.97499999999991</c:v>
                </c:pt>
                <c:pt idx="1">
                  <c:v>847.17499999999995</c:v>
                </c:pt>
                <c:pt idx="2">
                  <c:v>892.07500000000005</c:v>
                </c:pt>
                <c:pt idx="3">
                  <c:v>936.67875000000026</c:v>
                </c:pt>
                <c:pt idx="4">
                  <c:v>983.51268750000008</c:v>
                </c:pt>
                <c:pt idx="5">
                  <c:v>1032.6883218749997</c:v>
                </c:pt>
                <c:pt idx="6">
                  <c:v>1084.3227379687503</c:v>
                </c:pt>
                <c:pt idx="7">
                  <c:v>1138.538874867188</c:v>
                </c:pt>
              </c:numCache>
            </c:numRef>
          </c:val>
        </c:ser>
        <c:ser>
          <c:idx val="5"/>
          <c:order val="5"/>
          <c:tx>
            <c:strRef>
              <c:f>'Option 3'!$A$9:$C$9</c:f>
              <c:strCache>
                <c:ptCount val="1"/>
                <c:pt idx="0">
                  <c:v>3.c. Shift 1/4 of Autos &amp; Accessories Sales Tax to STTF. Increase State Sales Tax 1/4 Percent- General Fund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3'!$D$9:$K$9</c:f>
              <c:numCache>
                <c:formatCode>_("$"* #,##0.0_);_("$"* \(#,##0.0\);_("$"* "-"??_);_(@_)</c:formatCode>
                <c:ptCount val="8"/>
                <c:pt idx="0">
                  <c:v>33.608333333333462</c:v>
                </c:pt>
                <c:pt idx="1">
                  <c:v>41.024999999999991</c:v>
                </c:pt>
                <c:pt idx="2">
                  <c:v>46.562499999999901</c:v>
                </c:pt>
                <c:pt idx="3">
                  <c:v>48.890625</c:v>
                </c:pt>
                <c:pt idx="4">
                  <c:v>51.335156249999976</c:v>
                </c:pt>
                <c:pt idx="5">
                  <c:v>53.901914062500055</c:v>
                </c:pt>
                <c:pt idx="6">
                  <c:v>56.597009765624975</c:v>
                </c:pt>
                <c:pt idx="7">
                  <c:v>59.426860253906149</c:v>
                </c:pt>
              </c:numCache>
            </c:numRef>
          </c:val>
        </c:ser>
        <c:ser>
          <c:idx val="6"/>
          <c:order val="6"/>
          <c:tx>
            <c:strRef>
              <c:f>'Option 3'!$A$10:$C$10</c:f>
              <c:strCache>
                <c:ptCount val="1"/>
                <c:pt idx="0">
                  <c:v>3.d. Transfer $250 Sales Tax on each Vehicle Sale to STTF.  Increase State Sales Tax 1/4 Percent- Trust Fund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3'!$D$10:$K$10</c:f>
              <c:numCache>
                <c:formatCode>_("$"* #,##0.0_);_("$"* \(#,##0.0\);_("$"* "-"??_);_(@_)</c:formatCode>
                <c:ptCount val="8"/>
                <c:pt idx="0">
                  <c:v>704.82151973197938</c:v>
                </c:pt>
                <c:pt idx="1">
                  <c:v>729.92438334666986</c:v>
                </c:pt>
                <c:pt idx="2">
                  <c:v>752.20814151684237</c:v>
                </c:pt>
                <c:pt idx="3">
                  <c:v>772.98929903591409</c:v>
                </c:pt>
                <c:pt idx="4">
                  <c:v>795.02757330435111</c:v>
                </c:pt>
                <c:pt idx="5">
                  <c:v>817.718816410665</c:v>
                </c:pt>
                <c:pt idx="6">
                  <c:v>841.23701999140656</c:v>
                </c:pt>
                <c:pt idx="7">
                  <c:v>866.44676458904451</c:v>
                </c:pt>
              </c:numCache>
            </c:numRef>
          </c:val>
        </c:ser>
        <c:ser>
          <c:idx val="7"/>
          <c:order val="7"/>
          <c:tx>
            <c:strRef>
              <c:f>'Option 3'!$A$11:$C$11</c:f>
              <c:strCache>
                <c:ptCount val="1"/>
                <c:pt idx="0">
                  <c:v>3.d. Transfer $250 Sales Tax on each Vehicle Sale to STTF.  Increase State Sales Tax 1/4 Percent- General Fund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'Option 3'!$D$3:$K$3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3'!$D$11:$K$11</c:f>
              <c:numCache>
                <c:formatCode>_("$"* #,##0.0_);_("$"* \(#,##0.0\);_("$"* "-"??_);_(@_)</c:formatCode>
                <c:ptCount val="8"/>
                <c:pt idx="0">
                  <c:v>130.76181360135348</c:v>
                </c:pt>
                <c:pt idx="1">
                  <c:v>158.2756166533303</c:v>
                </c:pt>
                <c:pt idx="2">
                  <c:v>186.42935848315798</c:v>
                </c:pt>
                <c:pt idx="3">
                  <c:v>212.58007596408572</c:v>
                </c:pt>
                <c:pt idx="4">
                  <c:v>239.82027044564899</c:v>
                </c:pt>
                <c:pt idx="5">
                  <c:v>268.87141952683544</c:v>
                </c:pt>
                <c:pt idx="6">
                  <c:v>299.6827277429685</c:v>
                </c:pt>
                <c:pt idx="7">
                  <c:v>331.51897053204925</c:v>
                </c:pt>
              </c:numCache>
            </c:numRef>
          </c:val>
        </c:ser>
        <c:gapWidth val="75"/>
        <c:overlap val="-25"/>
        <c:axId val="64372096"/>
        <c:axId val="64410752"/>
      </c:barChart>
      <c:catAx>
        <c:axId val="64372096"/>
        <c:scaling>
          <c:orientation val="minMax"/>
        </c:scaling>
        <c:axPos val="b"/>
        <c:majorTickMark val="none"/>
        <c:tickLblPos val="low"/>
        <c:spPr>
          <a:ln w="25400">
            <a:solidFill>
              <a:srgbClr val="1F497D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410752"/>
        <c:crosses val="autoZero"/>
        <c:auto val="1"/>
        <c:lblAlgn val="ctr"/>
        <c:lblOffset val="100"/>
      </c:catAx>
      <c:valAx>
        <c:axId val="64410752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1F497D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6437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061166267260119E-2"/>
          <c:y val="0.69537321554317955"/>
          <c:w val="0.84321088668264288"/>
          <c:h val="0.29243166250560154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5.a-5.f </a:t>
            </a:r>
            <a:r>
              <a:rPr lang="en-US" sz="1600" baseline="0"/>
              <a:t> Return Transportation Fees to STTF</a:t>
            </a:r>
            <a:endParaRPr lang="en-US" sz="16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5'!$B$2</c:f>
              <c:strCache>
                <c:ptCount val="1"/>
                <c:pt idx="0">
                  <c:v>5.a Redirect 2009 General Revenue Motor Vehicle License Fee Surcharges to STTF -  Trust Fund</c:v>
                </c:pt>
              </c:strCache>
            </c:strRef>
          </c:tx>
          <c:dLbls>
            <c:numFmt formatCode="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5'!$C$2:$J$2</c:f>
              <c:numCache>
                <c:formatCode>General</c:formatCode>
                <c:ptCount val="8"/>
                <c:pt idx="0">
                  <c:v>267.95999999999998</c:v>
                </c:pt>
                <c:pt idx="1">
                  <c:v>276.08999999999986</c:v>
                </c:pt>
                <c:pt idx="2">
                  <c:v>285.61000000000007</c:v>
                </c:pt>
                <c:pt idx="3">
                  <c:v>293.75250671350648</c:v>
                </c:pt>
                <c:pt idx="4">
                  <c:v>301.48981759529812</c:v>
                </c:pt>
                <c:pt idx="5">
                  <c:v>309.28501359590609</c:v>
                </c:pt>
                <c:pt idx="6">
                  <c:v>316.95961559898001</c:v>
                </c:pt>
                <c:pt idx="7">
                  <c:v>324.99599959465633</c:v>
                </c:pt>
              </c:numCache>
            </c:numRef>
          </c:val>
        </c:ser>
        <c:ser>
          <c:idx val="1"/>
          <c:order val="1"/>
          <c:tx>
            <c:strRef>
              <c:f>'Option 5'!$B$3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5'!$C$3:$J$3</c:f>
              <c:numCache>
                <c:formatCode>General</c:formatCode>
                <c:ptCount val="8"/>
                <c:pt idx="0">
                  <c:v>-267.95999999999998</c:v>
                </c:pt>
                <c:pt idx="1">
                  <c:v>-276.08999999999986</c:v>
                </c:pt>
                <c:pt idx="2">
                  <c:v>-285.61000000000007</c:v>
                </c:pt>
                <c:pt idx="3">
                  <c:v>-293.75250671350648</c:v>
                </c:pt>
                <c:pt idx="4">
                  <c:v>-301.48981759529812</c:v>
                </c:pt>
                <c:pt idx="5">
                  <c:v>-309.28501359590609</c:v>
                </c:pt>
                <c:pt idx="6">
                  <c:v>-316.95961559898001</c:v>
                </c:pt>
                <c:pt idx="7">
                  <c:v>-324.99599959465633</c:v>
                </c:pt>
              </c:numCache>
            </c:numRef>
          </c:val>
        </c:ser>
        <c:ser>
          <c:idx val="2"/>
          <c:order val="2"/>
          <c:tx>
            <c:strRef>
              <c:f>'Option 5'!$B$4</c:f>
              <c:strCache>
                <c:ptCount val="1"/>
                <c:pt idx="0">
                  <c:v>5.b Redirect 2009 $125 Initial Registration Fee Surcharge from GR to STTF  -  Trust Fund</c:v>
                </c:pt>
              </c:strCache>
            </c:strRef>
          </c:tx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5'!$C$4:$J$4</c:f>
              <c:numCache>
                <c:formatCode>General</c:formatCode>
                <c:ptCount val="8"/>
                <c:pt idx="0">
                  <c:v>114.75</c:v>
                </c:pt>
                <c:pt idx="1">
                  <c:v>123.125</c:v>
                </c:pt>
                <c:pt idx="2">
                  <c:v>129.625</c:v>
                </c:pt>
                <c:pt idx="3">
                  <c:v>134.5</c:v>
                </c:pt>
                <c:pt idx="4">
                  <c:v>139.125</c:v>
                </c:pt>
                <c:pt idx="5">
                  <c:v>142.25</c:v>
                </c:pt>
                <c:pt idx="6">
                  <c:v>145.125</c:v>
                </c:pt>
                <c:pt idx="7">
                  <c:v>147.875</c:v>
                </c:pt>
              </c:numCache>
            </c:numRef>
          </c:val>
        </c:ser>
        <c:ser>
          <c:idx val="3"/>
          <c:order val="3"/>
          <c:tx>
            <c:strRef>
              <c:f>'Option 5'!$B$5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5'!$C$5:$J$5</c:f>
              <c:numCache>
                <c:formatCode>General</c:formatCode>
                <c:ptCount val="8"/>
                <c:pt idx="0">
                  <c:v>-114.75</c:v>
                </c:pt>
                <c:pt idx="1">
                  <c:v>-123.125</c:v>
                </c:pt>
                <c:pt idx="2">
                  <c:v>-129.625</c:v>
                </c:pt>
                <c:pt idx="3">
                  <c:v>-134.5</c:v>
                </c:pt>
                <c:pt idx="4">
                  <c:v>-139.125</c:v>
                </c:pt>
                <c:pt idx="5">
                  <c:v>-142.25</c:v>
                </c:pt>
                <c:pt idx="6">
                  <c:v>-145.125</c:v>
                </c:pt>
                <c:pt idx="7">
                  <c:v>-147.875</c:v>
                </c:pt>
              </c:numCache>
            </c:numRef>
          </c:val>
        </c:ser>
        <c:ser>
          <c:idx val="4"/>
          <c:order val="4"/>
          <c:tx>
            <c:strRef>
              <c:f>'Option 5'!$B$6</c:f>
              <c:strCache>
                <c:ptCount val="1"/>
                <c:pt idx="0">
                  <c:v>5.c Redirect 2009 Title Fee Increase from GR to STTF ($46)  -  Trust Fund</c:v>
                </c:pt>
              </c:strCache>
            </c:strRef>
          </c:tx>
          <c:spPr>
            <a:solidFill>
              <a:schemeClr val="accent6"/>
            </a:solidFill>
          </c:spPr>
          <c:dLbls>
            <c:numFmt formatCode="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5'!$C$6:$J$6</c:f>
              <c:numCache>
                <c:formatCode>General</c:formatCode>
                <c:ptCount val="8"/>
                <c:pt idx="0">
                  <c:v>208.27047619047619</c:v>
                </c:pt>
                <c:pt idx="1">
                  <c:v>217.82095238095241</c:v>
                </c:pt>
                <c:pt idx="2">
                  <c:v>225.15904761904764</c:v>
                </c:pt>
                <c:pt idx="3">
                  <c:v>231.99333333333331</c:v>
                </c:pt>
                <c:pt idx="4">
                  <c:v>237.49142857142857</c:v>
                </c:pt>
                <c:pt idx="5">
                  <c:v>242.90190476190477</c:v>
                </c:pt>
                <c:pt idx="6">
                  <c:v>248.4</c:v>
                </c:pt>
                <c:pt idx="7">
                  <c:v>253.83238095238093</c:v>
                </c:pt>
              </c:numCache>
            </c:numRef>
          </c:val>
        </c:ser>
        <c:ser>
          <c:idx val="5"/>
          <c:order val="5"/>
          <c:tx>
            <c:strRef>
              <c:f>'Option 5'!$B$7</c:f>
              <c:strCache>
                <c:ptCount val="1"/>
                <c:pt idx="0">
                  <c:v>General Fund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5'!$C$7:$J$7</c:f>
              <c:numCache>
                <c:formatCode>General</c:formatCode>
                <c:ptCount val="8"/>
                <c:pt idx="0">
                  <c:v>-208.27047619047619</c:v>
                </c:pt>
                <c:pt idx="1">
                  <c:v>-217.82095238095241</c:v>
                </c:pt>
                <c:pt idx="2">
                  <c:v>-225.15904761904764</c:v>
                </c:pt>
                <c:pt idx="3">
                  <c:v>-231.99333333333331</c:v>
                </c:pt>
                <c:pt idx="4">
                  <c:v>-237.49142857142857</c:v>
                </c:pt>
                <c:pt idx="5">
                  <c:v>-242.90190476190477</c:v>
                </c:pt>
                <c:pt idx="6">
                  <c:v>-248.4</c:v>
                </c:pt>
                <c:pt idx="7">
                  <c:v>-253.83238095238093</c:v>
                </c:pt>
              </c:numCache>
            </c:numRef>
          </c:val>
        </c:ser>
        <c:ser>
          <c:idx val="6"/>
          <c:order val="6"/>
          <c:tx>
            <c:strRef>
              <c:f>'Option 5'!$B$8</c:f>
              <c:strCache>
                <c:ptCount val="1"/>
                <c:pt idx="0">
                  <c:v>5.d Redirect MVL, Initial Registration &amp; Title Fees to STTF (5.a - 5.c )</c:v>
                </c:pt>
              </c:strCache>
            </c:strRef>
          </c:tx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5'!$C$8:$J$8</c:f>
              <c:numCache>
                <c:formatCode>General</c:formatCode>
                <c:ptCount val="8"/>
                <c:pt idx="0">
                  <c:v>590.98047619047611</c:v>
                </c:pt>
                <c:pt idx="1">
                  <c:v>617.03595238095227</c:v>
                </c:pt>
                <c:pt idx="2">
                  <c:v>640.39404761904768</c:v>
                </c:pt>
                <c:pt idx="3">
                  <c:v>660.24584004683982</c:v>
                </c:pt>
                <c:pt idx="4">
                  <c:v>678.10624616672669</c:v>
                </c:pt>
                <c:pt idx="5">
                  <c:v>694.4369183578109</c:v>
                </c:pt>
                <c:pt idx="6">
                  <c:v>710.48461559897999</c:v>
                </c:pt>
                <c:pt idx="7">
                  <c:v>726.70338054703723</c:v>
                </c:pt>
              </c:numCache>
            </c:numRef>
          </c:val>
        </c:ser>
        <c:ser>
          <c:idx val="7"/>
          <c:order val="7"/>
          <c:tx>
            <c:strRef>
              <c:f>'Option 5'!$B$9</c:f>
              <c:strCache>
                <c:ptCount val="1"/>
                <c:pt idx="0">
                  <c:v>General Fund</c:v>
                </c:pt>
              </c:strCache>
            </c:strRef>
          </c:tx>
          <c:dLbls>
            <c:numFmt formatCode="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5'!$C$1:$J$1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5'!$C$9:$J$9</c:f>
              <c:numCache>
                <c:formatCode>0.0000</c:formatCode>
                <c:ptCount val="8"/>
                <c:pt idx="0">
                  <c:v>-590.98047619047611</c:v>
                </c:pt>
                <c:pt idx="1">
                  <c:v>-617.03595238095227</c:v>
                </c:pt>
                <c:pt idx="2">
                  <c:v>-640.39404761904768</c:v>
                </c:pt>
                <c:pt idx="3">
                  <c:v>-660.24584004683982</c:v>
                </c:pt>
                <c:pt idx="4">
                  <c:v>-678.10624616672669</c:v>
                </c:pt>
                <c:pt idx="5">
                  <c:v>-694.4369183578109</c:v>
                </c:pt>
                <c:pt idx="6">
                  <c:v>-710.48461559897999</c:v>
                </c:pt>
                <c:pt idx="7">
                  <c:v>-726.70338054703723</c:v>
                </c:pt>
              </c:numCache>
            </c:numRef>
          </c:val>
        </c:ser>
        <c:axId val="38148736"/>
        <c:axId val="64416768"/>
      </c:barChart>
      <c:catAx>
        <c:axId val="38148736"/>
        <c:scaling>
          <c:orientation val="minMax"/>
        </c:scaling>
        <c:axPos val="b"/>
        <c:majorTickMark val="none"/>
        <c:tickLblPos val="low"/>
        <c:crossAx val="64416768"/>
        <c:crosses val="autoZero"/>
        <c:auto val="1"/>
        <c:lblAlgn val="ctr"/>
        <c:lblOffset val="100"/>
      </c:catAx>
      <c:valAx>
        <c:axId val="644167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38148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="0"/>
            </a:pPr>
            <a:r>
              <a:rPr lang="en-US" b="0"/>
              <a:t>5.e-5.f - Sales Tax Surcharge on Motor Vehicle Purchases in $millions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5'!$B$11</c:f>
              <c:strCache>
                <c:ptCount val="1"/>
                <c:pt idx="0">
                  <c:v>5.e $250 Sales Tax Surcharge STTF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'Option 5'!$C$10:$J$10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5'!$C$11:$J$11</c:f>
              <c:numCache>
                <c:formatCode>General</c:formatCode>
                <c:ptCount val="8"/>
                <c:pt idx="0">
                  <c:v>704.82151973197983</c:v>
                </c:pt>
                <c:pt idx="1">
                  <c:v>744.54586611669947</c:v>
                </c:pt>
                <c:pt idx="2">
                  <c:v>784.00655533514896</c:v>
                </c:pt>
                <c:pt idx="3">
                  <c:v>823.20688310190621</c:v>
                </c:pt>
                <c:pt idx="4">
                  <c:v>864.36722725700167</c:v>
                </c:pt>
                <c:pt idx="5">
                  <c:v>907.58558861985171</c:v>
                </c:pt>
                <c:pt idx="6">
                  <c:v>952.96486805084442</c:v>
                </c:pt>
                <c:pt idx="7">
                  <c:v>1000.6131114533868</c:v>
                </c:pt>
              </c:numCache>
            </c:numRef>
          </c:val>
        </c:ser>
        <c:ser>
          <c:idx val="1"/>
          <c:order val="1"/>
          <c:tx>
            <c:strRef>
              <c:f>'Option 5'!$B$12</c:f>
              <c:strCache>
                <c:ptCount val="1"/>
                <c:pt idx="0">
                  <c:v>5.f Addtional One Percent Sales Tax Surcharge STTF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'Option 5'!$C$10:$J$10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5'!$C$12:$J$12</c:f>
              <c:numCache>
                <c:formatCode>General</c:formatCode>
                <c:ptCount val="8"/>
                <c:pt idx="0">
                  <c:v>422.30887519480706</c:v>
                </c:pt>
                <c:pt idx="1">
                  <c:v>446.53413800354974</c:v>
                </c:pt>
                <c:pt idx="2">
                  <c:v>470.289974431519</c:v>
                </c:pt>
                <c:pt idx="3">
                  <c:v>493.43154994606749</c:v>
                </c:pt>
                <c:pt idx="4">
                  <c:v>517.64949657051352</c:v>
                </c:pt>
                <c:pt idx="5">
                  <c:v>543.60486927721399</c:v>
                </c:pt>
                <c:pt idx="6">
                  <c:v>570.4241381367458</c:v>
                </c:pt>
                <c:pt idx="7">
                  <c:v>598.68115381671112</c:v>
                </c:pt>
              </c:numCache>
            </c:numRef>
          </c:val>
        </c:ser>
        <c:gapWidth val="75"/>
        <c:overlap val="-25"/>
        <c:axId val="94987008"/>
        <c:axId val="100074624"/>
      </c:barChart>
      <c:catAx>
        <c:axId val="94987008"/>
        <c:scaling>
          <c:orientation val="minMax"/>
        </c:scaling>
        <c:axPos val="b"/>
        <c:majorTickMark val="none"/>
        <c:tickLblPos val="nextTo"/>
        <c:crossAx val="100074624"/>
        <c:crosses val="autoZero"/>
        <c:auto val="1"/>
        <c:lblAlgn val="ctr"/>
        <c:lblOffset val="100"/>
      </c:catAx>
      <c:valAx>
        <c:axId val="100074624"/>
        <c:scaling>
          <c:orientation val="minMax"/>
        </c:scaling>
        <c:axPos val="l"/>
        <c:majorGridlines/>
        <c:numFmt formatCode="&quot;$&quot;#,##0" sourceLinked="0"/>
        <c:majorTickMark val="none"/>
        <c:tickLblPos val="nextTo"/>
        <c:spPr>
          <a:ln w="9525">
            <a:noFill/>
          </a:ln>
        </c:spPr>
        <c:crossAx val="94987008"/>
        <c:crosses val="autoZero"/>
        <c:crossBetween val="between"/>
      </c:valAx>
    </c:plotArea>
    <c:legend>
      <c:legendPos val="b"/>
      <c:layout/>
    </c:legend>
    <c:plotVisOnly val="1"/>
  </c:chart>
  <c:spPr>
    <a:solidFill>
      <a:schemeClr val="bg1"/>
    </a:solidFill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/>
              <a:t>6. State Sales Tax with Existing Fuel Tax Rates as a "Floor"</a:t>
            </a:r>
          </a:p>
          <a:p>
            <a:pPr>
              <a:defRPr sz="1600"/>
            </a:pPr>
            <a:r>
              <a:rPr lang="en-US" sz="1600" b="1" i="0" baseline="0"/>
              <a:t>Net Revenue - In $ Millions</a:t>
            </a:r>
          </a:p>
        </c:rich>
      </c:tx>
      <c:layout>
        <c:manualLayout>
          <c:xMode val="edge"/>
          <c:yMode val="edge"/>
          <c:x val="0.18276921812927688"/>
          <c:y val="2.020748794034622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'Option 6'!$A$3</c:f>
              <c:strCache>
                <c:ptCount val="1"/>
                <c:pt idx="0">
                  <c:v>6.a Impose the Greater of a 6% Sales Replace Motor Fuel Sales Retain SCETS </c:v>
                </c:pt>
              </c:strCache>
            </c:strRef>
          </c:tx>
          <c:dLbls>
            <c:numFmt formatCode="&quot;$&quot;#,##0.0" sourceLinked="0"/>
            <c:showVal val="1"/>
          </c:dLbls>
          <c:cat>
            <c:strRef>
              <c:f>'Option 6'!$B$2:$I$2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6'!$B$3:$I$3</c:f>
              <c:numCache>
                <c:formatCode>"$"#,##0.00</c:formatCode>
                <c:ptCount val="8"/>
                <c:pt idx="0">
                  <c:v>758.91796392572951</c:v>
                </c:pt>
                <c:pt idx="1">
                  <c:v>820.14874151436015</c:v>
                </c:pt>
                <c:pt idx="2">
                  <c:v>879.03713076923077</c:v>
                </c:pt>
                <c:pt idx="3">
                  <c:v>931.51234285714327</c:v>
                </c:pt>
                <c:pt idx="4">
                  <c:v>967.60409117647055</c:v>
                </c:pt>
                <c:pt idx="5">
                  <c:v>993.30295576923095</c:v>
                </c:pt>
                <c:pt idx="6">
                  <c:v>999.86438297872337</c:v>
                </c:pt>
                <c:pt idx="7">
                  <c:v>970.79916666666713</c:v>
                </c:pt>
              </c:numCache>
            </c:numRef>
          </c:val>
        </c:ser>
        <c:ser>
          <c:idx val="1"/>
          <c:order val="1"/>
          <c:tx>
            <c:strRef>
              <c:f>'Option 6'!$A$4</c:f>
              <c:strCache>
                <c:ptCount val="1"/>
                <c:pt idx="0">
                  <c:v>6.b 6% Sales Tax Replace Current Motor Fuel Sales &amp; SCETS Taxes</c:v>
                </c:pt>
              </c:strCache>
            </c:strRef>
          </c:tx>
          <c:dLbls>
            <c:showVal val="1"/>
          </c:dLbls>
          <c:cat>
            <c:strRef>
              <c:f>'Option 6'!$B$2:$I$2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6'!$B$4:$I$4</c:f>
              <c:numCache>
                <c:formatCode>_("$"* #,##0.0_);_("$"* \(#,##0.0\);_("$"* "-"??_);_(@_)</c:formatCode>
                <c:ptCount val="8"/>
                <c:pt idx="0">
                  <c:v>69.417963925729509</c:v>
                </c:pt>
                <c:pt idx="1">
                  <c:v>100.94874151436011</c:v>
                </c:pt>
                <c:pt idx="2">
                  <c:v>128.03713076923077</c:v>
                </c:pt>
                <c:pt idx="3">
                  <c:v>145.41234285714336</c:v>
                </c:pt>
                <c:pt idx="4">
                  <c:v>149.70409117647068</c:v>
                </c:pt>
                <c:pt idx="5">
                  <c:v>139.90295576923108</c:v>
                </c:pt>
                <c:pt idx="6">
                  <c:v>114.6643829787231</c:v>
                </c:pt>
                <c:pt idx="7">
                  <c:v>45.799166666667134</c:v>
                </c:pt>
              </c:numCache>
            </c:numRef>
          </c:val>
        </c:ser>
        <c:gapWidth val="75"/>
        <c:overlap val="-25"/>
        <c:axId val="38204544"/>
        <c:axId val="50171904"/>
      </c:barChart>
      <c:catAx>
        <c:axId val="38204544"/>
        <c:scaling>
          <c:orientation val="minMax"/>
        </c:scaling>
        <c:axPos val="b"/>
        <c:majorTickMark val="none"/>
        <c:tickLblPos val="nextTo"/>
        <c:crossAx val="50171904"/>
        <c:crosses val="autoZero"/>
        <c:auto val="1"/>
        <c:lblAlgn val="ctr"/>
        <c:lblOffset val="100"/>
      </c:catAx>
      <c:valAx>
        <c:axId val="50171904"/>
        <c:scaling>
          <c:orientation val="minMax"/>
        </c:scaling>
        <c:axPos val="l"/>
        <c:majorGridlines/>
        <c:numFmt formatCode="&quot;$&quot;#,##0.00" sourceLinked="1"/>
        <c:majorTickMark val="none"/>
        <c:tickLblPos val="nextTo"/>
        <c:spPr>
          <a:ln w="9525">
            <a:noFill/>
          </a:ln>
        </c:spPr>
        <c:crossAx val="38204544"/>
        <c:crosses val="autoZero"/>
        <c:crossBetween val="between"/>
      </c:valAx>
    </c:plotArea>
    <c:legend>
      <c:legendPos val="b"/>
      <c:layout/>
    </c:legend>
    <c:plotVisOnly val="1"/>
  </c:chart>
  <c:spPr>
    <a:solidFill>
      <a:prstClr val="white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Local Government Transportation Fuel Taxes</a:t>
            </a:r>
          </a:p>
          <a:p>
            <a:pPr>
              <a:defRPr sz="1400"/>
            </a:pPr>
            <a:r>
              <a:rPr lang="en-US" sz="1400"/>
              <a:t>All Are Not Indexed</a:t>
            </a:r>
          </a:p>
        </c:rich>
      </c:tx>
      <c:layout>
        <c:manualLayout>
          <c:xMode val="edge"/>
          <c:yMode val="edge"/>
          <c:x val="6.5305303818154803E-2"/>
          <c:y val="3.2988739310811956E-2"/>
        </c:manualLayout>
      </c:layout>
    </c:title>
    <c:plotArea>
      <c:layout>
        <c:manualLayout>
          <c:layoutTarget val="inner"/>
          <c:xMode val="edge"/>
          <c:yMode val="edge"/>
          <c:x val="6.4440542493163958E-2"/>
          <c:y val="0.16340973509207551"/>
          <c:w val="0.55179988404488689"/>
          <c:h val="0.76094983371925262"/>
        </c:manualLayout>
      </c:layout>
      <c:pieChart>
        <c:varyColors val="1"/>
        <c:ser>
          <c:idx val="0"/>
          <c:order val="0"/>
          <c:dLbls>
            <c:numFmt formatCode="0.0%" sourceLinked="0"/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'chart 6&amp;7 data'!$D$3:$D$8</c:f>
              <c:strCache>
                <c:ptCount val="6"/>
                <c:pt idx="0">
                  <c:v>   Constitutional Fuel Tax (2 cents) </c:v>
                </c:pt>
                <c:pt idx="1">
                  <c:v>   County Fuel Tax (1 cent) </c:v>
                </c:pt>
                <c:pt idx="2">
                  <c:v>   Municipal Fuel Tax (1 cent) </c:v>
                </c:pt>
                <c:pt idx="3">
                  <c:v>   Ninth-cent Fuel Tax (1 cent) </c:v>
                </c:pt>
                <c:pt idx="4">
                  <c:v>   1-6 Cents Local Option Fuel Tax (6 cents diesel) </c:v>
                </c:pt>
                <c:pt idx="5">
                  <c:v>   1-5 Cents Local Option Fuel Tax (no diesel) </c:v>
                </c:pt>
              </c:strCache>
            </c:strRef>
          </c:cat>
          <c:val>
            <c:numRef>
              <c:f>'chart 6&amp;7 data'!$E$3:$E$8</c:f>
              <c:numCache>
                <c:formatCode>_(* #,##0.0_);_(* \(#,##0.0\);_(* "-"??_);_(@_)</c:formatCode>
                <c:ptCount val="6"/>
                <c:pt idx="0">
                  <c:v>200.70999999999998</c:v>
                </c:pt>
                <c:pt idx="1">
                  <c:v>100.36</c:v>
                </c:pt>
                <c:pt idx="2">
                  <c:v>100.35</c:v>
                </c:pt>
                <c:pt idx="3">
                  <c:v>80.370988207772257</c:v>
                </c:pt>
                <c:pt idx="4">
                  <c:v>538.06260338405127</c:v>
                </c:pt>
                <c:pt idx="5">
                  <c:v>172.18465588287657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268273659189042"/>
          <c:y val="0.22819016760575117"/>
          <c:w val="0.38358218194423976"/>
          <c:h val="0.66490110823893078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/>
              <a:t>7.a-7.e</a:t>
            </a:r>
            <a:r>
              <a:rPr lang="en-US" sz="1600" baseline="0"/>
              <a:t> -</a:t>
            </a:r>
            <a:r>
              <a:rPr lang="en-US" sz="1600"/>
              <a:t> Vehicle Miles Traveled Charge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7'!$B$26</c:f>
              <c:strCache>
                <c:ptCount val="1"/>
                <c:pt idx="0">
                  <c:v>7.a Replace All State Transportation Taxes &amp; Fees with a 1.5 Cent Per Mile VMT Charge (Indexed)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7'!$C$26:$J$26</c:f>
              <c:numCache>
                <c:formatCode>General</c:formatCode>
                <c:ptCount val="8"/>
                <c:pt idx="0">
                  <c:v>31.425958079999873</c:v>
                </c:pt>
                <c:pt idx="1">
                  <c:v>-45.063496357793156</c:v>
                </c:pt>
                <c:pt idx="2">
                  <c:v>-0.36777213623190619</c:v>
                </c:pt>
                <c:pt idx="3">
                  <c:v>63.133608044312041</c:v>
                </c:pt>
                <c:pt idx="4">
                  <c:v>154.50295086724236</c:v>
                </c:pt>
                <c:pt idx="5">
                  <c:v>248.57973217338531</c:v>
                </c:pt>
                <c:pt idx="6">
                  <c:v>362.13291780683039</c:v>
                </c:pt>
                <c:pt idx="7">
                  <c:v>481.47191080395805</c:v>
                </c:pt>
              </c:numCache>
            </c:numRef>
          </c:val>
        </c:ser>
        <c:ser>
          <c:idx val="1"/>
          <c:order val="1"/>
          <c:tx>
            <c:strRef>
              <c:f>'Option 7'!$B$27</c:f>
              <c:strCache>
                <c:ptCount val="1"/>
                <c:pt idx="0">
                  <c:v>7.b Replace All State Transportation Taxes &amp; Fees with a 2 Cents Per Mile VMT Charge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7'!$C$27:$J$27</c:f>
              <c:numCache>
                <c:formatCode>General</c:formatCode>
                <c:ptCount val="8"/>
                <c:pt idx="0">
                  <c:v>1047.8112774400006</c:v>
                </c:pt>
                <c:pt idx="1">
                  <c:v>951.35805303999996</c:v>
                </c:pt>
                <c:pt idx="2">
                  <c:v>963.06766912000012</c:v>
                </c:pt>
                <c:pt idx="3">
                  <c:v>987.51428728000064</c:v>
                </c:pt>
                <c:pt idx="4">
                  <c:v>1037.0736969599989</c:v>
                </c:pt>
                <c:pt idx="5">
                  <c:v>1082.4162737599991</c:v>
                </c:pt>
                <c:pt idx="6">
                  <c:v>1140.2383657599989</c:v>
                </c:pt>
                <c:pt idx="7">
                  <c:v>1201.9588358400006</c:v>
                </c:pt>
              </c:numCache>
            </c:numRef>
          </c:val>
        </c:ser>
        <c:ser>
          <c:idx val="2"/>
          <c:order val="2"/>
          <c:tx>
            <c:strRef>
              <c:f>'Option 7'!$B$28</c:f>
              <c:strCache>
                <c:ptCount val="1"/>
                <c:pt idx="0">
                  <c:v>7.c Replace All State Highway Motor Fuel Taxes with a 1 Penny Per Mile VMT Charge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7'!$C$28:$J$28</c:f>
              <c:numCache>
                <c:formatCode>General</c:formatCode>
                <c:ptCount val="8"/>
                <c:pt idx="0">
                  <c:v>143.87063872000022</c:v>
                </c:pt>
                <c:pt idx="1">
                  <c:v>147.05902652000009</c:v>
                </c:pt>
                <c:pt idx="2">
                  <c:v>146.22883456</c:v>
                </c:pt>
                <c:pt idx="3">
                  <c:v>138.60214364000012</c:v>
                </c:pt>
                <c:pt idx="4">
                  <c:v>138.45684847999973</c:v>
                </c:pt>
                <c:pt idx="5">
                  <c:v>141.24313687999984</c:v>
                </c:pt>
                <c:pt idx="6">
                  <c:v>152.86418287999913</c:v>
                </c:pt>
                <c:pt idx="7">
                  <c:v>153.69441792000043</c:v>
                </c:pt>
              </c:numCache>
            </c:numRef>
          </c:val>
        </c:ser>
        <c:ser>
          <c:idx val="3"/>
          <c:order val="3"/>
          <c:tx>
            <c:strRef>
              <c:f>'Option 7'!$B$29</c:f>
              <c:strCache>
                <c:ptCount val="1"/>
                <c:pt idx="0">
                  <c:v>7.d Replace All State and Local Motor Fuel Taxes with a 2 Cents Per Mile VMT Charge (Indexed) STTF 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7'!$C$29:$J$29</c:f>
              <c:numCache>
                <c:formatCode>General</c:formatCode>
                <c:ptCount val="8"/>
                <c:pt idx="0">
                  <c:v>555.15315506389004</c:v>
                </c:pt>
                <c:pt idx="1">
                  <c:v>641.1222362383885</c:v>
                </c:pt>
                <c:pt idx="2">
                  <c:v>736.34578976050989</c:v>
                </c:pt>
                <c:pt idx="3">
                  <c:v>836.39094502835508</c:v>
                </c:pt>
                <c:pt idx="4">
                  <c:v>948.70540320612088</c:v>
                </c:pt>
                <c:pt idx="5">
                  <c:v>1072.1600217492391</c:v>
                </c:pt>
                <c:pt idx="6">
                  <c:v>1208.871231696656</c:v>
                </c:pt>
                <c:pt idx="7">
                  <c:v>1346.2488212021021</c:v>
                </c:pt>
              </c:numCache>
            </c:numRef>
          </c:val>
        </c:ser>
        <c:ser>
          <c:idx val="4"/>
          <c:order val="4"/>
          <c:tx>
            <c:strRef>
              <c:f>'Option 7'!$B$30</c:f>
              <c:strCache>
                <c:ptCount val="1"/>
                <c:pt idx="0">
                  <c:v>7.d Local Funds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7'!$C$30:$J$30</c:f>
              <c:numCache>
                <c:formatCode>General</c:formatCode>
                <c:ptCount val="8"/>
                <c:pt idx="0">
                  <c:v>352.63777628851096</c:v>
                </c:pt>
                <c:pt idx="1">
                  <c:v>407.24603229572517</c:v>
                </c:pt>
                <c:pt idx="2">
                  <c:v>467.73280402354931</c:v>
                </c:pt>
                <c:pt idx="3">
                  <c:v>531.28229619572573</c:v>
                </c:pt>
                <c:pt idx="4">
                  <c:v>602.62534885710932</c:v>
                </c:pt>
                <c:pt idx="5">
                  <c:v>681.04472152658718</c:v>
                </c:pt>
                <c:pt idx="6">
                  <c:v>767.88478832584838</c:v>
                </c:pt>
                <c:pt idx="7">
                  <c:v>855.14814481258418</c:v>
                </c:pt>
              </c:numCache>
            </c:numRef>
          </c:val>
        </c:ser>
        <c:ser>
          <c:idx val="5"/>
          <c:order val="5"/>
          <c:tx>
            <c:strRef>
              <c:f>'Option 7'!$B$31</c:f>
              <c:strCache>
                <c:ptCount val="1"/>
                <c:pt idx="0">
                  <c:v>7.e Impose a 2 Cents Per Mile VMT Charge on the Interstate Highway System (Indexed)</c:v>
                </c:pt>
              </c:strCache>
            </c:strRef>
          </c:tx>
          <c:dLbls>
            <c:numFmt formatCode="&quot;$&quot;#,##0" sourceLinked="0"/>
            <c:txPr>
              <a:bodyPr rot="-540000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7'!$C$25:$J$25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7'!$C$31:$J$31</c:f>
              <c:numCache>
                <c:formatCode>General</c:formatCode>
                <c:ptCount val="8"/>
                <c:pt idx="0">
                  <c:v>668.79546520930796</c:v>
                </c:pt>
                <c:pt idx="1">
                  <c:v>706.25810204789229</c:v>
                </c:pt>
                <c:pt idx="2">
                  <c:v>753.95767105529012</c:v>
                </c:pt>
                <c:pt idx="3">
                  <c:v>803.52862530743766</c:v>
                </c:pt>
                <c:pt idx="4">
                  <c:v>853.77216476441049</c:v>
                </c:pt>
                <c:pt idx="5">
                  <c:v>906.96296181503158</c:v>
                </c:pt>
                <c:pt idx="6">
                  <c:v>963.72400632663573</c:v>
                </c:pt>
                <c:pt idx="7">
                  <c:v>1022.4490503909827</c:v>
                </c:pt>
              </c:numCache>
            </c:numRef>
          </c:val>
        </c:ser>
        <c:gapWidth val="75"/>
        <c:overlap val="-25"/>
        <c:axId val="100550528"/>
        <c:axId val="100557568"/>
      </c:barChart>
      <c:catAx>
        <c:axId val="100550528"/>
        <c:scaling>
          <c:orientation val="minMax"/>
        </c:scaling>
        <c:axPos val="b"/>
        <c:majorTickMark val="none"/>
        <c:tickLblPos val="low"/>
        <c:crossAx val="100557568"/>
        <c:crosses val="autoZero"/>
        <c:auto val="1"/>
        <c:lblAlgn val="ctr"/>
        <c:lblOffset val="100"/>
      </c:catAx>
      <c:valAx>
        <c:axId val="100557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00550528"/>
        <c:crosses val="autoZero"/>
        <c:crossBetween val="between"/>
      </c:valAx>
    </c:plotArea>
    <c:legend>
      <c:legendPos val="b"/>
      <c:layout/>
    </c:legend>
    <c:plotVisOnly val="1"/>
  </c:chart>
  <c:spPr>
    <a:solidFill>
      <a:prstClr val="white"/>
    </a:solidFill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8.a-8.b - Standardize</a:t>
            </a:r>
            <a:r>
              <a:rPr lang="en-US" baseline="0"/>
              <a:t> </a:t>
            </a:r>
            <a:r>
              <a:rPr lang="en-US"/>
              <a:t>Local</a:t>
            </a:r>
            <a:r>
              <a:rPr lang="en-US" baseline="0"/>
              <a:t> </a:t>
            </a:r>
            <a:r>
              <a:rPr lang="en-US"/>
              <a:t>Option Fuel Tax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8 Local Tax'!$B$4</c:f>
              <c:strCache>
                <c:ptCount val="1"/>
                <c:pt idx="0">
                  <c:v>8.a Apply the 1-5 Cents Local Option Fuel Tax to Diesel @ 5 Cents in all Counties</c:v>
                </c:pt>
              </c:strCache>
            </c:strRef>
          </c:tx>
          <c:spPr>
            <a:ln w="41275"/>
          </c:spPr>
          <c:cat>
            <c:strRef>
              <c:f>'Option 8 Local Tax'!$C$3:$J$3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8 Local Tax'!$C$4:$J$4</c:f>
              <c:numCache>
                <c:formatCode>"$"#,##0.0</c:formatCode>
                <c:ptCount val="8"/>
                <c:pt idx="0">
                  <c:v>70.169504423228517</c:v>
                </c:pt>
                <c:pt idx="1">
                  <c:v>73.597491213860579</c:v>
                </c:pt>
                <c:pt idx="2">
                  <c:v>76.343197908331803</c:v>
                </c:pt>
                <c:pt idx="3">
                  <c:v>78.716833328286924</c:v>
                </c:pt>
                <c:pt idx="4">
                  <c:v>81.062675472314339</c:v>
                </c:pt>
                <c:pt idx="5">
                  <c:v>83.209930177051831</c:v>
                </c:pt>
                <c:pt idx="6">
                  <c:v>85.363012504161262</c:v>
                </c:pt>
                <c:pt idx="7">
                  <c:v>87.552405401434299</c:v>
                </c:pt>
              </c:numCache>
            </c:numRef>
          </c:val>
        </c:ser>
        <c:ser>
          <c:idx val="1"/>
          <c:order val="1"/>
          <c:tx>
            <c:strRef>
              <c:f>'Option 8 Local Tax'!$B$5</c:f>
              <c:strCache>
                <c:ptCount val="1"/>
                <c:pt idx="0">
                  <c:v>8.b Standardize Local Motor Fuel Taxes at 12 Cents for all Counties</c:v>
                </c:pt>
              </c:strCache>
            </c:strRef>
          </c:tx>
          <c:spPr>
            <a:ln w="41275"/>
          </c:spPr>
          <c:dLbls>
            <c:showVal val="1"/>
          </c:dLbls>
          <c:cat>
            <c:strRef>
              <c:f>'Option 8 Local Tax'!$C$3:$J$3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8 Local Tax'!$C$5:$J$5</c:f>
              <c:numCache>
                <c:formatCode>"$"#,##0.0</c:formatCode>
                <c:ptCount val="8"/>
                <c:pt idx="0">
                  <c:v>202.99763587346712</c:v>
                </c:pt>
                <c:pt idx="1">
                  <c:v>207.88378438957142</c:v>
                </c:pt>
                <c:pt idx="2">
                  <c:v>212.3212702061922</c:v>
                </c:pt>
                <c:pt idx="3">
                  <c:v>216.73265210502427</c:v>
                </c:pt>
                <c:pt idx="4">
                  <c:v>221.01180104349521</c:v>
                </c:pt>
                <c:pt idx="5">
                  <c:v>225.03446704777997</c:v>
                </c:pt>
                <c:pt idx="6">
                  <c:v>229.11467555997501</c:v>
                </c:pt>
                <c:pt idx="7">
                  <c:v>233.02951282304605</c:v>
                </c:pt>
              </c:numCache>
            </c:numRef>
          </c:val>
        </c:ser>
        <c:ser>
          <c:idx val="2"/>
          <c:order val="2"/>
          <c:tx>
            <c:strRef>
              <c:f>'Option 8 Local Tax'!$B$6</c:f>
              <c:strCache>
                <c:ptCount val="1"/>
                <c:pt idx="0">
                  <c:v>8.a &amp; 8.b Standardize All Local Motor Fuel Taxes at 12 Cents, including Diesel Fuels</c:v>
                </c:pt>
              </c:strCache>
            </c:strRef>
          </c:tx>
          <c:spPr>
            <a:ln w="41275"/>
          </c:spPr>
          <c:cat>
            <c:strRef>
              <c:f>'Option 8 Local Tax'!$C$3:$J$3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8 Local Tax'!$C$6:$J$6</c:f>
              <c:numCache>
                <c:formatCode>"$"#,##0.0</c:formatCode>
                <c:ptCount val="8"/>
                <c:pt idx="0">
                  <c:v>273.16714029669561</c:v>
                </c:pt>
                <c:pt idx="1">
                  <c:v>281.48127560343198</c:v>
                </c:pt>
                <c:pt idx="2">
                  <c:v>288.66446811452397</c:v>
                </c:pt>
                <c:pt idx="3">
                  <c:v>295.44948543331122</c:v>
                </c:pt>
                <c:pt idx="4">
                  <c:v>302.07447651580958</c:v>
                </c:pt>
                <c:pt idx="5">
                  <c:v>308.2443972248318</c:v>
                </c:pt>
                <c:pt idx="6">
                  <c:v>314.47768806413626</c:v>
                </c:pt>
                <c:pt idx="7">
                  <c:v>320.58191822448032</c:v>
                </c:pt>
              </c:numCache>
            </c:numRef>
          </c:val>
        </c:ser>
        <c:axId val="65509248"/>
        <c:axId val="65510784"/>
      </c:barChart>
      <c:catAx>
        <c:axId val="65509248"/>
        <c:scaling>
          <c:orientation val="minMax"/>
        </c:scaling>
        <c:axPos val="b"/>
        <c:majorTickMark val="none"/>
        <c:tickLblPos val="low"/>
        <c:txPr>
          <a:bodyPr rot="-60000" anchor="b" anchorCtr="1"/>
          <a:lstStyle/>
          <a:p>
            <a:pPr>
              <a:defRPr/>
            </a:pPr>
            <a:endParaRPr lang="en-US"/>
          </a:p>
        </c:txPr>
        <c:crossAx val="65510784"/>
        <c:crosses val="autoZero"/>
        <c:auto val="1"/>
        <c:lblAlgn val="ctr"/>
        <c:lblOffset val="100"/>
      </c:catAx>
      <c:valAx>
        <c:axId val="65510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/>
        </c:title>
        <c:numFmt formatCode="&quot;$&quot;#,##0.0" sourceLinked="1"/>
        <c:majorTickMark val="none"/>
        <c:tickLblPos val="nextTo"/>
        <c:crossAx val="65509248"/>
        <c:crosses val="autoZero"/>
        <c:crossBetween val="between"/>
      </c:valAx>
    </c:plotArea>
    <c:legend>
      <c:legendPos val="b"/>
      <c:layout/>
    </c:legend>
    <c:plotVisOnly val="1"/>
  </c:chart>
  <c:spPr>
    <a:solidFill>
      <a:prstClr val="white"/>
    </a:solidFill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8.c &amp; 8.d - Local Tax Options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'Option 8 Local Tax'!$B$8</c:f>
              <c:strCache>
                <c:ptCount val="1"/>
                <c:pt idx="0">
                  <c:v>8.c  One Quarter Cent Local Sales Tax in Lieu of Local Option Fuel Taxes</c:v>
                </c:pt>
              </c:strCache>
            </c:strRef>
          </c:tx>
          <c:cat>
            <c:strRef>
              <c:f>'Option 8 Local Tax'!$C$7:$J$7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8 Local Tax'!$C$8:$J$8</c:f>
              <c:numCache>
                <c:formatCode>"$"#,##0.0</c:formatCode>
                <c:ptCount val="8"/>
                <c:pt idx="0">
                  <c:v>-63.988924896499725</c:v>
                </c:pt>
                <c:pt idx="1">
                  <c:v>-38.980783133450473</c:v>
                </c:pt>
                <c:pt idx="2">
                  <c:v>-13.780209688651553</c:v>
                </c:pt>
                <c:pt idx="3">
                  <c:v>9.1943058612603181</c:v>
                </c:pt>
                <c:pt idx="4">
                  <c:v>34.761486704646927</c:v>
                </c:pt>
                <c:pt idx="5">
                  <c:v>63.394169632274497</c:v>
                </c:pt>
                <c:pt idx="6">
                  <c:v>94.648318997074398</c:v>
                </c:pt>
                <c:pt idx="7">
                  <c:v>128.88641712893445</c:v>
                </c:pt>
              </c:numCache>
            </c:numRef>
          </c:val>
        </c:ser>
        <c:ser>
          <c:idx val="1"/>
          <c:order val="1"/>
          <c:tx>
            <c:strRef>
              <c:f>'Option 8 Local Tax'!$B$9</c:f>
              <c:strCache>
                <c:ptCount val="1"/>
                <c:pt idx="0">
                  <c:v>8.d One Half Cent Local Sales Tax in Lieu of Local Option Fuel Taxes</c:v>
                </c:pt>
              </c:strCache>
            </c:strRef>
          </c:tx>
          <c:cat>
            <c:strRef>
              <c:f>'Option 8 Local Tax'!$C$7:$J$7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8 Local Tax'!$C$9:$J$9</c:f>
              <c:numCache>
                <c:formatCode>"$"#,##0.0</c:formatCode>
                <c:ptCount val="8"/>
                <c:pt idx="0">
                  <c:v>685.12249629460007</c:v>
                </c:pt>
                <c:pt idx="1">
                  <c:v>757.30217005526174</c:v>
                </c:pt>
                <c:pt idx="2">
                  <c:v>827.72062399032825</c:v>
                </c:pt>
                <c:pt idx="3">
                  <c:v>892.77018122418917</c:v>
                </c:pt>
                <c:pt idx="4">
                  <c:v>962.5161558357222</c:v>
                </c:pt>
                <c:pt idx="5">
                  <c:v>1037.5365722199037</c:v>
                </c:pt>
                <c:pt idx="6">
                  <c:v>1117.4978417140851</c:v>
                </c:pt>
                <c:pt idx="7">
                  <c:v>1202.8784159817956</c:v>
                </c:pt>
              </c:numCache>
            </c:numRef>
          </c:val>
        </c:ser>
        <c:gapWidth val="75"/>
        <c:overlap val="-25"/>
        <c:axId val="100594048"/>
        <c:axId val="100595968"/>
      </c:barChart>
      <c:catAx>
        <c:axId val="100594048"/>
        <c:scaling>
          <c:orientation val="minMax"/>
        </c:scaling>
        <c:axPos val="b"/>
        <c:majorTickMark val="none"/>
        <c:tickLblPos val="nextTo"/>
        <c:crossAx val="100595968"/>
        <c:crosses val="autoZero"/>
        <c:auto val="1"/>
        <c:lblAlgn val="ctr"/>
        <c:lblOffset val="100"/>
      </c:catAx>
      <c:valAx>
        <c:axId val="100595968"/>
        <c:scaling>
          <c:orientation val="minMax"/>
        </c:scaling>
        <c:axPos val="l"/>
        <c:majorGridlines/>
        <c:numFmt formatCode="&quot;$&quot;#,##0.0" sourceLinked="1"/>
        <c:majorTickMark val="none"/>
        <c:tickLblPos val="nextTo"/>
        <c:spPr>
          <a:ln w="9525">
            <a:noFill/>
          </a:ln>
        </c:spPr>
        <c:crossAx val="10059404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Calibri"/>
              </a:rPr>
              <a:t>Florida Toll Revenue Growth - Projected to Year 2020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Calibri"/>
              </a:rPr>
              <a:t>(In $ Millions)</a:t>
            </a:r>
            <a:endParaRPr lang="en-US" sz="1600" b="0" i="0" u="none" strike="noStrike" baseline="0">
              <a:solidFill>
                <a:srgbClr val="000000"/>
              </a:solidFill>
              <a:latin typeface="Calibri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600" b="0" i="0" u="none" strike="noStrike" baseline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24122379792743362"/>
          <c:y val="7.679297514539537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188932800303338"/>
          <c:y val="0.28398475024540965"/>
          <c:w val="0.83281298557216143"/>
          <c:h val="0.49676732762833326"/>
        </c:manualLayout>
      </c:layout>
      <c:lineChart>
        <c:grouping val="standard"/>
        <c:ser>
          <c:idx val="2"/>
          <c:order val="0"/>
          <c:tx>
            <c:strRef>
              <c:f>'TOL REV CHRT DATA'!$A$6:$B$6</c:f>
              <c:strCache>
                <c:ptCount val="1"/>
                <c:pt idx="0">
                  <c:v>Regional Authorities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'TOL REV CHRT DATA'!$C$3:$AB$3</c:f>
              <c:strCache>
                <c:ptCount val="26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  <c:pt idx="25">
                  <c:v>19/20</c:v>
                </c:pt>
              </c:strCache>
            </c:strRef>
          </c:cat>
          <c:val>
            <c:numRef>
              <c:f>'TOL REV CHRT DATA'!$C$6:$AB$6</c:f>
              <c:numCache>
                <c:formatCode>0.00</c:formatCode>
                <c:ptCount val="26"/>
                <c:pt idx="0">
                  <c:v>105.3</c:v>
                </c:pt>
                <c:pt idx="1">
                  <c:v>116.2</c:v>
                </c:pt>
                <c:pt idx="2">
                  <c:v>127.9</c:v>
                </c:pt>
                <c:pt idx="3">
                  <c:v>139.4</c:v>
                </c:pt>
                <c:pt idx="4">
                  <c:v>149.34700000000001</c:v>
                </c:pt>
                <c:pt idx="5">
                  <c:v>181.14699999999999</c:v>
                </c:pt>
                <c:pt idx="6">
                  <c:v>196.66800000000001</c:v>
                </c:pt>
                <c:pt idx="7">
                  <c:v>211.977</c:v>
                </c:pt>
                <c:pt idx="8">
                  <c:v>222.64600000000002</c:v>
                </c:pt>
                <c:pt idx="9">
                  <c:v>243.94499999999999</c:v>
                </c:pt>
                <c:pt idx="10">
                  <c:v>264.15899999999999</c:v>
                </c:pt>
                <c:pt idx="11">
                  <c:v>299.8359999999991</c:v>
                </c:pt>
                <c:pt idx="12">
                  <c:v>322.81299999999999</c:v>
                </c:pt>
                <c:pt idx="13">
                  <c:v>363.20099999999923</c:v>
                </c:pt>
                <c:pt idx="14">
                  <c:v>359.82100000000003</c:v>
                </c:pt>
                <c:pt idx="15">
                  <c:v>404.10519399999993</c:v>
                </c:pt>
                <c:pt idx="16">
                  <c:v>441.41899999999868</c:v>
                </c:pt>
                <c:pt idx="17">
                  <c:v>466.37099999999964</c:v>
                </c:pt>
                <c:pt idx="18">
                  <c:v>504.13400000000001</c:v>
                </c:pt>
                <c:pt idx="19">
                  <c:v>530.75599999999997</c:v>
                </c:pt>
                <c:pt idx="20">
                  <c:v>564.59400000000005</c:v>
                </c:pt>
                <c:pt idx="21">
                  <c:v>600.649</c:v>
                </c:pt>
                <c:pt idx="22">
                  <c:v>650.63699999999949</c:v>
                </c:pt>
                <c:pt idx="23">
                  <c:v>696.25299999999947</c:v>
                </c:pt>
                <c:pt idx="24">
                  <c:v>727.43499999999949</c:v>
                </c:pt>
                <c:pt idx="25">
                  <c:v>756.84099999999796</c:v>
                </c:pt>
              </c:numCache>
            </c:numRef>
          </c:val>
        </c:ser>
        <c:ser>
          <c:idx val="0"/>
          <c:order val="1"/>
          <c:tx>
            <c:strRef>
              <c:f>'TOL REV CHRT DATA'!$A$4:$B$4</c:f>
              <c:strCache>
                <c:ptCount val="1"/>
                <c:pt idx="0">
                  <c:v>Florida Turnpike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'TOL REV CHRT DATA'!$C$3:$AB$3</c:f>
              <c:strCache>
                <c:ptCount val="26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  <c:pt idx="25">
                  <c:v>19/20</c:v>
                </c:pt>
              </c:strCache>
            </c:strRef>
          </c:cat>
          <c:val>
            <c:numRef>
              <c:f>'TOL REV CHRT DATA'!$C$4:$AB$4</c:f>
              <c:numCache>
                <c:formatCode>0.00</c:formatCode>
                <c:ptCount val="26"/>
                <c:pt idx="0">
                  <c:v>220.5</c:v>
                </c:pt>
                <c:pt idx="1">
                  <c:v>250.5</c:v>
                </c:pt>
                <c:pt idx="2">
                  <c:v>273.3</c:v>
                </c:pt>
                <c:pt idx="3">
                  <c:v>296.8</c:v>
                </c:pt>
                <c:pt idx="4">
                  <c:v>318.10599999999999</c:v>
                </c:pt>
                <c:pt idx="5">
                  <c:v>348.21499999999969</c:v>
                </c:pt>
                <c:pt idx="6">
                  <c:v>381.57799999999969</c:v>
                </c:pt>
                <c:pt idx="7">
                  <c:v>419.55799999999999</c:v>
                </c:pt>
                <c:pt idx="8">
                  <c:v>459.02499999999969</c:v>
                </c:pt>
                <c:pt idx="9">
                  <c:v>529.73599999999999</c:v>
                </c:pt>
                <c:pt idx="10">
                  <c:v>594.88199999999949</c:v>
                </c:pt>
                <c:pt idx="11">
                  <c:v>643.01699999999948</c:v>
                </c:pt>
                <c:pt idx="12">
                  <c:v>674.65300000000002</c:v>
                </c:pt>
                <c:pt idx="13">
                  <c:v>645.93399999999997</c:v>
                </c:pt>
                <c:pt idx="14">
                  <c:v>600.63800000000003</c:v>
                </c:pt>
                <c:pt idx="15">
                  <c:v>575.63699999999949</c:v>
                </c:pt>
                <c:pt idx="16">
                  <c:v>606.86599999999771</c:v>
                </c:pt>
                <c:pt idx="17">
                  <c:v>609.16099999999949</c:v>
                </c:pt>
                <c:pt idx="18">
                  <c:v>615.25699999999949</c:v>
                </c:pt>
                <c:pt idx="19">
                  <c:v>622.76800000000003</c:v>
                </c:pt>
                <c:pt idx="20">
                  <c:v>631.72500000000002</c:v>
                </c:pt>
                <c:pt idx="21">
                  <c:v>641.29100000000005</c:v>
                </c:pt>
                <c:pt idx="22">
                  <c:v>651.29100000000005</c:v>
                </c:pt>
                <c:pt idx="23">
                  <c:v>661.70899999999995</c:v>
                </c:pt>
                <c:pt idx="24">
                  <c:v>672.48900000000003</c:v>
                </c:pt>
                <c:pt idx="25">
                  <c:v>683.77500000000055</c:v>
                </c:pt>
              </c:numCache>
            </c:numRef>
          </c:val>
        </c:ser>
        <c:ser>
          <c:idx val="1"/>
          <c:order val="2"/>
          <c:tx>
            <c:strRef>
              <c:f>'TOL REV CHRT DATA'!$A$5:$B$5</c:f>
              <c:strCache>
                <c:ptCount val="1"/>
                <c:pt idx="0">
                  <c:v>FDOT Owned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'TOL REV CHRT DATA'!$C$3:$AB$3</c:f>
              <c:strCache>
                <c:ptCount val="26"/>
                <c:pt idx="0">
                  <c:v>94/95</c:v>
                </c:pt>
                <c:pt idx="1">
                  <c:v>95/96</c:v>
                </c:pt>
                <c:pt idx="2">
                  <c:v>96/97</c:v>
                </c:pt>
                <c:pt idx="3">
                  <c:v>97/98</c:v>
                </c:pt>
                <c:pt idx="4">
                  <c:v>98/99</c:v>
                </c:pt>
                <c:pt idx="5">
                  <c:v>99/00</c:v>
                </c:pt>
                <c:pt idx="6">
                  <c:v>00/01</c:v>
                </c:pt>
                <c:pt idx="7">
                  <c:v>01/02</c:v>
                </c:pt>
                <c:pt idx="8">
                  <c:v>02/03</c:v>
                </c:pt>
                <c:pt idx="9">
                  <c:v>03/04</c:v>
                </c:pt>
                <c:pt idx="10">
                  <c:v>04/05</c:v>
                </c:pt>
                <c:pt idx="11">
                  <c:v>05/06</c:v>
                </c:pt>
                <c:pt idx="12">
                  <c:v>06/07</c:v>
                </c:pt>
                <c:pt idx="13">
                  <c:v>07/08</c:v>
                </c:pt>
                <c:pt idx="14">
                  <c:v>08/09</c:v>
                </c:pt>
                <c:pt idx="15">
                  <c:v>09/10</c:v>
                </c:pt>
                <c:pt idx="16">
                  <c:v>10/11</c:v>
                </c:pt>
                <c:pt idx="17">
                  <c:v>11/12</c:v>
                </c:pt>
                <c:pt idx="18">
                  <c:v>12/13</c:v>
                </c:pt>
                <c:pt idx="19">
                  <c:v>13/14</c:v>
                </c:pt>
                <c:pt idx="20">
                  <c:v>14/15</c:v>
                </c:pt>
                <c:pt idx="21">
                  <c:v>15/16</c:v>
                </c:pt>
                <c:pt idx="22">
                  <c:v>16/17</c:v>
                </c:pt>
                <c:pt idx="23">
                  <c:v>17/18</c:v>
                </c:pt>
                <c:pt idx="24">
                  <c:v>18/19</c:v>
                </c:pt>
                <c:pt idx="25">
                  <c:v>19/20</c:v>
                </c:pt>
              </c:strCache>
            </c:strRef>
          </c:cat>
          <c:val>
            <c:numRef>
              <c:f>'TOL REV CHRT DATA'!$C$5:$AB$5</c:f>
              <c:numCache>
                <c:formatCode>0.00</c:formatCode>
                <c:ptCount val="26"/>
                <c:pt idx="0">
                  <c:v>24.3</c:v>
                </c:pt>
                <c:pt idx="1">
                  <c:v>25.6</c:v>
                </c:pt>
                <c:pt idx="2">
                  <c:v>27.200000000000003</c:v>
                </c:pt>
                <c:pt idx="3">
                  <c:v>29.4</c:v>
                </c:pt>
                <c:pt idx="4">
                  <c:v>30.867000000000004</c:v>
                </c:pt>
                <c:pt idx="5">
                  <c:v>33.503</c:v>
                </c:pt>
                <c:pt idx="6">
                  <c:v>34.819000000000003</c:v>
                </c:pt>
                <c:pt idx="7">
                  <c:v>35.740000000000009</c:v>
                </c:pt>
                <c:pt idx="8">
                  <c:v>36.927000000000007</c:v>
                </c:pt>
                <c:pt idx="9">
                  <c:v>39.527000000000001</c:v>
                </c:pt>
                <c:pt idx="10">
                  <c:v>39.597000000000001</c:v>
                </c:pt>
                <c:pt idx="11">
                  <c:v>45.263000000000012</c:v>
                </c:pt>
                <c:pt idx="12">
                  <c:v>49.935000000000002</c:v>
                </c:pt>
                <c:pt idx="13">
                  <c:v>47.452999999999996</c:v>
                </c:pt>
                <c:pt idx="14">
                  <c:v>46.102000000000011</c:v>
                </c:pt>
                <c:pt idx="15">
                  <c:v>52.617000000000004</c:v>
                </c:pt>
                <c:pt idx="16">
                  <c:v>58.580063000000003</c:v>
                </c:pt>
                <c:pt idx="17">
                  <c:v>61.240331000000012</c:v>
                </c:pt>
                <c:pt idx="18">
                  <c:v>63.927951</c:v>
                </c:pt>
                <c:pt idx="19">
                  <c:v>68.443264000000397</c:v>
                </c:pt>
                <c:pt idx="20">
                  <c:v>70.48</c:v>
                </c:pt>
                <c:pt idx="21">
                  <c:v>71.795779999999979</c:v>
                </c:pt>
                <c:pt idx="22">
                  <c:v>72.872716699999728</c:v>
                </c:pt>
                <c:pt idx="23">
                  <c:v>73.965807450499597</c:v>
                </c:pt>
                <c:pt idx="24">
                  <c:v>75.075294562257469</c:v>
                </c:pt>
                <c:pt idx="25">
                  <c:v>76.201423980691601</c:v>
                </c:pt>
              </c:numCache>
            </c:numRef>
          </c:val>
        </c:ser>
        <c:marker val="1"/>
        <c:axId val="160844032"/>
        <c:axId val="161820672"/>
      </c:lineChart>
      <c:catAx>
        <c:axId val="1608440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820672"/>
        <c:crosses val="autoZero"/>
        <c:auto val="1"/>
        <c:lblAlgn val="ctr"/>
        <c:lblOffset val="100"/>
        <c:tickLblSkip val="5"/>
      </c:catAx>
      <c:valAx>
        <c:axId val="161820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 $ Millions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[$$-409]#,##0" sourceLinked="0"/>
        <c:tickLblPos val="nextTo"/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84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9167623217984465E-2"/>
          <c:y val="0.85145269363374165"/>
          <c:w val="0.86299724729531024"/>
          <c:h val="6.5689786257826094E-2"/>
        </c:manualLayout>
      </c:layout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/>
              <a:t>Passenger Car Toll Rates Per Mile </a:t>
            </a:r>
          </a:p>
        </c:rich>
      </c:tx>
      <c:layout>
        <c:manualLayout>
          <c:xMode val="edge"/>
          <c:yMode val="edge"/>
          <c:x val="0.14297620861908389"/>
          <c:y val="3.271780976270640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6374675385574168E-2"/>
          <c:y val="0.16352897039493436"/>
          <c:w val="0.8834462412243812"/>
          <c:h val="0.54925761048680433"/>
        </c:manualLayout>
      </c:layout>
      <c:barChart>
        <c:barDir val="col"/>
        <c:grouping val="clustered"/>
        <c:ser>
          <c:idx val="4"/>
          <c:order val="0"/>
          <c:tx>
            <c:strRef>
              <c:f>'Toll Rates'!$G$6:$G$7</c:f>
              <c:strCache>
                <c:ptCount val="1"/>
                <c:pt idx="0">
                  <c:v>Rate Per Mile Electronic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Pt>
            <c:idx val="9"/>
            <c:spPr>
              <a:solidFill>
                <a:srgbClr val="0070C0"/>
              </a:solidFill>
            </c:spPr>
          </c:dPt>
          <c:dPt>
            <c:idx val="10"/>
            <c:spPr>
              <a:solidFill>
                <a:srgbClr val="00B050"/>
              </a:solidFill>
            </c:spPr>
          </c:dPt>
          <c:dPt>
            <c:idx val="11"/>
            <c:spPr>
              <a:solidFill>
                <a:srgbClr val="0070C0"/>
              </a:solidFill>
            </c:spPr>
          </c:dPt>
          <c:dPt>
            <c:idx val="12"/>
            <c:spPr>
              <a:solidFill>
                <a:srgbClr val="0070C0"/>
              </a:solidFill>
            </c:spPr>
          </c:dPt>
          <c:dPt>
            <c:idx val="13"/>
            <c:spPr>
              <a:solidFill>
                <a:srgbClr val="00B050"/>
              </a:solidFill>
            </c:spPr>
          </c:dPt>
          <c:dPt>
            <c:idx val="14"/>
            <c:spPr>
              <a:solidFill>
                <a:srgbClr val="FF0000"/>
              </a:solidFill>
            </c:spPr>
          </c:dPt>
          <c:dPt>
            <c:idx val="15"/>
            <c:spPr>
              <a:solidFill>
                <a:srgbClr val="00B050"/>
              </a:solidFill>
            </c:spPr>
          </c:dPt>
          <c:dPt>
            <c:idx val="16"/>
            <c:spPr>
              <a:solidFill>
                <a:srgbClr val="00B050"/>
              </a:solidFill>
            </c:spPr>
          </c:dPt>
          <c:dPt>
            <c:idx val="17"/>
            <c:spPr>
              <a:solidFill>
                <a:srgbClr val="00B050"/>
              </a:solidFill>
            </c:spPr>
          </c:dPt>
          <c:dPt>
            <c:idx val="18"/>
            <c:spPr>
              <a:solidFill>
                <a:srgbClr val="00B050"/>
              </a:solidFill>
            </c:spPr>
          </c:dPt>
          <c:dPt>
            <c:idx val="19"/>
            <c:spPr>
              <a:solidFill>
                <a:srgbClr val="00B050"/>
              </a:solidFill>
            </c:spPr>
          </c:dPt>
          <c:dPt>
            <c:idx val="20"/>
            <c:spPr>
              <a:solidFill>
                <a:srgbClr val="00B050"/>
              </a:solidFill>
            </c:spPr>
          </c:dPt>
          <c:dPt>
            <c:idx val="21"/>
            <c:spPr>
              <a:solidFill>
                <a:srgbClr val="00B050"/>
              </a:solidFill>
            </c:spPr>
          </c:dPt>
          <c:dPt>
            <c:idx val="22"/>
            <c:spPr>
              <a:solidFill>
                <a:srgbClr val="00B050"/>
              </a:solidFill>
            </c:spPr>
          </c:dPt>
          <c:dPt>
            <c:idx val="23"/>
            <c:spPr>
              <a:solidFill>
                <a:srgbClr val="FF0000"/>
              </a:solidFill>
            </c:spPr>
          </c:dPt>
          <c:dPt>
            <c:idx val="24"/>
            <c:spPr>
              <a:solidFill>
                <a:srgbClr val="FF0000"/>
              </a:solidFill>
            </c:spPr>
          </c:dPt>
          <c:dPt>
            <c:idx val="25"/>
            <c:spPr>
              <a:solidFill>
                <a:srgbClr val="FF0000"/>
              </a:solidFill>
            </c:spPr>
          </c:dPt>
          <c:dLbls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'Toll Rates'!$V$8:$V$33</c:f>
              <c:strCache>
                <c:ptCount val="26"/>
                <c:pt idx="0">
                  <c:v>Airport  (MDX)</c:v>
                </c:pt>
                <c:pt idx="1">
                  <c:v>Apopka  (OOCEA)</c:v>
                </c:pt>
                <c:pt idx="2">
                  <c:v>Gratigny  (MDX)</c:v>
                </c:pt>
                <c:pt idx="3">
                  <c:v>Selmon  (THEA)</c:v>
                </c:pt>
                <c:pt idx="4">
                  <c:v>Snapper Creek  (MDX)</c:v>
                </c:pt>
                <c:pt idx="5">
                  <c:v>Holland E-W  (OOCEA)</c:v>
                </c:pt>
                <c:pt idx="6">
                  <c:v>Dolphin  (MDX)</c:v>
                </c:pt>
                <c:pt idx="7">
                  <c:v>Osceola  (OSCEOLA)</c:v>
                </c:pt>
                <c:pt idx="8">
                  <c:v>Don Shula  (MDX)</c:v>
                </c:pt>
                <c:pt idx="9">
                  <c:v>GreeneWay  (OOCEA)</c:v>
                </c:pt>
                <c:pt idx="10">
                  <c:v>Polk Pkwy  (FTE)</c:v>
                </c:pt>
                <c:pt idx="11">
                  <c:v>Western Beltway  (OOCEA)</c:v>
                </c:pt>
                <c:pt idx="12">
                  <c:v>Beachline  (OOCEA)</c:v>
                </c:pt>
                <c:pt idx="13">
                  <c:v>Western Beltway  (FTE)</c:v>
                </c:pt>
                <c:pt idx="14">
                  <c:v>Pinellas Bayway  (FDOT)</c:v>
                </c:pt>
                <c:pt idx="15">
                  <c:v>Seminole (FTE)</c:v>
                </c:pt>
                <c:pt idx="16">
                  <c:v>Southern Connect Ext  (FTE)</c:v>
                </c:pt>
                <c:pt idx="17">
                  <c:v>Veteran's  (FTE)</c:v>
                </c:pt>
                <c:pt idx="18">
                  <c:v>Suncoast  (FTE)</c:v>
                </c:pt>
                <c:pt idx="19">
                  <c:v>Sawgrass  (FTE)</c:v>
                </c:pt>
                <c:pt idx="20">
                  <c:v>HEFT  (FTE)</c:v>
                </c:pt>
                <c:pt idx="21">
                  <c:v>Beachline West  (FTE)</c:v>
                </c:pt>
                <c:pt idx="22">
                  <c:v>Turnpike Mainline  (FTE)</c:v>
                </c:pt>
                <c:pt idx="23">
                  <c:v>Skyway  (FDOT)</c:v>
                </c:pt>
                <c:pt idx="24">
                  <c:v>Alligator Alley  (FDOT)</c:v>
                </c:pt>
                <c:pt idx="25">
                  <c:v>Beachline East  (FDOT)</c:v>
                </c:pt>
              </c:strCache>
            </c:strRef>
          </c:cat>
          <c:val>
            <c:numRef>
              <c:f>'Toll Rates'!$G$8:$G$33</c:f>
              <c:numCache>
                <c:formatCode>0.000</c:formatCode>
                <c:ptCount val="26"/>
                <c:pt idx="0">
                  <c:v>0.24390243902439143</c:v>
                </c:pt>
                <c:pt idx="1">
                  <c:v>0.2</c:v>
                </c:pt>
                <c:pt idx="2">
                  <c:v>0.18518518518518573</c:v>
                </c:pt>
                <c:pt idx="3">
                  <c:v>0.1760563380281695</c:v>
                </c:pt>
                <c:pt idx="4">
                  <c:v>0.16666666666666666</c:v>
                </c:pt>
                <c:pt idx="5">
                  <c:v>0.15909090909090962</c:v>
                </c:pt>
                <c:pt idx="6">
                  <c:v>0.14285714285714352</c:v>
                </c:pt>
                <c:pt idx="7">
                  <c:v>0.1411290322580645</c:v>
                </c:pt>
                <c:pt idx="8">
                  <c:v>0.1388888888888889</c:v>
                </c:pt>
                <c:pt idx="9">
                  <c:v>0.12121212121212155</c:v>
                </c:pt>
                <c:pt idx="10">
                  <c:v>0.12000000000000002</c:v>
                </c:pt>
                <c:pt idx="11">
                  <c:v>0.11363636363636358</c:v>
                </c:pt>
                <c:pt idx="12">
                  <c:v>9.7826086956521729E-2</c:v>
                </c:pt>
                <c:pt idx="13">
                  <c:v>9.0909090909091064E-2</c:v>
                </c:pt>
                <c:pt idx="14">
                  <c:v>8.8815789473684223E-2</c:v>
                </c:pt>
                <c:pt idx="15">
                  <c:v>8.3333333333333343E-2</c:v>
                </c:pt>
                <c:pt idx="16">
                  <c:v>8.3333333333333343E-2</c:v>
                </c:pt>
                <c:pt idx="17">
                  <c:v>8.3333333333333343E-2</c:v>
                </c:pt>
                <c:pt idx="18">
                  <c:v>7.1428571428571425E-2</c:v>
                </c:pt>
                <c:pt idx="19">
                  <c:v>6.5217391304347824E-2</c:v>
                </c:pt>
                <c:pt idx="20">
                  <c:v>6.3829787234042562E-2</c:v>
                </c:pt>
                <c:pt idx="21">
                  <c:v>6.25E-2</c:v>
                </c:pt>
                <c:pt idx="22">
                  <c:v>5.4339622641509523E-2</c:v>
                </c:pt>
                <c:pt idx="23">
                  <c:v>4.3103448275861947E-2</c:v>
                </c:pt>
                <c:pt idx="24">
                  <c:v>2.5641025641025758E-2</c:v>
                </c:pt>
                <c:pt idx="25">
                  <c:v>1.6666666666666701E-2</c:v>
                </c:pt>
              </c:numCache>
            </c:numRef>
          </c:val>
        </c:ser>
        <c:dLbls>
          <c:showVal val="1"/>
        </c:dLbls>
        <c:gapWidth val="42"/>
        <c:axId val="161882496"/>
        <c:axId val="161884032"/>
      </c:barChart>
      <c:catAx>
        <c:axId val="161882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884032"/>
        <c:crosses val="autoZero"/>
        <c:auto val="1"/>
        <c:lblAlgn val="ctr"/>
        <c:lblOffset val="100"/>
      </c:catAx>
      <c:valAx>
        <c:axId val="161884032"/>
        <c:scaling>
          <c:orientation val="minMax"/>
          <c:max val="0.30000000000000032"/>
        </c:scaling>
        <c:axPos val="l"/>
        <c:majorGridlines/>
        <c:numFmt formatCode="\$#,##0.00" sourceLinked="0"/>
        <c:maj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1882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title>
      <c:tx>
        <c:rich>
          <a:bodyPr/>
          <a:lstStyle/>
          <a:p>
            <a:pPr>
              <a:defRPr sz="3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Average Toll Rate Per </a:t>
            </a:r>
            <a:r>
              <a:rPr lang="en-US" dirty="0" smtClean="0"/>
              <a:t>Mile</a:t>
            </a:r>
          </a:p>
          <a:p>
            <a:pPr>
              <a:defRPr sz="3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dirty="0" smtClean="0"/>
              <a:t>As of December 30, 2010</a:t>
            </a:r>
            <a:endParaRPr lang="en-US" dirty="0"/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474855719155062E-2"/>
          <c:y val="0.25837290225085702"/>
          <c:w val="0.49466143942103225"/>
          <c:h val="0.62779527559055515"/>
        </c:manualLayout>
      </c:layout>
      <c:barChart>
        <c:barDir val="col"/>
        <c:grouping val="clustered"/>
        <c:ser>
          <c:idx val="1"/>
          <c:order val="0"/>
          <c:tx>
            <c:strRef>
              <c:f>'Toll Rates SMRY'!$A$9</c:f>
              <c:strCache>
                <c:ptCount val="1"/>
                <c:pt idx="0">
                  <c:v>Regional Toll Authorities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'Toll Rates SMRY'!$G$9</c:f>
              <c:numCache>
                <c:formatCode>"$"#,##0.000</c:formatCode>
                <c:ptCount val="1"/>
                <c:pt idx="0">
                  <c:v>0.13914095583787106</c:v>
                </c:pt>
              </c:numCache>
            </c:numRef>
          </c:val>
        </c:ser>
        <c:ser>
          <c:idx val="0"/>
          <c:order val="1"/>
          <c:tx>
            <c:strRef>
              <c:f>'Toll Rates SMRY'!$A$10</c:f>
              <c:strCache>
                <c:ptCount val="1"/>
                <c:pt idx="0">
                  <c:v>Turnpike Regional Facilities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'Toll Rates SMRY'!$G$10</c:f>
              <c:numCache>
                <c:formatCode>"$"#,##0.000</c:formatCode>
                <c:ptCount val="1"/>
                <c:pt idx="0">
                  <c:v>8.3928571428571463E-2</c:v>
                </c:pt>
              </c:numCache>
            </c:numRef>
          </c:val>
        </c:ser>
        <c:ser>
          <c:idx val="2"/>
          <c:order val="2"/>
          <c:tx>
            <c:strRef>
              <c:f>'Toll Rates SMRY'!$A$11</c:f>
              <c:strCache>
                <c:ptCount val="1"/>
                <c:pt idx="0">
                  <c:v>Turnpike Mainline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'Toll Rates SMRY'!$G$11</c:f>
              <c:numCache>
                <c:formatCode>"$"#,##0.000</c:formatCode>
                <c:ptCount val="1"/>
                <c:pt idx="0">
                  <c:v>5.5937499999999994E-2</c:v>
                </c:pt>
              </c:numCache>
            </c:numRef>
          </c:val>
        </c:ser>
        <c:ser>
          <c:idx val="3"/>
          <c:order val="3"/>
          <c:tx>
            <c:strRef>
              <c:f>'Toll Rates SMRY'!$A$12</c:f>
              <c:strCache>
                <c:ptCount val="1"/>
                <c:pt idx="0">
                  <c:v>FDOT Owned Facilites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val>
            <c:numRef>
              <c:f>'Toll Rates SMRY'!$G$12</c:f>
              <c:numCache>
                <c:formatCode>"$"#,##0.000</c:formatCode>
                <c:ptCount val="1"/>
                <c:pt idx="0">
                  <c:v>3.4633757961783557E-2</c:v>
                </c:pt>
              </c:numCache>
            </c:numRef>
          </c:val>
        </c:ser>
        <c:gapWidth val="64"/>
        <c:overlap val="-33"/>
        <c:axId val="139831168"/>
        <c:axId val="139841536"/>
      </c:barChart>
      <c:catAx>
        <c:axId val="1398311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Electronic Toll Rate Comparison</a:t>
                </a:r>
              </a:p>
            </c:rich>
          </c:tx>
          <c:layout>
            <c:manualLayout>
              <c:xMode val="edge"/>
              <c:yMode val="edge"/>
              <c:x val="0.22870119094891736"/>
              <c:y val="0.91309190645648175"/>
            </c:manualLayout>
          </c:layout>
          <c:spPr>
            <a:noFill/>
            <a:ln w="25400">
              <a:noFill/>
            </a:ln>
          </c:spPr>
        </c:title>
        <c:tickLblPos val="none"/>
        <c:crossAx val="139841536"/>
        <c:crosses val="autoZero"/>
        <c:auto val="1"/>
        <c:lblAlgn val="ctr"/>
        <c:lblOffset val="100"/>
      </c:catAx>
      <c:valAx>
        <c:axId val="139841536"/>
        <c:scaling>
          <c:orientation val="minMax"/>
        </c:scaling>
        <c:axPos val="l"/>
        <c:majorGridlines/>
        <c:numFmt formatCode="\$#,##0.00" sourceLinked="0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983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6886680677851"/>
          <c:y val="0.26620785898695176"/>
          <c:w val="0.36583316384345127"/>
          <c:h val="0.5788680095969595"/>
        </c:manualLayout>
      </c:layout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b="0">
                <a:latin typeface="+mn-lt"/>
              </a:defRPr>
            </a:pPr>
            <a:r>
              <a:rPr lang="en-US" sz="1000" b="0" dirty="0">
                <a:latin typeface="+mn-lt"/>
              </a:rPr>
              <a:t>"Pay Go", Debt Financing &amp; Loan Program Comparison</a:t>
            </a:r>
          </a:p>
          <a:p>
            <a:pPr>
              <a:defRPr b="0">
                <a:latin typeface="+mn-lt"/>
              </a:defRPr>
            </a:pPr>
            <a:r>
              <a:rPr lang="en-US" sz="1000" b="0" dirty="0" smtClean="0">
                <a:latin typeface="+mn-lt"/>
              </a:rPr>
              <a:t>30 </a:t>
            </a:r>
            <a:r>
              <a:rPr lang="en-US" sz="1000" b="0" dirty="0">
                <a:latin typeface="+mn-lt"/>
              </a:rPr>
              <a:t>Year Term, 5% IR, 2X DS Coverage Ratio, 2% Fund Balance IR</a:t>
            </a:r>
          </a:p>
        </c:rich>
      </c:tx>
      <c:layout>
        <c:manualLayout>
          <c:xMode val="edge"/>
          <c:yMode val="edge"/>
          <c:x val="0.16975182789651289"/>
          <c:y val="3.4879627115576239E-2"/>
        </c:manualLayout>
      </c:layout>
    </c:title>
    <c:plotArea>
      <c:layout>
        <c:manualLayout>
          <c:layoutTarget val="inner"/>
          <c:xMode val="edge"/>
          <c:yMode val="edge"/>
          <c:x val="0.10381903548497431"/>
          <c:y val="1.893333333333334E-2"/>
          <c:w val="0.89552759133747217"/>
          <c:h val="0.84045223097112853"/>
        </c:manualLayout>
      </c:layout>
      <c:barChart>
        <c:barDir val="col"/>
        <c:grouping val="clustered"/>
        <c:ser>
          <c:idx val="3"/>
          <c:order val="0"/>
          <c:tx>
            <c:strRef>
              <c:f>'INPUT SHEET'!$B$71</c:f>
              <c:strCache>
                <c:ptCount val="1"/>
                <c:pt idx="0">
                  <c:v>1.b. Revenue 1¢/yr</c:v>
                </c:pt>
              </c:strCache>
            </c:strRef>
          </c:tx>
          <c:val>
            <c:numRef>
              <c:f>'INPUT SHEET'!$C$71:$M$71</c:f>
              <c:numCache>
                <c:formatCode>_("$"* #,##0_);_("$"* \(#,##0\);_("$"* "-"??_);_(@_)</c:formatCode>
                <c:ptCount val="11"/>
                <c:pt idx="0">
                  <c:v>96.983239272152332</c:v>
                </c:pt>
                <c:pt idx="1">
                  <c:v>201.36228623218608</c:v>
                </c:pt>
                <c:pt idx="2">
                  <c:v>312.89149698709178</c:v>
                </c:pt>
                <c:pt idx="3">
                  <c:v>431.35658547320219</c:v>
                </c:pt>
                <c:pt idx="4">
                  <c:v>556.54829929656535</c:v>
                </c:pt>
                <c:pt idx="5">
                  <c:v>688.47827708771104</c:v>
                </c:pt>
                <c:pt idx="6">
                  <c:v>827.17588712040401</c:v>
                </c:pt>
                <c:pt idx="7">
                  <c:v>971.77259792998473</c:v>
                </c:pt>
                <c:pt idx="8">
                  <c:v>1141.6459265695846</c:v>
                </c:pt>
                <c:pt idx="9">
                  <c:v>1341.2144203584796</c:v>
                </c:pt>
                <c:pt idx="10">
                  <c:v>1575.6690226914277</c:v>
                </c:pt>
              </c:numCache>
            </c:numRef>
          </c:val>
        </c:ser>
        <c:ser>
          <c:idx val="1"/>
          <c:order val="1"/>
          <c:tx>
            <c:strRef>
              <c:f>'INPUT SHEET'!$B$67</c:f>
              <c:strCache>
                <c:ptCount val="1"/>
                <c:pt idx="0">
                  <c:v>1.b. Pay Go Projects</c:v>
                </c:pt>
              </c:strCache>
            </c:strRef>
          </c:tx>
          <c:val>
            <c:numRef>
              <c:f>'INPUT SHEET'!$C$72:$M$72</c:f>
              <c:numCache>
                <c:formatCode>_("$"* #,##0_);_("$"* \(#,##0\);_("$"* "-"??_);_(@_)</c:formatCode>
                <c:ptCount val="11"/>
                <c:pt idx="0">
                  <c:v>425</c:v>
                </c:pt>
                <c:pt idx="1">
                  <c:v>320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900</c:v>
                </c:pt>
                <c:pt idx="6">
                  <c:v>1000</c:v>
                </c:pt>
                <c:pt idx="7">
                  <c:v>1225</c:v>
                </c:pt>
                <c:pt idx="8">
                  <c:v>1425</c:v>
                </c:pt>
                <c:pt idx="9">
                  <c:v>1675</c:v>
                </c:pt>
                <c:pt idx="10">
                  <c:v>1950</c:v>
                </c:pt>
              </c:numCache>
            </c:numRef>
          </c:val>
        </c:ser>
        <c:ser>
          <c:idx val="2"/>
          <c:order val="2"/>
          <c:tx>
            <c:strRef>
              <c:f>'INPUT SHEET'!$B$68</c:f>
              <c:strCache>
                <c:ptCount val="1"/>
                <c:pt idx="0">
                  <c:v>11.b. Bonded Projects</c:v>
                </c:pt>
              </c:strCache>
            </c:strRef>
          </c:tx>
          <c:cat>
            <c:strRef>
              <c:f>'CASH FLOW MODEL'!$C$4:$M$4</c:f>
              <c:strCache>
                <c:ptCount val="11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</c:strCache>
            </c:strRef>
          </c:cat>
          <c:val>
            <c:numRef>
              <c:f>'INPUT SHEET'!$C$73:$M$73</c:f>
              <c:numCache>
                <c:formatCode>_("$"* #,##0_);_("$"* \(#,##0\);_("$"* "-"??_);_(@_)</c:formatCode>
                <c:ptCount val="11"/>
                <c:pt idx="0">
                  <c:v>1500</c:v>
                </c:pt>
                <c:pt idx="1">
                  <c:v>1300</c:v>
                </c:pt>
                <c:pt idx="2">
                  <c:v>1350</c:v>
                </c:pt>
                <c:pt idx="3">
                  <c:v>1450</c:v>
                </c:pt>
                <c:pt idx="4">
                  <c:v>1500</c:v>
                </c:pt>
                <c:pt idx="5">
                  <c:v>1575</c:v>
                </c:pt>
                <c:pt idx="6">
                  <c:v>1650</c:v>
                </c:pt>
                <c:pt idx="7">
                  <c:v>1800</c:v>
                </c:pt>
                <c:pt idx="8">
                  <c:v>2100</c:v>
                </c:pt>
                <c:pt idx="9">
                  <c:v>2500</c:v>
                </c:pt>
                <c:pt idx="10">
                  <c:v>2700</c:v>
                </c:pt>
              </c:numCache>
            </c:numRef>
          </c:val>
        </c:ser>
        <c:ser>
          <c:idx val="0"/>
          <c:order val="3"/>
          <c:tx>
            <c:strRef>
              <c:f>'INPUT SHEET'!$B$69</c:f>
              <c:strCache>
                <c:ptCount val="1"/>
                <c:pt idx="0">
                  <c:v>11.c. Loan Program Projects</c:v>
                </c:pt>
              </c:strCache>
            </c:strRef>
          </c:tx>
          <c:cat>
            <c:strRef>
              <c:f>'CASH FLOW MODEL'!$C$4:$M$4</c:f>
              <c:strCache>
                <c:ptCount val="11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</c:strCache>
            </c:strRef>
          </c:cat>
          <c:val>
            <c:numRef>
              <c:f>'INPUT SHEET'!$C$74:$M$74</c:f>
              <c:numCache>
                <c:formatCode>_("$"* #,##0_);_("$"* \(#,##0\);_("$"* "-"??_);_(@_)</c:formatCode>
                <c:ptCount val="11"/>
                <c:pt idx="0">
                  <c:v>790</c:v>
                </c:pt>
                <c:pt idx="1">
                  <c:v>1325</c:v>
                </c:pt>
                <c:pt idx="2">
                  <c:v>1745</c:v>
                </c:pt>
                <c:pt idx="3">
                  <c:v>2120</c:v>
                </c:pt>
                <c:pt idx="4">
                  <c:v>2500</c:v>
                </c:pt>
                <c:pt idx="5">
                  <c:v>2880</c:v>
                </c:pt>
                <c:pt idx="6">
                  <c:v>3290</c:v>
                </c:pt>
                <c:pt idx="7">
                  <c:v>3720</c:v>
                </c:pt>
                <c:pt idx="8">
                  <c:v>4335</c:v>
                </c:pt>
                <c:pt idx="9">
                  <c:v>5110</c:v>
                </c:pt>
                <c:pt idx="10">
                  <c:v>6050</c:v>
                </c:pt>
              </c:numCache>
            </c:numRef>
          </c:val>
        </c:ser>
        <c:axId val="64738048"/>
        <c:axId val="64739584"/>
      </c:barChart>
      <c:catAx>
        <c:axId val="64738048"/>
        <c:scaling>
          <c:orientation val="minMax"/>
        </c:scaling>
        <c:axPos val="b"/>
        <c:majorTickMark val="none"/>
        <c:tickLblPos val="nextTo"/>
        <c:crossAx val="64739584"/>
        <c:crosses val="autoZero"/>
        <c:auto val="1"/>
        <c:lblAlgn val="ctr"/>
        <c:lblOffset val="100"/>
      </c:catAx>
      <c:valAx>
        <c:axId val="64739584"/>
        <c:scaling>
          <c:orientation val="minMax"/>
          <c:max val="70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 $ Millions</a:t>
                </a:r>
              </a:p>
            </c:rich>
          </c:tx>
          <c:layout/>
        </c:title>
        <c:numFmt formatCode="&quot;$&quot;#,##0" sourceLinked="0"/>
        <c:majorTickMark val="none"/>
        <c:tickLblPos val="nextTo"/>
        <c:crossAx val="6473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7106576466674058E-2"/>
          <c:y val="0.91076082906238742"/>
          <c:w val="0.93607595908582963"/>
          <c:h val="6.7516905615657624E-2"/>
        </c:manualLayout>
      </c:layout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plotArea>
      <c:layout>
        <c:manualLayout>
          <c:layoutTarget val="inner"/>
          <c:xMode val="edge"/>
          <c:yMode val="edge"/>
          <c:x val="0.11408635741184525"/>
          <c:y val="1.5260679963642701E-2"/>
          <c:w val="0.88090009129293556"/>
          <c:h val="0.8202860892388445"/>
        </c:manualLayout>
      </c:layout>
      <c:barChart>
        <c:barDir val="col"/>
        <c:grouping val="clustered"/>
        <c:ser>
          <c:idx val="3"/>
          <c:order val="0"/>
          <c:tx>
            <c:strRef>
              <c:f>'INPUT SHEET'!$B$71</c:f>
              <c:strCache>
                <c:ptCount val="1"/>
                <c:pt idx="0">
                  <c:v>1.b. Revenue 1¢/yr</c:v>
                </c:pt>
              </c:strCache>
            </c:strRef>
          </c:tx>
          <c:val>
            <c:numRef>
              <c:f>'INPUT SHEET'!$C$66:$M$66</c:f>
              <c:numCache>
                <c:formatCode>_("$"* #,##0_);_("$"* \(#,##0\);_("$"* "-"??_);_(@_)</c:formatCode>
                <c:ptCount val="11"/>
                <c:pt idx="0">
                  <c:v>96.983239272152332</c:v>
                </c:pt>
                <c:pt idx="1">
                  <c:v>298.34552550433915</c:v>
                </c:pt>
                <c:pt idx="2">
                  <c:v>611.2370224914273</c:v>
                </c:pt>
                <c:pt idx="3">
                  <c:v>1042.5936079646333</c:v>
                </c:pt>
                <c:pt idx="4">
                  <c:v>1599.1419072611986</c:v>
                </c:pt>
                <c:pt idx="5">
                  <c:v>2287.6201843489098</c:v>
                </c:pt>
                <c:pt idx="6">
                  <c:v>3114.796071469304</c:v>
                </c:pt>
                <c:pt idx="7">
                  <c:v>4086.5686693992866</c:v>
                </c:pt>
                <c:pt idx="8">
                  <c:v>5228.2145959688805</c:v>
                </c:pt>
                <c:pt idx="9">
                  <c:v>6569.4290163273699</c:v>
                </c:pt>
                <c:pt idx="10">
                  <c:v>8145.0980390188024</c:v>
                </c:pt>
              </c:numCache>
            </c:numRef>
          </c:val>
        </c:ser>
        <c:ser>
          <c:idx val="1"/>
          <c:order val="1"/>
          <c:tx>
            <c:strRef>
              <c:f>'INPUT SHEET'!$B$67</c:f>
              <c:strCache>
                <c:ptCount val="1"/>
                <c:pt idx="0">
                  <c:v>1.b. Pay Go Projects</c:v>
                </c:pt>
              </c:strCache>
            </c:strRef>
          </c:tx>
          <c:val>
            <c:numRef>
              <c:f>'INPUT SHEET'!$C$67:$M$67</c:f>
              <c:numCache>
                <c:formatCode>_("$"* #,##0_);_("$"* \(#,##0\);_("$"* "-"??_);_(@_)</c:formatCode>
                <c:ptCount val="11"/>
                <c:pt idx="0">
                  <c:v>425</c:v>
                </c:pt>
                <c:pt idx="1">
                  <c:v>745</c:v>
                </c:pt>
                <c:pt idx="2">
                  <c:v>1145</c:v>
                </c:pt>
                <c:pt idx="3">
                  <c:v>1745</c:v>
                </c:pt>
                <c:pt idx="4">
                  <c:v>2545</c:v>
                </c:pt>
                <c:pt idx="5">
                  <c:v>3445</c:v>
                </c:pt>
                <c:pt idx="6">
                  <c:v>4445</c:v>
                </c:pt>
                <c:pt idx="7">
                  <c:v>5670</c:v>
                </c:pt>
                <c:pt idx="8">
                  <c:v>7095</c:v>
                </c:pt>
                <c:pt idx="9">
                  <c:v>8770</c:v>
                </c:pt>
                <c:pt idx="10">
                  <c:v>10720</c:v>
                </c:pt>
              </c:numCache>
            </c:numRef>
          </c:val>
        </c:ser>
        <c:ser>
          <c:idx val="2"/>
          <c:order val="2"/>
          <c:tx>
            <c:strRef>
              <c:f>'INPUT SHEET'!$B$68</c:f>
              <c:strCache>
                <c:ptCount val="1"/>
                <c:pt idx="0">
                  <c:v>11.b. Bonded Projects</c:v>
                </c:pt>
              </c:strCache>
            </c:strRef>
          </c:tx>
          <c:cat>
            <c:strRef>
              <c:f>'CASH FLOW MODEL'!$C$4:$M$4</c:f>
              <c:strCache>
                <c:ptCount val="11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</c:strCache>
            </c:strRef>
          </c:cat>
          <c:val>
            <c:numRef>
              <c:f>'INPUT SHEET'!$C$68:$M$68</c:f>
              <c:numCache>
                <c:formatCode>_("$"* #,##0_);_("$"* \(#,##0\);_("$"* "-"??_);_(@_)</c:formatCode>
                <c:ptCount val="11"/>
                <c:pt idx="0">
                  <c:v>1500</c:v>
                </c:pt>
                <c:pt idx="1">
                  <c:v>2800</c:v>
                </c:pt>
                <c:pt idx="2">
                  <c:v>4150</c:v>
                </c:pt>
                <c:pt idx="3">
                  <c:v>5600</c:v>
                </c:pt>
                <c:pt idx="4">
                  <c:v>7100</c:v>
                </c:pt>
                <c:pt idx="5">
                  <c:v>8675</c:v>
                </c:pt>
                <c:pt idx="6">
                  <c:v>10325</c:v>
                </c:pt>
                <c:pt idx="7">
                  <c:v>12125</c:v>
                </c:pt>
                <c:pt idx="8">
                  <c:v>14225</c:v>
                </c:pt>
                <c:pt idx="9">
                  <c:v>16725</c:v>
                </c:pt>
                <c:pt idx="10">
                  <c:v>19425</c:v>
                </c:pt>
              </c:numCache>
            </c:numRef>
          </c:val>
        </c:ser>
        <c:ser>
          <c:idx val="0"/>
          <c:order val="3"/>
          <c:tx>
            <c:strRef>
              <c:f>'INPUT SHEET'!$B$69</c:f>
              <c:strCache>
                <c:ptCount val="1"/>
                <c:pt idx="0">
                  <c:v>11.c. Loan Program Projects</c:v>
                </c:pt>
              </c:strCache>
            </c:strRef>
          </c:tx>
          <c:cat>
            <c:strRef>
              <c:f>'CASH FLOW MODEL'!$C$4:$M$4</c:f>
              <c:strCache>
                <c:ptCount val="11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</c:strCache>
            </c:strRef>
          </c:cat>
          <c:val>
            <c:numRef>
              <c:f>'INPUT SHEET'!$C$69:$M$69</c:f>
              <c:numCache>
                <c:formatCode>_("$"* #,##0_);_("$"* \(#,##0\);_("$"* "-"??_);_(@_)</c:formatCode>
                <c:ptCount val="11"/>
                <c:pt idx="0">
                  <c:v>790</c:v>
                </c:pt>
                <c:pt idx="1">
                  <c:v>2115</c:v>
                </c:pt>
                <c:pt idx="2">
                  <c:v>3860</c:v>
                </c:pt>
                <c:pt idx="3">
                  <c:v>5980</c:v>
                </c:pt>
                <c:pt idx="4">
                  <c:v>8480</c:v>
                </c:pt>
                <c:pt idx="5">
                  <c:v>11360</c:v>
                </c:pt>
                <c:pt idx="6">
                  <c:v>14650</c:v>
                </c:pt>
                <c:pt idx="7">
                  <c:v>18370</c:v>
                </c:pt>
                <c:pt idx="8">
                  <c:v>22705</c:v>
                </c:pt>
                <c:pt idx="9">
                  <c:v>27815</c:v>
                </c:pt>
                <c:pt idx="10">
                  <c:v>30515</c:v>
                </c:pt>
              </c:numCache>
            </c:numRef>
          </c:val>
        </c:ser>
        <c:axId val="161555584"/>
        <c:axId val="161557120"/>
      </c:barChart>
      <c:catAx>
        <c:axId val="161555584"/>
        <c:scaling>
          <c:orientation val="minMax"/>
        </c:scaling>
        <c:axPos val="b"/>
        <c:majorTickMark val="none"/>
        <c:tickLblPos val="nextTo"/>
        <c:crossAx val="161557120"/>
        <c:crosses val="autoZero"/>
        <c:auto val="1"/>
        <c:lblAlgn val="ctr"/>
        <c:lblOffset val="100"/>
      </c:catAx>
      <c:valAx>
        <c:axId val="161557120"/>
        <c:scaling>
          <c:orientation val="minMax"/>
          <c:max val="32000"/>
        </c:scaling>
        <c:axPos val="l"/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900"/>
                  <a:t>In $ Millions</a:t>
                </a:r>
              </a:p>
            </c:rich>
          </c:tx>
          <c:layout/>
        </c:title>
        <c:numFmt formatCode="&quot;$&quot;#,##0" sourceLinked="0"/>
        <c:majorTickMark val="none"/>
        <c:tickLblPos val="nextTo"/>
        <c:crossAx val="161555584"/>
        <c:crosses val="autoZero"/>
        <c:crossBetween val="between"/>
        <c:majorUnit val="4000"/>
      </c:valAx>
    </c:plotArea>
    <c:legend>
      <c:legendPos val="b"/>
      <c:layout>
        <c:manualLayout>
          <c:xMode val="edge"/>
          <c:yMode val="edge"/>
          <c:x val="4.7106576466674058E-2"/>
          <c:y val="0.91076082906238742"/>
          <c:w val="0.93607595908582963"/>
          <c:h val="6.7516905615657624E-2"/>
        </c:manualLayout>
      </c:layout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400" b="1" i="0" baseline="0" dirty="0">
                <a:latin typeface="+mj-lt"/>
              </a:rPr>
              <a:t>12. Sales Tax Options - Vehicle Parts &amp; Accessories</a:t>
            </a:r>
            <a:endParaRPr lang="en-US" sz="1400" dirty="0">
              <a:latin typeface="+mj-lt"/>
            </a:endParaRPr>
          </a:p>
          <a:p>
            <a:pPr>
              <a:defRPr sz="1600"/>
            </a:pPr>
            <a:r>
              <a:rPr lang="en-US" sz="1400" b="1" i="0" baseline="0" dirty="0">
                <a:latin typeface="+mj-lt"/>
              </a:rPr>
              <a:t>STTF and GR Impacts - In $ millions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438107736532933"/>
          <c:y val="0.40948929799268269"/>
          <c:w val="0.82900524934383424"/>
          <c:h val="0.51350929725333661"/>
        </c:manualLayout>
      </c:layout>
      <c:barChart>
        <c:barDir val="col"/>
        <c:grouping val="clustered"/>
        <c:ser>
          <c:idx val="0"/>
          <c:order val="0"/>
          <c:tx>
            <c:strRef>
              <c:f>'OPTION 12'!$A$4:$C$4</c:f>
              <c:strCache>
                <c:ptCount val="1"/>
                <c:pt idx="0">
                  <c:v>12.a. Shift Sales Tax on Vehicle Accessories &amp; Parts  STTF</c:v>
                </c:pt>
              </c:strCache>
            </c:strRef>
          </c:tx>
          <c:dLbls>
            <c:numFmt formatCode="&quot;$&quot;#,##0" sourceLinked="0"/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12'!$D$4:$K$4</c:f>
              <c:numCache>
                <c:formatCode>0</c:formatCode>
                <c:ptCount val="8"/>
                <c:pt idx="0">
                  <c:v>280.91536090304379</c:v>
                </c:pt>
                <c:pt idx="1">
                  <c:v>296.74799198607923</c:v>
                </c:pt>
                <c:pt idx="2">
                  <c:v>312.47553923449323</c:v>
                </c:pt>
                <c:pt idx="3">
                  <c:v>328.09931619621699</c:v>
                </c:pt>
                <c:pt idx="4">
                  <c:v>344.50428200602931</c:v>
                </c:pt>
                <c:pt idx="5">
                  <c:v>361.72949610633037</c:v>
                </c:pt>
                <c:pt idx="6">
                  <c:v>379.8159709116469</c:v>
                </c:pt>
                <c:pt idx="7">
                  <c:v>398.80676945722763</c:v>
                </c:pt>
              </c:numCache>
            </c:numRef>
          </c:val>
        </c:ser>
        <c:ser>
          <c:idx val="1"/>
          <c:order val="1"/>
          <c:tx>
            <c:strRef>
              <c:f>'OPTION 12'!$A$5:$C$5</c:f>
              <c:strCache>
                <c:ptCount val="1"/>
                <c:pt idx="0">
                  <c:v>12.a. Shift Sales Tax on Vehicle Accessories &amp; Parts  GR</c:v>
                </c:pt>
              </c:strCache>
            </c:strRef>
          </c:tx>
          <c:dLbls>
            <c:numFmt formatCode="&quot;$&quot;#,##0" sourceLinked="0"/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12'!$D$5:$K$5</c:f>
              <c:numCache>
                <c:formatCode>0</c:formatCode>
                <c:ptCount val="8"/>
                <c:pt idx="0">
                  <c:v>-280.91536090304379</c:v>
                </c:pt>
                <c:pt idx="1">
                  <c:v>-296.74799198607923</c:v>
                </c:pt>
                <c:pt idx="2">
                  <c:v>-312.47553923449323</c:v>
                </c:pt>
                <c:pt idx="3">
                  <c:v>-328.09931619621699</c:v>
                </c:pt>
                <c:pt idx="4">
                  <c:v>-344.50428200602931</c:v>
                </c:pt>
                <c:pt idx="5">
                  <c:v>-361.72949610633037</c:v>
                </c:pt>
                <c:pt idx="6">
                  <c:v>-379.8159709116469</c:v>
                </c:pt>
                <c:pt idx="7">
                  <c:v>-398.80676945722763</c:v>
                </c:pt>
              </c:numCache>
            </c:numRef>
          </c:val>
        </c:ser>
        <c:ser>
          <c:idx val="2"/>
          <c:order val="2"/>
          <c:tx>
            <c:strRef>
              <c:f>'OPTION 12'!$A$6:$C$6</c:f>
              <c:strCache>
                <c:ptCount val="1"/>
                <c:pt idx="0">
                  <c:v>12.b. Shift Sales Tax on Vehicle Accessories, Parts, Repairs &amp; Services STTF</c:v>
                </c:pt>
              </c:strCache>
            </c:strRef>
          </c:tx>
          <c:dLbls>
            <c:dLbl>
              <c:idx val="7"/>
              <c:numFmt formatCode="&quot;$&quot;#,##0" sourceLinked="0"/>
              <c:spPr/>
              <c:txPr>
                <a:bodyPr rot="-5400000" vert="horz"/>
                <a:lstStyle/>
                <a:p>
                  <a:pPr>
                    <a:defRPr sz="800"/>
                  </a:pPr>
                  <a:endParaRPr lang="en-US"/>
                </a:p>
              </c:txPr>
            </c:dLbl>
            <c:numFmt formatCode="&quot;$&quot;#,##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12'!$D$6:$K$6</c:f>
              <c:numCache>
                <c:formatCode>0</c:formatCode>
                <c:ptCount val="8"/>
                <c:pt idx="0">
                  <c:v>571.11001551916854</c:v>
                </c:pt>
                <c:pt idx="1">
                  <c:v>603.29826665101803</c:v>
                </c:pt>
                <c:pt idx="2">
                  <c:v>635.27287894792573</c:v>
                </c:pt>
                <c:pt idx="3">
                  <c:v>667.03652289531499</c:v>
                </c:pt>
                <c:pt idx="4">
                  <c:v>700.38834904008763</c:v>
                </c:pt>
                <c:pt idx="5">
                  <c:v>735.40776649208749</c:v>
                </c:pt>
                <c:pt idx="6">
                  <c:v>772.17815481669663</c:v>
                </c:pt>
                <c:pt idx="7">
                  <c:v>810.78706255753093</c:v>
                </c:pt>
              </c:numCache>
            </c:numRef>
          </c:val>
        </c:ser>
        <c:ser>
          <c:idx val="3"/>
          <c:order val="3"/>
          <c:tx>
            <c:strRef>
              <c:f>'OPTION 12'!$A$7:$C$7</c:f>
              <c:strCache>
                <c:ptCount val="1"/>
                <c:pt idx="0">
                  <c:v>12.b. Shift Sales Tax on Vehicle Accessories, Parts, Repairs &amp; Services GR</c:v>
                </c:pt>
              </c:strCache>
            </c:strRef>
          </c:tx>
          <c:dLbls>
            <c:numFmt formatCode="&quot;$&quot;#,##0" sourceLinked="0"/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12'!$D$7:$K$7</c:f>
              <c:numCache>
                <c:formatCode>0</c:formatCode>
                <c:ptCount val="8"/>
                <c:pt idx="0">
                  <c:v>-571.11001551916854</c:v>
                </c:pt>
                <c:pt idx="1">
                  <c:v>-603.29826665101803</c:v>
                </c:pt>
                <c:pt idx="2">
                  <c:v>-635.27287894792573</c:v>
                </c:pt>
                <c:pt idx="3">
                  <c:v>-667.03652289531499</c:v>
                </c:pt>
                <c:pt idx="4">
                  <c:v>-700.38834904008763</c:v>
                </c:pt>
                <c:pt idx="5">
                  <c:v>-735.40776649208749</c:v>
                </c:pt>
                <c:pt idx="6">
                  <c:v>-772.17815481669663</c:v>
                </c:pt>
                <c:pt idx="7">
                  <c:v>-810.78706255753093</c:v>
                </c:pt>
              </c:numCache>
            </c:numRef>
          </c:val>
        </c:ser>
        <c:ser>
          <c:idx val="4"/>
          <c:order val="4"/>
          <c:tx>
            <c:strRef>
              <c:f>'OPTION 12'!$A$8:$C$8</c:f>
              <c:strCache>
                <c:ptCount val="1"/>
                <c:pt idx="0">
                  <c:v>12.c. Shift Auto Accessories, Parts, Repairs &amp; Services. Increase State Sales Tax 1/4 Percent STTF</c:v>
                </c:pt>
              </c:strCache>
            </c:strRef>
          </c:tx>
          <c:dLbls>
            <c:numFmt formatCode="&quot;$&quot;#,##0" sourceLinked="0"/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12'!$D$8:$K$8</c:f>
              <c:numCache>
                <c:formatCode>0</c:formatCode>
                <c:ptCount val="8"/>
                <c:pt idx="0">
                  <c:v>594.90626616579561</c:v>
                </c:pt>
                <c:pt idx="1">
                  <c:v>628.43569442814328</c:v>
                </c:pt>
                <c:pt idx="2">
                  <c:v>661.7425822374197</c:v>
                </c:pt>
                <c:pt idx="3">
                  <c:v>694.82971134929073</c:v>
                </c:pt>
                <c:pt idx="4">
                  <c:v>729.57119691675553</c:v>
                </c:pt>
                <c:pt idx="5">
                  <c:v>766.04975676259301</c:v>
                </c:pt>
                <c:pt idx="6">
                  <c:v>804.35224460071981</c:v>
                </c:pt>
                <c:pt idx="7">
                  <c:v>844.56985683075789</c:v>
                </c:pt>
              </c:numCache>
            </c:numRef>
          </c:val>
        </c:ser>
        <c:ser>
          <c:idx val="5"/>
          <c:order val="5"/>
          <c:tx>
            <c:strRef>
              <c:f>'OPTION 12'!$A$9:$C$9</c:f>
              <c:strCache>
                <c:ptCount val="1"/>
                <c:pt idx="0">
                  <c:v>12.c. Shift Auto Accessories, Parts, Repairs &amp; Services. Increase State Sales Tax 1/4 Percent GR</c:v>
                </c:pt>
              </c:strCache>
            </c:strRef>
          </c:tx>
          <c:dLbls>
            <c:numFmt formatCode="&quot;$&quot;#,##0" sourceLinked="0"/>
            <c:txPr>
              <a:bodyPr rot="0" vert="horz"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'OPTION 12'!$D$3:$K$3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'OPTION 12'!$D$9:$K$9</c:f>
              <c:numCache>
                <c:formatCode>0</c:formatCode>
                <c:ptCount val="8"/>
                <c:pt idx="0">
                  <c:v>240.67706716753491</c:v>
                </c:pt>
                <c:pt idx="1">
                  <c:v>259.76430557185671</c:v>
                </c:pt>
                <c:pt idx="2">
                  <c:v>276.89491776257825</c:v>
                </c:pt>
                <c:pt idx="3">
                  <c:v>290.7396636507093</c:v>
                </c:pt>
                <c:pt idx="4">
                  <c:v>305.27664683324485</c:v>
                </c:pt>
                <c:pt idx="5">
                  <c:v>320.54047917490732</c:v>
                </c:pt>
                <c:pt idx="6">
                  <c:v>336.56750313365382</c:v>
                </c:pt>
                <c:pt idx="7">
                  <c:v>353.39587829033496</c:v>
                </c:pt>
              </c:numCache>
            </c:numRef>
          </c:val>
        </c:ser>
        <c:gapWidth val="75"/>
        <c:overlap val="-25"/>
        <c:axId val="160777344"/>
        <c:axId val="160778880"/>
      </c:barChart>
      <c:catAx>
        <c:axId val="160777344"/>
        <c:scaling>
          <c:orientation val="minMax"/>
        </c:scaling>
        <c:axPos val="b"/>
        <c:majorTickMark val="none"/>
        <c:tickLblPos val="low"/>
        <c:spPr>
          <a:ln w="25400">
            <a:solidFill>
              <a:srgbClr val="1F497D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60778880"/>
        <c:crosses val="autoZero"/>
        <c:auto val="1"/>
        <c:lblAlgn val="ctr"/>
        <c:lblOffset val="100"/>
      </c:catAx>
      <c:valAx>
        <c:axId val="160778880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1F497D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60777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23509561304837"/>
          <c:y val="0.13136501958994259"/>
          <c:w val="0.7231287339082616"/>
          <c:h val="0.24873590625115521"/>
        </c:manualLayout>
      </c:layout>
      <c:txPr>
        <a:bodyPr/>
        <a:lstStyle/>
        <a:p>
          <a:pPr>
            <a:defRPr sz="1000"/>
          </a:pPr>
          <a:endParaRPr lang="en-US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en-US" sz="1400" dirty="0">
                <a:latin typeface="+mj-lt"/>
              </a:rPr>
              <a:t>13.</a:t>
            </a:r>
            <a:r>
              <a:rPr lang="en-US" sz="1400" baseline="0" dirty="0">
                <a:latin typeface="+mj-lt"/>
              </a:rPr>
              <a:t> One Cent Local Option Municipal Sales Tax  (approximate)</a:t>
            </a:r>
          </a:p>
          <a:p>
            <a:pPr>
              <a:defRPr sz="1800">
                <a:latin typeface="+mj-lt"/>
              </a:defRPr>
            </a:pPr>
            <a:r>
              <a:rPr lang="en-US" sz="1400" baseline="0" dirty="0" smtClean="0">
                <a:latin typeface="+mj-lt"/>
              </a:rPr>
              <a:t>For 11 </a:t>
            </a:r>
            <a:r>
              <a:rPr lang="en-US" sz="1400" baseline="0" dirty="0">
                <a:latin typeface="+mj-lt"/>
              </a:rPr>
              <a:t>Cities With Population &gt; 150,000</a:t>
            </a:r>
            <a:endParaRPr lang="en-US" sz="1400" dirty="0">
              <a:latin typeface="+mj-lt"/>
            </a:endParaRPr>
          </a:p>
          <a:p>
            <a:pPr>
              <a:defRPr sz="1800">
                <a:latin typeface="+mj-lt"/>
              </a:defRPr>
            </a:pPr>
            <a:r>
              <a:rPr lang="en-US" sz="1400" baseline="0" dirty="0">
                <a:latin typeface="+mj-lt"/>
              </a:rPr>
              <a:t>Net Revenue - In $ Millions</a:t>
            </a:r>
            <a:endParaRPr lang="en-US" sz="1400" dirty="0">
              <a:latin typeface="+mj-lt"/>
            </a:endParaRPr>
          </a:p>
        </c:rich>
      </c:tx>
      <c:layout>
        <c:manualLayout>
          <c:xMode val="edge"/>
          <c:yMode val="edge"/>
          <c:x val="0.20207304884016591"/>
          <c:y val="8.6955552512492054E-2"/>
        </c:manualLayout>
      </c:layout>
    </c:title>
    <c:plotArea>
      <c:layout>
        <c:manualLayout>
          <c:layoutTarget val="inner"/>
          <c:xMode val="edge"/>
          <c:yMode val="edge"/>
          <c:x val="0.1299247155461104"/>
          <c:y val="0.33106897529067797"/>
          <c:w val="0.80111921625057791"/>
          <c:h val="0.51629194518663346"/>
        </c:manualLayout>
      </c:layout>
      <c:barChart>
        <c:barDir val="col"/>
        <c:grouping val="stacked"/>
        <c:ser>
          <c:idx val="0"/>
          <c:order val="0"/>
          <c:tx>
            <c:strRef>
              <c:f>OPTION13!$B$4</c:f>
              <c:strCache>
                <c:ptCount val="1"/>
                <c:pt idx="0">
                  <c:v>Jacksonville</c:v>
                </c:pt>
              </c:strCache>
            </c:strRef>
          </c:tx>
          <c:dLbls>
            <c:numFmt formatCode="&quot;$&quot;#,##0" sourceLinked="0"/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OPTION13!$C$4:$J$4</c:f>
              <c:numCache>
                <c:formatCode>_("$"* #,##0_);_("$"* \(#,##0\);_("$"* "-"??_);_(@_)</c:formatCode>
                <c:ptCount val="8"/>
                <c:pt idx="0">
                  <c:v>136.23007927661772</c:v>
                </c:pt>
                <c:pt idx="1">
                  <c:v>144.80848478726554</c:v>
                </c:pt>
                <c:pt idx="2">
                  <c:v>153.03160790306967</c:v>
                </c:pt>
                <c:pt idx="3">
                  <c:v>160.68318829822314</c:v>
                </c:pt>
                <c:pt idx="4">
                  <c:v>168.71734771313444</c:v>
                </c:pt>
                <c:pt idx="5">
                  <c:v>177.15321509879098</c:v>
                </c:pt>
                <c:pt idx="6">
                  <c:v>186.0108758537306</c:v>
                </c:pt>
                <c:pt idx="7">
                  <c:v>195.31141964641762</c:v>
                </c:pt>
              </c:numCache>
            </c:numRef>
          </c:val>
        </c:ser>
        <c:ser>
          <c:idx val="1"/>
          <c:order val="1"/>
          <c:tx>
            <c:strRef>
              <c:f>OPTION13!$B$5</c:f>
              <c:strCache>
                <c:ptCount val="1"/>
                <c:pt idx="0">
                  <c:v>Miami</c:v>
                </c:pt>
              </c:strCache>
            </c:strRef>
          </c:tx>
          <c:dLbls>
            <c:numFmt formatCode="&quot;$&quot;#,##0" sourceLinked="0"/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OPTION13!$C$5:$J$5</c:f>
              <c:numCache>
                <c:formatCode>_("$"* #,##0_);_("$"* \(#,##0\);_("$"* "-"??_);_(@_)</c:formatCode>
                <c:ptCount val="8"/>
                <c:pt idx="0">
                  <c:v>64.159988023495742</c:v>
                </c:pt>
                <c:pt idx="1">
                  <c:v>68.200141253578579</c:v>
                </c:pt>
                <c:pt idx="2">
                  <c:v>72.072967896763629</c:v>
                </c:pt>
                <c:pt idx="3">
                  <c:v>75.676616291602343</c:v>
                </c:pt>
                <c:pt idx="4">
                  <c:v>79.460447106182258</c:v>
                </c:pt>
                <c:pt idx="5">
                  <c:v>83.433469461491597</c:v>
                </c:pt>
                <c:pt idx="6">
                  <c:v>87.605142934565748</c:v>
                </c:pt>
                <c:pt idx="7">
                  <c:v>91.985400081294486</c:v>
                </c:pt>
              </c:numCache>
            </c:numRef>
          </c:val>
        </c:ser>
        <c:ser>
          <c:idx val="2"/>
          <c:order val="2"/>
          <c:tx>
            <c:strRef>
              <c:f>OPTION13!$B$6</c:f>
              <c:strCache>
                <c:ptCount val="1"/>
                <c:pt idx="0">
                  <c:v>Tampa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OPTION13!$C$6:$J$6</c:f>
              <c:numCache>
                <c:formatCode>_("$"* #,##0_);_("$"* \(#,##0\);_("$"* "-"??_);_(@_)</c:formatCode>
                <c:ptCount val="8"/>
                <c:pt idx="0">
                  <c:v>53.804764451016304</c:v>
                </c:pt>
                <c:pt idx="1">
                  <c:v>57.192849448959592</c:v>
                </c:pt>
                <c:pt idx="2">
                  <c:v>60.440613853465095</c:v>
                </c:pt>
                <c:pt idx="3">
                  <c:v>63.46264454613835</c:v>
                </c:pt>
                <c:pt idx="4">
                  <c:v>66.635776773444761</c:v>
                </c:pt>
                <c:pt idx="5">
                  <c:v>69.967565612117951</c:v>
                </c:pt>
                <c:pt idx="6">
                  <c:v>73.465943892723388</c:v>
                </c:pt>
                <c:pt idx="7">
                  <c:v>77.139241087359579</c:v>
                </c:pt>
              </c:numCache>
            </c:numRef>
          </c:val>
        </c:ser>
        <c:ser>
          <c:idx val="3"/>
          <c:order val="3"/>
          <c:tx>
            <c:strRef>
              <c:f>OPTION13!$B$7</c:f>
              <c:strCache>
                <c:ptCount val="1"/>
                <c:pt idx="0">
                  <c:v>St.Petersburg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OPTION13!$C$7:$J$7</c:f>
              <c:numCache>
                <c:formatCode>_("$"* #,##0_);_("$"* \(#,##0\);_("$"* "-"??_);_(@_)</c:formatCode>
                <c:ptCount val="8"/>
                <c:pt idx="0">
                  <c:v>34.699186476485643</c:v>
                </c:pt>
                <c:pt idx="1">
                  <c:v>36.884193591400468</c:v>
                </c:pt>
                <c:pt idx="2">
                  <c:v>38.978706667584277</c:v>
                </c:pt>
                <c:pt idx="3">
                  <c:v>40.927642000963445</c:v>
                </c:pt>
                <c:pt idx="4">
                  <c:v>42.974024101011445</c:v>
                </c:pt>
                <c:pt idx="5">
                  <c:v>45.122725306062371</c:v>
                </c:pt>
                <c:pt idx="6">
                  <c:v>47.378861571365093</c:v>
                </c:pt>
                <c:pt idx="7">
                  <c:v>49.747804649933499</c:v>
                </c:pt>
              </c:numCache>
            </c:numRef>
          </c:val>
        </c:ser>
        <c:ser>
          <c:idx val="4"/>
          <c:order val="4"/>
          <c:tx>
            <c:strRef>
              <c:f>OPTION13!$B$8</c:f>
              <c:strCache>
                <c:ptCount val="1"/>
                <c:pt idx="0">
                  <c:v>Orlando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OPTION13!$C$8:$J$8</c:f>
              <c:numCache>
                <c:formatCode>_("$"* #,##0_);_("$"* \(#,##0\);_("$"* "-"??_);_(@_)</c:formatCode>
                <c:ptCount val="8"/>
                <c:pt idx="0">
                  <c:v>74.665624934396405</c:v>
                </c:pt>
                <c:pt idx="1">
                  <c:v>79.36731792168851</c:v>
                </c:pt>
                <c:pt idx="2">
                  <c:v>83.87428605687785</c:v>
                </c:pt>
                <c:pt idx="3">
                  <c:v>88.068000359721339</c:v>
                </c:pt>
                <c:pt idx="4">
                  <c:v>92.471400377707809</c:v>
                </c:pt>
                <c:pt idx="5">
                  <c:v>97.094970396592927</c:v>
                </c:pt>
                <c:pt idx="6">
                  <c:v>101.94971891642264</c:v>
                </c:pt>
                <c:pt idx="7">
                  <c:v>107.04720486224429</c:v>
                </c:pt>
              </c:numCache>
            </c:numRef>
          </c:val>
        </c:ser>
        <c:ser>
          <c:idx val="5"/>
          <c:order val="5"/>
          <c:tx>
            <c:strRef>
              <c:f>OPTION13!$B$9</c:f>
              <c:strCache>
                <c:ptCount val="1"/>
                <c:pt idx="0">
                  <c:v>Hialeah</c:v>
                </c:pt>
              </c:strCache>
            </c:strRef>
          </c:tx>
          <c:dLbls>
            <c:txPr>
              <a:bodyPr/>
              <a:lstStyle/>
              <a:p>
                <a:pPr>
                  <a:defRPr sz="900">
                    <a:solidFill>
                      <a:srgbClr val="F9F8F5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OPTION13!$C$9:$J$9</c:f>
              <c:numCache>
                <c:formatCode>_("$"* #,##0_);_("$"* \(#,##0\);_("$"* "-"??_);_(@_)</c:formatCode>
                <c:ptCount val="8"/>
                <c:pt idx="0">
                  <c:v>36.085887465361111</c:v>
                </c:pt>
                <c:pt idx="1">
                  <c:v>38.358215115269594</c:v>
                </c:pt>
                <c:pt idx="2">
                  <c:v>40.536432267798801</c:v>
                </c:pt>
                <c:pt idx="3">
                  <c:v>42.563253881188857</c:v>
                </c:pt>
                <c:pt idx="4">
                  <c:v>44.691416575248027</c:v>
                </c:pt>
                <c:pt idx="5">
                  <c:v>46.925987404010442</c:v>
                </c:pt>
                <c:pt idx="6">
                  <c:v>49.272286774211096</c:v>
                </c:pt>
                <c:pt idx="7">
                  <c:v>51.73590111292193</c:v>
                </c:pt>
              </c:numCache>
            </c:numRef>
          </c:val>
        </c:ser>
        <c:ser>
          <c:idx val="6"/>
          <c:order val="6"/>
          <c:tx>
            <c:strRef>
              <c:f>OPTION13!$B$10</c:f>
              <c:strCache>
                <c:ptCount val="1"/>
                <c:pt idx="0">
                  <c:v>Tallahassee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OPTION13!$C$10:$J$10</c:f>
              <c:numCache>
                <c:formatCode>_("$"* #,##0_);_("$"* \(#,##0\);_("$"* "-"??_);_(@_)</c:formatCode>
                <c:ptCount val="8"/>
                <c:pt idx="0">
                  <c:v>24.657537723293554</c:v>
                </c:pt>
                <c:pt idx="1">
                  <c:v>26.210222406497575</c:v>
                </c:pt>
                <c:pt idx="2">
                  <c:v>27.69860125431082</c:v>
                </c:pt>
                <c:pt idx="3">
                  <c:v>29.083531317026289</c:v>
                </c:pt>
                <c:pt idx="4">
                  <c:v>30.53770788287768</c:v>
                </c:pt>
                <c:pt idx="5">
                  <c:v>32.064593277021565</c:v>
                </c:pt>
                <c:pt idx="6">
                  <c:v>33.667822940872639</c:v>
                </c:pt>
                <c:pt idx="7">
                  <c:v>35.351214087915992</c:v>
                </c:pt>
              </c:numCache>
            </c:numRef>
          </c:val>
        </c:ser>
        <c:ser>
          <c:idx val="7"/>
          <c:order val="7"/>
          <c:tx>
            <c:strRef>
              <c:f>OPTION13!$B$11</c:f>
              <c:strCache>
                <c:ptCount val="1"/>
                <c:pt idx="0">
                  <c:v>Fort Lauderdale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OPTION13!$C$11:$J$11</c:f>
              <c:numCache>
                <c:formatCode>_("$"* #,##0_);_("$"* \(#,##0\);_("$"* "-"??_);_(@_)</c:formatCode>
                <c:ptCount val="8"/>
                <c:pt idx="0">
                  <c:v>27.814212710318948</c:v>
                </c:pt>
                <c:pt idx="1">
                  <c:v>29.565673157640717</c:v>
                </c:pt>
                <c:pt idx="2">
                  <c:v>31.244595292169489</c:v>
                </c:pt>
                <c:pt idx="3">
                  <c:v>32.806825056778024</c:v>
                </c:pt>
                <c:pt idx="4">
                  <c:v>34.447166309616755</c:v>
                </c:pt>
                <c:pt idx="5">
                  <c:v>36.169524625097772</c:v>
                </c:pt>
                <c:pt idx="6">
                  <c:v>37.978000856352644</c:v>
                </c:pt>
                <c:pt idx="7">
                  <c:v>39.876900899170302</c:v>
                </c:pt>
              </c:numCache>
            </c:numRef>
          </c:val>
        </c:ser>
        <c:ser>
          <c:idx val="8"/>
          <c:order val="8"/>
          <c:tx>
            <c:strRef>
              <c:f>OPTION13!$B$12</c:f>
              <c:strCache>
                <c:ptCount val="1"/>
                <c:pt idx="0">
                  <c:v>Port St. Lucie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OPTION13!$C$12:$J$12</c:f>
              <c:numCache>
                <c:formatCode>_("$"* #,##0_);_("$"* \(#,##0\);_("$"* "-"??_);_(@_)</c:formatCode>
                <c:ptCount val="8"/>
                <c:pt idx="0">
                  <c:v>15.911173943860147</c:v>
                </c:pt>
                <c:pt idx="1">
                  <c:v>16.913100265606808</c:v>
                </c:pt>
                <c:pt idx="2">
                  <c:v>17.873530905830329</c:v>
                </c:pt>
                <c:pt idx="3">
                  <c:v>18.767207451121781</c:v>
                </c:pt>
                <c:pt idx="4">
                  <c:v>19.705567823677889</c:v>
                </c:pt>
                <c:pt idx="5">
                  <c:v>20.690846214861789</c:v>
                </c:pt>
                <c:pt idx="6">
                  <c:v>21.725388525604927</c:v>
                </c:pt>
                <c:pt idx="7">
                  <c:v>22.811657951885191</c:v>
                </c:pt>
              </c:numCache>
            </c:numRef>
          </c:val>
        </c:ser>
        <c:ser>
          <c:idx val="9"/>
          <c:order val="9"/>
          <c:tx>
            <c:strRef>
              <c:f>OPTION13!$B$13</c:f>
              <c:strCache>
                <c:ptCount val="1"/>
                <c:pt idx="0">
                  <c:v>Pembroke Pines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OPTION13!$C$13:$J$13</c:f>
              <c:numCache>
                <c:formatCode>_("$"* #,##0_);_("$"* \(#,##0\);_("$"* "-"??_);_(@_)</c:formatCode>
                <c:ptCount val="8"/>
                <c:pt idx="0">
                  <c:v>26.004249714065629</c:v>
                </c:pt>
                <c:pt idx="1">
                  <c:v>27.641736825810025</c:v>
                </c:pt>
                <c:pt idx="2">
                  <c:v>29.211405933163917</c:v>
                </c:pt>
                <c:pt idx="3">
                  <c:v>30.671976229822231</c:v>
                </c:pt>
                <c:pt idx="4">
                  <c:v>32.205575041313303</c:v>
                </c:pt>
                <c:pt idx="5">
                  <c:v>33.81585379337897</c:v>
                </c:pt>
                <c:pt idx="6">
                  <c:v>35.506646483047703</c:v>
                </c:pt>
                <c:pt idx="7">
                  <c:v>37.281978807200304</c:v>
                </c:pt>
              </c:numCache>
            </c:numRef>
          </c:val>
        </c:ser>
        <c:ser>
          <c:idx val="10"/>
          <c:order val="10"/>
          <c:tx>
            <c:strRef>
              <c:f>OPTION13!$B$14</c:f>
              <c:strCache>
                <c:ptCount val="1"/>
                <c:pt idx="0">
                  <c:v>Cape Coral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OPTION13!$C$3:$J$3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OPTION13!$C$14:$J$14</c:f>
              <c:numCache>
                <c:formatCode>_("$"* #,##0_);_("$"* \(#,##0\);_("$"* "-"??_);_(@_)</c:formatCode>
                <c:ptCount val="8"/>
                <c:pt idx="0">
                  <c:v>24.806986374484765</c:v>
                </c:pt>
                <c:pt idx="1">
                  <c:v>26.369081836422499</c:v>
                </c:pt>
                <c:pt idx="2">
                  <c:v>27.866481707087392</c:v>
                </c:pt>
                <c:pt idx="3">
                  <c:v>29.259805792441831</c:v>
                </c:pt>
                <c:pt idx="4">
                  <c:v>30.722796082063713</c:v>
                </c:pt>
                <c:pt idx="5">
                  <c:v>32.258935886167187</c:v>
                </c:pt>
                <c:pt idx="6">
                  <c:v>33.871882680475395</c:v>
                </c:pt>
                <c:pt idx="7">
                  <c:v>35.565476814499213</c:v>
                </c:pt>
              </c:numCache>
            </c:numRef>
          </c:val>
        </c:ser>
        <c:overlap val="100"/>
        <c:axId val="170736256"/>
        <c:axId val="170742144"/>
      </c:barChart>
      <c:catAx>
        <c:axId val="170736256"/>
        <c:scaling>
          <c:orientation val="minMax"/>
        </c:scaling>
        <c:axPos val="b"/>
        <c:majorTickMark val="cross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0742144"/>
        <c:crosses val="autoZero"/>
        <c:auto val="1"/>
        <c:lblAlgn val="ctr"/>
        <c:lblOffset val="100"/>
      </c:catAx>
      <c:valAx>
        <c:axId val="170742144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0736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567879156714353"/>
          <c:y val="0.2325050714783877"/>
          <c:w val="0.74095831028636461"/>
          <c:h val="7.5006926508944124E-2"/>
        </c:manualLayout>
      </c:layout>
      <c:txPr>
        <a:bodyPr/>
        <a:lstStyle/>
        <a:p>
          <a:pPr>
            <a:defRPr sz="1100">
              <a:latin typeface="+mj-lt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34"/>
  <c:chart>
    <c:title>
      <c:tx>
        <c:rich>
          <a:bodyPr/>
          <a:lstStyle/>
          <a:p>
            <a:pPr>
              <a:defRPr sz="1600"/>
            </a:pPr>
            <a:r>
              <a:rPr lang="en-US" sz="1600" dirty="0">
                <a:latin typeface="+mj-lt"/>
              </a:rPr>
              <a:t>Variables Affecting the Purchasing Power of Transportation Revenues</a:t>
            </a:r>
          </a:p>
          <a:p>
            <a:pPr>
              <a:defRPr sz="1600"/>
            </a:pPr>
            <a:r>
              <a:rPr lang="en-US" sz="1600" dirty="0">
                <a:latin typeface="+mj-lt"/>
              </a:rPr>
              <a:t>Source: REC &amp; 2012 - 2025 CAFE Preliminary Estimate</a:t>
            </a:r>
          </a:p>
        </c:rich>
      </c:tx>
      <c:layout>
        <c:manualLayout>
          <c:xMode val="edge"/>
          <c:yMode val="edge"/>
          <c:x val="0.12569838145231862"/>
          <c:y val="7.6189960629921283E-2"/>
        </c:manualLayout>
      </c:layout>
    </c:title>
    <c:plotArea>
      <c:layout>
        <c:manualLayout>
          <c:layoutTarget val="inner"/>
          <c:xMode val="edge"/>
          <c:yMode val="edge"/>
          <c:x val="0.15862281277340334"/>
          <c:y val="0.32338655584718706"/>
          <c:w val="0.73235968941382446"/>
          <c:h val="0.47181583552056044"/>
        </c:manualLayout>
      </c:layout>
      <c:lineChart>
        <c:grouping val="standard"/>
        <c:ser>
          <c:idx val="3"/>
          <c:order val="0"/>
          <c:tx>
            <c:strRef>
              <c:f>'chart calcs'!$A$138</c:f>
              <c:strCache>
                <c:ptCount val="1"/>
                <c:pt idx="0">
                  <c:v>Vehicle Miles Traveled (VMT)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2.2454943132108485E-2"/>
                  <c:y val="-1.6005249343832045E-2"/>
                </c:manualLayout>
              </c:layout>
              <c:dLblPos val="r"/>
              <c:showVal val="1"/>
            </c:dLbl>
            <c:dLbl>
              <c:idx val="20"/>
              <c:layout/>
              <c:dLblPos val="t"/>
              <c:showVal val="1"/>
            </c:dLbl>
            <c:delete val="1"/>
            <c:dLblPos val="t"/>
          </c:dLbls>
          <c:cat>
            <c:strRef>
              <c:f>'chart calcs'!$C$5:$W$5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'chart calcs'!$C$138:$W$138</c:f>
              <c:numCache>
                <c:formatCode>0%</c:formatCode>
                <c:ptCount val="21"/>
                <c:pt idx="0">
                  <c:v>0</c:v>
                </c:pt>
                <c:pt idx="1">
                  <c:v>9.9830264787206566E-2</c:v>
                </c:pt>
                <c:pt idx="2">
                  <c:v>0.19754636271306544</c:v>
                </c:pt>
                <c:pt idx="3">
                  <c:v>0.29291879032762413</c:v>
                </c:pt>
                <c:pt idx="4">
                  <c:v>0.33852785738650265</c:v>
                </c:pt>
                <c:pt idx="5">
                  <c:v>0.39053590289454165</c:v>
                </c:pt>
                <c:pt idx="6">
                  <c:v>0.42536208487843813</c:v>
                </c:pt>
                <c:pt idx="7">
                  <c:v>0.45090760799823631</c:v>
                </c:pt>
                <c:pt idx="8">
                  <c:v>0.40117137244708251</c:v>
                </c:pt>
                <c:pt idx="9">
                  <c:v>0.33252440222166091</c:v>
                </c:pt>
                <c:pt idx="10">
                  <c:v>0.34084144821338275</c:v>
                </c:pt>
                <c:pt idx="11">
                  <c:v>0.34760395107874842</c:v>
                </c:pt>
                <c:pt idx="12">
                  <c:v>0.39514328747651489</c:v>
                </c:pt>
                <c:pt idx="13">
                  <c:v>0.45758622694134732</c:v>
                </c:pt>
                <c:pt idx="14">
                  <c:v>0.52031926068630552</c:v>
                </c:pt>
                <c:pt idx="15">
                  <c:v>0.58232192780704173</c:v>
                </c:pt>
                <c:pt idx="16">
                  <c:v>0.64654994208945393</c:v>
                </c:pt>
                <c:pt idx="17">
                  <c:v>0.7142064280708218</c:v>
                </c:pt>
                <c:pt idx="18">
                  <c:v>0.78396498879628096</c:v>
                </c:pt>
                <c:pt idx="19">
                  <c:v>0.85496744725259555</c:v>
                </c:pt>
                <c:pt idx="20">
                  <c:v>0.92963341965076063</c:v>
                </c:pt>
              </c:numCache>
            </c:numRef>
          </c:val>
        </c:ser>
        <c:ser>
          <c:idx val="0"/>
          <c:order val="1"/>
          <c:tx>
            <c:strRef>
              <c:f>'chart calcs'!$A$140</c:f>
              <c:strCache>
                <c:ptCount val="1"/>
                <c:pt idx="0">
                  <c:v>Fuel Efficiency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2.9399387576552964E-2"/>
                  <c:y val="-7.6719160104987694E-3"/>
                </c:manualLayout>
              </c:layout>
              <c:dLblPos val="r"/>
              <c:showVal val="1"/>
            </c:dLbl>
            <c:dLbl>
              <c:idx val="20"/>
              <c:layout/>
              <c:dLblPos val="t"/>
              <c:showVal val="1"/>
            </c:dLbl>
            <c:delete val="1"/>
            <c:dLblPos val="t"/>
          </c:dLbls>
          <c:cat>
            <c:strRef>
              <c:f>'chart calcs'!$C$5:$W$5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'chart calcs'!$C$141:$W$141</c:f>
              <c:numCache>
                <c:formatCode>0%</c:formatCode>
                <c:ptCount val="21"/>
                <c:pt idx="0">
                  <c:v>0</c:v>
                </c:pt>
                <c:pt idx="1">
                  <c:v>7.9914734319297451E-2</c:v>
                </c:pt>
                <c:pt idx="2">
                  <c:v>0.14739560708165858</c:v>
                </c:pt>
                <c:pt idx="3">
                  <c:v>0.20609874571017789</c:v>
                </c:pt>
                <c:pt idx="4">
                  <c:v>0.19644029729608242</c:v>
                </c:pt>
                <c:pt idx="5">
                  <c:v>0.1879891549337484</c:v>
                </c:pt>
                <c:pt idx="6">
                  <c:v>0.20066586847724874</c:v>
                </c:pt>
                <c:pt idx="7">
                  <c:v>0.22601929556424999</c:v>
                </c:pt>
                <c:pt idx="8">
                  <c:v>0.21454988807251174</c:v>
                </c:pt>
                <c:pt idx="9">
                  <c:v>0.22964121371953533</c:v>
                </c:pt>
                <c:pt idx="10">
                  <c:v>0.22843390766777341</c:v>
                </c:pt>
                <c:pt idx="11">
                  <c:v>0.2314521727971785</c:v>
                </c:pt>
                <c:pt idx="12">
                  <c:v>0.25122599484877928</c:v>
                </c:pt>
                <c:pt idx="13">
                  <c:v>0.28545648701803988</c:v>
                </c:pt>
                <c:pt idx="14">
                  <c:v>0.31931842859790427</c:v>
                </c:pt>
                <c:pt idx="15">
                  <c:v>0.35898742706928416</c:v>
                </c:pt>
                <c:pt idx="16">
                  <c:v>0.40658863654784716</c:v>
                </c:pt>
                <c:pt idx="17">
                  <c:v>0.46317482307853147</c:v>
                </c:pt>
                <c:pt idx="18">
                  <c:v>0.52881875123732558</c:v>
                </c:pt>
                <c:pt idx="19">
                  <c:v>0.60292253499936777</c:v>
                </c:pt>
                <c:pt idx="20">
                  <c:v>0.68834605337995713</c:v>
                </c:pt>
              </c:numCache>
            </c:numRef>
          </c:val>
        </c:ser>
        <c:ser>
          <c:idx val="2"/>
          <c:order val="2"/>
          <c:tx>
            <c:strRef>
              <c:f>'chart calcs'!$A$139</c:f>
              <c:strCache>
                <c:ptCount val="1"/>
                <c:pt idx="0">
                  <c:v>Inflation (CPI)</c:v>
                </c:pt>
              </c:strCache>
            </c:strRef>
          </c:tx>
          <c:marker>
            <c:symbol val="none"/>
          </c:marker>
          <c:dLbls>
            <c:dLbl>
              <c:idx val="12"/>
              <c:layout>
                <c:manualLayout>
                  <c:x val="-2.2419510061242376E-2"/>
                  <c:y val="-1.0093996062992038E-2"/>
                </c:manualLayout>
              </c:layout>
              <c:dLblPos val="r"/>
              <c:showVal val="1"/>
            </c:dLbl>
            <c:dLbl>
              <c:idx val="20"/>
              <c:layout/>
              <c:dLblPos val="t"/>
              <c:showVal val="1"/>
            </c:dLbl>
            <c:delete val="1"/>
            <c:dLblPos val="t"/>
          </c:dLbls>
          <c:cat>
            <c:strRef>
              <c:f>'chart calcs'!$C$5:$W$5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'chart calcs'!$C$139:$W$139</c:f>
              <c:numCache>
                <c:formatCode>0%</c:formatCode>
                <c:ptCount val="21"/>
                <c:pt idx="0">
                  <c:v>0</c:v>
                </c:pt>
                <c:pt idx="1">
                  <c:v>3.426039872015775E-2</c:v>
                </c:pt>
                <c:pt idx="2">
                  <c:v>5.2571991139551924E-2</c:v>
                </c:pt>
                <c:pt idx="3">
                  <c:v>7.5707605217819524E-2</c:v>
                </c:pt>
                <c:pt idx="4">
                  <c:v>9.9237016982525197E-2</c:v>
                </c:pt>
                <c:pt idx="5">
                  <c:v>0.13231602264336684</c:v>
                </c:pt>
                <c:pt idx="6">
                  <c:v>0.17543686930839339</c:v>
                </c:pt>
                <c:pt idx="7">
                  <c:v>0.20583509721880366</c:v>
                </c:pt>
                <c:pt idx="8">
                  <c:v>0.25051735171055878</c:v>
                </c:pt>
                <c:pt idx="9">
                  <c:v>0.26797587989170657</c:v>
                </c:pt>
                <c:pt idx="10">
                  <c:v>0.28024661580113225</c:v>
                </c:pt>
                <c:pt idx="11">
                  <c:v>0.30595422101895287</c:v>
                </c:pt>
                <c:pt idx="12">
                  <c:v>0.32847649520059252</c:v>
                </c:pt>
                <c:pt idx="13">
                  <c:v>0.35328574944622204</c:v>
                </c:pt>
                <c:pt idx="14">
                  <c:v>0.38222987939946118</c:v>
                </c:pt>
                <c:pt idx="15">
                  <c:v>0.41294609894166956</c:v>
                </c:pt>
                <c:pt idx="16">
                  <c:v>0.44307162195422212</c:v>
                </c:pt>
                <c:pt idx="17">
                  <c:v>0.47260644843711525</c:v>
                </c:pt>
                <c:pt idx="18">
                  <c:v>0.5039133645089835</c:v>
                </c:pt>
                <c:pt idx="19">
                  <c:v>0.53403888752153583</c:v>
                </c:pt>
                <c:pt idx="20">
                  <c:v>0.5629830174747753</c:v>
                </c:pt>
              </c:numCache>
            </c:numRef>
          </c:val>
        </c:ser>
        <c:ser>
          <c:idx val="1"/>
          <c:order val="3"/>
          <c:tx>
            <c:strRef>
              <c:f>'chart calcs'!$A$142</c:f>
              <c:strCache>
                <c:ptCount val="1"/>
                <c:pt idx="0">
                  <c:v>Fuel Consumed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2454943132108485E-2"/>
                  <c:y val="-2.225524934383203E-2"/>
                </c:manualLayout>
              </c:layout>
              <c:dLblPos val="r"/>
              <c:showVal val="1"/>
            </c:dLbl>
            <c:dLbl>
              <c:idx val="20"/>
              <c:layout/>
              <c:dLblPos val="t"/>
              <c:showVal val="1"/>
            </c:dLbl>
            <c:delete val="1"/>
            <c:dLblPos val="t"/>
          </c:dLbls>
          <c:cat>
            <c:strRef>
              <c:f>'chart calcs'!$C$5:$W$5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'chart calcs'!$C$143:$W$143</c:f>
              <c:numCache>
                <c:formatCode>0%</c:formatCode>
                <c:ptCount val="21"/>
                <c:pt idx="0">
                  <c:v>0</c:v>
                </c:pt>
                <c:pt idx="1">
                  <c:v>1.8441761960459185E-2</c:v>
                </c:pt>
                <c:pt idx="2">
                  <c:v>4.3708338538058812E-2</c:v>
                </c:pt>
                <c:pt idx="3">
                  <c:v>7.1984192775462266E-2</c:v>
                </c:pt>
                <c:pt idx="4">
                  <c:v>0.11875858779709492</c:v>
                </c:pt>
                <c:pt idx="5">
                  <c:v>0.17049545201621663</c:v>
                </c:pt>
                <c:pt idx="6">
                  <c:v>0.18714300314554691</c:v>
                </c:pt>
                <c:pt idx="7">
                  <c:v>0.18342966807099659</c:v>
                </c:pt>
                <c:pt idx="8">
                  <c:v>0.15365485288606792</c:v>
                </c:pt>
                <c:pt idx="9">
                  <c:v>8.366927470730505E-2</c:v>
                </c:pt>
                <c:pt idx="10">
                  <c:v>9.1504752387549862E-2</c:v>
                </c:pt>
                <c:pt idx="11">
                  <c:v>9.4322303232986265E-2</c:v>
                </c:pt>
                <c:pt idx="12">
                  <c:v>0.11502226784250592</c:v>
                </c:pt>
                <c:pt idx="13">
                  <c:v>0.13390445186759625</c:v>
                </c:pt>
                <c:pt idx="14">
                  <c:v>0.15234820261943924</c:v>
                </c:pt>
                <c:pt idx="15">
                  <c:v>0.16433799740242153</c:v>
                </c:pt>
                <c:pt idx="16">
                  <c:v>0.17059715858106453</c:v>
                </c:pt>
                <c:pt idx="17">
                  <c:v>0.17156257045805107</c:v>
                </c:pt>
                <c:pt idx="18">
                  <c:v>0.16689338765304609</c:v>
                </c:pt>
                <c:pt idx="19">
                  <c:v>0.15723670538844839</c:v>
                </c:pt>
                <c:pt idx="20">
                  <c:v>0.14291266966779109</c:v>
                </c:pt>
              </c:numCache>
            </c:numRef>
          </c:val>
        </c:ser>
        <c:marker val="1"/>
        <c:axId val="86778624"/>
        <c:axId val="86780160"/>
      </c:lineChart>
      <c:catAx>
        <c:axId val="86778624"/>
        <c:scaling>
          <c:orientation val="minMax"/>
        </c:scaling>
        <c:axPos val="b"/>
        <c:tickLblPos val="nextTo"/>
        <c:txPr>
          <a:bodyPr rot="-2460000"/>
          <a:lstStyle/>
          <a:p>
            <a:pPr>
              <a:defRPr sz="1000"/>
            </a:pPr>
            <a:endParaRPr lang="en-US"/>
          </a:p>
        </c:txPr>
        <c:crossAx val="86780160"/>
        <c:crosses val="autoZero"/>
        <c:auto val="1"/>
        <c:lblAlgn val="ctr"/>
        <c:lblOffset val="100"/>
      </c:catAx>
      <c:valAx>
        <c:axId val="867801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</a:t>
                </a:r>
                <a:r>
                  <a:rPr lang="en-US" sz="1100" baseline="0"/>
                  <a:t> Increase</a:t>
                </a:r>
                <a:endParaRPr lang="en-US" sz="1100"/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6778624"/>
        <c:crosses val="autoZero"/>
        <c:crossBetween val="midCat"/>
      </c:valAx>
      <c:spPr>
        <a:noFill/>
      </c:spPr>
    </c:plotArea>
    <c:legend>
      <c:legendPos val="b"/>
      <c:layout/>
      <c:txPr>
        <a:bodyPr/>
        <a:lstStyle/>
        <a:p>
          <a:pPr>
            <a:defRPr sz="1100"/>
          </a:pPr>
          <a:endParaRPr lang="en-US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en-US" sz="1400" dirty="0">
                <a:latin typeface="+mj-lt"/>
              </a:rPr>
              <a:t>14.</a:t>
            </a:r>
            <a:r>
              <a:rPr lang="en-US" sz="1400" baseline="0" dirty="0">
                <a:latin typeface="+mj-lt"/>
              </a:rPr>
              <a:t> $10 Annual County Vehicle Registration Decal Fee</a:t>
            </a:r>
          </a:p>
          <a:p>
            <a:pPr>
              <a:defRPr sz="1800">
                <a:latin typeface="+mj-lt"/>
              </a:defRPr>
            </a:pPr>
            <a:r>
              <a:rPr lang="en-US" sz="1400" baseline="0" dirty="0">
                <a:latin typeface="+mj-lt"/>
              </a:rPr>
              <a:t>For  Counties @ $5 </a:t>
            </a:r>
            <a:r>
              <a:rPr lang="en-US" sz="1400" baseline="0" dirty="0" smtClean="0">
                <a:latin typeface="+mj-lt"/>
              </a:rPr>
              <a:t>Million </a:t>
            </a:r>
            <a:r>
              <a:rPr lang="en-US" sz="1400" baseline="0" dirty="0">
                <a:latin typeface="+mj-lt"/>
              </a:rPr>
              <a:t>per Year or Greater</a:t>
            </a:r>
            <a:endParaRPr lang="en-US" sz="1400" dirty="0">
              <a:latin typeface="+mj-lt"/>
            </a:endParaRPr>
          </a:p>
          <a:p>
            <a:pPr>
              <a:defRPr sz="1800">
                <a:latin typeface="+mj-lt"/>
              </a:defRPr>
            </a:pPr>
            <a:r>
              <a:rPr lang="en-US" sz="1400" baseline="0" dirty="0">
                <a:latin typeface="+mj-lt"/>
              </a:rPr>
              <a:t>Net Revenue - In $ Millions</a:t>
            </a:r>
            <a:endParaRPr lang="en-US" sz="1400" dirty="0">
              <a:latin typeface="+mj-lt"/>
            </a:endParaRPr>
          </a:p>
        </c:rich>
      </c:tx>
      <c:layout>
        <c:manualLayout>
          <c:xMode val="edge"/>
          <c:yMode val="edge"/>
          <c:x val="0.20647450000207943"/>
          <c:y val="6.6733330997958834E-2"/>
        </c:manualLayout>
      </c:layout>
    </c:title>
    <c:plotArea>
      <c:layout>
        <c:manualLayout>
          <c:layoutTarget val="inner"/>
          <c:xMode val="edge"/>
          <c:yMode val="edge"/>
          <c:x val="0.13285901632071917"/>
          <c:y val="0.32095786453340958"/>
          <c:w val="0.79818491547596437"/>
          <c:h val="0.52640305594389991"/>
        </c:manualLayout>
      </c:layout>
      <c:barChart>
        <c:barDir val="col"/>
        <c:grouping val="stacked"/>
        <c:ser>
          <c:idx val="0"/>
          <c:order val="0"/>
          <c:tx>
            <c:strRef>
              <c:f>option14!$B$5</c:f>
              <c:strCache>
                <c:ptCount val="1"/>
                <c:pt idx="0">
                  <c:v>Miami-Dade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option14!$C$5:$J$5</c:f>
              <c:numCache>
                <c:formatCode>_("$"* #,##0.0_);_("$"* \(#,##0.0\);_("$"* "-"??_);_(@_)</c:formatCode>
                <c:ptCount val="8"/>
                <c:pt idx="0">
                  <c:v>21.445204716040514</c:v>
                </c:pt>
                <c:pt idx="1">
                  <c:v>21.983966032101183</c:v>
                </c:pt>
                <c:pt idx="2">
                  <c:v>22.60344861805789</c:v>
                </c:pt>
                <c:pt idx="3">
                  <c:v>23.145986955050297</c:v>
                </c:pt>
                <c:pt idx="4">
                  <c:v>23.629774184381496</c:v>
                </c:pt>
                <c:pt idx="5">
                  <c:v>24.075553171479086</c:v>
                </c:pt>
                <c:pt idx="6">
                  <c:v>24.504643973518913</c:v>
                </c:pt>
                <c:pt idx="7">
                  <c:v>24.94022113978922</c:v>
                </c:pt>
              </c:numCache>
            </c:numRef>
          </c:val>
        </c:ser>
        <c:ser>
          <c:idx val="1"/>
          <c:order val="1"/>
          <c:tx>
            <c:strRef>
              <c:f>option14!$B$6</c:f>
              <c:strCache>
                <c:ptCount val="1"/>
                <c:pt idx="0">
                  <c:v>Broward</c:v>
                </c:pt>
              </c:strCache>
            </c:strRef>
          </c:tx>
          <c:dLbls>
            <c:numFmt formatCode="&quot;$&quot;#,##0.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option14!$C$6:$J$6</c:f>
              <c:numCache>
                <c:formatCode>_("$"* #,##0.0_);_("$"* \(#,##0.0\);_("$"* "-"??_);_(@_)</c:formatCode>
                <c:ptCount val="8"/>
                <c:pt idx="0">
                  <c:v>15.027017780325663</c:v>
                </c:pt>
                <c:pt idx="1">
                  <c:v>15.378886758116806</c:v>
                </c:pt>
                <c:pt idx="2">
                  <c:v>15.785524334904506</c:v>
                </c:pt>
                <c:pt idx="3">
                  <c:v>16.135767504416318</c:v>
                </c:pt>
                <c:pt idx="4">
                  <c:v>16.44289912053047</c:v>
                </c:pt>
                <c:pt idx="5">
                  <c:v>16.72245333998173</c:v>
                </c:pt>
                <c:pt idx="6">
                  <c:v>16.989359756194229</c:v>
                </c:pt>
                <c:pt idx="7">
                  <c:v>17.259681941232909</c:v>
                </c:pt>
              </c:numCache>
            </c:numRef>
          </c:val>
        </c:ser>
        <c:ser>
          <c:idx val="2"/>
          <c:order val="2"/>
          <c:tx>
            <c:strRef>
              <c:f>option14!$B$7</c:f>
              <c:strCache>
                <c:ptCount val="1"/>
                <c:pt idx="0">
                  <c:v>Palm Beach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option14!$C$7:$J$7</c:f>
              <c:numCache>
                <c:formatCode>_("$"* #,##0.0_);_("$"* \(#,##0.0\);_("$"* "-"??_);_(@_)</c:formatCode>
                <c:ptCount val="8"/>
                <c:pt idx="0">
                  <c:v>11.192106361529953</c:v>
                </c:pt>
                <c:pt idx="1">
                  <c:v>11.505360493975033</c:v>
                </c:pt>
                <c:pt idx="2">
                  <c:v>11.862285564102002</c:v>
                </c:pt>
                <c:pt idx="3">
                  <c:v>12.185881354876756</c:v>
                </c:pt>
                <c:pt idx="4">
                  <c:v>12.486105137581372</c:v>
                </c:pt>
                <c:pt idx="5">
                  <c:v>12.768205545444944</c:v>
                </c:pt>
                <c:pt idx="6">
                  <c:v>13.043320407935539</c:v>
                </c:pt>
                <c:pt idx="7">
                  <c:v>13.323654318587304</c:v>
                </c:pt>
              </c:numCache>
            </c:numRef>
          </c:val>
        </c:ser>
        <c:ser>
          <c:idx val="3"/>
          <c:order val="3"/>
          <c:tx>
            <c:strRef>
              <c:f>option14!$B$8</c:f>
              <c:strCache>
                <c:ptCount val="1"/>
                <c:pt idx="0">
                  <c:v>Hillsborough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option14!$C$8:$J$8</c:f>
              <c:numCache>
                <c:formatCode>_("$"* #,##0.0_);_("$"* \(#,##0.0\);_("$"* "-"??_);_(@_)</c:formatCode>
                <c:ptCount val="8"/>
                <c:pt idx="0">
                  <c:v>10.611286860477815</c:v>
                </c:pt>
                <c:pt idx="1">
                  <c:v>10.957576368241259</c:v>
                </c:pt>
                <c:pt idx="2">
                  <c:v>11.348569409431292</c:v>
                </c:pt>
                <c:pt idx="3">
                  <c:v>11.710436859782364</c:v>
                </c:pt>
                <c:pt idx="4">
                  <c:v>12.052294524362502</c:v>
                </c:pt>
                <c:pt idx="5">
                  <c:v>12.379389029719173</c:v>
                </c:pt>
                <c:pt idx="6">
                  <c:v>12.702350893133781</c:v>
                </c:pt>
                <c:pt idx="7">
                  <c:v>13.033119786135048</c:v>
                </c:pt>
              </c:numCache>
            </c:numRef>
          </c:val>
        </c:ser>
        <c:ser>
          <c:idx val="4"/>
          <c:order val="4"/>
          <c:tx>
            <c:strRef>
              <c:f>option14!$B$9</c:f>
              <c:strCache>
                <c:ptCount val="1"/>
                <c:pt idx="0">
                  <c:v>Orange</c:v>
                </c:pt>
              </c:strCache>
            </c:strRef>
          </c:tx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option14!$C$9:$J$9</c:f>
              <c:numCache>
                <c:formatCode>_("$"* #,##0.0_);_("$"* \(#,##0.0\);_("$"* "-"??_);_(@_)</c:formatCode>
                <c:ptCount val="8"/>
                <c:pt idx="0">
                  <c:v>9.9123628367084571</c:v>
                </c:pt>
                <c:pt idx="1">
                  <c:v>10.260315980114298</c:v>
                </c:pt>
                <c:pt idx="2">
                  <c:v>10.651829192252018</c:v>
                </c:pt>
                <c:pt idx="3">
                  <c:v>11.017959888542412</c:v>
                </c:pt>
                <c:pt idx="4">
                  <c:v>11.367116627298872</c:v>
                </c:pt>
                <c:pt idx="5">
                  <c:v>11.70394522525303</c:v>
                </c:pt>
                <c:pt idx="6">
                  <c:v>12.038424816230053</c:v>
                </c:pt>
                <c:pt idx="7">
                  <c:v>12.381829321233818</c:v>
                </c:pt>
              </c:numCache>
            </c:numRef>
          </c:val>
        </c:ser>
        <c:ser>
          <c:idx val="5"/>
          <c:order val="5"/>
          <c:tx>
            <c:strRef>
              <c:f>option14!$B$10</c:f>
              <c:strCache>
                <c:ptCount val="1"/>
                <c:pt idx="0">
                  <c:v>Duval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dLblPos val="ctr"/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option14!$C$10:$J$10</c:f>
              <c:numCache>
                <c:formatCode>_("$"* #,##0.0_);_("$"* \(#,##0.0\);_("$"* "-"??_);_(@_)</c:formatCode>
                <c:ptCount val="8"/>
                <c:pt idx="0">
                  <c:v>8.0490410001338439</c:v>
                </c:pt>
                <c:pt idx="1">
                  <c:v>8.299987782077638</c:v>
                </c:pt>
                <c:pt idx="2">
                  <c:v>8.5839285026168639</c:v>
                </c:pt>
                <c:pt idx="3">
                  <c:v>8.841519852783172</c:v>
                </c:pt>
                <c:pt idx="4">
                  <c:v>9.0796005624345355</c:v>
                </c:pt>
                <c:pt idx="5">
                  <c:v>9.3054931874686986</c:v>
                </c:pt>
                <c:pt idx="6">
                  <c:v>9.5272479364735485</c:v>
                </c:pt>
                <c:pt idx="7">
                  <c:v>9.7538697489844814</c:v>
                </c:pt>
              </c:numCache>
            </c:numRef>
          </c:val>
        </c:ser>
        <c:ser>
          <c:idx val="6"/>
          <c:order val="6"/>
          <c:tx>
            <c:strRef>
              <c:f>option14!$B$11</c:f>
              <c:strCache>
                <c:ptCount val="1"/>
                <c:pt idx="0">
                  <c:v>Pinellas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option14!$C$11:$J$11</c:f>
              <c:numCache>
                <c:formatCode>_("$"* #,##0.0_);_("$"* \(#,##0.0\);_("$"* "-"??_);_(@_)</c:formatCode>
                <c:ptCount val="8"/>
                <c:pt idx="0">
                  <c:v>7.9221551979382765</c:v>
                </c:pt>
                <c:pt idx="1">
                  <c:v>8.0760620938936167</c:v>
                </c:pt>
                <c:pt idx="2">
                  <c:v>8.2575150845499277</c:v>
                </c:pt>
                <c:pt idx="3">
                  <c:v>8.4058683237313101</c:v>
                </c:pt>
                <c:pt idx="4">
                  <c:v>8.5280578259750186</c:v>
                </c:pt>
                <c:pt idx="5">
                  <c:v>8.6347650734563839</c:v>
                </c:pt>
                <c:pt idx="6">
                  <c:v>8.7338621973782402</c:v>
                </c:pt>
                <c:pt idx="7">
                  <c:v>8.8336735580954198</c:v>
                </c:pt>
              </c:numCache>
            </c:numRef>
          </c:val>
        </c:ser>
        <c:ser>
          <c:idx val="7"/>
          <c:order val="7"/>
          <c:tx>
            <c:strRef>
              <c:f>option14!$B$12</c:f>
              <c:strCache>
                <c:ptCount val="1"/>
                <c:pt idx="0">
                  <c:v>Lee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option14!$C$12:$J$12</c:f>
              <c:numCache>
                <c:formatCode>_("$"* #,##0.0_);_("$"* \(#,##0.0\);_("$"* "-"??_);_(@_)</c:formatCode>
                <c:ptCount val="8"/>
                <c:pt idx="0">
                  <c:v>5.6226333885773485</c:v>
                </c:pt>
                <c:pt idx="1">
                  <c:v>5.8643184986227475</c:v>
                </c:pt>
                <c:pt idx="2">
                  <c:v>6.1340658034045497</c:v>
                </c:pt>
                <c:pt idx="3">
                  <c:v>6.3883074589263842</c:v>
                </c:pt>
                <c:pt idx="4">
                  <c:v>6.6316062637652449</c:v>
                </c:pt>
                <c:pt idx="5">
                  <c:v>6.8704390638826434</c:v>
                </c:pt>
                <c:pt idx="6">
                  <c:v>7.1105905370534268</c:v>
                </c:pt>
                <c:pt idx="7">
                  <c:v>7.3588227189304085</c:v>
                </c:pt>
              </c:numCache>
            </c:numRef>
          </c:val>
        </c:ser>
        <c:ser>
          <c:idx val="8"/>
          <c:order val="8"/>
          <c:tx>
            <c:strRef>
              <c:f>option14!$B$13</c:f>
              <c:strCache>
                <c:ptCount val="1"/>
                <c:pt idx="0">
                  <c:v>Polk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option14!$C$13:$J$13</c:f>
              <c:numCache>
                <c:formatCode>_("$"* #,##0.0_);_("$"* \(#,##0.0\);_("$"* "-"??_);_(@_)</c:formatCode>
                <c:ptCount val="8"/>
                <c:pt idx="0">
                  <c:v>5.1706386047276434</c:v>
                </c:pt>
                <c:pt idx="1">
                  <c:v>5.3434329040034694</c:v>
                </c:pt>
                <c:pt idx="2">
                  <c:v>5.5384218454323983</c:v>
                </c:pt>
                <c:pt idx="3">
                  <c:v>5.7170809197763255</c:v>
                </c:pt>
                <c:pt idx="4">
                  <c:v>5.8835313950073793</c:v>
                </c:pt>
                <c:pt idx="5">
                  <c:v>6.0427502770553279</c:v>
                </c:pt>
                <c:pt idx="6">
                  <c:v>6.1999278871574655</c:v>
                </c:pt>
                <c:pt idx="7">
                  <c:v>6.3609278050932305</c:v>
                </c:pt>
              </c:numCache>
            </c:numRef>
          </c:val>
        </c:ser>
        <c:ser>
          <c:idx val="9"/>
          <c:order val="9"/>
          <c:tx>
            <c:strRef>
              <c:f>option14!$B$14</c:f>
              <c:strCache>
                <c:ptCount val="1"/>
                <c:pt idx="0">
                  <c:v>Brevard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option14!$C$14:$J$14</c:f>
              <c:numCache>
                <c:formatCode>_("$"* #,##0.0_);_("$"* \(#,##0.0\);_("$"* "-"??_);_(@_)</c:formatCode>
                <c:ptCount val="8"/>
                <c:pt idx="0">
                  <c:v>4.8669299306446714</c:v>
                </c:pt>
                <c:pt idx="1">
                  <c:v>5.0117272204490293</c:v>
                </c:pt>
                <c:pt idx="2">
                  <c:v>5.1764049135196304</c:v>
                </c:pt>
                <c:pt idx="3">
                  <c:v>5.3266231307405913</c:v>
                </c:pt>
                <c:pt idx="4">
                  <c:v>5.4662740700386179</c:v>
                </c:pt>
                <c:pt idx="5">
                  <c:v>5.5983967180138734</c:v>
                </c:pt>
                <c:pt idx="6">
                  <c:v>5.7278463285126602</c:v>
                </c:pt>
                <c:pt idx="7">
                  <c:v>5.8599974436476394</c:v>
                </c:pt>
              </c:numCache>
            </c:numRef>
          </c:val>
        </c:ser>
        <c:ser>
          <c:idx val="10"/>
          <c:order val="10"/>
          <c:tx>
            <c:strRef>
              <c:f>option14!$B$15</c:f>
              <c:strCache>
                <c:ptCount val="1"/>
                <c:pt idx="0">
                  <c:v>Volusia</c:v>
                </c:pt>
              </c:strCache>
            </c:strRef>
          </c:tx>
          <c:dLbls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Val val="1"/>
          </c:dLbls>
          <c:cat>
            <c:strRef>
              <c:f>option14!$C$4:$J$4</c:f>
              <c:strCache>
                <c:ptCount val="8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</c:strCache>
            </c:strRef>
          </c:cat>
          <c:val>
            <c:numRef>
              <c:f>option14!$C$15:$J$15</c:f>
              <c:numCache>
                <c:formatCode>_("$"* #,##0.0_);_("$"* \(#,##0.0\);_("$"* "-"??_);_(@_)</c:formatCode>
                <c:ptCount val="8"/>
                <c:pt idx="0">
                  <c:v>4.4469301982990794</c:v>
                </c:pt>
                <c:pt idx="1">
                  <c:v>4.5733407927188008</c:v>
                </c:pt>
                <c:pt idx="2">
                  <c:v>4.7177935374488156</c:v>
                </c:pt>
                <c:pt idx="3">
                  <c:v>4.8485242011969021</c:v>
                </c:pt>
                <c:pt idx="4">
                  <c:v>4.9688468557909475</c:v>
                </c:pt>
                <c:pt idx="5">
                  <c:v>5.0819980174392425</c:v>
                </c:pt>
                <c:pt idx="6">
                  <c:v>5.1924077617286448</c:v>
                </c:pt>
                <c:pt idx="7">
                  <c:v>5.3049604922048124</c:v>
                </c:pt>
              </c:numCache>
            </c:numRef>
          </c:val>
        </c:ser>
        <c:overlap val="100"/>
        <c:axId val="194443904"/>
        <c:axId val="172335488"/>
      </c:barChart>
      <c:catAx>
        <c:axId val="194443904"/>
        <c:scaling>
          <c:orientation val="minMax"/>
        </c:scaling>
        <c:axPos val="b"/>
        <c:majorTickMark val="cross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72335488"/>
        <c:crosses val="autoZero"/>
        <c:auto val="1"/>
        <c:lblAlgn val="ctr"/>
        <c:lblOffset val="100"/>
      </c:catAx>
      <c:valAx>
        <c:axId val="172335488"/>
        <c:scaling>
          <c:orientation val="minMax"/>
        </c:scaling>
        <c:axPos val="l"/>
        <c:numFmt formatCode="&quot;$&quot;#,##0" sourceLinked="0"/>
        <c:majorTickMark val="none"/>
        <c:tickLblPos val="nextTo"/>
        <c:spPr>
          <a:ln w="25400">
            <a:solidFill>
              <a:srgbClr val="4F81BD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94443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208749853862643"/>
          <c:y val="0.20823840566094873"/>
          <c:w val="0.71347477125161551"/>
          <c:h val="0.10979790516892722"/>
        </c:manualLayout>
      </c:layout>
      <c:txPr>
        <a:bodyPr/>
        <a:lstStyle/>
        <a:p>
          <a:pPr>
            <a:defRPr sz="1100">
              <a:latin typeface="+mj-lt"/>
            </a:defRPr>
          </a:pPr>
          <a:endParaRPr lang="en-US"/>
        </a:p>
      </c:txPr>
    </c:legend>
    <c:plotVisOnly val="1"/>
    <c:dispBlanksAs val="zero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+mj-lt"/>
              </a:rPr>
              <a:t>Florida Toll Revenue Collections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Converted into Equivalent Pennies Per Gallon of Motor Fuel Tax</a:t>
            </a:r>
          </a:p>
        </c:rich>
      </c:tx>
      <c:layout>
        <c:manualLayout>
          <c:xMode val="edge"/>
          <c:yMode val="edge"/>
          <c:x val="0.1395823284216888"/>
          <c:y val="9.9053760421695558E-2"/>
        </c:manualLayout>
      </c:layout>
      <c:overlay val="1"/>
    </c:title>
    <c:plotArea>
      <c:layout>
        <c:manualLayout>
          <c:layoutTarget val="inner"/>
          <c:xMode val="edge"/>
          <c:yMode val="edge"/>
          <c:x val="8.210559533649478E-2"/>
          <c:y val="0.31758357850054392"/>
          <c:w val="0.85339538074796228"/>
          <c:h val="0.54987889273081214"/>
        </c:manualLayout>
      </c:layout>
      <c:barChart>
        <c:barDir val="col"/>
        <c:grouping val="clustered"/>
        <c:ser>
          <c:idx val="0"/>
          <c:order val="0"/>
          <c:tx>
            <c:strRef>
              <c:f>'GAS TAX EQV GROSS'!$B$67</c:f>
              <c:strCache>
                <c:ptCount val="1"/>
                <c:pt idx="0">
                  <c:v> Pennies Per Gallon Equivalent</c:v>
                </c:pt>
              </c:strCache>
            </c:strRef>
          </c:tx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'GAS TAX EQV GROSS'!$C$66:$M$66</c:f>
              <c:strCache>
                <c:ptCount val="1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</c:strCache>
            </c:strRef>
          </c:cat>
          <c:val>
            <c:numRef>
              <c:f>'GAS TAX EQV GROSS'!$C$67:$M$67</c:f>
              <c:numCache>
                <c:formatCode>0</c:formatCode>
                <c:ptCount val="11"/>
                <c:pt idx="0">
                  <c:v>7.4079792986376782</c:v>
                </c:pt>
                <c:pt idx="1">
                  <c:v>7.8859275169898968</c:v>
                </c:pt>
                <c:pt idx="2">
                  <c:v>8.3572478293714525</c:v>
                </c:pt>
                <c:pt idx="3">
                  <c:v>8.7055063150897851</c:v>
                </c:pt>
                <c:pt idx="4">
                  <c:v>9.317838254180872</c:v>
                </c:pt>
                <c:pt idx="5">
                  <c:v>10.008509559469038</c:v>
                </c:pt>
                <c:pt idx="6">
                  <c:v>10.763970512607573</c:v>
                </c:pt>
                <c:pt idx="7">
                  <c:v>11.432043064620752</c:v>
                </c:pt>
                <c:pt idx="8">
                  <c:v>11.76392203106945</c:v>
                </c:pt>
                <c:pt idx="9">
                  <c:v>11.956745948956696</c:v>
                </c:pt>
                <c:pt idx="10">
                  <c:v>12.514730991275457</c:v>
                </c:pt>
              </c:numCache>
            </c:numRef>
          </c:val>
        </c:ser>
        <c:ser>
          <c:idx val="2"/>
          <c:order val="1"/>
          <c:tx>
            <c:strRef>
              <c:f>'GAS TAX EQV GROSS'!$B$69</c:f>
              <c:strCache>
                <c:ptCount val="1"/>
                <c:pt idx="0">
                  <c:v> Cumulative Increase</c:v>
                </c:pt>
              </c:strCache>
            </c:strRef>
          </c:tx>
          <c:dLbls>
            <c:dLbl>
              <c:idx val="0"/>
              <c:delet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'GAS TAX EQV GROSS'!$C$66:$M$66</c:f>
              <c:strCache>
                <c:ptCount val="1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</c:strCache>
            </c:strRef>
          </c:cat>
          <c:val>
            <c:numRef>
              <c:f>'GAS TAX EQV GROSS'!$C$69:$M$69</c:f>
              <c:numCache>
                <c:formatCode>0</c:formatCode>
                <c:ptCount val="11"/>
                <c:pt idx="0">
                  <c:v>0</c:v>
                </c:pt>
                <c:pt idx="1">
                  <c:v>0.477948218352238</c:v>
                </c:pt>
                <c:pt idx="2">
                  <c:v>0.9492685307337746</c:v>
                </c:pt>
                <c:pt idx="3">
                  <c:v>1.2975270164520598</c:v>
                </c:pt>
                <c:pt idx="4">
                  <c:v>1.9098589555431937</c:v>
                </c:pt>
                <c:pt idx="5">
                  <c:v>2.6005302608313308</c:v>
                </c:pt>
                <c:pt idx="6">
                  <c:v>3.3559912139698937</c:v>
                </c:pt>
                <c:pt idx="7">
                  <c:v>4.0240637659830734</c:v>
                </c:pt>
                <c:pt idx="8">
                  <c:v>4.3559427324317674</c:v>
                </c:pt>
                <c:pt idx="9">
                  <c:v>4.5487666503189885</c:v>
                </c:pt>
                <c:pt idx="10">
                  <c:v>5.1067516926377783</c:v>
                </c:pt>
              </c:numCache>
            </c:numRef>
          </c:val>
        </c:ser>
        <c:gapWidth val="80"/>
        <c:overlap val="-23"/>
        <c:axId val="161596544"/>
        <c:axId val="161598080"/>
      </c:barChart>
      <c:catAx>
        <c:axId val="161596544"/>
        <c:scaling>
          <c:orientation val="minMax"/>
        </c:scaling>
        <c:axPos val="b"/>
        <c:majorTickMark val="cross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1598080"/>
        <c:crosses val="autoZero"/>
        <c:auto val="1"/>
        <c:lblAlgn val="ctr"/>
        <c:lblOffset val="100"/>
      </c:catAx>
      <c:valAx>
        <c:axId val="161598080"/>
        <c:scaling>
          <c:orientation val="minMax"/>
        </c:scaling>
        <c:axPos val="l"/>
        <c:numFmt formatCode="0" sourceLinked="1"/>
        <c:tickLblPos val="nextTo"/>
        <c:crossAx val="161596544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8.4572902307179426E-2"/>
          <c:y val="0.30443456188329293"/>
          <c:w val="0.43799638883954684"/>
          <c:h val="0.12752244467800525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+mj-lt"/>
              </a:rPr>
              <a:t>Estimated Annual Percent</a:t>
            </a:r>
            <a:r>
              <a:rPr lang="en-US" sz="1600" baseline="0" dirty="0">
                <a:latin typeface="+mj-lt"/>
              </a:rPr>
              <a:t> Change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latin typeface="+mj-lt"/>
              </a:rPr>
              <a:t>Source: REC &amp; 2012 - 2025 CAFE Preliminary </a:t>
            </a:r>
            <a:r>
              <a:rPr lang="en-US" sz="1600" b="1" i="0" baseline="0" dirty="0" smtClean="0">
                <a:latin typeface="+mj-lt"/>
              </a:rPr>
              <a:t>Estimate</a:t>
            </a:r>
            <a:endParaRPr lang="en-US" sz="1600" dirty="0">
              <a:latin typeface="+mj-lt"/>
            </a:endParaRPr>
          </a:p>
        </c:rich>
      </c:tx>
      <c:layout>
        <c:manualLayout>
          <c:xMode val="edge"/>
          <c:yMode val="edge"/>
          <c:x val="0.22006956822704857"/>
          <c:y val="3.6308623298033284E-2"/>
        </c:manualLayout>
      </c:layout>
    </c:title>
    <c:plotArea>
      <c:layout>
        <c:manualLayout>
          <c:layoutTarget val="inner"/>
          <c:xMode val="edge"/>
          <c:yMode val="edge"/>
          <c:x val="0.14088038995125621"/>
          <c:y val="0.31499843155006574"/>
          <c:w val="0.77267272360185879"/>
          <c:h val="0.51055705782616756"/>
        </c:manualLayout>
      </c:layout>
      <c:lineChart>
        <c:grouping val="standard"/>
        <c:ser>
          <c:idx val="0"/>
          <c:order val="0"/>
          <c:tx>
            <c:strRef>
              <c:f>'chart calcs'!$A$147</c:f>
              <c:strCache>
                <c:ptCount val="1"/>
                <c:pt idx="0">
                  <c:v>Fleet Miles Per Gallon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007326007326057E-2"/>
                  <c:y val="1.7513907584547392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076923076923109E-2"/>
                  <c:y val="1.751374875417425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937728937728939E-2"/>
                  <c:y val="9.4453246294288959E-3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990118542874461E-2"/>
                  <c:y val="-2.6016097458317046E-2"/>
                </c:manualLayout>
              </c:layout>
              <c:dLblPos val="r"/>
              <c:showVal val="1"/>
            </c:dLbl>
            <c:dLbl>
              <c:idx val="7"/>
              <c:layout/>
              <c:dLblPos val="t"/>
              <c:showVal val="1"/>
            </c:dLbl>
            <c:dLbl>
              <c:idx val="8"/>
              <c:layout/>
              <c:dLblPos val="t"/>
              <c:showVal val="1"/>
            </c:dLbl>
            <c:dLblPos val="b"/>
            <c:showVal val="1"/>
          </c:dLbls>
          <c:cat>
            <c:strRef>
              <c:f>'chart calcs'!$O$129:$W$129</c:f>
              <c:strCache>
                <c:ptCount val="9"/>
                <c:pt idx="0">
                  <c:v>11/12</c:v>
                </c:pt>
                <c:pt idx="1">
                  <c:v>12/13</c:v>
                </c:pt>
                <c:pt idx="2">
                  <c:v>13/14</c:v>
                </c:pt>
                <c:pt idx="3">
                  <c:v>14/15</c:v>
                </c:pt>
                <c:pt idx="4">
                  <c:v>15/16</c:v>
                </c:pt>
                <c:pt idx="5">
                  <c:v>16/17</c:v>
                </c:pt>
                <c:pt idx="6">
                  <c:v>17/18</c:v>
                </c:pt>
                <c:pt idx="7">
                  <c:v>18/19</c:v>
                </c:pt>
                <c:pt idx="8">
                  <c:v>19/20</c:v>
                </c:pt>
              </c:strCache>
            </c:strRef>
          </c:cat>
          <c:val>
            <c:numRef>
              <c:f>'chart calcs'!$O$147:$W$147</c:f>
              <c:numCache>
                <c:formatCode>0.0%</c:formatCode>
                <c:ptCount val="9"/>
                <c:pt idx="0">
                  <c:v>1.6057320364043049E-2</c:v>
                </c:pt>
                <c:pt idx="1">
                  <c:v>2.7357561551778351E-2</c:v>
                </c:pt>
                <c:pt idx="2">
                  <c:v>2.6342347579897469E-2</c:v>
                </c:pt>
                <c:pt idx="3">
                  <c:v>3.0067796834717078E-2</c:v>
                </c:pt>
                <c:pt idx="4">
                  <c:v>3.5026968263582148E-2</c:v>
                </c:pt>
                <c:pt idx="5">
                  <c:v>4.0229378412698878E-2</c:v>
                </c:pt>
                <c:pt idx="6">
                  <c:v>4.4864036151660514E-2</c:v>
                </c:pt>
                <c:pt idx="7">
                  <c:v>4.8471268227229157E-2</c:v>
                </c:pt>
                <c:pt idx="8">
                  <c:v>5.3292356003107187E-2</c:v>
                </c:pt>
              </c:numCache>
            </c:numRef>
          </c:val>
        </c:ser>
        <c:ser>
          <c:idx val="1"/>
          <c:order val="1"/>
          <c:tx>
            <c:strRef>
              <c:f>'chart calcs'!$A$148</c:f>
              <c:strCache>
                <c:ptCount val="1"/>
                <c:pt idx="0">
                  <c:v>Highway Fuel Use</c:v>
                </c:pt>
              </c:strCache>
            </c:strRef>
          </c:tx>
          <c:marker>
            <c:symbol val="none"/>
          </c:marker>
          <c:dLbls>
            <c:dLbl>
              <c:idx val="7"/>
              <c:layout/>
              <c:dLblPos val="b"/>
              <c:showVal val="1"/>
            </c:dLbl>
            <c:dLbl>
              <c:idx val="8"/>
              <c:layout/>
              <c:dLblPos val="b"/>
              <c:showVal val="1"/>
            </c:dLbl>
            <c:dLblPos val="t"/>
            <c:showVal val="1"/>
          </c:dLbls>
          <c:cat>
            <c:strRef>
              <c:f>'chart calcs'!$O$129:$W$129</c:f>
              <c:strCache>
                <c:ptCount val="9"/>
                <c:pt idx="0">
                  <c:v>11/12</c:v>
                </c:pt>
                <c:pt idx="1">
                  <c:v>12/13</c:v>
                </c:pt>
                <c:pt idx="2">
                  <c:v>13/14</c:v>
                </c:pt>
                <c:pt idx="3">
                  <c:v>14/15</c:v>
                </c:pt>
                <c:pt idx="4">
                  <c:v>15/16</c:v>
                </c:pt>
                <c:pt idx="5">
                  <c:v>16/17</c:v>
                </c:pt>
                <c:pt idx="6">
                  <c:v>17/18</c:v>
                </c:pt>
                <c:pt idx="7">
                  <c:v>18/19</c:v>
                </c:pt>
                <c:pt idx="8">
                  <c:v>19/20</c:v>
                </c:pt>
              </c:strCache>
            </c:strRef>
          </c:cat>
          <c:val>
            <c:numRef>
              <c:f>'chart calcs'!$O$148:$W$148</c:f>
              <c:numCache>
                <c:formatCode>0.0%</c:formatCode>
                <c:ptCount val="9"/>
                <c:pt idx="0">
                  <c:v>1.8915784269739611E-2</c:v>
                </c:pt>
                <c:pt idx="1">
                  <c:v>1.6934355994186061E-2</c:v>
                </c:pt>
                <c:pt idx="2">
                  <c:v>1.6265700978125103E-2</c:v>
                </c:pt>
                <c:pt idx="3">
                  <c:v>1.0404663066014081E-2</c:v>
                </c:pt>
                <c:pt idx="4">
                  <c:v>5.3757252555588124E-3</c:v>
                </c:pt>
                <c:pt idx="5">
                  <c:v>8.2471742726383844E-4</c:v>
                </c:pt>
                <c:pt idx="6">
                  <c:v>-3.9854318691484349E-3</c:v>
                </c:pt>
                <c:pt idx="7">
                  <c:v>-8.2755480207326228E-3</c:v>
                </c:pt>
                <c:pt idx="8">
                  <c:v>-1.2377792420479069E-2</c:v>
                </c:pt>
              </c:numCache>
            </c:numRef>
          </c:val>
        </c:ser>
        <c:ser>
          <c:idx val="2"/>
          <c:order val="2"/>
          <c:tx>
            <c:strRef>
              <c:f>'chart calcs'!$A$146</c:f>
              <c:strCache>
                <c:ptCount val="1"/>
                <c:pt idx="0">
                  <c:v>Vehicle Miles Traveled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'chart calcs'!$O$129:$W$129</c:f>
              <c:strCache>
                <c:ptCount val="9"/>
                <c:pt idx="0">
                  <c:v>11/12</c:v>
                </c:pt>
                <c:pt idx="1">
                  <c:v>12/13</c:v>
                </c:pt>
                <c:pt idx="2">
                  <c:v>13/14</c:v>
                </c:pt>
                <c:pt idx="3">
                  <c:v>14/15</c:v>
                </c:pt>
                <c:pt idx="4">
                  <c:v>15/16</c:v>
                </c:pt>
                <c:pt idx="5">
                  <c:v>16/17</c:v>
                </c:pt>
                <c:pt idx="6">
                  <c:v>17/18</c:v>
                </c:pt>
                <c:pt idx="7">
                  <c:v>18/19</c:v>
                </c:pt>
                <c:pt idx="8">
                  <c:v>19/20</c:v>
                </c:pt>
              </c:strCache>
            </c:strRef>
          </c:cat>
          <c:val>
            <c:numRef>
              <c:f>'chart calcs'!$O$146:$W$146</c:f>
              <c:numCache>
                <c:formatCode>0.0%</c:formatCode>
                <c:ptCount val="9"/>
                <c:pt idx="0">
                  <c:v>3.5276934562051096E-2</c:v>
                </c:pt>
                <c:pt idx="1">
                  <c:v>4.4757366519518442E-2</c:v>
                </c:pt>
                <c:pt idx="2">
                  <c:v>4.3038986363503333E-2</c:v>
                </c:pt>
                <c:pt idx="3">
                  <c:v>4.0782662381550393E-2</c:v>
                </c:pt>
                <c:pt idx="4">
                  <c:v>4.0590990463882703E-2</c:v>
                </c:pt>
                <c:pt idx="5">
                  <c:v>4.1089847475573323E-2</c:v>
                </c:pt>
                <c:pt idx="6">
                  <c:v>4.0694375883287177E-2</c:v>
                </c:pt>
                <c:pt idx="7">
                  <c:v>3.9800365423213691E-2</c:v>
                </c:pt>
                <c:pt idx="8">
                  <c:v>4.0251904424929062E-2</c:v>
                </c:pt>
              </c:numCache>
            </c:numRef>
          </c:val>
        </c:ser>
        <c:dLbls>
          <c:showVal val="1"/>
        </c:dLbls>
        <c:marker val="1"/>
        <c:axId val="63571456"/>
        <c:axId val="63572992"/>
      </c:lineChart>
      <c:catAx>
        <c:axId val="63571456"/>
        <c:scaling>
          <c:orientation val="minMax"/>
        </c:scaling>
        <c:axPos val="b"/>
        <c:numFmt formatCode="General" sourceLinked="1"/>
        <c:majorTickMark val="cross"/>
        <c:tickLblPos val="low"/>
        <c:crossAx val="63572992"/>
        <c:crosses val="autoZero"/>
        <c:auto val="1"/>
        <c:lblAlgn val="ctr"/>
        <c:lblOffset val="100"/>
      </c:catAx>
      <c:valAx>
        <c:axId val="63572992"/>
        <c:scaling>
          <c:orientation val="minMax"/>
        </c:scaling>
        <c:axPos val="l"/>
        <c:numFmt formatCode="0.0%" sourceLinked="1"/>
        <c:tickLblPos val="nextTo"/>
        <c:crossAx val="63571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sz="2000"/>
              <a:t>Florida Transportation Taxes and Fees</a:t>
            </a:r>
          </a:p>
        </c:rich>
      </c:tx>
      <c:layout>
        <c:manualLayout>
          <c:xMode val="edge"/>
          <c:yMode val="edge"/>
          <c:x val="9.3820368523804071E-2"/>
          <c:y val="3.2635766079035206E-2"/>
        </c:manualLayout>
      </c:layout>
    </c:title>
    <c:plotArea>
      <c:layout>
        <c:manualLayout>
          <c:layoutTarget val="inner"/>
          <c:xMode val="edge"/>
          <c:yMode val="edge"/>
          <c:x val="0.12978823800871045"/>
          <c:y val="0.12914465873308917"/>
          <c:w val="0.55483972195783149"/>
          <c:h val="0.76384893643211804"/>
        </c:manualLayout>
      </c:layout>
      <c:pieChart>
        <c:varyColors val="1"/>
        <c:ser>
          <c:idx val="1"/>
          <c:order val="1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'chart 6&amp;7 data'!$A$16:$A$17</c:f>
              <c:strCache>
                <c:ptCount val="2"/>
                <c:pt idx="0">
                  <c:v>Indexed</c:v>
                </c:pt>
                <c:pt idx="1">
                  <c:v>Not Indexed</c:v>
                </c:pt>
              </c:strCache>
            </c:strRef>
          </c:cat>
          <c:val>
            <c:numRef>
              <c:f>'chart 6&amp;7 data'!$B$16:$B$17</c:f>
              <c:numCache>
                <c:formatCode>_(* #,##0.0_);_(* \(#,##0.0\);_(* "-"??_);_(@_)</c:formatCode>
                <c:ptCount val="2"/>
                <c:pt idx="0">
                  <c:v>1823.1</c:v>
                </c:pt>
                <c:pt idx="1">
                  <c:v>1015.06</c:v>
                </c:pt>
              </c:numCache>
            </c:numRef>
          </c:val>
        </c:ser>
        <c:ser>
          <c:idx val="0"/>
          <c:order val="0"/>
          <c:dLbls>
            <c:numFmt formatCode="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Percent val="1"/>
            <c:showLeaderLines val="1"/>
          </c:dLbls>
          <c:cat>
            <c:strRef>
              <c:f>'chart 6&amp;7 data'!$A$16:$A$17</c:f>
              <c:strCache>
                <c:ptCount val="2"/>
                <c:pt idx="0">
                  <c:v>Indexed</c:v>
                </c:pt>
                <c:pt idx="1">
                  <c:v>Not Indexed</c:v>
                </c:pt>
              </c:strCache>
            </c:strRef>
          </c:cat>
          <c:val>
            <c:numRef>
              <c:f>'chart 6&amp;7 data'!$B$16:$B$17</c:f>
              <c:numCache>
                <c:formatCode>_(* #,##0.0_);_(* \(#,##0.0\);_(* "-"??_);_(@_)</c:formatCode>
                <c:ptCount val="2"/>
                <c:pt idx="0">
                  <c:v>1823.1</c:v>
                </c:pt>
                <c:pt idx="1">
                  <c:v>1015.06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536857892763069"/>
          <c:y val="0.36103684467580738"/>
          <c:w val="0.17532739176833717"/>
          <c:h val="0.2879615312836282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1400">
                <a:latin typeface="+mj-lt"/>
              </a:defRPr>
            </a:pPr>
            <a:r>
              <a:rPr lang="en-US" sz="1400" dirty="0">
                <a:latin typeface="+mj-lt"/>
              </a:rPr>
              <a:t>Comparison of Indexed and Non-Indexed  Revenues</a:t>
            </a:r>
          </a:p>
          <a:p>
            <a:pPr>
              <a:defRPr sz="1400">
                <a:latin typeface="+mj-lt"/>
              </a:defRPr>
            </a:pPr>
            <a:r>
              <a:rPr lang="en-US" sz="1400" dirty="0">
                <a:latin typeface="+mj-lt"/>
              </a:rPr>
              <a:t>Cumulative Percent Growth from 2000 to 2020 (REC estimated)</a:t>
            </a:r>
          </a:p>
        </c:rich>
      </c:tx>
      <c:layout>
        <c:manualLayout>
          <c:xMode val="edge"/>
          <c:yMode val="edge"/>
          <c:x val="0.21591765091863521"/>
          <c:y val="0.20559964805535674"/>
        </c:manualLayout>
      </c:layout>
    </c:title>
    <c:plotArea>
      <c:layout>
        <c:manualLayout>
          <c:layoutTarget val="inner"/>
          <c:xMode val="edge"/>
          <c:yMode val="edge"/>
          <c:x val="0.15637318778025491"/>
          <c:y val="0.35141970890002455"/>
          <c:w val="0.73506446877402254"/>
          <c:h val="0.43367275113338138"/>
        </c:manualLayout>
      </c:layout>
      <c:lineChart>
        <c:grouping val="standard"/>
        <c:ser>
          <c:idx val="1"/>
          <c:order val="0"/>
          <c:tx>
            <c:strRef>
              <c:f>'index &amp; non'!$A$12</c:f>
              <c:strCache>
                <c:ptCount val="1"/>
                <c:pt idx="0">
                  <c:v>  Indexed Motor Fuel Taxes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0"/>
              <c:layout/>
              <c:showVal val="1"/>
            </c:dLbl>
            <c:delete val="1"/>
            <c:numFmt formatCode="0%" sourceLinked="0"/>
          </c:dLbls>
          <c:cat>
            <c:strRef>
              <c:f>'index &amp; non'!$C$17:$W$17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'index &amp; non'!$C$14:$W$14</c:f>
              <c:numCache>
                <c:formatCode>0.0%</c:formatCode>
                <c:ptCount val="21"/>
                <c:pt idx="0">
                  <c:v>0</c:v>
                </c:pt>
                <c:pt idx="1">
                  <c:v>9.7437266417512214E-2</c:v>
                </c:pt>
                <c:pt idx="2">
                  <c:v>0.19852286883787143</c:v>
                </c:pt>
                <c:pt idx="3">
                  <c:v>0.26766328528207955</c:v>
                </c:pt>
                <c:pt idx="4">
                  <c:v>0.34961736963872581</c:v>
                </c:pt>
                <c:pt idx="5">
                  <c:v>0.40541021534081023</c:v>
                </c:pt>
                <c:pt idx="6">
                  <c:v>0.51245773269264949</c:v>
                </c:pt>
                <c:pt idx="7">
                  <c:v>0.5590852464851418</c:v>
                </c:pt>
                <c:pt idx="8">
                  <c:v>0.5529453639437627</c:v>
                </c:pt>
                <c:pt idx="9">
                  <c:v>0.50631785015127251</c:v>
                </c:pt>
                <c:pt idx="10">
                  <c:v>0.54938601174586044</c:v>
                </c:pt>
                <c:pt idx="11">
                  <c:v>0.55152162306460262</c:v>
                </c:pt>
                <c:pt idx="12">
                  <c:v>0.62226374799786244</c:v>
                </c:pt>
                <c:pt idx="13">
                  <c:v>0.7060864922584118</c:v>
                </c:pt>
                <c:pt idx="14">
                  <c:v>0.78350240256273351</c:v>
                </c:pt>
                <c:pt idx="15">
                  <c:v>0.86332087560064075</c:v>
                </c:pt>
                <c:pt idx="16">
                  <c:v>0.95141484249866493</c:v>
                </c:pt>
                <c:pt idx="17">
                  <c:v>1.03701726285816</c:v>
                </c:pt>
                <c:pt idx="18">
                  <c:v>1.1226196832176538</c:v>
                </c:pt>
                <c:pt idx="19">
                  <c:v>1.2018152696209292</c:v>
                </c:pt>
                <c:pt idx="20">
                  <c:v>1.2952482648158041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'index &amp; non'!$A$35</c:f>
              <c:strCache>
                <c:ptCount val="1"/>
                <c:pt idx="0">
                  <c:v>  Non-Indexed Motor Vehicle Licenses and Fees</c:v>
                </c:pt>
              </c:strCache>
            </c:strRef>
          </c:tx>
          <c:spPr>
            <a:ln w="63500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20"/>
              <c:layout/>
              <c:showVal val="1"/>
            </c:dLbl>
            <c:delete val="1"/>
            <c:numFmt formatCode="0%" sourceLinked="0"/>
          </c:dLbls>
          <c:cat>
            <c:strRef>
              <c:f>'index &amp; non'!$C$17:$W$17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'index &amp; non'!$C$42:$W$42</c:f>
              <c:numCache>
                <c:formatCode>0.0%</c:formatCode>
                <c:ptCount val="21"/>
                <c:pt idx="0">
                  <c:v>0</c:v>
                </c:pt>
                <c:pt idx="1">
                  <c:v>5.2262206958340031E-2</c:v>
                </c:pt>
                <c:pt idx="2">
                  <c:v>0.10019411676870288</c:v>
                </c:pt>
                <c:pt idx="3">
                  <c:v>0.10840674929072742</c:v>
                </c:pt>
                <c:pt idx="4">
                  <c:v>0.19366880692847552</c:v>
                </c:pt>
                <c:pt idx="5">
                  <c:v>0.25011199044348226</c:v>
                </c:pt>
                <c:pt idx="6">
                  <c:v>0.39301179632671462</c:v>
                </c:pt>
                <c:pt idx="7">
                  <c:v>0.39077198745707187</c:v>
                </c:pt>
                <c:pt idx="8">
                  <c:v>0.32268179781992157</c:v>
                </c:pt>
                <c:pt idx="9">
                  <c:v>0.21815738390324049</c:v>
                </c:pt>
                <c:pt idx="10">
                  <c:v>0.13647902045692153</c:v>
                </c:pt>
                <c:pt idx="11">
                  <c:v>0.15723458264894741</c:v>
                </c:pt>
                <c:pt idx="12">
                  <c:v>0.20680901896371512</c:v>
                </c:pt>
                <c:pt idx="13">
                  <c:v>0.25414364640883846</c:v>
                </c:pt>
                <c:pt idx="14">
                  <c:v>0.30789905928027578</c:v>
                </c:pt>
                <c:pt idx="15">
                  <c:v>0.36180379274301938</c:v>
                </c:pt>
                <c:pt idx="16">
                  <c:v>0.40301627594445577</c:v>
                </c:pt>
                <c:pt idx="17">
                  <c:v>0.44109302672838424</c:v>
                </c:pt>
                <c:pt idx="18">
                  <c:v>0.47737793041660481</c:v>
                </c:pt>
                <c:pt idx="19">
                  <c:v>0.51321487233089691</c:v>
                </c:pt>
                <c:pt idx="20">
                  <c:v>0.54949977601911582</c:v>
                </c:pt>
              </c:numCache>
            </c:numRef>
          </c:val>
          <c:smooth val="1"/>
        </c:ser>
        <c:marker val="1"/>
        <c:axId val="63693952"/>
        <c:axId val="63695488"/>
      </c:lineChart>
      <c:catAx>
        <c:axId val="6369395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3695488"/>
        <c:crosses val="autoZero"/>
        <c:auto val="1"/>
        <c:lblAlgn val="ctr"/>
        <c:lblOffset val="100"/>
        <c:tickLblSkip val="5"/>
      </c:catAx>
      <c:valAx>
        <c:axId val="63695488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369395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7363623561774391"/>
          <c:y val="0.88311991931262457"/>
          <c:w val="0.69560049325749895"/>
          <c:h val="4.0931986276268997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34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latin typeface="+mj-lt"/>
              </a:rPr>
              <a:t>2012 - 2025 CAFE Fuel Efficiency Standards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Percentage Change in Fleet Miles Per Gallon and Fuel Used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Source: REC &amp; 2012 - 2025 CAFE Preliminary Estimate</a:t>
            </a:r>
          </a:p>
        </c:rich>
      </c:tx>
      <c:layout>
        <c:manualLayout>
          <c:xMode val="edge"/>
          <c:yMode val="edge"/>
          <c:x val="0.22553051181102371"/>
          <c:y val="5.072912496107479E-2"/>
        </c:manualLayout>
      </c:layout>
    </c:title>
    <c:plotArea>
      <c:layout>
        <c:manualLayout>
          <c:layoutTarget val="inner"/>
          <c:xMode val="edge"/>
          <c:yMode val="edge"/>
          <c:x val="0.16003525512700759"/>
          <c:y val="0.32650938222274523"/>
          <c:w val="0.70735968941382443"/>
          <c:h val="0.61057462817147989"/>
        </c:manualLayout>
      </c:layout>
      <c:lineChart>
        <c:grouping val="standard"/>
        <c:ser>
          <c:idx val="0"/>
          <c:order val="0"/>
          <c:tx>
            <c:strRef>
              <c:f>'rev history'!$A$40</c:f>
              <c:strCache>
                <c:ptCount val="1"/>
                <c:pt idx="0">
                  <c:v>Fleet Miles Per Gallon</c:v>
                </c:pt>
              </c:strCache>
            </c:strRef>
          </c:tx>
          <c:marker>
            <c:symbol val="none"/>
          </c:marker>
          <c:dLbls>
            <c:dLbl>
              <c:idx val="20"/>
              <c:layout/>
              <c:dLblPos val="r"/>
              <c:showVal val="1"/>
            </c:dLbl>
            <c:delete val="1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</c:dLbls>
          <c:cat>
            <c:strRef>
              <c:f>'rev history'!$C$39:$W$39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'rev history'!$C$40:$W$40</c:f>
              <c:numCache>
                <c:formatCode>0%</c:formatCode>
                <c:ptCount val="21"/>
                <c:pt idx="0">
                  <c:v>0</c:v>
                </c:pt>
                <c:pt idx="1">
                  <c:v>7.9914734319297451E-2</c:v>
                </c:pt>
                <c:pt idx="2">
                  <c:v>0.14739560708165858</c:v>
                </c:pt>
                <c:pt idx="3">
                  <c:v>0.20609874571017789</c:v>
                </c:pt>
                <c:pt idx="4">
                  <c:v>0.19644029729608242</c:v>
                </c:pt>
                <c:pt idx="5">
                  <c:v>0.1879891549337484</c:v>
                </c:pt>
                <c:pt idx="6">
                  <c:v>0.20066586847724874</c:v>
                </c:pt>
                <c:pt idx="7">
                  <c:v>0.22601929556424999</c:v>
                </c:pt>
                <c:pt idx="8">
                  <c:v>0.21454988807251174</c:v>
                </c:pt>
                <c:pt idx="9">
                  <c:v>0.22964121371953533</c:v>
                </c:pt>
                <c:pt idx="10">
                  <c:v>0.22843390766777341</c:v>
                </c:pt>
                <c:pt idx="11">
                  <c:v>0.2314521727971785</c:v>
                </c:pt>
                <c:pt idx="12">
                  <c:v>0.24714715147008384</c:v>
                </c:pt>
                <c:pt idx="13">
                  <c:v>0.26525674224651224</c:v>
                </c:pt>
                <c:pt idx="14">
                  <c:v>0.2839699860488234</c:v>
                </c:pt>
                <c:pt idx="15">
                  <c:v>0.30449418892877622</c:v>
                </c:pt>
                <c:pt idx="16">
                  <c:v>0.32743300391225366</c:v>
                </c:pt>
                <c:pt idx="17">
                  <c:v>0.35278643099925466</c:v>
                </c:pt>
                <c:pt idx="18">
                  <c:v>0.37995081716389828</c:v>
                </c:pt>
                <c:pt idx="19">
                  <c:v>0.40771885635442218</c:v>
                </c:pt>
                <c:pt idx="20">
                  <c:v>0.43790150764847074</c:v>
                </c:pt>
              </c:numCache>
            </c:numRef>
          </c:val>
        </c:ser>
        <c:ser>
          <c:idx val="3"/>
          <c:order val="1"/>
          <c:tx>
            <c:strRef>
              <c:f>'rev history'!$A$53</c:f>
              <c:strCache>
                <c:ptCount val="1"/>
                <c:pt idx="0">
                  <c:v>2012-2025 CAFE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dLbls>
            <c:dLbl>
              <c:idx val="12"/>
              <c:layout/>
              <c:dLblPos val="t"/>
              <c:showVal val="1"/>
            </c:dLbl>
            <c:dLbl>
              <c:idx val="20"/>
              <c:layout/>
              <c:dLblPos val="r"/>
              <c:showVal val="1"/>
            </c:dLbl>
            <c:delete val="1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</c:dLbls>
          <c:val>
            <c:numRef>
              <c:f>'rev history'!$C$58:$W$58</c:f>
              <c:numCache>
                <c:formatCode>General</c:formatCode>
                <c:ptCount val="21"/>
                <c:pt idx="12" formatCode="0%">
                  <c:v>0.25122599484877928</c:v>
                </c:pt>
                <c:pt idx="13" formatCode="0%">
                  <c:v>0.28545648701803988</c:v>
                </c:pt>
                <c:pt idx="14" formatCode="0%">
                  <c:v>0.31931842859790427</c:v>
                </c:pt>
                <c:pt idx="15" formatCode="0%">
                  <c:v>0.35898742706928416</c:v>
                </c:pt>
                <c:pt idx="16" formatCode="0%">
                  <c:v>0.40658863654784716</c:v>
                </c:pt>
                <c:pt idx="17" formatCode="0%">
                  <c:v>0.46317482307853147</c:v>
                </c:pt>
                <c:pt idx="18" formatCode="0%">
                  <c:v>0.52881875123732558</c:v>
                </c:pt>
                <c:pt idx="19" formatCode="0%">
                  <c:v>0.60292253499936777</c:v>
                </c:pt>
                <c:pt idx="20" formatCode="0%">
                  <c:v>0.68834605337995713</c:v>
                </c:pt>
              </c:numCache>
            </c:numRef>
          </c:val>
        </c:ser>
        <c:ser>
          <c:idx val="1"/>
          <c:order val="2"/>
          <c:tx>
            <c:strRef>
              <c:f>'rev history'!$A$41</c:f>
              <c:strCache>
                <c:ptCount val="1"/>
                <c:pt idx="0">
                  <c:v>Fuel Used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0"/>
              <c:layout/>
              <c:showVal val="1"/>
            </c:dLbl>
            <c:delete val="1"/>
          </c:dLbls>
          <c:cat>
            <c:strRef>
              <c:f>'rev history'!$C$39:$W$39</c:f>
              <c:strCache>
                <c:ptCount val="21"/>
                <c:pt idx="0">
                  <c:v>99/00</c:v>
                </c:pt>
                <c:pt idx="1">
                  <c:v>00/01</c:v>
                </c:pt>
                <c:pt idx="2">
                  <c:v>01/02</c:v>
                </c:pt>
                <c:pt idx="3">
                  <c:v>02/03</c:v>
                </c:pt>
                <c:pt idx="4">
                  <c:v>03/04</c:v>
                </c:pt>
                <c:pt idx="5">
                  <c:v>04/05</c:v>
                </c:pt>
                <c:pt idx="6">
                  <c:v>05/06</c:v>
                </c:pt>
                <c:pt idx="7">
                  <c:v>06/07</c:v>
                </c:pt>
                <c:pt idx="8">
                  <c:v>07/08</c:v>
                </c:pt>
                <c:pt idx="9">
                  <c:v>08/09</c:v>
                </c:pt>
                <c:pt idx="10">
                  <c:v>09/10</c:v>
                </c:pt>
                <c:pt idx="11">
                  <c:v>10/11</c:v>
                </c:pt>
                <c:pt idx="12">
                  <c:v>11/12</c:v>
                </c:pt>
                <c:pt idx="13">
                  <c:v>12/13</c:v>
                </c:pt>
                <c:pt idx="14">
                  <c:v>13/14</c:v>
                </c:pt>
                <c:pt idx="15">
                  <c:v>14/15</c:v>
                </c:pt>
                <c:pt idx="16">
                  <c:v>15/16</c:v>
                </c:pt>
                <c:pt idx="17">
                  <c:v>16/17</c:v>
                </c:pt>
                <c:pt idx="18">
                  <c:v>17/18</c:v>
                </c:pt>
                <c:pt idx="19">
                  <c:v>18/19</c:v>
                </c:pt>
                <c:pt idx="20">
                  <c:v>19/20</c:v>
                </c:pt>
              </c:strCache>
            </c:strRef>
          </c:cat>
          <c:val>
            <c:numRef>
              <c:f>'rev history'!$C$41:$W$41</c:f>
              <c:numCache>
                <c:formatCode>0%</c:formatCode>
                <c:ptCount val="21"/>
                <c:pt idx="0">
                  <c:v>0</c:v>
                </c:pt>
                <c:pt idx="1">
                  <c:v>1.8441761960459185E-2</c:v>
                </c:pt>
                <c:pt idx="2">
                  <c:v>4.3708338538058812E-2</c:v>
                </c:pt>
                <c:pt idx="3">
                  <c:v>7.1984192775462266E-2</c:v>
                </c:pt>
                <c:pt idx="4">
                  <c:v>0.11875858779709492</c:v>
                </c:pt>
                <c:pt idx="5">
                  <c:v>0.17049545201621663</c:v>
                </c:pt>
                <c:pt idx="6">
                  <c:v>0.18714300314554691</c:v>
                </c:pt>
                <c:pt idx="7">
                  <c:v>0.18342966807099659</c:v>
                </c:pt>
                <c:pt idx="8">
                  <c:v>0.15365485288606792</c:v>
                </c:pt>
                <c:pt idx="9">
                  <c:v>8.366927470730505E-2</c:v>
                </c:pt>
                <c:pt idx="10">
                  <c:v>9.1504752387549862E-2</c:v>
                </c:pt>
                <c:pt idx="11">
                  <c:v>9.4322303232986265E-2</c:v>
                </c:pt>
                <c:pt idx="12">
                  <c:v>0.1186689916384322</c:v>
                </c:pt>
                <c:pt idx="13">
                  <c:v>0.15200716553688332</c:v>
                </c:pt>
                <c:pt idx="14">
                  <c:v>0.184073020706643</c:v>
                </c:pt>
                <c:pt idx="15">
                  <c:v>0.21297642623328755</c:v>
                </c:pt>
                <c:pt idx="16">
                  <c:v>0.24040057493113459</c:v>
                </c:pt>
                <c:pt idx="17">
                  <c:v>0.26716295896697589</c:v>
                </c:pt>
                <c:pt idx="18">
                  <c:v>0.29277686534167502</c:v>
                </c:pt>
                <c:pt idx="19">
                  <c:v>0.31770685959224376</c:v>
                </c:pt>
                <c:pt idx="20">
                  <c:v>0.3419779344603836</c:v>
                </c:pt>
              </c:numCache>
            </c:numRef>
          </c:val>
        </c:ser>
        <c:ser>
          <c:idx val="4"/>
          <c:order val="3"/>
          <c:tx>
            <c:strRef>
              <c:f>'rev history'!$A$53</c:f>
              <c:strCache>
                <c:ptCount val="1"/>
                <c:pt idx="0">
                  <c:v>2012-2025 CAFE</c:v>
                </c:pt>
              </c:strCache>
            </c:strRef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dLbls>
            <c:dLbl>
              <c:idx val="12"/>
              <c:layout/>
              <c:dLblPos val="t"/>
              <c:showVal val="1"/>
            </c:dLbl>
            <c:dLbl>
              <c:idx val="20"/>
              <c:layout/>
              <c:dLblPos val="r"/>
              <c:showVal val="1"/>
            </c:dLbl>
            <c:delete val="1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r"/>
          </c:dLbls>
          <c:val>
            <c:numRef>
              <c:f>'rev history'!$C$59:$W$59</c:f>
              <c:numCache>
                <c:formatCode>General</c:formatCode>
                <c:ptCount val="21"/>
                <c:pt idx="12" formatCode="0%">
                  <c:v>0.11502226784250592</c:v>
                </c:pt>
                <c:pt idx="13" formatCode="0%">
                  <c:v>0.13390445186759625</c:v>
                </c:pt>
                <c:pt idx="14" formatCode="0%">
                  <c:v>0.15234820261943924</c:v>
                </c:pt>
                <c:pt idx="15" formatCode="0%">
                  <c:v>0.16433799740242153</c:v>
                </c:pt>
                <c:pt idx="16" formatCode="0%">
                  <c:v>0.17059715858106453</c:v>
                </c:pt>
                <c:pt idx="17" formatCode="0%">
                  <c:v>0.17156257045805107</c:v>
                </c:pt>
                <c:pt idx="18" formatCode="0%">
                  <c:v>0.16689338765304609</c:v>
                </c:pt>
                <c:pt idx="19" formatCode="0%">
                  <c:v>0.15723670538844839</c:v>
                </c:pt>
                <c:pt idx="20" formatCode="0%">
                  <c:v>0.14291266966779109</c:v>
                </c:pt>
              </c:numCache>
            </c:numRef>
          </c:val>
        </c:ser>
        <c:marker val="1"/>
        <c:axId val="63775872"/>
        <c:axId val="63777408"/>
      </c:lineChart>
      <c:catAx>
        <c:axId val="63775872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900"/>
            </a:pPr>
            <a:endParaRPr lang="en-US"/>
          </a:p>
        </c:txPr>
        <c:crossAx val="63777408"/>
        <c:crosses val="autoZero"/>
        <c:auto val="1"/>
        <c:lblAlgn val="ctr"/>
        <c:lblOffset val="100"/>
      </c:catAx>
      <c:valAx>
        <c:axId val="63777408"/>
        <c:scaling>
          <c:orientation val="minMax"/>
          <c:max val="0.70000000000000062"/>
        </c:scaling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</a:t>
                </a:r>
                <a:r>
                  <a:rPr lang="en-US" sz="1100" baseline="0"/>
                  <a:t> Increase</a:t>
                </a:r>
                <a:endParaRPr lang="en-US" sz="1100"/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775872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9.4346056319231278E-2"/>
          <c:y val="0.93846789673678854"/>
          <c:w val="0.80848302860447563"/>
          <c:h val="5.6556978885102062E-2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ln w="0"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State Fuel Tax Forecast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FY 11-12</c:v>
                </c:pt>
                <c:pt idx="1">
                  <c:v>FY 12-13</c:v>
                </c:pt>
                <c:pt idx="2">
                  <c:v>FY 13-14</c:v>
                </c:pt>
                <c:pt idx="3">
                  <c:v>FY 14-15</c:v>
                </c:pt>
                <c:pt idx="4">
                  <c:v>FY 15-16</c:v>
                </c:pt>
                <c:pt idx="5">
                  <c:v>FY 16-17</c:v>
                </c:pt>
                <c:pt idx="6">
                  <c:v>FY 17-18</c:v>
                </c:pt>
                <c:pt idx="7">
                  <c:v>FY 18-19</c:v>
                </c:pt>
                <c:pt idx="8">
                  <c:v>FY 19-20</c:v>
                </c:pt>
              </c:strCache>
            </c:str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1.8843000000000001</c:v>
                </c:pt>
                <c:pt idx="1">
                  <c:v>1.9776</c:v>
                </c:pt>
                <c:pt idx="2">
                  <c:v>2.0638999999999998</c:v>
                </c:pt>
                <c:pt idx="3">
                  <c:v>2.1535000000000002</c:v>
                </c:pt>
                <c:pt idx="4">
                  <c:v>2.2530999999999999</c:v>
                </c:pt>
                <c:pt idx="5">
                  <c:v>2.3500999999999972</c:v>
                </c:pt>
                <c:pt idx="6">
                  <c:v>2.4468999999999972</c:v>
                </c:pt>
                <c:pt idx="7">
                  <c:v>2.5365999999999977</c:v>
                </c:pt>
                <c:pt idx="8">
                  <c:v>2.6423999999999999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 with Increase in MPG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FY 11-12</c:v>
                </c:pt>
                <c:pt idx="1">
                  <c:v>FY 12-13</c:v>
                </c:pt>
                <c:pt idx="2">
                  <c:v>FY 13-14</c:v>
                </c:pt>
                <c:pt idx="3">
                  <c:v>FY 14-15</c:v>
                </c:pt>
                <c:pt idx="4">
                  <c:v>FY 15-16</c:v>
                </c:pt>
                <c:pt idx="5">
                  <c:v>FY 16-17</c:v>
                </c:pt>
                <c:pt idx="6">
                  <c:v>FY 17-18</c:v>
                </c:pt>
                <c:pt idx="7">
                  <c:v>FY 18-19</c:v>
                </c:pt>
                <c:pt idx="8">
                  <c:v>FY 19-20</c:v>
                </c:pt>
              </c:strCache>
            </c:strRef>
          </c:cat>
          <c:val>
            <c:numRef>
              <c:f>Sheet1!$C$2:$C$10</c:f>
              <c:numCache>
                <c:formatCode>"$"#,##0.00</c:formatCode>
                <c:ptCount val="9"/>
                <c:pt idx="0">
                  <c:v>1.8756999999999986</c:v>
                </c:pt>
                <c:pt idx="1">
                  <c:v>1.9441999999999999</c:v>
                </c:pt>
                <c:pt idx="2">
                  <c:v>1.9917</c:v>
                </c:pt>
                <c:pt idx="3">
                  <c:v>2.0249000000000001</c:v>
                </c:pt>
                <c:pt idx="4">
                  <c:v>2.0562999999999971</c:v>
                </c:pt>
                <c:pt idx="5">
                  <c:v>2.0753999999999997</c:v>
                </c:pt>
                <c:pt idx="6">
                  <c:v>2.0933999999999999</c:v>
                </c:pt>
                <c:pt idx="7">
                  <c:v>2.0955999999999997</c:v>
                </c:pt>
                <c:pt idx="8">
                  <c:v>2.1189</c:v>
                </c:pt>
              </c:numCache>
            </c:numRef>
          </c:val>
        </c:ser>
        <c:marker val="1"/>
        <c:axId val="101856000"/>
        <c:axId val="102380672"/>
      </c:lineChart>
      <c:catAx>
        <c:axId val="10185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102380672"/>
        <c:crosses val="autoZero"/>
        <c:auto val="1"/>
        <c:lblAlgn val="ctr"/>
        <c:lblOffset val="100"/>
      </c:catAx>
      <c:valAx>
        <c:axId val="102380672"/>
        <c:scaling>
          <c:orientation val="minMax"/>
          <c:min val="1"/>
        </c:scaling>
        <c:axPos val="l"/>
        <c:majorGridlines/>
        <c:numFmt formatCode="&quot;$&quot;#,##0.0" sourceLinked="0"/>
        <c:tickLblPos val="nextTo"/>
        <c:txPr>
          <a:bodyPr/>
          <a:lstStyle/>
          <a:p>
            <a:pPr>
              <a:defRPr sz="1200" u="none" baseline="0">
                <a:effectLst/>
              </a:defRPr>
            </a:pPr>
            <a:endParaRPr lang="en-US"/>
          </a:p>
        </c:txPr>
        <c:crossAx val="10185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58721390967164"/>
          <c:y val="0.62745922384701913"/>
          <c:w val="0.32327836378943342"/>
          <c:h val="0.13642247844019531"/>
        </c:manualLayout>
      </c:layout>
      <c:overlay val="1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</c:chart>
  <c:spPr>
    <a:solidFill>
      <a:prstClr val="white"/>
    </a:solidFill>
  </c:spPr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Estimated STTF</a:t>
            </a:r>
            <a:r>
              <a:rPr lang="en-US" sz="1600" baseline="0"/>
              <a:t> Revenue Impacts of July 27, 2011 CAFE regs on March</a:t>
            </a:r>
            <a:r>
              <a:rPr lang="en-US" sz="1600"/>
              <a:t> REC</a:t>
            </a:r>
            <a:r>
              <a:rPr lang="en-US" sz="1600" baseline="0"/>
              <a:t> Estimate</a:t>
            </a:r>
            <a:endParaRPr lang="en-US" sz="1600"/>
          </a:p>
        </c:rich>
      </c:tx>
      <c:layout>
        <c:manualLayout>
          <c:xMode val="edge"/>
          <c:yMode val="edge"/>
          <c:x val="0.11221444541654522"/>
          <c:y val="2.5254299527923608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DIFFERENCE Over MAR2011 REC</c:v>
                </c:pt>
              </c:strCache>
            </c:strRef>
          </c:tx>
          <c:dLbls>
            <c:numFmt formatCode="&quot;$&quot;#,##0.00" sourceLinked="0"/>
            <c:showVal val="1"/>
          </c:dLbls>
          <c:cat>
            <c:strRef>
              <c:f>Sheet1!$B$1:$J$1</c:f>
              <c:strCache>
                <c:ptCount val="9"/>
                <c:pt idx="0">
                  <c:v>2011-12 </c:v>
                </c:pt>
                <c:pt idx="1">
                  <c:v>2012-13 </c:v>
                </c:pt>
                <c:pt idx="2">
                  <c:v>2013-14 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-2.5062345141282067</c:v>
                </c:pt>
                <c:pt idx="1">
                  <c:v>-27.361665182058935</c:v>
                </c:pt>
                <c:pt idx="2">
                  <c:v>-43.022476751343895</c:v>
                </c:pt>
                <c:pt idx="3">
                  <c:v>-77.741988451437024</c:v>
                </c:pt>
                <c:pt idx="4">
                  <c:v>-116.15792486451302</c:v>
                </c:pt>
                <c:pt idx="5">
                  <c:v>-168.57452615606735</c:v>
                </c:pt>
                <c:pt idx="6">
                  <c:v>-224.73960846041473</c:v>
                </c:pt>
                <c:pt idx="7">
                  <c:v>-301.2674296017787</c:v>
                </c:pt>
                <c:pt idx="8">
                  <c:v>-374.96265256417399</c:v>
                </c:pt>
              </c:numCache>
            </c:numRef>
          </c:val>
        </c:ser>
        <c:axId val="63830272"/>
        <c:axId val="63840256"/>
      </c:barChart>
      <c:catAx>
        <c:axId val="63830272"/>
        <c:scaling>
          <c:orientation val="minMax"/>
        </c:scaling>
        <c:axPos val="b"/>
        <c:majorTickMark val="none"/>
        <c:tickLblPos val="low"/>
        <c:crossAx val="63840256"/>
        <c:crosses val="autoZero"/>
        <c:auto val="1"/>
        <c:lblAlgn val="ctr"/>
        <c:lblOffset val="100"/>
      </c:catAx>
      <c:valAx>
        <c:axId val="6384025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$ Millions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3830272"/>
        <c:crosses val="autoZero"/>
        <c:crossBetween val="between"/>
      </c:valAx>
    </c:plotArea>
    <c:plotVisOnly val="1"/>
  </c:chart>
  <c:externalData r:id="rId1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0.14713</cdr:x>
      <cdr:y>0.93312</cdr:y>
    </cdr:from>
    <cdr:to>
      <cdr:x>0.54859</cdr:x>
      <cdr:y>0.98277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5295" y="5874954"/>
          <a:ext cx="3479755" cy="312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$2.838 Billion Total in Fiscal Year 2011-2012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0.16038</cdr:x>
      <cdr:y>0.93333</cdr:y>
    </cdr:from>
    <cdr:to>
      <cdr:x>0.56184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5400" y="4419600"/>
          <a:ext cx="3242672" cy="314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$1.192 Billion Total in Fiscal Year 2011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0.21393</cdr:x>
      <cdr:y>0.89806</cdr:y>
    </cdr:from>
    <cdr:to>
      <cdr:x>0.60922</cdr:x>
      <cdr:y>0.94551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54335" y="5654202"/>
          <a:ext cx="3426249" cy="29873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0.00121</cdr:x>
      <cdr:y>0.59333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 flipV="1">
          <a:off x="-1857898" y="1857898"/>
          <a:ext cx="3726264" cy="104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0.6075</cdr:x>
      <cdr:y>0.21139</cdr:y>
    </cdr:from>
    <cdr:to>
      <cdr:x>0.89578</cdr:x>
      <cdr:y>0.39204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67401" y="1491343"/>
          <a:ext cx="2769305" cy="112803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228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228"/>
          </a:xfrm>
          <a:prstGeom prst="rect">
            <a:avLst/>
          </a:prstGeom>
        </p:spPr>
        <p:txBody>
          <a:bodyPr vert="horz" lIns="97064" tIns="48532" rIns="97064" bIns="48532" rtlCol="0"/>
          <a:lstStyle>
            <a:lvl1pPr algn="r">
              <a:defRPr sz="1300"/>
            </a:lvl1pPr>
          </a:lstStyle>
          <a:p>
            <a:fld id="{BC93DEDB-36C9-4591-A474-C082E7DD429E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94"/>
            <a:ext cx="3169920" cy="480228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294"/>
            <a:ext cx="3169920" cy="480228"/>
          </a:xfrm>
          <a:prstGeom prst="rect">
            <a:avLst/>
          </a:prstGeom>
        </p:spPr>
        <p:txBody>
          <a:bodyPr vert="horz" lIns="97064" tIns="48532" rIns="97064" bIns="48532" rtlCol="0" anchor="b"/>
          <a:lstStyle>
            <a:lvl1pPr algn="r">
              <a:defRPr sz="1300"/>
            </a:lvl1pPr>
          </a:lstStyle>
          <a:p>
            <a:fld id="{69CD80B8-CCD6-43AD-9216-5A3A03315F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7156" tIns="48577" rIns="97156" bIns="4857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7156" tIns="48577" rIns="97156" bIns="48577" rtlCol="0"/>
          <a:lstStyle>
            <a:lvl1pPr algn="r">
              <a:defRPr sz="1300"/>
            </a:lvl1pPr>
          </a:lstStyle>
          <a:p>
            <a:fld id="{7CDE2DC6-E6E8-4567-A942-B4C475029C86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7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56" tIns="48577" rIns="97156" bIns="48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156" tIns="48577" rIns="97156" bIns="48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7156" tIns="48577" rIns="97156" bIns="4857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7156" tIns="48577" rIns="97156" bIns="48577" rtlCol="0" anchor="b"/>
          <a:lstStyle>
            <a:lvl1pPr algn="r">
              <a:defRPr sz="1300"/>
            </a:lvl1pPr>
          </a:lstStyle>
          <a:p>
            <a:fld id="{04089C2F-0352-45BC-8A33-425585F02E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E3D77-962B-4213-B3EE-08DA50E835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9C2F-0352-45BC-8A33-425585F02E7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553200"/>
            <a:ext cx="1360081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F102DF-F7B8-4CB7-9BC0-89EF33337325}" type="datetimeFigureOut">
              <a:rPr lang="en-US" smtClean="0"/>
              <a:pPr/>
              <a:t>9/9/2011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4306BD-2618-4465-AD06-74B08F6FBB2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3"/>
          <p:cNvGrpSpPr>
            <a:grpSpLocks noGrp="1"/>
          </p:cNvGrpSpPr>
          <p:nvPr>
            <p:ph type="ctrTitle"/>
          </p:nvPr>
        </p:nvGrpSpPr>
        <p:grpSpPr>
          <a:xfrm>
            <a:off x="685800" y="1675877"/>
            <a:ext cx="7772400" cy="1907111"/>
            <a:chOff x="211138" y="260350"/>
            <a:chExt cx="7369174" cy="55245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11138" y="260350"/>
              <a:ext cx="7369174" cy="552450"/>
              <a:chOff x="330" y="273"/>
              <a:chExt cx="11586" cy="870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8849" y="360"/>
                <a:ext cx="3062" cy="720"/>
              </a:xfrm>
              <a:prstGeom prst="rect">
                <a:avLst/>
              </a:prstGeom>
              <a:solidFill>
                <a:srgbClr val="FFFF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13"/>
              <p:cNvSpPr>
                <a:spLocks noChangeArrowheads="1"/>
              </p:cNvSpPr>
              <p:nvPr/>
            </p:nvSpPr>
            <p:spPr bwMode="auto">
              <a:xfrm>
                <a:off x="330" y="273"/>
                <a:ext cx="11586" cy="87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29648" y="304649"/>
              <a:ext cx="1947684" cy="485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Meeting  Four</a:t>
            </a:r>
          </a:p>
          <a:p>
            <a:r>
              <a:rPr lang="en-US" dirty="0" smtClean="0"/>
              <a:t>September 15, 2011</a:t>
            </a:r>
          </a:p>
          <a:p>
            <a:r>
              <a:rPr lang="en-US" dirty="0" smtClean="0"/>
              <a:t>Florida League of Cities</a:t>
            </a:r>
          </a:p>
          <a:p>
            <a:r>
              <a:rPr lang="en-US" dirty="0" smtClean="0"/>
              <a:t>Tallahassee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Revenue &amp; financial solutions that most closely match the payment for transportation costs with the direct benefits received by its users over time.</a:t>
            </a:r>
          </a:p>
          <a:p>
            <a:endParaRPr lang="en-US" sz="800" dirty="0"/>
          </a:p>
          <a:p>
            <a:r>
              <a:rPr lang="en-US" sz="2400" dirty="0" smtClean="0"/>
              <a:t>Solutions that do not conflict with and do not compromise the State’s revenue and  financing policies and practices.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Politically Acceptable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Analyze and investigate 16 potential transportation revenue options consistent with the objectives the Transportation Revenue Study of the MPOAC.</a:t>
            </a:r>
          </a:p>
          <a:p>
            <a:endParaRPr lang="en-US" dirty="0" smtClean="0"/>
          </a:p>
          <a:p>
            <a:r>
              <a:rPr lang="en-US" sz="2400" dirty="0" smtClean="0"/>
              <a:t>For each option, identify its revenue potential and economic impacts.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Study Objectives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Existing Revenue Sources - 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43251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Since  1999-2000  </a:t>
            </a:r>
            <a:r>
              <a:rPr lang="en-US" sz="1800" u="sng" dirty="0" smtClean="0"/>
              <a:t>state and local transportation funding needs</a:t>
            </a:r>
            <a:r>
              <a:rPr lang="en-US" sz="1800" dirty="0" smtClean="0"/>
              <a:t>, when measured in vehicle miles traveled, have increased by 40%.                       (93% by 2019-2020 per REC)</a:t>
            </a:r>
          </a:p>
          <a:p>
            <a:endParaRPr lang="en-US" sz="1800" dirty="0" smtClean="0"/>
          </a:p>
          <a:p>
            <a:r>
              <a:rPr lang="en-US" sz="1800" dirty="0" smtClean="0"/>
              <a:t>Since 1999-2000 </a:t>
            </a:r>
            <a:r>
              <a:rPr lang="en-US" sz="1800" u="sng" dirty="0" smtClean="0"/>
              <a:t>inflation</a:t>
            </a:r>
            <a:r>
              <a:rPr lang="en-US" sz="1800" dirty="0" smtClean="0"/>
              <a:t> has risen 33%.                                                        (56% by 2019-2020 per REC )</a:t>
            </a:r>
          </a:p>
          <a:p>
            <a:endParaRPr lang="en-US" sz="1800" dirty="0" smtClean="0"/>
          </a:p>
          <a:p>
            <a:r>
              <a:rPr lang="en-US" sz="1800" dirty="0" smtClean="0"/>
              <a:t>Since  1999-2000 </a:t>
            </a:r>
            <a:r>
              <a:rPr lang="en-US" sz="1800" u="sng" dirty="0" smtClean="0"/>
              <a:t>fuel efficiency improvements</a:t>
            </a:r>
            <a:r>
              <a:rPr lang="en-US" sz="1800" dirty="0" smtClean="0"/>
              <a:t> have increased 25%.      (69% by 2019-2020 per REC with CAFE estimated adjustment)</a:t>
            </a:r>
          </a:p>
          <a:p>
            <a:endParaRPr lang="en-US" sz="1800" dirty="0" smtClean="0"/>
          </a:p>
          <a:p>
            <a:r>
              <a:rPr lang="en-US" sz="1800" dirty="0" smtClean="0"/>
              <a:t>Since 1999-2000 </a:t>
            </a:r>
            <a:r>
              <a:rPr lang="en-US" sz="1800" u="sng" dirty="0" smtClean="0"/>
              <a:t>motor fuel consumption</a:t>
            </a:r>
            <a:r>
              <a:rPr lang="en-US" sz="1800" dirty="0" smtClean="0"/>
              <a:t> increased 12%.                    (14% by 2019-2020 per REC with CAFE estimated adjustment)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0"/>
          <a:ext cx="91440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Existing Revenue Sources - 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Existing transportation revenue sources do not keep up with rising costs to build, preserve and maintain transportation systems.</a:t>
            </a:r>
          </a:p>
          <a:p>
            <a:endParaRPr lang="en-US" sz="800" dirty="0" smtClean="0"/>
          </a:p>
          <a:p>
            <a:r>
              <a:rPr lang="en-US" sz="2000" dirty="0" smtClean="0"/>
              <a:t>Inflation has eroded the real dollar purchasing power of non-indexed revenue sources.</a:t>
            </a:r>
          </a:p>
          <a:p>
            <a:endParaRPr lang="en-US" sz="800" dirty="0" smtClean="0"/>
          </a:p>
          <a:p>
            <a:r>
              <a:rPr lang="en-US" sz="2000" dirty="0" smtClean="0"/>
              <a:t>Higher fuel prices and efficiency standards are significantly reducing nominal &amp; real $ funding levels of fuel tax revenues.  </a:t>
            </a:r>
          </a:p>
          <a:p>
            <a:endParaRPr lang="en-US" sz="800" dirty="0" smtClean="0"/>
          </a:p>
          <a:p>
            <a:r>
              <a:rPr lang="en-US" sz="2000" dirty="0" smtClean="0"/>
              <a:t>Traffic volumes and capacity requirements of State and local transportation systems are projected to continue to increase as the economy recovers.</a:t>
            </a:r>
          </a:p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36 percent of the state transportation tax and fee revenues and 100% of local fuel tax revenues are not indexed.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dirty="0" smtClean="0"/>
              <a:t>With minor exceptions, the rates charged on the state transportation share of transportation licenses and fees have not increased in 20+ years.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000" dirty="0" smtClean="0"/>
              <a:t>While significant fee increases were approved in 2009, the revenues were dedicated to General Revenue or other trust funds.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Existing Revenue Sources - Observations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52400" y="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7" name="Picture 1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en-US" b="1" dirty="0" smtClean="0"/>
              <a:t>MPOAC Revenue Study Advisory Committee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AGENDA – Meeting Four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September 15, 2011 | 9:00 A.M.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Florida League of Cities – SITTIG Hall</a:t>
            </a:r>
          </a:p>
          <a:p>
            <a:pPr algn="ctr">
              <a:buNone/>
            </a:pPr>
            <a:r>
              <a:rPr lang="en-US" dirty="0" smtClean="0"/>
              <a:t>301 S. </a:t>
            </a:r>
            <a:r>
              <a:rPr lang="en-US" dirty="0" err="1" smtClean="0"/>
              <a:t>Bronough</a:t>
            </a:r>
            <a:r>
              <a:rPr lang="en-US" dirty="0" smtClean="0"/>
              <a:t> Street, Tallahassee, FL  32301</a:t>
            </a:r>
          </a:p>
          <a:p>
            <a:pPr algn="ctr"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Call to Order- 9:00 A.M. - Chairman Howe</a:t>
            </a:r>
          </a:p>
          <a:p>
            <a:pPr lvl="0"/>
            <a:r>
              <a:rPr lang="en-US" dirty="0" smtClean="0"/>
              <a:t>Introductions - Chairman Howe</a:t>
            </a:r>
          </a:p>
          <a:p>
            <a:pPr lvl="0"/>
            <a:r>
              <a:rPr lang="en-US" dirty="0" smtClean="0"/>
              <a:t>Approval of Minutes from March 3,  2011 Meeting</a:t>
            </a:r>
          </a:p>
          <a:p>
            <a:pPr lvl="0"/>
            <a:r>
              <a:rPr lang="en-US" dirty="0" smtClean="0"/>
              <a:t>Meeting Objectives -  Chairman Howe </a:t>
            </a:r>
          </a:p>
          <a:p>
            <a:pPr lvl="0"/>
            <a:r>
              <a:rPr lang="en-US" dirty="0" smtClean="0"/>
              <a:t>Recap of “Situational Analysis” &amp; 16 Revenue Options Analyzed – Steve Reich, CUTR</a:t>
            </a:r>
          </a:p>
          <a:p>
            <a:pPr lvl="0"/>
            <a:r>
              <a:rPr lang="en-US" dirty="0" smtClean="0"/>
              <a:t>Presentation of Analysis Results – Steve Reich, Brady Sneath, CUTR</a:t>
            </a:r>
          </a:p>
          <a:p>
            <a:pPr lvl="0"/>
            <a:r>
              <a:rPr lang="en-US" dirty="0" smtClean="0"/>
              <a:t>Lunch Break</a:t>
            </a:r>
          </a:p>
          <a:p>
            <a:pPr lvl="0"/>
            <a:r>
              <a:rPr lang="en-US" dirty="0" smtClean="0"/>
              <a:t>Discussion  of Revenue Options – RSAC Members</a:t>
            </a:r>
          </a:p>
          <a:p>
            <a:pPr lvl="0"/>
            <a:r>
              <a:rPr lang="en-US" dirty="0" smtClean="0"/>
              <a:t>Revenue Options Recommendation for MPOAC Consideration - RSAC Members</a:t>
            </a:r>
          </a:p>
          <a:p>
            <a:pPr lvl="0"/>
            <a:r>
              <a:rPr lang="en-US" dirty="0" smtClean="0"/>
              <a:t>Next Steps </a:t>
            </a:r>
          </a:p>
          <a:p>
            <a:pPr lvl="0"/>
            <a:r>
              <a:rPr lang="en-US" dirty="0" smtClean="0"/>
              <a:t>Public Comment</a:t>
            </a:r>
          </a:p>
          <a:p>
            <a:pPr lvl="0"/>
            <a:r>
              <a:rPr lang="en-US" dirty="0" smtClean="0"/>
              <a:t>Adjournment – </a:t>
            </a:r>
            <a:r>
              <a:rPr lang="en-US" i="1" dirty="0" smtClean="0"/>
              <a:t>target 4:00 P.M.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2286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Indexed Fuel Tax Revenues Are Growing More Rapidly than Non-Indexed Motor Vehicle License and Fees</a:t>
            </a:r>
            <a:endParaRPr lang="en-US" sz="2200" dirty="0">
              <a:solidFill>
                <a:srgbClr val="0070C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2" y="304800"/>
            <a:ext cx="880533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recently announced  2012 – 2025 CAFE standards will have a both a material and accelerating negative impact on future funding levels.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54.5 combined average mpg for cars and light trucks by 2025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20% increase for heavy trucks, 15% for  heavy duty pick up trucks, 10% for delivery trucks, garbage truck &amp; buses</a:t>
            </a:r>
          </a:p>
          <a:p>
            <a:pPr lvl="1"/>
            <a:endParaRPr lang="en-US" sz="800" dirty="0" smtClean="0"/>
          </a:p>
          <a:p>
            <a:r>
              <a:rPr lang="en-US" sz="2000" dirty="0" smtClean="0"/>
              <a:t>Transportation revenue estimates are likely to be reduced at the next REC due to fuel price increases and economic events since the March REC meeting. 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Existing Revenue Sources - Observations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0"/>
          <a:ext cx="8991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5105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New CAFE Fuel Efficiency Standards will reduce fuel tax collections and further lower the purchasing power of state transportation revenues.</a:t>
            </a:r>
            <a:endParaRPr lang="en-US" sz="16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" name="Picture 7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effectLst/>
              </a:rPr>
              <a:t>Impacts of Fuel Efficient Vehicles on State Fuel Tax Revenue</a:t>
            </a:r>
            <a:br>
              <a:rPr lang="en-US" sz="2000" b="1" dirty="0" smtClean="0">
                <a:effectLst/>
              </a:rPr>
            </a:br>
            <a:r>
              <a:rPr lang="en-US" sz="2000" b="1" dirty="0" smtClean="0">
                <a:effectLst/>
              </a:rPr>
              <a:t>(in Billions of $)</a:t>
            </a:r>
            <a:endParaRPr lang="en-US" sz="2000" b="1" dirty="0">
              <a:effectLst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37686" y="1405288"/>
          <a:ext cx="857771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16228" y="5259404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Grand Total</a:t>
            </a:r>
            <a:endParaRPr lang="en-US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838200"/>
            <a:ext cx="18288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Note:  Graph only illustrates the impact to State Transportation Revenue.   Federal and Local revenue base-line data are not available.  </a:t>
            </a:r>
            <a:endParaRPr lang="en-US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5638801"/>
          <a:ext cx="8839202" cy="929016"/>
        </p:xfrm>
        <a:graphic>
          <a:graphicData uri="http://schemas.openxmlformats.org/drawingml/2006/table">
            <a:tbl>
              <a:tblPr/>
              <a:tblGrid>
                <a:gridCol w="742749"/>
                <a:gridCol w="818148"/>
                <a:gridCol w="837398"/>
                <a:gridCol w="827772"/>
                <a:gridCol w="827773"/>
                <a:gridCol w="822960"/>
                <a:gridCol w="838200"/>
                <a:gridCol w="838200"/>
                <a:gridCol w="838437"/>
                <a:gridCol w="801066"/>
                <a:gridCol w="646499"/>
              </a:tblGrid>
              <a:tr h="23077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Impact to State Fuel Tax Receipts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($8.57)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($33.39)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($72.28)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($128.62)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($196.86)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($274.71)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($353.47)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($441.02)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($523.53)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($2,032.45)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2571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Impact to Federal Fuel Tax Receipts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($10.82)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($40.89)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($85.89)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($147.68)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($218.48)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($294.76)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($366.77)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($442.63)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($508.35)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($2,116.28)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3077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Impact to Local Fuel Tax Receipts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($4.95)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($18.72)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($39.31)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($67.60)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($100.00)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($134.92)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($167.88)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($202.61)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($232.68)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($968.67)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  <a:tr h="24175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($24.35)</a:t>
                      </a:r>
                    </a:p>
                  </a:txBody>
                  <a:tcPr marL="4680" marR="4680" marT="468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($93.00)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($197.48)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($343.89)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($515.34)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($704.38)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($888.13)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($1,086.26)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($1,264.56)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($5,117.40)</a:t>
                      </a:r>
                    </a:p>
                  </a:txBody>
                  <a:tcPr marL="4680" marR="4680" marT="4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/>
                    </a:solidFill>
                  </a:tcPr>
                </a:tc>
              </a:tr>
            </a:tbl>
          </a:graphicData>
        </a:graphic>
      </p:graphicFrame>
      <p:grpSp>
        <p:nvGrpSpPr>
          <p:cNvPr id="11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3" name="Picture 12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CUTR Estimate of CAFE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524000" y="4343401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9-year impact $1.3billion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Existing Revenue Sources - 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2005 Legislative funding changes initially restored and preserved the purchasing power of state transportation revenues. </a:t>
            </a:r>
          </a:p>
          <a:p>
            <a:endParaRPr lang="en-US" sz="800" dirty="0" smtClean="0"/>
          </a:p>
          <a:p>
            <a:pPr lvl="1"/>
            <a:r>
              <a:rPr lang="en-US" sz="1800" dirty="0" smtClean="0"/>
              <a:t>Documentary Stamp Taxes</a:t>
            </a:r>
          </a:p>
          <a:p>
            <a:pPr lvl="1"/>
            <a:r>
              <a:rPr lang="en-US" sz="1800" dirty="0" smtClean="0"/>
              <a:t>Local Option Service Charges</a:t>
            </a:r>
          </a:p>
          <a:p>
            <a:pPr lvl="1">
              <a:buNone/>
            </a:pPr>
            <a:r>
              <a:rPr lang="en-US" sz="800" dirty="0" smtClean="0"/>
              <a:t>			</a:t>
            </a:r>
          </a:p>
          <a:p>
            <a:r>
              <a:rPr lang="en-US" sz="2000" dirty="0" smtClean="0"/>
              <a:t>They have since fallen short of this goal due to economic conditions and competing needs. </a:t>
            </a:r>
          </a:p>
          <a:p>
            <a:endParaRPr lang="en-US" sz="800" dirty="0" smtClean="0"/>
          </a:p>
          <a:p>
            <a:r>
              <a:rPr lang="en-US" sz="2000" dirty="0" smtClean="0"/>
              <a:t>Economic circumstances since 2005 (housing &amp; commercial construction) have reduced total Documentary Stamp Tax revenues.</a:t>
            </a:r>
          </a:p>
          <a:p>
            <a:endParaRPr lang="en-US" sz="800" dirty="0" smtClean="0"/>
          </a:p>
          <a:p>
            <a:r>
              <a:rPr lang="en-US" sz="2000" dirty="0" smtClean="0"/>
              <a:t> Competing needs (i.e. debt service requirements) resulted in a reduced allocation of these funds to the STTF.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0070C0"/>
                </a:solidFill>
              </a:rPr>
              <a:t>The 2005 Legislative Actions that Restored the Purchasing Power of State Transportation Revenues Proved Temporary</a:t>
            </a:r>
            <a:endParaRPr lang="en-US" sz="2200" dirty="0">
              <a:solidFill>
                <a:srgbClr val="0070C0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" name="Picture 7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Existing Revenue Sources - 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By fiscal year 2019-2020, the state’s transportation revenue sources will have lost a combined total of </a:t>
            </a:r>
            <a:r>
              <a:rPr lang="en-US" sz="2000" dirty="0" smtClean="0">
                <a:solidFill>
                  <a:schemeClr val="accent2"/>
                </a:solidFill>
              </a:rPr>
              <a:t>$11.5 billion </a:t>
            </a:r>
            <a:r>
              <a:rPr lang="en-US" sz="2000" dirty="0" smtClean="0"/>
              <a:t>in real dollar purchasing power when compared to the fiscal year 1999-2000 funding level.</a:t>
            </a:r>
          </a:p>
          <a:p>
            <a:endParaRPr lang="en-US" sz="800" dirty="0" smtClean="0"/>
          </a:p>
          <a:p>
            <a:pPr lvl="1"/>
            <a:r>
              <a:rPr lang="en-US" sz="1800" dirty="0" smtClean="0"/>
              <a:t>$3.7 Billion - 1999-2000 through 2011-2012</a:t>
            </a:r>
          </a:p>
          <a:p>
            <a:pPr lvl="1"/>
            <a:r>
              <a:rPr lang="en-US" sz="1800" dirty="0" smtClean="0"/>
              <a:t>$7.8 Billion - additional through 2019-2020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      Based on March 2011 REC and the estimated impacts of 2012-2025 CAFE Standards.  Measured in terms of present day dollars per vehicle mile traveled.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Howe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0" name="Picture 1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Considered March 2011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38600" cy="47279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Increasing Highway Fuel Taxes, State Motor Fuel Sales Tax</a:t>
            </a:r>
          </a:p>
          <a:p>
            <a:pPr lvl="0"/>
            <a:r>
              <a:rPr lang="en-US" dirty="0" smtClean="0"/>
              <a:t>State Comprehensive Enhanced Transportation System Tax</a:t>
            </a:r>
          </a:p>
          <a:p>
            <a:pPr lvl="0"/>
            <a:r>
              <a:rPr lang="en-US" dirty="0" smtClean="0"/>
              <a:t>Constitutional Fuel Tax, 9</a:t>
            </a:r>
            <a:r>
              <a:rPr lang="en-US" baseline="30000" dirty="0" smtClean="0"/>
              <a:t>th</a:t>
            </a:r>
            <a:r>
              <a:rPr lang="en-US" dirty="0" smtClean="0"/>
              <a:t> Cent Fuel Tax, Aviation Fuel Tax, Motor Vehicle </a:t>
            </a:r>
          </a:p>
          <a:p>
            <a:pPr lvl="0"/>
            <a:r>
              <a:rPr lang="en-US" dirty="0" smtClean="0"/>
              <a:t>License Tax</a:t>
            </a:r>
          </a:p>
          <a:p>
            <a:pPr lvl="0"/>
            <a:r>
              <a:rPr lang="en-US" dirty="0" smtClean="0"/>
              <a:t>Initial Registration Fees</a:t>
            </a:r>
          </a:p>
          <a:p>
            <a:pPr lvl="0"/>
            <a:r>
              <a:rPr lang="en-US" dirty="0" smtClean="0"/>
              <a:t>Auto Title and Lien Fees</a:t>
            </a:r>
          </a:p>
          <a:p>
            <a:pPr lvl="0"/>
            <a:r>
              <a:rPr lang="en-US" dirty="0" smtClean="0"/>
              <a:t>Rental Car Surcharge</a:t>
            </a:r>
          </a:p>
          <a:p>
            <a:pPr lvl="0"/>
            <a:r>
              <a:rPr lang="en-US" dirty="0" smtClean="0"/>
              <a:t>Parking Fees</a:t>
            </a:r>
          </a:p>
          <a:p>
            <a:pPr lvl="0"/>
            <a:r>
              <a:rPr lang="en-US" dirty="0" smtClean="0"/>
              <a:t>Heavy Vehicle Use Fee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8803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Shifting portions of the Sales Tax on Vehicles to the Trust Fund</a:t>
            </a:r>
          </a:p>
          <a:p>
            <a:pPr lvl="0"/>
            <a:r>
              <a:rPr lang="en-US" dirty="0" smtClean="0"/>
              <a:t>Vehicle Miles Traveled (VMT) Charges</a:t>
            </a:r>
          </a:p>
          <a:p>
            <a:pPr lvl="0"/>
            <a:r>
              <a:rPr lang="en-US" dirty="0" smtClean="0"/>
              <a:t>Index all Fees</a:t>
            </a:r>
          </a:p>
          <a:p>
            <a:pPr lvl="0"/>
            <a:r>
              <a:rPr lang="en-US" dirty="0" smtClean="0"/>
              <a:t>Maximizing Existing Local Tax Options</a:t>
            </a:r>
          </a:p>
          <a:p>
            <a:pPr lvl="0"/>
            <a:r>
              <a:rPr lang="en-US" dirty="0" smtClean="0"/>
              <a:t>Shift all transportation related sources to the STTF</a:t>
            </a:r>
          </a:p>
          <a:p>
            <a:pPr lvl="0"/>
            <a:r>
              <a:rPr lang="en-US" dirty="0" smtClean="0"/>
              <a:t> Mobility Fees</a:t>
            </a:r>
          </a:p>
          <a:p>
            <a:pPr lvl="0"/>
            <a:r>
              <a:rPr lang="en-US" dirty="0" smtClean="0"/>
              <a:t> Property Taxes</a:t>
            </a:r>
          </a:p>
          <a:p>
            <a:pPr lvl="0"/>
            <a:r>
              <a:rPr lang="en-US" dirty="0" smtClean="0"/>
              <a:t> Expansion of Expressway Authorities, </a:t>
            </a:r>
          </a:p>
          <a:p>
            <a:pPr lvl="0"/>
            <a:r>
              <a:rPr lang="en-US" dirty="0" smtClean="0"/>
              <a:t>Implementation of Regional Transportation Financing Authorities</a:t>
            </a:r>
          </a:p>
          <a:p>
            <a:endParaRPr lang="en-US" dirty="0"/>
          </a:p>
        </p:txBody>
      </p:sp>
      <p:grpSp>
        <p:nvGrpSpPr>
          <p:cNvPr id="7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9" name="Picture 8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RSAC recommendations for further analysis – MPOAC Adopted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219200"/>
            <a:ext cx="4040188" cy="5108906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1200" u="sng" dirty="0" smtClean="0"/>
              <a:t>Fuel Tax </a:t>
            </a:r>
            <a:r>
              <a:rPr lang="en-US" sz="1200" dirty="0" smtClean="0"/>
              <a:t>– examine various levels and indexing those not currently indexed  </a:t>
            </a:r>
          </a:p>
          <a:p>
            <a:pPr lvl="1">
              <a:buNone/>
            </a:pPr>
            <a:r>
              <a:rPr lang="en-US" sz="1200" dirty="0" smtClean="0"/>
              <a:t>	Analyze indexing of federal 18.4 cents for STTF</a:t>
            </a:r>
          </a:p>
          <a:p>
            <a:pPr lvl="1">
              <a:buNone/>
            </a:pPr>
            <a:r>
              <a:rPr lang="en-US" sz="1200" dirty="0" smtClean="0"/>
              <a:t>	Investigate raising of Local Option Motor Fuel Tax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Fees – look at indexing </a:t>
            </a:r>
            <a:r>
              <a:rPr lang="en-US" sz="1200" dirty="0" smtClean="0"/>
              <a:t>of existing fees remitted to the State Transportation Trust Fund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Vehicle Sales Tax </a:t>
            </a:r>
            <a:r>
              <a:rPr lang="en-US" sz="1200" dirty="0" smtClean="0"/>
              <a:t>– currently not going to STTF.  Research various levels to the Trust Fund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Cost Savings </a:t>
            </a:r>
            <a:r>
              <a:rPr lang="en-US" sz="1200" dirty="0" smtClean="0"/>
              <a:t>– investigate revisions to property acquisition procedures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Return Fees to STTF </a:t>
            </a:r>
            <a:r>
              <a:rPr lang="en-US" sz="1200" dirty="0" smtClean="0"/>
              <a:t>– examine implications of returning fee increase revenues to STTF by 2014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Sales Tax on Motor Fuels </a:t>
            </a:r>
            <a:r>
              <a:rPr lang="en-US" sz="1200" dirty="0" smtClean="0"/>
              <a:t>- research replacing cents per gallon state fuel tax with a percentage tax including a “floor“ 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VMT Charges </a:t>
            </a:r>
            <a:r>
              <a:rPr lang="en-US" sz="1200" dirty="0" smtClean="0"/>
              <a:t>– examine replacement of state motor fuel tax with a vehicle miles traveled charge that is basic in its implementation</a:t>
            </a:r>
          </a:p>
          <a:p>
            <a:pPr lvl="0">
              <a:buFont typeface="+mj-lt"/>
              <a:buAutoNum type="arabicPeriod"/>
            </a:pPr>
            <a:r>
              <a:rPr lang="en-US" sz="1200" u="sng" dirty="0" smtClean="0"/>
              <a:t>Maximization of Local Option Taxes </a:t>
            </a:r>
            <a:r>
              <a:rPr lang="en-US" sz="1200" dirty="0" smtClean="0"/>
              <a:t>– research issues surrounding incentives to take advantage of existing avenues to raise transportation revenue</a:t>
            </a:r>
          </a:p>
          <a:p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143000"/>
            <a:ext cx="4041775" cy="4804106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Mobility Fees </a:t>
            </a:r>
            <a:r>
              <a:rPr lang="en-US" sz="1200" dirty="0" smtClean="0"/>
              <a:t>– document previous research and analyze financial impacts of statewide adoption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Toll Rate Making </a:t>
            </a:r>
            <a:r>
              <a:rPr lang="en-US" sz="1200" dirty="0" smtClean="0"/>
              <a:t>– research options for authority to set toll rates on state facilities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Regional Transportation Financing Authorities </a:t>
            </a:r>
            <a:r>
              <a:rPr lang="en-US" sz="1200" dirty="0" smtClean="0"/>
              <a:t>– review legislative proposals on the concept and develop potential alternatives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Sales Tax on Motor Vehicle Parts/ Accessories </a:t>
            </a:r>
            <a:r>
              <a:rPr lang="en-US" sz="1200" dirty="0" smtClean="0"/>
              <a:t>– investigate revenue potential of assessing or dedicating an existing portion of sales tax on vehicle related goods and services to the STTF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Optional Municipal Sales Tax for Transportation</a:t>
            </a:r>
            <a:r>
              <a:rPr lang="en-US" sz="1200" dirty="0" smtClean="0"/>
              <a:t> – research and document the potential for broadening the Local Option Sales Tax to municipalities of a certain size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County Vehicle Registration Fee </a:t>
            </a:r>
            <a:r>
              <a:rPr lang="en-US" sz="1200" dirty="0" smtClean="0"/>
              <a:t>– investigate the issues surrounding and revenue potential of a county decal program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Alternative Fuel Decal Program Changes </a:t>
            </a:r>
            <a:r>
              <a:rPr lang="en-US" sz="1200" dirty="0" smtClean="0"/>
              <a:t>– re-examine the existing state requirement for an alternative fuel decal and fee</a:t>
            </a:r>
          </a:p>
          <a:p>
            <a:pPr lvl="0">
              <a:buFont typeface="+mj-lt"/>
              <a:buAutoNum type="arabicPeriod" startAt="9"/>
            </a:pPr>
            <a:r>
              <a:rPr lang="en-US" sz="1200" u="sng" dirty="0" smtClean="0"/>
              <a:t>Expansion of Tolls and Increase Local Expressway Authority Role</a:t>
            </a:r>
            <a:r>
              <a:rPr lang="en-US" sz="1200" dirty="0" smtClean="0"/>
              <a:t> – explore options to increase contributions by existing or new expressway and transportation authorities</a:t>
            </a:r>
          </a:p>
          <a:p>
            <a:pPr>
              <a:buFont typeface="+mj-lt"/>
              <a:buAutoNum type="arabicPeriod" startAt="9"/>
            </a:pPr>
            <a:endParaRPr lang="en-US" sz="1200" dirty="0"/>
          </a:p>
        </p:txBody>
      </p:sp>
      <p:grpSp>
        <p:nvGrpSpPr>
          <p:cNvPr id="7" name="Group 11"/>
          <p:cNvGrpSpPr/>
          <p:nvPr/>
        </p:nvGrpSpPr>
        <p:grpSpPr>
          <a:xfrm>
            <a:off x="4267200" y="6477000"/>
            <a:ext cx="4876800" cy="381000"/>
            <a:chOff x="207963" y="282575"/>
            <a:chExt cx="7369175" cy="53022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9" name="Picture 8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Assumptions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25112"/>
          </a:xfrm>
        </p:spPr>
        <p:txBody>
          <a:bodyPr/>
          <a:lstStyle/>
          <a:p>
            <a:r>
              <a:rPr lang="en-US" sz="2000" dirty="0" smtClean="0"/>
              <a:t>Based on March 2011 Revenue Estimating Conference Assumptions and Revenue Estimates</a:t>
            </a:r>
          </a:p>
          <a:p>
            <a:endParaRPr lang="en-US" sz="800" dirty="0" smtClean="0"/>
          </a:p>
          <a:p>
            <a:r>
              <a:rPr lang="en-US" sz="2000" dirty="0" smtClean="0"/>
              <a:t>Revenue Options are not Adjusted for 2012 – 2025 CAFE Standards</a:t>
            </a:r>
          </a:p>
          <a:p>
            <a:endParaRPr lang="en-US" sz="800" dirty="0" smtClean="0"/>
          </a:p>
          <a:p>
            <a:r>
              <a:rPr lang="en-US" sz="2000" dirty="0" smtClean="0"/>
              <a:t>Future Changes in Fuel Prices, Fleet MPGs and Economic Conditions May Result in Significant Future Adjustments to Existing Revenue and the Revenue Option Estimates.</a:t>
            </a:r>
          </a:p>
          <a:p>
            <a:endParaRPr lang="en-US" sz="800" dirty="0" smtClean="0"/>
          </a:p>
          <a:p>
            <a:r>
              <a:rPr lang="en-US" sz="2000" dirty="0" smtClean="0"/>
              <a:t>Certain Revenue Option Calculations Use Approximate Baseline Values When Specific Data Was Not Available. For Example, Municipal Taxable Sales Are Based On Pro-Rated County Sales.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096000"/>
          </a:xfrm>
        </p:spPr>
        <p:txBody>
          <a:bodyPr>
            <a:normAutofit/>
          </a:bodyPr>
          <a:lstStyle/>
          <a:p>
            <a:pPr lvl="0"/>
            <a:r>
              <a:rPr lang="en-US" sz="4400" dirty="0" smtClean="0"/>
              <a:t>Option 1</a:t>
            </a:r>
            <a:r>
              <a:rPr lang="en-US" sz="4400" u="sng" dirty="0" smtClean="0"/>
              <a:t/>
            </a:r>
            <a:br>
              <a:rPr lang="en-US" sz="4400" u="sng" dirty="0" smtClean="0"/>
            </a:br>
            <a:r>
              <a:rPr lang="en-US" sz="4400" dirty="0" smtClean="0"/>
              <a:t>Fuel </a:t>
            </a:r>
            <a:r>
              <a:rPr lang="en-US" sz="4400" dirty="0" smtClean="0"/>
              <a:t>Tax – examine various levels and indexing those not currently indexed  </a:t>
            </a:r>
            <a:br>
              <a:rPr lang="en-US" sz="4400" dirty="0" smtClean="0"/>
            </a:br>
            <a:r>
              <a:rPr lang="en-US" sz="4400" dirty="0" smtClean="0"/>
              <a:t>	</a:t>
            </a:r>
            <a:r>
              <a:rPr lang="en-US" sz="3200" dirty="0" smtClean="0"/>
              <a:t>Analyze indexing of federal	18.4 	cents for STTF</a:t>
            </a:r>
            <a:br>
              <a:rPr lang="en-US" sz="3200" dirty="0" smtClean="0"/>
            </a:br>
            <a:r>
              <a:rPr lang="en-US" sz="3200" dirty="0" smtClean="0"/>
              <a:t>	Investigate raising of Local 	Option 	Motor Fuel Tax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Option #1 sub options a-c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48600" cy="570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9" name="Picture 8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Option #1 sub options f-j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0" y="533400"/>
          <a:ext cx="9144000" cy="59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" name="Picture 7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3855"/>
          <a:ext cx="8763000" cy="6771409"/>
        </p:xfrm>
        <a:graphic>
          <a:graphicData uri="http://schemas.openxmlformats.org/presentationml/2006/ole">
            <p:oleObj spid="_x0000_s3074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1"/>
          <a:ext cx="8839200" cy="6830291"/>
        </p:xfrm>
        <a:graphic>
          <a:graphicData uri="http://schemas.openxmlformats.org/presentationml/2006/ole">
            <p:oleObj spid="_x0000_s4098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" y="-1"/>
          <a:ext cx="8915400" cy="6889172"/>
        </p:xfrm>
        <a:graphic>
          <a:graphicData uri="http://schemas.openxmlformats.org/presentationml/2006/ole">
            <p:oleObj spid="_x0000_s5122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 review of goals of the effort and the financial context of  the transportation revenue situation</a:t>
            </a:r>
          </a:p>
          <a:p>
            <a:endParaRPr lang="en-US" dirty="0" smtClean="0"/>
          </a:p>
          <a:p>
            <a:r>
              <a:rPr lang="en-US" dirty="0" smtClean="0"/>
              <a:t>Review and discuss analysis of 16 revenue options recommended for study </a:t>
            </a:r>
          </a:p>
          <a:p>
            <a:endParaRPr lang="en-US" dirty="0" smtClean="0"/>
          </a:p>
          <a:p>
            <a:r>
              <a:rPr lang="en-US" dirty="0" smtClean="0"/>
              <a:t>Reach consensus on a set of actions for legislative proposal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8" name="Picture 7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" y="72736"/>
          <a:ext cx="9009528" cy="6785264"/>
        </p:xfrm>
        <a:graphic>
          <a:graphicData uri="http://schemas.openxmlformats.org/presentationml/2006/ole">
            <p:oleObj spid="_x0000_s6146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34472" y="-1"/>
          <a:ext cx="8875060" cy="6858001"/>
        </p:xfrm>
        <a:graphic>
          <a:graphicData uri="http://schemas.openxmlformats.org/presentationml/2006/ole">
            <p:oleObj spid="_x0000_s7170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8875059" cy="6858000"/>
        </p:xfrm>
        <a:graphic>
          <a:graphicData uri="http://schemas.openxmlformats.org/presentationml/2006/ole">
            <p:oleObj spid="_x0000_s8194" name="Acrobat Document" r:id="rId3" imgW="6516720" imgH="6042960" progId="AcroExch.Document.7">
              <p:embed/>
            </p:oleObj>
          </a:graphicData>
        </a:graphic>
      </p:graphicFrame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2</a:t>
            </a:r>
            <a:br>
              <a:rPr lang="en-US" sz="4400" dirty="0" smtClean="0"/>
            </a:br>
            <a:r>
              <a:rPr lang="en-US" sz="4400" dirty="0" smtClean="0"/>
              <a:t>Index Existing Fees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0" y="0"/>
          <a:ext cx="8763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3</a:t>
            </a:r>
            <a:br>
              <a:rPr lang="en-US" sz="4400" dirty="0" smtClean="0"/>
            </a:br>
            <a:r>
              <a:rPr lang="en-US" sz="4400" dirty="0" smtClean="0"/>
              <a:t>Vehicle Sales Tax Options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8763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6" name="Picture 5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4</a:t>
            </a:r>
            <a:br>
              <a:rPr lang="en-US" sz="4400" dirty="0" smtClean="0"/>
            </a:br>
            <a:r>
              <a:rPr lang="en-US" sz="4400" dirty="0" smtClean="0"/>
              <a:t>Potential Right of Way Cost Savings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4.   Right-of-way Cost Savings - Investigate revisions to property acquisition procedures to reduce overall cost of right-of-way acquisition.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88" y="1660131"/>
            <a:ext cx="8887112" cy="349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 of “Situational Analysis” &amp; 16 Revenue Options Analyzed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 Reich </a:t>
            </a:r>
            <a:endParaRPr lang="en-US" dirty="0"/>
          </a:p>
        </p:txBody>
      </p:sp>
      <p:grpSp>
        <p:nvGrpSpPr>
          <p:cNvPr id="2" name="Group 17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2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20" name="Picture 1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 smtClean="0"/>
              <a:t>Option</a:t>
            </a:r>
            <a:r>
              <a:rPr lang="en-US" sz="4400" dirty="0" smtClean="0"/>
              <a:t> 5</a:t>
            </a:r>
            <a:br>
              <a:rPr lang="en-US" sz="4400" dirty="0" smtClean="0"/>
            </a:br>
            <a:r>
              <a:rPr lang="en-US" sz="4400" dirty="0" smtClean="0"/>
              <a:t>Return Transportation-Related Fees to STTF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975" y="286600"/>
          <a:ext cx="8666049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8374546" cy="604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6</a:t>
            </a:r>
            <a:br>
              <a:rPr lang="en-US" sz="4400" dirty="0" smtClean="0"/>
            </a:br>
            <a:r>
              <a:rPr lang="en-US" sz="4400" dirty="0" smtClean="0"/>
              <a:t>General Sales Tax in Lieu of Fuel Tax – with “floor”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8666049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7</a:t>
            </a:r>
            <a:br>
              <a:rPr lang="en-US" sz="4400" dirty="0" smtClean="0"/>
            </a:br>
            <a:r>
              <a:rPr lang="en-US" sz="4400" dirty="0" smtClean="0"/>
              <a:t>VMT Charges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8666049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8</a:t>
            </a:r>
            <a:br>
              <a:rPr lang="en-US" sz="4400" dirty="0" smtClean="0"/>
            </a:br>
            <a:r>
              <a:rPr lang="en-US" sz="4400" dirty="0" smtClean="0"/>
              <a:t>Maximization of Local Option Taxes 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8975" y="286600"/>
          <a:ext cx="8666049" cy="628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0" y="0"/>
          <a:ext cx="8671891" cy="629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1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87" name="Picture 86" descr="http://www.mpoac.org/images/header/mpoac_logo.gi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71"/>
          <p:cNvGrpSpPr/>
          <p:nvPr/>
        </p:nvGrpSpPr>
        <p:grpSpPr>
          <a:xfrm>
            <a:off x="609600" y="4724400"/>
            <a:ext cx="8077200" cy="609600"/>
            <a:chOff x="609600" y="4953000"/>
            <a:chExt cx="8077200" cy="609600"/>
          </a:xfrm>
        </p:grpSpPr>
        <p:sp>
          <p:nvSpPr>
            <p:cNvPr id="6" name="Rectangle 5"/>
            <p:cNvSpPr/>
            <p:nvPr/>
          </p:nvSpPr>
          <p:spPr>
            <a:xfrm>
              <a:off x="7315200" y="4953000"/>
              <a:ext cx="1371600" cy="6096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MPOAC Selects</a:t>
              </a:r>
              <a:endParaRPr lang="en-US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" y="49530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Economic Analysis 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38800" y="49530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RSAC Recommends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62400" y="49530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Matrix of Options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6000" y="49530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Revenue Forecasts</a:t>
              </a:r>
              <a:endParaRPr lang="en-US" sz="1400" dirty="0"/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657600" y="51054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1981200" y="51054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Down Arrow 46"/>
            <p:cNvSpPr/>
            <p:nvPr/>
          </p:nvSpPr>
          <p:spPr>
            <a:xfrm rot="16200000">
              <a:off x="7010400" y="51054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Down Arrow 47"/>
            <p:cNvSpPr/>
            <p:nvPr/>
          </p:nvSpPr>
          <p:spPr>
            <a:xfrm rot="16200000">
              <a:off x="5334000" y="51054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Revenue Study Process</a:t>
            </a:r>
            <a:endParaRPr lang="en-US" dirty="0"/>
          </a:p>
        </p:txBody>
      </p:sp>
      <p:grpSp>
        <p:nvGrpSpPr>
          <p:cNvPr id="21" name="Group 68"/>
          <p:cNvGrpSpPr/>
          <p:nvPr/>
        </p:nvGrpSpPr>
        <p:grpSpPr>
          <a:xfrm>
            <a:off x="609600" y="2286000"/>
            <a:ext cx="6400800" cy="609600"/>
            <a:chOff x="609600" y="2590800"/>
            <a:chExt cx="6400800" cy="609600"/>
          </a:xfrm>
        </p:grpSpPr>
        <p:sp>
          <p:nvSpPr>
            <p:cNvPr id="4" name="Rectangle 3"/>
            <p:cNvSpPr/>
            <p:nvPr/>
          </p:nvSpPr>
          <p:spPr>
            <a:xfrm>
              <a:off x="609600" y="25908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Collect Needs Data</a:t>
              </a:r>
              <a:endParaRPr lang="en-US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0" y="25908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Analyze Trends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8800" y="2590800"/>
              <a:ext cx="1371600" cy="60960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White Paper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62400" y="25908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Frame Current Condition</a:t>
              </a:r>
              <a:endParaRPr lang="en-US" sz="1400" dirty="0"/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334000" y="27432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 rot="16200000">
              <a:off x="3657600" y="27432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Down Arrow 2"/>
            <p:cNvSpPr/>
            <p:nvPr/>
          </p:nvSpPr>
          <p:spPr>
            <a:xfrm rot="16200000">
              <a:off x="1981200" y="2743200"/>
              <a:ext cx="3048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48"/>
          <p:cNvGrpSpPr/>
          <p:nvPr/>
        </p:nvGrpSpPr>
        <p:grpSpPr>
          <a:xfrm>
            <a:off x="1219200" y="3733800"/>
            <a:ext cx="7620000" cy="990600"/>
            <a:chOff x="1219200" y="3962400"/>
            <a:chExt cx="7620000" cy="990600"/>
          </a:xfrm>
        </p:grpSpPr>
        <p:cxnSp>
          <p:nvCxnSpPr>
            <p:cNvPr id="51" name="Straight Connector 50"/>
            <p:cNvCxnSpPr>
              <a:stCxn id="26" idx="3"/>
            </p:cNvCxnSpPr>
            <p:nvPr/>
          </p:nvCxnSpPr>
          <p:spPr>
            <a:xfrm>
              <a:off x="8686800" y="3962400"/>
              <a:ext cx="152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8496300" y="4305300"/>
              <a:ext cx="685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1219200" y="4648200"/>
              <a:ext cx="76200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066800" y="4800600"/>
              <a:ext cx="304800" cy="0"/>
            </a:xfrm>
            <a:prstGeom prst="line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1295400" y="5486400"/>
            <a:ext cx="762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6" idx="3"/>
          </p:cNvCxnSpPr>
          <p:nvPr/>
        </p:nvCxnSpPr>
        <p:spPr>
          <a:xfrm rot="10800000">
            <a:off x="8686800" y="5029200"/>
            <a:ext cx="228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eft Brace 73"/>
          <p:cNvSpPr/>
          <p:nvPr/>
        </p:nvSpPr>
        <p:spPr>
          <a:xfrm>
            <a:off x="457200" y="2286000"/>
            <a:ext cx="457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Left Brace 74"/>
          <p:cNvSpPr/>
          <p:nvPr/>
        </p:nvSpPr>
        <p:spPr>
          <a:xfrm>
            <a:off x="457200" y="3124200"/>
            <a:ext cx="45719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Left Brace 75"/>
          <p:cNvSpPr/>
          <p:nvPr/>
        </p:nvSpPr>
        <p:spPr>
          <a:xfrm>
            <a:off x="457200" y="4724400"/>
            <a:ext cx="457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Left Brace 76"/>
          <p:cNvSpPr/>
          <p:nvPr/>
        </p:nvSpPr>
        <p:spPr>
          <a:xfrm>
            <a:off x="457200" y="5791200"/>
            <a:ext cx="45719" cy="609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-25999" y="2464401"/>
            <a:ext cx="7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Task 2</a:t>
            </a:r>
            <a:endParaRPr lang="en-US" sz="1200" b="1" dirty="0"/>
          </a:p>
        </p:txBody>
      </p:sp>
      <p:grpSp>
        <p:nvGrpSpPr>
          <p:cNvPr id="29" name="Group 70"/>
          <p:cNvGrpSpPr/>
          <p:nvPr/>
        </p:nvGrpSpPr>
        <p:grpSpPr>
          <a:xfrm>
            <a:off x="228600" y="3124200"/>
            <a:ext cx="8458200" cy="1219200"/>
            <a:chOff x="228600" y="3124200"/>
            <a:chExt cx="8458200" cy="1219200"/>
          </a:xfrm>
        </p:grpSpPr>
        <p:sp>
          <p:nvSpPr>
            <p:cNvPr id="18" name="Rectangle 17"/>
            <p:cNvSpPr/>
            <p:nvPr/>
          </p:nvSpPr>
          <p:spPr>
            <a:xfrm>
              <a:off x="3962400" y="3429000"/>
              <a:ext cx="1371600" cy="609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Assess Stability/ Barriers</a:t>
              </a:r>
              <a:endParaRPr lang="en-US" sz="1400" dirty="0"/>
            </a:p>
          </p:txBody>
        </p:sp>
        <p:grpSp>
          <p:nvGrpSpPr>
            <p:cNvPr id="31" name="Group 67"/>
            <p:cNvGrpSpPr/>
            <p:nvPr/>
          </p:nvGrpSpPr>
          <p:grpSpPr>
            <a:xfrm>
              <a:off x="228600" y="3124200"/>
              <a:ext cx="8458200" cy="1219200"/>
              <a:chOff x="228600" y="3124200"/>
              <a:chExt cx="8458200" cy="1219200"/>
            </a:xfrm>
          </p:grpSpPr>
          <p:grpSp>
            <p:nvGrpSpPr>
              <p:cNvPr id="32" name="Group 69"/>
              <p:cNvGrpSpPr/>
              <p:nvPr/>
            </p:nvGrpSpPr>
            <p:grpSpPr>
              <a:xfrm>
                <a:off x="609600" y="3124200"/>
                <a:ext cx="8077200" cy="1219200"/>
                <a:chOff x="609600" y="3352800"/>
                <a:chExt cx="8077200" cy="12192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09600" y="3352800"/>
                  <a:ext cx="1371600" cy="6096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Inventory State Sources</a:t>
                  </a:r>
                  <a:endParaRPr lang="en-US" sz="14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09600" y="3962400"/>
                  <a:ext cx="1371600" cy="6096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New Sources i.e. VMT</a:t>
                  </a:r>
                  <a:endParaRPr lang="en-US" sz="1400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286000" y="3657600"/>
                  <a:ext cx="1371600" cy="6096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“Laundry List”</a:t>
                  </a:r>
                  <a:endParaRPr lang="en-US" sz="1400" dirty="0"/>
                </a:p>
              </p:txBody>
            </p:sp>
            <p:sp>
              <p:nvSpPr>
                <p:cNvPr id="19" name="Down Arrow 18"/>
                <p:cNvSpPr/>
                <p:nvPr/>
              </p:nvSpPr>
              <p:spPr>
                <a:xfrm rot="16200000">
                  <a:off x="3657600" y="3810000"/>
                  <a:ext cx="304800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7315200" y="3657600"/>
                  <a:ext cx="1371600" cy="6096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MPOAC Narrows Options </a:t>
                  </a:r>
                  <a:endParaRPr lang="en-US" sz="1400" dirty="0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638800" y="3657600"/>
                  <a:ext cx="1371600" cy="6096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Project Revenue</a:t>
                  </a:r>
                  <a:endParaRPr lang="en-US" sz="1400" dirty="0"/>
                </a:p>
              </p:txBody>
            </p:sp>
            <p:sp>
              <p:nvSpPr>
                <p:cNvPr id="30" name="Down Arrow 29"/>
                <p:cNvSpPr/>
                <p:nvPr/>
              </p:nvSpPr>
              <p:spPr>
                <a:xfrm rot="16200000">
                  <a:off x="7010400" y="3810000"/>
                  <a:ext cx="304800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Down Arrow 37"/>
                <p:cNvSpPr/>
                <p:nvPr/>
              </p:nvSpPr>
              <p:spPr>
                <a:xfrm rot="16200000">
                  <a:off x="1981200" y="3657600"/>
                  <a:ext cx="304800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Down Arrow 38"/>
                <p:cNvSpPr/>
                <p:nvPr/>
              </p:nvSpPr>
              <p:spPr>
                <a:xfrm rot="16200000">
                  <a:off x="1981200" y="3962400"/>
                  <a:ext cx="304800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Down Arrow 15"/>
                <p:cNvSpPr/>
                <p:nvPr/>
              </p:nvSpPr>
              <p:spPr>
                <a:xfrm rot="16200000">
                  <a:off x="5334000" y="3810000"/>
                  <a:ext cx="304800" cy="3048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9" name="TextBox 78"/>
              <p:cNvSpPr txBox="1"/>
              <p:nvPr/>
            </p:nvSpPr>
            <p:spPr>
              <a:xfrm rot="16200000">
                <a:off x="-26000" y="3607401"/>
                <a:ext cx="786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Task 3</a:t>
                </a:r>
                <a:endParaRPr lang="en-US" sz="1200" b="1" dirty="0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 rot="16200000">
            <a:off x="-26000" y="4902801"/>
            <a:ext cx="7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Task 4</a:t>
            </a:r>
            <a:endParaRPr lang="en-US" sz="1200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228602" y="5029200"/>
            <a:ext cx="8686798" cy="1600202"/>
            <a:chOff x="228602" y="5029200"/>
            <a:chExt cx="8686798" cy="1600202"/>
          </a:xfrm>
        </p:grpSpPr>
        <p:grpSp>
          <p:nvGrpSpPr>
            <p:cNvPr id="20" name="Group 72"/>
            <p:cNvGrpSpPr/>
            <p:nvPr/>
          </p:nvGrpSpPr>
          <p:grpSpPr>
            <a:xfrm>
              <a:off x="609600" y="5029200"/>
              <a:ext cx="8305800" cy="1371600"/>
              <a:chOff x="609600" y="5257800"/>
              <a:chExt cx="8305800" cy="13716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" y="6019800"/>
                <a:ext cx="1371600" cy="609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Draft Legislation</a:t>
                </a:r>
                <a:endParaRPr lang="en-US" sz="1400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 rot="5400000">
                <a:off x="1143000" y="5867400"/>
                <a:ext cx="304800" cy="0"/>
              </a:xfrm>
              <a:prstGeom prst="line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8686800" y="54864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2286000" y="6019800"/>
                <a:ext cx="1371600" cy="609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Prepare  Report/ Presentations</a:t>
                </a:r>
                <a:endParaRPr lang="en-US" sz="1400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62400" y="6019800"/>
                <a:ext cx="1371600" cy="609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MPOAC Review/ Approve</a:t>
                </a:r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638800" y="6019800"/>
                <a:ext cx="1371600" cy="609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Final Report Publication</a:t>
                </a:r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315200" y="6019800"/>
                <a:ext cx="1371600" cy="609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Presentations/ Education</a:t>
                </a:r>
                <a:endParaRPr lang="en-US" sz="1400" dirty="0"/>
              </a:p>
            </p:txBody>
          </p:sp>
          <p:sp>
            <p:nvSpPr>
              <p:cNvPr id="46" name="Down Arrow 45"/>
              <p:cNvSpPr/>
              <p:nvPr/>
            </p:nvSpPr>
            <p:spPr>
              <a:xfrm rot="16200000">
                <a:off x="1981200" y="6172200"/>
                <a:ext cx="3048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Down Arrow 44"/>
              <p:cNvSpPr/>
              <p:nvPr/>
            </p:nvSpPr>
            <p:spPr>
              <a:xfrm rot="16200000">
                <a:off x="3657600" y="6172200"/>
                <a:ext cx="3048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Down Arrow 43"/>
              <p:cNvSpPr/>
              <p:nvPr/>
            </p:nvSpPr>
            <p:spPr>
              <a:xfrm rot="16200000">
                <a:off x="5334000" y="6172200"/>
                <a:ext cx="3048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6200000">
                <a:off x="7010400" y="6172200"/>
                <a:ext cx="304800" cy="3048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 rot="16200000">
              <a:off x="-166299" y="5957501"/>
              <a:ext cx="10668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Tasks 5 &amp;6</a:t>
              </a:r>
              <a:endParaRPr lang="en-US" sz="1200" b="1" dirty="0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7010400" y="2590800"/>
            <a:ext cx="1981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648200" y="4572000"/>
            <a:ext cx="43434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8001000" y="35814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4572000" y="4648200"/>
            <a:ext cx="152400" cy="0"/>
          </a:xfrm>
          <a:prstGeom prst="line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5334000" y="4343400"/>
            <a:ext cx="1905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9</a:t>
            </a:r>
            <a:br>
              <a:rPr lang="en-US" sz="4400" dirty="0" smtClean="0"/>
            </a:br>
            <a:r>
              <a:rPr lang="en-US" sz="4400" dirty="0" smtClean="0"/>
              <a:t>Mobility Fees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9) Mobility Fees - document previous research and analyze financial impacts of statewide adoption.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7775963" cy="221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10</a:t>
            </a:r>
            <a:br>
              <a:rPr lang="en-US" sz="4400" dirty="0" smtClean="0"/>
            </a:br>
            <a:r>
              <a:rPr lang="en-US" sz="4400" dirty="0" smtClean="0"/>
              <a:t>Toll Rate Making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85800"/>
            <a:ext cx="8153400" cy="106997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10) Toll Rate Making - Research options for independent authority to set toll rates on state facilities, e.g. public service model.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889649" cy="353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915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09600" y="838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10) Toll Rate Making - Research options for independent authority to set toll rates on state facilities, e.g. public service model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9067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09600" y="381000"/>
          <a:ext cx="7924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5800" y="1143000"/>
          <a:ext cx="774382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11</a:t>
            </a:r>
            <a:br>
              <a:rPr lang="en-US" sz="4400" dirty="0" smtClean="0"/>
            </a:br>
            <a:r>
              <a:rPr lang="en-US" sz="4400" dirty="0" smtClean="0"/>
              <a:t>Regional Transportation Financing Authorities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11) Regional Transportation Financing Authorities - Review legislative proposals on the concept and develop potential alternatives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5109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 </a:t>
            </a:r>
            <a:r>
              <a:rPr lang="en-US" sz="2400" dirty="0"/>
              <a:t>l</a:t>
            </a:r>
            <a:r>
              <a:rPr lang="en-US" sz="2400" dirty="0" smtClean="0"/>
              <a:t>egislative approaches to implement a set of revenue measures that address transportation funding needs in Florida.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Recommendations will focus on the identification of </a:t>
            </a:r>
            <a:r>
              <a:rPr lang="en-US" sz="2400" u="sng" dirty="0" smtClean="0"/>
              <a:t>sustainable</a:t>
            </a:r>
            <a:r>
              <a:rPr lang="en-US" sz="2400" dirty="0" smtClean="0"/>
              <a:t>, </a:t>
            </a:r>
            <a:r>
              <a:rPr lang="en-US" sz="2400" u="sng" dirty="0" smtClean="0"/>
              <a:t>innovative</a:t>
            </a:r>
            <a:r>
              <a:rPr lang="en-US" sz="2400" dirty="0" smtClean="0"/>
              <a:t> and </a:t>
            </a:r>
            <a:r>
              <a:rPr lang="en-US" sz="2400" u="sng" dirty="0" smtClean="0"/>
              <a:t>politically acceptable</a:t>
            </a:r>
            <a:r>
              <a:rPr lang="en-US" sz="2400" dirty="0" smtClean="0"/>
              <a:t> measures to assist in meeting the mobility needs for Floridians.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Purpose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8382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Transportation Financing Authority - Project Financing Capacity Examples</a:t>
            </a:r>
          </a:p>
          <a:p>
            <a:pPr algn="ctr"/>
            <a:r>
              <a:rPr lang="en-US" sz="1400" b="1" dirty="0" smtClean="0">
                <a:latin typeface="+mj-lt"/>
              </a:rPr>
              <a:t>Annual Dollar Value of New Project Starts</a:t>
            </a:r>
          </a:p>
          <a:p>
            <a:pPr algn="ctr"/>
            <a:r>
              <a:rPr lang="en-US" sz="1400" dirty="0" smtClean="0">
                <a:latin typeface="+mj-lt"/>
              </a:rPr>
              <a:t>Assuming TFA Capitalized with One Cent Per Year Annual Fuel Tax Increases (Option 1. b.)</a:t>
            </a:r>
            <a:endParaRPr lang="en-US" dirty="0">
              <a:latin typeface="+mj-lt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1143000" y="2133600"/>
          <a:ext cx="701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Transportation Financing Authority - Project Financing Capacity Examples</a:t>
            </a:r>
          </a:p>
          <a:p>
            <a:pPr algn="ctr"/>
            <a:r>
              <a:rPr lang="en-US" sz="1400" b="1" dirty="0" smtClean="0">
                <a:latin typeface="+mj-lt"/>
              </a:rPr>
              <a:t>Cumulative Dollar Value of New Project Starts</a:t>
            </a:r>
          </a:p>
          <a:p>
            <a:pPr algn="ctr"/>
            <a:r>
              <a:rPr lang="en-US" sz="1400" dirty="0" smtClean="0">
                <a:latin typeface="+mj-lt"/>
              </a:rPr>
              <a:t>Assuming TFA Capitalized with One Cent Per Year Annual Fuel Tax Increases (Option 1. b.)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066800" y="1905000"/>
          <a:ext cx="7010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2057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smtClean="0"/>
              <a:t>"Pay Go", Debt Financing &amp; Loan Program Comparison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smtClean="0"/>
              <a:t>30 Year Term, 5% IR, 2X DS Coverage Ratio, 2% Fund Balance IR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12</a:t>
            </a:r>
            <a:br>
              <a:rPr lang="en-US" sz="4400" dirty="0" smtClean="0"/>
            </a:br>
            <a:r>
              <a:rPr lang="en-US" sz="4400" dirty="0" smtClean="0"/>
              <a:t>Sales Tax on Auto Parts and Accessories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33400" y="762000"/>
          <a:ext cx="8001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13</a:t>
            </a:r>
            <a:br>
              <a:rPr lang="en-US" sz="4400" dirty="0" smtClean="0"/>
            </a:br>
            <a:r>
              <a:rPr lang="en-US" sz="4400" dirty="0" smtClean="0"/>
              <a:t>Municipal Sales Tax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3882" y="288890"/>
          <a:ext cx="8656236" cy="62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14</a:t>
            </a:r>
            <a:br>
              <a:rPr lang="en-US" sz="4400" dirty="0" smtClean="0"/>
            </a:br>
            <a:r>
              <a:rPr lang="en-US" sz="4400" dirty="0" smtClean="0"/>
              <a:t>County Vehicle Registration Fee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0" y="0"/>
          <a:ext cx="8656236" cy="62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64514" name="Acrobat Document" r:id="rId3" imgW="7543443" imgH="5829062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Transportation Revenue Solutions that provide, to the maximum extent possible, revenues and financing strategies designed to meet current and on-going transportation needs, taking into consideration future inflationary cost pressures and technology advances.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Sustainable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800100" y="514350"/>
          <a:ext cx="7543800" cy="5829300"/>
        </p:xfrm>
        <a:graphic>
          <a:graphicData uri="http://schemas.openxmlformats.org/presentationml/2006/ole">
            <p:oleObj spid="_x0000_s65538" name="Acrobat Document" r:id="rId3" imgW="7543443" imgH="5829062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15</a:t>
            </a:r>
            <a:br>
              <a:rPr lang="en-US" sz="4400" dirty="0" smtClean="0"/>
            </a:br>
            <a:r>
              <a:rPr lang="en-US" sz="4400" dirty="0" smtClean="0"/>
              <a:t>Alternative Fuel Decal 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0"/>
          <a:ext cx="8534400" cy="6594764"/>
        </p:xfrm>
        <a:graphic>
          <a:graphicData uri="http://schemas.openxmlformats.org/presentationml/2006/ole">
            <p:oleObj spid="_x0000_s66562" name="Acrobat Document" r:id="rId3" imgW="7543443" imgH="582906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/>
              <a:t>Option </a:t>
            </a:r>
            <a:r>
              <a:rPr lang="en-US" sz="4400" dirty="0" smtClean="0"/>
              <a:t>16</a:t>
            </a:r>
            <a:br>
              <a:rPr lang="en-US" sz="4400" dirty="0" smtClean="0"/>
            </a:br>
            <a:r>
              <a:rPr lang="en-US" sz="4400" dirty="0" smtClean="0"/>
              <a:t>Expand Toll Agencies’ Roles</a:t>
            </a:r>
            <a:endParaRPr lang="en-US" sz="4400" dirty="0" smtClean="0"/>
          </a:p>
        </p:txBody>
      </p:sp>
      <p:grpSp>
        <p:nvGrpSpPr>
          <p:cNvPr id="2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10" name="Picture 9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67586" name="Object 2"/>
          <p:cNvGraphicFramePr>
            <a:graphicFrameLocks/>
          </p:cNvGraphicFramePr>
          <p:nvPr/>
        </p:nvGraphicFramePr>
        <p:xfrm>
          <a:off x="0" y="0"/>
          <a:ext cx="8855075" cy="6370638"/>
        </p:xfrm>
        <a:graphic>
          <a:graphicData uri="http://schemas.openxmlformats.org/presentationml/2006/ole">
            <p:oleObj spid="_x0000_s67586" name="Acrobat Document" r:id="rId3" imgW="7543443" imgH="5829062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85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40151" y="287776"/>
          <a:ext cx="8663697" cy="628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Discussion  </a:t>
            </a:r>
            <a:br>
              <a:rPr lang="en-US" dirty="0" smtClean="0"/>
            </a:br>
            <a:r>
              <a:rPr lang="en-US" dirty="0" smtClean="0"/>
              <a:t>Next Steps  </a:t>
            </a:r>
            <a:br>
              <a:rPr lang="en-US" dirty="0" smtClean="0"/>
            </a:br>
            <a:r>
              <a:rPr lang="en-US" dirty="0" smtClean="0"/>
              <a:t>Public Comment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8" name="Picture 7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Revenue sources and strategies that provide the greatest benefit while minimizing unfair impacts to Florida’s transportation users and the economy.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 smtClean="0"/>
              <a:t>Creative solutions that allow transportation officials take fullest advantage of available revenues while ensuring fiscal responsibility and conservative financial management practices.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FDA8-B059-4907-A325-F1439FB4CD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Innovative</a:t>
            </a:r>
            <a:endParaRPr lang="en-US" sz="3200" dirty="0"/>
          </a:p>
        </p:txBody>
      </p:sp>
      <p:grpSp>
        <p:nvGrpSpPr>
          <p:cNvPr id="5" name="Group 11"/>
          <p:cNvGrpSpPr/>
          <p:nvPr/>
        </p:nvGrpSpPr>
        <p:grpSpPr>
          <a:xfrm>
            <a:off x="0" y="6477000"/>
            <a:ext cx="4876800" cy="381000"/>
            <a:chOff x="207963" y="282575"/>
            <a:chExt cx="7369175" cy="530225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63" y="282575"/>
              <a:ext cx="7369174" cy="530225"/>
              <a:chOff x="330" y="308"/>
              <a:chExt cx="11586" cy="83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377" y="360"/>
                <a:ext cx="9346" cy="720"/>
              </a:xfrm>
              <a:prstGeom prst="rect">
                <a:avLst/>
              </a:prstGeom>
              <a:solidFill>
                <a:srgbClr val="4F81BD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gency FB" pitchFamily="34" charset="0"/>
                  </a:rPr>
                  <a:t>REVENUE STUDY ADVISORY COMMITTEE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9563" y="308"/>
                <a:ext cx="2302" cy="835"/>
              </a:xfrm>
              <a:prstGeom prst="rect">
                <a:avLst/>
              </a:prstGeom>
              <a:solidFill>
                <a:srgbClr val="FFFF99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330" y="308"/>
                <a:ext cx="11586" cy="8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 descr="http://www.mpoac.org/images/header/mpoac_logo.gif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0848" y="282575"/>
              <a:ext cx="710711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4702</TotalTime>
  <Words>2467</Words>
  <Application>Microsoft Office PowerPoint</Application>
  <PresentationFormat>On-screen Show (4:3)</PresentationFormat>
  <Paragraphs>456</Paragraphs>
  <Slides>86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89" baseType="lpstr">
      <vt:lpstr>Concourse</vt:lpstr>
      <vt:lpstr>Acrobat Document</vt:lpstr>
      <vt:lpstr>Adobe Acrobat Document</vt:lpstr>
      <vt:lpstr>Slide 1</vt:lpstr>
      <vt:lpstr>Meeting Agenda</vt:lpstr>
      <vt:lpstr>Meeting Objectives</vt:lpstr>
      <vt:lpstr>Meeting Objectives</vt:lpstr>
      <vt:lpstr>Recap of “Situational Analysis” &amp; 16 Revenue Options Analyzed </vt:lpstr>
      <vt:lpstr>Revenue Study Process</vt:lpstr>
      <vt:lpstr>Purpose</vt:lpstr>
      <vt:lpstr>Sustainable</vt:lpstr>
      <vt:lpstr>Innovative</vt:lpstr>
      <vt:lpstr>Politically Acceptable</vt:lpstr>
      <vt:lpstr>Study Objectives</vt:lpstr>
      <vt:lpstr>Slide 12</vt:lpstr>
      <vt:lpstr>Slide 13</vt:lpstr>
      <vt:lpstr>Existing Revenue Sources - Observations</vt:lpstr>
      <vt:lpstr>Slide 15</vt:lpstr>
      <vt:lpstr>Existing Revenue Sources - Observations</vt:lpstr>
      <vt:lpstr>Slide 17</vt:lpstr>
      <vt:lpstr>Existing Revenue Sources - Observations</vt:lpstr>
      <vt:lpstr>Slide 19</vt:lpstr>
      <vt:lpstr>Slide 20</vt:lpstr>
      <vt:lpstr>Slide 21</vt:lpstr>
      <vt:lpstr>Existing Revenue Sources - Observations</vt:lpstr>
      <vt:lpstr>Slide 23</vt:lpstr>
      <vt:lpstr>Impacts of Fuel Efficient Vehicles on State Fuel Tax Revenue (in Billions of $)</vt:lpstr>
      <vt:lpstr>CUTR Estimate of CAFE changes</vt:lpstr>
      <vt:lpstr>Existing Revenue Sources - Observations</vt:lpstr>
      <vt:lpstr>Slide 27</vt:lpstr>
      <vt:lpstr>Existing Revenue Sources - Observations</vt:lpstr>
      <vt:lpstr>Slide 29</vt:lpstr>
      <vt:lpstr>Slide 30</vt:lpstr>
      <vt:lpstr>Options Considered March 2011</vt:lpstr>
      <vt:lpstr>RSAC recommendations for further analysis – MPOAC Adopted</vt:lpstr>
      <vt:lpstr>Assumptions</vt:lpstr>
      <vt:lpstr>Option 1 Fuel Tax – examine various levels and indexing those not currently indexed    Analyze indexing of federal 18.4  cents for STTF  Investigate raising of Local  Option  Motor Fuel Tax</vt:lpstr>
      <vt:lpstr>Option #1 sub options a-c</vt:lpstr>
      <vt:lpstr>Option #1 sub options f-j</vt:lpstr>
      <vt:lpstr>Slide 37</vt:lpstr>
      <vt:lpstr>Slide 38</vt:lpstr>
      <vt:lpstr>Slide 39</vt:lpstr>
      <vt:lpstr>Slide 40</vt:lpstr>
      <vt:lpstr>Slide 41</vt:lpstr>
      <vt:lpstr>Slide 42</vt:lpstr>
      <vt:lpstr>Option 2 Index Existing Fees</vt:lpstr>
      <vt:lpstr>Slide 44</vt:lpstr>
      <vt:lpstr>Slide 45</vt:lpstr>
      <vt:lpstr>Option 3 Vehicle Sales Tax Options</vt:lpstr>
      <vt:lpstr>Slide 47</vt:lpstr>
      <vt:lpstr>Option 4 Potential Right of Way Cost Savings</vt:lpstr>
      <vt:lpstr>4.   Right-of-way Cost Savings - Investigate revisions to property acquisition procedures to reduce overall cost of right-of-way acquisition.</vt:lpstr>
      <vt:lpstr>Option 5 Return Transportation-Related Fees to STTF</vt:lpstr>
      <vt:lpstr>Slide 51</vt:lpstr>
      <vt:lpstr>Slide 52</vt:lpstr>
      <vt:lpstr>Option 6 General Sales Tax in Lieu of Fuel Tax – with “floor”</vt:lpstr>
      <vt:lpstr>Slide 54</vt:lpstr>
      <vt:lpstr>Option 7 VMT Charges</vt:lpstr>
      <vt:lpstr>Slide 56</vt:lpstr>
      <vt:lpstr>Option 8 Maximization of Local Option Taxes </vt:lpstr>
      <vt:lpstr>Slide 58</vt:lpstr>
      <vt:lpstr>Slide 59</vt:lpstr>
      <vt:lpstr>Option 9 Mobility Fees</vt:lpstr>
      <vt:lpstr>9) Mobility Fees - document previous research and analyze financial impacts of statewide adoption. </vt:lpstr>
      <vt:lpstr>Option 10 Toll Rate Making</vt:lpstr>
      <vt:lpstr>10) Toll Rate Making - Research options for independent authority to set toll rates on state facilities, e.g. public service model. </vt:lpstr>
      <vt:lpstr>Slide 64</vt:lpstr>
      <vt:lpstr>Slide 65</vt:lpstr>
      <vt:lpstr>Slide 66</vt:lpstr>
      <vt:lpstr>Slide 67</vt:lpstr>
      <vt:lpstr>Option 11 Regional Transportation Financing Authorities</vt:lpstr>
      <vt:lpstr>11) Regional Transportation Financing Authorities - Review legislative proposals on the concept and develop potential alternatives.</vt:lpstr>
      <vt:lpstr>Slide 70</vt:lpstr>
      <vt:lpstr>Slide 71</vt:lpstr>
      <vt:lpstr>Option 12 Sales Tax on Auto Parts and Accessories</vt:lpstr>
      <vt:lpstr>Slide 73</vt:lpstr>
      <vt:lpstr>Slide 74</vt:lpstr>
      <vt:lpstr>Option 13 Municipal Sales Tax</vt:lpstr>
      <vt:lpstr>Slide 76</vt:lpstr>
      <vt:lpstr>Option 14 County Vehicle Registration Fee</vt:lpstr>
      <vt:lpstr>Slide 78</vt:lpstr>
      <vt:lpstr>Slide 79</vt:lpstr>
      <vt:lpstr>Slide 80</vt:lpstr>
      <vt:lpstr>Option 15 Alternative Fuel Decal </vt:lpstr>
      <vt:lpstr>Slide 82</vt:lpstr>
      <vt:lpstr>Option 16 Expand Toll Agencies’ Roles</vt:lpstr>
      <vt:lpstr>Slide 84</vt:lpstr>
      <vt:lpstr>Slide 85</vt:lpstr>
      <vt:lpstr>Discussion   Next Steps   Public Comment</vt:lpstr>
    </vt:vector>
  </TitlesOfParts>
  <Company>USF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Reich</dc:creator>
  <cp:lastModifiedBy>Stephen Reich</cp:lastModifiedBy>
  <cp:revision>257</cp:revision>
  <dcterms:created xsi:type="dcterms:W3CDTF">2011-04-03T23:38:38Z</dcterms:created>
  <dcterms:modified xsi:type="dcterms:W3CDTF">2011-09-09T23:03:08Z</dcterms:modified>
</cp:coreProperties>
</file>