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rawings/drawing2.xml" ContentType="application/vnd.openxmlformats-officedocument.drawingml.chartshape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hart17.xml" ContentType="application/vnd.openxmlformats-officedocument.drawingml.char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harts/chart13.xml" ContentType="application/vnd.openxmlformats-officedocument.drawingml.chart+xml"/>
  <Override PartName="/ppt/charts/chart15.xml" ContentType="application/vnd.openxmlformats-officedocument.drawingml.char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charts/chart7.xml" ContentType="application/vnd.openxmlformats-officedocument.drawingml.chart+xml"/>
  <Override PartName="/ppt/charts/chart3.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rawings/drawing3.xml" ContentType="application/vnd.openxmlformats-officedocument.drawingml.chartshape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charts/chart18.xml" ContentType="application/vnd.openxmlformats-officedocument.drawingml.char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emf" ContentType="image/x-emf"/>
  <Override PartName="/ppt/charts/chart16.xml" ContentType="application/vnd.openxmlformats-officedocument.drawingml.char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charts/chart14.xml" ContentType="application/vnd.openxmlformats-officedocument.drawingml.char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charts/chart8.xml" ContentType="application/vnd.openxmlformats-officedocument.drawingml.chart+xml"/>
  <Override PartName="/ppt/charts/chart12.xml" ContentType="application/vnd.openxmlformats-officedocument.drawingml.chart+xml"/>
  <Override PartName="/ppt/slideLayouts/slideLayout10.xml" ContentType="application/vnd.openxmlformats-officedocument.presentationml.slideLayout+xml"/>
  <Default Extension="gif" ContentType="image/gif"/>
  <Override PartName="/ppt/charts/chart6.xml" ContentType="application/vnd.openxmlformats-officedocument.drawingml.chart+xml"/>
  <Override PartName="/ppt/charts/chart10.xml" ContentType="application/vnd.openxmlformats-officedocument.drawingml.chart+xml"/>
  <Override PartName="/ppt/charts/chart4.xml" ContentType="application/vnd.openxmlformats-officedocument.drawingml.chart+xml"/>
  <Override PartName="/ppt/notesSlides/notesSlide6.xml" ContentType="application/vnd.openxmlformats-officedocument.presentationml.notesSlide+xml"/>
  <Override PartName="/ppt/slides/slide8.xml" ContentType="application/vnd.openxmlformats-officedocument.presentationml.slide+xml"/>
  <Override PartName="/ppt/charts/chart2.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69" r:id="rId2"/>
    <p:sldId id="259" r:id="rId3"/>
    <p:sldId id="258" r:id="rId4"/>
    <p:sldId id="257" r:id="rId5"/>
    <p:sldId id="260" r:id="rId6"/>
    <p:sldId id="261" r:id="rId7"/>
    <p:sldId id="263" r:id="rId8"/>
    <p:sldId id="264" r:id="rId9"/>
    <p:sldId id="265" r:id="rId10"/>
    <p:sldId id="266" r:id="rId11"/>
    <p:sldId id="267" r:id="rId12"/>
    <p:sldId id="271" r:id="rId13"/>
    <p:sldId id="273" r:id="rId14"/>
    <p:sldId id="279" r:id="rId15"/>
    <p:sldId id="282" r:id="rId16"/>
    <p:sldId id="284" r:id="rId17"/>
    <p:sldId id="283" r:id="rId18"/>
    <p:sldId id="274" r:id="rId19"/>
    <p:sldId id="285" r:id="rId20"/>
    <p:sldId id="305" r:id="rId21"/>
    <p:sldId id="287" r:id="rId22"/>
    <p:sldId id="275" r:id="rId23"/>
    <p:sldId id="295" r:id="rId24"/>
    <p:sldId id="303" r:id="rId25"/>
    <p:sldId id="304" r:id="rId26"/>
    <p:sldId id="288" r:id="rId27"/>
    <p:sldId id="276" r:id="rId28"/>
    <p:sldId id="289" r:id="rId29"/>
    <p:sldId id="290" r:id="rId30"/>
    <p:sldId id="291" r:id="rId31"/>
    <p:sldId id="272" r:id="rId32"/>
    <p:sldId id="292" r:id="rId33"/>
    <p:sldId id="302" r:id="rId34"/>
    <p:sldId id="296" r:id="rId35"/>
    <p:sldId id="299" r:id="rId36"/>
    <p:sldId id="301" r:id="rId37"/>
    <p:sldId id="298" r:id="rId38"/>
    <p:sldId id="277" r:id="rId39"/>
    <p:sldId id="300" r:id="rId40"/>
    <p:sldId id="268" r:id="rId41"/>
    <p:sldId id="270" r:id="rId4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583" autoAdjust="0"/>
  </p:normalViewPr>
  <p:slideViewPr>
    <p:cSldViewPr>
      <p:cViewPr varScale="1">
        <p:scale>
          <a:sx n="85" d="100"/>
          <a:sy n="85" d="100"/>
        </p:scale>
        <p:origin x="-66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reich\My%20Documents\My%20Documents\MPOAC%20Revenue%20Commission\White%20Paper%20Data\Metro%20Shortfall%20Est.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BRADY\Documents\911%20modifications.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BRADY\Documents\911%20modifications.xlsx" TargetMode="External"/></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C:\Users\BRADY\Desktop\CASH%20FLOW%20MODELS\CFM%20$100%20mil.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Users\BRADY\Desktop\CASH%20FLOW%20MODELS\16A%20CFM%20TFA100%20PER%20YR.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monaco\teams\TPEEA\Projects\Active\71349-74%20mpoac\RSAC\Meeting%20Sept%2015%202011\Revenue%20Option%20Presentation%20Data%20and%20Graphs.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C:\Users\BRADY\Desktop\114%20Revenue%20Option%20Presentation%20Data%20and%20Graphs.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Users\BRADY\Desktop\114%20Revenue%20Option%20Presentation%20Data%20and%20Graphs.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C:\Users\BRADY\Desktop\114%20Revenue%20Option%20Presentation%20Data%20and%20Graphs.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C:\Users\BRADY\Desktop\Revenue%20Option%20Presentation%20Data%20and%20Graphs%20br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BRADY\Desktop\pur%20power%20MPOAC.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BRADY\Desktop\pur%20power%20MPOAC.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BRADY\Desktop\Revenue%20Option%20Presentation%20Data%20and%20Graphs%20br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BRADY\Desktop\114%20Revenue%20Option%20Presentation%20Data%20and%20Graph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BRADY\Desktop\114%20Revenue%20Option%20Presentation%20Data%20and%20Graphs.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BRADY\Desktop\Revenue%20Option%20Presentation%20Data%20and%20Graphs%20brs.xlsx" TargetMode="Externa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BRADY\Desktop\Revenue%20Option%20Presentation%20Data%20and%20Graphs%20brs.xlsx" TargetMode="External"/></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monaco\teams\TPEEA\Projects\Active\71349-74%20mpoac\RSAC\Meeting%20Sept%2015%202011\Revenue%20Option%20Presentation%20Data%20and%20Graph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a:t>Florida Metro</a:t>
            </a:r>
            <a:r>
              <a:rPr lang="en-US" baseline="0" dirty="0"/>
              <a:t> Area Transportation Funding Shortfall Estimates</a:t>
            </a:r>
            <a:endParaRPr lang="en-US" dirty="0"/>
          </a:p>
        </c:rich>
      </c:tx>
      <c:layout/>
    </c:title>
    <c:plotArea>
      <c:layout/>
      <c:barChart>
        <c:barDir val="col"/>
        <c:grouping val="clustered"/>
        <c:ser>
          <c:idx val="0"/>
          <c:order val="0"/>
          <c:tx>
            <c:strRef>
              <c:f>Sheet1!$A$3</c:f>
              <c:strCache>
                <c:ptCount val="1"/>
                <c:pt idx="0">
                  <c:v>1997 Review</c:v>
                </c:pt>
              </c:strCache>
            </c:strRef>
          </c:tx>
          <c:dLbls>
            <c:showVal val="1"/>
          </c:dLbls>
          <c:cat>
            <c:strRef>
              <c:f>Sheet1!$B$2:$E$2</c:f>
              <c:strCache>
                <c:ptCount val="2"/>
                <c:pt idx="0">
                  <c:v>2005 $'s</c:v>
                </c:pt>
                <c:pt idx="1">
                  <c:v>2010 $'s</c:v>
                </c:pt>
              </c:strCache>
            </c:strRef>
          </c:cat>
          <c:val>
            <c:numRef>
              <c:f>Sheet1!$B$3:$E$3</c:f>
              <c:numCache>
                <c:formatCode>General</c:formatCode>
                <c:ptCount val="2"/>
                <c:pt idx="0">
                  <c:v>29.8</c:v>
                </c:pt>
                <c:pt idx="1">
                  <c:v>35.4</c:v>
                </c:pt>
              </c:numCache>
            </c:numRef>
          </c:val>
        </c:ser>
        <c:ser>
          <c:idx val="1"/>
          <c:order val="1"/>
          <c:tx>
            <c:strRef>
              <c:f>Sheet1!$A$4</c:f>
              <c:strCache>
                <c:ptCount val="1"/>
                <c:pt idx="0">
                  <c:v>2002 Review</c:v>
                </c:pt>
              </c:strCache>
            </c:strRef>
          </c:tx>
          <c:dLbls>
            <c:showVal val="1"/>
          </c:dLbls>
          <c:cat>
            <c:strRef>
              <c:f>Sheet1!$B$2:$E$2</c:f>
              <c:strCache>
                <c:ptCount val="2"/>
                <c:pt idx="0">
                  <c:v>2005 $'s</c:v>
                </c:pt>
                <c:pt idx="1">
                  <c:v>2010 $'s</c:v>
                </c:pt>
              </c:strCache>
            </c:strRef>
          </c:cat>
          <c:val>
            <c:numRef>
              <c:f>Sheet1!$B$4:$E$4</c:f>
              <c:numCache>
                <c:formatCode>General</c:formatCode>
                <c:ptCount val="2"/>
                <c:pt idx="0">
                  <c:v>42.7</c:v>
                </c:pt>
                <c:pt idx="1">
                  <c:v>50.8</c:v>
                </c:pt>
              </c:numCache>
            </c:numRef>
          </c:val>
        </c:ser>
        <c:ser>
          <c:idx val="2"/>
          <c:order val="2"/>
          <c:tx>
            <c:strRef>
              <c:f>Sheet1!$A$5</c:f>
              <c:strCache>
                <c:ptCount val="1"/>
                <c:pt idx="0">
                  <c:v>2008 Review</c:v>
                </c:pt>
              </c:strCache>
            </c:strRef>
          </c:tx>
          <c:dLbls>
            <c:showVal val="1"/>
          </c:dLbls>
          <c:cat>
            <c:strRef>
              <c:f>Sheet1!$B$2:$E$2</c:f>
              <c:strCache>
                <c:ptCount val="2"/>
                <c:pt idx="0">
                  <c:v>2005 $'s</c:v>
                </c:pt>
                <c:pt idx="1">
                  <c:v>2010 $'s</c:v>
                </c:pt>
              </c:strCache>
            </c:strRef>
          </c:cat>
          <c:val>
            <c:numRef>
              <c:f>Sheet1!$B$5:$E$5</c:f>
              <c:numCache>
                <c:formatCode>General</c:formatCode>
                <c:ptCount val="2"/>
                <c:pt idx="0">
                  <c:v>62.5</c:v>
                </c:pt>
                <c:pt idx="1">
                  <c:v>74.3</c:v>
                </c:pt>
              </c:numCache>
            </c:numRef>
          </c:val>
        </c:ser>
        <c:axId val="111464448"/>
        <c:axId val="111467136"/>
      </c:barChart>
      <c:catAx>
        <c:axId val="111464448"/>
        <c:scaling>
          <c:orientation val="minMax"/>
        </c:scaling>
        <c:axPos val="b"/>
        <c:majorTickMark val="none"/>
        <c:tickLblPos val="nextTo"/>
        <c:txPr>
          <a:bodyPr/>
          <a:lstStyle/>
          <a:p>
            <a:pPr>
              <a:defRPr sz="1200"/>
            </a:pPr>
            <a:endParaRPr lang="en-US"/>
          </a:p>
        </c:txPr>
        <c:crossAx val="111467136"/>
        <c:crosses val="autoZero"/>
        <c:auto val="1"/>
        <c:lblAlgn val="ctr"/>
        <c:lblOffset val="100"/>
      </c:catAx>
      <c:valAx>
        <c:axId val="111467136"/>
        <c:scaling>
          <c:orientation val="minMax"/>
        </c:scaling>
        <c:axPos val="l"/>
        <c:majorGridlines/>
        <c:title>
          <c:tx>
            <c:rich>
              <a:bodyPr/>
              <a:lstStyle/>
              <a:p>
                <a:pPr>
                  <a:defRPr sz="1200"/>
                </a:pPr>
                <a:r>
                  <a:rPr lang="en-US" sz="1200" dirty="0"/>
                  <a:t>$ Billions</a:t>
                </a:r>
              </a:p>
            </c:rich>
          </c:tx>
          <c:layout/>
        </c:title>
        <c:numFmt formatCode="General" sourceLinked="1"/>
        <c:tickLblPos val="nextTo"/>
        <c:crossAx val="111464448"/>
        <c:crosses val="autoZero"/>
        <c:crossBetween val="between"/>
      </c:valAx>
    </c:plotArea>
    <c:legend>
      <c:legendPos val="r"/>
      <c:layout/>
      <c:txPr>
        <a:bodyPr/>
        <a:lstStyle/>
        <a:p>
          <a:pPr>
            <a:defRPr sz="1200"/>
          </a:pPr>
          <a:endParaRPr lang="en-US"/>
        </a:p>
      </c:txPr>
    </c:legend>
    <c:plotVisOnly val="1"/>
  </c:chart>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sz="2000" b="0" i="0" baseline="0" dirty="0" smtClean="0"/>
              <a:t>2.a - 2.d  </a:t>
            </a:r>
            <a:r>
              <a:rPr lang="en-US" sz="2000" b="0" i="0" baseline="0" dirty="0"/>
              <a:t>Index FDOT Share of Existing Fees- Yield to </a:t>
            </a:r>
            <a:endParaRPr lang="en-US" sz="2000" b="0" i="0" baseline="0" dirty="0" smtClean="0"/>
          </a:p>
          <a:p>
            <a:pPr>
              <a:defRPr/>
            </a:pPr>
            <a:r>
              <a:rPr lang="en-US" sz="2000" b="0" i="0" baseline="0" dirty="0" smtClean="0"/>
              <a:t>STTF </a:t>
            </a:r>
            <a:r>
              <a:rPr lang="en-US" sz="2000" b="0" i="0" baseline="0" dirty="0"/>
              <a:t>- $ millions</a:t>
            </a:r>
            <a:endParaRPr lang="en-US" sz="2000" dirty="0"/>
          </a:p>
        </c:rich>
      </c:tx>
      <c:layout>
        <c:manualLayout>
          <c:xMode val="edge"/>
          <c:yMode val="edge"/>
          <c:x val="0.13432983377077864"/>
          <c:y val="2.6254507474345285E-2"/>
        </c:manualLayout>
      </c:layout>
    </c:title>
    <c:plotArea>
      <c:layout>
        <c:manualLayout>
          <c:layoutTarget val="inner"/>
          <c:xMode val="edge"/>
          <c:yMode val="edge"/>
          <c:x val="6.1635739392878232E-2"/>
          <c:y val="8.7048878864151497E-2"/>
          <c:w val="0.879579396325464"/>
          <c:h val="0.68040345115580281"/>
        </c:manualLayout>
      </c:layout>
      <c:barChart>
        <c:barDir val="col"/>
        <c:grouping val="stacked"/>
        <c:ser>
          <c:idx val="1"/>
          <c:order val="0"/>
          <c:tx>
            <c:strRef>
              <c:f>'DATA2A-E'!$A$4:$B$4</c:f>
              <c:strCache>
                <c:ptCount val="1"/>
                <c:pt idx="0">
                  <c:v>a. Motor Vehicle License Fees (varies)</c:v>
                </c:pt>
              </c:strCache>
            </c:strRef>
          </c:tx>
          <c:spPr>
            <a:solidFill>
              <a:schemeClr val="accent1"/>
            </a:solidFill>
            <a:ln>
              <a:solidFill>
                <a:schemeClr val="tx1"/>
              </a:solidFill>
            </a:ln>
          </c:spPr>
          <c:dLbls>
            <c:txPr>
              <a:bodyPr rot="0" vert="horz"/>
              <a:lstStyle/>
              <a:p>
                <a:pPr>
                  <a:defRPr sz="900"/>
                </a:pPr>
                <a:endParaRPr lang="en-US"/>
              </a:p>
            </c:txPr>
            <c:showVal val="1"/>
          </c:dLbls>
          <c:cat>
            <c:strRef>
              <c:f>'DATA2A-E'!$C$3:$J$3</c:f>
              <c:strCache>
                <c:ptCount val="8"/>
                <c:pt idx="0">
                  <c:v>2012-13</c:v>
                </c:pt>
                <c:pt idx="1">
                  <c:v>2013-14</c:v>
                </c:pt>
                <c:pt idx="2">
                  <c:v>2014-15</c:v>
                </c:pt>
                <c:pt idx="3">
                  <c:v>2015-16</c:v>
                </c:pt>
                <c:pt idx="4">
                  <c:v>2016-17</c:v>
                </c:pt>
                <c:pt idx="5">
                  <c:v>2017-18</c:v>
                </c:pt>
                <c:pt idx="6">
                  <c:v>2018-19</c:v>
                </c:pt>
                <c:pt idx="7">
                  <c:v>2019-20</c:v>
                </c:pt>
              </c:strCache>
            </c:strRef>
          </c:cat>
          <c:val>
            <c:numRef>
              <c:f>'DATA2A-E'!$C$4:$J$4</c:f>
              <c:numCache>
                <c:formatCode>_("$"* #,##0_);_("$"* \(#,##0\);_("$"* "-"??_);_(@_)</c:formatCode>
                <c:ptCount val="8"/>
                <c:pt idx="0">
                  <c:v>9.6972913499027982</c:v>
                </c:pt>
                <c:pt idx="1">
                  <c:v>21.656669225959263</c:v>
                </c:pt>
                <c:pt idx="2">
                  <c:v>35.953279429024974</c:v>
                </c:pt>
                <c:pt idx="3">
                  <c:v>51.041635308983913</c:v>
                </c:pt>
                <c:pt idx="4">
                  <c:v>66.53946407103183</c:v>
                </c:pt>
                <c:pt idx="5">
                  <c:v>83.060775434473655</c:v>
                </c:pt>
                <c:pt idx="6">
                  <c:v>100.44495561830414</c:v>
                </c:pt>
                <c:pt idx="7">
                  <c:v>118.09887486486078</c:v>
                </c:pt>
              </c:numCache>
            </c:numRef>
          </c:val>
        </c:ser>
        <c:ser>
          <c:idx val="3"/>
          <c:order val="1"/>
          <c:tx>
            <c:strRef>
              <c:f>'DATA2A-E'!$A$5:$B$5</c:f>
              <c:strCache>
                <c:ptCount val="1"/>
                <c:pt idx="0">
                  <c:v>b. Rental Car Surcharge ($1.60/day)</c:v>
                </c:pt>
              </c:strCache>
            </c:strRef>
          </c:tx>
          <c:spPr>
            <a:solidFill>
              <a:srgbClr val="C00000"/>
            </a:solidFill>
            <a:ln>
              <a:solidFill>
                <a:schemeClr val="tx1"/>
              </a:solidFill>
            </a:ln>
          </c:spPr>
          <c:dLbls>
            <c:dLbl>
              <c:idx val="0"/>
              <c:layout>
                <c:manualLayout>
                  <c:x val="3.888888888888889E-2"/>
                  <c:y val="2.0195774980265452E-3"/>
                </c:manualLayout>
              </c:layout>
              <c:showVal val="1"/>
            </c:dLbl>
            <c:dLbl>
              <c:idx val="1"/>
              <c:layout>
                <c:manualLayout>
                  <c:x val="3.6111111111111219E-2"/>
                  <c:y val="0"/>
                </c:manualLayout>
              </c:layout>
              <c:showVal val="1"/>
            </c:dLbl>
            <c:txPr>
              <a:bodyPr rot="0" vert="horz"/>
              <a:lstStyle/>
              <a:p>
                <a:pPr>
                  <a:defRPr sz="900"/>
                </a:pPr>
                <a:endParaRPr lang="en-US"/>
              </a:p>
            </c:txPr>
            <c:showVal val="1"/>
          </c:dLbls>
          <c:cat>
            <c:strRef>
              <c:f>'DATA2A-E'!$C$3:$J$3</c:f>
              <c:strCache>
                <c:ptCount val="8"/>
                <c:pt idx="0">
                  <c:v>2012-13</c:v>
                </c:pt>
                <c:pt idx="1">
                  <c:v>2013-14</c:v>
                </c:pt>
                <c:pt idx="2">
                  <c:v>2014-15</c:v>
                </c:pt>
                <c:pt idx="3">
                  <c:v>2015-16</c:v>
                </c:pt>
                <c:pt idx="4">
                  <c:v>2016-17</c:v>
                </c:pt>
                <c:pt idx="5">
                  <c:v>2017-18</c:v>
                </c:pt>
                <c:pt idx="6">
                  <c:v>2018-19</c:v>
                </c:pt>
                <c:pt idx="7">
                  <c:v>2019-20</c:v>
                </c:pt>
              </c:strCache>
            </c:strRef>
          </c:cat>
          <c:val>
            <c:numRef>
              <c:f>'DATA2A-E'!$C$5:$J$5</c:f>
              <c:numCache>
                <c:formatCode>_("$"* #,##0_);_("$"* \(#,##0\);_("$"* "-"??_);_(@_)</c:formatCode>
                <c:ptCount val="8"/>
                <c:pt idx="0">
                  <c:v>1.862317506796292</c:v>
                </c:pt>
                <c:pt idx="1">
                  <c:v>4.1671025483409849</c:v>
                </c:pt>
                <c:pt idx="2">
                  <c:v>6.8865568073193657</c:v>
                </c:pt>
                <c:pt idx="3">
                  <c:v>9.8157313349345507</c:v>
                </c:pt>
                <c:pt idx="4">
                  <c:v>12.819021885718541</c:v>
                </c:pt>
                <c:pt idx="5">
                  <c:v>16.000181502428287</c:v>
                </c:pt>
                <c:pt idx="6">
                  <c:v>19.38489197960223</c:v>
                </c:pt>
                <c:pt idx="7">
                  <c:v>22.754200353560087</c:v>
                </c:pt>
              </c:numCache>
            </c:numRef>
          </c:val>
        </c:ser>
        <c:ser>
          <c:idx val="6"/>
          <c:order val="2"/>
          <c:tx>
            <c:strRef>
              <c:f>'DATA2A-E'!$A$6:$B$6</c:f>
              <c:strCache>
                <c:ptCount val="1"/>
                <c:pt idx="0">
                  <c:v>c. Initial Registration Fee ($100.00)</c:v>
                </c:pt>
              </c:strCache>
            </c:strRef>
          </c:tx>
          <c:spPr>
            <a:solidFill>
              <a:schemeClr val="accent3">
                <a:lumMod val="60000"/>
                <a:lumOff val="40000"/>
              </a:schemeClr>
            </a:solidFill>
            <a:ln>
              <a:solidFill>
                <a:schemeClr val="tx1"/>
              </a:solidFill>
            </a:ln>
          </c:spPr>
          <c:dLbls>
            <c:dLbl>
              <c:idx val="0"/>
              <c:layout>
                <c:manualLayout>
                  <c:x val="3.888888888888889E-2"/>
                  <c:y val="-2.0195774980265452E-3"/>
                </c:manualLayout>
              </c:layout>
              <c:showVal val="1"/>
            </c:dLbl>
            <c:dLbl>
              <c:idx val="1"/>
              <c:layout>
                <c:manualLayout>
                  <c:x val="3.6111111111111219E-2"/>
                  <c:y val="7.4050319492032354E-17"/>
                </c:manualLayout>
              </c:layout>
              <c:showVal val="1"/>
            </c:dLbl>
            <c:txPr>
              <a:bodyPr rot="0" vert="horz"/>
              <a:lstStyle/>
              <a:p>
                <a:pPr>
                  <a:defRPr sz="900"/>
                </a:pPr>
                <a:endParaRPr lang="en-US"/>
              </a:p>
            </c:txPr>
            <c:showVal val="1"/>
          </c:dLbls>
          <c:cat>
            <c:strRef>
              <c:f>'DATA2A-E'!$C$3:$J$3</c:f>
              <c:strCache>
                <c:ptCount val="8"/>
                <c:pt idx="0">
                  <c:v>2012-13</c:v>
                </c:pt>
                <c:pt idx="1">
                  <c:v>2013-14</c:v>
                </c:pt>
                <c:pt idx="2">
                  <c:v>2014-15</c:v>
                </c:pt>
                <c:pt idx="3">
                  <c:v>2015-16</c:v>
                </c:pt>
                <c:pt idx="4">
                  <c:v>2016-17</c:v>
                </c:pt>
                <c:pt idx="5">
                  <c:v>2017-18</c:v>
                </c:pt>
                <c:pt idx="6">
                  <c:v>2018-19</c:v>
                </c:pt>
                <c:pt idx="7">
                  <c:v>2019-20</c:v>
                </c:pt>
              </c:strCache>
            </c:strRef>
          </c:cat>
          <c:val>
            <c:numRef>
              <c:f>'DATA2A-E'!$C$6:$J$6</c:f>
              <c:numCache>
                <c:formatCode>_("$"* #,##0_);_("$"* \(#,##0\);_("$"* "-"??_);_(@_)</c:formatCode>
                <c:ptCount val="8"/>
                <c:pt idx="0">
                  <c:v>1.6249476962636464</c:v>
                </c:pt>
                <c:pt idx="1">
                  <c:v>3.7515729916058227</c:v>
                </c:pt>
                <c:pt idx="2">
                  <c:v>6.2969397841373924</c:v>
                </c:pt>
                <c:pt idx="3">
                  <c:v>9.0186379612241154</c:v>
                </c:pt>
                <c:pt idx="4">
                  <c:v>11.849158175238548</c:v>
                </c:pt>
                <c:pt idx="5">
                  <c:v>14.74229337686292</c:v>
                </c:pt>
                <c:pt idx="6">
                  <c:v>17.747700960742989</c:v>
                </c:pt>
                <c:pt idx="7">
                  <c:v>20.736629703614184</c:v>
                </c:pt>
              </c:numCache>
            </c:numRef>
          </c:val>
        </c:ser>
        <c:ser>
          <c:idx val="0"/>
          <c:order val="3"/>
          <c:tx>
            <c:strRef>
              <c:f>'DATA2A-E'!$A$7:$B$7</c:f>
              <c:strCache>
                <c:ptCount val="1"/>
                <c:pt idx="0">
                  <c:v>d. Title Fee ($21.00)</c:v>
                </c:pt>
              </c:strCache>
            </c:strRef>
          </c:tx>
          <c:spPr>
            <a:solidFill>
              <a:srgbClr val="002060"/>
            </a:solidFill>
            <a:ln>
              <a:solidFill>
                <a:schemeClr val="tx1"/>
              </a:solidFill>
            </a:ln>
          </c:spPr>
          <c:dLbls>
            <c:dLbl>
              <c:idx val="0"/>
              <c:layout>
                <c:manualLayout>
                  <c:x val="3.888888888888889E-2"/>
                  <c:y val="-8.0783099921061547E-3"/>
                </c:manualLayout>
              </c:layout>
              <c:spPr/>
              <c:txPr>
                <a:bodyPr/>
                <a:lstStyle/>
                <a:p>
                  <a:pPr>
                    <a:defRPr sz="900">
                      <a:solidFill>
                        <a:schemeClr val="tx1"/>
                      </a:solidFill>
                    </a:defRPr>
                  </a:pPr>
                  <a:endParaRPr lang="en-US"/>
                </a:p>
              </c:txPr>
              <c:showVal val="1"/>
            </c:dLbl>
            <c:dLbl>
              <c:idx val="1"/>
              <c:layout>
                <c:manualLayout>
                  <c:x val="3.6111111111111219E-2"/>
                  <c:y val="-1.0097887490132703E-2"/>
                </c:manualLayout>
              </c:layout>
              <c:spPr/>
              <c:txPr>
                <a:bodyPr/>
                <a:lstStyle/>
                <a:p>
                  <a:pPr>
                    <a:defRPr sz="900">
                      <a:solidFill>
                        <a:schemeClr val="tx1"/>
                      </a:solidFill>
                    </a:defRPr>
                  </a:pPr>
                  <a:endParaRPr lang="en-US"/>
                </a:p>
              </c:txPr>
              <c:showVal val="1"/>
            </c:dLbl>
            <c:txPr>
              <a:bodyPr/>
              <a:lstStyle/>
              <a:p>
                <a:pPr>
                  <a:defRPr sz="900">
                    <a:solidFill>
                      <a:schemeClr val="bg1"/>
                    </a:solidFill>
                  </a:defRPr>
                </a:pPr>
                <a:endParaRPr lang="en-US"/>
              </a:p>
            </c:txPr>
            <c:showVal val="1"/>
          </c:dLbls>
          <c:cat>
            <c:strRef>
              <c:f>'DATA2A-E'!$C$3:$J$3</c:f>
              <c:strCache>
                <c:ptCount val="8"/>
                <c:pt idx="0">
                  <c:v>2012-13</c:v>
                </c:pt>
                <c:pt idx="1">
                  <c:v>2013-14</c:v>
                </c:pt>
                <c:pt idx="2">
                  <c:v>2014-15</c:v>
                </c:pt>
                <c:pt idx="3">
                  <c:v>2015-16</c:v>
                </c:pt>
                <c:pt idx="4">
                  <c:v>2016-17</c:v>
                </c:pt>
                <c:pt idx="5">
                  <c:v>2017-18</c:v>
                </c:pt>
                <c:pt idx="6">
                  <c:v>2018-19</c:v>
                </c:pt>
                <c:pt idx="7">
                  <c:v>2019-20</c:v>
                </c:pt>
              </c:strCache>
            </c:strRef>
          </c:cat>
          <c:val>
            <c:numRef>
              <c:f>'DATA2A-E'!$C$7:$J$7</c:f>
              <c:numCache>
                <c:formatCode>_("$"* #,##0_);_("$"* \(#,##0\);_("$"* "-"??_);_(@_)</c:formatCode>
                <c:ptCount val="8"/>
                <c:pt idx="0">
                  <c:v>1.6830068296377725</c:v>
                </c:pt>
                <c:pt idx="1">
                  <c:v>3.7873748049267659</c:v>
                </c:pt>
                <c:pt idx="2">
                  <c:v>6.2416821640451534</c:v>
                </c:pt>
                <c:pt idx="3">
                  <c:v>8.8769883501231206</c:v>
                </c:pt>
                <c:pt idx="4">
                  <c:v>11.542549230542445</c:v>
                </c:pt>
                <c:pt idx="5">
                  <c:v>14.365315576101406</c:v>
                </c:pt>
                <c:pt idx="6">
                  <c:v>17.334963729098128</c:v>
                </c:pt>
                <c:pt idx="7">
                  <c:v>20.312431530471645</c:v>
                </c:pt>
              </c:numCache>
            </c:numRef>
          </c:val>
        </c:ser>
        <c:ser>
          <c:idx val="2"/>
          <c:order val="4"/>
          <c:tx>
            <c:strRef>
              <c:f>'DATA2A-E'!$A$8:$B$8</c:f>
              <c:strCache>
                <c:ptCount val="1"/>
                <c:pt idx="0">
                  <c:v>e. All Fees</c:v>
                </c:pt>
              </c:strCache>
            </c:strRef>
          </c:tx>
          <c:spPr>
            <a:solidFill>
              <a:sysClr val="window" lastClr="FFFFFF"/>
            </a:solidFill>
          </c:spPr>
          <c:dLbls>
            <c:numFmt formatCode="&quot;$&quot;#,##0" sourceLinked="0"/>
            <c:txPr>
              <a:bodyPr/>
              <a:lstStyle/>
              <a:p>
                <a:pPr>
                  <a:defRPr sz="1000" b="1"/>
                </a:pPr>
                <a:endParaRPr lang="en-US"/>
              </a:p>
            </c:txPr>
            <c:dLblPos val="inBase"/>
            <c:showVal val="1"/>
          </c:dLbls>
          <c:cat>
            <c:strRef>
              <c:f>'DATA2A-E'!$C$3:$J$3</c:f>
              <c:strCache>
                <c:ptCount val="8"/>
                <c:pt idx="0">
                  <c:v>2012-13</c:v>
                </c:pt>
                <c:pt idx="1">
                  <c:v>2013-14</c:v>
                </c:pt>
                <c:pt idx="2">
                  <c:v>2014-15</c:v>
                </c:pt>
                <c:pt idx="3">
                  <c:v>2015-16</c:v>
                </c:pt>
                <c:pt idx="4">
                  <c:v>2016-17</c:v>
                </c:pt>
                <c:pt idx="5">
                  <c:v>2017-18</c:v>
                </c:pt>
                <c:pt idx="6">
                  <c:v>2018-19</c:v>
                </c:pt>
                <c:pt idx="7">
                  <c:v>2019-20</c:v>
                </c:pt>
              </c:strCache>
            </c:strRef>
          </c:cat>
          <c:val>
            <c:numRef>
              <c:f>'DATA2A-E'!$C$8:$J$8</c:f>
              <c:numCache>
                <c:formatCode>_("$"* #,##0.0_);_("$"* \(#,##0.0\);_("$"* "-"??_);_(@_)</c:formatCode>
                <c:ptCount val="8"/>
                <c:pt idx="0">
                  <c:v>14.86756338260048</c:v>
                </c:pt>
                <c:pt idx="1">
                  <c:v>33.36271957083288</c:v>
                </c:pt>
                <c:pt idx="2">
                  <c:v>55.378458184526863</c:v>
                </c:pt>
                <c:pt idx="3">
                  <c:v>78.752992955265583</c:v>
                </c:pt>
                <c:pt idx="4">
                  <c:v>102.75019336253128</c:v>
                </c:pt>
                <c:pt idx="5">
                  <c:v>128.1685658898657</c:v>
                </c:pt>
                <c:pt idx="6">
                  <c:v>154.91251228774618</c:v>
                </c:pt>
                <c:pt idx="7">
                  <c:v>181.90213645250881</c:v>
                </c:pt>
              </c:numCache>
            </c:numRef>
          </c:val>
        </c:ser>
        <c:overlap val="100"/>
        <c:axId val="65897984"/>
        <c:axId val="65899520"/>
      </c:barChart>
      <c:catAx>
        <c:axId val="65897984"/>
        <c:scaling>
          <c:orientation val="minMax"/>
        </c:scaling>
        <c:axPos val="b"/>
        <c:majorTickMark val="none"/>
        <c:tickLblPos val="nextTo"/>
        <c:spPr>
          <a:ln w="25400">
            <a:solidFill>
              <a:srgbClr val="002060"/>
            </a:solidFill>
          </a:ln>
        </c:spPr>
        <c:txPr>
          <a:bodyPr/>
          <a:lstStyle/>
          <a:p>
            <a:pPr>
              <a:defRPr b="0">
                <a:latin typeface="Lucida Sans Unicode" pitchFamily="34" charset="0"/>
                <a:cs typeface="Lucida Sans Unicode" pitchFamily="34" charset="0"/>
              </a:defRPr>
            </a:pPr>
            <a:endParaRPr lang="en-US"/>
          </a:p>
        </c:txPr>
        <c:crossAx val="65899520"/>
        <c:crosses val="autoZero"/>
        <c:auto val="1"/>
        <c:lblAlgn val="ctr"/>
        <c:lblOffset val="100"/>
      </c:catAx>
      <c:valAx>
        <c:axId val="65899520"/>
        <c:scaling>
          <c:orientation val="minMax"/>
          <c:max val="200"/>
        </c:scaling>
        <c:axPos val="l"/>
        <c:numFmt formatCode="#,##0" sourceLinked="0"/>
        <c:majorTickMark val="none"/>
        <c:tickLblPos val="nextTo"/>
        <c:spPr>
          <a:ln w="25400">
            <a:solidFill>
              <a:srgbClr val="002060"/>
            </a:solidFill>
          </a:ln>
        </c:spPr>
        <c:txPr>
          <a:bodyPr/>
          <a:lstStyle/>
          <a:p>
            <a:pPr>
              <a:defRPr>
                <a:latin typeface="Lucida Sans Unicode" pitchFamily="34" charset="0"/>
                <a:cs typeface="Lucida Sans Unicode" pitchFamily="34" charset="0"/>
              </a:defRPr>
            </a:pPr>
            <a:endParaRPr lang="en-US"/>
          </a:p>
        </c:txPr>
        <c:crossAx val="65897984"/>
        <c:crosses val="autoZero"/>
        <c:crossBetween val="between"/>
      </c:valAx>
    </c:plotArea>
    <c:legend>
      <c:legendPos val="b"/>
      <c:legendEntry>
        <c:idx val="4"/>
        <c:delete val="1"/>
      </c:legendEntry>
      <c:layout>
        <c:manualLayout>
          <c:xMode val="edge"/>
          <c:yMode val="edge"/>
          <c:x val="0.13297670603674538"/>
          <c:y val="0.85060819496842277"/>
          <c:w val="0.76599092300962823"/>
          <c:h val="0.10900025507104807"/>
        </c:manualLayout>
      </c:layout>
      <c:txPr>
        <a:bodyPr/>
        <a:lstStyle/>
        <a:p>
          <a:pPr>
            <a:defRPr sz="1100">
              <a:latin typeface="Lucida Sans Unicode" pitchFamily="34" charset="0"/>
              <a:cs typeface="Lucida Sans Unicode" pitchFamily="34" charset="0"/>
            </a:defRPr>
          </a:pPr>
          <a:endParaRPr lang="en-US"/>
        </a:p>
      </c:txPr>
    </c:legend>
    <c:plotVisOnly val="1"/>
  </c:chart>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sz="2000" b="0" i="0" baseline="0" dirty="0" smtClean="0"/>
              <a:t>2.f -  2.i  </a:t>
            </a:r>
            <a:r>
              <a:rPr lang="en-US" sz="2000" b="0" i="0" baseline="0" dirty="0"/>
              <a:t>Index Total Existing Fees – </a:t>
            </a:r>
            <a:r>
              <a:rPr lang="en-US" sz="2000" b="0" i="0" baseline="0" dirty="0" smtClean="0"/>
              <a:t>All </a:t>
            </a:r>
            <a:r>
              <a:rPr lang="en-US" sz="2000" b="0" i="0" baseline="0" dirty="0"/>
              <a:t>Proceeds</a:t>
            </a:r>
            <a:endParaRPr lang="en-US" sz="2000" dirty="0"/>
          </a:p>
          <a:p>
            <a:pPr>
              <a:defRPr/>
            </a:pPr>
            <a:r>
              <a:rPr lang="en-US" sz="2000" b="0" i="0" baseline="0" dirty="0"/>
              <a:t>to STTF - $ millions</a:t>
            </a:r>
          </a:p>
        </c:rich>
      </c:tx>
      <c:layout/>
    </c:title>
    <c:plotArea>
      <c:layout>
        <c:manualLayout>
          <c:layoutTarget val="inner"/>
          <c:xMode val="edge"/>
          <c:yMode val="edge"/>
          <c:x val="6.8765074778987439E-2"/>
          <c:y val="0.12340127382863039"/>
          <c:w val="0.91500426581931849"/>
          <c:h val="0.64405105619133174"/>
        </c:manualLayout>
      </c:layout>
      <c:barChart>
        <c:barDir val="col"/>
        <c:grouping val="stacked"/>
        <c:ser>
          <c:idx val="1"/>
          <c:order val="0"/>
          <c:tx>
            <c:strRef>
              <c:f>'DATA2F-J'!$A$3:$B$3</c:f>
              <c:strCache>
                <c:ptCount val="1"/>
                <c:pt idx="0">
                  <c:v>f. Motor Vehicle License Fees (varies)</c:v>
                </c:pt>
              </c:strCache>
            </c:strRef>
          </c:tx>
          <c:spPr>
            <a:solidFill>
              <a:schemeClr val="accent1"/>
            </a:solidFill>
            <a:ln>
              <a:solidFill>
                <a:schemeClr val="tx1"/>
              </a:solidFill>
            </a:ln>
          </c:spPr>
          <c:dLbls>
            <c:txPr>
              <a:bodyPr rot="0" vert="horz"/>
              <a:lstStyle/>
              <a:p>
                <a:pPr>
                  <a:defRPr sz="900"/>
                </a:pPr>
                <a:endParaRPr lang="en-US"/>
              </a:p>
            </c:txPr>
            <c:showVal val="1"/>
          </c:dLbls>
          <c:cat>
            <c:strRef>
              <c:f>'DATA2F-J'!$C$2:$J$2</c:f>
              <c:strCache>
                <c:ptCount val="8"/>
                <c:pt idx="0">
                  <c:v>2012-13</c:v>
                </c:pt>
                <c:pt idx="1">
                  <c:v>2013-14</c:v>
                </c:pt>
                <c:pt idx="2">
                  <c:v>2014-15</c:v>
                </c:pt>
                <c:pt idx="3">
                  <c:v>2015-16</c:v>
                </c:pt>
                <c:pt idx="4">
                  <c:v>2016-17</c:v>
                </c:pt>
                <c:pt idx="5">
                  <c:v>2017-18</c:v>
                </c:pt>
                <c:pt idx="6">
                  <c:v>2018-19</c:v>
                </c:pt>
                <c:pt idx="7">
                  <c:v>2019-20</c:v>
                </c:pt>
              </c:strCache>
            </c:strRef>
          </c:cat>
          <c:val>
            <c:numRef>
              <c:f>'DATA2F-J'!$C$3:$J$3</c:f>
              <c:numCache>
                <c:formatCode>_("$"* #,##0_);_("$"* \(#,##0\);_("$"* "-"??_);_(@_)</c:formatCode>
                <c:ptCount val="8"/>
                <c:pt idx="0">
                  <c:v>16.585795113279229</c:v>
                </c:pt>
                <c:pt idx="1">
                  <c:v>36.788267539005645</c:v>
                </c:pt>
                <c:pt idx="2">
                  <c:v>60.655864516631944</c:v>
                </c:pt>
                <c:pt idx="3">
                  <c:v>85.821434836413275</c:v>
                </c:pt>
                <c:pt idx="4">
                  <c:v>111.53963035808835</c:v>
                </c:pt>
                <c:pt idx="5">
                  <c:v>138.82823030946523</c:v>
                </c:pt>
                <c:pt idx="6">
                  <c:v>167.42450627054075</c:v>
                </c:pt>
                <c:pt idx="7">
                  <c:v>196.31190291920029</c:v>
                </c:pt>
              </c:numCache>
            </c:numRef>
          </c:val>
        </c:ser>
        <c:ser>
          <c:idx val="3"/>
          <c:order val="1"/>
          <c:tx>
            <c:strRef>
              <c:f>'DATA2F-J'!$A$4:$B$4</c:f>
              <c:strCache>
                <c:ptCount val="1"/>
                <c:pt idx="0">
                  <c:v>g. Rental Car Surcharge ($2.00)</c:v>
                </c:pt>
              </c:strCache>
            </c:strRef>
          </c:tx>
          <c:spPr>
            <a:solidFill>
              <a:srgbClr val="C00000"/>
            </a:solidFill>
            <a:ln>
              <a:solidFill>
                <a:schemeClr val="tx1"/>
              </a:solidFill>
            </a:ln>
          </c:spPr>
          <c:dLbls>
            <c:dLbl>
              <c:idx val="0"/>
              <c:delete val="1"/>
            </c:dLbl>
            <c:dLbl>
              <c:idx val="1"/>
              <c:layout>
                <c:manualLayout>
                  <c:x val="3.992434135222038E-2"/>
                  <c:y val="2.0195774980265452E-3"/>
                </c:manualLayout>
              </c:layout>
              <c:spPr/>
              <c:txPr>
                <a:bodyPr rot="0" vert="horz"/>
                <a:lstStyle/>
                <a:p>
                  <a:pPr>
                    <a:defRPr sz="900">
                      <a:solidFill>
                        <a:schemeClr val="tx1"/>
                      </a:solidFill>
                    </a:defRPr>
                  </a:pPr>
                  <a:endParaRPr lang="en-US"/>
                </a:p>
              </c:txPr>
              <c:showVal val="1"/>
            </c:dLbl>
            <c:dLbl>
              <c:idx val="2"/>
              <c:layout>
                <c:manualLayout>
                  <c:x val="3.8498472018212451E-2"/>
                  <c:y val="0"/>
                </c:manualLayout>
              </c:layout>
              <c:spPr/>
              <c:txPr>
                <a:bodyPr rot="0" vert="horz"/>
                <a:lstStyle/>
                <a:p>
                  <a:pPr>
                    <a:defRPr sz="900">
                      <a:solidFill>
                        <a:schemeClr val="tx1"/>
                      </a:solidFill>
                    </a:defRPr>
                  </a:pPr>
                  <a:endParaRPr lang="en-US"/>
                </a:p>
              </c:txPr>
              <c:showVal val="1"/>
            </c:dLbl>
            <c:txPr>
              <a:bodyPr rot="0" vert="horz"/>
              <a:lstStyle/>
              <a:p>
                <a:pPr>
                  <a:defRPr sz="900">
                    <a:solidFill>
                      <a:schemeClr val="bg1"/>
                    </a:solidFill>
                  </a:defRPr>
                </a:pPr>
                <a:endParaRPr lang="en-US"/>
              </a:p>
            </c:txPr>
            <c:showVal val="1"/>
          </c:dLbls>
          <c:cat>
            <c:strRef>
              <c:f>'DATA2F-J'!$C$2:$J$2</c:f>
              <c:strCache>
                <c:ptCount val="8"/>
                <c:pt idx="0">
                  <c:v>2012-13</c:v>
                </c:pt>
                <c:pt idx="1">
                  <c:v>2013-14</c:v>
                </c:pt>
                <c:pt idx="2">
                  <c:v>2014-15</c:v>
                </c:pt>
                <c:pt idx="3">
                  <c:v>2015-16</c:v>
                </c:pt>
                <c:pt idx="4">
                  <c:v>2016-17</c:v>
                </c:pt>
                <c:pt idx="5">
                  <c:v>2017-18</c:v>
                </c:pt>
                <c:pt idx="6">
                  <c:v>2018-19</c:v>
                </c:pt>
                <c:pt idx="7">
                  <c:v>2019-20</c:v>
                </c:pt>
              </c:strCache>
            </c:strRef>
          </c:cat>
          <c:val>
            <c:numRef>
              <c:f>'DATA2F-J'!$C$4:$J$4</c:f>
              <c:numCache>
                <c:formatCode>_("$"* #,##0_);_("$"* \(#,##0\);_("$"* "-"??_);_(@_)</c:formatCode>
                <c:ptCount val="8"/>
                <c:pt idx="0">
                  <c:v>2.3195365092944877</c:v>
                </c:pt>
                <c:pt idx="1">
                  <c:v>5.2715148990541394</c:v>
                </c:pt>
                <c:pt idx="2">
                  <c:v>8.6669836597752266</c:v>
                </c:pt>
                <c:pt idx="3">
                  <c:v>12.35632045868357</c:v>
                </c:pt>
                <c:pt idx="4">
                  <c:v>16.182640912428688</c:v>
                </c:pt>
                <c:pt idx="5">
                  <c:v>20.153510080902123</c:v>
                </c:pt>
                <c:pt idx="6">
                  <c:v>24.246477311302129</c:v>
                </c:pt>
                <c:pt idx="7">
                  <c:v>28.677118430525152</c:v>
                </c:pt>
              </c:numCache>
            </c:numRef>
          </c:val>
        </c:ser>
        <c:ser>
          <c:idx val="6"/>
          <c:order val="2"/>
          <c:tx>
            <c:strRef>
              <c:f>'DATA2F-J'!$A$5:$B$5</c:f>
              <c:strCache>
                <c:ptCount val="1"/>
                <c:pt idx="0">
                  <c:v>h. Initial Registration Fee ($225)</c:v>
                </c:pt>
              </c:strCache>
            </c:strRef>
          </c:tx>
          <c:spPr>
            <a:solidFill>
              <a:schemeClr val="accent3"/>
            </a:solidFill>
            <a:ln>
              <a:solidFill>
                <a:schemeClr val="tx1"/>
              </a:solidFill>
            </a:ln>
          </c:spPr>
          <c:dLbls>
            <c:dLbl>
              <c:idx val="0"/>
              <c:delete val="1"/>
            </c:dLbl>
            <c:dLbl>
              <c:idx val="1"/>
              <c:layout>
                <c:manualLayout>
                  <c:x val="3.992434135222038E-2"/>
                  <c:y val="-8.0783099921061547E-3"/>
                </c:manualLayout>
              </c:layout>
              <c:showVal val="1"/>
            </c:dLbl>
            <c:txPr>
              <a:bodyPr rot="0" vert="horz"/>
              <a:lstStyle/>
              <a:p>
                <a:pPr>
                  <a:defRPr sz="900"/>
                </a:pPr>
                <a:endParaRPr lang="en-US"/>
              </a:p>
            </c:txPr>
            <c:showVal val="1"/>
          </c:dLbls>
          <c:cat>
            <c:strRef>
              <c:f>'DATA2F-J'!$C$2:$J$2</c:f>
              <c:strCache>
                <c:ptCount val="8"/>
                <c:pt idx="0">
                  <c:v>2012-13</c:v>
                </c:pt>
                <c:pt idx="1">
                  <c:v>2013-14</c:v>
                </c:pt>
                <c:pt idx="2">
                  <c:v>2014-15</c:v>
                </c:pt>
                <c:pt idx="3">
                  <c:v>2015-16</c:v>
                </c:pt>
                <c:pt idx="4">
                  <c:v>2016-17</c:v>
                </c:pt>
                <c:pt idx="5">
                  <c:v>2017-18</c:v>
                </c:pt>
                <c:pt idx="6">
                  <c:v>2018-19</c:v>
                </c:pt>
                <c:pt idx="7">
                  <c:v>2019-20</c:v>
                </c:pt>
              </c:strCache>
            </c:strRef>
          </c:cat>
          <c:val>
            <c:numRef>
              <c:f>'DATA2F-J'!$C$5:$J$5</c:f>
              <c:numCache>
                <c:formatCode>_("$"* #,##0_);_("$"* \(#,##0\);_("$"* "-"??_);_(@_)</c:formatCode>
                <c:ptCount val="8"/>
                <c:pt idx="0">
                  <c:v>3.6561323165931987</c:v>
                </c:pt>
                <c:pt idx="1">
                  <c:v>8.4410392311131091</c:v>
                </c:pt>
                <c:pt idx="2">
                  <c:v>14.168114514309076</c:v>
                </c:pt>
                <c:pt idx="3">
                  <c:v>20.291935412754295</c:v>
                </c:pt>
                <c:pt idx="4">
                  <c:v>26.660605894286746</c:v>
                </c:pt>
                <c:pt idx="5">
                  <c:v>33.170160097941576</c:v>
                </c:pt>
                <c:pt idx="6">
                  <c:v>39.932327161671793</c:v>
                </c:pt>
                <c:pt idx="7">
                  <c:v>46.657416833131961</c:v>
                </c:pt>
              </c:numCache>
            </c:numRef>
          </c:val>
        </c:ser>
        <c:ser>
          <c:idx val="0"/>
          <c:order val="3"/>
          <c:tx>
            <c:strRef>
              <c:f>'DATA2F-J'!$A$6:$B$6</c:f>
              <c:strCache>
                <c:ptCount val="1"/>
                <c:pt idx="0">
                  <c:v>i. Title Fee ($70)</c:v>
                </c:pt>
              </c:strCache>
            </c:strRef>
          </c:tx>
          <c:spPr>
            <a:solidFill>
              <a:srgbClr val="002060"/>
            </a:solidFill>
            <a:ln>
              <a:solidFill>
                <a:schemeClr val="tx1"/>
              </a:solidFill>
            </a:ln>
          </c:spPr>
          <c:dLbls>
            <c:dLbl>
              <c:idx val="0"/>
              <c:delete val="1"/>
            </c:dLbl>
            <c:txPr>
              <a:bodyPr/>
              <a:lstStyle/>
              <a:p>
                <a:pPr>
                  <a:defRPr sz="900">
                    <a:solidFill>
                      <a:schemeClr val="bg1"/>
                    </a:solidFill>
                  </a:defRPr>
                </a:pPr>
                <a:endParaRPr lang="en-US"/>
              </a:p>
            </c:txPr>
            <c:showVal val="1"/>
          </c:dLbls>
          <c:cat>
            <c:strRef>
              <c:f>'DATA2F-J'!$C$2:$J$2</c:f>
              <c:strCache>
                <c:ptCount val="8"/>
                <c:pt idx="0">
                  <c:v>2012-13</c:v>
                </c:pt>
                <c:pt idx="1">
                  <c:v>2013-14</c:v>
                </c:pt>
                <c:pt idx="2">
                  <c:v>2014-15</c:v>
                </c:pt>
                <c:pt idx="3">
                  <c:v>2015-16</c:v>
                </c:pt>
                <c:pt idx="4">
                  <c:v>2016-17</c:v>
                </c:pt>
                <c:pt idx="5">
                  <c:v>2017-18</c:v>
                </c:pt>
                <c:pt idx="6">
                  <c:v>2018-19</c:v>
                </c:pt>
                <c:pt idx="7">
                  <c:v>2019-20</c:v>
                </c:pt>
              </c:strCache>
            </c:strRef>
          </c:cat>
          <c:val>
            <c:numRef>
              <c:f>'DATA2F-J'!$C$6:$J$6</c:f>
              <c:numCache>
                <c:formatCode>_("$"* #,##0_);_("$"* \(#,##0\);_("$"* "-"??_);_(@_)</c:formatCode>
                <c:ptCount val="8"/>
                <c:pt idx="0">
                  <c:v>5.6100227654592416</c:v>
                </c:pt>
                <c:pt idx="1">
                  <c:v>12.624582683089157</c:v>
                </c:pt>
                <c:pt idx="2">
                  <c:v>20.805607213483789</c:v>
                </c:pt>
                <c:pt idx="3">
                  <c:v>29.589961167077131</c:v>
                </c:pt>
                <c:pt idx="4">
                  <c:v>38.475164101807806</c:v>
                </c:pt>
                <c:pt idx="5">
                  <c:v>47.884385253670736</c:v>
                </c:pt>
                <c:pt idx="6">
                  <c:v>57.783212430326017</c:v>
                </c:pt>
                <c:pt idx="7">
                  <c:v>67.708105101572599</c:v>
                </c:pt>
              </c:numCache>
            </c:numRef>
          </c:val>
        </c:ser>
        <c:ser>
          <c:idx val="2"/>
          <c:order val="4"/>
          <c:tx>
            <c:strRef>
              <c:f>'DATA2F-J'!$A$7:$B$7</c:f>
              <c:strCache>
                <c:ptCount val="1"/>
                <c:pt idx="0">
                  <c:v>j. All Fees</c:v>
                </c:pt>
              </c:strCache>
            </c:strRef>
          </c:tx>
          <c:spPr>
            <a:solidFill>
              <a:sysClr val="window" lastClr="FFFFFF"/>
            </a:solidFill>
          </c:spPr>
          <c:dLbls>
            <c:numFmt formatCode="&quot;$&quot;#,##0" sourceLinked="0"/>
            <c:txPr>
              <a:bodyPr/>
              <a:lstStyle/>
              <a:p>
                <a:pPr>
                  <a:defRPr sz="1000" b="1"/>
                </a:pPr>
                <a:endParaRPr lang="en-US"/>
              </a:p>
            </c:txPr>
            <c:dLblPos val="inBase"/>
            <c:showVal val="1"/>
          </c:dLbls>
          <c:cat>
            <c:strRef>
              <c:f>'DATA2F-J'!$C$2:$J$2</c:f>
              <c:strCache>
                <c:ptCount val="8"/>
                <c:pt idx="0">
                  <c:v>2012-13</c:v>
                </c:pt>
                <c:pt idx="1">
                  <c:v>2013-14</c:v>
                </c:pt>
                <c:pt idx="2">
                  <c:v>2014-15</c:v>
                </c:pt>
                <c:pt idx="3">
                  <c:v>2015-16</c:v>
                </c:pt>
                <c:pt idx="4">
                  <c:v>2016-17</c:v>
                </c:pt>
                <c:pt idx="5">
                  <c:v>2017-18</c:v>
                </c:pt>
                <c:pt idx="6">
                  <c:v>2018-19</c:v>
                </c:pt>
                <c:pt idx="7">
                  <c:v>2019-20</c:v>
                </c:pt>
              </c:strCache>
            </c:strRef>
          </c:cat>
          <c:val>
            <c:numRef>
              <c:f>'DATA2F-J'!$C$7:$J$7</c:f>
              <c:numCache>
                <c:formatCode>_("$"* #,##0.0_);_("$"* \(#,##0.0\);_("$"* "-"??_);_(@_)</c:formatCode>
                <c:ptCount val="8"/>
                <c:pt idx="0">
                  <c:v>28.171486704626165</c:v>
                </c:pt>
                <c:pt idx="1">
                  <c:v>63.125404352262095</c:v>
                </c:pt>
                <c:pt idx="2">
                  <c:v>104.29656990420155</c:v>
                </c:pt>
                <c:pt idx="3">
                  <c:v>148.05965187492922</c:v>
                </c:pt>
                <c:pt idx="4">
                  <c:v>192.85804126661247</c:v>
                </c:pt>
                <c:pt idx="5">
                  <c:v>240.03628574197643</c:v>
                </c:pt>
                <c:pt idx="6">
                  <c:v>289.38652317384071</c:v>
                </c:pt>
                <c:pt idx="7">
                  <c:v>339.35454328443285</c:v>
                </c:pt>
              </c:numCache>
            </c:numRef>
          </c:val>
        </c:ser>
        <c:overlap val="100"/>
        <c:axId val="73204096"/>
        <c:axId val="73205632"/>
      </c:barChart>
      <c:catAx>
        <c:axId val="73204096"/>
        <c:scaling>
          <c:orientation val="minMax"/>
        </c:scaling>
        <c:axPos val="b"/>
        <c:majorTickMark val="none"/>
        <c:tickLblPos val="nextTo"/>
        <c:spPr>
          <a:ln w="25400">
            <a:solidFill>
              <a:srgbClr val="002060"/>
            </a:solidFill>
          </a:ln>
        </c:spPr>
        <c:txPr>
          <a:bodyPr/>
          <a:lstStyle/>
          <a:p>
            <a:pPr>
              <a:defRPr b="0">
                <a:latin typeface="Lucida Sans Unicode" pitchFamily="34" charset="0"/>
                <a:cs typeface="Lucida Sans Unicode" pitchFamily="34" charset="0"/>
              </a:defRPr>
            </a:pPr>
            <a:endParaRPr lang="en-US"/>
          </a:p>
        </c:txPr>
        <c:crossAx val="73205632"/>
        <c:crosses val="autoZero"/>
        <c:auto val="1"/>
        <c:lblAlgn val="ctr"/>
        <c:lblOffset val="100"/>
      </c:catAx>
      <c:valAx>
        <c:axId val="73205632"/>
        <c:scaling>
          <c:orientation val="minMax"/>
          <c:max val="350"/>
        </c:scaling>
        <c:axPos val="l"/>
        <c:numFmt formatCode="#,##0" sourceLinked="0"/>
        <c:majorTickMark val="none"/>
        <c:tickLblPos val="nextTo"/>
        <c:spPr>
          <a:ln w="25400">
            <a:solidFill>
              <a:srgbClr val="002060"/>
            </a:solidFill>
          </a:ln>
        </c:spPr>
        <c:txPr>
          <a:bodyPr/>
          <a:lstStyle/>
          <a:p>
            <a:pPr>
              <a:defRPr>
                <a:latin typeface="Lucida Sans Unicode" pitchFamily="34" charset="0"/>
                <a:cs typeface="Lucida Sans Unicode" pitchFamily="34" charset="0"/>
              </a:defRPr>
            </a:pPr>
            <a:endParaRPr lang="en-US"/>
          </a:p>
        </c:txPr>
        <c:crossAx val="73204096"/>
        <c:crosses val="autoZero"/>
        <c:crossBetween val="between"/>
      </c:valAx>
    </c:plotArea>
    <c:legend>
      <c:legendPos val="b"/>
      <c:legendEntry>
        <c:idx val="4"/>
        <c:delete val="1"/>
      </c:legendEntry>
      <c:layout>
        <c:manualLayout>
          <c:xMode val="edge"/>
          <c:yMode val="edge"/>
          <c:x val="0.21303060443274721"/>
          <c:y val="0.8390240892659615"/>
          <c:w val="0.69368992192186529"/>
          <c:h val="0.11856478327548242"/>
        </c:manualLayout>
      </c:layout>
      <c:txPr>
        <a:bodyPr/>
        <a:lstStyle/>
        <a:p>
          <a:pPr>
            <a:defRPr sz="1100">
              <a:latin typeface="Lucida Sans Unicode" pitchFamily="34" charset="0"/>
              <a:cs typeface="Lucida Sans Unicode" pitchFamily="34" charset="0"/>
            </a:defRPr>
          </a:pPr>
          <a:endParaRPr lang="en-US"/>
        </a:p>
      </c:txPr>
    </c:legend>
    <c:plotVisOnly val="1"/>
  </c:chart>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US"/>
  <c:style val="26"/>
  <c:chart>
    <c:autoTitleDeleted val="1"/>
    <c:plotArea>
      <c:layout>
        <c:manualLayout>
          <c:layoutTarget val="inner"/>
          <c:xMode val="edge"/>
          <c:yMode val="edge"/>
          <c:x val="0.11639621609798775"/>
          <c:y val="0.22120278443455438"/>
          <c:w val="0.79645352143482051"/>
          <c:h val="0.61838441933888855"/>
        </c:manualLayout>
      </c:layout>
      <c:barChart>
        <c:barDir val="col"/>
        <c:grouping val="clustered"/>
        <c:ser>
          <c:idx val="1"/>
          <c:order val="0"/>
          <c:tx>
            <c:strRef>
              <c:f>'INPUT SHEET'!$B$67</c:f>
              <c:strCache>
                <c:ptCount val="1"/>
                <c:pt idx="0">
                  <c:v> Pay Go Projects</c:v>
                </c:pt>
              </c:strCache>
            </c:strRef>
          </c:tx>
          <c:spPr>
            <a:ln>
              <a:solidFill>
                <a:prstClr val="black"/>
              </a:solidFill>
            </a:ln>
            <a:scene3d>
              <a:camera prst="orthographicFront"/>
              <a:lightRig rig="threePt" dir="t">
                <a:rot lat="0" lon="0" rev="1200000"/>
              </a:lightRig>
            </a:scene3d>
            <a:sp3d/>
          </c:spPr>
          <c:dLbls>
            <c:txPr>
              <a:bodyPr rot="-5400000" vert="horz"/>
              <a:lstStyle/>
              <a:p>
                <a:pPr>
                  <a:defRPr/>
                </a:pPr>
                <a:endParaRPr lang="en-US"/>
              </a:p>
            </c:txPr>
            <c:showVal val="1"/>
          </c:dLbls>
          <c:val>
            <c:numRef>
              <c:f>'INPUT SHEET'!$C$67:$L$67</c:f>
              <c:numCache>
                <c:formatCode>_("$"* #,##0_);_("$"* \(#,##0\);_("$"* "-"??_);_(@_)</c:formatCode>
                <c:ptCount val="10"/>
                <c:pt idx="0">
                  <c:v>240</c:v>
                </c:pt>
                <c:pt idx="1">
                  <c:v>340</c:v>
                </c:pt>
                <c:pt idx="2">
                  <c:v>440</c:v>
                </c:pt>
                <c:pt idx="3">
                  <c:v>540</c:v>
                </c:pt>
                <c:pt idx="4">
                  <c:v>640</c:v>
                </c:pt>
                <c:pt idx="5">
                  <c:v>740</c:v>
                </c:pt>
                <c:pt idx="6">
                  <c:v>840</c:v>
                </c:pt>
                <c:pt idx="7">
                  <c:v>940</c:v>
                </c:pt>
                <c:pt idx="8">
                  <c:v>1040</c:v>
                </c:pt>
                <c:pt idx="9">
                  <c:v>1140</c:v>
                </c:pt>
              </c:numCache>
            </c:numRef>
          </c:val>
        </c:ser>
        <c:ser>
          <c:idx val="2"/>
          <c:order val="1"/>
          <c:tx>
            <c:strRef>
              <c:f>'INPUT SHEET'!$B$68</c:f>
              <c:strCache>
                <c:ptCount val="1"/>
                <c:pt idx="0">
                  <c:v> Bonded Projects</c:v>
                </c:pt>
              </c:strCache>
            </c:strRef>
          </c:tx>
          <c:spPr>
            <a:ln>
              <a:solidFill>
                <a:prstClr val="black"/>
              </a:solidFill>
            </a:ln>
            <a:scene3d>
              <a:camera prst="orthographicFront"/>
              <a:lightRig rig="threePt" dir="t">
                <a:rot lat="0" lon="0" rev="1200000"/>
              </a:lightRig>
            </a:scene3d>
            <a:sp3d/>
          </c:spPr>
          <c:dLbls>
            <c:txPr>
              <a:bodyPr rot="-5400000" vert="horz"/>
              <a:lstStyle/>
              <a:p>
                <a:pPr>
                  <a:defRPr/>
                </a:pPr>
                <a:endParaRPr lang="en-US"/>
              </a:p>
            </c:txPr>
            <c:showVal val="1"/>
          </c:dLbls>
          <c:cat>
            <c:strRef>
              <c:f>'CASH FLOW MODEL'!$C$4:$M$4</c:f>
              <c:strCache>
                <c:ptCount val="11"/>
                <c:pt idx="0">
                  <c:v>Yr 1</c:v>
                </c:pt>
                <c:pt idx="1">
                  <c:v>Yr 2</c:v>
                </c:pt>
                <c:pt idx="2">
                  <c:v>Yr 3</c:v>
                </c:pt>
                <c:pt idx="3">
                  <c:v>Yr 4</c:v>
                </c:pt>
                <c:pt idx="4">
                  <c:v>Yr 5</c:v>
                </c:pt>
                <c:pt idx="5">
                  <c:v>Yr 6</c:v>
                </c:pt>
                <c:pt idx="6">
                  <c:v>Yr 7</c:v>
                </c:pt>
                <c:pt idx="7">
                  <c:v>Yr 8</c:v>
                </c:pt>
                <c:pt idx="8">
                  <c:v>Yr 9</c:v>
                </c:pt>
                <c:pt idx="9">
                  <c:v>Yr 10</c:v>
                </c:pt>
                <c:pt idx="10">
                  <c:v>Yr 11</c:v>
                </c:pt>
              </c:strCache>
            </c:strRef>
          </c:cat>
          <c:val>
            <c:numRef>
              <c:f>'INPUT SHEET'!$C$68:$L$68</c:f>
              <c:numCache>
                <c:formatCode>_("$"* #,##0_);_("$"* \(#,##0\);_("$"* "-"??_);_(@_)</c:formatCode>
                <c:ptCount val="10"/>
                <c:pt idx="0">
                  <c:v>750</c:v>
                </c:pt>
                <c:pt idx="1">
                  <c:v>1000</c:v>
                </c:pt>
                <c:pt idx="2">
                  <c:v>1080</c:v>
                </c:pt>
                <c:pt idx="3">
                  <c:v>1130</c:v>
                </c:pt>
                <c:pt idx="4">
                  <c:v>1180</c:v>
                </c:pt>
                <c:pt idx="5">
                  <c:v>1230</c:v>
                </c:pt>
                <c:pt idx="6">
                  <c:v>1280</c:v>
                </c:pt>
                <c:pt idx="7">
                  <c:v>1330</c:v>
                </c:pt>
                <c:pt idx="8">
                  <c:v>1380</c:v>
                </c:pt>
                <c:pt idx="9">
                  <c:v>1430</c:v>
                </c:pt>
              </c:numCache>
            </c:numRef>
          </c:val>
        </c:ser>
        <c:ser>
          <c:idx val="0"/>
          <c:order val="2"/>
          <c:tx>
            <c:strRef>
              <c:f>'INPUT SHEET'!$B$69</c:f>
              <c:strCache>
                <c:ptCount val="1"/>
                <c:pt idx="0">
                  <c:v> Loan Program Projects</c:v>
                </c:pt>
              </c:strCache>
            </c:strRef>
          </c:tx>
          <c:spPr>
            <a:ln>
              <a:solidFill>
                <a:prstClr val="black"/>
              </a:solidFill>
            </a:ln>
            <a:scene3d>
              <a:camera prst="orthographicFront"/>
              <a:lightRig rig="threePt" dir="t">
                <a:rot lat="0" lon="0" rev="1200000"/>
              </a:lightRig>
            </a:scene3d>
            <a:sp3d/>
          </c:spPr>
          <c:dLbls>
            <c:txPr>
              <a:bodyPr rot="-5400000" vert="horz"/>
              <a:lstStyle/>
              <a:p>
                <a:pPr>
                  <a:defRPr/>
                </a:pPr>
                <a:endParaRPr lang="en-US"/>
              </a:p>
            </c:txPr>
            <c:showVal val="1"/>
          </c:dLbls>
          <c:cat>
            <c:strRef>
              <c:f>'CASH FLOW MODEL'!$C$4:$M$4</c:f>
              <c:strCache>
                <c:ptCount val="11"/>
                <c:pt idx="0">
                  <c:v>Yr 1</c:v>
                </c:pt>
                <c:pt idx="1">
                  <c:v>Yr 2</c:v>
                </c:pt>
                <c:pt idx="2">
                  <c:v>Yr 3</c:v>
                </c:pt>
                <c:pt idx="3">
                  <c:v>Yr 4</c:v>
                </c:pt>
                <c:pt idx="4">
                  <c:v>Yr 5</c:v>
                </c:pt>
                <c:pt idx="5">
                  <c:v>Yr 6</c:v>
                </c:pt>
                <c:pt idx="6">
                  <c:v>Yr 7</c:v>
                </c:pt>
                <c:pt idx="7">
                  <c:v>Yr 8</c:v>
                </c:pt>
                <c:pt idx="8">
                  <c:v>Yr 9</c:v>
                </c:pt>
                <c:pt idx="9">
                  <c:v>Yr 10</c:v>
                </c:pt>
                <c:pt idx="10">
                  <c:v>Yr 11</c:v>
                </c:pt>
              </c:strCache>
            </c:strRef>
          </c:cat>
          <c:val>
            <c:numRef>
              <c:f>'INPUT SHEET'!$C$69:$L$69</c:f>
              <c:numCache>
                <c:formatCode>_("$"* #,##0_);_("$"* \(#,##0\);_("$"* "-"??_);_(@_)</c:formatCode>
                <c:ptCount val="10"/>
                <c:pt idx="0">
                  <c:v>750</c:v>
                </c:pt>
                <c:pt idx="1">
                  <c:v>1000</c:v>
                </c:pt>
                <c:pt idx="2">
                  <c:v>1255</c:v>
                </c:pt>
                <c:pt idx="3">
                  <c:v>1515</c:v>
                </c:pt>
                <c:pt idx="4">
                  <c:v>1785</c:v>
                </c:pt>
                <c:pt idx="5">
                  <c:v>2060</c:v>
                </c:pt>
                <c:pt idx="6">
                  <c:v>2340</c:v>
                </c:pt>
                <c:pt idx="7">
                  <c:v>2630</c:v>
                </c:pt>
                <c:pt idx="8">
                  <c:v>2930</c:v>
                </c:pt>
                <c:pt idx="9">
                  <c:v>3240</c:v>
                </c:pt>
              </c:numCache>
            </c:numRef>
          </c:val>
        </c:ser>
        <c:gapWidth val="121"/>
        <c:overlap val="-22"/>
        <c:axId val="73227264"/>
        <c:axId val="73241344"/>
      </c:barChart>
      <c:catAx>
        <c:axId val="73227264"/>
        <c:scaling>
          <c:orientation val="minMax"/>
        </c:scaling>
        <c:axPos val="b"/>
        <c:majorTickMark val="none"/>
        <c:tickLblPos val="nextTo"/>
        <c:spPr>
          <a:ln w="25400">
            <a:solidFill>
              <a:srgbClr val="0070C0"/>
            </a:solidFill>
          </a:ln>
        </c:spPr>
        <c:txPr>
          <a:bodyPr/>
          <a:lstStyle/>
          <a:p>
            <a:pPr>
              <a:defRPr sz="1100" b="1"/>
            </a:pPr>
            <a:endParaRPr lang="en-US"/>
          </a:p>
        </c:txPr>
        <c:crossAx val="73241344"/>
        <c:crosses val="autoZero"/>
        <c:auto val="1"/>
        <c:lblAlgn val="ctr"/>
        <c:lblOffset val="100"/>
      </c:catAx>
      <c:valAx>
        <c:axId val="73241344"/>
        <c:scaling>
          <c:orientation val="minMax"/>
        </c:scaling>
        <c:axPos val="l"/>
        <c:title>
          <c:tx>
            <c:rich>
              <a:bodyPr rot="-5400000" vert="horz"/>
              <a:lstStyle/>
              <a:p>
                <a:pPr>
                  <a:defRPr/>
                </a:pPr>
                <a:r>
                  <a:rPr lang="en-US" dirty="0"/>
                  <a:t>In $ Millions</a:t>
                </a:r>
              </a:p>
            </c:rich>
          </c:tx>
          <c:layout>
            <c:manualLayout>
              <c:xMode val="edge"/>
              <c:yMode val="edge"/>
              <c:x val="1.7346019247594061E-2"/>
              <c:y val="0.43048575449807902"/>
            </c:manualLayout>
          </c:layout>
        </c:title>
        <c:numFmt formatCode="&quot;$&quot;#,##0" sourceLinked="0"/>
        <c:majorTickMark val="none"/>
        <c:tickLblPos val="nextTo"/>
        <c:spPr>
          <a:ln w="25400">
            <a:solidFill>
              <a:srgbClr val="0070C0"/>
            </a:solidFill>
          </a:ln>
        </c:spPr>
        <c:txPr>
          <a:bodyPr/>
          <a:lstStyle/>
          <a:p>
            <a:pPr>
              <a:defRPr sz="1100" b="0"/>
            </a:pPr>
            <a:endParaRPr lang="en-US"/>
          </a:p>
        </c:txPr>
        <c:crossAx val="73227264"/>
        <c:crosses val="autoZero"/>
        <c:crossBetween val="between"/>
      </c:valAx>
    </c:plotArea>
    <c:legend>
      <c:legendPos val="b"/>
      <c:layout>
        <c:manualLayout>
          <c:xMode val="edge"/>
          <c:yMode val="edge"/>
          <c:x val="0.1380016500558657"/>
          <c:y val="0.89661942257218186"/>
          <c:w val="0.83931671941558461"/>
          <c:h val="6.7516905615657624E-2"/>
        </c:manualLayout>
      </c:layout>
      <c:txPr>
        <a:bodyPr/>
        <a:lstStyle/>
        <a:p>
          <a:pPr>
            <a:defRPr sz="1200"/>
          </a:pPr>
          <a:endParaRPr lang="en-US"/>
        </a:p>
      </c:txPr>
    </c:legend>
    <c:plotVisOnly val="1"/>
  </c:chart>
  <c:externalData r:id="rId1"/>
  <c:userShapes r:id="rId2"/>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n-US"/>
  <c:style val="18"/>
  <c:chart>
    <c:title>
      <c:tx>
        <c:rich>
          <a:bodyPr/>
          <a:lstStyle/>
          <a:p>
            <a:pPr>
              <a:defRPr sz="2000">
                <a:latin typeface="+mn-lt"/>
              </a:defRPr>
            </a:pPr>
            <a:r>
              <a:rPr lang="en-US" sz="2000" b="0" dirty="0" smtClean="0">
                <a:latin typeface="+mn-lt"/>
                <a:cs typeface="Lucida Sans Unicode" pitchFamily="34" charset="0"/>
              </a:rPr>
              <a:t>16.a -</a:t>
            </a:r>
            <a:r>
              <a:rPr lang="en-US" sz="2000" b="0" baseline="0" dirty="0" smtClean="0">
                <a:latin typeface="+mn-lt"/>
                <a:cs typeface="Lucida Sans Unicode" pitchFamily="34" charset="0"/>
              </a:rPr>
              <a:t> </a:t>
            </a:r>
            <a:r>
              <a:rPr lang="en-US" sz="2000" b="0" dirty="0">
                <a:latin typeface="+mn-lt"/>
                <a:cs typeface="Lucida Sans Unicode" pitchFamily="34" charset="0"/>
              </a:rPr>
              <a:t>Invest $100 Million Per Year In New Toll Projects</a:t>
            </a:r>
          </a:p>
          <a:p>
            <a:pPr>
              <a:defRPr sz="2000">
                <a:latin typeface="+mn-lt"/>
              </a:defRPr>
            </a:pPr>
            <a:r>
              <a:rPr lang="en-US" sz="2000" b="0" dirty="0">
                <a:latin typeface="+mn-lt"/>
                <a:cs typeface="Lucida Sans Unicode" pitchFamily="34" charset="0"/>
              </a:rPr>
              <a:t>Comparative Dollar Value of Projects Debt Financed</a:t>
            </a:r>
          </a:p>
          <a:p>
            <a:pPr>
              <a:defRPr sz="2000">
                <a:latin typeface="+mn-lt"/>
              </a:defRPr>
            </a:pPr>
            <a:r>
              <a:rPr lang="en-US" sz="2000" b="0" dirty="0">
                <a:latin typeface="+mn-lt"/>
                <a:cs typeface="Lucida Sans Unicode" pitchFamily="34" charset="0"/>
              </a:rPr>
              <a:t>Cumulative - In $ Millions</a:t>
            </a:r>
          </a:p>
        </c:rich>
      </c:tx>
      <c:layout>
        <c:manualLayout>
          <c:xMode val="edge"/>
          <c:yMode val="edge"/>
          <c:x val="0.14966456716926801"/>
          <c:y val="3.4332817466451303E-2"/>
        </c:manualLayout>
      </c:layout>
    </c:title>
    <c:plotArea>
      <c:layout>
        <c:manualLayout>
          <c:layoutTarget val="inner"/>
          <c:xMode val="edge"/>
          <c:yMode val="edge"/>
          <c:x val="0.10479677829459762"/>
          <c:y val="0.24000790563830129"/>
          <c:w val="0.83030104638064561"/>
          <c:h val="0.59203997090724847"/>
        </c:manualLayout>
      </c:layout>
      <c:barChart>
        <c:barDir val="col"/>
        <c:grouping val="clustered"/>
        <c:ser>
          <c:idx val="0"/>
          <c:order val="0"/>
          <c:tx>
            <c:strRef>
              <c:f>'TOLL CASH FLOW MODEL'!$A$93</c:f>
              <c:strCache>
                <c:ptCount val="1"/>
                <c:pt idx="0">
                  <c:v>Additional Toll Revenue Generated</c:v>
                </c:pt>
              </c:strCache>
            </c:strRef>
          </c:tx>
          <c:spPr>
            <a:ln>
              <a:solidFill>
                <a:srgbClr val="002060"/>
              </a:solidFill>
            </a:ln>
          </c:spPr>
          <c:dLbls>
            <c:dLbl>
              <c:idx val="0"/>
              <c:delete val="1"/>
            </c:dLbl>
            <c:dLbl>
              <c:idx val="1"/>
              <c:delete val="1"/>
            </c:dLbl>
            <c:numFmt formatCode="&quot;$&quot;#,##0" sourceLinked="0"/>
            <c:txPr>
              <a:bodyPr rot="-5400000" vert="horz"/>
              <a:lstStyle/>
              <a:p>
                <a:pPr>
                  <a:defRPr sz="1000">
                    <a:latin typeface="Lucida Sans Unicode" pitchFamily="34" charset="0"/>
                    <a:cs typeface="Lucida Sans Unicode" pitchFamily="34" charset="0"/>
                  </a:defRPr>
                </a:pPr>
                <a:endParaRPr lang="en-US"/>
              </a:p>
            </c:txPr>
            <c:showVal val="1"/>
          </c:dLbls>
          <c:cat>
            <c:strRef>
              <c:f>'INPUT SHEET'!$C$7:$L$7</c:f>
              <c:strCache>
                <c:ptCount val="10"/>
                <c:pt idx="0">
                  <c:v>Yr 1</c:v>
                </c:pt>
                <c:pt idx="1">
                  <c:v>Yr 2</c:v>
                </c:pt>
                <c:pt idx="2">
                  <c:v>Yr 3</c:v>
                </c:pt>
                <c:pt idx="3">
                  <c:v>Yr 4</c:v>
                </c:pt>
                <c:pt idx="4">
                  <c:v>Yr 5</c:v>
                </c:pt>
                <c:pt idx="5">
                  <c:v>Yr 6</c:v>
                </c:pt>
                <c:pt idx="6">
                  <c:v>Yr 7</c:v>
                </c:pt>
                <c:pt idx="7">
                  <c:v>Yr 8</c:v>
                </c:pt>
                <c:pt idx="8">
                  <c:v>Yr 9</c:v>
                </c:pt>
                <c:pt idx="9">
                  <c:v>Yr 10</c:v>
                </c:pt>
              </c:strCache>
            </c:strRef>
          </c:cat>
          <c:val>
            <c:numRef>
              <c:f>'TOLL CASH FLOW MODEL'!$C$94:$L$94</c:f>
              <c:numCache>
                <c:formatCode>_(* #,##0_);_(* \(#,##0\);_(* "-"??_);_(@_)</c:formatCode>
                <c:ptCount val="10"/>
                <c:pt idx="0">
                  <c:v>0</c:v>
                </c:pt>
                <c:pt idx="1">
                  <c:v>0</c:v>
                </c:pt>
                <c:pt idx="2">
                  <c:v>16.26286</c:v>
                </c:pt>
                <c:pt idx="3">
                  <c:v>51.065380400000009</c:v>
                </c:pt>
                <c:pt idx="4">
                  <c:v>92.942244899999992</c:v>
                </c:pt>
                <c:pt idx="5">
                  <c:v>141.70643061000001</c:v>
                </c:pt>
                <c:pt idx="6">
                  <c:v>197.86493219050001</c:v>
                </c:pt>
                <c:pt idx="7">
                  <c:v>261.95009403502502</c:v>
                </c:pt>
                <c:pt idx="8">
                  <c:v>334.52087775677626</c:v>
                </c:pt>
                <c:pt idx="9">
                  <c:v>416.16419304961505</c:v>
                </c:pt>
              </c:numCache>
            </c:numRef>
          </c:val>
        </c:ser>
        <c:ser>
          <c:idx val="4"/>
          <c:order val="1"/>
          <c:tx>
            <c:strRef>
              <c:f>'INPUT SHEET'!$A$9</c:f>
              <c:strCache>
                <c:ptCount val="1"/>
                <c:pt idx="0">
                  <c:v>State Investment $100 million per year</c:v>
                </c:pt>
              </c:strCache>
            </c:strRef>
          </c:tx>
          <c:spPr>
            <a:ln>
              <a:solidFill>
                <a:srgbClr val="002060"/>
              </a:solidFill>
            </a:ln>
          </c:spPr>
          <c:dLbls>
            <c:numFmt formatCode="&quot;$&quot;#,##0" sourceLinked="0"/>
            <c:txPr>
              <a:bodyPr rot="-5400000" vert="horz"/>
              <a:lstStyle/>
              <a:p>
                <a:pPr>
                  <a:defRPr sz="1050">
                    <a:latin typeface="Lucida Sans Unicode" pitchFamily="34" charset="0"/>
                    <a:cs typeface="Lucida Sans Unicode" pitchFamily="34" charset="0"/>
                  </a:defRPr>
                </a:pPr>
                <a:endParaRPr lang="en-US"/>
              </a:p>
            </c:txPr>
            <c:showVal val="1"/>
          </c:dLbls>
          <c:cat>
            <c:strRef>
              <c:f>'INPUT SHEET'!$C$7:$L$7</c:f>
              <c:strCache>
                <c:ptCount val="10"/>
                <c:pt idx="0">
                  <c:v>Yr 1</c:v>
                </c:pt>
                <c:pt idx="1">
                  <c:v>Yr 2</c:v>
                </c:pt>
                <c:pt idx="2">
                  <c:v>Yr 3</c:v>
                </c:pt>
                <c:pt idx="3">
                  <c:v>Yr 4</c:v>
                </c:pt>
                <c:pt idx="4">
                  <c:v>Yr 5</c:v>
                </c:pt>
                <c:pt idx="5">
                  <c:v>Yr 6</c:v>
                </c:pt>
                <c:pt idx="6">
                  <c:v>Yr 7</c:v>
                </c:pt>
                <c:pt idx="7">
                  <c:v>Yr 8</c:v>
                </c:pt>
                <c:pt idx="8">
                  <c:v>Yr 9</c:v>
                </c:pt>
                <c:pt idx="9">
                  <c:v>Yr 10</c:v>
                </c:pt>
              </c:strCache>
            </c:strRef>
          </c:cat>
          <c:val>
            <c:numRef>
              <c:f>'INPUT SHEET'!$C$9:$L$9</c:f>
              <c:numCache>
                <c:formatCode>_(* #,##0_);_(* \(#,##0\);_(* "-"??_);_(@_)</c:formatCode>
                <c:ptCount val="10"/>
                <c:pt idx="0">
                  <c:v>100</c:v>
                </c:pt>
                <c:pt idx="1">
                  <c:v>200</c:v>
                </c:pt>
                <c:pt idx="2">
                  <c:v>300</c:v>
                </c:pt>
                <c:pt idx="3">
                  <c:v>400</c:v>
                </c:pt>
                <c:pt idx="4">
                  <c:v>500</c:v>
                </c:pt>
                <c:pt idx="5">
                  <c:v>600</c:v>
                </c:pt>
                <c:pt idx="6">
                  <c:v>700</c:v>
                </c:pt>
                <c:pt idx="7">
                  <c:v>800</c:v>
                </c:pt>
                <c:pt idx="8">
                  <c:v>900</c:v>
                </c:pt>
                <c:pt idx="9">
                  <c:v>1000</c:v>
                </c:pt>
              </c:numCache>
            </c:numRef>
          </c:val>
        </c:ser>
        <c:ser>
          <c:idx val="2"/>
          <c:order val="2"/>
          <c:tx>
            <c:strRef>
              <c:f>'INPUT SHEET'!$A$32</c:f>
              <c:strCache>
                <c:ptCount val="1"/>
                <c:pt idx="0">
                  <c:v>Projects Debt Financed - No Tolls</c:v>
                </c:pt>
              </c:strCache>
            </c:strRef>
          </c:tx>
          <c:spPr>
            <a:ln>
              <a:solidFill>
                <a:srgbClr val="002060"/>
              </a:solidFill>
            </a:ln>
          </c:spPr>
          <c:dLbls>
            <c:numFmt formatCode="&quot;$&quot;#,##0" sourceLinked="0"/>
            <c:txPr>
              <a:bodyPr rot="-5400000" vert="horz"/>
              <a:lstStyle/>
              <a:p>
                <a:pPr>
                  <a:defRPr sz="1000">
                    <a:latin typeface="Lucida Sans Unicode" pitchFamily="34" charset="0"/>
                    <a:cs typeface="Lucida Sans Unicode" pitchFamily="34" charset="0"/>
                  </a:defRPr>
                </a:pPr>
                <a:endParaRPr lang="en-US"/>
              </a:p>
            </c:txPr>
            <c:showVal val="1"/>
          </c:dLbls>
          <c:cat>
            <c:strRef>
              <c:f>'INPUT SHEET'!$C$7:$L$7</c:f>
              <c:strCache>
                <c:ptCount val="10"/>
                <c:pt idx="0">
                  <c:v>Yr 1</c:v>
                </c:pt>
                <c:pt idx="1">
                  <c:v>Yr 2</c:v>
                </c:pt>
                <c:pt idx="2">
                  <c:v>Yr 3</c:v>
                </c:pt>
                <c:pt idx="3">
                  <c:v>Yr 4</c:v>
                </c:pt>
                <c:pt idx="4">
                  <c:v>Yr 5</c:v>
                </c:pt>
                <c:pt idx="5">
                  <c:v>Yr 6</c:v>
                </c:pt>
                <c:pt idx="6">
                  <c:v>Yr 7</c:v>
                </c:pt>
                <c:pt idx="7">
                  <c:v>Yr 8</c:v>
                </c:pt>
                <c:pt idx="8">
                  <c:v>Yr 9</c:v>
                </c:pt>
                <c:pt idx="9">
                  <c:v>Yr 10</c:v>
                </c:pt>
              </c:strCache>
            </c:strRef>
          </c:cat>
          <c:val>
            <c:numRef>
              <c:f>'INPUT SHEET'!$C$32:$L$32</c:f>
              <c:numCache>
                <c:formatCode>_(* #,##0_);_(* \(#,##0\);_(* "-"??_);_(@_)</c:formatCode>
                <c:ptCount val="10"/>
                <c:pt idx="0">
                  <c:v>1000</c:v>
                </c:pt>
                <c:pt idx="1">
                  <c:v>1020</c:v>
                </c:pt>
                <c:pt idx="2">
                  <c:v>1050</c:v>
                </c:pt>
                <c:pt idx="3">
                  <c:v>1090</c:v>
                </c:pt>
                <c:pt idx="4">
                  <c:v>1150</c:v>
                </c:pt>
                <c:pt idx="5">
                  <c:v>1210</c:v>
                </c:pt>
                <c:pt idx="6">
                  <c:v>1265</c:v>
                </c:pt>
                <c:pt idx="7">
                  <c:v>1310</c:v>
                </c:pt>
                <c:pt idx="8">
                  <c:v>1360</c:v>
                </c:pt>
                <c:pt idx="9">
                  <c:v>1420</c:v>
                </c:pt>
              </c:numCache>
            </c:numRef>
          </c:val>
        </c:ser>
        <c:ser>
          <c:idx val="1"/>
          <c:order val="3"/>
          <c:tx>
            <c:strRef>
              <c:f>'INPUT SHEET'!$B$74</c:f>
              <c:strCache>
                <c:ptCount val="1"/>
                <c:pt idx="0">
                  <c:v>Projects Debt Financed - Tolls</c:v>
                </c:pt>
              </c:strCache>
            </c:strRef>
          </c:tx>
          <c:spPr>
            <a:ln>
              <a:solidFill>
                <a:srgbClr val="002060"/>
              </a:solidFill>
            </a:ln>
          </c:spPr>
          <c:dLbls>
            <c:numFmt formatCode="&quot;$&quot;#,##0" sourceLinked="0"/>
            <c:txPr>
              <a:bodyPr rot="-5400000" vert="horz"/>
              <a:lstStyle/>
              <a:p>
                <a:pPr>
                  <a:defRPr sz="1000">
                    <a:latin typeface="Lucida Sans Unicode" pitchFamily="34" charset="0"/>
                    <a:cs typeface="Lucida Sans Unicode" pitchFamily="34" charset="0"/>
                  </a:defRPr>
                </a:pPr>
                <a:endParaRPr lang="en-US"/>
              </a:p>
            </c:txPr>
            <c:showVal val="1"/>
          </c:dLbls>
          <c:cat>
            <c:strRef>
              <c:f>'INPUT SHEET'!$C$7:$L$7</c:f>
              <c:strCache>
                <c:ptCount val="10"/>
                <c:pt idx="0">
                  <c:v>Yr 1</c:v>
                </c:pt>
                <c:pt idx="1">
                  <c:v>Yr 2</c:v>
                </c:pt>
                <c:pt idx="2">
                  <c:v>Yr 3</c:v>
                </c:pt>
                <c:pt idx="3">
                  <c:v>Yr 4</c:v>
                </c:pt>
                <c:pt idx="4">
                  <c:v>Yr 5</c:v>
                </c:pt>
                <c:pt idx="5">
                  <c:v>Yr 6</c:v>
                </c:pt>
                <c:pt idx="6">
                  <c:v>Yr 7</c:v>
                </c:pt>
                <c:pt idx="7">
                  <c:v>Yr 8</c:v>
                </c:pt>
                <c:pt idx="8">
                  <c:v>Yr 9</c:v>
                </c:pt>
                <c:pt idx="9">
                  <c:v>Yr 10</c:v>
                </c:pt>
              </c:strCache>
            </c:strRef>
          </c:cat>
          <c:val>
            <c:numRef>
              <c:f>'INPUT SHEET'!$C$74:$L$74</c:f>
              <c:numCache>
                <c:formatCode>#,##0_);[Red]\(#,##0\)</c:formatCode>
                <c:ptCount val="10"/>
                <c:pt idx="0">
                  <c:v>1000</c:v>
                </c:pt>
                <c:pt idx="1">
                  <c:v>1140</c:v>
                </c:pt>
                <c:pt idx="2">
                  <c:v>1285</c:v>
                </c:pt>
                <c:pt idx="3">
                  <c:v>1435</c:v>
                </c:pt>
                <c:pt idx="4">
                  <c:v>1590</c:v>
                </c:pt>
                <c:pt idx="5">
                  <c:v>1750</c:v>
                </c:pt>
                <c:pt idx="6">
                  <c:v>1915</c:v>
                </c:pt>
                <c:pt idx="7">
                  <c:v>2085</c:v>
                </c:pt>
                <c:pt idx="8">
                  <c:v>2260</c:v>
                </c:pt>
                <c:pt idx="9">
                  <c:v>2450</c:v>
                </c:pt>
              </c:numCache>
            </c:numRef>
          </c:val>
        </c:ser>
        <c:gapWidth val="59"/>
        <c:overlap val="-20"/>
        <c:axId val="73260032"/>
        <c:axId val="73274112"/>
      </c:barChart>
      <c:catAx>
        <c:axId val="73260032"/>
        <c:scaling>
          <c:orientation val="minMax"/>
        </c:scaling>
        <c:axPos val="b"/>
        <c:majorTickMark val="none"/>
        <c:tickLblPos val="nextTo"/>
        <c:spPr>
          <a:ln w="25400">
            <a:solidFill>
              <a:srgbClr val="0070C0"/>
            </a:solidFill>
          </a:ln>
        </c:spPr>
        <c:txPr>
          <a:bodyPr/>
          <a:lstStyle/>
          <a:p>
            <a:pPr>
              <a:defRPr sz="1100" b="0">
                <a:latin typeface="Lucida Sans Unicode" pitchFamily="34" charset="0"/>
                <a:cs typeface="Lucida Sans Unicode" pitchFamily="34" charset="0"/>
              </a:defRPr>
            </a:pPr>
            <a:endParaRPr lang="en-US"/>
          </a:p>
        </c:txPr>
        <c:crossAx val="73274112"/>
        <c:crosses val="autoZero"/>
        <c:auto val="1"/>
        <c:lblAlgn val="ctr"/>
        <c:lblOffset val="100"/>
      </c:catAx>
      <c:valAx>
        <c:axId val="73274112"/>
        <c:scaling>
          <c:orientation val="minMax"/>
          <c:max val="2500"/>
        </c:scaling>
        <c:axPos val="l"/>
        <c:title>
          <c:tx>
            <c:rich>
              <a:bodyPr rot="-5400000" vert="horz"/>
              <a:lstStyle/>
              <a:p>
                <a:pPr>
                  <a:defRPr/>
                </a:pPr>
                <a:r>
                  <a:rPr lang="en-US" dirty="0"/>
                  <a:t>In $ Millions</a:t>
                </a:r>
              </a:p>
            </c:rich>
          </c:tx>
        </c:title>
        <c:numFmt formatCode="&quot;$&quot;#,##0" sourceLinked="0"/>
        <c:majorTickMark val="none"/>
        <c:tickLblPos val="nextTo"/>
        <c:spPr>
          <a:ln w="25400">
            <a:solidFill>
              <a:srgbClr val="0070C0"/>
            </a:solidFill>
          </a:ln>
        </c:spPr>
        <c:txPr>
          <a:bodyPr/>
          <a:lstStyle/>
          <a:p>
            <a:pPr>
              <a:defRPr sz="1100" b="0">
                <a:latin typeface="Lucida Sans Unicode" pitchFamily="34" charset="0"/>
                <a:cs typeface="Lucida Sans Unicode" pitchFamily="34" charset="0"/>
              </a:defRPr>
            </a:pPr>
            <a:endParaRPr lang="en-US"/>
          </a:p>
        </c:txPr>
        <c:crossAx val="73260032"/>
        <c:crosses val="autoZero"/>
        <c:crossBetween val="between"/>
      </c:valAx>
    </c:plotArea>
    <c:legend>
      <c:legendPos val="b"/>
      <c:layout>
        <c:manualLayout>
          <c:xMode val="edge"/>
          <c:yMode val="edge"/>
          <c:x val="8.8591016015098265E-2"/>
          <c:y val="0.89545203869192447"/>
          <c:w val="0.7987153871866759"/>
          <c:h val="8.2646517962154012E-2"/>
        </c:manualLayout>
      </c:layout>
      <c:txPr>
        <a:bodyPr/>
        <a:lstStyle/>
        <a:p>
          <a:pPr>
            <a:defRPr sz="1200">
              <a:latin typeface="Lucida Sans Unicode" pitchFamily="34" charset="0"/>
              <a:cs typeface="Lucida Sans Unicode" pitchFamily="34" charset="0"/>
            </a:defRPr>
          </a:pPr>
          <a:endParaRPr lang="en-US"/>
        </a:p>
      </c:txPr>
    </c:legend>
    <c:plotVisOnly val="1"/>
  </c:chart>
  <c:externalData r:id="rId1"/>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2000" b="0"/>
            </a:pPr>
            <a:r>
              <a:rPr lang="en-US" sz="2000" b="0" dirty="0"/>
              <a:t>Motor Fuel Sales Tax Increases</a:t>
            </a:r>
            <a:r>
              <a:rPr lang="en-US" sz="2000" b="0" baseline="0" dirty="0"/>
              <a:t> STTF - Yield - $millions</a:t>
            </a:r>
            <a:endParaRPr lang="en-US" sz="2000" b="0" dirty="0"/>
          </a:p>
        </c:rich>
      </c:tx>
    </c:title>
    <c:plotArea>
      <c:layout/>
      <c:barChart>
        <c:barDir val="col"/>
        <c:grouping val="clustered"/>
        <c:ser>
          <c:idx val="0"/>
          <c:order val="0"/>
          <c:tx>
            <c:strRef>
              <c:f>'Option 1a'!$A$2:$B$2</c:f>
              <c:strCache>
                <c:ptCount val="1"/>
                <c:pt idx="0">
                  <c:v>1.a. Ten Cents State Motor Fuels Sales Tax Increase - Indexed</c:v>
                </c:pt>
              </c:strCache>
            </c:strRef>
          </c:tx>
          <c:spPr>
            <a:ln>
              <a:solidFill>
                <a:srgbClr val="002060"/>
              </a:solidFill>
            </a:ln>
          </c:spPr>
          <c:dLbls>
            <c:numFmt formatCode="#,##0" sourceLinked="0"/>
            <c:txPr>
              <a:bodyPr/>
              <a:lstStyle/>
              <a:p>
                <a:pPr>
                  <a:defRPr sz="800" b="0"/>
                </a:pPr>
                <a:endParaRPr lang="en-US"/>
              </a:p>
            </c:txPr>
            <c:showVal val="1"/>
          </c:dLbls>
          <c:cat>
            <c:strRef>
              <c:f>'Option 1a'!$C$1:$J$1</c:f>
              <c:strCache>
                <c:ptCount val="8"/>
                <c:pt idx="0">
                  <c:v>2012-13</c:v>
                </c:pt>
                <c:pt idx="1">
                  <c:v>2013-14</c:v>
                </c:pt>
                <c:pt idx="2">
                  <c:v>2014-15</c:v>
                </c:pt>
                <c:pt idx="3">
                  <c:v>2015-16</c:v>
                </c:pt>
                <c:pt idx="4">
                  <c:v>2016-17</c:v>
                </c:pt>
                <c:pt idx="5">
                  <c:v>2017-18</c:v>
                </c:pt>
                <c:pt idx="6">
                  <c:v>2018-19</c:v>
                </c:pt>
                <c:pt idx="7">
                  <c:v>2019-20</c:v>
                </c:pt>
              </c:strCache>
            </c:strRef>
          </c:cat>
          <c:val>
            <c:numRef>
              <c:f>'Option 1a'!$C$2:$J$2</c:f>
              <c:numCache>
                <c:formatCode>_("$"* #,##0.0_);_("$"* \(#,##0.0\);_("$"* "-"??_);_(@_)</c:formatCode>
                <c:ptCount val="8"/>
                <c:pt idx="0">
                  <c:v>969.83239272152298</c:v>
                </c:pt>
                <c:pt idx="1">
                  <c:v>1016.7954074390155</c:v>
                </c:pt>
                <c:pt idx="2">
                  <c:v>1064.3281040710629</c:v>
                </c:pt>
                <c:pt idx="3">
                  <c:v>1112.0875411631484</c:v>
                </c:pt>
                <c:pt idx="4">
                  <c:v>1159.8186165770958</c:v>
                </c:pt>
                <c:pt idx="5">
                  <c:v>1207.9492170847407</c:v>
                </c:pt>
                <c:pt idx="6">
                  <c:v>1256.6629930759298</c:v>
                </c:pt>
                <c:pt idx="7">
                  <c:v>1304.7015704201717</c:v>
                </c:pt>
              </c:numCache>
            </c:numRef>
          </c:val>
        </c:ser>
        <c:ser>
          <c:idx val="1"/>
          <c:order val="1"/>
          <c:tx>
            <c:strRef>
              <c:f>'Option 1a'!$A$3:$B$3</c:f>
              <c:strCache>
                <c:ptCount val="1"/>
                <c:pt idx="0">
                  <c:v>1.b. One Penny State Motor Fuels Sales Tax Increase Each Year - Indexed</c:v>
                </c:pt>
              </c:strCache>
            </c:strRef>
          </c:tx>
          <c:spPr>
            <a:ln>
              <a:solidFill>
                <a:srgbClr val="002060"/>
              </a:solidFill>
            </a:ln>
          </c:spPr>
          <c:dLbls>
            <c:numFmt formatCode="#,##0" sourceLinked="0"/>
            <c:txPr>
              <a:bodyPr/>
              <a:lstStyle/>
              <a:p>
                <a:pPr>
                  <a:defRPr sz="800" b="0"/>
                </a:pPr>
                <a:endParaRPr lang="en-US"/>
              </a:p>
            </c:txPr>
            <c:showVal val="1"/>
          </c:dLbls>
          <c:cat>
            <c:strRef>
              <c:f>'Option 1a'!$C$1:$J$1</c:f>
              <c:strCache>
                <c:ptCount val="8"/>
                <c:pt idx="0">
                  <c:v>2012-13</c:v>
                </c:pt>
                <c:pt idx="1">
                  <c:v>2013-14</c:v>
                </c:pt>
                <c:pt idx="2">
                  <c:v>2014-15</c:v>
                </c:pt>
                <c:pt idx="3">
                  <c:v>2015-16</c:v>
                </c:pt>
                <c:pt idx="4">
                  <c:v>2016-17</c:v>
                </c:pt>
                <c:pt idx="5">
                  <c:v>2017-18</c:v>
                </c:pt>
                <c:pt idx="6">
                  <c:v>2018-19</c:v>
                </c:pt>
                <c:pt idx="7">
                  <c:v>2019-20</c:v>
                </c:pt>
              </c:strCache>
            </c:strRef>
          </c:cat>
          <c:val>
            <c:numRef>
              <c:f>'Option 1a'!$C$3:$J$3</c:f>
              <c:numCache>
                <c:formatCode>_("$"* #,##0.0_);_("$"* \(#,##0.0\);_("$"* "-"??_);_(@_)</c:formatCode>
                <c:ptCount val="8"/>
                <c:pt idx="0">
                  <c:v>96.983239272152332</c:v>
                </c:pt>
                <c:pt idx="1">
                  <c:v>201.36228623218585</c:v>
                </c:pt>
                <c:pt idx="2">
                  <c:v>312.89149698709247</c:v>
                </c:pt>
                <c:pt idx="3">
                  <c:v>431.35658547320219</c:v>
                </c:pt>
                <c:pt idx="4">
                  <c:v>556.54829929656535</c:v>
                </c:pt>
                <c:pt idx="5">
                  <c:v>688.47827708771104</c:v>
                </c:pt>
                <c:pt idx="6">
                  <c:v>827.17588712040401</c:v>
                </c:pt>
                <c:pt idx="7">
                  <c:v>971.77259792998473</c:v>
                </c:pt>
              </c:numCache>
            </c:numRef>
          </c:val>
        </c:ser>
        <c:ser>
          <c:idx val="2"/>
          <c:order val="2"/>
          <c:tx>
            <c:strRef>
              <c:f>'Option 1a'!$A$4:$B$4</c:f>
              <c:strCache>
                <c:ptCount val="1"/>
                <c:pt idx="0">
                  <c:v>1.c. Ten Cents State Motor Fuels Sales Tax Increase - 2 Cents Per Year For 5 Years - Indexed</c:v>
                </c:pt>
              </c:strCache>
            </c:strRef>
          </c:tx>
          <c:spPr>
            <a:ln>
              <a:solidFill>
                <a:srgbClr val="002060"/>
              </a:solidFill>
            </a:ln>
          </c:spPr>
          <c:dLbls>
            <c:numFmt formatCode="#,##0" sourceLinked="0"/>
            <c:txPr>
              <a:bodyPr/>
              <a:lstStyle/>
              <a:p>
                <a:pPr>
                  <a:defRPr sz="800" b="0"/>
                </a:pPr>
                <a:endParaRPr lang="en-US"/>
              </a:p>
            </c:txPr>
            <c:showVal val="1"/>
          </c:dLbls>
          <c:cat>
            <c:strRef>
              <c:f>'Option 1a'!$C$1:$J$1</c:f>
              <c:strCache>
                <c:ptCount val="8"/>
                <c:pt idx="0">
                  <c:v>2012-13</c:v>
                </c:pt>
                <c:pt idx="1">
                  <c:v>2013-14</c:v>
                </c:pt>
                <c:pt idx="2">
                  <c:v>2014-15</c:v>
                </c:pt>
                <c:pt idx="3">
                  <c:v>2015-16</c:v>
                </c:pt>
                <c:pt idx="4">
                  <c:v>2016-17</c:v>
                </c:pt>
                <c:pt idx="5">
                  <c:v>2017-18</c:v>
                </c:pt>
                <c:pt idx="6">
                  <c:v>2018-19</c:v>
                </c:pt>
                <c:pt idx="7">
                  <c:v>2019-20</c:v>
                </c:pt>
              </c:strCache>
            </c:strRef>
          </c:cat>
          <c:val>
            <c:numRef>
              <c:f>'Option 1a'!$C$4:$J$4</c:f>
              <c:numCache>
                <c:formatCode>_("$"* #,##0.0_);_("$"* \(#,##0.0\);_("$"* "-"??_);_(@_)</c:formatCode>
                <c:ptCount val="8"/>
                <c:pt idx="0">
                  <c:v>193.96647854430466</c:v>
                </c:pt>
                <c:pt idx="1">
                  <c:v>402.72457246437045</c:v>
                </c:pt>
                <c:pt idx="2">
                  <c:v>625.78299397418868</c:v>
                </c:pt>
                <c:pt idx="3">
                  <c:v>862.71317094640597</c:v>
                </c:pt>
                <c:pt idx="4">
                  <c:v>1113.0965985931307</c:v>
                </c:pt>
                <c:pt idx="5">
                  <c:v>1159.288310769135</c:v>
                </c:pt>
                <c:pt idx="6">
                  <c:v>1206.0397058454187</c:v>
                </c:pt>
                <c:pt idx="7">
                  <c:v>1252.1431019099948</c:v>
                </c:pt>
              </c:numCache>
            </c:numRef>
          </c:val>
        </c:ser>
        <c:gapWidth val="75"/>
        <c:overlap val="-25"/>
        <c:axId val="73292032"/>
        <c:axId val="73306112"/>
      </c:barChart>
      <c:catAx>
        <c:axId val="73292032"/>
        <c:scaling>
          <c:orientation val="minMax"/>
        </c:scaling>
        <c:axPos val="b"/>
        <c:majorTickMark val="none"/>
        <c:tickLblPos val="nextTo"/>
        <c:spPr>
          <a:ln w="25400">
            <a:solidFill>
              <a:srgbClr val="002060"/>
            </a:solidFill>
          </a:ln>
        </c:spPr>
        <c:txPr>
          <a:bodyPr/>
          <a:lstStyle/>
          <a:p>
            <a:pPr>
              <a:defRPr b="0"/>
            </a:pPr>
            <a:endParaRPr lang="en-US"/>
          </a:p>
        </c:txPr>
        <c:crossAx val="73306112"/>
        <c:crosses val="autoZero"/>
        <c:auto val="1"/>
        <c:lblAlgn val="ctr"/>
        <c:lblOffset val="100"/>
      </c:catAx>
      <c:valAx>
        <c:axId val="73306112"/>
        <c:scaling>
          <c:orientation val="minMax"/>
        </c:scaling>
        <c:axPos val="l"/>
        <c:numFmt formatCode="#,##0" sourceLinked="0"/>
        <c:majorTickMark val="none"/>
        <c:tickLblPos val="nextTo"/>
        <c:spPr>
          <a:ln w="25400">
            <a:solidFill>
              <a:srgbClr val="002060"/>
            </a:solidFill>
          </a:ln>
        </c:spPr>
        <c:txPr>
          <a:bodyPr/>
          <a:lstStyle/>
          <a:p>
            <a:pPr>
              <a:defRPr b="0"/>
            </a:pPr>
            <a:endParaRPr lang="en-US"/>
          </a:p>
        </c:txPr>
        <c:crossAx val="73292032"/>
        <c:crosses val="autoZero"/>
        <c:crossBetween val="between"/>
      </c:valAx>
    </c:plotArea>
    <c:legend>
      <c:legendPos val="b"/>
      <c:txPr>
        <a:bodyPr/>
        <a:lstStyle/>
        <a:p>
          <a:pPr>
            <a:defRPr b="0"/>
          </a:pPr>
          <a:endParaRPr lang="en-US"/>
        </a:p>
      </c:txPr>
    </c:legend>
    <c:plotVisOnly val="1"/>
  </c:chart>
  <c:spPr>
    <a:solidFill>
      <a:schemeClr val="bg1"/>
    </a:solidFill>
  </c:spPr>
  <c:externalData r:id="rId1"/>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2000" b="0">
                <a:solidFill>
                  <a:schemeClr val="tx1"/>
                </a:solidFill>
              </a:defRPr>
            </a:pPr>
            <a:r>
              <a:rPr lang="en-US" sz="2000" b="0" dirty="0" smtClean="0">
                <a:solidFill>
                  <a:schemeClr val="tx1"/>
                </a:solidFill>
                <a:latin typeface="Lucida Sans" pitchFamily="34" charset="0"/>
              </a:rPr>
              <a:t>3.c - 3.d</a:t>
            </a:r>
            <a:r>
              <a:rPr lang="en-US" sz="2000" b="0" baseline="0" dirty="0" smtClean="0">
                <a:solidFill>
                  <a:schemeClr val="tx1"/>
                </a:solidFill>
                <a:latin typeface="Lucida Sans" pitchFamily="34" charset="0"/>
              </a:rPr>
              <a:t> - </a:t>
            </a:r>
            <a:r>
              <a:rPr lang="en-US" sz="2000" b="0" dirty="0" smtClean="0">
                <a:solidFill>
                  <a:schemeClr val="tx1"/>
                </a:solidFill>
                <a:latin typeface="Lucida Sans" pitchFamily="34" charset="0"/>
              </a:rPr>
              <a:t>Vehicle </a:t>
            </a:r>
            <a:r>
              <a:rPr lang="en-US" sz="2000" b="0" dirty="0">
                <a:solidFill>
                  <a:schemeClr val="tx1"/>
                </a:solidFill>
                <a:latin typeface="Lucida Sans" pitchFamily="34" charset="0"/>
              </a:rPr>
              <a:t>Sales Tax Options</a:t>
            </a:r>
            <a:r>
              <a:rPr lang="en-US" sz="2000" b="0" baseline="0" dirty="0">
                <a:solidFill>
                  <a:schemeClr val="tx1"/>
                </a:solidFill>
                <a:latin typeface="Lucida Sans" pitchFamily="34" charset="0"/>
              </a:rPr>
              <a:t>- STTF and GR Impacts - $ millions</a:t>
            </a:r>
            <a:endParaRPr lang="en-US" sz="2000" b="0" dirty="0">
              <a:solidFill>
                <a:schemeClr val="tx1"/>
              </a:solidFill>
              <a:latin typeface="Lucida Sans" pitchFamily="34" charset="0"/>
            </a:endParaRPr>
          </a:p>
        </c:rich>
      </c:tx>
      <c:layout>
        <c:manualLayout>
          <c:xMode val="edge"/>
          <c:yMode val="edge"/>
          <c:x val="0.10842268153980752"/>
          <c:y val="4.4444444444444502E-2"/>
        </c:manualLayout>
      </c:layout>
    </c:title>
    <c:plotArea>
      <c:layout>
        <c:manualLayout>
          <c:layoutTarget val="inner"/>
          <c:xMode val="edge"/>
          <c:yMode val="edge"/>
          <c:x val="8.5484730314654117E-2"/>
          <c:y val="0.21162729658792725"/>
          <c:w val="0.85586887576552961"/>
          <c:h val="0.50993671624380421"/>
        </c:manualLayout>
      </c:layout>
      <c:barChart>
        <c:barDir val="col"/>
        <c:grouping val="clustered"/>
        <c:ser>
          <c:idx val="4"/>
          <c:order val="0"/>
          <c:tx>
            <c:strRef>
              <c:f>'Option 3'!$A$8:$C$8</c:f>
              <c:strCache>
                <c:ptCount val="1"/>
                <c:pt idx="0">
                  <c:v>3.c. Shift 1/4 of Autos &amp; Accessories Sales Tax to STTF. Increase State Sales Tax 1/4 Percent- Trust Fund</c:v>
                </c:pt>
              </c:strCache>
            </c:strRef>
          </c:tx>
          <c:spPr>
            <a:solidFill>
              <a:schemeClr val="accent2"/>
            </a:solidFill>
            <a:ln>
              <a:solidFill>
                <a:prstClr val="black"/>
              </a:solidFill>
            </a:ln>
          </c:spPr>
          <c:dLbls>
            <c:numFmt formatCode="&quot;$&quot;#,##0" sourceLinked="0"/>
            <c:txPr>
              <a:bodyPr rot="-5400000" vert="horz"/>
              <a:lstStyle/>
              <a:p>
                <a:pPr>
                  <a:defRPr sz="1050"/>
                </a:pPr>
                <a:endParaRPr lang="en-US"/>
              </a:p>
            </c:txPr>
            <c:showVal val="1"/>
          </c:dLbls>
          <c:cat>
            <c:strRef>
              <c:f>'Option 3'!$D$3:$K$3</c:f>
              <c:strCache>
                <c:ptCount val="8"/>
                <c:pt idx="0">
                  <c:v>2012-13</c:v>
                </c:pt>
                <c:pt idx="1">
                  <c:v>2013-14</c:v>
                </c:pt>
                <c:pt idx="2">
                  <c:v>2014-15</c:v>
                </c:pt>
                <c:pt idx="3">
                  <c:v>2015-16</c:v>
                </c:pt>
                <c:pt idx="4">
                  <c:v>2016-17</c:v>
                </c:pt>
                <c:pt idx="5">
                  <c:v>2017-18</c:v>
                </c:pt>
                <c:pt idx="6">
                  <c:v>2018-19</c:v>
                </c:pt>
                <c:pt idx="7">
                  <c:v>2019-20</c:v>
                </c:pt>
              </c:strCache>
            </c:strRef>
          </c:cat>
          <c:val>
            <c:numRef>
              <c:f>'Option 3'!$D$8:$K$8</c:f>
              <c:numCache>
                <c:formatCode>_("$"* #,##0.0_);_("$"* \(#,##0.0\);_("$"* "-"??_);_(@_)</c:formatCode>
                <c:ptCount val="8"/>
                <c:pt idx="0">
                  <c:v>801.97499999999991</c:v>
                </c:pt>
                <c:pt idx="1">
                  <c:v>847.17499999999995</c:v>
                </c:pt>
                <c:pt idx="2">
                  <c:v>892.07500000000005</c:v>
                </c:pt>
                <c:pt idx="3">
                  <c:v>936.6787500000039</c:v>
                </c:pt>
                <c:pt idx="4">
                  <c:v>983.51268750000008</c:v>
                </c:pt>
                <c:pt idx="5">
                  <c:v>1032.6883218749938</c:v>
                </c:pt>
                <c:pt idx="6">
                  <c:v>1084.3227379687503</c:v>
                </c:pt>
                <c:pt idx="7">
                  <c:v>1138.538874867188</c:v>
                </c:pt>
              </c:numCache>
            </c:numRef>
          </c:val>
        </c:ser>
        <c:ser>
          <c:idx val="5"/>
          <c:order val="1"/>
          <c:tx>
            <c:strRef>
              <c:f>'Option 3'!$A$9:$C$9</c:f>
              <c:strCache>
                <c:ptCount val="1"/>
                <c:pt idx="0">
                  <c:v>3.c. Shift 1/4 of Autos &amp; Accessories Sales Tax to STTF. Increase State Sales Tax 1/4 Percent- General Fund</c:v>
                </c:pt>
              </c:strCache>
            </c:strRef>
          </c:tx>
          <c:spPr>
            <a:solidFill>
              <a:schemeClr val="accent2">
                <a:lumMod val="60000"/>
                <a:lumOff val="40000"/>
              </a:schemeClr>
            </a:solidFill>
            <a:ln>
              <a:solidFill>
                <a:prstClr val="black"/>
              </a:solidFill>
            </a:ln>
          </c:spPr>
          <c:dLbls>
            <c:numFmt formatCode="&quot;$&quot;#,##0" sourceLinked="0"/>
            <c:txPr>
              <a:bodyPr rot="-5400000" vert="horz"/>
              <a:lstStyle/>
              <a:p>
                <a:pPr>
                  <a:defRPr sz="1050"/>
                </a:pPr>
                <a:endParaRPr lang="en-US"/>
              </a:p>
            </c:txPr>
            <c:showVal val="1"/>
          </c:dLbls>
          <c:cat>
            <c:strRef>
              <c:f>'Option 3'!$D$3:$K$3</c:f>
              <c:strCache>
                <c:ptCount val="8"/>
                <c:pt idx="0">
                  <c:v>2012-13</c:v>
                </c:pt>
                <c:pt idx="1">
                  <c:v>2013-14</c:v>
                </c:pt>
                <c:pt idx="2">
                  <c:v>2014-15</c:v>
                </c:pt>
                <c:pt idx="3">
                  <c:v>2015-16</c:v>
                </c:pt>
                <c:pt idx="4">
                  <c:v>2016-17</c:v>
                </c:pt>
                <c:pt idx="5">
                  <c:v>2017-18</c:v>
                </c:pt>
                <c:pt idx="6">
                  <c:v>2018-19</c:v>
                </c:pt>
                <c:pt idx="7">
                  <c:v>2019-20</c:v>
                </c:pt>
              </c:strCache>
            </c:strRef>
          </c:cat>
          <c:val>
            <c:numRef>
              <c:f>'Option 3'!$D$9:$K$9</c:f>
              <c:numCache>
                <c:formatCode>_("$"* #,##0.0_);_("$"* \(#,##0.0\);_("$"* "-"??_);_(@_)</c:formatCode>
                <c:ptCount val="8"/>
                <c:pt idx="0">
                  <c:v>33.608333333333462</c:v>
                </c:pt>
                <c:pt idx="1">
                  <c:v>41.025000000000013</c:v>
                </c:pt>
                <c:pt idx="2">
                  <c:v>46.562500000000064</c:v>
                </c:pt>
                <c:pt idx="3">
                  <c:v>48.890625</c:v>
                </c:pt>
                <c:pt idx="4">
                  <c:v>51.335156250000011</c:v>
                </c:pt>
                <c:pt idx="5">
                  <c:v>53.901914062500055</c:v>
                </c:pt>
                <c:pt idx="6">
                  <c:v>56.597009765624975</c:v>
                </c:pt>
                <c:pt idx="7">
                  <c:v>59.426860253905993</c:v>
                </c:pt>
              </c:numCache>
            </c:numRef>
          </c:val>
        </c:ser>
        <c:ser>
          <c:idx val="6"/>
          <c:order val="2"/>
          <c:tx>
            <c:strRef>
              <c:f>'Option 3'!$A$10:$C$10</c:f>
              <c:strCache>
                <c:ptCount val="1"/>
                <c:pt idx="0">
                  <c:v>3.d. Transfer $250 Sales Tax on each Vehicle Sale to STTF.  Increase State Sales Tax 1/4 Percent- Trust Fund</c:v>
                </c:pt>
              </c:strCache>
            </c:strRef>
          </c:tx>
          <c:spPr>
            <a:solidFill>
              <a:schemeClr val="accent6"/>
            </a:solidFill>
            <a:ln>
              <a:solidFill>
                <a:prstClr val="black"/>
              </a:solidFill>
            </a:ln>
          </c:spPr>
          <c:dLbls>
            <c:numFmt formatCode="&quot;$&quot;#,##0" sourceLinked="0"/>
            <c:txPr>
              <a:bodyPr rot="-5400000" vert="horz"/>
              <a:lstStyle/>
              <a:p>
                <a:pPr>
                  <a:defRPr sz="1050"/>
                </a:pPr>
                <a:endParaRPr lang="en-US"/>
              </a:p>
            </c:txPr>
            <c:showVal val="1"/>
          </c:dLbls>
          <c:cat>
            <c:strRef>
              <c:f>'Option 3'!$D$3:$K$3</c:f>
              <c:strCache>
                <c:ptCount val="8"/>
                <c:pt idx="0">
                  <c:v>2012-13</c:v>
                </c:pt>
                <c:pt idx="1">
                  <c:v>2013-14</c:v>
                </c:pt>
                <c:pt idx="2">
                  <c:v>2014-15</c:v>
                </c:pt>
                <c:pt idx="3">
                  <c:v>2015-16</c:v>
                </c:pt>
                <c:pt idx="4">
                  <c:v>2016-17</c:v>
                </c:pt>
                <c:pt idx="5">
                  <c:v>2017-18</c:v>
                </c:pt>
                <c:pt idx="6">
                  <c:v>2018-19</c:v>
                </c:pt>
                <c:pt idx="7">
                  <c:v>2019-20</c:v>
                </c:pt>
              </c:strCache>
            </c:strRef>
          </c:cat>
          <c:val>
            <c:numRef>
              <c:f>'Option 3'!$D$10:$K$10</c:f>
              <c:numCache>
                <c:formatCode>_("$"* #,##0.0_);_("$"* \(#,##0.0\);_("$"* "-"??_);_(@_)</c:formatCode>
                <c:ptCount val="8"/>
                <c:pt idx="0">
                  <c:v>704.82151973197608</c:v>
                </c:pt>
                <c:pt idx="1">
                  <c:v>729.92438334667452</c:v>
                </c:pt>
                <c:pt idx="2">
                  <c:v>752.20814151684726</c:v>
                </c:pt>
                <c:pt idx="3">
                  <c:v>772.98929903591238</c:v>
                </c:pt>
                <c:pt idx="4">
                  <c:v>795.02757330435111</c:v>
                </c:pt>
                <c:pt idx="5">
                  <c:v>817.71881641066796</c:v>
                </c:pt>
                <c:pt idx="6">
                  <c:v>841.23701999140326</c:v>
                </c:pt>
                <c:pt idx="7">
                  <c:v>866.44676458904439</c:v>
                </c:pt>
              </c:numCache>
            </c:numRef>
          </c:val>
        </c:ser>
        <c:ser>
          <c:idx val="7"/>
          <c:order val="3"/>
          <c:tx>
            <c:strRef>
              <c:f>'Option 3'!$A$11:$C$11</c:f>
              <c:strCache>
                <c:ptCount val="1"/>
                <c:pt idx="0">
                  <c:v>3.d. Transfer $250 Sales Tax on each Vehicle Sale to STTF.  Increase State Sales Tax 1/4 Percent- General Fund</c:v>
                </c:pt>
              </c:strCache>
            </c:strRef>
          </c:tx>
          <c:spPr>
            <a:solidFill>
              <a:schemeClr val="accent6">
                <a:lumMod val="60000"/>
                <a:lumOff val="40000"/>
              </a:schemeClr>
            </a:solidFill>
            <a:ln>
              <a:solidFill>
                <a:prstClr val="black"/>
              </a:solidFill>
            </a:ln>
          </c:spPr>
          <c:dLbls>
            <c:numFmt formatCode="&quot;$&quot;#,##0" sourceLinked="0"/>
            <c:txPr>
              <a:bodyPr rot="-5400000" vert="horz"/>
              <a:lstStyle/>
              <a:p>
                <a:pPr>
                  <a:defRPr sz="1050"/>
                </a:pPr>
                <a:endParaRPr lang="en-US"/>
              </a:p>
            </c:txPr>
            <c:showVal val="1"/>
          </c:dLbls>
          <c:cat>
            <c:strRef>
              <c:f>'Option 3'!$D$3:$K$3</c:f>
              <c:strCache>
                <c:ptCount val="8"/>
                <c:pt idx="0">
                  <c:v>2012-13</c:v>
                </c:pt>
                <c:pt idx="1">
                  <c:v>2013-14</c:v>
                </c:pt>
                <c:pt idx="2">
                  <c:v>2014-15</c:v>
                </c:pt>
                <c:pt idx="3">
                  <c:v>2015-16</c:v>
                </c:pt>
                <c:pt idx="4">
                  <c:v>2016-17</c:v>
                </c:pt>
                <c:pt idx="5">
                  <c:v>2017-18</c:v>
                </c:pt>
                <c:pt idx="6">
                  <c:v>2018-19</c:v>
                </c:pt>
                <c:pt idx="7">
                  <c:v>2019-20</c:v>
                </c:pt>
              </c:strCache>
            </c:strRef>
          </c:cat>
          <c:val>
            <c:numRef>
              <c:f>'Option 3'!$D$11:$K$11</c:f>
              <c:numCache>
                <c:formatCode>_("$"* #,##0.0_);_("$"* \(#,##0.0\);_("$"* "-"??_);_(@_)</c:formatCode>
                <c:ptCount val="8"/>
                <c:pt idx="0">
                  <c:v>130.76181360135269</c:v>
                </c:pt>
                <c:pt idx="1">
                  <c:v>158.2756166533303</c:v>
                </c:pt>
                <c:pt idx="2">
                  <c:v>186.42935848315798</c:v>
                </c:pt>
                <c:pt idx="3">
                  <c:v>212.58007596408572</c:v>
                </c:pt>
                <c:pt idx="4">
                  <c:v>239.8202704456499</c:v>
                </c:pt>
                <c:pt idx="5">
                  <c:v>268.87141952683544</c:v>
                </c:pt>
                <c:pt idx="6">
                  <c:v>299.6827277429685</c:v>
                </c:pt>
                <c:pt idx="7">
                  <c:v>331.51897053204925</c:v>
                </c:pt>
              </c:numCache>
            </c:numRef>
          </c:val>
        </c:ser>
        <c:gapWidth val="123"/>
        <c:overlap val="-25"/>
        <c:axId val="73360128"/>
        <c:axId val="73361664"/>
      </c:barChart>
      <c:catAx>
        <c:axId val="73360128"/>
        <c:scaling>
          <c:orientation val="minMax"/>
        </c:scaling>
        <c:axPos val="b"/>
        <c:majorTickMark val="none"/>
        <c:tickLblPos val="low"/>
        <c:spPr>
          <a:ln w="25400">
            <a:solidFill>
              <a:srgbClr val="1F497D">
                <a:lumMod val="60000"/>
                <a:lumOff val="40000"/>
              </a:srgbClr>
            </a:solidFill>
          </a:ln>
        </c:spPr>
        <c:txPr>
          <a:bodyPr/>
          <a:lstStyle/>
          <a:p>
            <a:pPr>
              <a:defRPr b="0"/>
            </a:pPr>
            <a:endParaRPr lang="en-US"/>
          </a:p>
        </c:txPr>
        <c:crossAx val="73361664"/>
        <c:crosses val="autoZero"/>
        <c:auto val="1"/>
        <c:lblAlgn val="ctr"/>
        <c:lblOffset val="100"/>
      </c:catAx>
      <c:valAx>
        <c:axId val="73361664"/>
        <c:scaling>
          <c:orientation val="minMax"/>
        </c:scaling>
        <c:axPos val="l"/>
        <c:numFmt formatCode="&quot;$&quot;#,##0" sourceLinked="0"/>
        <c:majorTickMark val="none"/>
        <c:tickLblPos val="nextTo"/>
        <c:spPr>
          <a:ln w="25400">
            <a:solidFill>
              <a:srgbClr val="1F497D">
                <a:lumMod val="60000"/>
                <a:lumOff val="40000"/>
              </a:srgbClr>
            </a:solidFill>
          </a:ln>
        </c:spPr>
        <c:txPr>
          <a:bodyPr/>
          <a:lstStyle/>
          <a:p>
            <a:pPr>
              <a:defRPr b="0"/>
            </a:pPr>
            <a:endParaRPr lang="en-US"/>
          </a:p>
        </c:txPr>
        <c:crossAx val="73360128"/>
        <c:crosses val="autoZero"/>
        <c:crossBetween val="between"/>
      </c:valAx>
    </c:plotArea>
    <c:legend>
      <c:legendPos val="b"/>
      <c:layout>
        <c:manualLayout>
          <c:xMode val="edge"/>
          <c:yMode val="edge"/>
          <c:x val="8.2561132983377097E-2"/>
          <c:y val="0.78886920384951964"/>
          <c:w val="0.84321088668264299"/>
          <c:h val="0.18687605715952171"/>
        </c:manualLayout>
      </c:layout>
      <c:txPr>
        <a:bodyPr/>
        <a:lstStyle/>
        <a:p>
          <a:pPr>
            <a:defRPr sz="1200"/>
          </a:pPr>
          <a:endParaRPr lang="en-US"/>
        </a:p>
      </c:txPr>
    </c:legend>
    <c:plotVisOnly val="1"/>
  </c:chart>
  <c:spPr>
    <a:solidFill>
      <a:prstClr val="white"/>
    </a:solidFill>
  </c:spPr>
  <c:externalData r:id="rId1"/>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2000" b="0"/>
            </a:pPr>
            <a:r>
              <a:rPr lang="en-US" sz="2000" b="0" i="0" baseline="0" dirty="0" smtClean="0"/>
              <a:t>6.b. </a:t>
            </a:r>
            <a:r>
              <a:rPr lang="en-US" sz="2000" b="0" i="0" baseline="0" dirty="0"/>
              <a:t>State Sales Tax with Existing Fuel Tax Rates as a "</a:t>
            </a:r>
            <a:r>
              <a:rPr lang="en-US" sz="2000" b="0" i="0" baseline="0" dirty="0" smtClean="0"/>
              <a:t>Floor” Net </a:t>
            </a:r>
            <a:r>
              <a:rPr lang="en-US" sz="2000" b="0" i="0" baseline="0" dirty="0"/>
              <a:t>Revenue - </a:t>
            </a:r>
            <a:r>
              <a:rPr lang="en-US" sz="2000" b="0" i="0" baseline="0" dirty="0" smtClean="0"/>
              <a:t>$millions</a:t>
            </a:r>
            <a:endParaRPr lang="en-US" sz="2000" b="0" i="0" baseline="0" dirty="0"/>
          </a:p>
        </c:rich>
      </c:tx>
      <c:layout>
        <c:manualLayout>
          <c:xMode val="edge"/>
          <c:yMode val="edge"/>
          <c:x val="0.11749146981627299"/>
          <c:y val="3.4096362954630671E-2"/>
        </c:manualLayout>
      </c:layout>
    </c:title>
    <c:plotArea>
      <c:layout>
        <c:manualLayout>
          <c:layoutTarget val="inner"/>
          <c:xMode val="edge"/>
          <c:yMode val="edge"/>
          <c:x val="6.3217505462985477E-2"/>
          <c:y val="0.24279805925376471"/>
          <c:w val="0.86232874015748062"/>
          <c:h val="0.60688591631968491"/>
        </c:manualLayout>
      </c:layout>
      <c:barChart>
        <c:barDir val="col"/>
        <c:grouping val="clustered"/>
        <c:ser>
          <c:idx val="1"/>
          <c:order val="0"/>
          <c:tx>
            <c:strRef>
              <c:f>'Option 6'!$A$4</c:f>
              <c:strCache>
                <c:ptCount val="1"/>
                <c:pt idx="0">
                  <c:v>6.b 6% Sales Tax to Replace Motor Fuel Sales &amp; SCETS Taxes</c:v>
                </c:pt>
              </c:strCache>
            </c:strRef>
          </c:tx>
          <c:spPr>
            <a:ln>
              <a:solidFill>
                <a:prstClr val="black"/>
              </a:solidFill>
            </a:ln>
          </c:spPr>
          <c:dLbls>
            <c:numFmt formatCode="&quot;$&quot;#,##0" sourceLinked="0"/>
            <c:txPr>
              <a:bodyPr/>
              <a:lstStyle/>
              <a:p>
                <a:pPr>
                  <a:defRPr sz="1100"/>
                </a:pPr>
                <a:endParaRPr lang="en-US"/>
              </a:p>
            </c:txPr>
            <c:showVal val="1"/>
          </c:dLbls>
          <c:cat>
            <c:strRef>
              <c:f>'Option 6'!$B$2:$I$2</c:f>
              <c:strCache>
                <c:ptCount val="8"/>
                <c:pt idx="0">
                  <c:v>2012-13</c:v>
                </c:pt>
                <c:pt idx="1">
                  <c:v>2013-14</c:v>
                </c:pt>
                <c:pt idx="2">
                  <c:v>2014-15</c:v>
                </c:pt>
                <c:pt idx="3">
                  <c:v>2015-16</c:v>
                </c:pt>
                <c:pt idx="4">
                  <c:v>2016-17</c:v>
                </c:pt>
                <c:pt idx="5">
                  <c:v>2017-18</c:v>
                </c:pt>
                <c:pt idx="6">
                  <c:v>2018-19</c:v>
                </c:pt>
                <c:pt idx="7">
                  <c:v>2019-20</c:v>
                </c:pt>
              </c:strCache>
            </c:strRef>
          </c:cat>
          <c:val>
            <c:numRef>
              <c:f>'Option 6'!$B$4:$I$4</c:f>
              <c:numCache>
                <c:formatCode>_("$"* #,##0.0_);_("$"* \(#,##0.0\);_("$"* "-"??_);_(@_)</c:formatCode>
                <c:ptCount val="8"/>
                <c:pt idx="0">
                  <c:v>178.58071779141119</c:v>
                </c:pt>
                <c:pt idx="1">
                  <c:v>181.56319920119759</c:v>
                </c:pt>
                <c:pt idx="2">
                  <c:v>134.37932352941198</c:v>
                </c:pt>
                <c:pt idx="3">
                  <c:v>153.93065895953714</c:v>
                </c:pt>
                <c:pt idx="4">
                  <c:v>151.23243650047129</c:v>
                </c:pt>
                <c:pt idx="5">
                  <c:v>132.64550851357535</c:v>
                </c:pt>
                <c:pt idx="6">
                  <c:v>111.4146407591509</c:v>
                </c:pt>
                <c:pt idx="7">
                  <c:v>42.908260985352094</c:v>
                </c:pt>
              </c:numCache>
            </c:numRef>
          </c:val>
        </c:ser>
        <c:gapWidth val="127"/>
        <c:overlap val="-25"/>
        <c:axId val="73377664"/>
        <c:axId val="73379200"/>
      </c:barChart>
      <c:catAx>
        <c:axId val="73377664"/>
        <c:scaling>
          <c:orientation val="minMax"/>
        </c:scaling>
        <c:axPos val="b"/>
        <c:majorTickMark val="none"/>
        <c:tickLblPos val="nextTo"/>
        <c:spPr>
          <a:ln w="25400">
            <a:solidFill>
              <a:srgbClr val="002060"/>
            </a:solidFill>
          </a:ln>
        </c:spPr>
        <c:crossAx val="73379200"/>
        <c:crosses val="autoZero"/>
        <c:auto val="1"/>
        <c:lblAlgn val="ctr"/>
        <c:lblOffset val="100"/>
      </c:catAx>
      <c:valAx>
        <c:axId val="73379200"/>
        <c:scaling>
          <c:orientation val="minMax"/>
        </c:scaling>
        <c:axPos val="l"/>
        <c:numFmt formatCode="&quot;$&quot;#,##0" sourceLinked="0"/>
        <c:majorTickMark val="none"/>
        <c:tickLblPos val="nextTo"/>
        <c:spPr>
          <a:ln w="25400">
            <a:solidFill>
              <a:srgbClr val="002060"/>
            </a:solidFill>
          </a:ln>
        </c:spPr>
        <c:crossAx val="73377664"/>
        <c:crosses val="autoZero"/>
        <c:crossBetween val="between"/>
      </c:valAx>
    </c:plotArea>
    <c:legend>
      <c:legendPos val="b"/>
      <c:layout>
        <c:manualLayout>
          <c:xMode val="edge"/>
          <c:yMode val="edge"/>
          <c:x val="0.24873326771653581"/>
          <c:y val="0.94146122359705042"/>
          <c:w val="0.50253346456692716"/>
          <c:h val="4.0681633545806908E-2"/>
        </c:manualLayout>
      </c:layout>
      <c:txPr>
        <a:bodyPr/>
        <a:lstStyle/>
        <a:p>
          <a:pPr>
            <a:defRPr sz="1200"/>
          </a:pPr>
          <a:endParaRPr lang="en-US"/>
        </a:p>
      </c:txPr>
    </c:legend>
    <c:plotVisOnly val="1"/>
  </c:chart>
  <c:spPr>
    <a:solidFill>
      <a:prstClr val="white"/>
    </a:solidFill>
  </c:spPr>
  <c:externalData r:id="rId1"/>
</c:chartSpace>
</file>

<file path=ppt/charts/chart17.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2000" b="0">
                <a:solidFill>
                  <a:schemeClr val="tx1"/>
                </a:solidFill>
              </a:defRPr>
            </a:pPr>
            <a:r>
              <a:rPr lang="en-US" sz="2000" b="1" dirty="0" smtClean="0">
                <a:solidFill>
                  <a:schemeClr val="tx1"/>
                </a:solidFill>
              </a:rPr>
              <a:t>8.a</a:t>
            </a:r>
            <a:r>
              <a:rPr lang="en-US" sz="2000" b="1" baseline="0" dirty="0" smtClean="0">
                <a:solidFill>
                  <a:schemeClr val="tx1"/>
                </a:solidFill>
              </a:rPr>
              <a:t> </a:t>
            </a:r>
            <a:r>
              <a:rPr lang="en-US" sz="2000" b="1" dirty="0" smtClean="0">
                <a:solidFill>
                  <a:schemeClr val="tx1"/>
                </a:solidFill>
              </a:rPr>
              <a:t> </a:t>
            </a:r>
            <a:r>
              <a:rPr lang="en-US" sz="2000" b="0" dirty="0">
                <a:solidFill>
                  <a:schemeClr val="tx1"/>
                </a:solidFill>
              </a:rPr>
              <a:t>- Standardize</a:t>
            </a:r>
            <a:r>
              <a:rPr lang="en-US" sz="2000" b="0" baseline="0" dirty="0">
                <a:solidFill>
                  <a:schemeClr val="tx1"/>
                </a:solidFill>
              </a:rPr>
              <a:t> </a:t>
            </a:r>
            <a:r>
              <a:rPr lang="en-US" sz="2000" b="0" dirty="0">
                <a:solidFill>
                  <a:schemeClr val="tx1"/>
                </a:solidFill>
              </a:rPr>
              <a:t>Local</a:t>
            </a:r>
            <a:r>
              <a:rPr lang="en-US" sz="2000" b="0" baseline="0" dirty="0">
                <a:solidFill>
                  <a:schemeClr val="tx1"/>
                </a:solidFill>
              </a:rPr>
              <a:t> </a:t>
            </a:r>
            <a:r>
              <a:rPr lang="en-US" sz="2000" b="0" dirty="0">
                <a:solidFill>
                  <a:schemeClr val="tx1"/>
                </a:solidFill>
              </a:rPr>
              <a:t>Option Fuel Tax </a:t>
            </a:r>
          </a:p>
        </c:rich>
      </c:tx>
      <c:layout>
        <c:manualLayout>
          <c:xMode val="edge"/>
          <c:yMode val="edge"/>
          <c:x val="0.24655011343920993"/>
          <c:y val="3.6373478292623225E-2"/>
        </c:manualLayout>
      </c:layout>
    </c:title>
    <c:plotArea>
      <c:layout>
        <c:manualLayout>
          <c:layoutTarget val="inner"/>
          <c:xMode val="edge"/>
          <c:yMode val="edge"/>
          <c:x val="8.0876929578718004E-2"/>
          <c:y val="0.13239452844872207"/>
          <c:w val="0.90358634725743903"/>
          <c:h val="0.64454949155891961"/>
        </c:manualLayout>
      </c:layout>
      <c:barChart>
        <c:barDir val="col"/>
        <c:grouping val="clustered"/>
        <c:ser>
          <c:idx val="0"/>
          <c:order val="0"/>
          <c:tx>
            <c:strRef>
              <c:f>'Option 8 Local Tax'!$B$4</c:f>
              <c:strCache>
                <c:ptCount val="1"/>
                <c:pt idx="0">
                  <c:v>8.a Apply the 1-5 Cents Local Option Fuel Tax to Diesel @ 5 Cents in all Counties</c:v>
                </c:pt>
              </c:strCache>
            </c:strRef>
          </c:tx>
          <c:spPr>
            <a:ln w="19050" cmpd="sng">
              <a:solidFill>
                <a:prstClr val="black"/>
              </a:solidFill>
            </a:ln>
          </c:spPr>
          <c:dLbls>
            <c:numFmt formatCode="&quot;$&quot;#,##0" sourceLinked="0"/>
            <c:txPr>
              <a:bodyPr/>
              <a:lstStyle/>
              <a:p>
                <a:pPr>
                  <a:defRPr sz="1050"/>
                </a:pPr>
                <a:endParaRPr lang="en-US"/>
              </a:p>
            </c:txPr>
            <c:showVal val="1"/>
          </c:dLbls>
          <c:cat>
            <c:strRef>
              <c:f>'Option 8 Local Tax'!$C$3:$J$3</c:f>
              <c:strCache>
                <c:ptCount val="8"/>
                <c:pt idx="0">
                  <c:v>2012-13</c:v>
                </c:pt>
                <c:pt idx="1">
                  <c:v>2013-14</c:v>
                </c:pt>
                <c:pt idx="2">
                  <c:v>2014-15</c:v>
                </c:pt>
                <c:pt idx="3">
                  <c:v>2015-16</c:v>
                </c:pt>
                <c:pt idx="4">
                  <c:v>2016-17</c:v>
                </c:pt>
                <c:pt idx="5">
                  <c:v>2017-18</c:v>
                </c:pt>
                <c:pt idx="6">
                  <c:v>2018-19</c:v>
                </c:pt>
                <c:pt idx="7">
                  <c:v>2019-20</c:v>
                </c:pt>
              </c:strCache>
            </c:strRef>
          </c:cat>
          <c:val>
            <c:numRef>
              <c:f>'Option 8 Local Tax'!$C$4:$J$4</c:f>
              <c:numCache>
                <c:formatCode>"$"#,##0.0</c:formatCode>
                <c:ptCount val="8"/>
                <c:pt idx="0">
                  <c:v>70.169504423228517</c:v>
                </c:pt>
                <c:pt idx="1">
                  <c:v>73.597491213860579</c:v>
                </c:pt>
                <c:pt idx="2">
                  <c:v>76.343197908331803</c:v>
                </c:pt>
                <c:pt idx="3">
                  <c:v>78.71683332828691</c:v>
                </c:pt>
                <c:pt idx="4">
                  <c:v>81.062675472314339</c:v>
                </c:pt>
                <c:pt idx="5">
                  <c:v>83.209930177051234</c:v>
                </c:pt>
                <c:pt idx="6">
                  <c:v>85.363012504161219</c:v>
                </c:pt>
                <c:pt idx="7">
                  <c:v>87.552405401434058</c:v>
                </c:pt>
              </c:numCache>
            </c:numRef>
          </c:val>
        </c:ser>
        <c:gapWidth val="83"/>
        <c:overlap val="-23"/>
        <c:axId val="73406720"/>
        <c:axId val="73433088"/>
      </c:barChart>
      <c:catAx>
        <c:axId val="73406720"/>
        <c:scaling>
          <c:orientation val="minMax"/>
        </c:scaling>
        <c:axPos val="b"/>
        <c:majorTickMark val="none"/>
        <c:tickLblPos val="low"/>
        <c:spPr>
          <a:ln w="25400">
            <a:solidFill>
              <a:srgbClr val="002060"/>
            </a:solidFill>
          </a:ln>
        </c:spPr>
        <c:txPr>
          <a:bodyPr rot="-60000" anchor="b" anchorCtr="1"/>
          <a:lstStyle/>
          <a:p>
            <a:pPr>
              <a:defRPr/>
            </a:pPr>
            <a:endParaRPr lang="en-US"/>
          </a:p>
        </c:txPr>
        <c:crossAx val="73433088"/>
        <c:crosses val="autoZero"/>
        <c:auto val="1"/>
        <c:lblAlgn val="ctr"/>
        <c:lblOffset val="100"/>
      </c:catAx>
      <c:valAx>
        <c:axId val="73433088"/>
        <c:scaling>
          <c:orientation val="minMax"/>
        </c:scaling>
        <c:axPos val="l"/>
        <c:title>
          <c:tx>
            <c:rich>
              <a:bodyPr/>
              <a:lstStyle/>
              <a:p>
                <a:pPr>
                  <a:defRPr b="0"/>
                </a:pPr>
                <a:r>
                  <a:rPr lang="en-US" b="0" dirty="0" smtClean="0"/>
                  <a:t>$millions</a:t>
                </a:r>
                <a:endParaRPr lang="en-US" b="0" dirty="0"/>
              </a:p>
            </c:rich>
          </c:tx>
        </c:title>
        <c:numFmt formatCode="&quot;$&quot;#,##0" sourceLinked="0"/>
        <c:majorTickMark val="none"/>
        <c:tickLblPos val="nextTo"/>
        <c:spPr>
          <a:ln w="25400">
            <a:solidFill>
              <a:srgbClr val="002060"/>
            </a:solidFill>
          </a:ln>
        </c:spPr>
        <c:crossAx val="73406720"/>
        <c:crosses val="autoZero"/>
        <c:crossBetween val="between"/>
      </c:valAx>
    </c:plotArea>
    <c:legend>
      <c:legendPos val="b"/>
      <c:layout>
        <c:manualLayout>
          <c:xMode val="edge"/>
          <c:yMode val="edge"/>
          <c:x val="0.13429056007829529"/>
          <c:y val="0.86107606623537303"/>
          <c:w val="0.7300063392499665"/>
          <c:h val="0.12679944100042065"/>
        </c:manualLayout>
      </c:layout>
      <c:txPr>
        <a:bodyPr/>
        <a:lstStyle/>
        <a:p>
          <a:pPr>
            <a:defRPr sz="1200"/>
          </a:pPr>
          <a:endParaRPr lang="en-US"/>
        </a:p>
      </c:txPr>
    </c:legend>
    <c:plotVisOnly val="1"/>
  </c:chart>
  <c:spPr>
    <a:solidFill>
      <a:prstClr val="white"/>
    </a:solidFill>
  </c:spPr>
  <c:externalData r:id="rId1"/>
</c:chartSpace>
</file>

<file path=ppt/charts/chart18.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2000" b="0">
                <a:solidFill>
                  <a:schemeClr val="tx1"/>
                </a:solidFill>
              </a:defRPr>
            </a:pPr>
            <a:r>
              <a:rPr lang="en-US" sz="2000" b="0" i="0" baseline="0" dirty="0" smtClean="0">
                <a:solidFill>
                  <a:schemeClr val="tx1"/>
                </a:solidFill>
                <a:latin typeface="+mj-lt"/>
              </a:rPr>
              <a:t>12.b - </a:t>
            </a:r>
            <a:r>
              <a:rPr lang="en-US" sz="2000" b="0" i="0" baseline="0" dirty="0">
                <a:solidFill>
                  <a:schemeClr val="tx1"/>
                </a:solidFill>
                <a:latin typeface="+mj-lt"/>
              </a:rPr>
              <a:t>Sales Tax Options - Vehicle Parts &amp; Accessories</a:t>
            </a:r>
            <a:endParaRPr lang="en-US" sz="2000" b="0" dirty="0">
              <a:solidFill>
                <a:schemeClr val="tx1"/>
              </a:solidFill>
              <a:latin typeface="+mj-lt"/>
            </a:endParaRPr>
          </a:p>
          <a:p>
            <a:pPr>
              <a:defRPr sz="2000" b="0">
                <a:solidFill>
                  <a:schemeClr val="tx1"/>
                </a:solidFill>
              </a:defRPr>
            </a:pPr>
            <a:r>
              <a:rPr lang="en-US" sz="2000" b="0" i="0" baseline="0" dirty="0">
                <a:solidFill>
                  <a:schemeClr val="tx1"/>
                </a:solidFill>
                <a:latin typeface="+mj-lt"/>
              </a:rPr>
              <a:t>STTF and GR Impacts - </a:t>
            </a:r>
            <a:r>
              <a:rPr lang="en-US" sz="2000" b="0" i="0" baseline="0" dirty="0" smtClean="0">
                <a:solidFill>
                  <a:schemeClr val="tx1"/>
                </a:solidFill>
                <a:latin typeface="+mj-lt"/>
              </a:rPr>
              <a:t>$millions</a:t>
            </a:r>
            <a:endParaRPr lang="en-US" sz="2000" b="0" i="0" baseline="0" dirty="0">
              <a:solidFill>
                <a:schemeClr val="tx1"/>
              </a:solidFill>
              <a:latin typeface="+mj-lt"/>
            </a:endParaRPr>
          </a:p>
        </c:rich>
      </c:tx>
    </c:title>
    <c:plotArea>
      <c:layout>
        <c:manualLayout>
          <c:layoutTarget val="inner"/>
          <c:xMode val="edge"/>
          <c:yMode val="edge"/>
          <c:x val="0.1172361111111115"/>
          <c:y val="0.18413718531662554"/>
          <c:w val="0.79896762904636731"/>
          <c:h val="0.6414162546542147"/>
        </c:manualLayout>
      </c:layout>
      <c:barChart>
        <c:barDir val="col"/>
        <c:grouping val="clustered"/>
        <c:ser>
          <c:idx val="2"/>
          <c:order val="0"/>
          <c:tx>
            <c:strRef>
              <c:f>'OPTION 12'!$A$6:$C$6</c:f>
              <c:strCache>
                <c:ptCount val="1"/>
                <c:pt idx="0">
                  <c:v>12.b. Shift Sales Tax on Vehicle Accessories, Parts, Repairs &amp; Services STTF</c:v>
                </c:pt>
              </c:strCache>
            </c:strRef>
          </c:tx>
          <c:spPr>
            <a:ln>
              <a:solidFill>
                <a:schemeClr val="tx1"/>
              </a:solidFill>
            </a:ln>
          </c:spPr>
          <c:dLbls>
            <c:numFmt formatCode="&quot;$&quot;#,##0" sourceLinked="0"/>
            <c:txPr>
              <a:bodyPr rot="0" vert="horz"/>
              <a:lstStyle/>
              <a:p>
                <a:pPr>
                  <a:defRPr sz="1000" b="1"/>
                </a:pPr>
                <a:endParaRPr lang="en-US"/>
              </a:p>
            </c:txPr>
            <c:showVal val="1"/>
          </c:dLbls>
          <c:cat>
            <c:strRef>
              <c:f>'OPTION 12'!$D$3:$K$3</c:f>
              <c:strCache>
                <c:ptCount val="8"/>
                <c:pt idx="0">
                  <c:v>2012-13</c:v>
                </c:pt>
                <c:pt idx="1">
                  <c:v>2013-14</c:v>
                </c:pt>
                <c:pt idx="2">
                  <c:v>2014-15</c:v>
                </c:pt>
                <c:pt idx="3">
                  <c:v>2015-16</c:v>
                </c:pt>
                <c:pt idx="4">
                  <c:v>2016-17</c:v>
                </c:pt>
                <c:pt idx="5">
                  <c:v>2017-18</c:v>
                </c:pt>
                <c:pt idx="6">
                  <c:v>2018-19</c:v>
                </c:pt>
                <c:pt idx="7">
                  <c:v>2019-20</c:v>
                </c:pt>
              </c:strCache>
            </c:strRef>
          </c:cat>
          <c:val>
            <c:numRef>
              <c:f>'OPTION 12'!$D$6:$K$6</c:f>
              <c:numCache>
                <c:formatCode>0</c:formatCode>
                <c:ptCount val="8"/>
                <c:pt idx="0">
                  <c:v>571.11001551916854</c:v>
                </c:pt>
                <c:pt idx="1">
                  <c:v>603.29826665101803</c:v>
                </c:pt>
                <c:pt idx="2">
                  <c:v>635.27287894793244</c:v>
                </c:pt>
                <c:pt idx="3">
                  <c:v>667.03652289530646</c:v>
                </c:pt>
                <c:pt idx="4">
                  <c:v>700.38834904008854</c:v>
                </c:pt>
                <c:pt idx="5">
                  <c:v>735.40776649208738</c:v>
                </c:pt>
                <c:pt idx="6">
                  <c:v>772.17815481670004</c:v>
                </c:pt>
                <c:pt idx="7">
                  <c:v>810.78706255753355</c:v>
                </c:pt>
              </c:numCache>
            </c:numRef>
          </c:val>
        </c:ser>
        <c:ser>
          <c:idx val="3"/>
          <c:order val="1"/>
          <c:tx>
            <c:strRef>
              <c:f>'OPTION 12'!$A$7:$C$7</c:f>
              <c:strCache>
                <c:ptCount val="1"/>
                <c:pt idx="0">
                  <c:v>12.b. Shift Sales Tax on Vehicle Accessories, Parts, Repairs &amp; Services GR</c:v>
                </c:pt>
              </c:strCache>
            </c:strRef>
          </c:tx>
          <c:spPr>
            <a:solidFill>
              <a:schemeClr val="accent3">
                <a:lumMod val="40000"/>
                <a:lumOff val="60000"/>
              </a:schemeClr>
            </a:solidFill>
            <a:ln>
              <a:solidFill>
                <a:schemeClr val="tx1"/>
              </a:solidFill>
            </a:ln>
          </c:spPr>
          <c:dLbls>
            <c:numFmt formatCode="&quot;$&quot;#,##0_);\(&quot;$&quot;#,##0\)" sourceLinked="0"/>
            <c:txPr>
              <a:bodyPr rot="0" vert="horz"/>
              <a:lstStyle/>
              <a:p>
                <a:pPr>
                  <a:defRPr sz="1000" b="1"/>
                </a:pPr>
                <a:endParaRPr lang="en-US"/>
              </a:p>
            </c:txPr>
            <c:showVal val="1"/>
          </c:dLbls>
          <c:cat>
            <c:strRef>
              <c:f>'OPTION 12'!$D$3:$K$3</c:f>
              <c:strCache>
                <c:ptCount val="8"/>
                <c:pt idx="0">
                  <c:v>2012-13</c:v>
                </c:pt>
                <c:pt idx="1">
                  <c:v>2013-14</c:v>
                </c:pt>
                <c:pt idx="2">
                  <c:v>2014-15</c:v>
                </c:pt>
                <c:pt idx="3">
                  <c:v>2015-16</c:v>
                </c:pt>
                <c:pt idx="4">
                  <c:v>2016-17</c:v>
                </c:pt>
                <c:pt idx="5">
                  <c:v>2017-18</c:v>
                </c:pt>
                <c:pt idx="6">
                  <c:v>2018-19</c:v>
                </c:pt>
                <c:pt idx="7">
                  <c:v>2019-20</c:v>
                </c:pt>
              </c:strCache>
            </c:strRef>
          </c:cat>
          <c:val>
            <c:numRef>
              <c:f>'OPTION 12'!$D$7:$K$7</c:f>
              <c:numCache>
                <c:formatCode>0</c:formatCode>
                <c:ptCount val="8"/>
                <c:pt idx="0">
                  <c:v>-571.11001551916854</c:v>
                </c:pt>
                <c:pt idx="1">
                  <c:v>-603.29826665101803</c:v>
                </c:pt>
                <c:pt idx="2">
                  <c:v>-635.27287894793244</c:v>
                </c:pt>
                <c:pt idx="3">
                  <c:v>-667.03652289530646</c:v>
                </c:pt>
                <c:pt idx="4">
                  <c:v>-700.38834904008854</c:v>
                </c:pt>
                <c:pt idx="5">
                  <c:v>-735.40776649208738</c:v>
                </c:pt>
                <c:pt idx="6">
                  <c:v>-772.17815481670004</c:v>
                </c:pt>
                <c:pt idx="7">
                  <c:v>-810.78706255753355</c:v>
                </c:pt>
              </c:numCache>
            </c:numRef>
          </c:val>
        </c:ser>
        <c:gapWidth val="110"/>
        <c:overlap val="-25"/>
        <c:axId val="73446912"/>
        <c:axId val="73448448"/>
      </c:barChart>
      <c:catAx>
        <c:axId val="73446912"/>
        <c:scaling>
          <c:orientation val="minMax"/>
        </c:scaling>
        <c:axPos val="b"/>
        <c:majorTickMark val="none"/>
        <c:tickLblPos val="low"/>
        <c:spPr>
          <a:ln w="25400">
            <a:solidFill>
              <a:srgbClr val="0070C0"/>
            </a:solidFill>
          </a:ln>
        </c:spPr>
        <c:txPr>
          <a:bodyPr/>
          <a:lstStyle/>
          <a:p>
            <a:pPr>
              <a:defRPr b="1"/>
            </a:pPr>
            <a:endParaRPr lang="en-US"/>
          </a:p>
        </c:txPr>
        <c:crossAx val="73448448"/>
        <c:crosses val="autoZero"/>
        <c:auto val="1"/>
        <c:lblAlgn val="ctr"/>
        <c:lblOffset val="0"/>
      </c:catAx>
      <c:valAx>
        <c:axId val="73448448"/>
        <c:scaling>
          <c:orientation val="minMax"/>
        </c:scaling>
        <c:axPos val="l"/>
        <c:numFmt formatCode="&quot;$&quot;#,##0" sourceLinked="0"/>
        <c:majorTickMark val="none"/>
        <c:tickLblPos val="nextTo"/>
        <c:spPr>
          <a:ln w="25400">
            <a:solidFill>
              <a:srgbClr val="0070C0"/>
            </a:solidFill>
          </a:ln>
        </c:spPr>
        <c:txPr>
          <a:bodyPr/>
          <a:lstStyle/>
          <a:p>
            <a:pPr>
              <a:defRPr b="0"/>
            </a:pPr>
            <a:endParaRPr lang="en-US"/>
          </a:p>
        </c:txPr>
        <c:crossAx val="73446912"/>
        <c:crosses val="autoZero"/>
        <c:crossBetween val="between"/>
      </c:valAx>
      <c:spPr>
        <a:noFill/>
        <a:ln w="25400">
          <a:noFill/>
        </a:ln>
      </c:spPr>
    </c:plotArea>
    <c:legend>
      <c:legendPos val="b"/>
      <c:layout>
        <c:manualLayout>
          <c:xMode val="edge"/>
          <c:yMode val="edge"/>
          <c:x val="4.9813867016623131E-2"/>
          <c:y val="0.87030488921442961"/>
          <c:w val="0.88201065438854065"/>
          <c:h val="0.10450131233595801"/>
        </c:manualLayout>
      </c:layout>
      <c:txPr>
        <a:bodyPr/>
        <a:lstStyle/>
        <a:p>
          <a:pPr>
            <a:defRPr sz="1200" b="1"/>
          </a:pPr>
          <a:endParaRPr lang="en-US"/>
        </a:p>
      </c:txPr>
    </c:legend>
    <c:plotVisOnly val="1"/>
  </c:chart>
  <c:spPr>
    <a:solidFill>
      <a:schemeClr val="bg1"/>
    </a:solidFill>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34"/>
  <c:chart>
    <c:title>
      <c:tx>
        <c:rich>
          <a:bodyPr/>
          <a:lstStyle/>
          <a:p>
            <a:pPr>
              <a:defRPr>
                <a:latin typeface="Lucida Sans" pitchFamily="34" charset="0"/>
              </a:defRPr>
            </a:pPr>
            <a:r>
              <a:rPr lang="en-US" sz="1800" b="0" dirty="0" smtClean="0">
                <a:latin typeface="Lucida Sans" pitchFamily="34" charset="0"/>
              </a:rPr>
              <a:t>Variables Affecting</a:t>
            </a:r>
            <a:r>
              <a:rPr lang="en-US" sz="1800" b="0" baseline="0" dirty="0" smtClean="0">
                <a:latin typeface="Lucida Sans" pitchFamily="34" charset="0"/>
              </a:rPr>
              <a:t> T</a:t>
            </a:r>
            <a:r>
              <a:rPr lang="en-US" sz="1800" b="0" dirty="0" smtClean="0">
                <a:latin typeface="Lucida Sans" pitchFamily="34" charset="0"/>
              </a:rPr>
              <a:t>he </a:t>
            </a:r>
            <a:r>
              <a:rPr lang="en-US" sz="1800" b="0" dirty="0">
                <a:latin typeface="Lucida Sans" pitchFamily="34" charset="0"/>
              </a:rPr>
              <a:t>Purchasing Power of </a:t>
            </a:r>
            <a:endParaRPr lang="en-US" sz="1800" b="0" dirty="0" smtClean="0">
              <a:latin typeface="Lucida Sans" pitchFamily="34" charset="0"/>
            </a:endParaRPr>
          </a:p>
          <a:p>
            <a:pPr>
              <a:defRPr>
                <a:latin typeface="Lucida Sans" pitchFamily="34" charset="0"/>
              </a:defRPr>
            </a:pPr>
            <a:r>
              <a:rPr lang="en-US" sz="1800" b="0" dirty="0" smtClean="0">
                <a:latin typeface="Lucida Sans" pitchFamily="34" charset="0"/>
              </a:rPr>
              <a:t>Transportation </a:t>
            </a:r>
            <a:r>
              <a:rPr lang="en-US" sz="1800" b="0" dirty="0">
                <a:latin typeface="Lucida Sans" pitchFamily="34" charset="0"/>
              </a:rPr>
              <a:t>Revenues</a:t>
            </a:r>
            <a:endParaRPr lang="en-US" sz="1600" b="0" dirty="0">
              <a:latin typeface="Lucida Sans" pitchFamily="34" charset="0"/>
            </a:endParaRPr>
          </a:p>
          <a:p>
            <a:pPr>
              <a:defRPr>
                <a:latin typeface="Lucida Sans" pitchFamily="34" charset="0"/>
              </a:defRPr>
            </a:pPr>
            <a:r>
              <a:rPr lang="en-US" sz="1000" b="0" dirty="0" smtClean="0">
                <a:latin typeface="Lucida Sans" pitchFamily="34" charset="0"/>
              </a:rPr>
              <a:t>Sources</a:t>
            </a:r>
            <a:r>
              <a:rPr lang="en-US" sz="1000" b="0" i="0" u="none" strike="noStrike" kern="1200" baseline="0" dirty="0" smtClean="0">
                <a:solidFill>
                  <a:prstClr val="black"/>
                </a:solidFill>
                <a:latin typeface="Lucida Sans" pitchFamily="34" charset="0"/>
                <a:ea typeface="+mn-ea"/>
                <a:cs typeface="+mn-cs"/>
              </a:rPr>
              <a:t>: FDOT 2009 Source Book of Florida Highway Data, Oct 2011 REC </a:t>
            </a:r>
            <a:r>
              <a:rPr lang="en-US" sz="1000" b="0" i="0" u="none" strike="noStrike" kern="1200" baseline="0" dirty="0">
                <a:solidFill>
                  <a:prstClr val="black"/>
                </a:solidFill>
                <a:latin typeface="Lucida Sans" pitchFamily="34" charset="0"/>
                <a:ea typeface="+mn-ea"/>
                <a:cs typeface="+mn-cs"/>
              </a:rPr>
              <a:t>&amp; </a:t>
            </a:r>
            <a:r>
              <a:rPr lang="en-US" sz="1000" b="0" i="0" u="none" strike="noStrike" kern="1200" baseline="0" dirty="0" smtClean="0">
                <a:solidFill>
                  <a:prstClr val="black"/>
                </a:solidFill>
                <a:latin typeface="Lucida Sans" pitchFamily="34" charset="0"/>
                <a:ea typeface="+mn-ea"/>
                <a:cs typeface="+mn-cs"/>
              </a:rPr>
              <a:t>2012-2025 </a:t>
            </a:r>
            <a:r>
              <a:rPr lang="en-US" sz="1000" b="0" i="0" u="none" strike="noStrike" kern="1200" baseline="0" dirty="0">
                <a:solidFill>
                  <a:prstClr val="black"/>
                </a:solidFill>
                <a:latin typeface="Lucida Sans" pitchFamily="34" charset="0"/>
                <a:ea typeface="+mn-ea"/>
                <a:cs typeface="+mn-cs"/>
              </a:rPr>
              <a:t>CAFE Preliminary </a:t>
            </a:r>
            <a:r>
              <a:rPr lang="en-US" sz="1000" b="0" dirty="0">
                <a:latin typeface="Lucida Sans" pitchFamily="34" charset="0"/>
              </a:rPr>
              <a:t>Estimate</a:t>
            </a:r>
          </a:p>
        </c:rich>
      </c:tx>
      <c:layout>
        <c:manualLayout>
          <c:xMode val="edge"/>
          <c:yMode val="edge"/>
          <c:x val="0.10960006561679791"/>
          <c:y val="3.6632356196439356E-2"/>
        </c:manualLayout>
      </c:layout>
    </c:title>
    <c:plotArea>
      <c:layout>
        <c:manualLayout>
          <c:layoutTarget val="inner"/>
          <c:xMode val="edge"/>
          <c:yMode val="edge"/>
          <c:x val="9.0567217559343563E-2"/>
          <c:y val="0.20486799210613224"/>
          <c:w val="0.85874857950449546"/>
          <c:h val="0.63457308577168559"/>
        </c:manualLayout>
      </c:layout>
      <c:lineChart>
        <c:grouping val="standard"/>
        <c:ser>
          <c:idx val="3"/>
          <c:order val="0"/>
          <c:tx>
            <c:strRef>
              <c:f>'chart calcs'!$A$93</c:f>
              <c:strCache>
                <c:ptCount val="1"/>
                <c:pt idx="0">
                  <c:v> Vehicle Miles Traveled (VMT)</c:v>
                </c:pt>
              </c:strCache>
            </c:strRef>
          </c:tx>
          <c:marker>
            <c:symbol val="none"/>
          </c:marker>
          <c:dLbls>
            <c:dLbl>
              <c:idx val="12"/>
              <c:layout/>
              <c:dLblPos val="t"/>
              <c:showVal val="1"/>
            </c:dLbl>
            <c:dLbl>
              <c:idx val="20"/>
              <c:layout/>
              <c:dLblPos val="t"/>
              <c:showVal val="1"/>
            </c:dLbl>
            <c:delete val="1"/>
            <c:txPr>
              <a:bodyPr/>
              <a:lstStyle/>
              <a:p>
                <a:pPr>
                  <a:defRPr sz="1200"/>
                </a:pPr>
                <a:endParaRPr lang="en-US"/>
              </a:p>
            </c:txPr>
            <c:dLblPos val="t"/>
          </c:dLbls>
          <c:cat>
            <c:strRef>
              <c:f>'chart calcs'!$C$1:$W$1</c:f>
              <c:strCache>
                <c:ptCount val="21"/>
                <c:pt idx="0">
                  <c:v>99/00</c:v>
                </c:pt>
                <c:pt idx="1">
                  <c:v>00/01</c:v>
                </c:pt>
                <c:pt idx="2">
                  <c:v>01/02</c:v>
                </c:pt>
                <c:pt idx="3">
                  <c:v>02/03</c:v>
                </c:pt>
                <c:pt idx="4">
                  <c:v>03/04</c:v>
                </c:pt>
                <c:pt idx="5">
                  <c:v>04/05</c:v>
                </c:pt>
                <c:pt idx="6">
                  <c:v>05/06</c:v>
                </c:pt>
                <c:pt idx="7">
                  <c:v>06/07</c:v>
                </c:pt>
                <c:pt idx="8">
                  <c:v>07/08</c:v>
                </c:pt>
                <c:pt idx="9">
                  <c:v>08/09</c:v>
                </c:pt>
                <c:pt idx="10">
                  <c:v>09/10</c:v>
                </c:pt>
                <c:pt idx="11">
                  <c:v>10/11</c:v>
                </c:pt>
                <c:pt idx="12">
                  <c:v>11/12</c:v>
                </c:pt>
                <c:pt idx="13">
                  <c:v>12/13</c:v>
                </c:pt>
                <c:pt idx="14">
                  <c:v>13/14</c:v>
                </c:pt>
                <c:pt idx="15">
                  <c:v>14/15</c:v>
                </c:pt>
                <c:pt idx="16">
                  <c:v>15/16</c:v>
                </c:pt>
                <c:pt idx="17">
                  <c:v>16/17</c:v>
                </c:pt>
                <c:pt idx="18">
                  <c:v>17/18</c:v>
                </c:pt>
                <c:pt idx="19">
                  <c:v>18/19</c:v>
                </c:pt>
                <c:pt idx="20">
                  <c:v>19/20</c:v>
                </c:pt>
              </c:strCache>
            </c:strRef>
          </c:cat>
          <c:val>
            <c:numRef>
              <c:f>'chart calcs'!$C$93:$W$93</c:f>
              <c:numCache>
                <c:formatCode>0%</c:formatCode>
                <c:ptCount val="21"/>
                <c:pt idx="0">
                  <c:v>0</c:v>
                </c:pt>
                <c:pt idx="1">
                  <c:v>9.9830264787206566E-2</c:v>
                </c:pt>
                <c:pt idx="2">
                  <c:v>0.19754636271306544</c:v>
                </c:pt>
                <c:pt idx="3">
                  <c:v>0.29291879032762413</c:v>
                </c:pt>
                <c:pt idx="4">
                  <c:v>0.33852785738650265</c:v>
                </c:pt>
                <c:pt idx="5">
                  <c:v>0.39053590289454165</c:v>
                </c:pt>
                <c:pt idx="6">
                  <c:v>0.42536208487843813</c:v>
                </c:pt>
                <c:pt idx="7">
                  <c:v>0.45090760799823631</c:v>
                </c:pt>
                <c:pt idx="8">
                  <c:v>0.40117137244708251</c:v>
                </c:pt>
                <c:pt idx="9">
                  <c:v>0.33252440222166091</c:v>
                </c:pt>
                <c:pt idx="10">
                  <c:v>0.34084144821338275</c:v>
                </c:pt>
                <c:pt idx="11">
                  <c:v>0.34738020577986989</c:v>
                </c:pt>
                <c:pt idx="12">
                  <c:v>0.33380632431442558</c:v>
                </c:pt>
                <c:pt idx="13">
                  <c:v>0.37597622596520508</c:v>
                </c:pt>
                <c:pt idx="14">
                  <c:v>0.42758752800929295</c:v>
                </c:pt>
                <c:pt idx="15">
                  <c:v>0.48861154251544542</c:v>
                </c:pt>
                <c:pt idx="16">
                  <c:v>0.55682939338701065</c:v>
                </c:pt>
                <c:pt idx="17">
                  <c:v>0.62201951930955013</c:v>
                </c:pt>
                <c:pt idx="18">
                  <c:v>0.68779576331695824</c:v>
                </c:pt>
                <c:pt idx="19">
                  <c:v>0.75401759910326349</c:v>
                </c:pt>
                <c:pt idx="20">
                  <c:v>0.82338405716034324</c:v>
                </c:pt>
              </c:numCache>
            </c:numRef>
          </c:val>
        </c:ser>
        <c:ser>
          <c:idx val="0"/>
          <c:order val="1"/>
          <c:tx>
            <c:strRef>
              <c:f>'chart calcs'!$A$96</c:f>
              <c:strCache>
                <c:ptCount val="1"/>
                <c:pt idx="0">
                  <c:v> Fuel Efficiency (CAFE Adjusted)</c:v>
                </c:pt>
              </c:strCache>
            </c:strRef>
          </c:tx>
          <c:marker>
            <c:symbol val="none"/>
          </c:marker>
          <c:dLbls>
            <c:dLbl>
              <c:idx val="12"/>
              <c:layout/>
              <c:dLblPos val="t"/>
              <c:showVal val="1"/>
            </c:dLbl>
            <c:dLbl>
              <c:idx val="20"/>
              <c:layout/>
              <c:dLblPos val="t"/>
              <c:showVal val="1"/>
            </c:dLbl>
            <c:delete val="1"/>
            <c:txPr>
              <a:bodyPr/>
              <a:lstStyle/>
              <a:p>
                <a:pPr>
                  <a:defRPr sz="1200"/>
                </a:pPr>
                <a:endParaRPr lang="en-US"/>
              </a:p>
            </c:txPr>
            <c:dLblPos val="t"/>
          </c:dLbls>
          <c:cat>
            <c:strRef>
              <c:f>'chart calcs'!$C$1:$W$1</c:f>
              <c:strCache>
                <c:ptCount val="21"/>
                <c:pt idx="0">
                  <c:v>99/00</c:v>
                </c:pt>
                <c:pt idx="1">
                  <c:v>00/01</c:v>
                </c:pt>
                <c:pt idx="2">
                  <c:v>01/02</c:v>
                </c:pt>
                <c:pt idx="3">
                  <c:v>02/03</c:v>
                </c:pt>
                <c:pt idx="4">
                  <c:v>03/04</c:v>
                </c:pt>
                <c:pt idx="5">
                  <c:v>04/05</c:v>
                </c:pt>
                <c:pt idx="6">
                  <c:v>05/06</c:v>
                </c:pt>
                <c:pt idx="7">
                  <c:v>06/07</c:v>
                </c:pt>
                <c:pt idx="8">
                  <c:v>07/08</c:v>
                </c:pt>
                <c:pt idx="9">
                  <c:v>08/09</c:v>
                </c:pt>
                <c:pt idx="10">
                  <c:v>09/10</c:v>
                </c:pt>
                <c:pt idx="11">
                  <c:v>10/11</c:v>
                </c:pt>
                <c:pt idx="12">
                  <c:v>11/12</c:v>
                </c:pt>
                <c:pt idx="13">
                  <c:v>12/13</c:v>
                </c:pt>
                <c:pt idx="14">
                  <c:v>13/14</c:v>
                </c:pt>
                <c:pt idx="15">
                  <c:v>14/15</c:v>
                </c:pt>
                <c:pt idx="16">
                  <c:v>15/16</c:v>
                </c:pt>
                <c:pt idx="17">
                  <c:v>16/17</c:v>
                </c:pt>
                <c:pt idx="18">
                  <c:v>17/18</c:v>
                </c:pt>
                <c:pt idx="19">
                  <c:v>18/19</c:v>
                </c:pt>
                <c:pt idx="20">
                  <c:v>19/20</c:v>
                </c:pt>
              </c:strCache>
            </c:strRef>
          </c:cat>
          <c:val>
            <c:numRef>
              <c:f>'chart calcs'!$C$96:$W$96</c:f>
              <c:numCache>
                <c:formatCode>0%</c:formatCode>
                <c:ptCount val="21"/>
                <c:pt idx="0">
                  <c:v>0</c:v>
                </c:pt>
                <c:pt idx="1">
                  <c:v>7.9914734319297451E-2</c:v>
                </c:pt>
                <c:pt idx="2">
                  <c:v>0.14739560708165858</c:v>
                </c:pt>
                <c:pt idx="3">
                  <c:v>0.20609874571017789</c:v>
                </c:pt>
                <c:pt idx="4">
                  <c:v>0.19644029729608242</c:v>
                </c:pt>
                <c:pt idx="5">
                  <c:v>0.1879891549337484</c:v>
                </c:pt>
                <c:pt idx="6">
                  <c:v>0.20066586847724874</c:v>
                </c:pt>
                <c:pt idx="7">
                  <c:v>0.22601929556424999</c:v>
                </c:pt>
                <c:pt idx="8">
                  <c:v>0.21454988807251174</c:v>
                </c:pt>
                <c:pt idx="9">
                  <c:v>0.22964121371953533</c:v>
                </c:pt>
                <c:pt idx="10">
                  <c:v>0.22843390766777341</c:v>
                </c:pt>
                <c:pt idx="11">
                  <c:v>0.2314521727971785</c:v>
                </c:pt>
                <c:pt idx="12">
                  <c:v>0.25122599484877928</c:v>
                </c:pt>
                <c:pt idx="13">
                  <c:v>0.28545648701803988</c:v>
                </c:pt>
                <c:pt idx="14">
                  <c:v>0.31931842859790427</c:v>
                </c:pt>
                <c:pt idx="15">
                  <c:v>0.35898742706928416</c:v>
                </c:pt>
                <c:pt idx="16">
                  <c:v>0.40658863654784716</c:v>
                </c:pt>
                <c:pt idx="17">
                  <c:v>0.46317482307853147</c:v>
                </c:pt>
                <c:pt idx="18">
                  <c:v>0.52881875123732558</c:v>
                </c:pt>
                <c:pt idx="19">
                  <c:v>0.60292253499936777</c:v>
                </c:pt>
                <c:pt idx="20">
                  <c:v>0.68834605337995713</c:v>
                </c:pt>
              </c:numCache>
            </c:numRef>
          </c:val>
        </c:ser>
        <c:ser>
          <c:idx val="2"/>
          <c:order val="2"/>
          <c:tx>
            <c:strRef>
              <c:f>'chart calcs'!$A$94</c:f>
              <c:strCache>
                <c:ptCount val="1"/>
                <c:pt idx="0">
                  <c:v> Inflation (CPI)</c:v>
                </c:pt>
              </c:strCache>
            </c:strRef>
          </c:tx>
          <c:marker>
            <c:symbol val="none"/>
          </c:marker>
          <c:dLbls>
            <c:dLbl>
              <c:idx val="20"/>
              <c:layout>
                <c:manualLayout>
                  <c:x val="-2.5862068965517241E-2"/>
                  <c:y val="-3.292181069958848E-2"/>
                </c:manualLayout>
              </c:layout>
              <c:showVal val="1"/>
            </c:dLbl>
            <c:delete val="1"/>
            <c:txPr>
              <a:bodyPr/>
              <a:lstStyle/>
              <a:p>
                <a:pPr>
                  <a:defRPr sz="1200"/>
                </a:pPr>
                <a:endParaRPr lang="en-US"/>
              </a:p>
            </c:txPr>
          </c:dLbls>
          <c:cat>
            <c:strRef>
              <c:f>'chart calcs'!$C$1:$W$1</c:f>
              <c:strCache>
                <c:ptCount val="21"/>
                <c:pt idx="0">
                  <c:v>99/00</c:v>
                </c:pt>
                <c:pt idx="1">
                  <c:v>00/01</c:v>
                </c:pt>
                <c:pt idx="2">
                  <c:v>01/02</c:v>
                </c:pt>
                <c:pt idx="3">
                  <c:v>02/03</c:v>
                </c:pt>
                <c:pt idx="4">
                  <c:v>03/04</c:v>
                </c:pt>
                <c:pt idx="5">
                  <c:v>04/05</c:v>
                </c:pt>
                <c:pt idx="6">
                  <c:v>05/06</c:v>
                </c:pt>
                <c:pt idx="7">
                  <c:v>06/07</c:v>
                </c:pt>
                <c:pt idx="8">
                  <c:v>07/08</c:v>
                </c:pt>
                <c:pt idx="9">
                  <c:v>08/09</c:v>
                </c:pt>
                <c:pt idx="10">
                  <c:v>09/10</c:v>
                </c:pt>
                <c:pt idx="11">
                  <c:v>10/11</c:v>
                </c:pt>
                <c:pt idx="12">
                  <c:v>11/12</c:v>
                </c:pt>
                <c:pt idx="13">
                  <c:v>12/13</c:v>
                </c:pt>
                <c:pt idx="14">
                  <c:v>13/14</c:v>
                </c:pt>
                <c:pt idx="15">
                  <c:v>14/15</c:v>
                </c:pt>
                <c:pt idx="16">
                  <c:v>15/16</c:v>
                </c:pt>
                <c:pt idx="17">
                  <c:v>16/17</c:v>
                </c:pt>
                <c:pt idx="18">
                  <c:v>17/18</c:v>
                </c:pt>
                <c:pt idx="19">
                  <c:v>18/19</c:v>
                </c:pt>
                <c:pt idx="20">
                  <c:v>19/20</c:v>
                </c:pt>
              </c:strCache>
            </c:strRef>
          </c:cat>
          <c:val>
            <c:numRef>
              <c:f>'chart calcs'!$C$94:$W$94</c:f>
              <c:numCache>
                <c:formatCode>0%</c:formatCode>
                <c:ptCount val="21"/>
                <c:pt idx="0">
                  <c:v>0</c:v>
                </c:pt>
                <c:pt idx="1">
                  <c:v>3.426039872015775E-2</c:v>
                </c:pt>
                <c:pt idx="2">
                  <c:v>5.2571991139551924E-2</c:v>
                </c:pt>
                <c:pt idx="3">
                  <c:v>7.5707605217819524E-2</c:v>
                </c:pt>
                <c:pt idx="4">
                  <c:v>9.9237016982525197E-2</c:v>
                </c:pt>
                <c:pt idx="5">
                  <c:v>0.13231602264336684</c:v>
                </c:pt>
                <c:pt idx="6">
                  <c:v>0.17543686930839339</c:v>
                </c:pt>
                <c:pt idx="7">
                  <c:v>0.20583509721880366</c:v>
                </c:pt>
                <c:pt idx="8">
                  <c:v>0.25051735171055878</c:v>
                </c:pt>
                <c:pt idx="9">
                  <c:v>0.26797587989170657</c:v>
                </c:pt>
                <c:pt idx="10">
                  <c:v>0.28024661580113225</c:v>
                </c:pt>
                <c:pt idx="11">
                  <c:v>0.31666256460743425</c:v>
                </c:pt>
                <c:pt idx="12">
                  <c:v>0.34501599803101168</c:v>
                </c:pt>
                <c:pt idx="13">
                  <c:v>0.36982525227664415</c:v>
                </c:pt>
                <c:pt idx="14">
                  <c:v>0.39640659611124968</c:v>
                </c:pt>
                <c:pt idx="15">
                  <c:v>0.42416933300516857</c:v>
                </c:pt>
                <c:pt idx="16">
                  <c:v>0.45488555254737895</c:v>
                </c:pt>
                <c:pt idx="17">
                  <c:v>0.48501107555993211</c:v>
                </c:pt>
                <c:pt idx="18">
                  <c:v>0.51454590204282535</c:v>
                </c:pt>
                <c:pt idx="19">
                  <c:v>0.5434900319960615</c:v>
                </c:pt>
                <c:pt idx="20">
                  <c:v>0.57066207236032485</c:v>
                </c:pt>
              </c:numCache>
            </c:numRef>
          </c:val>
        </c:ser>
        <c:ser>
          <c:idx val="1"/>
          <c:order val="3"/>
          <c:tx>
            <c:strRef>
              <c:f>'chart calcs'!$A$98</c:f>
              <c:strCache>
                <c:ptCount val="1"/>
                <c:pt idx="0">
                  <c:v> Highway Fuel Use (CAFE Adjusted)</c:v>
                </c:pt>
              </c:strCache>
            </c:strRef>
          </c:tx>
          <c:spPr>
            <a:ln>
              <a:solidFill>
                <a:srgbClr val="C00000"/>
              </a:solidFill>
            </a:ln>
          </c:spPr>
          <c:marker>
            <c:symbol val="none"/>
          </c:marker>
          <c:dLbls>
            <c:dLbl>
              <c:idx val="12"/>
              <c:layout/>
              <c:dLblPos val="t"/>
              <c:showVal val="1"/>
            </c:dLbl>
            <c:dLbl>
              <c:idx val="20"/>
              <c:layout/>
              <c:dLblPos val="t"/>
              <c:showVal val="1"/>
            </c:dLbl>
            <c:delete val="1"/>
            <c:txPr>
              <a:bodyPr/>
              <a:lstStyle/>
              <a:p>
                <a:pPr>
                  <a:defRPr sz="1200"/>
                </a:pPr>
                <a:endParaRPr lang="en-US"/>
              </a:p>
            </c:txPr>
            <c:dLblPos val="t"/>
          </c:dLbls>
          <c:cat>
            <c:strRef>
              <c:f>'chart calcs'!$C$1:$W$1</c:f>
              <c:strCache>
                <c:ptCount val="21"/>
                <c:pt idx="0">
                  <c:v>99/00</c:v>
                </c:pt>
                <c:pt idx="1">
                  <c:v>00/01</c:v>
                </c:pt>
                <c:pt idx="2">
                  <c:v>01/02</c:v>
                </c:pt>
                <c:pt idx="3">
                  <c:v>02/03</c:v>
                </c:pt>
                <c:pt idx="4">
                  <c:v>03/04</c:v>
                </c:pt>
                <c:pt idx="5">
                  <c:v>04/05</c:v>
                </c:pt>
                <c:pt idx="6">
                  <c:v>05/06</c:v>
                </c:pt>
                <c:pt idx="7">
                  <c:v>06/07</c:v>
                </c:pt>
                <c:pt idx="8">
                  <c:v>07/08</c:v>
                </c:pt>
                <c:pt idx="9">
                  <c:v>08/09</c:v>
                </c:pt>
                <c:pt idx="10">
                  <c:v>09/10</c:v>
                </c:pt>
                <c:pt idx="11">
                  <c:v>10/11</c:v>
                </c:pt>
                <c:pt idx="12">
                  <c:v>11/12</c:v>
                </c:pt>
                <c:pt idx="13">
                  <c:v>12/13</c:v>
                </c:pt>
                <c:pt idx="14">
                  <c:v>13/14</c:v>
                </c:pt>
                <c:pt idx="15">
                  <c:v>14/15</c:v>
                </c:pt>
                <c:pt idx="16">
                  <c:v>15/16</c:v>
                </c:pt>
                <c:pt idx="17">
                  <c:v>16/17</c:v>
                </c:pt>
                <c:pt idx="18">
                  <c:v>17/18</c:v>
                </c:pt>
                <c:pt idx="19">
                  <c:v>18/19</c:v>
                </c:pt>
                <c:pt idx="20">
                  <c:v>19/20</c:v>
                </c:pt>
              </c:strCache>
            </c:strRef>
          </c:cat>
          <c:val>
            <c:numRef>
              <c:f>'chart calcs'!$C$98:$W$98</c:f>
              <c:numCache>
                <c:formatCode>0%</c:formatCode>
                <c:ptCount val="21"/>
                <c:pt idx="0">
                  <c:v>0</c:v>
                </c:pt>
                <c:pt idx="1">
                  <c:v>1.8441761960459185E-2</c:v>
                </c:pt>
                <c:pt idx="2">
                  <c:v>4.3708338538058812E-2</c:v>
                </c:pt>
                <c:pt idx="3">
                  <c:v>7.1984192775462266E-2</c:v>
                </c:pt>
                <c:pt idx="4">
                  <c:v>0.11875858779709492</c:v>
                </c:pt>
                <c:pt idx="5">
                  <c:v>0.17049545201621663</c:v>
                </c:pt>
                <c:pt idx="6">
                  <c:v>0.18714300314554691</c:v>
                </c:pt>
                <c:pt idx="7">
                  <c:v>0.18342966807099659</c:v>
                </c:pt>
                <c:pt idx="8">
                  <c:v>0.15365485288606792</c:v>
                </c:pt>
                <c:pt idx="9">
                  <c:v>8.366927470730505E-2</c:v>
                </c:pt>
                <c:pt idx="10">
                  <c:v>9.1504752387549862E-2</c:v>
                </c:pt>
                <c:pt idx="11">
                  <c:v>9.4139289810472288E-2</c:v>
                </c:pt>
                <c:pt idx="12">
                  <c:v>6.5999531503998884E-2</c:v>
                </c:pt>
                <c:pt idx="13">
                  <c:v>7.0418360995748996E-2</c:v>
                </c:pt>
                <c:pt idx="14">
                  <c:v>8.2064418312151804E-2</c:v>
                </c:pt>
                <c:pt idx="15">
                  <c:v>9.5382865848658308E-2</c:v>
                </c:pt>
                <c:pt idx="16">
                  <c:v>0.10681215028716309</c:v>
                </c:pt>
                <c:pt idx="17">
                  <c:v>0.10856166585535312</c:v>
                </c:pt>
                <c:pt idx="18">
                  <c:v>0.10398682770666359</c:v>
                </c:pt>
                <c:pt idx="19">
                  <c:v>9.4262237135468052E-2</c:v>
                </c:pt>
                <c:pt idx="20">
                  <c:v>7.9982420375283345E-2</c:v>
                </c:pt>
              </c:numCache>
            </c:numRef>
          </c:val>
        </c:ser>
        <c:marker val="1"/>
        <c:axId val="113778688"/>
        <c:axId val="113780608"/>
      </c:lineChart>
      <c:catAx>
        <c:axId val="113778688"/>
        <c:scaling>
          <c:orientation val="minMax"/>
        </c:scaling>
        <c:axPos val="b"/>
        <c:majorTickMark val="none"/>
        <c:tickLblPos val="nextTo"/>
        <c:spPr>
          <a:ln w="25400">
            <a:solidFill>
              <a:srgbClr val="4F81BD"/>
            </a:solidFill>
          </a:ln>
        </c:spPr>
        <c:txPr>
          <a:bodyPr rot="0"/>
          <a:lstStyle/>
          <a:p>
            <a:pPr>
              <a:defRPr sz="1200"/>
            </a:pPr>
            <a:endParaRPr lang="en-US"/>
          </a:p>
        </c:txPr>
        <c:crossAx val="113780608"/>
        <c:crosses val="autoZero"/>
        <c:auto val="1"/>
        <c:lblAlgn val="ctr"/>
        <c:lblOffset val="100"/>
        <c:tickLblSkip val="2"/>
        <c:tickMarkSkip val="1"/>
      </c:catAx>
      <c:valAx>
        <c:axId val="113780608"/>
        <c:scaling>
          <c:orientation val="minMax"/>
        </c:scaling>
        <c:axPos val="l"/>
        <c:title>
          <c:tx>
            <c:rich>
              <a:bodyPr rot="-5400000" vert="horz"/>
              <a:lstStyle/>
              <a:p>
                <a:pPr>
                  <a:defRPr sz="1100"/>
                </a:pPr>
                <a:r>
                  <a:rPr lang="en-US" sz="1100" dirty="0"/>
                  <a:t>Percent</a:t>
                </a:r>
                <a:r>
                  <a:rPr lang="en-US" sz="1100" baseline="0" dirty="0"/>
                  <a:t> Increase</a:t>
                </a:r>
                <a:endParaRPr lang="en-US" sz="1100" dirty="0"/>
              </a:p>
            </c:rich>
          </c:tx>
          <c:layout/>
        </c:title>
        <c:numFmt formatCode="0%" sourceLinked="0"/>
        <c:majorTickMark val="none"/>
        <c:tickLblPos val="nextTo"/>
        <c:spPr>
          <a:ln w="25400">
            <a:solidFill>
              <a:schemeClr val="accent1"/>
            </a:solidFill>
          </a:ln>
        </c:spPr>
        <c:txPr>
          <a:bodyPr/>
          <a:lstStyle/>
          <a:p>
            <a:pPr>
              <a:defRPr sz="1200"/>
            </a:pPr>
            <a:endParaRPr lang="en-US"/>
          </a:p>
        </c:txPr>
        <c:crossAx val="113778688"/>
        <c:crosses val="autoZero"/>
        <c:crossBetween val="midCat"/>
      </c:valAx>
      <c:spPr>
        <a:noFill/>
      </c:spPr>
    </c:plotArea>
    <c:legend>
      <c:legendPos val="b"/>
      <c:layout>
        <c:manualLayout>
          <c:xMode val="edge"/>
          <c:yMode val="edge"/>
          <c:x val="0.14031605424321961"/>
          <c:y val="0.90284381620972243"/>
          <c:w val="0.69178160542432265"/>
          <c:h val="9.6858773677386725E-2"/>
        </c:manualLayout>
      </c:layout>
      <c:txPr>
        <a:bodyPr/>
        <a:lstStyle/>
        <a:p>
          <a:pPr>
            <a:defRPr sz="1400"/>
          </a:pPr>
          <a:endParaRPr lang="en-US"/>
        </a:p>
      </c:txPr>
    </c:legend>
    <c:plotVisOnly val="1"/>
  </c:chart>
  <c:spPr>
    <a:ln>
      <a:noFill/>
    </a:ln>
  </c:sp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style val="18"/>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1800" b="1" i="0" u="none" strike="noStrike" kern="1200" baseline="0">
                <a:solidFill>
                  <a:sysClr val="windowText" lastClr="000000"/>
                </a:solidFill>
                <a:latin typeface="+mn-lt"/>
                <a:ea typeface="+mn-ea"/>
                <a:cs typeface="+mn-cs"/>
              </a:defRPr>
            </a:pPr>
            <a:r>
              <a:rPr lang="en-US" sz="1800" b="0" i="0" u="none" strike="noStrike" kern="1200" baseline="0" dirty="0">
                <a:solidFill>
                  <a:sysClr val="windowText" lastClr="000000"/>
                </a:solidFill>
                <a:latin typeface="Lucida Sans" pitchFamily="34" charset="0"/>
                <a:ea typeface="+mn-ea"/>
                <a:cs typeface="+mn-cs"/>
              </a:rPr>
              <a:t>State Transportation Taxes &amp; Fees </a:t>
            </a:r>
          </a:p>
          <a:p>
            <a:pPr marL="0" marR="0" indent="0" algn="ctr" defTabSz="914400" rtl="0" eaLnBrk="1" fontAlgn="auto" latinLnBrk="0" hangingPunct="1">
              <a:lnSpc>
                <a:spcPct val="100000"/>
              </a:lnSpc>
              <a:spcBef>
                <a:spcPts val="0"/>
              </a:spcBef>
              <a:spcAft>
                <a:spcPts val="0"/>
              </a:spcAft>
              <a:buClrTx/>
              <a:buSzTx/>
              <a:buFontTx/>
              <a:buNone/>
              <a:tabLst/>
              <a:defRPr sz="1800" b="1" i="0" u="none" strike="noStrike" kern="1200" baseline="0">
                <a:solidFill>
                  <a:sysClr val="windowText" lastClr="000000"/>
                </a:solidFill>
                <a:latin typeface="+mn-lt"/>
                <a:ea typeface="+mn-ea"/>
                <a:cs typeface="+mn-cs"/>
              </a:defRPr>
            </a:pPr>
            <a:r>
              <a:rPr lang="en-US" sz="1800" b="0" i="0" u="none" strike="noStrike" kern="1200" baseline="0" dirty="0">
                <a:solidFill>
                  <a:sysClr val="windowText" lastClr="000000"/>
                </a:solidFill>
                <a:latin typeface="Lucida Sans" pitchFamily="34" charset="0"/>
                <a:ea typeface="+mn-ea"/>
                <a:cs typeface="+mn-cs"/>
              </a:rPr>
              <a:t>$12.1 Billion In Lost Purchasing Power </a:t>
            </a:r>
          </a:p>
          <a:p>
            <a:pPr marL="0" marR="0" indent="0" algn="ctr" defTabSz="914400" rtl="0" eaLnBrk="1" fontAlgn="auto" latinLnBrk="0" hangingPunct="1">
              <a:lnSpc>
                <a:spcPct val="100000"/>
              </a:lnSpc>
              <a:spcBef>
                <a:spcPts val="0"/>
              </a:spcBef>
              <a:spcAft>
                <a:spcPts val="0"/>
              </a:spcAft>
              <a:buClrTx/>
              <a:buSzTx/>
              <a:buFontTx/>
              <a:buNone/>
              <a:tabLst/>
              <a:defRPr sz="1800" b="1" i="0" u="none" strike="noStrike" kern="1200" baseline="0">
                <a:solidFill>
                  <a:sysClr val="windowText" lastClr="000000"/>
                </a:solidFill>
                <a:latin typeface="+mn-lt"/>
                <a:ea typeface="+mn-ea"/>
                <a:cs typeface="+mn-cs"/>
              </a:defRPr>
            </a:pPr>
            <a:r>
              <a:rPr lang="en-US" sz="1400" b="0" i="0" u="none" strike="noStrike" kern="1200" baseline="0" dirty="0">
                <a:solidFill>
                  <a:sysClr val="windowText" lastClr="000000"/>
                </a:solidFill>
                <a:latin typeface="Lucida Sans" pitchFamily="34" charset="0"/>
                <a:ea typeface="+mn-ea"/>
                <a:cs typeface="+mn-cs"/>
              </a:rPr>
              <a:t>In Current $ - Adjusted for Growth In Vehicle Miles Traveled</a:t>
            </a:r>
          </a:p>
        </c:rich>
      </c:tx>
      <c:layout>
        <c:manualLayout>
          <c:xMode val="edge"/>
          <c:yMode val="edge"/>
          <c:x val="0.17611253280839917"/>
          <c:y val="3.3762863300449503E-2"/>
        </c:manualLayout>
      </c:layout>
    </c:title>
    <c:plotArea>
      <c:layout>
        <c:manualLayout>
          <c:layoutTarget val="inner"/>
          <c:xMode val="edge"/>
          <c:yMode val="edge"/>
          <c:x val="0.12455741469816251"/>
          <c:y val="0.21265941022078122"/>
          <c:w val="0.75828357392825896"/>
          <c:h val="0.55837548247645563"/>
        </c:manualLayout>
      </c:layout>
      <c:areaChart>
        <c:grouping val="stacked"/>
        <c:ser>
          <c:idx val="0"/>
          <c:order val="0"/>
          <c:tx>
            <c:strRef>
              <c:f>'chart calcs'!$A$69</c:f>
              <c:strCache>
                <c:ptCount val="1"/>
                <c:pt idx="0">
                  <c:v>Non-Indexed Taxes, Fees &amp; Surcharges</c:v>
                </c:pt>
              </c:strCache>
            </c:strRef>
          </c:tx>
          <c:cat>
            <c:strRef>
              <c:f>'chart calcs'!$P$84:$W$84</c:f>
              <c:strCache>
                <c:ptCount val="8"/>
                <c:pt idx="0">
                  <c:v>12/13</c:v>
                </c:pt>
                <c:pt idx="1">
                  <c:v>13/14</c:v>
                </c:pt>
                <c:pt idx="2">
                  <c:v>14/15</c:v>
                </c:pt>
                <c:pt idx="3">
                  <c:v>15/16</c:v>
                </c:pt>
                <c:pt idx="4">
                  <c:v>16/17</c:v>
                </c:pt>
                <c:pt idx="5">
                  <c:v>17/18</c:v>
                </c:pt>
                <c:pt idx="6">
                  <c:v>18/19</c:v>
                </c:pt>
                <c:pt idx="7">
                  <c:v>19/20</c:v>
                </c:pt>
              </c:strCache>
            </c:strRef>
          </c:cat>
          <c:val>
            <c:numRef>
              <c:f>'chart calcs'!$C$69:$W$69</c:f>
              <c:numCache>
                <c:formatCode>_("$"* #,##0_);_("$"* \(#,##0\);_("$"* "-"??_);_(@_)</c:formatCode>
                <c:ptCount val="21"/>
                <c:pt idx="0">
                  <c:v>971.90856017720876</c:v>
                </c:pt>
                <c:pt idx="1">
                  <c:v>993.81280281757142</c:v>
                </c:pt>
                <c:pt idx="2">
                  <c:v>1005.1470046298465</c:v>
                </c:pt>
                <c:pt idx="3">
                  <c:v>986.65484830458058</c:v>
                </c:pt>
                <c:pt idx="4">
                  <c:v>1041.2755362500559</c:v>
                </c:pt>
                <c:pt idx="5">
                  <c:v>1058.1323827326858</c:v>
                </c:pt>
                <c:pt idx="6">
                  <c:v>1133.1696134679005</c:v>
                </c:pt>
                <c:pt idx="7">
                  <c:v>1102.7070108676573</c:v>
                </c:pt>
                <c:pt idx="8">
                  <c:v>1019.100339864259</c:v>
                </c:pt>
                <c:pt idx="9">
                  <c:v>923.17798914784225</c:v>
                </c:pt>
                <c:pt idx="10">
                  <c:v>844.2551948019476</c:v>
                </c:pt>
                <c:pt idx="11">
                  <c:v>819.06621803499195</c:v>
                </c:pt>
                <c:pt idx="12">
                  <c:v>812.19999999999993</c:v>
                </c:pt>
                <c:pt idx="13">
                  <c:v>839.61306597671455</c:v>
                </c:pt>
                <c:pt idx="14">
                  <c:v>849.05901015228346</c:v>
                </c:pt>
                <c:pt idx="15">
                  <c:v>860.46233927830804</c:v>
                </c:pt>
                <c:pt idx="16">
                  <c:v>869.3831912302079</c:v>
                </c:pt>
                <c:pt idx="17">
                  <c:v>876.29176610978504</c:v>
                </c:pt>
                <c:pt idx="18">
                  <c:v>878.1191887675518</c:v>
                </c:pt>
                <c:pt idx="19">
                  <c:v>876.9020665901262</c:v>
                </c:pt>
                <c:pt idx="20">
                  <c:v>880.05750282060808</c:v>
                </c:pt>
              </c:numCache>
            </c:numRef>
          </c:val>
        </c:ser>
        <c:ser>
          <c:idx val="2"/>
          <c:order val="1"/>
          <c:tx>
            <c:strRef>
              <c:f>'chart calcs'!$A$68</c:f>
              <c:strCache>
                <c:ptCount val="1"/>
                <c:pt idx="0">
                  <c:v>Indexed Motor Fuel Taxes</c:v>
                </c:pt>
              </c:strCache>
            </c:strRef>
          </c:tx>
          <c:cat>
            <c:strRef>
              <c:f>'chart calcs'!$P$84:$W$84</c:f>
              <c:strCache>
                <c:ptCount val="8"/>
                <c:pt idx="0">
                  <c:v>12/13</c:v>
                </c:pt>
                <c:pt idx="1">
                  <c:v>13/14</c:v>
                </c:pt>
                <c:pt idx="2">
                  <c:v>14/15</c:v>
                </c:pt>
                <c:pt idx="3">
                  <c:v>15/16</c:v>
                </c:pt>
                <c:pt idx="4">
                  <c:v>16/17</c:v>
                </c:pt>
                <c:pt idx="5">
                  <c:v>17/18</c:v>
                </c:pt>
                <c:pt idx="6">
                  <c:v>18/19</c:v>
                </c:pt>
                <c:pt idx="7">
                  <c:v>19/20</c:v>
                </c:pt>
              </c:strCache>
            </c:strRef>
          </c:cat>
          <c:val>
            <c:numRef>
              <c:f>'chart calcs'!$C$68:$W$68</c:f>
              <c:numCache>
                <c:formatCode>_("$"* #,##0_);_("$"* \(#,##0\);_("$"* "-"??_);_(@_)</c:formatCode>
                <c:ptCount val="21"/>
                <c:pt idx="0">
                  <c:v>1511.5289785872505</c:v>
                </c:pt>
                <c:pt idx="1">
                  <c:v>1603.8593689020036</c:v>
                </c:pt>
                <c:pt idx="2">
                  <c:v>1721.1193752046008</c:v>
                </c:pt>
                <c:pt idx="3">
                  <c:v>1781.255223539102</c:v>
                </c:pt>
                <c:pt idx="4">
                  <c:v>1855.8197483319148</c:v>
                </c:pt>
                <c:pt idx="5">
                  <c:v>1876.0824935877934</c:v>
                </c:pt>
                <c:pt idx="6">
                  <c:v>1944.9140583776536</c:v>
                </c:pt>
                <c:pt idx="7">
                  <c:v>1954.3323424450948</c:v>
                </c:pt>
                <c:pt idx="8">
                  <c:v>1877.0806471040685</c:v>
                </c:pt>
                <c:pt idx="9">
                  <c:v>1795.6517293226077</c:v>
                </c:pt>
                <c:pt idx="10">
                  <c:v>1829.2896281597232</c:v>
                </c:pt>
                <c:pt idx="11">
                  <c:v>1790.6475100942125</c:v>
                </c:pt>
                <c:pt idx="12">
                  <c:v>1740.9062980831943</c:v>
                </c:pt>
                <c:pt idx="13">
                  <c:v>1751.4175128842221</c:v>
                </c:pt>
                <c:pt idx="14">
                  <c:v>1780.2930770479809</c:v>
                </c:pt>
                <c:pt idx="15">
                  <c:v>1801.9526216083136</c:v>
                </c:pt>
                <c:pt idx="16">
                  <c:v>1816.194130171019</c:v>
                </c:pt>
                <c:pt idx="17">
                  <c:v>1826.6114492209435</c:v>
                </c:pt>
                <c:pt idx="18">
                  <c:v>1823.9392565090495</c:v>
                </c:pt>
                <c:pt idx="19">
                  <c:v>1807.695570951646</c:v>
                </c:pt>
                <c:pt idx="20">
                  <c:v>1785.8622067051258</c:v>
                </c:pt>
              </c:numCache>
            </c:numRef>
          </c:val>
        </c:ser>
        <c:ser>
          <c:idx val="3"/>
          <c:order val="2"/>
          <c:tx>
            <c:strRef>
              <c:f>'chart calcs'!$A$70</c:f>
              <c:strCache>
                <c:ptCount val="1"/>
                <c:pt idx="0">
                  <c:v>Doc Stamps, Local Option Distribution &amp; Take Backs</c:v>
                </c:pt>
              </c:strCache>
            </c:strRef>
          </c:tx>
          <c:cat>
            <c:strRef>
              <c:f>'chart calcs'!$P$84:$W$84</c:f>
              <c:strCache>
                <c:ptCount val="8"/>
                <c:pt idx="0">
                  <c:v>12/13</c:v>
                </c:pt>
                <c:pt idx="1">
                  <c:v>13/14</c:v>
                </c:pt>
                <c:pt idx="2">
                  <c:v>14/15</c:v>
                </c:pt>
                <c:pt idx="3">
                  <c:v>15/16</c:v>
                </c:pt>
                <c:pt idx="4">
                  <c:v>16/17</c:v>
                </c:pt>
                <c:pt idx="5">
                  <c:v>17/18</c:v>
                </c:pt>
                <c:pt idx="6">
                  <c:v>18/19</c:v>
                </c:pt>
                <c:pt idx="7">
                  <c:v>19/20</c:v>
                </c:pt>
              </c:strCache>
            </c:strRef>
          </c:cat>
          <c:val>
            <c:numRef>
              <c:f>'chart calcs'!$C$70:$W$70</c:f>
              <c:numCache>
                <c:formatCode>_("$"* #,##0_);_("$"* \(#,##0\);_("$"* "-"??_);_(@_)</c:formatCode>
                <c:ptCount val="21"/>
                <c:pt idx="0">
                  <c:v>0</c:v>
                </c:pt>
                <c:pt idx="1">
                  <c:v>0</c:v>
                </c:pt>
                <c:pt idx="2">
                  <c:v>0</c:v>
                </c:pt>
                <c:pt idx="3">
                  <c:v>0</c:v>
                </c:pt>
                <c:pt idx="4">
                  <c:v>0</c:v>
                </c:pt>
                <c:pt idx="5">
                  <c:v>0</c:v>
                </c:pt>
                <c:pt idx="6">
                  <c:v>642.67869676284693</c:v>
                </c:pt>
                <c:pt idx="7">
                  <c:v>650.23573941462803</c:v>
                </c:pt>
                <c:pt idx="8">
                  <c:v>625.91665367194298</c:v>
                </c:pt>
                <c:pt idx="9">
                  <c:v>140.47518831255803</c:v>
                </c:pt>
                <c:pt idx="10">
                  <c:v>121.40565360122841</c:v>
                </c:pt>
                <c:pt idx="11">
                  <c:v>132.88118438761819</c:v>
                </c:pt>
                <c:pt idx="12">
                  <c:v>-12.930000000000001</c:v>
                </c:pt>
                <c:pt idx="13">
                  <c:v>110.75705045278126</c:v>
                </c:pt>
                <c:pt idx="14">
                  <c:v>222.69137055837561</c:v>
                </c:pt>
                <c:pt idx="15">
                  <c:v>234.97204479469099</c:v>
                </c:pt>
                <c:pt idx="16">
                  <c:v>256.0816077953715</c:v>
                </c:pt>
                <c:pt idx="17">
                  <c:v>273.89212410501187</c:v>
                </c:pt>
                <c:pt idx="18">
                  <c:v>289.59816692667624</c:v>
                </c:pt>
                <c:pt idx="19">
                  <c:v>304.55855338691157</c:v>
                </c:pt>
                <c:pt idx="20">
                  <c:v>318.64298608499485</c:v>
                </c:pt>
              </c:numCache>
            </c:numRef>
          </c:val>
        </c:ser>
        <c:axId val="128714240"/>
        <c:axId val="128712704"/>
      </c:areaChart>
      <c:lineChart>
        <c:grouping val="standard"/>
        <c:ser>
          <c:idx val="1"/>
          <c:order val="3"/>
          <c:tx>
            <c:strRef>
              <c:f>'chart calcs'!$A$60</c:f>
              <c:strCache>
                <c:ptCount val="1"/>
                <c:pt idx="0">
                  <c:v> Revenue Needed to Maintain FY 99/00 Purchasing Power Per VMT Adjusted for Inflatioin</c:v>
                </c:pt>
              </c:strCache>
            </c:strRef>
          </c:tx>
          <c:spPr>
            <a:ln w="63500">
              <a:solidFill>
                <a:schemeClr val="tx1"/>
              </a:solidFill>
            </a:ln>
          </c:spPr>
          <c:marker>
            <c:symbol val="none"/>
          </c:marker>
          <c:cat>
            <c:strRef>
              <c:f>'chart calcs'!$C$84:$W$84</c:f>
              <c:strCache>
                <c:ptCount val="21"/>
                <c:pt idx="0">
                  <c:v>99/00</c:v>
                </c:pt>
                <c:pt idx="1">
                  <c:v>00/01</c:v>
                </c:pt>
                <c:pt idx="2">
                  <c:v>01/02</c:v>
                </c:pt>
                <c:pt idx="3">
                  <c:v>02/03</c:v>
                </c:pt>
                <c:pt idx="4">
                  <c:v>03/04</c:v>
                </c:pt>
                <c:pt idx="5">
                  <c:v>04/05</c:v>
                </c:pt>
                <c:pt idx="6">
                  <c:v>05/06</c:v>
                </c:pt>
                <c:pt idx="7">
                  <c:v>06/07</c:v>
                </c:pt>
                <c:pt idx="8">
                  <c:v>07/08</c:v>
                </c:pt>
                <c:pt idx="9">
                  <c:v>08/09</c:v>
                </c:pt>
                <c:pt idx="10">
                  <c:v>09/10</c:v>
                </c:pt>
                <c:pt idx="11">
                  <c:v>10/11</c:v>
                </c:pt>
                <c:pt idx="12">
                  <c:v>11/12</c:v>
                </c:pt>
                <c:pt idx="13">
                  <c:v>12/13</c:v>
                </c:pt>
                <c:pt idx="14">
                  <c:v>13/14</c:v>
                </c:pt>
                <c:pt idx="15">
                  <c:v>14/15</c:v>
                </c:pt>
                <c:pt idx="16">
                  <c:v>15/16</c:v>
                </c:pt>
                <c:pt idx="17">
                  <c:v>16/17</c:v>
                </c:pt>
                <c:pt idx="18">
                  <c:v>17/18</c:v>
                </c:pt>
                <c:pt idx="19">
                  <c:v>18/19</c:v>
                </c:pt>
                <c:pt idx="20">
                  <c:v>19/20</c:v>
                </c:pt>
              </c:strCache>
            </c:strRef>
          </c:cat>
          <c:val>
            <c:numRef>
              <c:f>'chart calcs'!$C$60:$W$60</c:f>
              <c:numCache>
                <c:formatCode>_("$"* #,##0_);_("$"* \(#,##0\);_("$"* "-"??_);_(@_)</c:formatCode>
                <c:ptCount val="21"/>
                <c:pt idx="0">
                  <c:v>2483.4375387644632</c:v>
                </c:pt>
                <c:pt idx="1">
                  <c:v>2731.3597658418062</c:v>
                </c:pt>
                <c:pt idx="2">
                  <c:v>2974.0315915724732</c:v>
                </c:pt>
                <c:pt idx="3">
                  <c:v>3210.8830584735574</c:v>
                </c:pt>
                <c:pt idx="4">
                  <c:v>3324.1503277156003</c:v>
                </c:pt>
                <c:pt idx="5">
                  <c:v>3453.3090602480329</c:v>
                </c:pt>
                <c:pt idx="6">
                  <c:v>3539.7977079186844</c:v>
                </c:pt>
                <c:pt idx="7">
                  <c:v>3603.2384189817694</c:v>
                </c:pt>
                <c:pt idx="8">
                  <c:v>3479.7215845772025</c:v>
                </c:pt>
                <c:pt idx="9">
                  <c:v>3309.2411217969398</c:v>
                </c:pt>
                <c:pt idx="10">
                  <c:v>3329.8959860244172</c:v>
                </c:pt>
                <c:pt idx="11">
                  <c:v>3346.1345820219053</c:v>
                </c:pt>
                <c:pt idx="12">
                  <c:v>3312.4246952438807</c:v>
                </c:pt>
                <c:pt idx="13">
                  <c:v>3417.1510120094408</c:v>
                </c:pt>
                <c:pt idx="14">
                  <c:v>3545.3244569302392</c:v>
                </c:pt>
                <c:pt idx="15">
                  <c:v>3696.8737853209236</c:v>
                </c:pt>
                <c:pt idx="16">
                  <c:v>3866.2885569892028</c:v>
                </c:pt>
                <c:pt idx="17">
                  <c:v>4028.1841628620164</c:v>
                </c:pt>
                <c:pt idx="18">
                  <c:v>4191.5353563889485</c:v>
                </c:pt>
                <c:pt idx="19">
                  <c:v>4355.9931492665564</c:v>
                </c:pt>
                <c:pt idx="20">
                  <c:v>4528.2604151366377</c:v>
                </c:pt>
              </c:numCache>
            </c:numRef>
          </c:val>
        </c:ser>
        <c:marker val="1"/>
        <c:axId val="114993408"/>
        <c:axId val="122933248"/>
      </c:lineChart>
      <c:catAx>
        <c:axId val="114993408"/>
        <c:scaling>
          <c:orientation val="minMax"/>
        </c:scaling>
        <c:axPos val="b"/>
        <c:majorTickMark val="none"/>
        <c:tickLblPos val="nextTo"/>
        <c:txPr>
          <a:bodyPr rot="-1260000"/>
          <a:lstStyle/>
          <a:p>
            <a:pPr>
              <a:defRPr/>
            </a:pPr>
            <a:endParaRPr lang="en-US"/>
          </a:p>
        </c:txPr>
        <c:crossAx val="122933248"/>
        <c:crosses val="autoZero"/>
        <c:auto val="1"/>
        <c:lblAlgn val="ctr"/>
        <c:lblOffset val="100"/>
      </c:catAx>
      <c:valAx>
        <c:axId val="122933248"/>
        <c:scaling>
          <c:orientation val="minMax"/>
          <c:max val="5000"/>
        </c:scaling>
        <c:axPos val="l"/>
        <c:title>
          <c:tx>
            <c:rich>
              <a:bodyPr rot="-5400000" vert="horz"/>
              <a:lstStyle/>
              <a:p>
                <a:pPr>
                  <a:defRPr sz="1200" b="0"/>
                </a:pPr>
                <a:r>
                  <a:rPr lang="en-US" sz="1200" b="0" dirty="0"/>
                  <a:t>In $ Millions</a:t>
                </a:r>
              </a:p>
            </c:rich>
          </c:tx>
          <c:layout/>
        </c:title>
        <c:numFmt formatCode="_(&quot;$&quot;* #,##0_);_(&quot;$&quot;* \(#,##0\);_(&quot;$&quot;* &quot;-&quot;??_);_(@_)" sourceLinked="1"/>
        <c:majorTickMark val="none"/>
        <c:tickLblPos val="nextTo"/>
        <c:crossAx val="114993408"/>
        <c:crosses val="autoZero"/>
        <c:crossBetween val="midCat"/>
      </c:valAx>
      <c:valAx>
        <c:axId val="128712704"/>
        <c:scaling>
          <c:orientation val="minMax"/>
          <c:max val="5000"/>
        </c:scaling>
        <c:delete val="1"/>
        <c:axPos val="r"/>
        <c:numFmt formatCode="_(&quot;$&quot;* #,##0_);_(&quot;$&quot;* \(#,##0\);_(&quot;$&quot;* &quot;-&quot;??_);_(@_)" sourceLinked="1"/>
        <c:tickLblPos val="none"/>
        <c:crossAx val="128714240"/>
        <c:crosses val="max"/>
        <c:crossBetween val="between"/>
      </c:valAx>
      <c:catAx>
        <c:axId val="128714240"/>
        <c:scaling>
          <c:orientation val="minMax"/>
        </c:scaling>
        <c:delete val="1"/>
        <c:axPos val="b"/>
        <c:tickLblPos val="none"/>
        <c:crossAx val="128712704"/>
        <c:crosses val="autoZero"/>
        <c:auto val="1"/>
        <c:lblAlgn val="ctr"/>
        <c:lblOffset val="100"/>
      </c:catAx>
    </c:plotArea>
    <c:legend>
      <c:legendPos val="b"/>
      <c:layout>
        <c:manualLayout>
          <c:xMode val="edge"/>
          <c:yMode val="edge"/>
          <c:x val="2.6062585516957181E-2"/>
          <c:y val="0.83435371313879991"/>
          <c:w val="0.91123603816850363"/>
          <c:h val="0.15352107457156094"/>
        </c:manualLayout>
      </c:layout>
      <c:txPr>
        <a:bodyPr/>
        <a:lstStyle/>
        <a:p>
          <a:pPr>
            <a:defRPr sz="1300"/>
          </a:pPr>
          <a:endParaRPr lang="en-US"/>
        </a:p>
      </c:txPr>
    </c:legend>
    <c:plotVisOnly val="1"/>
    <c:dispBlanksAs val="zero"/>
  </c:chart>
  <c:spPr>
    <a:ln>
      <a:noFill/>
    </a:ln>
  </c:sp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600"/>
            </a:pPr>
            <a:r>
              <a:rPr lang="en-US" sz="2000" b="0" i="0" u="none" strike="noStrike" kern="1200" baseline="0" dirty="0" smtClean="0">
                <a:solidFill>
                  <a:schemeClr val="tx1"/>
                </a:solidFill>
                <a:latin typeface="+mn-lt"/>
                <a:ea typeface="+mn-ea"/>
                <a:cs typeface="+mn-cs"/>
              </a:rPr>
              <a:t>5.d - Return Transportation Fees </a:t>
            </a:r>
            <a:r>
              <a:rPr lang="en-US" sz="2000" b="0" i="0" u="none" strike="noStrike" kern="1200" baseline="0" dirty="0">
                <a:solidFill>
                  <a:schemeClr val="tx1"/>
                </a:solidFill>
                <a:latin typeface="+mn-lt"/>
                <a:ea typeface="+mn-ea"/>
                <a:cs typeface="+mn-cs"/>
              </a:rPr>
              <a:t>to </a:t>
            </a:r>
            <a:r>
              <a:rPr lang="en-US" sz="2000" b="0" i="0" u="none" strike="noStrike" kern="1200" baseline="0" dirty="0" smtClean="0">
                <a:solidFill>
                  <a:schemeClr val="tx1"/>
                </a:solidFill>
                <a:latin typeface="+mn-lt"/>
                <a:ea typeface="+mn-ea"/>
                <a:cs typeface="+mn-cs"/>
              </a:rPr>
              <a:t>STTF</a:t>
            </a:r>
          </a:p>
          <a:p>
            <a:pPr>
              <a:defRPr sz="1600"/>
            </a:pPr>
            <a:r>
              <a:rPr lang="en-US" sz="2000" b="0" i="0" u="none" strike="noStrike" kern="1200" baseline="0" dirty="0" smtClean="0">
                <a:solidFill>
                  <a:schemeClr val="tx1"/>
                </a:solidFill>
                <a:latin typeface="+mn-lt"/>
                <a:ea typeface="+mn-ea"/>
                <a:cs typeface="+mn-cs"/>
              </a:rPr>
              <a:t>In </a:t>
            </a:r>
            <a:r>
              <a:rPr lang="en-US" sz="2000" b="0" i="0" u="none" strike="noStrike" kern="1200" baseline="0" dirty="0">
                <a:solidFill>
                  <a:schemeClr val="tx1"/>
                </a:solidFill>
                <a:latin typeface="+mn-lt"/>
                <a:ea typeface="+mn-ea"/>
                <a:cs typeface="+mn-cs"/>
              </a:rPr>
              <a:t>$ millions</a:t>
            </a:r>
          </a:p>
        </c:rich>
      </c:tx>
      <c:layout/>
    </c:title>
    <c:plotArea>
      <c:layout>
        <c:manualLayout>
          <c:layoutTarget val="inner"/>
          <c:xMode val="edge"/>
          <c:yMode val="edge"/>
          <c:x val="9.9351060733930768E-2"/>
          <c:y val="0.18489094035659387"/>
          <c:w val="0.86716162151811471"/>
          <c:h val="0.65571902158506279"/>
        </c:manualLayout>
      </c:layout>
      <c:barChart>
        <c:barDir val="col"/>
        <c:grouping val="stacked"/>
        <c:ser>
          <c:idx val="0"/>
          <c:order val="0"/>
          <c:tx>
            <c:strRef>
              <c:f>OPTION5!$A$4:$C$4</c:f>
              <c:strCache>
                <c:ptCount val="1"/>
                <c:pt idx="0">
                  <c:v>a. MVL Fees STTF</c:v>
                </c:pt>
              </c:strCache>
            </c:strRef>
          </c:tx>
          <c:spPr>
            <a:ln>
              <a:solidFill>
                <a:prstClr val="black"/>
              </a:solidFill>
            </a:ln>
          </c:spPr>
          <c:dLbls>
            <c:numFmt formatCode="&quot;$&quot;#,##0" sourceLinked="0"/>
            <c:txPr>
              <a:bodyPr rot="0" vert="horz"/>
              <a:lstStyle/>
              <a:p>
                <a:pPr>
                  <a:defRPr sz="1000">
                    <a:solidFill>
                      <a:schemeClr val="bg1"/>
                    </a:solidFill>
                  </a:defRPr>
                </a:pPr>
                <a:endParaRPr lang="en-US"/>
              </a:p>
            </c:txPr>
            <c:showVal val="1"/>
          </c:dLbls>
          <c:cat>
            <c:strRef>
              <c:f>OPTION5!$D$3:$K$3</c:f>
              <c:strCache>
                <c:ptCount val="8"/>
                <c:pt idx="0">
                  <c:v>2012-13</c:v>
                </c:pt>
                <c:pt idx="1">
                  <c:v>2013-14</c:v>
                </c:pt>
                <c:pt idx="2">
                  <c:v>2014-15</c:v>
                </c:pt>
                <c:pt idx="3">
                  <c:v>2015-16</c:v>
                </c:pt>
                <c:pt idx="4">
                  <c:v>2016-17</c:v>
                </c:pt>
                <c:pt idx="5">
                  <c:v>2017-18</c:v>
                </c:pt>
                <c:pt idx="6">
                  <c:v>2018-19</c:v>
                </c:pt>
                <c:pt idx="7">
                  <c:v>2019-20</c:v>
                </c:pt>
              </c:strCache>
            </c:strRef>
          </c:cat>
          <c:val>
            <c:numRef>
              <c:f>OPTION5!$D$4:$K$4</c:f>
              <c:numCache>
                <c:formatCode>0</c:formatCode>
                <c:ptCount val="8"/>
                <c:pt idx="0">
                  <c:v>267.95999999999964</c:v>
                </c:pt>
                <c:pt idx="1">
                  <c:v>276.08999999999969</c:v>
                </c:pt>
                <c:pt idx="2">
                  <c:v>285.61000000000007</c:v>
                </c:pt>
                <c:pt idx="3">
                  <c:v>293.75250671350648</c:v>
                </c:pt>
                <c:pt idx="4">
                  <c:v>301.48981759529715</c:v>
                </c:pt>
                <c:pt idx="5">
                  <c:v>309.28501359590609</c:v>
                </c:pt>
                <c:pt idx="6">
                  <c:v>316.95961559897904</c:v>
                </c:pt>
                <c:pt idx="7">
                  <c:v>324.99599959465633</c:v>
                </c:pt>
              </c:numCache>
            </c:numRef>
          </c:val>
        </c:ser>
        <c:ser>
          <c:idx val="2"/>
          <c:order val="1"/>
          <c:tx>
            <c:strRef>
              <c:f>OPTION5!$A$6:$C$6</c:f>
              <c:strCache>
                <c:ptCount val="1"/>
                <c:pt idx="0">
                  <c:v>b. $125 Initial Reg. Fee STTF</c:v>
                </c:pt>
              </c:strCache>
            </c:strRef>
          </c:tx>
          <c:spPr>
            <a:ln>
              <a:solidFill>
                <a:prstClr val="black"/>
              </a:solidFill>
            </a:ln>
          </c:spPr>
          <c:dLbls>
            <c:dLbl>
              <c:idx val="7"/>
              <c:numFmt formatCode="&quot;$&quot;#,##0" sourceLinked="0"/>
              <c:spPr/>
              <c:txPr>
                <a:bodyPr rot="0" vert="horz"/>
                <a:lstStyle/>
                <a:p>
                  <a:pPr>
                    <a:defRPr sz="1000">
                      <a:solidFill>
                        <a:schemeClr val="bg1"/>
                      </a:solidFill>
                    </a:defRPr>
                  </a:pPr>
                  <a:endParaRPr lang="en-US"/>
                </a:p>
              </c:txPr>
            </c:dLbl>
            <c:numFmt formatCode="&quot;$&quot;#,##0" sourceLinked="0"/>
            <c:txPr>
              <a:bodyPr/>
              <a:lstStyle/>
              <a:p>
                <a:pPr>
                  <a:defRPr sz="1000">
                    <a:solidFill>
                      <a:schemeClr val="bg1"/>
                    </a:solidFill>
                  </a:defRPr>
                </a:pPr>
                <a:endParaRPr lang="en-US"/>
              </a:p>
            </c:txPr>
            <c:showVal val="1"/>
          </c:dLbls>
          <c:cat>
            <c:strRef>
              <c:f>OPTION5!$D$3:$K$3</c:f>
              <c:strCache>
                <c:ptCount val="8"/>
                <c:pt idx="0">
                  <c:v>2012-13</c:v>
                </c:pt>
                <c:pt idx="1">
                  <c:v>2013-14</c:v>
                </c:pt>
                <c:pt idx="2">
                  <c:v>2014-15</c:v>
                </c:pt>
                <c:pt idx="3">
                  <c:v>2015-16</c:v>
                </c:pt>
                <c:pt idx="4">
                  <c:v>2016-17</c:v>
                </c:pt>
                <c:pt idx="5">
                  <c:v>2017-18</c:v>
                </c:pt>
                <c:pt idx="6">
                  <c:v>2018-19</c:v>
                </c:pt>
                <c:pt idx="7">
                  <c:v>2019-20</c:v>
                </c:pt>
              </c:strCache>
            </c:strRef>
          </c:cat>
          <c:val>
            <c:numRef>
              <c:f>OPTION5!$D$6:$K$6</c:f>
              <c:numCache>
                <c:formatCode>0</c:formatCode>
                <c:ptCount val="8"/>
                <c:pt idx="0">
                  <c:v>114.75</c:v>
                </c:pt>
                <c:pt idx="1">
                  <c:v>123.12499999999999</c:v>
                </c:pt>
                <c:pt idx="2">
                  <c:v>129.625</c:v>
                </c:pt>
                <c:pt idx="3">
                  <c:v>134.5</c:v>
                </c:pt>
                <c:pt idx="4">
                  <c:v>139.125</c:v>
                </c:pt>
                <c:pt idx="5">
                  <c:v>142.25</c:v>
                </c:pt>
                <c:pt idx="6">
                  <c:v>145.125</c:v>
                </c:pt>
                <c:pt idx="7">
                  <c:v>147.875</c:v>
                </c:pt>
              </c:numCache>
            </c:numRef>
          </c:val>
        </c:ser>
        <c:ser>
          <c:idx val="4"/>
          <c:order val="2"/>
          <c:tx>
            <c:strRef>
              <c:f>OPTION5!$A$8:$C$8</c:f>
              <c:strCache>
                <c:ptCount val="1"/>
                <c:pt idx="0">
                  <c:v>c. Title Fee ($46) STTF</c:v>
                </c:pt>
              </c:strCache>
            </c:strRef>
          </c:tx>
          <c:spPr>
            <a:solidFill>
              <a:schemeClr val="accent6">
                <a:lumMod val="75000"/>
              </a:schemeClr>
            </a:solidFill>
            <a:ln>
              <a:solidFill>
                <a:prstClr val="black"/>
              </a:solidFill>
            </a:ln>
          </c:spPr>
          <c:dLbls>
            <c:numFmt formatCode="&quot;$&quot;#,##0" sourceLinked="0"/>
            <c:txPr>
              <a:bodyPr rot="0" vert="horz"/>
              <a:lstStyle/>
              <a:p>
                <a:pPr>
                  <a:defRPr sz="1000">
                    <a:solidFill>
                      <a:schemeClr val="bg1"/>
                    </a:solidFill>
                  </a:defRPr>
                </a:pPr>
                <a:endParaRPr lang="en-US"/>
              </a:p>
            </c:txPr>
            <c:showVal val="1"/>
          </c:dLbls>
          <c:cat>
            <c:strRef>
              <c:f>OPTION5!$D$3:$K$3</c:f>
              <c:strCache>
                <c:ptCount val="8"/>
                <c:pt idx="0">
                  <c:v>2012-13</c:v>
                </c:pt>
                <c:pt idx="1">
                  <c:v>2013-14</c:v>
                </c:pt>
                <c:pt idx="2">
                  <c:v>2014-15</c:v>
                </c:pt>
                <c:pt idx="3">
                  <c:v>2015-16</c:v>
                </c:pt>
                <c:pt idx="4">
                  <c:v>2016-17</c:v>
                </c:pt>
                <c:pt idx="5">
                  <c:v>2017-18</c:v>
                </c:pt>
                <c:pt idx="6">
                  <c:v>2018-19</c:v>
                </c:pt>
                <c:pt idx="7">
                  <c:v>2019-20</c:v>
                </c:pt>
              </c:strCache>
            </c:strRef>
          </c:cat>
          <c:val>
            <c:numRef>
              <c:f>OPTION5!$D$8:$K$8</c:f>
              <c:numCache>
                <c:formatCode>0</c:formatCode>
                <c:ptCount val="8"/>
                <c:pt idx="0">
                  <c:v>208.27047619047619</c:v>
                </c:pt>
                <c:pt idx="1">
                  <c:v>217.82095238095241</c:v>
                </c:pt>
                <c:pt idx="2">
                  <c:v>225.15904761904758</c:v>
                </c:pt>
                <c:pt idx="3">
                  <c:v>231.99333333333374</c:v>
                </c:pt>
                <c:pt idx="4">
                  <c:v>237.491428571429</c:v>
                </c:pt>
                <c:pt idx="5">
                  <c:v>242.90190476190475</c:v>
                </c:pt>
                <c:pt idx="6">
                  <c:v>248.4</c:v>
                </c:pt>
                <c:pt idx="7">
                  <c:v>253.83238095238156</c:v>
                </c:pt>
              </c:numCache>
            </c:numRef>
          </c:val>
        </c:ser>
        <c:ser>
          <c:idx val="7"/>
          <c:order val="4"/>
          <c:tx>
            <c:strRef>
              <c:f>OPTION5!$A$11:$C$11</c:f>
              <c:strCache>
                <c:ptCount val="1"/>
                <c:pt idx="0">
                  <c:v>d. All Fees GR</c:v>
                </c:pt>
              </c:strCache>
            </c:strRef>
          </c:tx>
          <c:spPr>
            <a:ln>
              <a:solidFill>
                <a:prstClr val="black"/>
              </a:solidFill>
            </a:ln>
          </c:spPr>
          <c:dLbls>
            <c:numFmt formatCode="&quot;$&quot;#,##0_);\(&quot;$&quot;#,##0\)" sourceLinked="0"/>
            <c:txPr>
              <a:bodyPr rot="0" vert="horz"/>
              <a:lstStyle/>
              <a:p>
                <a:pPr>
                  <a:defRPr sz="1000" b="1"/>
                </a:pPr>
                <a:endParaRPr lang="en-US"/>
              </a:p>
            </c:txPr>
            <c:showVal val="1"/>
          </c:dLbls>
          <c:cat>
            <c:strRef>
              <c:f>OPTION5!$D$3:$K$3</c:f>
              <c:strCache>
                <c:ptCount val="8"/>
                <c:pt idx="0">
                  <c:v>2012-13</c:v>
                </c:pt>
                <c:pt idx="1">
                  <c:v>2013-14</c:v>
                </c:pt>
                <c:pt idx="2">
                  <c:v>2014-15</c:v>
                </c:pt>
                <c:pt idx="3">
                  <c:v>2015-16</c:v>
                </c:pt>
                <c:pt idx="4">
                  <c:v>2016-17</c:v>
                </c:pt>
                <c:pt idx="5">
                  <c:v>2017-18</c:v>
                </c:pt>
                <c:pt idx="6">
                  <c:v>2018-19</c:v>
                </c:pt>
                <c:pt idx="7">
                  <c:v>2019-20</c:v>
                </c:pt>
              </c:strCache>
            </c:strRef>
          </c:cat>
          <c:val>
            <c:numRef>
              <c:f>OPTION5!$D$11:$K$11</c:f>
              <c:numCache>
                <c:formatCode>0</c:formatCode>
                <c:ptCount val="8"/>
                <c:pt idx="0">
                  <c:v>-590.98047619047611</c:v>
                </c:pt>
                <c:pt idx="1">
                  <c:v>-617.03595238095227</c:v>
                </c:pt>
                <c:pt idx="2">
                  <c:v>-640.39404761904802</c:v>
                </c:pt>
                <c:pt idx="3">
                  <c:v>-660.24584004684209</c:v>
                </c:pt>
                <c:pt idx="4">
                  <c:v>-678.10624616672669</c:v>
                </c:pt>
                <c:pt idx="5">
                  <c:v>-694.4369183578109</c:v>
                </c:pt>
                <c:pt idx="6">
                  <c:v>-710.48461559897999</c:v>
                </c:pt>
                <c:pt idx="7">
                  <c:v>-726.70338054704166</c:v>
                </c:pt>
              </c:numCache>
            </c:numRef>
          </c:val>
        </c:ser>
        <c:gapWidth val="123"/>
        <c:overlap val="100"/>
        <c:axId val="129220608"/>
        <c:axId val="129222144"/>
      </c:barChart>
      <c:barChart>
        <c:barDir val="col"/>
        <c:grouping val="stacked"/>
        <c:ser>
          <c:idx val="6"/>
          <c:order val="3"/>
          <c:tx>
            <c:strRef>
              <c:f>OPTION5!$A$10:$C$10</c:f>
              <c:strCache>
                <c:ptCount val="1"/>
                <c:pt idx="0">
                  <c:v>d. All Fees STTF</c:v>
                </c:pt>
              </c:strCache>
            </c:strRef>
          </c:tx>
          <c:spPr>
            <a:noFill/>
            <a:ln>
              <a:noFill/>
            </a:ln>
          </c:spPr>
          <c:dLbls>
            <c:dLbl>
              <c:idx val="0"/>
              <c:layout>
                <c:manualLayout>
                  <c:x val="2.9317738143427685E-3"/>
                  <c:y val="-0.14660529567539593"/>
                </c:manualLayout>
              </c:layout>
              <c:dLblPos val="ctr"/>
              <c:showVal val="1"/>
            </c:dLbl>
            <c:dLbl>
              <c:idx val="1"/>
              <c:layout>
                <c:manualLayout>
                  <c:x val="2.9317738143427685E-3"/>
                  <c:y val="-0.15396596262570941"/>
                </c:manualLayout>
              </c:layout>
              <c:dLblPos val="ctr"/>
              <c:showVal val="1"/>
            </c:dLbl>
            <c:dLbl>
              <c:idx val="2"/>
              <c:layout>
                <c:manualLayout>
                  <c:x val="0"/>
                  <c:y val="-0.15470930355640228"/>
                </c:manualLayout>
              </c:layout>
              <c:dLblPos val="ctr"/>
              <c:showVal val="1"/>
            </c:dLbl>
            <c:dLbl>
              <c:idx val="3"/>
              <c:layout>
                <c:manualLayout>
                  <c:x val="0"/>
                  <c:y val="-0.15877714527476341"/>
                </c:manualLayout>
              </c:layout>
              <c:dLblPos val="ctr"/>
              <c:showVal val="1"/>
            </c:dLbl>
            <c:dLbl>
              <c:idx val="4"/>
              <c:layout>
                <c:manualLayout>
                  <c:x val="0"/>
                  <c:y val="-0.16243702493630274"/>
                </c:manualLayout>
              </c:layout>
              <c:dLblPos val="ctr"/>
              <c:showVal val="1"/>
            </c:dLbl>
            <c:dLbl>
              <c:idx val="5"/>
              <c:layout>
                <c:manualLayout>
                  <c:x val="0"/>
                  <c:y val="-0.16174032188413276"/>
                </c:manualLayout>
              </c:layout>
              <c:dLblPos val="ctr"/>
              <c:showVal val="1"/>
            </c:dLbl>
            <c:dLbl>
              <c:idx val="6"/>
              <c:layout>
                <c:manualLayout>
                  <c:x val="0"/>
                  <c:y val="-0.16502869025397268"/>
                </c:manualLayout>
              </c:layout>
              <c:dLblPos val="ctr"/>
              <c:showVal val="1"/>
            </c:dLbl>
            <c:dLbl>
              <c:idx val="7"/>
              <c:layout>
                <c:manualLayout>
                  <c:x val="0"/>
                  <c:y val="-0.16633057151138719"/>
                </c:manualLayout>
              </c:layout>
              <c:dLblPos val="ctr"/>
              <c:showVal val="1"/>
            </c:dLbl>
            <c:numFmt formatCode="&quot;$&quot;#,##0" sourceLinked="0"/>
            <c:txPr>
              <a:bodyPr rot="0" vert="horz" anchor="t" anchorCtr="0"/>
              <a:lstStyle/>
              <a:p>
                <a:pPr>
                  <a:defRPr sz="1000" b="1"/>
                </a:pPr>
                <a:endParaRPr lang="en-US"/>
              </a:p>
            </c:txPr>
            <c:dLblPos val="inEnd"/>
            <c:showVal val="1"/>
          </c:dLbls>
          <c:cat>
            <c:strRef>
              <c:f>OPTION5!$D$3:$K$3</c:f>
              <c:strCache>
                <c:ptCount val="8"/>
                <c:pt idx="0">
                  <c:v>2012-13</c:v>
                </c:pt>
                <c:pt idx="1">
                  <c:v>2013-14</c:v>
                </c:pt>
                <c:pt idx="2">
                  <c:v>2014-15</c:v>
                </c:pt>
                <c:pt idx="3">
                  <c:v>2015-16</c:v>
                </c:pt>
                <c:pt idx="4">
                  <c:v>2016-17</c:v>
                </c:pt>
                <c:pt idx="5">
                  <c:v>2017-18</c:v>
                </c:pt>
                <c:pt idx="6">
                  <c:v>2018-19</c:v>
                </c:pt>
                <c:pt idx="7">
                  <c:v>2019-20</c:v>
                </c:pt>
              </c:strCache>
            </c:strRef>
          </c:cat>
          <c:val>
            <c:numRef>
              <c:f>OPTION5!$D$10:$K$10</c:f>
              <c:numCache>
                <c:formatCode>0</c:formatCode>
                <c:ptCount val="8"/>
                <c:pt idx="0">
                  <c:v>590.98047619047611</c:v>
                </c:pt>
                <c:pt idx="1">
                  <c:v>617.03595238095227</c:v>
                </c:pt>
                <c:pt idx="2">
                  <c:v>640.39404761904802</c:v>
                </c:pt>
                <c:pt idx="3">
                  <c:v>660.24584004684209</c:v>
                </c:pt>
                <c:pt idx="4">
                  <c:v>678.10624616672669</c:v>
                </c:pt>
                <c:pt idx="5">
                  <c:v>694.4369183578109</c:v>
                </c:pt>
                <c:pt idx="6">
                  <c:v>710.48461559897999</c:v>
                </c:pt>
                <c:pt idx="7">
                  <c:v>726.70338054704166</c:v>
                </c:pt>
              </c:numCache>
            </c:numRef>
          </c:val>
        </c:ser>
        <c:gapWidth val="137"/>
        <c:overlap val="100"/>
        <c:axId val="129268736"/>
        <c:axId val="129267200"/>
      </c:barChart>
      <c:catAx>
        <c:axId val="129220608"/>
        <c:scaling>
          <c:orientation val="minMax"/>
        </c:scaling>
        <c:axPos val="b"/>
        <c:majorTickMark val="none"/>
        <c:tickLblPos val="low"/>
        <c:spPr>
          <a:ln w="25400">
            <a:solidFill>
              <a:srgbClr val="1F497D">
                <a:lumMod val="60000"/>
                <a:lumOff val="40000"/>
              </a:srgbClr>
            </a:solidFill>
          </a:ln>
        </c:spPr>
        <c:txPr>
          <a:bodyPr/>
          <a:lstStyle/>
          <a:p>
            <a:pPr>
              <a:defRPr b="1"/>
            </a:pPr>
            <a:endParaRPr lang="en-US"/>
          </a:p>
        </c:txPr>
        <c:crossAx val="129222144"/>
        <c:crosses val="autoZero"/>
        <c:auto val="1"/>
        <c:lblAlgn val="ctr"/>
        <c:lblOffset val="0"/>
      </c:catAx>
      <c:valAx>
        <c:axId val="129222144"/>
        <c:scaling>
          <c:orientation val="minMax"/>
        </c:scaling>
        <c:axPos val="l"/>
        <c:numFmt formatCode="&quot;$&quot;#,##0" sourceLinked="0"/>
        <c:majorTickMark val="none"/>
        <c:tickLblPos val="nextTo"/>
        <c:spPr>
          <a:ln w="25400">
            <a:solidFill>
              <a:srgbClr val="1F497D">
                <a:lumMod val="60000"/>
                <a:lumOff val="40000"/>
              </a:srgbClr>
            </a:solidFill>
          </a:ln>
        </c:spPr>
        <c:txPr>
          <a:bodyPr/>
          <a:lstStyle/>
          <a:p>
            <a:pPr>
              <a:defRPr b="1"/>
            </a:pPr>
            <a:endParaRPr lang="en-US"/>
          </a:p>
        </c:txPr>
        <c:crossAx val="129220608"/>
        <c:crosses val="autoZero"/>
        <c:crossBetween val="between"/>
      </c:valAx>
      <c:valAx>
        <c:axId val="129267200"/>
        <c:scaling>
          <c:orientation val="minMax"/>
          <c:max val="800"/>
          <c:min val="-800"/>
        </c:scaling>
        <c:delete val="1"/>
        <c:axPos val="r"/>
        <c:numFmt formatCode="0" sourceLinked="1"/>
        <c:tickLblPos val="none"/>
        <c:crossAx val="129268736"/>
        <c:crosses val="max"/>
        <c:crossBetween val="between"/>
      </c:valAx>
      <c:catAx>
        <c:axId val="129268736"/>
        <c:scaling>
          <c:orientation val="minMax"/>
        </c:scaling>
        <c:delete val="1"/>
        <c:axPos val="b"/>
        <c:tickLblPos val="none"/>
        <c:crossAx val="129267200"/>
        <c:crosses val="autoZero"/>
        <c:auto val="1"/>
        <c:lblAlgn val="ctr"/>
        <c:lblOffset val="100"/>
      </c:catAx>
    </c:plotArea>
    <c:legend>
      <c:legendPos val="t"/>
      <c:layout>
        <c:manualLayout>
          <c:xMode val="edge"/>
          <c:yMode val="edge"/>
          <c:x val="9.9727482472384749E-2"/>
          <c:y val="0.88522324795607443"/>
          <c:w val="0.85309158434326593"/>
          <c:h val="8.6979062961957523E-2"/>
        </c:manualLayout>
      </c:layout>
      <c:txPr>
        <a:bodyPr/>
        <a:lstStyle/>
        <a:p>
          <a:pPr>
            <a:defRPr sz="1200"/>
          </a:pPr>
          <a:endParaRPr lang="en-US"/>
        </a:p>
      </c:txPr>
    </c:legend>
    <c:plotVisOnly val="1"/>
  </c:chart>
  <c:spPr>
    <a:solidFill>
      <a:schemeClr val="bg1"/>
    </a:solidFill>
  </c:sp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600"/>
            </a:pPr>
            <a:r>
              <a:rPr lang="en-US" sz="2000" b="0" dirty="0" smtClean="0"/>
              <a:t>3.e</a:t>
            </a:r>
            <a:r>
              <a:rPr lang="en-US" sz="2000" dirty="0" smtClean="0"/>
              <a:t> </a:t>
            </a:r>
            <a:r>
              <a:rPr lang="en-US" sz="2000" b="0" dirty="0"/>
              <a:t>- Vehicle Sales Tax </a:t>
            </a:r>
            <a:r>
              <a:rPr lang="en-US" sz="2000" b="0" dirty="0" smtClean="0"/>
              <a:t>Options</a:t>
            </a:r>
          </a:p>
          <a:p>
            <a:pPr>
              <a:defRPr sz="1600"/>
            </a:pPr>
            <a:r>
              <a:rPr lang="en-US" sz="2000" b="0" dirty="0" smtClean="0"/>
              <a:t>Transfer State</a:t>
            </a:r>
            <a:r>
              <a:rPr lang="en-US" sz="2000" b="0" baseline="0" dirty="0" smtClean="0"/>
              <a:t> Sales Tax on All-Electric Vehicles to STTF</a:t>
            </a:r>
            <a:endParaRPr lang="en-US" sz="2000" b="0" dirty="0" smtClean="0"/>
          </a:p>
          <a:p>
            <a:pPr>
              <a:defRPr sz="1600"/>
            </a:pPr>
            <a:r>
              <a:rPr lang="en-US" sz="2000" b="0" baseline="0" dirty="0" smtClean="0"/>
              <a:t>STTF </a:t>
            </a:r>
            <a:r>
              <a:rPr lang="en-US" sz="2000" b="0" baseline="0" dirty="0"/>
              <a:t>and GR </a:t>
            </a:r>
            <a:r>
              <a:rPr lang="en-US" sz="2000" b="0" baseline="0" dirty="0" smtClean="0"/>
              <a:t>Impacts </a:t>
            </a:r>
            <a:r>
              <a:rPr lang="en-US" sz="2000" b="0" baseline="0" dirty="0"/>
              <a:t>- $ millions</a:t>
            </a:r>
            <a:endParaRPr lang="en-US" sz="2000" b="0" dirty="0"/>
          </a:p>
        </c:rich>
      </c:tx>
      <c:layout/>
    </c:title>
    <c:plotArea>
      <c:layout>
        <c:manualLayout>
          <c:layoutTarget val="inner"/>
          <c:xMode val="edge"/>
          <c:yMode val="edge"/>
          <c:x val="8.5484730314654103E-2"/>
          <c:y val="0.22273840769903774"/>
          <c:w val="0.8392021915138006"/>
          <c:h val="0.58782910469524652"/>
        </c:manualLayout>
      </c:layout>
      <c:barChart>
        <c:barDir val="col"/>
        <c:grouping val="clustered"/>
        <c:ser>
          <c:idx val="0"/>
          <c:order val="0"/>
          <c:tx>
            <c:strRef>
              <c:f>'Option 3'!$A$13:$C$13</c:f>
              <c:strCache>
                <c:ptCount val="1"/>
                <c:pt idx="0">
                  <c:v>3.e. State sales tax on all-electric vehicles  - STTF</c:v>
                </c:pt>
              </c:strCache>
            </c:strRef>
          </c:tx>
          <c:spPr>
            <a:ln>
              <a:solidFill>
                <a:prstClr val="black"/>
              </a:solidFill>
            </a:ln>
          </c:spPr>
          <c:dLbls>
            <c:numFmt formatCode="&quot;$&quot;#,##0" sourceLinked="0"/>
            <c:txPr>
              <a:bodyPr rot="0" vert="horz"/>
              <a:lstStyle/>
              <a:p>
                <a:pPr>
                  <a:defRPr sz="1100"/>
                </a:pPr>
                <a:endParaRPr lang="en-US"/>
              </a:p>
            </c:txPr>
            <c:showVal val="1"/>
          </c:dLbls>
          <c:cat>
            <c:strRef>
              <c:f>'Option 3'!$D$12:$K$12</c:f>
              <c:strCache>
                <c:ptCount val="8"/>
                <c:pt idx="0">
                  <c:v>2012-13</c:v>
                </c:pt>
                <c:pt idx="1">
                  <c:v>2013-14</c:v>
                </c:pt>
                <c:pt idx="2">
                  <c:v>2014-15</c:v>
                </c:pt>
                <c:pt idx="3">
                  <c:v>2015-16</c:v>
                </c:pt>
                <c:pt idx="4">
                  <c:v>2016-17</c:v>
                </c:pt>
                <c:pt idx="5">
                  <c:v>2017-18</c:v>
                </c:pt>
                <c:pt idx="6">
                  <c:v>2018-19</c:v>
                </c:pt>
                <c:pt idx="7">
                  <c:v>2019-20</c:v>
                </c:pt>
              </c:strCache>
            </c:strRef>
          </c:cat>
          <c:val>
            <c:numRef>
              <c:f>'Option 3'!$D$13:$K$13</c:f>
              <c:numCache>
                <c:formatCode>_("$"* #,##0.0_);_("$"* \(#,##0.0\);_("$"* "-"??_);_(@_)</c:formatCode>
                <c:ptCount val="8"/>
                <c:pt idx="0">
                  <c:v>5.1795210700136813</c:v>
                </c:pt>
                <c:pt idx="1">
                  <c:v>8.2137738528680551</c:v>
                </c:pt>
                <c:pt idx="2">
                  <c:v>9.2265201772600509</c:v>
                </c:pt>
                <c:pt idx="3">
                  <c:v>9.1921748256781779</c:v>
                </c:pt>
                <c:pt idx="4">
                  <c:v>9.6531322239345538</c:v>
                </c:pt>
                <c:pt idx="5">
                  <c:v>10.148621934724718</c:v>
                </c:pt>
                <c:pt idx="6">
                  <c:v>10.660719223540825</c:v>
                </c:pt>
                <c:pt idx="7">
                  <c:v>11.189452472427329</c:v>
                </c:pt>
              </c:numCache>
            </c:numRef>
          </c:val>
        </c:ser>
        <c:ser>
          <c:idx val="1"/>
          <c:order val="1"/>
          <c:tx>
            <c:strRef>
              <c:f>'Option 3'!$A$14:$C$14</c:f>
              <c:strCache>
                <c:ptCount val="1"/>
                <c:pt idx="0">
                  <c:v>3.e. State sales tax on all-electric vehicles  - GR Fund</c:v>
                </c:pt>
              </c:strCache>
            </c:strRef>
          </c:tx>
          <c:spPr>
            <a:solidFill>
              <a:schemeClr val="accent1">
                <a:lumMod val="60000"/>
                <a:lumOff val="40000"/>
              </a:schemeClr>
            </a:solidFill>
            <a:ln>
              <a:solidFill>
                <a:prstClr val="black"/>
              </a:solidFill>
            </a:ln>
          </c:spPr>
          <c:dLbls>
            <c:numFmt formatCode="&quot;$&quot;#,##0" sourceLinked="0"/>
            <c:txPr>
              <a:bodyPr rot="0" vert="horz"/>
              <a:lstStyle/>
              <a:p>
                <a:pPr>
                  <a:defRPr sz="1100"/>
                </a:pPr>
                <a:endParaRPr lang="en-US"/>
              </a:p>
            </c:txPr>
            <c:showVal val="1"/>
          </c:dLbls>
          <c:cat>
            <c:strRef>
              <c:f>'Option 3'!$D$12:$K$12</c:f>
              <c:strCache>
                <c:ptCount val="8"/>
                <c:pt idx="0">
                  <c:v>2012-13</c:v>
                </c:pt>
                <c:pt idx="1">
                  <c:v>2013-14</c:v>
                </c:pt>
                <c:pt idx="2">
                  <c:v>2014-15</c:v>
                </c:pt>
                <c:pt idx="3">
                  <c:v>2015-16</c:v>
                </c:pt>
                <c:pt idx="4">
                  <c:v>2016-17</c:v>
                </c:pt>
                <c:pt idx="5">
                  <c:v>2017-18</c:v>
                </c:pt>
                <c:pt idx="6">
                  <c:v>2018-19</c:v>
                </c:pt>
                <c:pt idx="7">
                  <c:v>2019-20</c:v>
                </c:pt>
              </c:strCache>
            </c:strRef>
          </c:cat>
          <c:val>
            <c:numRef>
              <c:f>'Option 3'!$D$14:$K$14</c:f>
              <c:numCache>
                <c:formatCode>_("$"* #,##0.0_);_("$"* \(#,##0.0\);_("$"* "-"??_);_(@_)</c:formatCode>
                <c:ptCount val="8"/>
                <c:pt idx="0">
                  <c:v>-5.1795210700136813</c:v>
                </c:pt>
                <c:pt idx="1">
                  <c:v>-8.2137738528680551</c:v>
                </c:pt>
                <c:pt idx="2">
                  <c:v>-9.2265201772600509</c:v>
                </c:pt>
                <c:pt idx="3">
                  <c:v>-9.1921748256781779</c:v>
                </c:pt>
                <c:pt idx="4">
                  <c:v>-9.6531322239345538</c:v>
                </c:pt>
                <c:pt idx="5">
                  <c:v>-10.148621934724718</c:v>
                </c:pt>
                <c:pt idx="6">
                  <c:v>-10.660719223540825</c:v>
                </c:pt>
                <c:pt idx="7">
                  <c:v>-11.189452472427329</c:v>
                </c:pt>
              </c:numCache>
            </c:numRef>
          </c:val>
        </c:ser>
        <c:gapWidth val="158"/>
        <c:overlap val="-25"/>
        <c:axId val="130380160"/>
        <c:axId val="130382464"/>
      </c:barChart>
      <c:catAx>
        <c:axId val="130380160"/>
        <c:scaling>
          <c:orientation val="minMax"/>
        </c:scaling>
        <c:axPos val="b"/>
        <c:majorTickMark val="none"/>
        <c:tickLblPos val="low"/>
        <c:spPr>
          <a:ln w="25400">
            <a:solidFill>
              <a:srgbClr val="1F497D">
                <a:lumMod val="60000"/>
                <a:lumOff val="40000"/>
              </a:srgbClr>
            </a:solidFill>
          </a:ln>
        </c:spPr>
        <c:txPr>
          <a:bodyPr/>
          <a:lstStyle/>
          <a:p>
            <a:pPr>
              <a:defRPr b="1"/>
            </a:pPr>
            <a:endParaRPr lang="en-US"/>
          </a:p>
        </c:txPr>
        <c:crossAx val="130382464"/>
        <c:crosses val="autoZero"/>
        <c:auto val="1"/>
        <c:lblAlgn val="ctr"/>
        <c:lblOffset val="100"/>
      </c:catAx>
      <c:valAx>
        <c:axId val="130382464"/>
        <c:scaling>
          <c:orientation val="minMax"/>
        </c:scaling>
        <c:axPos val="l"/>
        <c:numFmt formatCode="&quot;$&quot;#,##0" sourceLinked="0"/>
        <c:majorTickMark val="none"/>
        <c:tickLblPos val="nextTo"/>
        <c:spPr>
          <a:ln w="25400">
            <a:solidFill>
              <a:srgbClr val="1F497D">
                <a:lumMod val="60000"/>
                <a:lumOff val="40000"/>
              </a:srgbClr>
            </a:solidFill>
          </a:ln>
        </c:spPr>
        <c:txPr>
          <a:bodyPr/>
          <a:lstStyle/>
          <a:p>
            <a:pPr>
              <a:defRPr b="1"/>
            </a:pPr>
            <a:endParaRPr lang="en-US"/>
          </a:p>
        </c:txPr>
        <c:crossAx val="130380160"/>
        <c:crosses val="autoZero"/>
        <c:crossBetween val="between"/>
      </c:valAx>
    </c:plotArea>
    <c:legend>
      <c:legendPos val="b"/>
      <c:layout>
        <c:manualLayout>
          <c:xMode val="edge"/>
          <c:yMode val="edge"/>
          <c:x val="0.41111421818834432"/>
          <c:y val="0.85725094779819322"/>
          <c:w val="0.58749692129465658"/>
          <c:h val="0.10532322116104249"/>
        </c:manualLayout>
      </c:layout>
      <c:txPr>
        <a:bodyPr/>
        <a:lstStyle/>
        <a:p>
          <a:pPr>
            <a:defRPr sz="1400"/>
          </a:pPr>
          <a:endParaRPr lang="en-US"/>
        </a:p>
      </c:txPr>
    </c:legend>
    <c:plotVisOnly val="1"/>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style val="26"/>
  <c:chart>
    <c:title>
      <c:tx>
        <c:rich>
          <a:bodyPr/>
          <a:lstStyle/>
          <a:p>
            <a:pPr>
              <a:defRPr lang="en-US" sz="2000" b="0" i="0" u="none" strike="noStrike" kern="1200" baseline="0">
                <a:solidFill>
                  <a:prstClr val="black"/>
                </a:solidFill>
                <a:latin typeface="+mj-lt"/>
                <a:ea typeface="+mn-ea"/>
                <a:cs typeface="+mn-cs"/>
              </a:defRPr>
            </a:pPr>
            <a:r>
              <a:rPr lang="en-US" sz="2000" b="0" i="0" u="none" strike="noStrike" kern="1200" baseline="0" dirty="0">
                <a:solidFill>
                  <a:prstClr val="black"/>
                </a:solidFill>
                <a:latin typeface="+mj-lt"/>
                <a:ea typeface="+mn-ea"/>
                <a:cs typeface="+mn-cs"/>
              </a:rPr>
              <a:t>15</a:t>
            </a:r>
            <a:r>
              <a:rPr lang="en-US" sz="2000" b="0" i="0" u="none" strike="noStrike" kern="1200" baseline="0" dirty="0" smtClean="0">
                <a:solidFill>
                  <a:prstClr val="black"/>
                </a:solidFill>
                <a:latin typeface="+mj-lt"/>
                <a:ea typeface="+mn-ea"/>
                <a:cs typeface="+mn-cs"/>
              </a:rPr>
              <a:t>. - </a:t>
            </a:r>
            <a:r>
              <a:rPr lang="en-US" sz="2000" b="0" i="0" u="none" strike="noStrike" kern="1200" baseline="0" dirty="0">
                <a:solidFill>
                  <a:prstClr val="black"/>
                </a:solidFill>
                <a:latin typeface="+mj-lt"/>
                <a:ea typeface="+mn-ea"/>
                <a:cs typeface="+mn-cs"/>
              </a:rPr>
              <a:t>Expand Current Alternative Fuel Decal </a:t>
            </a:r>
            <a:r>
              <a:rPr lang="en-US" sz="2000" b="0" i="0" u="none" strike="noStrike" kern="1200" baseline="0" dirty="0" smtClean="0">
                <a:solidFill>
                  <a:prstClr val="black"/>
                </a:solidFill>
                <a:latin typeface="+mj-lt"/>
                <a:ea typeface="+mn-ea"/>
                <a:cs typeface="+mn-cs"/>
              </a:rPr>
              <a:t>Program</a:t>
            </a:r>
          </a:p>
          <a:p>
            <a:pPr>
              <a:defRPr lang="en-US" sz="2000" b="0" i="0" u="none" strike="noStrike" kern="1200" baseline="0">
                <a:solidFill>
                  <a:prstClr val="black"/>
                </a:solidFill>
                <a:latin typeface="+mj-lt"/>
                <a:ea typeface="+mn-ea"/>
                <a:cs typeface="+mn-cs"/>
              </a:defRPr>
            </a:pPr>
            <a:r>
              <a:rPr lang="en-US" sz="2000" b="0" i="0" u="none" strike="noStrike" kern="1200" baseline="0" dirty="0" smtClean="0">
                <a:solidFill>
                  <a:prstClr val="black"/>
                </a:solidFill>
                <a:latin typeface="+mj-lt"/>
                <a:ea typeface="+mn-ea"/>
                <a:cs typeface="+mn-cs"/>
              </a:rPr>
              <a:t>Pro </a:t>
            </a:r>
            <a:r>
              <a:rPr lang="en-US" sz="2000" b="0" i="0" u="none" strike="noStrike" kern="1200" baseline="0" dirty="0">
                <a:solidFill>
                  <a:prstClr val="black"/>
                </a:solidFill>
                <a:latin typeface="+mj-lt"/>
                <a:ea typeface="+mn-ea"/>
                <a:cs typeface="+mn-cs"/>
              </a:rPr>
              <a:t>Rated for Hybrid Electric - $ Millions</a:t>
            </a:r>
          </a:p>
        </c:rich>
      </c:tx>
      <c:layout/>
    </c:title>
    <c:plotArea>
      <c:layout>
        <c:manualLayout>
          <c:layoutTarget val="inner"/>
          <c:xMode val="edge"/>
          <c:yMode val="edge"/>
          <c:x val="0.11972440944881957"/>
          <c:y val="0.24121536891221992"/>
          <c:w val="0.8204760623553663"/>
          <c:h val="0.58109913889816855"/>
        </c:manualLayout>
      </c:layout>
      <c:barChart>
        <c:barDir val="col"/>
        <c:grouping val="stacked"/>
        <c:ser>
          <c:idx val="0"/>
          <c:order val="0"/>
          <c:tx>
            <c:strRef>
              <c:f>'Option 15 data'!$A$4</c:f>
              <c:strCache>
                <c:ptCount val="1"/>
                <c:pt idx="0">
                  <c:v>Mild HEV</c:v>
                </c:pt>
              </c:strCache>
            </c:strRef>
          </c:tx>
          <c:spPr>
            <a:solidFill>
              <a:schemeClr val="tx2"/>
            </a:solidFill>
            <a:scene3d>
              <a:camera prst="orthographicFront"/>
              <a:lightRig rig="threePt" dir="t">
                <a:rot lat="0" lon="0" rev="1200000"/>
              </a:lightRig>
            </a:scene3d>
            <a:sp3d/>
          </c:spPr>
          <c:cat>
            <c:strRef>
              <c:f>'Option 15 data'!$B$3:$I$3</c:f>
              <c:strCache>
                <c:ptCount val="8"/>
                <c:pt idx="0">
                  <c:v>2012-13</c:v>
                </c:pt>
                <c:pt idx="1">
                  <c:v>2013-14</c:v>
                </c:pt>
                <c:pt idx="2">
                  <c:v>2014-15</c:v>
                </c:pt>
                <c:pt idx="3">
                  <c:v>2015-16</c:v>
                </c:pt>
                <c:pt idx="4">
                  <c:v>2016-17</c:v>
                </c:pt>
                <c:pt idx="5">
                  <c:v>2017-18</c:v>
                </c:pt>
                <c:pt idx="6">
                  <c:v>2018-19</c:v>
                </c:pt>
                <c:pt idx="7">
                  <c:v>2019-20</c:v>
                </c:pt>
              </c:strCache>
            </c:strRef>
          </c:cat>
          <c:val>
            <c:numRef>
              <c:f>'Option 15 data'!$B$4:$I$4</c:f>
              <c:numCache>
                <c:formatCode>_("$"* #,##0.0_);_("$"* \(#,##0.0\);_("$"* "-"??_);_(@_)</c:formatCode>
                <c:ptCount val="8"/>
                <c:pt idx="0">
                  <c:v>1.2442809723578561</c:v>
                </c:pt>
                <c:pt idx="1">
                  <c:v>1.7950443506806149</c:v>
                </c:pt>
                <c:pt idx="2">
                  <c:v>2.3862483907334604</c:v>
                </c:pt>
                <c:pt idx="3">
                  <c:v>2.9956429674671377</c:v>
                </c:pt>
                <c:pt idx="4">
                  <c:v>3.6055273093900855</c:v>
                </c:pt>
                <c:pt idx="5">
                  <c:v>4.2474991918657414</c:v>
                </c:pt>
                <c:pt idx="6">
                  <c:v>4.910966858163321</c:v>
                </c:pt>
                <c:pt idx="7">
                  <c:v>5.6259351188489486</c:v>
                </c:pt>
              </c:numCache>
            </c:numRef>
          </c:val>
        </c:ser>
        <c:ser>
          <c:idx val="1"/>
          <c:order val="1"/>
          <c:tx>
            <c:strRef>
              <c:f>'Option 15 data'!$A$5</c:f>
              <c:strCache>
                <c:ptCount val="1"/>
                <c:pt idx="0">
                  <c:v>Full HEV</c:v>
                </c:pt>
              </c:strCache>
            </c:strRef>
          </c:tx>
          <c:spPr>
            <a:solidFill>
              <a:srgbClr val="C00000"/>
            </a:solidFill>
            <a:scene3d>
              <a:camera prst="orthographicFront"/>
              <a:lightRig rig="threePt" dir="t">
                <a:rot lat="0" lon="0" rev="1200000"/>
              </a:lightRig>
            </a:scene3d>
            <a:sp3d/>
          </c:spPr>
          <c:cat>
            <c:strRef>
              <c:f>'Option 15 data'!$B$3:$I$3</c:f>
              <c:strCache>
                <c:ptCount val="8"/>
                <c:pt idx="0">
                  <c:v>2012-13</c:v>
                </c:pt>
                <c:pt idx="1">
                  <c:v>2013-14</c:v>
                </c:pt>
                <c:pt idx="2">
                  <c:v>2014-15</c:v>
                </c:pt>
                <c:pt idx="3">
                  <c:v>2015-16</c:v>
                </c:pt>
                <c:pt idx="4">
                  <c:v>2016-17</c:v>
                </c:pt>
                <c:pt idx="5">
                  <c:v>2017-18</c:v>
                </c:pt>
                <c:pt idx="6">
                  <c:v>2018-19</c:v>
                </c:pt>
                <c:pt idx="7">
                  <c:v>2019-20</c:v>
                </c:pt>
              </c:strCache>
            </c:strRef>
          </c:cat>
          <c:val>
            <c:numRef>
              <c:f>'Option 15 data'!$B$5:$I$5</c:f>
              <c:numCache>
                <c:formatCode>_("$"* #,##0.0_);_("$"* \(#,##0.0\);_("$"* "-"??_);_(@_)</c:formatCode>
                <c:ptCount val="8"/>
                <c:pt idx="0">
                  <c:v>7.1857226153666121</c:v>
                </c:pt>
                <c:pt idx="1">
                  <c:v>10.366381125180567</c:v>
                </c:pt>
                <c:pt idx="2">
                  <c:v>13.780584456485824</c:v>
                </c:pt>
                <c:pt idx="3">
                  <c:v>17.299838137122716</c:v>
                </c:pt>
                <c:pt idx="4">
                  <c:v>20.821920211727729</c:v>
                </c:pt>
                <c:pt idx="5">
                  <c:v>24.529307833024589</c:v>
                </c:pt>
                <c:pt idx="6">
                  <c:v>28.360833605893173</c:v>
                </c:pt>
                <c:pt idx="7">
                  <c:v>32.489775311352837</c:v>
                </c:pt>
              </c:numCache>
            </c:numRef>
          </c:val>
        </c:ser>
        <c:ser>
          <c:idx val="2"/>
          <c:order val="2"/>
          <c:tx>
            <c:strRef>
              <c:f>'Option 15 data'!$A$6</c:f>
              <c:strCache>
                <c:ptCount val="1"/>
                <c:pt idx="0">
                  <c:v>PHEV (Plug In)</c:v>
                </c:pt>
              </c:strCache>
            </c:strRef>
          </c:tx>
          <c:spPr>
            <a:solidFill>
              <a:srgbClr val="92D050"/>
            </a:solidFill>
            <a:scene3d>
              <a:camera prst="orthographicFront"/>
              <a:lightRig rig="threePt" dir="t">
                <a:rot lat="0" lon="0" rev="1200000"/>
              </a:lightRig>
            </a:scene3d>
            <a:sp3d/>
          </c:spPr>
          <c:cat>
            <c:strRef>
              <c:f>'Option 15 data'!$B$3:$I$3</c:f>
              <c:strCache>
                <c:ptCount val="8"/>
                <c:pt idx="0">
                  <c:v>2012-13</c:v>
                </c:pt>
                <c:pt idx="1">
                  <c:v>2013-14</c:v>
                </c:pt>
                <c:pt idx="2">
                  <c:v>2014-15</c:v>
                </c:pt>
                <c:pt idx="3">
                  <c:v>2015-16</c:v>
                </c:pt>
                <c:pt idx="4">
                  <c:v>2016-17</c:v>
                </c:pt>
                <c:pt idx="5">
                  <c:v>2017-18</c:v>
                </c:pt>
                <c:pt idx="6">
                  <c:v>2018-19</c:v>
                </c:pt>
                <c:pt idx="7">
                  <c:v>2019-20</c:v>
                </c:pt>
              </c:strCache>
            </c:strRef>
          </c:cat>
          <c:val>
            <c:numRef>
              <c:f>'Option 15 data'!$B$6:$I$6</c:f>
              <c:numCache>
                <c:formatCode>_("$"* #,##0.0_);_("$"* \(#,##0.0\);_("$"* "-"??_);_(@_)</c:formatCode>
                <c:ptCount val="8"/>
                <c:pt idx="0">
                  <c:v>0.28233777561979234</c:v>
                </c:pt>
                <c:pt idx="1">
                  <c:v>0.43493351778086842</c:v>
                </c:pt>
                <c:pt idx="2">
                  <c:v>0.60642012456820371</c:v>
                </c:pt>
                <c:pt idx="3">
                  <c:v>0.79008934169010581</c:v>
                </c:pt>
                <c:pt idx="4">
                  <c:v>0.97849847902560971</c:v>
                </c:pt>
                <c:pt idx="5">
                  <c:v>1.1758772489043672</c:v>
                </c:pt>
                <c:pt idx="6">
                  <c:v>1.379424417717648</c:v>
                </c:pt>
                <c:pt idx="7">
                  <c:v>1.5976504306227821</c:v>
                </c:pt>
              </c:numCache>
            </c:numRef>
          </c:val>
        </c:ser>
        <c:ser>
          <c:idx val="3"/>
          <c:order val="3"/>
          <c:tx>
            <c:strRef>
              <c:f>'Option 15 data'!$A$7</c:f>
              <c:strCache>
                <c:ptCount val="1"/>
                <c:pt idx="0">
                  <c:v>BEV (Battery)</c:v>
                </c:pt>
              </c:strCache>
            </c:strRef>
          </c:tx>
          <c:spPr>
            <a:solidFill>
              <a:srgbClr val="7030A0"/>
            </a:solidFill>
            <a:scene3d>
              <a:camera prst="orthographicFront"/>
              <a:lightRig rig="threePt" dir="t">
                <a:rot lat="0" lon="0" rev="1200000"/>
              </a:lightRig>
            </a:scene3d>
            <a:sp3d/>
          </c:spPr>
          <c:cat>
            <c:strRef>
              <c:f>'Option 15 data'!$B$3:$I$3</c:f>
              <c:strCache>
                <c:ptCount val="8"/>
                <c:pt idx="0">
                  <c:v>2012-13</c:v>
                </c:pt>
                <c:pt idx="1">
                  <c:v>2013-14</c:v>
                </c:pt>
                <c:pt idx="2">
                  <c:v>2014-15</c:v>
                </c:pt>
                <c:pt idx="3">
                  <c:v>2015-16</c:v>
                </c:pt>
                <c:pt idx="4">
                  <c:v>2016-17</c:v>
                </c:pt>
                <c:pt idx="5">
                  <c:v>2017-18</c:v>
                </c:pt>
                <c:pt idx="6">
                  <c:v>2018-19</c:v>
                </c:pt>
                <c:pt idx="7">
                  <c:v>2019-20</c:v>
                </c:pt>
              </c:strCache>
            </c:strRef>
          </c:cat>
          <c:val>
            <c:numRef>
              <c:f>'Option 15 data'!$B$7:$I$7</c:f>
              <c:numCache>
                <c:formatCode>_("$"* #,##0.0_);_("$"* \(#,##0.0\);_("$"* "-"??_);_(@_)</c:formatCode>
                <c:ptCount val="8"/>
                <c:pt idx="0">
                  <c:v>0.73239182098877587</c:v>
                </c:pt>
                <c:pt idx="1">
                  <c:v>1.4241758582403519</c:v>
                </c:pt>
                <c:pt idx="2">
                  <c:v>2.1528206064219355</c:v>
                </c:pt>
                <c:pt idx="3">
                  <c:v>2.8265566719152524</c:v>
                </c:pt>
                <c:pt idx="4">
                  <c:v>3.4837452434527489</c:v>
                </c:pt>
                <c:pt idx="5">
                  <c:v>4.1376683368833334</c:v>
                </c:pt>
                <c:pt idx="6">
                  <c:v>4.7764513991752739</c:v>
                </c:pt>
                <c:pt idx="7">
                  <c:v>5.4272873783669251</c:v>
                </c:pt>
              </c:numCache>
            </c:numRef>
          </c:val>
        </c:ser>
        <c:overlap val="100"/>
        <c:axId val="132510080"/>
        <c:axId val="132511616"/>
      </c:barChart>
      <c:barChart>
        <c:barDir val="col"/>
        <c:grouping val="stacked"/>
        <c:ser>
          <c:idx val="4"/>
          <c:order val="4"/>
          <c:spPr>
            <a:noFill/>
            <a:ln>
              <a:noFill/>
            </a:ln>
          </c:spPr>
          <c:dLbls>
            <c:dLbl>
              <c:idx val="0"/>
              <c:layout>
                <c:manualLayout>
                  <c:x val="0"/>
                  <c:y val="-8.0387307684410214E-2"/>
                </c:manualLayout>
              </c:layout>
              <c:dLblPos val="ctr"/>
              <c:showVal val="1"/>
            </c:dLbl>
            <c:dLbl>
              <c:idx val="1"/>
              <c:layout>
                <c:manualLayout>
                  <c:x val="0"/>
                  <c:y val="-0.11117196850208215"/>
                </c:manualLayout>
              </c:layout>
              <c:dLblPos val="ctr"/>
              <c:showVal val="1"/>
            </c:dLbl>
            <c:dLbl>
              <c:idx val="2"/>
              <c:layout>
                <c:manualLayout>
                  <c:x val="0"/>
                  <c:y val="-0.13796471343092956"/>
                </c:manualLayout>
              </c:layout>
              <c:dLblPos val="ctr"/>
              <c:showVal val="1"/>
            </c:dLbl>
            <c:dLbl>
              <c:idx val="3"/>
              <c:layout>
                <c:manualLayout>
                  <c:x val="5.3748565688267289E-17"/>
                  <c:y val="-0.16930664118614941"/>
                </c:manualLayout>
              </c:layout>
              <c:dLblPos val="ctr"/>
              <c:showVal val="1"/>
            </c:dLbl>
            <c:dLbl>
              <c:idx val="4"/>
              <c:layout>
                <c:manualLayout>
                  <c:x val="-1.4658869071713842E-3"/>
                  <c:y val="-0.20463825639913874"/>
                </c:manualLayout>
              </c:layout>
              <c:dLblPos val="ctr"/>
              <c:showVal val="1"/>
            </c:dLbl>
            <c:dLbl>
              <c:idx val="5"/>
              <c:layout>
                <c:manualLayout>
                  <c:x val="0"/>
                  <c:y val="-0.23732918081123569"/>
                </c:manualLayout>
              </c:layout>
              <c:dLblPos val="ctr"/>
              <c:showVal val="1"/>
            </c:dLbl>
            <c:dLbl>
              <c:idx val="6"/>
              <c:layout>
                <c:manualLayout>
                  <c:x val="0"/>
                  <c:y val="-0.27087916539526929"/>
                </c:manualLayout>
              </c:layout>
              <c:dLblPos val="ctr"/>
              <c:showVal val="1"/>
            </c:dLbl>
            <c:dLbl>
              <c:idx val="7"/>
              <c:layout>
                <c:manualLayout>
                  <c:x val="0"/>
                  <c:y val="-0.30072597508582416"/>
                </c:manualLayout>
              </c:layout>
              <c:dLblPos val="ctr"/>
              <c:showVal val="1"/>
            </c:dLbl>
            <c:txPr>
              <a:bodyPr/>
              <a:lstStyle/>
              <a:p>
                <a:pPr>
                  <a:defRPr sz="1200"/>
                </a:pPr>
                <a:endParaRPr lang="en-US"/>
              </a:p>
            </c:txPr>
            <c:dLblPos val="inEnd"/>
            <c:showVal val="1"/>
          </c:dLbls>
          <c:val>
            <c:numRef>
              <c:f>'Option 15 data'!$B$8:$I$8</c:f>
              <c:numCache>
                <c:formatCode>_("$"* #,##0.0_);_("$"* \(#,##0.0\);_("$"* "-"??_);_(@_)</c:formatCode>
                <c:ptCount val="8"/>
                <c:pt idx="0">
                  <c:v>9.4447331843330034</c:v>
                </c:pt>
                <c:pt idx="1">
                  <c:v>14.020534851882442</c:v>
                </c:pt>
                <c:pt idx="2">
                  <c:v>18.926073578209412</c:v>
                </c:pt>
                <c:pt idx="3">
                  <c:v>23.912127118195212</c:v>
                </c:pt>
                <c:pt idx="4">
                  <c:v>28.889691243596189</c:v>
                </c:pt>
                <c:pt idx="5">
                  <c:v>34.090352610678217</c:v>
                </c:pt>
                <c:pt idx="6">
                  <c:v>39.42767628094942</c:v>
                </c:pt>
                <c:pt idx="7">
                  <c:v>45.140648239191542</c:v>
                </c:pt>
              </c:numCache>
            </c:numRef>
          </c:val>
        </c:ser>
        <c:overlap val="100"/>
        <c:axId val="46020096"/>
        <c:axId val="46018560"/>
      </c:barChart>
      <c:catAx>
        <c:axId val="132510080"/>
        <c:scaling>
          <c:orientation val="minMax"/>
        </c:scaling>
        <c:axPos val="b"/>
        <c:majorTickMark val="none"/>
        <c:tickLblPos val="nextTo"/>
        <c:spPr>
          <a:ln w="25400">
            <a:solidFill>
              <a:srgbClr val="0070C0"/>
            </a:solidFill>
          </a:ln>
        </c:spPr>
        <c:crossAx val="132511616"/>
        <c:crosses val="autoZero"/>
        <c:auto val="1"/>
        <c:lblAlgn val="ctr"/>
        <c:lblOffset val="100"/>
      </c:catAx>
      <c:valAx>
        <c:axId val="132511616"/>
        <c:scaling>
          <c:orientation val="minMax"/>
        </c:scaling>
        <c:axPos val="l"/>
        <c:numFmt formatCode="_(&quot;$&quot;* #,##0.0_);_(&quot;$&quot;* \(#,##0.0\);_(&quot;$&quot;* &quot;-&quot;??_);_(@_)" sourceLinked="1"/>
        <c:majorTickMark val="none"/>
        <c:tickLblPos val="nextTo"/>
        <c:spPr>
          <a:ln w="25400">
            <a:solidFill>
              <a:srgbClr val="0070C0"/>
            </a:solidFill>
          </a:ln>
        </c:spPr>
        <c:crossAx val="132510080"/>
        <c:crosses val="autoZero"/>
        <c:crossBetween val="between"/>
      </c:valAx>
      <c:valAx>
        <c:axId val="46018560"/>
        <c:scaling>
          <c:orientation val="minMax"/>
        </c:scaling>
        <c:delete val="1"/>
        <c:axPos val="r"/>
        <c:numFmt formatCode="_(&quot;$&quot;* #,##0.0_);_(&quot;$&quot;* \(#,##0.0\);_(&quot;$&quot;* &quot;-&quot;??_);_(@_)" sourceLinked="1"/>
        <c:tickLblPos val="none"/>
        <c:crossAx val="46020096"/>
        <c:crosses val="max"/>
        <c:crossBetween val="between"/>
      </c:valAx>
      <c:catAx>
        <c:axId val="46020096"/>
        <c:scaling>
          <c:orientation val="minMax"/>
        </c:scaling>
        <c:delete val="1"/>
        <c:axPos val="b"/>
        <c:tickLblPos val="none"/>
        <c:crossAx val="46018560"/>
        <c:crosses val="autoZero"/>
        <c:auto val="1"/>
        <c:lblAlgn val="ctr"/>
        <c:lblOffset val="100"/>
      </c:catAx>
    </c:plotArea>
    <c:legend>
      <c:legendPos val="b"/>
      <c:legendEntry>
        <c:idx val="4"/>
        <c:delete val="1"/>
      </c:legendEntry>
      <c:layout>
        <c:manualLayout>
          <c:xMode val="edge"/>
          <c:yMode val="edge"/>
          <c:x val="0.24166078758320117"/>
          <c:y val="0.89388661951465154"/>
          <c:w val="0.4531670443096068"/>
          <c:h val="4.0573720937189924E-2"/>
        </c:manualLayout>
      </c:layout>
      <c:txPr>
        <a:bodyPr/>
        <a:lstStyle/>
        <a:p>
          <a:pPr>
            <a:defRPr sz="1200"/>
          </a:pPr>
          <a:endParaRPr lang="en-US"/>
        </a:p>
      </c:txPr>
    </c:legend>
    <c:plotVisOnly val="1"/>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2000"/>
            </a:pPr>
            <a:r>
              <a:rPr lang="en-US" sz="2000" b="0" dirty="0"/>
              <a:t>13</a:t>
            </a:r>
            <a:r>
              <a:rPr lang="en-US" sz="2000" b="0" dirty="0" smtClean="0"/>
              <a:t>. -</a:t>
            </a:r>
            <a:r>
              <a:rPr lang="en-US" sz="2000" b="0" baseline="0" dirty="0" smtClean="0"/>
              <a:t> </a:t>
            </a:r>
            <a:r>
              <a:rPr lang="en-US" sz="2000" b="0" baseline="0" dirty="0"/>
              <a:t>One Cent Local Option Municipal Sales Tax  (approximate)</a:t>
            </a:r>
          </a:p>
          <a:p>
            <a:pPr>
              <a:defRPr sz="2000"/>
            </a:pPr>
            <a:r>
              <a:rPr lang="en-US" sz="2000" b="0" baseline="0" dirty="0"/>
              <a:t>For  Cities With Population &gt; 150,000 and Largest City in County</a:t>
            </a:r>
            <a:endParaRPr lang="en-US" sz="2000" b="0" dirty="0"/>
          </a:p>
          <a:p>
            <a:pPr>
              <a:defRPr sz="2000"/>
            </a:pPr>
            <a:r>
              <a:rPr lang="en-US" sz="2000" b="0" baseline="0" dirty="0"/>
              <a:t>Net Revenue - In $ Millions</a:t>
            </a:r>
            <a:endParaRPr lang="en-US" sz="2000" b="0" dirty="0"/>
          </a:p>
        </c:rich>
      </c:tx>
      <c:layout>
        <c:manualLayout>
          <c:xMode val="edge"/>
          <c:yMode val="edge"/>
          <c:x val="0.18404024496937949"/>
          <c:y val="3.5743363182045816E-2"/>
        </c:manualLayout>
      </c:layout>
    </c:title>
    <c:plotArea>
      <c:layout>
        <c:manualLayout>
          <c:layoutTarget val="inner"/>
          <c:xMode val="edge"/>
          <c:yMode val="edge"/>
          <c:x val="0.10873337707786529"/>
          <c:y val="0.23750992005688279"/>
          <c:w val="0.82476793525809478"/>
          <c:h val="0.61688670212285335"/>
        </c:manualLayout>
      </c:layout>
      <c:barChart>
        <c:barDir val="col"/>
        <c:grouping val="stacked"/>
        <c:ser>
          <c:idx val="0"/>
          <c:order val="0"/>
          <c:tx>
            <c:strRef>
              <c:f>'OPTION 13'!$N$4</c:f>
              <c:strCache>
                <c:ptCount val="1"/>
                <c:pt idx="0">
                  <c:v>Tampa</c:v>
                </c:pt>
              </c:strCache>
            </c:strRef>
          </c:tx>
          <c:spPr>
            <a:solidFill>
              <a:schemeClr val="accent1"/>
            </a:solidFill>
            <a:ln>
              <a:solidFill>
                <a:prstClr val="black">
                  <a:lumMod val="50000"/>
                  <a:lumOff val="50000"/>
                </a:prstClr>
              </a:solidFill>
            </a:ln>
          </c:spPr>
          <c:dLbls>
            <c:numFmt formatCode="#,##0" sourceLinked="0"/>
            <c:txPr>
              <a:bodyPr/>
              <a:lstStyle/>
              <a:p>
                <a:pPr>
                  <a:defRPr sz="800">
                    <a:solidFill>
                      <a:schemeClr val="bg1"/>
                    </a:solidFill>
                  </a:defRPr>
                </a:pPr>
                <a:endParaRPr lang="en-US"/>
              </a:p>
            </c:txPr>
            <c:dLblPos val="ctr"/>
            <c:showVal val="1"/>
          </c:dLbls>
          <c:cat>
            <c:strRef>
              <c:f>'OPTION 13'!$O$3:$V$3</c:f>
              <c:strCache>
                <c:ptCount val="8"/>
                <c:pt idx="0">
                  <c:v>2012-13</c:v>
                </c:pt>
                <c:pt idx="1">
                  <c:v>2013-14</c:v>
                </c:pt>
                <c:pt idx="2">
                  <c:v>2014-15</c:v>
                </c:pt>
                <c:pt idx="3">
                  <c:v>2015-16</c:v>
                </c:pt>
                <c:pt idx="4">
                  <c:v>2016-17</c:v>
                </c:pt>
                <c:pt idx="5">
                  <c:v>2017-18</c:v>
                </c:pt>
                <c:pt idx="6">
                  <c:v>2018-19</c:v>
                </c:pt>
                <c:pt idx="7">
                  <c:v>2019-20</c:v>
                </c:pt>
              </c:strCache>
            </c:strRef>
          </c:cat>
          <c:val>
            <c:numRef>
              <c:f>'OPTION 13'!$O$4:$V$4</c:f>
              <c:numCache>
                <c:formatCode>_(* #,##0_);_(* \(#,##0\);_(* "-"??_);_(@_)</c:formatCode>
                <c:ptCount val="8"/>
                <c:pt idx="0">
                  <c:v>73.338626620276614</c:v>
                </c:pt>
                <c:pt idx="1">
                  <c:v>77.956758548873452</c:v>
                </c:pt>
                <c:pt idx="2">
                  <c:v>82.38362638191667</c:v>
                </c:pt>
                <c:pt idx="3">
                  <c:v>86.502807701012301</c:v>
                </c:pt>
                <c:pt idx="4">
                  <c:v>90.827948086062918</c:v>
                </c:pt>
                <c:pt idx="5">
                  <c:v>95.369345490366072</c:v>
                </c:pt>
                <c:pt idx="6">
                  <c:v>100.13781276488425</c:v>
                </c:pt>
                <c:pt idx="7">
                  <c:v>105.1447034031286</c:v>
                </c:pt>
              </c:numCache>
            </c:numRef>
          </c:val>
        </c:ser>
        <c:ser>
          <c:idx val="1"/>
          <c:order val="1"/>
          <c:tx>
            <c:strRef>
              <c:f>'OPTION 13'!$N$5</c:f>
              <c:strCache>
                <c:ptCount val="1"/>
                <c:pt idx="0">
                  <c:v>Jacksonville-Duval (1/2¢)</c:v>
                </c:pt>
              </c:strCache>
            </c:strRef>
          </c:tx>
          <c:spPr>
            <a:ln>
              <a:solidFill>
                <a:prstClr val="black">
                  <a:lumMod val="50000"/>
                  <a:lumOff val="50000"/>
                </a:prstClr>
              </a:solidFill>
            </a:ln>
          </c:spPr>
          <c:dLbls>
            <c:numFmt formatCode="#,##0" sourceLinked="0"/>
            <c:txPr>
              <a:bodyPr/>
              <a:lstStyle/>
              <a:p>
                <a:pPr>
                  <a:defRPr sz="800">
                    <a:solidFill>
                      <a:schemeClr val="bg1"/>
                    </a:solidFill>
                  </a:defRPr>
                </a:pPr>
                <a:endParaRPr lang="en-US"/>
              </a:p>
            </c:txPr>
            <c:dLblPos val="ctr"/>
            <c:showVal val="1"/>
          </c:dLbls>
          <c:cat>
            <c:strRef>
              <c:f>'OPTION 13'!$O$3:$V$3</c:f>
              <c:strCache>
                <c:ptCount val="8"/>
                <c:pt idx="0">
                  <c:v>2012-13</c:v>
                </c:pt>
                <c:pt idx="1">
                  <c:v>2013-14</c:v>
                </c:pt>
                <c:pt idx="2">
                  <c:v>2014-15</c:v>
                </c:pt>
                <c:pt idx="3">
                  <c:v>2015-16</c:v>
                </c:pt>
                <c:pt idx="4">
                  <c:v>2016-17</c:v>
                </c:pt>
                <c:pt idx="5">
                  <c:v>2017-18</c:v>
                </c:pt>
                <c:pt idx="6">
                  <c:v>2018-19</c:v>
                </c:pt>
                <c:pt idx="7">
                  <c:v>2019-20</c:v>
                </c:pt>
              </c:strCache>
            </c:strRef>
          </c:cat>
          <c:val>
            <c:numRef>
              <c:f>'OPTION 13'!$O$5:$V$5</c:f>
              <c:numCache>
                <c:formatCode>_(* #,##0_);_(* \(#,##0\);_(* "-"??_);_(@_)</c:formatCode>
                <c:ptCount val="8"/>
                <c:pt idx="0">
                  <c:v>69.67970725134937</c:v>
                </c:pt>
                <c:pt idx="1">
                  <c:v>74.067437096617581</c:v>
                </c:pt>
                <c:pt idx="2">
                  <c:v>78.273445156244193</c:v>
                </c:pt>
                <c:pt idx="3">
                  <c:v>82.187117414056758</c:v>
                </c:pt>
                <c:pt idx="4">
                  <c:v>86.296473284759614</c:v>
                </c:pt>
                <c:pt idx="5">
                  <c:v>90.611296948997847</c:v>
                </c:pt>
                <c:pt idx="6">
                  <c:v>95.141861796447472</c:v>
                </c:pt>
                <c:pt idx="7">
                  <c:v>99.898954886269848</c:v>
                </c:pt>
              </c:numCache>
            </c:numRef>
          </c:val>
        </c:ser>
        <c:ser>
          <c:idx val="2"/>
          <c:order val="2"/>
          <c:tx>
            <c:strRef>
              <c:f>'OPTION 13'!$N$6</c:f>
              <c:strCache>
                <c:ptCount val="1"/>
                <c:pt idx="0">
                  <c:v>Orlando</c:v>
                </c:pt>
              </c:strCache>
            </c:strRef>
          </c:tx>
          <c:spPr>
            <a:ln>
              <a:solidFill>
                <a:prstClr val="black">
                  <a:lumMod val="50000"/>
                  <a:lumOff val="50000"/>
                </a:prstClr>
              </a:solidFill>
            </a:ln>
          </c:spPr>
          <c:dLbls>
            <c:txPr>
              <a:bodyPr/>
              <a:lstStyle/>
              <a:p>
                <a:pPr>
                  <a:defRPr sz="800">
                    <a:solidFill>
                      <a:schemeClr val="bg1"/>
                    </a:solidFill>
                  </a:defRPr>
                </a:pPr>
                <a:endParaRPr lang="en-US"/>
              </a:p>
            </c:txPr>
            <c:dLblPos val="ctr"/>
            <c:showVal val="1"/>
          </c:dLbls>
          <c:cat>
            <c:strRef>
              <c:f>'OPTION 13'!$O$3:$V$3</c:f>
              <c:strCache>
                <c:ptCount val="8"/>
                <c:pt idx="0">
                  <c:v>2012-13</c:v>
                </c:pt>
                <c:pt idx="1">
                  <c:v>2013-14</c:v>
                </c:pt>
                <c:pt idx="2">
                  <c:v>2014-15</c:v>
                </c:pt>
                <c:pt idx="3">
                  <c:v>2015-16</c:v>
                </c:pt>
                <c:pt idx="4">
                  <c:v>2016-17</c:v>
                </c:pt>
                <c:pt idx="5">
                  <c:v>2017-18</c:v>
                </c:pt>
                <c:pt idx="6">
                  <c:v>2018-19</c:v>
                </c:pt>
                <c:pt idx="7">
                  <c:v>2019-20</c:v>
                </c:pt>
              </c:strCache>
            </c:strRef>
          </c:cat>
          <c:val>
            <c:numRef>
              <c:f>'OPTION 13'!$O$6:$V$6</c:f>
              <c:numCache>
                <c:formatCode>_(* #,##0_);_(* \(#,##0\);_(* "-"??_);_(@_)</c:formatCode>
                <c:ptCount val="8"/>
                <c:pt idx="0">
                  <c:v>68.415809234062294</c:v>
                </c:pt>
                <c:pt idx="1">
                  <c:v>72.723951445131107</c:v>
                </c:pt>
                <c:pt idx="2">
                  <c:v>76.853668064151378</c:v>
                </c:pt>
                <c:pt idx="3">
                  <c:v>80.696351467358951</c:v>
                </c:pt>
                <c:pt idx="4">
                  <c:v>84.731169040726897</c:v>
                </c:pt>
                <c:pt idx="5">
                  <c:v>88.967727492763245</c:v>
                </c:pt>
                <c:pt idx="6">
                  <c:v>93.416113867401407</c:v>
                </c:pt>
                <c:pt idx="7">
                  <c:v>98.086919560771477</c:v>
                </c:pt>
              </c:numCache>
            </c:numRef>
          </c:val>
        </c:ser>
        <c:ser>
          <c:idx val="3"/>
          <c:order val="3"/>
          <c:tx>
            <c:strRef>
              <c:f>'OPTION 13'!$N$7</c:f>
              <c:strCache>
                <c:ptCount val="1"/>
                <c:pt idx="0">
                  <c:v>Fort Lauderdale</c:v>
                </c:pt>
              </c:strCache>
            </c:strRef>
          </c:tx>
          <c:spPr>
            <a:ln>
              <a:solidFill>
                <a:prstClr val="black">
                  <a:lumMod val="50000"/>
                  <a:lumOff val="50000"/>
                </a:prstClr>
              </a:solidFill>
            </a:ln>
          </c:spPr>
          <c:dLbls>
            <c:txPr>
              <a:bodyPr/>
              <a:lstStyle/>
              <a:p>
                <a:pPr>
                  <a:defRPr sz="800">
                    <a:solidFill>
                      <a:schemeClr val="bg1"/>
                    </a:solidFill>
                  </a:defRPr>
                </a:pPr>
                <a:endParaRPr lang="en-US"/>
              </a:p>
            </c:txPr>
            <c:dLblPos val="ctr"/>
            <c:showVal val="1"/>
          </c:dLbls>
          <c:cat>
            <c:strRef>
              <c:f>'OPTION 13'!$O$3:$V$3</c:f>
              <c:strCache>
                <c:ptCount val="8"/>
                <c:pt idx="0">
                  <c:v>2012-13</c:v>
                </c:pt>
                <c:pt idx="1">
                  <c:v>2013-14</c:v>
                </c:pt>
                <c:pt idx="2">
                  <c:v>2014-15</c:v>
                </c:pt>
                <c:pt idx="3">
                  <c:v>2015-16</c:v>
                </c:pt>
                <c:pt idx="4">
                  <c:v>2016-17</c:v>
                </c:pt>
                <c:pt idx="5">
                  <c:v>2017-18</c:v>
                </c:pt>
                <c:pt idx="6">
                  <c:v>2018-19</c:v>
                </c:pt>
                <c:pt idx="7">
                  <c:v>2019-20</c:v>
                </c:pt>
              </c:strCache>
            </c:strRef>
          </c:cat>
          <c:val>
            <c:numRef>
              <c:f>'OPTION 13'!$O$7:$V$7</c:f>
              <c:numCache>
                <c:formatCode>_(* #,##0_);_(* \(#,##0\);_(* "-"??_);_(@_)</c:formatCode>
                <c:ptCount val="8"/>
                <c:pt idx="0">
                  <c:v>45.049820464117417</c:v>
                </c:pt>
                <c:pt idx="1">
                  <c:v>47.886606805101295</c:v>
                </c:pt>
                <c:pt idx="2">
                  <c:v>50.605905083340801</c:v>
                </c:pt>
                <c:pt idx="3">
                  <c:v>53.136200337507944</c:v>
                </c:pt>
                <c:pt idx="4">
                  <c:v>55.793010354383263</c:v>
                </c:pt>
                <c:pt idx="5">
                  <c:v>58.582660872102394</c:v>
                </c:pt>
                <c:pt idx="6">
                  <c:v>61.511793915707408</c:v>
                </c:pt>
                <c:pt idx="7">
                  <c:v>64.587383611492882</c:v>
                </c:pt>
              </c:numCache>
            </c:numRef>
          </c:val>
        </c:ser>
        <c:ser>
          <c:idx val="4"/>
          <c:order val="4"/>
          <c:tx>
            <c:strRef>
              <c:f>'OPTION 13'!$N$8</c:f>
              <c:strCache>
                <c:ptCount val="1"/>
                <c:pt idx="0">
                  <c:v>West Palm Beach</c:v>
                </c:pt>
              </c:strCache>
            </c:strRef>
          </c:tx>
          <c:spPr>
            <a:ln>
              <a:solidFill>
                <a:prstClr val="black">
                  <a:lumMod val="50000"/>
                  <a:lumOff val="50000"/>
                </a:prstClr>
              </a:solidFill>
            </a:ln>
          </c:spPr>
          <c:dLbls>
            <c:txPr>
              <a:bodyPr/>
              <a:lstStyle/>
              <a:p>
                <a:pPr>
                  <a:defRPr sz="800">
                    <a:solidFill>
                      <a:schemeClr val="bg1"/>
                    </a:solidFill>
                  </a:defRPr>
                </a:pPr>
                <a:endParaRPr lang="en-US"/>
              </a:p>
            </c:txPr>
            <c:dLblPos val="ctr"/>
            <c:showVal val="1"/>
          </c:dLbls>
          <c:cat>
            <c:strRef>
              <c:f>'OPTION 13'!$O$3:$V$3</c:f>
              <c:strCache>
                <c:ptCount val="8"/>
                <c:pt idx="0">
                  <c:v>2012-13</c:v>
                </c:pt>
                <c:pt idx="1">
                  <c:v>2013-14</c:v>
                </c:pt>
                <c:pt idx="2">
                  <c:v>2014-15</c:v>
                </c:pt>
                <c:pt idx="3">
                  <c:v>2015-16</c:v>
                </c:pt>
                <c:pt idx="4">
                  <c:v>2016-17</c:v>
                </c:pt>
                <c:pt idx="5">
                  <c:v>2017-18</c:v>
                </c:pt>
                <c:pt idx="6">
                  <c:v>2018-19</c:v>
                </c:pt>
                <c:pt idx="7">
                  <c:v>2019-20</c:v>
                </c:pt>
              </c:strCache>
            </c:strRef>
          </c:cat>
          <c:val>
            <c:numRef>
              <c:f>'OPTION 13'!$O$8:$V$8</c:f>
              <c:numCache>
                <c:formatCode>_(* #,##0_);_(* \(#,##0\);_(* "-"??_);_(@_)</c:formatCode>
                <c:ptCount val="8"/>
                <c:pt idx="0">
                  <c:v>41.062624909479169</c:v>
                </c:pt>
                <c:pt idx="1">
                  <c:v>43.648337621940051</c:v>
                </c:pt>
                <c:pt idx="2">
                  <c:v>46.126960712242351</c:v>
                </c:pt>
                <c:pt idx="3">
                  <c:v>48.433308747854582</c:v>
                </c:pt>
                <c:pt idx="4">
                  <c:v>50.854974185247031</c:v>
                </c:pt>
                <c:pt idx="5">
                  <c:v>53.397722894509826</c:v>
                </c:pt>
                <c:pt idx="6">
                  <c:v>56.067609039235144</c:v>
                </c:pt>
                <c:pt idx="7">
                  <c:v>58.870989491196752</c:v>
                </c:pt>
              </c:numCache>
            </c:numRef>
          </c:val>
        </c:ser>
        <c:ser>
          <c:idx val="5"/>
          <c:order val="5"/>
          <c:tx>
            <c:strRef>
              <c:f>'OPTION 13'!$N$9</c:f>
              <c:strCache>
                <c:ptCount val="1"/>
                <c:pt idx="0">
                  <c:v>St. Petersburg</c:v>
                </c:pt>
              </c:strCache>
            </c:strRef>
          </c:tx>
          <c:spPr>
            <a:ln>
              <a:solidFill>
                <a:prstClr val="black">
                  <a:lumMod val="50000"/>
                  <a:lumOff val="50000"/>
                </a:prstClr>
              </a:solidFill>
            </a:ln>
          </c:spPr>
          <c:dLbls>
            <c:txPr>
              <a:bodyPr/>
              <a:lstStyle/>
              <a:p>
                <a:pPr>
                  <a:defRPr sz="800">
                    <a:solidFill>
                      <a:schemeClr val="bg1"/>
                    </a:solidFill>
                  </a:defRPr>
                </a:pPr>
                <a:endParaRPr lang="en-US"/>
              </a:p>
            </c:txPr>
            <c:dLblPos val="ctr"/>
            <c:showVal val="1"/>
          </c:dLbls>
          <c:cat>
            <c:strRef>
              <c:f>'OPTION 13'!$O$3:$V$3</c:f>
              <c:strCache>
                <c:ptCount val="8"/>
                <c:pt idx="0">
                  <c:v>2012-13</c:v>
                </c:pt>
                <c:pt idx="1">
                  <c:v>2013-14</c:v>
                </c:pt>
                <c:pt idx="2">
                  <c:v>2014-15</c:v>
                </c:pt>
                <c:pt idx="3">
                  <c:v>2015-16</c:v>
                </c:pt>
                <c:pt idx="4">
                  <c:v>2016-17</c:v>
                </c:pt>
                <c:pt idx="5">
                  <c:v>2017-18</c:v>
                </c:pt>
                <c:pt idx="6">
                  <c:v>2018-19</c:v>
                </c:pt>
                <c:pt idx="7">
                  <c:v>2019-20</c:v>
                </c:pt>
              </c:strCache>
            </c:strRef>
          </c:cat>
          <c:val>
            <c:numRef>
              <c:f>'OPTION 13'!$O$9:$V$9</c:f>
              <c:numCache>
                <c:formatCode>_(* #,##0_);_(* \(#,##0\);_(* "-"??_);_(@_)</c:formatCode>
                <c:ptCount val="8"/>
                <c:pt idx="0">
                  <c:v>36.581484575655395</c:v>
                </c:pt>
                <c:pt idx="1">
                  <c:v>38.885019966208091</c:v>
                </c:pt>
                <c:pt idx="2">
                  <c:v>41.093152362679355</c:v>
                </c:pt>
                <c:pt idx="3">
                  <c:v>43.147809980813044</c:v>
                </c:pt>
                <c:pt idx="4">
                  <c:v>45.305200479853795</c:v>
                </c:pt>
                <c:pt idx="5">
                  <c:v>47.570460503846263</c:v>
                </c:pt>
                <c:pt idx="6">
                  <c:v>49.948983529038806</c:v>
                </c:pt>
                <c:pt idx="7">
                  <c:v>52.446432705490757</c:v>
                </c:pt>
              </c:numCache>
            </c:numRef>
          </c:val>
        </c:ser>
        <c:ser>
          <c:idx val="6"/>
          <c:order val="6"/>
          <c:tx>
            <c:strRef>
              <c:f>'OPTION 13'!$N$10</c:f>
              <c:strCache>
                <c:ptCount val="1"/>
                <c:pt idx="0">
                  <c:v>Miami (1/2¢)</c:v>
                </c:pt>
              </c:strCache>
            </c:strRef>
          </c:tx>
          <c:dLbls>
            <c:txPr>
              <a:bodyPr/>
              <a:lstStyle/>
              <a:p>
                <a:pPr>
                  <a:defRPr sz="800">
                    <a:solidFill>
                      <a:schemeClr val="bg1"/>
                    </a:solidFill>
                  </a:defRPr>
                </a:pPr>
                <a:endParaRPr lang="en-US"/>
              </a:p>
            </c:txPr>
            <c:showVal val="1"/>
          </c:dLbls>
          <c:cat>
            <c:strRef>
              <c:f>'OPTION 13'!$O$3:$V$3</c:f>
              <c:strCache>
                <c:ptCount val="8"/>
                <c:pt idx="0">
                  <c:v>2012-13</c:v>
                </c:pt>
                <c:pt idx="1">
                  <c:v>2013-14</c:v>
                </c:pt>
                <c:pt idx="2">
                  <c:v>2014-15</c:v>
                </c:pt>
                <c:pt idx="3">
                  <c:v>2015-16</c:v>
                </c:pt>
                <c:pt idx="4">
                  <c:v>2016-17</c:v>
                </c:pt>
                <c:pt idx="5">
                  <c:v>2017-18</c:v>
                </c:pt>
                <c:pt idx="6">
                  <c:v>2018-19</c:v>
                </c:pt>
                <c:pt idx="7">
                  <c:v>2019-20</c:v>
                </c:pt>
              </c:strCache>
            </c:strRef>
          </c:cat>
          <c:val>
            <c:numRef>
              <c:f>'OPTION 13'!$O$10:$V$10</c:f>
              <c:numCache>
                <c:formatCode>_(* #,##0_);_(* \(#,##0\);_(* "-"??_);_(@_)</c:formatCode>
                <c:ptCount val="8"/>
                <c:pt idx="0">
                  <c:v>35.22078848934634</c:v>
                </c:pt>
                <c:pt idx="1">
                  <c:v>37.438640873127596</c:v>
                </c:pt>
                <c:pt idx="2">
                  <c:v>39.564638901767971</c:v>
                </c:pt>
                <c:pt idx="3">
                  <c:v>41.542870846856381</c:v>
                </c:pt>
                <c:pt idx="4">
                  <c:v>43.620014389199213</c:v>
                </c:pt>
                <c:pt idx="5">
                  <c:v>45.801015108659158</c:v>
                </c:pt>
                <c:pt idx="6">
                  <c:v>48.091065864092094</c:v>
                </c:pt>
                <c:pt idx="7">
                  <c:v>50.495619157296574</c:v>
                </c:pt>
              </c:numCache>
            </c:numRef>
          </c:val>
        </c:ser>
        <c:ser>
          <c:idx val="7"/>
          <c:order val="7"/>
          <c:tx>
            <c:strRef>
              <c:f>'OPTION 13'!$N$11</c:f>
              <c:strCache>
                <c:ptCount val="1"/>
                <c:pt idx="0">
                  <c:v>Tallahassee</c:v>
                </c:pt>
              </c:strCache>
            </c:strRef>
          </c:tx>
          <c:dLbls>
            <c:txPr>
              <a:bodyPr/>
              <a:lstStyle/>
              <a:p>
                <a:pPr>
                  <a:defRPr sz="800">
                    <a:solidFill>
                      <a:schemeClr val="bg1"/>
                    </a:solidFill>
                  </a:defRPr>
                </a:pPr>
                <a:endParaRPr lang="en-US"/>
              </a:p>
            </c:txPr>
            <c:showVal val="1"/>
          </c:dLbls>
          <c:cat>
            <c:strRef>
              <c:f>'OPTION 13'!$O$3:$V$3</c:f>
              <c:strCache>
                <c:ptCount val="8"/>
                <c:pt idx="0">
                  <c:v>2012-13</c:v>
                </c:pt>
                <c:pt idx="1">
                  <c:v>2013-14</c:v>
                </c:pt>
                <c:pt idx="2">
                  <c:v>2014-15</c:v>
                </c:pt>
                <c:pt idx="3">
                  <c:v>2015-16</c:v>
                </c:pt>
                <c:pt idx="4">
                  <c:v>2016-17</c:v>
                </c:pt>
                <c:pt idx="5">
                  <c:v>2017-18</c:v>
                </c:pt>
                <c:pt idx="6">
                  <c:v>2018-19</c:v>
                </c:pt>
                <c:pt idx="7">
                  <c:v>2019-20</c:v>
                </c:pt>
              </c:strCache>
            </c:strRef>
          </c:cat>
          <c:val>
            <c:numRef>
              <c:f>'OPTION 13'!$O$11:$V$11</c:f>
              <c:numCache>
                <c:formatCode>_(* #,##0_);_(* \(#,##0\);_(* "-"??_);_(@_)</c:formatCode>
                <c:ptCount val="8"/>
                <c:pt idx="0">
                  <c:v>31.831185322686494</c:v>
                </c:pt>
                <c:pt idx="1">
                  <c:v>33.835594459291833</c:v>
                </c:pt>
                <c:pt idx="2">
                  <c:v>35.756989185187543</c:v>
                </c:pt>
                <c:pt idx="3">
                  <c:v>37.544838644447026</c:v>
                </c:pt>
                <c:pt idx="4">
                  <c:v>39.422080576669345</c:v>
                </c:pt>
                <c:pt idx="5">
                  <c:v>41.393184605502846</c:v>
                </c:pt>
                <c:pt idx="6">
                  <c:v>43.462843835777988</c:v>
                </c:pt>
                <c:pt idx="7">
                  <c:v>45.635986027566901</c:v>
                </c:pt>
              </c:numCache>
            </c:numRef>
          </c:val>
        </c:ser>
        <c:ser>
          <c:idx val="8"/>
          <c:order val="8"/>
          <c:tx>
            <c:strRef>
              <c:f>'OPTION 13'!$N$12</c:f>
              <c:strCache>
                <c:ptCount val="1"/>
                <c:pt idx="0">
                  <c:v>Pembroke Pines</c:v>
                </c:pt>
              </c:strCache>
            </c:strRef>
          </c:tx>
          <c:spPr>
            <a:ln>
              <a:solidFill>
                <a:prstClr val="black">
                  <a:lumMod val="50000"/>
                  <a:lumOff val="50000"/>
                </a:prstClr>
              </a:solidFill>
            </a:ln>
          </c:spPr>
          <c:dLbls>
            <c:txPr>
              <a:bodyPr/>
              <a:lstStyle/>
              <a:p>
                <a:pPr>
                  <a:defRPr sz="800">
                    <a:solidFill>
                      <a:schemeClr val="bg1"/>
                    </a:solidFill>
                  </a:defRPr>
                </a:pPr>
                <a:endParaRPr lang="en-US"/>
              </a:p>
            </c:txPr>
            <c:showVal val="1"/>
          </c:dLbls>
          <c:cat>
            <c:strRef>
              <c:f>'OPTION 13'!$O$3:$V$3</c:f>
              <c:strCache>
                <c:ptCount val="8"/>
                <c:pt idx="0">
                  <c:v>2012-13</c:v>
                </c:pt>
                <c:pt idx="1">
                  <c:v>2013-14</c:v>
                </c:pt>
                <c:pt idx="2">
                  <c:v>2014-15</c:v>
                </c:pt>
                <c:pt idx="3">
                  <c:v>2015-16</c:v>
                </c:pt>
                <c:pt idx="4">
                  <c:v>2016-17</c:v>
                </c:pt>
                <c:pt idx="5">
                  <c:v>2017-18</c:v>
                </c:pt>
                <c:pt idx="6">
                  <c:v>2018-19</c:v>
                </c:pt>
                <c:pt idx="7">
                  <c:v>2019-20</c:v>
                </c:pt>
              </c:strCache>
            </c:strRef>
          </c:cat>
          <c:val>
            <c:numRef>
              <c:f>'OPTION 13'!$O$12:$V$12</c:f>
              <c:numCache>
                <c:formatCode>_(* #,##0_);_(* \(#,##0\);_(* "-"??_);_(@_)</c:formatCode>
                <c:ptCount val="8"/>
                <c:pt idx="0">
                  <c:v>30.167717588372486</c:v>
                </c:pt>
                <c:pt idx="1">
                  <c:v>32.067378193269121</c:v>
                </c:pt>
                <c:pt idx="2">
                  <c:v>33.888362642293004</c:v>
                </c:pt>
                <c:pt idx="3">
                  <c:v>35.582780774407645</c:v>
                </c:pt>
                <c:pt idx="4">
                  <c:v>37.361919813128061</c:v>
                </c:pt>
                <c:pt idx="5">
                  <c:v>39.230015803784461</c:v>
                </c:pt>
                <c:pt idx="6">
                  <c:v>41.191516593973667</c:v>
                </c:pt>
                <c:pt idx="7">
                  <c:v>43.251092423672205</c:v>
                </c:pt>
              </c:numCache>
            </c:numRef>
          </c:val>
        </c:ser>
        <c:ser>
          <c:idx val="9"/>
          <c:order val="9"/>
          <c:tx>
            <c:strRef>
              <c:f>'OPTION 13'!$N$13</c:f>
              <c:strCache>
                <c:ptCount val="1"/>
                <c:pt idx="0">
                  <c:v>Ocala</c:v>
                </c:pt>
              </c:strCache>
            </c:strRef>
          </c:tx>
          <c:spPr>
            <a:ln>
              <a:solidFill>
                <a:prstClr val="black">
                  <a:lumMod val="50000"/>
                  <a:lumOff val="50000"/>
                </a:prstClr>
              </a:solidFill>
            </a:ln>
          </c:spPr>
          <c:dLbls>
            <c:txPr>
              <a:bodyPr/>
              <a:lstStyle/>
              <a:p>
                <a:pPr>
                  <a:defRPr sz="800">
                    <a:solidFill>
                      <a:schemeClr val="bg1"/>
                    </a:solidFill>
                  </a:defRPr>
                </a:pPr>
                <a:endParaRPr lang="en-US"/>
              </a:p>
            </c:txPr>
            <c:showVal val="1"/>
          </c:dLbls>
          <c:cat>
            <c:strRef>
              <c:f>'OPTION 13'!$O$3:$V$3</c:f>
              <c:strCache>
                <c:ptCount val="8"/>
                <c:pt idx="0">
                  <c:v>2012-13</c:v>
                </c:pt>
                <c:pt idx="1">
                  <c:v>2013-14</c:v>
                </c:pt>
                <c:pt idx="2">
                  <c:v>2014-15</c:v>
                </c:pt>
                <c:pt idx="3">
                  <c:v>2015-16</c:v>
                </c:pt>
                <c:pt idx="4">
                  <c:v>2016-17</c:v>
                </c:pt>
                <c:pt idx="5">
                  <c:v>2017-18</c:v>
                </c:pt>
                <c:pt idx="6">
                  <c:v>2018-19</c:v>
                </c:pt>
                <c:pt idx="7">
                  <c:v>2019-20</c:v>
                </c:pt>
              </c:strCache>
            </c:strRef>
          </c:cat>
          <c:val>
            <c:numRef>
              <c:f>'OPTION 13'!$O$13:$V$13</c:f>
              <c:numCache>
                <c:formatCode>_(* #,##0_);_(* \(#,##0\);_(* "-"??_);_(@_)</c:formatCode>
                <c:ptCount val="8"/>
                <c:pt idx="0">
                  <c:v>29.030916513028039</c:v>
                </c:pt>
                <c:pt idx="1">
                  <c:v>30.858992775751279</c:v>
                </c:pt>
                <c:pt idx="2">
                  <c:v>32.611357612642493</c:v>
                </c:pt>
                <c:pt idx="3">
                  <c:v>34.241925493274827</c:v>
                </c:pt>
                <c:pt idx="4">
                  <c:v>35.954021767938372</c:v>
                </c:pt>
                <c:pt idx="5">
                  <c:v>37.751722856335505</c:v>
                </c:pt>
                <c:pt idx="6">
                  <c:v>39.639308999152313</c:v>
                </c:pt>
                <c:pt idx="7">
                  <c:v>41.621274449109912</c:v>
                </c:pt>
              </c:numCache>
            </c:numRef>
          </c:val>
        </c:ser>
        <c:ser>
          <c:idx val="10"/>
          <c:order val="10"/>
          <c:tx>
            <c:strRef>
              <c:f>'OPTION 13'!$N$14</c:f>
              <c:strCache>
                <c:ptCount val="1"/>
                <c:pt idx="0">
                  <c:v>Lakeland</c:v>
                </c:pt>
              </c:strCache>
            </c:strRef>
          </c:tx>
          <c:spPr>
            <a:ln>
              <a:solidFill>
                <a:prstClr val="black">
                  <a:lumMod val="50000"/>
                  <a:lumOff val="50000"/>
                </a:prstClr>
              </a:solidFill>
            </a:ln>
          </c:spPr>
          <c:dLbls>
            <c:txPr>
              <a:bodyPr/>
              <a:lstStyle/>
              <a:p>
                <a:pPr>
                  <a:defRPr sz="800">
                    <a:solidFill>
                      <a:schemeClr val="bg1"/>
                    </a:solidFill>
                  </a:defRPr>
                </a:pPr>
                <a:endParaRPr lang="en-US"/>
              </a:p>
            </c:txPr>
            <c:showVal val="1"/>
          </c:dLbls>
          <c:cat>
            <c:strRef>
              <c:f>'OPTION 13'!$O$3:$V$3</c:f>
              <c:strCache>
                <c:ptCount val="8"/>
                <c:pt idx="0">
                  <c:v>2012-13</c:v>
                </c:pt>
                <c:pt idx="1">
                  <c:v>2013-14</c:v>
                </c:pt>
                <c:pt idx="2">
                  <c:v>2014-15</c:v>
                </c:pt>
                <c:pt idx="3">
                  <c:v>2015-16</c:v>
                </c:pt>
                <c:pt idx="4">
                  <c:v>2016-17</c:v>
                </c:pt>
                <c:pt idx="5">
                  <c:v>2017-18</c:v>
                </c:pt>
                <c:pt idx="6">
                  <c:v>2018-19</c:v>
                </c:pt>
                <c:pt idx="7">
                  <c:v>2019-20</c:v>
                </c:pt>
              </c:strCache>
            </c:strRef>
          </c:cat>
          <c:val>
            <c:numRef>
              <c:f>'OPTION 13'!$O$14:$V$14</c:f>
              <c:numCache>
                <c:formatCode>_(* #,##0_);_(* \(#,##0\);_(* "-"??_);_(@_)</c:formatCode>
                <c:ptCount val="8"/>
                <c:pt idx="0">
                  <c:v>26.009787654358153</c:v>
                </c:pt>
                <c:pt idx="1">
                  <c:v>27.647623490097832</c:v>
                </c:pt>
                <c:pt idx="2">
                  <c:v>29.217626878728495</c:v>
                </c:pt>
                <c:pt idx="3">
                  <c:v>30.678508222664984</c:v>
                </c:pt>
                <c:pt idx="4">
                  <c:v>32.212433633798234</c:v>
                </c:pt>
                <c:pt idx="5">
                  <c:v>33.823055315488162</c:v>
                </c:pt>
                <c:pt idx="6">
                  <c:v>35.514208081262282</c:v>
                </c:pt>
                <c:pt idx="7">
                  <c:v>37.289918485325686</c:v>
                </c:pt>
              </c:numCache>
            </c:numRef>
          </c:val>
        </c:ser>
        <c:ser>
          <c:idx val="11"/>
          <c:order val="11"/>
          <c:tx>
            <c:strRef>
              <c:f>'OPTION 13'!$N$15</c:f>
              <c:strCache>
                <c:ptCount val="1"/>
                <c:pt idx="0">
                  <c:v>Gainesville</c:v>
                </c:pt>
              </c:strCache>
            </c:strRef>
          </c:tx>
          <c:spPr>
            <a:ln>
              <a:solidFill>
                <a:prstClr val="black">
                  <a:lumMod val="50000"/>
                  <a:lumOff val="50000"/>
                </a:prstClr>
              </a:solidFill>
            </a:ln>
          </c:spPr>
          <c:dLbls>
            <c:txPr>
              <a:bodyPr/>
              <a:lstStyle/>
              <a:p>
                <a:pPr>
                  <a:defRPr sz="800">
                    <a:solidFill>
                      <a:schemeClr val="bg1"/>
                    </a:solidFill>
                  </a:defRPr>
                </a:pPr>
                <a:endParaRPr lang="en-US"/>
              </a:p>
            </c:txPr>
            <c:showVal val="1"/>
          </c:dLbls>
          <c:cat>
            <c:strRef>
              <c:f>'OPTION 13'!$O$3:$V$3</c:f>
              <c:strCache>
                <c:ptCount val="8"/>
                <c:pt idx="0">
                  <c:v>2012-13</c:v>
                </c:pt>
                <c:pt idx="1">
                  <c:v>2013-14</c:v>
                </c:pt>
                <c:pt idx="2">
                  <c:v>2014-15</c:v>
                </c:pt>
                <c:pt idx="3">
                  <c:v>2015-16</c:v>
                </c:pt>
                <c:pt idx="4">
                  <c:v>2016-17</c:v>
                </c:pt>
                <c:pt idx="5">
                  <c:v>2017-18</c:v>
                </c:pt>
                <c:pt idx="6">
                  <c:v>2018-19</c:v>
                </c:pt>
                <c:pt idx="7">
                  <c:v>2019-20</c:v>
                </c:pt>
              </c:strCache>
            </c:strRef>
          </c:cat>
          <c:val>
            <c:numRef>
              <c:f>'OPTION 13'!$O$15:$V$15</c:f>
              <c:numCache>
                <c:formatCode>_(* #,##0_);_(* \(#,##0\);_(* "-"??_);_(@_)</c:formatCode>
                <c:ptCount val="8"/>
                <c:pt idx="0">
                  <c:v>24.663899517977203</c:v>
                </c:pt>
                <c:pt idx="1">
                  <c:v>26.216984803272045</c:v>
                </c:pt>
                <c:pt idx="2">
                  <c:v>27.70574766187929</c:v>
                </c:pt>
                <c:pt idx="3">
                  <c:v>29.091035044973296</c:v>
                </c:pt>
                <c:pt idx="4">
                  <c:v>30.545586797222022</c:v>
                </c:pt>
                <c:pt idx="5">
                  <c:v>32.072866137083125</c:v>
                </c:pt>
                <c:pt idx="6">
                  <c:v>33.676509443937277</c:v>
                </c:pt>
                <c:pt idx="7">
                  <c:v>35.360334916134242</c:v>
                </c:pt>
              </c:numCache>
            </c:numRef>
          </c:val>
        </c:ser>
        <c:ser>
          <c:idx val="12"/>
          <c:order val="12"/>
          <c:tx>
            <c:strRef>
              <c:f>'OPTION 13'!$N$16</c:f>
              <c:strCache>
                <c:ptCount val="1"/>
                <c:pt idx="0">
                  <c:v>Hialeah</c:v>
                </c:pt>
              </c:strCache>
            </c:strRef>
          </c:tx>
          <c:spPr>
            <a:ln>
              <a:solidFill>
                <a:prstClr val="black">
                  <a:lumMod val="50000"/>
                  <a:lumOff val="50000"/>
                </a:prstClr>
              </a:solidFill>
            </a:ln>
          </c:spPr>
          <c:dLbls>
            <c:txPr>
              <a:bodyPr/>
              <a:lstStyle/>
              <a:p>
                <a:pPr>
                  <a:defRPr sz="700">
                    <a:solidFill>
                      <a:schemeClr val="tx1">
                        <a:lumMod val="85000"/>
                        <a:lumOff val="15000"/>
                      </a:schemeClr>
                    </a:solidFill>
                  </a:defRPr>
                </a:pPr>
                <a:endParaRPr lang="en-US"/>
              </a:p>
            </c:txPr>
            <c:showVal val="1"/>
          </c:dLbls>
          <c:cat>
            <c:strRef>
              <c:f>'OPTION 13'!$O$3:$V$3</c:f>
              <c:strCache>
                <c:ptCount val="8"/>
                <c:pt idx="0">
                  <c:v>2012-13</c:v>
                </c:pt>
                <c:pt idx="1">
                  <c:v>2013-14</c:v>
                </c:pt>
                <c:pt idx="2">
                  <c:v>2014-15</c:v>
                </c:pt>
                <c:pt idx="3">
                  <c:v>2015-16</c:v>
                </c:pt>
                <c:pt idx="4">
                  <c:v>2016-17</c:v>
                </c:pt>
                <c:pt idx="5">
                  <c:v>2017-18</c:v>
                </c:pt>
                <c:pt idx="6">
                  <c:v>2018-19</c:v>
                </c:pt>
                <c:pt idx="7">
                  <c:v>2019-20</c:v>
                </c:pt>
              </c:strCache>
            </c:strRef>
          </c:cat>
          <c:val>
            <c:numRef>
              <c:f>'OPTION 13'!$O$16:$V$16</c:f>
              <c:numCache>
                <c:formatCode>_(* #,##0_);_(* \(#,##0\);_(* "-"??_);_(@_)</c:formatCode>
                <c:ptCount val="8"/>
                <c:pt idx="0">
                  <c:v>19.340416086944973</c:v>
                </c:pt>
                <c:pt idx="1">
                  <c:v>20.558281721461565</c:v>
                </c:pt>
                <c:pt idx="2">
                  <c:v>21.725708353218167</c:v>
                </c:pt>
                <c:pt idx="3">
                  <c:v>22.811993770879091</c:v>
                </c:pt>
                <c:pt idx="4">
                  <c:v>23.952593459422989</c:v>
                </c:pt>
                <c:pt idx="5">
                  <c:v>25.150223132394185</c:v>
                </c:pt>
                <c:pt idx="6">
                  <c:v>26.407734289013838</c:v>
                </c:pt>
                <c:pt idx="7">
                  <c:v>27.728121003464587</c:v>
                </c:pt>
              </c:numCache>
            </c:numRef>
          </c:val>
        </c:ser>
        <c:ser>
          <c:idx val="13"/>
          <c:order val="13"/>
          <c:tx>
            <c:strRef>
              <c:f>'OPTION 13'!$N$17</c:f>
              <c:strCache>
                <c:ptCount val="1"/>
                <c:pt idx="0">
                  <c:v>All Other</c:v>
                </c:pt>
              </c:strCache>
            </c:strRef>
          </c:tx>
          <c:spPr>
            <a:ln>
              <a:solidFill>
                <a:schemeClr val="tx1">
                  <a:lumMod val="50000"/>
                  <a:lumOff val="50000"/>
                </a:schemeClr>
              </a:solidFill>
            </a:ln>
          </c:spPr>
          <c:dLbls>
            <c:txPr>
              <a:bodyPr/>
              <a:lstStyle/>
              <a:p>
                <a:pPr>
                  <a:defRPr sz="800"/>
                </a:pPr>
                <a:endParaRPr lang="en-US"/>
              </a:p>
            </c:txPr>
            <c:showVal val="1"/>
          </c:dLbls>
          <c:cat>
            <c:strRef>
              <c:f>'OPTION 13'!$O$3:$V$3</c:f>
              <c:strCache>
                <c:ptCount val="8"/>
                <c:pt idx="0">
                  <c:v>2012-13</c:v>
                </c:pt>
                <c:pt idx="1">
                  <c:v>2013-14</c:v>
                </c:pt>
                <c:pt idx="2">
                  <c:v>2014-15</c:v>
                </c:pt>
                <c:pt idx="3">
                  <c:v>2015-16</c:v>
                </c:pt>
                <c:pt idx="4">
                  <c:v>2016-17</c:v>
                </c:pt>
                <c:pt idx="5">
                  <c:v>2017-18</c:v>
                </c:pt>
                <c:pt idx="6">
                  <c:v>2018-19</c:v>
                </c:pt>
                <c:pt idx="7">
                  <c:v>2019-20</c:v>
                </c:pt>
              </c:strCache>
            </c:strRef>
          </c:cat>
          <c:val>
            <c:numRef>
              <c:f>'OPTION 13'!$O$17:$V$17</c:f>
              <c:numCache>
                <c:formatCode>_(* #,##0_);_(* \(#,##0\);_(* "-"??_);_(@_)</c:formatCode>
                <c:ptCount val="8"/>
                <c:pt idx="0">
                  <c:v>162.90521210472969</c:v>
                </c:pt>
                <c:pt idx="1">
                  <c:v>173.16335022409979</c:v>
                </c:pt>
                <c:pt idx="2">
                  <c:v>182.99663830891038</c:v>
                </c:pt>
                <c:pt idx="3">
                  <c:v>192.14647022435486</c:v>
                </c:pt>
                <c:pt idx="4">
                  <c:v>201.75379373557274</c:v>
                </c:pt>
                <c:pt idx="5">
                  <c:v>211.84148342235198</c:v>
                </c:pt>
                <c:pt idx="6">
                  <c:v>222.43355759346935</c:v>
                </c:pt>
                <c:pt idx="7">
                  <c:v>233.55523547314306</c:v>
                </c:pt>
              </c:numCache>
            </c:numRef>
          </c:val>
        </c:ser>
        <c:overlap val="100"/>
        <c:axId val="46493696"/>
        <c:axId val="46495232"/>
      </c:barChart>
      <c:barChart>
        <c:barDir val="col"/>
        <c:grouping val="stacked"/>
        <c:ser>
          <c:idx val="14"/>
          <c:order val="14"/>
          <c:tx>
            <c:strRef>
              <c:f>'OPTION 13'!$N$18</c:f>
              <c:strCache>
                <c:ptCount val="1"/>
                <c:pt idx="0">
                  <c:v>TOTAL</c:v>
                </c:pt>
              </c:strCache>
            </c:strRef>
          </c:tx>
          <c:spPr>
            <a:noFill/>
            <a:ln>
              <a:solidFill>
                <a:prstClr val="black">
                  <a:lumMod val="50000"/>
                  <a:lumOff val="50000"/>
                </a:prstClr>
              </a:solidFill>
            </a:ln>
          </c:spPr>
          <c:dLbls>
            <c:dLbl>
              <c:idx val="0"/>
              <c:layout>
                <c:manualLayout>
                  <c:x val="-2.8544400699912513E-3"/>
                  <c:y val="-0.23565552764108699"/>
                </c:manualLayout>
              </c:layout>
              <c:dLblPos val="ctr"/>
              <c:showVal val="1"/>
            </c:dLbl>
            <c:dLbl>
              <c:idx val="1"/>
              <c:layout>
                <c:manualLayout>
                  <c:x val="-2.7777777777778043E-3"/>
                  <c:y val="-0.2464383607314386"/>
                </c:manualLayout>
              </c:layout>
              <c:dLblPos val="ctr"/>
              <c:showVal val="1"/>
            </c:dLbl>
            <c:dLbl>
              <c:idx val="2"/>
              <c:layout>
                <c:manualLayout>
                  <c:x val="1.3888888888888952E-3"/>
                  <c:y val="-0.26173682552571226"/>
                </c:manualLayout>
              </c:layout>
              <c:dLblPos val="ctr"/>
              <c:showVal val="1"/>
            </c:dLbl>
            <c:dLbl>
              <c:idx val="3"/>
              <c:layout>
                <c:manualLayout>
                  <c:x val="-1.3888888888888447E-3"/>
                  <c:y val="-0.27188340400578681"/>
                </c:manualLayout>
              </c:layout>
              <c:dLblPos val="ctr"/>
              <c:showVal val="1"/>
            </c:dLbl>
            <c:dLbl>
              <c:idx val="4"/>
              <c:layout>
                <c:manualLayout>
                  <c:x val="-4.1666666666666683E-3"/>
                  <c:y val="-0.28270315980491101"/>
                </c:manualLayout>
              </c:layout>
              <c:dLblPos val="ctr"/>
              <c:showVal val="1"/>
            </c:dLbl>
            <c:dLbl>
              <c:idx val="5"/>
              <c:layout>
                <c:manualLayout>
                  <c:x val="-1.3888888888888967E-3"/>
                  <c:y val="-0.30029799897613479"/>
                </c:manualLayout>
              </c:layout>
              <c:dLblPos val="ctr"/>
              <c:showVal val="1"/>
            </c:dLbl>
            <c:dLbl>
              <c:idx val="6"/>
              <c:layout>
                <c:manualLayout>
                  <c:x val="-1.3889982502186208E-3"/>
                  <c:y val="-0.31090291757948046"/>
                </c:manualLayout>
              </c:layout>
              <c:dLblPos val="ctr"/>
              <c:showVal val="1"/>
            </c:dLbl>
            <c:dLbl>
              <c:idx val="7"/>
              <c:layout>
                <c:manualLayout>
                  <c:x val="2.7777777777777974E-3"/>
                  <c:y val="-0.32449717346537882"/>
                </c:manualLayout>
              </c:layout>
              <c:dLblPos val="ctr"/>
              <c:showVal val="1"/>
            </c:dLbl>
            <c:numFmt formatCode="&quot;$&quot;#,##0" sourceLinked="0"/>
            <c:spPr>
              <a:noFill/>
            </c:spPr>
            <c:txPr>
              <a:bodyPr/>
              <a:lstStyle/>
              <a:p>
                <a:pPr>
                  <a:defRPr sz="1000" b="1"/>
                </a:pPr>
                <a:endParaRPr lang="en-US"/>
              </a:p>
            </c:txPr>
            <c:dLblPos val="inEnd"/>
            <c:showVal val="1"/>
          </c:dLbls>
          <c:cat>
            <c:strRef>
              <c:f>'OPTION 13'!$O$3:$V$3</c:f>
              <c:strCache>
                <c:ptCount val="8"/>
                <c:pt idx="0">
                  <c:v>2012-13</c:v>
                </c:pt>
                <c:pt idx="1">
                  <c:v>2013-14</c:v>
                </c:pt>
                <c:pt idx="2">
                  <c:v>2014-15</c:v>
                </c:pt>
                <c:pt idx="3">
                  <c:v>2015-16</c:v>
                </c:pt>
                <c:pt idx="4">
                  <c:v>2016-17</c:v>
                </c:pt>
                <c:pt idx="5">
                  <c:v>2017-18</c:v>
                </c:pt>
                <c:pt idx="6">
                  <c:v>2018-19</c:v>
                </c:pt>
                <c:pt idx="7">
                  <c:v>2019-20</c:v>
                </c:pt>
              </c:strCache>
            </c:strRef>
          </c:cat>
          <c:val>
            <c:numRef>
              <c:f>'OPTION 13'!$O$18:$V$18</c:f>
              <c:numCache>
                <c:formatCode>_(* #,##0_);_(* \(#,##0\);_(* "-"??_);_(@_)</c:formatCode>
                <c:ptCount val="8"/>
                <c:pt idx="0">
                  <c:v>693.29799633238451</c:v>
                </c:pt>
                <c:pt idx="1">
                  <c:v>736.95495802424296</c:v>
                </c:pt>
                <c:pt idx="2">
                  <c:v>778.80382730520148</c:v>
                </c:pt>
                <c:pt idx="3">
                  <c:v>817.74401867046254</c:v>
                </c:pt>
                <c:pt idx="4">
                  <c:v>858.63121960398325</c:v>
                </c:pt>
                <c:pt idx="5">
                  <c:v>901.56278058418491</c:v>
                </c:pt>
                <c:pt idx="6">
                  <c:v>946.64091961339398</c:v>
                </c:pt>
                <c:pt idx="7">
                  <c:v>993.97296559406288</c:v>
                </c:pt>
              </c:numCache>
            </c:numRef>
          </c:val>
        </c:ser>
        <c:overlap val="100"/>
        <c:axId val="46502656"/>
        <c:axId val="46496768"/>
      </c:barChart>
      <c:catAx>
        <c:axId val="46493696"/>
        <c:scaling>
          <c:orientation val="minMax"/>
        </c:scaling>
        <c:axPos val="b"/>
        <c:majorTickMark val="none"/>
        <c:tickLblPos val="low"/>
        <c:spPr>
          <a:ln w="25400">
            <a:solidFill>
              <a:srgbClr val="0070C0"/>
            </a:solidFill>
          </a:ln>
        </c:spPr>
        <c:txPr>
          <a:bodyPr/>
          <a:lstStyle/>
          <a:p>
            <a:pPr>
              <a:defRPr b="1"/>
            </a:pPr>
            <a:endParaRPr lang="en-US"/>
          </a:p>
        </c:txPr>
        <c:crossAx val="46495232"/>
        <c:crosses val="autoZero"/>
        <c:auto val="1"/>
        <c:lblAlgn val="ctr"/>
        <c:lblOffset val="100"/>
      </c:catAx>
      <c:valAx>
        <c:axId val="46495232"/>
        <c:scaling>
          <c:orientation val="minMax"/>
          <c:max val="1000"/>
        </c:scaling>
        <c:axPos val="l"/>
        <c:numFmt formatCode="&quot;$&quot;#,##0" sourceLinked="0"/>
        <c:majorTickMark val="none"/>
        <c:tickLblPos val="nextTo"/>
        <c:spPr>
          <a:ln w="25400">
            <a:solidFill>
              <a:srgbClr val="0070C0"/>
            </a:solidFill>
          </a:ln>
        </c:spPr>
        <c:txPr>
          <a:bodyPr/>
          <a:lstStyle/>
          <a:p>
            <a:pPr>
              <a:defRPr b="0"/>
            </a:pPr>
            <a:endParaRPr lang="en-US"/>
          </a:p>
        </c:txPr>
        <c:crossAx val="46493696"/>
        <c:crosses val="autoZero"/>
        <c:crossBetween val="between"/>
      </c:valAx>
      <c:valAx>
        <c:axId val="46496768"/>
        <c:scaling>
          <c:orientation val="minMax"/>
          <c:max val="1200"/>
        </c:scaling>
        <c:delete val="1"/>
        <c:axPos val="r"/>
        <c:numFmt formatCode="_(* #,##0_);_(* \(#,##0\);_(* &quot;-&quot;??_);_(@_)" sourceLinked="1"/>
        <c:tickLblPos val="none"/>
        <c:crossAx val="46502656"/>
        <c:crosses val="max"/>
        <c:crossBetween val="between"/>
      </c:valAx>
      <c:catAx>
        <c:axId val="46502656"/>
        <c:scaling>
          <c:orientation val="minMax"/>
        </c:scaling>
        <c:delete val="1"/>
        <c:axPos val="b"/>
        <c:tickLblPos val="none"/>
        <c:crossAx val="46496768"/>
        <c:crosses val="autoZero"/>
        <c:auto val="1"/>
        <c:lblAlgn val="ctr"/>
        <c:lblOffset val="100"/>
      </c:catAx>
    </c:plotArea>
    <c:legend>
      <c:legendPos val="b"/>
      <c:legendEntry>
        <c:idx val="14"/>
        <c:delete val="1"/>
      </c:legendEntry>
      <c:layout>
        <c:manualLayout>
          <c:xMode val="edge"/>
          <c:yMode val="edge"/>
          <c:x val="4.0366032370953799E-2"/>
          <c:y val="0.9008299664081274"/>
          <c:w val="0.92605916447944003"/>
          <c:h val="7.9130506040524032E-2"/>
        </c:manualLayout>
      </c:layout>
      <c:txPr>
        <a:bodyPr/>
        <a:lstStyle/>
        <a:p>
          <a:pPr>
            <a:defRPr sz="1000"/>
          </a:pPr>
          <a:endParaRPr lang="en-US"/>
        </a:p>
      </c:txPr>
    </c:legend>
    <c:plotVisOnly val="1"/>
    <c:dispBlanksAs val="zero"/>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lang="en-US" sz="2000" b="0" i="0" u="none" strike="noStrike" kern="1200" baseline="0" dirty="0">
                <a:solidFill>
                  <a:prstClr val="black"/>
                </a:solidFill>
                <a:latin typeface="+mj-lt"/>
                <a:ea typeface="+mn-ea"/>
                <a:cs typeface="+mn-cs"/>
              </a:defRPr>
            </a:pPr>
            <a:r>
              <a:rPr lang="en-US" sz="2000" b="0" i="0" u="none" strike="noStrike" kern="1200" baseline="0" dirty="0">
                <a:solidFill>
                  <a:prstClr val="black"/>
                </a:solidFill>
                <a:latin typeface="+mj-lt"/>
                <a:ea typeface="+mn-ea"/>
                <a:cs typeface="+mn-cs"/>
              </a:rPr>
              <a:t>14. $10 Annual County Vehicle Registration Decal Fee</a:t>
            </a:r>
          </a:p>
          <a:p>
            <a:pPr>
              <a:defRPr lang="en-US" sz="2000" b="0" i="0" u="none" strike="noStrike" kern="1200" baseline="0" dirty="0">
                <a:solidFill>
                  <a:prstClr val="black"/>
                </a:solidFill>
                <a:latin typeface="+mj-lt"/>
                <a:ea typeface="+mn-ea"/>
                <a:cs typeface="+mn-cs"/>
              </a:defRPr>
            </a:pPr>
            <a:r>
              <a:rPr lang="en-US" sz="2000" b="0" i="0" u="none" strike="noStrike" kern="1200" baseline="0" dirty="0" smtClean="0">
                <a:solidFill>
                  <a:prstClr val="black"/>
                </a:solidFill>
                <a:latin typeface="+mj-lt"/>
                <a:ea typeface="+mn-ea"/>
                <a:cs typeface="+mn-cs"/>
              </a:rPr>
              <a:t>Net </a:t>
            </a:r>
            <a:r>
              <a:rPr lang="en-US" sz="2000" b="0" i="0" u="none" strike="noStrike" kern="1200" baseline="0" dirty="0">
                <a:solidFill>
                  <a:prstClr val="black"/>
                </a:solidFill>
                <a:latin typeface="+mj-lt"/>
                <a:ea typeface="+mn-ea"/>
                <a:cs typeface="+mn-cs"/>
              </a:rPr>
              <a:t>Revenue - In $ Millions</a:t>
            </a:r>
          </a:p>
        </c:rich>
      </c:tx>
      <c:layout>
        <c:manualLayout>
          <c:xMode val="edge"/>
          <c:yMode val="edge"/>
          <c:x val="0.15846773840769984"/>
          <c:y val="4.3394144560242716E-2"/>
        </c:manualLayout>
      </c:layout>
    </c:title>
    <c:plotArea>
      <c:layout>
        <c:manualLayout>
          <c:layoutTarget val="inner"/>
          <c:xMode val="edge"/>
          <c:yMode val="edge"/>
          <c:x val="8.2859033245844288E-2"/>
          <c:y val="0.22207556460711042"/>
          <c:w val="0.86762937445319888"/>
          <c:h val="0.6484773474011889"/>
        </c:manualLayout>
      </c:layout>
      <c:barChart>
        <c:barDir val="col"/>
        <c:grouping val="stacked"/>
        <c:ser>
          <c:idx val="0"/>
          <c:order val="0"/>
          <c:tx>
            <c:strRef>
              <c:f>option14!$B$5</c:f>
              <c:strCache>
                <c:ptCount val="1"/>
                <c:pt idx="0">
                  <c:v>Miami-Dade</c:v>
                </c:pt>
              </c:strCache>
            </c:strRef>
          </c:tx>
          <c:spPr>
            <a:ln>
              <a:solidFill>
                <a:schemeClr val="tx1"/>
              </a:solidFill>
            </a:ln>
          </c:spPr>
          <c:dLbls>
            <c:numFmt formatCode="&quot;$&quot;#,##0" sourceLinked="0"/>
            <c:txPr>
              <a:bodyPr/>
              <a:lstStyle/>
              <a:p>
                <a:pPr>
                  <a:defRPr sz="1000">
                    <a:solidFill>
                      <a:schemeClr val="bg1"/>
                    </a:solidFill>
                  </a:defRPr>
                </a:pPr>
                <a:endParaRPr lang="en-US"/>
              </a:p>
            </c:txPr>
            <c:dLblPos val="ctr"/>
            <c:showVal val="1"/>
          </c:dLbls>
          <c:cat>
            <c:strRef>
              <c:f>option14!$C$4:$J$4</c:f>
              <c:strCache>
                <c:ptCount val="8"/>
                <c:pt idx="0">
                  <c:v>2012-13</c:v>
                </c:pt>
                <c:pt idx="1">
                  <c:v>2013-14</c:v>
                </c:pt>
                <c:pt idx="2">
                  <c:v>2014-15</c:v>
                </c:pt>
                <c:pt idx="3">
                  <c:v>2015-16</c:v>
                </c:pt>
                <c:pt idx="4">
                  <c:v>2016-17</c:v>
                </c:pt>
                <c:pt idx="5">
                  <c:v>2017-18</c:v>
                </c:pt>
                <c:pt idx="6">
                  <c:v>2018-19</c:v>
                </c:pt>
                <c:pt idx="7">
                  <c:v>2019-20</c:v>
                </c:pt>
              </c:strCache>
            </c:strRef>
          </c:cat>
          <c:val>
            <c:numRef>
              <c:f>option14!$C$5:$J$5</c:f>
              <c:numCache>
                <c:formatCode>_("$"* #,##0_);_("$"* \(#,##0\);_("$"* "-"??_);_(@_)</c:formatCode>
                <c:ptCount val="8"/>
                <c:pt idx="0">
                  <c:v>18.536593792410315</c:v>
                </c:pt>
                <c:pt idx="1">
                  <c:v>18.780892369162864</c:v>
                </c:pt>
                <c:pt idx="2">
                  <c:v>19.117189835257928</c:v>
                </c:pt>
                <c:pt idx="3">
                  <c:v>19.585563854702777</c:v>
                </c:pt>
                <c:pt idx="4">
                  <c:v>20.004666542958052</c:v>
                </c:pt>
                <c:pt idx="5">
                  <c:v>20.294557101961331</c:v>
                </c:pt>
                <c:pt idx="6">
                  <c:v>20.480757558289529</c:v>
                </c:pt>
                <c:pt idx="7">
                  <c:v>20.769497241917009</c:v>
                </c:pt>
              </c:numCache>
            </c:numRef>
          </c:val>
        </c:ser>
        <c:ser>
          <c:idx val="1"/>
          <c:order val="1"/>
          <c:tx>
            <c:strRef>
              <c:f>option14!$B$6</c:f>
              <c:strCache>
                <c:ptCount val="1"/>
                <c:pt idx="0">
                  <c:v>Broward</c:v>
                </c:pt>
              </c:strCache>
            </c:strRef>
          </c:tx>
          <c:spPr>
            <a:ln>
              <a:solidFill>
                <a:schemeClr val="tx1"/>
              </a:solidFill>
            </a:ln>
          </c:spPr>
          <c:dLbls>
            <c:numFmt formatCode="&quot;$&quot;#,##0" sourceLinked="0"/>
            <c:txPr>
              <a:bodyPr/>
              <a:lstStyle/>
              <a:p>
                <a:pPr>
                  <a:defRPr sz="1000">
                    <a:solidFill>
                      <a:schemeClr val="bg1"/>
                    </a:solidFill>
                  </a:defRPr>
                </a:pPr>
                <a:endParaRPr lang="en-US"/>
              </a:p>
            </c:txPr>
            <c:dLblPos val="ctr"/>
            <c:showVal val="1"/>
          </c:dLbls>
          <c:cat>
            <c:strRef>
              <c:f>option14!$C$4:$J$4</c:f>
              <c:strCache>
                <c:ptCount val="8"/>
                <c:pt idx="0">
                  <c:v>2012-13</c:v>
                </c:pt>
                <c:pt idx="1">
                  <c:v>2013-14</c:v>
                </c:pt>
                <c:pt idx="2">
                  <c:v>2014-15</c:v>
                </c:pt>
                <c:pt idx="3">
                  <c:v>2015-16</c:v>
                </c:pt>
                <c:pt idx="4">
                  <c:v>2016-17</c:v>
                </c:pt>
                <c:pt idx="5">
                  <c:v>2017-18</c:v>
                </c:pt>
                <c:pt idx="6">
                  <c:v>2018-19</c:v>
                </c:pt>
                <c:pt idx="7">
                  <c:v>2019-20</c:v>
                </c:pt>
              </c:strCache>
            </c:strRef>
          </c:cat>
          <c:val>
            <c:numRef>
              <c:f>option14!$C$6:$J$6</c:f>
              <c:numCache>
                <c:formatCode>_("$"* #,##0_);_("$"* \(#,##0\);_("$"* "-"??_);_(@_)</c:formatCode>
                <c:ptCount val="8"/>
                <c:pt idx="0">
                  <c:v>12.988904894756054</c:v>
                </c:pt>
                <c:pt idx="1">
                  <c:v>13.138176093430268</c:v>
                </c:pt>
                <c:pt idx="2">
                  <c:v>13.350832895400156</c:v>
                </c:pt>
                <c:pt idx="3">
                  <c:v>13.653688884216304</c:v>
                </c:pt>
                <c:pt idx="4">
                  <c:v>13.920349442997441</c:v>
                </c:pt>
                <c:pt idx="5">
                  <c:v>14.096240355348701</c:v>
                </c:pt>
                <c:pt idx="6">
                  <c:v>14.199551669193568</c:v>
                </c:pt>
                <c:pt idx="7">
                  <c:v>14.373365595499752</c:v>
                </c:pt>
              </c:numCache>
            </c:numRef>
          </c:val>
        </c:ser>
        <c:ser>
          <c:idx val="2"/>
          <c:order val="2"/>
          <c:tx>
            <c:strRef>
              <c:f>option14!$B$7</c:f>
              <c:strCache>
                <c:ptCount val="1"/>
                <c:pt idx="0">
                  <c:v>Palm Beach</c:v>
                </c:pt>
              </c:strCache>
            </c:strRef>
          </c:tx>
          <c:spPr>
            <a:ln>
              <a:solidFill>
                <a:schemeClr val="tx1"/>
              </a:solidFill>
            </a:ln>
          </c:spPr>
          <c:dLbls>
            <c:txPr>
              <a:bodyPr/>
              <a:lstStyle/>
              <a:p>
                <a:pPr>
                  <a:defRPr sz="1000">
                    <a:solidFill>
                      <a:schemeClr val="bg1"/>
                    </a:solidFill>
                  </a:defRPr>
                </a:pPr>
                <a:endParaRPr lang="en-US"/>
              </a:p>
            </c:txPr>
            <c:dLblPos val="ctr"/>
            <c:showVal val="1"/>
          </c:dLbls>
          <c:cat>
            <c:strRef>
              <c:f>option14!$C$4:$J$4</c:f>
              <c:strCache>
                <c:ptCount val="8"/>
                <c:pt idx="0">
                  <c:v>2012-13</c:v>
                </c:pt>
                <c:pt idx="1">
                  <c:v>2013-14</c:v>
                </c:pt>
                <c:pt idx="2">
                  <c:v>2014-15</c:v>
                </c:pt>
                <c:pt idx="3">
                  <c:v>2015-16</c:v>
                </c:pt>
                <c:pt idx="4">
                  <c:v>2016-17</c:v>
                </c:pt>
                <c:pt idx="5">
                  <c:v>2017-18</c:v>
                </c:pt>
                <c:pt idx="6">
                  <c:v>2018-19</c:v>
                </c:pt>
                <c:pt idx="7">
                  <c:v>2019-20</c:v>
                </c:pt>
              </c:strCache>
            </c:strRef>
          </c:cat>
          <c:val>
            <c:numRef>
              <c:f>option14!$C$7:$J$7</c:f>
              <c:numCache>
                <c:formatCode>_("$"* #,##0_);_("$"* \(#,##0\);_("$"* "-"??_);_(@_)</c:formatCode>
                <c:ptCount val="8"/>
                <c:pt idx="0">
                  <c:v>9.6741221197088212</c:v>
                </c:pt>
                <c:pt idx="1">
                  <c:v>9.8290243348374862</c:v>
                </c:pt>
                <c:pt idx="2">
                  <c:v>10.032697613576019</c:v>
                </c:pt>
                <c:pt idx="3">
                  <c:v>10.311392547886006</c:v>
                </c:pt>
                <c:pt idx="4">
                  <c:v>10.570577939027782</c:v>
                </c:pt>
                <c:pt idx="5">
                  <c:v>10.762995752827962</c:v>
                </c:pt>
                <c:pt idx="6">
                  <c:v>10.901488032990883</c:v>
                </c:pt>
                <c:pt idx="7">
                  <c:v>11.095555250737972</c:v>
                </c:pt>
              </c:numCache>
            </c:numRef>
          </c:val>
        </c:ser>
        <c:ser>
          <c:idx val="3"/>
          <c:order val="3"/>
          <c:tx>
            <c:strRef>
              <c:f>option14!$B$8</c:f>
              <c:strCache>
                <c:ptCount val="1"/>
                <c:pt idx="0">
                  <c:v>Hillsborough</c:v>
                </c:pt>
              </c:strCache>
            </c:strRef>
          </c:tx>
          <c:spPr>
            <a:ln>
              <a:solidFill>
                <a:srgbClr val="4F81BD"/>
              </a:solidFill>
            </a:ln>
          </c:spPr>
          <c:dLbls>
            <c:txPr>
              <a:bodyPr/>
              <a:lstStyle/>
              <a:p>
                <a:pPr>
                  <a:defRPr sz="1000">
                    <a:solidFill>
                      <a:schemeClr val="bg1"/>
                    </a:solidFill>
                  </a:defRPr>
                </a:pPr>
                <a:endParaRPr lang="en-US"/>
              </a:p>
            </c:txPr>
            <c:dLblPos val="ctr"/>
            <c:showVal val="1"/>
          </c:dLbls>
          <c:cat>
            <c:strRef>
              <c:f>option14!$C$4:$J$4</c:f>
              <c:strCache>
                <c:ptCount val="8"/>
                <c:pt idx="0">
                  <c:v>2012-13</c:v>
                </c:pt>
                <c:pt idx="1">
                  <c:v>2013-14</c:v>
                </c:pt>
                <c:pt idx="2">
                  <c:v>2014-15</c:v>
                </c:pt>
                <c:pt idx="3">
                  <c:v>2015-16</c:v>
                </c:pt>
                <c:pt idx="4">
                  <c:v>2016-17</c:v>
                </c:pt>
                <c:pt idx="5">
                  <c:v>2017-18</c:v>
                </c:pt>
                <c:pt idx="6">
                  <c:v>2018-19</c:v>
                </c:pt>
                <c:pt idx="7">
                  <c:v>2019-20</c:v>
                </c:pt>
              </c:strCache>
            </c:strRef>
          </c:cat>
          <c:val>
            <c:numRef>
              <c:f>option14!$C$8:$J$8</c:f>
              <c:numCache>
                <c:formatCode>_("$"* #,##0_);_("$"* \(#,##0\);_("$"* "-"??_);_(@_)</c:formatCode>
                <c:ptCount val="8"/>
                <c:pt idx="0">
                  <c:v>9.1720791082163657</c:v>
                </c:pt>
                <c:pt idx="1">
                  <c:v>9.3610526007145189</c:v>
                </c:pt>
                <c:pt idx="2">
                  <c:v>9.5982148310490807</c:v>
                </c:pt>
                <c:pt idx="3">
                  <c:v>9.9090831308745901</c:v>
                </c:pt>
                <c:pt idx="4">
                  <c:v>10.203319386638499</c:v>
                </c:pt>
                <c:pt idx="5">
                  <c:v>10.435241747577042</c:v>
                </c:pt>
                <c:pt idx="6">
                  <c:v>10.616508827621892</c:v>
                </c:pt>
                <c:pt idx="7">
                  <c:v>10.853606467019302</c:v>
                </c:pt>
              </c:numCache>
            </c:numRef>
          </c:val>
        </c:ser>
        <c:ser>
          <c:idx val="4"/>
          <c:order val="4"/>
          <c:tx>
            <c:strRef>
              <c:f>option14!$B$9</c:f>
              <c:strCache>
                <c:ptCount val="1"/>
                <c:pt idx="0">
                  <c:v>Orange</c:v>
                </c:pt>
              </c:strCache>
            </c:strRef>
          </c:tx>
          <c:spPr>
            <a:ln>
              <a:solidFill>
                <a:schemeClr val="tx1"/>
              </a:solidFill>
            </a:ln>
          </c:spPr>
          <c:dLbls>
            <c:txPr>
              <a:bodyPr/>
              <a:lstStyle/>
              <a:p>
                <a:pPr>
                  <a:defRPr sz="1000">
                    <a:solidFill>
                      <a:schemeClr val="bg1"/>
                    </a:solidFill>
                  </a:defRPr>
                </a:pPr>
                <a:endParaRPr lang="en-US"/>
              </a:p>
            </c:txPr>
            <c:dLblPos val="ctr"/>
            <c:showVal val="1"/>
          </c:dLbls>
          <c:cat>
            <c:strRef>
              <c:f>option14!$C$4:$J$4</c:f>
              <c:strCache>
                <c:ptCount val="8"/>
                <c:pt idx="0">
                  <c:v>2012-13</c:v>
                </c:pt>
                <c:pt idx="1">
                  <c:v>2013-14</c:v>
                </c:pt>
                <c:pt idx="2">
                  <c:v>2014-15</c:v>
                </c:pt>
                <c:pt idx="3">
                  <c:v>2015-16</c:v>
                </c:pt>
                <c:pt idx="4">
                  <c:v>2016-17</c:v>
                </c:pt>
                <c:pt idx="5">
                  <c:v>2017-18</c:v>
                </c:pt>
                <c:pt idx="6">
                  <c:v>2018-19</c:v>
                </c:pt>
                <c:pt idx="7">
                  <c:v>2019-20</c:v>
                </c:pt>
              </c:strCache>
            </c:strRef>
          </c:cat>
          <c:val>
            <c:numRef>
              <c:f>option14!$C$9:$J$9</c:f>
              <c:numCache>
                <c:formatCode>_("$"* #,##0_);_("$"* \(#,##0\);_("$"* "-"??_);_(@_)</c:formatCode>
                <c:ptCount val="8"/>
                <c:pt idx="0">
                  <c:v>8.5679500783507923</c:v>
                </c:pt>
                <c:pt idx="1">
                  <c:v>8.7653833623446076</c:v>
                </c:pt>
                <c:pt idx="2">
                  <c:v>9.0089368309197706</c:v>
                </c:pt>
                <c:pt idx="3">
                  <c:v>9.3231261801310819</c:v>
                </c:pt>
                <c:pt idx="4">
                  <c:v>9.6232564860619281</c:v>
                </c:pt>
                <c:pt idx="5">
                  <c:v>9.8658744411949701</c:v>
                </c:pt>
                <c:pt idx="6">
                  <c:v>10.061605478183886</c:v>
                </c:pt>
                <c:pt idx="7">
                  <c:v>10.31123054185665</c:v>
                </c:pt>
              </c:numCache>
            </c:numRef>
          </c:val>
        </c:ser>
        <c:ser>
          <c:idx val="5"/>
          <c:order val="5"/>
          <c:tx>
            <c:strRef>
              <c:f>option14!$B$10</c:f>
              <c:strCache>
                <c:ptCount val="1"/>
                <c:pt idx="0">
                  <c:v>Duval</c:v>
                </c:pt>
              </c:strCache>
            </c:strRef>
          </c:tx>
          <c:spPr>
            <a:ln>
              <a:solidFill>
                <a:schemeClr val="tx1"/>
              </a:solidFill>
            </a:ln>
          </c:spPr>
          <c:dLbls>
            <c:txPr>
              <a:bodyPr/>
              <a:lstStyle/>
              <a:p>
                <a:pPr>
                  <a:defRPr sz="1000">
                    <a:solidFill>
                      <a:schemeClr val="bg1"/>
                    </a:solidFill>
                  </a:defRPr>
                </a:pPr>
                <a:endParaRPr lang="en-US"/>
              </a:p>
            </c:txPr>
            <c:dLblPos val="ctr"/>
            <c:showVal val="1"/>
          </c:dLbls>
          <c:cat>
            <c:strRef>
              <c:f>option14!$C$4:$J$4</c:f>
              <c:strCache>
                <c:ptCount val="8"/>
                <c:pt idx="0">
                  <c:v>2012-13</c:v>
                </c:pt>
                <c:pt idx="1">
                  <c:v>2013-14</c:v>
                </c:pt>
                <c:pt idx="2">
                  <c:v>2014-15</c:v>
                </c:pt>
                <c:pt idx="3">
                  <c:v>2015-16</c:v>
                </c:pt>
                <c:pt idx="4">
                  <c:v>2016-17</c:v>
                </c:pt>
                <c:pt idx="5">
                  <c:v>2017-18</c:v>
                </c:pt>
                <c:pt idx="6">
                  <c:v>2018-19</c:v>
                </c:pt>
                <c:pt idx="7">
                  <c:v>2019-20</c:v>
                </c:pt>
              </c:strCache>
            </c:strRef>
          </c:cat>
          <c:val>
            <c:numRef>
              <c:f>option14!$C$10:$J$10</c:f>
              <c:numCache>
                <c:formatCode>_("$"* #,##0_);_("$"* \(#,##0\);_("$"* "-"??_);_(@_)</c:formatCode>
                <c:ptCount val="8"/>
                <c:pt idx="0">
                  <c:v>6.9573503920127324</c:v>
                </c:pt>
                <c:pt idx="1">
                  <c:v>7.0906758577113678</c:v>
                </c:pt>
                <c:pt idx="2">
                  <c:v>7.2599802574244308</c:v>
                </c:pt>
                <c:pt idx="3">
                  <c:v>7.4814762483707415</c:v>
                </c:pt>
                <c:pt idx="4">
                  <c:v>7.6866744547568162</c:v>
                </c:pt>
                <c:pt idx="5">
                  <c:v>7.8440923666383675</c:v>
                </c:pt>
                <c:pt idx="6">
                  <c:v>7.9627867842312714</c:v>
                </c:pt>
                <c:pt idx="7">
                  <c:v>8.1227415632796252</c:v>
                </c:pt>
              </c:numCache>
            </c:numRef>
          </c:val>
        </c:ser>
        <c:ser>
          <c:idx val="6"/>
          <c:order val="6"/>
          <c:tx>
            <c:strRef>
              <c:f>option14!$B$11</c:f>
              <c:strCache>
                <c:ptCount val="1"/>
                <c:pt idx="0">
                  <c:v>Pinellas</c:v>
                </c:pt>
              </c:strCache>
            </c:strRef>
          </c:tx>
          <c:spPr>
            <a:ln>
              <a:solidFill>
                <a:schemeClr val="tx1"/>
              </a:solidFill>
            </a:ln>
          </c:spPr>
          <c:dLbls>
            <c:txPr>
              <a:bodyPr/>
              <a:lstStyle/>
              <a:p>
                <a:pPr>
                  <a:defRPr>
                    <a:solidFill>
                      <a:schemeClr val="bg1"/>
                    </a:solidFill>
                  </a:defRPr>
                </a:pPr>
                <a:endParaRPr lang="en-US"/>
              </a:p>
            </c:txPr>
            <c:showVal val="1"/>
          </c:dLbls>
          <c:cat>
            <c:strRef>
              <c:f>option14!$C$4:$J$4</c:f>
              <c:strCache>
                <c:ptCount val="8"/>
                <c:pt idx="0">
                  <c:v>2012-13</c:v>
                </c:pt>
                <c:pt idx="1">
                  <c:v>2013-14</c:v>
                </c:pt>
                <c:pt idx="2">
                  <c:v>2014-15</c:v>
                </c:pt>
                <c:pt idx="3">
                  <c:v>2015-16</c:v>
                </c:pt>
                <c:pt idx="4">
                  <c:v>2016-17</c:v>
                </c:pt>
                <c:pt idx="5">
                  <c:v>2017-18</c:v>
                </c:pt>
                <c:pt idx="6">
                  <c:v>2018-19</c:v>
                </c:pt>
                <c:pt idx="7">
                  <c:v>2019-20</c:v>
                </c:pt>
              </c:strCache>
            </c:strRef>
          </c:cat>
          <c:val>
            <c:numRef>
              <c:f>option14!$C$11:$J$11</c:f>
              <c:numCache>
                <c:formatCode>_("$"* #,##0_);_("$"* \(#,##0\);_("$"* "-"??_);_(@_)</c:formatCode>
                <c:ptCount val="8"/>
                <c:pt idx="0">
                  <c:v>6.8476740981993807</c:v>
                </c:pt>
                <c:pt idx="1">
                  <c:v>6.8993762422400788</c:v>
                </c:pt>
                <c:pt idx="2">
                  <c:v>6.9839114422890436</c:v>
                </c:pt>
                <c:pt idx="3">
                  <c:v>7.112838658743879</c:v>
                </c:pt>
                <c:pt idx="4">
                  <c:v>7.2197453829438771</c:v>
                </c:pt>
                <c:pt idx="5">
                  <c:v>7.2787001651483534</c:v>
                </c:pt>
                <c:pt idx="6">
                  <c:v>7.2996822318788599</c:v>
                </c:pt>
                <c:pt idx="7">
                  <c:v>7.3564287009529163</c:v>
                </c:pt>
              </c:numCache>
            </c:numRef>
          </c:val>
        </c:ser>
        <c:ser>
          <c:idx val="7"/>
          <c:order val="7"/>
          <c:tx>
            <c:strRef>
              <c:f>option14!$B$12</c:f>
              <c:strCache>
                <c:ptCount val="1"/>
                <c:pt idx="0">
                  <c:v>Lee</c:v>
                </c:pt>
              </c:strCache>
            </c:strRef>
          </c:tx>
          <c:spPr>
            <a:ln>
              <a:solidFill>
                <a:srgbClr val="4F81BD"/>
              </a:solidFill>
            </a:ln>
          </c:spPr>
          <c:dLbls>
            <c:txPr>
              <a:bodyPr/>
              <a:lstStyle/>
              <a:p>
                <a:pPr>
                  <a:defRPr>
                    <a:solidFill>
                      <a:schemeClr val="bg1"/>
                    </a:solidFill>
                  </a:defRPr>
                </a:pPr>
                <a:endParaRPr lang="en-US"/>
              </a:p>
            </c:txPr>
            <c:showVal val="1"/>
          </c:dLbls>
          <c:cat>
            <c:strRef>
              <c:f>option14!$C$4:$J$4</c:f>
              <c:strCache>
                <c:ptCount val="8"/>
                <c:pt idx="0">
                  <c:v>2012-13</c:v>
                </c:pt>
                <c:pt idx="1">
                  <c:v>2013-14</c:v>
                </c:pt>
                <c:pt idx="2">
                  <c:v>2014-15</c:v>
                </c:pt>
                <c:pt idx="3">
                  <c:v>2015-16</c:v>
                </c:pt>
                <c:pt idx="4">
                  <c:v>2016-17</c:v>
                </c:pt>
                <c:pt idx="5">
                  <c:v>2017-18</c:v>
                </c:pt>
                <c:pt idx="6">
                  <c:v>2018-19</c:v>
                </c:pt>
                <c:pt idx="7">
                  <c:v>2019-20</c:v>
                </c:pt>
              </c:strCache>
            </c:strRef>
          </c:cat>
          <c:val>
            <c:numRef>
              <c:f>option14!$C$12:$J$12</c:f>
              <c:numCache>
                <c:formatCode>_("$"* #,##0_);_("$"* \(#,##0\);_("$"* "-"??_);_(@_)</c:formatCode>
                <c:ptCount val="8"/>
                <c:pt idx="0">
                  <c:v>4.8600361967980845</c:v>
                </c:pt>
                <c:pt idx="1">
                  <c:v>5.0098846759634377</c:v>
                </c:pt>
                <c:pt idx="2">
                  <c:v>5.1879738533333777</c:v>
                </c:pt>
                <c:pt idx="3">
                  <c:v>5.4056283667340974</c:v>
                </c:pt>
                <c:pt idx="4">
                  <c:v>5.6142335900315805</c:v>
                </c:pt>
                <c:pt idx="5">
                  <c:v>5.7914564581091339</c:v>
                </c:pt>
                <c:pt idx="6">
                  <c:v>5.9429666084124895</c:v>
                </c:pt>
                <c:pt idx="7">
                  <c:v>6.1282154359387055</c:v>
                </c:pt>
              </c:numCache>
            </c:numRef>
          </c:val>
        </c:ser>
        <c:ser>
          <c:idx val="8"/>
          <c:order val="8"/>
          <c:tx>
            <c:strRef>
              <c:f>option14!$B$13</c:f>
              <c:strCache>
                <c:ptCount val="1"/>
                <c:pt idx="0">
                  <c:v>Polk</c:v>
                </c:pt>
              </c:strCache>
            </c:strRef>
          </c:tx>
          <c:spPr>
            <a:ln>
              <a:solidFill>
                <a:schemeClr val="tx1"/>
              </a:solidFill>
            </a:ln>
          </c:spPr>
          <c:dLbls>
            <c:showVal val="1"/>
          </c:dLbls>
          <c:cat>
            <c:strRef>
              <c:f>option14!$C$4:$J$4</c:f>
              <c:strCache>
                <c:ptCount val="8"/>
                <c:pt idx="0">
                  <c:v>2012-13</c:v>
                </c:pt>
                <c:pt idx="1">
                  <c:v>2013-14</c:v>
                </c:pt>
                <c:pt idx="2">
                  <c:v>2014-15</c:v>
                </c:pt>
                <c:pt idx="3">
                  <c:v>2015-16</c:v>
                </c:pt>
                <c:pt idx="4">
                  <c:v>2016-17</c:v>
                </c:pt>
                <c:pt idx="5">
                  <c:v>2017-18</c:v>
                </c:pt>
                <c:pt idx="6">
                  <c:v>2018-19</c:v>
                </c:pt>
                <c:pt idx="7">
                  <c:v>2019-20</c:v>
                </c:pt>
              </c:strCache>
            </c:strRef>
          </c:cat>
          <c:val>
            <c:numRef>
              <c:f>option14!$C$13:$J$13</c:f>
              <c:numCache>
                <c:formatCode>_("$"* #,##0_);_("$"* \(#,##0\);_("$"* "-"??_);_(@_)</c:formatCode>
                <c:ptCount val="8"/>
                <c:pt idx="0">
                  <c:v>4.4693454192815913</c:v>
                </c:pt>
                <c:pt idx="1">
                  <c:v>4.5648923449660455</c:v>
                </c:pt>
                <c:pt idx="2">
                  <c:v>4.6841994598241952</c:v>
                </c:pt>
                <c:pt idx="3">
                  <c:v>4.8376530080239721</c:v>
                </c:pt>
                <c:pt idx="4">
                  <c:v>4.9809229124983414</c:v>
                </c:pt>
                <c:pt idx="5">
                  <c:v>5.0937538039986334</c:v>
                </c:pt>
                <c:pt idx="6">
                  <c:v>5.1818430854564399</c:v>
                </c:pt>
                <c:pt idx="7">
                  <c:v>5.2971973168732545</c:v>
                </c:pt>
              </c:numCache>
            </c:numRef>
          </c:val>
        </c:ser>
        <c:ser>
          <c:idx val="9"/>
          <c:order val="9"/>
          <c:tx>
            <c:strRef>
              <c:f>option14!$B$14</c:f>
              <c:strCache>
                <c:ptCount val="1"/>
                <c:pt idx="0">
                  <c:v>Brevard</c:v>
                </c:pt>
              </c:strCache>
            </c:strRef>
          </c:tx>
          <c:spPr>
            <a:ln>
              <a:solidFill>
                <a:schemeClr val="tx1"/>
              </a:solidFill>
            </a:ln>
          </c:spPr>
          <c:dLbls>
            <c:txPr>
              <a:bodyPr/>
              <a:lstStyle/>
              <a:p>
                <a:pPr>
                  <a:defRPr>
                    <a:solidFill>
                      <a:schemeClr val="bg1"/>
                    </a:solidFill>
                  </a:defRPr>
                </a:pPr>
                <a:endParaRPr lang="en-US"/>
              </a:p>
            </c:txPr>
            <c:showVal val="1"/>
          </c:dLbls>
          <c:cat>
            <c:strRef>
              <c:f>option14!$C$4:$J$4</c:f>
              <c:strCache>
                <c:ptCount val="8"/>
                <c:pt idx="0">
                  <c:v>2012-13</c:v>
                </c:pt>
                <c:pt idx="1">
                  <c:v>2013-14</c:v>
                </c:pt>
                <c:pt idx="2">
                  <c:v>2014-15</c:v>
                </c:pt>
                <c:pt idx="3">
                  <c:v>2015-16</c:v>
                </c:pt>
                <c:pt idx="4">
                  <c:v>2016-17</c:v>
                </c:pt>
                <c:pt idx="5">
                  <c:v>2017-18</c:v>
                </c:pt>
                <c:pt idx="6">
                  <c:v>2018-19</c:v>
                </c:pt>
                <c:pt idx="7">
                  <c:v>2019-20</c:v>
                </c:pt>
              </c:strCache>
            </c:strRef>
          </c:cat>
          <c:val>
            <c:numRef>
              <c:f>option14!$C$14:$J$14</c:f>
              <c:numCache>
                <c:formatCode>_("$"* #,##0_);_("$"* \(#,##0\);_("$"* "-"??_);_(@_)</c:formatCode>
                <c:ptCount val="8"/>
                <c:pt idx="0">
                  <c:v>4.2068287216211457</c:v>
                </c:pt>
                <c:pt idx="1">
                  <c:v>4.2815163275550345</c:v>
                </c:pt>
                <c:pt idx="2">
                  <c:v>4.3780184638223334</c:v>
                </c:pt>
                <c:pt idx="3">
                  <c:v>4.5072572476454118</c:v>
                </c:pt>
                <c:pt idx="4">
                  <c:v>4.6276781635864346</c:v>
                </c:pt>
                <c:pt idx="5">
                  <c:v>4.7191846876341419</c:v>
                </c:pt>
                <c:pt idx="6">
                  <c:v>4.7872816316849516</c:v>
                </c:pt>
                <c:pt idx="7">
                  <c:v>4.8800369516093625</c:v>
                </c:pt>
              </c:numCache>
            </c:numRef>
          </c:val>
        </c:ser>
        <c:ser>
          <c:idx val="10"/>
          <c:order val="10"/>
          <c:tx>
            <c:strRef>
              <c:f>option14!$B$15</c:f>
              <c:strCache>
                <c:ptCount val="1"/>
                <c:pt idx="0">
                  <c:v>Volusia</c:v>
                </c:pt>
              </c:strCache>
            </c:strRef>
          </c:tx>
          <c:spPr>
            <a:ln>
              <a:solidFill>
                <a:schemeClr val="tx1"/>
              </a:solidFill>
            </a:ln>
          </c:spPr>
          <c:dLbls>
            <c:txPr>
              <a:bodyPr/>
              <a:lstStyle/>
              <a:p>
                <a:pPr>
                  <a:defRPr>
                    <a:solidFill>
                      <a:schemeClr val="bg1"/>
                    </a:solidFill>
                  </a:defRPr>
                </a:pPr>
                <a:endParaRPr lang="en-US"/>
              </a:p>
            </c:txPr>
            <c:showVal val="1"/>
          </c:dLbls>
          <c:cat>
            <c:strRef>
              <c:f>option14!$C$4:$J$4</c:f>
              <c:strCache>
                <c:ptCount val="8"/>
                <c:pt idx="0">
                  <c:v>2012-13</c:v>
                </c:pt>
                <c:pt idx="1">
                  <c:v>2013-14</c:v>
                </c:pt>
                <c:pt idx="2">
                  <c:v>2014-15</c:v>
                </c:pt>
                <c:pt idx="3">
                  <c:v>2015-16</c:v>
                </c:pt>
                <c:pt idx="4">
                  <c:v>2016-17</c:v>
                </c:pt>
                <c:pt idx="5">
                  <c:v>2017-18</c:v>
                </c:pt>
                <c:pt idx="6">
                  <c:v>2018-19</c:v>
                </c:pt>
                <c:pt idx="7">
                  <c:v>2019-20</c:v>
                </c:pt>
              </c:strCache>
            </c:strRef>
          </c:cat>
          <c:val>
            <c:numRef>
              <c:f>option14!$C$15:$J$15</c:f>
              <c:numCache>
                <c:formatCode>_("$"* #,##0_);_("$"* \(#,##0\);_("$"* "-"??_);_(@_)</c:formatCode>
                <c:ptCount val="8"/>
                <c:pt idx="0">
                  <c:v>3.8437935100435898</c:v>
                </c:pt>
                <c:pt idx="1">
                  <c:v>3.9070029980092631</c:v>
                </c:pt>
                <c:pt idx="2">
                  <c:v>3.9901413356415247</c:v>
                </c:pt>
                <c:pt idx="3">
                  <c:v>4.1027017136071917</c:v>
                </c:pt>
                <c:pt idx="4">
                  <c:v>4.2065626051908858</c:v>
                </c:pt>
                <c:pt idx="5">
                  <c:v>4.2838849110705208</c:v>
                </c:pt>
                <c:pt idx="6">
                  <c:v>4.3397669693412722</c:v>
                </c:pt>
                <c:pt idx="7">
                  <c:v>4.4178181778647065</c:v>
                </c:pt>
              </c:numCache>
            </c:numRef>
          </c:val>
        </c:ser>
        <c:ser>
          <c:idx val="11"/>
          <c:order val="11"/>
          <c:tx>
            <c:strRef>
              <c:f>option14!$B$16</c:f>
              <c:strCache>
                <c:ptCount val="1"/>
                <c:pt idx="0">
                  <c:v>Pasco</c:v>
                </c:pt>
              </c:strCache>
            </c:strRef>
          </c:tx>
          <c:spPr>
            <a:ln>
              <a:solidFill>
                <a:prstClr val="black"/>
              </a:solidFill>
            </a:ln>
          </c:spPr>
          <c:dLbls>
            <c:txPr>
              <a:bodyPr/>
              <a:lstStyle/>
              <a:p>
                <a:pPr>
                  <a:defRPr>
                    <a:solidFill>
                      <a:schemeClr val="bg1"/>
                    </a:solidFill>
                  </a:defRPr>
                </a:pPr>
                <a:endParaRPr lang="en-US"/>
              </a:p>
            </c:txPr>
            <c:showVal val="1"/>
          </c:dLbls>
          <c:val>
            <c:numRef>
              <c:f>option14!$C$16:$J$16</c:f>
              <c:numCache>
                <c:formatCode>_("$"* #,##0_);_("$"* \(#,##0\);_("$"* "-"??_);_(@_)</c:formatCode>
                <c:ptCount val="8"/>
                <c:pt idx="0">
                  <c:v>3.3518470978584789</c:v>
                </c:pt>
                <c:pt idx="1">
                  <c:v>3.4301470208149571</c:v>
                </c:pt>
                <c:pt idx="2">
                  <c:v>3.5264605835656577</c:v>
                </c:pt>
                <c:pt idx="3">
                  <c:v>3.6503198743777494</c:v>
                </c:pt>
                <c:pt idx="4">
                  <c:v>3.7686539340049388</c:v>
                </c:pt>
                <c:pt idx="5">
                  <c:v>3.864511635289678</c:v>
                </c:pt>
                <c:pt idx="6">
                  <c:v>3.9420411785040868</c:v>
                </c:pt>
                <c:pt idx="7">
                  <c:v>4.0407399420532917</c:v>
                </c:pt>
              </c:numCache>
            </c:numRef>
          </c:val>
        </c:ser>
        <c:ser>
          <c:idx val="12"/>
          <c:order val="12"/>
          <c:tx>
            <c:strRef>
              <c:f>option14!$B$73</c:f>
              <c:strCache>
                <c:ptCount val="1"/>
                <c:pt idx="0">
                  <c:v>All Other</c:v>
                </c:pt>
              </c:strCache>
            </c:strRef>
          </c:tx>
          <c:spPr>
            <a:ln>
              <a:solidFill>
                <a:schemeClr val="tx1"/>
              </a:solidFill>
            </a:ln>
          </c:spPr>
          <c:dLbls>
            <c:txPr>
              <a:bodyPr/>
              <a:lstStyle/>
              <a:p>
                <a:pPr>
                  <a:defRPr>
                    <a:solidFill>
                      <a:schemeClr val="tx1"/>
                    </a:solidFill>
                  </a:defRPr>
                </a:pPr>
                <a:endParaRPr lang="en-US"/>
              </a:p>
            </c:txPr>
            <c:showVal val="1"/>
          </c:dLbls>
          <c:val>
            <c:numRef>
              <c:f>option14!$C$73:$J$73</c:f>
              <c:numCache>
                <c:formatCode>_("$"* #,##0_);_("$"* \(#,##0\);_("$"* "-"??_);_(@_)</c:formatCode>
                <c:ptCount val="8"/>
                <c:pt idx="0">
                  <c:v>49.608310570742645</c:v>
                </c:pt>
                <c:pt idx="1">
                  <c:v>50.743725772250009</c:v>
                </c:pt>
                <c:pt idx="2">
                  <c:v>52.148649597896373</c:v>
                </c:pt>
                <c:pt idx="3">
                  <c:v>53.939105429686144</c:v>
                </c:pt>
                <c:pt idx="4">
                  <c:v>55.62320138329099</c:v>
                </c:pt>
                <c:pt idx="5">
                  <c:v>56.975100882002813</c:v>
                </c:pt>
                <c:pt idx="6">
                  <c:v>58.057233694137146</c:v>
                </c:pt>
                <c:pt idx="7">
                  <c:v>59.451729787547059</c:v>
                </c:pt>
              </c:numCache>
            </c:numRef>
          </c:val>
        </c:ser>
        <c:gapWidth val="147"/>
        <c:overlap val="100"/>
        <c:axId val="49251456"/>
        <c:axId val="49252992"/>
      </c:barChart>
      <c:catAx>
        <c:axId val="49251456"/>
        <c:scaling>
          <c:orientation val="minMax"/>
        </c:scaling>
        <c:axPos val="b"/>
        <c:majorTickMark val="cross"/>
        <c:tickLblPos val="low"/>
        <c:spPr>
          <a:ln w="25400">
            <a:solidFill>
              <a:schemeClr val="tx2">
                <a:lumMod val="60000"/>
                <a:lumOff val="40000"/>
              </a:schemeClr>
            </a:solidFill>
          </a:ln>
        </c:spPr>
        <c:txPr>
          <a:bodyPr/>
          <a:lstStyle/>
          <a:p>
            <a:pPr>
              <a:defRPr b="1"/>
            </a:pPr>
            <a:endParaRPr lang="en-US"/>
          </a:p>
        </c:txPr>
        <c:crossAx val="49252992"/>
        <c:crosses val="autoZero"/>
        <c:auto val="1"/>
        <c:lblAlgn val="ctr"/>
        <c:lblOffset val="100"/>
      </c:catAx>
      <c:valAx>
        <c:axId val="49252992"/>
        <c:scaling>
          <c:orientation val="minMax"/>
        </c:scaling>
        <c:axPos val="l"/>
        <c:numFmt formatCode="&quot;$&quot;#,##0" sourceLinked="0"/>
        <c:majorTickMark val="none"/>
        <c:tickLblPos val="nextTo"/>
        <c:spPr>
          <a:ln w="25400">
            <a:solidFill>
              <a:srgbClr val="4F81BD"/>
            </a:solidFill>
          </a:ln>
        </c:spPr>
        <c:txPr>
          <a:bodyPr/>
          <a:lstStyle/>
          <a:p>
            <a:pPr>
              <a:defRPr sz="1100" b="1"/>
            </a:pPr>
            <a:endParaRPr lang="en-US"/>
          </a:p>
        </c:txPr>
        <c:crossAx val="49251456"/>
        <c:crosses val="autoZero"/>
        <c:crossBetween val="between"/>
      </c:valAx>
    </c:plotArea>
    <c:legend>
      <c:legendPos val="b"/>
      <c:layout>
        <c:manualLayout>
          <c:xMode val="edge"/>
          <c:yMode val="edge"/>
          <c:x val="0.05"/>
          <c:y val="0.90472765002022471"/>
          <c:w val="0.9"/>
          <c:h val="7.2080288360719946E-2"/>
        </c:manualLayout>
      </c:layout>
      <c:spPr>
        <a:solidFill>
          <a:schemeClr val="bg1"/>
        </a:solidFill>
      </c:spPr>
      <c:txPr>
        <a:bodyPr/>
        <a:lstStyle/>
        <a:p>
          <a:pPr>
            <a:defRPr sz="1200"/>
          </a:pPr>
          <a:endParaRPr lang="en-US"/>
        </a:p>
      </c:txPr>
    </c:legend>
    <c:plotVisOnly val="1"/>
    <c:dispBlanksAs val="zero"/>
  </c:chart>
  <c:spPr>
    <a:solidFill>
      <a:prstClr val="white"/>
    </a:solidFill>
  </c:spPr>
  <c:externalData r:id="rId1"/>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2000" b="0"/>
            </a:pPr>
            <a:r>
              <a:rPr lang="en-US" sz="2000" b="0" dirty="0"/>
              <a:t>Fuel Tax Indexing Options</a:t>
            </a:r>
            <a:r>
              <a:rPr lang="en-US" sz="2000" b="0" baseline="0" dirty="0"/>
              <a:t> - $millions</a:t>
            </a:r>
            <a:endParaRPr lang="en-US" sz="2000" b="0" dirty="0"/>
          </a:p>
        </c:rich>
      </c:tx>
      <c:layout/>
    </c:title>
    <c:plotArea>
      <c:layout>
        <c:manualLayout>
          <c:layoutTarget val="inner"/>
          <c:xMode val="edge"/>
          <c:yMode val="edge"/>
          <c:x val="6.6149825021872055E-2"/>
          <c:y val="0.102716498504072"/>
          <c:w val="0.91857239720034956"/>
          <c:h val="0.52375430194763906"/>
        </c:manualLayout>
      </c:layout>
      <c:barChart>
        <c:barDir val="col"/>
        <c:grouping val="clustered"/>
        <c:ser>
          <c:idx val="0"/>
          <c:order val="0"/>
          <c:tx>
            <c:strRef>
              <c:f>'Option 1 f,g,h,i,j'!$A$2:$C$2</c:f>
              <c:strCache>
                <c:ptCount val="1"/>
                <c:pt idx="0">
                  <c:v>1.f. Index Federal Motor Fuel Taxes - Revenues to STTF STTF</c:v>
                </c:pt>
              </c:strCache>
            </c:strRef>
          </c:tx>
          <c:spPr>
            <a:ln>
              <a:solidFill>
                <a:prstClr val="black"/>
              </a:solidFill>
            </a:ln>
          </c:spPr>
          <c:dLbls>
            <c:numFmt formatCode="#,##0" sourceLinked="0"/>
            <c:txPr>
              <a:bodyPr rot="-5400000" vert="horz"/>
              <a:lstStyle/>
              <a:p>
                <a:pPr>
                  <a:defRPr sz="800" b="0"/>
                </a:pPr>
                <a:endParaRPr lang="en-US"/>
              </a:p>
            </c:txPr>
            <c:showVal val="1"/>
          </c:dLbls>
          <c:cat>
            <c:strRef>
              <c:f>'Option 1 f,g,h,i,j'!$D$1:$K$1</c:f>
              <c:strCache>
                <c:ptCount val="8"/>
                <c:pt idx="0">
                  <c:v>2012-13</c:v>
                </c:pt>
                <c:pt idx="1">
                  <c:v>2013-14</c:v>
                </c:pt>
                <c:pt idx="2">
                  <c:v>2014-15</c:v>
                </c:pt>
                <c:pt idx="3">
                  <c:v>2015-16</c:v>
                </c:pt>
                <c:pt idx="4">
                  <c:v>2016-17</c:v>
                </c:pt>
                <c:pt idx="5">
                  <c:v>2017-18</c:v>
                </c:pt>
                <c:pt idx="6">
                  <c:v>2018-19</c:v>
                </c:pt>
                <c:pt idx="7">
                  <c:v>2019-20</c:v>
                </c:pt>
              </c:strCache>
            </c:strRef>
          </c:cat>
          <c:val>
            <c:numRef>
              <c:f>'Option 1 f,g,h,i,j'!$D$2:$K$2</c:f>
              <c:numCache>
                <c:formatCode>_("$"* #,##0.0_);_("$"* \(#,##0.0\);_("$"* "-"??_);_(@_)</c:formatCode>
                <c:ptCount val="8"/>
                <c:pt idx="0">
                  <c:v>33.176507272399547</c:v>
                </c:pt>
                <c:pt idx="1">
                  <c:v>73.444564177541125</c:v>
                </c:pt>
                <c:pt idx="2">
                  <c:v>120.02565397995762</c:v>
                </c:pt>
                <c:pt idx="3">
                  <c:v>169.48824390055267</c:v>
                </c:pt>
                <c:pt idx="4">
                  <c:v>220.0127669384465</c:v>
                </c:pt>
                <c:pt idx="5">
                  <c:v>273.21434305938709</c:v>
                </c:pt>
                <c:pt idx="6">
                  <c:v>328.72109965554699</c:v>
                </c:pt>
                <c:pt idx="7">
                  <c:v>384.02035752816926</c:v>
                </c:pt>
              </c:numCache>
            </c:numRef>
          </c:val>
        </c:ser>
        <c:ser>
          <c:idx val="1"/>
          <c:order val="1"/>
          <c:tx>
            <c:strRef>
              <c:f>'Option 1 f,g,h,i,j'!$A$3:$C$3</c:f>
              <c:strCache>
                <c:ptCount val="1"/>
                <c:pt idx="0">
                  <c:v>1.g. Index Constitutional, County &amp; Municipal Motor Fuel Taxes - Local Gov'ts (4¢/gal) LOCAL</c:v>
                </c:pt>
              </c:strCache>
            </c:strRef>
          </c:tx>
          <c:spPr>
            <a:ln>
              <a:solidFill>
                <a:prstClr val="black"/>
              </a:solidFill>
            </a:ln>
          </c:spPr>
          <c:dLbls>
            <c:numFmt formatCode="#,##0" sourceLinked="0"/>
            <c:txPr>
              <a:bodyPr rot="-5400000" vert="horz"/>
              <a:lstStyle/>
              <a:p>
                <a:pPr>
                  <a:defRPr sz="800"/>
                </a:pPr>
                <a:endParaRPr lang="en-US"/>
              </a:p>
            </c:txPr>
            <c:showVal val="1"/>
          </c:dLbls>
          <c:cat>
            <c:strRef>
              <c:f>'Option 1 f,g,h,i,j'!$D$1:$K$1</c:f>
              <c:strCache>
                <c:ptCount val="8"/>
                <c:pt idx="0">
                  <c:v>2012-13</c:v>
                </c:pt>
                <c:pt idx="1">
                  <c:v>2013-14</c:v>
                </c:pt>
                <c:pt idx="2">
                  <c:v>2014-15</c:v>
                </c:pt>
                <c:pt idx="3">
                  <c:v>2015-16</c:v>
                </c:pt>
                <c:pt idx="4">
                  <c:v>2016-17</c:v>
                </c:pt>
                <c:pt idx="5">
                  <c:v>2017-18</c:v>
                </c:pt>
                <c:pt idx="6">
                  <c:v>2018-19</c:v>
                </c:pt>
                <c:pt idx="7">
                  <c:v>2019-20</c:v>
                </c:pt>
              </c:strCache>
            </c:strRef>
          </c:cat>
          <c:val>
            <c:numRef>
              <c:f>'Option 1 f,g,h,i,j'!$D$3:$K$3</c:f>
              <c:numCache>
                <c:formatCode>_("$"* #,##0.0_);_("$"* \(#,##0.0\);_("$"* "-"??_);_(@_)</c:formatCode>
                <c:ptCount val="8"/>
                <c:pt idx="0">
                  <c:v>6.7621303397754753</c:v>
                </c:pt>
                <c:pt idx="1">
                  <c:v>14.955030658114342</c:v>
                </c:pt>
                <c:pt idx="2">
                  <c:v>24.425012592138117</c:v>
                </c:pt>
                <c:pt idx="3">
                  <c:v>34.476430304359113</c:v>
                </c:pt>
                <c:pt idx="4">
                  <c:v>44.735928310896142</c:v>
                </c:pt>
                <c:pt idx="5">
                  <c:v>55.536436653441974</c:v>
                </c:pt>
                <c:pt idx="6">
                  <c:v>66.797520403476824</c:v>
                </c:pt>
                <c:pt idx="7">
                  <c:v>78.006439336484235</c:v>
                </c:pt>
              </c:numCache>
            </c:numRef>
          </c:val>
        </c:ser>
        <c:ser>
          <c:idx val="2"/>
          <c:order val="2"/>
          <c:tx>
            <c:strRef>
              <c:f>'Option 1 f,g,h,i,j'!$A$4:$C$4</c:f>
              <c:strCache>
                <c:ptCount val="1"/>
                <c:pt idx="0">
                  <c:v>1.h. Index Local Option Fuel Taxes STTF</c:v>
                </c:pt>
              </c:strCache>
            </c:strRef>
          </c:tx>
          <c:spPr>
            <a:ln>
              <a:solidFill>
                <a:prstClr val="black"/>
              </a:solidFill>
            </a:ln>
          </c:spPr>
          <c:cat>
            <c:strRef>
              <c:f>'Option 1 f,g,h,i,j'!$D$1:$K$1</c:f>
              <c:strCache>
                <c:ptCount val="8"/>
                <c:pt idx="0">
                  <c:v>2012-13</c:v>
                </c:pt>
                <c:pt idx="1">
                  <c:v>2013-14</c:v>
                </c:pt>
                <c:pt idx="2">
                  <c:v>2014-15</c:v>
                </c:pt>
                <c:pt idx="3">
                  <c:v>2015-16</c:v>
                </c:pt>
                <c:pt idx="4">
                  <c:v>2016-17</c:v>
                </c:pt>
                <c:pt idx="5">
                  <c:v>2017-18</c:v>
                </c:pt>
                <c:pt idx="6">
                  <c:v>2018-19</c:v>
                </c:pt>
                <c:pt idx="7">
                  <c:v>2019-20</c:v>
                </c:pt>
              </c:strCache>
            </c:strRef>
          </c:cat>
          <c:val>
            <c:numRef>
              <c:f>'Option 1 f,g,h,i,j'!$D$4:$K$4</c:f>
              <c:numCache>
                <c:formatCode>_("$"* #,##0.0_);_("$"* \(#,##0.0\);_("$"* "-"??_);_(@_)</c:formatCode>
                <c:ptCount val="8"/>
                <c:pt idx="0">
                  <c:v>0.75411361690643763</c:v>
                </c:pt>
                <c:pt idx="1">
                  <c:v>1.6677868798535513</c:v>
                </c:pt>
                <c:pt idx="2">
                  <c:v>2.7238804434896982</c:v>
                </c:pt>
                <c:pt idx="3">
                  <c:v>3.844815797458617</c:v>
                </c:pt>
                <c:pt idx="4">
                  <c:v>4.9889562917411814</c:v>
                </c:pt>
                <c:pt idx="5">
                  <c:v>6.1934303260136661</c:v>
                </c:pt>
                <c:pt idx="6">
                  <c:v>7.4492677870389077</c:v>
                </c:pt>
                <c:pt idx="7">
                  <c:v>8.6992878211783875</c:v>
                </c:pt>
              </c:numCache>
            </c:numRef>
          </c:val>
        </c:ser>
        <c:ser>
          <c:idx val="3"/>
          <c:order val="3"/>
          <c:tx>
            <c:strRef>
              <c:f>'Option 1 f,g,h,i,j'!$A$5:$C$5</c:f>
              <c:strCache>
                <c:ptCount val="1"/>
                <c:pt idx="0">
                  <c:v>1.h. Index Local Option Fuel Taxes LOCAL</c:v>
                </c:pt>
              </c:strCache>
            </c:strRef>
          </c:tx>
          <c:spPr>
            <a:ln>
              <a:solidFill>
                <a:prstClr val="black"/>
              </a:solidFill>
            </a:ln>
          </c:spPr>
          <c:dLbls>
            <c:numFmt formatCode="#,##0" sourceLinked="0"/>
            <c:txPr>
              <a:bodyPr rot="-5400000" vert="horz"/>
              <a:lstStyle/>
              <a:p>
                <a:pPr>
                  <a:defRPr sz="800"/>
                </a:pPr>
                <a:endParaRPr lang="en-US"/>
              </a:p>
            </c:txPr>
            <c:showVal val="1"/>
          </c:dLbls>
          <c:cat>
            <c:strRef>
              <c:f>'Option 1 f,g,h,i,j'!$D$1:$K$1</c:f>
              <c:strCache>
                <c:ptCount val="8"/>
                <c:pt idx="0">
                  <c:v>2012-13</c:v>
                </c:pt>
                <c:pt idx="1">
                  <c:v>2013-14</c:v>
                </c:pt>
                <c:pt idx="2">
                  <c:v>2014-15</c:v>
                </c:pt>
                <c:pt idx="3">
                  <c:v>2015-16</c:v>
                </c:pt>
                <c:pt idx="4">
                  <c:v>2016-17</c:v>
                </c:pt>
                <c:pt idx="5">
                  <c:v>2017-18</c:v>
                </c:pt>
                <c:pt idx="6">
                  <c:v>2018-19</c:v>
                </c:pt>
                <c:pt idx="7">
                  <c:v>2019-20</c:v>
                </c:pt>
              </c:strCache>
            </c:strRef>
          </c:cat>
          <c:val>
            <c:numRef>
              <c:f>'Option 1 f,g,h,i,j'!$D$5:$K$5</c:f>
              <c:numCache>
                <c:formatCode>_("$"* #,##0.0_);_("$"* \(#,##0.0\);_("$"* "-"??_);_(@_)</c:formatCode>
                <c:ptCount val="8"/>
                <c:pt idx="0">
                  <c:v>14.018643206070719</c:v>
                </c:pt>
                <c:pt idx="1">
                  <c:v>30.978337819183803</c:v>
                </c:pt>
                <c:pt idx="2">
                  <c:v>50.569019869755763</c:v>
                </c:pt>
                <c:pt idx="3">
                  <c:v>71.355011416235158</c:v>
                </c:pt>
                <c:pt idx="4">
                  <c:v>92.558046941024358</c:v>
                </c:pt>
                <c:pt idx="5">
                  <c:v>114.87471894822905</c:v>
                </c:pt>
                <c:pt idx="6">
                  <c:v>138.13033147004003</c:v>
                </c:pt>
                <c:pt idx="7">
                  <c:v>161.26089176292538</c:v>
                </c:pt>
              </c:numCache>
            </c:numRef>
          </c:val>
        </c:ser>
        <c:ser>
          <c:idx val="4"/>
          <c:order val="4"/>
          <c:tx>
            <c:strRef>
              <c:f>'Option 1 f,g,h,i,j'!$A$6:$C$6</c:f>
              <c:strCache>
                <c:ptCount val="1"/>
                <c:pt idx="0">
                  <c:v>1.h. Index Local Option Fuel Taxes TOTAL</c:v>
                </c:pt>
              </c:strCache>
            </c:strRef>
          </c:tx>
          <c:dLbls>
            <c:dLbl>
              <c:idx val="6"/>
              <c:layout>
                <c:manualLayout>
                  <c:x val="5.5555555555556607E-3"/>
                  <c:y val="0"/>
                </c:manualLayout>
              </c:layout>
              <c:showVal val="1"/>
            </c:dLbl>
            <c:dLbl>
              <c:idx val="7"/>
              <c:layout>
                <c:manualLayout>
                  <c:x val="8.3333333333333506E-3"/>
                  <c:y val="1.0655238434032302E-2"/>
                </c:manualLayout>
              </c:layout>
              <c:showVal val="1"/>
            </c:dLbl>
            <c:numFmt formatCode="#,##0" sourceLinked="0"/>
            <c:txPr>
              <a:bodyPr rot="-5400000" vert="horz"/>
              <a:lstStyle/>
              <a:p>
                <a:pPr>
                  <a:defRPr sz="800"/>
                </a:pPr>
                <a:endParaRPr lang="en-US"/>
              </a:p>
            </c:txPr>
            <c:showVal val="1"/>
          </c:dLbls>
          <c:cat>
            <c:strRef>
              <c:f>'Option 1 f,g,h,i,j'!$D$1:$K$1</c:f>
              <c:strCache>
                <c:ptCount val="8"/>
                <c:pt idx="0">
                  <c:v>2012-13</c:v>
                </c:pt>
                <c:pt idx="1">
                  <c:v>2013-14</c:v>
                </c:pt>
                <c:pt idx="2">
                  <c:v>2014-15</c:v>
                </c:pt>
                <c:pt idx="3">
                  <c:v>2015-16</c:v>
                </c:pt>
                <c:pt idx="4">
                  <c:v>2016-17</c:v>
                </c:pt>
                <c:pt idx="5">
                  <c:v>2017-18</c:v>
                </c:pt>
                <c:pt idx="6">
                  <c:v>2018-19</c:v>
                </c:pt>
                <c:pt idx="7">
                  <c:v>2019-20</c:v>
                </c:pt>
              </c:strCache>
            </c:strRef>
          </c:cat>
          <c:val>
            <c:numRef>
              <c:f>'Option 1 f,g,h,i,j'!$D$6:$K$6</c:f>
              <c:numCache>
                <c:formatCode>_("$"* #,##0.0_);_("$"* \(#,##0.0\);_("$"* "-"??_);_(@_)</c:formatCode>
                <c:ptCount val="8"/>
                <c:pt idx="0">
                  <c:v>14.77275682297717</c:v>
                </c:pt>
                <c:pt idx="1">
                  <c:v>32.646124699037394</c:v>
                </c:pt>
                <c:pt idx="2">
                  <c:v>53.292900313245461</c:v>
                </c:pt>
                <c:pt idx="3">
                  <c:v>75.199827213693396</c:v>
                </c:pt>
                <c:pt idx="4">
                  <c:v>97.547003232765661</c:v>
                </c:pt>
                <c:pt idx="5">
                  <c:v>121.06814927424332</c:v>
                </c:pt>
                <c:pt idx="6">
                  <c:v>145.57959925707758</c:v>
                </c:pt>
                <c:pt idx="7">
                  <c:v>169.9601795841038</c:v>
                </c:pt>
              </c:numCache>
            </c:numRef>
          </c:val>
        </c:ser>
        <c:ser>
          <c:idx val="5"/>
          <c:order val="5"/>
          <c:tx>
            <c:strRef>
              <c:f>'Option 1 f,g,h,i,j'!$A$7:$C$7</c:f>
              <c:strCache>
                <c:ptCount val="1"/>
                <c:pt idx="0">
                  <c:v>1.i. Index Aviation Fuel Tax STTF</c:v>
                </c:pt>
              </c:strCache>
            </c:strRef>
          </c:tx>
          <c:spPr>
            <a:ln>
              <a:solidFill>
                <a:prstClr val="black"/>
              </a:solidFill>
            </a:ln>
          </c:spPr>
          <c:cat>
            <c:strRef>
              <c:f>'Option 1 f,g,h,i,j'!$D$1:$K$1</c:f>
              <c:strCache>
                <c:ptCount val="8"/>
                <c:pt idx="0">
                  <c:v>2012-13</c:v>
                </c:pt>
                <c:pt idx="1">
                  <c:v>2013-14</c:v>
                </c:pt>
                <c:pt idx="2">
                  <c:v>2014-15</c:v>
                </c:pt>
                <c:pt idx="3">
                  <c:v>2015-16</c:v>
                </c:pt>
                <c:pt idx="4">
                  <c:v>2016-17</c:v>
                </c:pt>
                <c:pt idx="5">
                  <c:v>2017-18</c:v>
                </c:pt>
                <c:pt idx="6">
                  <c:v>2018-19</c:v>
                </c:pt>
                <c:pt idx="7">
                  <c:v>2019-20</c:v>
                </c:pt>
              </c:strCache>
            </c:strRef>
          </c:cat>
          <c:val>
            <c:numRef>
              <c:f>'Option 1 f,g,h,i,j'!$D$7:$K$7</c:f>
              <c:numCache>
                <c:formatCode>_("$"* #,##0.0_);_("$"* \(#,##0.0\);_("$"* "-"??_);_(@_)</c:formatCode>
                <c:ptCount val="8"/>
                <c:pt idx="0">
                  <c:v>0.82309442131001864</c:v>
                </c:pt>
                <c:pt idx="1">
                  <c:v>1.8472212192170709</c:v>
                </c:pt>
                <c:pt idx="2">
                  <c:v>3.07256656776616</c:v>
                </c:pt>
                <c:pt idx="3">
                  <c:v>4.4003577413035924</c:v>
                </c:pt>
                <c:pt idx="4">
                  <c:v>5.7595638569668068</c:v>
                </c:pt>
                <c:pt idx="5">
                  <c:v>7.2027373616307386</c:v>
                </c:pt>
                <c:pt idx="6">
                  <c:v>8.7439146852239418</c:v>
                </c:pt>
                <c:pt idx="7">
                  <c:v>10.271906176092919</c:v>
                </c:pt>
              </c:numCache>
            </c:numRef>
          </c:val>
        </c:ser>
        <c:ser>
          <c:idx val="6"/>
          <c:order val="6"/>
          <c:tx>
            <c:strRef>
              <c:f>'Option 1 f,g,h,i,j'!$A$8:$C$8</c:f>
              <c:strCache>
                <c:ptCount val="1"/>
                <c:pt idx="0">
                  <c:v>1.j. Index All Fuel Tax Sources That Currently Are Not Indexed (1f, 1g, 1h &amp; 1i combined) STTF</c:v>
                </c:pt>
              </c:strCache>
            </c:strRef>
          </c:tx>
          <c:spPr>
            <a:ln>
              <a:solidFill>
                <a:prstClr val="black"/>
              </a:solidFill>
            </a:ln>
          </c:spPr>
          <c:dLbls>
            <c:numFmt formatCode="#,##0" sourceLinked="0"/>
            <c:txPr>
              <a:bodyPr rot="-5400000" vert="horz"/>
              <a:lstStyle/>
              <a:p>
                <a:pPr>
                  <a:defRPr sz="800" b="0"/>
                </a:pPr>
                <a:endParaRPr lang="en-US"/>
              </a:p>
            </c:txPr>
            <c:showVal val="1"/>
          </c:dLbls>
          <c:cat>
            <c:strRef>
              <c:f>'Option 1 f,g,h,i,j'!$D$1:$K$1</c:f>
              <c:strCache>
                <c:ptCount val="8"/>
                <c:pt idx="0">
                  <c:v>2012-13</c:v>
                </c:pt>
                <c:pt idx="1">
                  <c:v>2013-14</c:v>
                </c:pt>
                <c:pt idx="2">
                  <c:v>2014-15</c:v>
                </c:pt>
                <c:pt idx="3">
                  <c:v>2015-16</c:v>
                </c:pt>
                <c:pt idx="4">
                  <c:v>2016-17</c:v>
                </c:pt>
                <c:pt idx="5">
                  <c:v>2017-18</c:v>
                </c:pt>
                <c:pt idx="6">
                  <c:v>2018-19</c:v>
                </c:pt>
                <c:pt idx="7">
                  <c:v>2019-20</c:v>
                </c:pt>
              </c:strCache>
            </c:strRef>
          </c:cat>
          <c:val>
            <c:numRef>
              <c:f>'Option 1 f,g,h,i,j'!$D$8:$K$8</c:f>
              <c:numCache>
                <c:formatCode>_("$"* #,##0.0_);_("$"* \(#,##0.0\);_("$"* "-"??_);_(@_)</c:formatCode>
                <c:ptCount val="8"/>
                <c:pt idx="0">
                  <c:v>34.753715310616023</c:v>
                </c:pt>
                <c:pt idx="1">
                  <c:v>76.959572276611055</c:v>
                </c:pt>
                <c:pt idx="2">
                  <c:v>125.8221009912132</c:v>
                </c:pt>
                <c:pt idx="3">
                  <c:v>177.73341743931431</c:v>
                </c:pt>
                <c:pt idx="4">
                  <c:v>230.76128708715461</c:v>
                </c:pt>
                <c:pt idx="5">
                  <c:v>286.61051074703119</c:v>
                </c:pt>
                <c:pt idx="6">
                  <c:v>344.91428212781238</c:v>
                </c:pt>
                <c:pt idx="7">
                  <c:v>402.99155152544353</c:v>
                </c:pt>
              </c:numCache>
            </c:numRef>
          </c:val>
        </c:ser>
        <c:ser>
          <c:idx val="7"/>
          <c:order val="7"/>
          <c:tx>
            <c:strRef>
              <c:f>'Option 1 f,g,h,i,j'!$A$9:$C$9</c:f>
              <c:strCache>
                <c:ptCount val="1"/>
                <c:pt idx="0">
                  <c:v>1.j. Index All Fuel Tax Sources That Currently Are Not Indexed (1f, 1g, 1h &amp; 1i combined) LOCAL</c:v>
                </c:pt>
              </c:strCache>
            </c:strRef>
          </c:tx>
          <c:spPr>
            <a:ln>
              <a:solidFill>
                <a:prstClr val="black"/>
              </a:solidFill>
            </a:ln>
          </c:spPr>
          <c:dLbls>
            <c:numFmt formatCode="#,##0" sourceLinked="0"/>
            <c:txPr>
              <a:bodyPr rot="-5400000" vert="horz"/>
              <a:lstStyle/>
              <a:p>
                <a:pPr>
                  <a:defRPr sz="800" b="0"/>
                </a:pPr>
                <a:endParaRPr lang="en-US"/>
              </a:p>
            </c:txPr>
            <c:showVal val="1"/>
          </c:dLbls>
          <c:cat>
            <c:strRef>
              <c:f>'Option 1 f,g,h,i,j'!$D$1:$K$1</c:f>
              <c:strCache>
                <c:ptCount val="8"/>
                <c:pt idx="0">
                  <c:v>2012-13</c:v>
                </c:pt>
                <c:pt idx="1">
                  <c:v>2013-14</c:v>
                </c:pt>
                <c:pt idx="2">
                  <c:v>2014-15</c:v>
                </c:pt>
                <c:pt idx="3">
                  <c:v>2015-16</c:v>
                </c:pt>
                <c:pt idx="4">
                  <c:v>2016-17</c:v>
                </c:pt>
                <c:pt idx="5">
                  <c:v>2017-18</c:v>
                </c:pt>
                <c:pt idx="6">
                  <c:v>2018-19</c:v>
                </c:pt>
                <c:pt idx="7">
                  <c:v>2019-20</c:v>
                </c:pt>
              </c:strCache>
            </c:strRef>
          </c:cat>
          <c:val>
            <c:numRef>
              <c:f>'Option 1 f,g,h,i,j'!$D$9:$K$9</c:f>
              <c:numCache>
                <c:formatCode>_("$"* #,##0.0_);_("$"* \(#,##0.0\);_("$"* "-"??_);_(@_)</c:formatCode>
                <c:ptCount val="8"/>
                <c:pt idx="0">
                  <c:v>20.780773545846102</c:v>
                </c:pt>
                <c:pt idx="1">
                  <c:v>45.933368477297854</c:v>
                </c:pt>
                <c:pt idx="2">
                  <c:v>74.994032461894164</c:v>
                </c:pt>
                <c:pt idx="3">
                  <c:v>105.83144172059424</c:v>
                </c:pt>
                <c:pt idx="4">
                  <c:v>137.29397525191916</c:v>
                </c:pt>
                <c:pt idx="5">
                  <c:v>170.41115560167052</c:v>
                </c:pt>
                <c:pt idx="6">
                  <c:v>204.927851873516</c:v>
                </c:pt>
                <c:pt idx="7">
                  <c:v>239.2673310994108</c:v>
                </c:pt>
              </c:numCache>
            </c:numRef>
          </c:val>
        </c:ser>
        <c:gapWidth val="75"/>
        <c:overlap val="-25"/>
        <c:axId val="50096000"/>
        <c:axId val="50097536"/>
      </c:barChart>
      <c:catAx>
        <c:axId val="50096000"/>
        <c:scaling>
          <c:orientation val="minMax"/>
        </c:scaling>
        <c:axPos val="b"/>
        <c:tickLblPos val="nextTo"/>
        <c:spPr>
          <a:ln w="25400">
            <a:solidFill>
              <a:srgbClr val="002060"/>
            </a:solidFill>
          </a:ln>
        </c:spPr>
        <c:txPr>
          <a:bodyPr/>
          <a:lstStyle/>
          <a:p>
            <a:pPr>
              <a:defRPr b="1"/>
            </a:pPr>
            <a:endParaRPr lang="en-US"/>
          </a:p>
        </c:txPr>
        <c:crossAx val="50097536"/>
        <c:crosses val="autoZero"/>
        <c:auto val="1"/>
        <c:lblAlgn val="ctr"/>
        <c:lblOffset val="100"/>
        <c:tickLblSkip val="1"/>
      </c:catAx>
      <c:valAx>
        <c:axId val="50097536"/>
        <c:scaling>
          <c:orientation val="minMax"/>
        </c:scaling>
        <c:axPos val="l"/>
        <c:numFmt formatCode="&quot;$&quot;#,##0" sourceLinked="0"/>
        <c:majorTickMark val="none"/>
        <c:tickLblPos val="nextTo"/>
        <c:spPr>
          <a:ln w="25400">
            <a:solidFill>
              <a:srgbClr val="002060"/>
            </a:solidFill>
          </a:ln>
        </c:spPr>
        <c:txPr>
          <a:bodyPr/>
          <a:lstStyle/>
          <a:p>
            <a:pPr>
              <a:defRPr b="0"/>
            </a:pPr>
            <a:endParaRPr lang="en-US"/>
          </a:p>
        </c:txPr>
        <c:crossAx val="50096000"/>
        <c:crosses val="autoZero"/>
        <c:crossBetween val="between"/>
      </c:valAx>
    </c:plotArea>
    <c:legend>
      <c:legendPos val="b"/>
      <c:legendEntry>
        <c:idx val="4"/>
        <c:delete val="1"/>
      </c:legendEntry>
      <c:layout>
        <c:manualLayout>
          <c:xMode val="edge"/>
          <c:yMode val="edge"/>
          <c:x val="5.1441873812128093E-2"/>
          <c:y val="0.73743754199692813"/>
          <c:w val="0.86190464308043813"/>
          <c:h val="0.25042912509434656"/>
        </c:manualLayout>
      </c:layout>
      <c:txPr>
        <a:bodyPr/>
        <a:lstStyle/>
        <a:p>
          <a:pPr>
            <a:defRPr sz="1000" b="0"/>
          </a:pPr>
          <a:endParaRPr lang="en-US"/>
        </a:p>
      </c:txPr>
    </c:legend>
    <c:plotVisOnly val="1"/>
  </c:chart>
  <c:spPr>
    <a:solidFill>
      <a:schemeClr val="bg1"/>
    </a:solidFill>
  </c:spPr>
  <c:externalData r:id="rId1"/>
  <c:userShapes r:id="rId2"/>
</c:chartSpace>
</file>

<file path=ppt/drawings/drawing1.xml><?xml version="1.0" encoding="utf-8"?>
<c:userShapes xmlns:c="http://schemas.openxmlformats.org/drawingml/2006/chart">
  <cdr:relSizeAnchor xmlns:cdr="http://schemas.openxmlformats.org/drawingml/2006/chartDrawing">
    <cdr:from>
      <cdr:x>0.10833</cdr:x>
      <cdr:y>0.32222</cdr:y>
    </cdr:from>
    <cdr:to>
      <cdr:x>0.16667</cdr:x>
      <cdr:y>0.35556</cdr:y>
    </cdr:to>
    <cdr:sp macro="" textlink="">
      <cdr:nvSpPr>
        <cdr:cNvPr id="2" name="TextBox 1"/>
        <cdr:cNvSpPr txBox="1"/>
      </cdr:nvSpPr>
      <cdr:spPr>
        <a:xfrm xmlns:a="http://schemas.openxmlformats.org/drawingml/2006/main">
          <a:off x="990600" y="2209800"/>
          <a:ext cx="533400"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$143</a:t>
          </a:r>
          <a:endParaRPr lang="en-US" sz="1100" dirty="0"/>
        </a:p>
      </cdr:txBody>
    </cdr:sp>
  </cdr:relSizeAnchor>
  <cdr:relSizeAnchor xmlns:cdr="http://schemas.openxmlformats.org/drawingml/2006/chartDrawing">
    <cdr:from>
      <cdr:x>0.21667</cdr:x>
      <cdr:y>0.31111</cdr:y>
    </cdr:from>
    <cdr:to>
      <cdr:x>0.275</cdr:x>
      <cdr:y>0.34444</cdr:y>
    </cdr:to>
    <cdr:sp macro="" textlink="">
      <cdr:nvSpPr>
        <cdr:cNvPr id="3" name="TextBox 2"/>
        <cdr:cNvSpPr txBox="1"/>
      </cdr:nvSpPr>
      <cdr:spPr>
        <a:xfrm xmlns:a="http://schemas.openxmlformats.org/drawingml/2006/main">
          <a:off x="1981200" y="2133600"/>
          <a:ext cx="533400"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$146</a:t>
          </a:r>
          <a:endParaRPr lang="en-US" sz="1100" dirty="0"/>
        </a:p>
      </cdr:txBody>
    </cdr:sp>
  </cdr:relSizeAnchor>
  <cdr:relSizeAnchor xmlns:cdr="http://schemas.openxmlformats.org/drawingml/2006/chartDrawing">
    <cdr:from>
      <cdr:x>0.325</cdr:x>
      <cdr:y>0.3</cdr:y>
    </cdr:from>
    <cdr:to>
      <cdr:x>0.38333</cdr:x>
      <cdr:y>0.33333</cdr:y>
    </cdr:to>
    <cdr:sp macro="" textlink="">
      <cdr:nvSpPr>
        <cdr:cNvPr id="4" name="TextBox 3"/>
        <cdr:cNvSpPr txBox="1"/>
      </cdr:nvSpPr>
      <cdr:spPr>
        <a:xfrm xmlns:a="http://schemas.openxmlformats.org/drawingml/2006/main">
          <a:off x="2971800" y="2057400"/>
          <a:ext cx="533400"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$149</a:t>
          </a:r>
          <a:endParaRPr lang="en-US" sz="1100" dirty="0"/>
        </a:p>
      </cdr:txBody>
    </cdr:sp>
  </cdr:relSizeAnchor>
  <cdr:relSizeAnchor xmlns:cdr="http://schemas.openxmlformats.org/drawingml/2006/chartDrawing">
    <cdr:from>
      <cdr:x>0.43333</cdr:x>
      <cdr:y>0.27778</cdr:y>
    </cdr:from>
    <cdr:to>
      <cdr:x>0.49167</cdr:x>
      <cdr:y>0.32222</cdr:y>
    </cdr:to>
    <cdr:sp macro="" textlink="">
      <cdr:nvSpPr>
        <cdr:cNvPr id="5" name="TextBox 4"/>
        <cdr:cNvSpPr txBox="1"/>
      </cdr:nvSpPr>
      <cdr:spPr>
        <a:xfrm xmlns:a="http://schemas.openxmlformats.org/drawingml/2006/main">
          <a:off x="3962400" y="1905000"/>
          <a:ext cx="5334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$154</a:t>
          </a:r>
          <a:endParaRPr lang="en-US" sz="1100" dirty="0"/>
        </a:p>
      </cdr:txBody>
    </cdr:sp>
  </cdr:relSizeAnchor>
  <cdr:relSizeAnchor xmlns:cdr="http://schemas.openxmlformats.org/drawingml/2006/chartDrawing">
    <cdr:from>
      <cdr:x>0.54167</cdr:x>
      <cdr:y>0.26667</cdr:y>
    </cdr:from>
    <cdr:to>
      <cdr:x>0.6</cdr:x>
      <cdr:y>0.3</cdr:y>
    </cdr:to>
    <cdr:sp macro="" textlink="">
      <cdr:nvSpPr>
        <cdr:cNvPr id="6" name="TextBox 5"/>
        <cdr:cNvSpPr txBox="1"/>
      </cdr:nvSpPr>
      <cdr:spPr>
        <a:xfrm xmlns:a="http://schemas.openxmlformats.org/drawingml/2006/main">
          <a:off x="4953000" y="1828800"/>
          <a:ext cx="533400"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$158</a:t>
          </a:r>
          <a:endParaRPr lang="en-US" sz="1100" dirty="0"/>
        </a:p>
      </cdr:txBody>
    </cdr:sp>
  </cdr:relSizeAnchor>
  <cdr:relSizeAnchor xmlns:cdr="http://schemas.openxmlformats.org/drawingml/2006/chartDrawing">
    <cdr:from>
      <cdr:x>0.65</cdr:x>
      <cdr:y>0.25556</cdr:y>
    </cdr:from>
    <cdr:to>
      <cdr:x>0.70833</cdr:x>
      <cdr:y>0.28889</cdr:y>
    </cdr:to>
    <cdr:sp macro="" textlink="">
      <cdr:nvSpPr>
        <cdr:cNvPr id="7" name="TextBox 6"/>
        <cdr:cNvSpPr txBox="1"/>
      </cdr:nvSpPr>
      <cdr:spPr>
        <a:xfrm xmlns:a="http://schemas.openxmlformats.org/drawingml/2006/main">
          <a:off x="5943600" y="1752600"/>
          <a:ext cx="533400"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$161</a:t>
          </a:r>
          <a:endParaRPr lang="en-US" sz="1100" dirty="0"/>
        </a:p>
      </cdr:txBody>
    </cdr:sp>
  </cdr:relSizeAnchor>
  <cdr:relSizeAnchor xmlns:cdr="http://schemas.openxmlformats.org/drawingml/2006/chartDrawing">
    <cdr:from>
      <cdr:x>0.75833</cdr:x>
      <cdr:y>0.24444</cdr:y>
    </cdr:from>
    <cdr:to>
      <cdr:x>0.81667</cdr:x>
      <cdr:y>0.27778</cdr:y>
    </cdr:to>
    <cdr:sp macro="" textlink="">
      <cdr:nvSpPr>
        <cdr:cNvPr id="8" name="TextBox 7"/>
        <cdr:cNvSpPr txBox="1"/>
      </cdr:nvSpPr>
      <cdr:spPr>
        <a:xfrm xmlns:a="http://schemas.openxmlformats.org/drawingml/2006/main">
          <a:off x="6934200" y="1676400"/>
          <a:ext cx="533400"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$164</a:t>
          </a:r>
          <a:endParaRPr lang="en-US" sz="1100" dirty="0"/>
        </a:p>
      </cdr:txBody>
    </cdr:sp>
  </cdr:relSizeAnchor>
  <cdr:relSizeAnchor xmlns:cdr="http://schemas.openxmlformats.org/drawingml/2006/chartDrawing">
    <cdr:from>
      <cdr:x>0.86667</cdr:x>
      <cdr:y>0.23333</cdr:y>
    </cdr:from>
    <cdr:to>
      <cdr:x>0.925</cdr:x>
      <cdr:y>0.26667</cdr:y>
    </cdr:to>
    <cdr:sp macro="" textlink="">
      <cdr:nvSpPr>
        <cdr:cNvPr id="9" name="TextBox 8"/>
        <cdr:cNvSpPr txBox="1"/>
      </cdr:nvSpPr>
      <cdr:spPr>
        <a:xfrm xmlns:a="http://schemas.openxmlformats.org/drawingml/2006/main">
          <a:off x="7924800" y="1600200"/>
          <a:ext cx="533400"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$167</a:t>
          </a:r>
          <a:endParaRPr lang="en-U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cdr:x>
      <cdr:y>0</cdr:y>
    </cdr:from>
    <cdr:to>
      <cdr:x>0.00121</cdr:x>
      <cdr:y>0.59333</cdr:y>
    </cdr:to>
    <cdr:sp macro="" textlink="">
      <cdr:nvSpPr>
        <cdr:cNvPr id="5" name="Straight Connector 4"/>
        <cdr:cNvSpPr/>
      </cdr:nvSpPr>
      <cdr:spPr>
        <a:xfrm xmlns:a="http://schemas.openxmlformats.org/drawingml/2006/main" rot="5400000" flipH="1" flipV="1">
          <a:off x="-1857898" y="1857898"/>
          <a:ext cx="3726264" cy="10468"/>
        </a:xfrm>
        <a:prstGeom xmlns:a="http://schemas.openxmlformats.org/drawingml/2006/main" prst="line">
          <a:avLst/>
        </a:prstGeom>
        <a:noFill xmlns:a="http://schemas.openxmlformats.org/drawingml/2006/main"/>
        <a:ln xmlns:a="http://schemas.openxmlformats.org/drawingml/2006/main" w="9525" cap="flat" cmpd="sng" algn="ctr">
          <a:solidFill>
            <a:srgbClr val="4F81BD">
              <a:shade val="95000"/>
              <a:satMod val="105000"/>
            </a:srgbClr>
          </a:solidFill>
          <a:prstDash val="solid"/>
        </a:ln>
        <a:effectLst xmlns:a="http://schemas.openxmlformats.org/drawingml/2006/mai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lstStyle xmlns:a="http://schemas.openxmlformats.org/drawingml/2006/main">
          <a:lvl1pPr marL="0" indent="0">
            <a:defRPr sz="1100">
              <a:solidFill>
                <a:sysClr val="windowText" lastClr="000000"/>
              </a:solidFill>
              <a:latin typeface="Calibri"/>
            </a:defRPr>
          </a:lvl1pPr>
          <a:lvl2pPr marL="457200" indent="0">
            <a:defRPr sz="1100">
              <a:solidFill>
                <a:sysClr val="windowText" lastClr="000000"/>
              </a:solidFill>
              <a:latin typeface="Calibri"/>
            </a:defRPr>
          </a:lvl2pPr>
          <a:lvl3pPr marL="914400" indent="0">
            <a:defRPr sz="1100">
              <a:solidFill>
                <a:sysClr val="windowText" lastClr="000000"/>
              </a:solidFill>
              <a:latin typeface="Calibri"/>
            </a:defRPr>
          </a:lvl3pPr>
          <a:lvl4pPr marL="1371600" indent="0">
            <a:defRPr sz="1100">
              <a:solidFill>
                <a:sysClr val="windowText" lastClr="000000"/>
              </a:solidFill>
              <a:latin typeface="Calibri"/>
            </a:defRPr>
          </a:lvl4pPr>
          <a:lvl5pPr marL="1828800" indent="0">
            <a:defRPr sz="1100">
              <a:solidFill>
                <a:sysClr val="windowText" lastClr="000000"/>
              </a:solidFill>
              <a:latin typeface="Calibri"/>
            </a:defRPr>
          </a:lvl5pPr>
          <a:lvl6pPr marL="2286000" indent="0">
            <a:defRPr sz="1100">
              <a:solidFill>
                <a:sysClr val="windowText" lastClr="000000"/>
              </a:solidFill>
              <a:latin typeface="Calibri"/>
            </a:defRPr>
          </a:lvl6pPr>
          <a:lvl7pPr marL="2743200" indent="0">
            <a:defRPr sz="1100">
              <a:solidFill>
                <a:sysClr val="windowText" lastClr="000000"/>
              </a:solidFill>
              <a:latin typeface="Calibri"/>
            </a:defRPr>
          </a:lvl7pPr>
          <a:lvl8pPr marL="3200400" indent="0">
            <a:defRPr sz="1100">
              <a:solidFill>
                <a:sysClr val="windowText" lastClr="000000"/>
              </a:solidFill>
              <a:latin typeface="Calibri"/>
            </a:defRPr>
          </a:lvl8pPr>
          <a:lvl9pPr marL="3657600" indent="0">
            <a:defRPr sz="1100">
              <a:solidFill>
                <a:sysClr val="windowText" lastClr="000000"/>
              </a:solidFill>
              <a:latin typeface="Calibri"/>
            </a:defRPr>
          </a:lvl9pPr>
        </a:lstStyle>
        <a:p xmlns:a="http://schemas.openxmlformats.org/drawingml/2006/main">
          <a:endParaRPr lang="en-US" dirty="0"/>
        </a:p>
      </cdr:txBody>
    </cdr:sp>
  </cdr:relSizeAnchor>
</c:userShapes>
</file>

<file path=ppt/drawings/drawing3.xml><?xml version="1.0" encoding="utf-8"?>
<c:userShapes xmlns:c="http://schemas.openxmlformats.org/drawingml/2006/chart">
  <cdr:relSizeAnchor xmlns:cdr="http://schemas.openxmlformats.org/drawingml/2006/chartDrawing">
    <cdr:from>
      <cdr:x>0.10833</cdr:x>
      <cdr:y>0.02319</cdr:y>
    </cdr:from>
    <cdr:to>
      <cdr:x>0.90382</cdr:x>
      <cdr:y>0.25507</cdr:y>
    </cdr:to>
    <cdr:sp macro="" textlink="">
      <cdr:nvSpPr>
        <cdr:cNvPr id="3" name="TextBox 2"/>
        <cdr:cNvSpPr txBox="1"/>
      </cdr:nvSpPr>
      <cdr:spPr>
        <a:xfrm xmlns:a="http://schemas.openxmlformats.org/drawingml/2006/main">
          <a:off x="990599" y="152400"/>
          <a:ext cx="7273961" cy="1524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rtl="0" eaLnBrk="1" fontAlgn="base" latinLnBrk="0" hangingPunct="1"/>
          <a:r>
            <a:rPr lang="en-US" sz="2000" kern="1200" dirty="0" smtClean="0">
              <a:solidFill>
                <a:schemeClr val="tx1"/>
              </a:solidFill>
              <a:latin typeface="Calibri" pitchFamily="34" charset="0"/>
            </a:rPr>
            <a:t>11. - Regional </a:t>
          </a:r>
          <a:r>
            <a:rPr lang="en-US" sz="2000" kern="1200" dirty="0">
              <a:solidFill>
                <a:schemeClr val="tx1"/>
              </a:solidFill>
              <a:latin typeface="Calibri" pitchFamily="34" charset="0"/>
            </a:rPr>
            <a:t>Transportation Financing Authority</a:t>
          </a:r>
        </a:p>
        <a:p xmlns:a="http://schemas.openxmlformats.org/drawingml/2006/main">
          <a:pPr algn="ctr" rtl="0" fontAlgn="base"/>
          <a:r>
            <a:rPr lang="en-US" sz="2000" kern="1200" dirty="0">
              <a:solidFill>
                <a:schemeClr val="tx1"/>
              </a:solidFill>
              <a:latin typeface="Calibri" pitchFamily="34" charset="0"/>
            </a:rPr>
            <a:t>"Pay Go", Debt Financing &amp; Loan Program Comparison</a:t>
          </a:r>
        </a:p>
        <a:p xmlns:a="http://schemas.openxmlformats.org/drawingml/2006/main">
          <a:pPr algn="ctr" rtl="0"/>
          <a:r>
            <a:rPr lang="en-US" sz="1600" kern="1200" dirty="0">
              <a:solidFill>
                <a:schemeClr val="tx1"/>
              </a:solidFill>
              <a:latin typeface="Calibri" pitchFamily="34" charset="0"/>
            </a:rPr>
            <a:t>Cumulative Dollar Value of New Project Starts</a:t>
          </a:r>
        </a:p>
        <a:p xmlns:a="http://schemas.openxmlformats.org/drawingml/2006/main">
          <a:pPr algn="ctr" rtl="0"/>
          <a:r>
            <a:rPr lang="en-US" sz="1600" kern="1200" dirty="0">
              <a:solidFill>
                <a:schemeClr val="tx1"/>
              </a:solidFill>
              <a:latin typeface="Calibri" pitchFamily="34" charset="0"/>
            </a:rPr>
            <a:t>Capitalized at $100 Million Per Year</a:t>
          </a:r>
        </a:p>
        <a:p xmlns:a="http://schemas.openxmlformats.org/drawingml/2006/main">
          <a:pPr algn="ctr" rtl="0" fontAlgn="base"/>
          <a:r>
            <a:rPr lang="en-US" sz="1200" kern="1200" dirty="0">
              <a:solidFill>
                <a:schemeClr val="tx1"/>
              </a:solidFill>
              <a:latin typeface="Calibri" pitchFamily="34" charset="0"/>
            </a:rPr>
            <a:t>30 Year Term, 5% IR, 2X DS Coverage Ratio, 2% Fund Balance IR</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18BE00D3-DAE3-411F-944D-2A4ACF5C5924}" type="datetimeFigureOut">
              <a:rPr lang="en-US" smtClean="0"/>
              <a:pPr/>
              <a:t>1/10/2012</a:t>
            </a:fld>
            <a:endParaRPr lang="en-US" dirty="0"/>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F9D409E2-3BFB-4197-8B82-68306D9BD97C}"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08E3D77-962B-4213-B3EE-08DA50E8351C}" type="slidenum">
              <a:rPr lang="en-US" smtClean="0"/>
              <a:pPr/>
              <a:t>4</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2009</a:t>
            </a:r>
            <a:r>
              <a:rPr lang="en-US" baseline="0" dirty="0" smtClean="0"/>
              <a:t> Legislature raised these fees by 35% and then directed them to General Revenue Fund….option takes the incremental from the GR to STTF</a:t>
            </a:r>
            <a:endParaRPr lang="en-US" dirty="0" smtClean="0"/>
          </a:p>
          <a:p>
            <a:endParaRPr lang="en-US" dirty="0"/>
          </a:p>
        </p:txBody>
      </p:sp>
      <p:sp>
        <p:nvSpPr>
          <p:cNvPr id="4" name="Slide Number Placeholder 3"/>
          <p:cNvSpPr>
            <a:spLocks noGrp="1"/>
          </p:cNvSpPr>
          <p:nvPr>
            <p:ph type="sldNum" sz="quarter" idx="10"/>
          </p:nvPr>
        </p:nvSpPr>
        <p:spPr/>
        <p:txBody>
          <a:bodyPr/>
          <a:lstStyle/>
          <a:p>
            <a:fld id="{59C1B5B0-88EB-4E27-80F0-0C637A024EE8}" type="slidenum">
              <a:rPr lang="en-US" smtClean="0"/>
              <a:pPr/>
              <a:t>14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USE THIS ONE Optional</a:t>
            </a:r>
            <a:r>
              <a:rPr lang="en-US" baseline="0" dirty="0" smtClean="0"/>
              <a:t>  for each county – assumes vehicle registrations are proportionate to population - </a:t>
            </a:r>
            <a:endParaRPr lang="en-US" dirty="0"/>
          </a:p>
        </p:txBody>
      </p:sp>
      <p:sp>
        <p:nvSpPr>
          <p:cNvPr id="4" name="Slide Number Placeholder 3"/>
          <p:cNvSpPr>
            <a:spLocks noGrp="1"/>
          </p:cNvSpPr>
          <p:nvPr>
            <p:ph type="sldNum" sz="quarter" idx="10"/>
          </p:nvPr>
        </p:nvSpPr>
        <p:spPr/>
        <p:txBody>
          <a:bodyPr/>
          <a:lstStyle/>
          <a:p>
            <a:fld id="{04089C2F-0352-45BC-8A33-425585F02E7D}" type="slidenum">
              <a:rPr lang="en-US" smtClean="0"/>
              <a:pPr/>
              <a:t>20</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D409E2-3BFB-4197-8B82-68306D9BD97C}" type="slidenum">
              <a:rPr lang="en-US" smtClean="0"/>
              <a:pPr/>
              <a:t>22</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Challenge would</a:t>
            </a:r>
            <a:r>
              <a:rPr lang="en-US" baseline="0" dirty="0" smtClean="0"/>
              <a:t> be the state bond cap- this equivalent to a penny, but if state creates cap issue</a:t>
            </a:r>
            <a:endParaRPr lang="en-US" dirty="0" smtClean="0"/>
          </a:p>
          <a:p>
            <a:endParaRPr lang="en-US" dirty="0"/>
          </a:p>
        </p:txBody>
      </p:sp>
      <p:sp>
        <p:nvSpPr>
          <p:cNvPr id="4" name="Slide Number Placeholder 3"/>
          <p:cNvSpPr>
            <a:spLocks noGrp="1"/>
          </p:cNvSpPr>
          <p:nvPr>
            <p:ph type="sldNum" sz="quarter" idx="10"/>
          </p:nvPr>
        </p:nvSpPr>
        <p:spPr/>
        <p:txBody>
          <a:bodyPr/>
          <a:lstStyle/>
          <a:p>
            <a:fld id="{59C1B5B0-88EB-4E27-80F0-0C637A024EE8}" type="slidenum">
              <a:rPr lang="en-US" smtClean="0"/>
              <a:pPr/>
              <a:t>28</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USE THIS</a:t>
            </a:r>
            <a:r>
              <a:rPr lang="en-US" baseline="0" dirty="0" smtClean="0"/>
              <a:t> ONE</a:t>
            </a:r>
            <a:endParaRPr lang="en-US" dirty="0"/>
          </a:p>
        </p:txBody>
      </p:sp>
      <p:sp>
        <p:nvSpPr>
          <p:cNvPr id="4" name="Slide Number Placeholder 3"/>
          <p:cNvSpPr>
            <a:spLocks noGrp="1"/>
          </p:cNvSpPr>
          <p:nvPr>
            <p:ph type="sldNum" sz="quarter" idx="10"/>
          </p:nvPr>
        </p:nvSpPr>
        <p:spPr/>
        <p:txBody>
          <a:bodyPr/>
          <a:lstStyle/>
          <a:p>
            <a:fld id="{04089C2F-0352-45BC-8A33-425585F02E7D}" type="slidenum">
              <a:rPr lang="en-US" smtClean="0"/>
              <a:pPr/>
              <a:t>34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F97624-E192-4EFA-8C75-55AA7D8E6BF2}" type="datetimeFigureOut">
              <a:rPr lang="en-US" smtClean="0"/>
              <a:pPr/>
              <a:t>1/10/2012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CC407-2462-4F98-AE9D-7EE6A295E7CE}"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F97624-E192-4EFA-8C75-55AA7D8E6BF2}" type="datetimeFigureOut">
              <a:rPr lang="en-US" smtClean="0"/>
              <a:pPr/>
              <a:t>1/10/2012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CC407-2462-4F98-AE9D-7EE6A295E7C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F97624-E192-4EFA-8C75-55AA7D8E6BF2}" type="datetimeFigureOut">
              <a:rPr lang="en-US" smtClean="0"/>
              <a:pPr/>
              <a:t>1/10/2012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CC407-2462-4F98-AE9D-7EE6A295E7CE}"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F97624-E192-4EFA-8C75-55AA7D8E6BF2}" type="datetimeFigureOut">
              <a:rPr lang="en-US" smtClean="0"/>
              <a:pPr/>
              <a:t>1/10/2012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CC407-2462-4F98-AE9D-7EE6A295E7C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F97624-E192-4EFA-8C75-55AA7D8E6BF2}" type="datetimeFigureOut">
              <a:rPr lang="en-US" smtClean="0"/>
              <a:pPr/>
              <a:t>1/10/2012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CC407-2462-4F98-AE9D-7EE6A295E7CE}"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F97624-E192-4EFA-8C75-55AA7D8E6BF2}" type="datetimeFigureOut">
              <a:rPr lang="en-US" smtClean="0"/>
              <a:pPr/>
              <a:t>1/10/2012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9CC407-2462-4F98-AE9D-7EE6A295E7CE}"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F97624-E192-4EFA-8C75-55AA7D8E6BF2}" type="datetimeFigureOut">
              <a:rPr lang="en-US" smtClean="0"/>
              <a:pPr/>
              <a:t>1/10/2012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49CC407-2462-4F98-AE9D-7EE6A295E7CE}"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F97624-E192-4EFA-8C75-55AA7D8E6BF2}" type="datetimeFigureOut">
              <a:rPr lang="en-US" smtClean="0"/>
              <a:pPr/>
              <a:t>1/10/2012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49CC407-2462-4F98-AE9D-7EE6A295E7CE}"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F97624-E192-4EFA-8C75-55AA7D8E6BF2}" type="datetimeFigureOut">
              <a:rPr lang="en-US" smtClean="0"/>
              <a:pPr/>
              <a:t>1/10/2012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49CC407-2462-4F98-AE9D-7EE6A295E7C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F97624-E192-4EFA-8C75-55AA7D8E6BF2}" type="datetimeFigureOut">
              <a:rPr lang="en-US" smtClean="0"/>
              <a:pPr/>
              <a:t>1/10/2012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9CC407-2462-4F98-AE9D-7EE6A295E7CE}"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F97624-E192-4EFA-8C75-55AA7D8E6BF2}" type="datetimeFigureOut">
              <a:rPr lang="en-US" smtClean="0"/>
              <a:pPr/>
              <a:t>1/10/2012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9CC407-2462-4F98-AE9D-7EE6A295E7CE}"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F97624-E192-4EFA-8C75-55AA7D8E6BF2}" type="datetimeFigureOut">
              <a:rPr lang="en-US" smtClean="0"/>
              <a:pPr/>
              <a:t>1/10/2012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9CC407-2462-4F98-AE9D-7EE6A295E7C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gif"/></Relationships>
</file>

<file path=ppt/slides/_rels/slide1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chart" Target="../charts/chart8.xml"/></Relationships>
</file>

<file path=ppt/slides/_rels/slide2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media/image1.gif"/></Relationships>
</file>

<file path=ppt/slides/_rels/slide2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gif"/></Relationships>
</file>

<file path=ppt/slides/_rels/slide2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chart" Target="../charts/chart1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gif"/></Relationships>
</file>

<file path=ppt/slides/_rels/slide3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chart" Target="../charts/chart17.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1.gif"/></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Title 3"/>
          <p:cNvGrpSpPr>
            <a:grpSpLocks noGrp="1"/>
          </p:cNvGrpSpPr>
          <p:nvPr>
            <p:ph type="ctrTitle"/>
          </p:nvPr>
        </p:nvGrpSpPr>
        <p:grpSpPr>
          <a:xfrm>
            <a:off x="685800" y="1675877"/>
            <a:ext cx="7772400" cy="1907111"/>
            <a:chOff x="211138" y="260350"/>
            <a:chExt cx="7369174" cy="552450"/>
          </a:xfrm>
        </p:grpSpPr>
        <p:grpSp>
          <p:nvGrpSpPr>
            <p:cNvPr id="4" name="Group 10"/>
            <p:cNvGrpSpPr>
              <a:grpSpLocks/>
            </p:cNvGrpSpPr>
            <p:nvPr/>
          </p:nvGrpSpPr>
          <p:grpSpPr bwMode="auto">
            <a:xfrm>
              <a:off x="211138" y="260350"/>
              <a:ext cx="7369174" cy="552450"/>
              <a:chOff x="330" y="273"/>
              <a:chExt cx="11586" cy="870"/>
            </a:xfrm>
          </p:grpSpPr>
          <p:sp>
            <p:nvSpPr>
              <p:cNvPr id="7" name="Rectangle 11"/>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FFFFFF"/>
                    </a:solidFill>
                    <a:effectLst/>
                    <a:latin typeface="Agency FB" pitchFamily="34" charset="0"/>
                  </a:rPr>
                  <a:t>MPOAC</a:t>
                </a:r>
                <a:r>
                  <a:rPr kumimoji="0" lang="en-US" sz="3200" b="0" i="0" u="none" strike="noStrike" cap="none" normalizeH="0" dirty="0" smtClean="0">
                    <a:ln>
                      <a:noFill/>
                    </a:ln>
                    <a:solidFill>
                      <a:srgbClr val="FFFFFF"/>
                    </a:solidFill>
                    <a:effectLst/>
                    <a:latin typeface="Agency FB" pitchFamily="34" charset="0"/>
                  </a:rPr>
                  <a:t> </a:t>
                </a:r>
                <a:r>
                  <a:rPr kumimoji="0" lang="en-US" sz="3200" b="0" i="0" u="none" strike="noStrike" cap="none" normalizeH="0" baseline="0" dirty="0" smtClean="0">
                    <a:ln>
                      <a:noFill/>
                    </a:ln>
                    <a:solidFill>
                      <a:srgbClr val="FFFFFF"/>
                    </a:solidFill>
                    <a:effectLst/>
                    <a:latin typeface="Agency FB" pitchFamily="34" charset="0"/>
                  </a:rPr>
                  <a:t>REVENUE STUDY </a:t>
                </a:r>
                <a:endParaRPr kumimoji="0" lang="en-US" sz="3200" b="0" i="0" u="none" strike="noStrike" cap="none" normalizeH="0" baseline="0" dirty="0" smtClean="0">
                  <a:ln>
                    <a:noFill/>
                  </a:ln>
                  <a:solidFill>
                    <a:schemeClr val="tx1"/>
                  </a:solidFill>
                  <a:effectLst/>
                  <a:latin typeface="Arial" pitchFamily="34" charset="0"/>
                </a:endParaRPr>
              </a:p>
            </p:txBody>
          </p:sp>
          <p:sp>
            <p:nvSpPr>
              <p:cNvPr id="8" name="Rectangle 12"/>
              <p:cNvSpPr>
                <a:spLocks noChangeArrowheads="1"/>
              </p:cNvSpPr>
              <p:nvPr/>
            </p:nvSpPr>
            <p:spPr bwMode="auto">
              <a:xfrm>
                <a:off x="8849" y="360"/>
                <a:ext cx="3062" cy="720"/>
              </a:xfrm>
              <a:prstGeom prst="rect">
                <a:avLst/>
              </a:prstGeom>
              <a:solidFill>
                <a:srgbClr val="FFFF00"/>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9" name="Rectangle 13"/>
              <p:cNvSpPr>
                <a:spLocks noChangeArrowheads="1"/>
              </p:cNvSpPr>
              <p:nvPr/>
            </p:nvSpPr>
            <p:spPr bwMode="auto">
              <a:xfrm>
                <a:off x="330" y="273"/>
                <a:ext cx="11586" cy="870"/>
              </a:xfrm>
              <a:prstGeom prst="rect">
                <a:avLst/>
              </a:prstGeom>
              <a:noFill/>
              <a:ln w="127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6" name="Picture 5" descr="http://www.mpoac.org/images/header/mpoac_logo.gif"/>
            <p:cNvPicPr/>
            <p:nvPr/>
          </p:nvPicPr>
          <p:blipFill>
            <a:blip r:embed="rId2" cstate="print"/>
            <a:srcRect/>
            <a:stretch>
              <a:fillRect/>
            </a:stretch>
          </p:blipFill>
          <p:spPr bwMode="auto">
            <a:xfrm>
              <a:off x="5629648" y="304649"/>
              <a:ext cx="1947684" cy="485618"/>
            </a:xfrm>
            <a:prstGeom prst="rect">
              <a:avLst/>
            </a:prstGeom>
            <a:noFill/>
            <a:ln w="9525">
              <a:noFill/>
              <a:miter lim="800000"/>
              <a:headEnd/>
              <a:tailEnd/>
            </a:ln>
          </p:spPr>
        </p:pic>
      </p:grpSp>
      <p:sp>
        <p:nvSpPr>
          <p:cNvPr id="3" name="Subtitle 2"/>
          <p:cNvSpPr>
            <a:spLocks noGrp="1"/>
          </p:cNvSpPr>
          <p:nvPr>
            <p:ph type="subTitle" idx="1"/>
          </p:nvPr>
        </p:nvSpPr>
        <p:spPr>
          <a:xfrm>
            <a:off x="1371600" y="3810000"/>
            <a:ext cx="6400800" cy="1752600"/>
          </a:xfrm>
        </p:spPr>
        <p:txBody>
          <a:bodyPr>
            <a:normAutofit fontScale="70000" lnSpcReduction="20000"/>
          </a:bodyPr>
          <a:lstStyle/>
          <a:p>
            <a:r>
              <a:rPr lang="en-US" dirty="0" smtClean="0"/>
              <a:t>MPOAC  Revenue Study </a:t>
            </a:r>
            <a:endParaRPr lang="en-US" dirty="0" smtClean="0"/>
          </a:p>
          <a:p>
            <a:r>
              <a:rPr lang="en-US" dirty="0" smtClean="0"/>
              <a:t>Governing Board and Staff Directors Joint </a:t>
            </a:r>
          </a:p>
          <a:p>
            <a:r>
              <a:rPr lang="en-US" dirty="0" smtClean="0"/>
              <a:t>WORKSHOP</a:t>
            </a:r>
            <a:endParaRPr lang="en-US" dirty="0" smtClean="0"/>
          </a:p>
          <a:p>
            <a:r>
              <a:rPr lang="en-US" dirty="0" smtClean="0"/>
              <a:t>January 26, 2012</a:t>
            </a:r>
          </a:p>
          <a:p>
            <a:r>
              <a:rPr lang="en-US" dirty="0" smtClean="0"/>
              <a:t>Tallahassee, FL</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RSAC recommendations for further analysis – MPOAC Adopted</a:t>
            </a:r>
            <a:endParaRPr lang="en-US" sz="2800" dirty="0"/>
          </a:p>
        </p:txBody>
      </p:sp>
      <p:sp>
        <p:nvSpPr>
          <p:cNvPr id="5" name="Content Placeholder 4"/>
          <p:cNvSpPr>
            <a:spLocks noGrp="1"/>
          </p:cNvSpPr>
          <p:nvPr>
            <p:ph sz="half" idx="2"/>
          </p:nvPr>
        </p:nvSpPr>
        <p:spPr>
          <a:xfrm>
            <a:off x="533400" y="1219200"/>
            <a:ext cx="4040188" cy="5108906"/>
          </a:xfrm>
        </p:spPr>
        <p:txBody>
          <a:bodyPr>
            <a:noAutofit/>
          </a:bodyPr>
          <a:lstStyle/>
          <a:p>
            <a:pPr lvl="0">
              <a:buFont typeface="+mj-lt"/>
              <a:buAutoNum type="arabicPeriod"/>
            </a:pPr>
            <a:r>
              <a:rPr lang="en-US" sz="1200" u="sng" dirty="0" smtClean="0"/>
              <a:t>Fuel Tax </a:t>
            </a:r>
            <a:r>
              <a:rPr lang="en-US" sz="1200" dirty="0" smtClean="0"/>
              <a:t>– examine various levels and indexing those not currently indexed  </a:t>
            </a:r>
          </a:p>
          <a:p>
            <a:pPr lvl="1">
              <a:buNone/>
            </a:pPr>
            <a:r>
              <a:rPr lang="en-US" sz="1200" dirty="0" smtClean="0"/>
              <a:t>	Analyze indexing of federal 18.4 cents for STTF</a:t>
            </a:r>
          </a:p>
          <a:p>
            <a:pPr lvl="1">
              <a:buNone/>
            </a:pPr>
            <a:r>
              <a:rPr lang="en-US" sz="1200" dirty="0" smtClean="0"/>
              <a:t>	Investigate raising of Local Option Motor Fuel Tax</a:t>
            </a:r>
          </a:p>
          <a:p>
            <a:pPr lvl="0">
              <a:buFont typeface="+mj-lt"/>
              <a:buAutoNum type="arabicPeriod"/>
            </a:pPr>
            <a:r>
              <a:rPr lang="en-US" sz="1200" u="sng" dirty="0" smtClean="0"/>
              <a:t>Fees – look at indexing </a:t>
            </a:r>
            <a:r>
              <a:rPr lang="en-US" sz="1200" dirty="0" smtClean="0"/>
              <a:t>of existing fees remitted to the State Transportation Trust Fund</a:t>
            </a:r>
          </a:p>
          <a:p>
            <a:pPr lvl="0">
              <a:buFont typeface="+mj-lt"/>
              <a:buAutoNum type="arabicPeriod"/>
            </a:pPr>
            <a:r>
              <a:rPr lang="en-US" sz="1200" u="sng" dirty="0" smtClean="0"/>
              <a:t>Vehicle Sales Tax </a:t>
            </a:r>
            <a:r>
              <a:rPr lang="en-US" sz="1200" dirty="0" smtClean="0"/>
              <a:t>– currently not going to STTF.  Research various levels to the Trust Fund</a:t>
            </a:r>
          </a:p>
          <a:p>
            <a:pPr lvl="0">
              <a:buFont typeface="+mj-lt"/>
              <a:buAutoNum type="arabicPeriod"/>
            </a:pPr>
            <a:r>
              <a:rPr lang="en-US" sz="1200" u="sng" dirty="0" smtClean="0"/>
              <a:t>Cost Savings </a:t>
            </a:r>
            <a:r>
              <a:rPr lang="en-US" sz="1200" dirty="0" smtClean="0"/>
              <a:t>– investigate revisions to property acquisition procedures</a:t>
            </a:r>
          </a:p>
          <a:p>
            <a:pPr lvl="0">
              <a:buFont typeface="+mj-lt"/>
              <a:buAutoNum type="arabicPeriod"/>
            </a:pPr>
            <a:r>
              <a:rPr lang="en-US" sz="1200" u="sng" dirty="0" smtClean="0"/>
              <a:t>Return Fees to STTF </a:t>
            </a:r>
            <a:r>
              <a:rPr lang="en-US" sz="1200" dirty="0" smtClean="0"/>
              <a:t>– examine implications of returning fee increase revenues to STTF by 2014</a:t>
            </a:r>
          </a:p>
          <a:p>
            <a:pPr lvl="0">
              <a:buFont typeface="+mj-lt"/>
              <a:buAutoNum type="arabicPeriod"/>
            </a:pPr>
            <a:r>
              <a:rPr lang="en-US" sz="1200" u="sng" dirty="0" smtClean="0"/>
              <a:t>Sales Tax on Motor Fuels </a:t>
            </a:r>
            <a:r>
              <a:rPr lang="en-US" sz="1200" dirty="0" smtClean="0"/>
              <a:t>- research replacing cents per gallon state fuel tax with a percentage tax including a “floor“ </a:t>
            </a:r>
          </a:p>
          <a:p>
            <a:pPr lvl="0">
              <a:buFont typeface="+mj-lt"/>
              <a:buAutoNum type="arabicPeriod"/>
            </a:pPr>
            <a:r>
              <a:rPr lang="en-US" sz="1200" u="sng" dirty="0" smtClean="0"/>
              <a:t>VMT Charges </a:t>
            </a:r>
            <a:r>
              <a:rPr lang="en-US" sz="1200" dirty="0" smtClean="0"/>
              <a:t>– examine replacement of state motor fuel tax with a vehicle miles traveled charge that is basic in its implementation</a:t>
            </a:r>
          </a:p>
          <a:p>
            <a:pPr lvl="0">
              <a:buFont typeface="+mj-lt"/>
              <a:buAutoNum type="arabicPeriod"/>
            </a:pPr>
            <a:r>
              <a:rPr lang="en-US" sz="1200" u="sng" dirty="0" smtClean="0"/>
              <a:t>Maximization of Local Option Taxes </a:t>
            </a:r>
            <a:r>
              <a:rPr lang="en-US" sz="1200" dirty="0" smtClean="0"/>
              <a:t>– research issues surrounding incentives to take advantage of existing avenues to raise transportation revenue</a:t>
            </a:r>
          </a:p>
          <a:p>
            <a:endParaRPr lang="en-US" sz="1200" dirty="0"/>
          </a:p>
        </p:txBody>
      </p:sp>
      <p:sp>
        <p:nvSpPr>
          <p:cNvPr id="6" name="Content Placeholder 5"/>
          <p:cNvSpPr>
            <a:spLocks noGrp="1"/>
          </p:cNvSpPr>
          <p:nvPr>
            <p:ph sz="quarter" idx="4"/>
          </p:nvPr>
        </p:nvSpPr>
        <p:spPr>
          <a:xfrm>
            <a:off x="4648200" y="1143000"/>
            <a:ext cx="4041775" cy="4804106"/>
          </a:xfrm>
        </p:spPr>
        <p:txBody>
          <a:bodyPr>
            <a:noAutofit/>
          </a:bodyPr>
          <a:lstStyle/>
          <a:p>
            <a:pPr lvl="0">
              <a:buFont typeface="+mj-lt"/>
              <a:buAutoNum type="arabicPeriod" startAt="9"/>
            </a:pPr>
            <a:r>
              <a:rPr lang="en-US" sz="1200" u="sng" dirty="0" smtClean="0"/>
              <a:t>Mobility Fees </a:t>
            </a:r>
            <a:r>
              <a:rPr lang="en-US" sz="1200" dirty="0" smtClean="0"/>
              <a:t>– document previous research and analyze financial impacts of statewide adoption</a:t>
            </a:r>
          </a:p>
          <a:p>
            <a:pPr lvl="0">
              <a:buFont typeface="+mj-lt"/>
              <a:buAutoNum type="arabicPeriod" startAt="9"/>
            </a:pPr>
            <a:r>
              <a:rPr lang="en-US" sz="1200" u="sng" dirty="0" smtClean="0"/>
              <a:t>Toll Rate Making </a:t>
            </a:r>
            <a:r>
              <a:rPr lang="en-US" sz="1200" dirty="0" smtClean="0"/>
              <a:t>– research options for authority to set toll rates on state facilities</a:t>
            </a:r>
          </a:p>
          <a:p>
            <a:pPr lvl="0">
              <a:buFont typeface="+mj-lt"/>
              <a:buAutoNum type="arabicPeriod" startAt="9"/>
            </a:pPr>
            <a:r>
              <a:rPr lang="en-US" sz="1200" u="sng" dirty="0" smtClean="0"/>
              <a:t>Regional Transportation Financing Authorities </a:t>
            </a:r>
            <a:r>
              <a:rPr lang="en-US" sz="1200" dirty="0" smtClean="0"/>
              <a:t>– review legislative proposals on the concept and develop potential alternatives</a:t>
            </a:r>
          </a:p>
          <a:p>
            <a:pPr lvl="0">
              <a:buFont typeface="+mj-lt"/>
              <a:buAutoNum type="arabicPeriod" startAt="9"/>
            </a:pPr>
            <a:r>
              <a:rPr lang="en-US" sz="1200" u="sng" dirty="0" smtClean="0"/>
              <a:t>Sales Tax on Motor Vehicle Parts/ Accessories </a:t>
            </a:r>
            <a:r>
              <a:rPr lang="en-US" sz="1200" dirty="0" smtClean="0"/>
              <a:t>– investigate revenue potential of assessing or dedicating an existing portion of sales tax on vehicle related goods and services to the STTF</a:t>
            </a:r>
          </a:p>
          <a:p>
            <a:pPr lvl="0">
              <a:buFont typeface="+mj-lt"/>
              <a:buAutoNum type="arabicPeriod" startAt="9"/>
            </a:pPr>
            <a:r>
              <a:rPr lang="en-US" sz="1200" u="sng" dirty="0" smtClean="0"/>
              <a:t>Optional Municipal Sales Tax for Transportation</a:t>
            </a:r>
            <a:r>
              <a:rPr lang="en-US" sz="1200" dirty="0" smtClean="0"/>
              <a:t> – research and document the potential for broadening the Local Option Sales Tax to municipalities of a certain size</a:t>
            </a:r>
          </a:p>
          <a:p>
            <a:pPr lvl="0">
              <a:buFont typeface="+mj-lt"/>
              <a:buAutoNum type="arabicPeriod" startAt="9"/>
            </a:pPr>
            <a:r>
              <a:rPr lang="en-US" sz="1200" u="sng" dirty="0" smtClean="0"/>
              <a:t>County Vehicle Registration Fee </a:t>
            </a:r>
            <a:r>
              <a:rPr lang="en-US" sz="1200" dirty="0" smtClean="0"/>
              <a:t>– investigate the issues surrounding and revenue potential of a county decal program</a:t>
            </a:r>
          </a:p>
          <a:p>
            <a:pPr lvl="0">
              <a:buFont typeface="+mj-lt"/>
              <a:buAutoNum type="arabicPeriod" startAt="9"/>
            </a:pPr>
            <a:r>
              <a:rPr lang="en-US" sz="1200" u="sng" dirty="0" smtClean="0"/>
              <a:t>Alternative Fuel Decal Program Changes </a:t>
            </a:r>
            <a:r>
              <a:rPr lang="en-US" sz="1200" dirty="0" smtClean="0"/>
              <a:t>– re-examine the existing state requirement for an alternative fuel decal and fee</a:t>
            </a:r>
          </a:p>
          <a:p>
            <a:pPr lvl="0">
              <a:buFont typeface="+mj-lt"/>
              <a:buAutoNum type="arabicPeriod" startAt="9"/>
            </a:pPr>
            <a:r>
              <a:rPr lang="en-US" sz="1200" u="sng" dirty="0" smtClean="0"/>
              <a:t>Expansion of Tolls and Increase Local Expressway Authority Role</a:t>
            </a:r>
            <a:r>
              <a:rPr lang="en-US" sz="1200" dirty="0" smtClean="0"/>
              <a:t> – explore options to increase contributions by existing or new expressway and transportation authorities</a:t>
            </a:r>
          </a:p>
          <a:p>
            <a:pPr>
              <a:buFont typeface="+mj-lt"/>
              <a:buAutoNum type="arabicPeriod" startAt="9"/>
            </a:pPr>
            <a:endParaRPr lang="en-US" sz="1200" dirty="0"/>
          </a:p>
        </p:txBody>
      </p:sp>
      <p:grpSp>
        <p:nvGrpSpPr>
          <p:cNvPr id="3" name="Group 11"/>
          <p:cNvGrpSpPr/>
          <p:nvPr/>
        </p:nvGrpSpPr>
        <p:grpSpPr>
          <a:xfrm>
            <a:off x="0" y="6477000"/>
            <a:ext cx="4876800" cy="381000"/>
            <a:chOff x="207963" y="282575"/>
            <a:chExt cx="7369175" cy="530225"/>
          </a:xfrm>
        </p:grpSpPr>
        <p:grpSp>
          <p:nvGrpSpPr>
            <p:cNvPr id="4" name="Group 4"/>
            <p:cNvGrpSpPr>
              <a:grpSpLocks/>
            </p:cNvGrpSpPr>
            <p:nvPr/>
          </p:nvGrpSpPr>
          <p:grpSpPr bwMode="auto">
            <a:xfrm>
              <a:off x="207963" y="282575"/>
              <a:ext cx="7369174" cy="530225"/>
              <a:chOff x="330" y="308"/>
              <a:chExt cx="11586" cy="835"/>
            </a:xfrm>
          </p:grpSpPr>
          <p:sp>
            <p:nvSpPr>
              <p:cNvPr id="16"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7"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8"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5" name="Picture 14" descr="http://www.mpoac.org/images/header/mpoac_logo.gif"/>
            <p:cNvPicPr/>
            <p:nvPr/>
          </p:nvPicPr>
          <p:blipFill>
            <a:blip r:embed="rId2" cstate="print"/>
            <a:srcRect/>
            <a:stretch>
              <a:fillRect/>
            </a:stretch>
          </p:blipFill>
          <p:spPr bwMode="auto">
            <a:xfrm>
              <a:off x="6540848" y="282575"/>
              <a:ext cx="710711" cy="530225"/>
            </a:xfrm>
            <a:prstGeom prst="rect">
              <a:avLst/>
            </a:prstGeom>
            <a:noFill/>
            <a:ln w="9525">
              <a:noFill/>
              <a:miter lim="800000"/>
              <a:headEnd/>
              <a:tailEnd/>
            </a:ln>
          </p:spPr>
        </p:pic>
      </p:grpSp>
      <p:sp>
        <p:nvSpPr>
          <p:cNvPr id="11" name="Slide Number Placeholder 10"/>
          <p:cNvSpPr>
            <a:spLocks noGrp="1"/>
          </p:cNvSpPr>
          <p:nvPr>
            <p:ph type="sldNum" sz="quarter" idx="12"/>
          </p:nvPr>
        </p:nvSpPr>
        <p:spPr/>
        <p:txBody>
          <a:bodyPr/>
          <a:lstStyle/>
          <a:p>
            <a:fld id="{746888C8-5E37-4332-9EBA-EEDB896F08D5}"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RSAC Recommendations for Consideration by </a:t>
            </a:r>
            <a:br>
              <a:rPr lang="en-US" sz="2800" dirty="0" smtClean="0"/>
            </a:br>
            <a:r>
              <a:rPr lang="en-US" sz="2800" dirty="0" smtClean="0"/>
              <a:t>MPOAC </a:t>
            </a:r>
            <a:endParaRPr lang="en-US" sz="2800" dirty="0"/>
          </a:p>
        </p:txBody>
      </p:sp>
      <p:sp>
        <p:nvSpPr>
          <p:cNvPr id="5" name="Content Placeholder 4"/>
          <p:cNvSpPr>
            <a:spLocks noGrp="1"/>
          </p:cNvSpPr>
          <p:nvPr>
            <p:ph sz="half" idx="2"/>
          </p:nvPr>
        </p:nvSpPr>
        <p:spPr>
          <a:xfrm>
            <a:off x="533400" y="1219200"/>
            <a:ext cx="4040188" cy="5108906"/>
          </a:xfrm>
        </p:spPr>
        <p:txBody>
          <a:bodyPr>
            <a:noAutofit/>
          </a:bodyPr>
          <a:lstStyle/>
          <a:p>
            <a:pPr lvl="0"/>
            <a:r>
              <a:rPr lang="en-US" sz="1200" b="1" dirty="0" smtClean="0"/>
              <a:t>Option 1.c</a:t>
            </a:r>
            <a:r>
              <a:rPr lang="en-US" sz="1200" dirty="0" smtClean="0"/>
              <a:t> - Increase state motor fuel sales tax 2 cents per year for 5 years – indexed</a:t>
            </a:r>
          </a:p>
          <a:p>
            <a:r>
              <a:rPr lang="en-US" sz="1200" dirty="0" smtClean="0"/>
              <a:t> </a:t>
            </a:r>
            <a:r>
              <a:rPr lang="en-US" sz="1200" b="1" dirty="0" smtClean="0"/>
              <a:t>Option 3.e -</a:t>
            </a:r>
            <a:r>
              <a:rPr lang="en-US" sz="1200" dirty="0" smtClean="0"/>
              <a:t> State sales tax on all electric vehicles to State Transportation Trust Fund</a:t>
            </a:r>
          </a:p>
          <a:p>
            <a:r>
              <a:rPr lang="en-US" sz="1200" dirty="0" smtClean="0"/>
              <a:t> </a:t>
            </a:r>
            <a:r>
              <a:rPr lang="en-US" sz="1200" b="1" dirty="0" smtClean="0"/>
              <a:t>Option 5.d</a:t>
            </a:r>
            <a:r>
              <a:rPr lang="en-US" sz="1200" dirty="0" smtClean="0"/>
              <a:t>  - Redirect 2009 General Revenue Motor Vehicle License Fee Surcharges and Initial Registration Fee Surcharges from the State General Fund to the State Transportation Trust Fund</a:t>
            </a:r>
          </a:p>
          <a:p>
            <a:r>
              <a:rPr lang="en-US" sz="1200" dirty="0" smtClean="0"/>
              <a:t> </a:t>
            </a:r>
            <a:r>
              <a:rPr lang="en-US" sz="1200" b="1" dirty="0" smtClean="0"/>
              <a:t>Option 6.b - </a:t>
            </a:r>
            <a:r>
              <a:rPr lang="en-US" sz="1200" dirty="0" smtClean="0"/>
              <a:t>Replace existing State Motor Fuels Sales Tax and the SCETS Tax with a 6% tax on motor fuels on the retail price – existing tax with index as a floor</a:t>
            </a:r>
          </a:p>
          <a:p>
            <a:r>
              <a:rPr lang="en-US" sz="1200" dirty="0" smtClean="0"/>
              <a:t> </a:t>
            </a:r>
            <a:r>
              <a:rPr lang="en-US" sz="1200" b="1" dirty="0" smtClean="0"/>
              <a:t>Option 7. </a:t>
            </a:r>
            <a:r>
              <a:rPr lang="en-US" sz="1200" dirty="0" smtClean="0"/>
              <a:t>- VMT Study – Development of a “User-Fee Business Plan” to guide the implementation of a mileage based transportation funding mechanism.</a:t>
            </a:r>
          </a:p>
          <a:p>
            <a:r>
              <a:rPr lang="en-US" sz="1200" dirty="0" smtClean="0"/>
              <a:t> </a:t>
            </a:r>
            <a:r>
              <a:rPr lang="en-US" sz="1200" b="1" dirty="0" smtClean="0"/>
              <a:t>Option 8.a -</a:t>
            </a:r>
            <a:r>
              <a:rPr lang="en-US" sz="1200" dirty="0" smtClean="0"/>
              <a:t> Establish a 5 cent diesel fuel tax in each county (the 1 to 5 cent local option tax) for the purpose of investments in projects to enhance commercial traffic</a:t>
            </a:r>
          </a:p>
          <a:p>
            <a:r>
              <a:rPr lang="en-US" sz="1200" dirty="0" smtClean="0"/>
              <a:t> </a:t>
            </a:r>
            <a:r>
              <a:rPr lang="en-US" sz="1200" b="1" dirty="0" smtClean="0"/>
              <a:t>Option 10.a</a:t>
            </a:r>
            <a:r>
              <a:rPr lang="en-US" sz="1200" dirty="0" smtClean="0"/>
              <a:t> - Create a State Toll Rate Setting Commission to independently study evaluate and establish toll rates for State-owned toll facilities based upon criteria established by the Governor and Florida Legislature - Florida Transportation Commission is an option.</a:t>
            </a:r>
          </a:p>
          <a:p>
            <a:endParaRPr lang="en-US" sz="1200" dirty="0"/>
          </a:p>
        </p:txBody>
      </p:sp>
      <p:sp>
        <p:nvSpPr>
          <p:cNvPr id="6" name="Content Placeholder 5"/>
          <p:cNvSpPr>
            <a:spLocks noGrp="1"/>
          </p:cNvSpPr>
          <p:nvPr>
            <p:ph sz="quarter" idx="4"/>
          </p:nvPr>
        </p:nvSpPr>
        <p:spPr>
          <a:xfrm>
            <a:off x="4648200" y="1371600"/>
            <a:ext cx="4041775" cy="4804106"/>
          </a:xfrm>
        </p:spPr>
        <p:txBody>
          <a:bodyPr>
            <a:noAutofit/>
          </a:bodyPr>
          <a:lstStyle/>
          <a:p>
            <a:r>
              <a:rPr lang="en-US" sz="1200" b="1" dirty="0" smtClean="0"/>
              <a:t>Option 11</a:t>
            </a:r>
            <a:r>
              <a:rPr lang="en-US" sz="1200" dirty="0" smtClean="0"/>
              <a:t>. – Create and fund Regional Transportation Authorities with incremental new revenue sources </a:t>
            </a:r>
          </a:p>
          <a:p>
            <a:pPr lvl="0"/>
            <a:r>
              <a:rPr lang="en-US" sz="1200" b="1" dirty="0" smtClean="0"/>
              <a:t>Option 12.b - </a:t>
            </a:r>
            <a:r>
              <a:rPr lang="en-US" sz="1200" dirty="0" smtClean="0"/>
              <a:t> Shift Sales Tax on vehicle accessories, parts, repairs and service from General Revenue Fund to State Transportation Trust Fund</a:t>
            </a:r>
          </a:p>
          <a:p>
            <a:r>
              <a:rPr lang="en-US" sz="1200" b="1" dirty="0" smtClean="0"/>
              <a:t>Option 13. - </a:t>
            </a:r>
            <a:r>
              <a:rPr lang="en-US" sz="1200" dirty="0" smtClean="0"/>
              <a:t>One cent local option Municipal Sales Tax for Transportation for cities over 150,000 or for the largest municipality in a county with none larger than 150,000.  Cannot exceed one cent in combination with the current County Option</a:t>
            </a:r>
          </a:p>
          <a:p>
            <a:r>
              <a:rPr lang="en-US" sz="1200" dirty="0" smtClean="0"/>
              <a:t> </a:t>
            </a:r>
            <a:r>
              <a:rPr lang="en-US" sz="1200" b="1" dirty="0" smtClean="0"/>
              <a:t>Option 14. -</a:t>
            </a:r>
            <a:r>
              <a:rPr lang="en-US" sz="1200" dirty="0" smtClean="0"/>
              <a:t> Optional County Vehicle Registration Fee for Public Transportation - $10 per vehicle, each county can elect  to implement, targeted for public transit (operating or capital) bondable revenue stream</a:t>
            </a:r>
          </a:p>
          <a:p>
            <a:r>
              <a:rPr lang="en-US" sz="1200" dirty="0" smtClean="0"/>
              <a:t> </a:t>
            </a:r>
            <a:r>
              <a:rPr lang="en-US" sz="1200" b="1" dirty="0" smtClean="0"/>
              <a:t>Option 15. - </a:t>
            </a:r>
            <a:r>
              <a:rPr lang="en-US" sz="1200" dirty="0" smtClean="0"/>
              <a:t>Expand current alternative fuel decal program to all vehicles using alternative fuels or not propelled via an internal combustion engine (e.g. electric) – pro rata for hybrid electric</a:t>
            </a:r>
          </a:p>
          <a:p>
            <a:r>
              <a:rPr lang="en-US" sz="1200" dirty="0" smtClean="0"/>
              <a:t> </a:t>
            </a:r>
            <a:r>
              <a:rPr lang="en-US" sz="1200" b="1" dirty="0" smtClean="0"/>
              <a:t>Option 16.a</a:t>
            </a:r>
            <a:r>
              <a:rPr lang="en-US" sz="1200" dirty="0" smtClean="0"/>
              <a:t> - Increase the levels of State Funding invested in the Florida Turnpike Enterprise and Regional Expressway Authorities in order to leverage new project toll revenues and increase total transportation infrastructure financing capacity. Use incremental new revenue.</a:t>
            </a:r>
          </a:p>
          <a:p>
            <a:pPr>
              <a:buFont typeface="+mj-lt"/>
              <a:buAutoNum type="arabicPeriod" startAt="9"/>
            </a:pPr>
            <a:endParaRPr lang="en-US" sz="1200" dirty="0"/>
          </a:p>
        </p:txBody>
      </p:sp>
      <p:grpSp>
        <p:nvGrpSpPr>
          <p:cNvPr id="3" name="Group 11"/>
          <p:cNvGrpSpPr/>
          <p:nvPr/>
        </p:nvGrpSpPr>
        <p:grpSpPr>
          <a:xfrm>
            <a:off x="0" y="6477000"/>
            <a:ext cx="4876800" cy="381000"/>
            <a:chOff x="207963" y="282575"/>
            <a:chExt cx="7369175" cy="530225"/>
          </a:xfrm>
        </p:grpSpPr>
        <p:grpSp>
          <p:nvGrpSpPr>
            <p:cNvPr id="4" name="Group 4"/>
            <p:cNvGrpSpPr>
              <a:grpSpLocks/>
            </p:cNvGrpSpPr>
            <p:nvPr/>
          </p:nvGrpSpPr>
          <p:grpSpPr bwMode="auto">
            <a:xfrm>
              <a:off x="207963" y="282575"/>
              <a:ext cx="7369174" cy="530225"/>
              <a:chOff x="330" y="308"/>
              <a:chExt cx="11586" cy="835"/>
            </a:xfrm>
          </p:grpSpPr>
          <p:sp>
            <p:nvSpPr>
              <p:cNvPr id="16"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7"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8"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5" name="Picture 14" descr="http://www.mpoac.org/images/header/mpoac_logo.gif"/>
            <p:cNvPicPr/>
            <p:nvPr/>
          </p:nvPicPr>
          <p:blipFill>
            <a:blip r:embed="rId2" cstate="print"/>
            <a:srcRect/>
            <a:stretch>
              <a:fillRect/>
            </a:stretch>
          </p:blipFill>
          <p:spPr bwMode="auto">
            <a:xfrm>
              <a:off x="6540848" y="282575"/>
              <a:ext cx="710711" cy="530225"/>
            </a:xfrm>
            <a:prstGeom prst="rect">
              <a:avLst/>
            </a:prstGeom>
            <a:noFill/>
            <a:ln w="9525">
              <a:noFill/>
              <a:miter lim="800000"/>
              <a:headEnd/>
              <a:tailEnd/>
            </a:ln>
          </p:spPr>
        </p:pic>
      </p:grpSp>
      <p:sp>
        <p:nvSpPr>
          <p:cNvPr id="11" name="Slide Number Placeholder 10"/>
          <p:cNvSpPr>
            <a:spLocks noGrp="1"/>
          </p:cNvSpPr>
          <p:nvPr>
            <p:ph type="sldNum" sz="quarter" idx="12"/>
          </p:nvPr>
        </p:nvSpPr>
        <p:spPr/>
        <p:txBody>
          <a:bodyPr/>
          <a:lstStyle/>
          <a:p>
            <a:fld id="{746888C8-5E37-4332-9EBA-EEDB896F08D5}"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Options Analyzed by Type</a:t>
            </a:r>
            <a:endParaRPr lang="en-US" dirty="0"/>
          </a:p>
        </p:txBody>
      </p:sp>
      <p:sp>
        <p:nvSpPr>
          <p:cNvPr id="7" name="Content Placeholder 6"/>
          <p:cNvSpPr>
            <a:spLocks noGrp="1"/>
          </p:cNvSpPr>
          <p:nvPr>
            <p:ph idx="1"/>
          </p:nvPr>
        </p:nvSpPr>
        <p:spPr/>
        <p:txBody>
          <a:bodyPr/>
          <a:lstStyle/>
          <a:p>
            <a:r>
              <a:rPr lang="en-US" dirty="0" smtClean="0"/>
              <a:t>Restoration of Funds to Trust Fund</a:t>
            </a:r>
          </a:p>
          <a:p>
            <a:r>
              <a:rPr lang="en-US" dirty="0" smtClean="0"/>
              <a:t>Increased Flexibility for Local Governments</a:t>
            </a:r>
          </a:p>
          <a:p>
            <a:r>
              <a:rPr lang="en-US" dirty="0" smtClean="0"/>
              <a:t>Protection of existing funds </a:t>
            </a:r>
          </a:p>
          <a:p>
            <a:r>
              <a:rPr lang="en-US" dirty="0" smtClean="0"/>
              <a:t>Recommended uses for new, incremental funds</a:t>
            </a:r>
          </a:p>
          <a:p>
            <a:r>
              <a:rPr lang="en-US" dirty="0" smtClean="0"/>
              <a:t>New/ additional revenue sources</a:t>
            </a:r>
          </a:p>
          <a:p>
            <a:r>
              <a:rPr lang="en-US" dirty="0" smtClean="0"/>
              <a:t>Policy recommendations related to funding</a:t>
            </a:r>
          </a:p>
          <a:p>
            <a:endParaRPr lang="en-US" dirty="0"/>
          </a:p>
        </p:txBody>
      </p:sp>
      <p:grpSp>
        <p:nvGrpSpPr>
          <p:cNvPr id="8" name="Group 11"/>
          <p:cNvGrpSpPr/>
          <p:nvPr/>
        </p:nvGrpSpPr>
        <p:grpSpPr>
          <a:xfrm>
            <a:off x="0" y="6477000"/>
            <a:ext cx="4876800" cy="381000"/>
            <a:chOff x="207963" y="282575"/>
            <a:chExt cx="7369175" cy="530225"/>
          </a:xfrm>
        </p:grpSpPr>
        <p:grpSp>
          <p:nvGrpSpPr>
            <p:cNvPr id="9" name="Group 4"/>
            <p:cNvGrpSpPr>
              <a:grpSpLocks/>
            </p:cNvGrpSpPr>
            <p:nvPr/>
          </p:nvGrpSpPr>
          <p:grpSpPr bwMode="auto">
            <a:xfrm>
              <a:off x="207963" y="282575"/>
              <a:ext cx="7369174" cy="530225"/>
              <a:chOff x="330" y="308"/>
              <a:chExt cx="11586" cy="835"/>
            </a:xfrm>
          </p:grpSpPr>
          <p:sp>
            <p:nvSpPr>
              <p:cNvPr id="11"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2"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3"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0" name="Picture 9" descr="http://www.mpoac.org/images/header/mpoac_logo.gif"/>
            <p:cNvPicPr/>
            <p:nvPr/>
          </p:nvPicPr>
          <p:blipFill>
            <a:blip r:embed="rId2"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Restoration of Funds to Trust Fund</a:t>
            </a:r>
            <a:endParaRPr lang="en-US" dirty="0"/>
          </a:p>
        </p:txBody>
      </p:sp>
      <p:sp>
        <p:nvSpPr>
          <p:cNvPr id="3" name="Content Placeholder 2"/>
          <p:cNvSpPr>
            <a:spLocks noGrp="1"/>
          </p:cNvSpPr>
          <p:nvPr>
            <p:ph idx="1"/>
          </p:nvPr>
        </p:nvSpPr>
        <p:spPr/>
        <p:txBody>
          <a:bodyPr/>
          <a:lstStyle/>
          <a:p>
            <a:pPr lvl="0">
              <a:buClr>
                <a:srgbClr val="00B050"/>
              </a:buClr>
              <a:buFont typeface="Wingdings" pitchFamily="2" charset="2"/>
              <a:buChar char="ü"/>
            </a:pPr>
            <a:r>
              <a:rPr lang="en-US" u="sng" dirty="0" smtClean="0"/>
              <a:t>Return Fees to STTF </a:t>
            </a:r>
            <a:r>
              <a:rPr lang="en-US" dirty="0" smtClean="0"/>
              <a:t>– examine implications of returning fee increase revenues to STTF by 2014</a:t>
            </a:r>
          </a:p>
          <a:p>
            <a:pPr lvl="0">
              <a:buClr>
                <a:srgbClr val="00B050"/>
              </a:buClr>
              <a:buFont typeface="Wingdings" pitchFamily="2" charset="2"/>
              <a:buChar char="ü"/>
            </a:pPr>
            <a:r>
              <a:rPr lang="en-US" u="sng" dirty="0" smtClean="0"/>
              <a:t>State sales tax on all electric vehicles </a:t>
            </a:r>
            <a:r>
              <a:rPr lang="en-US" dirty="0" smtClean="0"/>
              <a:t>to State Transportation Trust Fund</a:t>
            </a:r>
          </a:p>
          <a:p>
            <a:pPr>
              <a:buClr>
                <a:srgbClr val="00B050"/>
              </a:buClr>
              <a:buFont typeface="Wingdings" pitchFamily="2" charset="2"/>
              <a:buChar char="ü"/>
            </a:pPr>
            <a:r>
              <a:rPr lang="en-US" u="sng" dirty="0" smtClean="0"/>
              <a:t>Alternative Fuel Decal Program Changes </a:t>
            </a:r>
            <a:r>
              <a:rPr lang="en-US" dirty="0" smtClean="0"/>
              <a:t>– re-examine the existing state requirement for an alternative fuel decal and fee</a:t>
            </a:r>
          </a:p>
          <a:p>
            <a:pPr lvl="0"/>
            <a:endParaRPr lang="en-US" dirty="0" smtClean="0"/>
          </a:p>
          <a:p>
            <a:endParaRPr lang="en-US" dirty="0"/>
          </a:p>
        </p:txBody>
      </p:sp>
      <p:grpSp>
        <p:nvGrpSpPr>
          <p:cNvPr id="4" name="Group 11"/>
          <p:cNvGrpSpPr/>
          <p:nvPr/>
        </p:nvGrpSpPr>
        <p:grpSpPr>
          <a:xfrm>
            <a:off x="0" y="6477000"/>
            <a:ext cx="4876800" cy="381000"/>
            <a:chOff x="207963" y="282575"/>
            <a:chExt cx="7369175" cy="530225"/>
          </a:xfrm>
        </p:grpSpPr>
        <p:grpSp>
          <p:nvGrpSpPr>
            <p:cNvPr id="5" name="Group 4"/>
            <p:cNvGrpSpPr>
              <a:grpSpLocks/>
            </p:cNvGrpSpPr>
            <p:nvPr/>
          </p:nvGrpSpPr>
          <p:grpSpPr bwMode="auto">
            <a:xfrm>
              <a:off x="207963" y="282575"/>
              <a:ext cx="7369174" cy="530225"/>
              <a:chOff x="330" y="308"/>
              <a:chExt cx="11586" cy="835"/>
            </a:xfrm>
          </p:grpSpPr>
          <p:sp>
            <p:nvSpPr>
              <p:cNvPr id="7"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8"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9"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6" name="Picture 5" descr="http://www.mpoac.org/images/header/mpoac_logo.gif"/>
            <p:cNvPicPr/>
            <p:nvPr/>
          </p:nvPicPr>
          <p:blipFill>
            <a:blip r:embed="rId2"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0" y="0"/>
          <a:ext cx="9143999" cy="6629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11"/>
          <p:cNvGrpSpPr/>
          <p:nvPr/>
        </p:nvGrpSpPr>
        <p:grpSpPr>
          <a:xfrm>
            <a:off x="0" y="6477000"/>
            <a:ext cx="4876800" cy="381000"/>
            <a:chOff x="207963" y="282575"/>
            <a:chExt cx="7369175" cy="530225"/>
          </a:xfrm>
        </p:grpSpPr>
        <p:grpSp>
          <p:nvGrpSpPr>
            <p:cNvPr id="4" name="Group 4"/>
            <p:cNvGrpSpPr>
              <a:grpSpLocks/>
            </p:cNvGrpSpPr>
            <p:nvPr/>
          </p:nvGrpSpPr>
          <p:grpSpPr bwMode="auto">
            <a:xfrm>
              <a:off x="207963" y="282575"/>
              <a:ext cx="7369174" cy="530225"/>
              <a:chOff x="330" y="308"/>
              <a:chExt cx="11586" cy="835"/>
            </a:xfrm>
          </p:grpSpPr>
          <p:sp>
            <p:nvSpPr>
              <p:cNvPr id="12"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3"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4"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1" name="Picture 10" descr="http://www.mpoac.org/images/header/mpoac_logo.gif"/>
            <p:cNvPicPr/>
            <p:nvPr/>
          </p:nvPicPr>
          <p:blipFill>
            <a:blip r:embed="rId4" cstate="print"/>
            <a:srcRect/>
            <a:stretch>
              <a:fillRect/>
            </a:stretch>
          </p:blipFill>
          <p:spPr bwMode="auto">
            <a:xfrm>
              <a:off x="6540848" y="282575"/>
              <a:ext cx="710711" cy="530225"/>
            </a:xfrm>
            <a:prstGeom prst="rect">
              <a:avLst/>
            </a:prstGeom>
            <a:noFill/>
            <a:ln w="9525">
              <a:noFill/>
              <a:miter lim="800000"/>
              <a:headEnd/>
              <a:tailEnd/>
            </a:ln>
          </p:spPr>
        </p:pic>
      </p:grpSp>
      <p:sp>
        <p:nvSpPr>
          <p:cNvPr id="15" name="Slide Number Placeholder 14"/>
          <p:cNvSpPr>
            <a:spLocks noGrp="1"/>
          </p:cNvSpPr>
          <p:nvPr>
            <p:ph type="sldNum" sz="quarter" idx="12"/>
          </p:nvPr>
        </p:nvSpPr>
        <p:spPr/>
        <p:txBody>
          <a:bodyPr/>
          <a:lstStyle/>
          <a:p>
            <a:fld id="{746888C8-5E37-4332-9EBA-EEDB896F08D5}" type="slidenum">
              <a:rPr lang="en-US" smtClean="0"/>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noGrp="1"/>
          </p:cNvGraphicFramePr>
          <p:nvPr/>
        </p:nvGraphicFramePr>
        <p:xfrm>
          <a:off x="0" y="0"/>
          <a:ext cx="9143999" cy="6858000"/>
        </p:xfrm>
        <a:graphic>
          <a:graphicData uri="http://schemas.openxmlformats.org/drawingml/2006/chart">
            <c:chart xmlns:c="http://schemas.openxmlformats.org/drawingml/2006/chart" xmlns:r="http://schemas.openxmlformats.org/officeDocument/2006/relationships" r:id="rId2"/>
          </a:graphicData>
        </a:graphic>
      </p:graphicFrame>
      <p:grpSp>
        <p:nvGrpSpPr>
          <p:cNvPr id="2" name="Group 11"/>
          <p:cNvGrpSpPr/>
          <p:nvPr/>
        </p:nvGrpSpPr>
        <p:grpSpPr>
          <a:xfrm>
            <a:off x="0" y="6477000"/>
            <a:ext cx="4876800" cy="381000"/>
            <a:chOff x="207963" y="282575"/>
            <a:chExt cx="7369175" cy="530225"/>
          </a:xfrm>
        </p:grpSpPr>
        <p:grpSp>
          <p:nvGrpSpPr>
            <p:cNvPr id="4" name="Group 4"/>
            <p:cNvGrpSpPr>
              <a:grpSpLocks/>
            </p:cNvGrpSpPr>
            <p:nvPr/>
          </p:nvGrpSpPr>
          <p:grpSpPr bwMode="auto">
            <a:xfrm>
              <a:off x="207963" y="282575"/>
              <a:ext cx="7369174" cy="530225"/>
              <a:chOff x="330" y="308"/>
              <a:chExt cx="11586" cy="835"/>
            </a:xfrm>
          </p:grpSpPr>
          <p:sp>
            <p:nvSpPr>
              <p:cNvPr id="7"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8"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9"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6" name="Picture 5"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sp>
        <p:nvSpPr>
          <p:cNvPr id="10" name="Slide Number Placeholder 9"/>
          <p:cNvSpPr>
            <a:spLocks noGrp="1"/>
          </p:cNvSpPr>
          <p:nvPr>
            <p:ph type="sldNum" sz="quarter" idx="12"/>
          </p:nvPr>
        </p:nvSpPr>
        <p:spPr/>
        <p:txBody>
          <a:bodyPr/>
          <a:lstStyle/>
          <a:p>
            <a:fld id="{746888C8-5E37-4332-9EBA-EEDB896F08D5}" type="slidenum">
              <a:rPr lang="en-US" smtClean="0"/>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0" y="287776"/>
          <a:ext cx="9143999" cy="6417824"/>
        </p:xfrm>
        <a:graphic>
          <a:graphicData uri="http://schemas.openxmlformats.org/drawingml/2006/chart">
            <c:chart xmlns:c="http://schemas.openxmlformats.org/drawingml/2006/chart" xmlns:r="http://schemas.openxmlformats.org/officeDocument/2006/relationships" r:id="rId2"/>
          </a:graphicData>
        </a:graphic>
      </p:graphicFrame>
      <p:grpSp>
        <p:nvGrpSpPr>
          <p:cNvPr id="3" name="Group 2"/>
          <p:cNvGrpSpPr/>
          <p:nvPr/>
        </p:nvGrpSpPr>
        <p:grpSpPr>
          <a:xfrm>
            <a:off x="0" y="6477000"/>
            <a:ext cx="4876800" cy="381000"/>
            <a:chOff x="207963" y="282575"/>
            <a:chExt cx="7369175" cy="530225"/>
          </a:xfrm>
        </p:grpSpPr>
        <p:grpSp>
          <p:nvGrpSpPr>
            <p:cNvPr id="4" name="Group 4"/>
            <p:cNvGrpSpPr>
              <a:grpSpLocks/>
            </p:cNvGrpSpPr>
            <p:nvPr/>
          </p:nvGrpSpPr>
          <p:grpSpPr bwMode="auto">
            <a:xfrm>
              <a:off x="207963" y="282575"/>
              <a:ext cx="7369174" cy="530225"/>
              <a:chOff x="330" y="308"/>
              <a:chExt cx="11586" cy="835"/>
            </a:xfrm>
          </p:grpSpPr>
          <p:sp>
            <p:nvSpPr>
              <p:cNvPr id="6"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7"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8"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5" name="Picture 4"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sp>
        <p:nvSpPr>
          <p:cNvPr id="9" name="Slide Number Placeholder 8"/>
          <p:cNvSpPr>
            <a:spLocks noGrp="1"/>
          </p:cNvSpPr>
          <p:nvPr>
            <p:ph type="sldNum" sz="quarter" idx="12"/>
          </p:nvPr>
        </p:nvSpPr>
        <p:spPr/>
        <p:txBody>
          <a:bodyPr/>
          <a:lstStyle/>
          <a:p>
            <a:fld id="{746888C8-5E37-4332-9EBA-EEDB896F08D5}" type="slidenum">
              <a:rPr lang="en-US" smtClean="0"/>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1143000"/>
            <a:ext cx="8229600" cy="639762"/>
          </a:xfrm>
        </p:spPr>
        <p:txBody>
          <a:bodyPr>
            <a:noAutofit/>
          </a:bodyPr>
          <a:lstStyle/>
          <a:p>
            <a:r>
              <a:rPr lang="en-US" sz="3600" dirty="0" smtClean="0"/>
              <a:t>Summary of Revenue Yields - $millions</a:t>
            </a:r>
            <a:br>
              <a:rPr lang="en-US" sz="3600" dirty="0" smtClean="0"/>
            </a:br>
            <a:r>
              <a:rPr lang="en-US" sz="3600" dirty="0" smtClean="0"/>
              <a:t>Restoration of Funds to Trust Fund</a:t>
            </a:r>
            <a:br>
              <a:rPr lang="en-US" sz="3600" dirty="0" smtClean="0"/>
            </a:br>
            <a:endParaRPr lang="en-US" sz="3600" dirty="0"/>
          </a:p>
        </p:txBody>
      </p:sp>
      <p:graphicFrame>
        <p:nvGraphicFramePr>
          <p:cNvPr id="12" name="Content Placeholder 11"/>
          <p:cNvGraphicFramePr>
            <a:graphicFrameLocks noGrp="1"/>
          </p:cNvGraphicFramePr>
          <p:nvPr>
            <p:ph idx="1"/>
          </p:nvPr>
        </p:nvGraphicFramePr>
        <p:xfrm>
          <a:off x="457200" y="2438400"/>
          <a:ext cx="8229600" cy="2045335"/>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algn="ctr" fontAlgn="b"/>
                      <a:r>
                        <a:rPr lang="en-US" sz="2000" b="1" i="0" u="none" strike="noStrike" dirty="0">
                          <a:solidFill>
                            <a:schemeClr val="bg1"/>
                          </a:solidFill>
                          <a:latin typeface="Calibri"/>
                        </a:rPr>
                        <a:t>Revenue Option</a:t>
                      </a:r>
                    </a:p>
                  </a:txBody>
                  <a:tcPr marL="9525" marR="9525" marT="9525" marB="0" anchor="ctr"/>
                </a:tc>
                <a:tc>
                  <a:txBody>
                    <a:bodyPr/>
                    <a:lstStyle/>
                    <a:p>
                      <a:pPr algn="ctr" fontAlgn="b"/>
                      <a:r>
                        <a:rPr lang="en-US" sz="2000" b="1" i="0" u="none" strike="noStrike" dirty="0">
                          <a:solidFill>
                            <a:schemeClr val="bg1"/>
                          </a:solidFill>
                          <a:latin typeface="Calibri"/>
                        </a:rPr>
                        <a:t>8 yr Total</a:t>
                      </a:r>
                    </a:p>
                  </a:txBody>
                  <a:tcPr marL="9525" marR="9525" marT="9525" marB="0" anchor="ctr"/>
                </a:tc>
                <a:tc>
                  <a:txBody>
                    <a:bodyPr/>
                    <a:lstStyle/>
                    <a:p>
                      <a:pPr algn="ctr" fontAlgn="b"/>
                      <a:r>
                        <a:rPr lang="en-US" sz="2000" b="1" i="0" u="none" strike="noStrike" dirty="0" smtClean="0">
                          <a:solidFill>
                            <a:schemeClr val="bg1"/>
                          </a:solidFill>
                          <a:latin typeface="Calibri"/>
                        </a:rPr>
                        <a:t>Annual Average</a:t>
                      </a:r>
                      <a:endParaRPr lang="en-US" sz="2000" b="1" i="0" u="none" strike="noStrike" dirty="0">
                        <a:solidFill>
                          <a:schemeClr val="bg1"/>
                        </a:solidFill>
                        <a:latin typeface="Calibri"/>
                      </a:endParaRPr>
                    </a:p>
                  </a:txBody>
                  <a:tcPr marL="9525" marR="9525" marT="9525" marB="0" anchor="ctr"/>
                </a:tc>
              </a:tr>
              <a:tr h="370840">
                <a:tc>
                  <a:txBody>
                    <a:bodyPr/>
                    <a:lstStyle/>
                    <a:p>
                      <a:pPr algn="l" fontAlgn="b"/>
                      <a:r>
                        <a:rPr lang="en-US" sz="1800" b="0" i="0" u="none" strike="noStrike" dirty="0" smtClean="0">
                          <a:solidFill>
                            <a:srgbClr val="000000"/>
                          </a:solidFill>
                          <a:latin typeface="Calibri"/>
                        </a:rPr>
                        <a:t>Sales </a:t>
                      </a:r>
                      <a:r>
                        <a:rPr lang="en-US" sz="1800" b="0" i="0" u="none" strike="noStrike" dirty="0">
                          <a:solidFill>
                            <a:srgbClr val="000000"/>
                          </a:solidFill>
                          <a:latin typeface="Calibri"/>
                        </a:rPr>
                        <a:t>Tax </a:t>
                      </a:r>
                      <a:r>
                        <a:rPr lang="en-US" sz="1800" b="0" i="0" u="none" strike="noStrike" dirty="0" smtClean="0">
                          <a:solidFill>
                            <a:srgbClr val="000000"/>
                          </a:solidFill>
                          <a:latin typeface="Calibri"/>
                        </a:rPr>
                        <a:t>Battery Electric Vehicles to </a:t>
                      </a:r>
                      <a:r>
                        <a:rPr lang="en-US" sz="1800" b="0" i="0" u="none" strike="noStrike" dirty="0">
                          <a:solidFill>
                            <a:srgbClr val="000000"/>
                          </a:solidFill>
                          <a:latin typeface="Calibri"/>
                        </a:rPr>
                        <a:t>STTF (</a:t>
                      </a:r>
                      <a:r>
                        <a:rPr lang="en-US" sz="1800" b="0" i="0" u="none" strike="noStrike" dirty="0" smtClean="0">
                          <a:solidFill>
                            <a:srgbClr val="000000"/>
                          </a:solidFill>
                          <a:latin typeface="Calibri"/>
                        </a:rPr>
                        <a:t>GR)</a:t>
                      </a:r>
                      <a:endParaRPr lang="en-US" sz="1800" b="0" i="0" u="none" strike="noStrike" dirty="0">
                        <a:solidFill>
                          <a:srgbClr val="000000"/>
                        </a:solidFill>
                        <a:latin typeface="Calibri"/>
                      </a:endParaRPr>
                    </a:p>
                  </a:txBody>
                  <a:tcPr marL="9525" marR="9525" marT="9525" marB="0" anchor="b">
                    <a:solidFill>
                      <a:schemeClr val="accent1">
                        <a:lumMod val="20000"/>
                        <a:lumOff val="80000"/>
                      </a:schemeClr>
                    </a:solidFill>
                  </a:tcPr>
                </a:tc>
                <a:tc>
                  <a:txBody>
                    <a:bodyPr/>
                    <a:lstStyle/>
                    <a:p>
                      <a:pPr algn="r" fontAlgn="b"/>
                      <a:r>
                        <a:rPr lang="en-US" sz="1800" b="0" i="0" u="none" strike="noStrike" dirty="0">
                          <a:solidFill>
                            <a:srgbClr val="000000"/>
                          </a:solidFill>
                          <a:latin typeface="Calibri"/>
                        </a:rPr>
                        <a:t>73.5</a:t>
                      </a:r>
                    </a:p>
                  </a:txBody>
                  <a:tcPr marL="9525" marR="9525" marT="9525" marB="0" anchor="b">
                    <a:solidFill>
                      <a:schemeClr val="accent1">
                        <a:lumMod val="20000"/>
                        <a:lumOff val="80000"/>
                      </a:schemeClr>
                    </a:solidFill>
                  </a:tcPr>
                </a:tc>
                <a:tc>
                  <a:txBody>
                    <a:bodyPr/>
                    <a:lstStyle/>
                    <a:p>
                      <a:pPr algn="r" fontAlgn="b"/>
                      <a:r>
                        <a:rPr lang="en-US" sz="1800" b="0" i="0" u="none" strike="noStrike" dirty="0">
                          <a:solidFill>
                            <a:srgbClr val="000000"/>
                          </a:solidFill>
                          <a:latin typeface="Calibri"/>
                        </a:rPr>
                        <a:t>9.2</a:t>
                      </a:r>
                    </a:p>
                  </a:txBody>
                  <a:tcPr marL="9525" marR="9525" marT="9525" marB="0" anchor="b">
                    <a:solidFill>
                      <a:schemeClr val="accent1">
                        <a:lumMod val="20000"/>
                        <a:lumOff val="80000"/>
                      </a:schemeClr>
                    </a:solidFill>
                  </a:tcPr>
                </a:tc>
              </a:tr>
              <a:tr h="370840">
                <a:tc>
                  <a:txBody>
                    <a:bodyPr/>
                    <a:lstStyle/>
                    <a:p>
                      <a:pPr algn="l" fontAlgn="b"/>
                      <a:r>
                        <a:rPr lang="en-US" sz="1800" b="0" i="0" u="none" strike="noStrike" dirty="0" smtClean="0">
                          <a:solidFill>
                            <a:srgbClr val="000000"/>
                          </a:solidFill>
                          <a:latin typeface="Calibri"/>
                        </a:rPr>
                        <a:t>Return </a:t>
                      </a:r>
                      <a:r>
                        <a:rPr lang="en-US" sz="1800" b="0" i="0" u="none" strike="noStrike" dirty="0">
                          <a:solidFill>
                            <a:srgbClr val="000000"/>
                          </a:solidFill>
                          <a:latin typeface="Calibri"/>
                        </a:rPr>
                        <a:t>MVL, </a:t>
                      </a:r>
                      <a:r>
                        <a:rPr lang="en-US" sz="1800" b="0" i="0" u="none" strike="noStrike" dirty="0" smtClean="0">
                          <a:solidFill>
                            <a:srgbClr val="000000"/>
                          </a:solidFill>
                          <a:latin typeface="Calibri"/>
                        </a:rPr>
                        <a:t>Reg., </a:t>
                      </a:r>
                      <a:r>
                        <a:rPr lang="en-US" sz="1800" b="0" i="0" u="none" strike="noStrike" dirty="0">
                          <a:solidFill>
                            <a:srgbClr val="000000"/>
                          </a:solidFill>
                          <a:latin typeface="Calibri"/>
                        </a:rPr>
                        <a:t>Title increases to </a:t>
                      </a:r>
                      <a:r>
                        <a:rPr lang="en-US" sz="1800" b="0" i="0" u="none" strike="noStrike" dirty="0" smtClean="0">
                          <a:solidFill>
                            <a:srgbClr val="000000"/>
                          </a:solidFill>
                          <a:latin typeface="Calibri"/>
                        </a:rPr>
                        <a:t>STTF (</a:t>
                      </a:r>
                      <a:r>
                        <a:rPr lang="en-US" sz="1800" b="0" i="0" u="none" strike="noStrike" dirty="0">
                          <a:solidFill>
                            <a:srgbClr val="000000"/>
                          </a:solidFill>
                          <a:latin typeface="Calibri"/>
                        </a:rPr>
                        <a:t>GR) </a:t>
                      </a:r>
                    </a:p>
                  </a:txBody>
                  <a:tcPr marL="9525" marR="9525" marT="9525" marB="0" anchor="b">
                    <a:solidFill>
                      <a:schemeClr val="accent1">
                        <a:lumMod val="40000"/>
                        <a:lumOff val="60000"/>
                      </a:schemeClr>
                    </a:solidFill>
                  </a:tcPr>
                </a:tc>
                <a:tc>
                  <a:txBody>
                    <a:bodyPr/>
                    <a:lstStyle/>
                    <a:p>
                      <a:pPr algn="r" fontAlgn="b"/>
                      <a:r>
                        <a:rPr lang="en-US" sz="1800" b="0" i="0" u="none" strike="noStrike" dirty="0">
                          <a:solidFill>
                            <a:srgbClr val="000000"/>
                          </a:solidFill>
                          <a:latin typeface="Calibri"/>
                        </a:rPr>
                        <a:t>5318.3</a:t>
                      </a:r>
                    </a:p>
                  </a:txBody>
                  <a:tcPr marL="9525" marR="9525" marT="9525" marB="0" anchor="b">
                    <a:solidFill>
                      <a:schemeClr val="accent1">
                        <a:lumMod val="40000"/>
                        <a:lumOff val="60000"/>
                      </a:schemeClr>
                    </a:solidFill>
                  </a:tcPr>
                </a:tc>
                <a:tc>
                  <a:txBody>
                    <a:bodyPr/>
                    <a:lstStyle/>
                    <a:p>
                      <a:pPr algn="r" fontAlgn="b"/>
                      <a:r>
                        <a:rPr lang="en-US" sz="1800" b="0" i="0" u="none" strike="noStrike" dirty="0">
                          <a:solidFill>
                            <a:srgbClr val="000000"/>
                          </a:solidFill>
                          <a:latin typeface="Calibri"/>
                        </a:rPr>
                        <a:t>664.8</a:t>
                      </a:r>
                    </a:p>
                  </a:txBody>
                  <a:tcPr marL="9525" marR="9525" marT="9525" marB="0" anchor="b">
                    <a:solidFill>
                      <a:schemeClr val="accent1">
                        <a:lumMod val="40000"/>
                        <a:lumOff val="60000"/>
                      </a:schemeClr>
                    </a:solidFill>
                  </a:tcPr>
                </a:tc>
              </a:tr>
              <a:tr h="370840">
                <a:tc>
                  <a:txBody>
                    <a:bodyPr/>
                    <a:lstStyle/>
                    <a:p>
                      <a:pPr algn="l" fontAlgn="b"/>
                      <a:r>
                        <a:rPr lang="en-US" sz="1800" b="0" i="0" u="none" strike="noStrike" noProof="0" dirty="0" smtClean="0">
                          <a:solidFill>
                            <a:srgbClr val="000000"/>
                          </a:solidFill>
                          <a:latin typeface="Calibri"/>
                        </a:rPr>
                        <a:t>Alternative</a:t>
                      </a:r>
                      <a:r>
                        <a:rPr lang="es-ES" sz="1800" b="0" i="0" u="none" strike="noStrike" baseline="0" dirty="0" smtClean="0">
                          <a:solidFill>
                            <a:srgbClr val="000000"/>
                          </a:solidFill>
                          <a:latin typeface="Calibri"/>
                        </a:rPr>
                        <a:t> </a:t>
                      </a:r>
                      <a:r>
                        <a:rPr lang="es-ES" sz="1800" b="0" i="0" u="none" strike="noStrike" dirty="0" smtClean="0">
                          <a:solidFill>
                            <a:srgbClr val="000000"/>
                          </a:solidFill>
                          <a:latin typeface="Calibri"/>
                        </a:rPr>
                        <a:t> </a:t>
                      </a:r>
                      <a:r>
                        <a:rPr lang="es-ES" sz="1800" b="0" i="0" u="none" strike="noStrike" dirty="0">
                          <a:solidFill>
                            <a:srgbClr val="000000"/>
                          </a:solidFill>
                          <a:latin typeface="Calibri"/>
                        </a:rPr>
                        <a:t>Fuel </a:t>
                      </a:r>
                      <a:r>
                        <a:rPr lang="en-US" sz="1800" b="0" i="0" u="none" strike="noStrike" noProof="0" dirty="0" smtClean="0">
                          <a:solidFill>
                            <a:srgbClr val="000000"/>
                          </a:solidFill>
                          <a:latin typeface="Calibri"/>
                        </a:rPr>
                        <a:t>Decal</a:t>
                      </a:r>
                      <a:r>
                        <a:rPr lang="es-ES" sz="1800" b="0" i="0" u="none" strike="noStrike" dirty="0" smtClean="0">
                          <a:solidFill>
                            <a:srgbClr val="000000"/>
                          </a:solidFill>
                          <a:latin typeface="Calibri"/>
                        </a:rPr>
                        <a:t> </a:t>
                      </a:r>
                      <a:r>
                        <a:rPr lang="en-US" sz="1800" b="0" i="0" u="none" strike="noStrike" noProof="0" dirty="0" smtClean="0">
                          <a:solidFill>
                            <a:srgbClr val="000000"/>
                          </a:solidFill>
                          <a:latin typeface="Calibri"/>
                        </a:rPr>
                        <a:t>Expansion</a:t>
                      </a:r>
                      <a:endParaRPr lang="en-US" sz="1800" b="0" i="0" u="none" strike="noStrike" noProof="0" dirty="0">
                        <a:solidFill>
                          <a:srgbClr val="000000"/>
                        </a:solidFill>
                        <a:latin typeface="Calibri"/>
                      </a:endParaRPr>
                    </a:p>
                  </a:txBody>
                  <a:tcPr marL="9525" marR="9525" marT="9525" marB="0" anchor="b">
                    <a:solidFill>
                      <a:schemeClr val="accent1">
                        <a:lumMod val="20000"/>
                        <a:lumOff val="80000"/>
                      </a:schemeClr>
                    </a:solidFill>
                  </a:tcPr>
                </a:tc>
                <a:tc>
                  <a:txBody>
                    <a:bodyPr/>
                    <a:lstStyle/>
                    <a:p>
                      <a:pPr algn="r" fontAlgn="b"/>
                      <a:r>
                        <a:rPr lang="en-US" sz="1800" b="0" i="0" u="none" strike="noStrike" dirty="0">
                          <a:solidFill>
                            <a:srgbClr val="000000"/>
                          </a:solidFill>
                          <a:latin typeface="Calibri"/>
                        </a:rPr>
                        <a:t>213.7</a:t>
                      </a:r>
                    </a:p>
                  </a:txBody>
                  <a:tcPr marL="9525" marR="9525" marT="9525" marB="0" anchor="b">
                    <a:solidFill>
                      <a:schemeClr val="accent1">
                        <a:lumMod val="20000"/>
                        <a:lumOff val="80000"/>
                      </a:schemeClr>
                    </a:solidFill>
                  </a:tcPr>
                </a:tc>
                <a:tc>
                  <a:txBody>
                    <a:bodyPr/>
                    <a:lstStyle/>
                    <a:p>
                      <a:pPr algn="r" fontAlgn="b"/>
                      <a:r>
                        <a:rPr lang="en-US" sz="1800" b="0" i="0" u="none" strike="noStrike" dirty="0">
                          <a:solidFill>
                            <a:srgbClr val="000000"/>
                          </a:solidFill>
                          <a:latin typeface="Calibri"/>
                        </a:rPr>
                        <a:t>26.7</a:t>
                      </a:r>
                    </a:p>
                  </a:txBody>
                  <a:tcPr marL="9525" marR="9525" marT="9525" marB="0" anchor="b">
                    <a:solidFill>
                      <a:schemeClr val="accent1">
                        <a:lumMod val="20000"/>
                        <a:lumOff val="80000"/>
                      </a:schemeClr>
                    </a:solidFill>
                  </a:tcPr>
                </a:tc>
              </a:tr>
            </a:tbl>
          </a:graphicData>
        </a:graphic>
      </p:graphicFrame>
      <p:grpSp>
        <p:nvGrpSpPr>
          <p:cNvPr id="2" name="Group 11"/>
          <p:cNvGrpSpPr/>
          <p:nvPr/>
        </p:nvGrpSpPr>
        <p:grpSpPr>
          <a:xfrm>
            <a:off x="0" y="6477000"/>
            <a:ext cx="4876800" cy="381000"/>
            <a:chOff x="207963" y="282575"/>
            <a:chExt cx="7369175" cy="530225"/>
          </a:xfrm>
        </p:grpSpPr>
        <p:grpSp>
          <p:nvGrpSpPr>
            <p:cNvPr id="3" name="Group 4"/>
            <p:cNvGrpSpPr>
              <a:grpSpLocks/>
            </p:cNvGrpSpPr>
            <p:nvPr/>
          </p:nvGrpSpPr>
          <p:grpSpPr bwMode="auto">
            <a:xfrm>
              <a:off x="207963" y="282575"/>
              <a:ext cx="7369174" cy="530225"/>
              <a:chOff x="330" y="308"/>
              <a:chExt cx="11586" cy="835"/>
            </a:xfrm>
          </p:grpSpPr>
          <p:sp>
            <p:nvSpPr>
              <p:cNvPr id="16"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7"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8"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5" name="Picture 14" descr="http://www.mpoac.org/images/header/mpoac_logo.gif"/>
            <p:cNvPicPr/>
            <p:nvPr/>
          </p:nvPicPr>
          <p:blipFill>
            <a:blip r:embed="rId2"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Increased Flexibility for Local Governments</a:t>
            </a:r>
            <a:endParaRPr lang="en-US" dirty="0"/>
          </a:p>
        </p:txBody>
      </p:sp>
      <p:sp>
        <p:nvSpPr>
          <p:cNvPr id="3" name="Content Placeholder 2"/>
          <p:cNvSpPr>
            <a:spLocks noGrp="1"/>
          </p:cNvSpPr>
          <p:nvPr>
            <p:ph idx="1"/>
          </p:nvPr>
        </p:nvSpPr>
        <p:spPr/>
        <p:txBody>
          <a:bodyPr/>
          <a:lstStyle/>
          <a:p>
            <a:pPr lvl="0">
              <a:buClr>
                <a:srgbClr val="00B050"/>
              </a:buClr>
              <a:buFont typeface="Wingdings" pitchFamily="2" charset="2"/>
              <a:buChar char="ü"/>
            </a:pPr>
            <a:r>
              <a:rPr lang="en-US" u="sng" dirty="0" smtClean="0"/>
              <a:t>Optional Municipal Sales Tax for Transportation</a:t>
            </a:r>
            <a:r>
              <a:rPr lang="en-US" dirty="0" smtClean="0"/>
              <a:t> – research and document the potential for broadening the Local Option Sales Tax to municipalities of a certain size</a:t>
            </a:r>
          </a:p>
          <a:p>
            <a:pPr>
              <a:buClr>
                <a:srgbClr val="00B050"/>
              </a:buClr>
              <a:buFont typeface="Wingdings" pitchFamily="2" charset="2"/>
              <a:buChar char="ü"/>
            </a:pPr>
            <a:r>
              <a:rPr lang="en-US" u="sng" dirty="0" smtClean="0"/>
              <a:t>County Vehicle Registration Fee </a:t>
            </a:r>
            <a:r>
              <a:rPr lang="en-US" dirty="0" smtClean="0"/>
              <a:t>– investigate the issues surrounding and revenue potential of a county decal program</a:t>
            </a:r>
          </a:p>
          <a:p>
            <a:pPr lvl="0"/>
            <a:endParaRPr lang="en-US" dirty="0" smtClean="0"/>
          </a:p>
          <a:p>
            <a:endParaRPr lang="en-US" dirty="0"/>
          </a:p>
        </p:txBody>
      </p:sp>
      <p:grpSp>
        <p:nvGrpSpPr>
          <p:cNvPr id="4" name="Group 11"/>
          <p:cNvGrpSpPr/>
          <p:nvPr/>
        </p:nvGrpSpPr>
        <p:grpSpPr>
          <a:xfrm>
            <a:off x="0" y="6477000"/>
            <a:ext cx="4876800" cy="381000"/>
            <a:chOff x="207963" y="282575"/>
            <a:chExt cx="7369175" cy="530225"/>
          </a:xfrm>
        </p:grpSpPr>
        <p:grpSp>
          <p:nvGrpSpPr>
            <p:cNvPr id="5" name="Group 4"/>
            <p:cNvGrpSpPr>
              <a:grpSpLocks/>
            </p:cNvGrpSpPr>
            <p:nvPr/>
          </p:nvGrpSpPr>
          <p:grpSpPr bwMode="auto">
            <a:xfrm>
              <a:off x="207963" y="282575"/>
              <a:ext cx="7369174" cy="530225"/>
              <a:chOff x="330" y="308"/>
              <a:chExt cx="11586" cy="835"/>
            </a:xfrm>
          </p:grpSpPr>
          <p:sp>
            <p:nvSpPr>
              <p:cNvPr id="7"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8"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9"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6" name="Picture 5" descr="http://www.mpoac.org/images/header/mpoac_logo.gif"/>
            <p:cNvPicPr/>
            <p:nvPr/>
          </p:nvPicPr>
          <p:blipFill>
            <a:blip r:embed="rId2"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3EAFDA8-B059-4907-A325-F1439FB4CD10}" type="slidenum">
              <a:rPr lang="en-US" smtClean="0"/>
              <a:pPr/>
              <a:t>19</a:t>
            </a:fld>
            <a:endParaRPr lang="en-US" dirty="0"/>
          </a:p>
        </p:txBody>
      </p:sp>
      <p:graphicFrame>
        <p:nvGraphicFramePr>
          <p:cNvPr id="10" name="Chart 9"/>
          <p:cNvGraphicFramePr>
            <a:graphicFrameLocks noGrp="1"/>
          </p:cNvGraphicFramePr>
          <p:nvPr/>
        </p:nvGraphicFramePr>
        <p:xfrm>
          <a:off x="0" y="152401"/>
          <a:ext cx="9144000" cy="6418814"/>
        </p:xfrm>
        <a:graphic>
          <a:graphicData uri="http://schemas.openxmlformats.org/drawingml/2006/chart">
            <c:chart xmlns:c="http://schemas.openxmlformats.org/drawingml/2006/chart" xmlns:r="http://schemas.openxmlformats.org/officeDocument/2006/relationships" r:id="rId2"/>
          </a:graphicData>
        </a:graphic>
      </p:graphicFrame>
      <p:grpSp>
        <p:nvGrpSpPr>
          <p:cNvPr id="3" name="Group 10"/>
          <p:cNvGrpSpPr/>
          <p:nvPr/>
        </p:nvGrpSpPr>
        <p:grpSpPr>
          <a:xfrm>
            <a:off x="0" y="6477000"/>
            <a:ext cx="4876800" cy="381000"/>
            <a:chOff x="207963" y="282575"/>
            <a:chExt cx="7369175" cy="530225"/>
          </a:xfrm>
        </p:grpSpPr>
        <p:grpSp>
          <p:nvGrpSpPr>
            <p:cNvPr id="4" name="Group 4"/>
            <p:cNvGrpSpPr>
              <a:grpSpLocks/>
            </p:cNvGrpSpPr>
            <p:nvPr/>
          </p:nvGrpSpPr>
          <p:grpSpPr bwMode="auto">
            <a:xfrm>
              <a:off x="207963" y="282575"/>
              <a:ext cx="7369174" cy="530225"/>
              <a:chOff x="330" y="308"/>
              <a:chExt cx="11586" cy="835"/>
            </a:xfrm>
          </p:grpSpPr>
          <p:sp>
            <p:nvSpPr>
              <p:cNvPr id="14"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5"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6"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3" name="Picture 12"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11"/>
          <p:cNvSpPr/>
          <p:nvPr/>
        </p:nvSpPr>
        <p:spPr>
          <a:xfrm>
            <a:off x="228601" y="1601190"/>
            <a:ext cx="1274464" cy="1820664"/>
          </a:xfrm>
          <a:custGeom>
            <a:avLst/>
            <a:gdLst>
              <a:gd name="connsiteX0" fmla="*/ 0 w 1820664"/>
              <a:gd name="connsiteY0" fmla="*/ 0 h 1274464"/>
              <a:gd name="connsiteX1" fmla="*/ 1183432 w 1820664"/>
              <a:gd name="connsiteY1" fmla="*/ 0 h 1274464"/>
              <a:gd name="connsiteX2" fmla="*/ 1820664 w 1820664"/>
              <a:gd name="connsiteY2" fmla="*/ 637232 h 1274464"/>
              <a:gd name="connsiteX3" fmla="*/ 1183432 w 1820664"/>
              <a:gd name="connsiteY3" fmla="*/ 1274464 h 1274464"/>
              <a:gd name="connsiteX4" fmla="*/ 0 w 1820664"/>
              <a:gd name="connsiteY4" fmla="*/ 1274464 h 1274464"/>
              <a:gd name="connsiteX5" fmla="*/ 637232 w 1820664"/>
              <a:gd name="connsiteY5" fmla="*/ 637232 h 1274464"/>
              <a:gd name="connsiteX6" fmla="*/ 0 w 1820664"/>
              <a:gd name="connsiteY6" fmla="*/ 0 h 1274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0664" h="1274464">
                <a:moveTo>
                  <a:pt x="1820664" y="0"/>
                </a:moveTo>
                <a:lnTo>
                  <a:pt x="1820664" y="828402"/>
                </a:lnTo>
                <a:lnTo>
                  <a:pt x="910332" y="1274464"/>
                </a:lnTo>
                <a:lnTo>
                  <a:pt x="0" y="828402"/>
                </a:lnTo>
                <a:lnTo>
                  <a:pt x="0" y="0"/>
                </a:lnTo>
                <a:lnTo>
                  <a:pt x="910332" y="446062"/>
                </a:lnTo>
                <a:lnTo>
                  <a:pt x="1820664"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225" tIns="659457" rIns="22225" bIns="659457" numCol="1" spcCol="1270" anchor="ctr" anchorCtr="0">
            <a:noAutofit/>
          </a:bodyPr>
          <a:lstStyle/>
          <a:p>
            <a:pPr lvl="0" algn="ctr" defTabSz="1555750">
              <a:lnSpc>
                <a:spcPct val="90000"/>
              </a:lnSpc>
              <a:spcBef>
                <a:spcPct val="0"/>
              </a:spcBef>
              <a:spcAft>
                <a:spcPct val="35000"/>
              </a:spcAft>
            </a:pPr>
            <a:r>
              <a:rPr lang="en-US" sz="3500" kern="1200" dirty="0" smtClean="0"/>
              <a:t>2008</a:t>
            </a:r>
            <a:endParaRPr lang="en-US" sz="3500" kern="1200" dirty="0"/>
          </a:p>
        </p:txBody>
      </p:sp>
      <p:sp>
        <p:nvSpPr>
          <p:cNvPr id="18" name="Freeform 17"/>
          <p:cNvSpPr/>
          <p:nvPr/>
        </p:nvSpPr>
        <p:spPr>
          <a:xfrm>
            <a:off x="1503064" y="1601192"/>
            <a:ext cx="7336135" cy="1183431"/>
          </a:xfrm>
          <a:custGeom>
            <a:avLst/>
            <a:gdLst>
              <a:gd name="connsiteX0" fmla="*/ 197242 w 1183431"/>
              <a:gd name="connsiteY0" fmla="*/ 0 h 7336135"/>
              <a:gd name="connsiteX1" fmla="*/ 986189 w 1183431"/>
              <a:gd name="connsiteY1" fmla="*/ 0 h 7336135"/>
              <a:gd name="connsiteX2" fmla="*/ 1125660 w 1183431"/>
              <a:gd name="connsiteY2" fmla="*/ 57771 h 7336135"/>
              <a:gd name="connsiteX3" fmla="*/ 1183431 w 1183431"/>
              <a:gd name="connsiteY3" fmla="*/ 197242 h 7336135"/>
              <a:gd name="connsiteX4" fmla="*/ 1183431 w 1183431"/>
              <a:gd name="connsiteY4" fmla="*/ 7336135 h 7336135"/>
              <a:gd name="connsiteX5" fmla="*/ 1183431 w 1183431"/>
              <a:gd name="connsiteY5" fmla="*/ 7336135 h 7336135"/>
              <a:gd name="connsiteX6" fmla="*/ 1183431 w 1183431"/>
              <a:gd name="connsiteY6" fmla="*/ 7336135 h 7336135"/>
              <a:gd name="connsiteX7" fmla="*/ 0 w 1183431"/>
              <a:gd name="connsiteY7" fmla="*/ 7336135 h 7336135"/>
              <a:gd name="connsiteX8" fmla="*/ 0 w 1183431"/>
              <a:gd name="connsiteY8" fmla="*/ 7336135 h 7336135"/>
              <a:gd name="connsiteX9" fmla="*/ 0 w 1183431"/>
              <a:gd name="connsiteY9" fmla="*/ 7336135 h 7336135"/>
              <a:gd name="connsiteX10" fmla="*/ 0 w 1183431"/>
              <a:gd name="connsiteY10" fmla="*/ 197242 h 7336135"/>
              <a:gd name="connsiteX11" fmla="*/ 57771 w 1183431"/>
              <a:gd name="connsiteY11" fmla="*/ 57771 h 7336135"/>
              <a:gd name="connsiteX12" fmla="*/ 197242 w 1183431"/>
              <a:gd name="connsiteY12" fmla="*/ 0 h 7336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83431" h="7336135">
                <a:moveTo>
                  <a:pt x="1183431" y="1222711"/>
                </a:moveTo>
                <a:lnTo>
                  <a:pt x="1183431" y="6113424"/>
                </a:lnTo>
                <a:cubicBezTo>
                  <a:pt x="1183431" y="6437708"/>
                  <a:pt x="1180079" y="6748708"/>
                  <a:pt x="1174112" y="6978010"/>
                </a:cubicBezTo>
                <a:cubicBezTo>
                  <a:pt x="1168145" y="7207313"/>
                  <a:pt x="1160052" y="7336135"/>
                  <a:pt x="1151613" y="7336135"/>
                </a:cubicBezTo>
                <a:lnTo>
                  <a:pt x="0" y="7336135"/>
                </a:lnTo>
                <a:lnTo>
                  <a:pt x="0" y="7336135"/>
                </a:lnTo>
                <a:lnTo>
                  <a:pt x="0" y="7336135"/>
                </a:lnTo>
                <a:lnTo>
                  <a:pt x="0" y="0"/>
                </a:lnTo>
                <a:lnTo>
                  <a:pt x="0" y="0"/>
                </a:lnTo>
                <a:lnTo>
                  <a:pt x="0" y="0"/>
                </a:lnTo>
                <a:lnTo>
                  <a:pt x="1151613" y="0"/>
                </a:lnTo>
                <a:cubicBezTo>
                  <a:pt x="1160052" y="0"/>
                  <a:pt x="1168145" y="128822"/>
                  <a:pt x="1174112" y="358125"/>
                </a:cubicBezTo>
                <a:cubicBezTo>
                  <a:pt x="1180079" y="587427"/>
                  <a:pt x="1183431" y="898427"/>
                  <a:pt x="1183431" y="1222711"/>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344" tIns="65390" rIns="65390" bIns="65390" numCol="1" spcCol="1270" anchor="ctr" anchorCtr="0">
            <a:noAutofit/>
          </a:bodyPr>
          <a:lstStyle/>
          <a:p>
            <a:pPr marL="114300" lvl="1" indent="-114300" algn="l" defTabSz="533400">
              <a:lnSpc>
                <a:spcPct val="90000"/>
              </a:lnSpc>
              <a:spcBef>
                <a:spcPct val="0"/>
              </a:spcBef>
              <a:spcAft>
                <a:spcPct val="15000"/>
              </a:spcAft>
              <a:buChar char="••"/>
            </a:pPr>
            <a:r>
              <a:rPr lang="en-US" sz="1200" b="1" i="1" kern="1200" dirty="0" smtClean="0"/>
              <a:t>Florida Senate Bill – 1688</a:t>
            </a:r>
            <a:endParaRPr lang="en-US" sz="1200" b="1" kern="1200" dirty="0"/>
          </a:p>
          <a:p>
            <a:pPr marL="114300" lvl="1" indent="-114300" algn="l" defTabSz="533400">
              <a:lnSpc>
                <a:spcPct val="90000"/>
              </a:lnSpc>
              <a:spcBef>
                <a:spcPct val="0"/>
              </a:spcBef>
              <a:spcAft>
                <a:spcPct val="15000"/>
              </a:spcAft>
              <a:buChar char="••"/>
            </a:pPr>
            <a:r>
              <a:rPr lang="en-US" sz="1200" kern="1200" dirty="0" smtClean="0"/>
              <a:t>Recommend funding mechanism</a:t>
            </a:r>
            <a:endParaRPr lang="en-US" sz="1200" kern="1200" dirty="0"/>
          </a:p>
          <a:p>
            <a:pPr marL="114300" lvl="1" indent="-114300" algn="l" defTabSz="533400">
              <a:lnSpc>
                <a:spcPct val="90000"/>
              </a:lnSpc>
              <a:spcBef>
                <a:spcPct val="0"/>
              </a:spcBef>
              <a:spcAft>
                <a:spcPct val="15000"/>
              </a:spcAft>
              <a:buChar char="••"/>
            </a:pPr>
            <a:r>
              <a:rPr lang="en-US" sz="1200" kern="1200" dirty="0" smtClean="0"/>
              <a:t>13 members- 3 governor’s, 3 Senate, 3 House, FDOT, MPOAC, FL Association of Counties, League of Cities</a:t>
            </a:r>
            <a:endParaRPr lang="en-US" sz="1200" kern="1200" dirty="0"/>
          </a:p>
          <a:p>
            <a:pPr marL="114300" lvl="1" indent="-114300" algn="l" defTabSz="533400">
              <a:lnSpc>
                <a:spcPct val="90000"/>
              </a:lnSpc>
              <a:spcBef>
                <a:spcPct val="0"/>
              </a:spcBef>
              <a:spcAft>
                <a:spcPct val="15000"/>
              </a:spcAft>
              <a:buChar char="••"/>
            </a:pPr>
            <a:r>
              <a:rPr lang="en-US" sz="1200" kern="1200" dirty="0" smtClean="0"/>
              <a:t>$400,000 in non-recurring general funds to finance the study effort</a:t>
            </a:r>
            <a:endParaRPr lang="en-US" sz="1200" kern="1200" dirty="0"/>
          </a:p>
        </p:txBody>
      </p:sp>
      <p:sp>
        <p:nvSpPr>
          <p:cNvPr id="19" name="Freeform 18"/>
          <p:cNvSpPr/>
          <p:nvPr/>
        </p:nvSpPr>
        <p:spPr>
          <a:xfrm>
            <a:off x="228601" y="3229867"/>
            <a:ext cx="1274464" cy="1820664"/>
          </a:xfrm>
          <a:custGeom>
            <a:avLst/>
            <a:gdLst>
              <a:gd name="connsiteX0" fmla="*/ 0 w 1820664"/>
              <a:gd name="connsiteY0" fmla="*/ 0 h 1274464"/>
              <a:gd name="connsiteX1" fmla="*/ 1183432 w 1820664"/>
              <a:gd name="connsiteY1" fmla="*/ 0 h 1274464"/>
              <a:gd name="connsiteX2" fmla="*/ 1820664 w 1820664"/>
              <a:gd name="connsiteY2" fmla="*/ 637232 h 1274464"/>
              <a:gd name="connsiteX3" fmla="*/ 1183432 w 1820664"/>
              <a:gd name="connsiteY3" fmla="*/ 1274464 h 1274464"/>
              <a:gd name="connsiteX4" fmla="*/ 0 w 1820664"/>
              <a:gd name="connsiteY4" fmla="*/ 1274464 h 1274464"/>
              <a:gd name="connsiteX5" fmla="*/ 637232 w 1820664"/>
              <a:gd name="connsiteY5" fmla="*/ 637232 h 1274464"/>
              <a:gd name="connsiteX6" fmla="*/ 0 w 1820664"/>
              <a:gd name="connsiteY6" fmla="*/ 0 h 1274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0664" h="1274464">
                <a:moveTo>
                  <a:pt x="1820664" y="0"/>
                </a:moveTo>
                <a:lnTo>
                  <a:pt x="1820664" y="828402"/>
                </a:lnTo>
                <a:lnTo>
                  <a:pt x="910332" y="1274464"/>
                </a:lnTo>
                <a:lnTo>
                  <a:pt x="0" y="828402"/>
                </a:lnTo>
                <a:lnTo>
                  <a:pt x="0" y="0"/>
                </a:lnTo>
                <a:lnTo>
                  <a:pt x="910332" y="446062"/>
                </a:lnTo>
                <a:lnTo>
                  <a:pt x="1820664"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225" tIns="659457" rIns="22225" bIns="659457" numCol="1" spcCol="1270" anchor="ctr" anchorCtr="0">
            <a:noAutofit/>
          </a:bodyPr>
          <a:lstStyle/>
          <a:p>
            <a:pPr lvl="0" algn="ctr" defTabSz="1555750">
              <a:lnSpc>
                <a:spcPct val="90000"/>
              </a:lnSpc>
              <a:spcBef>
                <a:spcPct val="0"/>
              </a:spcBef>
              <a:spcAft>
                <a:spcPct val="35000"/>
              </a:spcAft>
            </a:pPr>
            <a:r>
              <a:rPr lang="en-US" sz="3500" kern="1200" dirty="0" smtClean="0"/>
              <a:t>2009</a:t>
            </a:r>
            <a:endParaRPr lang="en-US" sz="3500" kern="1200" dirty="0"/>
          </a:p>
        </p:txBody>
      </p:sp>
      <p:sp>
        <p:nvSpPr>
          <p:cNvPr id="20" name="Freeform 19"/>
          <p:cNvSpPr/>
          <p:nvPr/>
        </p:nvSpPr>
        <p:spPr>
          <a:xfrm>
            <a:off x="1503064" y="3229869"/>
            <a:ext cx="7336135" cy="1183431"/>
          </a:xfrm>
          <a:custGeom>
            <a:avLst/>
            <a:gdLst>
              <a:gd name="connsiteX0" fmla="*/ 197242 w 1183431"/>
              <a:gd name="connsiteY0" fmla="*/ 0 h 7336135"/>
              <a:gd name="connsiteX1" fmla="*/ 986189 w 1183431"/>
              <a:gd name="connsiteY1" fmla="*/ 0 h 7336135"/>
              <a:gd name="connsiteX2" fmla="*/ 1125660 w 1183431"/>
              <a:gd name="connsiteY2" fmla="*/ 57771 h 7336135"/>
              <a:gd name="connsiteX3" fmla="*/ 1183431 w 1183431"/>
              <a:gd name="connsiteY3" fmla="*/ 197242 h 7336135"/>
              <a:gd name="connsiteX4" fmla="*/ 1183431 w 1183431"/>
              <a:gd name="connsiteY4" fmla="*/ 7336135 h 7336135"/>
              <a:gd name="connsiteX5" fmla="*/ 1183431 w 1183431"/>
              <a:gd name="connsiteY5" fmla="*/ 7336135 h 7336135"/>
              <a:gd name="connsiteX6" fmla="*/ 1183431 w 1183431"/>
              <a:gd name="connsiteY6" fmla="*/ 7336135 h 7336135"/>
              <a:gd name="connsiteX7" fmla="*/ 0 w 1183431"/>
              <a:gd name="connsiteY7" fmla="*/ 7336135 h 7336135"/>
              <a:gd name="connsiteX8" fmla="*/ 0 w 1183431"/>
              <a:gd name="connsiteY8" fmla="*/ 7336135 h 7336135"/>
              <a:gd name="connsiteX9" fmla="*/ 0 w 1183431"/>
              <a:gd name="connsiteY9" fmla="*/ 7336135 h 7336135"/>
              <a:gd name="connsiteX10" fmla="*/ 0 w 1183431"/>
              <a:gd name="connsiteY10" fmla="*/ 197242 h 7336135"/>
              <a:gd name="connsiteX11" fmla="*/ 57771 w 1183431"/>
              <a:gd name="connsiteY11" fmla="*/ 57771 h 7336135"/>
              <a:gd name="connsiteX12" fmla="*/ 197242 w 1183431"/>
              <a:gd name="connsiteY12" fmla="*/ 0 h 7336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83431" h="7336135">
                <a:moveTo>
                  <a:pt x="1183431" y="1222711"/>
                </a:moveTo>
                <a:lnTo>
                  <a:pt x="1183431" y="6113424"/>
                </a:lnTo>
                <a:cubicBezTo>
                  <a:pt x="1183431" y="6437708"/>
                  <a:pt x="1180079" y="6748708"/>
                  <a:pt x="1174112" y="6978010"/>
                </a:cubicBezTo>
                <a:cubicBezTo>
                  <a:pt x="1168145" y="7207313"/>
                  <a:pt x="1160052" y="7336135"/>
                  <a:pt x="1151613" y="7336135"/>
                </a:cubicBezTo>
                <a:lnTo>
                  <a:pt x="0" y="7336135"/>
                </a:lnTo>
                <a:lnTo>
                  <a:pt x="0" y="7336135"/>
                </a:lnTo>
                <a:lnTo>
                  <a:pt x="0" y="7336135"/>
                </a:lnTo>
                <a:lnTo>
                  <a:pt x="0" y="0"/>
                </a:lnTo>
                <a:lnTo>
                  <a:pt x="0" y="0"/>
                </a:lnTo>
                <a:lnTo>
                  <a:pt x="0" y="0"/>
                </a:lnTo>
                <a:lnTo>
                  <a:pt x="1151613" y="0"/>
                </a:lnTo>
                <a:cubicBezTo>
                  <a:pt x="1160052" y="0"/>
                  <a:pt x="1168145" y="128822"/>
                  <a:pt x="1174112" y="358125"/>
                </a:cubicBezTo>
                <a:cubicBezTo>
                  <a:pt x="1180079" y="587427"/>
                  <a:pt x="1183431" y="898427"/>
                  <a:pt x="1183431" y="1222711"/>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344" tIns="65390" rIns="65390" bIns="65390" numCol="1" spcCol="1270" anchor="ctr" anchorCtr="0">
            <a:noAutofit/>
          </a:bodyPr>
          <a:lstStyle/>
          <a:p>
            <a:pPr marL="114300" lvl="1" indent="-114300" algn="l" defTabSz="533400">
              <a:lnSpc>
                <a:spcPct val="90000"/>
              </a:lnSpc>
              <a:spcBef>
                <a:spcPct val="0"/>
              </a:spcBef>
              <a:spcAft>
                <a:spcPct val="15000"/>
              </a:spcAft>
              <a:buChar char="••"/>
            </a:pPr>
            <a:r>
              <a:rPr lang="en-US" sz="1200" b="1" i="1" kern="1200" dirty="0" smtClean="0"/>
              <a:t>Florida Senate Bill – 582</a:t>
            </a:r>
            <a:endParaRPr lang="en-US" sz="1200" b="1" kern="1200" dirty="0"/>
          </a:p>
          <a:p>
            <a:pPr marL="114300" lvl="1" indent="-114300" algn="l" defTabSz="533400">
              <a:lnSpc>
                <a:spcPct val="90000"/>
              </a:lnSpc>
              <a:spcBef>
                <a:spcPct val="0"/>
              </a:spcBef>
              <a:spcAft>
                <a:spcPct val="15000"/>
              </a:spcAft>
              <a:buChar char="••"/>
            </a:pPr>
            <a:r>
              <a:rPr lang="en-US" sz="1200" kern="1200" dirty="0" smtClean="0"/>
              <a:t>Report due January 1, 2011 – 18 months +/-</a:t>
            </a:r>
            <a:endParaRPr lang="en-US" sz="1200" kern="1200" dirty="0"/>
          </a:p>
          <a:p>
            <a:pPr marL="114300" lvl="1" indent="-114300" algn="l" defTabSz="533400">
              <a:lnSpc>
                <a:spcPct val="90000"/>
              </a:lnSpc>
              <a:spcBef>
                <a:spcPct val="0"/>
              </a:spcBef>
              <a:spcAft>
                <a:spcPct val="15000"/>
              </a:spcAft>
              <a:buChar char="••"/>
            </a:pPr>
            <a:r>
              <a:rPr lang="en-US" sz="1200" kern="1200" dirty="0" smtClean="0"/>
              <a:t>13 members in SB 1688 plus labor</a:t>
            </a:r>
            <a:endParaRPr lang="en-US" sz="1200" kern="1200" dirty="0"/>
          </a:p>
          <a:p>
            <a:pPr marL="114300" lvl="1" indent="-114300" algn="l" defTabSz="533400">
              <a:lnSpc>
                <a:spcPct val="90000"/>
              </a:lnSpc>
              <a:spcBef>
                <a:spcPct val="0"/>
              </a:spcBef>
              <a:spcAft>
                <a:spcPct val="15000"/>
              </a:spcAft>
              <a:buChar char="••"/>
            </a:pPr>
            <a:r>
              <a:rPr lang="en-US" sz="1200" kern="1200" dirty="0" smtClean="0"/>
              <a:t>$450,000 in federal metropolitan planning funds </a:t>
            </a:r>
            <a:endParaRPr lang="en-US" sz="1200" kern="1200" dirty="0"/>
          </a:p>
        </p:txBody>
      </p:sp>
      <p:sp>
        <p:nvSpPr>
          <p:cNvPr id="21" name="Freeform 20"/>
          <p:cNvSpPr/>
          <p:nvPr/>
        </p:nvSpPr>
        <p:spPr>
          <a:xfrm>
            <a:off x="228601" y="4858544"/>
            <a:ext cx="1274464" cy="1820664"/>
          </a:xfrm>
          <a:custGeom>
            <a:avLst/>
            <a:gdLst>
              <a:gd name="connsiteX0" fmla="*/ 0 w 1820664"/>
              <a:gd name="connsiteY0" fmla="*/ 0 h 1274464"/>
              <a:gd name="connsiteX1" fmla="*/ 1183432 w 1820664"/>
              <a:gd name="connsiteY1" fmla="*/ 0 h 1274464"/>
              <a:gd name="connsiteX2" fmla="*/ 1820664 w 1820664"/>
              <a:gd name="connsiteY2" fmla="*/ 637232 h 1274464"/>
              <a:gd name="connsiteX3" fmla="*/ 1183432 w 1820664"/>
              <a:gd name="connsiteY3" fmla="*/ 1274464 h 1274464"/>
              <a:gd name="connsiteX4" fmla="*/ 0 w 1820664"/>
              <a:gd name="connsiteY4" fmla="*/ 1274464 h 1274464"/>
              <a:gd name="connsiteX5" fmla="*/ 637232 w 1820664"/>
              <a:gd name="connsiteY5" fmla="*/ 637232 h 1274464"/>
              <a:gd name="connsiteX6" fmla="*/ 0 w 1820664"/>
              <a:gd name="connsiteY6" fmla="*/ 0 h 1274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0664" h="1274464">
                <a:moveTo>
                  <a:pt x="1820664" y="0"/>
                </a:moveTo>
                <a:lnTo>
                  <a:pt x="1820664" y="828402"/>
                </a:lnTo>
                <a:lnTo>
                  <a:pt x="910332" y="1274464"/>
                </a:lnTo>
                <a:lnTo>
                  <a:pt x="0" y="828402"/>
                </a:lnTo>
                <a:lnTo>
                  <a:pt x="0" y="0"/>
                </a:lnTo>
                <a:lnTo>
                  <a:pt x="910332" y="446062"/>
                </a:lnTo>
                <a:lnTo>
                  <a:pt x="1820664"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225" tIns="659457" rIns="22225" bIns="659457" numCol="1" spcCol="1270" anchor="ctr" anchorCtr="0">
            <a:noAutofit/>
          </a:bodyPr>
          <a:lstStyle/>
          <a:p>
            <a:pPr lvl="0" algn="ctr" defTabSz="1555750">
              <a:lnSpc>
                <a:spcPct val="90000"/>
              </a:lnSpc>
              <a:spcBef>
                <a:spcPct val="0"/>
              </a:spcBef>
              <a:spcAft>
                <a:spcPct val="35000"/>
              </a:spcAft>
            </a:pPr>
            <a:r>
              <a:rPr lang="en-US" sz="3500" kern="1200" dirty="0" smtClean="0"/>
              <a:t>2010</a:t>
            </a:r>
            <a:endParaRPr lang="en-US" sz="3500" kern="1200" dirty="0"/>
          </a:p>
        </p:txBody>
      </p:sp>
      <p:sp>
        <p:nvSpPr>
          <p:cNvPr id="22" name="Freeform 21"/>
          <p:cNvSpPr/>
          <p:nvPr/>
        </p:nvSpPr>
        <p:spPr>
          <a:xfrm>
            <a:off x="1503064" y="4858545"/>
            <a:ext cx="7336135" cy="1183431"/>
          </a:xfrm>
          <a:custGeom>
            <a:avLst/>
            <a:gdLst>
              <a:gd name="connsiteX0" fmla="*/ 197242 w 1183431"/>
              <a:gd name="connsiteY0" fmla="*/ 0 h 7336135"/>
              <a:gd name="connsiteX1" fmla="*/ 986189 w 1183431"/>
              <a:gd name="connsiteY1" fmla="*/ 0 h 7336135"/>
              <a:gd name="connsiteX2" fmla="*/ 1125660 w 1183431"/>
              <a:gd name="connsiteY2" fmla="*/ 57771 h 7336135"/>
              <a:gd name="connsiteX3" fmla="*/ 1183431 w 1183431"/>
              <a:gd name="connsiteY3" fmla="*/ 197242 h 7336135"/>
              <a:gd name="connsiteX4" fmla="*/ 1183431 w 1183431"/>
              <a:gd name="connsiteY4" fmla="*/ 7336135 h 7336135"/>
              <a:gd name="connsiteX5" fmla="*/ 1183431 w 1183431"/>
              <a:gd name="connsiteY5" fmla="*/ 7336135 h 7336135"/>
              <a:gd name="connsiteX6" fmla="*/ 1183431 w 1183431"/>
              <a:gd name="connsiteY6" fmla="*/ 7336135 h 7336135"/>
              <a:gd name="connsiteX7" fmla="*/ 0 w 1183431"/>
              <a:gd name="connsiteY7" fmla="*/ 7336135 h 7336135"/>
              <a:gd name="connsiteX8" fmla="*/ 0 w 1183431"/>
              <a:gd name="connsiteY8" fmla="*/ 7336135 h 7336135"/>
              <a:gd name="connsiteX9" fmla="*/ 0 w 1183431"/>
              <a:gd name="connsiteY9" fmla="*/ 7336135 h 7336135"/>
              <a:gd name="connsiteX10" fmla="*/ 0 w 1183431"/>
              <a:gd name="connsiteY10" fmla="*/ 197242 h 7336135"/>
              <a:gd name="connsiteX11" fmla="*/ 57771 w 1183431"/>
              <a:gd name="connsiteY11" fmla="*/ 57771 h 7336135"/>
              <a:gd name="connsiteX12" fmla="*/ 197242 w 1183431"/>
              <a:gd name="connsiteY12" fmla="*/ 0 h 7336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83431" h="7336135">
                <a:moveTo>
                  <a:pt x="1183431" y="1222711"/>
                </a:moveTo>
                <a:lnTo>
                  <a:pt x="1183431" y="6113424"/>
                </a:lnTo>
                <a:cubicBezTo>
                  <a:pt x="1183431" y="6437708"/>
                  <a:pt x="1180079" y="6748708"/>
                  <a:pt x="1174112" y="6978010"/>
                </a:cubicBezTo>
                <a:cubicBezTo>
                  <a:pt x="1168145" y="7207313"/>
                  <a:pt x="1160052" y="7336135"/>
                  <a:pt x="1151613" y="7336135"/>
                </a:cubicBezTo>
                <a:lnTo>
                  <a:pt x="0" y="7336135"/>
                </a:lnTo>
                <a:lnTo>
                  <a:pt x="0" y="7336135"/>
                </a:lnTo>
                <a:lnTo>
                  <a:pt x="0" y="7336135"/>
                </a:lnTo>
                <a:lnTo>
                  <a:pt x="0" y="0"/>
                </a:lnTo>
                <a:lnTo>
                  <a:pt x="0" y="0"/>
                </a:lnTo>
                <a:lnTo>
                  <a:pt x="0" y="0"/>
                </a:lnTo>
                <a:lnTo>
                  <a:pt x="1151613" y="0"/>
                </a:lnTo>
                <a:cubicBezTo>
                  <a:pt x="1160052" y="0"/>
                  <a:pt x="1168145" y="128822"/>
                  <a:pt x="1174112" y="358125"/>
                </a:cubicBezTo>
                <a:cubicBezTo>
                  <a:pt x="1180079" y="587427"/>
                  <a:pt x="1183431" y="898427"/>
                  <a:pt x="1183431" y="1222711"/>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344" tIns="65390" rIns="65390" bIns="65390" numCol="1" spcCol="1270" anchor="ctr" anchorCtr="0">
            <a:noAutofit/>
          </a:bodyPr>
          <a:lstStyle/>
          <a:p>
            <a:pPr marL="114300" lvl="1" indent="-114300" algn="l" defTabSz="533400">
              <a:lnSpc>
                <a:spcPct val="90000"/>
              </a:lnSpc>
              <a:spcBef>
                <a:spcPct val="0"/>
              </a:spcBef>
              <a:spcAft>
                <a:spcPct val="15000"/>
              </a:spcAft>
              <a:buChar char="••"/>
            </a:pPr>
            <a:r>
              <a:rPr lang="en-US" sz="1200" b="1" i="1" kern="1200" dirty="0" smtClean="0"/>
              <a:t>Fall 2009 MPOAC Policy &amp; Technical  Subcommittee recommended proceeding w/o legislation</a:t>
            </a:r>
            <a:endParaRPr lang="en-US" sz="1200" b="1" i="1" kern="1200" dirty="0"/>
          </a:p>
          <a:p>
            <a:pPr marL="114300" lvl="1" indent="-114300" algn="l" defTabSz="533400">
              <a:lnSpc>
                <a:spcPct val="90000"/>
              </a:lnSpc>
              <a:spcBef>
                <a:spcPct val="0"/>
              </a:spcBef>
              <a:spcAft>
                <a:spcPct val="15000"/>
              </a:spcAft>
              <a:buChar char="••"/>
            </a:pPr>
            <a:r>
              <a:rPr lang="en-US" sz="1200" kern="1200" dirty="0" smtClean="0"/>
              <a:t>Subcommittee discussed and reviewed draft scope – December 2009</a:t>
            </a:r>
            <a:endParaRPr lang="en-US" sz="1200" kern="1200" dirty="0"/>
          </a:p>
          <a:p>
            <a:pPr marL="114300" lvl="1" indent="-114300" algn="l" defTabSz="533400">
              <a:lnSpc>
                <a:spcPct val="90000"/>
              </a:lnSpc>
              <a:spcBef>
                <a:spcPct val="0"/>
              </a:spcBef>
              <a:spcAft>
                <a:spcPct val="15000"/>
              </a:spcAft>
              <a:buChar char="••"/>
            </a:pPr>
            <a:r>
              <a:rPr lang="en-US" sz="1200" kern="1200" dirty="0" smtClean="0"/>
              <a:t>Final Scope of Work reviewed and approved by Staff Directors and MPOAC Board – Orlando, January 28, 2010</a:t>
            </a:r>
            <a:endParaRPr lang="en-US" sz="1200" kern="1200" dirty="0"/>
          </a:p>
          <a:p>
            <a:pPr marL="114300" lvl="1" indent="-114300" algn="l" defTabSz="533400">
              <a:lnSpc>
                <a:spcPct val="90000"/>
              </a:lnSpc>
              <a:spcBef>
                <a:spcPct val="0"/>
              </a:spcBef>
              <a:spcAft>
                <a:spcPct val="15000"/>
              </a:spcAft>
              <a:buChar char="••"/>
            </a:pPr>
            <a:r>
              <a:rPr lang="en-US" sz="1200" kern="1200" dirty="0" smtClean="0"/>
              <a:t>Work commenced – June 2010, RSAC established, met in September and December </a:t>
            </a:r>
            <a:endParaRPr lang="en-US" sz="1200" kern="1200" dirty="0"/>
          </a:p>
        </p:txBody>
      </p:sp>
      <p:sp>
        <p:nvSpPr>
          <p:cNvPr id="15" name="Title 14"/>
          <p:cNvSpPr>
            <a:spLocks noGrp="1"/>
          </p:cNvSpPr>
          <p:nvPr>
            <p:ph type="title"/>
          </p:nvPr>
        </p:nvSpPr>
        <p:spPr/>
        <p:txBody>
          <a:bodyPr/>
          <a:lstStyle/>
          <a:p>
            <a:r>
              <a:rPr lang="en-US" dirty="0" smtClean="0"/>
              <a:t>Study History</a:t>
            </a:r>
            <a:endParaRPr lang="en-US" dirty="0"/>
          </a:p>
        </p:txBody>
      </p:sp>
      <p:grpSp>
        <p:nvGrpSpPr>
          <p:cNvPr id="10" name="Group 83"/>
          <p:cNvGrpSpPr/>
          <p:nvPr/>
        </p:nvGrpSpPr>
        <p:grpSpPr>
          <a:xfrm>
            <a:off x="4267200" y="6477000"/>
            <a:ext cx="4876800" cy="381000"/>
            <a:chOff x="207963" y="282575"/>
            <a:chExt cx="7369175" cy="530225"/>
          </a:xfrm>
        </p:grpSpPr>
        <p:grpSp>
          <p:nvGrpSpPr>
            <p:cNvPr id="11" name="Group 4"/>
            <p:cNvGrpSpPr>
              <a:grpSpLocks/>
            </p:cNvGrpSpPr>
            <p:nvPr/>
          </p:nvGrpSpPr>
          <p:grpSpPr bwMode="auto">
            <a:xfrm>
              <a:off x="207963" y="282575"/>
              <a:ext cx="7369174" cy="530225"/>
              <a:chOff x="330" y="308"/>
              <a:chExt cx="11586" cy="835"/>
            </a:xfrm>
          </p:grpSpPr>
          <p:sp>
            <p:nvSpPr>
              <p:cNvPr id="14"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6"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7"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grpSp>
        <p:pic>
          <p:nvPicPr>
            <p:cNvPr id="13" name="Picture 12" descr="http://www.mpoac.org/images/header/mpoac_logo.gif"/>
            <p:cNvPicPr/>
            <p:nvPr/>
          </p:nvPicPr>
          <p:blipFill>
            <a:blip r:embed="rId2"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slide(fromBottom)">
                                      <p:cBhvr>
                                        <p:cTn id="7" dur="500"/>
                                        <p:tgtEl>
                                          <p:spTgt spid="12"/>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slide(fromBottom)">
                                      <p:cBhvr>
                                        <p:cTn id="10" dur="500"/>
                                        <p:tgtEl>
                                          <p:spTgt spid="18"/>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wipe(down)">
                                      <p:cBhvr>
                                        <p:cTn id="15" dur="500"/>
                                        <p:tgtEl>
                                          <p:spTgt spid="19"/>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20"/>
                                        </p:tgtEl>
                                        <p:attrNameLst>
                                          <p:attrName>style.visibility</p:attrName>
                                        </p:attrNameLst>
                                      </p:cBhvr>
                                      <p:to>
                                        <p:strVal val="visible"/>
                                      </p:to>
                                    </p:set>
                                    <p:animEffect transition="in" filter="wipe(down)">
                                      <p:cBhvr>
                                        <p:cTn id="18" dur="500"/>
                                        <p:tgtEl>
                                          <p:spTgt spid="20"/>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wipe(down)">
                                      <p:cBhvr>
                                        <p:cTn id="23" dur="500"/>
                                        <p:tgtEl>
                                          <p:spTgt spid="21"/>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22"/>
                                        </p:tgtEl>
                                        <p:attrNameLst>
                                          <p:attrName>style.visibility</p:attrName>
                                        </p:attrNameLst>
                                      </p:cBhvr>
                                      <p:to>
                                        <p:strVal val="visible"/>
                                      </p:to>
                                    </p:set>
                                    <p:animEffect transition="in" filter="wipe(down)">
                                      <p:cBhvr>
                                        <p:cTn id="26"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8" grpId="0" animBg="1"/>
      <p:bldP spid="19" grpId="0" animBg="1"/>
      <p:bldP spid="20" grpId="0" animBg="1"/>
      <p:bldP spid="21" grpId="0" animBg="1"/>
      <p:bldP spid="2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3EAFDA8-B059-4907-A325-F1439FB4CD10}" type="slidenum">
              <a:rPr lang="en-US" smtClean="0"/>
              <a:pPr/>
              <a:t>20</a:t>
            </a:fld>
            <a:endParaRPr lang="en-US"/>
          </a:p>
        </p:txBody>
      </p:sp>
      <p:grpSp>
        <p:nvGrpSpPr>
          <p:cNvPr id="3" name="Group 11"/>
          <p:cNvGrpSpPr/>
          <p:nvPr/>
        </p:nvGrpSpPr>
        <p:grpSpPr>
          <a:xfrm>
            <a:off x="0" y="6477000"/>
            <a:ext cx="4876800" cy="381000"/>
            <a:chOff x="207963" y="282575"/>
            <a:chExt cx="7369175" cy="530225"/>
          </a:xfrm>
        </p:grpSpPr>
        <p:grpSp>
          <p:nvGrpSpPr>
            <p:cNvPr id="4" name="Group 4"/>
            <p:cNvGrpSpPr>
              <a:grpSpLocks/>
            </p:cNvGrpSpPr>
            <p:nvPr/>
          </p:nvGrpSpPr>
          <p:grpSpPr bwMode="auto">
            <a:xfrm>
              <a:off x="207963" y="282575"/>
              <a:ext cx="7369174" cy="530225"/>
              <a:chOff x="330" y="308"/>
              <a:chExt cx="11586" cy="835"/>
            </a:xfrm>
          </p:grpSpPr>
          <p:sp>
            <p:nvSpPr>
              <p:cNvPr id="7"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REVENUE STUDY ADVISORY COMMITTEE</a:t>
                </a:r>
                <a:endParaRPr kumimoji="0" lang="en-US" sz="1800" b="0" i="0" u="none" strike="noStrike" cap="none" normalizeH="0" baseline="0" dirty="0" smtClean="0">
                  <a:ln>
                    <a:noFill/>
                  </a:ln>
                  <a:solidFill>
                    <a:schemeClr val="tx1"/>
                  </a:solidFill>
                  <a:effectLst/>
                  <a:latin typeface="Arial" pitchFamily="34" charset="0"/>
                </a:endParaRPr>
              </a:p>
            </p:txBody>
          </p:sp>
          <p:sp>
            <p:nvSpPr>
              <p:cNvPr id="8"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9"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6" name="Picture 5"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graphicFrame>
        <p:nvGraphicFramePr>
          <p:cNvPr id="10" name="Chart 9"/>
          <p:cNvGraphicFramePr>
            <a:graphicFrameLocks noGrp="1"/>
          </p:cNvGraphicFramePr>
          <p:nvPr/>
        </p:nvGraphicFramePr>
        <p:xfrm>
          <a:off x="0" y="0"/>
          <a:ext cx="9144000" cy="6857999"/>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81000" y="1219200"/>
            <a:ext cx="8229600" cy="639762"/>
          </a:xfrm>
        </p:spPr>
        <p:txBody>
          <a:bodyPr>
            <a:noAutofit/>
          </a:bodyPr>
          <a:lstStyle/>
          <a:p>
            <a:r>
              <a:rPr lang="en-US" sz="3600" dirty="0" smtClean="0"/>
              <a:t>Summary of Revenue Yields - $millions</a:t>
            </a:r>
            <a:br>
              <a:rPr lang="en-US" sz="3600" dirty="0" smtClean="0"/>
            </a:br>
            <a:r>
              <a:rPr lang="en-US" sz="3600" dirty="0" smtClean="0"/>
              <a:t>Increased Flexibility for Local Governments</a:t>
            </a:r>
            <a:endParaRPr lang="en-US" sz="3600" dirty="0"/>
          </a:p>
        </p:txBody>
      </p:sp>
      <p:graphicFrame>
        <p:nvGraphicFramePr>
          <p:cNvPr id="12" name="Content Placeholder 11"/>
          <p:cNvGraphicFramePr>
            <a:graphicFrameLocks noGrp="1"/>
          </p:cNvGraphicFramePr>
          <p:nvPr>
            <p:ph idx="1"/>
          </p:nvPr>
        </p:nvGraphicFramePr>
        <p:xfrm>
          <a:off x="381000" y="2590800"/>
          <a:ext cx="8229600" cy="148717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algn="ctr" fontAlgn="b"/>
                      <a:r>
                        <a:rPr lang="en-US" sz="2000" b="1" i="0" u="none" strike="noStrike" dirty="0">
                          <a:solidFill>
                            <a:schemeClr val="bg1"/>
                          </a:solidFill>
                          <a:latin typeface="Calibri"/>
                        </a:rPr>
                        <a:t>Revenue Option</a:t>
                      </a:r>
                    </a:p>
                  </a:txBody>
                  <a:tcPr marL="9525" marR="9525" marT="9525" marB="0" anchor="ctr"/>
                </a:tc>
                <a:tc>
                  <a:txBody>
                    <a:bodyPr/>
                    <a:lstStyle/>
                    <a:p>
                      <a:pPr algn="ctr" fontAlgn="b"/>
                      <a:r>
                        <a:rPr lang="en-US" sz="2000" b="1" i="0" u="none" strike="noStrike" dirty="0">
                          <a:solidFill>
                            <a:schemeClr val="bg1"/>
                          </a:solidFill>
                          <a:latin typeface="Calibri"/>
                        </a:rPr>
                        <a:t>8 yr Total</a:t>
                      </a:r>
                    </a:p>
                  </a:txBody>
                  <a:tcPr marL="9525" marR="9525" marT="9525" marB="0" anchor="ctr"/>
                </a:tc>
                <a:tc>
                  <a:txBody>
                    <a:bodyPr/>
                    <a:lstStyle/>
                    <a:p>
                      <a:pPr algn="ctr" fontAlgn="b"/>
                      <a:r>
                        <a:rPr lang="en-US" sz="2000" b="1" i="0" u="none" strike="noStrike" dirty="0" smtClean="0">
                          <a:solidFill>
                            <a:schemeClr val="bg1"/>
                          </a:solidFill>
                          <a:latin typeface="Calibri"/>
                        </a:rPr>
                        <a:t>Annual Average</a:t>
                      </a:r>
                      <a:endParaRPr lang="en-US" sz="2000" b="1" i="0" u="none" strike="noStrike" dirty="0">
                        <a:solidFill>
                          <a:schemeClr val="bg1"/>
                        </a:solidFill>
                        <a:latin typeface="Calibri"/>
                      </a:endParaRPr>
                    </a:p>
                  </a:txBody>
                  <a:tcPr marL="9525" marR="9525" marT="9525" marB="0" anchor="ctr"/>
                </a:tc>
              </a:tr>
              <a:tr h="370840">
                <a:tc>
                  <a:txBody>
                    <a:bodyPr/>
                    <a:lstStyle/>
                    <a:p>
                      <a:pPr algn="l" fontAlgn="b"/>
                      <a:r>
                        <a:rPr lang="en-US" sz="1800" b="0" i="0" u="none" strike="noStrike" dirty="0" smtClean="0">
                          <a:solidFill>
                            <a:srgbClr val="000000"/>
                          </a:solidFill>
                          <a:latin typeface="Calibri"/>
                        </a:rPr>
                        <a:t>1 </a:t>
                      </a:r>
                      <a:r>
                        <a:rPr lang="en-US" sz="1800" b="0" i="0" u="none" strike="noStrike" dirty="0">
                          <a:solidFill>
                            <a:srgbClr val="000000"/>
                          </a:solidFill>
                          <a:latin typeface="Calibri"/>
                        </a:rPr>
                        <a:t>cent </a:t>
                      </a:r>
                      <a:r>
                        <a:rPr lang="en-US" sz="1800" b="0" i="0" u="none" strike="noStrike" dirty="0" smtClean="0">
                          <a:solidFill>
                            <a:srgbClr val="000000"/>
                          </a:solidFill>
                          <a:latin typeface="Calibri"/>
                        </a:rPr>
                        <a:t>Municipal </a:t>
                      </a:r>
                      <a:r>
                        <a:rPr lang="en-US" sz="1800" b="0" i="0" u="none" strike="noStrike" dirty="0">
                          <a:solidFill>
                            <a:srgbClr val="000000"/>
                          </a:solidFill>
                          <a:latin typeface="Calibri"/>
                        </a:rPr>
                        <a:t>Optional Sales Tax</a:t>
                      </a:r>
                    </a:p>
                  </a:txBody>
                  <a:tcPr marL="9525" marR="9525" marT="9525" marB="0" anchor="b"/>
                </a:tc>
                <a:tc>
                  <a:txBody>
                    <a:bodyPr/>
                    <a:lstStyle/>
                    <a:p>
                      <a:pPr algn="r" fontAlgn="b"/>
                      <a:r>
                        <a:rPr lang="en-US" sz="1800" b="0" i="0" u="none" strike="noStrike" dirty="0">
                          <a:solidFill>
                            <a:srgbClr val="000000"/>
                          </a:solidFill>
                          <a:latin typeface="Calibri"/>
                        </a:rPr>
                        <a:t>6729.2</a:t>
                      </a:r>
                    </a:p>
                  </a:txBody>
                  <a:tcPr marL="9525" marR="9525" marT="9525" marB="0" anchor="b"/>
                </a:tc>
                <a:tc>
                  <a:txBody>
                    <a:bodyPr/>
                    <a:lstStyle/>
                    <a:p>
                      <a:pPr algn="r" fontAlgn="b"/>
                      <a:r>
                        <a:rPr lang="en-US" sz="1800" b="0" i="0" u="none" strike="noStrike" dirty="0">
                          <a:solidFill>
                            <a:srgbClr val="000000"/>
                          </a:solidFill>
                          <a:latin typeface="Calibri"/>
                        </a:rPr>
                        <a:t>841.2</a:t>
                      </a:r>
                    </a:p>
                  </a:txBody>
                  <a:tcPr marL="9525" marR="9525" marT="9525" marB="0" anchor="b"/>
                </a:tc>
              </a:tr>
              <a:tr h="370840">
                <a:tc>
                  <a:txBody>
                    <a:bodyPr/>
                    <a:lstStyle/>
                    <a:p>
                      <a:pPr algn="l" fontAlgn="b"/>
                      <a:r>
                        <a:rPr lang="en-US" sz="1800" b="0" i="0" u="none" strike="noStrike" dirty="0" smtClean="0">
                          <a:solidFill>
                            <a:srgbClr val="000000"/>
                          </a:solidFill>
                          <a:latin typeface="Calibri"/>
                        </a:rPr>
                        <a:t>County </a:t>
                      </a:r>
                      <a:r>
                        <a:rPr lang="en-US" sz="1800" b="0" i="0" u="none" strike="noStrike" dirty="0">
                          <a:solidFill>
                            <a:srgbClr val="000000"/>
                          </a:solidFill>
                          <a:latin typeface="Calibri"/>
                        </a:rPr>
                        <a:t>$10 </a:t>
                      </a:r>
                      <a:r>
                        <a:rPr lang="en-US" sz="1800" b="0" i="0" u="none" strike="noStrike" dirty="0" smtClean="0">
                          <a:solidFill>
                            <a:srgbClr val="000000"/>
                          </a:solidFill>
                          <a:latin typeface="Calibri"/>
                        </a:rPr>
                        <a:t>Annual</a:t>
                      </a:r>
                      <a:r>
                        <a:rPr lang="en-US" sz="1800" b="0" i="0" u="none" strike="noStrike" baseline="0" dirty="0" smtClean="0">
                          <a:solidFill>
                            <a:srgbClr val="000000"/>
                          </a:solidFill>
                          <a:latin typeface="Calibri"/>
                        </a:rPr>
                        <a:t> Vehicle </a:t>
                      </a:r>
                      <a:r>
                        <a:rPr lang="en-US" sz="1800" b="0" i="0" u="none" strike="noStrike" dirty="0" smtClean="0">
                          <a:solidFill>
                            <a:srgbClr val="000000"/>
                          </a:solidFill>
                          <a:latin typeface="Calibri"/>
                        </a:rPr>
                        <a:t>Registration </a:t>
                      </a:r>
                      <a:r>
                        <a:rPr lang="en-US" sz="1800" b="0" i="0" u="none" strike="noStrike" dirty="0">
                          <a:solidFill>
                            <a:srgbClr val="000000"/>
                          </a:solidFill>
                          <a:latin typeface="Calibri"/>
                        </a:rPr>
                        <a:t>Fee</a:t>
                      </a:r>
                    </a:p>
                  </a:txBody>
                  <a:tcPr marL="9525" marR="9525" marT="9525" marB="0" anchor="b"/>
                </a:tc>
                <a:tc>
                  <a:txBody>
                    <a:bodyPr/>
                    <a:lstStyle/>
                    <a:p>
                      <a:pPr algn="r" fontAlgn="b"/>
                      <a:r>
                        <a:rPr lang="en-US" sz="1800" b="0" i="0" u="none" strike="noStrike" dirty="0">
                          <a:solidFill>
                            <a:srgbClr val="000000"/>
                          </a:solidFill>
                          <a:latin typeface="Calibri"/>
                        </a:rPr>
                        <a:t>1242.2</a:t>
                      </a:r>
                    </a:p>
                  </a:txBody>
                  <a:tcPr marL="9525" marR="9525" marT="9525" marB="0" anchor="b"/>
                </a:tc>
                <a:tc>
                  <a:txBody>
                    <a:bodyPr/>
                    <a:lstStyle/>
                    <a:p>
                      <a:pPr algn="r" fontAlgn="b"/>
                      <a:r>
                        <a:rPr lang="en-US" sz="1800" b="0" i="0" u="none" strike="noStrike" dirty="0">
                          <a:solidFill>
                            <a:srgbClr val="000000"/>
                          </a:solidFill>
                          <a:latin typeface="Calibri"/>
                        </a:rPr>
                        <a:t>155.3</a:t>
                      </a:r>
                    </a:p>
                  </a:txBody>
                  <a:tcPr marL="9525" marR="9525" marT="9525" marB="0" anchor="b"/>
                </a:tc>
              </a:tr>
            </a:tbl>
          </a:graphicData>
        </a:graphic>
      </p:graphicFrame>
      <p:grpSp>
        <p:nvGrpSpPr>
          <p:cNvPr id="2" name="Group 11"/>
          <p:cNvGrpSpPr/>
          <p:nvPr/>
        </p:nvGrpSpPr>
        <p:grpSpPr>
          <a:xfrm>
            <a:off x="0" y="6477000"/>
            <a:ext cx="4876800" cy="381000"/>
            <a:chOff x="207963" y="282575"/>
            <a:chExt cx="7369175" cy="530225"/>
          </a:xfrm>
        </p:grpSpPr>
        <p:grpSp>
          <p:nvGrpSpPr>
            <p:cNvPr id="3" name="Group 4"/>
            <p:cNvGrpSpPr>
              <a:grpSpLocks/>
            </p:cNvGrpSpPr>
            <p:nvPr/>
          </p:nvGrpSpPr>
          <p:grpSpPr bwMode="auto">
            <a:xfrm>
              <a:off x="207963" y="282575"/>
              <a:ext cx="7369174" cy="530225"/>
              <a:chOff x="330" y="308"/>
              <a:chExt cx="11586" cy="835"/>
            </a:xfrm>
          </p:grpSpPr>
          <p:sp>
            <p:nvSpPr>
              <p:cNvPr id="16"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7"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8"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5" name="Picture 14" descr="http://www.mpoac.org/images/header/mpoac_logo.gif"/>
            <p:cNvPicPr/>
            <p:nvPr/>
          </p:nvPicPr>
          <p:blipFill>
            <a:blip r:embed="rId2"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Protection of existing funds </a:t>
            </a:r>
            <a:endParaRPr lang="en-US" dirty="0"/>
          </a:p>
        </p:txBody>
      </p:sp>
      <p:sp>
        <p:nvSpPr>
          <p:cNvPr id="3" name="Content Placeholder 2"/>
          <p:cNvSpPr>
            <a:spLocks noGrp="1"/>
          </p:cNvSpPr>
          <p:nvPr>
            <p:ph idx="1"/>
          </p:nvPr>
        </p:nvSpPr>
        <p:spPr/>
        <p:txBody>
          <a:bodyPr/>
          <a:lstStyle/>
          <a:p>
            <a:pPr lvl="0"/>
            <a:r>
              <a:rPr lang="en-US" u="sng" dirty="0" smtClean="0"/>
              <a:t>Fuel Tax </a:t>
            </a:r>
            <a:r>
              <a:rPr lang="en-US" dirty="0" smtClean="0"/>
              <a:t>– examine indexing of those not indexed  </a:t>
            </a:r>
          </a:p>
          <a:p>
            <a:pPr lvl="0"/>
            <a:r>
              <a:rPr lang="en-US" u="sng" dirty="0" smtClean="0"/>
              <a:t>Fees – </a:t>
            </a:r>
            <a:r>
              <a:rPr lang="en-US" dirty="0" smtClean="0"/>
              <a:t>indexing of existing fees remitted to the State Transportation Trust Fund</a:t>
            </a:r>
          </a:p>
          <a:p>
            <a:pPr lvl="0">
              <a:buClr>
                <a:srgbClr val="00B050"/>
              </a:buClr>
              <a:buFont typeface="Wingdings" pitchFamily="2" charset="2"/>
              <a:buChar char="ü"/>
            </a:pPr>
            <a:r>
              <a:rPr lang="en-US" u="sng" dirty="0" smtClean="0"/>
              <a:t>VMT Charges </a:t>
            </a:r>
            <a:r>
              <a:rPr lang="en-US" dirty="0" smtClean="0"/>
              <a:t>– examine replacement of state motor fuel tax with a vehicle miles traveled charge that is basic in its implementation</a:t>
            </a:r>
          </a:p>
          <a:p>
            <a:endParaRPr lang="en-US" dirty="0"/>
          </a:p>
        </p:txBody>
      </p:sp>
      <p:grpSp>
        <p:nvGrpSpPr>
          <p:cNvPr id="4" name="Group 11"/>
          <p:cNvGrpSpPr/>
          <p:nvPr/>
        </p:nvGrpSpPr>
        <p:grpSpPr>
          <a:xfrm>
            <a:off x="0" y="6477000"/>
            <a:ext cx="4876800" cy="381000"/>
            <a:chOff x="207963" y="282575"/>
            <a:chExt cx="7369175" cy="530225"/>
          </a:xfrm>
        </p:grpSpPr>
        <p:grpSp>
          <p:nvGrpSpPr>
            <p:cNvPr id="5" name="Group 4"/>
            <p:cNvGrpSpPr>
              <a:grpSpLocks/>
            </p:cNvGrpSpPr>
            <p:nvPr/>
          </p:nvGrpSpPr>
          <p:grpSpPr bwMode="auto">
            <a:xfrm>
              <a:off x="207963" y="282575"/>
              <a:ext cx="7369174" cy="530225"/>
              <a:chOff x="330" y="308"/>
              <a:chExt cx="11586" cy="835"/>
            </a:xfrm>
          </p:grpSpPr>
          <p:sp>
            <p:nvSpPr>
              <p:cNvPr id="7"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8"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9"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6" name="Picture 5"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a:xfrm>
            <a:off x="533400" y="0"/>
            <a:ext cx="8229600" cy="762000"/>
          </a:xfrm>
        </p:spPr>
        <p:txBody>
          <a:bodyPr>
            <a:normAutofit/>
          </a:bodyPr>
          <a:lstStyle/>
          <a:p>
            <a:r>
              <a:rPr lang="en-US" sz="2000" dirty="0" smtClean="0"/>
              <a:t>1.f – 1.j Indexing Options</a:t>
            </a:r>
            <a:endParaRPr lang="en-US" sz="2000" dirty="0"/>
          </a:p>
        </p:txBody>
      </p:sp>
      <p:graphicFrame>
        <p:nvGraphicFramePr>
          <p:cNvPr id="5" name="Chart 4"/>
          <p:cNvGraphicFramePr>
            <a:graphicFrameLocks noGrp="1"/>
          </p:cNvGraphicFramePr>
          <p:nvPr/>
        </p:nvGraphicFramePr>
        <p:xfrm>
          <a:off x="0" y="457200"/>
          <a:ext cx="9144000" cy="6019800"/>
        </p:xfrm>
        <a:graphic>
          <a:graphicData uri="http://schemas.openxmlformats.org/drawingml/2006/chart">
            <c:chart xmlns:c="http://schemas.openxmlformats.org/drawingml/2006/chart" xmlns:r="http://schemas.openxmlformats.org/officeDocument/2006/relationships" r:id="rId2"/>
          </a:graphicData>
        </a:graphic>
      </p:graphicFrame>
      <p:grpSp>
        <p:nvGrpSpPr>
          <p:cNvPr id="6" name="Group 11"/>
          <p:cNvGrpSpPr/>
          <p:nvPr/>
        </p:nvGrpSpPr>
        <p:grpSpPr>
          <a:xfrm>
            <a:off x="0" y="6477000"/>
            <a:ext cx="4876800" cy="381000"/>
            <a:chOff x="207963" y="282575"/>
            <a:chExt cx="7369175" cy="530225"/>
          </a:xfrm>
        </p:grpSpPr>
        <p:grpSp>
          <p:nvGrpSpPr>
            <p:cNvPr id="7" name="Group 4"/>
            <p:cNvGrpSpPr>
              <a:grpSpLocks/>
            </p:cNvGrpSpPr>
            <p:nvPr/>
          </p:nvGrpSpPr>
          <p:grpSpPr bwMode="auto">
            <a:xfrm>
              <a:off x="207963" y="282575"/>
              <a:ext cx="7369174" cy="530225"/>
              <a:chOff x="330" y="308"/>
              <a:chExt cx="11586" cy="835"/>
            </a:xfrm>
          </p:grpSpPr>
          <p:sp>
            <p:nvSpPr>
              <p:cNvPr id="9"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0"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1"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8" name="Picture 7"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1"/>
          <p:cNvGrpSpPr/>
          <p:nvPr/>
        </p:nvGrpSpPr>
        <p:grpSpPr>
          <a:xfrm>
            <a:off x="0" y="6477000"/>
            <a:ext cx="4876800" cy="381000"/>
            <a:chOff x="207963" y="282575"/>
            <a:chExt cx="7369175" cy="530225"/>
          </a:xfrm>
        </p:grpSpPr>
        <p:grpSp>
          <p:nvGrpSpPr>
            <p:cNvPr id="3" name="Group 4"/>
            <p:cNvGrpSpPr>
              <a:grpSpLocks/>
            </p:cNvGrpSpPr>
            <p:nvPr/>
          </p:nvGrpSpPr>
          <p:grpSpPr bwMode="auto">
            <a:xfrm>
              <a:off x="207963" y="282575"/>
              <a:ext cx="7369174" cy="530225"/>
              <a:chOff x="330" y="308"/>
              <a:chExt cx="11586" cy="835"/>
            </a:xfrm>
          </p:grpSpPr>
          <p:sp>
            <p:nvSpPr>
              <p:cNvPr id="6"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REVENUE STUDY ADVISORY COMMITTEE</a:t>
                </a:r>
                <a:endParaRPr kumimoji="0" lang="en-US" sz="1800" b="0" i="0" u="none" strike="noStrike" cap="none" normalizeH="0" baseline="0" dirty="0" smtClean="0">
                  <a:ln>
                    <a:noFill/>
                  </a:ln>
                  <a:solidFill>
                    <a:schemeClr val="tx1"/>
                  </a:solidFill>
                  <a:effectLst/>
                  <a:latin typeface="Arial" pitchFamily="34" charset="0"/>
                </a:endParaRPr>
              </a:p>
            </p:txBody>
          </p:sp>
          <p:sp>
            <p:nvSpPr>
              <p:cNvPr id="7"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8"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5" name="Picture 4" descr="http://www.mpoac.org/images/header/mpoac_logo.gif"/>
            <p:cNvPicPr/>
            <p:nvPr/>
          </p:nvPicPr>
          <p:blipFill>
            <a:blip r:embed="rId2" cstate="print"/>
            <a:srcRect/>
            <a:stretch>
              <a:fillRect/>
            </a:stretch>
          </p:blipFill>
          <p:spPr bwMode="auto">
            <a:xfrm>
              <a:off x="6540848" y="282575"/>
              <a:ext cx="710711" cy="530225"/>
            </a:xfrm>
            <a:prstGeom prst="rect">
              <a:avLst/>
            </a:prstGeom>
            <a:noFill/>
            <a:ln w="9525">
              <a:noFill/>
              <a:miter lim="800000"/>
              <a:headEnd/>
              <a:tailEnd/>
            </a:ln>
          </p:spPr>
        </p:pic>
      </p:grpSp>
      <p:graphicFrame>
        <p:nvGraphicFramePr>
          <p:cNvPr id="18" name="Chart 17"/>
          <p:cNvGraphicFramePr>
            <a:graphicFrameLocks noGrp="1"/>
          </p:cNvGraphicFramePr>
          <p:nvPr/>
        </p:nvGraphicFramePr>
        <p:xfrm>
          <a:off x="0" y="284778"/>
          <a:ext cx="9144000" cy="628844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3EAFDA8-B059-4907-A325-F1439FB4CD10}" type="slidenum">
              <a:rPr lang="en-US" smtClean="0"/>
              <a:pPr/>
              <a:t>25</a:t>
            </a:fld>
            <a:endParaRPr lang="en-US"/>
          </a:p>
        </p:txBody>
      </p:sp>
      <p:grpSp>
        <p:nvGrpSpPr>
          <p:cNvPr id="3" name="Group 11"/>
          <p:cNvGrpSpPr/>
          <p:nvPr/>
        </p:nvGrpSpPr>
        <p:grpSpPr>
          <a:xfrm>
            <a:off x="0" y="6477000"/>
            <a:ext cx="4876800" cy="381000"/>
            <a:chOff x="207963" y="282575"/>
            <a:chExt cx="7369175" cy="530225"/>
          </a:xfrm>
        </p:grpSpPr>
        <p:grpSp>
          <p:nvGrpSpPr>
            <p:cNvPr id="4" name="Group 4"/>
            <p:cNvGrpSpPr>
              <a:grpSpLocks/>
            </p:cNvGrpSpPr>
            <p:nvPr/>
          </p:nvGrpSpPr>
          <p:grpSpPr bwMode="auto">
            <a:xfrm>
              <a:off x="207963" y="282575"/>
              <a:ext cx="7369174" cy="530225"/>
              <a:chOff x="330" y="308"/>
              <a:chExt cx="11586" cy="835"/>
            </a:xfrm>
          </p:grpSpPr>
          <p:sp>
            <p:nvSpPr>
              <p:cNvPr id="7"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REVENUE STUDY ADVISORY COMMITTEE</a:t>
                </a:r>
                <a:endParaRPr kumimoji="0" lang="en-US" sz="1800" b="0" i="0" u="none" strike="noStrike" cap="none" normalizeH="0" baseline="0" dirty="0" smtClean="0">
                  <a:ln>
                    <a:noFill/>
                  </a:ln>
                  <a:solidFill>
                    <a:schemeClr val="tx1"/>
                  </a:solidFill>
                  <a:effectLst/>
                  <a:latin typeface="Arial" pitchFamily="34" charset="0"/>
                </a:endParaRPr>
              </a:p>
            </p:txBody>
          </p:sp>
          <p:sp>
            <p:nvSpPr>
              <p:cNvPr id="8"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9"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6" name="Picture 5" descr="http://www.mpoac.org/images/header/mpoac_logo.gif"/>
            <p:cNvPicPr/>
            <p:nvPr/>
          </p:nvPicPr>
          <p:blipFill>
            <a:blip r:embed="rId2" cstate="print"/>
            <a:srcRect/>
            <a:stretch>
              <a:fillRect/>
            </a:stretch>
          </p:blipFill>
          <p:spPr bwMode="auto">
            <a:xfrm>
              <a:off x="6540848" y="282575"/>
              <a:ext cx="710711" cy="530225"/>
            </a:xfrm>
            <a:prstGeom prst="rect">
              <a:avLst/>
            </a:prstGeom>
            <a:noFill/>
            <a:ln w="9525">
              <a:noFill/>
              <a:miter lim="800000"/>
              <a:headEnd/>
              <a:tailEnd/>
            </a:ln>
          </p:spPr>
        </p:pic>
      </p:grpSp>
      <p:graphicFrame>
        <p:nvGraphicFramePr>
          <p:cNvPr id="10" name="Chart 9"/>
          <p:cNvGraphicFramePr>
            <a:graphicFrameLocks noGrp="1"/>
          </p:cNvGraphicFramePr>
          <p:nvPr/>
        </p:nvGraphicFramePr>
        <p:xfrm>
          <a:off x="1" y="284778"/>
          <a:ext cx="8763000" cy="628844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p:spPr>
        <p:txBody>
          <a:bodyPr>
            <a:normAutofit/>
          </a:bodyPr>
          <a:lstStyle/>
          <a:p>
            <a:r>
              <a:rPr lang="en-US" sz="3200" dirty="0" smtClean="0"/>
              <a:t>Summary of Revenue Yields - $millions</a:t>
            </a:r>
            <a:br>
              <a:rPr lang="en-US" sz="3200" dirty="0" smtClean="0"/>
            </a:br>
            <a:r>
              <a:rPr lang="en-US" sz="3200" dirty="0" smtClean="0"/>
              <a:t>Protection of Existing Funds</a:t>
            </a:r>
            <a:endParaRPr lang="en-US" sz="3200"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3648" y="2590800"/>
            <a:ext cx="9147648" cy="1981200"/>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cstate="print"/>
          <a:srcRect/>
          <a:stretch>
            <a:fillRect/>
          </a:stretch>
        </p:blipFill>
        <p:spPr bwMode="auto">
          <a:xfrm>
            <a:off x="0" y="1447800"/>
            <a:ext cx="9144000" cy="1166714"/>
          </a:xfrm>
          <a:prstGeom prst="rect">
            <a:avLst/>
          </a:prstGeom>
          <a:solidFill>
            <a:schemeClr val="bg1"/>
          </a:solidFill>
          <a:ln w="9525">
            <a:noFill/>
            <a:miter lim="800000"/>
            <a:headEnd/>
            <a:tailEnd/>
          </a:ln>
          <a:effectLst/>
        </p:spPr>
      </p:pic>
      <p:grpSp>
        <p:nvGrpSpPr>
          <p:cNvPr id="6" name="Group 11"/>
          <p:cNvGrpSpPr/>
          <p:nvPr/>
        </p:nvGrpSpPr>
        <p:grpSpPr>
          <a:xfrm>
            <a:off x="0" y="6477000"/>
            <a:ext cx="4876800" cy="381000"/>
            <a:chOff x="207963" y="282575"/>
            <a:chExt cx="7369175" cy="530225"/>
          </a:xfrm>
        </p:grpSpPr>
        <p:grpSp>
          <p:nvGrpSpPr>
            <p:cNvPr id="7" name="Group 4"/>
            <p:cNvGrpSpPr>
              <a:grpSpLocks/>
            </p:cNvGrpSpPr>
            <p:nvPr/>
          </p:nvGrpSpPr>
          <p:grpSpPr bwMode="auto">
            <a:xfrm>
              <a:off x="207963" y="282575"/>
              <a:ext cx="7369174" cy="530225"/>
              <a:chOff x="330" y="308"/>
              <a:chExt cx="11586" cy="835"/>
            </a:xfrm>
          </p:grpSpPr>
          <p:sp>
            <p:nvSpPr>
              <p:cNvPr id="9"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0"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1"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8" name="Picture 7" descr="http://www.mpoac.org/images/header/mpoac_logo.gif"/>
            <p:cNvPicPr/>
            <p:nvPr/>
          </p:nvPicPr>
          <p:blipFill>
            <a:blip r:embed="rId4" cstate="print"/>
            <a:srcRect/>
            <a:stretch>
              <a:fillRect/>
            </a:stretch>
          </p:blipFill>
          <p:spPr bwMode="auto">
            <a:xfrm>
              <a:off x="6540848" y="282575"/>
              <a:ext cx="710711" cy="530225"/>
            </a:xfrm>
            <a:prstGeom prst="rect">
              <a:avLst/>
            </a:prstGeom>
            <a:noFill/>
            <a:ln w="9525">
              <a:noFill/>
              <a:miter lim="800000"/>
              <a:headEnd/>
              <a:tailEnd/>
            </a:ln>
          </p:spPr>
        </p:pic>
      </p:grpSp>
      <p:pic>
        <p:nvPicPr>
          <p:cNvPr id="3" name="Picture 2"/>
          <p:cNvPicPr>
            <a:picLocks noChangeAspect="1" noChangeArrowheads="1"/>
          </p:cNvPicPr>
          <p:nvPr/>
        </p:nvPicPr>
        <p:blipFill>
          <a:blip r:embed="rId5" cstate="print"/>
          <a:srcRect/>
          <a:stretch>
            <a:fillRect/>
          </a:stretch>
        </p:blipFill>
        <p:spPr bwMode="auto">
          <a:xfrm>
            <a:off x="0" y="4580102"/>
            <a:ext cx="9144000" cy="194452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Recommended uses for new, incremental funds</a:t>
            </a:r>
            <a:endParaRPr lang="en-US" dirty="0"/>
          </a:p>
        </p:txBody>
      </p:sp>
      <p:sp>
        <p:nvSpPr>
          <p:cNvPr id="3" name="Content Placeholder 2"/>
          <p:cNvSpPr>
            <a:spLocks noGrp="1"/>
          </p:cNvSpPr>
          <p:nvPr>
            <p:ph idx="1"/>
          </p:nvPr>
        </p:nvSpPr>
        <p:spPr/>
        <p:txBody>
          <a:bodyPr/>
          <a:lstStyle/>
          <a:p>
            <a:pPr lvl="0">
              <a:buClr>
                <a:srgbClr val="00B050"/>
              </a:buClr>
              <a:buFont typeface="Wingdings" pitchFamily="2" charset="2"/>
              <a:buChar char="ü"/>
            </a:pPr>
            <a:r>
              <a:rPr lang="en-US" u="sng" dirty="0" smtClean="0"/>
              <a:t>Regional Transportation Financing Authorities </a:t>
            </a:r>
            <a:r>
              <a:rPr lang="en-US" dirty="0" smtClean="0"/>
              <a:t>– review legislative proposals on the concept and develop potential alternatives</a:t>
            </a:r>
          </a:p>
          <a:p>
            <a:pPr lvl="0">
              <a:buClr>
                <a:srgbClr val="00B050"/>
              </a:buClr>
              <a:buFont typeface="Wingdings" pitchFamily="2" charset="2"/>
              <a:buChar char="ü"/>
            </a:pPr>
            <a:r>
              <a:rPr lang="en-US" u="sng" dirty="0" smtClean="0"/>
              <a:t>Expansion of Tolls and Increase Local Expressway Authority Role</a:t>
            </a:r>
            <a:r>
              <a:rPr lang="en-US" dirty="0" smtClean="0"/>
              <a:t> – explore options to increase contributions by existing or new expressway and transportation authorities</a:t>
            </a:r>
          </a:p>
          <a:p>
            <a:endParaRPr lang="en-US" dirty="0"/>
          </a:p>
        </p:txBody>
      </p:sp>
      <p:grpSp>
        <p:nvGrpSpPr>
          <p:cNvPr id="4" name="Group 11"/>
          <p:cNvGrpSpPr/>
          <p:nvPr/>
        </p:nvGrpSpPr>
        <p:grpSpPr>
          <a:xfrm>
            <a:off x="0" y="6477000"/>
            <a:ext cx="4876800" cy="381000"/>
            <a:chOff x="207963" y="282575"/>
            <a:chExt cx="7369175" cy="530225"/>
          </a:xfrm>
        </p:grpSpPr>
        <p:grpSp>
          <p:nvGrpSpPr>
            <p:cNvPr id="5" name="Group 4"/>
            <p:cNvGrpSpPr>
              <a:grpSpLocks/>
            </p:cNvGrpSpPr>
            <p:nvPr/>
          </p:nvGrpSpPr>
          <p:grpSpPr bwMode="auto">
            <a:xfrm>
              <a:off x="207963" y="282575"/>
              <a:ext cx="7369174" cy="530225"/>
              <a:chOff x="330" y="308"/>
              <a:chExt cx="11586" cy="835"/>
            </a:xfrm>
          </p:grpSpPr>
          <p:sp>
            <p:nvSpPr>
              <p:cNvPr id="7"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8"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9"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6" name="Picture 5" descr="http://www.mpoac.org/images/header/mpoac_logo.gif"/>
            <p:cNvPicPr/>
            <p:nvPr/>
          </p:nvPicPr>
          <p:blipFill>
            <a:blip r:embed="rId2"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1" y="0"/>
          <a:ext cx="9144000" cy="657225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11"/>
          <p:cNvGrpSpPr/>
          <p:nvPr/>
        </p:nvGrpSpPr>
        <p:grpSpPr>
          <a:xfrm>
            <a:off x="0" y="6477000"/>
            <a:ext cx="4876800" cy="381000"/>
            <a:chOff x="207963" y="282575"/>
            <a:chExt cx="7369175" cy="530225"/>
          </a:xfrm>
        </p:grpSpPr>
        <p:grpSp>
          <p:nvGrpSpPr>
            <p:cNvPr id="4" name="Group 4"/>
            <p:cNvGrpSpPr>
              <a:grpSpLocks/>
            </p:cNvGrpSpPr>
            <p:nvPr/>
          </p:nvGrpSpPr>
          <p:grpSpPr bwMode="auto">
            <a:xfrm>
              <a:off x="207963" y="282575"/>
              <a:ext cx="7369174" cy="530225"/>
              <a:chOff x="330" y="308"/>
              <a:chExt cx="11586" cy="835"/>
            </a:xfrm>
          </p:grpSpPr>
          <p:sp>
            <p:nvSpPr>
              <p:cNvPr id="6"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7"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8"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5" name="Picture 4" descr="http://www.mpoac.org/images/header/mpoac_logo.gif"/>
            <p:cNvPicPr/>
            <p:nvPr/>
          </p:nvPicPr>
          <p:blipFill>
            <a:blip r:embed="rId4" cstate="print"/>
            <a:srcRect/>
            <a:stretch>
              <a:fillRect/>
            </a:stretch>
          </p:blipFill>
          <p:spPr bwMode="auto">
            <a:xfrm>
              <a:off x="6540848" y="282575"/>
              <a:ext cx="710711" cy="530225"/>
            </a:xfrm>
            <a:prstGeom prst="rect">
              <a:avLst/>
            </a:prstGeom>
            <a:noFill/>
            <a:ln w="9525">
              <a:noFill/>
              <a:miter lim="800000"/>
              <a:headEnd/>
              <a:tailEnd/>
            </a:ln>
          </p:spPr>
        </p:pic>
      </p:grpSp>
      <p:sp>
        <p:nvSpPr>
          <p:cNvPr id="9" name="Slide Number Placeholder 8"/>
          <p:cNvSpPr>
            <a:spLocks noGrp="1"/>
          </p:cNvSpPr>
          <p:nvPr>
            <p:ph type="sldNum" sz="quarter" idx="12"/>
          </p:nvPr>
        </p:nvSpPr>
        <p:spPr/>
        <p:txBody>
          <a:bodyPr/>
          <a:lstStyle/>
          <a:p>
            <a:fld id="{746888C8-5E37-4332-9EBA-EEDB896F08D5}" type="slidenum">
              <a:rPr lang="en-US" smtClean="0"/>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0" y="0"/>
          <a:ext cx="9144000" cy="6553200"/>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5"/>
          <p:cNvSpPr>
            <a:spLocks noChangeArrowheads="1"/>
          </p:cNvSpPr>
          <p:nvPr/>
        </p:nvSpPr>
        <p:spPr bwMode="auto">
          <a:xfrm>
            <a:off x="0" y="6477000"/>
            <a:ext cx="4876799" cy="381000"/>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nvGrpSpPr>
          <p:cNvPr id="3" name="Group 10"/>
          <p:cNvGrpSpPr/>
          <p:nvPr/>
        </p:nvGrpSpPr>
        <p:grpSpPr>
          <a:xfrm>
            <a:off x="0" y="6477000"/>
            <a:ext cx="4876800" cy="381000"/>
            <a:chOff x="207963" y="282575"/>
            <a:chExt cx="7369175" cy="530225"/>
          </a:xfrm>
        </p:grpSpPr>
        <p:grpSp>
          <p:nvGrpSpPr>
            <p:cNvPr id="5" name="Group 4"/>
            <p:cNvGrpSpPr>
              <a:grpSpLocks/>
            </p:cNvGrpSpPr>
            <p:nvPr/>
          </p:nvGrpSpPr>
          <p:grpSpPr bwMode="auto">
            <a:xfrm>
              <a:off x="207963" y="282575"/>
              <a:ext cx="7369174" cy="530225"/>
              <a:chOff x="330" y="308"/>
              <a:chExt cx="11586" cy="835"/>
            </a:xfrm>
          </p:grpSpPr>
          <p:sp>
            <p:nvSpPr>
              <p:cNvPr id="14"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5"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6"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3" name="Picture 12"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sp>
        <p:nvSpPr>
          <p:cNvPr id="10" name="Slide Number Placeholder 9"/>
          <p:cNvSpPr>
            <a:spLocks noGrp="1"/>
          </p:cNvSpPr>
          <p:nvPr>
            <p:ph type="sldNum" sz="quarter" idx="12"/>
          </p:nvPr>
        </p:nvSpPr>
        <p:spPr/>
        <p:txBody>
          <a:bodyPr/>
          <a:lstStyle/>
          <a:p>
            <a:fld id="{746888C8-5E37-4332-9EBA-EEDB896F08D5}" type="slidenum">
              <a:rPr lang="en-US" smtClean="0"/>
              <a:pPr/>
              <a:t>29</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Develop </a:t>
            </a:r>
            <a:r>
              <a:rPr lang="en-US" sz="2400" dirty="0"/>
              <a:t>l</a:t>
            </a:r>
            <a:r>
              <a:rPr lang="en-US" sz="2400" dirty="0" smtClean="0"/>
              <a:t>egislative approaches to implement a set of revenue measures that address transportation funding needs in Florida.</a:t>
            </a:r>
          </a:p>
          <a:p>
            <a:pPr>
              <a:buNone/>
            </a:pPr>
            <a:endParaRPr lang="en-US" sz="800" dirty="0" smtClean="0"/>
          </a:p>
          <a:p>
            <a:r>
              <a:rPr lang="en-US" sz="2400" dirty="0" smtClean="0"/>
              <a:t>Recommendations will focus on the identification of </a:t>
            </a:r>
            <a:r>
              <a:rPr lang="en-US" sz="2400" u="sng" dirty="0" smtClean="0"/>
              <a:t>sustainable</a:t>
            </a:r>
            <a:r>
              <a:rPr lang="en-US" sz="2400" dirty="0" smtClean="0"/>
              <a:t>, </a:t>
            </a:r>
            <a:r>
              <a:rPr lang="en-US" sz="2400" u="sng" dirty="0" smtClean="0"/>
              <a:t>innovative</a:t>
            </a:r>
            <a:r>
              <a:rPr lang="en-US" sz="2400" dirty="0" smtClean="0"/>
              <a:t> and </a:t>
            </a:r>
            <a:r>
              <a:rPr lang="en-US" sz="2400" u="sng" dirty="0" smtClean="0"/>
              <a:t>politically acceptable</a:t>
            </a:r>
            <a:r>
              <a:rPr lang="en-US" sz="2400" dirty="0" smtClean="0"/>
              <a:t> measures to assist in meeting the mobility needs for Floridians.</a:t>
            </a:r>
            <a:endParaRPr lang="en-US" sz="2400" dirty="0"/>
          </a:p>
        </p:txBody>
      </p:sp>
      <p:sp>
        <p:nvSpPr>
          <p:cNvPr id="4" name="Slide Number Placeholder 3"/>
          <p:cNvSpPr>
            <a:spLocks noGrp="1"/>
          </p:cNvSpPr>
          <p:nvPr>
            <p:ph type="sldNum" sz="quarter" idx="12"/>
          </p:nvPr>
        </p:nvSpPr>
        <p:spPr/>
        <p:txBody>
          <a:bodyPr/>
          <a:lstStyle/>
          <a:p>
            <a:fld id="{93EAFDA8-B059-4907-A325-F1439FB4CD10}" type="slidenum">
              <a:rPr lang="en-US" smtClean="0"/>
              <a:pPr/>
              <a:t>3</a:t>
            </a:fld>
            <a:endParaRPr lang="en-US" dirty="0"/>
          </a:p>
        </p:txBody>
      </p:sp>
      <p:sp>
        <p:nvSpPr>
          <p:cNvPr id="2" name="Title 1"/>
          <p:cNvSpPr>
            <a:spLocks noGrp="1"/>
          </p:cNvSpPr>
          <p:nvPr>
            <p:ph type="title"/>
          </p:nvPr>
        </p:nvSpPr>
        <p:spPr/>
        <p:txBody>
          <a:bodyPr>
            <a:normAutofit/>
          </a:bodyPr>
          <a:lstStyle/>
          <a:p>
            <a:r>
              <a:rPr lang="en-US" dirty="0" smtClean="0"/>
              <a:t>Purpose</a:t>
            </a:r>
            <a:endParaRPr lang="en-US" dirty="0"/>
          </a:p>
        </p:txBody>
      </p:sp>
      <p:grpSp>
        <p:nvGrpSpPr>
          <p:cNvPr id="5" name="Group 11"/>
          <p:cNvGrpSpPr/>
          <p:nvPr/>
        </p:nvGrpSpPr>
        <p:grpSpPr>
          <a:xfrm>
            <a:off x="0" y="6477000"/>
            <a:ext cx="4876800" cy="381000"/>
            <a:chOff x="207963" y="282575"/>
            <a:chExt cx="7369175" cy="530225"/>
          </a:xfrm>
        </p:grpSpPr>
        <p:grpSp>
          <p:nvGrpSpPr>
            <p:cNvPr id="6" name="Group 4"/>
            <p:cNvGrpSpPr>
              <a:grpSpLocks/>
            </p:cNvGrpSpPr>
            <p:nvPr/>
          </p:nvGrpSpPr>
          <p:grpSpPr bwMode="auto">
            <a:xfrm>
              <a:off x="207963" y="282575"/>
              <a:ext cx="7369174" cy="530225"/>
              <a:chOff x="330" y="308"/>
              <a:chExt cx="11586" cy="835"/>
            </a:xfrm>
          </p:grpSpPr>
          <p:sp>
            <p:nvSpPr>
              <p:cNvPr id="14"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5"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6"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3" name="Picture 12" descr="http://www.mpoac.org/images/header/mpoac_logo.gif"/>
            <p:cNvPicPr/>
            <p:nvPr/>
          </p:nvPicPr>
          <p:blipFill>
            <a:blip r:embed="rId2"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81000" y="1219200"/>
            <a:ext cx="8229600" cy="639762"/>
          </a:xfrm>
        </p:spPr>
        <p:txBody>
          <a:bodyPr>
            <a:noAutofit/>
          </a:bodyPr>
          <a:lstStyle/>
          <a:p>
            <a:r>
              <a:rPr lang="en-US" sz="3200" dirty="0" smtClean="0"/>
              <a:t>Summary of Revenue Yields - $millions</a:t>
            </a:r>
            <a:br>
              <a:rPr lang="en-US" sz="3200" dirty="0" smtClean="0"/>
            </a:br>
            <a:r>
              <a:rPr lang="en-US" sz="3200" dirty="0" smtClean="0"/>
              <a:t>Recommended uses for new, incremental funds</a:t>
            </a:r>
            <a:br>
              <a:rPr lang="en-US" sz="3200" dirty="0" smtClean="0"/>
            </a:br>
            <a:endParaRPr lang="en-US" sz="3200" dirty="0"/>
          </a:p>
        </p:txBody>
      </p:sp>
      <p:graphicFrame>
        <p:nvGraphicFramePr>
          <p:cNvPr id="12" name="Content Placeholder 11"/>
          <p:cNvGraphicFramePr>
            <a:graphicFrameLocks noGrp="1"/>
          </p:cNvGraphicFramePr>
          <p:nvPr>
            <p:ph idx="1"/>
          </p:nvPr>
        </p:nvGraphicFramePr>
        <p:xfrm>
          <a:off x="381000" y="2590800"/>
          <a:ext cx="8229600" cy="176149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algn="ctr" fontAlgn="b"/>
                      <a:r>
                        <a:rPr lang="en-US" sz="2000" b="1" i="0" u="none" strike="noStrike" dirty="0">
                          <a:solidFill>
                            <a:schemeClr val="bg1"/>
                          </a:solidFill>
                          <a:latin typeface="Calibri"/>
                        </a:rPr>
                        <a:t>Revenue Option</a:t>
                      </a:r>
                    </a:p>
                  </a:txBody>
                  <a:tcPr marL="9525" marR="9525" marT="9525" marB="0" anchor="ctr"/>
                </a:tc>
                <a:tc>
                  <a:txBody>
                    <a:bodyPr/>
                    <a:lstStyle/>
                    <a:p>
                      <a:pPr algn="ctr" fontAlgn="b"/>
                      <a:r>
                        <a:rPr lang="en-US" sz="2000" b="1" i="0" u="none" strike="noStrike" dirty="0">
                          <a:solidFill>
                            <a:schemeClr val="bg1"/>
                          </a:solidFill>
                          <a:latin typeface="Calibri"/>
                        </a:rPr>
                        <a:t>8 yr Total</a:t>
                      </a:r>
                    </a:p>
                  </a:txBody>
                  <a:tcPr marL="9525" marR="9525" marT="9525" marB="0" anchor="ctr"/>
                </a:tc>
                <a:tc>
                  <a:txBody>
                    <a:bodyPr/>
                    <a:lstStyle/>
                    <a:p>
                      <a:pPr algn="ctr" fontAlgn="b"/>
                      <a:r>
                        <a:rPr lang="en-US" sz="2000" b="1" i="0" u="none" strike="noStrike" dirty="0" smtClean="0">
                          <a:solidFill>
                            <a:schemeClr val="bg1"/>
                          </a:solidFill>
                          <a:latin typeface="Calibri"/>
                        </a:rPr>
                        <a:t>Annual Average</a:t>
                      </a:r>
                      <a:endParaRPr lang="en-US" sz="2000" b="1" i="0" u="none" strike="noStrike" dirty="0">
                        <a:solidFill>
                          <a:schemeClr val="bg1"/>
                        </a:solidFill>
                        <a:latin typeface="Calibri"/>
                      </a:endParaRPr>
                    </a:p>
                  </a:txBody>
                  <a:tcPr marL="9525" marR="9525" marT="9525" marB="0" anchor="ctr"/>
                </a:tc>
              </a:tr>
              <a:tr h="370840">
                <a:tc>
                  <a:txBody>
                    <a:bodyPr/>
                    <a:lstStyle/>
                    <a:p>
                      <a:pPr algn="l" fontAlgn="b"/>
                      <a:r>
                        <a:rPr lang="en-US" sz="1800" b="0" i="0" u="none" strike="noStrike" dirty="0" smtClean="0">
                          <a:solidFill>
                            <a:srgbClr val="000000"/>
                          </a:solidFill>
                          <a:latin typeface="Calibri"/>
                        </a:rPr>
                        <a:t> Fund Regional Transportation </a:t>
                      </a:r>
                      <a:r>
                        <a:rPr lang="en-US" sz="1800" b="0" i="0" u="none" strike="noStrike" dirty="0">
                          <a:solidFill>
                            <a:srgbClr val="000000"/>
                          </a:solidFill>
                          <a:latin typeface="Calibri"/>
                        </a:rPr>
                        <a:t>Financing </a:t>
                      </a:r>
                      <a:r>
                        <a:rPr lang="en-US" sz="1800" b="0" i="0" u="none" strike="noStrike" dirty="0" smtClean="0">
                          <a:solidFill>
                            <a:srgbClr val="000000"/>
                          </a:solidFill>
                          <a:latin typeface="Calibri"/>
                        </a:rPr>
                        <a:t>Authorities @ $100mill</a:t>
                      </a:r>
                      <a:r>
                        <a:rPr lang="en-US" sz="1800" b="0" i="0" u="none" strike="noStrike" dirty="0">
                          <a:solidFill>
                            <a:srgbClr val="000000"/>
                          </a:solidFill>
                          <a:latin typeface="Calibri"/>
                        </a:rPr>
                        <a:t>/ yr</a:t>
                      </a:r>
                    </a:p>
                  </a:txBody>
                  <a:tcPr marL="9525" marR="9525" marT="9525" marB="0" anchor="b"/>
                </a:tc>
                <a:tc>
                  <a:txBody>
                    <a:bodyPr/>
                    <a:lstStyle/>
                    <a:p>
                      <a:pPr algn="r" fontAlgn="b"/>
                      <a:r>
                        <a:rPr lang="en-US" sz="1800" b="0" i="0" u="none" strike="noStrike" dirty="0">
                          <a:solidFill>
                            <a:srgbClr val="000000"/>
                          </a:solidFill>
                          <a:latin typeface="Calibri"/>
                        </a:rPr>
                        <a:t>3200.0</a:t>
                      </a:r>
                    </a:p>
                  </a:txBody>
                  <a:tcPr marL="9525" marR="9525" marT="9525" marB="0" anchor="b"/>
                </a:tc>
                <a:tc>
                  <a:txBody>
                    <a:bodyPr/>
                    <a:lstStyle/>
                    <a:p>
                      <a:pPr algn="r" fontAlgn="b"/>
                      <a:r>
                        <a:rPr lang="en-US" sz="1800" b="0" i="0" u="none" strike="noStrike" dirty="0">
                          <a:solidFill>
                            <a:srgbClr val="000000"/>
                          </a:solidFill>
                          <a:latin typeface="Calibri"/>
                        </a:rPr>
                        <a:t>400.0</a:t>
                      </a:r>
                    </a:p>
                  </a:txBody>
                  <a:tcPr marL="9525" marR="9525" marT="9525" marB="0" anchor="b"/>
                </a:tc>
              </a:tr>
              <a:tr h="370840">
                <a:tc>
                  <a:txBody>
                    <a:bodyPr/>
                    <a:lstStyle/>
                    <a:p>
                      <a:pPr algn="l" fontAlgn="b"/>
                      <a:r>
                        <a:rPr lang="en-US" sz="1800" b="0" i="0" u="none" strike="noStrike" dirty="0" smtClean="0">
                          <a:solidFill>
                            <a:srgbClr val="000000"/>
                          </a:solidFill>
                          <a:latin typeface="Calibri"/>
                        </a:rPr>
                        <a:t>Fund $100 </a:t>
                      </a:r>
                      <a:r>
                        <a:rPr lang="en-US" sz="1800" b="0" i="0" u="none" strike="noStrike" dirty="0">
                          <a:solidFill>
                            <a:srgbClr val="000000"/>
                          </a:solidFill>
                          <a:latin typeface="Calibri"/>
                        </a:rPr>
                        <a:t>mill in new toll </a:t>
                      </a:r>
                      <a:r>
                        <a:rPr lang="en-US" sz="1800" b="0" i="0" u="none" strike="noStrike" dirty="0" smtClean="0">
                          <a:solidFill>
                            <a:srgbClr val="000000"/>
                          </a:solidFill>
                          <a:latin typeface="Calibri"/>
                        </a:rPr>
                        <a:t>projects/ year</a:t>
                      </a:r>
                      <a:endParaRPr lang="en-US" sz="1800" b="0" i="0" u="none" strike="noStrike" dirty="0">
                        <a:solidFill>
                          <a:srgbClr val="000000"/>
                        </a:solidFill>
                        <a:latin typeface="Calibri"/>
                      </a:endParaRPr>
                    </a:p>
                  </a:txBody>
                  <a:tcPr marL="9525" marR="9525" marT="9525" marB="0" anchor="b"/>
                </a:tc>
                <a:tc>
                  <a:txBody>
                    <a:bodyPr/>
                    <a:lstStyle/>
                    <a:p>
                      <a:pPr algn="r" fontAlgn="b"/>
                      <a:r>
                        <a:rPr lang="en-US" sz="1800" b="0" i="0" u="none" strike="noStrike" dirty="0">
                          <a:solidFill>
                            <a:srgbClr val="000000"/>
                          </a:solidFill>
                          <a:latin typeface="Calibri"/>
                        </a:rPr>
                        <a:t>2450.0</a:t>
                      </a:r>
                    </a:p>
                  </a:txBody>
                  <a:tcPr marL="9525" marR="9525" marT="9525" marB="0" anchor="b"/>
                </a:tc>
                <a:tc>
                  <a:txBody>
                    <a:bodyPr/>
                    <a:lstStyle/>
                    <a:p>
                      <a:pPr algn="r" fontAlgn="b"/>
                      <a:r>
                        <a:rPr lang="en-US" sz="1800" b="0" i="0" u="none" strike="noStrike" dirty="0">
                          <a:solidFill>
                            <a:srgbClr val="000000"/>
                          </a:solidFill>
                          <a:latin typeface="Calibri"/>
                        </a:rPr>
                        <a:t>306.3</a:t>
                      </a:r>
                    </a:p>
                  </a:txBody>
                  <a:tcPr marL="9525" marR="9525" marT="9525" marB="0" anchor="b"/>
                </a:tc>
              </a:tr>
            </a:tbl>
          </a:graphicData>
        </a:graphic>
      </p:graphicFrame>
      <p:grpSp>
        <p:nvGrpSpPr>
          <p:cNvPr id="2" name="Group 11"/>
          <p:cNvGrpSpPr/>
          <p:nvPr/>
        </p:nvGrpSpPr>
        <p:grpSpPr>
          <a:xfrm>
            <a:off x="0" y="6477000"/>
            <a:ext cx="4876800" cy="381000"/>
            <a:chOff x="207963" y="282575"/>
            <a:chExt cx="7369175" cy="530225"/>
          </a:xfrm>
        </p:grpSpPr>
        <p:grpSp>
          <p:nvGrpSpPr>
            <p:cNvPr id="3" name="Group 4"/>
            <p:cNvGrpSpPr>
              <a:grpSpLocks/>
            </p:cNvGrpSpPr>
            <p:nvPr/>
          </p:nvGrpSpPr>
          <p:grpSpPr bwMode="auto">
            <a:xfrm>
              <a:off x="207963" y="282575"/>
              <a:ext cx="7369174" cy="530225"/>
              <a:chOff x="330" y="308"/>
              <a:chExt cx="11586" cy="835"/>
            </a:xfrm>
          </p:grpSpPr>
          <p:sp>
            <p:nvSpPr>
              <p:cNvPr id="16"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7"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8"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5" name="Picture 14" descr="http://www.mpoac.org/images/header/mpoac_logo.gif"/>
            <p:cNvPicPr/>
            <p:nvPr/>
          </p:nvPicPr>
          <p:blipFill>
            <a:blip r:embed="rId2"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dirty="0" smtClean="0"/>
              <a:t>New/ additional revenue sources</a:t>
            </a:r>
            <a:endParaRPr lang="en-US" dirty="0"/>
          </a:p>
        </p:txBody>
      </p:sp>
      <p:sp>
        <p:nvSpPr>
          <p:cNvPr id="8" name="Content Placeholder 7"/>
          <p:cNvSpPr>
            <a:spLocks noGrp="1"/>
          </p:cNvSpPr>
          <p:nvPr>
            <p:ph idx="1"/>
          </p:nvPr>
        </p:nvSpPr>
        <p:spPr/>
        <p:txBody>
          <a:bodyPr>
            <a:normAutofit fontScale="77500" lnSpcReduction="20000"/>
          </a:bodyPr>
          <a:lstStyle/>
          <a:p>
            <a:pPr>
              <a:buClr>
                <a:srgbClr val="00B050"/>
              </a:buClr>
              <a:buFont typeface="Wingdings" pitchFamily="2" charset="2"/>
              <a:buChar char="ü"/>
            </a:pPr>
            <a:r>
              <a:rPr lang="en-US" u="sng" dirty="0" smtClean="0"/>
              <a:t>Fuel Tax </a:t>
            </a:r>
            <a:r>
              <a:rPr lang="en-US" dirty="0" smtClean="0"/>
              <a:t>– examine various levels </a:t>
            </a:r>
          </a:p>
          <a:p>
            <a:pPr lvl="0"/>
            <a:r>
              <a:rPr lang="en-US" u="sng" dirty="0" smtClean="0"/>
              <a:t>Vehicle Sales Tax </a:t>
            </a:r>
            <a:r>
              <a:rPr lang="en-US" dirty="0" smtClean="0"/>
              <a:t>– currently not going to STTF.  Research various levels to the Trust Fund</a:t>
            </a:r>
          </a:p>
          <a:p>
            <a:pPr>
              <a:buClr>
                <a:srgbClr val="00B050"/>
              </a:buClr>
              <a:buFont typeface="Wingdings" pitchFamily="2" charset="2"/>
              <a:buChar char="ü"/>
            </a:pPr>
            <a:r>
              <a:rPr lang="en-US" u="sng" dirty="0" smtClean="0"/>
              <a:t>Sales Tax on Motor Fuels </a:t>
            </a:r>
            <a:r>
              <a:rPr lang="en-US" dirty="0" smtClean="0"/>
              <a:t>- research replacing cents per gallon state fuel tax with a percentage tax including a “floor“</a:t>
            </a:r>
          </a:p>
          <a:p>
            <a:pPr>
              <a:buClr>
                <a:srgbClr val="00B050"/>
              </a:buClr>
              <a:buFont typeface="Wingdings" pitchFamily="2" charset="2"/>
              <a:buChar char="ü"/>
            </a:pPr>
            <a:r>
              <a:rPr lang="en-US" u="sng" dirty="0" smtClean="0"/>
              <a:t>Establish a 5 cent diesel fuel tax in each county </a:t>
            </a:r>
            <a:r>
              <a:rPr lang="en-US" dirty="0" smtClean="0"/>
              <a:t>(the 1 to 5 cent local option tax) for the purpose of investments in projects to enhance commercial traffic</a:t>
            </a:r>
          </a:p>
          <a:p>
            <a:pPr lvl="0"/>
            <a:r>
              <a:rPr lang="en-US" u="sng" dirty="0" smtClean="0"/>
              <a:t>Sales Tax on Motor Vehicle Parts/ Accessories </a:t>
            </a:r>
            <a:r>
              <a:rPr lang="en-US" dirty="0" smtClean="0"/>
              <a:t>– investigate revenue potential of assessing or dedicating an existing portion of sales tax on vehicle related goods and services to the STTF</a:t>
            </a:r>
          </a:p>
          <a:p>
            <a:endParaRPr lang="en-US" dirty="0" smtClean="0"/>
          </a:p>
          <a:p>
            <a:pPr lvl="0"/>
            <a:endParaRPr lang="en-US" dirty="0" smtClean="0"/>
          </a:p>
          <a:p>
            <a:endParaRPr lang="en-US" dirty="0"/>
          </a:p>
        </p:txBody>
      </p:sp>
      <p:grpSp>
        <p:nvGrpSpPr>
          <p:cNvPr id="9" name="Group 11"/>
          <p:cNvGrpSpPr/>
          <p:nvPr/>
        </p:nvGrpSpPr>
        <p:grpSpPr>
          <a:xfrm>
            <a:off x="0" y="6477000"/>
            <a:ext cx="4876800" cy="381000"/>
            <a:chOff x="207963" y="282575"/>
            <a:chExt cx="7369175" cy="530225"/>
          </a:xfrm>
        </p:grpSpPr>
        <p:grpSp>
          <p:nvGrpSpPr>
            <p:cNvPr id="10" name="Group 4"/>
            <p:cNvGrpSpPr>
              <a:grpSpLocks/>
            </p:cNvGrpSpPr>
            <p:nvPr/>
          </p:nvGrpSpPr>
          <p:grpSpPr bwMode="auto">
            <a:xfrm>
              <a:off x="207963" y="282575"/>
              <a:ext cx="7369174" cy="530225"/>
              <a:chOff x="330" y="308"/>
              <a:chExt cx="11586" cy="835"/>
            </a:xfrm>
          </p:grpSpPr>
          <p:sp>
            <p:nvSpPr>
              <p:cNvPr id="12"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3"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4"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1" name="Picture 10" descr="http://www.mpoac.org/images/header/mpoac_logo.gif"/>
            <p:cNvPicPr/>
            <p:nvPr/>
          </p:nvPicPr>
          <p:blipFill>
            <a:blip r:embed="rId2"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hart 12"/>
          <p:cNvGraphicFramePr>
            <a:graphicFrameLocks noGrp="1"/>
          </p:cNvGraphicFramePr>
          <p:nvPr/>
        </p:nvGraphicFramePr>
        <p:xfrm>
          <a:off x="381000" y="609600"/>
          <a:ext cx="8382000" cy="5899220"/>
        </p:xfrm>
        <a:graphic>
          <a:graphicData uri="http://schemas.openxmlformats.org/drawingml/2006/chart">
            <c:chart xmlns:c="http://schemas.openxmlformats.org/drawingml/2006/chart" xmlns:r="http://schemas.openxmlformats.org/officeDocument/2006/relationships" r:id="rId2"/>
          </a:graphicData>
        </a:graphic>
      </p:graphicFrame>
      <p:sp>
        <p:nvSpPr>
          <p:cNvPr id="3" name="Title 2"/>
          <p:cNvSpPr>
            <a:spLocks noGrp="1"/>
          </p:cNvSpPr>
          <p:nvPr>
            <p:ph type="title"/>
          </p:nvPr>
        </p:nvSpPr>
        <p:spPr>
          <a:xfrm>
            <a:off x="533400" y="0"/>
            <a:ext cx="8229600" cy="762000"/>
          </a:xfrm>
        </p:spPr>
        <p:txBody>
          <a:bodyPr>
            <a:normAutofit/>
          </a:bodyPr>
          <a:lstStyle/>
          <a:p>
            <a:r>
              <a:rPr lang="en-US" sz="2000" dirty="0" smtClean="0"/>
              <a:t>1.a – 1.c Fuel Tax Options</a:t>
            </a:r>
            <a:endParaRPr lang="en-US" sz="2000" dirty="0"/>
          </a:p>
        </p:txBody>
      </p:sp>
      <p:grpSp>
        <p:nvGrpSpPr>
          <p:cNvPr id="15" name="Group 11"/>
          <p:cNvGrpSpPr/>
          <p:nvPr/>
        </p:nvGrpSpPr>
        <p:grpSpPr>
          <a:xfrm>
            <a:off x="0" y="6477000"/>
            <a:ext cx="4876800" cy="381000"/>
            <a:chOff x="207963" y="282575"/>
            <a:chExt cx="7369175" cy="530225"/>
          </a:xfrm>
        </p:grpSpPr>
        <p:grpSp>
          <p:nvGrpSpPr>
            <p:cNvPr id="16" name="Group 4"/>
            <p:cNvGrpSpPr>
              <a:grpSpLocks/>
            </p:cNvGrpSpPr>
            <p:nvPr/>
          </p:nvGrpSpPr>
          <p:grpSpPr bwMode="auto">
            <a:xfrm>
              <a:off x="207963" y="282575"/>
              <a:ext cx="7369174" cy="530225"/>
              <a:chOff x="330" y="308"/>
              <a:chExt cx="11586" cy="835"/>
            </a:xfrm>
          </p:grpSpPr>
          <p:sp>
            <p:nvSpPr>
              <p:cNvPr id="18"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9"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20"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7" name="Picture 16"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sp>
        <p:nvSpPr>
          <p:cNvPr id="14" name="Oval 13"/>
          <p:cNvSpPr/>
          <p:nvPr/>
        </p:nvSpPr>
        <p:spPr>
          <a:xfrm>
            <a:off x="1981200" y="6172200"/>
            <a:ext cx="51054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1"/>
          <p:cNvGrpSpPr/>
          <p:nvPr/>
        </p:nvGrpSpPr>
        <p:grpSpPr>
          <a:xfrm>
            <a:off x="0" y="6477000"/>
            <a:ext cx="4876800" cy="381000"/>
            <a:chOff x="207963" y="282575"/>
            <a:chExt cx="7369175" cy="530225"/>
          </a:xfrm>
        </p:grpSpPr>
        <p:grpSp>
          <p:nvGrpSpPr>
            <p:cNvPr id="4" name="Group 4"/>
            <p:cNvGrpSpPr>
              <a:grpSpLocks/>
            </p:cNvGrpSpPr>
            <p:nvPr/>
          </p:nvGrpSpPr>
          <p:grpSpPr bwMode="auto">
            <a:xfrm>
              <a:off x="207963" y="282575"/>
              <a:ext cx="7369174" cy="530225"/>
              <a:chOff x="330" y="308"/>
              <a:chExt cx="11586" cy="835"/>
            </a:xfrm>
          </p:grpSpPr>
          <p:sp>
            <p:nvSpPr>
              <p:cNvPr id="7"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REVENUE STUDY ADVISORY COMMITTEE</a:t>
                </a:r>
                <a:endParaRPr kumimoji="0" lang="en-US" sz="1800" b="0" i="0" u="none" strike="noStrike" cap="none" normalizeH="0" baseline="0" dirty="0" smtClean="0">
                  <a:ln>
                    <a:noFill/>
                  </a:ln>
                  <a:solidFill>
                    <a:schemeClr val="tx1"/>
                  </a:solidFill>
                  <a:effectLst/>
                  <a:latin typeface="Arial" pitchFamily="34" charset="0"/>
                </a:endParaRPr>
              </a:p>
            </p:txBody>
          </p:sp>
          <p:sp>
            <p:nvSpPr>
              <p:cNvPr id="8"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9"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6" name="Picture 5" descr="http://www.mpoac.org/images/header/mpoac_logo.gif"/>
            <p:cNvPicPr/>
            <p:nvPr/>
          </p:nvPicPr>
          <p:blipFill>
            <a:blip r:embed="rId2" cstate="print"/>
            <a:srcRect/>
            <a:stretch>
              <a:fillRect/>
            </a:stretch>
          </p:blipFill>
          <p:spPr bwMode="auto">
            <a:xfrm>
              <a:off x="6540848" y="282575"/>
              <a:ext cx="710711" cy="530225"/>
            </a:xfrm>
            <a:prstGeom prst="rect">
              <a:avLst/>
            </a:prstGeom>
            <a:noFill/>
            <a:ln w="9525">
              <a:noFill/>
              <a:miter lim="800000"/>
              <a:headEnd/>
              <a:tailEnd/>
            </a:ln>
          </p:spPr>
        </p:pic>
      </p:grpSp>
      <p:graphicFrame>
        <p:nvGraphicFramePr>
          <p:cNvPr id="3" name="Chart 2"/>
          <p:cNvGraphicFramePr>
            <a:graphicFrameLocks noGrp="1"/>
          </p:cNvGraphicFramePr>
          <p:nvPr/>
        </p:nvGraphicFramePr>
        <p:xfrm>
          <a:off x="0" y="0"/>
          <a:ext cx="9144000" cy="6858000"/>
        </p:xfrm>
        <a:graphic>
          <a:graphicData uri="http://schemas.openxmlformats.org/drawingml/2006/chart">
            <c:chart xmlns:c="http://schemas.openxmlformats.org/drawingml/2006/chart" xmlns:r="http://schemas.openxmlformats.org/officeDocument/2006/relationships" r:id="rId3"/>
          </a:graphicData>
        </a:graphic>
      </p:graphicFrame>
      <p:sp>
        <p:nvSpPr>
          <p:cNvPr id="10" name="Slide Number Placeholder 9"/>
          <p:cNvSpPr>
            <a:spLocks noGrp="1"/>
          </p:cNvSpPr>
          <p:nvPr>
            <p:ph type="sldNum" sz="quarter" idx="12"/>
          </p:nvPr>
        </p:nvSpPr>
        <p:spPr/>
        <p:txBody>
          <a:bodyPr/>
          <a:lstStyle/>
          <a:p>
            <a:fld id="{746888C8-5E37-4332-9EBA-EEDB896F08D5}" type="slidenum">
              <a:rPr lang="en-US" smtClean="0"/>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noGrp="1"/>
          </p:cNvGraphicFramePr>
          <p:nvPr/>
        </p:nvGraphicFramePr>
        <p:xfrm>
          <a:off x="0" y="0"/>
          <a:ext cx="9144000" cy="6400800"/>
        </p:xfrm>
        <a:graphic>
          <a:graphicData uri="http://schemas.openxmlformats.org/drawingml/2006/chart">
            <c:chart xmlns:c="http://schemas.openxmlformats.org/drawingml/2006/chart" xmlns:r="http://schemas.openxmlformats.org/officeDocument/2006/relationships" r:id="rId3"/>
          </a:graphicData>
        </a:graphic>
      </p:graphicFrame>
      <p:sp>
        <p:nvSpPr>
          <p:cNvPr id="10" name="Slide Number Placeholder 9"/>
          <p:cNvSpPr>
            <a:spLocks noGrp="1"/>
          </p:cNvSpPr>
          <p:nvPr>
            <p:ph type="sldNum" sz="quarter" idx="12"/>
          </p:nvPr>
        </p:nvSpPr>
        <p:spPr/>
        <p:txBody>
          <a:bodyPr/>
          <a:lstStyle/>
          <a:p>
            <a:fld id="{746888C8-5E37-4332-9EBA-EEDB896F08D5}" type="slidenum">
              <a:rPr lang="en-US" smtClean="0"/>
              <a:pPr/>
              <a:t>34</a:t>
            </a:fld>
            <a:endParaRPr lang="en-US" dirty="0"/>
          </a:p>
        </p:txBody>
      </p:sp>
      <p:grpSp>
        <p:nvGrpSpPr>
          <p:cNvPr id="11" name="Group 11"/>
          <p:cNvGrpSpPr/>
          <p:nvPr/>
        </p:nvGrpSpPr>
        <p:grpSpPr>
          <a:xfrm>
            <a:off x="0" y="6477000"/>
            <a:ext cx="4876800" cy="381000"/>
            <a:chOff x="207963" y="282575"/>
            <a:chExt cx="7369175" cy="530225"/>
          </a:xfrm>
        </p:grpSpPr>
        <p:grpSp>
          <p:nvGrpSpPr>
            <p:cNvPr id="12" name="Group 4"/>
            <p:cNvGrpSpPr>
              <a:grpSpLocks/>
            </p:cNvGrpSpPr>
            <p:nvPr/>
          </p:nvGrpSpPr>
          <p:grpSpPr bwMode="auto">
            <a:xfrm>
              <a:off x="207963" y="282575"/>
              <a:ext cx="7369174" cy="530225"/>
              <a:chOff x="330" y="308"/>
              <a:chExt cx="11586" cy="835"/>
            </a:xfrm>
          </p:grpSpPr>
          <p:sp>
            <p:nvSpPr>
              <p:cNvPr id="14"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5"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6"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3" name="Picture 12" descr="http://www.mpoac.org/images/header/mpoac_logo.gif"/>
            <p:cNvPicPr/>
            <p:nvPr/>
          </p:nvPicPr>
          <p:blipFill>
            <a:blip r:embed="rId4"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noGrp="1"/>
          </p:cNvGraphicFramePr>
          <p:nvPr/>
        </p:nvGraphicFramePr>
        <p:xfrm>
          <a:off x="0" y="228600"/>
          <a:ext cx="8991600" cy="6284799"/>
        </p:xfrm>
        <a:graphic>
          <a:graphicData uri="http://schemas.openxmlformats.org/drawingml/2006/chart">
            <c:chart xmlns:c="http://schemas.openxmlformats.org/drawingml/2006/chart" xmlns:r="http://schemas.openxmlformats.org/officeDocument/2006/relationships" r:id="rId2"/>
          </a:graphicData>
        </a:graphic>
      </p:graphicFrame>
      <p:sp>
        <p:nvSpPr>
          <p:cNvPr id="10" name="Slide Number Placeholder 9"/>
          <p:cNvSpPr>
            <a:spLocks noGrp="1"/>
          </p:cNvSpPr>
          <p:nvPr>
            <p:ph type="sldNum" sz="quarter" idx="12"/>
          </p:nvPr>
        </p:nvSpPr>
        <p:spPr/>
        <p:txBody>
          <a:bodyPr/>
          <a:lstStyle/>
          <a:p>
            <a:fld id="{746888C8-5E37-4332-9EBA-EEDB896F08D5}" type="slidenum">
              <a:rPr lang="en-US" smtClean="0"/>
              <a:pPr/>
              <a:t>35</a:t>
            </a:fld>
            <a:endParaRPr lang="en-US" dirty="0"/>
          </a:p>
        </p:txBody>
      </p:sp>
      <p:grpSp>
        <p:nvGrpSpPr>
          <p:cNvPr id="11" name="Group 11"/>
          <p:cNvGrpSpPr/>
          <p:nvPr/>
        </p:nvGrpSpPr>
        <p:grpSpPr>
          <a:xfrm>
            <a:off x="0" y="6477000"/>
            <a:ext cx="4876800" cy="381000"/>
            <a:chOff x="207963" y="282575"/>
            <a:chExt cx="7369175" cy="530225"/>
          </a:xfrm>
        </p:grpSpPr>
        <p:grpSp>
          <p:nvGrpSpPr>
            <p:cNvPr id="12" name="Group 4"/>
            <p:cNvGrpSpPr>
              <a:grpSpLocks/>
            </p:cNvGrpSpPr>
            <p:nvPr/>
          </p:nvGrpSpPr>
          <p:grpSpPr bwMode="auto">
            <a:xfrm>
              <a:off x="207963" y="282575"/>
              <a:ext cx="7369174" cy="530225"/>
              <a:chOff x="330" y="308"/>
              <a:chExt cx="11586" cy="835"/>
            </a:xfrm>
          </p:grpSpPr>
          <p:sp>
            <p:nvSpPr>
              <p:cNvPr id="14"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5"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6"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3" name="Picture 12"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3EAFDA8-B059-4907-A325-F1439FB4CD10}" type="slidenum">
              <a:rPr lang="en-US" smtClean="0"/>
              <a:pPr/>
              <a:t>36</a:t>
            </a:fld>
            <a:endParaRPr lang="en-US"/>
          </a:p>
        </p:txBody>
      </p:sp>
      <p:graphicFrame>
        <p:nvGraphicFramePr>
          <p:cNvPr id="5" name="Chart 4"/>
          <p:cNvGraphicFramePr>
            <a:graphicFrameLocks noGrp="1"/>
          </p:cNvGraphicFramePr>
          <p:nvPr/>
        </p:nvGraphicFramePr>
        <p:xfrm>
          <a:off x="0" y="0"/>
          <a:ext cx="9144000" cy="6553200"/>
        </p:xfrm>
        <a:graphic>
          <a:graphicData uri="http://schemas.openxmlformats.org/drawingml/2006/chart">
            <c:chart xmlns:c="http://schemas.openxmlformats.org/drawingml/2006/chart" xmlns:r="http://schemas.openxmlformats.org/officeDocument/2006/relationships" r:id="rId2"/>
          </a:graphicData>
        </a:graphic>
      </p:graphicFrame>
      <p:grpSp>
        <p:nvGrpSpPr>
          <p:cNvPr id="2" name="Group 11"/>
          <p:cNvGrpSpPr/>
          <p:nvPr/>
        </p:nvGrpSpPr>
        <p:grpSpPr>
          <a:xfrm>
            <a:off x="0" y="6477000"/>
            <a:ext cx="4876800" cy="381000"/>
            <a:chOff x="207963" y="282575"/>
            <a:chExt cx="7369175" cy="530225"/>
          </a:xfrm>
        </p:grpSpPr>
        <p:grpSp>
          <p:nvGrpSpPr>
            <p:cNvPr id="3" name="Group 4"/>
            <p:cNvGrpSpPr>
              <a:grpSpLocks/>
            </p:cNvGrpSpPr>
            <p:nvPr/>
          </p:nvGrpSpPr>
          <p:grpSpPr bwMode="auto">
            <a:xfrm>
              <a:off x="207963" y="282575"/>
              <a:ext cx="7369174" cy="530225"/>
              <a:chOff x="330" y="308"/>
              <a:chExt cx="11586" cy="835"/>
            </a:xfrm>
          </p:grpSpPr>
          <p:sp>
            <p:nvSpPr>
              <p:cNvPr id="15"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6"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7"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4" name="Picture 13"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04800" y="990600"/>
            <a:ext cx="8229600" cy="639762"/>
          </a:xfrm>
        </p:spPr>
        <p:txBody>
          <a:bodyPr>
            <a:noAutofit/>
          </a:bodyPr>
          <a:lstStyle/>
          <a:p>
            <a:r>
              <a:rPr lang="en-US" sz="3200" dirty="0" smtClean="0"/>
              <a:t>Summary of Revenue Yields - $millions</a:t>
            </a:r>
            <a:br>
              <a:rPr lang="en-US" sz="3200" dirty="0" smtClean="0"/>
            </a:br>
            <a:r>
              <a:rPr lang="en-US" sz="3200" dirty="0" smtClean="0"/>
              <a:t>New/ additional revenue sources</a:t>
            </a:r>
            <a:endParaRPr lang="en-US" sz="3200" dirty="0"/>
          </a:p>
        </p:txBody>
      </p:sp>
      <p:graphicFrame>
        <p:nvGraphicFramePr>
          <p:cNvPr id="12" name="Content Placeholder 11"/>
          <p:cNvGraphicFramePr>
            <a:graphicFrameLocks noGrp="1"/>
          </p:cNvGraphicFramePr>
          <p:nvPr>
            <p:ph idx="1"/>
          </p:nvPr>
        </p:nvGraphicFramePr>
        <p:xfrm>
          <a:off x="304800" y="2590800"/>
          <a:ext cx="8229600" cy="2593975"/>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algn="ctr" fontAlgn="b"/>
                      <a:r>
                        <a:rPr lang="en-US" sz="2000" b="1" i="0" u="none" strike="noStrike" dirty="0">
                          <a:solidFill>
                            <a:schemeClr val="bg1"/>
                          </a:solidFill>
                          <a:latin typeface="Calibri"/>
                        </a:rPr>
                        <a:t>Revenue Option</a:t>
                      </a:r>
                    </a:p>
                  </a:txBody>
                  <a:tcPr marL="9525" marR="9525" marT="9525" marB="0" anchor="ctr"/>
                </a:tc>
                <a:tc>
                  <a:txBody>
                    <a:bodyPr/>
                    <a:lstStyle/>
                    <a:p>
                      <a:pPr algn="ctr" fontAlgn="b"/>
                      <a:r>
                        <a:rPr lang="en-US" sz="2000" b="1" i="0" u="none" strike="noStrike" dirty="0">
                          <a:solidFill>
                            <a:schemeClr val="bg1"/>
                          </a:solidFill>
                          <a:latin typeface="Calibri"/>
                        </a:rPr>
                        <a:t>8 yr Total</a:t>
                      </a:r>
                    </a:p>
                  </a:txBody>
                  <a:tcPr marL="9525" marR="9525" marT="9525" marB="0" anchor="ctr"/>
                </a:tc>
                <a:tc>
                  <a:txBody>
                    <a:bodyPr/>
                    <a:lstStyle/>
                    <a:p>
                      <a:pPr algn="ctr" fontAlgn="b"/>
                      <a:r>
                        <a:rPr lang="en-US" sz="2000" b="1" i="0" u="none" strike="noStrike" dirty="0" smtClean="0">
                          <a:solidFill>
                            <a:schemeClr val="bg1"/>
                          </a:solidFill>
                          <a:latin typeface="Calibri"/>
                        </a:rPr>
                        <a:t>Annual Average</a:t>
                      </a:r>
                      <a:endParaRPr lang="en-US" sz="2000" b="1" i="0" u="none" strike="noStrike" dirty="0">
                        <a:solidFill>
                          <a:schemeClr val="bg1"/>
                        </a:solidFill>
                        <a:latin typeface="Calibri"/>
                      </a:endParaRPr>
                    </a:p>
                  </a:txBody>
                  <a:tcPr marL="9525" marR="9525" marT="9525" marB="0" anchor="ctr"/>
                </a:tc>
              </a:tr>
              <a:tr h="370840">
                <a:tc>
                  <a:txBody>
                    <a:bodyPr/>
                    <a:lstStyle/>
                    <a:p>
                      <a:pPr algn="l" fontAlgn="b"/>
                      <a:r>
                        <a:rPr lang="en-US" sz="1800" b="0" i="0" u="none" strike="noStrike" dirty="0" smtClean="0">
                          <a:solidFill>
                            <a:srgbClr val="000000"/>
                          </a:solidFill>
                          <a:latin typeface="Calibri"/>
                        </a:rPr>
                        <a:t>2 </a:t>
                      </a:r>
                      <a:r>
                        <a:rPr lang="en-US" sz="1800" b="0" i="0" u="none" strike="noStrike" dirty="0">
                          <a:solidFill>
                            <a:srgbClr val="000000"/>
                          </a:solidFill>
                          <a:latin typeface="Calibri"/>
                        </a:rPr>
                        <a:t>cent increase </a:t>
                      </a:r>
                      <a:r>
                        <a:rPr lang="en-US" sz="1800" b="0" i="0" u="none" strike="noStrike" dirty="0" smtClean="0">
                          <a:solidFill>
                            <a:srgbClr val="000000"/>
                          </a:solidFill>
                          <a:latin typeface="Calibri"/>
                        </a:rPr>
                        <a:t>for 5 years</a:t>
                      </a:r>
                      <a:r>
                        <a:rPr lang="en-US" sz="1800" b="0" i="0" u="none" strike="noStrike" baseline="0" dirty="0" smtClean="0">
                          <a:solidFill>
                            <a:srgbClr val="000000"/>
                          </a:solidFill>
                          <a:latin typeface="Calibri"/>
                        </a:rPr>
                        <a:t> state motor fuel </a:t>
                      </a:r>
                      <a:r>
                        <a:rPr lang="en-US" sz="1800" b="0" i="0" u="none" strike="noStrike" dirty="0" smtClean="0">
                          <a:solidFill>
                            <a:srgbClr val="000000"/>
                          </a:solidFill>
                          <a:latin typeface="Calibri"/>
                        </a:rPr>
                        <a:t>indexed STTF</a:t>
                      </a:r>
                      <a:endParaRPr lang="en-US" sz="1800" b="0" i="0" u="none" strike="noStrike" dirty="0">
                        <a:solidFill>
                          <a:srgbClr val="000000"/>
                        </a:solidFill>
                        <a:latin typeface="Calibri"/>
                      </a:endParaRPr>
                    </a:p>
                  </a:txBody>
                  <a:tcPr marL="9525" marR="9525" marT="9525" marB="0" anchor="b"/>
                </a:tc>
                <a:tc>
                  <a:txBody>
                    <a:bodyPr/>
                    <a:lstStyle/>
                    <a:p>
                      <a:pPr algn="r" fontAlgn="b"/>
                      <a:r>
                        <a:rPr lang="en-US" sz="1800" b="0" i="0" u="none" strike="noStrike" dirty="0">
                          <a:solidFill>
                            <a:srgbClr val="000000"/>
                          </a:solidFill>
                          <a:latin typeface="Calibri"/>
                        </a:rPr>
                        <a:t>6815.7</a:t>
                      </a:r>
                    </a:p>
                  </a:txBody>
                  <a:tcPr marL="9525" marR="9525" marT="9525" marB="0" anchor="b"/>
                </a:tc>
                <a:tc>
                  <a:txBody>
                    <a:bodyPr/>
                    <a:lstStyle/>
                    <a:p>
                      <a:pPr algn="r" fontAlgn="b"/>
                      <a:r>
                        <a:rPr lang="en-US" sz="1800" b="0" i="0" u="none" strike="noStrike" dirty="0">
                          <a:solidFill>
                            <a:srgbClr val="000000"/>
                          </a:solidFill>
                          <a:latin typeface="Calibri"/>
                        </a:rPr>
                        <a:t>852.0</a:t>
                      </a:r>
                    </a:p>
                  </a:txBody>
                  <a:tcPr marL="9525" marR="9525" marT="9525" marB="0" anchor="b"/>
                </a:tc>
              </a:tr>
              <a:tr h="370840">
                <a:tc>
                  <a:txBody>
                    <a:bodyPr/>
                    <a:lstStyle/>
                    <a:p>
                      <a:pPr algn="l" fontAlgn="b"/>
                      <a:r>
                        <a:rPr lang="en-US" sz="1800" b="0" i="0" u="none" strike="noStrike" dirty="0" smtClean="0">
                          <a:solidFill>
                            <a:srgbClr val="000000"/>
                          </a:solidFill>
                          <a:latin typeface="Calibri"/>
                        </a:rPr>
                        <a:t>State </a:t>
                      </a:r>
                      <a:r>
                        <a:rPr lang="en-US" sz="1800" b="0" i="0" u="none" strike="noStrike" dirty="0">
                          <a:solidFill>
                            <a:srgbClr val="000000"/>
                          </a:solidFill>
                          <a:latin typeface="Calibri"/>
                        </a:rPr>
                        <a:t>Sales Tax@ 6% </a:t>
                      </a:r>
                      <a:r>
                        <a:rPr lang="en-US" sz="1800" b="0" i="0" u="none" strike="noStrike" dirty="0" smtClean="0">
                          <a:solidFill>
                            <a:srgbClr val="000000"/>
                          </a:solidFill>
                          <a:latin typeface="Calibri"/>
                        </a:rPr>
                        <a:t>in lieu</a:t>
                      </a:r>
                      <a:r>
                        <a:rPr lang="en-US" sz="1800" b="0" i="0" u="none" strike="noStrike" baseline="0" dirty="0" smtClean="0">
                          <a:solidFill>
                            <a:srgbClr val="000000"/>
                          </a:solidFill>
                          <a:latin typeface="Calibri"/>
                        </a:rPr>
                        <a:t> of fuel taxes, w/ floor</a:t>
                      </a:r>
                      <a:endParaRPr lang="en-US" sz="1800" b="0" i="0" u="none" strike="noStrike" dirty="0">
                        <a:solidFill>
                          <a:srgbClr val="000000"/>
                        </a:solidFill>
                        <a:latin typeface="Calibri"/>
                      </a:endParaRPr>
                    </a:p>
                  </a:txBody>
                  <a:tcPr marL="9525" marR="9525" marT="9525" marB="0" anchor="b"/>
                </a:tc>
                <a:tc>
                  <a:txBody>
                    <a:bodyPr/>
                    <a:lstStyle/>
                    <a:p>
                      <a:pPr algn="r" fontAlgn="b"/>
                      <a:r>
                        <a:rPr lang="en-US" sz="1800" b="0" i="0" u="none" strike="noStrike" dirty="0">
                          <a:solidFill>
                            <a:srgbClr val="000000"/>
                          </a:solidFill>
                          <a:latin typeface="Calibri"/>
                        </a:rPr>
                        <a:t>1086.6</a:t>
                      </a:r>
                    </a:p>
                  </a:txBody>
                  <a:tcPr marL="9525" marR="9525" marT="9525" marB="0" anchor="b"/>
                </a:tc>
                <a:tc>
                  <a:txBody>
                    <a:bodyPr/>
                    <a:lstStyle/>
                    <a:p>
                      <a:pPr algn="r" fontAlgn="b"/>
                      <a:r>
                        <a:rPr lang="en-US" sz="1800" b="0" i="0" u="none" strike="noStrike" dirty="0">
                          <a:solidFill>
                            <a:srgbClr val="000000"/>
                          </a:solidFill>
                          <a:latin typeface="Calibri"/>
                        </a:rPr>
                        <a:t>135.8</a:t>
                      </a:r>
                    </a:p>
                  </a:txBody>
                  <a:tcPr marL="9525" marR="9525" marT="9525" marB="0" anchor="b"/>
                </a:tc>
              </a:tr>
              <a:tr h="370840">
                <a:tc>
                  <a:txBody>
                    <a:bodyPr/>
                    <a:lstStyle/>
                    <a:p>
                      <a:pPr algn="l" fontAlgn="b"/>
                      <a:r>
                        <a:rPr lang="en-US" sz="1800" b="0" i="0" u="none" strike="noStrike" dirty="0" smtClean="0">
                          <a:solidFill>
                            <a:srgbClr val="000000"/>
                          </a:solidFill>
                          <a:latin typeface="Calibri"/>
                        </a:rPr>
                        <a:t>5 </a:t>
                      </a:r>
                      <a:r>
                        <a:rPr lang="en-US" sz="1800" b="0" i="0" u="none" strike="noStrike" dirty="0">
                          <a:solidFill>
                            <a:srgbClr val="000000"/>
                          </a:solidFill>
                          <a:latin typeface="Calibri"/>
                        </a:rPr>
                        <a:t>cent local diesel </a:t>
                      </a:r>
                      <a:r>
                        <a:rPr lang="en-US" sz="1800" b="0" i="0" u="none" strike="noStrike" dirty="0" smtClean="0">
                          <a:solidFill>
                            <a:srgbClr val="000000"/>
                          </a:solidFill>
                          <a:latin typeface="Calibri"/>
                        </a:rPr>
                        <a:t>tax for commercial</a:t>
                      </a:r>
                      <a:r>
                        <a:rPr lang="en-US" sz="1800" b="0" i="0" u="none" strike="noStrike" baseline="0" dirty="0" smtClean="0">
                          <a:solidFill>
                            <a:srgbClr val="000000"/>
                          </a:solidFill>
                          <a:latin typeface="Calibri"/>
                        </a:rPr>
                        <a:t> traffic improvements</a:t>
                      </a:r>
                      <a:endParaRPr lang="en-US" sz="1800" b="0" i="0" u="none" strike="noStrike" dirty="0">
                        <a:solidFill>
                          <a:srgbClr val="000000"/>
                        </a:solidFill>
                        <a:latin typeface="Calibri"/>
                      </a:endParaRPr>
                    </a:p>
                  </a:txBody>
                  <a:tcPr marL="9525" marR="9525" marT="9525" marB="0" anchor="b"/>
                </a:tc>
                <a:tc>
                  <a:txBody>
                    <a:bodyPr/>
                    <a:lstStyle/>
                    <a:p>
                      <a:pPr algn="r" fontAlgn="b"/>
                      <a:r>
                        <a:rPr lang="en-US" sz="1800" b="0" i="0" u="none" strike="noStrike" dirty="0" smtClean="0">
                          <a:solidFill>
                            <a:srgbClr val="000000"/>
                          </a:solidFill>
                          <a:latin typeface="Calibri"/>
                        </a:rPr>
                        <a:t>636.0</a:t>
                      </a:r>
                      <a:endParaRPr lang="en-US" sz="1800" b="0" i="0" u="none" strike="noStrike" dirty="0">
                        <a:solidFill>
                          <a:srgbClr val="000000"/>
                        </a:solidFill>
                        <a:latin typeface="Calibri"/>
                      </a:endParaRPr>
                    </a:p>
                  </a:txBody>
                  <a:tcPr marL="9525" marR="9525" marT="9525" marB="0" anchor="b"/>
                </a:tc>
                <a:tc>
                  <a:txBody>
                    <a:bodyPr/>
                    <a:lstStyle/>
                    <a:p>
                      <a:pPr algn="r" fontAlgn="b"/>
                      <a:r>
                        <a:rPr lang="en-US" sz="1800" b="0" i="0" u="none" strike="noStrike" dirty="0" smtClean="0">
                          <a:solidFill>
                            <a:srgbClr val="000000"/>
                          </a:solidFill>
                          <a:latin typeface="Calibri"/>
                        </a:rPr>
                        <a:t>79.5</a:t>
                      </a:r>
                      <a:endParaRPr lang="en-US" sz="1800" b="0" i="0" u="none" strike="noStrike" dirty="0">
                        <a:solidFill>
                          <a:srgbClr val="000000"/>
                        </a:solidFill>
                        <a:latin typeface="Calibri"/>
                      </a:endParaRPr>
                    </a:p>
                  </a:txBody>
                  <a:tcPr marL="9525" marR="9525" marT="9525" marB="0" anchor="b"/>
                </a:tc>
              </a:tr>
            </a:tbl>
          </a:graphicData>
        </a:graphic>
      </p:graphicFrame>
      <p:grpSp>
        <p:nvGrpSpPr>
          <p:cNvPr id="2" name="Group 11"/>
          <p:cNvGrpSpPr/>
          <p:nvPr/>
        </p:nvGrpSpPr>
        <p:grpSpPr>
          <a:xfrm>
            <a:off x="0" y="6477000"/>
            <a:ext cx="4876800" cy="381000"/>
            <a:chOff x="207963" y="282575"/>
            <a:chExt cx="7369175" cy="530225"/>
          </a:xfrm>
        </p:grpSpPr>
        <p:grpSp>
          <p:nvGrpSpPr>
            <p:cNvPr id="3" name="Group 4"/>
            <p:cNvGrpSpPr>
              <a:grpSpLocks/>
            </p:cNvGrpSpPr>
            <p:nvPr/>
          </p:nvGrpSpPr>
          <p:grpSpPr bwMode="auto">
            <a:xfrm>
              <a:off x="207963" y="282575"/>
              <a:ext cx="7369174" cy="530225"/>
              <a:chOff x="330" y="308"/>
              <a:chExt cx="11586" cy="835"/>
            </a:xfrm>
          </p:grpSpPr>
          <p:sp>
            <p:nvSpPr>
              <p:cNvPr id="16"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7"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8"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5" name="Picture 14" descr="http://www.mpoac.org/images/header/mpoac_logo.gif"/>
            <p:cNvPicPr/>
            <p:nvPr/>
          </p:nvPicPr>
          <p:blipFill>
            <a:blip r:embed="rId2"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Policy recommendations related to funding</a:t>
            </a:r>
            <a:endParaRPr lang="en-US" dirty="0"/>
          </a:p>
        </p:txBody>
      </p:sp>
      <p:sp>
        <p:nvSpPr>
          <p:cNvPr id="3" name="Content Placeholder 2"/>
          <p:cNvSpPr>
            <a:spLocks noGrp="1"/>
          </p:cNvSpPr>
          <p:nvPr>
            <p:ph idx="1"/>
          </p:nvPr>
        </p:nvSpPr>
        <p:spPr/>
        <p:txBody>
          <a:bodyPr/>
          <a:lstStyle/>
          <a:p>
            <a:pPr lvl="0"/>
            <a:r>
              <a:rPr lang="en-US" u="sng" dirty="0" smtClean="0"/>
              <a:t>Toll Rate Making </a:t>
            </a:r>
            <a:r>
              <a:rPr lang="en-US" dirty="0" smtClean="0"/>
              <a:t>– research options for authority to set toll rates on state facilities</a:t>
            </a:r>
          </a:p>
          <a:p>
            <a:pPr lvl="0"/>
            <a:r>
              <a:rPr lang="en-US" u="sng" dirty="0" smtClean="0"/>
              <a:t>Expansion of Tolls and Increase Local Expressway Authority Role</a:t>
            </a:r>
            <a:r>
              <a:rPr lang="en-US" dirty="0" smtClean="0"/>
              <a:t> – explore options to increase contributions by existing or new expressway and transportation authorities</a:t>
            </a:r>
          </a:p>
          <a:p>
            <a:endParaRPr lang="en-US" dirty="0"/>
          </a:p>
        </p:txBody>
      </p:sp>
      <p:grpSp>
        <p:nvGrpSpPr>
          <p:cNvPr id="4" name="Group 11"/>
          <p:cNvGrpSpPr/>
          <p:nvPr/>
        </p:nvGrpSpPr>
        <p:grpSpPr>
          <a:xfrm>
            <a:off x="0" y="6477000"/>
            <a:ext cx="4876800" cy="381000"/>
            <a:chOff x="207963" y="282575"/>
            <a:chExt cx="7369175" cy="530225"/>
          </a:xfrm>
        </p:grpSpPr>
        <p:grpSp>
          <p:nvGrpSpPr>
            <p:cNvPr id="5" name="Group 4"/>
            <p:cNvGrpSpPr>
              <a:grpSpLocks/>
            </p:cNvGrpSpPr>
            <p:nvPr/>
          </p:nvGrpSpPr>
          <p:grpSpPr bwMode="auto">
            <a:xfrm>
              <a:off x="207963" y="282575"/>
              <a:ext cx="7369174" cy="530225"/>
              <a:chOff x="330" y="308"/>
              <a:chExt cx="11586" cy="835"/>
            </a:xfrm>
          </p:grpSpPr>
          <p:sp>
            <p:nvSpPr>
              <p:cNvPr id="7"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8"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9"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6" name="Picture 5" descr="http://www.mpoac.org/images/header/mpoac_logo.gif"/>
            <p:cNvPicPr/>
            <p:nvPr/>
          </p:nvPicPr>
          <p:blipFill>
            <a:blip r:embed="rId2"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Recommendations </a:t>
            </a:r>
            <a:endParaRPr lang="en-US" dirty="0"/>
          </a:p>
        </p:txBody>
      </p:sp>
      <p:pic>
        <p:nvPicPr>
          <p:cNvPr id="4" name="Content Placeholder 3"/>
          <p:cNvPicPr>
            <a:picLocks noGrp="1" noChangeAspect="1" noChangeArrowheads="1"/>
          </p:cNvPicPr>
          <p:nvPr>
            <p:ph idx="1"/>
          </p:nvPr>
        </p:nvPicPr>
        <p:blipFill>
          <a:blip r:embed="rId2" cstate="print"/>
          <a:srcRect/>
          <a:stretch>
            <a:fillRect/>
          </a:stretch>
        </p:blipFill>
        <p:spPr bwMode="auto">
          <a:xfrm>
            <a:off x="533400" y="1849724"/>
            <a:ext cx="7696200" cy="2500831"/>
          </a:xfrm>
          <a:prstGeom prst="rect">
            <a:avLst/>
          </a:prstGeom>
          <a:noFill/>
          <a:ln w="9525">
            <a:noFill/>
            <a:miter lim="800000"/>
            <a:headEnd/>
            <a:tailEnd/>
          </a:ln>
          <a:effectLst/>
        </p:spPr>
      </p:pic>
      <p:pic>
        <p:nvPicPr>
          <p:cNvPr id="5" name="Picture 3"/>
          <p:cNvPicPr>
            <a:picLocks noChangeAspect="1" noChangeArrowheads="1"/>
          </p:cNvPicPr>
          <p:nvPr/>
        </p:nvPicPr>
        <p:blipFill>
          <a:blip r:embed="rId3" cstate="print"/>
          <a:srcRect/>
          <a:stretch>
            <a:fillRect/>
          </a:stretch>
        </p:blipFill>
        <p:spPr bwMode="auto">
          <a:xfrm>
            <a:off x="533400" y="4267200"/>
            <a:ext cx="7696200" cy="2266950"/>
          </a:xfrm>
          <a:prstGeom prst="rect">
            <a:avLst/>
          </a:prstGeom>
          <a:noFill/>
          <a:ln w="9525">
            <a:noFill/>
            <a:miter lim="800000"/>
            <a:headEnd/>
            <a:tailEnd/>
          </a:ln>
          <a:effectLst/>
        </p:spPr>
      </p:pic>
      <p:grpSp>
        <p:nvGrpSpPr>
          <p:cNvPr id="6" name="Group 11"/>
          <p:cNvGrpSpPr/>
          <p:nvPr/>
        </p:nvGrpSpPr>
        <p:grpSpPr>
          <a:xfrm>
            <a:off x="0" y="6477000"/>
            <a:ext cx="4876800" cy="381000"/>
            <a:chOff x="207963" y="282575"/>
            <a:chExt cx="7369175" cy="530225"/>
          </a:xfrm>
        </p:grpSpPr>
        <p:grpSp>
          <p:nvGrpSpPr>
            <p:cNvPr id="7" name="Group 4"/>
            <p:cNvGrpSpPr>
              <a:grpSpLocks/>
            </p:cNvGrpSpPr>
            <p:nvPr/>
          </p:nvGrpSpPr>
          <p:grpSpPr bwMode="auto">
            <a:xfrm>
              <a:off x="207963" y="282575"/>
              <a:ext cx="7369174" cy="530225"/>
              <a:chOff x="330" y="308"/>
              <a:chExt cx="11586" cy="835"/>
            </a:xfrm>
          </p:grpSpPr>
          <p:sp>
            <p:nvSpPr>
              <p:cNvPr id="9"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0"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1"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8" name="Picture 7" descr="http://www.mpoac.org/images/header/mpoac_logo.gif"/>
            <p:cNvPicPr/>
            <p:nvPr/>
          </p:nvPicPr>
          <p:blipFill>
            <a:blip r:embed="rId4"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83"/>
          <p:cNvGrpSpPr/>
          <p:nvPr/>
        </p:nvGrpSpPr>
        <p:grpSpPr>
          <a:xfrm>
            <a:off x="4267200" y="228600"/>
            <a:ext cx="4876800" cy="381000"/>
            <a:chOff x="207963" y="282575"/>
            <a:chExt cx="7369175" cy="530225"/>
          </a:xfrm>
        </p:grpSpPr>
        <p:grpSp>
          <p:nvGrpSpPr>
            <p:cNvPr id="20" name="Group 4"/>
            <p:cNvGrpSpPr>
              <a:grpSpLocks/>
            </p:cNvGrpSpPr>
            <p:nvPr/>
          </p:nvGrpSpPr>
          <p:grpSpPr bwMode="auto">
            <a:xfrm>
              <a:off x="207963" y="282575"/>
              <a:ext cx="7369174" cy="530225"/>
              <a:chOff x="330" y="308"/>
              <a:chExt cx="11586" cy="835"/>
            </a:xfrm>
          </p:grpSpPr>
          <p:sp>
            <p:nvSpPr>
              <p:cNvPr id="91"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88"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89"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grpSp>
        <p:pic>
          <p:nvPicPr>
            <p:cNvPr id="87" name="Picture 86"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grpSp>
        <p:nvGrpSpPr>
          <p:cNvPr id="21" name="Group 71"/>
          <p:cNvGrpSpPr/>
          <p:nvPr/>
        </p:nvGrpSpPr>
        <p:grpSpPr>
          <a:xfrm>
            <a:off x="609600" y="4724400"/>
            <a:ext cx="8077200" cy="609600"/>
            <a:chOff x="609600" y="4953000"/>
            <a:chExt cx="8077200" cy="609600"/>
          </a:xfrm>
        </p:grpSpPr>
        <p:sp>
          <p:nvSpPr>
            <p:cNvPr id="6" name="Rectangle 5"/>
            <p:cNvSpPr/>
            <p:nvPr/>
          </p:nvSpPr>
          <p:spPr>
            <a:xfrm>
              <a:off x="7315200" y="4953000"/>
              <a:ext cx="1371600" cy="609600"/>
            </a:xfrm>
            <a:prstGeom prst="rect">
              <a:avLst/>
            </a:prstGeom>
            <a:solidFill>
              <a:schemeClr val="tx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MPOAC Selects</a:t>
              </a:r>
              <a:endParaRPr lang="en-US" sz="1400" dirty="0"/>
            </a:p>
          </p:txBody>
        </p:sp>
        <p:sp>
          <p:nvSpPr>
            <p:cNvPr id="13" name="Rectangle 12"/>
            <p:cNvSpPr/>
            <p:nvPr/>
          </p:nvSpPr>
          <p:spPr>
            <a:xfrm>
              <a:off x="609600" y="49530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Economic Analysis </a:t>
              </a:r>
              <a:endParaRPr lang="en-US" sz="1400" dirty="0"/>
            </a:p>
          </p:txBody>
        </p:sp>
        <p:sp>
          <p:nvSpPr>
            <p:cNvPr id="23" name="Rectangle 22"/>
            <p:cNvSpPr/>
            <p:nvPr/>
          </p:nvSpPr>
          <p:spPr>
            <a:xfrm>
              <a:off x="5638800" y="49530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RSAC Recommends</a:t>
              </a:r>
              <a:endParaRPr lang="en-US" sz="1400" dirty="0"/>
            </a:p>
          </p:txBody>
        </p:sp>
        <p:sp>
          <p:nvSpPr>
            <p:cNvPr id="24" name="Rectangle 23"/>
            <p:cNvSpPr/>
            <p:nvPr/>
          </p:nvSpPr>
          <p:spPr>
            <a:xfrm>
              <a:off x="3962400" y="49530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Matrix of Options</a:t>
              </a:r>
              <a:endParaRPr lang="en-US" sz="1400" dirty="0"/>
            </a:p>
          </p:txBody>
        </p:sp>
        <p:sp>
          <p:nvSpPr>
            <p:cNvPr id="25" name="Rectangle 24"/>
            <p:cNvSpPr/>
            <p:nvPr/>
          </p:nvSpPr>
          <p:spPr>
            <a:xfrm>
              <a:off x="2286000" y="49530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Revenue Forecasts</a:t>
              </a:r>
              <a:endParaRPr lang="en-US" sz="1400" dirty="0"/>
            </a:p>
          </p:txBody>
        </p:sp>
        <p:sp>
          <p:nvSpPr>
            <p:cNvPr id="37" name="Down Arrow 36"/>
            <p:cNvSpPr/>
            <p:nvPr/>
          </p:nvSpPr>
          <p:spPr>
            <a:xfrm rot="16200000">
              <a:off x="3657600" y="5105400"/>
              <a:ext cx="304800"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40" name="Down Arrow 39"/>
            <p:cNvSpPr/>
            <p:nvPr/>
          </p:nvSpPr>
          <p:spPr>
            <a:xfrm rot="16200000">
              <a:off x="1981200" y="5105400"/>
              <a:ext cx="304800"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47" name="Down Arrow 46"/>
            <p:cNvSpPr/>
            <p:nvPr/>
          </p:nvSpPr>
          <p:spPr>
            <a:xfrm rot="16200000">
              <a:off x="7010400" y="5105400"/>
              <a:ext cx="304800"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48" name="Down Arrow 47"/>
            <p:cNvSpPr/>
            <p:nvPr/>
          </p:nvSpPr>
          <p:spPr>
            <a:xfrm rot="16200000">
              <a:off x="5334000" y="5105400"/>
              <a:ext cx="304800"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grpSp>
      <p:sp>
        <p:nvSpPr>
          <p:cNvPr id="2" name="Title 1"/>
          <p:cNvSpPr>
            <a:spLocks noGrp="1"/>
          </p:cNvSpPr>
          <p:nvPr>
            <p:ph type="title"/>
          </p:nvPr>
        </p:nvSpPr>
        <p:spPr>
          <a:xfrm>
            <a:off x="457200" y="533400"/>
            <a:ext cx="8229600" cy="1143000"/>
          </a:xfrm>
        </p:spPr>
        <p:txBody>
          <a:bodyPr/>
          <a:lstStyle/>
          <a:p>
            <a:r>
              <a:rPr lang="en-US" dirty="0" smtClean="0"/>
              <a:t>MPOAC Revenue Study Process</a:t>
            </a:r>
            <a:endParaRPr lang="en-US" dirty="0"/>
          </a:p>
        </p:txBody>
      </p:sp>
      <p:grpSp>
        <p:nvGrpSpPr>
          <p:cNvPr id="22" name="Group 68"/>
          <p:cNvGrpSpPr/>
          <p:nvPr/>
        </p:nvGrpSpPr>
        <p:grpSpPr>
          <a:xfrm>
            <a:off x="609600" y="2286000"/>
            <a:ext cx="6400800" cy="609600"/>
            <a:chOff x="609600" y="2590800"/>
            <a:chExt cx="6400800" cy="609600"/>
          </a:xfrm>
          <a:solidFill>
            <a:schemeClr val="tx1"/>
          </a:solidFill>
        </p:grpSpPr>
        <p:sp>
          <p:nvSpPr>
            <p:cNvPr id="4" name="Rectangle 3"/>
            <p:cNvSpPr/>
            <p:nvPr/>
          </p:nvSpPr>
          <p:spPr>
            <a:xfrm>
              <a:off x="609600" y="25908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Collect Needs Data</a:t>
              </a:r>
              <a:endParaRPr lang="en-US" sz="1400" dirty="0"/>
            </a:p>
          </p:txBody>
        </p:sp>
        <p:sp>
          <p:nvSpPr>
            <p:cNvPr id="5" name="Rectangle 4"/>
            <p:cNvSpPr/>
            <p:nvPr/>
          </p:nvSpPr>
          <p:spPr>
            <a:xfrm>
              <a:off x="2286000" y="25908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Analyze Trends</a:t>
              </a:r>
              <a:endParaRPr lang="en-US" sz="1400" dirty="0"/>
            </a:p>
          </p:txBody>
        </p:sp>
        <p:sp>
          <p:nvSpPr>
            <p:cNvPr id="10" name="Rectangle 9"/>
            <p:cNvSpPr/>
            <p:nvPr/>
          </p:nvSpPr>
          <p:spPr>
            <a:xfrm>
              <a:off x="5638800" y="2590800"/>
              <a:ext cx="1371600" cy="609600"/>
            </a:xfrm>
            <a:prstGeom prst="rect">
              <a:avLst/>
            </a:prstGeom>
            <a:grp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White Paper</a:t>
              </a:r>
              <a:endParaRPr lang="en-US" sz="1400" dirty="0"/>
            </a:p>
          </p:txBody>
        </p:sp>
        <p:sp>
          <p:nvSpPr>
            <p:cNvPr id="12" name="Rectangle 11"/>
            <p:cNvSpPr/>
            <p:nvPr/>
          </p:nvSpPr>
          <p:spPr>
            <a:xfrm>
              <a:off x="3962400" y="25908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Frame Current Condition</a:t>
              </a:r>
              <a:endParaRPr lang="en-US" sz="1400" dirty="0"/>
            </a:p>
          </p:txBody>
        </p:sp>
        <p:sp>
          <p:nvSpPr>
            <p:cNvPr id="14" name="Down Arrow 13"/>
            <p:cNvSpPr/>
            <p:nvPr/>
          </p:nvSpPr>
          <p:spPr>
            <a:xfrm rot="16200000">
              <a:off x="5334000" y="2743200"/>
              <a:ext cx="304800" cy="304800"/>
            </a:xfrm>
            <a:prstGeom prst="downArrow">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Down Arrow 16"/>
            <p:cNvSpPr/>
            <p:nvPr/>
          </p:nvSpPr>
          <p:spPr>
            <a:xfrm rot="16200000">
              <a:off x="3657600" y="2743200"/>
              <a:ext cx="304800" cy="304800"/>
            </a:xfrm>
            <a:prstGeom prst="downArrow">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Down Arrow 2"/>
            <p:cNvSpPr/>
            <p:nvPr/>
          </p:nvSpPr>
          <p:spPr>
            <a:xfrm rot="16200000">
              <a:off x="1981200" y="2743200"/>
              <a:ext cx="304800" cy="304800"/>
            </a:xfrm>
            <a:prstGeom prst="downArrow">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9" name="Group 48"/>
          <p:cNvGrpSpPr/>
          <p:nvPr/>
        </p:nvGrpSpPr>
        <p:grpSpPr>
          <a:xfrm>
            <a:off x="1219200" y="3733800"/>
            <a:ext cx="7620000" cy="990600"/>
            <a:chOff x="1219200" y="3962400"/>
            <a:chExt cx="7620000" cy="990600"/>
          </a:xfrm>
        </p:grpSpPr>
        <p:cxnSp>
          <p:nvCxnSpPr>
            <p:cNvPr id="51" name="Straight Connector 50"/>
            <p:cNvCxnSpPr>
              <a:stCxn id="26" idx="3"/>
            </p:cNvCxnSpPr>
            <p:nvPr/>
          </p:nvCxnSpPr>
          <p:spPr>
            <a:xfrm>
              <a:off x="8686800" y="3962400"/>
              <a:ext cx="1524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8496300" y="4305300"/>
              <a:ext cx="6858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10800000">
              <a:off x="1219200" y="4648200"/>
              <a:ext cx="76200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5400000">
              <a:off x="1066800" y="4800600"/>
              <a:ext cx="304800" cy="0"/>
            </a:xfrm>
            <a:prstGeom prst="line">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cxnSp>
        <p:nvCxnSpPr>
          <p:cNvPr id="50" name="Straight Connector 49"/>
          <p:cNvCxnSpPr/>
          <p:nvPr/>
        </p:nvCxnSpPr>
        <p:spPr>
          <a:xfrm rot="10800000">
            <a:off x="1295400" y="5486400"/>
            <a:ext cx="76200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endCxn id="6" idx="3"/>
          </p:cNvCxnSpPr>
          <p:nvPr/>
        </p:nvCxnSpPr>
        <p:spPr>
          <a:xfrm rot="10800000">
            <a:off x="8686800" y="5029200"/>
            <a:ext cx="2286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74" name="Left Brace 73"/>
          <p:cNvSpPr/>
          <p:nvPr/>
        </p:nvSpPr>
        <p:spPr>
          <a:xfrm>
            <a:off x="457200" y="2286000"/>
            <a:ext cx="45719" cy="6096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5" name="Left Brace 74"/>
          <p:cNvSpPr/>
          <p:nvPr/>
        </p:nvSpPr>
        <p:spPr>
          <a:xfrm>
            <a:off x="457200" y="3124200"/>
            <a:ext cx="45719" cy="12192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6" name="Left Brace 75"/>
          <p:cNvSpPr/>
          <p:nvPr/>
        </p:nvSpPr>
        <p:spPr>
          <a:xfrm>
            <a:off x="457200" y="4724400"/>
            <a:ext cx="45719" cy="6096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7" name="Left Brace 76"/>
          <p:cNvSpPr/>
          <p:nvPr/>
        </p:nvSpPr>
        <p:spPr>
          <a:xfrm>
            <a:off x="457200" y="5791200"/>
            <a:ext cx="45719" cy="6096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8" name="TextBox 77"/>
          <p:cNvSpPr txBox="1"/>
          <p:nvPr/>
        </p:nvSpPr>
        <p:spPr>
          <a:xfrm rot="16200000">
            <a:off x="-25999" y="2464401"/>
            <a:ext cx="786200" cy="276999"/>
          </a:xfrm>
          <a:prstGeom prst="rect">
            <a:avLst/>
          </a:prstGeom>
          <a:noFill/>
        </p:spPr>
        <p:txBody>
          <a:bodyPr wrap="square" rtlCol="0">
            <a:spAutoFit/>
          </a:bodyPr>
          <a:lstStyle/>
          <a:p>
            <a:r>
              <a:rPr lang="en-US" sz="1200" b="1" dirty="0" smtClean="0"/>
              <a:t>Task 2</a:t>
            </a:r>
            <a:endParaRPr lang="en-US" sz="1200" b="1" dirty="0"/>
          </a:p>
        </p:txBody>
      </p:sp>
      <p:grpSp>
        <p:nvGrpSpPr>
          <p:cNvPr id="31" name="Group 70"/>
          <p:cNvGrpSpPr/>
          <p:nvPr/>
        </p:nvGrpSpPr>
        <p:grpSpPr>
          <a:xfrm>
            <a:off x="228600" y="3124200"/>
            <a:ext cx="8458200" cy="1219200"/>
            <a:chOff x="228600" y="3124200"/>
            <a:chExt cx="8458200" cy="1219200"/>
          </a:xfrm>
        </p:grpSpPr>
        <p:sp>
          <p:nvSpPr>
            <p:cNvPr id="18" name="Rectangle 17"/>
            <p:cNvSpPr/>
            <p:nvPr/>
          </p:nvSpPr>
          <p:spPr>
            <a:xfrm>
              <a:off x="3962400" y="34290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Assess Stability/ Barriers</a:t>
              </a:r>
              <a:endParaRPr lang="en-US" sz="1400" dirty="0"/>
            </a:p>
          </p:txBody>
        </p:sp>
        <p:grpSp>
          <p:nvGrpSpPr>
            <p:cNvPr id="32" name="Group 67"/>
            <p:cNvGrpSpPr/>
            <p:nvPr/>
          </p:nvGrpSpPr>
          <p:grpSpPr>
            <a:xfrm>
              <a:off x="228600" y="3124200"/>
              <a:ext cx="8458200" cy="1219200"/>
              <a:chOff x="228600" y="3124200"/>
              <a:chExt cx="8458200" cy="1219200"/>
            </a:xfrm>
          </p:grpSpPr>
          <p:grpSp>
            <p:nvGrpSpPr>
              <p:cNvPr id="33" name="Group 69"/>
              <p:cNvGrpSpPr/>
              <p:nvPr/>
            </p:nvGrpSpPr>
            <p:grpSpPr>
              <a:xfrm>
                <a:off x="609600" y="3124200"/>
                <a:ext cx="8077200" cy="1219200"/>
                <a:chOff x="609600" y="3352800"/>
                <a:chExt cx="8077200" cy="1219200"/>
              </a:xfrm>
            </p:grpSpPr>
            <p:sp>
              <p:nvSpPr>
                <p:cNvPr id="7" name="Rectangle 6"/>
                <p:cNvSpPr/>
                <p:nvPr/>
              </p:nvSpPr>
              <p:spPr>
                <a:xfrm>
                  <a:off x="609600" y="33528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Inventory State Sources</a:t>
                  </a:r>
                  <a:endParaRPr lang="en-US" sz="1400" dirty="0"/>
                </a:p>
              </p:txBody>
            </p:sp>
            <p:sp>
              <p:nvSpPr>
                <p:cNvPr id="8" name="Rectangle 7"/>
                <p:cNvSpPr/>
                <p:nvPr/>
              </p:nvSpPr>
              <p:spPr>
                <a:xfrm>
                  <a:off x="609600" y="39624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New Sources i.e. VMT</a:t>
                  </a:r>
                  <a:endParaRPr lang="en-US" sz="1400" dirty="0"/>
                </a:p>
              </p:txBody>
            </p:sp>
            <p:sp>
              <p:nvSpPr>
                <p:cNvPr id="9" name="Rectangle 8"/>
                <p:cNvSpPr/>
                <p:nvPr/>
              </p:nvSpPr>
              <p:spPr>
                <a:xfrm>
                  <a:off x="2286000" y="36576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“Laundry List”</a:t>
                  </a:r>
                  <a:endParaRPr lang="en-US" sz="1400" dirty="0"/>
                </a:p>
              </p:txBody>
            </p:sp>
            <p:sp>
              <p:nvSpPr>
                <p:cNvPr id="19" name="Down Arrow 18"/>
                <p:cNvSpPr/>
                <p:nvPr/>
              </p:nvSpPr>
              <p:spPr>
                <a:xfrm rot="16200000">
                  <a:off x="3657600" y="3810000"/>
                  <a:ext cx="304800" cy="30480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p:cNvSpPr/>
                <p:nvPr/>
              </p:nvSpPr>
              <p:spPr>
                <a:xfrm>
                  <a:off x="7315200" y="3657600"/>
                  <a:ext cx="1371600" cy="609600"/>
                </a:xfrm>
                <a:prstGeom prst="rect">
                  <a:avLst/>
                </a:prstGeom>
                <a:solidFill>
                  <a:schemeClr val="tx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MPOAC Narrows Options </a:t>
                  </a:r>
                  <a:endParaRPr lang="en-US" sz="1400" dirty="0"/>
                </a:p>
              </p:txBody>
            </p:sp>
            <p:sp>
              <p:nvSpPr>
                <p:cNvPr id="27" name="Rectangle 26"/>
                <p:cNvSpPr/>
                <p:nvPr/>
              </p:nvSpPr>
              <p:spPr>
                <a:xfrm>
                  <a:off x="5638800" y="36576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Project Revenue</a:t>
                  </a:r>
                  <a:endParaRPr lang="en-US" sz="1400" dirty="0"/>
                </a:p>
              </p:txBody>
            </p:sp>
            <p:sp>
              <p:nvSpPr>
                <p:cNvPr id="30" name="Down Arrow 29"/>
                <p:cNvSpPr/>
                <p:nvPr/>
              </p:nvSpPr>
              <p:spPr>
                <a:xfrm rot="16200000">
                  <a:off x="7010400" y="3810000"/>
                  <a:ext cx="304800"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38" name="Down Arrow 37"/>
                <p:cNvSpPr/>
                <p:nvPr/>
              </p:nvSpPr>
              <p:spPr>
                <a:xfrm rot="16200000">
                  <a:off x="1981200" y="3657600"/>
                  <a:ext cx="304800" cy="30480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Down Arrow 38"/>
                <p:cNvSpPr/>
                <p:nvPr/>
              </p:nvSpPr>
              <p:spPr>
                <a:xfrm rot="16200000">
                  <a:off x="1981200" y="3962400"/>
                  <a:ext cx="304800" cy="30480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Down Arrow 15"/>
                <p:cNvSpPr/>
                <p:nvPr/>
              </p:nvSpPr>
              <p:spPr>
                <a:xfrm rot="16200000">
                  <a:off x="5334000" y="3810000"/>
                  <a:ext cx="304800"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grpSp>
          <p:sp>
            <p:nvSpPr>
              <p:cNvPr id="79" name="TextBox 78"/>
              <p:cNvSpPr txBox="1"/>
              <p:nvPr/>
            </p:nvSpPr>
            <p:spPr>
              <a:xfrm rot="16200000">
                <a:off x="-26000" y="3607401"/>
                <a:ext cx="786200" cy="276999"/>
              </a:xfrm>
              <a:prstGeom prst="rect">
                <a:avLst/>
              </a:prstGeom>
              <a:noFill/>
            </p:spPr>
            <p:txBody>
              <a:bodyPr wrap="square" rtlCol="0">
                <a:spAutoFit/>
              </a:bodyPr>
              <a:lstStyle/>
              <a:p>
                <a:r>
                  <a:rPr lang="en-US" sz="1200" b="1" dirty="0" smtClean="0"/>
                  <a:t>Task 3</a:t>
                </a:r>
                <a:endParaRPr lang="en-US" sz="1200" b="1" dirty="0"/>
              </a:p>
            </p:txBody>
          </p:sp>
        </p:grpSp>
      </p:grpSp>
      <p:sp>
        <p:nvSpPr>
          <p:cNvPr id="80" name="TextBox 79"/>
          <p:cNvSpPr txBox="1"/>
          <p:nvPr/>
        </p:nvSpPr>
        <p:spPr>
          <a:xfrm rot="16200000">
            <a:off x="-26000" y="4902801"/>
            <a:ext cx="786200" cy="276999"/>
          </a:xfrm>
          <a:prstGeom prst="rect">
            <a:avLst/>
          </a:prstGeom>
          <a:noFill/>
        </p:spPr>
        <p:txBody>
          <a:bodyPr wrap="square" rtlCol="0">
            <a:spAutoFit/>
          </a:bodyPr>
          <a:lstStyle/>
          <a:p>
            <a:r>
              <a:rPr lang="en-US" sz="1200" b="1" dirty="0" smtClean="0"/>
              <a:t>Task 4</a:t>
            </a:r>
            <a:endParaRPr lang="en-US" sz="1200" b="1" dirty="0"/>
          </a:p>
        </p:txBody>
      </p:sp>
      <p:grpSp>
        <p:nvGrpSpPr>
          <p:cNvPr id="34" name="Group 67"/>
          <p:cNvGrpSpPr/>
          <p:nvPr/>
        </p:nvGrpSpPr>
        <p:grpSpPr>
          <a:xfrm>
            <a:off x="228602" y="5029200"/>
            <a:ext cx="8686798" cy="1600202"/>
            <a:chOff x="228602" y="5029200"/>
            <a:chExt cx="8686798" cy="1600202"/>
          </a:xfrm>
        </p:grpSpPr>
        <p:grpSp>
          <p:nvGrpSpPr>
            <p:cNvPr id="35" name="Group 72"/>
            <p:cNvGrpSpPr/>
            <p:nvPr/>
          </p:nvGrpSpPr>
          <p:grpSpPr>
            <a:xfrm>
              <a:off x="609600" y="5029200"/>
              <a:ext cx="8305800" cy="1371600"/>
              <a:chOff x="609600" y="5257800"/>
              <a:chExt cx="8305800" cy="1371600"/>
            </a:xfrm>
          </p:grpSpPr>
          <p:sp>
            <p:nvSpPr>
              <p:cNvPr id="11" name="Rectangle 10"/>
              <p:cNvSpPr/>
              <p:nvPr/>
            </p:nvSpPr>
            <p:spPr>
              <a:xfrm>
                <a:off x="609600" y="60198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Draft Legislation</a:t>
                </a:r>
                <a:endParaRPr lang="en-US" sz="1400" dirty="0"/>
              </a:p>
            </p:txBody>
          </p:sp>
          <p:cxnSp>
            <p:nvCxnSpPr>
              <p:cNvPr id="52" name="Straight Connector 51"/>
              <p:cNvCxnSpPr/>
              <p:nvPr/>
            </p:nvCxnSpPr>
            <p:spPr>
              <a:xfrm rot="5400000">
                <a:off x="1143000" y="5867400"/>
                <a:ext cx="304800" cy="0"/>
              </a:xfrm>
              <a:prstGeom prst="line">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8686800" y="5486400"/>
                <a:ext cx="4572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64" name="Rectangle 63"/>
              <p:cNvSpPr/>
              <p:nvPr/>
            </p:nvSpPr>
            <p:spPr>
              <a:xfrm>
                <a:off x="2286000" y="60198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Prepare  Report/ Presentations</a:t>
                </a:r>
                <a:endParaRPr lang="en-US" sz="1400" dirty="0"/>
              </a:p>
            </p:txBody>
          </p:sp>
          <p:sp>
            <p:nvSpPr>
              <p:cNvPr id="65" name="Rectangle 64"/>
              <p:cNvSpPr/>
              <p:nvPr/>
            </p:nvSpPr>
            <p:spPr>
              <a:xfrm>
                <a:off x="3962400" y="6019800"/>
                <a:ext cx="1371600" cy="609600"/>
              </a:xfrm>
              <a:prstGeom prst="rect">
                <a:avLst/>
              </a:prstGeom>
              <a:solidFill>
                <a:schemeClr val="tx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MPOAC Review/ Approve</a:t>
                </a:r>
                <a:endParaRPr lang="en-US" sz="1400" dirty="0"/>
              </a:p>
            </p:txBody>
          </p:sp>
          <p:sp>
            <p:nvSpPr>
              <p:cNvPr id="66" name="Rectangle 65"/>
              <p:cNvSpPr/>
              <p:nvPr/>
            </p:nvSpPr>
            <p:spPr>
              <a:xfrm>
                <a:off x="5638800" y="6019800"/>
                <a:ext cx="1371600" cy="609600"/>
              </a:xfrm>
              <a:prstGeom prst="rect">
                <a:avLst/>
              </a:prstGeom>
              <a:solidFill>
                <a:schemeClr val="tx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Final Report Publication</a:t>
                </a:r>
                <a:endParaRPr lang="en-US" sz="1400" dirty="0"/>
              </a:p>
            </p:txBody>
          </p:sp>
          <p:sp>
            <p:nvSpPr>
              <p:cNvPr id="67" name="Rectangle 66"/>
              <p:cNvSpPr/>
              <p:nvPr/>
            </p:nvSpPr>
            <p:spPr>
              <a:xfrm>
                <a:off x="7315200" y="60198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Presentations/ Education</a:t>
                </a:r>
                <a:endParaRPr lang="en-US" sz="1400" dirty="0"/>
              </a:p>
            </p:txBody>
          </p:sp>
          <p:sp>
            <p:nvSpPr>
              <p:cNvPr id="46" name="Down Arrow 45"/>
              <p:cNvSpPr/>
              <p:nvPr/>
            </p:nvSpPr>
            <p:spPr>
              <a:xfrm rot="16200000">
                <a:off x="1981200" y="6172200"/>
                <a:ext cx="304800"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45" name="Down Arrow 44"/>
              <p:cNvSpPr/>
              <p:nvPr/>
            </p:nvSpPr>
            <p:spPr>
              <a:xfrm rot="16200000">
                <a:off x="3657600" y="6172200"/>
                <a:ext cx="304800"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44" name="Down Arrow 43"/>
              <p:cNvSpPr/>
              <p:nvPr/>
            </p:nvSpPr>
            <p:spPr>
              <a:xfrm rot="16200000">
                <a:off x="5334000" y="6172200"/>
                <a:ext cx="304800"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28" name="Down Arrow 27"/>
              <p:cNvSpPr/>
              <p:nvPr/>
            </p:nvSpPr>
            <p:spPr>
              <a:xfrm rot="16200000">
                <a:off x="7010400" y="6172200"/>
                <a:ext cx="304800"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grpSp>
        <p:sp>
          <p:nvSpPr>
            <p:cNvPr id="81" name="TextBox 80"/>
            <p:cNvSpPr txBox="1"/>
            <p:nvPr/>
          </p:nvSpPr>
          <p:spPr>
            <a:xfrm rot="16200000">
              <a:off x="-166299" y="5957501"/>
              <a:ext cx="1066802" cy="276999"/>
            </a:xfrm>
            <a:prstGeom prst="rect">
              <a:avLst/>
            </a:prstGeom>
            <a:noFill/>
          </p:spPr>
          <p:txBody>
            <a:bodyPr wrap="square" rtlCol="0">
              <a:spAutoFit/>
            </a:bodyPr>
            <a:lstStyle/>
            <a:p>
              <a:r>
                <a:rPr lang="en-US" sz="1200" b="1" dirty="0" smtClean="0"/>
                <a:t>Tasks 5 &amp;6</a:t>
              </a:r>
              <a:endParaRPr lang="en-US" sz="1200" b="1" dirty="0"/>
            </a:p>
          </p:txBody>
        </p:sp>
      </p:grpSp>
      <p:cxnSp>
        <p:nvCxnSpPr>
          <p:cNvPr id="83" name="Straight Connector 82"/>
          <p:cNvCxnSpPr/>
          <p:nvPr/>
        </p:nvCxnSpPr>
        <p:spPr>
          <a:xfrm>
            <a:off x="7010400" y="2590800"/>
            <a:ext cx="19812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a:off x="4648200" y="4572000"/>
            <a:ext cx="43434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5400000">
            <a:off x="8001000" y="3581400"/>
            <a:ext cx="19812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rot="5400000">
            <a:off x="4572000" y="4648200"/>
            <a:ext cx="152400" cy="0"/>
          </a:xfrm>
          <a:prstGeom prst="line">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2" name="Slide Number Placeholder 81"/>
          <p:cNvSpPr>
            <a:spLocks noGrp="1"/>
          </p:cNvSpPr>
          <p:nvPr>
            <p:ph type="sldNum" sz="quarter" idx="12"/>
          </p:nvPr>
        </p:nvSpPr>
        <p:spPr/>
        <p:txBody>
          <a:bodyPr/>
          <a:lstStyle/>
          <a:p>
            <a:fld id="{746888C8-5E37-4332-9EBA-EEDB896F08D5}" type="slidenum">
              <a:rPr lang="en-US" smtClean="0"/>
              <a:pPr/>
              <a:t>4</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78"/>
                                        </p:tgtEl>
                                        <p:attrNameLst>
                                          <p:attrName>style.visibility</p:attrName>
                                        </p:attrNameLst>
                                      </p:cBhvr>
                                      <p:to>
                                        <p:strVal val="visible"/>
                                      </p:to>
                                    </p:set>
                                    <p:animEffect transition="in" filter="slide(fromLeft)">
                                      <p:cBhvr>
                                        <p:cTn id="7" dur="1000"/>
                                        <p:tgtEl>
                                          <p:spTgt spid="78"/>
                                        </p:tgtEl>
                                      </p:cBhvr>
                                    </p:animEffect>
                                  </p:childTnLst>
                                </p:cTn>
                              </p:par>
                              <p:par>
                                <p:cTn id="8" presetID="12" presetClass="entr" presetSubtype="8" fill="hold"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slide(fromLeft)">
                                      <p:cBhvr>
                                        <p:cTn id="10" dur="1000"/>
                                        <p:tgtEl>
                                          <p:spTgt spid="22"/>
                                        </p:tgtEl>
                                      </p:cBhvr>
                                    </p:animEffect>
                                  </p:childTnLst>
                                </p:cTn>
                              </p:par>
                              <p:par>
                                <p:cTn id="11" presetID="12" presetClass="entr" presetSubtype="8" fill="hold" nodeType="withEffect">
                                  <p:stCondLst>
                                    <p:cond delay="0"/>
                                  </p:stCondLst>
                                  <p:childTnLst>
                                    <p:set>
                                      <p:cBhvr>
                                        <p:cTn id="12" dur="1" fill="hold">
                                          <p:stCondLst>
                                            <p:cond delay="0"/>
                                          </p:stCondLst>
                                        </p:cTn>
                                        <p:tgtEl>
                                          <p:spTgt spid="83"/>
                                        </p:tgtEl>
                                        <p:attrNameLst>
                                          <p:attrName>style.visibility</p:attrName>
                                        </p:attrNameLst>
                                      </p:cBhvr>
                                      <p:to>
                                        <p:strVal val="visible"/>
                                      </p:to>
                                    </p:set>
                                    <p:animEffect transition="in" filter="slide(fromLeft)">
                                      <p:cBhvr>
                                        <p:cTn id="13" dur="1000"/>
                                        <p:tgtEl>
                                          <p:spTgt spid="83"/>
                                        </p:tgtEl>
                                      </p:cBhvr>
                                    </p:animEffect>
                                  </p:childTnLst>
                                </p:cTn>
                              </p:par>
                              <p:par>
                                <p:cTn id="14" presetID="12" presetClass="entr" presetSubtype="8" fill="hold" nodeType="withEffect">
                                  <p:stCondLst>
                                    <p:cond delay="0"/>
                                  </p:stCondLst>
                                  <p:childTnLst>
                                    <p:set>
                                      <p:cBhvr>
                                        <p:cTn id="15" dur="1" fill="hold">
                                          <p:stCondLst>
                                            <p:cond delay="0"/>
                                          </p:stCondLst>
                                        </p:cTn>
                                        <p:tgtEl>
                                          <p:spTgt spid="90"/>
                                        </p:tgtEl>
                                        <p:attrNameLst>
                                          <p:attrName>style.visibility</p:attrName>
                                        </p:attrNameLst>
                                      </p:cBhvr>
                                      <p:to>
                                        <p:strVal val="visible"/>
                                      </p:to>
                                    </p:set>
                                    <p:animEffect transition="in" filter="slide(fromLeft)">
                                      <p:cBhvr>
                                        <p:cTn id="16" dur="1000"/>
                                        <p:tgtEl>
                                          <p:spTgt spid="90"/>
                                        </p:tgtEl>
                                      </p:cBhvr>
                                    </p:animEffect>
                                  </p:childTnLst>
                                </p:cTn>
                              </p:par>
                              <p:par>
                                <p:cTn id="17" presetID="12" presetClass="entr" presetSubtype="8" fill="hold" nodeType="withEffect">
                                  <p:stCondLst>
                                    <p:cond delay="0"/>
                                  </p:stCondLst>
                                  <p:childTnLst>
                                    <p:set>
                                      <p:cBhvr>
                                        <p:cTn id="18" dur="1" fill="hold">
                                          <p:stCondLst>
                                            <p:cond delay="0"/>
                                          </p:stCondLst>
                                        </p:cTn>
                                        <p:tgtEl>
                                          <p:spTgt spid="86"/>
                                        </p:tgtEl>
                                        <p:attrNameLst>
                                          <p:attrName>style.visibility</p:attrName>
                                        </p:attrNameLst>
                                      </p:cBhvr>
                                      <p:to>
                                        <p:strVal val="visible"/>
                                      </p:to>
                                    </p:set>
                                    <p:animEffect transition="in" filter="slide(fromLeft)">
                                      <p:cBhvr>
                                        <p:cTn id="19" dur="1000"/>
                                        <p:tgtEl>
                                          <p:spTgt spid="86"/>
                                        </p:tgtEl>
                                      </p:cBhvr>
                                    </p:animEffect>
                                  </p:childTnLst>
                                </p:cTn>
                              </p:par>
                              <p:par>
                                <p:cTn id="20" presetID="12" presetClass="entr" presetSubtype="8" fill="hold" nodeType="withEffect">
                                  <p:stCondLst>
                                    <p:cond delay="0"/>
                                  </p:stCondLst>
                                  <p:childTnLst>
                                    <p:set>
                                      <p:cBhvr>
                                        <p:cTn id="21" dur="1" fill="hold">
                                          <p:stCondLst>
                                            <p:cond delay="0"/>
                                          </p:stCondLst>
                                        </p:cTn>
                                        <p:tgtEl>
                                          <p:spTgt spid="96"/>
                                        </p:tgtEl>
                                        <p:attrNameLst>
                                          <p:attrName>style.visibility</p:attrName>
                                        </p:attrNameLst>
                                      </p:cBhvr>
                                      <p:to>
                                        <p:strVal val="visible"/>
                                      </p:to>
                                    </p:set>
                                    <p:animEffect transition="in" filter="slide(fromLeft)">
                                      <p:cBhvr>
                                        <p:cTn id="22" dur="1000"/>
                                        <p:tgtEl>
                                          <p:spTgt spid="96"/>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8" fill="hold" nodeType="clickEffect">
                                  <p:stCondLst>
                                    <p:cond delay="0"/>
                                  </p:stCondLst>
                                  <p:childTnLst>
                                    <p:set>
                                      <p:cBhvr>
                                        <p:cTn id="26" dur="1" fill="hold">
                                          <p:stCondLst>
                                            <p:cond delay="0"/>
                                          </p:stCondLst>
                                        </p:cTn>
                                        <p:tgtEl>
                                          <p:spTgt spid="31"/>
                                        </p:tgtEl>
                                        <p:attrNameLst>
                                          <p:attrName>style.visibility</p:attrName>
                                        </p:attrNameLst>
                                      </p:cBhvr>
                                      <p:to>
                                        <p:strVal val="visible"/>
                                      </p:to>
                                    </p:set>
                                    <p:animEffect transition="in" filter="slide(fromLeft)">
                                      <p:cBhvr>
                                        <p:cTn id="27" dur="1000"/>
                                        <p:tgtEl>
                                          <p:spTgt spid="31"/>
                                        </p:tgtEl>
                                      </p:cBhvr>
                                    </p:animEffect>
                                  </p:childTnLst>
                                </p:cTn>
                              </p:par>
                              <p:par>
                                <p:cTn id="28" presetID="12" presetClass="entr" presetSubtype="8" fill="hold" nodeType="withEffect">
                                  <p:stCondLst>
                                    <p:cond delay="0"/>
                                  </p:stCondLst>
                                  <p:childTnLst>
                                    <p:set>
                                      <p:cBhvr>
                                        <p:cTn id="29" dur="1" fill="hold">
                                          <p:stCondLst>
                                            <p:cond delay="0"/>
                                          </p:stCondLst>
                                        </p:cTn>
                                        <p:tgtEl>
                                          <p:spTgt spid="29"/>
                                        </p:tgtEl>
                                        <p:attrNameLst>
                                          <p:attrName>style.visibility</p:attrName>
                                        </p:attrNameLst>
                                      </p:cBhvr>
                                      <p:to>
                                        <p:strVal val="visible"/>
                                      </p:to>
                                    </p:set>
                                    <p:animEffect transition="in" filter="slide(fromLeft)">
                                      <p:cBhvr>
                                        <p:cTn id="30" dur="1000"/>
                                        <p:tgtEl>
                                          <p:spTgt spid="29"/>
                                        </p:tgtEl>
                                      </p:cBhvr>
                                    </p:animEffect>
                                  </p:childTnLst>
                                </p:cTn>
                              </p:par>
                            </p:childTnLst>
                          </p:cTn>
                        </p:par>
                      </p:childTnLst>
                    </p:cTn>
                  </p:par>
                  <p:par>
                    <p:cTn id="31" fill="hold">
                      <p:stCondLst>
                        <p:cond delay="indefinite"/>
                      </p:stCondLst>
                      <p:childTnLst>
                        <p:par>
                          <p:cTn id="32" fill="hold">
                            <p:stCondLst>
                              <p:cond delay="0"/>
                            </p:stCondLst>
                            <p:childTnLst>
                              <p:par>
                                <p:cTn id="33" presetID="12" presetClass="entr" presetSubtype="8" fill="hold" grpId="0" nodeType="clickEffect">
                                  <p:stCondLst>
                                    <p:cond delay="0"/>
                                  </p:stCondLst>
                                  <p:childTnLst>
                                    <p:set>
                                      <p:cBhvr>
                                        <p:cTn id="34" dur="1" fill="hold">
                                          <p:stCondLst>
                                            <p:cond delay="0"/>
                                          </p:stCondLst>
                                        </p:cTn>
                                        <p:tgtEl>
                                          <p:spTgt spid="80"/>
                                        </p:tgtEl>
                                        <p:attrNameLst>
                                          <p:attrName>style.visibility</p:attrName>
                                        </p:attrNameLst>
                                      </p:cBhvr>
                                      <p:to>
                                        <p:strVal val="visible"/>
                                      </p:to>
                                    </p:set>
                                    <p:animEffect transition="in" filter="slide(fromLeft)">
                                      <p:cBhvr>
                                        <p:cTn id="35" dur="1000"/>
                                        <p:tgtEl>
                                          <p:spTgt spid="80"/>
                                        </p:tgtEl>
                                      </p:cBhvr>
                                    </p:animEffect>
                                  </p:childTnLst>
                                </p:cTn>
                              </p:par>
                              <p:par>
                                <p:cTn id="36" presetID="12" presetClass="entr" presetSubtype="8" fill="hold" nodeType="withEffect">
                                  <p:stCondLst>
                                    <p:cond delay="0"/>
                                  </p:stCondLst>
                                  <p:childTnLst>
                                    <p:set>
                                      <p:cBhvr>
                                        <p:cTn id="37" dur="1" fill="hold">
                                          <p:stCondLst>
                                            <p:cond delay="0"/>
                                          </p:stCondLst>
                                        </p:cTn>
                                        <p:tgtEl>
                                          <p:spTgt spid="50"/>
                                        </p:tgtEl>
                                        <p:attrNameLst>
                                          <p:attrName>style.visibility</p:attrName>
                                        </p:attrNameLst>
                                      </p:cBhvr>
                                      <p:to>
                                        <p:strVal val="visible"/>
                                      </p:to>
                                    </p:set>
                                    <p:animEffect transition="in" filter="slide(fromLeft)">
                                      <p:cBhvr>
                                        <p:cTn id="38" dur="1000"/>
                                        <p:tgtEl>
                                          <p:spTgt spid="50"/>
                                        </p:tgtEl>
                                      </p:cBhvr>
                                    </p:animEffect>
                                  </p:childTnLst>
                                </p:cTn>
                              </p:par>
                              <p:par>
                                <p:cTn id="39" presetID="12" presetClass="entr" presetSubtype="8" fill="hold" nodeType="withEffect">
                                  <p:stCondLst>
                                    <p:cond delay="0"/>
                                  </p:stCondLst>
                                  <p:childTnLst>
                                    <p:set>
                                      <p:cBhvr>
                                        <p:cTn id="40" dur="1" fill="hold">
                                          <p:stCondLst>
                                            <p:cond delay="0"/>
                                          </p:stCondLst>
                                        </p:cTn>
                                        <p:tgtEl>
                                          <p:spTgt spid="59"/>
                                        </p:tgtEl>
                                        <p:attrNameLst>
                                          <p:attrName>style.visibility</p:attrName>
                                        </p:attrNameLst>
                                      </p:cBhvr>
                                      <p:to>
                                        <p:strVal val="visible"/>
                                      </p:to>
                                    </p:set>
                                    <p:animEffect transition="in" filter="slide(fromLeft)">
                                      <p:cBhvr>
                                        <p:cTn id="41" dur="1000"/>
                                        <p:tgtEl>
                                          <p:spTgt spid="59"/>
                                        </p:tgtEl>
                                      </p:cBhvr>
                                    </p:animEffect>
                                  </p:childTnLst>
                                </p:cTn>
                              </p:par>
                              <p:par>
                                <p:cTn id="42" presetID="12" presetClass="entr" presetSubtype="8" fill="hold" nodeType="withEffect">
                                  <p:stCondLst>
                                    <p:cond delay="0"/>
                                  </p:stCondLst>
                                  <p:childTnLst>
                                    <p:set>
                                      <p:cBhvr>
                                        <p:cTn id="43" dur="1" fill="hold">
                                          <p:stCondLst>
                                            <p:cond delay="0"/>
                                          </p:stCondLst>
                                        </p:cTn>
                                        <p:tgtEl>
                                          <p:spTgt spid="21"/>
                                        </p:tgtEl>
                                        <p:attrNameLst>
                                          <p:attrName>style.visibility</p:attrName>
                                        </p:attrNameLst>
                                      </p:cBhvr>
                                      <p:to>
                                        <p:strVal val="visible"/>
                                      </p:to>
                                    </p:set>
                                    <p:animEffect transition="in" filter="slide(fromLeft)">
                                      <p:cBhvr>
                                        <p:cTn id="44" dur="1000"/>
                                        <p:tgtEl>
                                          <p:spTgt spid="21"/>
                                        </p:tgtEl>
                                      </p:cBhvr>
                                    </p:animEffect>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34"/>
                                        </p:tgtEl>
                                        <p:attrNameLst>
                                          <p:attrName>style.visibility</p:attrName>
                                        </p:attrNameLst>
                                      </p:cBhvr>
                                      <p:to>
                                        <p:strVal val="visible"/>
                                      </p:to>
                                    </p:set>
                                    <p:anim calcmode="lin" valueType="num">
                                      <p:cBhvr additive="base">
                                        <p:cTn id="49" dur="1000" fill="hold"/>
                                        <p:tgtEl>
                                          <p:spTgt spid="34"/>
                                        </p:tgtEl>
                                        <p:attrNameLst>
                                          <p:attrName>ppt_x</p:attrName>
                                        </p:attrNameLst>
                                      </p:cBhvr>
                                      <p:tavLst>
                                        <p:tav tm="0">
                                          <p:val>
                                            <p:strVal val="0-#ppt_w/2"/>
                                          </p:val>
                                        </p:tav>
                                        <p:tav tm="100000">
                                          <p:val>
                                            <p:strVal val="#ppt_x"/>
                                          </p:val>
                                        </p:tav>
                                      </p:tavLst>
                                    </p:anim>
                                    <p:anim calcmode="lin" valueType="num">
                                      <p:cBhvr additive="base">
                                        <p:cTn id="50" dur="1000" fill="hold"/>
                                        <p:tgtEl>
                                          <p:spTgt spid="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p:bldP spid="80"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639762"/>
          </a:xfrm>
        </p:spPr>
        <p:txBody>
          <a:bodyPr>
            <a:normAutofit/>
          </a:bodyPr>
          <a:lstStyle/>
          <a:p>
            <a:r>
              <a:rPr lang="en-US" sz="2800" dirty="0" smtClean="0"/>
              <a:t>Summary of Revenue Yields - $millions</a:t>
            </a:r>
            <a:endParaRPr lang="en-US" sz="2800" dirty="0"/>
          </a:p>
        </p:txBody>
      </p:sp>
      <p:graphicFrame>
        <p:nvGraphicFramePr>
          <p:cNvPr id="12" name="Content Placeholder 11"/>
          <p:cNvGraphicFramePr>
            <a:graphicFrameLocks noGrp="1"/>
          </p:cNvGraphicFramePr>
          <p:nvPr>
            <p:ph idx="1"/>
          </p:nvPr>
        </p:nvGraphicFramePr>
        <p:xfrm>
          <a:off x="381000" y="914400"/>
          <a:ext cx="8229600" cy="545338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algn="ctr" fontAlgn="b"/>
                      <a:r>
                        <a:rPr lang="en-US" sz="1600" b="1" i="0" u="none" strike="noStrike" dirty="0">
                          <a:solidFill>
                            <a:schemeClr val="bg1"/>
                          </a:solidFill>
                          <a:latin typeface="Calibri"/>
                        </a:rPr>
                        <a:t>Revenue Option</a:t>
                      </a:r>
                    </a:p>
                  </a:txBody>
                  <a:tcPr marL="9525" marR="9525" marT="9525" marB="0" anchor="ctr"/>
                </a:tc>
                <a:tc>
                  <a:txBody>
                    <a:bodyPr/>
                    <a:lstStyle/>
                    <a:p>
                      <a:pPr algn="ctr" fontAlgn="b"/>
                      <a:r>
                        <a:rPr lang="en-US" sz="1600" b="1" i="0" u="none" strike="noStrike" dirty="0">
                          <a:solidFill>
                            <a:schemeClr val="bg1"/>
                          </a:solidFill>
                          <a:latin typeface="Calibri"/>
                        </a:rPr>
                        <a:t>8 yr Total</a:t>
                      </a:r>
                    </a:p>
                  </a:txBody>
                  <a:tcPr marL="9525" marR="9525" marT="9525" marB="0" anchor="ctr"/>
                </a:tc>
                <a:tc>
                  <a:txBody>
                    <a:bodyPr/>
                    <a:lstStyle/>
                    <a:p>
                      <a:pPr algn="ctr" fontAlgn="b"/>
                      <a:r>
                        <a:rPr lang="en-US" sz="1600" b="1" i="0" u="none" strike="noStrike" dirty="0" smtClean="0">
                          <a:solidFill>
                            <a:schemeClr val="bg1"/>
                          </a:solidFill>
                          <a:latin typeface="Calibri"/>
                        </a:rPr>
                        <a:t>Annual Average</a:t>
                      </a:r>
                      <a:endParaRPr lang="en-US" sz="1600" b="1" i="0" u="none" strike="noStrike" dirty="0">
                        <a:solidFill>
                          <a:schemeClr val="bg1"/>
                        </a:solidFill>
                        <a:latin typeface="Calibri"/>
                      </a:endParaRPr>
                    </a:p>
                  </a:txBody>
                  <a:tcPr marL="9525" marR="9525" marT="9525" marB="0" anchor="ctr"/>
                </a:tc>
              </a:tr>
              <a:tr h="370840">
                <a:tc>
                  <a:txBody>
                    <a:bodyPr/>
                    <a:lstStyle/>
                    <a:p>
                      <a:pPr algn="l" fontAlgn="b"/>
                      <a:r>
                        <a:rPr lang="en-US" sz="1400" b="0" i="0" u="none" strike="noStrike" dirty="0">
                          <a:solidFill>
                            <a:srgbClr val="000000"/>
                          </a:solidFill>
                          <a:latin typeface="Calibri"/>
                        </a:rPr>
                        <a:t>1.c </a:t>
                      </a:r>
                      <a:r>
                        <a:rPr lang="en-US" sz="1400" b="0" i="0" u="none" strike="noStrike" dirty="0" smtClean="0">
                          <a:solidFill>
                            <a:srgbClr val="000000"/>
                          </a:solidFill>
                          <a:latin typeface="Calibri"/>
                        </a:rPr>
                        <a:t> - 2 </a:t>
                      </a:r>
                      <a:r>
                        <a:rPr lang="en-US" sz="1400" b="0" i="0" u="none" strike="noStrike" dirty="0">
                          <a:solidFill>
                            <a:srgbClr val="000000"/>
                          </a:solidFill>
                          <a:latin typeface="Calibri"/>
                        </a:rPr>
                        <a:t>cent increase indexed </a:t>
                      </a:r>
                      <a:r>
                        <a:rPr lang="en-US" sz="1400" b="0" i="0" u="none" strike="noStrike" dirty="0" smtClean="0">
                          <a:solidFill>
                            <a:srgbClr val="000000"/>
                          </a:solidFill>
                          <a:latin typeface="Calibri"/>
                        </a:rPr>
                        <a:t>STTF</a:t>
                      </a:r>
                      <a:endParaRPr lang="en-US" sz="1400" b="0" i="0" u="none" strike="noStrike" dirty="0">
                        <a:solidFill>
                          <a:srgbClr val="000000"/>
                        </a:solidFill>
                        <a:latin typeface="Calibri"/>
                      </a:endParaRPr>
                    </a:p>
                  </a:txBody>
                  <a:tcPr marL="9525" marR="9525" marT="9525" marB="0" anchor="b"/>
                </a:tc>
                <a:tc>
                  <a:txBody>
                    <a:bodyPr/>
                    <a:lstStyle/>
                    <a:p>
                      <a:pPr algn="r" fontAlgn="b"/>
                      <a:r>
                        <a:rPr lang="en-US" sz="1400" b="0" i="0" u="none" strike="noStrike" dirty="0">
                          <a:solidFill>
                            <a:srgbClr val="000000"/>
                          </a:solidFill>
                          <a:latin typeface="Calibri"/>
                        </a:rPr>
                        <a:t>6815.7</a:t>
                      </a:r>
                    </a:p>
                  </a:txBody>
                  <a:tcPr marL="9525" marR="9525" marT="9525" marB="0" anchor="b"/>
                </a:tc>
                <a:tc>
                  <a:txBody>
                    <a:bodyPr/>
                    <a:lstStyle/>
                    <a:p>
                      <a:pPr algn="r" fontAlgn="b"/>
                      <a:r>
                        <a:rPr lang="en-US" sz="1400" b="0" i="0" u="none" strike="noStrike" dirty="0" smtClean="0">
                          <a:solidFill>
                            <a:srgbClr val="000000"/>
                          </a:solidFill>
                          <a:latin typeface="Calibri"/>
                        </a:rPr>
                        <a:t>State          852.0</a:t>
                      </a:r>
                      <a:endParaRPr lang="en-US" sz="1400" b="0" i="0" u="none" strike="noStrike" dirty="0">
                        <a:solidFill>
                          <a:srgbClr val="000000"/>
                        </a:solidFill>
                        <a:latin typeface="Calibri"/>
                      </a:endParaRPr>
                    </a:p>
                  </a:txBody>
                  <a:tcPr marL="9525" marR="9525" marT="9525" marB="0" anchor="b"/>
                </a:tc>
              </a:tr>
              <a:tr h="370840">
                <a:tc>
                  <a:txBody>
                    <a:bodyPr/>
                    <a:lstStyle/>
                    <a:p>
                      <a:pPr algn="l" fontAlgn="b"/>
                      <a:r>
                        <a:rPr lang="en-US" sz="1400" b="0" i="0" u="none" strike="noStrike" dirty="0">
                          <a:solidFill>
                            <a:srgbClr val="000000"/>
                          </a:solidFill>
                          <a:latin typeface="Calibri"/>
                        </a:rPr>
                        <a:t>3.e </a:t>
                      </a:r>
                      <a:r>
                        <a:rPr lang="en-US" sz="1400" b="0" i="0" u="none" strike="noStrike" dirty="0" smtClean="0">
                          <a:solidFill>
                            <a:srgbClr val="000000"/>
                          </a:solidFill>
                          <a:latin typeface="Calibri"/>
                        </a:rPr>
                        <a:t> - Sales </a:t>
                      </a:r>
                      <a:r>
                        <a:rPr lang="en-US" sz="1400" b="0" i="0" u="none" strike="noStrike" dirty="0">
                          <a:solidFill>
                            <a:srgbClr val="000000"/>
                          </a:solidFill>
                          <a:latin typeface="Calibri"/>
                        </a:rPr>
                        <a:t>Tax BEV to STTF (</a:t>
                      </a:r>
                      <a:r>
                        <a:rPr lang="en-US" sz="1400" b="0" i="0" u="none" strike="noStrike" dirty="0" smtClean="0">
                          <a:solidFill>
                            <a:srgbClr val="000000"/>
                          </a:solidFill>
                          <a:latin typeface="Calibri"/>
                        </a:rPr>
                        <a:t>GR)</a:t>
                      </a:r>
                      <a:endParaRPr lang="en-US" sz="1400" b="0" i="0" u="none" strike="noStrike" dirty="0">
                        <a:solidFill>
                          <a:srgbClr val="000000"/>
                        </a:solidFill>
                        <a:latin typeface="Calibri"/>
                      </a:endParaRPr>
                    </a:p>
                  </a:txBody>
                  <a:tcPr marL="9525" marR="9525" marT="9525" marB="0" anchor="b"/>
                </a:tc>
                <a:tc>
                  <a:txBody>
                    <a:bodyPr/>
                    <a:lstStyle/>
                    <a:p>
                      <a:pPr algn="r" fontAlgn="b"/>
                      <a:r>
                        <a:rPr lang="en-US" sz="1400" b="0" i="0" u="none" strike="noStrike" dirty="0">
                          <a:solidFill>
                            <a:srgbClr val="000000"/>
                          </a:solidFill>
                          <a:latin typeface="Calibri"/>
                        </a:rPr>
                        <a:t>73.5</a:t>
                      </a:r>
                    </a:p>
                  </a:txBody>
                  <a:tcPr marL="9525" marR="9525" marT="9525" marB="0" anchor="b"/>
                </a:tc>
                <a:tc>
                  <a:txBody>
                    <a:bodyPr/>
                    <a:lstStyle/>
                    <a:p>
                      <a:pPr algn="r" fontAlgn="b"/>
                      <a:r>
                        <a:rPr lang="en-US" sz="1400" b="0" i="0" u="none" strike="noStrike" dirty="0" smtClean="0">
                          <a:solidFill>
                            <a:srgbClr val="000000"/>
                          </a:solidFill>
                          <a:latin typeface="Calibri"/>
                        </a:rPr>
                        <a:t> State              9.2</a:t>
                      </a:r>
                      <a:endParaRPr lang="en-US" sz="1400" b="0" i="0" u="none" strike="noStrike" dirty="0">
                        <a:solidFill>
                          <a:srgbClr val="000000"/>
                        </a:solidFill>
                        <a:latin typeface="Calibri"/>
                      </a:endParaRPr>
                    </a:p>
                  </a:txBody>
                  <a:tcPr marL="9525" marR="9525" marT="9525" marB="0" anchor="b"/>
                </a:tc>
              </a:tr>
              <a:tr h="370840">
                <a:tc>
                  <a:txBody>
                    <a:bodyPr/>
                    <a:lstStyle/>
                    <a:p>
                      <a:pPr algn="l" fontAlgn="b"/>
                      <a:r>
                        <a:rPr lang="en-US" sz="1400" b="0" i="0" u="none" strike="noStrike" dirty="0">
                          <a:solidFill>
                            <a:srgbClr val="000000"/>
                          </a:solidFill>
                          <a:latin typeface="Calibri"/>
                        </a:rPr>
                        <a:t>5.d </a:t>
                      </a:r>
                      <a:r>
                        <a:rPr lang="en-US" sz="1400" b="0" i="0" u="none" strike="noStrike" dirty="0" smtClean="0">
                          <a:solidFill>
                            <a:srgbClr val="000000"/>
                          </a:solidFill>
                          <a:latin typeface="Calibri"/>
                        </a:rPr>
                        <a:t> - Return </a:t>
                      </a:r>
                      <a:r>
                        <a:rPr lang="en-US" sz="1400" b="0" i="0" u="none" strike="noStrike" dirty="0">
                          <a:solidFill>
                            <a:srgbClr val="000000"/>
                          </a:solidFill>
                          <a:latin typeface="Calibri"/>
                        </a:rPr>
                        <a:t>MVL, </a:t>
                      </a:r>
                      <a:r>
                        <a:rPr lang="en-US" sz="1400" b="0" i="0" u="none" strike="noStrike" dirty="0" smtClean="0">
                          <a:solidFill>
                            <a:srgbClr val="000000"/>
                          </a:solidFill>
                          <a:latin typeface="Calibri"/>
                        </a:rPr>
                        <a:t>Reg., </a:t>
                      </a:r>
                      <a:r>
                        <a:rPr lang="en-US" sz="1400" b="0" i="0" u="none" strike="noStrike" dirty="0">
                          <a:solidFill>
                            <a:srgbClr val="000000"/>
                          </a:solidFill>
                          <a:latin typeface="Calibri"/>
                        </a:rPr>
                        <a:t>Title increases to </a:t>
                      </a:r>
                      <a:r>
                        <a:rPr lang="en-US" sz="1400" b="0" i="0" u="none" strike="noStrike" dirty="0" smtClean="0">
                          <a:solidFill>
                            <a:srgbClr val="000000"/>
                          </a:solidFill>
                          <a:latin typeface="Calibri"/>
                        </a:rPr>
                        <a:t>STTF (</a:t>
                      </a:r>
                      <a:r>
                        <a:rPr lang="en-US" sz="1400" b="0" i="0" u="none" strike="noStrike" dirty="0">
                          <a:solidFill>
                            <a:srgbClr val="000000"/>
                          </a:solidFill>
                          <a:latin typeface="Calibri"/>
                        </a:rPr>
                        <a:t>GR) </a:t>
                      </a:r>
                    </a:p>
                  </a:txBody>
                  <a:tcPr marL="9525" marR="9525" marT="9525" marB="0" anchor="b"/>
                </a:tc>
                <a:tc>
                  <a:txBody>
                    <a:bodyPr/>
                    <a:lstStyle/>
                    <a:p>
                      <a:pPr algn="r" fontAlgn="b"/>
                      <a:r>
                        <a:rPr lang="en-US" sz="1400" b="0" i="0" u="none" strike="noStrike" dirty="0">
                          <a:solidFill>
                            <a:srgbClr val="000000"/>
                          </a:solidFill>
                          <a:latin typeface="Calibri"/>
                        </a:rPr>
                        <a:t>5318.3</a:t>
                      </a:r>
                    </a:p>
                  </a:txBody>
                  <a:tcPr marL="9525" marR="9525" marT="9525" marB="0" anchor="b"/>
                </a:tc>
                <a:tc>
                  <a:txBody>
                    <a:bodyPr/>
                    <a:lstStyle/>
                    <a:p>
                      <a:pPr algn="r" fontAlgn="b"/>
                      <a:r>
                        <a:rPr lang="en-US" sz="1400" b="0" i="0" u="none" strike="noStrike" dirty="0" smtClean="0">
                          <a:solidFill>
                            <a:srgbClr val="000000"/>
                          </a:solidFill>
                          <a:latin typeface="Calibri"/>
                        </a:rPr>
                        <a:t>State          664.8</a:t>
                      </a:r>
                      <a:endParaRPr lang="en-US" sz="1400" b="0" i="0" u="none" strike="noStrike" dirty="0">
                        <a:solidFill>
                          <a:srgbClr val="000000"/>
                        </a:solidFill>
                        <a:latin typeface="Calibri"/>
                      </a:endParaRPr>
                    </a:p>
                  </a:txBody>
                  <a:tcPr marL="9525" marR="9525" marT="9525" marB="0" anchor="b"/>
                </a:tc>
              </a:tr>
              <a:tr h="370840">
                <a:tc>
                  <a:txBody>
                    <a:bodyPr/>
                    <a:lstStyle/>
                    <a:p>
                      <a:pPr algn="l" fontAlgn="b"/>
                      <a:r>
                        <a:rPr lang="en-US" sz="1400" b="0" i="0" u="none" strike="noStrike" dirty="0">
                          <a:solidFill>
                            <a:srgbClr val="000000"/>
                          </a:solidFill>
                          <a:latin typeface="Calibri"/>
                        </a:rPr>
                        <a:t>6.b </a:t>
                      </a:r>
                      <a:r>
                        <a:rPr lang="en-US" sz="1400" b="0" i="0" u="none" strike="noStrike" dirty="0" smtClean="0">
                          <a:solidFill>
                            <a:srgbClr val="000000"/>
                          </a:solidFill>
                          <a:latin typeface="Calibri"/>
                        </a:rPr>
                        <a:t> - State </a:t>
                      </a:r>
                      <a:r>
                        <a:rPr lang="en-US" sz="1400" b="0" i="0" u="none" strike="noStrike" dirty="0">
                          <a:solidFill>
                            <a:srgbClr val="000000"/>
                          </a:solidFill>
                          <a:latin typeface="Calibri"/>
                        </a:rPr>
                        <a:t>Sales Tax@ 6% </a:t>
                      </a:r>
                      <a:r>
                        <a:rPr lang="en-US" sz="1400" b="0" i="0" u="none" strike="noStrike" dirty="0" smtClean="0">
                          <a:solidFill>
                            <a:srgbClr val="000000"/>
                          </a:solidFill>
                          <a:latin typeface="Calibri"/>
                        </a:rPr>
                        <a:t>in lieu</a:t>
                      </a:r>
                      <a:r>
                        <a:rPr lang="en-US" sz="1400" b="0" i="0" u="none" strike="noStrike" baseline="0" dirty="0" smtClean="0">
                          <a:solidFill>
                            <a:srgbClr val="000000"/>
                          </a:solidFill>
                          <a:latin typeface="Calibri"/>
                        </a:rPr>
                        <a:t> of fuel taxes, w/ floor</a:t>
                      </a:r>
                      <a:endParaRPr lang="en-US" sz="1400" b="0" i="0" u="none" strike="noStrike" dirty="0">
                        <a:solidFill>
                          <a:srgbClr val="000000"/>
                        </a:solidFill>
                        <a:latin typeface="Calibri"/>
                      </a:endParaRPr>
                    </a:p>
                  </a:txBody>
                  <a:tcPr marL="9525" marR="9525" marT="9525" marB="0" anchor="b"/>
                </a:tc>
                <a:tc>
                  <a:txBody>
                    <a:bodyPr/>
                    <a:lstStyle/>
                    <a:p>
                      <a:pPr algn="r" fontAlgn="b"/>
                      <a:r>
                        <a:rPr lang="en-US" sz="1400" b="0" i="0" u="none" strike="noStrike" dirty="0">
                          <a:solidFill>
                            <a:srgbClr val="000000"/>
                          </a:solidFill>
                          <a:latin typeface="Calibri"/>
                        </a:rPr>
                        <a:t>1086.6</a:t>
                      </a:r>
                    </a:p>
                  </a:txBody>
                  <a:tcPr marL="9525" marR="9525" marT="9525" marB="0" anchor="b"/>
                </a:tc>
                <a:tc>
                  <a:txBody>
                    <a:bodyPr/>
                    <a:lstStyle/>
                    <a:p>
                      <a:pPr algn="r" fontAlgn="b"/>
                      <a:r>
                        <a:rPr lang="en-US" sz="1400" b="0" i="0" u="none" strike="noStrike" dirty="0" smtClean="0">
                          <a:solidFill>
                            <a:srgbClr val="000000"/>
                          </a:solidFill>
                          <a:latin typeface="Calibri"/>
                        </a:rPr>
                        <a:t>State</a:t>
                      </a:r>
                      <a:r>
                        <a:rPr lang="en-US" sz="1400" b="0" i="0" u="none" strike="noStrike" baseline="0" dirty="0" smtClean="0">
                          <a:solidFill>
                            <a:srgbClr val="000000"/>
                          </a:solidFill>
                          <a:latin typeface="Calibri"/>
                        </a:rPr>
                        <a:t>          </a:t>
                      </a:r>
                      <a:r>
                        <a:rPr lang="en-US" sz="1400" b="0" i="0" u="none" strike="noStrike" dirty="0" smtClean="0">
                          <a:solidFill>
                            <a:srgbClr val="000000"/>
                          </a:solidFill>
                          <a:latin typeface="Calibri"/>
                        </a:rPr>
                        <a:t>135.8</a:t>
                      </a:r>
                      <a:endParaRPr lang="en-US" sz="1400" b="0" i="0" u="none" strike="noStrike" dirty="0">
                        <a:solidFill>
                          <a:srgbClr val="000000"/>
                        </a:solidFill>
                        <a:latin typeface="Calibri"/>
                      </a:endParaRPr>
                    </a:p>
                  </a:txBody>
                  <a:tcPr marL="9525" marR="9525" marT="9525" marB="0" anchor="b"/>
                </a:tc>
              </a:tr>
              <a:tr h="370840">
                <a:tc>
                  <a:txBody>
                    <a:bodyPr/>
                    <a:lstStyle/>
                    <a:p>
                      <a:pPr algn="l" fontAlgn="b"/>
                      <a:r>
                        <a:rPr lang="en-US" sz="1400" b="0" i="0" u="none" strike="noStrike" dirty="0">
                          <a:solidFill>
                            <a:srgbClr val="000000"/>
                          </a:solidFill>
                          <a:latin typeface="Calibri"/>
                        </a:rPr>
                        <a:t>7</a:t>
                      </a:r>
                      <a:r>
                        <a:rPr lang="en-US" sz="1400" b="0" i="0" u="none" strike="noStrike" dirty="0" smtClean="0">
                          <a:solidFill>
                            <a:srgbClr val="000000"/>
                          </a:solidFill>
                          <a:latin typeface="Calibri"/>
                        </a:rPr>
                        <a:t>. - VMT </a:t>
                      </a:r>
                      <a:r>
                        <a:rPr lang="en-US" sz="1400" b="0" i="0" u="none" strike="noStrike" dirty="0">
                          <a:solidFill>
                            <a:srgbClr val="000000"/>
                          </a:solidFill>
                          <a:latin typeface="Calibri"/>
                        </a:rPr>
                        <a:t>Study</a:t>
                      </a:r>
                    </a:p>
                  </a:txBody>
                  <a:tcPr marL="9525" marR="9525" marT="9525" marB="0" anchor="b"/>
                </a:tc>
                <a:tc>
                  <a:txBody>
                    <a:bodyPr/>
                    <a:lstStyle/>
                    <a:p>
                      <a:pPr algn="l" fontAlgn="b"/>
                      <a:endParaRPr lang="en-US" sz="1400" b="0" i="0" u="none" strike="noStrike" dirty="0">
                        <a:solidFill>
                          <a:srgbClr val="000000"/>
                        </a:solidFill>
                        <a:latin typeface="Calibri"/>
                      </a:endParaRPr>
                    </a:p>
                  </a:txBody>
                  <a:tcPr marL="9525" marR="9525" marT="9525" marB="0" anchor="b"/>
                </a:tc>
                <a:tc>
                  <a:txBody>
                    <a:bodyPr/>
                    <a:lstStyle/>
                    <a:p>
                      <a:pPr algn="l" fontAlgn="b"/>
                      <a:endParaRPr lang="en-US" sz="1400" b="0" i="0" u="none" strike="noStrike" dirty="0">
                        <a:solidFill>
                          <a:srgbClr val="000000"/>
                        </a:solidFill>
                        <a:latin typeface="Calibri"/>
                      </a:endParaRPr>
                    </a:p>
                  </a:txBody>
                  <a:tcPr marL="9525" marR="9525" marT="9525" marB="0" anchor="b"/>
                </a:tc>
              </a:tr>
              <a:tr h="370840">
                <a:tc>
                  <a:txBody>
                    <a:bodyPr/>
                    <a:lstStyle/>
                    <a:p>
                      <a:pPr algn="l" fontAlgn="b"/>
                      <a:r>
                        <a:rPr lang="en-US" sz="1400" b="0" i="0" u="none" strike="noStrike" dirty="0" smtClean="0">
                          <a:solidFill>
                            <a:srgbClr val="000000"/>
                          </a:solidFill>
                          <a:latin typeface="Calibri"/>
                        </a:rPr>
                        <a:t>8.a  -  </a:t>
                      </a:r>
                      <a:r>
                        <a:rPr lang="en-US" sz="1400" b="0" i="0" u="none" strike="noStrike" dirty="0">
                          <a:solidFill>
                            <a:srgbClr val="000000"/>
                          </a:solidFill>
                          <a:latin typeface="Calibri"/>
                        </a:rPr>
                        <a:t>5 cent local diesel </a:t>
                      </a:r>
                      <a:r>
                        <a:rPr lang="en-US" sz="1400" b="0" i="0" u="none" strike="noStrike" dirty="0" smtClean="0">
                          <a:solidFill>
                            <a:srgbClr val="000000"/>
                          </a:solidFill>
                          <a:latin typeface="Calibri"/>
                        </a:rPr>
                        <a:t>tax</a:t>
                      </a:r>
                      <a:endParaRPr lang="en-US" sz="1400" b="0" i="0" u="none" strike="noStrike" dirty="0">
                        <a:solidFill>
                          <a:srgbClr val="000000"/>
                        </a:solidFill>
                        <a:latin typeface="Calibri"/>
                      </a:endParaRPr>
                    </a:p>
                  </a:txBody>
                  <a:tcPr marL="9525" marR="9525" marT="9525" marB="0" anchor="b"/>
                </a:tc>
                <a:tc>
                  <a:txBody>
                    <a:bodyPr/>
                    <a:lstStyle/>
                    <a:p>
                      <a:pPr algn="r" fontAlgn="b"/>
                      <a:r>
                        <a:rPr lang="en-US" sz="1400" b="0" i="0" u="none" strike="noStrike" dirty="0" smtClean="0">
                          <a:solidFill>
                            <a:srgbClr val="000000"/>
                          </a:solidFill>
                          <a:latin typeface="Calibri"/>
                        </a:rPr>
                        <a:t>636.0</a:t>
                      </a:r>
                      <a:endParaRPr lang="en-US" sz="1400" b="0" i="0" u="none" strike="noStrike" dirty="0">
                        <a:solidFill>
                          <a:srgbClr val="000000"/>
                        </a:solidFill>
                        <a:latin typeface="Calibri"/>
                      </a:endParaRPr>
                    </a:p>
                  </a:txBody>
                  <a:tcPr marL="9525" marR="9525" marT="9525" marB="0" anchor="b"/>
                </a:tc>
                <a:tc>
                  <a:txBody>
                    <a:bodyPr/>
                    <a:lstStyle/>
                    <a:p>
                      <a:pPr algn="r" fontAlgn="b"/>
                      <a:r>
                        <a:rPr lang="en-US" sz="1400" b="0" i="0" u="none" strike="noStrike" dirty="0" smtClean="0">
                          <a:solidFill>
                            <a:srgbClr val="000000"/>
                          </a:solidFill>
                          <a:latin typeface="Calibri"/>
                        </a:rPr>
                        <a:t>Local           79.5</a:t>
                      </a:r>
                      <a:endParaRPr lang="en-US" sz="1400" b="0" i="0" u="none" strike="noStrike" dirty="0">
                        <a:solidFill>
                          <a:srgbClr val="000000"/>
                        </a:solidFill>
                        <a:latin typeface="Calibri"/>
                      </a:endParaRPr>
                    </a:p>
                  </a:txBody>
                  <a:tcPr marL="9525" marR="9525" marT="9525" marB="0" anchor="b"/>
                </a:tc>
              </a:tr>
              <a:tr h="370840">
                <a:tc>
                  <a:txBody>
                    <a:bodyPr/>
                    <a:lstStyle/>
                    <a:p>
                      <a:pPr algn="l" fontAlgn="b"/>
                      <a:r>
                        <a:rPr lang="en-US" sz="1400" b="0" i="0" u="none" strike="noStrike" dirty="0">
                          <a:solidFill>
                            <a:srgbClr val="000000"/>
                          </a:solidFill>
                          <a:latin typeface="Calibri"/>
                        </a:rPr>
                        <a:t>10. </a:t>
                      </a:r>
                      <a:r>
                        <a:rPr lang="en-US" sz="1400" b="0" i="0" u="none" strike="noStrike" dirty="0" smtClean="0">
                          <a:solidFill>
                            <a:srgbClr val="000000"/>
                          </a:solidFill>
                          <a:latin typeface="Calibri"/>
                        </a:rPr>
                        <a:t>- Toll </a:t>
                      </a:r>
                      <a:r>
                        <a:rPr lang="en-US" sz="1400" b="0" i="0" u="none" strike="noStrike" dirty="0">
                          <a:solidFill>
                            <a:srgbClr val="000000"/>
                          </a:solidFill>
                          <a:latin typeface="Calibri"/>
                        </a:rPr>
                        <a:t>Rate Making</a:t>
                      </a:r>
                    </a:p>
                  </a:txBody>
                  <a:tcPr marL="9525" marR="9525" marT="9525" marB="0" anchor="b"/>
                </a:tc>
                <a:tc>
                  <a:txBody>
                    <a:bodyPr/>
                    <a:lstStyle/>
                    <a:p>
                      <a:pPr algn="l" fontAlgn="b"/>
                      <a:endParaRPr lang="en-US" sz="1400" b="0" i="0" u="none" strike="noStrike" dirty="0">
                        <a:solidFill>
                          <a:srgbClr val="000000"/>
                        </a:solidFill>
                        <a:latin typeface="Calibri"/>
                      </a:endParaRPr>
                    </a:p>
                  </a:txBody>
                  <a:tcPr marL="9525" marR="9525" marT="9525" marB="0" anchor="b"/>
                </a:tc>
                <a:tc>
                  <a:txBody>
                    <a:bodyPr/>
                    <a:lstStyle/>
                    <a:p>
                      <a:pPr algn="l" fontAlgn="b"/>
                      <a:endParaRPr lang="en-US" sz="1400" b="0" i="0" u="none" strike="noStrike" dirty="0">
                        <a:solidFill>
                          <a:srgbClr val="000000"/>
                        </a:solidFill>
                        <a:latin typeface="Calibri"/>
                      </a:endParaRPr>
                    </a:p>
                  </a:txBody>
                  <a:tcPr marL="9525" marR="9525" marT="9525" marB="0" anchor="b"/>
                </a:tc>
              </a:tr>
              <a:tr h="370840">
                <a:tc>
                  <a:txBody>
                    <a:bodyPr/>
                    <a:lstStyle/>
                    <a:p>
                      <a:pPr algn="l" fontAlgn="b"/>
                      <a:r>
                        <a:rPr lang="en-US" sz="1400" b="0" i="0" u="none" strike="noStrike" dirty="0">
                          <a:solidFill>
                            <a:srgbClr val="000000"/>
                          </a:solidFill>
                          <a:latin typeface="Calibri"/>
                        </a:rPr>
                        <a:t>11. </a:t>
                      </a:r>
                      <a:r>
                        <a:rPr lang="en-US" sz="1400" b="0" i="0" u="none" strike="noStrike" dirty="0" smtClean="0">
                          <a:solidFill>
                            <a:srgbClr val="000000"/>
                          </a:solidFill>
                          <a:latin typeface="Calibri"/>
                        </a:rPr>
                        <a:t> - Regional </a:t>
                      </a:r>
                      <a:r>
                        <a:rPr lang="en-US" sz="1400" b="0" i="0" u="none" strike="noStrike" dirty="0">
                          <a:solidFill>
                            <a:srgbClr val="000000"/>
                          </a:solidFill>
                          <a:latin typeface="Calibri"/>
                        </a:rPr>
                        <a:t>Trans Financing </a:t>
                      </a:r>
                      <a:r>
                        <a:rPr lang="en-US" sz="1400" b="0" i="0" u="none" strike="noStrike" dirty="0" smtClean="0">
                          <a:solidFill>
                            <a:srgbClr val="000000"/>
                          </a:solidFill>
                          <a:latin typeface="Calibri"/>
                        </a:rPr>
                        <a:t>Auth @ $100mill</a:t>
                      </a:r>
                      <a:r>
                        <a:rPr lang="en-US" sz="1400" b="0" i="0" u="none" strike="noStrike" dirty="0">
                          <a:solidFill>
                            <a:srgbClr val="000000"/>
                          </a:solidFill>
                          <a:latin typeface="Calibri"/>
                        </a:rPr>
                        <a:t>/ yr</a:t>
                      </a:r>
                    </a:p>
                  </a:txBody>
                  <a:tcPr marL="9525" marR="9525" marT="9525" marB="0" anchor="b"/>
                </a:tc>
                <a:tc>
                  <a:txBody>
                    <a:bodyPr/>
                    <a:lstStyle/>
                    <a:p>
                      <a:pPr algn="r" fontAlgn="b"/>
                      <a:r>
                        <a:rPr lang="en-US" sz="1400" b="0" i="0" u="none" strike="noStrike" dirty="0">
                          <a:solidFill>
                            <a:srgbClr val="000000"/>
                          </a:solidFill>
                          <a:latin typeface="Calibri"/>
                        </a:rPr>
                        <a:t>3200.0</a:t>
                      </a:r>
                    </a:p>
                  </a:txBody>
                  <a:tcPr marL="9525" marR="9525" marT="9525" marB="0" anchor="b"/>
                </a:tc>
                <a:tc>
                  <a:txBody>
                    <a:bodyPr/>
                    <a:lstStyle/>
                    <a:p>
                      <a:pPr algn="r" fontAlgn="b"/>
                      <a:r>
                        <a:rPr lang="en-US" sz="1400" b="0" i="0" u="none" strike="noStrike" dirty="0" smtClean="0">
                          <a:solidFill>
                            <a:srgbClr val="000000"/>
                          </a:solidFill>
                          <a:latin typeface="Calibri"/>
                        </a:rPr>
                        <a:t>State &amp; Local       400.0</a:t>
                      </a:r>
                      <a:endParaRPr lang="en-US" sz="1400" b="0" i="0" u="none" strike="noStrike" dirty="0">
                        <a:solidFill>
                          <a:srgbClr val="000000"/>
                        </a:solidFill>
                        <a:latin typeface="Calibri"/>
                      </a:endParaRPr>
                    </a:p>
                  </a:txBody>
                  <a:tcPr marL="9525" marR="9525" marT="9525" marB="0" anchor="b"/>
                </a:tc>
              </a:tr>
              <a:tr h="370840">
                <a:tc>
                  <a:txBody>
                    <a:bodyPr/>
                    <a:lstStyle/>
                    <a:p>
                      <a:pPr algn="l" fontAlgn="b"/>
                      <a:r>
                        <a:rPr lang="en-US" sz="1400" b="0" i="0" u="none" strike="noStrike" dirty="0">
                          <a:solidFill>
                            <a:srgbClr val="000000"/>
                          </a:solidFill>
                          <a:latin typeface="Calibri"/>
                        </a:rPr>
                        <a:t>12.b </a:t>
                      </a:r>
                      <a:r>
                        <a:rPr lang="en-US" sz="1400" b="0" i="0" u="none" strike="noStrike" dirty="0" smtClean="0">
                          <a:solidFill>
                            <a:srgbClr val="000000"/>
                          </a:solidFill>
                          <a:latin typeface="Calibri"/>
                        </a:rPr>
                        <a:t> - Sales </a:t>
                      </a:r>
                      <a:r>
                        <a:rPr lang="en-US" sz="1400" b="0" i="0" u="none" strike="noStrike" dirty="0">
                          <a:solidFill>
                            <a:srgbClr val="000000"/>
                          </a:solidFill>
                          <a:latin typeface="Calibri"/>
                        </a:rPr>
                        <a:t>tax on MV parts &amp; Services (GR)</a:t>
                      </a:r>
                    </a:p>
                  </a:txBody>
                  <a:tcPr marL="9525" marR="9525" marT="9525" marB="0" anchor="b"/>
                </a:tc>
                <a:tc>
                  <a:txBody>
                    <a:bodyPr/>
                    <a:lstStyle/>
                    <a:p>
                      <a:pPr algn="r" fontAlgn="b"/>
                      <a:r>
                        <a:rPr lang="en-US" sz="1400" b="0" i="0" u="none" strike="noStrike" dirty="0">
                          <a:solidFill>
                            <a:srgbClr val="000000"/>
                          </a:solidFill>
                          <a:latin typeface="Calibri"/>
                        </a:rPr>
                        <a:t>5495.5</a:t>
                      </a:r>
                    </a:p>
                  </a:txBody>
                  <a:tcPr marL="9525" marR="9525" marT="9525" marB="0" anchor="b"/>
                </a:tc>
                <a:tc>
                  <a:txBody>
                    <a:bodyPr/>
                    <a:lstStyle/>
                    <a:p>
                      <a:pPr algn="r" fontAlgn="b"/>
                      <a:r>
                        <a:rPr lang="en-US" sz="1400" b="0" i="0" u="none" strike="noStrike" dirty="0">
                          <a:solidFill>
                            <a:srgbClr val="000000"/>
                          </a:solidFill>
                          <a:latin typeface="Calibri"/>
                        </a:rPr>
                        <a:t>686.9</a:t>
                      </a:r>
                    </a:p>
                  </a:txBody>
                  <a:tcPr marL="9525" marR="9525" marT="9525" marB="0" anchor="b"/>
                </a:tc>
              </a:tr>
              <a:tr h="370840">
                <a:tc>
                  <a:txBody>
                    <a:bodyPr/>
                    <a:lstStyle/>
                    <a:p>
                      <a:pPr algn="l" fontAlgn="b"/>
                      <a:r>
                        <a:rPr lang="en-US" sz="1400" b="0" i="0" u="none" strike="noStrike" dirty="0">
                          <a:solidFill>
                            <a:srgbClr val="000000"/>
                          </a:solidFill>
                          <a:latin typeface="Calibri"/>
                        </a:rPr>
                        <a:t>13. </a:t>
                      </a:r>
                      <a:r>
                        <a:rPr lang="en-US" sz="1400" b="0" i="0" u="none" strike="noStrike" dirty="0" smtClean="0">
                          <a:solidFill>
                            <a:srgbClr val="000000"/>
                          </a:solidFill>
                          <a:latin typeface="Calibri"/>
                        </a:rPr>
                        <a:t> - 1 </a:t>
                      </a:r>
                      <a:r>
                        <a:rPr lang="en-US" sz="1400" b="0" i="0" u="none" strike="noStrike" dirty="0">
                          <a:solidFill>
                            <a:srgbClr val="000000"/>
                          </a:solidFill>
                          <a:latin typeface="Calibri"/>
                        </a:rPr>
                        <a:t>cent Muni Optional Sales Tax</a:t>
                      </a:r>
                    </a:p>
                  </a:txBody>
                  <a:tcPr marL="9525" marR="9525" marT="9525" marB="0" anchor="b"/>
                </a:tc>
                <a:tc>
                  <a:txBody>
                    <a:bodyPr/>
                    <a:lstStyle/>
                    <a:p>
                      <a:pPr algn="r" fontAlgn="b"/>
                      <a:r>
                        <a:rPr lang="en-US" sz="1400" b="0" i="0" u="none" strike="noStrike" dirty="0">
                          <a:solidFill>
                            <a:srgbClr val="000000"/>
                          </a:solidFill>
                          <a:latin typeface="Calibri"/>
                        </a:rPr>
                        <a:t>6729.2</a:t>
                      </a:r>
                    </a:p>
                  </a:txBody>
                  <a:tcPr marL="9525" marR="9525" marT="9525" marB="0" anchor="b"/>
                </a:tc>
                <a:tc>
                  <a:txBody>
                    <a:bodyPr/>
                    <a:lstStyle/>
                    <a:p>
                      <a:pPr algn="r" fontAlgn="b"/>
                      <a:r>
                        <a:rPr lang="en-US" sz="1400" b="0" i="0" u="none" strike="noStrike" dirty="0" smtClean="0">
                          <a:solidFill>
                            <a:srgbClr val="000000"/>
                          </a:solidFill>
                          <a:latin typeface="Calibri"/>
                        </a:rPr>
                        <a:t>Local       841.2</a:t>
                      </a:r>
                      <a:endParaRPr lang="en-US" sz="1400" b="0" i="0" u="none" strike="noStrike" dirty="0">
                        <a:solidFill>
                          <a:srgbClr val="000000"/>
                        </a:solidFill>
                        <a:latin typeface="Calibri"/>
                      </a:endParaRPr>
                    </a:p>
                  </a:txBody>
                  <a:tcPr marL="9525" marR="9525" marT="9525" marB="0" anchor="b"/>
                </a:tc>
              </a:tr>
              <a:tr h="370840">
                <a:tc>
                  <a:txBody>
                    <a:bodyPr/>
                    <a:lstStyle/>
                    <a:p>
                      <a:pPr algn="l" fontAlgn="b"/>
                      <a:r>
                        <a:rPr lang="en-US" sz="1400" b="0" i="0" u="none" strike="noStrike" dirty="0">
                          <a:solidFill>
                            <a:srgbClr val="000000"/>
                          </a:solidFill>
                          <a:latin typeface="Calibri"/>
                        </a:rPr>
                        <a:t>14. </a:t>
                      </a:r>
                      <a:r>
                        <a:rPr lang="en-US" sz="1400" b="0" i="0" u="none" strike="noStrike" dirty="0" smtClean="0">
                          <a:solidFill>
                            <a:srgbClr val="000000"/>
                          </a:solidFill>
                          <a:latin typeface="Calibri"/>
                        </a:rPr>
                        <a:t> - County </a:t>
                      </a:r>
                      <a:r>
                        <a:rPr lang="en-US" sz="1400" b="0" i="0" u="none" strike="noStrike" dirty="0">
                          <a:solidFill>
                            <a:srgbClr val="000000"/>
                          </a:solidFill>
                          <a:latin typeface="Calibri"/>
                        </a:rPr>
                        <a:t>$10 </a:t>
                      </a:r>
                      <a:r>
                        <a:rPr lang="en-US" sz="1400" b="0" i="0" u="none" strike="noStrike" dirty="0" smtClean="0">
                          <a:solidFill>
                            <a:srgbClr val="000000"/>
                          </a:solidFill>
                          <a:latin typeface="Calibri"/>
                        </a:rPr>
                        <a:t>Reg. </a:t>
                      </a:r>
                      <a:r>
                        <a:rPr lang="en-US" sz="1400" b="0" i="0" u="none" strike="noStrike" dirty="0">
                          <a:solidFill>
                            <a:srgbClr val="000000"/>
                          </a:solidFill>
                          <a:latin typeface="Calibri"/>
                        </a:rPr>
                        <a:t>Fee</a:t>
                      </a:r>
                    </a:p>
                  </a:txBody>
                  <a:tcPr marL="9525" marR="9525" marT="9525" marB="0" anchor="b"/>
                </a:tc>
                <a:tc>
                  <a:txBody>
                    <a:bodyPr/>
                    <a:lstStyle/>
                    <a:p>
                      <a:pPr algn="r" fontAlgn="b"/>
                      <a:r>
                        <a:rPr lang="en-US" sz="1400" b="0" i="0" u="none" strike="noStrike" dirty="0">
                          <a:solidFill>
                            <a:srgbClr val="000000"/>
                          </a:solidFill>
                          <a:latin typeface="Calibri"/>
                        </a:rPr>
                        <a:t>1242.2</a:t>
                      </a:r>
                    </a:p>
                  </a:txBody>
                  <a:tcPr marL="9525" marR="9525" marT="9525" marB="0" anchor="b"/>
                </a:tc>
                <a:tc>
                  <a:txBody>
                    <a:bodyPr/>
                    <a:lstStyle/>
                    <a:p>
                      <a:pPr algn="r" fontAlgn="b"/>
                      <a:r>
                        <a:rPr lang="en-US" sz="1400" b="0" i="0" u="none" strike="noStrike" dirty="0" smtClean="0">
                          <a:solidFill>
                            <a:srgbClr val="000000"/>
                          </a:solidFill>
                          <a:latin typeface="Calibri"/>
                        </a:rPr>
                        <a:t>Local       155.3</a:t>
                      </a:r>
                      <a:endParaRPr lang="en-US" sz="1400" b="0" i="0" u="none" strike="noStrike" dirty="0">
                        <a:solidFill>
                          <a:srgbClr val="000000"/>
                        </a:solidFill>
                        <a:latin typeface="Calibri"/>
                      </a:endParaRPr>
                    </a:p>
                  </a:txBody>
                  <a:tcPr marL="9525" marR="9525" marT="9525" marB="0" anchor="b"/>
                </a:tc>
              </a:tr>
              <a:tr h="370840">
                <a:tc>
                  <a:txBody>
                    <a:bodyPr/>
                    <a:lstStyle/>
                    <a:p>
                      <a:pPr algn="l" fontAlgn="b"/>
                      <a:r>
                        <a:rPr lang="es-ES" sz="1400" b="0" i="0" u="none" strike="noStrike" dirty="0">
                          <a:solidFill>
                            <a:srgbClr val="000000"/>
                          </a:solidFill>
                          <a:latin typeface="Calibri"/>
                        </a:rPr>
                        <a:t>15</a:t>
                      </a:r>
                      <a:r>
                        <a:rPr lang="es-ES" sz="1400" b="0" i="0" u="none" strike="noStrike" dirty="0" smtClean="0">
                          <a:solidFill>
                            <a:srgbClr val="000000"/>
                          </a:solidFill>
                          <a:latin typeface="Calibri"/>
                        </a:rPr>
                        <a:t>. – Alt. </a:t>
                      </a:r>
                      <a:r>
                        <a:rPr lang="es-ES" sz="1400" b="0" i="0" u="none" strike="noStrike" dirty="0">
                          <a:solidFill>
                            <a:srgbClr val="000000"/>
                          </a:solidFill>
                          <a:latin typeface="Calibri"/>
                        </a:rPr>
                        <a:t>Fuel </a:t>
                      </a:r>
                      <a:r>
                        <a:rPr lang="en-US" sz="1400" b="0" i="0" u="none" strike="noStrike" noProof="0" dirty="0" smtClean="0">
                          <a:solidFill>
                            <a:srgbClr val="000000"/>
                          </a:solidFill>
                          <a:latin typeface="Calibri"/>
                        </a:rPr>
                        <a:t>Decal</a:t>
                      </a:r>
                      <a:r>
                        <a:rPr lang="es-ES" sz="1400" b="0" i="0" u="none" strike="noStrike" dirty="0" smtClean="0">
                          <a:solidFill>
                            <a:srgbClr val="000000"/>
                          </a:solidFill>
                          <a:latin typeface="Calibri"/>
                        </a:rPr>
                        <a:t> </a:t>
                      </a:r>
                      <a:r>
                        <a:rPr lang="en-US" sz="1400" b="0" i="0" u="none" strike="noStrike" noProof="0" dirty="0" smtClean="0">
                          <a:solidFill>
                            <a:srgbClr val="000000"/>
                          </a:solidFill>
                          <a:latin typeface="Calibri"/>
                        </a:rPr>
                        <a:t>Expansion</a:t>
                      </a:r>
                      <a:endParaRPr lang="en-US" sz="1400" b="0" i="0" u="none" strike="noStrike" noProof="0" dirty="0">
                        <a:solidFill>
                          <a:srgbClr val="000000"/>
                        </a:solidFill>
                        <a:latin typeface="Calibri"/>
                      </a:endParaRPr>
                    </a:p>
                  </a:txBody>
                  <a:tcPr marL="9525" marR="9525" marT="9525" marB="0" anchor="b"/>
                </a:tc>
                <a:tc>
                  <a:txBody>
                    <a:bodyPr/>
                    <a:lstStyle/>
                    <a:p>
                      <a:pPr algn="r" fontAlgn="b"/>
                      <a:r>
                        <a:rPr lang="en-US" sz="1400" b="0" i="0" u="none" strike="noStrike" dirty="0">
                          <a:solidFill>
                            <a:srgbClr val="000000"/>
                          </a:solidFill>
                          <a:latin typeface="Calibri"/>
                        </a:rPr>
                        <a:t>213.7</a:t>
                      </a:r>
                    </a:p>
                  </a:txBody>
                  <a:tcPr marL="9525" marR="9525" marT="9525" marB="0" anchor="b"/>
                </a:tc>
                <a:tc>
                  <a:txBody>
                    <a:bodyPr/>
                    <a:lstStyle/>
                    <a:p>
                      <a:pPr algn="r" fontAlgn="b"/>
                      <a:r>
                        <a:rPr lang="en-US" sz="1400" b="0" i="0" u="none" strike="noStrike" dirty="0" smtClean="0">
                          <a:solidFill>
                            <a:srgbClr val="000000"/>
                          </a:solidFill>
                          <a:latin typeface="Calibri"/>
                        </a:rPr>
                        <a:t>State</a:t>
                      </a:r>
                      <a:r>
                        <a:rPr lang="en-US" sz="1400" b="0" i="0" u="none" strike="noStrike" baseline="0" dirty="0" smtClean="0">
                          <a:solidFill>
                            <a:srgbClr val="000000"/>
                          </a:solidFill>
                          <a:latin typeface="Calibri"/>
                        </a:rPr>
                        <a:t>         </a:t>
                      </a:r>
                      <a:r>
                        <a:rPr lang="en-US" sz="1400" b="0" i="0" u="none" strike="noStrike" dirty="0" smtClean="0">
                          <a:solidFill>
                            <a:srgbClr val="000000"/>
                          </a:solidFill>
                          <a:latin typeface="Calibri"/>
                        </a:rPr>
                        <a:t>26.7</a:t>
                      </a:r>
                      <a:endParaRPr lang="en-US" sz="1400" b="0" i="0" u="none" strike="noStrike" dirty="0">
                        <a:solidFill>
                          <a:srgbClr val="000000"/>
                        </a:solidFill>
                        <a:latin typeface="Calibri"/>
                      </a:endParaRPr>
                    </a:p>
                  </a:txBody>
                  <a:tcPr marL="9525" marR="9525" marT="9525" marB="0" anchor="b"/>
                </a:tc>
              </a:tr>
              <a:tr h="370840">
                <a:tc>
                  <a:txBody>
                    <a:bodyPr/>
                    <a:lstStyle/>
                    <a:p>
                      <a:pPr algn="l" fontAlgn="b"/>
                      <a:r>
                        <a:rPr lang="en-US" sz="1400" b="0" i="0" u="none" strike="noStrike" dirty="0" smtClean="0">
                          <a:solidFill>
                            <a:srgbClr val="000000"/>
                          </a:solidFill>
                          <a:latin typeface="Calibri"/>
                        </a:rPr>
                        <a:t>16.A - $</a:t>
                      </a:r>
                      <a:r>
                        <a:rPr lang="en-US" sz="1400" b="0" i="0" u="none" strike="noStrike" dirty="0">
                          <a:solidFill>
                            <a:srgbClr val="000000"/>
                          </a:solidFill>
                          <a:latin typeface="Calibri"/>
                        </a:rPr>
                        <a:t>100 mill in new toll projects</a:t>
                      </a:r>
                    </a:p>
                  </a:txBody>
                  <a:tcPr marL="9525" marR="9525" marT="9525" marB="0" anchor="b"/>
                </a:tc>
                <a:tc>
                  <a:txBody>
                    <a:bodyPr/>
                    <a:lstStyle/>
                    <a:p>
                      <a:pPr algn="r" fontAlgn="b"/>
                      <a:r>
                        <a:rPr lang="en-US" sz="1400" b="0" i="0" u="none" strike="noStrike" dirty="0">
                          <a:solidFill>
                            <a:srgbClr val="000000"/>
                          </a:solidFill>
                          <a:latin typeface="Calibri"/>
                        </a:rPr>
                        <a:t>2450.0</a:t>
                      </a:r>
                    </a:p>
                  </a:txBody>
                  <a:tcPr marL="9525" marR="9525" marT="9525" marB="0" anchor="b"/>
                </a:tc>
                <a:tc>
                  <a:txBody>
                    <a:bodyPr/>
                    <a:lstStyle/>
                    <a:p>
                      <a:pPr algn="r" fontAlgn="b"/>
                      <a:r>
                        <a:rPr lang="en-US" sz="1400" b="0" i="0" u="none" strike="noStrike" dirty="0" smtClean="0">
                          <a:solidFill>
                            <a:srgbClr val="000000"/>
                          </a:solidFill>
                          <a:latin typeface="+mn-lt"/>
                        </a:rPr>
                        <a:t>State &amp; Local       306.3</a:t>
                      </a:r>
                      <a:endParaRPr lang="en-US" sz="1400" b="0" i="0" u="none" strike="noStrike" dirty="0">
                        <a:solidFill>
                          <a:srgbClr val="000000"/>
                        </a:solidFill>
                        <a:latin typeface="Calibri"/>
                      </a:endParaRPr>
                    </a:p>
                  </a:txBody>
                  <a:tcPr marL="9525" marR="9525" marT="9525" marB="0" anchor="b"/>
                </a:tc>
              </a:tr>
            </a:tbl>
          </a:graphicData>
        </a:graphic>
      </p:graphicFrame>
      <p:grpSp>
        <p:nvGrpSpPr>
          <p:cNvPr id="13" name="Group 11"/>
          <p:cNvGrpSpPr/>
          <p:nvPr/>
        </p:nvGrpSpPr>
        <p:grpSpPr>
          <a:xfrm>
            <a:off x="0" y="6477000"/>
            <a:ext cx="4876800" cy="381000"/>
            <a:chOff x="207963" y="282575"/>
            <a:chExt cx="7369175" cy="530225"/>
          </a:xfrm>
        </p:grpSpPr>
        <p:grpSp>
          <p:nvGrpSpPr>
            <p:cNvPr id="14" name="Group 4"/>
            <p:cNvGrpSpPr>
              <a:grpSpLocks/>
            </p:cNvGrpSpPr>
            <p:nvPr/>
          </p:nvGrpSpPr>
          <p:grpSpPr bwMode="auto">
            <a:xfrm>
              <a:off x="207963" y="282575"/>
              <a:ext cx="7369174" cy="530225"/>
              <a:chOff x="330" y="308"/>
              <a:chExt cx="11586" cy="835"/>
            </a:xfrm>
          </p:grpSpPr>
          <p:sp>
            <p:nvSpPr>
              <p:cNvPr id="16"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7"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8"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5" name="Picture 14" descr="http://www.mpoac.org/images/header/mpoac_logo.gif"/>
            <p:cNvPicPr/>
            <p:nvPr/>
          </p:nvPicPr>
          <p:blipFill>
            <a:blip r:embed="rId2"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Questions/ Discussion</a:t>
            </a:r>
            <a:endParaRPr lang="en-US" dirty="0"/>
          </a:p>
        </p:txBody>
      </p:sp>
      <p:grpSp>
        <p:nvGrpSpPr>
          <p:cNvPr id="6" name="Title 3"/>
          <p:cNvGrpSpPr>
            <a:grpSpLocks noGrp="1"/>
          </p:cNvGrpSpPr>
          <p:nvPr/>
        </p:nvGrpSpPr>
        <p:grpSpPr>
          <a:xfrm>
            <a:off x="838200" y="2590800"/>
            <a:ext cx="7010400" cy="1526110"/>
            <a:chOff x="211138" y="260350"/>
            <a:chExt cx="7369174" cy="552450"/>
          </a:xfrm>
        </p:grpSpPr>
        <p:grpSp>
          <p:nvGrpSpPr>
            <p:cNvPr id="7" name="Group 6"/>
            <p:cNvGrpSpPr>
              <a:grpSpLocks/>
            </p:cNvGrpSpPr>
            <p:nvPr/>
          </p:nvGrpSpPr>
          <p:grpSpPr bwMode="auto">
            <a:xfrm>
              <a:off x="211138" y="260350"/>
              <a:ext cx="7369174" cy="552450"/>
              <a:chOff x="330" y="273"/>
              <a:chExt cx="11586" cy="870"/>
            </a:xfrm>
          </p:grpSpPr>
          <p:sp>
            <p:nvSpPr>
              <p:cNvPr id="9" name="Rectangle 8"/>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FFFFFF"/>
                    </a:solidFill>
                    <a:effectLst/>
                    <a:latin typeface="Agency FB" pitchFamily="34" charset="0"/>
                  </a:rPr>
                  <a:t>MPOAC</a:t>
                </a:r>
                <a:r>
                  <a:rPr kumimoji="0" lang="en-US" sz="3200" b="0" i="0" u="none" strike="noStrike" cap="none" normalizeH="0" dirty="0" smtClean="0">
                    <a:ln>
                      <a:noFill/>
                    </a:ln>
                    <a:solidFill>
                      <a:srgbClr val="FFFFFF"/>
                    </a:solidFill>
                    <a:effectLst/>
                    <a:latin typeface="Agency FB" pitchFamily="34" charset="0"/>
                  </a:rPr>
                  <a:t> </a:t>
                </a:r>
                <a:r>
                  <a:rPr kumimoji="0" lang="en-US" sz="3200" b="0" i="0" u="none" strike="noStrike" cap="none" normalizeH="0" baseline="0" dirty="0" smtClean="0">
                    <a:ln>
                      <a:noFill/>
                    </a:ln>
                    <a:solidFill>
                      <a:srgbClr val="FFFFFF"/>
                    </a:solidFill>
                    <a:effectLst/>
                    <a:latin typeface="Agency FB" pitchFamily="34" charset="0"/>
                  </a:rPr>
                  <a:t>REVENUE STUDY </a:t>
                </a:r>
                <a:endParaRPr kumimoji="0" lang="en-US" sz="3200" b="0" i="0" u="none" strike="noStrike" cap="none" normalizeH="0" baseline="0" dirty="0" smtClean="0">
                  <a:ln>
                    <a:noFill/>
                  </a:ln>
                  <a:solidFill>
                    <a:schemeClr val="tx1"/>
                  </a:solidFill>
                  <a:effectLst/>
                  <a:latin typeface="Arial" pitchFamily="34" charset="0"/>
                </a:endParaRPr>
              </a:p>
            </p:txBody>
          </p:sp>
          <p:sp>
            <p:nvSpPr>
              <p:cNvPr id="10" name="Rectangle 9"/>
              <p:cNvSpPr>
                <a:spLocks noChangeArrowheads="1"/>
              </p:cNvSpPr>
              <p:nvPr/>
            </p:nvSpPr>
            <p:spPr bwMode="auto">
              <a:xfrm>
                <a:off x="8849" y="360"/>
                <a:ext cx="3062" cy="720"/>
              </a:xfrm>
              <a:prstGeom prst="rect">
                <a:avLst/>
              </a:prstGeom>
              <a:solidFill>
                <a:srgbClr val="FFFF00"/>
              </a:solidFill>
              <a:ln w="25400">
                <a:noFill/>
                <a:miter lim="800000"/>
                <a:headEnd/>
                <a:tailEnd/>
              </a:ln>
            </p:spPr>
            <p:txBody>
              <a:bodyPr vert="horz" wrap="square" lIns="91440" tIns="45720" rIns="91440" bIns="45720" numCol="1" anchor="ctr"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1" name="Rectangle 10"/>
              <p:cNvSpPr>
                <a:spLocks noChangeArrowheads="1"/>
              </p:cNvSpPr>
              <p:nvPr/>
            </p:nvSpPr>
            <p:spPr bwMode="auto">
              <a:xfrm>
                <a:off x="330" y="273"/>
                <a:ext cx="11586" cy="870"/>
              </a:xfrm>
              <a:prstGeom prst="rect">
                <a:avLst/>
              </a:prstGeom>
              <a:noFill/>
              <a:ln w="12700">
                <a:solidFill>
                  <a:srgbClr val="000000"/>
                </a:solidFill>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pic>
          <p:nvPicPr>
            <p:cNvPr id="8" name="Picture 7" descr="http://www.mpoac.org/images/header/mpoac_logo.gif"/>
            <p:cNvPicPr/>
            <p:nvPr/>
          </p:nvPicPr>
          <p:blipFill>
            <a:blip r:embed="rId2" cstate="print"/>
            <a:srcRect/>
            <a:stretch>
              <a:fillRect/>
            </a:stretch>
          </p:blipFill>
          <p:spPr bwMode="auto">
            <a:xfrm>
              <a:off x="5629648" y="304649"/>
              <a:ext cx="1947684" cy="485618"/>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fontScale="85000" lnSpcReduction="20000"/>
          </a:bodyPr>
          <a:lstStyle/>
          <a:p>
            <a:r>
              <a:rPr lang="en-US" dirty="0" smtClean="0"/>
              <a:t>Florida </a:t>
            </a:r>
            <a:r>
              <a:rPr lang="en-US" dirty="0"/>
              <a:t>Airports Council</a:t>
            </a:r>
            <a:r>
              <a:rPr lang="en-US" dirty="0" smtClean="0"/>
              <a:t> </a:t>
            </a:r>
          </a:p>
          <a:p>
            <a:r>
              <a:rPr lang="en-US" dirty="0" smtClean="0"/>
              <a:t>Florida </a:t>
            </a:r>
            <a:r>
              <a:rPr lang="en-US" dirty="0"/>
              <a:t>Transportation Builders Association</a:t>
            </a:r>
            <a:r>
              <a:rPr lang="en-US" dirty="0" smtClean="0"/>
              <a:t> </a:t>
            </a:r>
          </a:p>
          <a:p>
            <a:r>
              <a:rPr lang="en-US" dirty="0"/>
              <a:t>F</a:t>
            </a:r>
            <a:r>
              <a:rPr lang="en-US" dirty="0" smtClean="0"/>
              <a:t>lorida </a:t>
            </a:r>
            <a:r>
              <a:rPr lang="en-US" dirty="0"/>
              <a:t>Chamber of Commerce</a:t>
            </a:r>
            <a:r>
              <a:rPr lang="en-US" dirty="0" smtClean="0"/>
              <a:t> </a:t>
            </a:r>
          </a:p>
          <a:p>
            <a:r>
              <a:rPr lang="en-US" dirty="0" smtClean="0"/>
              <a:t>Florida </a:t>
            </a:r>
            <a:r>
              <a:rPr lang="en-US" dirty="0"/>
              <a:t>League of Cities</a:t>
            </a:r>
            <a:r>
              <a:rPr lang="en-US" dirty="0" smtClean="0"/>
              <a:t> </a:t>
            </a:r>
          </a:p>
          <a:p>
            <a:r>
              <a:rPr lang="en-US" dirty="0" smtClean="0"/>
              <a:t>Floridians </a:t>
            </a:r>
            <a:r>
              <a:rPr lang="en-US" dirty="0"/>
              <a:t>for Better Transportation</a:t>
            </a:r>
            <a:r>
              <a:rPr lang="en-US" dirty="0" smtClean="0"/>
              <a:t> </a:t>
            </a:r>
          </a:p>
          <a:p>
            <a:r>
              <a:rPr lang="en-US" dirty="0" smtClean="0"/>
              <a:t>Florida </a:t>
            </a:r>
            <a:r>
              <a:rPr lang="en-US" dirty="0"/>
              <a:t>Association of </a:t>
            </a:r>
            <a:r>
              <a:rPr lang="en-US" dirty="0" smtClean="0"/>
              <a:t>Counties</a:t>
            </a:r>
          </a:p>
          <a:p>
            <a:r>
              <a:rPr lang="en-US" dirty="0" smtClean="0"/>
              <a:t>The </a:t>
            </a:r>
            <a:r>
              <a:rPr lang="en-US" dirty="0"/>
              <a:t>Nature Conservancy in </a:t>
            </a:r>
            <a:r>
              <a:rPr lang="en-US" dirty="0" smtClean="0"/>
              <a:t>Florida</a:t>
            </a:r>
          </a:p>
          <a:p>
            <a:r>
              <a:rPr lang="en-US" dirty="0" smtClean="0"/>
              <a:t>Florida Trucking Association </a:t>
            </a:r>
          </a:p>
          <a:p>
            <a:endParaRPr lang="en-US" dirty="0" smtClean="0"/>
          </a:p>
        </p:txBody>
      </p:sp>
      <p:sp>
        <p:nvSpPr>
          <p:cNvPr id="4" name="Content Placeholder 3"/>
          <p:cNvSpPr>
            <a:spLocks noGrp="1"/>
          </p:cNvSpPr>
          <p:nvPr>
            <p:ph sz="half" idx="2"/>
          </p:nvPr>
        </p:nvSpPr>
        <p:spPr/>
        <p:txBody>
          <a:bodyPr>
            <a:normAutofit fontScale="85000" lnSpcReduction="20000"/>
          </a:bodyPr>
          <a:lstStyle/>
          <a:p>
            <a:r>
              <a:rPr lang="en-US" dirty="0" smtClean="0"/>
              <a:t>MPOAC Staff Directors Representative - Chair </a:t>
            </a:r>
          </a:p>
          <a:p>
            <a:r>
              <a:rPr lang="en-US" dirty="0" smtClean="0"/>
              <a:t>Florida Ports Council </a:t>
            </a:r>
          </a:p>
          <a:p>
            <a:r>
              <a:rPr lang="en-US" dirty="0" smtClean="0"/>
              <a:t>Chair MPOAC Governing Board </a:t>
            </a:r>
          </a:p>
          <a:p>
            <a:r>
              <a:rPr lang="en-US" dirty="0" smtClean="0"/>
              <a:t>Florida Transportation Commission</a:t>
            </a:r>
          </a:p>
          <a:p>
            <a:r>
              <a:rPr lang="en-US" dirty="0" smtClean="0"/>
              <a:t>American Public Works Association, Florida Chapter </a:t>
            </a:r>
          </a:p>
          <a:p>
            <a:r>
              <a:rPr lang="en-US" dirty="0" smtClean="0"/>
              <a:t>Public Transportation Association </a:t>
            </a:r>
          </a:p>
          <a:p>
            <a:endParaRPr lang="en-US" dirty="0"/>
          </a:p>
        </p:txBody>
      </p:sp>
      <p:sp>
        <p:nvSpPr>
          <p:cNvPr id="2" name="Title 1"/>
          <p:cNvSpPr>
            <a:spLocks noGrp="1"/>
          </p:cNvSpPr>
          <p:nvPr>
            <p:ph type="title"/>
          </p:nvPr>
        </p:nvSpPr>
        <p:spPr/>
        <p:txBody>
          <a:bodyPr>
            <a:normAutofit fontScale="90000"/>
          </a:bodyPr>
          <a:lstStyle/>
          <a:p>
            <a:r>
              <a:rPr lang="en-US" dirty="0" smtClean="0"/>
              <a:t>Revenue Study Advisory Committee</a:t>
            </a:r>
            <a:endParaRPr lang="en-US" dirty="0"/>
          </a:p>
        </p:txBody>
      </p:sp>
      <p:grpSp>
        <p:nvGrpSpPr>
          <p:cNvPr id="6" name="Group 11"/>
          <p:cNvGrpSpPr/>
          <p:nvPr/>
        </p:nvGrpSpPr>
        <p:grpSpPr>
          <a:xfrm>
            <a:off x="0" y="6477000"/>
            <a:ext cx="4876800" cy="381000"/>
            <a:chOff x="207963" y="282575"/>
            <a:chExt cx="7369175" cy="530225"/>
          </a:xfrm>
        </p:grpSpPr>
        <p:grpSp>
          <p:nvGrpSpPr>
            <p:cNvPr id="7" name="Group 4"/>
            <p:cNvGrpSpPr>
              <a:grpSpLocks/>
            </p:cNvGrpSpPr>
            <p:nvPr/>
          </p:nvGrpSpPr>
          <p:grpSpPr bwMode="auto">
            <a:xfrm>
              <a:off x="207963" y="282575"/>
              <a:ext cx="7369174" cy="530225"/>
              <a:chOff x="330" y="308"/>
              <a:chExt cx="11586" cy="835"/>
            </a:xfrm>
          </p:grpSpPr>
          <p:sp>
            <p:nvSpPr>
              <p:cNvPr id="9"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0"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1"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8" name="Picture 7" descr="http://www.mpoac.org/images/header/mpoac_logo.gif"/>
            <p:cNvPicPr/>
            <p:nvPr/>
          </p:nvPicPr>
          <p:blipFill>
            <a:blip r:embed="rId2"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838200" y="304800"/>
          <a:ext cx="7696200" cy="6095999"/>
        </p:xfrm>
        <a:graphic>
          <a:graphicData uri="http://schemas.openxmlformats.org/drawingml/2006/chart">
            <c:chart xmlns:c="http://schemas.openxmlformats.org/drawingml/2006/chart" xmlns:r="http://schemas.openxmlformats.org/officeDocument/2006/relationships" r:id="rId2"/>
          </a:graphicData>
        </a:graphic>
      </p:graphicFrame>
      <p:grpSp>
        <p:nvGrpSpPr>
          <p:cNvPr id="4" name="Group 11"/>
          <p:cNvGrpSpPr/>
          <p:nvPr/>
        </p:nvGrpSpPr>
        <p:grpSpPr>
          <a:xfrm>
            <a:off x="0" y="6477000"/>
            <a:ext cx="4876800" cy="381000"/>
            <a:chOff x="207963" y="282575"/>
            <a:chExt cx="7369175" cy="530225"/>
          </a:xfrm>
        </p:grpSpPr>
        <p:grpSp>
          <p:nvGrpSpPr>
            <p:cNvPr id="5" name="Group 4"/>
            <p:cNvGrpSpPr>
              <a:grpSpLocks/>
            </p:cNvGrpSpPr>
            <p:nvPr/>
          </p:nvGrpSpPr>
          <p:grpSpPr bwMode="auto">
            <a:xfrm>
              <a:off x="207963" y="282575"/>
              <a:ext cx="7369174" cy="530225"/>
              <a:chOff x="330" y="308"/>
              <a:chExt cx="11586" cy="835"/>
            </a:xfrm>
          </p:grpSpPr>
          <p:sp>
            <p:nvSpPr>
              <p:cNvPr id="7"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8"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9"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6" name="Picture 5"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3EAFDA8-B059-4907-A325-F1439FB4CD10}" type="slidenum">
              <a:rPr lang="en-US" smtClean="0"/>
              <a:pPr/>
              <a:t>7</a:t>
            </a:fld>
            <a:endParaRPr lang="en-US" dirty="0"/>
          </a:p>
        </p:txBody>
      </p:sp>
      <p:graphicFrame>
        <p:nvGraphicFramePr>
          <p:cNvPr id="11" name="Chart 10"/>
          <p:cNvGraphicFramePr>
            <a:graphicFrameLocks noGrp="1"/>
          </p:cNvGraphicFramePr>
          <p:nvPr/>
        </p:nvGraphicFramePr>
        <p:xfrm>
          <a:off x="0" y="0"/>
          <a:ext cx="9144000" cy="6324600"/>
        </p:xfrm>
        <a:graphic>
          <a:graphicData uri="http://schemas.openxmlformats.org/drawingml/2006/chart">
            <c:chart xmlns:c="http://schemas.openxmlformats.org/drawingml/2006/chart" xmlns:r="http://schemas.openxmlformats.org/officeDocument/2006/relationships" r:id="rId2"/>
          </a:graphicData>
        </a:graphic>
      </p:graphicFrame>
      <p:grpSp>
        <p:nvGrpSpPr>
          <p:cNvPr id="2" name="Group 11"/>
          <p:cNvGrpSpPr/>
          <p:nvPr/>
        </p:nvGrpSpPr>
        <p:grpSpPr>
          <a:xfrm>
            <a:off x="0" y="6477000"/>
            <a:ext cx="4876800" cy="381000"/>
            <a:chOff x="207963" y="282575"/>
            <a:chExt cx="7369175" cy="530225"/>
          </a:xfrm>
        </p:grpSpPr>
        <p:grpSp>
          <p:nvGrpSpPr>
            <p:cNvPr id="4" name="Group 4"/>
            <p:cNvGrpSpPr>
              <a:grpSpLocks/>
            </p:cNvGrpSpPr>
            <p:nvPr/>
          </p:nvGrpSpPr>
          <p:grpSpPr bwMode="auto">
            <a:xfrm>
              <a:off x="207963" y="282575"/>
              <a:ext cx="7369174" cy="530225"/>
              <a:chOff x="330" y="308"/>
              <a:chExt cx="11586" cy="835"/>
            </a:xfrm>
          </p:grpSpPr>
          <p:sp>
            <p:nvSpPr>
              <p:cNvPr id="15"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6"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7"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4" name="Picture 13"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3EAFDA8-B059-4907-A325-F1439FB4CD10}" type="slidenum">
              <a:rPr lang="en-US" smtClean="0"/>
              <a:pPr/>
              <a:t>8</a:t>
            </a:fld>
            <a:endParaRPr lang="en-US" dirty="0"/>
          </a:p>
        </p:txBody>
      </p:sp>
      <p:pic>
        <p:nvPicPr>
          <p:cNvPr id="1031" name="Picture 7"/>
          <p:cNvPicPr>
            <a:picLocks noChangeAspect="1" noChangeArrowheads="1"/>
          </p:cNvPicPr>
          <p:nvPr/>
        </p:nvPicPr>
        <p:blipFill>
          <a:blip r:embed="rId2" cstate="print"/>
          <a:srcRect/>
          <a:stretch>
            <a:fillRect/>
          </a:stretch>
        </p:blipFill>
        <p:spPr bwMode="auto">
          <a:xfrm>
            <a:off x="0" y="0"/>
            <a:ext cx="9144000" cy="6330461"/>
          </a:xfrm>
          <a:prstGeom prst="rect">
            <a:avLst/>
          </a:prstGeom>
          <a:noFill/>
          <a:ln w="9525">
            <a:noFill/>
            <a:miter lim="800000"/>
            <a:headEnd/>
            <a:tailEnd/>
          </a:ln>
          <a:effectLst/>
        </p:spPr>
      </p:pic>
      <p:sp>
        <p:nvSpPr>
          <p:cNvPr id="10" name="Rectangle 9"/>
          <p:cNvSpPr/>
          <p:nvPr/>
        </p:nvSpPr>
        <p:spPr>
          <a:xfrm>
            <a:off x="1752600" y="2590800"/>
            <a:ext cx="762000" cy="2895600"/>
          </a:xfrm>
          <a:prstGeom prst="rect">
            <a:avLst/>
          </a:prstGeom>
          <a:solidFill>
            <a:srgbClr val="FFFF00">
              <a:alpha val="26000"/>
            </a:srgbClr>
          </a:solidFill>
          <a:ln w="254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Rectangle 10"/>
          <p:cNvSpPr/>
          <p:nvPr/>
        </p:nvSpPr>
        <p:spPr>
          <a:xfrm>
            <a:off x="7239000" y="2590800"/>
            <a:ext cx="990600" cy="2895600"/>
          </a:xfrm>
          <a:prstGeom prst="rect">
            <a:avLst/>
          </a:prstGeom>
          <a:solidFill>
            <a:srgbClr val="FFFF00">
              <a:alpha val="26000"/>
            </a:srgbClr>
          </a:solidFill>
          <a:ln w="254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3" name="Group 11"/>
          <p:cNvGrpSpPr/>
          <p:nvPr/>
        </p:nvGrpSpPr>
        <p:grpSpPr>
          <a:xfrm>
            <a:off x="0" y="6477000"/>
            <a:ext cx="4876800" cy="381000"/>
            <a:chOff x="207963" y="282575"/>
            <a:chExt cx="7369175" cy="530225"/>
          </a:xfrm>
        </p:grpSpPr>
        <p:grpSp>
          <p:nvGrpSpPr>
            <p:cNvPr id="4" name="Group 4"/>
            <p:cNvGrpSpPr>
              <a:grpSpLocks/>
            </p:cNvGrpSpPr>
            <p:nvPr/>
          </p:nvGrpSpPr>
          <p:grpSpPr bwMode="auto">
            <a:xfrm>
              <a:off x="207963" y="282575"/>
              <a:ext cx="7369174" cy="530225"/>
              <a:chOff x="330" y="308"/>
              <a:chExt cx="11586" cy="835"/>
            </a:xfrm>
          </p:grpSpPr>
          <p:sp>
            <p:nvSpPr>
              <p:cNvPr id="15"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6"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7"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4" name="Picture 13"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3EAFDA8-B059-4907-A325-F1439FB4CD10}" type="slidenum">
              <a:rPr lang="en-US" smtClean="0"/>
              <a:pPr/>
              <a:t>9</a:t>
            </a:fld>
            <a:endParaRPr lang="en-US" dirty="0"/>
          </a:p>
        </p:txBody>
      </p:sp>
      <p:grpSp>
        <p:nvGrpSpPr>
          <p:cNvPr id="3" name="Group 11"/>
          <p:cNvGrpSpPr/>
          <p:nvPr/>
        </p:nvGrpSpPr>
        <p:grpSpPr>
          <a:xfrm>
            <a:off x="0" y="6477000"/>
            <a:ext cx="4876800" cy="381000"/>
            <a:chOff x="207963" y="282575"/>
            <a:chExt cx="7369175" cy="530225"/>
          </a:xfrm>
        </p:grpSpPr>
        <p:grpSp>
          <p:nvGrpSpPr>
            <p:cNvPr id="4" name="Group 4"/>
            <p:cNvGrpSpPr>
              <a:grpSpLocks/>
            </p:cNvGrpSpPr>
            <p:nvPr/>
          </p:nvGrpSpPr>
          <p:grpSpPr bwMode="auto">
            <a:xfrm>
              <a:off x="207963" y="282575"/>
              <a:ext cx="7369174" cy="530225"/>
              <a:chOff x="330" y="308"/>
              <a:chExt cx="11586" cy="835"/>
            </a:xfrm>
          </p:grpSpPr>
          <p:sp>
            <p:nvSpPr>
              <p:cNvPr id="15"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6"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7"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4" name="Picture 13" descr="http://www.mpoac.org/images/header/mpoac_logo.gif"/>
            <p:cNvPicPr/>
            <p:nvPr/>
          </p:nvPicPr>
          <p:blipFill>
            <a:blip r:embed="rId2" cstate="print"/>
            <a:srcRect/>
            <a:stretch>
              <a:fillRect/>
            </a:stretch>
          </p:blipFill>
          <p:spPr bwMode="auto">
            <a:xfrm>
              <a:off x="6540848" y="282575"/>
              <a:ext cx="710711" cy="530225"/>
            </a:xfrm>
            <a:prstGeom prst="rect">
              <a:avLst/>
            </a:prstGeom>
            <a:noFill/>
            <a:ln w="9525">
              <a:noFill/>
              <a:miter lim="800000"/>
              <a:headEnd/>
              <a:tailEnd/>
            </a:ln>
          </p:spPr>
        </p:pic>
      </p:grpSp>
      <p:graphicFrame>
        <p:nvGraphicFramePr>
          <p:cNvPr id="11" name="Chart 10"/>
          <p:cNvGraphicFramePr>
            <a:graphicFrameLocks noGrp="1"/>
          </p:cNvGraphicFramePr>
          <p:nvPr/>
        </p:nvGraphicFramePr>
        <p:xfrm>
          <a:off x="0" y="0"/>
          <a:ext cx="9144000" cy="6477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729</TotalTime>
  <Words>1970</Words>
  <Application>Microsoft Office PowerPoint</Application>
  <PresentationFormat>On-screen Show (4:3)</PresentationFormat>
  <Paragraphs>383</Paragraphs>
  <Slides>41</Slides>
  <Notes>6</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Slide 1</vt:lpstr>
      <vt:lpstr>Study History</vt:lpstr>
      <vt:lpstr>Purpose</vt:lpstr>
      <vt:lpstr>MPOAC Revenue Study Process</vt:lpstr>
      <vt:lpstr>Revenue Study Advisory Committee</vt:lpstr>
      <vt:lpstr>Slide 6</vt:lpstr>
      <vt:lpstr>Slide 7</vt:lpstr>
      <vt:lpstr>Slide 8</vt:lpstr>
      <vt:lpstr>Slide 9</vt:lpstr>
      <vt:lpstr>RSAC recommendations for further analysis – MPOAC Adopted</vt:lpstr>
      <vt:lpstr>RSAC Recommendations for Consideration by  MPOAC </vt:lpstr>
      <vt:lpstr>Options Analyzed by Type</vt:lpstr>
      <vt:lpstr>Restoration of Funds to Trust Fund</vt:lpstr>
      <vt:lpstr>Slide 14</vt:lpstr>
      <vt:lpstr>Slide 15</vt:lpstr>
      <vt:lpstr>Slide 16</vt:lpstr>
      <vt:lpstr>Summary of Revenue Yields - $millions Restoration of Funds to Trust Fund </vt:lpstr>
      <vt:lpstr>Increased Flexibility for Local Governments</vt:lpstr>
      <vt:lpstr>Slide 19</vt:lpstr>
      <vt:lpstr>Slide 20</vt:lpstr>
      <vt:lpstr>Summary of Revenue Yields - $millions Increased Flexibility for Local Governments</vt:lpstr>
      <vt:lpstr>Protection of existing funds </vt:lpstr>
      <vt:lpstr>1.f – 1.j Indexing Options</vt:lpstr>
      <vt:lpstr>Slide 24</vt:lpstr>
      <vt:lpstr>Slide 25</vt:lpstr>
      <vt:lpstr>Summary of Revenue Yields - $millions Protection of Existing Funds</vt:lpstr>
      <vt:lpstr>Recommended uses for new, incremental funds</vt:lpstr>
      <vt:lpstr>Slide 28</vt:lpstr>
      <vt:lpstr>Slide 29</vt:lpstr>
      <vt:lpstr>Summary of Revenue Yields - $millions Recommended uses for new, incremental funds </vt:lpstr>
      <vt:lpstr>New/ additional revenue sources</vt:lpstr>
      <vt:lpstr>1.a – 1.c Fuel Tax Options</vt:lpstr>
      <vt:lpstr>Slide 33</vt:lpstr>
      <vt:lpstr>Slide 34</vt:lpstr>
      <vt:lpstr>Slide 35</vt:lpstr>
      <vt:lpstr>Slide 36</vt:lpstr>
      <vt:lpstr>Summary of Revenue Yields - $millions New/ additional revenue sources</vt:lpstr>
      <vt:lpstr>Policy recommendations related to funding</vt:lpstr>
      <vt:lpstr>Policy Recommendations </vt:lpstr>
      <vt:lpstr>Summary of Revenue Yields - $millions</vt:lpstr>
      <vt:lpstr>Questions/ Discussion</vt:lpstr>
    </vt:vector>
  </TitlesOfParts>
  <Company>USF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Reich</dc:creator>
  <cp:lastModifiedBy>Stephen Reich</cp:lastModifiedBy>
  <cp:revision>67</cp:revision>
  <dcterms:created xsi:type="dcterms:W3CDTF">2011-11-22T12:58:36Z</dcterms:created>
  <dcterms:modified xsi:type="dcterms:W3CDTF">2012-01-10T18:04:59Z</dcterms:modified>
</cp:coreProperties>
</file>