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9.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charts/chart4.xml" ContentType="application/vnd.openxmlformats-officedocument.drawingml.chart+xml"/>
  <Override PartName="/ppt/drawings/drawing3.xml" ContentType="application/vnd.openxmlformats-officedocument.drawingml.chartshape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drawings/drawing4.xml" ContentType="application/vnd.openxmlformats-officedocument.drawingml.chartshapes+xml"/>
  <Override PartName="/ppt/notesSlides/notesSlide13.xml" ContentType="application/vnd.openxmlformats-officedocument.presentationml.notesSlide+xml"/>
  <Override PartName="/ppt/charts/chart6.xml" ContentType="application/vnd.openxmlformats-officedocument.drawingml.chart+xml"/>
  <Override PartName="/ppt/notesSlides/notesSlide14.xml" ContentType="application/vnd.openxmlformats-officedocument.presentationml.notesSlide+xml"/>
  <Override PartName="/ppt/charts/chart7.xml" ContentType="application/vnd.openxmlformats-officedocument.drawingml.chart+xml"/>
  <Override PartName="/ppt/notesSlides/notesSlide15.xml" ContentType="application/vnd.openxmlformats-officedocument.presentationml.notesSlide+xml"/>
  <Override PartName="/ppt/charts/chart8.xml" ContentType="application/vnd.openxmlformats-officedocument.drawingml.chart+xml"/>
  <Override PartName="/ppt/notesSlides/notesSlide16.xml" ContentType="application/vnd.openxmlformats-officedocument.presentationml.notesSlide+xml"/>
  <Override PartName="/ppt/charts/chart9.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0.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69" r:id="rId2"/>
    <p:sldId id="296" r:id="rId3"/>
    <p:sldId id="259" r:id="rId4"/>
    <p:sldId id="258" r:id="rId5"/>
    <p:sldId id="257" r:id="rId6"/>
    <p:sldId id="260" r:id="rId7"/>
    <p:sldId id="281" r:id="rId8"/>
    <p:sldId id="280" r:id="rId9"/>
    <p:sldId id="282" r:id="rId10"/>
    <p:sldId id="283" r:id="rId11"/>
    <p:sldId id="284" r:id="rId12"/>
    <p:sldId id="285" r:id="rId13"/>
    <p:sldId id="286" r:id="rId14"/>
    <p:sldId id="287" r:id="rId15"/>
    <p:sldId id="288" r:id="rId16"/>
    <p:sldId id="289" r:id="rId17"/>
    <p:sldId id="290" r:id="rId18"/>
    <p:sldId id="291" r:id="rId19"/>
    <p:sldId id="261" r:id="rId20"/>
    <p:sldId id="264" r:id="rId21"/>
    <p:sldId id="265" r:id="rId22"/>
    <p:sldId id="272" r:id="rId23"/>
    <p:sldId id="279" r:id="rId24"/>
    <p:sldId id="292" r:id="rId25"/>
    <p:sldId id="293" r:id="rId26"/>
    <p:sldId id="294" r:id="rId27"/>
    <p:sldId id="295" r:id="rId28"/>
    <p:sldId id="270" r:id="rId2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60" autoAdjust="0"/>
    <p:restoredTop sz="81114" autoAdjust="0"/>
  </p:normalViewPr>
  <p:slideViewPr>
    <p:cSldViewPr>
      <p:cViewPr varScale="1">
        <p:scale>
          <a:sx n="92" d="100"/>
          <a:sy n="92" d="100"/>
        </p:scale>
        <p:origin x="-14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reich\My%20Documents\My%20Documents\MPOAC%20Revenue%20Commission\White%20Paper%20Data\Investment%20by%20Sector.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reich\Local%20Settings\Temporary%20Internet%20Files\Content.Outlook\2PG7N3R8\pur%20power%20MPOAC.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monaco\teams\TPEEA\Projects\Active\71349-74%20mpoac\Tables%20and%20Figures\Copy%20of%20US%20VM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reich\My%20Documents\My%20Documents\MPOAC%20Revenue%20Commission\White%20Paper%20Data\Table_04_23%20Light%20Duty%20Fuel%20Efficincy%201980-2016.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Documents%20and%20Settings\reich\My%20Documents\My%20Documents\MPOAC%20Revenue%20Commission\White%20Paper%20Data\Copy%20of%20Fed%20Tax%20History_AK.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Documents%20and%20Settings\reich\My%20Documents\My%20Documents\MPOAC%20Revenue%20Commission\White%20Paper%20Data\Copy%20of%20RECSUM%202010%20AUG.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monaco\teams\TPEEA\Projects\Active\71349-74%20mpoac\Tables%20and%20Figures\Transportation%20Funds%20Used%20for%20Other%20Purposes_Table-Figure.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reich\My%20Documents\My%20Documents\MPOAC%20Revenue%20Commission\White%20Paper%20Data\Copy%20of%20RECSUM%202010%20AUG.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BRADY\Desktop\pur%20power%20MPOAC.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reich\My%20Documents\My%20Documents\MPOAC%20Revenue%20Commission\White%20Paper%20Data\Metro%20Shortfall%20Es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U.S. </a:t>
            </a:r>
            <a:r>
              <a:rPr lang="en-US" dirty="0" smtClean="0"/>
              <a:t>Transportation</a:t>
            </a:r>
            <a:r>
              <a:rPr lang="en-US" baseline="0" dirty="0" smtClean="0"/>
              <a:t> Investments </a:t>
            </a:r>
            <a:r>
              <a:rPr lang="en-US" baseline="0" dirty="0"/>
              <a:t>by Source</a:t>
            </a:r>
          </a:p>
          <a:p>
            <a:pPr>
              <a:defRPr/>
            </a:pPr>
            <a:r>
              <a:rPr lang="en-US" sz="1600" b="0" baseline="0" dirty="0"/>
              <a:t>(Billions -2004 dollars)</a:t>
            </a:r>
            <a:endParaRPr lang="en-US" sz="1600" b="0" dirty="0"/>
          </a:p>
        </c:rich>
      </c:tx>
      <c:layout/>
      <c:overlay val="0"/>
    </c:title>
    <c:autoTitleDeleted val="0"/>
    <c:plotArea>
      <c:layout>
        <c:manualLayout>
          <c:layoutTarget val="inner"/>
          <c:xMode val="edge"/>
          <c:yMode val="edge"/>
          <c:x val="5.7158847923792916E-2"/>
          <c:y val="0.11071990199228762"/>
          <c:w val="0.78368365492774927"/>
          <c:h val="0.75708790446344709"/>
        </c:manualLayout>
      </c:layout>
      <c:barChart>
        <c:barDir val="col"/>
        <c:grouping val="stacked"/>
        <c:varyColors val="0"/>
        <c:ser>
          <c:idx val="0"/>
          <c:order val="0"/>
          <c:tx>
            <c:strRef>
              <c:f>Sheet1!$B$4</c:f>
              <c:strCache>
                <c:ptCount val="1"/>
                <c:pt idx="0">
                  <c:v>Federal</c:v>
                </c:pt>
              </c:strCache>
            </c:strRef>
          </c:tx>
          <c:invertIfNegative val="0"/>
          <c:dLbls>
            <c:dLbl>
              <c:idx val="2"/>
              <c:delete val="1"/>
            </c:dLbl>
            <c:dLbl>
              <c:idx val="3"/>
              <c:delete val="1"/>
            </c:dLbl>
            <c:dLbl>
              <c:idx val="5"/>
              <c:delete val="1"/>
            </c:dLbl>
            <c:numFmt formatCode="&quot;$&quot;#,##0" sourceLinked="0"/>
            <c:txPr>
              <a:bodyPr/>
              <a:lstStyle/>
              <a:p>
                <a:pPr algn="ctr">
                  <a:defRPr/>
                </a:pPr>
                <a:endParaRPr lang="en-US"/>
              </a:p>
            </c:txPr>
            <c:showLegendKey val="0"/>
            <c:showVal val="1"/>
            <c:showCatName val="0"/>
            <c:showSerName val="0"/>
            <c:showPercent val="0"/>
            <c:showBubbleSize val="0"/>
            <c:showLeaderLines val="0"/>
          </c:dLbls>
          <c:cat>
            <c:strRef>
              <c:f>Sheet1!$A$5:$A$10</c:f>
              <c:strCache>
                <c:ptCount val="6"/>
                <c:pt idx="0">
                  <c:v>Highways</c:v>
                </c:pt>
                <c:pt idx="1">
                  <c:v>Mass Transit </c:v>
                </c:pt>
                <c:pt idx="2">
                  <c:v>Freight Railroads</c:v>
                </c:pt>
                <c:pt idx="3">
                  <c:v>Passenger Railroads</c:v>
                </c:pt>
                <c:pt idx="4">
                  <c:v>Aviation</c:v>
                </c:pt>
                <c:pt idx="5">
                  <c:v>Water Transportation</c:v>
                </c:pt>
              </c:strCache>
            </c:strRef>
          </c:cat>
          <c:val>
            <c:numRef>
              <c:f>Sheet1!$B$5:$B$10</c:f>
              <c:numCache>
                <c:formatCode>General</c:formatCode>
                <c:ptCount val="6"/>
                <c:pt idx="0">
                  <c:v>30.2</c:v>
                </c:pt>
                <c:pt idx="1">
                  <c:v>7.6</c:v>
                </c:pt>
                <c:pt idx="2">
                  <c:v>0</c:v>
                </c:pt>
                <c:pt idx="3">
                  <c:v>0.70000000000000007</c:v>
                </c:pt>
                <c:pt idx="4">
                  <c:v>5.6</c:v>
                </c:pt>
                <c:pt idx="5">
                  <c:v>0.70000000000000007</c:v>
                </c:pt>
              </c:numCache>
            </c:numRef>
          </c:val>
        </c:ser>
        <c:ser>
          <c:idx val="1"/>
          <c:order val="1"/>
          <c:tx>
            <c:strRef>
              <c:f>Sheet1!$C$4</c:f>
              <c:strCache>
                <c:ptCount val="1"/>
                <c:pt idx="0">
                  <c:v>State and Local</c:v>
                </c:pt>
              </c:strCache>
            </c:strRef>
          </c:tx>
          <c:invertIfNegative val="0"/>
          <c:dLbls>
            <c:dLbl>
              <c:idx val="2"/>
              <c:delete val="1"/>
            </c:dLbl>
            <c:dLbl>
              <c:idx val="3"/>
              <c:delete val="1"/>
            </c:dLbl>
            <c:dLbl>
              <c:idx val="5"/>
              <c:delete val="1"/>
            </c:dLbl>
            <c:numFmt formatCode="&quot;$&quot;#,##0" sourceLinked="0"/>
            <c:showLegendKey val="0"/>
            <c:showVal val="1"/>
            <c:showCatName val="0"/>
            <c:showSerName val="0"/>
            <c:showPercent val="0"/>
            <c:showBubbleSize val="0"/>
            <c:showLeaderLines val="0"/>
          </c:dLbls>
          <c:cat>
            <c:strRef>
              <c:f>Sheet1!$A$5:$A$10</c:f>
              <c:strCache>
                <c:ptCount val="6"/>
                <c:pt idx="0">
                  <c:v>Highways</c:v>
                </c:pt>
                <c:pt idx="1">
                  <c:v>Mass Transit </c:v>
                </c:pt>
                <c:pt idx="2">
                  <c:v>Freight Railroads</c:v>
                </c:pt>
                <c:pt idx="3">
                  <c:v>Passenger Railroads</c:v>
                </c:pt>
                <c:pt idx="4">
                  <c:v>Aviation</c:v>
                </c:pt>
                <c:pt idx="5">
                  <c:v>Water Transportation</c:v>
                </c:pt>
              </c:strCache>
            </c:strRef>
          </c:cat>
          <c:val>
            <c:numRef>
              <c:f>Sheet1!$C$5:$C$10</c:f>
              <c:numCache>
                <c:formatCode>General</c:formatCode>
                <c:ptCount val="6"/>
                <c:pt idx="0">
                  <c:v>36.5</c:v>
                </c:pt>
                <c:pt idx="1">
                  <c:v>8</c:v>
                </c:pt>
                <c:pt idx="2">
                  <c:v>0</c:v>
                </c:pt>
                <c:pt idx="3">
                  <c:v>0</c:v>
                </c:pt>
                <c:pt idx="4">
                  <c:v>6.8</c:v>
                </c:pt>
                <c:pt idx="5">
                  <c:v>1.7000000000000002</c:v>
                </c:pt>
              </c:numCache>
            </c:numRef>
          </c:val>
        </c:ser>
        <c:ser>
          <c:idx val="2"/>
          <c:order val="2"/>
          <c:tx>
            <c:strRef>
              <c:f>Sheet1!$D$4</c:f>
              <c:strCache>
                <c:ptCount val="1"/>
                <c:pt idx="0">
                  <c:v>Private</c:v>
                </c:pt>
              </c:strCache>
            </c:strRef>
          </c:tx>
          <c:invertIfNegative val="0"/>
          <c:cat>
            <c:strRef>
              <c:f>Sheet1!$A$5:$A$10</c:f>
              <c:strCache>
                <c:ptCount val="6"/>
                <c:pt idx="0">
                  <c:v>Highways</c:v>
                </c:pt>
                <c:pt idx="1">
                  <c:v>Mass Transit </c:v>
                </c:pt>
                <c:pt idx="2">
                  <c:v>Freight Railroads</c:v>
                </c:pt>
                <c:pt idx="3">
                  <c:v>Passenger Railroads</c:v>
                </c:pt>
                <c:pt idx="4">
                  <c:v>Aviation</c:v>
                </c:pt>
                <c:pt idx="5">
                  <c:v>Water Transportation</c:v>
                </c:pt>
              </c:strCache>
            </c:strRef>
          </c:cat>
          <c:val>
            <c:numRef>
              <c:f>Sheet1!$D$5:$D$10</c:f>
              <c:numCache>
                <c:formatCode>General</c:formatCode>
                <c:ptCount val="6"/>
                <c:pt idx="0">
                  <c:v>0</c:v>
                </c:pt>
                <c:pt idx="1">
                  <c:v>0</c:v>
                </c:pt>
                <c:pt idx="2">
                  <c:v>6.4</c:v>
                </c:pt>
                <c:pt idx="3">
                  <c:v>0</c:v>
                </c:pt>
                <c:pt idx="4">
                  <c:v>2</c:v>
                </c:pt>
                <c:pt idx="5">
                  <c:v>0.1</c:v>
                </c:pt>
              </c:numCache>
            </c:numRef>
          </c:val>
        </c:ser>
        <c:dLbls>
          <c:showLegendKey val="0"/>
          <c:showVal val="0"/>
          <c:showCatName val="0"/>
          <c:showSerName val="0"/>
          <c:showPercent val="0"/>
          <c:showBubbleSize val="0"/>
        </c:dLbls>
        <c:gapWidth val="55"/>
        <c:overlap val="100"/>
        <c:axId val="68677632"/>
        <c:axId val="68679168"/>
      </c:barChart>
      <c:catAx>
        <c:axId val="68677632"/>
        <c:scaling>
          <c:orientation val="minMax"/>
        </c:scaling>
        <c:delete val="0"/>
        <c:axPos val="b"/>
        <c:majorTickMark val="none"/>
        <c:minorTickMark val="none"/>
        <c:tickLblPos val="nextTo"/>
        <c:txPr>
          <a:bodyPr/>
          <a:lstStyle/>
          <a:p>
            <a:pPr>
              <a:defRPr sz="1100"/>
            </a:pPr>
            <a:endParaRPr lang="en-US"/>
          </a:p>
        </c:txPr>
        <c:crossAx val="68679168"/>
        <c:crosses val="autoZero"/>
        <c:auto val="1"/>
        <c:lblAlgn val="ctr"/>
        <c:lblOffset val="100"/>
        <c:noMultiLvlLbl val="0"/>
      </c:catAx>
      <c:valAx>
        <c:axId val="68679168"/>
        <c:scaling>
          <c:orientation val="minMax"/>
        </c:scaling>
        <c:delete val="0"/>
        <c:axPos val="l"/>
        <c:majorGridlines/>
        <c:numFmt formatCode="General" sourceLinked="1"/>
        <c:majorTickMark val="none"/>
        <c:minorTickMark val="none"/>
        <c:tickLblPos val="nextTo"/>
        <c:crossAx val="68677632"/>
        <c:crosses val="autoZero"/>
        <c:crossBetween val="between"/>
      </c:valAx>
    </c:plotArea>
    <c:legend>
      <c:legendPos val="r"/>
      <c:layout/>
      <c:overlay val="0"/>
      <c:txPr>
        <a:bodyPr/>
        <a:lstStyle/>
        <a:p>
          <a:pPr>
            <a:defRPr sz="1200"/>
          </a:pPr>
          <a:endParaRPr lang="en-US"/>
        </a:p>
      </c:txPr>
    </c:legend>
    <c:plotVisOnly val="1"/>
    <c:dispBlanksAs val="gap"/>
    <c:showDLblsOverMax val="0"/>
  </c:chart>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en-US" sz="1800" b="0" i="0" u="none" strike="noStrike" kern="1200" baseline="0" dirty="0">
                <a:solidFill>
                  <a:sysClr val="windowText" lastClr="000000"/>
                </a:solidFill>
                <a:latin typeface="Lucida Sans" pitchFamily="34" charset="0"/>
                <a:ea typeface="+mn-ea"/>
                <a:cs typeface="+mn-cs"/>
              </a:rPr>
              <a:t>State Transportation Taxes &amp; Fees </a:t>
            </a:r>
          </a:p>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en-US" sz="1800" b="0" i="0" u="none" strike="noStrike" kern="1200" baseline="0" dirty="0">
                <a:solidFill>
                  <a:sysClr val="windowText" lastClr="000000"/>
                </a:solidFill>
                <a:latin typeface="Lucida Sans" pitchFamily="34" charset="0"/>
                <a:ea typeface="+mn-ea"/>
                <a:cs typeface="+mn-cs"/>
              </a:rPr>
              <a:t>$12.1 Billion In Lost Purchasing Power </a:t>
            </a:r>
          </a:p>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en-US" sz="1400" b="0" i="0" u="none" strike="noStrike" kern="1200" baseline="0" dirty="0">
                <a:solidFill>
                  <a:sysClr val="windowText" lastClr="000000"/>
                </a:solidFill>
                <a:latin typeface="Lucida Sans" pitchFamily="34" charset="0"/>
                <a:ea typeface="+mn-ea"/>
                <a:cs typeface="+mn-cs"/>
              </a:rPr>
              <a:t>In Current $ - Adjusted for Growth In Vehicle Miles Traveled</a:t>
            </a:r>
          </a:p>
        </c:rich>
      </c:tx>
      <c:layout>
        <c:manualLayout>
          <c:xMode val="edge"/>
          <c:yMode val="edge"/>
          <c:x val="0.17750138217674633"/>
          <c:y val="2.0234137421235986E-2"/>
        </c:manualLayout>
      </c:layout>
      <c:overlay val="0"/>
    </c:title>
    <c:autoTitleDeleted val="0"/>
    <c:plotArea>
      <c:layout>
        <c:manualLayout>
          <c:layoutTarget val="inner"/>
          <c:xMode val="edge"/>
          <c:yMode val="edge"/>
          <c:x val="9.5390793958557693E-2"/>
          <c:y val="0.18128679630241704"/>
          <c:w val="0.87911691628550004"/>
          <c:h val="0.60179612181154396"/>
        </c:manualLayout>
      </c:layout>
      <c:areaChart>
        <c:grouping val="stacked"/>
        <c:varyColors val="0"/>
        <c:ser>
          <c:idx val="0"/>
          <c:order val="0"/>
          <c:tx>
            <c:strRef>
              <c:f>'chart calcs'!$A$72</c:f>
              <c:strCache>
                <c:ptCount val="1"/>
                <c:pt idx="0">
                  <c:v>Non-Indexed Taxes, Fees &amp; Surcharges</c:v>
                </c:pt>
              </c:strCache>
            </c:strRef>
          </c:tx>
          <c:cat>
            <c:strRef>
              <c:f>'chart calcs'!$P$87:$W$87</c:f>
              <c:strCache>
                <c:ptCount val="8"/>
                <c:pt idx="0">
                  <c:v>12/13</c:v>
                </c:pt>
                <c:pt idx="1">
                  <c:v>13/14</c:v>
                </c:pt>
                <c:pt idx="2">
                  <c:v>14/15</c:v>
                </c:pt>
                <c:pt idx="3">
                  <c:v>15/16</c:v>
                </c:pt>
                <c:pt idx="4">
                  <c:v>16/17</c:v>
                </c:pt>
                <c:pt idx="5">
                  <c:v>17/18</c:v>
                </c:pt>
                <c:pt idx="6">
                  <c:v>18/19</c:v>
                </c:pt>
                <c:pt idx="7">
                  <c:v>19/20</c:v>
                </c:pt>
              </c:strCache>
            </c:strRef>
          </c:cat>
          <c:val>
            <c:numRef>
              <c:f>'chart calcs'!$C$72:$W$72</c:f>
              <c:numCache>
                <c:formatCode>_("$"* #,##0_);_("$"* \(#,##0\);_("$"* "-"??_);_(@_)</c:formatCode>
                <c:ptCount val="21"/>
                <c:pt idx="0">
                  <c:v>971.90856017720876</c:v>
                </c:pt>
                <c:pt idx="1">
                  <c:v>993.81280281757154</c:v>
                </c:pt>
                <c:pt idx="2">
                  <c:v>1005.1470046298465</c:v>
                </c:pt>
                <c:pt idx="3">
                  <c:v>986.65484830458058</c:v>
                </c:pt>
                <c:pt idx="4">
                  <c:v>1041.2755362500559</c:v>
                </c:pt>
                <c:pt idx="5">
                  <c:v>1058.1323827326873</c:v>
                </c:pt>
                <c:pt idx="6">
                  <c:v>1133.1696134679005</c:v>
                </c:pt>
                <c:pt idx="7">
                  <c:v>1102.7070108676573</c:v>
                </c:pt>
                <c:pt idx="8">
                  <c:v>1019.100339864259</c:v>
                </c:pt>
                <c:pt idx="9">
                  <c:v>923.17798914784123</c:v>
                </c:pt>
                <c:pt idx="10">
                  <c:v>844.25519480194885</c:v>
                </c:pt>
                <c:pt idx="11">
                  <c:v>819.06621803499331</c:v>
                </c:pt>
                <c:pt idx="12">
                  <c:v>812.19999999999993</c:v>
                </c:pt>
                <c:pt idx="13">
                  <c:v>839.6130659767141</c:v>
                </c:pt>
                <c:pt idx="14">
                  <c:v>849.05901015228403</c:v>
                </c:pt>
                <c:pt idx="15">
                  <c:v>860.4623392783077</c:v>
                </c:pt>
                <c:pt idx="16">
                  <c:v>869.38319123020699</c:v>
                </c:pt>
                <c:pt idx="17">
                  <c:v>876.29176610978504</c:v>
                </c:pt>
                <c:pt idx="18">
                  <c:v>878.11918876755078</c:v>
                </c:pt>
                <c:pt idx="19">
                  <c:v>876.9020665901262</c:v>
                </c:pt>
                <c:pt idx="20">
                  <c:v>880.0575028206091</c:v>
                </c:pt>
              </c:numCache>
            </c:numRef>
          </c:val>
        </c:ser>
        <c:ser>
          <c:idx val="2"/>
          <c:order val="1"/>
          <c:tx>
            <c:strRef>
              <c:f>'chart calcs'!$A$71</c:f>
              <c:strCache>
                <c:ptCount val="1"/>
                <c:pt idx="0">
                  <c:v>Indexed Motor Fuel Taxes</c:v>
                </c:pt>
              </c:strCache>
            </c:strRef>
          </c:tx>
          <c:cat>
            <c:strRef>
              <c:f>'chart calcs'!$P$87:$W$87</c:f>
              <c:strCache>
                <c:ptCount val="8"/>
                <c:pt idx="0">
                  <c:v>12/13</c:v>
                </c:pt>
                <c:pt idx="1">
                  <c:v>13/14</c:v>
                </c:pt>
                <c:pt idx="2">
                  <c:v>14/15</c:v>
                </c:pt>
                <c:pt idx="3">
                  <c:v>15/16</c:v>
                </c:pt>
                <c:pt idx="4">
                  <c:v>16/17</c:v>
                </c:pt>
                <c:pt idx="5">
                  <c:v>17/18</c:v>
                </c:pt>
                <c:pt idx="6">
                  <c:v>18/19</c:v>
                </c:pt>
                <c:pt idx="7">
                  <c:v>19/20</c:v>
                </c:pt>
              </c:strCache>
            </c:strRef>
          </c:cat>
          <c:val>
            <c:numRef>
              <c:f>'chart calcs'!$C$71:$W$71</c:f>
              <c:numCache>
                <c:formatCode>_("$"* #,##0_);_("$"* \(#,##0\);_("$"* "-"??_);_(@_)</c:formatCode>
                <c:ptCount val="21"/>
                <c:pt idx="0">
                  <c:v>1511.5289785872505</c:v>
                </c:pt>
                <c:pt idx="1">
                  <c:v>1603.8593689020036</c:v>
                </c:pt>
                <c:pt idx="2">
                  <c:v>1721.1193752046017</c:v>
                </c:pt>
                <c:pt idx="3">
                  <c:v>1781.255223539102</c:v>
                </c:pt>
                <c:pt idx="4">
                  <c:v>1855.8197483319148</c:v>
                </c:pt>
                <c:pt idx="5">
                  <c:v>1876.0824935877934</c:v>
                </c:pt>
                <c:pt idx="6">
                  <c:v>1944.9140583776536</c:v>
                </c:pt>
                <c:pt idx="7">
                  <c:v>1954.3323424450966</c:v>
                </c:pt>
                <c:pt idx="8">
                  <c:v>1877.0806471040685</c:v>
                </c:pt>
                <c:pt idx="9">
                  <c:v>1795.6517293226077</c:v>
                </c:pt>
                <c:pt idx="10">
                  <c:v>1829.2896281597232</c:v>
                </c:pt>
                <c:pt idx="11">
                  <c:v>1790.6475100942125</c:v>
                </c:pt>
                <c:pt idx="12">
                  <c:v>1740.9062980831925</c:v>
                </c:pt>
                <c:pt idx="13">
                  <c:v>1751.4175128842203</c:v>
                </c:pt>
                <c:pt idx="14">
                  <c:v>1780.2930770479813</c:v>
                </c:pt>
                <c:pt idx="15">
                  <c:v>1801.9526216083136</c:v>
                </c:pt>
                <c:pt idx="16">
                  <c:v>1816.1941301710215</c:v>
                </c:pt>
                <c:pt idx="17">
                  <c:v>1826.6114492209456</c:v>
                </c:pt>
                <c:pt idx="18">
                  <c:v>1823.9392565090495</c:v>
                </c:pt>
                <c:pt idx="19">
                  <c:v>1807.695570951646</c:v>
                </c:pt>
                <c:pt idx="20">
                  <c:v>1785.8622067051263</c:v>
                </c:pt>
              </c:numCache>
            </c:numRef>
          </c:val>
        </c:ser>
        <c:ser>
          <c:idx val="3"/>
          <c:order val="2"/>
          <c:tx>
            <c:strRef>
              <c:f>'chart calcs'!$A$73</c:f>
              <c:strCache>
                <c:ptCount val="1"/>
                <c:pt idx="0">
                  <c:v>Doc Stamps, Local Option Distribution &amp; Take Backs</c:v>
                </c:pt>
              </c:strCache>
            </c:strRef>
          </c:tx>
          <c:cat>
            <c:strRef>
              <c:f>'chart calcs'!$P$87:$W$87</c:f>
              <c:strCache>
                <c:ptCount val="8"/>
                <c:pt idx="0">
                  <c:v>12/13</c:v>
                </c:pt>
                <c:pt idx="1">
                  <c:v>13/14</c:v>
                </c:pt>
                <c:pt idx="2">
                  <c:v>14/15</c:v>
                </c:pt>
                <c:pt idx="3">
                  <c:v>15/16</c:v>
                </c:pt>
                <c:pt idx="4">
                  <c:v>16/17</c:v>
                </c:pt>
                <c:pt idx="5">
                  <c:v>17/18</c:v>
                </c:pt>
                <c:pt idx="6">
                  <c:v>18/19</c:v>
                </c:pt>
                <c:pt idx="7">
                  <c:v>19/20</c:v>
                </c:pt>
              </c:strCache>
            </c:strRef>
          </c:cat>
          <c:val>
            <c:numRef>
              <c:f>'chart calcs'!$C$73:$W$73</c:f>
              <c:numCache>
                <c:formatCode>_("$"* #,##0_);_("$"* \(#,##0\);_("$"* "-"??_);_(@_)</c:formatCode>
                <c:ptCount val="21"/>
                <c:pt idx="0">
                  <c:v>0</c:v>
                </c:pt>
                <c:pt idx="1">
                  <c:v>0</c:v>
                </c:pt>
                <c:pt idx="2">
                  <c:v>0</c:v>
                </c:pt>
                <c:pt idx="3">
                  <c:v>0</c:v>
                </c:pt>
                <c:pt idx="4">
                  <c:v>0</c:v>
                </c:pt>
                <c:pt idx="5">
                  <c:v>0</c:v>
                </c:pt>
                <c:pt idx="6">
                  <c:v>642.6786967628459</c:v>
                </c:pt>
                <c:pt idx="7">
                  <c:v>650.23573941462769</c:v>
                </c:pt>
                <c:pt idx="8">
                  <c:v>625.9166536719431</c:v>
                </c:pt>
                <c:pt idx="9">
                  <c:v>140.47518831255803</c:v>
                </c:pt>
                <c:pt idx="10">
                  <c:v>121.40565360122822</c:v>
                </c:pt>
                <c:pt idx="11">
                  <c:v>132.88118438761774</c:v>
                </c:pt>
                <c:pt idx="12">
                  <c:v>-12.929999999999993</c:v>
                </c:pt>
                <c:pt idx="13">
                  <c:v>110.75705045278137</c:v>
                </c:pt>
                <c:pt idx="14">
                  <c:v>222.69137055837558</c:v>
                </c:pt>
                <c:pt idx="15">
                  <c:v>234.97204479469099</c:v>
                </c:pt>
                <c:pt idx="16">
                  <c:v>256.0816077953715</c:v>
                </c:pt>
                <c:pt idx="17">
                  <c:v>273.89212410501187</c:v>
                </c:pt>
                <c:pt idx="18">
                  <c:v>289.5981669266771</c:v>
                </c:pt>
                <c:pt idx="19">
                  <c:v>304.55855338691157</c:v>
                </c:pt>
                <c:pt idx="20">
                  <c:v>318.64298608499439</c:v>
                </c:pt>
              </c:numCache>
            </c:numRef>
          </c:val>
        </c:ser>
        <c:dLbls>
          <c:showLegendKey val="0"/>
          <c:showVal val="0"/>
          <c:showCatName val="0"/>
          <c:showSerName val="0"/>
          <c:showPercent val="0"/>
          <c:showBubbleSize val="0"/>
        </c:dLbls>
        <c:axId val="23826432"/>
        <c:axId val="23824640"/>
      </c:areaChart>
      <c:lineChart>
        <c:grouping val="standard"/>
        <c:varyColors val="0"/>
        <c:ser>
          <c:idx val="1"/>
          <c:order val="3"/>
          <c:tx>
            <c:strRef>
              <c:f>'chart calcs'!$A$63</c:f>
              <c:strCache>
                <c:ptCount val="1"/>
                <c:pt idx="0">
                  <c:v> Revenue Needed to Maintain FY 99/00 Purchasing Power Per VMT Adjusted for Inflation</c:v>
                </c:pt>
              </c:strCache>
            </c:strRef>
          </c:tx>
          <c:spPr>
            <a:ln w="63500">
              <a:solidFill>
                <a:schemeClr val="tx1"/>
              </a:solidFill>
            </a:ln>
          </c:spPr>
          <c:marker>
            <c:symbol val="none"/>
          </c:marker>
          <c:cat>
            <c:strRef>
              <c:f>'chart calcs'!$C$87:$W$87</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calcs'!$C$63:$W$63</c:f>
              <c:numCache>
                <c:formatCode>_("$"* #,##0_);_("$"* \(#,##0\);_("$"* "-"??_);_(@_)</c:formatCode>
                <c:ptCount val="21"/>
                <c:pt idx="0">
                  <c:v>2483.4375387644595</c:v>
                </c:pt>
                <c:pt idx="1">
                  <c:v>2731.359765841803</c:v>
                </c:pt>
                <c:pt idx="2">
                  <c:v>2974.0315915724659</c:v>
                </c:pt>
                <c:pt idx="3">
                  <c:v>3210.8830584735529</c:v>
                </c:pt>
                <c:pt idx="4">
                  <c:v>3324.1503277155985</c:v>
                </c:pt>
                <c:pt idx="5">
                  <c:v>3453.3090602480329</c:v>
                </c:pt>
                <c:pt idx="6">
                  <c:v>3539.7977079186844</c:v>
                </c:pt>
                <c:pt idx="7">
                  <c:v>3603.2384189817694</c:v>
                </c:pt>
                <c:pt idx="8">
                  <c:v>3479.7215845772025</c:v>
                </c:pt>
                <c:pt idx="9">
                  <c:v>3309.2411217969398</c:v>
                </c:pt>
                <c:pt idx="10">
                  <c:v>3329.8959860244167</c:v>
                </c:pt>
                <c:pt idx="11">
                  <c:v>3346.1345820219053</c:v>
                </c:pt>
                <c:pt idx="12">
                  <c:v>3312.4246952438825</c:v>
                </c:pt>
                <c:pt idx="13">
                  <c:v>3417.1510120094345</c:v>
                </c:pt>
                <c:pt idx="14">
                  <c:v>3545.3244569302351</c:v>
                </c:pt>
                <c:pt idx="15">
                  <c:v>3696.8737853209236</c:v>
                </c:pt>
                <c:pt idx="16">
                  <c:v>3866.2885569892028</c:v>
                </c:pt>
                <c:pt idx="17">
                  <c:v>4028.1841628620164</c:v>
                </c:pt>
                <c:pt idx="18">
                  <c:v>4191.5353563889485</c:v>
                </c:pt>
                <c:pt idx="19">
                  <c:v>4355.9931492665564</c:v>
                </c:pt>
                <c:pt idx="20">
                  <c:v>4528.2604151366377</c:v>
                </c:pt>
              </c:numCache>
            </c:numRef>
          </c:val>
          <c:smooth val="0"/>
        </c:ser>
        <c:dLbls>
          <c:showLegendKey val="0"/>
          <c:showVal val="0"/>
          <c:showCatName val="0"/>
          <c:showSerName val="0"/>
          <c:showPercent val="0"/>
          <c:showBubbleSize val="0"/>
        </c:dLbls>
        <c:marker val="1"/>
        <c:smooth val="0"/>
        <c:axId val="23812736"/>
        <c:axId val="23822720"/>
      </c:lineChart>
      <c:catAx>
        <c:axId val="23812736"/>
        <c:scaling>
          <c:orientation val="minMax"/>
        </c:scaling>
        <c:delete val="0"/>
        <c:axPos val="b"/>
        <c:majorTickMark val="none"/>
        <c:minorTickMark val="none"/>
        <c:tickLblPos val="nextTo"/>
        <c:txPr>
          <a:bodyPr rot="-1260000"/>
          <a:lstStyle/>
          <a:p>
            <a:pPr>
              <a:defRPr/>
            </a:pPr>
            <a:endParaRPr lang="en-US"/>
          </a:p>
        </c:txPr>
        <c:crossAx val="23822720"/>
        <c:crosses val="autoZero"/>
        <c:auto val="1"/>
        <c:lblAlgn val="ctr"/>
        <c:lblOffset val="100"/>
        <c:noMultiLvlLbl val="0"/>
      </c:catAx>
      <c:valAx>
        <c:axId val="23822720"/>
        <c:scaling>
          <c:orientation val="minMax"/>
          <c:max val="5000"/>
        </c:scaling>
        <c:delete val="0"/>
        <c:axPos val="l"/>
        <c:title>
          <c:tx>
            <c:rich>
              <a:bodyPr rot="-5400000" vert="horz"/>
              <a:lstStyle/>
              <a:p>
                <a:pPr>
                  <a:defRPr sz="1200" b="0"/>
                </a:pPr>
                <a:r>
                  <a:rPr lang="en-US" sz="1200" b="0" dirty="0"/>
                  <a:t>In $ Millions</a:t>
                </a:r>
              </a:p>
            </c:rich>
          </c:tx>
          <c:layout/>
          <c:overlay val="0"/>
        </c:title>
        <c:numFmt formatCode="_(&quot;$&quot;* #,##0_);_(&quot;$&quot;* \(#,##0\);_(&quot;$&quot;* &quot;-&quot;??_);_(@_)" sourceLinked="1"/>
        <c:majorTickMark val="none"/>
        <c:minorTickMark val="none"/>
        <c:tickLblPos val="nextTo"/>
        <c:crossAx val="23812736"/>
        <c:crosses val="autoZero"/>
        <c:crossBetween val="midCat"/>
      </c:valAx>
      <c:valAx>
        <c:axId val="23824640"/>
        <c:scaling>
          <c:orientation val="minMax"/>
          <c:max val="5000"/>
        </c:scaling>
        <c:delete val="1"/>
        <c:axPos val="r"/>
        <c:numFmt formatCode="_(&quot;$&quot;* #,##0_);_(&quot;$&quot;* \(#,##0\);_(&quot;$&quot;* &quot;-&quot;??_);_(@_)" sourceLinked="1"/>
        <c:majorTickMark val="out"/>
        <c:minorTickMark val="none"/>
        <c:tickLblPos val="none"/>
        <c:crossAx val="23826432"/>
        <c:crosses val="max"/>
        <c:crossBetween val="between"/>
      </c:valAx>
      <c:catAx>
        <c:axId val="23826432"/>
        <c:scaling>
          <c:orientation val="minMax"/>
        </c:scaling>
        <c:delete val="1"/>
        <c:axPos val="b"/>
        <c:majorTickMark val="out"/>
        <c:minorTickMark val="none"/>
        <c:tickLblPos val="none"/>
        <c:crossAx val="23824640"/>
        <c:crosses val="autoZero"/>
        <c:auto val="1"/>
        <c:lblAlgn val="ctr"/>
        <c:lblOffset val="100"/>
        <c:noMultiLvlLbl val="0"/>
      </c:catAx>
    </c:plotArea>
    <c:legend>
      <c:legendPos val="b"/>
      <c:layout>
        <c:manualLayout>
          <c:xMode val="edge"/>
          <c:yMode val="edge"/>
          <c:x val="2.6062585516957181E-2"/>
          <c:y val="0.85079599117119709"/>
          <c:w val="0.91123603816850363"/>
          <c:h val="0.1370788022269008"/>
        </c:manualLayout>
      </c:layout>
      <c:overlay val="0"/>
      <c:txPr>
        <a:bodyPr/>
        <a:lstStyle/>
        <a:p>
          <a:pPr>
            <a:defRPr sz="1200"/>
          </a:pPr>
          <a:endParaRPr lang="en-US"/>
        </a:p>
      </c:txPr>
    </c:legend>
    <c:plotVisOnly val="1"/>
    <c:dispBlanksAs val="zero"/>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U.S. Vehicle Miles Traveled </a:t>
            </a:r>
          </a:p>
        </c:rich>
      </c:tx>
      <c:layout/>
      <c:overlay val="0"/>
    </c:title>
    <c:autoTitleDeleted val="0"/>
    <c:plotArea>
      <c:layout>
        <c:manualLayout>
          <c:layoutTarget val="inner"/>
          <c:xMode val="edge"/>
          <c:yMode val="edge"/>
          <c:x val="0.13966669469939516"/>
          <c:y val="8.4835404535265543E-2"/>
          <c:w val="0.8442394471177942"/>
          <c:h val="0.79610657429338882"/>
        </c:manualLayout>
      </c:layout>
      <c:lineChart>
        <c:grouping val="standard"/>
        <c:varyColors val="0"/>
        <c:ser>
          <c:idx val="0"/>
          <c:order val="0"/>
          <c:spPr>
            <a:ln w="38100"/>
          </c:spPr>
          <c:marker>
            <c:symbol val="none"/>
          </c:marker>
          <c:cat>
            <c:numRef>
              <c:f>Sheet1!$K$27:$K$47</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Sheet1!$L$27:$L$47</c:f>
              <c:numCache>
                <c:formatCode>#,##0</c:formatCode>
                <c:ptCount val="21"/>
                <c:pt idx="0">
                  <c:v>2143440</c:v>
                </c:pt>
                <c:pt idx="1">
                  <c:v>2158934</c:v>
                </c:pt>
                <c:pt idx="2">
                  <c:v>2217543</c:v>
                </c:pt>
                <c:pt idx="3">
                  <c:v>2280121</c:v>
                </c:pt>
                <c:pt idx="4">
                  <c:v>2331760</c:v>
                </c:pt>
                <c:pt idx="5">
                  <c:v>2411226</c:v>
                </c:pt>
                <c:pt idx="6">
                  <c:v>2455922</c:v>
                </c:pt>
                <c:pt idx="7">
                  <c:v>2540227</c:v>
                </c:pt>
                <c:pt idx="8">
                  <c:v>2594407</c:v>
                </c:pt>
                <c:pt idx="9">
                  <c:v>2653665</c:v>
                </c:pt>
                <c:pt idx="10">
                  <c:v>2742583</c:v>
                </c:pt>
                <c:pt idx="11">
                  <c:v>2773718</c:v>
                </c:pt>
                <c:pt idx="12">
                  <c:v>2838687</c:v>
                </c:pt>
                <c:pt idx="13">
                  <c:v>2870128</c:v>
                </c:pt>
                <c:pt idx="14">
                  <c:v>2943950</c:v>
                </c:pt>
                <c:pt idx="15">
                  <c:v>2989522</c:v>
                </c:pt>
                <c:pt idx="16">
                  <c:v>2999680</c:v>
                </c:pt>
                <c:pt idx="17">
                  <c:v>3033471</c:v>
                </c:pt>
                <c:pt idx="18">
                  <c:v>2993536</c:v>
                </c:pt>
                <c:pt idx="19">
                  <c:v>2973911</c:v>
                </c:pt>
                <c:pt idx="20">
                  <c:v>2986898</c:v>
                </c:pt>
              </c:numCache>
            </c:numRef>
          </c:val>
          <c:smooth val="1"/>
        </c:ser>
        <c:ser>
          <c:idx val="1"/>
          <c:order val="1"/>
          <c:marker>
            <c:symbol val="none"/>
          </c:marker>
          <c:cat>
            <c:numRef>
              <c:f>Sheet1!$K$27:$K$47</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Sheet1!$A$1</c:f>
              <c:numCache>
                <c:formatCode>General</c:formatCode>
                <c:ptCount val="1"/>
                <c:pt idx="0">
                  <c:v>0</c:v>
                </c:pt>
              </c:numCache>
            </c:numRef>
          </c:val>
          <c:smooth val="0"/>
        </c:ser>
        <c:dLbls>
          <c:showLegendKey val="0"/>
          <c:showVal val="0"/>
          <c:showCatName val="0"/>
          <c:showSerName val="0"/>
          <c:showPercent val="0"/>
          <c:showBubbleSize val="0"/>
        </c:dLbls>
        <c:marker val="1"/>
        <c:smooth val="0"/>
        <c:axId val="73289088"/>
        <c:axId val="73294976"/>
      </c:lineChart>
      <c:catAx>
        <c:axId val="73289088"/>
        <c:scaling>
          <c:orientation val="minMax"/>
        </c:scaling>
        <c:delete val="0"/>
        <c:axPos val="b"/>
        <c:numFmt formatCode="General" sourceLinked="1"/>
        <c:majorTickMark val="none"/>
        <c:minorTickMark val="none"/>
        <c:tickLblPos val="nextTo"/>
        <c:crossAx val="73294976"/>
        <c:crosses val="autoZero"/>
        <c:auto val="1"/>
        <c:lblAlgn val="ctr"/>
        <c:lblOffset val="100"/>
        <c:noMultiLvlLbl val="0"/>
      </c:catAx>
      <c:valAx>
        <c:axId val="73294976"/>
        <c:scaling>
          <c:orientation val="minMax"/>
          <c:min val="1500000"/>
        </c:scaling>
        <c:delete val="0"/>
        <c:axPos val="l"/>
        <c:majorGridlines/>
        <c:title>
          <c:tx>
            <c:rich>
              <a:bodyPr/>
              <a:lstStyle/>
              <a:p>
                <a:pPr>
                  <a:defRPr/>
                </a:pPr>
                <a:r>
                  <a:rPr lang="en-US" dirty="0"/>
                  <a:t>VMT -</a:t>
                </a:r>
                <a:r>
                  <a:rPr lang="en-US" baseline="0" dirty="0"/>
                  <a:t> Billions</a:t>
                </a:r>
                <a:endParaRPr lang="en-US" dirty="0"/>
              </a:p>
            </c:rich>
          </c:tx>
          <c:layout/>
          <c:overlay val="0"/>
        </c:title>
        <c:numFmt formatCode="#,##0" sourceLinked="1"/>
        <c:majorTickMark val="none"/>
        <c:minorTickMark val="none"/>
        <c:tickLblPos val="nextTo"/>
        <c:crossAx val="73289088"/>
        <c:crosses val="autoZero"/>
        <c:crossBetween val="between"/>
      </c:valAx>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Corporate Average Fuel Efficiency</a:t>
            </a:r>
            <a:r>
              <a:rPr lang="en-US" baseline="0" dirty="0"/>
              <a:t> Standards </a:t>
            </a:r>
          </a:p>
          <a:p>
            <a:pPr>
              <a:defRPr/>
            </a:pPr>
            <a:r>
              <a:rPr lang="en-US" baseline="0" dirty="0"/>
              <a:t>1980 - 2016</a:t>
            </a:r>
            <a:endParaRPr lang="en-US" dirty="0"/>
          </a:p>
        </c:rich>
      </c:tx>
      <c:layout/>
      <c:overlay val="0"/>
    </c:title>
    <c:autoTitleDeleted val="0"/>
    <c:plotArea>
      <c:layout/>
      <c:lineChart>
        <c:grouping val="standard"/>
        <c:varyColors val="0"/>
        <c:ser>
          <c:idx val="0"/>
          <c:order val="0"/>
          <c:tx>
            <c:strRef>
              <c:f>Sheet1!$A$3</c:f>
              <c:strCache>
                <c:ptCount val="1"/>
                <c:pt idx="0">
                  <c:v>Passenger Cars</c:v>
                </c:pt>
              </c:strCache>
            </c:strRef>
          </c:tx>
          <c:spPr>
            <a:ln w="38100"/>
          </c:spPr>
          <c:marker>
            <c:symbol val="none"/>
          </c:marker>
          <c:cat>
            <c:numRef>
              <c:f>Sheet1!$B$2:$AD$2</c:f>
              <c:numCache>
                <c:formatCode>General</c:formatCode>
                <c:ptCount val="29"/>
                <c:pt idx="0">
                  <c:v>1980</c:v>
                </c:pt>
                <c:pt idx="1">
                  <c:v>1985</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numCache>
            </c:numRef>
          </c:cat>
          <c:val>
            <c:numRef>
              <c:f>Sheet1!$B$3:$AD$3</c:f>
              <c:numCache>
                <c:formatCode>0.0</c:formatCode>
                <c:ptCount val="29"/>
                <c:pt idx="0">
                  <c:v>20</c:v>
                </c:pt>
                <c:pt idx="1">
                  <c:v>27.5</c:v>
                </c:pt>
                <c:pt idx="2">
                  <c:v>27.5</c:v>
                </c:pt>
                <c:pt idx="3">
                  <c:v>27.5</c:v>
                </c:pt>
                <c:pt idx="4">
                  <c:v>27.5</c:v>
                </c:pt>
                <c:pt idx="5">
                  <c:v>27.5</c:v>
                </c:pt>
                <c:pt idx="6">
                  <c:v>27.5</c:v>
                </c:pt>
                <c:pt idx="7">
                  <c:v>27.5</c:v>
                </c:pt>
                <c:pt idx="8">
                  <c:v>27.5</c:v>
                </c:pt>
                <c:pt idx="9">
                  <c:v>27.5</c:v>
                </c:pt>
                <c:pt idx="10">
                  <c:v>27.5</c:v>
                </c:pt>
                <c:pt idx="11">
                  <c:v>27.5</c:v>
                </c:pt>
                <c:pt idx="12" formatCode="General">
                  <c:v>27.5</c:v>
                </c:pt>
                <c:pt idx="13">
                  <c:v>27.5</c:v>
                </c:pt>
                <c:pt idx="14">
                  <c:v>27.5</c:v>
                </c:pt>
                <c:pt idx="15">
                  <c:v>27.5</c:v>
                </c:pt>
                <c:pt idx="16">
                  <c:v>27.5</c:v>
                </c:pt>
                <c:pt idx="17">
                  <c:v>27.5</c:v>
                </c:pt>
                <c:pt idx="18">
                  <c:v>27.5</c:v>
                </c:pt>
                <c:pt idx="19">
                  <c:v>27.5</c:v>
                </c:pt>
                <c:pt idx="20">
                  <c:v>27.5</c:v>
                </c:pt>
                <c:pt idx="21">
                  <c:v>27.5</c:v>
                </c:pt>
                <c:pt idx="22">
                  <c:v>27.5</c:v>
                </c:pt>
                <c:pt idx="23">
                  <c:v>27.5</c:v>
                </c:pt>
                <c:pt idx="24" formatCode="General">
                  <c:v>33.800000000000004</c:v>
                </c:pt>
                <c:pt idx="25" formatCode="General">
                  <c:v>34.700000000000003</c:v>
                </c:pt>
                <c:pt idx="26" formatCode="General">
                  <c:v>36</c:v>
                </c:pt>
                <c:pt idx="27" formatCode="General">
                  <c:v>37.700000000000003</c:v>
                </c:pt>
                <c:pt idx="28" formatCode="General">
                  <c:v>39.5</c:v>
                </c:pt>
              </c:numCache>
            </c:numRef>
          </c:val>
          <c:smooth val="0"/>
        </c:ser>
        <c:ser>
          <c:idx val="1"/>
          <c:order val="1"/>
          <c:tx>
            <c:strRef>
              <c:f>Sheet1!$A$4</c:f>
              <c:strCache>
                <c:ptCount val="1"/>
                <c:pt idx="0">
                  <c:v>Light Trucks</c:v>
                </c:pt>
              </c:strCache>
            </c:strRef>
          </c:tx>
          <c:spPr>
            <a:ln w="38100"/>
          </c:spPr>
          <c:marker>
            <c:symbol val="none"/>
          </c:marker>
          <c:cat>
            <c:numRef>
              <c:f>Sheet1!$B$2:$AD$2</c:f>
              <c:numCache>
                <c:formatCode>General</c:formatCode>
                <c:ptCount val="29"/>
                <c:pt idx="0">
                  <c:v>1980</c:v>
                </c:pt>
                <c:pt idx="1">
                  <c:v>1985</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numCache>
            </c:numRef>
          </c:cat>
          <c:val>
            <c:numRef>
              <c:f>Sheet1!$B$4:$AD$4</c:f>
              <c:numCache>
                <c:formatCode>0.0</c:formatCode>
                <c:ptCount val="29"/>
                <c:pt idx="1">
                  <c:v>19.5</c:v>
                </c:pt>
                <c:pt idx="2">
                  <c:v>20</c:v>
                </c:pt>
                <c:pt idx="3">
                  <c:v>20.2</c:v>
                </c:pt>
                <c:pt idx="4">
                  <c:v>20.2</c:v>
                </c:pt>
                <c:pt idx="5">
                  <c:v>20.399999999999999</c:v>
                </c:pt>
                <c:pt idx="6">
                  <c:v>20.5</c:v>
                </c:pt>
                <c:pt idx="7">
                  <c:v>20.6</c:v>
                </c:pt>
                <c:pt idx="8">
                  <c:v>20.7</c:v>
                </c:pt>
                <c:pt idx="9">
                  <c:v>20.7</c:v>
                </c:pt>
                <c:pt idx="10">
                  <c:v>20.7</c:v>
                </c:pt>
                <c:pt idx="11">
                  <c:v>20.7</c:v>
                </c:pt>
                <c:pt idx="12" formatCode="General">
                  <c:v>20.7</c:v>
                </c:pt>
                <c:pt idx="13">
                  <c:v>20.7</c:v>
                </c:pt>
                <c:pt idx="14">
                  <c:v>20.7</c:v>
                </c:pt>
                <c:pt idx="15">
                  <c:v>20.7</c:v>
                </c:pt>
                <c:pt idx="16">
                  <c:v>20.7</c:v>
                </c:pt>
                <c:pt idx="17">
                  <c:v>21</c:v>
                </c:pt>
                <c:pt idx="18">
                  <c:v>21.6</c:v>
                </c:pt>
                <c:pt idx="19">
                  <c:v>22.2</c:v>
                </c:pt>
                <c:pt idx="20">
                  <c:v>22.5</c:v>
                </c:pt>
                <c:pt idx="21">
                  <c:v>23.1</c:v>
                </c:pt>
                <c:pt idx="22">
                  <c:v>23.1</c:v>
                </c:pt>
                <c:pt idx="23">
                  <c:v>23.1</c:v>
                </c:pt>
                <c:pt idx="24" formatCode="General">
                  <c:v>25.7</c:v>
                </c:pt>
                <c:pt idx="25" formatCode="General">
                  <c:v>26.4</c:v>
                </c:pt>
                <c:pt idx="26" formatCode="General">
                  <c:v>27.3</c:v>
                </c:pt>
                <c:pt idx="27" formatCode="General">
                  <c:v>28.5</c:v>
                </c:pt>
                <c:pt idx="28" formatCode="General">
                  <c:v>29.8</c:v>
                </c:pt>
              </c:numCache>
            </c:numRef>
          </c:val>
          <c:smooth val="0"/>
        </c:ser>
        <c:dLbls>
          <c:showLegendKey val="0"/>
          <c:showVal val="0"/>
          <c:showCatName val="0"/>
          <c:showSerName val="0"/>
          <c:showPercent val="0"/>
          <c:showBubbleSize val="0"/>
        </c:dLbls>
        <c:marker val="1"/>
        <c:smooth val="0"/>
        <c:axId val="22353024"/>
        <c:axId val="22354560"/>
      </c:lineChart>
      <c:catAx>
        <c:axId val="22353024"/>
        <c:scaling>
          <c:orientation val="minMax"/>
        </c:scaling>
        <c:delete val="0"/>
        <c:axPos val="b"/>
        <c:numFmt formatCode="General" sourceLinked="1"/>
        <c:majorTickMark val="none"/>
        <c:minorTickMark val="none"/>
        <c:tickLblPos val="nextTo"/>
        <c:txPr>
          <a:bodyPr/>
          <a:lstStyle/>
          <a:p>
            <a:pPr>
              <a:defRPr sz="1050"/>
            </a:pPr>
            <a:endParaRPr lang="en-US"/>
          </a:p>
        </c:txPr>
        <c:crossAx val="22354560"/>
        <c:crosses val="autoZero"/>
        <c:auto val="1"/>
        <c:lblAlgn val="ctr"/>
        <c:lblOffset val="100"/>
        <c:noMultiLvlLbl val="0"/>
      </c:catAx>
      <c:valAx>
        <c:axId val="22354560"/>
        <c:scaling>
          <c:orientation val="minMax"/>
        </c:scaling>
        <c:delete val="0"/>
        <c:axPos val="l"/>
        <c:majorGridlines/>
        <c:title>
          <c:tx>
            <c:rich>
              <a:bodyPr/>
              <a:lstStyle/>
              <a:p>
                <a:pPr>
                  <a:defRPr sz="1200"/>
                </a:pPr>
                <a:r>
                  <a:rPr lang="en-US" sz="1200" dirty="0"/>
                  <a:t>Miles per Gallon</a:t>
                </a:r>
              </a:p>
            </c:rich>
          </c:tx>
          <c:layout/>
          <c:overlay val="0"/>
        </c:title>
        <c:numFmt formatCode="0.0" sourceLinked="1"/>
        <c:majorTickMark val="none"/>
        <c:minorTickMark val="none"/>
        <c:tickLblPos val="nextTo"/>
        <c:crossAx val="22353024"/>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Federal Motor Fuel</a:t>
            </a:r>
            <a:r>
              <a:rPr lang="en-US" baseline="0" dirty="0"/>
              <a:t> Tax History </a:t>
            </a:r>
          </a:p>
          <a:p>
            <a:pPr>
              <a:defRPr/>
            </a:pPr>
            <a:r>
              <a:rPr lang="en-US" baseline="0" dirty="0" smtClean="0"/>
              <a:t>Actual </a:t>
            </a:r>
            <a:r>
              <a:rPr lang="en-US" baseline="0" dirty="0"/>
              <a:t>and Adjusted Rates</a:t>
            </a:r>
            <a:endParaRPr lang="en-US" dirty="0"/>
          </a:p>
        </c:rich>
      </c:tx>
      <c:layout/>
      <c:overlay val="0"/>
    </c:title>
    <c:autoTitleDeleted val="0"/>
    <c:plotArea>
      <c:layout/>
      <c:lineChart>
        <c:grouping val="standard"/>
        <c:varyColors val="0"/>
        <c:ser>
          <c:idx val="0"/>
          <c:order val="0"/>
          <c:tx>
            <c:strRef>
              <c:f>'Fuel Tax History '!$A$18</c:f>
              <c:strCache>
                <c:ptCount val="1"/>
                <c:pt idx="0">
                  <c:v>Gasoline Actual</c:v>
                </c:pt>
              </c:strCache>
            </c:strRef>
          </c:tx>
          <c:spPr>
            <a:ln w="38100"/>
          </c:spPr>
          <c:marker>
            <c:symbol val="none"/>
          </c:marker>
          <c:cat>
            <c:numRef>
              <c:f>'Fuel Tax History '!$B$17:$BD$17</c:f>
              <c:numCache>
                <c:formatCode>General</c:formatCode>
                <c:ptCount val="55"/>
                <c:pt idx="0">
                  <c:v>1956</c:v>
                </c:pt>
                <c:pt idx="1">
                  <c:v>1957</c:v>
                </c:pt>
                <c:pt idx="2">
                  <c:v>1958</c:v>
                </c:pt>
                <c:pt idx="3">
                  <c:v>1959</c:v>
                </c:pt>
                <c:pt idx="4">
                  <c:v>1960</c:v>
                </c:pt>
                <c:pt idx="5">
                  <c:v>1961</c:v>
                </c:pt>
                <c:pt idx="6">
                  <c:v>1962</c:v>
                </c:pt>
                <c:pt idx="7">
                  <c:v>1963</c:v>
                </c:pt>
                <c:pt idx="8">
                  <c:v>1964</c:v>
                </c:pt>
                <c:pt idx="9">
                  <c:v>1965</c:v>
                </c:pt>
                <c:pt idx="10">
                  <c:v>1966</c:v>
                </c:pt>
                <c:pt idx="11">
                  <c:v>1967</c:v>
                </c:pt>
                <c:pt idx="12">
                  <c:v>1968</c:v>
                </c:pt>
                <c:pt idx="13">
                  <c:v>1969</c:v>
                </c:pt>
                <c:pt idx="14">
                  <c:v>1970</c:v>
                </c:pt>
                <c:pt idx="15">
                  <c:v>1971</c:v>
                </c:pt>
                <c:pt idx="16">
                  <c:v>1972</c:v>
                </c:pt>
                <c:pt idx="17">
                  <c:v>1973</c:v>
                </c:pt>
                <c:pt idx="18">
                  <c:v>1974</c:v>
                </c:pt>
                <c:pt idx="19">
                  <c:v>1975</c:v>
                </c:pt>
                <c:pt idx="20">
                  <c:v>1976</c:v>
                </c:pt>
                <c:pt idx="21">
                  <c:v>1977</c:v>
                </c:pt>
                <c:pt idx="22">
                  <c:v>1978</c:v>
                </c:pt>
                <c:pt idx="23">
                  <c:v>1979</c:v>
                </c:pt>
                <c:pt idx="24">
                  <c:v>1980</c:v>
                </c:pt>
                <c:pt idx="25">
                  <c:v>1981</c:v>
                </c:pt>
                <c:pt idx="26">
                  <c:v>1982</c:v>
                </c:pt>
                <c:pt idx="27">
                  <c:v>1983</c:v>
                </c:pt>
                <c:pt idx="28">
                  <c:v>1984</c:v>
                </c:pt>
                <c:pt idx="29">
                  <c:v>1985</c:v>
                </c:pt>
                <c:pt idx="30">
                  <c:v>1986</c:v>
                </c:pt>
                <c:pt idx="31">
                  <c:v>1987</c:v>
                </c:pt>
                <c:pt idx="32">
                  <c:v>1988</c:v>
                </c:pt>
                <c:pt idx="33">
                  <c:v>1989</c:v>
                </c:pt>
                <c:pt idx="34">
                  <c:v>1990</c:v>
                </c:pt>
                <c:pt idx="35">
                  <c:v>1991</c:v>
                </c:pt>
                <c:pt idx="36">
                  <c:v>1992</c:v>
                </c:pt>
                <c:pt idx="37">
                  <c:v>1993</c:v>
                </c:pt>
                <c:pt idx="38">
                  <c:v>1994</c:v>
                </c:pt>
                <c:pt idx="39">
                  <c:v>1995</c:v>
                </c:pt>
                <c:pt idx="40">
                  <c:v>1996</c:v>
                </c:pt>
                <c:pt idx="41">
                  <c:v>1997</c:v>
                </c:pt>
                <c:pt idx="42">
                  <c:v>1998</c:v>
                </c:pt>
                <c:pt idx="43">
                  <c:v>1999</c:v>
                </c:pt>
                <c:pt idx="44">
                  <c:v>2000</c:v>
                </c:pt>
                <c:pt idx="45">
                  <c:v>2001</c:v>
                </c:pt>
                <c:pt idx="46">
                  <c:v>2002</c:v>
                </c:pt>
                <c:pt idx="47">
                  <c:v>2003</c:v>
                </c:pt>
                <c:pt idx="48">
                  <c:v>2004</c:v>
                </c:pt>
                <c:pt idx="49">
                  <c:v>2005</c:v>
                </c:pt>
                <c:pt idx="50">
                  <c:v>2006</c:v>
                </c:pt>
                <c:pt idx="51">
                  <c:v>2007</c:v>
                </c:pt>
                <c:pt idx="52">
                  <c:v>2008</c:v>
                </c:pt>
                <c:pt idx="53">
                  <c:v>2009</c:v>
                </c:pt>
                <c:pt idx="54">
                  <c:v>2010</c:v>
                </c:pt>
              </c:numCache>
            </c:numRef>
          </c:cat>
          <c:val>
            <c:numRef>
              <c:f>'Fuel Tax History '!$B$18:$BD$18</c:f>
              <c:numCache>
                <c:formatCode>General</c:formatCode>
                <c:ptCount val="55"/>
                <c:pt idx="0">
                  <c:v>3</c:v>
                </c:pt>
                <c:pt idx="1">
                  <c:v>3</c:v>
                </c:pt>
                <c:pt idx="2">
                  <c:v>3</c:v>
                </c:pt>
                <c:pt idx="3">
                  <c:v>4</c:v>
                </c:pt>
                <c:pt idx="4">
                  <c:v>4</c:v>
                </c:pt>
                <c:pt idx="5">
                  <c:v>4</c:v>
                </c:pt>
                <c:pt idx="6">
                  <c:v>4</c:v>
                </c:pt>
                <c:pt idx="7">
                  <c:v>4</c:v>
                </c:pt>
                <c:pt idx="8">
                  <c:v>4</c:v>
                </c:pt>
                <c:pt idx="9">
                  <c:v>4</c:v>
                </c:pt>
                <c:pt idx="10">
                  <c:v>4</c:v>
                </c:pt>
                <c:pt idx="11">
                  <c:v>4</c:v>
                </c:pt>
                <c:pt idx="12">
                  <c:v>4</c:v>
                </c:pt>
                <c:pt idx="13">
                  <c:v>4</c:v>
                </c:pt>
                <c:pt idx="14">
                  <c:v>4</c:v>
                </c:pt>
                <c:pt idx="15">
                  <c:v>4</c:v>
                </c:pt>
                <c:pt idx="16">
                  <c:v>4</c:v>
                </c:pt>
                <c:pt idx="17">
                  <c:v>4</c:v>
                </c:pt>
                <c:pt idx="18">
                  <c:v>4</c:v>
                </c:pt>
                <c:pt idx="19">
                  <c:v>4</c:v>
                </c:pt>
                <c:pt idx="20">
                  <c:v>4</c:v>
                </c:pt>
                <c:pt idx="21">
                  <c:v>4</c:v>
                </c:pt>
                <c:pt idx="22">
                  <c:v>4</c:v>
                </c:pt>
                <c:pt idx="23">
                  <c:v>4</c:v>
                </c:pt>
                <c:pt idx="24">
                  <c:v>4</c:v>
                </c:pt>
                <c:pt idx="25">
                  <c:v>4</c:v>
                </c:pt>
                <c:pt idx="26">
                  <c:v>4</c:v>
                </c:pt>
                <c:pt idx="27">
                  <c:v>9</c:v>
                </c:pt>
                <c:pt idx="28">
                  <c:v>9</c:v>
                </c:pt>
                <c:pt idx="29">
                  <c:v>9</c:v>
                </c:pt>
                <c:pt idx="30">
                  <c:v>9</c:v>
                </c:pt>
                <c:pt idx="31">
                  <c:v>9.1</c:v>
                </c:pt>
                <c:pt idx="32">
                  <c:v>9.1</c:v>
                </c:pt>
                <c:pt idx="33">
                  <c:v>9.1</c:v>
                </c:pt>
                <c:pt idx="34">
                  <c:v>14.1</c:v>
                </c:pt>
                <c:pt idx="35">
                  <c:v>14.1</c:v>
                </c:pt>
                <c:pt idx="36">
                  <c:v>14.1</c:v>
                </c:pt>
                <c:pt idx="37">
                  <c:v>18.399999999999999</c:v>
                </c:pt>
                <c:pt idx="38">
                  <c:v>18.399999999999999</c:v>
                </c:pt>
                <c:pt idx="39">
                  <c:v>18.399999999999999</c:v>
                </c:pt>
                <c:pt idx="40">
                  <c:v>18.3</c:v>
                </c:pt>
                <c:pt idx="41">
                  <c:v>18.399999999999999</c:v>
                </c:pt>
                <c:pt idx="42">
                  <c:v>18.399999999999999</c:v>
                </c:pt>
                <c:pt idx="43">
                  <c:v>18.399999999999999</c:v>
                </c:pt>
                <c:pt idx="44">
                  <c:v>18.399999999999999</c:v>
                </c:pt>
                <c:pt idx="45">
                  <c:v>18.399999999999999</c:v>
                </c:pt>
                <c:pt idx="46">
                  <c:v>18.399999999999999</c:v>
                </c:pt>
                <c:pt idx="47">
                  <c:v>18.399999999999999</c:v>
                </c:pt>
                <c:pt idx="48">
                  <c:v>18.399999999999999</c:v>
                </c:pt>
                <c:pt idx="49">
                  <c:v>18.399999999999999</c:v>
                </c:pt>
                <c:pt idx="50">
                  <c:v>18.399999999999999</c:v>
                </c:pt>
                <c:pt idx="51">
                  <c:v>18.399999999999999</c:v>
                </c:pt>
                <c:pt idx="52">
                  <c:v>18.399999999999999</c:v>
                </c:pt>
                <c:pt idx="53">
                  <c:v>18.399999999999999</c:v>
                </c:pt>
                <c:pt idx="54">
                  <c:v>18.399999999999999</c:v>
                </c:pt>
              </c:numCache>
            </c:numRef>
          </c:val>
          <c:smooth val="0"/>
        </c:ser>
        <c:ser>
          <c:idx val="1"/>
          <c:order val="1"/>
          <c:tx>
            <c:strRef>
              <c:f>'Fuel Tax History '!$A$19</c:f>
              <c:strCache>
                <c:ptCount val="1"/>
                <c:pt idx="0">
                  <c:v>Gasoline 2009 $'s</c:v>
                </c:pt>
              </c:strCache>
            </c:strRef>
          </c:tx>
          <c:spPr>
            <a:ln w="38100"/>
          </c:spPr>
          <c:marker>
            <c:symbol val="none"/>
          </c:marker>
          <c:cat>
            <c:numRef>
              <c:f>'Fuel Tax History '!$B$17:$BD$17</c:f>
              <c:numCache>
                <c:formatCode>General</c:formatCode>
                <c:ptCount val="55"/>
                <c:pt idx="0">
                  <c:v>1956</c:v>
                </c:pt>
                <c:pt idx="1">
                  <c:v>1957</c:v>
                </c:pt>
                <c:pt idx="2">
                  <c:v>1958</c:v>
                </c:pt>
                <c:pt idx="3">
                  <c:v>1959</c:v>
                </c:pt>
                <c:pt idx="4">
                  <c:v>1960</c:v>
                </c:pt>
                <c:pt idx="5">
                  <c:v>1961</c:v>
                </c:pt>
                <c:pt idx="6">
                  <c:v>1962</c:v>
                </c:pt>
                <c:pt idx="7">
                  <c:v>1963</c:v>
                </c:pt>
                <c:pt idx="8">
                  <c:v>1964</c:v>
                </c:pt>
                <c:pt idx="9">
                  <c:v>1965</c:v>
                </c:pt>
                <c:pt idx="10">
                  <c:v>1966</c:v>
                </c:pt>
                <c:pt idx="11">
                  <c:v>1967</c:v>
                </c:pt>
                <c:pt idx="12">
                  <c:v>1968</c:v>
                </c:pt>
                <c:pt idx="13">
                  <c:v>1969</c:v>
                </c:pt>
                <c:pt idx="14">
                  <c:v>1970</c:v>
                </c:pt>
                <c:pt idx="15">
                  <c:v>1971</c:v>
                </c:pt>
                <c:pt idx="16">
                  <c:v>1972</c:v>
                </c:pt>
                <c:pt idx="17">
                  <c:v>1973</c:v>
                </c:pt>
                <c:pt idx="18">
                  <c:v>1974</c:v>
                </c:pt>
                <c:pt idx="19">
                  <c:v>1975</c:v>
                </c:pt>
                <c:pt idx="20">
                  <c:v>1976</c:v>
                </c:pt>
                <c:pt idx="21">
                  <c:v>1977</c:v>
                </c:pt>
                <c:pt idx="22">
                  <c:v>1978</c:v>
                </c:pt>
                <c:pt idx="23">
                  <c:v>1979</c:v>
                </c:pt>
                <c:pt idx="24">
                  <c:v>1980</c:v>
                </c:pt>
                <c:pt idx="25">
                  <c:v>1981</c:v>
                </c:pt>
                <c:pt idx="26">
                  <c:v>1982</c:v>
                </c:pt>
                <c:pt idx="27">
                  <c:v>1983</c:v>
                </c:pt>
                <c:pt idx="28">
                  <c:v>1984</c:v>
                </c:pt>
                <c:pt idx="29">
                  <c:v>1985</c:v>
                </c:pt>
                <c:pt idx="30">
                  <c:v>1986</c:v>
                </c:pt>
                <c:pt idx="31">
                  <c:v>1987</c:v>
                </c:pt>
                <c:pt idx="32">
                  <c:v>1988</c:v>
                </c:pt>
                <c:pt idx="33">
                  <c:v>1989</c:v>
                </c:pt>
                <c:pt idx="34">
                  <c:v>1990</c:v>
                </c:pt>
                <c:pt idx="35">
                  <c:v>1991</c:v>
                </c:pt>
                <c:pt idx="36">
                  <c:v>1992</c:v>
                </c:pt>
                <c:pt idx="37">
                  <c:v>1993</c:v>
                </c:pt>
                <c:pt idx="38">
                  <c:v>1994</c:v>
                </c:pt>
                <c:pt idx="39">
                  <c:v>1995</c:v>
                </c:pt>
                <c:pt idx="40">
                  <c:v>1996</c:v>
                </c:pt>
                <c:pt idx="41">
                  <c:v>1997</c:v>
                </c:pt>
                <c:pt idx="42">
                  <c:v>1998</c:v>
                </c:pt>
                <c:pt idx="43">
                  <c:v>1999</c:v>
                </c:pt>
                <c:pt idx="44">
                  <c:v>2000</c:v>
                </c:pt>
                <c:pt idx="45">
                  <c:v>2001</c:v>
                </c:pt>
                <c:pt idx="46">
                  <c:v>2002</c:v>
                </c:pt>
                <c:pt idx="47">
                  <c:v>2003</c:v>
                </c:pt>
                <c:pt idx="48">
                  <c:v>2004</c:v>
                </c:pt>
                <c:pt idx="49">
                  <c:v>2005</c:v>
                </c:pt>
                <c:pt idx="50">
                  <c:v>2006</c:v>
                </c:pt>
                <c:pt idx="51">
                  <c:v>2007</c:v>
                </c:pt>
                <c:pt idx="52">
                  <c:v>2008</c:v>
                </c:pt>
                <c:pt idx="53">
                  <c:v>2009</c:v>
                </c:pt>
                <c:pt idx="54">
                  <c:v>2010</c:v>
                </c:pt>
              </c:numCache>
            </c:numRef>
          </c:cat>
          <c:val>
            <c:numRef>
              <c:f>'Fuel Tax History '!$B$19:$BD$19</c:f>
              <c:numCache>
                <c:formatCode>0.0</c:formatCode>
                <c:ptCount val="55"/>
                <c:pt idx="0">
                  <c:v>23.640661938534276</c:v>
                </c:pt>
                <c:pt idx="1">
                  <c:v>22.813688212927726</c:v>
                </c:pt>
                <c:pt idx="2">
                  <c:v>22.205773501110137</c:v>
                </c:pt>
                <c:pt idx="3">
                  <c:v>29.368575624082233</c:v>
                </c:pt>
                <c:pt idx="4">
                  <c:v>28.901734104046227</c:v>
                </c:pt>
                <c:pt idx="5">
                  <c:v>28.612303290414875</c:v>
                </c:pt>
                <c:pt idx="6">
                  <c:v>28.30856334041049</c:v>
                </c:pt>
                <c:pt idx="7">
                  <c:v>27.972027972027757</c:v>
                </c:pt>
                <c:pt idx="8">
                  <c:v>27.58620689655158</c:v>
                </c:pt>
                <c:pt idx="9">
                  <c:v>27.137042062415198</c:v>
                </c:pt>
                <c:pt idx="10">
                  <c:v>26.385224274406184</c:v>
                </c:pt>
                <c:pt idx="11">
                  <c:v>25.641025641025642</c:v>
                </c:pt>
                <c:pt idx="12">
                  <c:v>24.615384615384631</c:v>
                </c:pt>
                <c:pt idx="13">
                  <c:v>23.36448598130843</c:v>
                </c:pt>
                <c:pt idx="14">
                  <c:v>22.050716648291029</c:v>
                </c:pt>
                <c:pt idx="15">
                  <c:v>21.130480718436345</c:v>
                </c:pt>
                <c:pt idx="16">
                  <c:v>20.491803278688533</c:v>
                </c:pt>
                <c:pt idx="17">
                  <c:v>19.286403085824489</c:v>
                </c:pt>
                <c:pt idx="18">
                  <c:v>17.383746197305403</c:v>
                </c:pt>
                <c:pt idx="19">
                  <c:v>15.923566878980989</c:v>
                </c:pt>
                <c:pt idx="20">
                  <c:v>15.048908954100769</c:v>
                </c:pt>
                <c:pt idx="21">
                  <c:v>14.129282938890851</c:v>
                </c:pt>
                <c:pt idx="22">
                  <c:v>13.127666557269476</c:v>
                </c:pt>
                <c:pt idx="23">
                  <c:v>11.82033096926715</c:v>
                </c:pt>
                <c:pt idx="24">
                  <c:v>10.411244143675168</c:v>
                </c:pt>
                <c:pt idx="25">
                  <c:v>9.4095506939543725</c:v>
                </c:pt>
                <c:pt idx="26">
                  <c:v>8.8711465956975228</c:v>
                </c:pt>
                <c:pt idx="27">
                  <c:v>19.325746188533149</c:v>
                </c:pt>
                <c:pt idx="28">
                  <c:v>18.51851851851853</c:v>
                </c:pt>
                <c:pt idx="29">
                  <c:v>17.885532591414776</c:v>
                </c:pt>
                <c:pt idx="30">
                  <c:v>17.595307917888565</c:v>
                </c:pt>
                <c:pt idx="31">
                  <c:v>17.150395778364118</c:v>
                </c:pt>
                <c:pt idx="32">
                  <c:v>16.449746926970136</c:v>
                </c:pt>
                <c:pt idx="33">
                  <c:v>15.692360751853768</c:v>
                </c:pt>
                <c:pt idx="34">
                  <c:v>23.137512307187389</c:v>
                </c:pt>
                <c:pt idx="35">
                  <c:v>22.145437411653827</c:v>
                </c:pt>
                <c:pt idx="36">
                  <c:v>21.51029748283753</c:v>
                </c:pt>
                <c:pt idx="37">
                  <c:v>27.24714941507478</c:v>
                </c:pt>
                <c:pt idx="38">
                  <c:v>26.539737487379089</c:v>
                </c:pt>
                <c:pt idx="39">
                  <c:v>25.831812438579242</c:v>
                </c:pt>
                <c:pt idx="40">
                  <c:v>24.986346258874732</c:v>
                </c:pt>
                <c:pt idx="41">
                  <c:v>24.533333333333132</c:v>
                </c:pt>
                <c:pt idx="42">
                  <c:v>24.178712220761998</c:v>
                </c:pt>
                <c:pt idx="43">
                  <c:v>23.589743589743353</c:v>
                </c:pt>
                <c:pt idx="44">
                  <c:v>22.882726029100713</c:v>
                </c:pt>
                <c:pt idx="45">
                  <c:v>22.292221952992485</c:v>
                </c:pt>
                <c:pt idx="46">
                  <c:v>21.938714677476909</c:v>
                </c:pt>
                <c:pt idx="47">
                  <c:v>21.46774005366915</c:v>
                </c:pt>
                <c:pt idx="48">
                  <c:v>20.875879282958927</c:v>
                </c:pt>
                <c:pt idx="49">
                  <c:v>20.168804121451291</c:v>
                </c:pt>
                <c:pt idx="50">
                  <c:v>19.578633751862089</c:v>
                </c:pt>
                <c:pt idx="51">
                  <c:v>18.990607905872629</c:v>
                </c:pt>
                <c:pt idx="52">
                  <c:v>18.281172379532869</c:v>
                </c:pt>
                <c:pt idx="53">
                  <c:v>18.399999999999999</c:v>
                </c:pt>
                <c:pt idx="54">
                  <c:v>18.069331238338233</c:v>
                </c:pt>
              </c:numCache>
            </c:numRef>
          </c:val>
          <c:smooth val="0"/>
        </c:ser>
        <c:ser>
          <c:idx val="2"/>
          <c:order val="2"/>
          <c:tx>
            <c:strRef>
              <c:f>'Fuel Tax History '!$A$20</c:f>
              <c:strCache>
                <c:ptCount val="1"/>
                <c:pt idx="0">
                  <c:v>Diesel Actual</c:v>
                </c:pt>
              </c:strCache>
            </c:strRef>
          </c:tx>
          <c:spPr>
            <a:ln w="38100"/>
          </c:spPr>
          <c:marker>
            <c:symbol val="none"/>
          </c:marker>
          <c:cat>
            <c:numRef>
              <c:f>'Fuel Tax History '!$B$17:$BD$17</c:f>
              <c:numCache>
                <c:formatCode>General</c:formatCode>
                <c:ptCount val="55"/>
                <c:pt idx="0">
                  <c:v>1956</c:v>
                </c:pt>
                <c:pt idx="1">
                  <c:v>1957</c:v>
                </c:pt>
                <c:pt idx="2">
                  <c:v>1958</c:v>
                </c:pt>
                <c:pt idx="3">
                  <c:v>1959</c:v>
                </c:pt>
                <c:pt idx="4">
                  <c:v>1960</c:v>
                </c:pt>
                <c:pt idx="5">
                  <c:v>1961</c:v>
                </c:pt>
                <c:pt idx="6">
                  <c:v>1962</c:v>
                </c:pt>
                <c:pt idx="7">
                  <c:v>1963</c:v>
                </c:pt>
                <c:pt idx="8">
                  <c:v>1964</c:v>
                </c:pt>
                <c:pt idx="9">
                  <c:v>1965</c:v>
                </c:pt>
                <c:pt idx="10">
                  <c:v>1966</c:v>
                </c:pt>
                <c:pt idx="11">
                  <c:v>1967</c:v>
                </c:pt>
                <c:pt idx="12">
                  <c:v>1968</c:v>
                </c:pt>
                <c:pt idx="13">
                  <c:v>1969</c:v>
                </c:pt>
                <c:pt idx="14">
                  <c:v>1970</c:v>
                </c:pt>
                <c:pt idx="15">
                  <c:v>1971</c:v>
                </c:pt>
                <c:pt idx="16">
                  <c:v>1972</c:v>
                </c:pt>
                <c:pt idx="17">
                  <c:v>1973</c:v>
                </c:pt>
                <c:pt idx="18">
                  <c:v>1974</c:v>
                </c:pt>
                <c:pt idx="19">
                  <c:v>1975</c:v>
                </c:pt>
                <c:pt idx="20">
                  <c:v>1976</c:v>
                </c:pt>
                <c:pt idx="21">
                  <c:v>1977</c:v>
                </c:pt>
                <c:pt idx="22">
                  <c:v>1978</c:v>
                </c:pt>
                <c:pt idx="23">
                  <c:v>1979</c:v>
                </c:pt>
                <c:pt idx="24">
                  <c:v>1980</c:v>
                </c:pt>
                <c:pt idx="25">
                  <c:v>1981</c:v>
                </c:pt>
                <c:pt idx="26">
                  <c:v>1982</c:v>
                </c:pt>
                <c:pt idx="27">
                  <c:v>1983</c:v>
                </c:pt>
                <c:pt idx="28">
                  <c:v>1984</c:v>
                </c:pt>
                <c:pt idx="29">
                  <c:v>1985</c:v>
                </c:pt>
                <c:pt idx="30">
                  <c:v>1986</c:v>
                </c:pt>
                <c:pt idx="31">
                  <c:v>1987</c:v>
                </c:pt>
                <c:pt idx="32">
                  <c:v>1988</c:v>
                </c:pt>
                <c:pt idx="33">
                  <c:v>1989</c:v>
                </c:pt>
                <c:pt idx="34">
                  <c:v>1990</c:v>
                </c:pt>
                <c:pt idx="35">
                  <c:v>1991</c:v>
                </c:pt>
                <c:pt idx="36">
                  <c:v>1992</c:v>
                </c:pt>
                <c:pt idx="37">
                  <c:v>1993</c:v>
                </c:pt>
                <c:pt idx="38">
                  <c:v>1994</c:v>
                </c:pt>
                <c:pt idx="39">
                  <c:v>1995</c:v>
                </c:pt>
                <c:pt idx="40">
                  <c:v>1996</c:v>
                </c:pt>
                <c:pt idx="41">
                  <c:v>1997</c:v>
                </c:pt>
                <c:pt idx="42">
                  <c:v>1998</c:v>
                </c:pt>
                <c:pt idx="43">
                  <c:v>1999</c:v>
                </c:pt>
                <c:pt idx="44">
                  <c:v>2000</c:v>
                </c:pt>
                <c:pt idx="45">
                  <c:v>2001</c:v>
                </c:pt>
                <c:pt idx="46">
                  <c:v>2002</c:v>
                </c:pt>
                <c:pt idx="47">
                  <c:v>2003</c:v>
                </c:pt>
                <c:pt idx="48">
                  <c:v>2004</c:v>
                </c:pt>
                <c:pt idx="49">
                  <c:v>2005</c:v>
                </c:pt>
                <c:pt idx="50">
                  <c:v>2006</c:v>
                </c:pt>
                <c:pt idx="51">
                  <c:v>2007</c:v>
                </c:pt>
                <c:pt idx="52">
                  <c:v>2008</c:v>
                </c:pt>
                <c:pt idx="53">
                  <c:v>2009</c:v>
                </c:pt>
                <c:pt idx="54">
                  <c:v>2010</c:v>
                </c:pt>
              </c:numCache>
            </c:numRef>
          </c:cat>
          <c:val>
            <c:numRef>
              <c:f>'Fuel Tax History '!$B$20:$BD$20</c:f>
              <c:numCache>
                <c:formatCode>General</c:formatCode>
                <c:ptCount val="55"/>
                <c:pt idx="0">
                  <c:v>3</c:v>
                </c:pt>
                <c:pt idx="1">
                  <c:v>3</c:v>
                </c:pt>
                <c:pt idx="2">
                  <c:v>3</c:v>
                </c:pt>
                <c:pt idx="3">
                  <c:v>4</c:v>
                </c:pt>
                <c:pt idx="4">
                  <c:v>4</c:v>
                </c:pt>
                <c:pt idx="5">
                  <c:v>4</c:v>
                </c:pt>
                <c:pt idx="6">
                  <c:v>4</c:v>
                </c:pt>
                <c:pt idx="7">
                  <c:v>4</c:v>
                </c:pt>
                <c:pt idx="8">
                  <c:v>4</c:v>
                </c:pt>
                <c:pt idx="9">
                  <c:v>4</c:v>
                </c:pt>
                <c:pt idx="10">
                  <c:v>4</c:v>
                </c:pt>
                <c:pt idx="11">
                  <c:v>4</c:v>
                </c:pt>
                <c:pt idx="12">
                  <c:v>4</c:v>
                </c:pt>
                <c:pt idx="13">
                  <c:v>4</c:v>
                </c:pt>
                <c:pt idx="14">
                  <c:v>4</c:v>
                </c:pt>
                <c:pt idx="15">
                  <c:v>4</c:v>
                </c:pt>
                <c:pt idx="16">
                  <c:v>4</c:v>
                </c:pt>
                <c:pt idx="17">
                  <c:v>4</c:v>
                </c:pt>
                <c:pt idx="18">
                  <c:v>4</c:v>
                </c:pt>
                <c:pt idx="19">
                  <c:v>4</c:v>
                </c:pt>
                <c:pt idx="20">
                  <c:v>4</c:v>
                </c:pt>
                <c:pt idx="21">
                  <c:v>4</c:v>
                </c:pt>
                <c:pt idx="22">
                  <c:v>4</c:v>
                </c:pt>
                <c:pt idx="23">
                  <c:v>4</c:v>
                </c:pt>
                <c:pt idx="24">
                  <c:v>4</c:v>
                </c:pt>
                <c:pt idx="25">
                  <c:v>4</c:v>
                </c:pt>
                <c:pt idx="26">
                  <c:v>4</c:v>
                </c:pt>
                <c:pt idx="27">
                  <c:v>9</c:v>
                </c:pt>
                <c:pt idx="28">
                  <c:v>15</c:v>
                </c:pt>
                <c:pt idx="29">
                  <c:v>15</c:v>
                </c:pt>
                <c:pt idx="30">
                  <c:v>15</c:v>
                </c:pt>
                <c:pt idx="31">
                  <c:v>15.1</c:v>
                </c:pt>
                <c:pt idx="32">
                  <c:v>15.1</c:v>
                </c:pt>
                <c:pt idx="33">
                  <c:v>15.1</c:v>
                </c:pt>
                <c:pt idx="34">
                  <c:v>20.100000000000001</c:v>
                </c:pt>
                <c:pt idx="35">
                  <c:v>20.100000000000001</c:v>
                </c:pt>
                <c:pt idx="36">
                  <c:v>20.100000000000001</c:v>
                </c:pt>
                <c:pt idx="37">
                  <c:v>24.4</c:v>
                </c:pt>
                <c:pt idx="38">
                  <c:v>24.4</c:v>
                </c:pt>
                <c:pt idx="39">
                  <c:v>24.4</c:v>
                </c:pt>
                <c:pt idx="40">
                  <c:v>24.3</c:v>
                </c:pt>
                <c:pt idx="41">
                  <c:v>24.4</c:v>
                </c:pt>
                <c:pt idx="42">
                  <c:v>24.4</c:v>
                </c:pt>
                <c:pt idx="43">
                  <c:v>24.4</c:v>
                </c:pt>
                <c:pt idx="44">
                  <c:v>24.4</c:v>
                </c:pt>
                <c:pt idx="45">
                  <c:v>24.4</c:v>
                </c:pt>
                <c:pt idx="46">
                  <c:v>24.4</c:v>
                </c:pt>
                <c:pt idx="47">
                  <c:v>24.4</c:v>
                </c:pt>
                <c:pt idx="48">
                  <c:v>24.4</c:v>
                </c:pt>
                <c:pt idx="49">
                  <c:v>24.4</c:v>
                </c:pt>
                <c:pt idx="50">
                  <c:v>24.4</c:v>
                </c:pt>
                <c:pt idx="51">
                  <c:v>24.4</c:v>
                </c:pt>
                <c:pt idx="52">
                  <c:v>24.4</c:v>
                </c:pt>
                <c:pt idx="53">
                  <c:v>24.4</c:v>
                </c:pt>
                <c:pt idx="54">
                  <c:v>24.4</c:v>
                </c:pt>
              </c:numCache>
            </c:numRef>
          </c:val>
          <c:smooth val="0"/>
        </c:ser>
        <c:ser>
          <c:idx val="3"/>
          <c:order val="3"/>
          <c:tx>
            <c:strRef>
              <c:f>'Fuel Tax History '!$A$21</c:f>
              <c:strCache>
                <c:ptCount val="1"/>
                <c:pt idx="0">
                  <c:v>Diesel 2009 $'s</c:v>
                </c:pt>
              </c:strCache>
            </c:strRef>
          </c:tx>
          <c:spPr>
            <a:ln w="38100"/>
          </c:spPr>
          <c:marker>
            <c:symbol val="none"/>
          </c:marker>
          <c:cat>
            <c:numRef>
              <c:f>'Fuel Tax History '!$B$17:$BD$17</c:f>
              <c:numCache>
                <c:formatCode>General</c:formatCode>
                <c:ptCount val="55"/>
                <c:pt idx="0">
                  <c:v>1956</c:v>
                </c:pt>
                <c:pt idx="1">
                  <c:v>1957</c:v>
                </c:pt>
                <c:pt idx="2">
                  <c:v>1958</c:v>
                </c:pt>
                <c:pt idx="3">
                  <c:v>1959</c:v>
                </c:pt>
                <c:pt idx="4">
                  <c:v>1960</c:v>
                </c:pt>
                <c:pt idx="5">
                  <c:v>1961</c:v>
                </c:pt>
                <c:pt idx="6">
                  <c:v>1962</c:v>
                </c:pt>
                <c:pt idx="7">
                  <c:v>1963</c:v>
                </c:pt>
                <c:pt idx="8">
                  <c:v>1964</c:v>
                </c:pt>
                <c:pt idx="9">
                  <c:v>1965</c:v>
                </c:pt>
                <c:pt idx="10">
                  <c:v>1966</c:v>
                </c:pt>
                <c:pt idx="11">
                  <c:v>1967</c:v>
                </c:pt>
                <c:pt idx="12">
                  <c:v>1968</c:v>
                </c:pt>
                <c:pt idx="13">
                  <c:v>1969</c:v>
                </c:pt>
                <c:pt idx="14">
                  <c:v>1970</c:v>
                </c:pt>
                <c:pt idx="15">
                  <c:v>1971</c:v>
                </c:pt>
                <c:pt idx="16">
                  <c:v>1972</c:v>
                </c:pt>
                <c:pt idx="17">
                  <c:v>1973</c:v>
                </c:pt>
                <c:pt idx="18">
                  <c:v>1974</c:v>
                </c:pt>
                <c:pt idx="19">
                  <c:v>1975</c:v>
                </c:pt>
                <c:pt idx="20">
                  <c:v>1976</c:v>
                </c:pt>
                <c:pt idx="21">
                  <c:v>1977</c:v>
                </c:pt>
                <c:pt idx="22">
                  <c:v>1978</c:v>
                </c:pt>
                <c:pt idx="23">
                  <c:v>1979</c:v>
                </c:pt>
                <c:pt idx="24">
                  <c:v>1980</c:v>
                </c:pt>
                <c:pt idx="25">
                  <c:v>1981</c:v>
                </c:pt>
                <c:pt idx="26">
                  <c:v>1982</c:v>
                </c:pt>
                <c:pt idx="27">
                  <c:v>1983</c:v>
                </c:pt>
                <c:pt idx="28">
                  <c:v>1984</c:v>
                </c:pt>
                <c:pt idx="29">
                  <c:v>1985</c:v>
                </c:pt>
                <c:pt idx="30">
                  <c:v>1986</c:v>
                </c:pt>
                <c:pt idx="31">
                  <c:v>1987</c:v>
                </c:pt>
                <c:pt idx="32">
                  <c:v>1988</c:v>
                </c:pt>
                <c:pt idx="33">
                  <c:v>1989</c:v>
                </c:pt>
                <c:pt idx="34">
                  <c:v>1990</c:v>
                </c:pt>
                <c:pt idx="35">
                  <c:v>1991</c:v>
                </c:pt>
                <c:pt idx="36">
                  <c:v>1992</c:v>
                </c:pt>
                <c:pt idx="37">
                  <c:v>1993</c:v>
                </c:pt>
                <c:pt idx="38">
                  <c:v>1994</c:v>
                </c:pt>
                <c:pt idx="39">
                  <c:v>1995</c:v>
                </c:pt>
                <c:pt idx="40">
                  <c:v>1996</c:v>
                </c:pt>
                <c:pt idx="41">
                  <c:v>1997</c:v>
                </c:pt>
                <c:pt idx="42">
                  <c:v>1998</c:v>
                </c:pt>
                <c:pt idx="43">
                  <c:v>1999</c:v>
                </c:pt>
                <c:pt idx="44">
                  <c:v>2000</c:v>
                </c:pt>
                <c:pt idx="45">
                  <c:v>2001</c:v>
                </c:pt>
                <c:pt idx="46">
                  <c:v>2002</c:v>
                </c:pt>
                <c:pt idx="47">
                  <c:v>2003</c:v>
                </c:pt>
                <c:pt idx="48">
                  <c:v>2004</c:v>
                </c:pt>
                <c:pt idx="49">
                  <c:v>2005</c:v>
                </c:pt>
                <c:pt idx="50">
                  <c:v>2006</c:v>
                </c:pt>
                <c:pt idx="51">
                  <c:v>2007</c:v>
                </c:pt>
                <c:pt idx="52">
                  <c:v>2008</c:v>
                </c:pt>
                <c:pt idx="53">
                  <c:v>2009</c:v>
                </c:pt>
                <c:pt idx="54">
                  <c:v>2010</c:v>
                </c:pt>
              </c:numCache>
            </c:numRef>
          </c:cat>
          <c:val>
            <c:numRef>
              <c:f>'Fuel Tax History '!$B$21:$BD$21</c:f>
              <c:numCache>
                <c:formatCode>0.0</c:formatCode>
                <c:ptCount val="55"/>
                <c:pt idx="0">
                  <c:v>23.640661938534276</c:v>
                </c:pt>
                <c:pt idx="1">
                  <c:v>22.813688212927726</c:v>
                </c:pt>
                <c:pt idx="2">
                  <c:v>22.205773501110137</c:v>
                </c:pt>
                <c:pt idx="3">
                  <c:v>29.368575624082233</c:v>
                </c:pt>
                <c:pt idx="4">
                  <c:v>28.901734104046227</c:v>
                </c:pt>
                <c:pt idx="5">
                  <c:v>28.612303290414875</c:v>
                </c:pt>
                <c:pt idx="6">
                  <c:v>28.30856334041049</c:v>
                </c:pt>
                <c:pt idx="7">
                  <c:v>27.972027972027757</c:v>
                </c:pt>
                <c:pt idx="8">
                  <c:v>27.58620689655158</c:v>
                </c:pt>
                <c:pt idx="9">
                  <c:v>27.137042062415198</c:v>
                </c:pt>
                <c:pt idx="10">
                  <c:v>26.385224274406184</c:v>
                </c:pt>
                <c:pt idx="11">
                  <c:v>25.641025641025642</c:v>
                </c:pt>
                <c:pt idx="12">
                  <c:v>24.615384615384631</c:v>
                </c:pt>
                <c:pt idx="13">
                  <c:v>23.36448598130843</c:v>
                </c:pt>
                <c:pt idx="14">
                  <c:v>22.050716648291029</c:v>
                </c:pt>
                <c:pt idx="15">
                  <c:v>21.130480718436345</c:v>
                </c:pt>
                <c:pt idx="16">
                  <c:v>20.491803278688533</c:v>
                </c:pt>
                <c:pt idx="17">
                  <c:v>19.286403085824489</c:v>
                </c:pt>
                <c:pt idx="18">
                  <c:v>17.383746197305403</c:v>
                </c:pt>
                <c:pt idx="19">
                  <c:v>15.923566878980989</c:v>
                </c:pt>
                <c:pt idx="20">
                  <c:v>15.048908954100769</c:v>
                </c:pt>
                <c:pt idx="21">
                  <c:v>14.129282938890851</c:v>
                </c:pt>
                <c:pt idx="22">
                  <c:v>13.127666557269476</c:v>
                </c:pt>
                <c:pt idx="23">
                  <c:v>11.82033096926715</c:v>
                </c:pt>
                <c:pt idx="24">
                  <c:v>10.411244143675168</c:v>
                </c:pt>
                <c:pt idx="25">
                  <c:v>9.4095506939543725</c:v>
                </c:pt>
                <c:pt idx="26">
                  <c:v>8.8711465956975228</c:v>
                </c:pt>
                <c:pt idx="27">
                  <c:v>19.325746188533149</c:v>
                </c:pt>
                <c:pt idx="28">
                  <c:v>30.864197530864189</c:v>
                </c:pt>
                <c:pt idx="29">
                  <c:v>29.809220985691574</c:v>
                </c:pt>
                <c:pt idx="30">
                  <c:v>29.325513196480927</c:v>
                </c:pt>
                <c:pt idx="31">
                  <c:v>28.458349038823709</c:v>
                </c:pt>
                <c:pt idx="32">
                  <c:v>27.295733911785746</c:v>
                </c:pt>
                <c:pt idx="33">
                  <c:v>26.038972236592517</c:v>
                </c:pt>
                <c:pt idx="34">
                  <c:v>32.983262225139484</c:v>
                </c:pt>
                <c:pt idx="35">
                  <c:v>31.569027799591627</c:v>
                </c:pt>
                <c:pt idx="36">
                  <c:v>30.663615560640736</c:v>
                </c:pt>
                <c:pt idx="37">
                  <c:v>36.132089441729597</c:v>
                </c:pt>
                <c:pt idx="38">
                  <c:v>35.193999711524611</c:v>
                </c:pt>
                <c:pt idx="39">
                  <c:v>34.255229538115962</c:v>
                </c:pt>
                <c:pt idx="40">
                  <c:v>33.178590933916013</c:v>
                </c:pt>
                <c:pt idx="41">
                  <c:v>32.533333333333331</c:v>
                </c:pt>
                <c:pt idx="42">
                  <c:v>32.063074901445454</c:v>
                </c:pt>
                <c:pt idx="43">
                  <c:v>31.282051282051189</c:v>
                </c:pt>
                <c:pt idx="44">
                  <c:v>30.344484516851136</c:v>
                </c:pt>
                <c:pt idx="45">
                  <c:v>29.561424763750907</c:v>
                </c:pt>
                <c:pt idx="46">
                  <c:v>29.092643376654205</c:v>
                </c:pt>
                <c:pt idx="47">
                  <c:v>28.46809007117001</c:v>
                </c:pt>
                <c:pt idx="48">
                  <c:v>27.683231223054232</c:v>
                </c:pt>
                <c:pt idx="49">
                  <c:v>26.745588074098432</c:v>
                </c:pt>
                <c:pt idx="50">
                  <c:v>25.962970844860589</c:v>
                </c:pt>
                <c:pt idx="51">
                  <c:v>25.183197440396324</c:v>
                </c:pt>
                <c:pt idx="52">
                  <c:v>24.242424242424054</c:v>
                </c:pt>
                <c:pt idx="53">
                  <c:v>24.4</c:v>
                </c:pt>
                <c:pt idx="54">
                  <c:v>23.961504468231329</c:v>
                </c:pt>
              </c:numCache>
            </c:numRef>
          </c:val>
          <c:smooth val="0"/>
        </c:ser>
        <c:dLbls>
          <c:showLegendKey val="0"/>
          <c:showVal val="0"/>
          <c:showCatName val="0"/>
          <c:showSerName val="0"/>
          <c:showPercent val="0"/>
          <c:showBubbleSize val="0"/>
        </c:dLbls>
        <c:marker val="1"/>
        <c:smooth val="0"/>
        <c:axId val="22700800"/>
        <c:axId val="22702336"/>
      </c:lineChart>
      <c:catAx>
        <c:axId val="22700800"/>
        <c:scaling>
          <c:orientation val="minMax"/>
        </c:scaling>
        <c:delete val="0"/>
        <c:axPos val="b"/>
        <c:numFmt formatCode="General" sourceLinked="1"/>
        <c:majorTickMark val="none"/>
        <c:minorTickMark val="none"/>
        <c:tickLblPos val="nextTo"/>
        <c:crossAx val="22702336"/>
        <c:crosses val="autoZero"/>
        <c:auto val="1"/>
        <c:lblAlgn val="ctr"/>
        <c:lblOffset val="100"/>
        <c:noMultiLvlLbl val="0"/>
      </c:catAx>
      <c:valAx>
        <c:axId val="22702336"/>
        <c:scaling>
          <c:orientation val="minMax"/>
        </c:scaling>
        <c:delete val="0"/>
        <c:axPos val="l"/>
        <c:majorGridlines/>
        <c:title>
          <c:tx>
            <c:rich>
              <a:bodyPr/>
              <a:lstStyle/>
              <a:p>
                <a:pPr>
                  <a:defRPr/>
                </a:pPr>
                <a:r>
                  <a:rPr lang="en-US" dirty="0"/>
                  <a:t>Cents per Gallon</a:t>
                </a:r>
              </a:p>
            </c:rich>
          </c:tx>
          <c:layout/>
          <c:overlay val="0"/>
        </c:title>
        <c:numFmt formatCode="General" sourceLinked="1"/>
        <c:majorTickMark val="none"/>
        <c:minorTickMark val="none"/>
        <c:tickLblPos val="nextTo"/>
        <c:crossAx val="22700800"/>
        <c:crosses val="autoZero"/>
        <c:crossBetween val="between"/>
      </c:valAx>
    </c:plotArea>
    <c:legend>
      <c:legendPos val="r"/>
      <c:layout/>
      <c:overlay val="0"/>
      <c:txPr>
        <a:bodyPr/>
        <a:lstStyle/>
        <a:p>
          <a:pPr>
            <a:defRPr sz="1200"/>
          </a:pPr>
          <a:endParaRPr lang="en-US"/>
        </a:p>
      </c:txPr>
    </c:legend>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State</a:t>
            </a:r>
            <a:r>
              <a:rPr lang="en-US" baseline="0" dirty="0"/>
              <a:t> Transportation Trust Revenue Sources - FY 2010 -11</a:t>
            </a:r>
            <a:endParaRPr lang="en-US" dirty="0"/>
          </a:p>
        </c:rich>
      </c:tx>
      <c:layout/>
      <c:overlay val="0"/>
    </c:title>
    <c:autoTitleDeleted val="0"/>
    <c:plotArea>
      <c:layout/>
      <c:pieChart>
        <c:varyColors val="1"/>
        <c:ser>
          <c:idx val="0"/>
          <c:order val="0"/>
          <c:dLbls>
            <c:dLbl>
              <c:idx val="7"/>
              <c:delete val="1"/>
            </c:dLbl>
            <c:txPr>
              <a:bodyPr/>
              <a:lstStyle/>
              <a:p>
                <a:pPr>
                  <a:defRPr sz="1200"/>
                </a:pPr>
                <a:endParaRPr lang="en-US"/>
              </a:p>
            </c:txPr>
            <c:showLegendKey val="0"/>
            <c:showVal val="0"/>
            <c:showCatName val="0"/>
            <c:showSerName val="0"/>
            <c:showPercent val="1"/>
            <c:showBubbleSize val="0"/>
            <c:showLeaderLines val="1"/>
          </c:dLbls>
          <c:cat>
            <c:strRef>
              <c:f>Sheet1!$N$15:$N$23</c:f>
              <c:strCache>
                <c:ptCount val="9"/>
                <c:pt idx="0">
                  <c:v>  Highway Fuels Sales Tax</c:v>
                </c:pt>
                <c:pt idx="1">
                  <c:v>  SCETS Fuels Tax </c:v>
                </c:pt>
                <c:pt idx="2">
                  <c:v>  Aviation Fuels Tax</c:v>
                </c:pt>
                <c:pt idx="3">
                  <c:v>  Motor Vehicle License Fees</c:v>
                </c:pt>
                <c:pt idx="4">
                  <c:v>  Rental Car Surcharge</c:v>
                </c:pt>
                <c:pt idx="5">
                  <c:v>  Initial Registration Fee</c:v>
                </c:pt>
                <c:pt idx="6">
                  <c:v>  Title Fees</c:v>
                </c:pt>
                <c:pt idx="7">
                  <c:v>  Fuel Use Taxes and Fees</c:v>
                </c:pt>
                <c:pt idx="8">
                  <c:v>  Local Option Fuel Tax</c:v>
                </c:pt>
              </c:strCache>
            </c:strRef>
          </c:cat>
          <c:val>
            <c:numRef>
              <c:f>Sheet1!$O$15:$O$23</c:f>
              <c:numCache>
                <c:formatCode>General</c:formatCode>
                <c:ptCount val="9"/>
                <c:pt idx="0">
                  <c:v>1110.4000000000001</c:v>
                </c:pt>
                <c:pt idx="1">
                  <c:v>640.20000000000005</c:v>
                </c:pt>
                <c:pt idx="2">
                  <c:v>45.4</c:v>
                </c:pt>
                <c:pt idx="3">
                  <c:v>527.70000000000005</c:v>
                </c:pt>
                <c:pt idx="4">
                  <c:v>96.2</c:v>
                </c:pt>
                <c:pt idx="5">
                  <c:v>84.7</c:v>
                </c:pt>
                <c:pt idx="6">
                  <c:v>88.2</c:v>
                </c:pt>
                <c:pt idx="7">
                  <c:v>13.8</c:v>
                </c:pt>
                <c:pt idx="8">
                  <c:v>40.800000000000004</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Transportation</a:t>
            </a:r>
            <a:r>
              <a:rPr lang="en-US" baseline="0" dirty="0"/>
              <a:t> Funds Used for Other Purposes</a:t>
            </a:r>
            <a:endParaRPr lang="en-US" dirty="0"/>
          </a:p>
        </c:rich>
      </c:tx>
      <c:layout/>
      <c:overlay val="0"/>
    </c:title>
    <c:autoTitleDeleted val="0"/>
    <c:plotArea>
      <c:layout>
        <c:manualLayout>
          <c:layoutTarget val="inner"/>
          <c:xMode val="edge"/>
          <c:yMode val="edge"/>
          <c:x val="0.1166349797662433"/>
          <c:y val="0.13357955255593051"/>
          <c:w val="0.85875651478034043"/>
          <c:h val="0.54398725159355465"/>
        </c:manualLayout>
      </c:layout>
      <c:barChart>
        <c:barDir val="col"/>
        <c:grouping val="stacked"/>
        <c:varyColors val="0"/>
        <c:ser>
          <c:idx val="0"/>
          <c:order val="0"/>
          <c:tx>
            <c:strRef>
              <c:f>Sheet1!$A$6</c:f>
              <c:strCache>
                <c:ptCount val="1"/>
                <c:pt idx="0">
                  <c:v>Education</c:v>
                </c:pt>
              </c:strCache>
            </c:strRef>
          </c:tx>
          <c:invertIfNegative val="0"/>
          <c:cat>
            <c:numRef>
              <c:f>Sheet1!$B$5:$T$5</c:f>
              <c:numCache>
                <c:formatCode>General</c:formatCode>
                <c:ptCount val="19"/>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numCache>
            </c:numRef>
          </c:cat>
          <c:val>
            <c:numRef>
              <c:f>Sheet1!$B$6:$T$6</c:f>
              <c:numCache>
                <c:formatCode>0.0</c:formatCode>
                <c:ptCount val="19"/>
                <c:pt idx="0">
                  <c:v>101.09008600000001</c:v>
                </c:pt>
                <c:pt idx="1">
                  <c:v>103.407498</c:v>
                </c:pt>
                <c:pt idx="2">
                  <c:v>104.02975799999975</c:v>
                </c:pt>
                <c:pt idx="3">
                  <c:v>104.27573799999905</c:v>
                </c:pt>
                <c:pt idx="4">
                  <c:v>108.62663799999955</c:v>
                </c:pt>
                <c:pt idx="5">
                  <c:v>110.507442</c:v>
                </c:pt>
                <c:pt idx="6">
                  <c:v>114.28613799999998</c:v>
                </c:pt>
                <c:pt idx="7">
                  <c:v>115.49872599999999</c:v>
                </c:pt>
                <c:pt idx="8">
                  <c:v>118.86291799999998</c:v>
                </c:pt>
                <c:pt idx="9">
                  <c:v>121.89279787999904</c:v>
                </c:pt>
                <c:pt idx="10">
                  <c:v>114.81034220999985</c:v>
                </c:pt>
                <c:pt idx="11">
                  <c:v>119.24426200000082</c:v>
                </c:pt>
                <c:pt idx="12">
                  <c:v>119.57040044</c:v>
                </c:pt>
                <c:pt idx="13">
                  <c:v>121.2</c:v>
                </c:pt>
                <c:pt idx="14">
                  <c:v>121.2</c:v>
                </c:pt>
                <c:pt idx="15">
                  <c:v>121.2</c:v>
                </c:pt>
                <c:pt idx="16">
                  <c:v>121.2</c:v>
                </c:pt>
                <c:pt idx="17">
                  <c:v>121.2</c:v>
                </c:pt>
                <c:pt idx="18">
                  <c:v>121.2</c:v>
                </c:pt>
              </c:numCache>
            </c:numRef>
          </c:val>
        </c:ser>
        <c:ser>
          <c:idx val="1"/>
          <c:order val="1"/>
          <c:tx>
            <c:strRef>
              <c:f>Sheet1!$A$7</c:f>
              <c:strCache>
                <c:ptCount val="1"/>
                <c:pt idx="0">
                  <c:v>GR Fund Transfers</c:v>
                </c:pt>
              </c:strCache>
            </c:strRef>
          </c:tx>
          <c:invertIfNegative val="0"/>
          <c:cat>
            <c:numRef>
              <c:f>Sheet1!$B$5:$T$5</c:f>
              <c:numCache>
                <c:formatCode>General</c:formatCode>
                <c:ptCount val="19"/>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numCache>
            </c:numRef>
          </c:cat>
          <c:val>
            <c:numRef>
              <c:f>Sheet1!$B$7:$T$7</c:f>
              <c:numCache>
                <c:formatCode>0.0</c:formatCode>
                <c:ptCount val="19"/>
                <c:pt idx="0">
                  <c:v>41.3</c:v>
                </c:pt>
                <c:pt idx="1">
                  <c:v>41.8</c:v>
                </c:pt>
                <c:pt idx="2">
                  <c:v>44.1</c:v>
                </c:pt>
                <c:pt idx="3">
                  <c:v>44.4</c:v>
                </c:pt>
                <c:pt idx="4">
                  <c:v>39.1</c:v>
                </c:pt>
                <c:pt idx="5">
                  <c:v>40.022534000000213</c:v>
                </c:pt>
                <c:pt idx="6">
                  <c:v>242.81267600000001</c:v>
                </c:pt>
                <c:pt idx="7">
                  <c:v>44.3</c:v>
                </c:pt>
                <c:pt idx="8">
                  <c:v>0</c:v>
                </c:pt>
                <c:pt idx="9">
                  <c:v>0</c:v>
                </c:pt>
                <c:pt idx="10">
                  <c:v>0</c:v>
                </c:pt>
                <c:pt idx="11">
                  <c:v>0</c:v>
                </c:pt>
                <c:pt idx="12">
                  <c:v>120.2</c:v>
                </c:pt>
                <c:pt idx="13">
                  <c:v>0</c:v>
                </c:pt>
                <c:pt idx="14">
                  <c:v>0</c:v>
                </c:pt>
                <c:pt idx="15">
                  <c:v>0</c:v>
                </c:pt>
                <c:pt idx="16">
                  <c:v>0</c:v>
                </c:pt>
                <c:pt idx="17">
                  <c:v>0</c:v>
                </c:pt>
                <c:pt idx="18">
                  <c:v>0</c:v>
                </c:pt>
              </c:numCache>
            </c:numRef>
          </c:val>
        </c:ser>
        <c:ser>
          <c:idx val="2"/>
          <c:order val="2"/>
          <c:tx>
            <c:strRef>
              <c:f>Sheet1!$A$8</c:f>
              <c:strCache>
                <c:ptCount val="1"/>
                <c:pt idx="0">
                  <c:v>GR Service Charges</c:v>
                </c:pt>
              </c:strCache>
            </c:strRef>
          </c:tx>
          <c:invertIfNegative val="0"/>
          <c:cat>
            <c:numRef>
              <c:f>Sheet1!$B$5:$T$5</c:f>
              <c:numCache>
                <c:formatCode>General</c:formatCode>
                <c:ptCount val="19"/>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numCache>
            </c:numRef>
          </c:cat>
          <c:val>
            <c:numRef>
              <c:f>Sheet1!$B$8:$T$8</c:f>
              <c:numCache>
                <c:formatCode>0.0</c:formatCode>
                <c:ptCount val="19"/>
                <c:pt idx="0">
                  <c:v>106.60000000000001</c:v>
                </c:pt>
                <c:pt idx="1">
                  <c:v>111.9</c:v>
                </c:pt>
                <c:pt idx="2">
                  <c:v>116.9</c:v>
                </c:pt>
                <c:pt idx="3">
                  <c:v>55.20000000000001</c:v>
                </c:pt>
                <c:pt idx="4">
                  <c:v>16.200000000000003</c:v>
                </c:pt>
                <c:pt idx="5">
                  <c:v>12.956457520000107</c:v>
                </c:pt>
                <c:pt idx="6">
                  <c:v>13.758023649999998</c:v>
                </c:pt>
                <c:pt idx="7">
                  <c:v>14.938700000000001</c:v>
                </c:pt>
                <c:pt idx="8">
                  <c:v>15.273391220000001</c:v>
                </c:pt>
                <c:pt idx="9">
                  <c:v>15.278755799999999</c:v>
                </c:pt>
                <c:pt idx="10">
                  <c:v>15.897629755000002</c:v>
                </c:pt>
                <c:pt idx="11">
                  <c:v>13.16977539</c:v>
                </c:pt>
                <c:pt idx="12">
                  <c:v>13.953876630000074</c:v>
                </c:pt>
                <c:pt idx="13">
                  <c:v>14.4</c:v>
                </c:pt>
                <c:pt idx="14">
                  <c:v>15</c:v>
                </c:pt>
                <c:pt idx="15">
                  <c:v>15.7</c:v>
                </c:pt>
                <c:pt idx="16">
                  <c:v>16.200000000000003</c:v>
                </c:pt>
                <c:pt idx="17">
                  <c:v>16.7</c:v>
                </c:pt>
                <c:pt idx="18">
                  <c:v>17.2</c:v>
                </c:pt>
              </c:numCache>
            </c:numRef>
          </c:val>
        </c:ser>
        <c:ser>
          <c:idx val="3"/>
          <c:order val="3"/>
          <c:tx>
            <c:strRef>
              <c:f>Sheet1!$A$9</c:f>
              <c:strCache>
                <c:ptCount val="1"/>
                <c:pt idx="0">
                  <c:v>Admin Charges</c:v>
                </c:pt>
              </c:strCache>
            </c:strRef>
          </c:tx>
          <c:invertIfNegative val="0"/>
          <c:cat>
            <c:numRef>
              <c:f>Sheet1!$B$5:$T$5</c:f>
              <c:numCache>
                <c:formatCode>General</c:formatCode>
                <c:ptCount val="19"/>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numCache>
            </c:numRef>
          </c:cat>
          <c:val>
            <c:numRef>
              <c:f>Sheet1!$B$9:$T$9</c:f>
              <c:numCache>
                <c:formatCode>0.0</c:formatCode>
                <c:ptCount val="19"/>
                <c:pt idx="0">
                  <c:v>4.8</c:v>
                </c:pt>
                <c:pt idx="1">
                  <c:v>7.6999999999999975</c:v>
                </c:pt>
                <c:pt idx="2">
                  <c:v>12.3</c:v>
                </c:pt>
                <c:pt idx="3">
                  <c:v>13.2</c:v>
                </c:pt>
                <c:pt idx="4">
                  <c:v>13</c:v>
                </c:pt>
                <c:pt idx="5">
                  <c:v>13.877763286842105</c:v>
                </c:pt>
                <c:pt idx="6">
                  <c:v>14.45001992111111</c:v>
                </c:pt>
                <c:pt idx="7">
                  <c:v>14.879205498281786</c:v>
                </c:pt>
                <c:pt idx="8">
                  <c:v>15.757574898813557</c:v>
                </c:pt>
                <c:pt idx="9">
                  <c:v>15.054152412325584</c:v>
                </c:pt>
                <c:pt idx="10">
                  <c:v>17.853732231460622</c:v>
                </c:pt>
                <c:pt idx="11">
                  <c:v>16.663148803089189</c:v>
                </c:pt>
                <c:pt idx="12">
                  <c:v>21.529420189999989</c:v>
                </c:pt>
                <c:pt idx="13">
                  <c:v>21.500869043078378</c:v>
                </c:pt>
                <c:pt idx="14">
                  <c:v>21.760689335279249</c:v>
                </c:pt>
                <c:pt idx="15">
                  <c:v>22.016714180000001</c:v>
                </c:pt>
                <c:pt idx="16">
                  <c:v>22.279677368317614</c:v>
                </c:pt>
                <c:pt idx="17">
                  <c:v>22.549567032852853</c:v>
                </c:pt>
                <c:pt idx="18">
                  <c:v>22.695941979227786</c:v>
                </c:pt>
              </c:numCache>
            </c:numRef>
          </c:val>
        </c:ser>
        <c:ser>
          <c:idx val="4"/>
          <c:order val="4"/>
          <c:tx>
            <c:strRef>
              <c:f>Sheet1!$A$10</c:f>
              <c:strCache>
                <c:ptCount val="1"/>
                <c:pt idx="0">
                  <c:v>Tourism &amp; Trade</c:v>
                </c:pt>
              </c:strCache>
            </c:strRef>
          </c:tx>
          <c:invertIfNegative val="0"/>
          <c:cat>
            <c:numRef>
              <c:f>Sheet1!$B$5:$T$5</c:f>
              <c:numCache>
                <c:formatCode>General</c:formatCode>
                <c:ptCount val="19"/>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numCache>
            </c:numRef>
          </c:cat>
          <c:val>
            <c:numRef>
              <c:f>Sheet1!$B$10:$T$10</c:f>
              <c:numCache>
                <c:formatCode>0.0</c:formatCode>
                <c:ptCount val="19"/>
                <c:pt idx="0">
                  <c:v>25.8</c:v>
                </c:pt>
                <c:pt idx="1">
                  <c:v>25.9</c:v>
                </c:pt>
                <c:pt idx="2">
                  <c:v>26.7</c:v>
                </c:pt>
                <c:pt idx="3">
                  <c:v>26.8</c:v>
                </c:pt>
                <c:pt idx="4">
                  <c:v>24.599999999999987</c:v>
                </c:pt>
                <c:pt idx="5">
                  <c:v>23.521186480000001</c:v>
                </c:pt>
                <c:pt idx="6">
                  <c:v>23.554267810000031</c:v>
                </c:pt>
                <c:pt idx="7">
                  <c:v>26.7</c:v>
                </c:pt>
                <c:pt idx="8">
                  <c:v>27.928593379999718</c:v>
                </c:pt>
                <c:pt idx="9">
                  <c:v>27.159023389999987</c:v>
                </c:pt>
                <c:pt idx="10">
                  <c:v>28.044722589999733</c:v>
                </c:pt>
                <c:pt idx="11">
                  <c:v>24.53048034</c:v>
                </c:pt>
                <c:pt idx="12">
                  <c:v>22.998486189999813</c:v>
                </c:pt>
                <c:pt idx="13">
                  <c:v>24</c:v>
                </c:pt>
                <c:pt idx="14">
                  <c:v>25.1</c:v>
                </c:pt>
                <c:pt idx="15">
                  <c:v>26.200000000000003</c:v>
                </c:pt>
                <c:pt idx="16">
                  <c:v>27.2</c:v>
                </c:pt>
                <c:pt idx="17">
                  <c:v>28.1</c:v>
                </c:pt>
                <c:pt idx="18">
                  <c:v>29</c:v>
                </c:pt>
              </c:numCache>
            </c:numRef>
          </c:val>
        </c:ser>
        <c:ser>
          <c:idx val="5"/>
          <c:order val="5"/>
          <c:tx>
            <c:strRef>
              <c:f>Sheet1!$A$11</c:f>
              <c:strCache>
                <c:ptCount val="1"/>
                <c:pt idx="0">
                  <c:v>DEP &amp; GFC</c:v>
                </c:pt>
              </c:strCache>
            </c:strRef>
          </c:tx>
          <c:invertIfNegative val="0"/>
          <c:cat>
            <c:numRef>
              <c:f>Sheet1!$B$5:$T$5</c:f>
              <c:numCache>
                <c:formatCode>General</c:formatCode>
                <c:ptCount val="19"/>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numCache>
            </c:numRef>
          </c:cat>
          <c:val>
            <c:numRef>
              <c:f>Sheet1!$B$11:$T$11</c:f>
              <c:numCache>
                <c:formatCode>0.0</c:formatCode>
                <c:ptCount val="19"/>
                <c:pt idx="0">
                  <c:v>8.8000000000000007</c:v>
                </c:pt>
                <c:pt idx="1">
                  <c:v>8.8000000000000007</c:v>
                </c:pt>
                <c:pt idx="2">
                  <c:v>8.8000000000000007</c:v>
                </c:pt>
                <c:pt idx="3">
                  <c:v>8.8000000000000007</c:v>
                </c:pt>
                <c:pt idx="4">
                  <c:v>8.8000000000000007</c:v>
                </c:pt>
                <c:pt idx="5">
                  <c:v>8.8000000000000007</c:v>
                </c:pt>
                <c:pt idx="6">
                  <c:v>11.3</c:v>
                </c:pt>
                <c:pt idx="7">
                  <c:v>13.8</c:v>
                </c:pt>
                <c:pt idx="8">
                  <c:v>17.300000489999999</c:v>
                </c:pt>
                <c:pt idx="9">
                  <c:v>19.700000090000003</c:v>
                </c:pt>
                <c:pt idx="10">
                  <c:v>22.200000090000003</c:v>
                </c:pt>
                <c:pt idx="11">
                  <c:v>22.200000079999889</c:v>
                </c:pt>
                <c:pt idx="12">
                  <c:v>22.200000000000003</c:v>
                </c:pt>
                <c:pt idx="13">
                  <c:v>22.200000000000003</c:v>
                </c:pt>
                <c:pt idx="14">
                  <c:v>22.200000000000003</c:v>
                </c:pt>
                <c:pt idx="15">
                  <c:v>22.200000000000003</c:v>
                </c:pt>
                <c:pt idx="16">
                  <c:v>22.200000000000003</c:v>
                </c:pt>
                <c:pt idx="17">
                  <c:v>22.200000000000003</c:v>
                </c:pt>
                <c:pt idx="18">
                  <c:v>22.200000000000003</c:v>
                </c:pt>
              </c:numCache>
            </c:numRef>
          </c:val>
        </c:ser>
        <c:ser>
          <c:idx val="6"/>
          <c:order val="6"/>
          <c:tx>
            <c:strRef>
              <c:f>Sheet1!$A$12</c:f>
              <c:strCache>
                <c:ptCount val="1"/>
                <c:pt idx="0">
                  <c:v>Agriculture</c:v>
                </c:pt>
              </c:strCache>
            </c:strRef>
          </c:tx>
          <c:invertIfNegative val="0"/>
          <c:cat>
            <c:numRef>
              <c:f>Sheet1!$B$5:$T$5</c:f>
              <c:numCache>
                <c:formatCode>General</c:formatCode>
                <c:ptCount val="19"/>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numCache>
            </c:numRef>
          </c:cat>
          <c:val>
            <c:numRef>
              <c:f>Sheet1!$B$12:$T$12</c:f>
              <c:numCache>
                <c:formatCode>0.0</c:formatCode>
                <c:ptCount val="19"/>
                <c:pt idx="0" formatCode="General">
                  <c:v>0</c:v>
                </c:pt>
                <c:pt idx="1">
                  <c:v>6.1</c:v>
                </c:pt>
                <c:pt idx="2">
                  <c:v>6.3</c:v>
                </c:pt>
                <c:pt idx="3">
                  <c:v>7.0464000000000002</c:v>
                </c:pt>
                <c:pt idx="4">
                  <c:v>7.5</c:v>
                </c:pt>
                <c:pt idx="5">
                  <c:v>7.9700000000000024</c:v>
                </c:pt>
                <c:pt idx="6">
                  <c:v>8.4</c:v>
                </c:pt>
                <c:pt idx="7">
                  <c:v>8.513300000000001</c:v>
                </c:pt>
                <c:pt idx="8">
                  <c:v>9.2000000000000011</c:v>
                </c:pt>
                <c:pt idx="9">
                  <c:v>9.48</c:v>
                </c:pt>
                <c:pt idx="10">
                  <c:v>9.5863741751057532</c:v>
                </c:pt>
                <c:pt idx="11">
                  <c:v>9.5673379300000008</c:v>
                </c:pt>
                <c:pt idx="12">
                  <c:v>9.8650910600000028</c:v>
                </c:pt>
                <c:pt idx="13">
                  <c:v>9.9404369519075377</c:v>
                </c:pt>
                <c:pt idx="14">
                  <c:v>10.403048195830168</c:v>
                </c:pt>
                <c:pt idx="15">
                  <c:v>10.77814129918597</c:v>
                </c:pt>
                <c:pt idx="16">
                  <c:v>11.264248948348225</c:v>
                </c:pt>
                <c:pt idx="17">
                  <c:v>11.79596152850371</c:v>
                </c:pt>
                <c:pt idx="18">
                  <c:v>12.305057421866406</c:v>
                </c:pt>
              </c:numCache>
            </c:numRef>
          </c:val>
        </c:ser>
        <c:dLbls>
          <c:showLegendKey val="0"/>
          <c:showVal val="0"/>
          <c:showCatName val="0"/>
          <c:showSerName val="0"/>
          <c:showPercent val="0"/>
          <c:showBubbleSize val="0"/>
        </c:dLbls>
        <c:gapWidth val="75"/>
        <c:overlap val="100"/>
        <c:axId val="23437696"/>
        <c:axId val="23439232"/>
      </c:barChart>
      <c:catAx>
        <c:axId val="23437696"/>
        <c:scaling>
          <c:orientation val="minMax"/>
        </c:scaling>
        <c:delete val="0"/>
        <c:axPos val="b"/>
        <c:numFmt formatCode="General" sourceLinked="1"/>
        <c:majorTickMark val="none"/>
        <c:minorTickMark val="out"/>
        <c:tickLblPos val="nextTo"/>
        <c:txPr>
          <a:bodyPr rot="-5400000" vert="horz"/>
          <a:lstStyle/>
          <a:p>
            <a:pPr>
              <a:defRPr baseline="0"/>
            </a:pPr>
            <a:endParaRPr lang="en-US"/>
          </a:p>
        </c:txPr>
        <c:crossAx val="23439232"/>
        <c:crosses val="autoZero"/>
        <c:auto val="1"/>
        <c:lblAlgn val="ctr"/>
        <c:lblOffset val="100"/>
        <c:tickLblSkip val="1"/>
        <c:noMultiLvlLbl val="0"/>
      </c:catAx>
      <c:valAx>
        <c:axId val="23439232"/>
        <c:scaling>
          <c:orientation val="minMax"/>
          <c:max val="450"/>
          <c:min val="0"/>
        </c:scaling>
        <c:delete val="0"/>
        <c:axPos val="l"/>
        <c:majorGridlines/>
        <c:title>
          <c:tx>
            <c:rich>
              <a:bodyPr rot="-5400000" vert="horz"/>
              <a:lstStyle/>
              <a:p>
                <a:pPr>
                  <a:defRPr sz="1200"/>
                </a:pPr>
                <a:r>
                  <a:rPr lang="en-US" sz="1200" dirty="0"/>
                  <a:t>Dollars (millions)</a:t>
                </a:r>
              </a:p>
            </c:rich>
          </c:tx>
          <c:layout/>
          <c:overlay val="0"/>
        </c:title>
        <c:numFmt formatCode="0" sourceLinked="0"/>
        <c:majorTickMark val="none"/>
        <c:minorTickMark val="none"/>
        <c:tickLblPos val="nextTo"/>
        <c:spPr>
          <a:ln w="9525">
            <a:noFill/>
          </a:ln>
        </c:spPr>
        <c:crossAx val="23437696"/>
        <c:crosses val="autoZero"/>
        <c:crossBetween val="between"/>
        <c:majorUnit val="50"/>
        <c:minorUnit val="10"/>
      </c:valAx>
    </c:plotArea>
    <c:legend>
      <c:legendPos val="b"/>
      <c:layout>
        <c:manualLayout>
          <c:xMode val="edge"/>
          <c:yMode val="edge"/>
          <c:x val="3.3366455876703109E-2"/>
          <c:y val="0.82536307961504829"/>
          <c:w val="0.93102977523468844"/>
          <c:h val="0.15558930133733556"/>
        </c:manualLayout>
      </c:layout>
      <c:overlay val="0"/>
      <c:txPr>
        <a:bodyPr/>
        <a:lstStyle/>
        <a:p>
          <a:pPr>
            <a:defRPr sz="1200"/>
          </a:pPr>
          <a:endParaRPr lang="en-US"/>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Revenue Estimating</a:t>
            </a:r>
            <a:r>
              <a:rPr lang="en-US" baseline="0" dirty="0"/>
              <a:t> Conference Forecast - August 2010</a:t>
            </a:r>
            <a:endParaRPr lang="en-US" dirty="0"/>
          </a:p>
        </c:rich>
      </c:tx>
      <c:layout/>
      <c:overlay val="0"/>
    </c:title>
    <c:autoTitleDeleted val="0"/>
    <c:plotArea>
      <c:layout/>
      <c:lineChart>
        <c:grouping val="standard"/>
        <c:varyColors val="0"/>
        <c:ser>
          <c:idx val="0"/>
          <c:order val="0"/>
          <c:tx>
            <c:strRef>
              <c:f>Sheet1!$M$4</c:f>
              <c:strCache>
                <c:ptCount val="1"/>
                <c:pt idx="0">
                  <c:v>Highway Fuels Sales Tax</c:v>
                </c:pt>
              </c:strCache>
            </c:strRef>
          </c:tx>
          <c:marker>
            <c:symbol val="none"/>
          </c:marker>
          <c:cat>
            <c:strRef>
              <c:f>Sheet1!$N$2:$V$3</c:f>
              <c:strCache>
                <c:ptCount val="9"/>
                <c:pt idx="0">
                  <c:v>2011-12</c:v>
                </c:pt>
                <c:pt idx="1">
                  <c:v>2012-13</c:v>
                </c:pt>
                <c:pt idx="2">
                  <c:v>2013-14</c:v>
                </c:pt>
                <c:pt idx="3">
                  <c:v>2014-15</c:v>
                </c:pt>
                <c:pt idx="4">
                  <c:v>2015-16</c:v>
                </c:pt>
                <c:pt idx="5">
                  <c:v>2016-17</c:v>
                </c:pt>
                <c:pt idx="6">
                  <c:v>2017-18</c:v>
                </c:pt>
                <c:pt idx="7">
                  <c:v>2018-19</c:v>
                </c:pt>
                <c:pt idx="8">
                  <c:v>2019-20</c:v>
                </c:pt>
              </c:strCache>
            </c:strRef>
          </c:cat>
          <c:val>
            <c:numRef>
              <c:f>Sheet1!$N$4:$V$4</c:f>
              <c:numCache>
                <c:formatCode>General</c:formatCode>
                <c:ptCount val="9"/>
                <c:pt idx="0">
                  <c:v>4.7100144092218965</c:v>
                </c:pt>
                <c:pt idx="1">
                  <c:v>4.9109830566783845</c:v>
                </c:pt>
                <c:pt idx="2">
                  <c:v>4.5991146089522745</c:v>
                </c:pt>
                <c:pt idx="3">
                  <c:v>4.9298534367897062</c:v>
                </c:pt>
                <c:pt idx="4">
                  <c:v>4.3397072004780508</c:v>
                </c:pt>
                <c:pt idx="5">
                  <c:v>3.9372897129357862</c:v>
                </c:pt>
                <c:pt idx="6">
                  <c:v>4.3598043942420324</c:v>
                </c:pt>
                <c:pt idx="7">
                  <c:v>4.2766631467793479</c:v>
                </c:pt>
                <c:pt idx="8">
                  <c:v>4.1265822784809618</c:v>
                </c:pt>
              </c:numCache>
            </c:numRef>
          </c:val>
          <c:smooth val="0"/>
        </c:ser>
        <c:ser>
          <c:idx val="1"/>
          <c:order val="1"/>
          <c:tx>
            <c:strRef>
              <c:f>Sheet1!$M$5</c:f>
              <c:strCache>
                <c:ptCount val="1"/>
                <c:pt idx="0">
                  <c:v>SCETS Fuels Tax (inc. alt. fuels)</c:v>
                </c:pt>
              </c:strCache>
            </c:strRef>
          </c:tx>
          <c:marker>
            <c:symbol val="none"/>
          </c:marker>
          <c:cat>
            <c:strRef>
              <c:f>Sheet1!$N$2:$V$3</c:f>
              <c:strCache>
                <c:ptCount val="9"/>
                <c:pt idx="0">
                  <c:v>2011-12</c:v>
                </c:pt>
                <c:pt idx="1">
                  <c:v>2012-13</c:v>
                </c:pt>
                <c:pt idx="2">
                  <c:v>2013-14</c:v>
                </c:pt>
                <c:pt idx="3">
                  <c:v>2014-15</c:v>
                </c:pt>
                <c:pt idx="4">
                  <c:v>2015-16</c:v>
                </c:pt>
                <c:pt idx="5">
                  <c:v>2016-17</c:v>
                </c:pt>
                <c:pt idx="6">
                  <c:v>2017-18</c:v>
                </c:pt>
                <c:pt idx="7">
                  <c:v>2018-19</c:v>
                </c:pt>
                <c:pt idx="8">
                  <c:v>2019-20</c:v>
                </c:pt>
              </c:strCache>
            </c:strRef>
          </c:cat>
          <c:val>
            <c:numRef>
              <c:f>Sheet1!$N$5:$V$5</c:f>
              <c:numCache>
                <c:formatCode>General</c:formatCode>
                <c:ptCount val="9"/>
                <c:pt idx="0">
                  <c:v>4.9515776319899905</c:v>
                </c:pt>
                <c:pt idx="1">
                  <c:v>4.1672867986307445</c:v>
                </c:pt>
                <c:pt idx="2">
                  <c:v>5.0864409201314507</c:v>
                </c:pt>
                <c:pt idx="3">
                  <c:v>4.3507817811012917</c:v>
                </c:pt>
                <c:pt idx="4">
                  <c:v>4.5472312703582753</c:v>
                </c:pt>
                <c:pt idx="5">
                  <c:v>3.9381854436689965</c:v>
                </c:pt>
                <c:pt idx="6">
                  <c:v>4.3165467625899279</c:v>
                </c:pt>
                <c:pt idx="7">
                  <c:v>3.7701149425287412</c:v>
                </c:pt>
                <c:pt idx="8">
                  <c:v>4.0762073548958924</c:v>
                </c:pt>
              </c:numCache>
            </c:numRef>
          </c:val>
          <c:smooth val="0"/>
        </c:ser>
        <c:ser>
          <c:idx val="2"/>
          <c:order val="2"/>
          <c:tx>
            <c:strRef>
              <c:f>Sheet1!$M$6</c:f>
              <c:strCache>
                <c:ptCount val="1"/>
                <c:pt idx="0">
                  <c:v>Aviation Fuels Tax</c:v>
                </c:pt>
              </c:strCache>
            </c:strRef>
          </c:tx>
          <c:marker>
            <c:symbol val="none"/>
          </c:marker>
          <c:cat>
            <c:strRef>
              <c:f>Sheet1!$N$2:$V$3</c:f>
              <c:strCache>
                <c:ptCount val="9"/>
                <c:pt idx="0">
                  <c:v>2011-12</c:v>
                </c:pt>
                <c:pt idx="1">
                  <c:v>2012-13</c:v>
                </c:pt>
                <c:pt idx="2">
                  <c:v>2013-14</c:v>
                </c:pt>
                <c:pt idx="3">
                  <c:v>2014-15</c:v>
                </c:pt>
                <c:pt idx="4">
                  <c:v>2015-16</c:v>
                </c:pt>
                <c:pt idx="5">
                  <c:v>2016-17</c:v>
                </c:pt>
                <c:pt idx="6">
                  <c:v>2017-18</c:v>
                </c:pt>
                <c:pt idx="7">
                  <c:v>2018-19</c:v>
                </c:pt>
                <c:pt idx="8">
                  <c:v>2019-20</c:v>
                </c:pt>
              </c:strCache>
            </c:strRef>
          </c:cat>
          <c:val>
            <c:numRef>
              <c:f>Sheet1!$N$6:$V$6</c:f>
              <c:numCache>
                <c:formatCode>General</c:formatCode>
                <c:ptCount val="9"/>
                <c:pt idx="0">
                  <c:v>3.0837004405286312</c:v>
                </c:pt>
                <c:pt idx="1">
                  <c:v>3.4188034188034178</c:v>
                </c:pt>
                <c:pt idx="2">
                  <c:v>2.6859504132231367</c:v>
                </c:pt>
                <c:pt idx="3">
                  <c:v>2.4144869215291567</c:v>
                </c:pt>
                <c:pt idx="4">
                  <c:v>1.9646365422396856</c:v>
                </c:pt>
                <c:pt idx="5">
                  <c:v>2.1194605009633936</c:v>
                </c:pt>
                <c:pt idx="6">
                  <c:v>1.8867924528301878</c:v>
                </c:pt>
                <c:pt idx="7">
                  <c:v>1.8518518518518521</c:v>
                </c:pt>
                <c:pt idx="8">
                  <c:v>1.8181818181818181</c:v>
                </c:pt>
              </c:numCache>
            </c:numRef>
          </c:val>
          <c:smooth val="0"/>
        </c:ser>
        <c:ser>
          <c:idx val="3"/>
          <c:order val="3"/>
          <c:tx>
            <c:strRef>
              <c:f>Sheet1!$M$7</c:f>
              <c:strCache>
                <c:ptCount val="1"/>
                <c:pt idx="0">
                  <c:v>Motor Vehicle License Fees</c:v>
                </c:pt>
              </c:strCache>
            </c:strRef>
          </c:tx>
          <c:marker>
            <c:symbol val="none"/>
          </c:marker>
          <c:cat>
            <c:strRef>
              <c:f>Sheet1!$N$2:$V$3</c:f>
              <c:strCache>
                <c:ptCount val="9"/>
                <c:pt idx="0">
                  <c:v>2011-12</c:v>
                </c:pt>
                <c:pt idx="1">
                  <c:v>2012-13</c:v>
                </c:pt>
                <c:pt idx="2">
                  <c:v>2013-14</c:v>
                </c:pt>
                <c:pt idx="3">
                  <c:v>2014-15</c:v>
                </c:pt>
                <c:pt idx="4">
                  <c:v>2015-16</c:v>
                </c:pt>
                <c:pt idx="5">
                  <c:v>2016-17</c:v>
                </c:pt>
                <c:pt idx="6">
                  <c:v>2017-18</c:v>
                </c:pt>
                <c:pt idx="7">
                  <c:v>2018-19</c:v>
                </c:pt>
                <c:pt idx="8">
                  <c:v>2019-20</c:v>
                </c:pt>
              </c:strCache>
            </c:strRef>
          </c:cat>
          <c:val>
            <c:numRef>
              <c:f>Sheet1!$N$7:$V$7</c:f>
              <c:numCache>
                <c:formatCode>General</c:formatCode>
                <c:ptCount val="9"/>
                <c:pt idx="0">
                  <c:v>2.9562251279135521</c:v>
                </c:pt>
                <c:pt idx="1">
                  <c:v>4.0493281796429414</c:v>
                </c:pt>
                <c:pt idx="2">
                  <c:v>3.8740491774279309</c:v>
                </c:pt>
                <c:pt idx="3">
                  <c:v>2.8099455040871928</c:v>
                </c:pt>
                <c:pt idx="4">
                  <c:v>2.4184197449064002</c:v>
                </c:pt>
                <c:pt idx="5">
                  <c:v>2.2642730066310852</c:v>
                </c:pt>
                <c:pt idx="6">
                  <c:v>2.1508777479044929</c:v>
                </c:pt>
                <c:pt idx="7">
                  <c:v>1.8578727357176035</c:v>
                </c:pt>
                <c:pt idx="8">
                  <c:v>1.763185894512848</c:v>
                </c:pt>
              </c:numCache>
            </c:numRef>
          </c:val>
          <c:smooth val="0"/>
        </c:ser>
        <c:ser>
          <c:idx val="4"/>
          <c:order val="4"/>
          <c:tx>
            <c:strRef>
              <c:f>Sheet1!$M$8</c:f>
              <c:strCache>
                <c:ptCount val="1"/>
                <c:pt idx="0">
                  <c:v>Rental Car Surcharge</c:v>
                </c:pt>
              </c:strCache>
            </c:strRef>
          </c:tx>
          <c:marker>
            <c:symbol val="none"/>
          </c:marker>
          <c:cat>
            <c:strRef>
              <c:f>Sheet1!$N$2:$V$3</c:f>
              <c:strCache>
                <c:ptCount val="9"/>
                <c:pt idx="0">
                  <c:v>2011-12</c:v>
                </c:pt>
                <c:pt idx="1">
                  <c:v>2012-13</c:v>
                </c:pt>
                <c:pt idx="2">
                  <c:v>2013-14</c:v>
                </c:pt>
                <c:pt idx="3">
                  <c:v>2014-15</c:v>
                </c:pt>
                <c:pt idx="4">
                  <c:v>2015-16</c:v>
                </c:pt>
                <c:pt idx="5">
                  <c:v>2016-17</c:v>
                </c:pt>
                <c:pt idx="6">
                  <c:v>2017-18</c:v>
                </c:pt>
                <c:pt idx="7">
                  <c:v>2018-19</c:v>
                </c:pt>
                <c:pt idx="8">
                  <c:v>2019-20</c:v>
                </c:pt>
              </c:strCache>
            </c:strRef>
          </c:cat>
          <c:val>
            <c:numRef>
              <c:f>Sheet1!$N$8:$V$8</c:f>
              <c:numCache>
                <c:formatCode>General</c:formatCode>
                <c:ptCount val="9"/>
                <c:pt idx="0">
                  <c:v>4.5738045738045674</c:v>
                </c:pt>
                <c:pt idx="1">
                  <c:v>3.9761431411530777</c:v>
                </c:pt>
                <c:pt idx="2">
                  <c:v>3.6328871892925538</c:v>
                </c:pt>
                <c:pt idx="3">
                  <c:v>3.5977859778597709</c:v>
                </c:pt>
                <c:pt idx="4">
                  <c:v>3.027604630454146</c:v>
                </c:pt>
                <c:pt idx="5">
                  <c:v>2.6793431287813259</c:v>
                </c:pt>
                <c:pt idx="6">
                  <c:v>2.5252525252525237</c:v>
                </c:pt>
                <c:pt idx="7">
                  <c:v>2.3809523809523858</c:v>
                </c:pt>
                <c:pt idx="8">
                  <c:v>2.4057738572574348</c:v>
                </c:pt>
              </c:numCache>
            </c:numRef>
          </c:val>
          <c:smooth val="0"/>
        </c:ser>
        <c:ser>
          <c:idx val="5"/>
          <c:order val="5"/>
          <c:tx>
            <c:strRef>
              <c:f>Sheet1!$M$9</c:f>
              <c:strCache>
                <c:ptCount val="1"/>
                <c:pt idx="0">
                  <c:v>Initial Registration Fee</c:v>
                </c:pt>
              </c:strCache>
            </c:strRef>
          </c:tx>
          <c:marker>
            <c:symbol val="none"/>
          </c:marker>
          <c:cat>
            <c:strRef>
              <c:f>Sheet1!$N$2:$V$3</c:f>
              <c:strCache>
                <c:ptCount val="9"/>
                <c:pt idx="0">
                  <c:v>2011-12</c:v>
                </c:pt>
                <c:pt idx="1">
                  <c:v>2012-13</c:v>
                </c:pt>
                <c:pt idx="2">
                  <c:v>2013-14</c:v>
                </c:pt>
                <c:pt idx="3">
                  <c:v>2014-15</c:v>
                </c:pt>
                <c:pt idx="4">
                  <c:v>2015-16</c:v>
                </c:pt>
                <c:pt idx="5">
                  <c:v>2016-17</c:v>
                </c:pt>
                <c:pt idx="6">
                  <c:v>2017-18</c:v>
                </c:pt>
                <c:pt idx="7">
                  <c:v>2018-19</c:v>
                </c:pt>
                <c:pt idx="8">
                  <c:v>2019-20</c:v>
                </c:pt>
              </c:strCache>
            </c:strRef>
          </c:cat>
          <c:val>
            <c:numRef>
              <c:f>Sheet1!$N$9:$V$9</c:f>
              <c:numCache>
                <c:formatCode>General</c:formatCode>
                <c:ptCount val="9"/>
                <c:pt idx="0">
                  <c:v>11.570247933884326</c:v>
                </c:pt>
                <c:pt idx="1">
                  <c:v>10.793650793650793</c:v>
                </c:pt>
                <c:pt idx="2">
                  <c:v>6.3037249283667345</c:v>
                </c:pt>
                <c:pt idx="3">
                  <c:v>4.6720575022461786</c:v>
                </c:pt>
                <c:pt idx="4">
                  <c:v>4.4635193133047233</c:v>
                </c:pt>
                <c:pt idx="5">
                  <c:v>3.2046014790468287</c:v>
                </c:pt>
                <c:pt idx="6">
                  <c:v>2.3089171974522342</c:v>
                </c:pt>
                <c:pt idx="7">
                  <c:v>2.4902723735408303</c:v>
                </c:pt>
                <c:pt idx="8">
                  <c:v>2.3538344722855151</c:v>
                </c:pt>
              </c:numCache>
            </c:numRef>
          </c:val>
          <c:smooth val="0"/>
        </c:ser>
        <c:ser>
          <c:idx val="6"/>
          <c:order val="6"/>
          <c:tx>
            <c:strRef>
              <c:f>Sheet1!$M$10</c:f>
              <c:strCache>
                <c:ptCount val="1"/>
                <c:pt idx="0">
                  <c:v>Title Fees</c:v>
                </c:pt>
              </c:strCache>
            </c:strRef>
          </c:tx>
          <c:marker>
            <c:symbol val="none"/>
          </c:marker>
          <c:cat>
            <c:strRef>
              <c:f>Sheet1!$N$2:$V$3</c:f>
              <c:strCache>
                <c:ptCount val="9"/>
                <c:pt idx="0">
                  <c:v>2011-12</c:v>
                </c:pt>
                <c:pt idx="1">
                  <c:v>2012-13</c:v>
                </c:pt>
                <c:pt idx="2">
                  <c:v>2013-14</c:v>
                </c:pt>
                <c:pt idx="3">
                  <c:v>2014-15</c:v>
                </c:pt>
                <c:pt idx="4">
                  <c:v>2015-16</c:v>
                </c:pt>
                <c:pt idx="5">
                  <c:v>2016-17</c:v>
                </c:pt>
                <c:pt idx="6">
                  <c:v>2017-18</c:v>
                </c:pt>
                <c:pt idx="7">
                  <c:v>2018-19</c:v>
                </c:pt>
                <c:pt idx="8">
                  <c:v>2019-20</c:v>
                </c:pt>
              </c:strCache>
            </c:strRef>
          </c:cat>
          <c:val>
            <c:numRef>
              <c:f>Sheet1!$N$10:$V$10</c:f>
              <c:numCache>
                <c:formatCode>General</c:formatCode>
                <c:ptCount val="9"/>
                <c:pt idx="0">
                  <c:v>7.8231292517006707</c:v>
                </c:pt>
                <c:pt idx="1">
                  <c:v>5.2576235541535334</c:v>
                </c:pt>
                <c:pt idx="2">
                  <c:v>4.5954045954046094</c:v>
                </c:pt>
                <c:pt idx="3">
                  <c:v>3.8204393505253202</c:v>
                </c:pt>
                <c:pt idx="4">
                  <c:v>3.0358785648574029</c:v>
                </c:pt>
                <c:pt idx="5">
                  <c:v>2.3214285714285663</c:v>
                </c:pt>
                <c:pt idx="6">
                  <c:v>2.2687609075043853</c:v>
                </c:pt>
                <c:pt idx="7">
                  <c:v>2.3037542662116204</c:v>
                </c:pt>
                <c:pt idx="8">
                  <c:v>2.1684737281067612</c:v>
                </c:pt>
              </c:numCache>
            </c:numRef>
          </c:val>
          <c:smooth val="0"/>
        </c:ser>
        <c:ser>
          <c:idx val="7"/>
          <c:order val="7"/>
          <c:tx>
            <c:strRef>
              <c:f>Sheet1!$M$11</c:f>
              <c:strCache>
                <c:ptCount val="1"/>
                <c:pt idx="0">
                  <c:v>Local Option Fuel Tax</c:v>
                </c:pt>
              </c:strCache>
            </c:strRef>
          </c:tx>
          <c:marker>
            <c:symbol val="none"/>
          </c:marker>
          <c:cat>
            <c:strRef>
              <c:f>Sheet1!$N$2:$V$3</c:f>
              <c:strCache>
                <c:ptCount val="9"/>
                <c:pt idx="0">
                  <c:v>2011-12</c:v>
                </c:pt>
                <c:pt idx="1">
                  <c:v>2012-13</c:v>
                </c:pt>
                <c:pt idx="2">
                  <c:v>2013-14</c:v>
                </c:pt>
                <c:pt idx="3">
                  <c:v>2014-15</c:v>
                </c:pt>
                <c:pt idx="4">
                  <c:v>2015-16</c:v>
                </c:pt>
                <c:pt idx="5">
                  <c:v>2016-17</c:v>
                </c:pt>
                <c:pt idx="6">
                  <c:v>2017-18</c:v>
                </c:pt>
                <c:pt idx="7">
                  <c:v>2018-19</c:v>
                </c:pt>
                <c:pt idx="8">
                  <c:v>2019-20</c:v>
                </c:pt>
              </c:strCache>
            </c:strRef>
          </c:cat>
          <c:val>
            <c:numRef>
              <c:f>Sheet1!$N$11:$V$11</c:f>
              <c:numCache>
                <c:formatCode>General</c:formatCode>
                <c:ptCount val="9"/>
                <c:pt idx="0">
                  <c:v>2.9411764705882377</c:v>
                </c:pt>
                <c:pt idx="1">
                  <c:v>3.0952380952380767</c:v>
                </c:pt>
                <c:pt idx="2">
                  <c:v>2.5404157043880002</c:v>
                </c:pt>
                <c:pt idx="3">
                  <c:v>2.2522522522522532</c:v>
                </c:pt>
                <c:pt idx="4">
                  <c:v>2.2026431718061668</c:v>
                </c:pt>
                <c:pt idx="5">
                  <c:v>2.1551724137930872</c:v>
                </c:pt>
                <c:pt idx="6">
                  <c:v>1.8987341772151858</c:v>
                </c:pt>
                <c:pt idx="7">
                  <c:v>2.0703933747412009</c:v>
                </c:pt>
                <c:pt idx="8">
                  <c:v>1.8255578093306466</c:v>
                </c:pt>
              </c:numCache>
            </c:numRef>
          </c:val>
          <c:smooth val="0"/>
        </c:ser>
        <c:ser>
          <c:idx val="8"/>
          <c:order val="8"/>
          <c:tx>
            <c:strRef>
              <c:f>Sheet1!$M$12</c:f>
              <c:strCache>
                <c:ptCount val="1"/>
                <c:pt idx="0">
                  <c:v>TOTAL TAX REVENUES</c:v>
                </c:pt>
              </c:strCache>
            </c:strRef>
          </c:tx>
          <c:spPr>
            <a:ln w="50800">
              <a:solidFill>
                <a:srgbClr val="FF0000"/>
              </a:solidFill>
            </a:ln>
          </c:spPr>
          <c:marker>
            <c:symbol val="none"/>
          </c:marker>
          <c:cat>
            <c:strRef>
              <c:f>Sheet1!$N$2:$V$3</c:f>
              <c:strCache>
                <c:ptCount val="9"/>
                <c:pt idx="0">
                  <c:v>2011-12</c:v>
                </c:pt>
                <c:pt idx="1">
                  <c:v>2012-13</c:v>
                </c:pt>
                <c:pt idx="2">
                  <c:v>2013-14</c:v>
                </c:pt>
                <c:pt idx="3">
                  <c:v>2014-15</c:v>
                </c:pt>
                <c:pt idx="4">
                  <c:v>2015-16</c:v>
                </c:pt>
                <c:pt idx="5">
                  <c:v>2016-17</c:v>
                </c:pt>
                <c:pt idx="6">
                  <c:v>2017-18</c:v>
                </c:pt>
                <c:pt idx="7">
                  <c:v>2018-19</c:v>
                </c:pt>
                <c:pt idx="8">
                  <c:v>2019-20</c:v>
                </c:pt>
              </c:strCache>
            </c:strRef>
          </c:cat>
          <c:val>
            <c:numRef>
              <c:f>Sheet1!$N$12:$V$12</c:f>
              <c:numCache>
                <c:formatCode>General</c:formatCode>
                <c:ptCount val="9"/>
                <c:pt idx="0">
                  <c:v>4.7416390479059976</c:v>
                </c:pt>
                <c:pt idx="1">
                  <c:v>4.7822803926503914</c:v>
                </c:pt>
                <c:pt idx="2">
                  <c:v>4.5880374729762288</c:v>
                </c:pt>
                <c:pt idx="3">
                  <c:v>4.2161559157425028</c:v>
                </c:pt>
                <c:pt idx="4">
                  <c:v>3.8724301860655377</c:v>
                </c:pt>
                <c:pt idx="5">
                  <c:v>3.4461855545115592</c:v>
                </c:pt>
                <c:pt idx="6">
                  <c:v>3.6507471432757077</c:v>
                </c:pt>
                <c:pt idx="7">
                  <c:v>3.4401854364540987</c:v>
                </c:pt>
                <c:pt idx="8">
                  <c:v>3.4350832126362909</c:v>
                </c:pt>
              </c:numCache>
            </c:numRef>
          </c:val>
          <c:smooth val="0"/>
        </c:ser>
        <c:dLbls>
          <c:showLegendKey val="0"/>
          <c:showVal val="0"/>
          <c:showCatName val="0"/>
          <c:showSerName val="0"/>
          <c:showPercent val="0"/>
          <c:showBubbleSize val="0"/>
        </c:dLbls>
        <c:marker val="1"/>
        <c:smooth val="0"/>
        <c:axId val="22339584"/>
        <c:axId val="22341120"/>
      </c:lineChart>
      <c:catAx>
        <c:axId val="22339584"/>
        <c:scaling>
          <c:orientation val="minMax"/>
        </c:scaling>
        <c:delete val="0"/>
        <c:axPos val="b"/>
        <c:majorTickMark val="none"/>
        <c:minorTickMark val="none"/>
        <c:tickLblPos val="nextTo"/>
        <c:crossAx val="22341120"/>
        <c:crosses val="autoZero"/>
        <c:auto val="1"/>
        <c:lblAlgn val="ctr"/>
        <c:lblOffset val="100"/>
        <c:noMultiLvlLbl val="0"/>
      </c:catAx>
      <c:valAx>
        <c:axId val="22341120"/>
        <c:scaling>
          <c:orientation val="minMax"/>
        </c:scaling>
        <c:delete val="0"/>
        <c:axPos val="l"/>
        <c:majorGridlines/>
        <c:title>
          <c:tx>
            <c:rich>
              <a:bodyPr/>
              <a:lstStyle/>
              <a:p>
                <a:pPr>
                  <a:defRPr/>
                </a:pPr>
                <a:r>
                  <a:rPr lang="en-US" dirty="0"/>
                  <a:t>Forecast Annual Percent Change</a:t>
                </a:r>
              </a:p>
            </c:rich>
          </c:tx>
          <c:layout/>
          <c:overlay val="0"/>
        </c:title>
        <c:numFmt formatCode="General" sourceLinked="1"/>
        <c:majorTickMark val="none"/>
        <c:minorTickMark val="none"/>
        <c:tickLblPos val="nextTo"/>
        <c:crossAx val="22339584"/>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title>
      <c:tx>
        <c:rich>
          <a:bodyPr/>
          <a:lstStyle/>
          <a:p>
            <a:pPr>
              <a:defRPr>
                <a:latin typeface="Lucida Sans" pitchFamily="34" charset="0"/>
              </a:defRPr>
            </a:pPr>
            <a:r>
              <a:rPr lang="en-US" sz="1800" b="0" dirty="0" smtClean="0">
                <a:latin typeface="Lucida Sans" pitchFamily="34" charset="0"/>
              </a:rPr>
              <a:t>Variables Affecting</a:t>
            </a:r>
            <a:r>
              <a:rPr lang="en-US" sz="1800" b="0" baseline="0" dirty="0" smtClean="0">
                <a:latin typeface="Lucida Sans" pitchFamily="34" charset="0"/>
              </a:rPr>
              <a:t> T</a:t>
            </a:r>
            <a:r>
              <a:rPr lang="en-US" sz="1800" b="0" dirty="0" smtClean="0">
                <a:latin typeface="Lucida Sans" pitchFamily="34" charset="0"/>
              </a:rPr>
              <a:t>he </a:t>
            </a:r>
            <a:r>
              <a:rPr lang="en-US" sz="1800" b="0" dirty="0">
                <a:latin typeface="Lucida Sans" pitchFamily="34" charset="0"/>
              </a:rPr>
              <a:t>Purchasing Power of </a:t>
            </a:r>
            <a:endParaRPr lang="en-US" sz="1800" b="0" dirty="0" smtClean="0">
              <a:latin typeface="Lucida Sans" pitchFamily="34" charset="0"/>
            </a:endParaRPr>
          </a:p>
          <a:p>
            <a:pPr>
              <a:defRPr>
                <a:latin typeface="Lucida Sans" pitchFamily="34" charset="0"/>
              </a:defRPr>
            </a:pPr>
            <a:r>
              <a:rPr lang="en-US" sz="1800" b="0" dirty="0" smtClean="0">
                <a:latin typeface="Lucida Sans" pitchFamily="34" charset="0"/>
              </a:rPr>
              <a:t>Transportation </a:t>
            </a:r>
            <a:r>
              <a:rPr lang="en-US" sz="1800" b="0" dirty="0">
                <a:latin typeface="Lucida Sans" pitchFamily="34" charset="0"/>
              </a:rPr>
              <a:t>Revenues</a:t>
            </a:r>
            <a:endParaRPr lang="en-US" sz="1600" b="0" dirty="0">
              <a:latin typeface="Lucida Sans" pitchFamily="34" charset="0"/>
            </a:endParaRPr>
          </a:p>
          <a:p>
            <a:pPr>
              <a:defRPr>
                <a:latin typeface="Lucida Sans" pitchFamily="34" charset="0"/>
              </a:defRPr>
            </a:pPr>
            <a:r>
              <a:rPr lang="en-US" sz="1000" b="0" dirty="0" smtClean="0">
                <a:latin typeface="Lucida Sans" pitchFamily="34" charset="0"/>
              </a:rPr>
              <a:t>Sources</a:t>
            </a:r>
            <a:r>
              <a:rPr lang="en-US" sz="1000" b="0" i="0" u="none" strike="noStrike" kern="1200" baseline="0" dirty="0" smtClean="0">
                <a:solidFill>
                  <a:prstClr val="black"/>
                </a:solidFill>
                <a:latin typeface="Lucida Sans" pitchFamily="34" charset="0"/>
                <a:ea typeface="+mn-ea"/>
                <a:cs typeface="+mn-cs"/>
              </a:rPr>
              <a:t>: FDOT 2009 Source Book of Florida Highway Data, Oct 2011 REC </a:t>
            </a:r>
            <a:r>
              <a:rPr lang="en-US" sz="1000" b="0" i="0" u="none" strike="noStrike" kern="1200" baseline="0" dirty="0">
                <a:solidFill>
                  <a:prstClr val="black"/>
                </a:solidFill>
                <a:latin typeface="Lucida Sans" pitchFamily="34" charset="0"/>
                <a:ea typeface="+mn-ea"/>
                <a:cs typeface="+mn-cs"/>
              </a:rPr>
              <a:t>&amp; </a:t>
            </a:r>
            <a:r>
              <a:rPr lang="en-US" sz="1000" b="0" i="0" u="none" strike="noStrike" kern="1200" baseline="0" dirty="0" smtClean="0">
                <a:solidFill>
                  <a:prstClr val="black"/>
                </a:solidFill>
                <a:latin typeface="Lucida Sans" pitchFamily="34" charset="0"/>
                <a:ea typeface="+mn-ea"/>
                <a:cs typeface="+mn-cs"/>
              </a:rPr>
              <a:t>2012-2025 </a:t>
            </a:r>
            <a:r>
              <a:rPr lang="en-US" sz="1000" b="0" i="0" u="none" strike="noStrike" kern="1200" baseline="0" dirty="0">
                <a:solidFill>
                  <a:prstClr val="black"/>
                </a:solidFill>
                <a:latin typeface="Lucida Sans" pitchFamily="34" charset="0"/>
                <a:ea typeface="+mn-ea"/>
                <a:cs typeface="+mn-cs"/>
              </a:rPr>
              <a:t>CAFE Preliminary </a:t>
            </a:r>
            <a:r>
              <a:rPr lang="en-US" sz="1000" b="0" dirty="0">
                <a:latin typeface="Lucida Sans" pitchFamily="34" charset="0"/>
              </a:rPr>
              <a:t>Estimate</a:t>
            </a:r>
          </a:p>
        </c:rich>
      </c:tx>
      <c:layout>
        <c:manualLayout>
          <c:xMode val="edge"/>
          <c:yMode val="edge"/>
          <c:x val="0.10960006561679791"/>
          <c:y val="3.6632356196439411E-2"/>
        </c:manualLayout>
      </c:layout>
      <c:overlay val="0"/>
    </c:title>
    <c:autoTitleDeleted val="0"/>
    <c:plotArea>
      <c:layout>
        <c:manualLayout>
          <c:layoutTarget val="inner"/>
          <c:xMode val="edge"/>
          <c:yMode val="edge"/>
          <c:x val="9.0567217559343563E-2"/>
          <c:y val="0.20486799210613307"/>
          <c:w val="0.85874857950450012"/>
          <c:h val="0.63457308577168559"/>
        </c:manualLayout>
      </c:layout>
      <c:lineChart>
        <c:grouping val="standard"/>
        <c:varyColors val="0"/>
        <c:ser>
          <c:idx val="3"/>
          <c:order val="0"/>
          <c:tx>
            <c:strRef>
              <c:f>'chart calcs'!$A$93</c:f>
              <c:strCache>
                <c:ptCount val="1"/>
                <c:pt idx="0">
                  <c:v> Vehicle Miles Traveled (VMT)</c:v>
                </c:pt>
              </c:strCache>
            </c:strRef>
          </c:tx>
          <c:marker>
            <c:symbol val="none"/>
          </c:marker>
          <c:dLbls>
            <c:dLbl>
              <c:idx val="12"/>
              <c:layout/>
              <c:dLblPos val="t"/>
              <c:showLegendKey val="0"/>
              <c:showVal val="1"/>
              <c:showCatName val="0"/>
              <c:showSerName val="0"/>
              <c:showPercent val="0"/>
              <c:showBubbleSize val="0"/>
            </c:dLbl>
            <c:dLbl>
              <c:idx val="20"/>
              <c:layout/>
              <c:dLblPos val="t"/>
              <c:showLegendKey val="0"/>
              <c:showVal val="1"/>
              <c:showCatName val="0"/>
              <c:showSerName val="0"/>
              <c:showPercent val="0"/>
              <c:showBubbleSize val="0"/>
            </c:dLbl>
            <c:txPr>
              <a:bodyPr/>
              <a:lstStyle/>
              <a:p>
                <a:pPr>
                  <a:defRPr sz="1200"/>
                </a:pPr>
                <a:endParaRPr lang="en-US"/>
              </a:p>
            </c:txPr>
            <c:dLblPos val="t"/>
            <c:showLegendKey val="0"/>
            <c:showVal val="0"/>
            <c:showCatName val="0"/>
            <c:showSerName val="0"/>
            <c:showPercent val="0"/>
            <c:showBubbleSize val="0"/>
          </c:dLbls>
          <c:cat>
            <c:strRef>
              <c:f>'chart calcs'!$C$1:$W$1</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calcs'!$C$93:$W$93</c:f>
              <c:numCache>
                <c:formatCode>0%</c:formatCode>
                <c:ptCount val="21"/>
                <c:pt idx="0">
                  <c:v>0</c:v>
                </c:pt>
                <c:pt idx="1">
                  <c:v>9.9830264787207038E-2</c:v>
                </c:pt>
                <c:pt idx="2">
                  <c:v>0.19754636271306544</c:v>
                </c:pt>
                <c:pt idx="3">
                  <c:v>0.29291879032762652</c:v>
                </c:pt>
                <c:pt idx="4">
                  <c:v>0.33852785738650454</c:v>
                </c:pt>
                <c:pt idx="5">
                  <c:v>0.39053590289454354</c:v>
                </c:pt>
                <c:pt idx="6">
                  <c:v>0.42536208487843952</c:v>
                </c:pt>
                <c:pt idx="7">
                  <c:v>0.45090760799823631</c:v>
                </c:pt>
                <c:pt idx="8">
                  <c:v>0.40117137244708251</c:v>
                </c:pt>
                <c:pt idx="9">
                  <c:v>0.3325244022216633</c:v>
                </c:pt>
                <c:pt idx="10">
                  <c:v>0.34084144821338275</c:v>
                </c:pt>
                <c:pt idx="11">
                  <c:v>0.34738020577987305</c:v>
                </c:pt>
                <c:pt idx="12">
                  <c:v>0.33380632431442797</c:v>
                </c:pt>
                <c:pt idx="13">
                  <c:v>0.37597622596520747</c:v>
                </c:pt>
                <c:pt idx="14">
                  <c:v>0.42758752800929412</c:v>
                </c:pt>
                <c:pt idx="15">
                  <c:v>0.48861154251544542</c:v>
                </c:pt>
                <c:pt idx="16">
                  <c:v>0.55682939338701065</c:v>
                </c:pt>
                <c:pt idx="17">
                  <c:v>0.62201951930955246</c:v>
                </c:pt>
                <c:pt idx="18">
                  <c:v>0.68779576331695824</c:v>
                </c:pt>
                <c:pt idx="19">
                  <c:v>0.75401759910326349</c:v>
                </c:pt>
                <c:pt idx="20">
                  <c:v>0.82338405716034324</c:v>
                </c:pt>
              </c:numCache>
            </c:numRef>
          </c:val>
          <c:smooth val="0"/>
        </c:ser>
        <c:ser>
          <c:idx val="0"/>
          <c:order val="1"/>
          <c:tx>
            <c:strRef>
              <c:f>'chart calcs'!$A$96</c:f>
              <c:strCache>
                <c:ptCount val="1"/>
                <c:pt idx="0">
                  <c:v> Fuel Efficiency (CAFE Adjusted)</c:v>
                </c:pt>
              </c:strCache>
            </c:strRef>
          </c:tx>
          <c:marker>
            <c:symbol val="none"/>
          </c:marker>
          <c:dLbls>
            <c:dLbl>
              <c:idx val="12"/>
              <c:layout/>
              <c:dLblPos val="t"/>
              <c:showLegendKey val="0"/>
              <c:showVal val="1"/>
              <c:showCatName val="0"/>
              <c:showSerName val="0"/>
              <c:showPercent val="0"/>
              <c:showBubbleSize val="0"/>
            </c:dLbl>
            <c:dLbl>
              <c:idx val="20"/>
              <c:layout/>
              <c:dLblPos val="t"/>
              <c:showLegendKey val="0"/>
              <c:showVal val="1"/>
              <c:showCatName val="0"/>
              <c:showSerName val="0"/>
              <c:showPercent val="0"/>
              <c:showBubbleSize val="0"/>
            </c:dLbl>
            <c:txPr>
              <a:bodyPr/>
              <a:lstStyle/>
              <a:p>
                <a:pPr>
                  <a:defRPr sz="1200"/>
                </a:pPr>
                <a:endParaRPr lang="en-US"/>
              </a:p>
            </c:txPr>
            <c:dLblPos val="t"/>
            <c:showLegendKey val="0"/>
            <c:showVal val="0"/>
            <c:showCatName val="0"/>
            <c:showSerName val="0"/>
            <c:showPercent val="0"/>
            <c:showBubbleSize val="0"/>
          </c:dLbls>
          <c:cat>
            <c:strRef>
              <c:f>'chart calcs'!$C$1:$W$1</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calcs'!$C$96:$W$96</c:f>
              <c:numCache>
                <c:formatCode>0%</c:formatCode>
                <c:ptCount val="21"/>
                <c:pt idx="0">
                  <c:v>0</c:v>
                </c:pt>
                <c:pt idx="1">
                  <c:v>7.9914734319297812E-2</c:v>
                </c:pt>
                <c:pt idx="2">
                  <c:v>0.14739560708165858</c:v>
                </c:pt>
                <c:pt idx="3">
                  <c:v>0.20609874571017794</c:v>
                </c:pt>
                <c:pt idx="4">
                  <c:v>0.19644029729608303</c:v>
                </c:pt>
                <c:pt idx="5">
                  <c:v>0.1879891549337484</c:v>
                </c:pt>
                <c:pt idx="6">
                  <c:v>0.20066586847724874</c:v>
                </c:pt>
                <c:pt idx="7">
                  <c:v>0.22601929556425088</c:v>
                </c:pt>
                <c:pt idx="8">
                  <c:v>0.21454988807251257</c:v>
                </c:pt>
                <c:pt idx="9">
                  <c:v>0.22964121371953533</c:v>
                </c:pt>
                <c:pt idx="10">
                  <c:v>0.22843390766777341</c:v>
                </c:pt>
                <c:pt idx="11">
                  <c:v>0.23145217279717906</c:v>
                </c:pt>
                <c:pt idx="12">
                  <c:v>0.25122599484877928</c:v>
                </c:pt>
                <c:pt idx="13">
                  <c:v>0.28545648701803988</c:v>
                </c:pt>
                <c:pt idx="14">
                  <c:v>0.31931842859790616</c:v>
                </c:pt>
                <c:pt idx="15">
                  <c:v>0.35898742706928605</c:v>
                </c:pt>
                <c:pt idx="16">
                  <c:v>0.40658863654784905</c:v>
                </c:pt>
                <c:pt idx="17">
                  <c:v>0.46317482307853147</c:v>
                </c:pt>
                <c:pt idx="18">
                  <c:v>0.52881875123732558</c:v>
                </c:pt>
                <c:pt idx="19">
                  <c:v>0.60292253499936777</c:v>
                </c:pt>
                <c:pt idx="20">
                  <c:v>0.68834605337995713</c:v>
                </c:pt>
              </c:numCache>
            </c:numRef>
          </c:val>
          <c:smooth val="0"/>
        </c:ser>
        <c:ser>
          <c:idx val="2"/>
          <c:order val="2"/>
          <c:tx>
            <c:strRef>
              <c:f>'chart calcs'!$A$94</c:f>
              <c:strCache>
                <c:ptCount val="1"/>
                <c:pt idx="0">
                  <c:v> Inflation (CPI)</c:v>
                </c:pt>
              </c:strCache>
            </c:strRef>
          </c:tx>
          <c:marker>
            <c:symbol val="none"/>
          </c:marker>
          <c:dLbls>
            <c:dLbl>
              <c:idx val="20"/>
              <c:layout>
                <c:manualLayout>
                  <c:x val="-2.5862068965517241E-2"/>
                  <c:y val="-3.292181069958848E-2"/>
                </c:manualLayout>
              </c:layout>
              <c:showLegendKey val="0"/>
              <c:showVal val="1"/>
              <c:showCatName val="0"/>
              <c:showSerName val="0"/>
              <c:showPercent val="0"/>
              <c:showBubbleSize val="0"/>
            </c:dLbl>
            <c:txPr>
              <a:bodyPr/>
              <a:lstStyle/>
              <a:p>
                <a:pPr>
                  <a:defRPr sz="1200"/>
                </a:pPr>
                <a:endParaRPr lang="en-US"/>
              </a:p>
            </c:txPr>
            <c:showLegendKey val="0"/>
            <c:showVal val="0"/>
            <c:showCatName val="0"/>
            <c:showSerName val="0"/>
            <c:showPercent val="0"/>
            <c:showBubbleSize val="0"/>
          </c:dLbls>
          <c:cat>
            <c:strRef>
              <c:f>'chart calcs'!$C$1:$W$1</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calcs'!$C$94:$W$94</c:f>
              <c:numCache>
                <c:formatCode>0%</c:formatCode>
                <c:ptCount val="21"/>
                <c:pt idx="0">
                  <c:v>0</c:v>
                </c:pt>
                <c:pt idx="1">
                  <c:v>3.426039872015775E-2</c:v>
                </c:pt>
                <c:pt idx="2">
                  <c:v>5.2571991139551924E-2</c:v>
                </c:pt>
                <c:pt idx="3">
                  <c:v>7.5707605217819524E-2</c:v>
                </c:pt>
                <c:pt idx="4">
                  <c:v>9.9237016982525197E-2</c:v>
                </c:pt>
                <c:pt idx="5">
                  <c:v>0.13231602264336684</c:v>
                </c:pt>
                <c:pt idx="6">
                  <c:v>0.17543686930839344</c:v>
                </c:pt>
                <c:pt idx="7">
                  <c:v>0.20583509721880366</c:v>
                </c:pt>
                <c:pt idx="8">
                  <c:v>0.25051735171055878</c:v>
                </c:pt>
                <c:pt idx="9">
                  <c:v>0.26797587989170785</c:v>
                </c:pt>
                <c:pt idx="10">
                  <c:v>0.28024661580113225</c:v>
                </c:pt>
                <c:pt idx="11">
                  <c:v>0.31666256460743586</c:v>
                </c:pt>
                <c:pt idx="12">
                  <c:v>0.34501599803101168</c:v>
                </c:pt>
                <c:pt idx="13">
                  <c:v>0.36982525227664576</c:v>
                </c:pt>
                <c:pt idx="14">
                  <c:v>0.39640659611125206</c:v>
                </c:pt>
                <c:pt idx="15">
                  <c:v>0.42416933300516857</c:v>
                </c:pt>
                <c:pt idx="16">
                  <c:v>0.45488555254737895</c:v>
                </c:pt>
                <c:pt idx="17">
                  <c:v>0.48501107555993328</c:v>
                </c:pt>
                <c:pt idx="18">
                  <c:v>0.51454590204282535</c:v>
                </c:pt>
                <c:pt idx="19">
                  <c:v>0.5434900319960615</c:v>
                </c:pt>
                <c:pt idx="20">
                  <c:v>0.57066207236032485</c:v>
                </c:pt>
              </c:numCache>
            </c:numRef>
          </c:val>
          <c:smooth val="0"/>
        </c:ser>
        <c:ser>
          <c:idx val="1"/>
          <c:order val="3"/>
          <c:tx>
            <c:strRef>
              <c:f>'chart calcs'!$A$98</c:f>
              <c:strCache>
                <c:ptCount val="1"/>
                <c:pt idx="0">
                  <c:v> Highway Fuel Use (CAFE Adjusted)</c:v>
                </c:pt>
              </c:strCache>
            </c:strRef>
          </c:tx>
          <c:spPr>
            <a:ln>
              <a:solidFill>
                <a:srgbClr val="C00000"/>
              </a:solidFill>
            </a:ln>
          </c:spPr>
          <c:marker>
            <c:symbol val="none"/>
          </c:marker>
          <c:dLbls>
            <c:dLbl>
              <c:idx val="12"/>
              <c:layout/>
              <c:dLblPos val="t"/>
              <c:showLegendKey val="0"/>
              <c:showVal val="1"/>
              <c:showCatName val="0"/>
              <c:showSerName val="0"/>
              <c:showPercent val="0"/>
              <c:showBubbleSize val="0"/>
            </c:dLbl>
            <c:dLbl>
              <c:idx val="20"/>
              <c:layout/>
              <c:dLblPos val="t"/>
              <c:showLegendKey val="0"/>
              <c:showVal val="1"/>
              <c:showCatName val="0"/>
              <c:showSerName val="0"/>
              <c:showPercent val="0"/>
              <c:showBubbleSize val="0"/>
            </c:dLbl>
            <c:txPr>
              <a:bodyPr/>
              <a:lstStyle/>
              <a:p>
                <a:pPr>
                  <a:defRPr sz="1200"/>
                </a:pPr>
                <a:endParaRPr lang="en-US"/>
              </a:p>
            </c:txPr>
            <c:dLblPos val="t"/>
            <c:showLegendKey val="0"/>
            <c:showVal val="0"/>
            <c:showCatName val="0"/>
            <c:showSerName val="0"/>
            <c:showPercent val="0"/>
            <c:showBubbleSize val="0"/>
          </c:dLbls>
          <c:cat>
            <c:strRef>
              <c:f>'chart calcs'!$C$1:$W$1</c:f>
              <c:strCache>
                <c:ptCount val="21"/>
                <c:pt idx="0">
                  <c:v>99/00</c:v>
                </c:pt>
                <c:pt idx="1">
                  <c:v>00/01</c:v>
                </c:pt>
                <c:pt idx="2">
                  <c:v>01/02</c:v>
                </c:pt>
                <c:pt idx="3">
                  <c:v>02/03</c:v>
                </c:pt>
                <c:pt idx="4">
                  <c:v>03/04</c:v>
                </c:pt>
                <c:pt idx="5">
                  <c:v>04/05</c:v>
                </c:pt>
                <c:pt idx="6">
                  <c:v>05/06</c:v>
                </c:pt>
                <c:pt idx="7">
                  <c:v>06/07</c:v>
                </c:pt>
                <c:pt idx="8">
                  <c:v>07/08</c:v>
                </c:pt>
                <c:pt idx="9">
                  <c:v>08/09</c:v>
                </c:pt>
                <c:pt idx="10">
                  <c:v>09/10</c:v>
                </c:pt>
                <c:pt idx="11">
                  <c:v>10/11</c:v>
                </c:pt>
                <c:pt idx="12">
                  <c:v>11/12</c:v>
                </c:pt>
                <c:pt idx="13">
                  <c:v>12/13</c:v>
                </c:pt>
                <c:pt idx="14">
                  <c:v>13/14</c:v>
                </c:pt>
                <c:pt idx="15">
                  <c:v>14/15</c:v>
                </c:pt>
                <c:pt idx="16">
                  <c:v>15/16</c:v>
                </c:pt>
                <c:pt idx="17">
                  <c:v>16/17</c:v>
                </c:pt>
                <c:pt idx="18">
                  <c:v>17/18</c:v>
                </c:pt>
                <c:pt idx="19">
                  <c:v>18/19</c:v>
                </c:pt>
                <c:pt idx="20">
                  <c:v>19/20</c:v>
                </c:pt>
              </c:strCache>
            </c:strRef>
          </c:cat>
          <c:val>
            <c:numRef>
              <c:f>'chart calcs'!$C$98:$W$98</c:f>
              <c:numCache>
                <c:formatCode>0%</c:formatCode>
                <c:ptCount val="21"/>
                <c:pt idx="0">
                  <c:v>0</c:v>
                </c:pt>
                <c:pt idx="1">
                  <c:v>1.8441761960459185E-2</c:v>
                </c:pt>
                <c:pt idx="2">
                  <c:v>4.3708338538058812E-2</c:v>
                </c:pt>
                <c:pt idx="3">
                  <c:v>7.1984192775462266E-2</c:v>
                </c:pt>
                <c:pt idx="4">
                  <c:v>0.11875858779709488</c:v>
                </c:pt>
                <c:pt idx="5">
                  <c:v>0.17049545201621749</c:v>
                </c:pt>
                <c:pt idx="6">
                  <c:v>0.18714300314554691</c:v>
                </c:pt>
                <c:pt idx="7">
                  <c:v>0.18342966807099725</c:v>
                </c:pt>
                <c:pt idx="8">
                  <c:v>0.15365485288606853</c:v>
                </c:pt>
                <c:pt idx="9">
                  <c:v>8.366927470730505E-2</c:v>
                </c:pt>
                <c:pt idx="10">
                  <c:v>9.1504752387550375E-2</c:v>
                </c:pt>
                <c:pt idx="11">
                  <c:v>9.4139289810472288E-2</c:v>
                </c:pt>
                <c:pt idx="12">
                  <c:v>6.5999531503998884E-2</c:v>
                </c:pt>
                <c:pt idx="13">
                  <c:v>7.0418360995749024E-2</c:v>
                </c:pt>
                <c:pt idx="14">
                  <c:v>8.2064418312151804E-2</c:v>
                </c:pt>
                <c:pt idx="15">
                  <c:v>9.5382865848658308E-2</c:v>
                </c:pt>
                <c:pt idx="16">
                  <c:v>0.10681215028716309</c:v>
                </c:pt>
                <c:pt idx="17">
                  <c:v>0.10856166585535312</c:v>
                </c:pt>
                <c:pt idx="18">
                  <c:v>0.10398682770666359</c:v>
                </c:pt>
                <c:pt idx="19">
                  <c:v>9.4262237135468052E-2</c:v>
                </c:pt>
                <c:pt idx="20">
                  <c:v>7.9982420375283678E-2</c:v>
                </c:pt>
              </c:numCache>
            </c:numRef>
          </c:val>
          <c:smooth val="0"/>
        </c:ser>
        <c:dLbls>
          <c:showLegendKey val="0"/>
          <c:showVal val="0"/>
          <c:showCatName val="0"/>
          <c:showSerName val="0"/>
          <c:showPercent val="0"/>
          <c:showBubbleSize val="0"/>
        </c:dLbls>
        <c:marker val="1"/>
        <c:smooth val="0"/>
        <c:axId val="23218432"/>
        <c:axId val="23236608"/>
      </c:lineChart>
      <c:catAx>
        <c:axId val="23218432"/>
        <c:scaling>
          <c:orientation val="minMax"/>
        </c:scaling>
        <c:delete val="0"/>
        <c:axPos val="b"/>
        <c:majorTickMark val="none"/>
        <c:minorTickMark val="none"/>
        <c:tickLblPos val="nextTo"/>
        <c:spPr>
          <a:ln w="25400">
            <a:solidFill>
              <a:srgbClr val="4F81BD"/>
            </a:solidFill>
          </a:ln>
        </c:spPr>
        <c:txPr>
          <a:bodyPr rot="0"/>
          <a:lstStyle/>
          <a:p>
            <a:pPr>
              <a:defRPr sz="1200"/>
            </a:pPr>
            <a:endParaRPr lang="en-US"/>
          </a:p>
        </c:txPr>
        <c:crossAx val="23236608"/>
        <c:crosses val="autoZero"/>
        <c:auto val="1"/>
        <c:lblAlgn val="ctr"/>
        <c:lblOffset val="100"/>
        <c:tickLblSkip val="2"/>
        <c:tickMarkSkip val="1"/>
        <c:noMultiLvlLbl val="0"/>
      </c:catAx>
      <c:valAx>
        <c:axId val="23236608"/>
        <c:scaling>
          <c:orientation val="minMax"/>
        </c:scaling>
        <c:delete val="0"/>
        <c:axPos val="l"/>
        <c:title>
          <c:tx>
            <c:rich>
              <a:bodyPr rot="-5400000" vert="horz"/>
              <a:lstStyle/>
              <a:p>
                <a:pPr>
                  <a:defRPr sz="1100"/>
                </a:pPr>
                <a:r>
                  <a:rPr lang="en-US" sz="1100" dirty="0"/>
                  <a:t>Percent</a:t>
                </a:r>
                <a:r>
                  <a:rPr lang="en-US" sz="1100" baseline="0" dirty="0"/>
                  <a:t> Increase</a:t>
                </a:r>
                <a:endParaRPr lang="en-US" sz="1100" dirty="0"/>
              </a:p>
            </c:rich>
          </c:tx>
          <c:layout/>
          <c:overlay val="0"/>
        </c:title>
        <c:numFmt formatCode="0%" sourceLinked="0"/>
        <c:majorTickMark val="none"/>
        <c:minorTickMark val="none"/>
        <c:tickLblPos val="nextTo"/>
        <c:spPr>
          <a:ln w="25400">
            <a:solidFill>
              <a:schemeClr val="accent1"/>
            </a:solidFill>
          </a:ln>
        </c:spPr>
        <c:txPr>
          <a:bodyPr/>
          <a:lstStyle/>
          <a:p>
            <a:pPr>
              <a:defRPr sz="1200"/>
            </a:pPr>
            <a:endParaRPr lang="en-US"/>
          </a:p>
        </c:txPr>
        <c:crossAx val="23218432"/>
        <c:crosses val="autoZero"/>
        <c:crossBetween val="midCat"/>
      </c:valAx>
      <c:spPr>
        <a:noFill/>
      </c:spPr>
    </c:plotArea>
    <c:legend>
      <c:legendPos val="r"/>
      <c:layout>
        <c:manualLayout>
          <c:xMode val="edge"/>
          <c:yMode val="edge"/>
          <c:x val="0.10173097634349354"/>
          <c:y val="0.29085375871406932"/>
          <c:w val="0.29993970700658007"/>
          <c:h val="0.17716325164747498"/>
        </c:manualLayout>
      </c:layout>
      <c:overlay val="0"/>
      <c:txPr>
        <a:bodyPr/>
        <a:lstStyle/>
        <a:p>
          <a:pPr>
            <a:defRPr sz="1100"/>
          </a:pPr>
          <a:endParaRPr lang="en-US"/>
        </a:p>
      </c:txPr>
    </c:legend>
    <c:plotVisOnly val="1"/>
    <c:dispBlanksAs val="gap"/>
    <c:showDLblsOverMax val="0"/>
  </c:chart>
  <c:spPr>
    <a:noFill/>
    <a:ln>
      <a:no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Florida Metro</a:t>
            </a:r>
            <a:r>
              <a:rPr lang="en-US" baseline="0" dirty="0"/>
              <a:t> Area Transportation Funding Shortfall Estimates</a:t>
            </a:r>
            <a:endParaRPr lang="en-US" dirty="0"/>
          </a:p>
        </c:rich>
      </c:tx>
      <c:layout/>
      <c:overlay val="0"/>
    </c:title>
    <c:autoTitleDeleted val="0"/>
    <c:plotArea>
      <c:layout/>
      <c:barChart>
        <c:barDir val="col"/>
        <c:grouping val="clustered"/>
        <c:varyColors val="0"/>
        <c:ser>
          <c:idx val="0"/>
          <c:order val="0"/>
          <c:tx>
            <c:strRef>
              <c:f>Sheet1!$A$3</c:f>
              <c:strCache>
                <c:ptCount val="1"/>
                <c:pt idx="0">
                  <c:v>1997 Review</c:v>
                </c:pt>
              </c:strCache>
            </c:strRef>
          </c:tx>
          <c:invertIfNegative val="0"/>
          <c:dLbls>
            <c:showLegendKey val="0"/>
            <c:showVal val="1"/>
            <c:showCatName val="0"/>
            <c:showSerName val="0"/>
            <c:showPercent val="0"/>
            <c:showBubbleSize val="0"/>
            <c:showLeaderLines val="0"/>
          </c:dLbls>
          <c:cat>
            <c:strRef>
              <c:f>Sheet1!$B$2:$E$2</c:f>
              <c:strCache>
                <c:ptCount val="2"/>
                <c:pt idx="0">
                  <c:v>2005 $'s</c:v>
                </c:pt>
                <c:pt idx="1">
                  <c:v>2010 $'s</c:v>
                </c:pt>
              </c:strCache>
            </c:strRef>
          </c:cat>
          <c:val>
            <c:numRef>
              <c:f>Sheet1!$B$3:$E$3</c:f>
              <c:numCache>
                <c:formatCode>General</c:formatCode>
                <c:ptCount val="2"/>
                <c:pt idx="0">
                  <c:v>29.8</c:v>
                </c:pt>
                <c:pt idx="1">
                  <c:v>35.4</c:v>
                </c:pt>
              </c:numCache>
            </c:numRef>
          </c:val>
        </c:ser>
        <c:ser>
          <c:idx val="1"/>
          <c:order val="1"/>
          <c:tx>
            <c:strRef>
              <c:f>Sheet1!$A$4</c:f>
              <c:strCache>
                <c:ptCount val="1"/>
                <c:pt idx="0">
                  <c:v>2002 Review</c:v>
                </c:pt>
              </c:strCache>
            </c:strRef>
          </c:tx>
          <c:invertIfNegative val="0"/>
          <c:dLbls>
            <c:showLegendKey val="0"/>
            <c:showVal val="1"/>
            <c:showCatName val="0"/>
            <c:showSerName val="0"/>
            <c:showPercent val="0"/>
            <c:showBubbleSize val="0"/>
            <c:showLeaderLines val="0"/>
          </c:dLbls>
          <c:cat>
            <c:strRef>
              <c:f>Sheet1!$B$2:$E$2</c:f>
              <c:strCache>
                <c:ptCount val="2"/>
                <c:pt idx="0">
                  <c:v>2005 $'s</c:v>
                </c:pt>
                <c:pt idx="1">
                  <c:v>2010 $'s</c:v>
                </c:pt>
              </c:strCache>
            </c:strRef>
          </c:cat>
          <c:val>
            <c:numRef>
              <c:f>Sheet1!$B$4:$E$4</c:f>
              <c:numCache>
                <c:formatCode>General</c:formatCode>
                <c:ptCount val="2"/>
                <c:pt idx="0">
                  <c:v>42.7</c:v>
                </c:pt>
                <c:pt idx="1">
                  <c:v>50.8</c:v>
                </c:pt>
              </c:numCache>
            </c:numRef>
          </c:val>
        </c:ser>
        <c:ser>
          <c:idx val="2"/>
          <c:order val="2"/>
          <c:tx>
            <c:strRef>
              <c:f>Sheet1!$A$5</c:f>
              <c:strCache>
                <c:ptCount val="1"/>
                <c:pt idx="0">
                  <c:v>2008 Review</c:v>
                </c:pt>
              </c:strCache>
            </c:strRef>
          </c:tx>
          <c:invertIfNegative val="0"/>
          <c:dLbls>
            <c:showLegendKey val="0"/>
            <c:showVal val="1"/>
            <c:showCatName val="0"/>
            <c:showSerName val="0"/>
            <c:showPercent val="0"/>
            <c:showBubbleSize val="0"/>
            <c:showLeaderLines val="0"/>
          </c:dLbls>
          <c:cat>
            <c:strRef>
              <c:f>Sheet1!$B$2:$E$2</c:f>
              <c:strCache>
                <c:ptCount val="2"/>
                <c:pt idx="0">
                  <c:v>2005 $'s</c:v>
                </c:pt>
                <c:pt idx="1">
                  <c:v>2010 $'s</c:v>
                </c:pt>
              </c:strCache>
            </c:strRef>
          </c:cat>
          <c:val>
            <c:numRef>
              <c:f>Sheet1!$B$5:$E$5</c:f>
              <c:numCache>
                <c:formatCode>General</c:formatCode>
                <c:ptCount val="2"/>
                <c:pt idx="0">
                  <c:v>62.5</c:v>
                </c:pt>
                <c:pt idx="1">
                  <c:v>74.3</c:v>
                </c:pt>
              </c:numCache>
            </c:numRef>
          </c:val>
        </c:ser>
        <c:dLbls>
          <c:showLegendKey val="0"/>
          <c:showVal val="0"/>
          <c:showCatName val="0"/>
          <c:showSerName val="0"/>
          <c:showPercent val="0"/>
          <c:showBubbleSize val="0"/>
        </c:dLbls>
        <c:gapWidth val="150"/>
        <c:axId val="23291008"/>
        <c:axId val="23292544"/>
      </c:barChart>
      <c:catAx>
        <c:axId val="23291008"/>
        <c:scaling>
          <c:orientation val="minMax"/>
        </c:scaling>
        <c:delete val="0"/>
        <c:axPos val="b"/>
        <c:majorTickMark val="none"/>
        <c:minorTickMark val="none"/>
        <c:tickLblPos val="nextTo"/>
        <c:txPr>
          <a:bodyPr/>
          <a:lstStyle/>
          <a:p>
            <a:pPr>
              <a:defRPr sz="1200"/>
            </a:pPr>
            <a:endParaRPr lang="en-US"/>
          </a:p>
        </c:txPr>
        <c:crossAx val="23292544"/>
        <c:crosses val="autoZero"/>
        <c:auto val="1"/>
        <c:lblAlgn val="ctr"/>
        <c:lblOffset val="100"/>
        <c:noMultiLvlLbl val="0"/>
      </c:catAx>
      <c:valAx>
        <c:axId val="23292544"/>
        <c:scaling>
          <c:orientation val="minMax"/>
        </c:scaling>
        <c:delete val="0"/>
        <c:axPos val="l"/>
        <c:majorGridlines/>
        <c:title>
          <c:tx>
            <c:rich>
              <a:bodyPr/>
              <a:lstStyle/>
              <a:p>
                <a:pPr>
                  <a:defRPr sz="1200"/>
                </a:pPr>
                <a:r>
                  <a:rPr lang="en-US" sz="1200" dirty="0"/>
                  <a:t>$ Billions</a:t>
                </a:r>
              </a:p>
            </c:rich>
          </c:tx>
          <c:layout/>
          <c:overlay val="0"/>
        </c:title>
        <c:numFmt formatCode="General" sourceLinked="1"/>
        <c:majorTickMark val="out"/>
        <c:minorTickMark val="none"/>
        <c:tickLblPos val="nextTo"/>
        <c:crossAx val="23291008"/>
        <c:crosses val="autoZero"/>
        <c:crossBetween val="between"/>
      </c:valAx>
    </c:plotArea>
    <c:legend>
      <c:legendPos val="r"/>
      <c:layout/>
      <c:overlay val="0"/>
      <c:txPr>
        <a:bodyPr/>
        <a:lstStyle/>
        <a:p>
          <a:pPr>
            <a:defRPr sz="1200"/>
          </a:pPr>
          <a:endParaRPr lang="en-US"/>
        </a:p>
      </c:txPr>
    </c:legend>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1.26338E-7</cdr:x>
      <cdr:y>0.94016</cdr:y>
    </cdr:from>
    <cdr:to>
      <cdr:x>0.57762</cdr:x>
      <cdr:y>0.99546</cdr:y>
    </cdr:to>
    <cdr:sp macro="" textlink="">
      <cdr:nvSpPr>
        <cdr:cNvPr id="2" name="TextBox 1"/>
        <cdr:cNvSpPr txBox="1"/>
      </cdr:nvSpPr>
      <cdr:spPr>
        <a:xfrm xmlns:a="http://schemas.openxmlformats.org/drawingml/2006/main">
          <a:off x="1" y="5181601"/>
          <a:ext cx="45720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b="1" dirty="0"/>
            <a:t>Source: </a:t>
          </a:r>
          <a:r>
            <a:rPr lang="en-US" sz="1100" dirty="0"/>
            <a:t>"Issues and</a:t>
          </a:r>
          <a:r>
            <a:rPr lang="en-US" sz="1100" baseline="0" dirty="0"/>
            <a:t> Options in </a:t>
          </a:r>
          <a:r>
            <a:rPr lang="en-US" sz="1100" baseline="0" dirty="0" smtClean="0"/>
            <a:t>Infrastructure </a:t>
          </a:r>
          <a:r>
            <a:rPr lang="en-US" sz="1100" baseline="0" dirty="0"/>
            <a:t>Investment," CBO, 2008</a:t>
          </a:r>
          <a:r>
            <a:rPr lang="en-US" sz="1100" dirty="0"/>
            <a:t> </a:t>
          </a:r>
        </a:p>
      </cdr:txBody>
    </cdr:sp>
  </cdr:relSizeAnchor>
  <cdr:relSizeAnchor xmlns:cdr="http://schemas.openxmlformats.org/drawingml/2006/chartDrawing">
    <cdr:from>
      <cdr:x>0.07702</cdr:x>
      <cdr:y>0.4286</cdr:y>
    </cdr:from>
    <cdr:to>
      <cdr:x>0.17329</cdr:x>
      <cdr:y>0.47008</cdr:y>
    </cdr:to>
    <cdr:sp macro="" textlink="">
      <cdr:nvSpPr>
        <cdr:cNvPr id="3" name="TextBox 2"/>
        <cdr:cNvSpPr txBox="1"/>
      </cdr:nvSpPr>
      <cdr:spPr>
        <a:xfrm xmlns:a="http://schemas.openxmlformats.org/drawingml/2006/main">
          <a:off x="609601" y="2362201"/>
          <a:ext cx="7620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dirty="0" smtClean="0"/>
            <a:t>54.7</a:t>
          </a:r>
          <a:r>
            <a:rPr lang="en-US" sz="1100" dirty="0" smtClean="0"/>
            <a:t>%</a:t>
          </a:r>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0.04929</cdr:x>
      <cdr:y>0.92522</cdr:y>
    </cdr:from>
    <cdr:to>
      <cdr:x>0.59515</cdr:x>
      <cdr:y>1</cdr:y>
    </cdr:to>
    <cdr:sp macro="" textlink="">
      <cdr:nvSpPr>
        <cdr:cNvPr id="2" name="TextBox 1"/>
        <cdr:cNvSpPr txBox="1"/>
      </cdr:nvSpPr>
      <cdr:spPr>
        <a:xfrm xmlns:a="http://schemas.openxmlformats.org/drawingml/2006/main">
          <a:off x="427818" y="5828008"/>
          <a:ext cx="4738284" cy="47107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0.05613</cdr:x>
      <cdr:y>0.95002</cdr:y>
    </cdr:from>
    <cdr:to>
      <cdr:x>0.76566</cdr:x>
      <cdr:y>1</cdr:y>
    </cdr:to>
    <cdr:sp macro="" textlink="">
      <cdr:nvSpPr>
        <cdr:cNvPr id="3" name="TextBox 2"/>
        <cdr:cNvSpPr txBox="1"/>
      </cdr:nvSpPr>
      <cdr:spPr>
        <a:xfrm xmlns:a="http://schemas.openxmlformats.org/drawingml/2006/main">
          <a:off x="487215" y="5984270"/>
          <a:ext cx="6158962" cy="3148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b="1" dirty="0"/>
            <a:t>Source: </a:t>
          </a:r>
          <a:r>
            <a:rPr lang="en-US" sz="1100" dirty="0"/>
            <a:t>USDOT,</a:t>
          </a:r>
          <a:r>
            <a:rPr lang="en-US" sz="1100" baseline="0" dirty="0"/>
            <a:t> Federal Highway </a:t>
          </a:r>
          <a:r>
            <a:rPr lang="en-US" sz="1100" baseline="0" dirty="0" smtClean="0"/>
            <a:t>Administration, </a:t>
          </a:r>
          <a:r>
            <a:rPr lang="en-US" sz="1100" baseline="0" dirty="0"/>
            <a:t>"Traffic Volume Trends," August 2010  </a:t>
          </a:r>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0.1299</cdr:x>
      <cdr:y>0.54667</cdr:y>
    </cdr:from>
    <cdr:to>
      <cdr:x>0.3062</cdr:x>
      <cdr:y>0.64</cdr:y>
    </cdr:to>
    <cdr:sp macro="" textlink="">
      <cdr:nvSpPr>
        <cdr:cNvPr id="2" name="TextBox 1"/>
        <cdr:cNvSpPr txBox="1"/>
      </cdr:nvSpPr>
      <cdr:spPr>
        <a:xfrm xmlns:a="http://schemas.openxmlformats.org/drawingml/2006/main">
          <a:off x="1066800" y="3124200"/>
          <a:ext cx="1447800"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Gas &amp; Diesel equal</a:t>
          </a:r>
        </a:p>
        <a:p xmlns:a="http://schemas.openxmlformats.org/drawingml/2006/main">
          <a:r>
            <a:rPr lang="en-US" dirty="0" smtClean="0"/>
            <a:t>up to 1983</a:t>
          </a:r>
          <a:endParaRPr lang="en-US" sz="1100" dirty="0"/>
        </a:p>
      </cdr:txBody>
    </cdr:sp>
  </cdr:relSizeAnchor>
  <cdr:relSizeAnchor xmlns:cdr="http://schemas.openxmlformats.org/drawingml/2006/chartDrawing">
    <cdr:from>
      <cdr:x>0.29693</cdr:x>
      <cdr:y>0.56</cdr:y>
    </cdr:from>
    <cdr:to>
      <cdr:x>0.41755</cdr:x>
      <cdr:y>0.57333</cdr:y>
    </cdr:to>
    <cdr:sp macro="" textlink="">
      <cdr:nvSpPr>
        <cdr:cNvPr id="4" name="Straight Arrow Connector 3"/>
        <cdr:cNvSpPr/>
      </cdr:nvSpPr>
      <cdr:spPr>
        <a:xfrm xmlns:a="http://schemas.openxmlformats.org/drawingml/2006/main" rot="16200000">
          <a:off x="2895601" y="2743204"/>
          <a:ext cx="76202" cy="9906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0.21152</cdr:x>
      <cdr:y>0.63294</cdr:y>
    </cdr:from>
    <cdr:to>
      <cdr:x>0.42493</cdr:x>
      <cdr:y>0.75294</cdr:y>
    </cdr:to>
    <cdr:sp macro="" textlink="">
      <cdr:nvSpPr>
        <cdr:cNvPr id="5" name="Straight Arrow Connector 4"/>
        <cdr:cNvSpPr/>
      </cdr:nvSpPr>
      <cdr:spPr>
        <a:xfrm xmlns:a="http://schemas.openxmlformats.org/drawingml/2006/main" rot="16200000" flipH="1">
          <a:off x="2189806" y="2991794"/>
          <a:ext cx="664561" cy="1691373"/>
        </a:xfrm>
        <a:prstGeom xmlns:a="http://schemas.openxmlformats.org/drawingml/2006/main" prst="straightConnector1">
          <a:avLst/>
        </a:prstGeom>
        <a:noFill xmlns:a="http://schemas.openxmlformats.org/drawingml/2006/main"/>
        <a:ln xmlns:a="http://schemas.openxmlformats.org/drawingml/2006/main" w="9525" cap="flat" cmpd="sng" algn="ctr">
          <a:solidFill>
            <a:srgbClr val="2DA2BF"/>
          </a:solidFill>
          <a:prstDash val="solid"/>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ysClr val="windowText" lastClr="000000"/>
              </a:solidFill>
              <a:latin typeface="Lucida Sans Unicode"/>
            </a:defRPr>
          </a:lvl1pPr>
          <a:lvl2pPr marL="457200" indent="0">
            <a:defRPr sz="1100">
              <a:solidFill>
                <a:sysClr val="windowText" lastClr="000000"/>
              </a:solidFill>
              <a:latin typeface="Lucida Sans Unicode"/>
            </a:defRPr>
          </a:lvl2pPr>
          <a:lvl3pPr marL="914400" indent="0">
            <a:defRPr sz="1100">
              <a:solidFill>
                <a:sysClr val="windowText" lastClr="000000"/>
              </a:solidFill>
              <a:latin typeface="Lucida Sans Unicode"/>
            </a:defRPr>
          </a:lvl3pPr>
          <a:lvl4pPr marL="1371600" indent="0">
            <a:defRPr sz="1100">
              <a:solidFill>
                <a:sysClr val="windowText" lastClr="000000"/>
              </a:solidFill>
              <a:latin typeface="Lucida Sans Unicode"/>
            </a:defRPr>
          </a:lvl4pPr>
          <a:lvl5pPr marL="1828800" indent="0">
            <a:defRPr sz="1100">
              <a:solidFill>
                <a:sysClr val="windowText" lastClr="000000"/>
              </a:solidFill>
              <a:latin typeface="Lucida Sans Unicode"/>
            </a:defRPr>
          </a:lvl5pPr>
          <a:lvl6pPr marL="2286000" indent="0">
            <a:defRPr sz="1100">
              <a:solidFill>
                <a:sysClr val="windowText" lastClr="000000"/>
              </a:solidFill>
              <a:latin typeface="Lucida Sans Unicode"/>
            </a:defRPr>
          </a:lvl6pPr>
          <a:lvl7pPr marL="2743200" indent="0">
            <a:defRPr sz="1100">
              <a:solidFill>
                <a:sysClr val="windowText" lastClr="000000"/>
              </a:solidFill>
              <a:latin typeface="Lucida Sans Unicode"/>
            </a:defRPr>
          </a:lvl7pPr>
          <a:lvl8pPr marL="3200400" indent="0">
            <a:defRPr sz="1100">
              <a:solidFill>
                <a:sysClr val="windowText" lastClr="000000"/>
              </a:solidFill>
              <a:latin typeface="Lucida Sans Unicode"/>
            </a:defRPr>
          </a:lvl8pPr>
          <a:lvl9pPr marL="3657600" indent="0">
            <a:defRPr sz="1100">
              <a:solidFill>
                <a:sysClr val="windowText" lastClr="000000"/>
              </a:solidFill>
              <a:latin typeface="Lucida Sans Unicode"/>
            </a:defRPr>
          </a:lvl9pPr>
        </a:lstStyle>
        <a:p xmlns:a="http://schemas.openxmlformats.org/drawingml/2006/main">
          <a:endParaRPr lang="en-US" dirty="0"/>
        </a:p>
      </cdr:txBody>
    </cdr:sp>
  </cdr:relSizeAnchor>
</c:userShapes>
</file>

<file path=ppt/drawings/drawing4.xml><?xml version="1.0" encoding="utf-8"?>
<c:userShapes xmlns:c="http://schemas.openxmlformats.org/drawingml/2006/chart">
  <cdr:relSizeAnchor xmlns:cdr="http://schemas.openxmlformats.org/drawingml/2006/chartDrawing">
    <cdr:from>
      <cdr:x>8.25094E-5</cdr:x>
      <cdr:y>0</cdr:y>
    </cdr:from>
    <cdr:to>
      <cdr:x>0.00162</cdr:x>
      <cdr:y>0.00023</cdr:y>
    </cdr:to>
    <cdr:grpSp>
      <cdr:nvGrpSpPr>
        <cdr:cNvPr id="2" name="Group 1"/>
        <cdr:cNvGrpSpPr/>
      </cdr:nvGrpSpPr>
      <cdr:grpSpPr>
        <a:xfrm xmlns:a="http://schemas.openxmlformats.org/drawingml/2006/main">
          <a:off x="614" y="0"/>
          <a:ext cx="11441" cy="1245"/>
          <a:chOff x="208887" y="-8731222"/>
          <a:chExt cx="17300" cy="1767"/>
        </a:xfrm>
      </cdr:grpSpPr>
      <cdr:grpSp>
        <cdr:nvGrpSpPr>
          <cdr:cNvPr id="3" name="Group 2"/>
          <cdr:cNvGrpSpPr>
            <a:grpSpLocks xmlns:a="http://schemas.openxmlformats.org/drawingml/2006/main"/>
          </cdr:cNvGrpSpPr>
        </cdr:nvGrpSpPr>
        <cdr:grpSpPr bwMode="auto">
          <a:xfrm xmlns:a="http://schemas.openxmlformats.org/drawingml/2006/main">
            <a:off x="208887" y="-8731222"/>
            <a:ext cx="17300" cy="1767"/>
            <a:chOff x="4" y="-137"/>
            <a:chExt cx="18" cy="2"/>
          </a:xfrm>
        </cdr:grpSpPr>
        <cdr:sp macro="" textlink="">
          <cdr:nvSpPr>
            <cdr:cNvPr id="5" name="Rectangle 4"/>
            <cdr:cNvSpPr>
              <a:spLocks xmlns:a="http://schemas.openxmlformats.org/drawingml/2006/main" noChangeArrowheads="1"/>
            </cdr:cNvSpPr>
          </cdr:nvSpPr>
          <cdr:spPr bwMode="auto">
            <a:xfrm xmlns:a="http://schemas.openxmlformats.org/drawingml/2006/main">
              <a:off x="4" y="-136"/>
              <a:ext cx="15" cy="1"/>
            </a:xfrm>
            <a:prstGeom xmlns:a="http://schemas.openxmlformats.org/drawingml/2006/main" prst="rect">
              <a:avLst/>
            </a:prstGeom>
            <a:solidFill xmlns:a="http://schemas.openxmlformats.org/drawingml/2006/main">
              <a:srgbClr val="4F81BD"/>
            </a:solidFill>
            <a:ln xmlns:a="http://schemas.openxmlformats.org/drawingml/2006/main" w="19050">
              <a:noFill/>
              <a:miter lim="800000"/>
              <a:headEnd/>
              <a:tailEnd/>
            </a:ln>
          </cdr:spPr>
          <cdr:txBody>
            <a:bodyPr xmlns:a="http://schemas.openxmlformats.org/drawingml/2006/main" vert="horz" wrap="square" lIns="91440" tIns="45720" rIns="91440" bIns="45720" numCol="1" anchor="ctr"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ysClr val="windowText" lastClr="000000"/>
                  </a:solidFill>
                  <a:latin typeface="Calibri"/>
                </a:defRPr>
              </a:lvl1pPr>
              <a:lvl2pPr marL="457200" algn="l" defTabSz="914400" rtl="0" eaLnBrk="1" latinLnBrk="0" hangingPunct="1">
                <a:defRPr sz="1800" kern="1200">
                  <a:solidFill>
                    <a:sysClr val="windowText" lastClr="000000"/>
                  </a:solidFill>
                  <a:latin typeface="Calibri"/>
                </a:defRPr>
              </a:lvl2pPr>
              <a:lvl3pPr marL="914400" algn="l" defTabSz="914400" rtl="0" eaLnBrk="1" latinLnBrk="0" hangingPunct="1">
                <a:defRPr sz="1800" kern="1200">
                  <a:solidFill>
                    <a:sysClr val="windowText" lastClr="000000"/>
                  </a:solidFill>
                  <a:latin typeface="Calibri"/>
                </a:defRPr>
              </a:lvl3pPr>
              <a:lvl4pPr marL="1371600" algn="l" defTabSz="914400" rtl="0" eaLnBrk="1" latinLnBrk="0" hangingPunct="1">
                <a:defRPr sz="1800" kern="1200">
                  <a:solidFill>
                    <a:sysClr val="windowText" lastClr="000000"/>
                  </a:solidFill>
                  <a:latin typeface="Calibri"/>
                </a:defRPr>
              </a:lvl4pPr>
              <a:lvl5pPr marL="1828800" algn="l" defTabSz="914400" rtl="0" eaLnBrk="1" latinLnBrk="0" hangingPunct="1">
                <a:defRPr sz="1800" kern="1200">
                  <a:solidFill>
                    <a:sysClr val="windowText" lastClr="000000"/>
                  </a:solidFill>
                  <a:latin typeface="Calibri"/>
                </a:defRPr>
              </a:lvl5pPr>
              <a:lvl6pPr marL="2286000" algn="l" defTabSz="914400" rtl="0" eaLnBrk="1" latinLnBrk="0" hangingPunct="1">
                <a:defRPr sz="1800" kern="1200">
                  <a:solidFill>
                    <a:sysClr val="windowText" lastClr="000000"/>
                  </a:solidFill>
                  <a:latin typeface="Calibri"/>
                </a:defRPr>
              </a:lvl6pPr>
              <a:lvl7pPr marL="2743200" algn="l" defTabSz="914400" rtl="0" eaLnBrk="1" latinLnBrk="0" hangingPunct="1">
                <a:defRPr sz="1800" kern="1200">
                  <a:solidFill>
                    <a:sysClr val="windowText" lastClr="000000"/>
                  </a:solidFill>
                  <a:latin typeface="Calibri"/>
                </a:defRPr>
              </a:lvl7pPr>
              <a:lvl8pPr marL="3200400" algn="l" defTabSz="914400" rtl="0" eaLnBrk="1" latinLnBrk="0" hangingPunct="1">
                <a:defRPr sz="1800" kern="1200">
                  <a:solidFill>
                    <a:sysClr val="windowText" lastClr="000000"/>
                  </a:solidFill>
                  <a:latin typeface="Calibri"/>
                </a:defRPr>
              </a:lvl8pPr>
              <a:lvl9pPr marL="3657600" algn="l" defTabSz="914400" rtl="0" eaLnBrk="1" latinLnBrk="0" hangingPunct="1">
                <a:defRPr sz="1800" kern="1200">
                  <a:solidFill>
                    <a:sysClr val="windowText" lastClr="000000"/>
                  </a:solidFill>
                  <a:latin typeface="Calibri"/>
                </a:defRPr>
              </a:lvl9pPr>
            </a:lstStyle>
            <a:p xmlns:a="http://schemas.openxmlformats.org/drawingml/2006/main">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ysClr val="windowText" lastClr="000000"/>
                </a:solidFill>
                <a:effectLst/>
                <a:latin typeface="Arial" pitchFamily="34" charset="0"/>
              </a:endParaRPr>
            </a:p>
          </cdr:txBody>
        </cdr:sp>
        <cdr:sp macro="" textlink="">
          <cdr:nvSpPr>
            <cdr:cNvPr id="6" name="Rectangle 5"/>
            <cdr:cNvSpPr>
              <a:spLocks xmlns:a="http://schemas.openxmlformats.org/drawingml/2006/main" noChangeArrowheads="1"/>
            </cdr:cNvSpPr>
          </cdr:nvSpPr>
          <cdr:spPr bwMode="auto">
            <a:xfrm xmlns:a="http://schemas.openxmlformats.org/drawingml/2006/main">
              <a:off x="18" y="-137"/>
              <a:ext cx="4" cy="1"/>
            </a:xfrm>
            <a:prstGeom xmlns:a="http://schemas.openxmlformats.org/drawingml/2006/main" prst="rect">
              <a:avLst/>
            </a:prstGeom>
            <a:solidFill xmlns:a="http://schemas.openxmlformats.org/drawingml/2006/main">
              <a:srgbClr val="FFFF99"/>
            </a:solidFill>
            <a:ln xmlns:a="http://schemas.openxmlformats.org/drawingml/2006/main" w="25400">
              <a:noFill/>
              <a:miter lim="800000"/>
              <a:headEnd/>
              <a:tailEnd/>
            </a:ln>
          </cdr:spPr>
          <cdr:txBody>
            <a:bodyPr xmlns:a="http://schemas.openxmlformats.org/drawingml/2006/main" vert="horz" wrap="square" lIns="91440" tIns="45720" rIns="91440" bIns="45720" numCol="1" anchor="ctr"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ysClr val="windowText" lastClr="000000"/>
                  </a:solidFill>
                  <a:latin typeface="Calibri"/>
                </a:defRPr>
              </a:lvl1pPr>
              <a:lvl2pPr marL="457200" algn="l" defTabSz="914400" rtl="0" eaLnBrk="1" latinLnBrk="0" hangingPunct="1">
                <a:defRPr sz="1800" kern="1200">
                  <a:solidFill>
                    <a:sysClr val="windowText" lastClr="000000"/>
                  </a:solidFill>
                  <a:latin typeface="Calibri"/>
                </a:defRPr>
              </a:lvl2pPr>
              <a:lvl3pPr marL="914400" algn="l" defTabSz="914400" rtl="0" eaLnBrk="1" latinLnBrk="0" hangingPunct="1">
                <a:defRPr sz="1800" kern="1200">
                  <a:solidFill>
                    <a:sysClr val="windowText" lastClr="000000"/>
                  </a:solidFill>
                  <a:latin typeface="Calibri"/>
                </a:defRPr>
              </a:lvl3pPr>
              <a:lvl4pPr marL="1371600" algn="l" defTabSz="914400" rtl="0" eaLnBrk="1" latinLnBrk="0" hangingPunct="1">
                <a:defRPr sz="1800" kern="1200">
                  <a:solidFill>
                    <a:sysClr val="windowText" lastClr="000000"/>
                  </a:solidFill>
                  <a:latin typeface="Calibri"/>
                </a:defRPr>
              </a:lvl4pPr>
              <a:lvl5pPr marL="1828800" algn="l" defTabSz="914400" rtl="0" eaLnBrk="1" latinLnBrk="0" hangingPunct="1">
                <a:defRPr sz="1800" kern="1200">
                  <a:solidFill>
                    <a:sysClr val="windowText" lastClr="000000"/>
                  </a:solidFill>
                  <a:latin typeface="Calibri"/>
                </a:defRPr>
              </a:lvl5pPr>
              <a:lvl6pPr marL="2286000" algn="l" defTabSz="914400" rtl="0" eaLnBrk="1" latinLnBrk="0" hangingPunct="1">
                <a:defRPr sz="1800" kern="1200">
                  <a:solidFill>
                    <a:sysClr val="windowText" lastClr="000000"/>
                  </a:solidFill>
                  <a:latin typeface="Calibri"/>
                </a:defRPr>
              </a:lvl6pPr>
              <a:lvl7pPr marL="2743200" algn="l" defTabSz="914400" rtl="0" eaLnBrk="1" latinLnBrk="0" hangingPunct="1">
                <a:defRPr sz="1800" kern="1200">
                  <a:solidFill>
                    <a:sysClr val="windowText" lastClr="000000"/>
                  </a:solidFill>
                  <a:latin typeface="Calibri"/>
                </a:defRPr>
              </a:lvl7pPr>
              <a:lvl8pPr marL="3200400" algn="l" defTabSz="914400" rtl="0" eaLnBrk="1" latinLnBrk="0" hangingPunct="1">
                <a:defRPr sz="1800" kern="1200">
                  <a:solidFill>
                    <a:sysClr val="windowText" lastClr="000000"/>
                  </a:solidFill>
                  <a:latin typeface="Calibri"/>
                </a:defRPr>
              </a:lvl8pPr>
              <a:lvl9pPr marL="3657600" algn="l" defTabSz="914400" rtl="0" eaLnBrk="1" latinLnBrk="0" hangingPunct="1">
                <a:defRPr sz="1800" kern="1200">
                  <a:solidFill>
                    <a:sysClr val="windowText" lastClr="000000"/>
                  </a:solidFill>
                  <a:latin typeface="Calibri"/>
                </a:defRPr>
              </a:lvl9pPr>
            </a:lstStyle>
            <a:p xmlns:a="http://schemas.openxmlformats.org/drawingml/2006/main">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ysClr val="windowText" lastClr="000000"/>
                </a:solidFill>
                <a:effectLst/>
                <a:latin typeface="Arial" pitchFamily="34" charset="0"/>
              </a:endParaRPr>
            </a:p>
          </cdr:txBody>
        </cdr:sp>
        <cdr:sp macro="" textlink="">
          <cdr:nvSpPr>
            <cdr:cNvPr id="7" name="Rectangle 6"/>
            <cdr:cNvSpPr>
              <a:spLocks xmlns:a="http://schemas.openxmlformats.org/drawingml/2006/main" noChangeArrowheads="1"/>
            </cdr:cNvSpPr>
          </cdr:nvSpPr>
          <cdr:spPr bwMode="auto">
            <a:xfrm xmlns:a="http://schemas.openxmlformats.org/drawingml/2006/main">
              <a:off x="4" y="-137"/>
              <a:ext cx="18" cy="1"/>
            </a:xfrm>
            <a:prstGeom xmlns:a="http://schemas.openxmlformats.org/drawingml/2006/main" prst="rect">
              <a:avLst/>
            </a:prstGeom>
            <a:noFill xmlns:a="http://schemas.openxmlformats.org/drawingml/2006/main"/>
            <a:ln xmlns:a="http://schemas.openxmlformats.org/drawingml/2006/main" w="12700">
              <a:noFill/>
              <a:miter lim="800000"/>
              <a:headEnd/>
              <a:tailEnd/>
            </a:ln>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ysClr val="windowText" lastClr="000000"/>
                  </a:solidFill>
                  <a:latin typeface="Calibri"/>
                </a:defRPr>
              </a:lvl1pPr>
              <a:lvl2pPr marL="457200" algn="l" defTabSz="914400" rtl="0" eaLnBrk="1" latinLnBrk="0" hangingPunct="1">
                <a:defRPr sz="1800" kern="1200">
                  <a:solidFill>
                    <a:sysClr val="windowText" lastClr="000000"/>
                  </a:solidFill>
                  <a:latin typeface="Calibri"/>
                </a:defRPr>
              </a:lvl2pPr>
              <a:lvl3pPr marL="914400" algn="l" defTabSz="914400" rtl="0" eaLnBrk="1" latinLnBrk="0" hangingPunct="1">
                <a:defRPr sz="1800" kern="1200">
                  <a:solidFill>
                    <a:sysClr val="windowText" lastClr="000000"/>
                  </a:solidFill>
                  <a:latin typeface="Calibri"/>
                </a:defRPr>
              </a:lvl3pPr>
              <a:lvl4pPr marL="1371600" algn="l" defTabSz="914400" rtl="0" eaLnBrk="1" latinLnBrk="0" hangingPunct="1">
                <a:defRPr sz="1800" kern="1200">
                  <a:solidFill>
                    <a:sysClr val="windowText" lastClr="000000"/>
                  </a:solidFill>
                  <a:latin typeface="Calibri"/>
                </a:defRPr>
              </a:lvl4pPr>
              <a:lvl5pPr marL="1828800" algn="l" defTabSz="914400" rtl="0" eaLnBrk="1" latinLnBrk="0" hangingPunct="1">
                <a:defRPr sz="1800" kern="1200">
                  <a:solidFill>
                    <a:sysClr val="windowText" lastClr="000000"/>
                  </a:solidFill>
                  <a:latin typeface="Calibri"/>
                </a:defRPr>
              </a:lvl5pPr>
              <a:lvl6pPr marL="2286000" algn="l" defTabSz="914400" rtl="0" eaLnBrk="1" latinLnBrk="0" hangingPunct="1">
                <a:defRPr sz="1800" kern="1200">
                  <a:solidFill>
                    <a:sysClr val="windowText" lastClr="000000"/>
                  </a:solidFill>
                  <a:latin typeface="Calibri"/>
                </a:defRPr>
              </a:lvl6pPr>
              <a:lvl7pPr marL="2743200" algn="l" defTabSz="914400" rtl="0" eaLnBrk="1" latinLnBrk="0" hangingPunct="1">
                <a:defRPr sz="1800" kern="1200">
                  <a:solidFill>
                    <a:sysClr val="windowText" lastClr="000000"/>
                  </a:solidFill>
                  <a:latin typeface="Calibri"/>
                </a:defRPr>
              </a:lvl7pPr>
              <a:lvl8pPr marL="3200400" algn="l" defTabSz="914400" rtl="0" eaLnBrk="1" latinLnBrk="0" hangingPunct="1">
                <a:defRPr sz="1800" kern="1200">
                  <a:solidFill>
                    <a:sysClr val="windowText" lastClr="000000"/>
                  </a:solidFill>
                  <a:latin typeface="Calibri"/>
                </a:defRPr>
              </a:lvl8pPr>
              <a:lvl9pPr marL="3657600" algn="l" defTabSz="914400" rtl="0" eaLnBrk="1" latinLnBrk="0" hangingPunct="1">
                <a:defRPr sz="1800" kern="1200">
                  <a:solidFill>
                    <a:sysClr val="windowText" lastClr="000000"/>
                  </a:solidFill>
                  <a:latin typeface="Calibri"/>
                </a:defRPr>
              </a:lvl9pPr>
            </a:lstStyle>
            <a:p xmlns:a="http://schemas.openxmlformats.org/drawingml/2006/main">
              <a:endParaRPr lang="en-US" dirty="0"/>
            </a:p>
          </cdr:txBody>
        </cdr:sp>
      </cdr:grpSp>
    </cdr:grp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6964058F-3BD6-4656-87AE-3E0367A76F07}" type="datetimeFigureOut">
              <a:rPr lang="en-US" smtClean="0"/>
              <a:pPr/>
              <a:t>8/30/2012</a:t>
            </a:fld>
            <a:endParaRPr lang="en-US" dirty="0"/>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93D2A0D4-A912-4EBB-9E63-338A2F002C15}" type="slidenum">
              <a:rPr lang="en-US" smtClean="0"/>
              <a:pPr/>
              <a:t>‹#›</a:t>
            </a:fld>
            <a:endParaRPr lang="en-US" dirty="0"/>
          </a:p>
        </p:txBody>
      </p:sp>
    </p:spTree>
    <p:extLst>
      <p:ext uri="{BB962C8B-B14F-4D97-AF65-F5344CB8AC3E}">
        <p14:creationId xmlns:p14="http://schemas.microsoft.com/office/powerpoint/2010/main" val="3608266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2" tIns="46151" rIns="92302" bIns="46151"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2302" tIns="46151" rIns="92302" bIns="46151" rtlCol="0"/>
          <a:lstStyle>
            <a:lvl1pPr algn="r">
              <a:defRPr sz="1200"/>
            </a:lvl1pPr>
          </a:lstStyle>
          <a:p>
            <a:fld id="{18BE00D3-DAE3-411F-944D-2A4ACF5C5924}" type="datetimeFigureOut">
              <a:rPr lang="en-US" smtClean="0"/>
              <a:pPr/>
              <a:t>8/30/2012</a:t>
            </a:fld>
            <a:endParaRPr lang="en-US" dirty="0"/>
          </a:p>
        </p:txBody>
      </p:sp>
      <p:sp>
        <p:nvSpPr>
          <p:cNvPr id="4" name="Slide Image Placeholder 3"/>
          <p:cNvSpPr>
            <a:spLocks noGrp="1" noRot="1" noChangeAspect="1"/>
          </p:cNvSpPr>
          <p:nvPr>
            <p:ph type="sldImg" idx="2"/>
          </p:nvPr>
        </p:nvSpPr>
        <p:spPr>
          <a:xfrm>
            <a:off x="1106488" y="698500"/>
            <a:ext cx="4646612" cy="3486150"/>
          </a:xfrm>
          <a:prstGeom prst="rect">
            <a:avLst/>
          </a:prstGeom>
          <a:noFill/>
          <a:ln w="12700">
            <a:solidFill>
              <a:prstClr val="black"/>
            </a:solidFill>
          </a:ln>
        </p:spPr>
        <p:txBody>
          <a:bodyPr vert="horz" lIns="92302" tIns="46151" rIns="92302" bIns="46151"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2302" tIns="46151" rIns="92302" bIns="4615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2302" tIns="46151" rIns="92302" bIns="4615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2302" tIns="46151" rIns="92302" bIns="46151" rtlCol="0" anchor="b"/>
          <a:lstStyle>
            <a:lvl1pPr algn="r">
              <a:defRPr sz="1200"/>
            </a:lvl1pPr>
          </a:lstStyle>
          <a:p>
            <a:fld id="{F9D409E2-3BFB-4197-8B82-68306D9BD97C}" type="slidenum">
              <a:rPr lang="en-US" smtClean="0"/>
              <a:pPr/>
              <a:t>‹#›</a:t>
            </a:fld>
            <a:endParaRPr lang="en-US" dirty="0"/>
          </a:p>
        </p:txBody>
      </p:sp>
    </p:spTree>
    <p:extLst>
      <p:ext uri="{BB962C8B-B14F-4D97-AF65-F5344CB8AC3E}">
        <p14:creationId xmlns:p14="http://schemas.microsoft.com/office/powerpoint/2010/main" val="338356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F9D409E2-3BFB-4197-8B82-68306D9BD97C}"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F9D409E2-3BFB-4197-8B82-68306D9BD97C}"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F9D409E2-3BFB-4197-8B82-68306D9BD97C}" type="slidenum">
              <a:rPr lang="en-US" smtClean="0"/>
              <a:pPr/>
              <a:t>15</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16</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17</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18</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19</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20</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21</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22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23</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24</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26</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27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08E3D77-962B-4213-B3EE-08DA50E8351C}"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F9D409E2-3BFB-4197-8B82-68306D9BD97C}"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D409E2-3BFB-4197-8B82-68306D9BD97C}"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97624-E192-4EFA-8C75-55AA7D8E6BF2}" type="datetimeFigureOut">
              <a:rPr lang="en-US" smtClean="0"/>
              <a:pPr/>
              <a:t>8/30/2012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C407-2462-4F98-AE9D-7EE6A295E7C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97624-E192-4EFA-8C75-55AA7D8E6BF2}" type="datetimeFigureOut">
              <a:rPr lang="en-US" smtClean="0"/>
              <a:pPr/>
              <a:t>8/30/2012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CC407-2462-4F98-AE9D-7EE6A295E7C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gif"/></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gif"/></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gif"/></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1.gif"/></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1.gif"/></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1.gif"/></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gif"/></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gif"/></Relationships>
</file>

<file path=ppt/slides/_rels/slide2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chart" Target="../charts/chart10.xml"/></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Title 3"/>
          <p:cNvGrpSpPr>
            <a:grpSpLocks noGrp="1"/>
          </p:cNvGrpSpPr>
          <p:nvPr/>
        </p:nvGrpSpPr>
        <p:grpSpPr>
          <a:xfrm>
            <a:off x="685800" y="1675877"/>
            <a:ext cx="7772400" cy="1907111"/>
            <a:chOff x="211138" y="260350"/>
            <a:chExt cx="7369174" cy="552450"/>
          </a:xfrm>
        </p:grpSpPr>
        <p:grpSp>
          <p:nvGrpSpPr>
            <p:cNvPr id="4" name="Group 10"/>
            <p:cNvGrpSpPr>
              <a:grpSpLocks/>
            </p:cNvGrpSpPr>
            <p:nvPr/>
          </p:nvGrpSpPr>
          <p:grpSpPr bwMode="auto">
            <a:xfrm>
              <a:off x="211138" y="260350"/>
              <a:ext cx="7369174" cy="552450"/>
              <a:chOff x="330" y="273"/>
              <a:chExt cx="11586" cy="870"/>
            </a:xfrm>
          </p:grpSpPr>
          <p:sp>
            <p:nvSpPr>
              <p:cNvPr id="7" name="Rectangle 11"/>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fontAlgn="base">
                  <a:spcBef>
                    <a:spcPct val="0"/>
                  </a:spcBef>
                  <a:spcAft>
                    <a:spcPct val="0"/>
                  </a:spcAft>
                </a:pPr>
                <a:r>
                  <a:rPr kumimoji="0" lang="en-US" sz="3200" b="0" i="0" u="none" strike="noStrike" cap="none" normalizeH="0" baseline="0" dirty="0" smtClean="0">
                    <a:ln>
                      <a:noFill/>
                    </a:ln>
                    <a:solidFill>
                      <a:srgbClr val="FFFFFF"/>
                    </a:solidFill>
                    <a:effectLst/>
                    <a:latin typeface="Agency FB" pitchFamily="34" charset="0"/>
                  </a:rPr>
                  <a:t>MPOAC</a:t>
                </a:r>
                <a:r>
                  <a:rPr kumimoji="0" lang="en-US" sz="3200" b="0" i="0" u="none" strike="noStrike" cap="none" normalizeH="0" dirty="0" smtClean="0">
                    <a:ln>
                      <a:noFill/>
                    </a:ln>
                    <a:solidFill>
                      <a:srgbClr val="FFFFFF"/>
                    </a:solidFill>
                    <a:effectLst/>
                    <a:latin typeface="Agency FB" pitchFamily="34" charset="0"/>
                  </a:rPr>
                  <a:t> </a:t>
                </a:r>
                <a:r>
                  <a:rPr lang="en-US" sz="3200" dirty="0" smtClean="0">
                    <a:solidFill>
                      <a:srgbClr val="FFFFFF"/>
                    </a:solidFill>
                    <a:latin typeface="Agency FB" pitchFamily="34" charset="0"/>
                  </a:rPr>
                  <a:t>TRANSPORTATION </a:t>
                </a:r>
                <a:r>
                  <a:rPr kumimoji="0" lang="en-US" sz="3200" b="0" i="0" u="none" strike="noStrike" cap="none" normalizeH="0" baseline="0" dirty="0" smtClean="0">
                    <a:ln>
                      <a:noFill/>
                    </a:ln>
                    <a:solidFill>
                      <a:srgbClr val="FFFFFF"/>
                    </a:solidFill>
                    <a:effectLst/>
                    <a:latin typeface="Agency FB" pitchFamily="34" charset="0"/>
                  </a:rPr>
                  <a:t>REVENUE STUDY </a:t>
                </a:r>
                <a:endParaRPr kumimoji="0" lang="en-US" sz="3200" b="0" i="0" u="none" strike="noStrike" cap="none" normalizeH="0" baseline="0" dirty="0" smtClean="0">
                  <a:ln>
                    <a:noFill/>
                  </a:ln>
                  <a:solidFill>
                    <a:schemeClr val="tx1"/>
                  </a:solidFill>
                  <a:effectLst/>
                  <a:latin typeface="Arial" pitchFamily="34" charset="0"/>
                </a:endParaRPr>
              </a:p>
            </p:txBody>
          </p:sp>
          <p:sp>
            <p:nvSpPr>
              <p:cNvPr id="8" name="Rectangle 12"/>
              <p:cNvSpPr>
                <a:spLocks noChangeArrowheads="1"/>
              </p:cNvSpPr>
              <p:nvPr/>
            </p:nvSpPr>
            <p:spPr bwMode="auto">
              <a:xfrm>
                <a:off x="8849" y="360"/>
                <a:ext cx="3062" cy="720"/>
              </a:xfrm>
              <a:prstGeom prst="rect">
                <a:avLst/>
              </a:prstGeom>
              <a:solidFill>
                <a:srgbClr val="FFFF00"/>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 name="Rectangle 13"/>
              <p:cNvSpPr>
                <a:spLocks noChangeArrowheads="1"/>
              </p:cNvSpPr>
              <p:nvPr/>
            </p:nvSpPr>
            <p:spPr bwMode="auto">
              <a:xfrm>
                <a:off x="330" y="273"/>
                <a:ext cx="11586" cy="870"/>
              </a:xfrm>
              <a:prstGeom prst="rect">
                <a:avLst/>
              </a:prstGeom>
              <a:no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6" name="Picture 5" descr="http://www.mpoac.org/images/header/mpoac_logo.gif"/>
            <p:cNvPicPr/>
            <p:nvPr/>
          </p:nvPicPr>
          <p:blipFill>
            <a:blip r:embed="rId2" cstate="print"/>
            <a:srcRect/>
            <a:stretch>
              <a:fillRect/>
            </a:stretch>
          </p:blipFill>
          <p:spPr bwMode="auto">
            <a:xfrm>
              <a:off x="5629648" y="304649"/>
              <a:ext cx="1947684" cy="485618"/>
            </a:xfrm>
            <a:prstGeom prst="rect">
              <a:avLst/>
            </a:prstGeom>
            <a:noFill/>
            <a:ln w="9525">
              <a:noFill/>
              <a:miter lim="800000"/>
              <a:headEnd/>
              <a:tailEnd/>
            </a:ln>
          </p:spPr>
        </p:pic>
      </p:grpSp>
      <p:sp>
        <p:nvSpPr>
          <p:cNvPr id="3" name="Subtitle 2"/>
          <p:cNvSpPr>
            <a:spLocks noGrp="1"/>
          </p:cNvSpPr>
          <p:nvPr>
            <p:ph type="subTitle" idx="1"/>
          </p:nvPr>
        </p:nvSpPr>
        <p:spPr/>
        <p:txBody>
          <a:bodyPr>
            <a:normAutofit fontScale="40000" lnSpcReduction="20000"/>
          </a:bodyPr>
          <a:lstStyle/>
          <a:p>
            <a:endParaRPr lang="en-US" b="1" dirty="0" smtClean="0"/>
          </a:p>
          <a:p>
            <a:r>
              <a:rPr lang="en-US" sz="5000" b="1" dirty="0" smtClean="0"/>
              <a:t>Prepared for Florida’s Metropolitan Planning Organization Advisory Council by</a:t>
            </a:r>
          </a:p>
          <a:p>
            <a:r>
              <a:rPr lang="en-US" sz="5000" b="1" dirty="0" smtClean="0"/>
              <a:t>Center for Urban Transportation Research</a:t>
            </a:r>
          </a:p>
          <a:p>
            <a:r>
              <a:rPr lang="en-US" sz="5000" b="1" dirty="0" smtClean="0"/>
              <a:t>University of South Florida</a:t>
            </a:r>
          </a:p>
          <a:p>
            <a:r>
              <a:rPr lang="en-US" sz="5000" b="1" dirty="0" smtClean="0"/>
              <a:t>July, 2012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76200" y="274638"/>
            <a:ext cx="8229600" cy="1143000"/>
          </a:xfrm>
        </p:spPr>
        <p:txBody>
          <a:bodyPr>
            <a:normAutofit fontScale="90000"/>
          </a:bodyPr>
          <a:lstStyle/>
          <a:p>
            <a:r>
              <a:rPr lang="en-US" dirty="0" smtClean="0"/>
              <a:t>Highway Travel Trends</a:t>
            </a:r>
            <a:br>
              <a:rPr lang="en-US" dirty="0" smtClean="0"/>
            </a:br>
            <a:endParaRPr lang="en-US" dirty="0"/>
          </a:p>
        </p:txBody>
      </p:sp>
      <p:grpSp>
        <p:nvGrpSpPr>
          <p:cNvPr id="10" name="Group 11"/>
          <p:cNvGrpSpPr/>
          <p:nvPr/>
        </p:nvGrpSpPr>
        <p:grpSpPr>
          <a:xfrm>
            <a:off x="0" y="6477000"/>
            <a:ext cx="4876800" cy="381000"/>
            <a:chOff x="207963" y="282575"/>
            <a:chExt cx="7369175" cy="530225"/>
          </a:xfrm>
        </p:grpSpPr>
        <p:grpSp>
          <p:nvGrpSpPr>
            <p:cNvPr id="12"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graphicFrame>
        <p:nvGraphicFramePr>
          <p:cNvPr id="17" name="Chart 16"/>
          <p:cNvGraphicFramePr>
            <a:graphicFrameLocks noGrp="1"/>
          </p:cNvGraphicFramePr>
          <p:nvPr/>
        </p:nvGraphicFramePr>
        <p:xfrm>
          <a:off x="381001" y="762000"/>
          <a:ext cx="8077200" cy="5715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838200" y="914400"/>
          <a:ext cx="6934200" cy="5562599"/>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8"/>
          <p:cNvSpPr>
            <a:spLocks noGrp="1"/>
          </p:cNvSpPr>
          <p:nvPr>
            <p:ph type="title"/>
          </p:nvPr>
        </p:nvSpPr>
        <p:spPr>
          <a:xfrm>
            <a:off x="0" y="0"/>
            <a:ext cx="8229600" cy="1143000"/>
          </a:xfrm>
        </p:spPr>
        <p:txBody>
          <a:bodyPr/>
          <a:lstStyle/>
          <a:p>
            <a:r>
              <a:rPr lang="en-US" dirty="0" smtClean="0"/>
              <a:t>Fuel Efficiency</a:t>
            </a:r>
            <a:endParaRPr lang="en-US" dirty="0"/>
          </a:p>
        </p:txBody>
      </p:sp>
      <p:grpSp>
        <p:nvGrpSpPr>
          <p:cNvPr id="10" name="Group 11"/>
          <p:cNvGrpSpPr/>
          <p:nvPr/>
        </p:nvGrpSpPr>
        <p:grpSpPr>
          <a:xfrm>
            <a:off x="0" y="6477000"/>
            <a:ext cx="4876800" cy="381000"/>
            <a:chOff x="207963" y="282575"/>
            <a:chExt cx="7369175" cy="530225"/>
          </a:xfrm>
        </p:grpSpPr>
        <p:grpSp>
          <p:nvGrpSpPr>
            <p:cNvPr id="11" name="Group 4"/>
            <p:cNvGrpSpPr>
              <a:grpSpLocks/>
            </p:cNvGrpSpPr>
            <p:nvPr/>
          </p:nvGrpSpPr>
          <p:grpSpPr bwMode="auto">
            <a:xfrm>
              <a:off x="207963" y="282575"/>
              <a:ext cx="7369174" cy="530225"/>
              <a:chOff x="330" y="308"/>
              <a:chExt cx="11586" cy="835"/>
            </a:xfrm>
          </p:grpSpPr>
          <p:sp>
            <p:nvSpPr>
              <p:cNvPr id="13"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4"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2" name="Picture 11"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nvGraphicFramePr>
        <p:xfrm>
          <a:off x="685800" y="990600"/>
          <a:ext cx="7925461" cy="5538005"/>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9"/>
          <p:cNvSpPr>
            <a:spLocks noGrp="1"/>
          </p:cNvSpPr>
          <p:nvPr>
            <p:ph type="title"/>
          </p:nvPr>
        </p:nvSpPr>
        <p:spPr>
          <a:xfrm>
            <a:off x="457200" y="0"/>
            <a:ext cx="8229600" cy="1143000"/>
          </a:xfrm>
        </p:spPr>
        <p:txBody>
          <a:bodyPr/>
          <a:lstStyle/>
          <a:p>
            <a:r>
              <a:rPr lang="en-US" dirty="0" smtClean="0"/>
              <a:t>Inflation Effects</a:t>
            </a:r>
            <a:endParaRPr lang="en-US" dirty="0"/>
          </a:p>
        </p:txBody>
      </p:sp>
      <p:grpSp>
        <p:nvGrpSpPr>
          <p:cNvPr id="11" name="Group 11"/>
          <p:cNvGrpSpPr/>
          <p:nvPr/>
        </p:nvGrpSpPr>
        <p:grpSpPr>
          <a:xfrm>
            <a:off x="0" y="6477000"/>
            <a:ext cx="4876800" cy="381000"/>
            <a:chOff x="207963" y="282575"/>
            <a:chExt cx="7369175" cy="530225"/>
          </a:xfrm>
        </p:grpSpPr>
        <p:grpSp>
          <p:nvGrpSpPr>
            <p:cNvPr id="12"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0"/>
            <a:ext cx="6527950" cy="1060350"/>
          </a:xfrm>
        </p:spPr>
        <p:txBody>
          <a:bodyPr/>
          <a:lstStyle/>
          <a:p>
            <a:r>
              <a:rPr lang="en-US" sz="4400" dirty="0" smtClean="0"/>
              <a:t>Federal Trust Fund Balances</a:t>
            </a:r>
            <a:endParaRPr lang="en-US" sz="4400"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1066800" y="934340"/>
            <a:ext cx="7216698" cy="5395662"/>
          </a:xfrm>
          <a:prstGeom prst="rect">
            <a:avLst/>
          </a:prstGeom>
          <a:noFill/>
          <a:ln w="9525">
            <a:noFill/>
            <a:miter lim="800000"/>
            <a:headEnd/>
            <a:tailEnd/>
          </a:ln>
        </p:spPr>
      </p:pic>
      <p:sp>
        <p:nvSpPr>
          <p:cNvPr id="5" name="TextBox 4"/>
          <p:cNvSpPr txBox="1"/>
          <p:nvPr/>
        </p:nvSpPr>
        <p:spPr>
          <a:xfrm>
            <a:off x="0" y="6356350"/>
            <a:ext cx="4077463" cy="307777"/>
          </a:xfrm>
          <a:prstGeom prst="rect">
            <a:avLst/>
          </a:prstGeom>
          <a:noFill/>
        </p:spPr>
        <p:txBody>
          <a:bodyPr wrap="none" rtlCol="0">
            <a:spAutoFit/>
          </a:bodyPr>
          <a:lstStyle/>
          <a:p>
            <a:r>
              <a:rPr lang="en-US" sz="1400" dirty="0" smtClean="0"/>
              <a:t>Source: USDOT, Federal Highway Administration</a:t>
            </a:r>
            <a:endParaRPr lang="en-US" sz="1400" dirty="0"/>
          </a:p>
        </p:txBody>
      </p:sp>
      <p:grpSp>
        <p:nvGrpSpPr>
          <p:cNvPr id="6" name="Group 11"/>
          <p:cNvGrpSpPr/>
          <p:nvPr/>
        </p:nvGrpSpPr>
        <p:grpSpPr>
          <a:xfrm>
            <a:off x="4114800" y="6324600"/>
            <a:ext cx="4876800" cy="381000"/>
            <a:chOff x="207963" y="282575"/>
            <a:chExt cx="7369175" cy="530225"/>
          </a:xfrm>
        </p:grpSpPr>
        <p:grpSp>
          <p:nvGrpSpPr>
            <p:cNvPr id="7" name="Group 4"/>
            <p:cNvGrpSpPr>
              <a:grpSpLocks/>
            </p:cNvGrpSpPr>
            <p:nvPr/>
          </p:nvGrpSpPr>
          <p:grpSpPr bwMode="auto">
            <a:xfrm>
              <a:off x="207963" y="282575"/>
              <a:ext cx="7369174" cy="530225"/>
              <a:chOff x="330" y="308"/>
              <a:chExt cx="11586" cy="835"/>
            </a:xfrm>
          </p:grpSpPr>
          <p:sp>
            <p:nvSpPr>
              <p:cNvPr id="9"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1"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8" name="Picture 7"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State Of Florida revenue sources</a:t>
            </a:r>
            <a:endParaRPr lang="en-US" dirty="0"/>
          </a:p>
        </p:txBody>
      </p:sp>
      <p:grpSp>
        <p:nvGrpSpPr>
          <p:cNvPr id="3" name="Group 2"/>
          <p:cNvGrpSpPr/>
          <p:nvPr/>
        </p:nvGrpSpPr>
        <p:grpSpPr>
          <a:xfrm>
            <a:off x="685800" y="2057400"/>
            <a:ext cx="7315200" cy="1600200"/>
            <a:chOff x="685800" y="1675877"/>
            <a:chExt cx="7772400" cy="1907111"/>
          </a:xfrm>
        </p:grpSpPr>
        <p:sp>
          <p:nvSpPr>
            <p:cNvPr id="5" name="Rectangle 4"/>
            <p:cNvSpPr>
              <a:spLocks noChangeArrowheads="1"/>
            </p:cNvSpPr>
            <p:nvPr/>
          </p:nvSpPr>
          <p:spPr bwMode="auto">
            <a:xfrm>
              <a:off x="717330" y="1866588"/>
              <a:ext cx="6269709" cy="1578299"/>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fontAlgn="base">
                <a:spcBef>
                  <a:spcPct val="0"/>
                </a:spcBef>
                <a:spcAft>
                  <a:spcPct val="0"/>
                </a:spcAft>
              </a:pPr>
              <a:r>
                <a:rPr kumimoji="0" lang="en-US" sz="3200" b="0" i="0" u="none" strike="noStrike" cap="none" normalizeH="0" baseline="0" dirty="0" smtClean="0">
                  <a:ln>
                    <a:noFill/>
                  </a:ln>
                  <a:solidFill>
                    <a:srgbClr val="FFFFFF"/>
                  </a:solidFill>
                  <a:effectLst/>
                  <a:latin typeface="Agency FB" pitchFamily="34" charset="0"/>
                </a:rPr>
                <a:t>MPOAC</a:t>
              </a:r>
              <a:r>
                <a:rPr kumimoji="0" lang="en-US" sz="3200" b="0" i="0" u="none" strike="noStrike" cap="none" normalizeH="0" dirty="0" smtClean="0">
                  <a:ln>
                    <a:noFill/>
                  </a:ln>
                  <a:solidFill>
                    <a:srgbClr val="FFFFFF"/>
                  </a:solidFill>
                  <a:effectLst/>
                  <a:latin typeface="Agency FB" pitchFamily="34" charset="0"/>
                </a:rPr>
                <a:t> </a:t>
              </a:r>
              <a:r>
                <a:rPr lang="en-US" sz="3200" dirty="0" smtClean="0">
                  <a:solidFill>
                    <a:srgbClr val="FFFFFF"/>
                  </a:solidFill>
                  <a:latin typeface="Agency FB" pitchFamily="34" charset="0"/>
                </a:rPr>
                <a:t>TRANSPORTATION </a:t>
              </a:r>
              <a:r>
                <a:rPr kumimoji="0" lang="en-US" sz="3200" b="0" i="0" u="none" strike="noStrike" cap="none" normalizeH="0" baseline="0" dirty="0" smtClean="0">
                  <a:ln>
                    <a:noFill/>
                  </a:ln>
                  <a:solidFill>
                    <a:srgbClr val="FFFFFF"/>
                  </a:solidFill>
                  <a:effectLst/>
                  <a:latin typeface="Agency FB" pitchFamily="34" charset="0"/>
                </a:rPr>
                <a:t>REVENUE STUDY </a:t>
              </a:r>
              <a:endParaRPr kumimoji="0" lang="en-US" sz="3200" b="0" i="0" u="none" strike="noStrike" cap="none" normalizeH="0" baseline="0" dirty="0" smtClean="0">
                <a:ln>
                  <a:noFill/>
                </a:ln>
                <a:solidFill>
                  <a:schemeClr val="tx1"/>
                </a:solidFill>
                <a:effectLst/>
                <a:latin typeface="Arial" pitchFamily="34" charset="0"/>
              </a:endParaRPr>
            </a:p>
          </p:txBody>
        </p:sp>
        <p:sp>
          <p:nvSpPr>
            <p:cNvPr id="6" name="Rectangle 13"/>
            <p:cNvSpPr>
              <a:spLocks noChangeArrowheads="1"/>
            </p:cNvSpPr>
            <p:nvPr/>
          </p:nvSpPr>
          <p:spPr bwMode="auto">
            <a:xfrm>
              <a:off x="685800" y="1675877"/>
              <a:ext cx="7772400" cy="1907111"/>
            </a:xfrm>
            <a:prstGeom prst="rect">
              <a:avLst/>
            </a:prstGeom>
            <a:no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pic>
          <p:nvPicPr>
            <p:cNvPr id="7" name="Picture 6" descr="http://www.mpoac.org/images/header/mpoac_logo.gif"/>
            <p:cNvPicPr/>
            <p:nvPr/>
          </p:nvPicPr>
          <p:blipFill>
            <a:blip r:embed="rId2" cstate="print"/>
            <a:srcRect/>
            <a:stretch>
              <a:fillRect/>
            </a:stretch>
          </p:blipFill>
          <p:spPr bwMode="auto">
            <a:xfrm>
              <a:off x="6400800" y="1828801"/>
              <a:ext cx="2054257" cy="1676400"/>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838200" y="1066800"/>
          <a:ext cx="7441580" cy="541333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8"/>
          <p:cNvSpPr>
            <a:spLocks noGrp="1"/>
          </p:cNvSpPr>
          <p:nvPr>
            <p:ph type="title"/>
          </p:nvPr>
        </p:nvSpPr>
        <p:spPr>
          <a:xfrm>
            <a:off x="0" y="0"/>
            <a:ext cx="8229600" cy="1143000"/>
          </a:xfrm>
        </p:spPr>
        <p:txBody>
          <a:bodyPr>
            <a:normAutofit fontScale="90000"/>
          </a:bodyPr>
          <a:lstStyle/>
          <a:p>
            <a:r>
              <a:rPr lang="en-US" dirty="0" smtClean="0"/>
              <a:t>State of Florida Transportation</a:t>
            </a:r>
            <a:br>
              <a:rPr lang="en-US" dirty="0" smtClean="0"/>
            </a:br>
            <a:r>
              <a:rPr lang="en-US" dirty="0" smtClean="0"/>
              <a:t> Funds </a:t>
            </a:r>
            <a:endParaRPr lang="en-US" dirty="0"/>
          </a:p>
        </p:txBody>
      </p:sp>
      <p:grpSp>
        <p:nvGrpSpPr>
          <p:cNvPr id="10" name="Group 11"/>
          <p:cNvGrpSpPr/>
          <p:nvPr/>
        </p:nvGrpSpPr>
        <p:grpSpPr>
          <a:xfrm>
            <a:off x="228600" y="6324600"/>
            <a:ext cx="4876800" cy="381000"/>
            <a:chOff x="207963" y="282575"/>
            <a:chExt cx="7369175" cy="530225"/>
          </a:xfrm>
        </p:grpSpPr>
        <p:grpSp>
          <p:nvGrpSpPr>
            <p:cNvPr id="11" name="Group 4"/>
            <p:cNvGrpSpPr>
              <a:grpSpLocks/>
            </p:cNvGrpSpPr>
            <p:nvPr/>
          </p:nvGrpSpPr>
          <p:grpSpPr bwMode="auto">
            <a:xfrm>
              <a:off x="207963" y="282575"/>
              <a:ext cx="7369174" cy="530225"/>
              <a:chOff x="330" y="308"/>
              <a:chExt cx="11586" cy="835"/>
            </a:xfrm>
          </p:grpSpPr>
          <p:sp>
            <p:nvSpPr>
              <p:cNvPr id="13"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4"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2" name="Picture 11"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990600" y="1219200"/>
          <a:ext cx="70866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8"/>
          <p:cNvSpPr>
            <a:spLocks noGrp="1"/>
          </p:cNvSpPr>
          <p:nvPr>
            <p:ph type="title"/>
          </p:nvPr>
        </p:nvSpPr>
        <p:spPr>
          <a:xfrm>
            <a:off x="0" y="0"/>
            <a:ext cx="8229600" cy="1143000"/>
          </a:xfrm>
        </p:spPr>
        <p:txBody>
          <a:bodyPr>
            <a:normAutofit fontScale="90000"/>
          </a:bodyPr>
          <a:lstStyle/>
          <a:p>
            <a:r>
              <a:rPr lang="en-US" dirty="0" smtClean="0"/>
              <a:t>Florida Transportation</a:t>
            </a:r>
            <a:br>
              <a:rPr lang="en-US" dirty="0" smtClean="0"/>
            </a:br>
            <a:r>
              <a:rPr lang="en-US" dirty="0" smtClean="0"/>
              <a:t>Fund Diversion</a:t>
            </a:r>
            <a:endParaRPr lang="en-US" dirty="0"/>
          </a:p>
        </p:txBody>
      </p:sp>
      <p:grpSp>
        <p:nvGrpSpPr>
          <p:cNvPr id="16" name="Group 11"/>
          <p:cNvGrpSpPr/>
          <p:nvPr/>
        </p:nvGrpSpPr>
        <p:grpSpPr>
          <a:xfrm>
            <a:off x="152400" y="6477000"/>
            <a:ext cx="4876800" cy="381000"/>
            <a:chOff x="207963" y="282575"/>
            <a:chExt cx="7369175" cy="530225"/>
          </a:xfrm>
        </p:grpSpPr>
        <p:grpSp>
          <p:nvGrpSpPr>
            <p:cNvPr id="17" name="Group 4"/>
            <p:cNvGrpSpPr>
              <a:grpSpLocks/>
            </p:cNvGrpSpPr>
            <p:nvPr/>
          </p:nvGrpSpPr>
          <p:grpSpPr bwMode="auto">
            <a:xfrm>
              <a:off x="207963" y="282575"/>
              <a:ext cx="7369174" cy="530225"/>
              <a:chOff x="330" y="308"/>
              <a:chExt cx="11586" cy="835"/>
            </a:xfrm>
          </p:grpSpPr>
          <p:sp>
            <p:nvSpPr>
              <p:cNvPr id="19"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20"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1"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8" name="Picture 17"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nvGraphicFramePr>
        <p:xfrm>
          <a:off x="457200" y="1066800"/>
          <a:ext cx="83058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9"/>
          <p:cNvSpPr>
            <a:spLocks noGrp="1"/>
          </p:cNvSpPr>
          <p:nvPr>
            <p:ph type="title"/>
          </p:nvPr>
        </p:nvSpPr>
        <p:spPr>
          <a:xfrm>
            <a:off x="0" y="0"/>
            <a:ext cx="7660888" cy="1143000"/>
          </a:xfrm>
        </p:spPr>
        <p:txBody>
          <a:bodyPr/>
          <a:lstStyle/>
          <a:p>
            <a:r>
              <a:rPr lang="en-US" dirty="0" smtClean="0"/>
              <a:t>State Revenue Forecasts</a:t>
            </a:r>
            <a:endParaRPr lang="en-US" dirty="0"/>
          </a:p>
        </p:txBody>
      </p:sp>
      <p:grpSp>
        <p:nvGrpSpPr>
          <p:cNvPr id="11" name="Group 11"/>
          <p:cNvGrpSpPr/>
          <p:nvPr/>
        </p:nvGrpSpPr>
        <p:grpSpPr>
          <a:xfrm>
            <a:off x="228600" y="6324600"/>
            <a:ext cx="4876800" cy="381000"/>
            <a:chOff x="207963" y="282575"/>
            <a:chExt cx="7369175" cy="530225"/>
          </a:xfrm>
        </p:grpSpPr>
        <p:grpSp>
          <p:nvGrpSpPr>
            <p:cNvPr id="12"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p:cNvGraphicFramePr>
            <a:graphicFrameLocks noGrp="1"/>
          </p:cNvGraphicFramePr>
          <p:nvPr/>
        </p:nvGraphicFramePr>
        <p:xfrm>
          <a:off x="0" y="1143000"/>
          <a:ext cx="7861610" cy="5532863"/>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9"/>
          <p:cNvSpPr>
            <a:spLocks noGrp="1"/>
          </p:cNvSpPr>
          <p:nvPr>
            <p:ph type="title"/>
          </p:nvPr>
        </p:nvSpPr>
        <p:spPr>
          <a:xfrm>
            <a:off x="1219200" y="0"/>
            <a:ext cx="7058722" cy="1143000"/>
          </a:xfrm>
        </p:spPr>
        <p:txBody>
          <a:bodyPr>
            <a:normAutofit fontScale="90000"/>
          </a:bodyPr>
          <a:lstStyle/>
          <a:p>
            <a:r>
              <a:rPr lang="en-US" dirty="0" smtClean="0"/>
              <a:t>State Trust Fund Purchasing</a:t>
            </a:r>
            <a:br>
              <a:rPr lang="en-US" dirty="0" smtClean="0"/>
            </a:br>
            <a:r>
              <a:rPr lang="en-US" dirty="0" smtClean="0"/>
              <a:t> Power </a:t>
            </a:r>
            <a:endParaRPr lang="en-US" dirty="0"/>
          </a:p>
        </p:txBody>
      </p:sp>
      <p:grpSp>
        <p:nvGrpSpPr>
          <p:cNvPr id="12" name="Group 11"/>
          <p:cNvGrpSpPr/>
          <p:nvPr/>
        </p:nvGrpSpPr>
        <p:grpSpPr>
          <a:xfrm>
            <a:off x="228600" y="6324600"/>
            <a:ext cx="4876800" cy="381000"/>
            <a:chOff x="207963" y="282575"/>
            <a:chExt cx="7369175" cy="530225"/>
          </a:xfrm>
        </p:grpSpPr>
        <p:grpSp>
          <p:nvGrpSpPr>
            <p:cNvPr id="13" name="Group 4"/>
            <p:cNvGrpSpPr>
              <a:grpSpLocks/>
            </p:cNvGrpSpPr>
            <p:nvPr/>
          </p:nvGrpSpPr>
          <p:grpSpPr bwMode="auto">
            <a:xfrm>
              <a:off x="207963" y="282575"/>
              <a:ext cx="7369174" cy="530225"/>
              <a:chOff x="330" y="308"/>
              <a:chExt cx="11586" cy="835"/>
            </a:xfrm>
          </p:grpSpPr>
          <p:sp>
            <p:nvSpPr>
              <p:cNvPr id="19"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20"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1"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8" name="Picture 17"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838200" y="304800"/>
          <a:ext cx="7696200" cy="6095999"/>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11"/>
          <p:cNvGrpSpPr/>
          <p:nvPr/>
        </p:nvGrpSpPr>
        <p:grpSpPr>
          <a:xfrm>
            <a:off x="228600" y="6324600"/>
            <a:ext cx="4876800" cy="381000"/>
            <a:chOff x="207963" y="282575"/>
            <a:chExt cx="7369175" cy="530225"/>
          </a:xfrm>
        </p:grpSpPr>
        <p:grpSp>
          <p:nvGrpSpPr>
            <p:cNvPr id="11" name="Group 4"/>
            <p:cNvGrpSpPr>
              <a:grpSpLocks/>
            </p:cNvGrpSpPr>
            <p:nvPr/>
          </p:nvGrpSpPr>
          <p:grpSpPr bwMode="auto">
            <a:xfrm>
              <a:off x="207963" y="282575"/>
              <a:ext cx="7369174" cy="530225"/>
              <a:chOff x="330" y="308"/>
              <a:chExt cx="11586" cy="835"/>
            </a:xfrm>
          </p:grpSpPr>
          <p:sp>
            <p:nvSpPr>
              <p:cNvPr id="13"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4"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2" name="Picture 11"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MPOAC Revenue Study Background</a:t>
            </a:r>
          </a:p>
          <a:p>
            <a:endParaRPr lang="en-US" sz="2400" dirty="0" smtClean="0"/>
          </a:p>
          <a:p>
            <a:r>
              <a:rPr lang="en-US" sz="2400" dirty="0" smtClean="0"/>
              <a:t>Federal Transportation Funding Overview</a:t>
            </a:r>
          </a:p>
          <a:p>
            <a:endParaRPr lang="en-US" sz="2400" dirty="0" smtClean="0"/>
          </a:p>
          <a:p>
            <a:r>
              <a:rPr lang="en-US" sz="2400" dirty="0" smtClean="0"/>
              <a:t>State Transportation Funding Overview</a:t>
            </a:r>
          </a:p>
          <a:p>
            <a:endParaRPr lang="en-US" sz="2400" dirty="0" smtClean="0"/>
          </a:p>
          <a:p>
            <a:r>
              <a:rPr lang="en-US" sz="2400" dirty="0" smtClean="0"/>
              <a:t>MPOAC Funding Recommendations </a:t>
            </a:r>
            <a:endParaRPr lang="en-US" sz="2400" dirty="0"/>
          </a:p>
        </p:txBody>
      </p:sp>
      <p:sp>
        <p:nvSpPr>
          <p:cNvPr id="4" name="Slide Number Placeholder 3"/>
          <p:cNvSpPr>
            <a:spLocks noGrp="1"/>
          </p:cNvSpPr>
          <p:nvPr>
            <p:ph type="sldNum" sz="quarter" idx="12"/>
          </p:nvPr>
        </p:nvSpPr>
        <p:spPr/>
        <p:txBody>
          <a:bodyPr/>
          <a:lstStyle/>
          <a:p>
            <a:fld id="{93EAFDA8-B059-4907-A325-F1439FB4CD10}" type="slidenum">
              <a:rPr lang="en-US" smtClean="0"/>
              <a:pPr/>
              <a:t>2</a:t>
            </a:fld>
            <a:endParaRPr lang="en-US" dirty="0"/>
          </a:p>
        </p:txBody>
      </p:sp>
      <p:sp>
        <p:nvSpPr>
          <p:cNvPr id="2" name="Title 1"/>
          <p:cNvSpPr>
            <a:spLocks noGrp="1"/>
          </p:cNvSpPr>
          <p:nvPr>
            <p:ph type="title"/>
          </p:nvPr>
        </p:nvSpPr>
        <p:spPr/>
        <p:txBody>
          <a:bodyPr>
            <a:normAutofit/>
          </a:bodyPr>
          <a:lstStyle/>
          <a:p>
            <a:r>
              <a:rPr lang="en-US" dirty="0" smtClean="0"/>
              <a:t>Presentation Outline</a:t>
            </a:r>
            <a:endParaRPr lang="en-US" dirty="0"/>
          </a:p>
        </p:txBody>
      </p:sp>
      <p:grpSp>
        <p:nvGrpSpPr>
          <p:cNvPr id="5" name="Group 11"/>
          <p:cNvGrpSpPr/>
          <p:nvPr/>
        </p:nvGrpSpPr>
        <p:grpSpPr>
          <a:xfrm>
            <a:off x="0" y="6477000"/>
            <a:ext cx="4876800" cy="381000"/>
            <a:chOff x="207963" y="282575"/>
            <a:chExt cx="7369175" cy="530225"/>
          </a:xfrm>
        </p:grpSpPr>
        <p:grpSp>
          <p:nvGrpSpPr>
            <p:cNvPr id="6"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3EAFDA8-B059-4907-A325-F1439FB4CD10}" type="slidenum">
              <a:rPr lang="en-US" smtClean="0"/>
              <a:pPr/>
              <a:t>20</a:t>
            </a:fld>
            <a:endParaRPr lang="en-US" dirty="0"/>
          </a:p>
        </p:txBody>
      </p:sp>
      <p:pic>
        <p:nvPicPr>
          <p:cNvPr id="1031" name="Picture 7"/>
          <p:cNvPicPr>
            <a:picLocks noChangeAspect="1" noChangeArrowheads="1"/>
          </p:cNvPicPr>
          <p:nvPr/>
        </p:nvPicPr>
        <p:blipFill>
          <a:blip r:embed="rId3" cstate="print"/>
          <a:srcRect/>
          <a:stretch>
            <a:fillRect/>
          </a:stretch>
        </p:blipFill>
        <p:spPr bwMode="auto">
          <a:xfrm>
            <a:off x="0" y="0"/>
            <a:ext cx="9144000" cy="6330461"/>
          </a:xfrm>
          <a:prstGeom prst="rect">
            <a:avLst/>
          </a:prstGeom>
          <a:noFill/>
          <a:ln w="9525">
            <a:noFill/>
            <a:miter lim="800000"/>
            <a:headEnd/>
            <a:tailEnd/>
          </a:ln>
          <a:effectLst/>
        </p:spPr>
      </p:pic>
      <p:sp>
        <p:nvSpPr>
          <p:cNvPr id="10" name="Rectangle 9"/>
          <p:cNvSpPr/>
          <p:nvPr/>
        </p:nvSpPr>
        <p:spPr>
          <a:xfrm>
            <a:off x="1752600" y="4648200"/>
            <a:ext cx="7391400" cy="838200"/>
          </a:xfrm>
          <a:prstGeom prst="rect">
            <a:avLst/>
          </a:prstGeom>
          <a:solidFill>
            <a:srgbClr val="FFFF00">
              <a:alpha val="26000"/>
            </a:srgbClr>
          </a:solidFill>
          <a:ln w="254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2" name="Group 11"/>
          <p:cNvGrpSpPr/>
          <p:nvPr/>
        </p:nvGrpSpPr>
        <p:grpSpPr>
          <a:xfrm>
            <a:off x="228600" y="6324600"/>
            <a:ext cx="4876800" cy="381000"/>
            <a:chOff x="207963" y="282575"/>
            <a:chExt cx="7369175" cy="530225"/>
          </a:xfrm>
        </p:grpSpPr>
        <p:grpSp>
          <p:nvGrpSpPr>
            <p:cNvPr id="13" name="Group 4"/>
            <p:cNvGrpSpPr>
              <a:grpSpLocks/>
            </p:cNvGrpSpPr>
            <p:nvPr/>
          </p:nvGrpSpPr>
          <p:grpSpPr bwMode="auto">
            <a:xfrm>
              <a:off x="207963" y="282575"/>
              <a:ext cx="7369174" cy="530225"/>
              <a:chOff x="330" y="308"/>
              <a:chExt cx="11586" cy="835"/>
            </a:xfrm>
          </p:grpSpPr>
          <p:sp>
            <p:nvSpPr>
              <p:cNvPr id="19"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20"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1"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8" name="Picture 17" descr="http://www.mpoac.org/images/header/mpoac_logo.gif"/>
            <p:cNvPicPr/>
            <p:nvPr/>
          </p:nvPicPr>
          <p:blipFill>
            <a:blip r:embed="rId4"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3EAFDA8-B059-4907-A325-F1439FB4CD10}" type="slidenum">
              <a:rPr lang="en-US" smtClean="0"/>
              <a:pPr/>
              <a:t>21</a:t>
            </a:fld>
            <a:endParaRPr lang="en-US" dirty="0"/>
          </a:p>
        </p:txBody>
      </p:sp>
      <p:grpSp>
        <p:nvGrpSpPr>
          <p:cNvPr id="10" name="Group 11"/>
          <p:cNvGrpSpPr/>
          <p:nvPr/>
        </p:nvGrpSpPr>
        <p:grpSpPr>
          <a:xfrm>
            <a:off x="0" y="6477000"/>
            <a:ext cx="4876800" cy="381000"/>
            <a:chOff x="207963" y="282575"/>
            <a:chExt cx="7369175" cy="530225"/>
          </a:xfrm>
        </p:grpSpPr>
        <p:grpSp>
          <p:nvGrpSpPr>
            <p:cNvPr id="12" name="Group 4"/>
            <p:cNvGrpSpPr>
              <a:grpSpLocks/>
            </p:cNvGrpSpPr>
            <p:nvPr/>
          </p:nvGrpSpPr>
          <p:grpSpPr bwMode="auto">
            <a:xfrm>
              <a:off x="207963" y="282575"/>
              <a:ext cx="7369174" cy="530225"/>
              <a:chOff x="330" y="308"/>
              <a:chExt cx="11586" cy="835"/>
            </a:xfrm>
          </p:grpSpPr>
          <p:sp>
            <p:nvSpPr>
              <p:cNvPr id="18"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9"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0"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graphicFrame>
        <p:nvGraphicFramePr>
          <p:cNvPr id="14" name="Chart 13"/>
          <p:cNvGraphicFramePr>
            <a:graphicFrameLocks noGrp="1"/>
          </p:cNvGraphicFramePr>
          <p:nvPr/>
        </p:nvGraphicFramePr>
        <p:xfrm>
          <a:off x="239160" y="286785"/>
          <a:ext cx="8665679" cy="628442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Options Analyzed by Type</a:t>
            </a:r>
            <a:endParaRPr lang="en-US" dirty="0"/>
          </a:p>
        </p:txBody>
      </p:sp>
      <p:sp>
        <p:nvSpPr>
          <p:cNvPr id="7" name="Content Placeholder 6"/>
          <p:cNvSpPr>
            <a:spLocks noGrp="1"/>
          </p:cNvSpPr>
          <p:nvPr>
            <p:ph idx="1"/>
          </p:nvPr>
        </p:nvSpPr>
        <p:spPr/>
        <p:txBody>
          <a:bodyPr/>
          <a:lstStyle/>
          <a:p>
            <a:r>
              <a:rPr lang="en-US" dirty="0" smtClean="0"/>
              <a:t>Restoration of funds to State Transportation Trust Fund</a:t>
            </a:r>
          </a:p>
          <a:p>
            <a:r>
              <a:rPr lang="en-US" dirty="0" smtClean="0"/>
              <a:t>Increased flexibility for Local Governments</a:t>
            </a:r>
          </a:p>
          <a:p>
            <a:r>
              <a:rPr lang="en-US" dirty="0" smtClean="0"/>
              <a:t>Protect buying power of existing funds </a:t>
            </a:r>
          </a:p>
          <a:p>
            <a:r>
              <a:rPr lang="en-US" dirty="0" smtClean="0"/>
              <a:t>Recommended uses for new, incremental funds</a:t>
            </a:r>
          </a:p>
          <a:p>
            <a:r>
              <a:rPr lang="en-US" dirty="0" smtClean="0"/>
              <a:t>New/ additional revenue sources</a:t>
            </a:r>
          </a:p>
          <a:p>
            <a:r>
              <a:rPr lang="en-US" dirty="0" smtClean="0"/>
              <a:t>Policy recommendations related to funding</a:t>
            </a:r>
          </a:p>
          <a:p>
            <a:endParaRPr lang="en-US" dirty="0"/>
          </a:p>
        </p:txBody>
      </p:sp>
      <p:grpSp>
        <p:nvGrpSpPr>
          <p:cNvPr id="20" name="Group 11"/>
          <p:cNvGrpSpPr/>
          <p:nvPr/>
        </p:nvGrpSpPr>
        <p:grpSpPr>
          <a:xfrm>
            <a:off x="0" y="6477000"/>
            <a:ext cx="4876800" cy="381000"/>
            <a:chOff x="207963" y="282575"/>
            <a:chExt cx="7369175" cy="530225"/>
          </a:xfrm>
        </p:grpSpPr>
        <p:grpSp>
          <p:nvGrpSpPr>
            <p:cNvPr id="21" name="Group 4"/>
            <p:cNvGrpSpPr>
              <a:grpSpLocks/>
            </p:cNvGrpSpPr>
            <p:nvPr/>
          </p:nvGrpSpPr>
          <p:grpSpPr bwMode="auto">
            <a:xfrm>
              <a:off x="207963" y="282575"/>
              <a:ext cx="7369174" cy="530225"/>
              <a:chOff x="330" y="308"/>
              <a:chExt cx="11586" cy="835"/>
            </a:xfrm>
          </p:grpSpPr>
          <p:sp>
            <p:nvSpPr>
              <p:cNvPr id="23"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24"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5"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22" name="Picture 21"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MPOAC Revenue Study Action </a:t>
            </a:r>
            <a:endParaRPr lang="en-US" dirty="0"/>
          </a:p>
        </p:txBody>
      </p:sp>
      <p:sp>
        <p:nvSpPr>
          <p:cNvPr id="14" name="Content Placeholder 13"/>
          <p:cNvSpPr>
            <a:spLocks noGrp="1"/>
          </p:cNvSpPr>
          <p:nvPr>
            <p:ph idx="1"/>
          </p:nvPr>
        </p:nvSpPr>
        <p:spPr/>
        <p:txBody>
          <a:bodyPr>
            <a:normAutofit/>
          </a:bodyPr>
          <a:lstStyle/>
          <a:p>
            <a:r>
              <a:rPr lang="en-US" dirty="0" smtClean="0"/>
              <a:t>At its April 26, 2012 meeting, the MPOAC  took the following action: </a:t>
            </a:r>
          </a:p>
          <a:p>
            <a:pPr>
              <a:buNone/>
            </a:pPr>
            <a:r>
              <a:rPr lang="en-US" b="1" dirty="0" smtClean="0"/>
              <a:t> </a:t>
            </a:r>
            <a:endParaRPr lang="en-US" dirty="0" smtClean="0"/>
          </a:p>
          <a:p>
            <a:pPr lvl="1"/>
            <a:r>
              <a:rPr lang="en-US" dirty="0" smtClean="0"/>
              <a:t>Transmit to the Legislature / Governor information on the State’s unfunded transportation needs and the 14 options to reduce the funding shortfall.</a:t>
            </a:r>
          </a:p>
          <a:p>
            <a:pPr lvl="1"/>
            <a:r>
              <a:rPr lang="en-US" dirty="0" smtClean="0"/>
              <a:t>Initiate legislative action on the top six revenue options to implement those items. </a:t>
            </a:r>
          </a:p>
          <a:p>
            <a:endParaRPr lang="en-US" dirty="0"/>
          </a:p>
        </p:txBody>
      </p:sp>
      <p:grpSp>
        <p:nvGrpSpPr>
          <p:cNvPr id="12" name="Group 11"/>
          <p:cNvGrpSpPr/>
          <p:nvPr/>
        </p:nvGrpSpPr>
        <p:grpSpPr>
          <a:xfrm>
            <a:off x="0" y="6477000"/>
            <a:ext cx="4876800" cy="381000"/>
            <a:chOff x="207963" y="282575"/>
            <a:chExt cx="7369175" cy="530225"/>
          </a:xfrm>
        </p:grpSpPr>
        <p:grpSp>
          <p:nvGrpSpPr>
            <p:cNvPr id="13" name="Group 4"/>
            <p:cNvGrpSpPr>
              <a:grpSpLocks/>
            </p:cNvGrpSpPr>
            <p:nvPr/>
          </p:nvGrpSpPr>
          <p:grpSpPr bwMode="auto">
            <a:xfrm>
              <a:off x="207963" y="282575"/>
              <a:ext cx="7369174" cy="530225"/>
              <a:chOff x="330" y="308"/>
              <a:chExt cx="11586" cy="835"/>
            </a:xfrm>
          </p:grpSpPr>
          <p:sp>
            <p:nvSpPr>
              <p:cNvPr id="1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5" name="Picture 14"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86800" cy="1143000"/>
          </a:xfrm>
        </p:spPr>
        <p:txBody>
          <a:bodyPr>
            <a:normAutofit/>
          </a:bodyPr>
          <a:lstStyle/>
          <a:p>
            <a:r>
              <a:rPr lang="en-US" sz="3600" dirty="0" smtClean="0"/>
              <a:t>MPOAC Revenue Study Selected Options</a:t>
            </a:r>
            <a:endParaRPr lang="en-US" sz="3600" dirty="0"/>
          </a:p>
        </p:txBody>
      </p:sp>
      <p:grpSp>
        <p:nvGrpSpPr>
          <p:cNvPr id="12" name="Group 11"/>
          <p:cNvGrpSpPr/>
          <p:nvPr/>
        </p:nvGrpSpPr>
        <p:grpSpPr>
          <a:xfrm>
            <a:off x="0" y="6477000"/>
            <a:ext cx="4876800" cy="381000"/>
            <a:chOff x="207963" y="282575"/>
            <a:chExt cx="7369175" cy="530225"/>
          </a:xfrm>
        </p:grpSpPr>
        <p:grpSp>
          <p:nvGrpSpPr>
            <p:cNvPr id="13" name="Group 4"/>
            <p:cNvGrpSpPr>
              <a:grpSpLocks/>
            </p:cNvGrpSpPr>
            <p:nvPr/>
          </p:nvGrpSpPr>
          <p:grpSpPr bwMode="auto">
            <a:xfrm>
              <a:off x="207963" y="282575"/>
              <a:ext cx="7369174" cy="530225"/>
              <a:chOff x="330" y="308"/>
              <a:chExt cx="11586" cy="835"/>
            </a:xfrm>
          </p:grpSpPr>
          <p:sp>
            <p:nvSpPr>
              <p:cNvPr id="15"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4" name="Picture 13"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graphicFrame>
        <p:nvGraphicFramePr>
          <p:cNvPr id="11" name="Content Placeholder 10"/>
          <p:cNvGraphicFramePr>
            <a:graphicFrameLocks noGrp="1"/>
          </p:cNvGraphicFramePr>
          <p:nvPr>
            <p:ph idx="1"/>
          </p:nvPr>
        </p:nvGraphicFramePr>
        <p:xfrm>
          <a:off x="1600200" y="685800"/>
          <a:ext cx="6248401" cy="5756974"/>
        </p:xfrm>
        <a:graphic>
          <a:graphicData uri="http://schemas.openxmlformats.org/drawingml/2006/table">
            <a:tbl>
              <a:tblPr/>
              <a:tblGrid>
                <a:gridCol w="3391633"/>
                <a:gridCol w="1428384"/>
                <a:gridCol w="1428384"/>
              </a:tblGrid>
              <a:tr h="613618">
                <a:tc>
                  <a:txBody>
                    <a:bodyPr/>
                    <a:lstStyle/>
                    <a:p>
                      <a:pPr marL="0" marR="0" algn="ctr">
                        <a:lnSpc>
                          <a:spcPct val="115000"/>
                        </a:lnSpc>
                        <a:spcBef>
                          <a:spcPts val="0"/>
                        </a:spcBef>
                        <a:spcAft>
                          <a:spcPts val="1000"/>
                        </a:spcAft>
                      </a:pPr>
                      <a:r>
                        <a:rPr lang="en-US" sz="1400" b="1" dirty="0">
                          <a:solidFill>
                            <a:srgbClr val="FFFFFF"/>
                          </a:solidFill>
                          <a:latin typeface="Calibri"/>
                          <a:ea typeface="Calibri"/>
                          <a:cs typeface="Times New Roman"/>
                        </a:rPr>
                        <a:t>Revenue Option</a:t>
                      </a:r>
                      <a:endParaRPr lang="en-US" sz="14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gn="ctr">
                        <a:lnSpc>
                          <a:spcPct val="115000"/>
                        </a:lnSpc>
                        <a:spcBef>
                          <a:spcPts val="0"/>
                        </a:spcBef>
                        <a:spcAft>
                          <a:spcPts val="1000"/>
                        </a:spcAft>
                      </a:pPr>
                      <a:r>
                        <a:rPr lang="en-US" sz="1400" b="1" dirty="0">
                          <a:solidFill>
                            <a:srgbClr val="FFFFFF"/>
                          </a:solidFill>
                          <a:latin typeface="Calibri"/>
                          <a:ea typeface="Calibri"/>
                          <a:cs typeface="Times New Roman"/>
                        </a:rPr>
                        <a:t>8 yr Total</a:t>
                      </a:r>
                      <a:endParaRPr lang="en-US" sz="1400" dirty="0">
                        <a:latin typeface="Calibri"/>
                        <a:ea typeface="Calibri"/>
                        <a:cs typeface="Times New Roman"/>
                      </a:endParaRPr>
                    </a:p>
                    <a:p>
                      <a:pPr marL="0" marR="0" algn="ctr">
                        <a:lnSpc>
                          <a:spcPct val="115000"/>
                        </a:lnSpc>
                        <a:spcBef>
                          <a:spcPts val="0"/>
                        </a:spcBef>
                        <a:spcAft>
                          <a:spcPts val="1000"/>
                        </a:spcAft>
                      </a:pPr>
                      <a:r>
                        <a:rPr lang="en-US" sz="1400" b="1" dirty="0">
                          <a:solidFill>
                            <a:srgbClr val="FFFFFF"/>
                          </a:solidFill>
                          <a:latin typeface="Calibri"/>
                          <a:ea typeface="Calibri"/>
                          <a:cs typeface="Times New Roman"/>
                        </a:rPr>
                        <a:t>($millions)</a:t>
                      </a:r>
                      <a:endParaRPr lang="en-US" sz="14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gn="ctr">
                        <a:lnSpc>
                          <a:spcPct val="115000"/>
                        </a:lnSpc>
                        <a:spcBef>
                          <a:spcPts val="0"/>
                        </a:spcBef>
                        <a:spcAft>
                          <a:spcPts val="1000"/>
                        </a:spcAft>
                      </a:pPr>
                      <a:r>
                        <a:rPr lang="en-US" sz="1400" b="1" dirty="0">
                          <a:solidFill>
                            <a:srgbClr val="FFFFFF"/>
                          </a:solidFill>
                          <a:latin typeface="Calibri"/>
                          <a:ea typeface="Calibri"/>
                          <a:cs typeface="Times New Roman"/>
                        </a:rPr>
                        <a:t>Annual Average</a:t>
                      </a:r>
                      <a:endParaRPr lang="en-US" sz="1400" dirty="0">
                        <a:latin typeface="Calibri"/>
                        <a:ea typeface="Calibri"/>
                        <a:cs typeface="Times New Roman"/>
                      </a:endParaRPr>
                    </a:p>
                    <a:p>
                      <a:pPr marL="0" marR="0" algn="ctr">
                        <a:lnSpc>
                          <a:spcPct val="115000"/>
                        </a:lnSpc>
                        <a:spcBef>
                          <a:spcPts val="0"/>
                        </a:spcBef>
                        <a:spcAft>
                          <a:spcPts val="1000"/>
                        </a:spcAft>
                      </a:pPr>
                      <a:r>
                        <a:rPr lang="en-US" sz="1400" b="1" dirty="0">
                          <a:solidFill>
                            <a:srgbClr val="FFFFFF"/>
                          </a:solidFill>
                          <a:latin typeface="Calibri"/>
                          <a:ea typeface="Calibri"/>
                          <a:cs typeface="Times New Roman"/>
                        </a:rPr>
                        <a:t>($millions)</a:t>
                      </a:r>
                      <a:endParaRPr lang="en-US" sz="14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r>
              <a:tr h="342116">
                <a:tc>
                  <a:txBody>
                    <a:bodyPr/>
                    <a:lstStyle/>
                    <a:p>
                      <a:pPr marL="0" marR="0">
                        <a:lnSpc>
                          <a:spcPct val="115000"/>
                        </a:lnSpc>
                        <a:spcBef>
                          <a:spcPts val="0"/>
                        </a:spcBef>
                        <a:spcAft>
                          <a:spcPts val="1000"/>
                        </a:spcAft>
                      </a:pPr>
                      <a:r>
                        <a:rPr lang="en-US" sz="1200" b="1" dirty="0">
                          <a:latin typeface="Calibri"/>
                          <a:ea typeface="Calibri"/>
                          <a:cs typeface="Times New Roman"/>
                        </a:rPr>
                        <a:t>Index All Fuel Taxes not Currently Indexed - </a:t>
                      </a:r>
                      <a:r>
                        <a:rPr lang="en-US" sz="1200" i="1" dirty="0">
                          <a:latin typeface="Calibri"/>
                          <a:ea typeface="Calibri"/>
                          <a:cs typeface="Times New Roman"/>
                        </a:rPr>
                        <a:t>Local</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918</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115</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r>
              <a:tr h="342116">
                <a:tc>
                  <a:txBody>
                    <a:bodyPr/>
                    <a:lstStyle/>
                    <a:p>
                      <a:pPr marL="0" marR="0">
                        <a:lnSpc>
                          <a:spcPct val="115000"/>
                        </a:lnSpc>
                        <a:spcBef>
                          <a:spcPts val="0"/>
                        </a:spcBef>
                        <a:spcAft>
                          <a:spcPts val="1000"/>
                        </a:spcAft>
                      </a:pPr>
                      <a:r>
                        <a:rPr lang="en-US" sz="1200" b="1" dirty="0">
                          <a:latin typeface="Calibri"/>
                          <a:ea typeface="Calibri"/>
                          <a:cs typeface="Times New Roman"/>
                        </a:rPr>
                        <a:t>1 Cent Municipal Optional Sales Tax- </a:t>
                      </a:r>
                      <a:r>
                        <a:rPr lang="en-US" sz="1200" i="1" dirty="0">
                          <a:latin typeface="Calibri"/>
                          <a:ea typeface="Calibri"/>
                          <a:cs typeface="Times New Roman"/>
                        </a:rPr>
                        <a:t>Local</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6,637</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830</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r>
              <a:tr h="420056">
                <a:tc>
                  <a:txBody>
                    <a:bodyPr/>
                    <a:lstStyle/>
                    <a:p>
                      <a:pPr marL="0" marR="0">
                        <a:lnSpc>
                          <a:spcPct val="115000"/>
                        </a:lnSpc>
                        <a:spcBef>
                          <a:spcPts val="0"/>
                        </a:spcBef>
                        <a:spcAft>
                          <a:spcPts val="1000"/>
                        </a:spcAft>
                      </a:pPr>
                      <a:r>
                        <a:rPr lang="en-US" sz="1200" b="1" dirty="0">
                          <a:latin typeface="Calibri"/>
                          <a:ea typeface="Calibri"/>
                          <a:cs typeface="Times New Roman"/>
                        </a:rPr>
                        <a:t>2 Cent Fuel Tax Increase per Year – 5 Years     </a:t>
                      </a:r>
                      <a:r>
                        <a:rPr lang="en-US" sz="1200" b="1" dirty="0" smtClean="0">
                          <a:latin typeface="Calibri"/>
                          <a:ea typeface="Calibri"/>
                          <a:cs typeface="Times New Roman"/>
                        </a:rPr>
                        <a:t>             </a:t>
                      </a:r>
                      <a:r>
                        <a:rPr lang="en-US" sz="1200" b="1" dirty="0">
                          <a:latin typeface="Calibri"/>
                          <a:ea typeface="Calibri"/>
                          <a:cs typeface="Times New Roman"/>
                        </a:rPr>
                        <a:t>(10 cents) Indexed - </a:t>
                      </a:r>
                      <a:r>
                        <a:rPr lang="en-US" sz="1200" i="1" dirty="0">
                          <a:latin typeface="Calibri"/>
                          <a:ea typeface="Calibri"/>
                          <a:cs typeface="Times New Roman"/>
                        </a:rPr>
                        <a:t>State </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6,424</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803</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r>
              <a:tr h="342116">
                <a:tc>
                  <a:txBody>
                    <a:bodyPr/>
                    <a:lstStyle/>
                    <a:p>
                      <a:pPr marL="0" marR="0">
                        <a:lnSpc>
                          <a:spcPct val="115000"/>
                        </a:lnSpc>
                        <a:spcBef>
                          <a:spcPts val="0"/>
                        </a:spcBef>
                        <a:spcAft>
                          <a:spcPts val="1000"/>
                        </a:spcAft>
                      </a:pPr>
                      <a:r>
                        <a:rPr lang="en-US" sz="1200" b="1" dirty="0">
                          <a:latin typeface="Calibri"/>
                          <a:ea typeface="Calibri"/>
                          <a:cs typeface="Times New Roman"/>
                        </a:rPr>
                        <a:t> VMT Study</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_</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_</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r>
              <a:tr h="342116">
                <a:tc>
                  <a:txBody>
                    <a:bodyPr/>
                    <a:lstStyle/>
                    <a:p>
                      <a:pPr marL="0" marR="0">
                        <a:lnSpc>
                          <a:spcPct val="115000"/>
                        </a:lnSpc>
                        <a:spcBef>
                          <a:spcPts val="0"/>
                        </a:spcBef>
                        <a:spcAft>
                          <a:spcPts val="1000"/>
                        </a:spcAft>
                      </a:pPr>
                      <a:r>
                        <a:rPr lang="en-US" sz="1200" b="1" dirty="0">
                          <a:latin typeface="Calibri"/>
                          <a:ea typeface="Calibri"/>
                          <a:cs typeface="Times New Roman"/>
                        </a:rPr>
                        <a:t>5 Cent Local Diesel Tax - </a:t>
                      </a:r>
                      <a:r>
                        <a:rPr lang="en-US" sz="1200" i="1" dirty="0">
                          <a:latin typeface="Calibri"/>
                          <a:ea typeface="Calibri"/>
                          <a:cs typeface="Times New Roman"/>
                        </a:rPr>
                        <a:t>Local</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576</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72</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3E2"/>
                    </a:solidFill>
                  </a:tcPr>
                </a:tc>
              </a:tr>
              <a:tr h="420056">
                <a:tc>
                  <a:txBody>
                    <a:bodyPr/>
                    <a:lstStyle/>
                    <a:p>
                      <a:pPr marL="0" marR="0">
                        <a:lnSpc>
                          <a:spcPct val="115000"/>
                        </a:lnSpc>
                        <a:spcBef>
                          <a:spcPts val="0"/>
                        </a:spcBef>
                        <a:spcAft>
                          <a:spcPts val="1000"/>
                        </a:spcAft>
                      </a:pPr>
                      <a:r>
                        <a:rPr lang="en-US" sz="1200" b="1" dirty="0">
                          <a:latin typeface="Calibri"/>
                          <a:ea typeface="Calibri"/>
                          <a:cs typeface="Times New Roman"/>
                        </a:rPr>
                        <a:t> Return MVL, Reg., Title increases to STTF        </a:t>
                      </a:r>
                      <a:r>
                        <a:rPr lang="en-US" sz="1200" i="1" dirty="0">
                          <a:latin typeface="Calibri"/>
                          <a:ea typeface="Calibri"/>
                          <a:cs typeface="Times New Roman"/>
                        </a:rPr>
                        <a:t>(From GR to STTF)</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3,301</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marL="0" marR="0" algn="ctr">
                        <a:lnSpc>
                          <a:spcPct val="115000"/>
                        </a:lnSpc>
                        <a:spcBef>
                          <a:spcPts val="0"/>
                        </a:spcBef>
                        <a:spcAft>
                          <a:spcPts val="1000"/>
                        </a:spcAft>
                      </a:pPr>
                      <a:r>
                        <a:rPr lang="en-US" sz="1200" b="1" dirty="0">
                          <a:latin typeface="Calibri"/>
                          <a:ea typeface="Calibri"/>
                          <a:cs typeface="Times New Roman"/>
                        </a:rPr>
                        <a:t>413</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420056">
                <a:tc>
                  <a:txBody>
                    <a:bodyPr/>
                    <a:lstStyle/>
                    <a:p>
                      <a:pPr marL="0" marR="0">
                        <a:lnSpc>
                          <a:spcPct val="115000"/>
                        </a:lnSpc>
                        <a:spcBef>
                          <a:spcPts val="0"/>
                        </a:spcBef>
                        <a:spcAft>
                          <a:spcPts val="1000"/>
                        </a:spcAft>
                      </a:pPr>
                      <a:r>
                        <a:rPr lang="en-US" sz="1200" dirty="0">
                          <a:latin typeface="Calibri"/>
                          <a:ea typeface="Calibri"/>
                          <a:cs typeface="Times New Roman"/>
                        </a:rPr>
                        <a:t>State Sales Tax@ 6% in Lieu of Fuel Taxes, w/ floor   </a:t>
                      </a:r>
                      <a:r>
                        <a:rPr lang="en-US" sz="1200" i="1" dirty="0">
                          <a:latin typeface="Calibri"/>
                          <a:ea typeface="Calibri"/>
                          <a:cs typeface="Times New Roman"/>
                        </a:rPr>
                        <a:t>State</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1,087</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136</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342116">
                <a:tc>
                  <a:txBody>
                    <a:bodyPr/>
                    <a:lstStyle/>
                    <a:p>
                      <a:pPr marL="0" marR="0">
                        <a:lnSpc>
                          <a:spcPct val="115000"/>
                        </a:lnSpc>
                        <a:spcBef>
                          <a:spcPts val="0"/>
                        </a:spcBef>
                        <a:spcAft>
                          <a:spcPts val="1000"/>
                        </a:spcAft>
                      </a:pPr>
                      <a:r>
                        <a:rPr lang="en-US" sz="1200" dirty="0">
                          <a:latin typeface="Calibri"/>
                          <a:ea typeface="Calibri"/>
                          <a:cs typeface="Times New Roman"/>
                        </a:rPr>
                        <a:t>Toll Rate Making</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_</a:t>
                      </a:r>
                    </a:p>
                  </a:txBody>
                  <a:tcPr marL="7118" marR="7118" marT="7118"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_</a:t>
                      </a:r>
                    </a:p>
                  </a:txBody>
                  <a:tcPr marL="7118" marR="7118" marT="7118"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342116">
                <a:tc>
                  <a:txBody>
                    <a:bodyPr/>
                    <a:lstStyle/>
                    <a:p>
                      <a:pPr marL="0" marR="0">
                        <a:lnSpc>
                          <a:spcPct val="115000"/>
                        </a:lnSpc>
                        <a:spcBef>
                          <a:spcPts val="0"/>
                        </a:spcBef>
                        <a:spcAft>
                          <a:spcPts val="1000"/>
                        </a:spcAft>
                      </a:pPr>
                      <a:r>
                        <a:rPr lang="en-US" sz="1200" dirty="0">
                          <a:latin typeface="Calibri"/>
                          <a:ea typeface="Calibri"/>
                          <a:cs typeface="Times New Roman"/>
                        </a:rPr>
                        <a:t>Regional Trans Financing Authority  @ $100mill/ yr</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3,200</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400</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420056">
                <a:tc>
                  <a:txBody>
                    <a:bodyPr/>
                    <a:lstStyle/>
                    <a:p>
                      <a:pPr marL="0" marR="0">
                        <a:lnSpc>
                          <a:spcPct val="115000"/>
                        </a:lnSpc>
                        <a:spcBef>
                          <a:spcPts val="0"/>
                        </a:spcBef>
                        <a:spcAft>
                          <a:spcPts val="1000"/>
                        </a:spcAft>
                      </a:pPr>
                      <a:r>
                        <a:rPr lang="en-US" sz="1200" dirty="0">
                          <a:latin typeface="Calibri"/>
                          <a:ea typeface="Calibri"/>
                          <a:cs typeface="Times New Roman"/>
                        </a:rPr>
                        <a:t>Sales Tax on Motor Vehicle Parts &amp; Services     (From GR to STTF)</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5,331</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666</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342116">
                <a:tc>
                  <a:txBody>
                    <a:bodyPr/>
                    <a:lstStyle/>
                    <a:p>
                      <a:pPr marL="0" marR="0">
                        <a:lnSpc>
                          <a:spcPct val="115000"/>
                        </a:lnSpc>
                        <a:spcBef>
                          <a:spcPts val="0"/>
                        </a:spcBef>
                        <a:spcAft>
                          <a:spcPts val="1000"/>
                        </a:spcAft>
                      </a:pPr>
                      <a:r>
                        <a:rPr lang="en-US" sz="1200" dirty="0">
                          <a:latin typeface="Calibri"/>
                          <a:ea typeface="Calibri"/>
                          <a:cs typeface="Times New Roman"/>
                        </a:rPr>
                        <a:t>Sales Tax BEV to STTF (From GR to STTF) </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73</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9</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342116">
                <a:tc>
                  <a:txBody>
                    <a:bodyPr/>
                    <a:lstStyle/>
                    <a:p>
                      <a:pPr marL="0" marR="0">
                        <a:lnSpc>
                          <a:spcPct val="115000"/>
                        </a:lnSpc>
                        <a:spcBef>
                          <a:spcPts val="0"/>
                        </a:spcBef>
                        <a:spcAft>
                          <a:spcPts val="1000"/>
                        </a:spcAft>
                      </a:pPr>
                      <a:r>
                        <a:rPr lang="en-US" sz="1200" dirty="0">
                          <a:latin typeface="Calibri"/>
                          <a:ea typeface="Calibri"/>
                          <a:cs typeface="Times New Roman"/>
                        </a:rPr>
                        <a:t>County $10 Reg. Fee -  </a:t>
                      </a:r>
                      <a:r>
                        <a:rPr lang="en-US" sz="1200" i="1" dirty="0">
                          <a:latin typeface="Calibri"/>
                          <a:ea typeface="Calibri"/>
                          <a:cs typeface="Times New Roman"/>
                        </a:rPr>
                        <a:t>Local</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1,242</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155</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342116">
                <a:tc>
                  <a:txBody>
                    <a:bodyPr/>
                    <a:lstStyle/>
                    <a:p>
                      <a:pPr marL="0" marR="0">
                        <a:lnSpc>
                          <a:spcPct val="115000"/>
                        </a:lnSpc>
                        <a:spcBef>
                          <a:spcPts val="0"/>
                        </a:spcBef>
                        <a:spcAft>
                          <a:spcPts val="1000"/>
                        </a:spcAft>
                      </a:pPr>
                      <a:r>
                        <a:rPr lang="es-ES" sz="1200" dirty="0">
                          <a:latin typeface="Calibri"/>
                          <a:ea typeface="Calibri"/>
                          <a:cs typeface="Times New Roman"/>
                        </a:rPr>
                        <a:t>Alt. Fuel </a:t>
                      </a:r>
                      <a:r>
                        <a:rPr lang="en-US" sz="1200" dirty="0">
                          <a:latin typeface="Calibri"/>
                          <a:ea typeface="Calibri"/>
                          <a:cs typeface="Times New Roman"/>
                        </a:rPr>
                        <a:t>Decal Expansion - </a:t>
                      </a:r>
                      <a:r>
                        <a:rPr lang="en-US" sz="1200" i="1" dirty="0">
                          <a:latin typeface="Calibri"/>
                          <a:ea typeface="Calibri"/>
                          <a:cs typeface="Times New Roman"/>
                        </a:rPr>
                        <a:t>State</a:t>
                      </a:r>
                      <a:endParaRPr lang="en-US" sz="1200" dirty="0">
                        <a:latin typeface="Calibri"/>
                        <a:ea typeface="Calibri"/>
                        <a:cs typeface="Times New Roman"/>
                      </a:endParaRP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204</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26</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342116">
                <a:tc>
                  <a:txBody>
                    <a:bodyPr/>
                    <a:lstStyle/>
                    <a:p>
                      <a:pPr marL="0" marR="0">
                        <a:lnSpc>
                          <a:spcPct val="115000"/>
                        </a:lnSpc>
                        <a:spcBef>
                          <a:spcPts val="0"/>
                        </a:spcBef>
                        <a:spcAft>
                          <a:spcPts val="1000"/>
                        </a:spcAft>
                      </a:pPr>
                      <a:r>
                        <a:rPr lang="en-US" sz="1200" dirty="0">
                          <a:latin typeface="Calibri"/>
                          <a:ea typeface="Calibri"/>
                          <a:cs typeface="Times New Roman"/>
                        </a:rPr>
                        <a:t>$100 mill in New Toll Projects</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2,450</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1000"/>
                        </a:spcAft>
                      </a:pPr>
                      <a:r>
                        <a:rPr lang="en-US" sz="1200" dirty="0">
                          <a:latin typeface="Calibri"/>
                          <a:ea typeface="Calibri"/>
                          <a:cs typeface="Times New Roman"/>
                        </a:rPr>
                        <a:t>306</a:t>
                      </a:r>
                    </a:p>
                  </a:txBody>
                  <a:tcPr marL="7118" marR="7118" marT="71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6 Revenue Options </a:t>
            </a:r>
            <a:endParaRPr lang="en-US" dirty="0"/>
          </a:p>
        </p:txBody>
      </p:sp>
      <p:sp>
        <p:nvSpPr>
          <p:cNvPr id="3" name="Content Placeholder 2"/>
          <p:cNvSpPr>
            <a:spLocks noGrp="1"/>
          </p:cNvSpPr>
          <p:nvPr>
            <p:ph idx="1"/>
          </p:nvPr>
        </p:nvSpPr>
        <p:spPr/>
        <p:txBody>
          <a:bodyPr>
            <a:normAutofit fontScale="40000" lnSpcReduction="20000"/>
          </a:bodyPr>
          <a:lstStyle/>
          <a:p>
            <a:pPr algn="just"/>
            <a:r>
              <a:rPr lang="en-US" b="1" dirty="0" smtClean="0"/>
              <a:t>Index All Fuel Taxes not Currently Indexed </a:t>
            </a:r>
          </a:p>
          <a:p>
            <a:pPr algn="just">
              <a:buNone/>
            </a:pPr>
            <a:r>
              <a:rPr lang="en-US" dirty="0" smtClean="0"/>
              <a:t>	In addition to the State taxes mentioned above, there are several different local option taxes levied on a per gallon basis in addition to the Constitutional Fuel Tax (2 cents per gallon), County Fuel Tax (1 cent per gallon) and the Municipal Fuel Tax (1 cent per gallon). The Constitutional, County and Municipal taxes are collected by the State for distribution to local governments. None of these or the local option fuel tax is indexed to the CPI. This option would index them on the same basis as the State Fuel Sales Tax and the SCETS, providing local governments with the same inflation hedge enjoyed by the STTF and generating approximately $115 million annually for investment in transportation infrastructure. Some of these user fees have not been adjusted since the 1940s.</a:t>
            </a:r>
          </a:p>
          <a:p>
            <a:pPr algn="just">
              <a:buNone/>
            </a:pPr>
            <a:endParaRPr lang="en-US" dirty="0" smtClean="0"/>
          </a:p>
          <a:p>
            <a:pPr algn="just"/>
            <a:r>
              <a:rPr lang="en-US" b="1" dirty="0" smtClean="0"/>
              <a:t> One Cent Municipal Optional Sales Tax</a:t>
            </a:r>
          </a:p>
          <a:p>
            <a:pPr algn="just">
              <a:buNone/>
            </a:pPr>
            <a:r>
              <a:rPr lang="en-US" dirty="0" smtClean="0"/>
              <a:t>	Under current Florida Statute, Charter Counties and those included in a Regional Transportation Authority district may elect to impose up to a one percent sales tax on items up to $5,000 with revenues available for transportation uses. This option would extend that flexibility to cities with a population of 150,000 or more, but could not be duplicative of any County transportation sales tax. For example, today Miami‐Dade County voters approved a one‐half percent sales tax. If the City of Miami wanted to put this in place, it would be limited to an additional one‐half percent. In counties without a city with a population of 150,000, the option would be available to the largest municipality in that county based on the latest available census. If fully implemented, it could generate approximately $830 million to cities in total.</a:t>
            </a:r>
          </a:p>
          <a:p>
            <a:pPr algn="just">
              <a:buNone/>
            </a:pPr>
            <a:endParaRPr lang="en-US" dirty="0" smtClean="0"/>
          </a:p>
          <a:p>
            <a:r>
              <a:rPr lang="en-US" b="1" dirty="0" smtClean="0"/>
              <a:t> Two Cent Fuel Tax Increase per Year – 5 Years (10 cents) Indexed for Inflation</a:t>
            </a:r>
          </a:p>
          <a:p>
            <a:pPr algn="just">
              <a:buNone/>
            </a:pPr>
            <a:r>
              <a:rPr lang="en-US" dirty="0" smtClean="0"/>
              <a:t>	Implementation would raise the State Highway Fuels Sales Tax from the current rate of 12.6 cents per gallon by 2 cents per year for the next five for a total 10 cent increase. This tax is currently adjusted annually by the Consumer Price Index (CPI) as is the State Comprehensive Enhanced Transportation System (SCETS) Tax which is currently at 6.9 cents per gallon. Additional forecast revenues of approximately $183 million in 2013 growing to $1.17 billion by 2020 for the State Transportation Trust Fund (STTF).</a:t>
            </a:r>
          </a:p>
          <a:p>
            <a:pPr algn="just">
              <a:buNone/>
            </a:pPr>
            <a:endParaRPr lang="en-US" dirty="0" smtClean="0"/>
          </a:p>
        </p:txBody>
      </p:sp>
      <p:grpSp>
        <p:nvGrpSpPr>
          <p:cNvPr id="10" name="Group 11"/>
          <p:cNvGrpSpPr/>
          <p:nvPr/>
        </p:nvGrpSpPr>
        <p:grpSpPr>
          <a:xfrm>
            <a:off x="0" y="6477000"/>
            <a:ext cx="4876800" cy="381000"/>
            <a:chOff x="207963" y="282575"/>
            <a:chExt cx="7369175" cy="530225"/>
          </a:xfrm>
        </p:grpSpPr>
        <p:grpSp>
          <p:nvGrpSpPr>
            <p:cNvPr id="11" name="Group 4"/>
            <p:cNvGrpSpPr>
              <a:grpSpLocks/>
            </p:cNvGrpSpPr>
            <p:nvPr/>
          </p:nvGrpSpPr>
          <p:grpSpPr bwMode="auto">
            <a:xfrm>
              <a:off x="207963" y="282575"/>
              <a:ext cx="7369174" cy="530225"/>
              <a:chOff x="330" y="308"/>
              <a:chExt cx="11586" cy="835"/>
            </a:xfrm>
          </p:grpSpPr>
          <p:sp>
            <p:nvSpPr>
              <p:cNvPr id="13"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4"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2" name="Picture 11" descr="http://www.mpoac.org/images/header/mpoac_logo.gif"/>
            <p:cNvPicPr/>
            <p:nvPr/>
          </p:nvPicPr>
          <p:blipFill>
            <a:blip r:embed="rId2"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Top 6 Revenue Options</a:t>
            </a:r>
            <a:endParaRPr lang="en-US" dirty="0"/>
          </a:p>
        </p:txBody>
      </p:sp>
      <p:sp>
        <p:nvSpPr>
          <p:cNvPr id="3" name="Content Placeholder 2"/>
          <p:cNvSpPr>
            <a:spLocks noGrp="1"/>
          </p:cNvSpPr>
          <p:nvPr>
            <p:ph idx="1"/>
          </p:nvPr>
        </p:nvSpPr>
        <p:spPr>
          <a:xfrm>
            <a:off x="533400" y="838200"/>
            <a:ext cx="8229600" cy="4525963"/>
          </a:xfrm>
        </p:spPr>
        <p:txBody>
          <a:bodyPr>
            <a:normAutofit fontScale="25000" lnSpcReduction="20000"/>
          </a:bodyPr>
          <a:lstStyle/>
          <a:p>
            <a:r>
              <a:rPr lang="en-US" sz="5200" b="1" dirty="0" smtClean="0"/>
              <a:t> Vehicle Miles Traveled Study (VMT)</a:t>
            </a:r>
          </a:p>
          <a:p>
            <a:pPr algn="just">
              <a:buNone/>
            </a:pPr>
            <a:r>
              <a:rPr lang="en-US" sz="5200" dirty="0" smtClean="0"/>
              <a:t>	This recommendation is to have the Legislature commission and fund an extensive effort to deal with the systemic issues of fuel taxes becoming less sustainable as a primary surrogate for a transportation user fee. While fuel taxes served as an adequate substitute for a true user fee for decades, significant increases in mandated vehicle fuel efficiency and the introduction of all electric and plug‐in hybrid vehicles are eroding transportation revenues. It is recognized that there are significant concerns over the concept of charging users of the highway system based on each mile traveled. These include privacy of citizens, the cost of implementing such a system, and institutional issues associated with revenue sharing. This effort is intended to address these issues at a minimum, deploy a demonstration of the concept and develop a business plan and implementation roadmap to move Florida to a VMT‐based system.</a:t>
            </a:r>
          </a:p>
          <a:p>
            <a:pPr algn="just">
              <a:buNone/>
            </a:pPr>
            <a:endParaRPr lang="en-US" sz="5200" dirty="0" smtClean="0"/>
          </a:p>
          <a:p>
            <a:pPr algn="just"/>
            <a:r>
              <a:rPr lang="en-US" sz="5200" b="1" dirty="0" smtClean="0"/>
              <a:t>Five Cent Local Diesel Tax</a:t>
            </a:r>
          </a:p>
          <a:p>
            <a:pPr algn="just">
              <a:buNone/>
            </a:pPr>
            <a:r>
              <a:rPr lang="en-US" sz="5200" dirty="0" smtClean="0"/>
              <a:t>	Local option tax rates are fixed in State Law to provide diesel fuel tax rate consistency among counties for purposes of administering the provisions of the International Fuel Tax Agreement. The local option diesel tax rate is currently 7 cents per gallon, while the statewide average for local option gasoline taxes has risen to 9.6 cents per gallon. There has long been recognition that a higher per gallon rate on diesel fuel is appropriate, as the major users of the fuel are heavy trucks. For example, the federal gasoline tax is 18.4 cents per gallon and 24.4 cents for diesel because of the distinction of the demands that are placed on the highway system by heavy trucks and light duty vehicles. This option would establish an  additional five cent diesel fuel tax in each county, and the revenues would be required to be expended on projects that serve or enhance commercial highway traffic. This dedicated local source of funding could be used to encourage economic development and improve existing commercial operations. It is estimated to generate about $72 million per year to Florida’s counties.</a:t>
            </a:r>
          </a:p>
          <a:p>
            <a:pPr algn="just">
              <a:buNone/>
            </a:pPr>
            <a:endParaRPr lang="en-US" sz="5200" dirty="0" smtClean="0"/>
          </a:p>
          <a:p>
            <a:pPr algn="just"/>
            <a:r>
              <a:rPr lang="en-US" sz="5200" b="1" dirty="0" smtClean="0"/>
              <a:t> Return Motor Vehicle License, Registration and Titling Fee Increases to the State Transportation Trust Fund</a:t>
            </a:r>
          </a:p>
          <a:p>
            <a:pPr algn="just">
              <a:buNone/>
            </a:pPr>
            <a:r>
              <a:rPr lang="en-US" sz="5200" dirty="0" smtClean="0"/>
              <a:t>	This recommendation would redirect the increases in the fees that were enacted in 2009 from the State General Revenue Fund to the STTF. These fees have historically been dedicated to the transportation system as a method to further the concept of user fees supporting the transportation system. After a 20 year hiatus of fee adjustments (30 years for registration fees), they were raised in 2009 with the incremental revenue being used to help solve the general budget crisis due to the economic recession. With increasing pressures on transportation funding sources coupled with growing needs, action was taken in the 2012 session of the Florida Legislature to restore a portion of these traditional STTF funds. While the most Title Fees will be remitted to the STTF yielding about $200 million per year, the Motor Vehicle License Fee and Surcharge increases along with the Initial Registration Fee increase are recommended to be returned as well. The annual estimated revenue impact to the STTF is $413 million.</a:t>
            </a:r>
          </a:p>
        </p:txBody>
      </p:sp>
      <p:grpSp>
        <p:nvGrpSpPr>
          <p:cNvPr id="10" name="Group 11"/>
          <p:cNvGrpSpPr/>
          <p:nvPr/>
        </p:nvGrpSpPr>
        <p:grpSpPr>
          <a:xfrm>
            <a:off x="4267200" y="6477000"/>
            <a:ext cx="4876800" cy="381000"/>
            <a:chOff x="207963" y="282575"/>
            <a:chExt cx="7369175" cy="530225"/>
          </a:xfrm>
        </p:grpSpPr>
        <p:grpSp>
          <p:nvGrpSpPr>
            <p:cNvPr id="11" name="Group 4"/>
            <p:cNvGrpSpPr>
              <a:grpSpLocks/>
            </p:cNvGrpSpPr>
            <p:nvPr/>
          </p:nvGrpSpPr>
          <p:grpSpPr bwMode="auto">
            <a:xfrm>
              <a:off x="207963" y="282575"/>
              <a:ext cx="7369174" cy="530225"/>
              <a:chOff x="330" y="308"/>
              <a:chExt cx="11586" cy="835"/>
            </a:xfrm>
          </p:grpSpPr>
          <p:sp>
            <p:nvSpPr>
              <p:cNvPr id="13"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4"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2" name="Picture 11"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Remaining Revenue Options </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sz="2000" dirty="0" smtClean="0"/>
              <a:t>State Sales Tax@ 6% in Lieu of Both State Fuel Taxes, with a “Floor”</a:t>
            </a:r>
          </a:p>
          <a:p>
            <a:pPr>
              <a:buNone/>
            </a:pPr>
            <a:endParaRPr lang="en-US" sz="2000" dirty="0" smtClean="0"/>
          </a:p>
          <a:p>
            <a:pPr>
              <a:buNone/>
            </a:pPr>
            <a:r>
              <a:rPr lang="en-US" sz="2000" dirty="0" smtClean="0"/>
              <a:t>Toll Rates  – Transfer toll setting to Florida Transportation Commission</a:t>
            </a:r>
          </a:p>
          <a:p>
            <a:pPr>
              <a:buNone/>
            </a:pPr>
            <a:endParaRPr lang="en-US" sz="2000" dirty="0" smtClean="0"/>
          </a:p>
          <a:p>
            <a:pPr>
              <a:buNone/>
            </a:pPr>
            <a:r>
              <a:rPr lang="en-US" sz="2000" dirty="0" smtClean="0"/>
              <a:t>Regional Transportation Financing Authorities</a:t>
            </a:r>
          </a:p>
          <a:p>
            <a:pPr>
              <a:buNone/>
            </a:pPr>
            <a:endParaRPr lang="en-US" sz="2000" dirty="0" smtClean="0"/>
          </a:p>
          <a:p>
            <a:pPr>
              <a:buNone/>
            </a:pPr>
            <a:r>
              <a:rPr lang="en-US" sz="2000" dirty="0" smtClean="0"/>
              <a:t>Sales Tax on Motor Vehicle Parts &amp; Services – Shift from General Revenue Fund</a:t>
            </a:r>
          </a:p>
          <a:p>
            <a:pPr>
              <a:buNone/>
            </a:pPr>
            <a:endParaRPr lang="en-US" sz="2000" dirty="0" smtClean="0"/>
          </a:p>
          <a:p>
            <a:pPr>
              <a:buNone/>
            </a:pPr>
            <a:r>
              <a:rPr lang="en-US" sz="2000" dirty="0" smtClean="0"/>
              <a:t>Shift Sales Tax on Battery Electric Vehicles to the State Transportation Trust Fund</a:t>
            </a:r>
          </a:p>
          <a:p>
            <a:pPr>
              <a:buNone/>
            </a:pPr>
            <a:endParaRPr lang="en-US" sz="2000" dirty="0" smtClean="0"/>
          </a:p>
          <a:p>
            <a:pPr>
              <a:buNone/>
            </a:pPr>
            <a:r>
              <a:rPr lang="en-US" sz="2000" dirty="0" smtClean="0"/>
              <a:t>$10 County Vehicle Registration Fee</a:t>
            </a:r>
          </a:p>
          <a:p>
            <a:pPr>
              <a:buNone/>
            </a:pPr>
            <a:endParaRPr lang="en-US" sz="2000" dirty="0" smtClean="0"/>
          </a:p>
          <a:p>
            <a:pPr>
              <a:buNone/>
            </a:pPr>
            <a:r>
              <a:rPr lang="en-US" sz="2000" dirty="0" smtClean="0"/>
              <a:t>Alternative Fuel Decal Expansion</a:t>
            </a:r>
          </a:p>
          <a:p>
            <a:pPr>
              <a:buNone/>
            </a:pPr>
            <a:endParaRPr lang="en-US" sz="2000" dirty="0" smtClean="0"/>
          </a:p>
          <a:p>
            <a:pPr>
              <a:buNone/>
            </a:pPr>
            <a:r>
              <a:rPr lang="en-US" sz="2000" dirty="0" smtClean="0"/>
              <a:t>Invest $100 million of Incremental Revenue in New Toll Projects</a:t>
            </a:r>
          </a:p>
        </p:txBody>
      </p:sp>
      <p:grpSp>
        <p:nvGrpSpPr>
          <p:cNvPr id="10" name="Group 11"/>
          <p:cNvGrpSpPr/>
          <p:nvPr/>
        </p:nvGrpSpPr>
        <p:grpSpPr>
          <a:xfrm>
            <a:off x="0" y="6477000"/>
            <a:ext cx="4876800" cy="381000"/>
            <a:chOff x="207963" y="282575"/>
            <a:chExt cx="7369175" cy="530225"/>
          </a:xfrm>
        </p:grpSpPr>
        <p:grpSp>
          <p:nvGrpSpPr>
            <p:cNvPr id="11" name="Group 4"/>
            <p:cNvGrpSpPr>
              <a:grpSpLocks/>
            </p:cNvGrpSpPr>
            <p:nvPr/>
          </p:nvGrpSpPr>
          <p:grpSpPr bwMode="auto">
            <a:xfrm>
              <a:off x="207963" y="282575"/>
              <a:ext cx="7369174" cy="530225"/>
              <a:chOff x="330" y="308"/>
              <a:chExt cx="11586" cy="835"/>
            </a:xfrm>
          </p:grpSpPr>
          <p:sp>
            <p:nvSpPr>
              <p:cNvPr id="13"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4"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2" name="Picture 11"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Questions</a:t>
            </a:r>
            <a:br>
              <a:rPr lang="en-US" dirty="0" smtClean="0"/>
            </a:br>
            <a:r>
              <a:rPr lang="en-US" sz="2200" b="0" dirty="0" smtClean="0"/>
              <a:t>For more information Contact:</a:t>
            </a:r>
            <a:br>
              <a:rPr lang="en-US" sz="2200" b="0" dirty="0" smtClean="0"/>
            </a:br>
            <a:r>
              <a:rPr lang="en-US" sz="2200" b="0" dirty="0" smtClean="0"/>
              <a:t>Mr. Howard Glassman </a:t>
            </a:r>
            <a:r>
              <a:rPr lang="en-US" b="0" dirty="0" smtClean="0"/>
              <a:t>-</a:t>
            </a:r>
            <a:r>
              <a:rPr lang="en-US" dirty="0" smtClean="0"/>
              <a:t> </a:t>
            </a:r>
            <a:r>
              <a:rPr lang="en-US" sz="2200" u="sng" dirty="0" smtClean="0">
                <a:solidFill>
                  <a:schemeClr val="accent1"/>
                </a:solidFill>
              </a:rPr>
              <a:t>Howard.Glassman@mpoac.org</a:t>
            </a:r>
            <a:endParaRPr lang="en-US" sz="2200" u="sng" dirty="0">
              <a:solidFill>
                <a:schemeClr val="accent1"/>
              </a:solidFill>
            </a:endParaRPr>
          </a:p>
        </p:txBody>
      </p:sp>
      <p:sp>
        <p:nvSpPr>
          <p:cNvPr id="12" name="Rectangle 13"/>
          <p:cNvSpPr>
            <a:spLocks noChangeArrowheads="1"/>
          </p:cNvSpPr>
          <p:nvPr/>
        </p:nvSpPr>
        <p:spPr bwMode="auto">
          <a:xfrm>
            <a:off x="685800" y="1675877"/>
            <a:ext cx="7772400" cy="1907111"/>
          </a:xfrm>
          <a:prstGeom prst="rect">
            <a:avLst/>
          </a:prstGeom>
          <a:no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Rectangle 11"/>
          <p:cNvSpPr>
            <a:spLocks noChangeArrowheads="1"/>
          </p:cNvSpPr>
          <p:nvPr/>
        </p:nvSpPr>
        <p:spPr bwMode="auto">
          <a:xfrm>
            <a:off x="717330" y="1866588"/>
            <a:ext cx="6269709" cy="1578299"/>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fontAlgn="base">
              <a:spcBef>
                <a:spcPct val="0"/>
              </a:spcBef>
              <a:spcAft>
                <a:spcPct val="0"/>
              </a:spcAft>
            </a:pPr>
            <a:r>
              <a:rPr kumimoji="0" lang="en-US" sz="3200" b="0" i="0" u="none" strike="noStrike" cap="none" normalizeH="0" baseline="0" dirty="0" smtClean="0">
                <a:ln>
                  <a:noFill/>
                </a:ln>
                <a:solidFill>
                  <a:srgbClr val="FFFFFF"/>
                </a:solidFill>
                <a:effectLst/>
                <a:latin typeface="Agency FB" pitchFamily="34" charset="0"/>
              </a:rPr>
              <a:t>MPOAC</a:t>
            </a:r>
            <a:r>
              <a:rPr kumimoji="0" lang="en-US" sz="3200" b="0" i="0" u="none" strike="noStrike" cap="none" normalizeH="0" dirty="0" smtClean="0">
                <a:ln>
                  <a:noFill/>
                </a:ln>
                <a:solidFill>
                  <a:srgbClr val="FFFFFF"/>
                </a:solidFill>
                <a:effectLst/>
                <a:latin typeface="Agency FB" pitchFamily="34" charset="0"/>
              </a:rPr>
              <a:t> </a:t>
            </a:r>
            <a:r>
              <a:rPr lang="en-US" sz="3200" dirty="0" smtClean="0">
                <a:solidFill>
                  <a:srgbClr val="FFFFFF"/>
                </a:solidFill>
                <a:latin typeface="Agency FB" pitchFamily="34" charset="0"/>
              </a:rPr>
              <a:t>TRANSPORTATION </a:t>
            </a:r>
            <a:r>
              <a:rPr kumimoji="0" lang="en-US" sz="3200" b="0" i="0" u="none" strike="noStrike" cap="none" normalizeH="0" baseline="0" dirty="0" smtClean="0">
                <a:ln>
                  <a:noFill/>
                </a:ln>
                <a:solidFill>
                  <a:srgbClr val="FFFFFF"/>
                </a:solidFill>
                <a:effectLst/>
                <a:latin typeface="Agency FB" pitchFamily="34" charset="0"/>
              </a:rPr>
              <a:t>REVENUE STUDY </a:t>
            </a:r>
            <a:endParaRPr kumimoji="0" lang="en-US" sz="3200" b="0" i="0" u="none" strike="noStrike" cap="none" normalizeH="0" baseline="0" dirty="0" smtClean="0">
              <a:ln>
                <a:noFill/>
              </a:ln>
              <a:solidFill>
                <a:schemeClr val="tx1"/>
              </a:solidFill>
              <a:effectLst/>
              <a:latin typeface="Arial" pitchFamily="34" charset="0"/>
            </a:endParaRPr>
          </a:p>
        </p:txBody>
      </p:sp>
      <p:pic>
        <p:nvPicPr>
          <p:cNvPr id="14" name="Picture 13" descr="http://www.mpoac.org/images/header/mpoac_logo.gif"/>
          <p:cNvPicPr/>
          <p:nvPr/>
        </p:nvPicPr>
        <p:blipFill>
          <a:blip r:embed="rId2" cstate="print"/>
          <a:srcRect/>
          <a:stretch>
            <a:fillRect/>
          </a:stretch>
        </p:blipFill>
        <p:spPr bwMode="auto">
          <a:xfrm>
            <a:off x="6400800" y="1828801"/>
            <a:ext cx="2054257"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1"/>
          <p:cNvSpPr/>
          <p:nvPr/>
        </p:nvSpPr>
        <p:spPr>
          <a:xfrm>
            <a:off x="228601" y="1601190"/>
            <a:ext cx="1274464" cy="1820664"/>
          </a:xfrm>
          <a:custGeom>
            <a:avLst/>
            <a:gdLst>
              <a:gd name="connsiteX0" fmla="*/ 0 w 1820664"/>
              <a:gd name="connsiteY0" fmla="*/ 0 h 1274464"/>
              <a:gd name="connsiteX1" fmla="*/ 1183432 w 1820664"/>
              <a:gd name="connsiteY1" fmla="*/ 0 h 1274464"/>
              <a:gd name="connsiteX2" fmla="*/ 1820664 w 1820664"/>
              <a:gd name="connsiteY2" fmla="*/ 637232 h 1274464"/>
              <a:gd name="connsiteX3" fmla="*/ 1183432 w 1820664"/>
              <a:gd name="connsiteY3" fmla="*/ 1274464 h 1274464"/>
              <a:gd name="connsiteX4" fmla="*/ 0 w 1820664"/>
              <a:gd name="connsiteY4" fmla="*/ 1274464 h 1274464"/>
              <a:gd name="connsiteX5" fmla="*/ 637232 w 1820664"/>
              <a:gd name="connsiteY5" fmla="*/ 637232 h 1274464"/>
              <a:gd name="connsiteX6" fmla="*/ 0 w 1820664"/>
              <a:gd name="connsiteY6" fmla="*/ 0 h 1274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0664" h="1274464">
                <a:moveTo>
                  <a:pt x="1820664" y="0"/>
                </a:moveTo>
                <a:lnTo>
                  <a:pt x="1820664" y="828402"/>
                </a:lnTo>
                <a:lnTo>
                  <a:pt x="910332" y="1274464"/>
                </a:lnTo>
                <a:lnTo>
                  <a:pt x="0" y="828402"/>
                </a:lnTo>
                <a:lnTo>
                  <a:pt x="0" y="0"/>
                </a:lnTo>
                <a:lnTo>
                  <a:pt x="910332" y="446062"/>
                </a:lnTo>
                <a:lnTo>
                  <a:pt x="1820664"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25" tIns="659457" rIns="22225" bIns="659457" numCol="1" spcCol="1270" anchor="ctr" anchorCtr="0">
            <a:noAutofit/>
          </a:bodyPr>
          <a:lstStyle/>
          <a:p>
            <a:pPr lvl="0" algn="ctr" defTabSz="1555750">
              <a:lnSpc>
                <a:spcPct val="90000"/>
              </a:lnSpc>
              <a:spcBef>
                <a:spcPct val="0"/>
              </a:spcBef>
              <a:spcAft>
                <a:spcPct val="35000"/>
              </a:spcAft>
            </a:pPr>
            <a:r>
              <a:rPr lang="en-US" sz="3500" kern="1200" dirty="0" smtClean="0"/>
              <a:t>2008</a:t>
            </a:r>
            <a:endParaRPr lang="en-US" sz="3500" kern="1200" dirty="0"/>
          </a:p>
        </p:txBody>
      </p:sp>
      <p:sp>
        <p:nvSpPr>
          <p:cNvPr id="18" name="Freeform 17"/>
          <p:cNvSpPr/>
          <p:nvPr/>
        </p:nvSpPr>
        <p:spPr>
          <a:xfrm>
            <a:off x="1503064" y="1601192"/>
            <a:ext cx="7336135" cy="1183431"/>
          </a:xfrm>
          <a:custGeom>
            <a:avLst/>
            <a:gdLst>
              <a:gd name="connsiteX0" fmla="*/ 197242 w 1183431"/>
              <a:gd name="connsiteY0" fmla="*/ 0 h 7336135"/>
              <a:gd name="connsiteX1" fmla="*/ 986189 w 1183431"/>
              <a:gd name="connsiteY1" fmla="*/ 0 h 7336135"/>
              <a:gd name="connsiteX2" fmla="*/ 1125660 w 1183431"/>
              <a:gd name="connsiteY2" fmla="*/ 57771 h 7336135"/>
              <a:gd name="connsiteX3" fmla="*/ 1183431 w 1183431"/>
              <a:gd name="connsiteY3" fmla="*/ 197242 h 7336135"/>
              <a:gd name="connsiteX4" fmla="*/ 1183431 w 1183431"/>
              <a:gd name="connsiteY4" fmla="*/ 7336135 h 7336135"/>
              <a:gd name="connsiteX5" fmla="*/ 1183431 w 1183431"/>
              <a:gd name="connsiteY5" fmla="*/ 7336135 h 7336135"/>
              <a:gd name="connsiteX6" fmla="*/ 1183431 w 1183431"/>
              <a:gd name="connsiteY6" fmla="*/ 7336135 h 7336135"/>
              <a:gd name="connsiteX7" fmla="*/ 0 w 1183431"/>
              <a:gd name="connsiteY7" fmla="*/ 7336135 h 7336135"/>
              <a:gd name="connsiteX8" fmla="*/ 0 w 1183431"/>
              <a:gd name="connsiteY8" fmla="*/ 7336135 h 7336135"/>
              <a:gd name="connsiteX9" fmla="*/ 0 w 1183431"/>
              <a:gd name="connsiteY9" fmla="*/ 7336135 h 7336135"/>
              <a:gd name="connsiteX10" fmla="*/ 0 w 1183431"/>
              <a:gd name="connsiteY10" fmla="*/ 197242 h 7336135"/>
              <a:gd name="connsiteX11" fmla="*/ 57771 w 1183431"/>
              <a:gd name="connsiteY11" fmla="*/ 57771 h 7336135"/>
              <a:gd name="connsiteX12" fmla="*/ 197242 w 1183431"/>
              <a:gd name="connsiteY12" fmla="*/ 0 h 7336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3431" h="7336135">
                <a:moveTo>
                  <a:pt x="1183431" y="1222711"/>
                </a:moveTo>
                <a:lnTo>
                  <a:pt x="1183431" y="6113424"/>
                </a:lnTo>
                <a:cubicBezTo>
                  <a:pt x="1183431" y="6437708"/>
                  <a:pt x="1180079" y="6748708"/>
                  <a:pt x="1174112" y="6978010"/>
                </a:cubicBezTo>
                <a:cubicBezTo>
                  <a:pt x="1168145" y="7207313"/>
                  <a:pt x="1160052" y="7336135"/>
                  <a:pt x="1151613" y="7336135"/>
                </a:cubicBezTo>
                <a:lnTo>
                  <a:pt x="0" y="7336135"/>
                </a:lnTo>
                <a:lnTo>
                  <a:pt x="0" y="7336135"/>
                </a:lnTo>
                <a:lnTo>
                  <a:pt x="0" y="7336135"/>
                </a:lnTo>
                <a:lnTo>
                  <a:pt x="0" y="0"/>
                </a:lnTo>
                <a:lnTo>
                  <a:pt x="0" y="0"/>
                </a:lnTo>
                <a:lnTo>
                  <a:pt x="0" y="0"/>
                </a:lnTo>
                <a:lnTo>
                  <a:pt x="1151613" y="0"/>
                </a:lnTo>
                <a:cubicBezTo>
                  <a:pt x="1160052" y="0"/>
                  <a:pt x="1168145" y="128822"/>
                  <a:pt x="1174112" y="358125"/>
                </a:cubicBezTo>
                <a:cubicBezTo>
                  <a:pt x="1180079" y="587427"/>
                  <a:pt x="1183431" y="898427"/>
                  <a:pt x="1183431" y="1222711"/>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4" tIns="65390" rIns="65390" bIns="65390" numCol="1" spcCol="1270" anchor="ctr" anchorCtr="0">
            <a:noAutofit/>
          </a:bodyPr>
          <a:lstStyle/>
          <a:p>
            <a:pPr marL="114300" lvl="1" indent="-114300" algn="l" defTabSz="533400">
              <a:lnSpc>
                <a:spcPct val="90000"/>
              </a:lnSpc>
              <a:spcBef>
                <a:spcPct val="0"/>
              </a:spcBef>
              <a:spcAft>
                <a:spcPct val="15000"/>
              </a:spcAft>
              <a:buChar char="••"/>
            </a:pPr>
            <a:r>
              <a:rPr lang="en-US" sz="1200" b="1" i="1" kern="1200" dirty="0" smtClean="0"/>
              <a:t>Florida Senate Bill 1688</a:t>
            </a:r>
            <a:endParaRPr lang="en-US" sz="1200" kern="1200" dirty="0"/>
          </a:p>
          <a:p>
            <a:pPr marL="114300" lvl="1" indent="-114300" algn="l" defTabSz="533400">
              <a:lnSpc>
                <a:spcPct val="90000"/>
              </a:lnSpc>
              <a:spcBef>
                <a:spcPct val="0"/>
              </a:spcBef>
              <a:spcAft>
                <a:spcPct val="15000"/>
              </a:spcAft>
              <a:buChar char="••"/>
            </a:pPr>
            <a:r>
              <a:rPr lang="en-US" sz="1200" kern="1200" dirty="0" smtClean="0"/>
              <a:t>13 member Commission consisting of appointees and representatives of various statewide organizations</a:t>
            </a:r>
            <a:endParaRPr lang="en-US" sz="1200" kern="1200" dirty="0"/>
          </a:p>
          <a:p>
            <a:pPr marL="114300" lvl="1" indent="-114300" algn="l" defTabSz="533400">
              <a:lnSpc>
                <a:spcPct val="90000"/>
              </a:lnSpc>
              <a:spcBef>
                <a:spcPct val="0"/>
              </a:spcBef>
              <a:spcAft>
                <a:spcPct val="15000"/>
              </a:spcAft>
              <a:buChar char="••"/>
            </a:pPr>
            <a:r>
              <a:rPr lang="en-US" sz="1200" dirty="0" smtClean="0"/>
              <a:t>S</a:t>
            </a:r>
            <a:r>
              <a:rPr lang="en-US" sz="1200" kern="1200" dirty="0" smtClean="0"/>
              <a:t>tate general revenue funds to finance the study </a:t>
            </a:r>
            <a:endParaRPr lang="en-US" sz="1200" kern="1200" dirty="0"/>
          </a:p>
        </p:txBody>
      </p:sp>
      <p:sp>
        <p:nvSpPr>
          <p:cNvPr id="19" name="Freeform 18"/>
          <p:cNvSpPr/>
          <p:nvPr/>
        </p:nvSpPr>
        <p:spPr>
          <a:xfrm>
            <a:off x="228601" y="3229867"/>
            <a:ext cx="1274464" cy="1820664"/>
          </a:xfrm>
          <a:custGeom>
            <a:avLst/>
            <a:gdLst>
              <a:gd name="connsiteX0" fmla="*/ 0 w 1820664"/>
              <a:gd name="connsiteY0" fmla="*/ 0 h 1274464"/>
              <a:gd name="connsiteX1" fmla="*/ 1183432 w 1820664"/>
              <a:gd name="connsiteY1" fmla="*/ 0 h 1274464"/>
              <a:gd name="connsiteX2" fmla="*/ 1820664 w 1820664"/>
              <a:gd name="connsiteY2" fmla="*/ 637232 h 1274464"/>
              <a:gd name="connsiteX3" fmla="*/ 1183432 w 1820664"/>
              <a:gd name="connsiteY3" fmla="*/ 1274464 h 1274464"/>
              <a:gd name="connsiteX4" fmla="*/ 0 w 1820664"/>
              <a:gd name="connsiteY4" fmla="*/ 1274464 h 1274464"/>
              <a:gd name="connsiteX5" fmla="*/ 637232 w 1820664"/>
              <a:gd name="connsiteY5" fmla="*/ 637232 h 1274464"/>
              <a:gd name="connsiteX6" fmla="*/ 0 w 1820664"/>
              <a:gd name="connsiteY6" fmla="*/ 0 h 1274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0664" h="1274464">
                <a:moveTo>
                  <a:pt x="1820664" y="0"/>
                </a:moveTo>
                <a:lnTo>
                  <a:pt x="1820664" y="828402"/>
                </a:lnTo>
                <a:lnTo>
                  <a:pt x="910332" y="1274464"/>
                </a:lnTo>
                <a:lnTo>
                  <a:pt x="0" y="828402"/>
                </a:lnTo>
                <a:lnTo>
                  <a:pt x="0" y="0"/>
                </a:lnTo>
                <a:lnTo>
                  <a:pt x="910332" y="446062"/>
                </a:lnTo>
                <a:lnTo>
                  <a:pt x="1820664"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25" tIns="659457" rIns="22225" bIns="659457" numCol="1" spcCol="1270" anchor="ctr" anchorCtr="0">
            <a:noAutofit/>
          </a:bodyPr>
          <a:lstStyle/>
          <a:p>
            <a:pPr lvl="0" algn="ctr" defTabSz="1555750">
              <a:lnSpc>
                <a:spcPct val="90000"/>
              </a:lnSpc>
              <a:spcBef>
                <a:spcPct val="0"/>
              </a:spcBef>
              <a:spcAft>
                <a:spcPct val="35000"/>
              </a:spcAft>
            </a:pPr>
            <a:r>
              <a:rPr lang="en-US" sz="3500" kern="1200" dirty="0" smtClean="0"/>
              <a:t>2009</a:t>
            </a:r>
            <a:endParaRPr lang="en-US" sz="3500" kern="1200" dirty="0"/>
          </a:p>
        </p:txBody>
      </p:sp>
      <p:sp>
        <p:nvSpPr>
          <p:cNvPr id="20" name="Freeform 19"/>
          <p:cNvSpPr/>
          <p:nvPr/>
        </p:nvSpPr>
        <p:spPr>
          <a:xfrm>
            <a:off x="1503064" y="3229869"/>
            <a:ext cx="7336135" cy="1183431"/>
          </a:xfrm>
          <a:custGeom>
            <a:avLst/>
            <a:gdLst>
              <a:gd name="connsiteX0" fmla="*/ 197242 w 1183431"/>
              <a:gd name="connsiteY0" fmla="*/ 0 h 7336135"/>
              <a:gd name="connsiteX1" fmla="*/ 986189 w 1183431"/>
              <a:gd name="connsiteY1" fmla="*/ 0 h 7336135"/>
              <a:gd name="connsiteX2" fmla="*/ 1125660 w 1183431"/>
              <a:gd name="connsiteY2" fmla="*/ 57771 h 7336135"/>
              <a:gd name="connsiteX3" fmla="*/ 1183431 w 1183431"/>
              <a:gd name="connsiteY3" fmla="*/ 197242 h 7336135"/>
              <a:gd name="connsiteX4" fmla="*/ 1183431 w 1183431"/>
              <a:gd name="connsiteY4" fmla="*/ 7336135 h 7336135"/>
              <a:gd name="connsiteX5" fmla="*/ 1183431 w 1183431"/>
              <a:gd name="connsiteY5" fmla="*/ 7336135 h 7336135"/>
              <a:gd name="connsiteX6" fmla="*/ 1183431 w 1183431"/>
              <a:gd name="connsiteY6" fmla="*/ 7336135 h 7336135"/>
              <a:gd name="connsiteX7" fmla="*/ 0 w 1183431"/>
              <a:gd name="connsiteY7" fmla="*/ 7336135 h 7336135"/>
              <a:gd name="connsiteX8" fmla="*/ 0 w 1183431"/>
              <a:gd name="connsiteY8" fmla="*/ 7336135 h 7336135"/>
              <a:gd name="connsiteX9" fmla="*/ 0 w 1183431"/>
              <a:gd name="connsiteY9" fmla="*/ 7336135 h 7336135"/>
              <a:gd name="connsiteX10" fmla="*/ 0 w 1183431"/>
              <a:gd name="connsiteY10" fmla="*/ 197242 h 7336135"/>
              <a:gd name="connsiteX11" fmla="*/ 57771 w 1183431"/>
              <a:gd name="connsiteY11" fmla="*/ 57771 h 7336135"/>
              <a:gd name="connsiteX12" fmla="*/ 197242 w 1183431"/>
              <a:gd name="connsiteY12" fmla="*/ 0 h 7336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3431" h="7336135">
                <a:moveTo>
                  <a:pt x="1183431" y="1222711"/>
                </a:moveTo>
                <a:lnTo>
                  <a:pt x="1183431" y="6113424"/>
                </a:lnTo>
                <a:cubicBezTo>
                  <a:pt x="1183431" y="6437708"/>
                  <a:pt x="1180079" y="6748708"/>
                  <a:pt x="1174112" y="6978010"/>
                </a:cubicBezTo>
                <a:cubicBezTo>
                  <a:pt x="1168145" y="7207313"/>
                  <a:pt x="1160052" y="7336135"/>
                  <a:pt x="1151613" y="7336135"/>
                </a:cubicBezTo>
                <a:lnTo>
                  <a:pt x="0" y="7336135"/>
                </a:lnTo>
                <a:lnTo>
                  <a:pt x="0" y="7336135"/>
                </a:lnTo>
                <a:lnTo>
                  <a:pt x="0" y="7336135"/>
                </a:lnTo>
                <a:lnTo>
                  <a:pt x="0" y="0"/>
                </a:lnTo>
                <a:lnTo>
                  <a:pt x="0" y="0"/>
                </a:lnTo>
                <a:lnTo>
                  <a:pt x="0" y="0"/>
                </a:lnTo>
                <a:lnTo>
                  <a:pt x="1151613" y="0"/>
                </a:lnTo>
                <a:cubicBezTo>
                  <a:pt x="1160052" y="0"/>
                  <a:pt x="1168145" y="128822"/>
                  <a:pt x="1174112" y="358125"/>
                </a:cubicBezTo>
                <a:cubicBezTo>
                  <a:pt x="1180079" y="587427"/>
                  <a:pt x="1183431" y="898427"/>
                  <a:pt x="1183431" y="1222711"/>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4" tIns="65390" rIns="65390" bIns="65390" numCol="1" spcCol="1270" anchor="ctr" anchorCtr="0">
            <a:noAutofit/>
          </a:bodyPr>
          <a:lstStyle/>
          <a:p>
            <a:pPr marL="114300" lvl="1" indent="-114300" algn="l" defTabSz="533400">
              <a:lnSpc>
                <a:spcPct val="90000"/>
              </a:lnSpc>
              <a:spcBef>
                <a:spcPct val="0"/>
              </a:spcBef>
              <a:spcAft>
                <a:spcPct val="15000"/>
              </a:spcAft>
              <a:buChar char="••"/>
            </a:pPr>
            <a:r>
              <a:rPr lang="en-US" sz="1200" b="1" i="1" kern="1200" dirty="0" smtClean="0"/>
              <a:t>Florida Senate Bill 582</a:t>
            </a:r>
            <a:endParaRPr lang="en-US" sz="1200" kern="1200" dirty="0" smtClean="0"/>
          </a:p>
          <a:p>
            <a:pPr marL="114300" lvl="1" indent="-114300" algn="l" defTabSz="533400">
              <a:lnSpc>
                <a:spcPct val="90000"/>
              </a:lnSpc>
              <a:spcBef>
                <a:spcPct val="0"/>
              </a:spcBef>
              <a:spcAft>
                <a:spcPct val="15000"/>
              </a:spcAft>
              <a:buChar char="••"/>
            </a:pPr>
            <a:r>
              <a:rPr lang="en-US" sz="1200" kern="1200" dirty="0" smtClean="0"/>
              <a:t>13 member Commission consisting of appointees and representatives of various statewid</a:t>
            </a:r>
            <a:r>
              <a:rPr lang="en-US" sz="1200" dirty="0" smtClean="0"/>
              <a:t>e </a:t>
            </a:r>
            <a:r>
              <a:rPr lang="en-US" sz="1200" kern="1200" dirty="0" smtClean="0"/>
              <a:t>organizations</a:t>
            </a:r>
            <a:endParaRPr lang="en-US" sz="1200" kern="1200" dirty="0"/>
          </a:p>
          <a:p>
            <a:pPr marL="114300" lvl="1" indent="-114300" algn="l" defTabSz="533400">
              <a:lnSpc>
                <a:spcPct val="90000"/>
              </a:lnSpc>
              <a:spcBef>
                <a:spcPct val="0"/>
              </a:spcBef>
              <a:spcAft>
                <a:spcPct val="15000"/>
              </a:spcAft>
              <a:buChar char="••"/>
            </a:pPr>
            <a:r>
              <a:rPr lang="en-US" sz="1200" dirty="0" smtClean="0"/>
              <a:t>F</a:t>
            </a:r>
            <a:r>
              <a:rPr lang="en-US" sz="1200" kern="1200" dirty="0" smtClean="0"/>
              <a:t>ederal metropolitan planning funds to finance the study</a:t>
            </a:r>
            <a:endParaRPr lang="en-US" sz="1200" kern="1200" dirty="0"/>
          </a:p>
        </p:txBody>
      </p:sp>
      <p:sp>
        <p:nvSpPr>
          <p:cNvPr id="21" name="Freeform 20"/>
          <p:cNvSpPr/>
          <p:nvPr/>
        </p:nvSpPr>
        <p:spPr>
          <a:xfrm>
            <a:off x="228601" y="4858544"/>
            <a:ext cx="1274464" cy="1820664"/>
          </a:xfrm>
          <a:custGeom>
            <a:avLst/>
            <a:gdLst>
              <a:gd name="connsiteX0" fmla="*/ 0 w 1820664"/>
              <a:gd name="connsiteY0" fmla="*/ 0 h 1274464"/>
              <a:gd name="connsiteX1" fmla="*/ 1183432 w 1820664"/>
              <a:gd name="connsiteY1" fmla="*/ 0 h 1274464"/>
              <a:gd name="connsiteX2" fmla="*/ 1820664 w 1820664"/>
              <a:gd name="connsiteY2" fmla="*/ 637232 h 1274464"/>
              <a:gd name="connsiteX3" fmla="*/ 1183432 w 1820664"/>
              <a:gd name="connsiteY3" fmla="*/ 1274464 h 1274464"/>
              <a:gd name="connsiteX4" fmla="*/ 0 w 1820664"/>
              <a:gd name="connsiteY4" fmla="*/ 1274464 h 1274464"/>
              <a:gd name="connsiteX5" fmla="*/ 637232 w 1820664"/>
              <a:gd name="connsiteY5" fmla="*/ 637232 h 1274464"/>
              <a:gd name="connsiteX6" fmla="*/ 0 w 1820664"/>
              <a:gd name="connsiteY6" fmla="*/ 0 h 1274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0664" h="1274464">
                <a:moveTo>
                  <a:pt x="1820664" y="0"/>
                </a:moveTo>
                <a:lnTo>
                  <a:pt x="1820664" y="828402"/>
                </a:lnTo>
                <a:lnTo>
                  <a:pt x="910332" y="1274464"/>
                </a:lnTo>
                <a:lnTo>
                  <a:pt x="0" y="828402"/>
                </a:lnTo>
                <a:lnTo>
                  <a:pt x="0" y="0"/>
                </a:lnTo>
                <a:lnTo>
                  <a:pt x="910332" y="446062"/>
                </a:lnTo>
                <a:lnTo>
                  <a:pt x="1820664"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25" tIns="659457" rIns="22225" bIns="659457" numCol="1" spcCol="1270" anchor="ctr" anchorCtr="0">
            <a:noAutofit/>
          </a:bodyPr>
          <a:lstStyle/>
          <a:p>
            <a:pPr lvl="0" algn="ctr" defTabSz="1555750">
              <a:lnSpc>
                <a:spcPct val="90000"/>
              </a:lnSpc>
              <a:spcBef>
                <a:spcPct val="0"/>
              </a:spcBef>
              <a:spcAft>
                <a:spcPct val="35000"/>
              </a:spcAft>
            </a:pPr>
            <a:r>
              <a:rPr lang="en-US" sz="3500" kern="1200" dirty="0" smtClean="0"/>
              <a:t>2010</a:t>
            </a:r>
            <a:endParaRPr lang="en-US" sz="3500" kern="1200" dirty="0"/>
          </a:p>
        </p:txBody>
      </p:sp>
      <p:sp>
        <p:nvSpPr>
          <p:cNvPr id="22" name="Freeform 21"/>
          <p:cNvSpPr/>
          <p:nvPr/>
        </p:nvSpPr>
        <p:spPr>
          <a:xfrm>
            <a:off x="1503064" y="4858545"/>
            <a:ext cx="7336135" cy="1183431"/>
          </a:xfrm>
          <a:custGeom>
            <a:avLst/>
            <a:gdLst>
              <a:gd name="connsiteX0" fmla="*/ 197242 w 1183431"/>
              <a:gd name="connsiteY0" fmla="*/ 0 h 7336135"/>
              <a:gd name="connsiteX1" fmla="*/ 986189 w 1183431"/>
              <a:gd name="connsiteY1" fmla="*/ 0 h 7336135"/>
              <a:gd name="connsiteX2" fmla="*/ 1125660 w 1183431"/>
              <a:gd name="connsiteY2" fmla="*/ 57771 h 7336135"/>
              <a:gd name="connsiteX3" fmla="*/ 1183431 w 1183431"/>
              <a:gd name="connsiteY3" fmla="*/ 197242 h 7336135"/>
              <a:gd name="connsiteX4" fmla="*/ 1183431 w 1183431"/>
              <a:gd name="connsiteY4" fmla="*/ 7336135 h 7336135"/>
              <a:gd name="connsiteX5" fmla="*/ 1183431 w 1183431"/>
              <a:gd name="connsiteY5" fmla="*/ 7336135 h 7336135"/>
              <a:gd name="connsiteX6" fmla="*/ 1183431 w 1183431"/>
              <a:gd name="connsiteY6" fmla="*/ 7336135 h 7336135"/>
              <a:gd name="connsiteX7" fmla="*/ 0 w 1183431"/>
              <a:gd name="connsiteY7" fmla="*/ 7336135 h 7336135"/>
              <a:gd name="connsiteX8" fmla="*/ 0 w 1183431"/>
              <a:gd name="connsiteY8" fmla="*/ 7336135 h 7336135"/>
              <a:gd name="connsiteX9" fmla="*/ 0 w 1183431"/>
              <a:gd name="connsiteY9" fmla="*/ 7336135 h 7336135"/>
              <a:gd name="connsiteX10" fmla="*/ 0 w 1183431"/>
              <a:gd name="connsiteY10" fmla="*/ 197242 h 7336135"/>
              <a:gd name="connsiteX11" fmla="*/ 57771 w 1183431"/>
              <a:gd name="connsiteY11" fmla="*/ 57771 h 7336135"/>
              <a:gd name="connsiteX12" fmla="*/ 197242 w 1183431"/>
              <a:gd name="connsiteY12" fmla="*/ 0 h 7336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3431" h="7336135">
                <a:moveTo>
                  <a:pt x="1183431" y="1222711"/>
                </a:moveTo>
                <a:lnTo>
                  <a:pt x="1183431" y="6113424"/>
                </a:lnTo>
                <a:cubicBezTo>
                  <a:pt x="1183431" y="6437708"/>
                  <a:pt x="1180079" y="6748708"/>
                  <a:pt x="1174112" y="6978010"/>
                </a:cubicBezTo>
                <a:cubicBezTo>
                  <a:pt x="1168145" y="7207313"/>
                  <a:pt x="1160052" y="7336135"/>
                  <a:pt x="1151613" y="7336135"/>
                </a:cubicBezTo>
                <a:lnTo>
                  <a:pt x="0" y="7336135"/>
                </a:lnTo>
                <a:lnTo>
                  <a:pt x="0" y="7336135"/>
                </a:lnTo>
                <a:lnTo>
                  <a:pt x="0" y="7336135"/>
                </a:lnTo>
                <a:lnTo>
                  <a:pt x="0" y="0"/>
                </a:lnTo>
                <a:lnTo>
                  <a:pt x="0" y="0"/>
                </a:lnTo>
                <a:lnTo>
                  <a:pt x="0" y="0"/>
                </a:lnTo>
                <a:lnTo>
                  <a:pt x="1151613" y="0"/>
                </a:lnTo>
                <a:cubicBezTo>
                  <a:pt x="1160052" y="0"/>
                  <a:pt x="1168145" y="128822"/>
                  <a:pt x="1174112" y="358125"/>
                </a:cubicBezTo>
                <a:cubicBezTo>
                  <a:pt x="1180079" y="587427"/>
                  <a:pt x="1183431" y="898427"/>
                  <a:pt x="1183431" y="1222711"/>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4" tIns="65390" rIns="65390" bIns="65390" numCol="1" spcCol="1270" anchor="ctr" anchorCtr="0">
            <a:noAutofit/>
          </a:bodyPr>
          <a:lstStyle/>
          <a:p>
            <a:pPr marL="114300" lvl="1" indent="-114300" algn="l" defTabSz="533400">
              <a:lnSpc>
                <a:spcPct val="90000"/>
              </a:lnSpc>
              <a:spcBef>
                <a:spcPct val="0"/>
              </a:spcBef>
              <a:spcAft>
                <a:spcPct val="15000"/>
              </a:spcAft>
              <a:buChar char="••"/>
            </a:pPr>
            <a:r>
              <a:rPr lang="en-US" sz="1200" b="1" i="1" dirty="0" smtClean="0"/>
              <a:t>January 2010 </a:t>
            </a:r>
            <a:r>
              <a:rPr lang="en-US" sz="1200" b="1" i="1" kern="1200" dirty="0" smtClean="0"/>
              <a:t>MPOAC </a:t>
            </a:r>
            <a:r>
              <a:rPr lang="en-US" sz="1200" b="1" i="1" dirty="0" smtClean="0"/>
              <a:t>Governing Board agrees to proceed</a:t>
            </a:r>
            <a:r>
              <a:rPr lang="en-US" sz="1200" b="1" i="1" kern="1200" dirty="0" smtClean="0"/>
              <a:t> w</a:t>
            </a:r>
            <a:r>
              <a:rPr lang="en-US" sz="1200" b="1" i="1" dirty="0" smtClean="0"/>
              <a:t>ithout state</a:t>
            </a:r>
            <a:r>
              <a:rPr lang="en-US" sz="1200" b="1" i="1" kern="1200" dirty="0" smtClean="0"/>
              <a:t> legislation</a:t>
            </a:r>
            <a:endParaRPr lang="en-US" sz="1200" kern="1200" dirty="0"/>
          </a:p>
          <a:p>
            <a:pPr marL="114300" lvl="1" indent="-114300" algn="l" defTabSz="533400">
              <a:lnSpc>
                <a:spcPct val="90000"/>
              </a:lnSpc>
              <a:spcBef>
                <a:spcPct val="0"/>
              </a:spcBef>
              <a:spcAft>
                <a:spcPct val="15000"/>
              </a:spcAft>
              <a:buChar char="••"/>
            </a:pPr>
            <a:r>
              <a:rPr lang="en-US" sz="1200" dirty="0" smtClean="0"/>
              <a:t>Study</a:t>
            </a:r>
            <a:r>
              <a:rPr lang="en-US" sz="1200" kern="1200" dirty="0" smtClean="0"/>
              <a:t> commenced June 2010 with the Center for Urban Transportation Research at the University of South Florida</a:t>
            </a:r>
          </a:p>
          <a:p>
            <a:pPr marL="114300" lvl="1" indent="-114300" algn="l" defTabSz="533400">
              <a:lnSpc>
                <a:spcPct val="90000"/>
              </a:lnSpc>
              <a:spcBef>
                <a:spcPct val="0"/>
              </a:spcBef>
              <a:spcAft>
                <a:spcPct val="15000"/>
              </a:spcAft>
              <a:buChar char="••"/>
            </a:pPr>
            <a:r>
              <a:rPr lang="en-US" sz="1200" kern="1200" dirty="0" smtClean="0"/>
              <a:t>Revenue Study Advisory Committee established</a:t>
            </a:r>
          </a:p>
          <a:p>
            <a:pPr marL="114300" lvl="1" indent="-114300" algn="l" defTabSz="533400">
              <a:lnSpc>
                <a:spcPct val="90000"/>
              </a:lnSpc>
              <a:spcBef>
                <a:spcPct val="0"/>
              </a:spcBef>
              <a:spcAft>
                <a:spcPct val="15000"/>
              </a:spcAft>
              <a:buChar char="••"/>
            </a:pPr>
            <a:r>
              <a:rPr lang="en-US" sz="1200" dirty="0" smtClean="0"/>
              <a:t>Federal metropolitan planning funds to finance the study</a:t>
            </a:r>
            <a:endParaRPr lang="en-US" sz="1200" kern="1200" dirty="0"/>
          </a:p>
        </p:txBody>
      </p:sp>
      <p:sp>
        <p:nvSpPr>
          <p:cNvPr id="15" name="Title 14"/>
          <p:cNvSpPr>
            <a:spLocks noGrp="1"/>
          </p:cNvSpPr>
          <p:nvPr>
            <p:ph type="title"/>
          </p:nvPr>
        </p:nvSpPr>
        <p:spPr/>
        <p:txBody>
          <a:bodyPr/>
          <a:lstStyle/>
          <a:p>
            <a:r>
              <a:rPr lang="en-US" dirty="0" smtClean="0"/>
              <a:t>Revenue Study History</a:t>
            </a:r>
            <a:endParaRPr lang="en-US" dirty="0"/>
          </a:p>
        </p:txBody>
      </p:sp>
      <p:grpSp>
        <p:nvGrpSpPr>
          <p:cNvPr id="23" name="Group 11"/>
          <p:cNvGrpSpPr/>
          <p:nvPr/>
        </p:nvGrpSpPr>
        <p:grpSpPr>
          <a:xfrm>
            <a:off x="4114800" y="6477000"/>
            <a:ext cx="4876800" cy="381000"/>
            <a:chOff x="207963" y="282575"/>
            <a:chExt cx="7369175" cy="530225"/>
          </a:xfrm>
        </p:grpSpPr>
        <p:grpSp>
          <p:nvGrpSpPr>
            <p:cNvPr id="24" name="Group 4"/>
            <p:cNvGrpSpPr>
              <a:grpSpLocks/>
            </p:cNvGrpSpPr>
            <p:nvPr/>
          </p:nvGrpSpPr>
          <p:grpSpPr bwMode="auto">
            <a:xfrm>
              <a:off x="207963" y="282575"/>
              <a:ext cx="7369174" cy="530225"/>
              <a:chOff x="330" y="308"/>
              <a:chExt cx="11586" cy="835"/>
            </a:xfrm>
          </p:grpSpPr>
          <p:sp>
            <p:nvSpPr>
              <p:cNvPr id="26"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27"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8"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25" name="Picture 24"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lide(fromBottom)">
                                      <p:cBhvr>
                                        <p:cTn id="7" dur="500"/>
                                        <p:tgtEl>
                                          <p:spTgt spid="12"/>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slide(fromBottom)">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down)">
                                      <p:cBhvr>
                                        <p:cTn id="15" dur="500"/>
                                        <p:tgtEl>
                                          <p:spTgt spid="1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wipe(down)">
                                      <p:cBhvr>
                                        <p:cTn id="18" dur="500"/>
                                        <p:tgtEl>
                                          <p:spTgt spid="2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wipe(down)">
                                      <p:cBhvr>
                                        <p:cTn id="23" dur="500"/>
                                        <p:tgtEl>
                                          <p:spTgt spid="21"/>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wipe(down)">
                                      <p:cBhvr>
                                        <p:cTn id="2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8" grpId="0" animBg="1"/>
      <p:bldP spid="19" grpId="0" animBg="1"/>
      <p:bldP spid="20" grpId="0" animBg="1"/>
      <p:bldP spid="21" grpId="0" animBg="1"/>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Develop </a:t>
            </a:r>
            <a:r>
              <a:rPr lang="en-US" sz="2400" dirty="0"/>
              <a:t>l</a:t>
            </a:r>
            <a:r>
              <a:rPr lang="en-US" sz="2400" dirty="0" smtClean="0"/>
              <a:t>egislative approaches to implement a set of revenue measures that address transportation funding needs in Florida.</a:t>
            </a:r>
          </a:p>
          <a:p>
            <a:pPr>
              <a:buNone/>
            </a:pPr>
            <a:endParaRPr lang="en-US" sz="800" dirty="0" smtClean="0"/>
          </a:p>
          <a:p>
            <a:r>
              <a:rPr lang="en-US" sz="2400" dirty="0" smtClean="0"/>
              <a:t>Recommendations will focus on the identification of sustainable, innovative and acceptable measures to assist in meeting the mobility needs for Floridians.</a:t>
            </a:r>
            <a:endParaRPr lang="en-US" sz="2400" dirty="0"/>
          </a:p>
        </p:txBody>
      </p:sp>
      <p:sp>
        <p:nvSpPr>
          <p:cNvPr id="4" name="Slide Number Placeholder 3"/>
          <p:cNvSpPr>
            <a:spLocks noGrp="1"/>
          </p:cNvSpPr>
          <p:nvPr>
            <p:ph type="sldNum" sz="quarter" idx="12"/>
          </p:nvPr>
        </p:nvSpPr>
        <p:spPr/>
        <p:txBody>
          <a:bodyPr/>
          <a:lstStyle/>
          <a:p>
            <a:fld id="{93EAFDA8-B059-4907-A325-F1439FB4CD10}" type="slidenum">
              <a:rPr lang="en-US" smtClean="0"/>
              <a:pPr/>
              <a:t>4</a:t>
            </a:fld>
            <a:endParaRPr lang="en-US" dirty="0"/>
          </a:p>
        </p:txBody>
      </p:sp>
      <p:sp>
        <p:nvSpPr>
          <p:cNvPr id="2" name="Title 1"/>
          <p:cNvSpPr>
            <a:spLocks noGrp="1"/>
          </p:cNvSpPr>
          <p:nvPr>
            <p:ph type="title"/>
          </p:nvPr>
        </p:nvSpPr>
        <p:spPr/>
        <p:txBody>
          <a:bodyPr>
            <a:normAutofit/>
          </a:bodyPr>
          <a:lstStyle/>
          <a:p>
            <a:r>
              <a:rPr lang="en-US" dirty="0" smtClean="0"/>
              <a:t>Purpose</a:t>
            </a:r>
            <a:endParaRPr lang="en-US" dirty="0"/>
          </a:p>
        </p:txBody>
      </p:sp>
      <p:grpSp>
        <p:nvGrpSpPr>
          <p:cNvPr id="11" name="Group 11"/>
          <p:cNvGrpSpPr/>
          <p:nvPr/>
        </p:nvGrpSpPr>
        <p:grpSpPr>
          <a:xfrm>
            <a:off x="4114800" y="6477000"/>
            <a:ext cx="4876800" cy="381000"/>
            <a:chOff x="207963" y="282575"/>
            <a:chExt cx="7369175" cy="530225"/>
          </a:xfrm>
        </p:grpSpPr>
        <p:grpSp>
          <p:nvGrpSpPr>
            <p:cNvPr id="12" name="Group 4"/>
            <p:cNvGrpSpPr>
              <a:grpSpLocks/>
            </p:cNvGrpSpPr>
            <p:nvPr/>
          </p:nvGrpSpPr>
          <p:grpSpPr bwMode="auto">
            <a:xfrm>
              <a:off x="207963" y="282575"/>
              <a:ext cx="7369174" cy="530225"/>
              <a:chOff x="330" y="308"/>
              <a:chExt cx="11586" cy="835"/>
            </a:xfrm>
          </p:grpSpPr>
          <p:sp>
            <p:nvSpPr>
              <p:cNvPr id="18"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9"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0"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7" name="Picture 16"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71"/>
          <p:cNvGrpSpPr/>
          <p:nvPr/>
        </p:nvGrpSpPr>
        <p:grpSpPr>
          <a:xfrm>
            <a:off x="609600" y="4724400"/>
            <a:ext cx="8077200" cy="609600"/>
            <a:chOff x="609600" y="4953000"/>
            <a:chExt cx="8077200" cy="609600"/>
          </a:xfrm>
        </p:grpSpPr>
        <p:sp>
          <p:nvSpPr>
            <p:cNvPr id="6" name="Rectangle 5"/>
            <p:cNvSpPr/>
            <p:nvPr/>
          </p:nvSpPr>
          <p:spPr>
            <a:xfrm>
              <a:off x="7315200" y="4953000"/>
              <a:ext cx="1371600" cy="609600"/>
            </a:xfrm>
            <a:prstGeom prst="rect">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MPOAC Selects</a:t>
              </a:r>
              <a:endParaRPr lang="en-US" sz="1400" dirty="0"/>
            </a:p>
          </p:txBody>
        </p:sp>
        <p:sp>
          <p:nvSpPr>
            <p:cNvPr id="13" name="Rectangle 12"/>
            <p:cNvSpPr/>
            <p:nvPr/>
          </p:nvSpPr>
          <p:spPr>
            <a:xfrm>
              <a:off x="609600" y="4953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Economic Analysis </a:t>
              </a:r>
              <a:endParaRPr lang="en-US" sz="1400" dirty="0"/>
            </a:p>
          </p:txBody>
        </p:sp>
        <p:sp>
          <p:nvSpPr>
            <p:cNvPr id="23" name="Rectangle 22"/>
            <p:cNvSpPr/>
            <p:nvPr/>
          </p:nvSpPr>
          <p:spPr>
            <a:xfrm>
              <a:off x="5638800" y="4953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RSAC Recommends</a:t>
              </a:r>
              <a:endParaRPr lang="en-US" sz="1400" dirty="0"/>
            </a:p>
          </p:txBody>
        </p:sp>
        <p:sp>
          <p:nvSpPr>
            <p:cNvPr id="24" name="Rectangle 23"/>
            <p:cNvSpPr/>
            <p:nvPr/>
          </p:nvSpPr>
          <p:spPr>
            <a:xfrm>
              <a:off x="3962400" y="4953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Matrix of Options</a:t>
              </a:r>
              <a:endParaRPr lang="en-US" sz="1400" dirty="0"/>
            </a:p>
          </p:txBody>
        </p:sp>
        <p:sp>
          <p:nvSpPr>
            <p:cNvPr id="25" name="Rectangle 24"/>
            <p:cNvSpPr/>
            <p:nvPr/>
          </p:nvSpPr>
          <p:spPr>
            <a:xfrm>
              <a:off x="2286000" y="4953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Revenue Forecasts</a:t>
              </a:r>
              <a:endParaRPr lang="en-US" sz="1400" dirty="0"/>
            </a:p>
          </p:txBody>
        </p:sp>
        <p:sp>
          <p:nvSpPr>
            <p:cNvPr id="37" name="Down Arrow 36"/>
            <p:cNvSpPr/>
            <p:nvPr/>
          </p:nvSpPr>
          <p:spPr>
            <a:xfrm rot="16200000">
              <a:off x="3657600" y="51054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0" name="Down Arrow 39"/>
            <p:cNvSpPr/>
            <p:nvPr/>
          </p:nvSpPr>
          <p:spPr>
            <a:xfrm rot="16200000">
              <a:off x="1981200" y="51054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7" name="Down Arrow 46"/>
            <p:cNvSpPr/>
            <p:nvPr/>
          </p:nvSpPr>
          <p:spPr>
            <a:xfrm rot="16200000">
              <a:off x="7010400" y="51054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8" name="Down Arrow 47"/>
            <p:cNvSpPr/>
            <p:nvPr/>
          </p:nvSpPr>
          <p:spPr>
            <a:xfrm rot="16200000">
              <a:off x="5334000" y="51054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a:xfrm>
            <a:off x="457200" y="533400"/>
            <a:ext cx="8229600" cy="1143000"/>
          </a:xfrm>
        </p:spPr>
        <p:txBody>
          <a:bodyPr/>
          <a:lstStyle/>
          <a:p>
            <a:r>
              <a:rPr lang="en-US" dirty="0" smtClean="0"/>
              <a:t>MPOAC Revenue Study Process</a:t>
            </a:r>
            <a:endParaRPr lang="en-US" dirty="0"/>
          </a:p>
        </p:txBody>
      </p:sp>
      <p:grpSp>
        <p:nvGrpSpPr>
          <p:cNvPr id="22" name="Group 68"/>
          <p:cNvGrpSpPr/>
          <p:nvPr/>
        </p:nvGrpSpPr>
        <p:grpSpPr>
          <a:xfrm>
            <a:off x="609600" y="2286000"/>
            <a:ext cx="6400800" cy="609600"/>
            <a:chOff x="609600" y="2590800"/>
            <a:chExt cx="6400800" cy="609600"/>
          </a:xfrm>
          <a:solidFill>
            <a:schemeClr val="tx1"/>
          </a:solidFill>
        </p:grpSpPr>
        <p:sp>
          <p:nvSpPr>
            <p:cNvPr id="4" name="Rectangle 3"/>
            <p:cNvSpPr/>
            <p:nvPr/>
          </p:nvSpPr>
          <p:spPr>
            <a:xfrm>
              <a:off x="609600" y="2590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Collect Needs Data</a:t>
              </a:r>
              <a:endParaRPr lang="en-US" sz="1400" dirty="0"/>
            </a:p>
          </p:txBody>
        </p:sp>
        <p:sp>
          <p:nvSpPr>
            <p:cNvPr id="5" name="Rectangle 4"/>
            <p:cNvSpPr/>
            <p:nvPr/>
          </p:nvSpPr>
          <p:spPr>
            <a:xfrm>
              <a:off x="2286000" y="2590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Analyze Trends</a:t>
              </a:r>
              <a:endParaRPr lang="en-US" sz="1400" dirty="0"/>
            </a:p>
          </p:txBody>
        </p:sp>
        <p:sp>
          <p:nvSpPr>
            <p:cNvPr id="10" name="Rectangle 9"/>
            <p:cNvSpPr/>
            <p:nvPr/>
          </p:nvSpPr>
          <p:spPr>
            <a:xfrm>
              <a:off x="5638800" y="2590800"/>
              <a:ext cx="1371600" cy="609600"/>
            </a:xfrm>
            <a:prstGeom prst="rect">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White Paper</a:t>
              </a:r>
              <a:endParaRPr lang="en-US" sz="1400" dirty="0"/>
            </a:p>
          </p:txBody>
        </p:sp>
        <p:sp>
          <p:nvSpPr>
            <p:cNvPr id="12" name="Rectangle 11"/>
            <p:cNvSpPr/>
            <p:nvPr/>
          </p:nvSpPr>
          <p:spPr>
            <a:xfrm>
              <a:off x="3962400" y="2590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Frame Current Condition</a:t>
              </a:r>
              <a:endParaRPr lang="en-US" sz="1400" dirty="0"/>
            </a:p>
          </p:txBody>
        </p:sp>
        <p:sp>
          <p:nvSpPr>
            <p:cNvPr id="14" name="Down Arrow 13"/>
            <p:cNvSpPr/>
            <p:nvPr/>
          </p:nvSpPr>
          <p:spPr>
            <a:xfrm rot="16200000">
              <a:off x="5334000" y="2743200"/>
              <a:ext cx="304800" cy="304800"/>
            </a:xfrm>
            <a:prstGeom prst="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Down Arrow 16"/>
            <p:cNvSpPr/>
            <p:nvPr/>
          </p:nvSpPr>
          <p:spPr>
            <a:xfrm rot="16200000">
              <a:off x="3657600" y="2743200"/>
              <a:ext cx="304800" cy="304800"/>
            </a:xfrm>
            <a:prstGeom prst="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own Arrow 2"/>
            <p:cNvSpPr/>
            <p:nvPr/>
          </p:nvSpPr>
          <p:spPr>
            <a:xfrm rot="16200000">
              <a:off x="1981200" y="2743200"/>
              <a:ext cx="304800" cy="304800"/>
            </a:xfrm>
            <a:prstGeom prst="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48"/>
          <p:cNvGrpSpPr/>
          <p:nvPr/>
        </p:nvGrpSpPr>
        <p:grpSpPr>
          <a:xfrm>
            <a:off x="1219200" y="3733800"/>
            <a:ext cx="7620000" cy="990600"/>
            <a:chOff x="1219200" y="3962400"/>
            <a:chExt cx="7620000" cy="990600"/>
          </a:xfrm>
        </p:grpSpPr>
        <p:cxnSp>
          <p:nvCxnSpPr>
            <p:cNvPr id="51" name="Straight Connector 50"/>
            <p:cNvCxnSpPr>
              <a:stCxn id="26" idx="3"/>
            </p:cNvCxnSpPr>
            <p:nvPr/>
          </p:nvCxnSpPr>
          <p:spPr>
            <a:xfrm>
              <a:off x="8686800" y="3962400"/>
              <a:ext cx="1524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8496300" y="4305300"/>
              <a:ext cx="685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10800000">
              <a:off x="1219200" y="4648200"/>
              <a:ext cx="7620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1066800" y="4800600"/>
              <a:ext cx="304800" cy="0"/>
            </a:xfrm>
            <a:prstGeom prst="line">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a:xfrm rot="10800000">
            <a:off x="1295400" y="5486400"/>
            <a:ext cx="76200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endCxn id="6" idx="3"/>
          </p:cNvCxnSpPr>
          <p:nvPr/>
        </p:nvCxnSpPr>
        <p:spPr>
          <a:xfrm rot="10800000">
            <a:off x="8686800" y="5029200"/>
            <a:ext cx="2286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Left Brace 73"/>
          <p:cNvSpPr/>
          <p:nvPr/>
        </p:nvSpPr>
        <p:spPr>
          <a:xfrm>
            <a:off x="457200" y="2286000"/>
            <a:ext cx="45719" cy="6096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5" name="Left Brace 74"/>
          <p:cNvSpPr/>
          <p:nvPr/>
        </p:nvSpPr>
        <p:spPr>
          <a:xfrm>
            <a:off x="457200" y="3124200"/>
            <a:ext cx="45719" cy="12192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6" name="Left Brace 75"/>
          <p:cNvSpPr/>
          <p:nvPr/>
        </p:nvSpPr>
        <p:spPr>
          <a:xfrm>
            <a:off x="457200" y="4724400"/>
            <a:ext cx="45719" cy="6096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7" name="Left Brace 76"/>
          <p:cNvSpPr/>
          <p:nvPr/>
        </p:nvSpPr>
        <p:spPr>
          <a:xfrm>
            <a:off x="457200" y="5791200"/>
            <a:ext cx="45719" cy="6096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8" name="TextBox 77"/>
          <p:cNvSpPr txBox="1"/>
          <p:nvPr/>
        </p:nvSpPr>
        <p:spPr>
          <a:xfrm rot="16200000">
            <a:off x="-25999" y="2464401"/>
            <a:ext cx="786200" cy="276999"/>
          </a:xfrm>
          <a:prstGeom prst="rect">
            <a:avLst/>
          </a:prstGeom>
          <a:noFill/>
        </p:spPr>
        <p:txBody>
          <a:bodyPr wrap="square" rtlCol="0">
            <a:spAutoFit/>
          </a:bodyPr>
          <a:lstStyle/>
          <a:p>
            <a:r>
              <a:rPr lang="en-US" sz="1200" b="1" dirty="0" smtClean="0"/>
              <a:t>Task 2</a:t>
            </a:r>
            <a:endParaRPr lang="en-US" sz="1200" b="1" dirty="0"/>
          </a:p>
        </p:txBody>
      </p:sp>
      <p:grpSp>
        <p:nvGrpSpPr>
          <p:cNvPr id="31" name="Group 70"/>
          <p:cNvGrpSpPr/>
          <p:nvPr/>
        </p:nvGrpSpPr>
        <p:grpSpPr>
          <a:xfrm>
            <a:off x="228600" y="3124200"/>
            <a:ext cx="8458200" cy="1219200"/>
            <a:chOff x="228600" y="3124200"/>
            <a:chExt cx="8458200" cy="1219200"/>
          </a:xfrm>
        </p:grpSpPr>
        <p:sp>
          <p:nvSpPr>
            <p:cNvPr id="18" name="Rectangle 17"/>
            <p:cNvSpPr/>
            <p:nvPr/>
          </p:nvSpPr>
          <p:spPr>
            <a:xfrm>
              <a:off x="3962400" y="34290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Assess Stability/ Barriers</a:t>
              </a:r>
              <a:endParaRPr lang="en-US" sz="1400" dirty="0"/>
            </a:p>
          </p:txBody>
        </p:sp>
        <p:grpSp>
          <p:nvGrpSpPr>
            <p:cNvPr id="32" name="Group 67"/>
            <p:cNvGrpSpPr/>
            <p:nvPr/>
          </p:nvGrpSpPr>
          <p:grpSpPr>
            <a:xfrm>
              <a:off x="228600" y="3124200"/>
              <a:ext cx="8458200" cy="1219200"/>
              <a:chOff x="228600" y="3124200"/>
              <a:chExt cx="8458200" cy="1219200"/>
            </a:xfrm>
          </p:grpSpPr>
          <p:grpSp>
            <p:nvGrpSpPr>
              <p:cNvPr id="33" name="Group 69"/>
              <p:cNvGrpSpPr/>
              <p:nvPr/>
            </p:nvGrpSpPr>
            <p:grpSpPr>
              <a:xfrm>
                <a:off x="609600" y="3124200"/>
                <a:ext cx="8077200" cy="1219200"/>
                <a:chOff x="609600" y="3352800"/>
                <a:chExt cx="8077200" cy="1219200"/>
              </a:xfrm>
            </p:grpSpPr>
            <p:sp>
              <p:nvSpPr>
                <p:cNvPr id="7" name="Rectangle 6"/>
                <p:cNvSpPr/>
                <p:nvPr/>
              </p:nvSpPr>
              <p:spPr>
                <a:xfrm>
                  <a:off x="609600" y="3352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Inventory State Sources</a:t>
                  </a:r>
                  <a:endParaRPr lang="en-US" sz="1400" dirty="0"/>
                </a:p>
              </p:txBody>
            </p:sp>
            <p:sp>
              <p:nvSpPr>
                <p:cNvPr id="8" name="Rectangle 7"/>
                <p:cNvSpPr/>
                <p:nvPr/>
              </p:nvSpPr>
              <p:spPr>
                <a:xfrm>
                  <a:off x="609600" y="39624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New Sources i.e. VMT</a:t>
                  </a:r>
                  <a:endParaRPr lang="en-US" sz="1400" dirty="0"/>
                </a:p>
              </p:txBody>
            </p:sp>
            <p:sp>
              <p:nvSpPr>
                <p:cNvPr id="9" name="Rectangle 8"/>
                <p:cNvSpPr/>
                <p:nvPr/>
              </p:nvSpPr>
              <p:spPr>
                <a:xfrm>
                  <a:off x="2286000" y="36576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“Laundry List”</a:t>
                  </a:r>
                  <a:endParaRPr lang="en-US" sz="1400" dirty="0"/>
                </a:p>
              </p:txBody>
            </p:sp>
            <p:sp>
              <p:nvSpPr>
                <p:cNvPr id="19" name="Down Arrow 18"/>
                <p:cNvSpPr/>
                <p:nvPr/>
              </p:nvSpPr>
              <p:spPr>
                <a:xfrm rot="16200000">
                  <a:off x="3657600" y="3810000"/>
                  <a:ext cx="304800"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p:nvSpPr>
              <p:spPr>
                <a:xfrm>
                  <a:off x="7315200" y="3657600"/>
                  <a:ext cx="1371600" cy="609600"/>
                </a:xfrm>
                <a:prstGeom prst="rect">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MPOAC Narrows Options </a:t>
                  </a:r>
                  <a:endParaRPr lang="en-US" sz="1400" dirty="0"/>
                </a:p>
              </p:txBody>
            </p:sp>
            <p:sp>
              <p:nvSpPr>
                <p:cNvPr id="27" name="Rectangle 26"/>
                <p:cNvSpPr/>
                <p:nvPr/>
              </p:nvSpPr>
              <p:spPr>
                <a:xfrm>
                  <a:off x="5638800" y="36576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Project Revenue</a:t>
                  </a:r>
                  <a:endParaRPr lang="en-US" sz="1400" dirty="0"/>
                </a:p>
              </p:txBody>
            </p:sp>
            <p:sp>
              <p:nvSpPr>
                <p:cNvPr id="30" name="Down Arrow 29"/>
                <p:cNvSpPr/>
                <p:nvPr/>
              </p:nvSpPr>
              <p:spPr>
                <a:xfrm rot="16200000">
                  <a:off x="7010400" y="38100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38" name="Down Arrow 37"/>
                <p:cNvSpPr/>
                <p:nvPr/>
              </p:nvSpPr>
              <p:spPr>
                <a:xfrm rot="16200000">
                  <a:off x="1981200" y="3657600"/>
                  <a:ext cx="304800"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Down Arrow 38"/>
                <p:cNvSpPr/>
                <p:nvPr/>
              </p:nvSpPr>
              <p:spPr>
                <a:xfrm rot="16200000">
                  <a:off x="1981200" y="3962400"/>
                  <a:ext cx="304800"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Down Arrow 15"/>
                <p:cNvSpPr/>
                <p:nvPr/>
              </p:nvSpPr>
              <p:spPr>
                <a:xfrm rot="16200000">
                  <a:off x="5334000" y="38100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sp>
            <p:nvSpPr>
              <p:cNvPr id="79" name="TextBox 78"/>
              <p:cNvSpPr txBox="1"/>
              <p:nvPr/>
            </p:nvSpPr>
            <p:spPr>
              <a:xfrm rot="16200000">
                <a:off x="-26000" y="3607401"/>
                <a:ext cx="786200" cy="276999"/>
              </a:xfrm>
              <a:prstGeom prst="rect">
                <a:avLst/>
              </a:prstGeom>
              <a:noFill/>
            </p:spPr>
            <p:txBody>
              <a:bodyPr wrap="square" rtlCol="0">
                <a:spAutoFit/>
              </a:bodyPr>
              <a:lstStyle/>
              <a:p>
                <a:r>
                  <a:rPr lang="en-US" sz="1200" b="1" dirty="0" smtClean="0"/>
                  <a:t>Task 3</a:t>
                </a:r>
                <a:endParaRPr lang="en-US" sz="1200" b="1" dirty="0"/>
              </a:p>
            </p:txBody>
          </p:sp>
        </p:grpSp>
      </p:grpSp>
      <p:sp>
        <p:nvSpPr>
          <p:cNvPr id="80" name="TextBox 79"/>
          <p:cNvSpPr txBox="1"/>
          <p:nvPr/>
        </p:nvSpPr>
        <p:spPr>
          <a:xfrm rot="16200000">
            <a:off x="-26000" y="4902801"/>
            <a:ext cx="786200" cy="276999"/>
          </a:xfrm>
          <a:prstGeom prst="rect">
            <a:avLst/>
          </a:prstGeom>
          <a:noFill/>
        </p:spPr>
        <p:txBody>
          <a:bodyPr wrap="square" rtlCol="0">
            <a:spAutoFit/>
          </a:bodyPr>
          <a:lstStyle/>
          <a:p>
            <a:r>
              <a:rPr lang="en-US" sz="1200" b="1" dirty="0" smtClean="0"/>
              <a:t>Task 4</a:t>
            </a:r>
            <a:endParaRPr lang="en-US" sz="1200" b="1" dirty="0"/>
          </a:p>
        </p:txBody>
      </p:sp>
      <p:grpSp>
        <p:nvGrpSpPr>
          <p:cNvPr id="34" name="Group 67"/>
          <p:cNvGrpSpPr/>
          <p:nvPr/>
        </p:nvGrpSpPr>
        <p:grpSpPr>
          <a:xfrm>
            <a:off x="228602" y="5029200"/>
            <a:ext cx="8686798" cy="1600202"/>
            <a:chOff x="228602" y="5029200"/>
            <a:chExt cx="8686798" cy="1600202"/>
          </a:xfrm>
        </p:grpSpPr>
        <p:grpSp>
          <p:nvGrpSpPr>
            <p:cNvPr id="35" name="Group 72"/>
            <p:cNvGrpSpPr/>
            <p:nvPr/>
          </p:nvGrpSpPr>
          <p:grpSpPr>
            <a:xfrm>
              <a:off x="609600" y="5029200"/>
              <a:ext cx="8305800" cy="1371600"/>
              <a:chOff x="609600" y="5257800"/>
              <a:chExt cx="8305800" cy="1371600"/>
            </a:xfrm>
          </p:grpSpPr>
          <p:sp>
            <p:nvSpPr>
              <p:cNvPr id="11" name="Rectangle 10"/>
              <p:cNvSpPr/>
              <p:nvPr/>
            </p:nvSpPr>
            <p:spPr>
              <a:xfrm>
                <a:off x="609600" y="6019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Draft Legislation</a:t>
                </a:r>
                <a:endParaRPr lang="en-US" sz="1400" dirty="0"/>
              </a:p>
            </p:txBody>
          </p:sp>
          <p:cxnSp>
            <p:nvCxnSpPr>
              <p:cNvPr id="52" name="Straight Connector 51"/>
              <p:cNvCxnSpPr/>
              <p:nvPr/>
            </p:nvCxnSpPr>
            <p:spPr>
              <a:xfrm rot="5400000">
                <a:off x="1143000" y="5867400"/>
                <a:ext cx="304800" cy="0"/>
              </a:xfrm>
              <a:prstGeom prst="line">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8686800" y="5486400"/>
                <a:ext cx="4572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Rectangle 63"/>
              <p:cNvSpPr/>
              <p:nvPr/>
            </p:nvSpPr>
            <p:spPr>
              <a:xfrm>
                <a:off x="2286000" y="6019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Prepare  Report/ Presentations</a:t>
                </a:r>
                <a:endParaRPr lang="en-US" sz="1400" dirty="0"/>
              </a:p>
            </p:txBody>
          </p:sp>
          <p:sp>
            <p:nvSpPr>
              <p:cNvPr id="65" name="Rectangle 64"/>
              <p:cNvSpPr/>
              <p:nvPr/>
            </p:nvSpPr>
            <p:spPr>
              <a:xfrm>
                <a:off x="3962400" y="6019800"/>
                <a:ext cx="1371600" cy="609600"/>
              </a:xfrm>
              <a:prstGeom prst="rect">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MPOAC Review/ Approve</a:t>
                </a:r>
                <a:endParaRPr lang="en-US" sz="1400" dirty="0"/>
              </a:p>
            </p:txBody>
          </p:sp>
          <p:sp>
            <p:nvSpPr>
              <p:cNvPr id="66" name="Rectangle 65"/>
              <p:cNvSpPr/>
              <p:nvPr/>
            </p:nvSpPr>
            <p:spPr>
              <a:xfrm>
                <a:off x="5638800" y="6019800"/>
                <a:ext cx="1371600" cy="609600"/>
              </a:xfrm>
              <a:prstGeom prst="rect">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Final Report Publication</a:t>
                </a:r>
                <a:endParaRPr lang="en-US" sz="1400" dirty="0"/>
              </a:p>
            </p:txBody>
          </p:sp>
          <p:sp>
            <p:nvSpPr>
              <p:cNvPr id="67" name="Rectangle 66"/>
              <p:cNvSpPr/>
              <p:nvPr/>
            </p:nvSpPr>
            <p:spPr>
              <a:xfrm>
                <a:off x="7315200" y="6019800"/>
                <a:ext cx="1371600" cy="609600"/>
              </a:xfrm>
              <a:prstGeom prst="rect">
                <a:avLst/>
              </a:prstGeom>
              <a:solidFill>
                <a:schemeClr val="bg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Presentations/ Education</a:t>
                </a:r>
                <a:endParaRPr lang="en-US" sz="1400" dirty="0"/>
              </a:p>
            </p:txBody>
          </p:sp>
          <p:sp>
            <p:nvSpPr>
              <p:cNvPr id="46" name="Down Arrow 45"/>
              <p:cNvSpPr/>
              <p:nvPr/>
            </p:nvSpPr>
            <p:spPr>
              <a:xfrm rot="16200000">
                <a:off x="1981200" y="61722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5" name="Down Arrow 44"/>
              <p:cNvSpPr/>
              <p:nvPr/>
            </p:nvSpPr>
            <p:spPr>
              <a:xfrm rot="16200000">
                <a:off x="3657600" y="61722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44" name="Down Arrow 43"/>
              <p:cNvSpPr/>
              <p:nvPr/>
            </p:nvSpPr>
            <p:spPr>
              <a:xfrm rot="16200000">
                <a:off x="5334000" y="61722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28" name="Down Arrow 27"/>
              <p:cNvSpPr/>
              <p:nvPr/>
            </p:nvSpPr>
            <p:spPr>
              <a:xfrm rot="16200000">
                <a:off x="7010400" y="6172200"/>
                <a:ext cx="304800" cy="3048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grpSp>
        <p:sp>
          <p:nvSpPr>
            <p:cNvPr id="81" name="TextBox 80"/>
            <p:cNvSpPr txBox="1"/>
            <p:nvPr/>
          </p:nvSpPr>
          <p:spPr>
            <a:xfrm rot="16200000">
              <a:off x="-166299" y="5957501"/>
              <a:ext cx="1066802" cy="276999"/>
            </a:xfrm>
            <a:prstGeom prst="rect">
              <a:avLst/>
            </a:prstGeom>
            <a:noFill/>
          </p:spPr>
          <p:txBody>
            <a:bodyPr wrap="square" rtlCol="0">
              <a:spAutoFit/>
            </a:bodyPr>
            <a:lstStyle/>
            <a:p>
              <a:r>
                <a:rPr lang="en-US" sz="1200" b="1" dirty="0" smtClean="0"/>
                <a:t>Tasks 5 &amp;6</a:t>
              </a:r>
              <a:endParaRPr lang="en-US" sz="1200" b="1" dirty="0"/>
            </a:p>
          </p:txBody>
        </p:sp>
      </p:grpSp>
      <p:cxnSp>
        <p:nvCxnSpPr>
          <p:cNvPr id="83" name="Straight Connector 82"/>
          <p:cNvCxnSpPr/>
          <p:nvPr/>
        </p:nvCxnSpPr>
        <p:spPr>
          <a:xfrm>
            <a:off x="7010400" y="2590800"/>
            <a:ext cx="19812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4648200" y="4572000"/>
            <a:ext cx="43434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5400000">
            <a:off x="8001000" y="3581400"/>
            <a:ext cx="19812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rot="5400000">
            <a:off x="4572000" y="4648200"/>
            <a:ext cx="152400" cy="0"/>
          </a:xfrm>
          <a:prstGeom prst="line">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Slide Number Placeholder 81"/>
          <p:cNvSpPr>
            <a:spLocks noGrp="1"/>
          </p:cNvSpPr>
          <p:nvPr>
            <p:ph type="sldNum" sz="quarter" idx="12"/>
          </p:nvPr>
        </p:nvSpPr>
        <p:spPr/>
        <p:txBody>
          <a:bodyPr/>
          <a:lstStyle/>
          <a:p>
            <a:fld id="{746888C8-5E37-4332-9EBA-EEDB896F08D5}" type="slidenum">
              <a:rPr lang="en-US" smtClean="0"/>
              <a:pPr/>
              <a:t>5</a:t>
            </a:fld>
            <a:endParaRPr lang="en-US" dirty="0"/>
          </a:p>
        </p:txBody>
      </p:sp>
      <p:grpSp>
        <p:nvGrpSpPr>
          <p:cNvPr id="84" name="Group 11"/>
          <p:cNvGrpSpPr/>
          <p:nvPr/>
        </p:nvGrpSpPr>
        <p:grpSpPr>
          <a:xfrm>
            <a:off x="4114800" y="152400"/>
            <a:ext cx="4876800" cy="381000"/>
            <a:chOff x="207963" y="282575"/>
            <a:chExt cx="7369175" cy="530225"/>
          </a:xfrm>
        </p:grpSpPr>
        <p:grpSp>
          <p:nvGrpSpPr>
            <p:cNvPr id="85" name="Group 4"/>
            <p:cNvGrpSpPr>
              <a:grpSpLocks/>
            </p:cNvGrpSpPr>
            <p:nvPr/>
          </p:nvGrpSpPr>
          <p:grpSpPr bwMode="auto">
            <a:xfrm>
              <a:off x="207963" y="282575"/>
              <a:ext cx="7369174" cy="530225"/>
              <a:chOff x="330" y="308"/>
              <a:chExt cx="11586" cy="835"/>
            </a:xfrm>
          </p:grpSpPr>
          <p:sp>
            <p:nvSpPr>
              <p:cNvPr id="93"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94"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95"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92" name="Picture 91"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slide(fromLeft)">
                                      <p:cBhvr>
                                        <p:cTn id="7" dur="1000"/>
                                        <p:tgtEl>
                                          <p:spTgt spid="78"/>
                                        </p:tgtEl>
                                      </p:cBhvr>
                                    </p:animEffect>
                                  </p:childTnLst>
                                </p:cTn>
                              </p:par>
                              <p:par>
                                <p:cTn id="8" presetID="12" presetClass="entr" presetSubtype="8"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slide(fromLeft)">
                                      <p:cBhvr>
                                        <p:cTn id="10" dur="1000"/>
                                        <p:tgtEl>
                                          <p:spTgt spid="22"/>
                                        </p:tgtEl>
                                      </p:cBhvr>
                                    </p:animEffect>
                                  </p:childTnLst>
                                </p:cTn>
                              </p:par>
                              <p:par>
                                <p:cTn id="11" presetID="12" presetClass="entr" presetSubtype="8" fill="hold" nodeType="withEffect">
                                  <p:stCondLst>
                                    <p:cond delay="0"/>
                                  </p:stCondLst>
                                  <p:childTnLst>
                                    <p:set>
                                      <p:cBhvr>
                                        <p:cTn id="12" dur="1" fill="hold">
                                          <p:stCondLst>
                                            <p:cond delay="0"/>
                                          </p:stCondLst>
                                        </p:cTn>
                                        <p:tgtEl>
                                          <p:spTgt spid="83"/>
                                        </p:tgtEl>
                                        <p:attrNameLst>
                                          <p:attrName>style.visibility</p:attrName>
                                        </p:attrNameLst>
                                      </p:cBhvr>
                                      <p:to>
                                        <p:strVal val="visible"/>
                                      </p:to>
                                    </p:set>
                                    <p:animEffect transition="in" filter="slide(fromLeft)">
                                      <p:cBhvr>
                                        <p:cTn id="13" dur="1000"/>
                                        <p:tgtEl>
                                          <p:spTgt spid="83"/>
                                        </p:tgtEl>
                                      </p:cBhvr>
                                    </p:animEffect>
                                  </p:childTnLst>
                                </p:cTn>
                              </p:par>
                              <p:par>
                                <p:cTn id="14" presetID="12" presetClass="entr" presetSubtype="8" fill="hold" nodeType="withEffect">
                                  <p:stCondLst>
                                    <p:cond delay="0"/>
                                  </p:stCondLst>
                                  <p:childTnLst>
                                    <p:set>
                                      <p:cBhvr>
                                        <p:cTn id="15" dur="1" fill="hold">
                                          <p:stCondLst>
                                            <p:cond delay="0"/>
                                          </p:stCondLst>
                                        </p:cTn>
                                        <p:tgtEl>
                                          <p:spTgt spid="90"/>
                                        </p:tgtEl>
                                        <p:attrNameLst>
                                          <p:attrName>style.visibility</p:attrName>
                                        </p:attrNameLst>
                                      </p:cBhvr>
                                      <p:to>
                                        <p:strVal val="visible"/>
                                      </p:to>
                                    </p:set>
                                    <p:animEffect transition="in" filter="slide(fromLeft)">
                                      <p:cBhvr>
                                        <p:cTn id="16" dur="1000"/>
                                        <p:tgtEl>
                                          <p:spTgt spid="90"/>
                                        </p:tgtEl>
                                      </p:cBhvr>
                                    </p:animEffect>
                                  </p:childTnLst>
                                </p:cTn>
                              </p:par>
                              <p:par>
                                <p:cTn id="17" presetID="12" presetClass="entr" presetSubtype="8" fill="hold" nodeType="withEffect">
                                  <p:stCondLst>
                                    <p:cond delay="0"/>
                                  </p:stCondLst>
                                  <p:childTnLst>
                                    <p:set>
                                      <p:cBhvr>
                                        <p:cTn id="18" dur="1" fill="hold">
                                          <p:stCondLst>
                                            <p:cond delay="0"/>
                                          </p:stCondLst>
                                        </p:cTn>
                                        <p:tgtEl>
                                          <p:spTgt spid="86"/>
                                        </p:tgtEl>
                                        <p:attrNameLst>
                                          <p:attrName>style.visibility</p:attrName>
                                        </p:attrNameLst>
                                      </p:cBhvr>
                                      <p:to>
                                        <p:strVal val="visible"/>
                                      </p:to>
                                    </p:set>
                                    <p:animEffect transition="in" filter="slide(fromLeft)">
                                      <p:cBhvr>
                                        <p:cTn id="19" dur="1000"/>
                                        <p:tgtEl>
                                          <p:spTgt spid="86"/>
                                        </p:tgtEl>
                                      </p:cBhvr>
                                    </p:animEffect>
                                  </p:childTnLst>
                                </p:cTn>
                              </p:par>
                              <p:par>
                                <p:cTn id="20" presetID="12" presetClass="entr" presetSubtype="8" fill="hold" nodeType="withEffect">
                                  <p:stCondLst>
                                    <p:cond delay="0"/>
                                  </p:stCondLst>
                                  <p:childTnLst>
                                    <p:set>
                                      <p:cBhvr>
                                        <p:cTn id="21" dur="1" fill="hold">
                                          <p:stCondLst>
                                            <p:cond delay="0"/>
                                          </p:stCondLst>
                                        </p:cTn>
                                        <p:tgtEl>
                                          <p:spTgt spid="96"/>
                                        </p:tgtEl>
                                        <p:attrNameLst>
                                          <p:attrName>style.visibility</p:attrName>
                                        </p:attrNameLst>
                                      </p:cBhvr>
                                      <p:to>
                                        <p:strVal val="visible"/>
                                      </p:to>
                                    </p:set>
                                    <p:animEffect transition="in" filter="slide(fromLeft)">
                                      <p:cBhvr>
                                        <p:cTn id="22" dur="1000"/>
                                        <p:tgtEl>
                                          <p:spTgt spid="96"/>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nodeType="click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slide(fromLeft)">
                                      <p:cBhvr>
                                        <p:cTn id="27" dur="1000"/>
                                        <p:tgtEl>
                                          <p:spTgt spid="31"/>
                                        </p:tgtEl>
                                      </p:cBhvr>
                                    </p:animEffect>
                                  </p:childTnLst>
                                </p:cTn>
                              </p:par>
                              <p:par>
                                <p:cTn id="28" presetID="12" presetClass="entr" presetSubtype="8" fill="hold" nodeType="with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slide(fromLeft)">
                                      <p:cBhvr>
                                        <p:cTn id="30" dur="10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8" fill="hold" grpId="0" nodeType="clickEffect">
                                  <p:stCondLst>
                                    <p:cond delay="0"/>
                                  </p:stCondLst>
                                  <p:childTnLst>
                                    <p:set>
                                      <p:cBhvr>
                                        <p:cTn id="34" dur="1" fill="hold">
                                          <p:stCondLst>
                                            <p:cond delay="0"/>
                                          </p:stCondLst>
                                        </p:cTn>
                                        <p:tgtEl>
                                          <p:spTgt spid="80"/>
                                        </p:tgtEl>
                                        <p:attrNameLst>
                                          <p:attrName>style.visibility</p:attrName>
                                        </p:attrNameLst>
                                      </p:cBhvr>
                                      <p:to>
                                        <p:strVal val="visible"/>
                                      </p:to>
                                    </p:set>
                                    <p:animEffect transition="in" filter="slide(fromLeft)">
                                      <p:cBhvr>
                                        <p:cTn id="35" dur="1000"/>
                                        <p:tgtEl>
                                          <p:spTgt spid="80"/>
                                        </p:tgtEl>
                                      </p:cBhvr>
                                    </p:animEffect>
                                  </p:childTnLst>
                                </p:cTn>
                              </p:par>
                              <p:par>
                                <p:cTn id="36" presetID="12" presetClass="entr" presetSubtype="8" fill="hold" nodeType="withEffect">
                                  <p:stCondLst>
                                    <p:cond delay="0"/>
                                  </p:stCondLst>
                                  <p:childTnLst>
                                    <p:set>
                                      <p:cBhvr>
                                        <p:cTn id="37" dur="1" fill="hold">
                                          <p:stCondLst>
                                            <p:cond delay="0"/>
                                          </p:stCondLst>
                                        </p:cTn>
                                        <p:tgtEl>
                                          <p:spTgt spid="50"/>
                                        </p:tgtEl>
                                        <p:attrNameLst>
                                          <p:attrName>style.visibility</p:attrName>
                                        </p:attrNameLst>
                                      </p:cBhvr>
                                      <p:to>
                                        <p:strVal val="visible"/>
                                      </p:to>
                                    </p:set>
                                    <p:animEffect transition="in" filter="slide(fromLeft)">
                                      <p:cBhvr>
                                        <p:cTn id="38" dur="1000"/>
                                        <p:tgtEl>
                                          <p:spTgt spid="50"/>
                                        </p:tgtEl>
                                      </p:cBhvr>
                                    </p:animEffect>
                                  </p:childTnLst>
                                </p:cTn>
                              </p:par>
                              <p:par>
                                <p:cTn id="39" presetID="12" presetClass="entr" presetSubtype="8" fill="hold" nodeType="withEffect">
                                  <p:stCondLst>
                                    <p:cond delay="0"/>
                                  </p:stCondLst>
                                  <p:childTnLst>
                                    <p:set>
                                      <p:cBhvr>
                                        <p:cTn id="40" dur="1" fill="hold">
                                          <p:stCondLst>
                                            <p:cond delay="0"/>
                                          </p:stCondLst>
                                        </p:cTn>
                                        <p:tgtEl>
                                          <p:spTgt spid="59"/>
                                        </p:tgtEl>
                                        <p:attrNameLst>
                                          <p:attrName>style.visibility</p:attrName>
                                        </p:attrNameLst>
                                      </p:cBhvr>
                                      <p:to>
                                        <p:strVal val="visible"/>
                                      </p:to>
                                    </p:set>
                                    <p:animEffect transition="in" filter="slide(fromLeft)">
                                      <p:cBhvr>
                                        <p:cTn id="41" dur="1000"/>
                                        <p:tgtEl>
                                          <p:spTgt spid="59"/>
                                        </p:tgtEl>
                                      </p:cBhvr>
                                    </p:animEffect>
                                  </p:childTnLst>
                                </p:cTn>
                              </p:par>
                              <p:par>
                                <p:cTn id="42" presetID="12" presetClass="entr" presetSubtype="8" fill="hold" nodeType="with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slide(fromLeft)">
                                      <p:cBhvr>
                                        <p:cTn id="44" dur="1000"/>
                                        <p:tgtEl>
                                          <p:spTgt spid="21"/>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4"/>
                                        </p:tgtEl>
                                        <p:attrNameLst>
                                          <p:attrName>style.visibility</p:attrName>
                                        </p:attrNameLst>
                                      </p:cBhvr>
                                      <p:to>
                                        <p:strVal val="visible"/>
                                      </p:to>
                                    </p:set>
                                    <p:anim calcmode="lin" valueType="num">
                                      <p:cBhvr additive="base">
                                        <p:cTn id="49" dur="1000" fill="hold"/>
                                        <p:tgtEl>
                                          <p:spTgt spid="34"/>
                                        </p:tgtEl>
                                        <p:attrNameLst>
                                          <p:attrName>ppt_x</p:attrName>
                                        </p:attrNameLst>
                                      </p:cBhvr>
                                      <p:tavLst>
                                        <p:tav tm="0">
                                          <p:val>
                                            <p:strVal val="0-#ppt_w/2"/>
                                          </p:val>
                                        </p:tav>
                                        <p:tav tm="100000">
                                          <p:val>
                                            <p:strVal val="#ppt_x"/>
                                          </p:val>
                                        </p:tav>
                                      </p:tavLst>
                                    </p:anim>
                                    <p:anim calcmode="lin" valueType="num">
                                      <p:cBhvr additive="base">
                                        <p:cTn id="50" dur="10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p:bldP spid="8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85000" lnSpcReduction="20000"/>
          </a:bodyPr>
          <a:lstStyle/>
          <a:p>
            <a:r>
              <a:rPr lang="en-US" dirty="0" smtClean="0"/>
              <a:t>Florida </a:t>
            </a:r>
            <a:r>
              <a:rPr lang="en-US" dirty="0"/>
              <a:t>Airports Council</a:t>
            </a:r>
            <a:r>
              <a:rPr lang="en-US" dirty="0" smtClean="0"/>
              <a:t> </a:t>
            </a:r>
          </a:p>
          <a:p>
            <a:r>
              <a:rPr lang="en-US" dirty="0" smtClean="0"/>
              <a:t>Florida </a:t>
            </a:r>
            <a:r>
              <a:rPr lang="en-US" dirty="0"/>
              <a:t>Transportation Builders Association</a:t>
            </a:r>
            <a:r>
              <a:rPr lang="en-US" dirty="0" smtClean="0"/>
              <a:t> </a:t>
            </a:r>
          </a:p>
          <a:p>
            <a:r>
              <a:rPr lang="en-US" dirty="0"/>
              <a:t>F</a:t>
            </a:r>
            <a:r>
              <a:rPr lang="en-US" dirty="0" smtClean="0"/>
              <a:t>lorida </a:t>
            </a:r>
            <a:r>
              <a:rPr lang="en-US" dirty="0"/>
              <a:t>Chamber of Commerce</a:t>
            </a:r>
            <a:r>
              <a:rPr lang="en-US" dirty="0" smtClean="0"/>
              <a:t> </a:t>
            </a:r>
          </a:p>
          <a:p>
            <a:r>
              <a:rPr lang="en-US" dirty="0" smtClean="0"/>
              <a:t>Florida </a:t>
            </a:r>
            <a:r>
              <a:rPr lang="en-US" dirty="0"/>
              <a:t>League of Cities</a:t>
            </a:r>
            <a:r>
              <a:rPr lang="en-US" dirty="0" smtClean="0"/>
              <a:t> </a:t>
            </a:r>
          </a:p>
          <a:p>
            <a:r>
              <a:rPr lang="en-US" dirty="0" smtClean="0"/>
              <a:t>Floridians </a:t>
            </a:r>
            <a:r>
              <a:rPr lang="en-US" dirty="0"/>
              <a:t>for Better Transportation</a:t>
            </a:r>
            <a:r>
              <a:rPr lang="en-US" dirty="0" smtClean="0"/>
              <a:t> </a:t>
            </a:r>
          </a:p>
          <a:p>
            <a:r>
              <a:rPr lang="en-US" dirty="0" smtClean="0"/>
              <a:t>Florida </a:t>
            </a:r>
            <a:r>
              <a:rPr lang="en-US" dirty="0"/>
              <a:t>Association of </a:t>
            </a:r>
            <a:r>
              <a:rPr lang="en-US" dirty="0" smtClean="0"/>
              <a:t>Counties</a:t>
            </a:r>
          </a:p>
          <a:p>
            <a:r>
              <a:rPr lang="en-US" dirty="0" smtClean="0"/>
              <a:t>The </a:t>
            </a:r>
            <a:r>
              <a:rPr lang="en-US" dirty="0"/>
              <a:t>Nature Conservancy in </a:t>
            </a:r>
            <a:r>
              <a:rPr lang="en-US" dirty="0" smtClean="0"/>
              <a:t>Florida</a:t>
            </a:r>
          </a:p>
          <a:p>
            <a:r>
              <a:rPr lang="en-US" dirty="0" smtClean="0"/>
              <a:t>Florida Trucking Association </a:t>
            </a:r>
          </a:p>
          <a:p>
            <a:endParaRPr lang="en-US" dirty="0" smtClean="0"/>
          </a:p>
        </p:txBody>
      </p:sp>
      <p:sp>
        <p:nvSpPr>
          <p:cNvPr id="4" name="Content Placeholder 3"/>
          <p:cNvSpPr>
            <a:spLocks noGrp="1"/>
          </p:cNvSpPr>
          <p:nvPr>
            <p:ph sz="half" idx="2"/>
          </p:nvPr>
        </p:nvSpPr>
        <p:spPr/>
        <p:txBody>
          <a:bodyPr>
            <a:normAutofit fontScale="85000" lnSpcReduction="20000"/>
          </a:bodyPr>
          <a:lstStyle/>
          <a:p>
            <a:r>
              <a:rPr lang="en-US" dirty="0" smtClean="0"/>
              <a:t>MPOAC Staff Directors Representative - Chair </a:t>
            </a:r>
          </a:p>
          <a:p>
            <a:r>
              <a:rPr lang="en-US" dirty="0" smtClean="0"/>
              <a:t>Florida Ports Council </a:t>
            </a:r>
          </a:p>
          <a:p>
            <a:r>
              <a:rPr lang="en-US" dirty="0" smtClean="0"/>
              <a:t>Chair MPOAC Governing Board </a:t>
            </a:r>
          </a:p>
          <a:p>
            <a:r>
              <a:rPr lang="en-US" dirty="0" smtClean="0"/>
              <a:t>Florida Transportation Commission</a:t>
            </a:r>
          </a:p>
          <a:p>
            <a:r>
              <a:rPr lang="en-US" dirty="0" smtClean="0"/>
              <a:t>American Public Works Association, Florida Chapter </a:t>
            </a:r>
          </a:p>
          <a:p>
            <a:r>
              <a:rPr lang="en-US" dirty="0" smtClean="0"/>
              <a:t>Florida Public Transportation Association </a:t>
            </a:r>
          </a:p>
          <a:p>
            <a:r>
              <a:rPr lang="en-US" dirty="0" smtClean="0"/>
              <a:t>Florida Regional Councils Association</a:t>
            </a:r>
            <a:endParaRPr lang="en-US" dirty="0"/>
          </a:p>
        </p:txBody>
      </p:sp>
      <p:sp>
        <p:nvSpPr>
          <p:cNvPr id="2" name="Title 1"/>
          <p:cNvSpPr>
            <a:spLocks noGrp="1"/>
          </p:cNvSpPr>
          <p:nvPr>
            <p:ph type="title"/>
          </p:nvPr>
        </p:nvSpPr>
        <p:spPr/>
        <p:txBody>
          <a:bodyPr>
            <a:normAutofit fontScale="90000"/>
          </a:bodyPr>
          <a:lstStyle/>
          <a:p>
            <a:r>
              <a:rPr lang="en-US" dirty="0" smtClean="0"/>
              <a:t>Revenue Study Advisory Committee</a:t>
            </a:r>
            <a:endParaRPr lang="en-US" dirty="0"/>
          </a:p>
        </p:txBody>
      </p:sp>
      <p:grpSp>
        <p:nvGrpSpPr>
          <p:cNvPr id="12" name="Group 11"/>
          <p:cNvGrpSpPr/>
          <p:nvPr/>
        </p:nvGrpSpPr>
        <p:grpSpPr>
          <a:xfrm>
            <a:off x="0" y="6477000"/>
            <a:ext cx="4876800" cy="381000"/>
            <a:chOff x="207963" y="282575"/>
            <a:chExt cx="7369175" cy="530225"/>
          </a:xfrm>
        </p:grpSpPr>
        <p:grpSp>
          <p:nvGrpSpPr>
            <p:cNvPr id="13" name="Group 4"/>
            <p:cNvGrpSpPr>
              <a:grpSpLocks/>
            </p:cNvGrpSpPr>
            <p:nvPr/>
          </p:nvGrpSpPr>
          <p:grpSpPr bwMode="auto">
            <a:xfrm>
              <a:off x="207963" y="282575"/>
              <a:ext cx="7369174" cy="530225"/>
              <a:chOff x="330" y="308"/>
              <a:chExt cx="11586" cy="835"/>
            </a:xfrm>
          </p:grpSpPr>
          <p:sp>
            <p:nvSpPr>
              <p:cNvPr id="15"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7"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4" name="Picture 13"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federal revenue sources</a:t>
            </a:r>
            <a:endParaRPr lang="en-US" dirty="0"/>
          </a:p>
        </p:txBody>
      </p:sp>
      <p:grpSp>
        <p:nvGrpSpPr>
          <p:cNvPr id="15" name="Group 14"/>
          <p:cNvGrpSpPr/>
          <p:nvPr/>
        </p:nvGrpSpPr>
        <p:grpSpPr>
          <a:xfrm>
            <a:off x="685800" y="2057400"/>
            <a:ext cx="7315200" cy="1600200"/>
            <a:chOff x="685800" y="1675877"/>
            <a:chExt cx="7772400" cy="1907111"/>
          </a:xfrm>
        </p:grpSpPr>
        <p:sp>
          <p:nvSpPr>
            <p:cNvPr id="12" name="Rectangle 11"/>
            <p:cNvSpPr>
              <a:spLocks noChangeArrowheads="1"/>
            </p:cNvSpPr>
            <p:nvPr/>
          </p:nvSpPr>
          <p:spPr bwMode="auto">
            <a:xfrm>
              <a:off x="717330" y="1866588"/>
              <a:ext cx="6269709" cy="1578299"/>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fontAlgn="base">
                <a:spcBef>
                  <a:spcPct val="0"/>
                </a:spcBef>
                <a:spcAft>
                  <a:spcPct val="0"/>
                </a:spcAft>
              </a:pPr>
              <a:r>
                <a:rPr kumimoji="0" lang="en-US" sz="3200" b="0" i="0" u="none" strike="noStrike" cap="none" normalizeH="0" baseline="0" dirty="0" smtClean="0">
                  <a:ln>
                    <a:noFill/>
                  </a:ln>
                  <a:solidFill>
                    <a:srgbClr val="FFFFFF"/>
                  </a:solidFill>
                  <a:effectLst/>
                  <a:latin typeface="Agency FB" pitchFamily="34" charset="0"/>
                </a:rPr>
                <a:t>MPOAC</a:t>
              </a:r>
              <a:r>
                <a:rPr kumimoji="0" lang="en-US" sz="3200" b="0" i="0" u="none" strike="noStrike" cap="none" normalizeH="0" dirty="0" smtClean="0">
                  <a:ln>
                    <a:noFill/>
                  </a:ln>
                  <a:solidFill>
                    <a:srgbClr val="FFFFFF"/>
                  </a:solidFill>
                  <a:effectLst/>
                  <a:latin typeface="Agency FB" pitchFamily="34" charset="0"/>
                </a:rPr>
                <a:t> </a:t>
              </a:r>
              <a:r>
                <a:rPr lang="en-US" sz="3200" dirty="0" smtClean="0">
                  <a:solidFill>
                    <a:srgbClr val="FFFFFF"/>
                  </a:solidFill>
                  <a:latin typeface="Agency FB" pitchFamily="34" charset="0"/>
                </a:rPr>
                <a:t>TRANSPORTATION </a:t>
              </a:r>
              <a:r>
                <a:rPr kumimoji="0" lang="en-US" sz="3200" b="0" i="0" u="none" strike="noStrike" cap="none" normalizeH="0" baseline="0" dirty="0" smtClean="0">
                  <a:ln>
                    <a:noFill/>
                  </a:ln>
                  <a:solidFill>
                    <a:srgbClr val="FFFFFF"/>
                  </a:solidFill>
                  <a:effectLst/>
                  <a:latin typeface="Agency FB" pitchFamily="34" charset="0"/>
                </a:rPr>
                <a:t>REVENUE STUDY </a:t>
              </a:r>
              <a:endParaRPr kumimoji="0" lang="en-US" sz="3200" b="0" i="0" u="none" strike="noStrike" cap="none" normalizeH="0" baseline="0" dirty="0" smtClean="0">
                <a:ln>
                  <a:noFill/>
                </a:ln>
                <a:solidFill>
                  <a:schemeClr val="tx1"/>
                </a:solidFill>
                <a:effectLst/>
                <a:latin typeface="Arial" pitchFamily="34" charset="0"/>
              </a:endParaRPr>
            </a:p>
          </p:txBody>
        </p:sp>
        <p:sp>
          <p:nvSpPr>
            <p:cNvPr id="13" name="Rectangle 13"/>
            <p:cNvSpPr>
              <a:spLocks noChangeArrowheads="1"/>
            </p:cNvSpPr>
            <p:nvPr/>
          </p:nvSpPr>
          <p:spPr bwMode="auto">
            <a:xfrm>
              <a:off x="685800" y="1675877"/>
              <a:ext cx="7772400" cy="1907111"/>
            </a:xfrm>
            <a:prstGeom prst="rect">
              <a:avLst/>
            </a:prstGeom>
            <a:no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pic>
          <p:nvPicPr>
            <p:cNvPr id="14" name="Picture 13" descr="http://www.mpoac.org/images/header/mpoac_logo.gif"/>
            <p:cNvPicPr/>
            <p:nvPr/>
          </p:nvPicPr>
          <p:blipFill>
            <a:blip r:embed="rId2" cstate="print"/>
            <a:srcRect/>
            <a:stretch>
              <a:fillRect/>
            </a:stretch>
          </p:blipFill>
          <p:spPr bwMode="auto">
            <a:xfrm>
              <a:off x="6400800" y="1828801"/>
              <a:ext cx="2054257" cy="1676400"/>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57200" y="152400"/>
            <a:ext cx="8229600" cy="1143000"/>
          </a:xfrm>
        </p:spPr>
        <p:txBody>
          <a:bodyPr/>
          <a:lstStyle/>
          <a:p>
            <a:r>
              <a:rPr lang="en-US" dirty="0" smtClean="0"/>
              <a:t>National Funding Sources</a:t>
            </a:r>
            <a:endParaRPr lang="en-US" dirty="0"/>
          </a:p>
        </p:txBody>
      </p:sp>
      <p:grpSp>
        <p:nvGrpSpPr>
          <p:cNvPr id="11" name="Group 11"/>
          <p:cNvGrpSpPr/>
          <p:nvPr/>
        </p:nvGrpSpPr>
        <p:grpSpPr>
          <a:xfrm>
            <a:off x="0" y="6477000"/>
            <a:ext cx="4876800" cy="381000"/>
            <a:chOff x="207963" y="282575"/>
            <a:chExt cx="7369175" cy="530225"/>
          </a:xfrm>
        </p:grpSpPr>
        <p:grpSp>
          <p:nvGrpSpPr>
            <p:cNvPr id="12" name="Group 4"/>
            <p:cNvGrpSpPr>
              <a:grpSpLocks/>
            </p:cNvGrpSpPr>
            <p:nvPr/>
          </p:nvGrpSpPr>
          <p:grpSpPr bwMode="auto">
            <a:xfrm>
              <a:off x="207963" y="282575"/>
              <a:ext cx="7369174" cy="530225"/>
              <a:chOff x="330" y="308"/>
              <a:chExt cx="11586" cy="835"/>
            </a:xfrm>
          </p:grpSpPr>
          <p:sp>
            <p:nvSpPr>
              <p:cNvPr id="14"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6"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3" name="Picture 12"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graphicFrame>
        <p:nvGraphicFramePr>
          <p:cNvPr id="18" name="Chart 17"/>
          <p:cNvGraphicFramePr>
            <a:graphicFrameLocks noGrp="1"/>
          </p:cNvGraphicFramePr>
          <p:nvPr/>
        </p:nvGraphicFramePr>
        <p:xfrm>
          <a:off x="685800" y="1066800"/>
          <a:ext cx="7915275" cy="5511403"/>
        </p:xfrm>
        <a:graphic>
          <a:graphicData uri="http://schemas.openxmlformats.org/drawingml/2006/chart">
            <c:chart xmlns:c="http://schemas.openxmlformats.org/drawingml/2006/chart" xmlns:r="http://schemas.openxmlformats.org/officeDocument/2006/relationships" r:id="rId4"/>
          </a:graphicData>
        </a:graphic>
      </p:graphicFrame>
      <p:sp>
        <p:nvSpPr>
          <p:cNvPr id="19" name="TextBox 1"/>
          <p:cNvSpPr txBox="1"/>
          <p:nvPr/>
        </p:nvSpPr>
        <p:spPr>
          <a:xfrm>
            <a:off x="1295400" y="5181600"/>
            <a:ext cx="762000" cy="2286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dirty="0" smtClean="0"/>
              <a:t>45.3%</a:t>
            </a:r>
            <a:endParaRPr lang="en-US"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Critical Federal Transportation Funding Issues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Revenues from the tax on highway fuels represent 90 percent of the receipts that accrue to the Federal Highway Trust Fund</a:t>
            </a:r>
          </a:p>
          <a:p>
            <a:r>
              <a:rPr lang="en-US" dirty="0" smtClean="0"/>
              <a:t>Revenues linked to vehicle miles traveled and vehicle fleet efficiency (fuel use)</a:t>
            </a:r>
          </a:p>
          <a:p>
            <a:r>
              <a:rPr lang="en-US" dirty="0" smtClean="0"/>
              <a:t>Federal highway taxes flat cents per gallon, not adjusted for inflation and not adjusted since 1997</a:t>
            </a:r>
          </a:p>
          <a:p>
            <a:pPr lvl="1"/>
            <a:r>
              <a:rPr lang="en-US" dirty="0" smtClean="0"/>
              <a:t>18.4 cents gasoline</a:t>
            </a:r>
          </a:p>
          <a:p>
            <a:pPr lvl="1"/>
            <a:r>
              <a:rPr lang="en-US" dirty="0" smtClean="0"/>
              <a:t>24.4 cents diesel</a:t>
            </a:r>
          </a:p>
          <a:p>
            <a:r>
              <a:rPr lang="en-US" dirty="0" smtClean="0"/>
              <a:t>Highway Trust Fund balance has been in a steady decline requiring federal General Fund infusions to ensure its solvency </a:t>
            </a:r>
          </a:p>
          <a:p>
            <a:pPr lvl="1"/>
            <a:r>
              <a:rPr lang="en-US" dirty="0" smtClean="0"/>
              <a:t>$8.017 billion in September 2008</a:t>
            </a:r>
          </a:p>
          <a:p>
            <a:pPr lvl="1"/>
            <a:r>
              <a:rPr lang="en-US" dirty="0" smtClean="0"/>
              <a:t>$7 billion in August of 2010</a:t>
            </a:r>
          </a:p>
          <a:p>
            <a:endParaRPr lang="en-US" dirty="0" smtClean="0"/>
          </a:p>
          <a:p>
            <a:endParaRPr lang="en-US" dirty="0" smtClean="0"/>
          </a:p>
          <a:p>
            <a:pPr lvl="1"/>
            <a:endParaRPr lang="en-US" dirty="0" smtClean="0"/>
          </a:p>
          <a:p>
            <a:endParaRPr lang="en-US" dirty="0"/>
          </a:p>
        </p:txBody>
      </p:sp>
      <p:grpSp>
        <p:nvGrpSpPr>
          <p:cNvPr id="10" name="Group 11"/>
          <p:cNvGrpSpPr/>
          <p:nvPr/>
        </p:nvGrpSpPr>
        <p:grpSpPr>
          <a:xfrm>
            <a:off x="0" y="6477000"/>
            <a:ext cx="4876800" cy="381000"/>
            <a:chOff x="207963" y="282575"/>
            <a:chExt cx="7369175" cy="530225"/>
          </a:xfrm>
        </p:grpSpPr>
        <p:grpSp>
          <p:nvGrpSpPr>
            <p:cNvPr id="11" name="Group 4"/>
            <p:cNvGrpSpPr>
              <a:grpSpLocks/>
            </p:cNvGrpSpPr>
            <p:nvPr/>
          </p:nvGrpSpPr>
          <p:grpSpPr bwMode="auto">
            <a:xfrm>
              <a:off x="207963" y="282575"/>
              <a:ext cx="7369174" cy="530225"/>
              <a:chOff x="330" y="308"/>
              <a:chExt cx="11586" cy="835"/>
            </a:xfrm>
          </p:grpSpPr>
          <p:sp>
            <p:nvSpPr>
              <p:cNvPr id="13" name="Rectangle 3"/>
              <p:cNvSpPr>
                <a:spLocks noChangeArrowheads="1"/>
              </p:cNvSpPr>
              <p:nvPr/>
            </p:nvSpPr>
            <p:spPr bwMode="auto">
              <a:xfrm>
                <a:off x="377" y="360"/>
                <a:ext cx="9346" cy="720"/>
              </a:xfrm>
              <a:prstGeom prst="rect">
                <a:avLst/>
              </a:prstGeom>
              <a:solidFill>
                <a:srgbClr val="4F81BD"/>
              </a:solidFill>
              <a:ln w="19050">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gency FB" pitchFamily="34" charset="0"/>
                  </a:rPr>
                  <a:t>MPOAC</a:t>
                </a:r>
                <a:r>
                  <a:rPr kumimoji="0" lang="en-US" sz="1400" b="0" i="0" u="none" strike="noStrike" cap="none" normalizeH="0" dirty="0" smtClean="0">
                    <a:ln>
                      <a:noFill/>
                    </a:ln>
                    <a:solidFill>
                      <a:srgbClr val="FFFFFF"/>
                    </a:solidFill>
                    <a:effectLst/>
                    <a:latin typeface="Agency FB" pitchFamily="34" charset="0"/>
                  </a:rPr>
                  <a:t>  TRANSPORTATION </a:t>
                </a:r>
                <a:r>
                  <a:rPr kumimoji="0" lang="en-US" sz="1400" b="0" i="0" u="none" strike="noStrike" cap="none" normalizeH="0" baseline="0" dirty="0" smtClean="0">
                    <a:ln>
                      <a:noFill/>
                    </a:ln>
                    <a:solidFill>
                      <a:srgbClr val="FFFFFF"/>
                    </a:solidFill>
                    <a:effectLst/>
                    <a:latin typeface="Agency FB" pitchFamily="34" charset="0"/>
                  </a:rPr>
                  <a:t>REVENUE STUDY </a:t>
                </a:r>
                <a:endParaRPr kumimoji="0" lang="en-US" sz="1800" b="0" i="0" u="none" strike="noStrike" cap="none" normalizeH="0" baseline="0" dirty="0" smtClean="0">
                  <a:ln>
                    <a:noFill/>
                  </a:ln>
                  <a:solidFill>
                    <a:schemeClr val="tx1"/>
                  </a:solidFill>
                  <a:effectLst/>
                  <a:latin typeface="Arial" pitchFamily="34" charset="0"/>
                </a:endParaRPr>
              </a:p>
            </p:txBody>
          </p:sp>
          <p:sp>
            <p:nvSpPr>
              <p:cNvPr id="14" name="Rectangle 4"/>
              <p:cNvSpPr>
                <a:spLocks noChangeArrowheads="1"/>
              </p:cNvSpPr>
              <p:nvPr/>
            </p:nvSpPr>
            <p:spPr bwMode="auto">
              <a:xfrm>
                <a:off x="9563" y="308"/>
                <a:ext cx="2302" cy="835"/>
              </a:xfrm>
              <a:prstGeom prst="rect">
                <a:avLst/>
              </a:prstGeom>
              <a:solidFill>
                <a:srgbClr val="FFFF99"/>
              </a:solidFill>
              <a:ln w="254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5" name="Rectangle 5"/>
              <p:cNvSpPr>
                <a:spLocks noChangeArrowheads="1"/>
              </p:cNvSpPr>
              <p:nvPr/>
            </p:nvSpPr>
            <p:spPr bwMode="auto">
              <a:xfrm>
                <a:off x="330" y="308"/>
                <a:ext cx="11586" cy="835"/>
              </a:xfrm>
              <a:prstGeom prst="rect">
                <a:avLst/>
              </a:prstGeom>
              <a:noFill/>
              <a:ln w="12700">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2" name="Picture 11" descr="http://www.mpoac.org/images/header/mpoac_logo.gif"/>
            <p:cNvPicPr/>
            <p:nvPr/>
          </p:nvPicPr>
          <p:blipFill>
            <a:blip r:embed="rId3" cstate="print"/>
            <a:srcRect/>
            <a:stretch>
              <a:fillRect/>
            </a:stretch>
          </p:blipFill>
          <p:spPr bwMode="auto">
            <a:xfrm>
              <a:off x="6540848" y="282575"/>
              <a:ext cx="710711" cy="5302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6698</TotalTime>
  <Words>1132</Words>
  <Application>Microsoft Office PowerPoint</Application>
  <PresentationFormat>On-screen Show (4:3)</PresentationFormat>
  <Paragraphs>285</Paragraphs>
  <Slides>28</Slides>
  <Notes>23</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PowerPoint Presentation</vt:lpstr>
      <vt:lpstr>Presentation Outline</vt:lpstr>
      <vt:lpstr>Revenue Study History</vt:lpstr>
      <vt:lpstr>Purpose</vt:lpstr>
      <vt:lpstr>MPOAC Revenue Study Process</vt:lpstr>
      <vt:lpstr>Revenue Study Advisory Committee</vt:lpstr>
      <vt:lpstr>federal revenue sources</vt:lpstr>
      <vt:lpstr>National Funding Sources</vt:lpstr>
      <vt:lpstr>Critical Federal Transportation Funding Issues</vt:lpstr>
      <vt:lpstr>Highway Travel Trends </vt:lpstr>
      <vt:lpstr>Fuel Efficiency</vt:lpstr>
      <vt:lpstr>Inflation Effects</vt:lpstr>
      <vt:lpstr>Federal Trust Fund Balances</vt:lpstr>
      <vt:lpstr>State Of Florida revenue sources</vt:lpstr>
      <vt:lpstr>State of Florida Transportation  Funds </vt:lpstr>
      <vt:lpstr>Florida Transportation Fund Diversion</vt:lpstr>
      <vt:lpstr>State Revenue Forecasts</vt:lpstr>
      <vt:lpstr>State Trust Fund Purchasing  Power </vt:lpstr>
      <vt:lpstr>PowerPoint Presentation</vt:lpstr>
      <vt:lpstr>PowerPoint Presentation</vt:lpstr>
      <vt:lpstr>PowerPoint Presentation</vt:lpstr>
      <vt:lpstr>Options Analyzed by Type</vt:lpstr>
      <vt:lpstr>MPOAC Revenue Study Action </vt:lpstr>
      <vt:lpstr>MPOAC Revenue Study Selected Options</vt:lpstr>
      <vt:lpstr>Top 6 Revenue Options </vt:lpstr>
      <vt:lpstr>Top 6 Revenue Options</vt:lpstr>
      <vt:lpstr>Remaining Revenue Options </vt:lpstr>
      <vt:lpstr>Questions For more information Contact: Mr. Howard Glassman - Howard.Glassman@mpoac.org</vt:lpstr>
    </vt:vector>
  </TitlesOfParts>
  <Company>USF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Reich</dc:creator>
  <cp:lastModifiedBy>Kramer, Jeff</cp:lastModifiedBy>
  <cp:revision>700</cp:revision>
  <dcterms:created xsi:type="dcterms:W3CDTF">2011-11-22T12:58:36Z</dcterms:created>
  <dcterms:modified xsi:type="dcterms:W3CDTF">2012-08-30T12:49:59Z</dcterms:modified>
</cp:coreProperties>
</file>