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0" r:id="rId1"/>
  </p:sldMasterIdLst>
  <p:notesMasterIdLst>
    <p:notesMasterId r:id="rId20"/>
  </p:notesMasterIdLst>
  <p:sldIdLst>
    <p:sldId id="256" r:id="rId2"/>
    <p:sldId id="365" r:id="rId3"/>
    <p:sldId id="371" r:id="rId4"/>
    <p:sldId id="375" r:id="rId5"/>
    <p:sldId id="376" r:id="rId6"/>
    <p:sldId id="370" r:id="rId7"/>
    <p:sldId id="366" r:id="rId8"/>
    <p:sldId id="266" r:id="rId9"/>
    <p:sldId id="367" r:id="rId10"/>
    <p:sldId id="318" r:id="rId11"/>
    <p:sldId id="335" r:id="rId12"/>
    <p:sldId id="368" r:id="rId13"/>
    <p:sldId id="369" r:id="rId14"/>
    <p:sldId id="360" r:id="rId15"/>
    <p:sldId id="361" r:id="rId16"/>
    <p:sldId id="362" r:id="rId17"/>
    <p:sldId id="364" r:id="rId18"/>
    <p:sldId id="292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45CA545-56B9-41A1-B3DF-1A80B6EDB9C8}" v="234" dt="2020-10-14T14:18:13.922"/>
    <p1510:client id="{E2EE8333-A27D-4EE5-BD1A-385CAB9BBFF5}" v="55" dt="2020-10-14T00:55:47.37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55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7115B3-A50B-44E9-AA8D-62DA9FC34E37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BCD27F-93AB-4DFF-8DA8-0271194D8F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1900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ccess-board.gov/guidelines-and-standards/streets-sidewalks/public-rights-of-way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nacto.org/publication/transit-street-design-guide/stations-stops/stop-design-factors/universal-design-elements/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ccess-board.gov/guidelines-and-standards/buildings-and-sites/about-the-ada-standards/background/adaag-review-advisory-committee-report/chapter-10#707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dredf.org/ADAtg/stop.shtml" TargetMode="Externa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ccess-board.gov/guidelines-and-standards/buildings-and-sites/about-the-ada-standards/background/adaag-review-advisory-committee-report/chapter-10#707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dredf.org/ADAtg/stop.shtml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B880F2-E31D-49CB-8511-AAD9B71509D8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0117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9A80E5-8555-4925-BF31-1421A7415A2A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39758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https://www.access-board.gov/guidelines-and-standards/streets-sidewalks/public-rights-of-way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B880F2-E31D-49CB-8511-AAD9B71509D8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11187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https://nacto.org/publication/transit-street-design-guide/stations-stops/stop-design-factors/universal-design-elements/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B880F2-E31D-49CB-8511-AAD9B71509D8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15390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https://www.access-board.gov/guidelines-and-standards/buildings-and-sites/about-the-ada-standards/background/adaag-review-advisory-committee-report/chapter-10#707</a:t>
            </a:r>
            <a:endParaRPr lang="en-US" dirty="0"/>
          </a:p>
          <a:p>
            <a:endParaRPr lang="en-US" dirty="0"/>
          </a:p>
          <a:p>
            <a:r>
              <a:rPr lang="en-US" dirty="0">
                <a:hlinkClick r:id="rId4"/>
              </a:rPr>
              <a:t>https://dredf.org/ADAtg/stop.shtml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B880F2-E31D-49CB-8511-AAD9B71509D8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48959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https://www.access-board.gov/guidelines-and-standards/buildings-and-sites/about-the-ada-standards/background/adaag-review-advisory-committee-report/chapter-10#707</a:t>
            </a:r>
            <a:endParaRPr lang="en-US" dirty="0"/>
          </a:p>
          <a:p>
            <a:endParaRPr lang="en-US" dirty="0"/>
          </a:p>
          <a:p>
            <a:r>
              <a:rPr lang="en-US" dirty="0">
                <a:hlinkClick r:id="rId4"/>
              </a:rPr>
              <a:t>https://dredf.org/ADAtg/stop.shtml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B880F2-E31D-49CB-8511-AAD9B71509D8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55940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93105" y="802298"/>
            <a:ext cx="8561747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93106" y="3531204"/>
            <a:ext cx="8561746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93105" y="329307"/>
            <a:ext cx="4897310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2334637" y="798973"/>
            <a:ext cx="0" cy="2544756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17032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17623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883863"/>
            <a:ext cx="1615742" cy="45749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34694" y="883863"/>
            <a:ext cx="7738807" cy="45749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9439111" y="719272"/>
            <a:ext cx="1615742" cy="0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60978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25252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730926" y="2716403"/>
            <a:ext cx="3989493" cy="35214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100" b="0" i="0">
                <a:solidFill>
                  <a:srgbClr val="585858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99370" y="2424810"/>
            <a:ext cx="4687145" cy="2682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0">
                <a:solidFill>
                  <a:srgbClr val="585858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GCITE</a:t>
            </a:r>
            <a:endParaRPr dirty="0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5/31/19</a:t>
            </a:r>
            <a:endParaRPr lang="en-US" dirty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243761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2431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813" y="1756130"/>
            <a:ext cx="8562580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4695" y="3806195"/>
            <a:ext cx="8549990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71687" y="798973"/>
            <a:ext cx="0" cy="2845107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86999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695" y="804889"/>
            <a:ext cx="9520157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34695" y="2010878"/>
            <a:ext cx="4608576" cy="34381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54793" y="2017343"/>
            <a:ext cx="4604130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55970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695" y="804163"/>
            <a:ext cx="9520157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4695" y="2019549"/>
            <a:ext cx="4608576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4695" y="2824269"/>
            <a:ext cx="4608576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4791" y="2023003"/>
            <a:ext cx="4608576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4792" y="2821491"/>
            <a:ext cx="4608576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51954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39909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60927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642" y="798973"/>
            <a:ext cx="3183128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34695" y="3205491"/>
            <a:ext cx="3184989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371687" y="798973"/>
            <a:ext cx="0" cy="2247117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03264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chemeClr val="bg2">
                    <a:lumMod val="10000"/>
                  </a:schemeClr>
                </a:gs>
                <a:gs pos="100000">
                  <a:schemeClr val="bg2">
                    <a:lumMod val="10000"/>
                  </a:schemeClr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 prstMaterial="matte">
              <a:bevelT w="133350" h="50800" prst="divo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5694" y="1129513"/>
            <a:ext cx="5447840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34695" y="3145992"/>
            <a:ext cx="5440037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34695" y="5469856"/>
            <a:ext cx="5440038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smtClean="0"/>
              <a:pPr/>
              <a:t>10/26/2020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34910" y="318640"/>
            <a:ext cx="5453475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71687" y="798973"/>
            <a:ext cx="0" cy="2161124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14246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2015732"/>
            <a:ext cx="12192000" cy="4118829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4"/>
          <a:srcRect t="2769" b="-2769"/>
          <a:stretch/>
        </p:blipFill>
        <p:spPr>
          <a:xfrm>
            <a:off x="0" y="6135624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34696" y="804519"/>
            <a:ext cx="9520158" cy="104923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4696" y="2015732"/>
            <a:ext cx="9520158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10/26/2020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4695" y="329307"/>
            <a:ext cx="5855719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6141705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8903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mailto:jchalom@infocusmobility.com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ccess-board.gov/guidelines-and-standards/buildings-and-sites/about-the-ada-standards/background/adaag-review-advisory-committee-report/chapter-10#402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ccess-board.gov/guidelines-and-standards/buildings-and-sites/about-the-ada-standards/background/adaag-review-advisory-committee-report/chapter-10#707" TargetMode="External"/><Relationship Id="rId2" Type="http://schemas.openxmlformats.org/officeDocument/2006/relationships/hyperlink" Target="http://www.disabilitystatistics.org/StatusReports/2016-PDF/2016-StatusReport_US.pdf?CFID=19984223&amp;CFTOKEN=aee1a3ac658c28d7-580C1DFE-AFBC-FBE6-274D1DD2D1C9058A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dredf.org/ADAtg/stop.shtml" TargetMode="External"/><Relationship Id="rId2" Type="http://schemas.openxmlformats.org/officeDocument/2006/relationships/hyperlink" Target="https://nacto.org/publication/transit-street-design-guide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ccess-board.gov/guidelines-and-standards/buildings-and-sites/about-the-ada-standards/background/adaag-review-advisory-committee-report/chapter-10#703.4" TargetMode="External"/><Relationship Id="rId2" Type="http://schemas.openxmlformats.org/officeDocument/2006/relationships/hyperlink" Target="https://www.access-board.gov/guidelines-and-standards/buildings-and-sites/about-the-ada-standards/background/adaag-review-advisory-committee-report/chapter-10#707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access-board.gov/guidelines-and-standards/streets-sidewalks/public-rights-of-way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hwa.dot.gov/environment/bicycle_pedestrian/publications/accessible_shared_streets/fhwahep17096.pdf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mailto:jchalom@infocusmobility.co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9DBA0E61-7197-457B-ABED-64F131B958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412DFD7-5FEF-4AF8-AA69-EF6514C801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5732"/>
            <a:ext cx="12192000" cy="4118829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AE2DC40-3BF4-4823-9F62-6DFFDB8819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41822" y="962902"/>
            <a:ext cx="3436434" cy="2380828"/>
          </a:xfrm>
        </p:spPr>
        <p:txBody>
          <a:bodyPr>
            <a:normAutofit/>
          </a:bodyPr>
          <a:lstStyle/>
          <a:p>
            <a:r>
              <a:rPr lang="en-US" sz="3400"/>
              <a:t>ADA and Best Practices </a:t>
            </a:r>
            <a:br>
              <a:rPr lang="en-US" sz="3400"/>
            </a:br>
            <a:r>
              <a:rPr lang="en-US" sz="3400"/>
              <a:t>Equals</a:t>
            </a:r>
            <a:br>
              <a:rPr lang="en-US" sz="3400"/>
            </a:br>
            <a:r>
              <a:rPr lang="en-US" sz="3400"/>
              <a:t>Born Accessible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0F160A8-472A-4F32-90AB-4D00B1B574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41718" y="3531204"/>
            <a:ext cx="3432398" cy="1610643"/>
          </a:xfrm>
        </p:spPr>
        <p:txBody>
          <a:bodyPr>
            <a:normAutofit/>
          </a:bodyPr>
          <a:lstStyle/>
          <a:p>
            <a:r>
              <a:rPr lang="en-US" sz="1600" spc="-5" dirty="0">
                <a:latin typeface="Arial"/>
                <a:cs typeface="Arial"/>
              </a:rPr>
              <a:t>JoAnne Chalom </a:t>
            </a:r>
            <a:r>
              <a:rPr lang="en-US" sz="1600" spc="-10" dirty="0">
                <a:latin typeface="Arial"/>
                <a:cs typeface="Arial"/>
              </a:rPr>
              <a:t>COMS,</a:t>
            </a:r>
            <a:r>
              <a:rPr lang="en-US" sz="1600" spc="25" dirty="0">
                <a:latin typeface="Arial"/>
                <a:cs typeface="Arial"/>
              </a:rPr>
              <a:t> </a:t>
            </a:r>
            <a:r>
              <a:rPr lang="en-US" sz="1600" spc="-5" dirty="0">
                <a:latin typeface="Arial"/>
                <a:cs typeface="Arial"/>
              </a:rPr>
              <a:t>Ed.S.</a:t>
            </a:r>
          </a:p>
          <a:p>
            <a:r>
              <a:rPr lang="en-US" sz="1400" spc="-5" dirty="0">
                <a:latin typeface="Arial"/>
                <a:cs typeface="Arial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jchalom@infocusmobility.com</a:t>
            </a:r>
            <a:endParaRPr lang="en-US" sz="1400" spc="-5" dirty="0">
              <a:latin typeface="Arial"/>
              <a:cs typeface="Arial"/>
            </a:endParaRPr>
          </a:p>
          <a:p>
            <a:endParaRPr lang="en-US" sz="1600" dirty="0"/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5F30665F-C848-46A9-8C70-E3C123FE81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75829" y="798973"/>
            <a:ext cx="0" cy="2544756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31" name="Group 30">
            <a:extLst>
              <a:ext uri="{FF2B5EF4-FFF2-40B4-BE49-F238E27FC236}">
                <a16:creationId xmlns:a16="http://schemas.microsoft.com/office/drawing/2014/main" id="{7D2664E0-BB92-4347-839C-4D85DC34B2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60131" y="482171"/>
            <a:ext cx="6091791" cy="5149101"/>
            <a:chOff x="5460131" y="482171"/>
            <a:chExt cx="6091791" cy="5149101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078FD927-C4C1-4845-9D73-566CDB93D3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60131" y="482171"/>
              <a:ext cx="6091791" cy="5149101"/>
            </a:xfrm>
            <a:prstGeom prst="rect">
              <a:avLst/>
            </a:prstGeom>
            <a:gradFill>
              <a:gsLst>
                <a:gs pos="0">
                  <a:schemeClr val="bg2">
                    <a:lumMod val="10000"/>
                  </a:schemeClr>
                </a:gs>
                <a:gs pos="100000">
                  <a:schemeClr val="bg2">
                    <a:lumMod val="10000"/>
                  </a:schemeClr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 prstMaterial="matte">
              <a:bevelT w="133350" h="50800" prst="divo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66999151-9FF6-4BEB-AB4E-385DA89F85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78956" y="812507"/>
              <a:ext cx="5461780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Picture 4" descr="A logo with the words In Focus Mobility and an image of a person with a long white cane and red stripe.">
            <a:extLst>
              <a:ext uri="{FF2B5EF4-FFF2-40B4-BE49-F238E27FC236}">
                <a16:creationId xmlns:a16="http://schemas.microsoft.com/office/drawing/2014/main" id="{E26F81F4-2E31-4C0F-A965-6F22B3F17FD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4" r="-2" b="-2"/>
          <a:stretch/>
        </p:blipFill>
        <p:spPr>
          <a:xfrm>
            <a:off x="6093926" y="1116345"/>
            <a:ext cx="4821551" cy="3866172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51FB811A-EE77-45E9-AC3D-30CA894791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/>
          <a:srcRect t="2769" b="-2769"/>
          <a:stretch/>
        </p:blipFill>
        <p:spPr>
          <a:xfrm>
            <a:off x="0" y="6135624"/>
            <a:ext cx="12192000" cy="742950"/>
          </a:xfrm>
          <a:prstGeom prst="rect">
            <a:avLst/>
          </a:prstGeom>
        </p:spPr>
      </p:pic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BF406CAE-34CA-4DCC-A385-8749D02751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41705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99901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34696" y="804519"/>
            <a:ext cx="9520158" cy="104923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marL="12700"/>
            <a:br>
              <a:rPr lang="en-US" sz="3700" spc="-15" dirty="0"/>
            </a:br>
            <a:r>
              <a:rPr lang="en-US" sz="3700" spc="-15" dirty="0"/>
              <a:t>Accessibility Considerations </a:t>
            </a:r>
            <a:endParaRPr lang="en-US" sz="3700" spc="-95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4695" y="2182137"/>
            <a:ext cx="5624822" cy="3284210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Aft>
                <a:spcPts val="600"/>
              </a:spcAft>
            </a:pPr>
            <a:endParaRPr lang="en-US" sz="1600" dirty="0"/>
          </a:p>
          <a:p>
            <a:pPr>
              <a:lnSpc>
                <a:spcPct val="110000"/>
              </a:lnSpc>
              <a:buClr>
                <a:srgbClr val="92D050"/>
              </a:buClr>
              <a:buFont typeface="Wingdings" panose="05000000000000000000" pitchFamily="2" charset="2"/>
              <a:buChar char="q"/>
            </a:pPr>
            <a:r>
              <a:rPr lang="en-US" sz="1600" dirty="0"/>
              <a:t>FHWA considers the </a:t>
            </a:r>
            <a:r>
              <a:rPr lang="en-US" sz="1600" i="1" dirty="0"/>
              <a:t>Proposed Public Right-of-Way </a:t>
            </a:r>
            <a:r>
              <a:rPr lang="en-US" sz="1600" dirty="0"/>
              <a:t>Accessibility Guidelines (</a:t>
            </a:r>
            <a:r>
              <a:rPr lang="en-US" sz="1600" i="1" dirty="0"/>
              <a:t>PROWAG</a:t>
            </a:r>
            <a:r>
              <a:rPr lang="en-US" sz="1600" dirty="0"/>
              <a:t>)</a:t>
            </a:r>
            <a:r>
              <a:rPr lang="en-US" sz="1600" i="1" dirty="0"/>
              <a:t> </a:t>
            </a:r>
            <a:r>
              <a:rPr lang="en-US" sz="1600" dirty="0"/>
              <a:t>a best practice for the design and construction of sidewalks, pedestrian facilities, and other elements in the public rights-of-way.</a:t>
            </a:r>
          </a:p>
          <a:p>
            <a:pPr marL="0" indent="0">
              <a:lnSpc>
                <a:spcPct val="110000"/>
              </a:lnSpc>
              <a:buClr>
                <a:srgbClr val="92D050"/>
              </a:buClr>
              <a:buNone/>
            </a:pPr>
            <a:endParaRPr lang="en-US" sz="1600" dirty="0"/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Clr>
                <a:srgbClr val="92D050"/>
              </a:buClr>
              <a:buFont typeface="Wingdings" panose="05000000000000000000" pitchFamily="2" charset="2"/>
              <a:buChar char="q"/>
            </a:pPr>
            <a:r>
              <a:rPr lang="en-US" sz="1600" dirty="0"/>
              <a:t>Not yet been finalized by the Access Board and adopted by the U.S. Department of Justice or the U.S. Department of Transportation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18DF197A-1A0A-4064-AE53-422E989401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644975" y="2182138"/>
            <a:ext cx="3413507" cy="3290538"/>
            <a:chOff x="7644975" y="2182138"/>
            <a:chExt cx="3413507" cy="3290538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28D2E2EC-A53A-4B55-8C4C-4F4C7FA6D8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644975" y="2182138"/>
              <a:ext cx="3413507" cy="3290538"/>
            </a:xfrm>
            <a:prstGeom prst="rect">
              <a:avLst/>
            </a:prstGeom>
            <a:gradFill>
              <a:gsLst>
                <a:gs pos="0">
                  <a:schemeClr val="bg2">
                    <a:lumMod val="10000"/>
                  </a:schemeClr>
                </a:gs>
                <a:gs pos="100000">
                  <a:schemeClr val="bg2">
                    <a:lumMod val="10000"/>
                  </a:schemeClr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 prstMaterial="matte">
              <a:bevelT w="133350" h="50800" prst="divo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EE5B9B85-75D5-4631-9801-15D3B20F11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93938" y="2337197"/>
              <a:ext cx="3100817" cy="2974947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Content Placeholder 4" descr="A blue star with a a red and white triangle on top. "/>
          <p:cNvPicPr>
            <a:picLocks noGrp="1" noChangeAspect="1"/>
          </p:cNvPicPr>
          <p:nvPr>
            <p:ph sz="half" idx="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34"/>
          <a:stretch/>
        </p:blipFill>
        <p:spPr>
          <a:xfrm>
            <a:off x="8119841" y="2662991"/>
            <a:ext cx="2453183" cy="2329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8623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3" name="Rectangle 24">
            <a:extLst>
              <a:ext uri="{FF2B5EF4-FFF2-40B4-BE49-F238E27FC236}">
                <a16:creationId xmlns:a16="http://schemas.microsoft.com/office/drawing/2014/main" id="{40914BD6-D576-4B27-A961-F58D083B8D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34696" y="804520"/>
            <a:ext cx="5467239" cy="104923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12700"/>
            <a:r>
              <a:rPr lang="en-US" spc="-20" dirty="0"/>
              <a:t>Transit Hubs</a:t>
            </a:r>
            <a:br>
              <a:rPr lang="en-US" spc="-20" dirty="0"/>
            </a:br>
            <a:r>
              <a:rPr lang="en-US" spc="-20" dirty="0"/>
              <a:t>Universal Design Elements</a:t>
            </a:r>
            <a:endParaRPr lang="en-US" spc="-5" dirty="0"/>
          </a:p>
        </p:txBody>
      </p:sp>
      <p:cxnSp>
        <p:nvCxnSpPr>
          <p:cNvPr id="44" name="Straight Connector 26">
            <a:extLst>
              <a:ext uri="{FF2B5EF4-FFF2-40B4-BE49-F238E27FC236}">
                <a16:creationId xmlns:a16="http://schemas.microsoft.com/office/drawing/2014/main" id="{6588D8C7-75CD-4140-BA5A-DF0EA5715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5" name="Rectangle 28">
            <a:extLst>
              <a:ext uri="{FF2B5EF4-FFF2-40B4-BE49-F238E27FC236}">
                <a16:creationId xmlns:a16="http://schemas.microsoft.com/office/drawing/2014/main" id="{B4E1CA81-E878-4A91-BF30-823AD5BA07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5732"/>
            <a:ext cx="12192000" cy="4118829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3" name="object 3"/>
          <p:cNvSpPr txBox="1"/>
          <p:nvPr/>
        </p:nvSpPr>
        <p:spPr>
          <a:xfrm>
            <a:off x="1534696" y="2015732"/>
            <a:ext cx="5467239" cy="345061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R="5080" indent="-228600" defTabSz="914400">
              <a:lnSpc>
                <a:spcPct val="12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>
                <a:tab pos="299085" algn="l"/>
                <a:tab pos="299720" algn="l"/>
              </a:tabLst>
            </a:pPr>
            <a:endParaRPr lang="en-US" b="1" dirty="0"/>
          </a:p>
          <a:p>
            <a:pPr marL="127000" marR="5080" indent="-228600" defTabSz="914400">
              <a:lnSpc>
                <a:spcPct val="12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>
                <a:tab pos="299085" algn="l"/>
                <a:tab pos="299720" algn="l"/>
              </a:tabLst>
            </a:pPr>
            <a:r>
              <a:rPr lang="en-US" dirty="0"/>
              <a:t>“To guide people of all abilities through the street environment. Consistently using detectable surfaces, color contrast, and audible warnings assists all users, enhancing safety and accessibility.”</a:t>
            </a:r>
          </a:p>
        </p:txBody>
      </p:sp>
      <p:grpSp>
        <p:nvGrpSpPr>
          <p:cNvPr id="46" name="Group 30">
            <a:extLst>
              <a:ext uri="{FF2B5EF4-FFF2-40B4-BE49-F238E27FC236}">
                <a16:creationId xmlns:a16="http://schemas.microsoft.com/office/drawing/2014/main" id="{2B3ECA81-4891-4DFE-AE06-30D5541C7E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477388" y="482171"/>
            <a:ext cx="4074533" cy="5149101"/>
            <a:chOff x="7477388" y="482171"/>
            <a:chExt cx="4074533" cy="5149101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B0346818-3837-4FCD-8757-E7126B680C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77388" y="482171"/>
              <a:ext cx="4074533" cy="5149101"/>
            </a:xfrm>
            <a:prstGeom prst="rect">
              <a:avLst/>
            </a:prstGeom>
            <a:gradFill>
              <a:gsLst>
                <a:gs pos="0">
                  <a:schemeClr val="bg2">
                    <a:lumMod val="10000"/>
                  </a:schemeClr>
                </a:gs>
                <a:gs pos="100000">
                  <a:schemeClr val="bg2">
                    <a:lumMod val="10000"/>
                  </a:schemeClr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 prstMaterial="matte">
              <a:bevelT w="133350" h="50800" prst="divo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45525097-32E2-4474-B41F-8CCBF88B3C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90447" y="812507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Picture 5" descr="A drawing of a person with a guide dog, a person in a wheelchair being pushed, a person with a support cane and a person with a cart. ">
            <a:extLst>
              <a:ext uri="{FF2B5EF4-FFF2-40B4-BE49-F238E27FC236}">
                <a16:creationId xmlns:a16="http://schemas.microsoft.com/office/drawing/2014/main" id="{3F9619CA-F660-45DA-8921-5B1D6A0A73B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39" r="30962" b="1"/>
          <a:stretch/>
        </p:blipFill>
        <p:spPr>
          <a:xfrm>
            <a:off x="8116373" y="1116345"/>
            <a:ext cx="2799103" cy="3866172"/>
          </a:xfrm>
          <a:prstGeom prst="rect">
            <a:avLst/>
          </a:prstGeom>
        </p:spPr>
      </p:pic>
      <p:pic>
        <p:nvPicPr>
          <p:cNvPr id="47" name="Picture 34">
            <a:extLst>
              <a:ext uri="{FF2B5EF4-FFF2-40B4-BE49-F238E27FC236}">
                <a16:creationId xmlns:a16="http://schemas.microsoft.com/office/drawing/2014/main" id="{85FBBCCA-7B19-4400-A846-38886F0E51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/>
          <a:srcRect t="2769" b="-2769"/>
          <a:stretch/>
        </p:blipFill>
        <p:spPr>
          <a:xfrm>
            <a:off x="0" y="6135624"/>
            <a:ext cx="12192000" cy="742950"/>
          </a:xfrm>
          <a:prstGeom prst="rect">
            <a:avLst/>
          </a:prstGeom>
        </p:spPr>
      </p:pic>
      <p:cxnSp>
        <p:nvCxnSpPr>
          <p:cNvPr id="48" name="Straight Connector 36">
            <a:extLst>
              <a:ext uri="{FF2B5EF4-FFF2-40B4-BE49-F238E27FC236}">
                <a16:creationId xmlns:a16="http://schemas.microsoft.com/office/drawing/2014/main" id="{4AE310B7-A32E-4E21-9CF1-EBF3F8AC7D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41705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63114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34696" y="804519"/>
            <a:ext cx="9520158" cy="104923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fontAlgn="b"/>
            <a:r>
              <a:rPr lang="en-US" sz="1900" spc="-20"/>
              <a:t>Stop Elements</a:t>
            </a:r>
            <a:br>
              <a:rPr lang="en-US" sz="1900" spc="-20"/>
            </a:br>
            <a:r>
              <a:rPr lang="en-US" sz="1900"/>
              <a:t>Department of Transportation regulations</a:t>
            </a:r>
            <a:br>
              <a:rPr lang="en-US" sz="1900"/>
            </a:br>
            <a:r>
              <a:rPr lang="en-US" sz="1900"/>
              <a:t>Code of Federal Regulations (49 CFR Parts 27, 37, 38)</a:t>
            </a:r>
            <a:br>
              <a:rPr lang="en-US" sz="1900"/>
            </a:br>
            <a:endParaRPr lang="en-US" sz="1900" spc="-5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9F76E1-F6A9-4DCC-8CE1-C845D5FE3F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79005" y="2184357"/>
            <a:ext cx="6475590" cy="3281990"/>
          </a:xfrm>
        </p:spPr>
        <p:txBody>
          <a:bodyPr>
            <a:normAutofit fontScale="77500" lnSpcReduction="20000"/>
          </a:bodyPr>
          <a:lstStyle/>
          <a:p>
            <a:pPr fontAlgn="b">
              <a:lnSpc>
                <a:spcPct val="110000"/>
              </a:lnSpc>
              <a:spcAft>
                <a:spcPts val="600"/>
              </a:spcAft>
              <a:buClr>
                <a:srgbClr val="92D050"/>
              </a:buClr>
            </a:pPr>
            <a:r>
              <a:rPr lang="en-US" sz="900" dirty="0"/>
              <a:t> </a:t>
            </a:r>
          </a:p>
          <a:p>
            <a:pPr marL="355600" marR="5080" indent="-342900">
              <a:lnSpc>
                <a:spcPct val="110000"/>
              </a:lnSpc>
              <a:spcAft>
                <a:spcPts val="600"/>
              </a:spcAft>
              <a:buClr>
                <a:srgbClr val="83992A"/>
              </a:buClr>
              <a:buSzPct val="114583"/>
              <a:buFont typeface="Wingdings" panose="05000000000000000000" pitchFamily="2" charset="2"/>
              <a:buChar char="q"/>
              <a:tabLst>
                <a:tab pos="299085" algn="l"/>
                <a:tab pos="299720" algn="l"/>
              </a:tabLst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1003.2 New Construction.</a:t>
            </a:r>
          </a:p>
          <a:p>
            <a:pPr marL="812800" marR="5080" lvl="1" indent="-342900">
              <a:lnSpc>
                <a:spcPct val="110000"/>
              </a:lnSpc>
              <a:spcAft>
                <a:spcPts val="600"/>
              </a:spcAft>
              <a:buClr>
                <a:srgbClr val="83992A"/>
              </a:buClr>
              <a:buSzPct val="114583"/>
              <a:buFont typeface="Wingdings" panose="05000000000000000000" pitchFamily="2" charset="2"/>
              <a:buChar char="q"/>
              <a:tabLst>
                <a:tab pos="299085" algn="l"/>
                <a:tab pos="299720" algn="l"/>
              </a:tabLst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 New stations </a:t>
            </a:r>
          </a:p>
          <a:p>
            <a:pPr marL="1270000" marR="5080" lvl="2" indent="-342900">
              <a:lnSpc>
                <a:spcPct val="110000"/>
              </a:lnSpc>
              <a:spcAft>
                <a:spcPts val="600"/>
              </a:spcAft>
              <a:buClr>
                <a:srgbClr val="83992A"/>
              </a:buClr>
              <a:buSzPct val="114583"/>
              <a:buFont typeface="Wingdings" panose="05000000000000000000" pitchFamily="2" charset="2"/>
              <a:buChar char="q"/>
              <a:tabLst>
                <a:tab pos="299085" algn="l"/>
                <a:tab pos="299720" algn="l"/>
              </a:tabLs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Rapid rail		</a:t>
            </a:r>
          </a:p>
          <a:p>
            <a:pPr marL="1270000" marR="5080" lvl="2" indent="-342900">
              <a:lnSpc>
                <a:spcPct val="110000"/>
              </a:lnSpc>
              <a:spcAft>
                <a:spcPts val="600"/>
              </a:spcAft>
              <a:buClr>
                <a:srgbClr val="83992A"/>
              </a:buClr>
              <a:buSzPct val="114583"/>
              <a:buFont typeface="Wingdings" panose="05000000000000000000" pitchFamily="2" charset="2"/>
              <a:buChar char="q"/>
              <a:tabLst>
                <a:tab pos="299085" algn="l"/>
                <a:tab pos="299720" algn="l"/>
              </a:tabLs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Light rail</a:t>
            </a:r>
          </a:p>
          <a:p>
            <a:pPr marL="1270000" marR="5080" lvl="2" indent="-342900">
              <a:lnSpc>
                <a:spcPct val="110000"/>
              </a:lnSpc>
              <a:spcAft>
                <a:spcPts val="600"/>
              </a:spcAft>
              <a:buClr>
                <a:srgbClr val="83992A"/>
              </a:buClr>
              <a:buSzPct val="114583"/>
              <a:buFont typeface="Wingdings" panose="05000000000000000000" pitchFamily="2" charset="2"/>
              <a:buChar char="q"/>
              <a:tabLst>
                <a:tab pos="299085" algn="l"/>
                <a:tab pos="299720" algn="l"/>
              </a:tabLs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Commuter rail</a:t>
            </a:r>
          </a:p>
          <a:p>
            <a:pPr marL="1270000" marR="5080" lvl="2" indent="-342900">
              <a:lnSpc>
                <a:spcPct val="110000"/>
              </a:lnSpc>
              <a:spcAft>
                <a:spcPts val="600"/>
              </a:spcAft>
              <a:buClr>
                <a:srgbClr val="83992A"/>
              </a:buClr>
              <a:buSzPct val="114583"/>
              <a:buFont typeface="Wingdings" panose="05000000000000000000" pitchFamily="2" charset="2"/>
              <a:buChar char="q"/>
              <a:tabLst>
                <a:tab pos="299085" algn="l"/>
                <a:tab pos="299720" algn="l"/>
              </a:tabLs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Intercity bus</a:t>
            </a:r>
          </a:p>
          <a:p>
            <a:pPr marL="1270000" marR="5080" lvl="2" indent="-342900">
              <a:lnSpc>
                <a:spcPct val="110000"/>
              </a:lnSpc>
              <a:spcAft>
                <a:spcPts val="600"/>
              </a:spcAft>
              <a:buClr>
                <a:srgbClr val="83992A"/>
              </a:buClr>
              <a:buSzPct val="114583"/>
              <a:buFont typeface="Wingdings" panose="05000000000000000000" pitchFamily="2" charset="2"/>
              <a:buChar char="q"/>
              <a:tabLst>
                <a:tab pos="299085" algn="l"/>
                <a:tab pos="299720" algn="l"/>
              </a:tabLs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Intercity rail</a:t>
            </a:r>
          </a:p>
          <a:p>
            <a:pPr marL="1270000" marR="5080" lvl="2" indent="-342900">
              <a:lnSpc>
                <a:spcPct val="110000"/>
              </a:lnSpc>
              <a:spcAft>
                <a:spcPts val="600"/>
              </a:spcAft>
              <a:buClr>
                <a:srgbClr val="83992A"/>
              </a:buClr>
              <a:buSzPct val="114583"/>
              <a:buFont typeface="Wingdings" panose="05000000000000000000" pitchFamily="2" charset="2"/>
              <a:buChar char="q"/>
              <a:tabLst>
                <a:tab pos="299085" algn="l"/>
                <a:tab pos="299720" algn="l"/>
              </a:tabLs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High speed rail </a:t>
            </a:r>
          </a:p>
          <a:p>
            <a:pPr marL="1270000" marR="5080" lvl="2" indent="-342900">
              <a:lnSpc>
                <a:spcPct val="110000"/>
              </a:lnSpc>
              <a:spcAft>
                <a:spcPts val="600"/>
              </a:spcAft>
              <a:buClr>
                <a:srgbClr val="83992A"/>
              </a:buClr>
              <a:buSzPct val="114583"/>
              <a:buFont typeface="Wingdings" panose="05000000000000000000" pitchFamily="2" charset="2"/>
              <a:buChar char="q"/>
              <a:tabLst>
                <a:tab pos="299085" algn="l"/>
                <a:tab pos="299720" algn="l"/>
              </a:tabLs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Fixed guideway systems </a:t>
            </a:r>
          </a:p>
          <a:p>
            <a:pPr marL="1270000" marR="5080" lvl="2" indent="-342900">
              <a:lnSpc>
                <a:spcPct val="110000"/>
              </a:lnSpc>
              <a:spcAft>
                <a:spcPts val="600"/>
              </a:spcAft>
              <a:buClr>
                <a:srgbClr val="83992A"/>
              </a:buClr>
              <a:buSzPct val="114583"/>
              <a:buFont typeface="Wingdings" panose="05000000000000000000" pitchFamily="2" charset="2"/>
              <a:buChar char="q"/>
              <a:tabLst>
                <a:tab pos="299085" algn="l"/>
                <a:tab pos="299720" algn="l"/>
              </a:tabLs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Shall comply with the 1003.2.1 through 1003.2.10</a:t>
            </a:r>
          </a:p>
          <a:p>
            <a:pPr marL="927100" marR="5080" lvl="2" indent="0">
              <a:lnSpc>
                <a:spcPct val="110000"/>
              </a:lnSpc>
              <a:spcAft>
                <a:spcPts val="600"/>
              </a:spcAft>
              <a:buClr>
                <a:srgbClr val="83992A"/>
              </a:buClr>
              <a:buSzPct val="114583"/>
              <a:buNone/>
              <a:tabLst>
                <a:tab pos="299085" algn="l"/>
                <a:tab pos="299720" algn="l"/>
              </a:tabLst>
            </a:pPr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00" marR="5080" lvl="2" indent="-342900">
              <a:lnSpc>
                <a:spcPct val="110000"/>
              </a:lnSpc>
              <a:spcAft>
                <a:spcPts val="600"/>
              </a:spcAft>
              <a:buClr>
                <a:srgbClr val="83992A"/>
              </a:buClr>
              <a:buSzPct val="114583"/>
              <a:buFont typeface="Wingdings" panose="05000000000000000000" pitchFamily="2" charset="2"/>
              <a:buChar char="q"/>
              <a:tabLst>
                <a:tab pos="299085" algn="l"/>
                <a:tab pos="299720" algn="l"/>
              </a:tabLst>
            </a:pPr>
            <a:endParaRPr lang="en-US" sz="900" dirty="0"/>
          </a:p>
        </p:txBody>
      </p:sp>
      <p:grpSp>
        <p:nvGrpSpPr>
          <p:cNvPr id="21" name="Group 10">
            <a:extLst>
              <a:ext uri="{FF2B5EF4-FFF2-40B4-BE49-F238E27FC236}">
                <a16:creationId xmlns:a16="http://schemas.microsoft.com/office/drawing/2014/main" id="{7065AB19-D479-4278-87B0-DE25BC7102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49537" y="2184357"/>
            <a:ext cx="3108945" cy="3281988"/>
            <a:chOff x="7807230" y="2012810"/>
            <a:chExt cx="3251252" cy="3459865"/>
          </a:xfrm>
        </p:grpSpPr>
        <p:sp>
          <p:nvSpPr>
            <p:cNvPr id="22" name="Rectangle 11">
              <a:extLst>
                <a:ext uri="{FF2B5EF4-FFF2-40B4-BE49-F238E27FC236}">
                  <a16:creationId xmlns:a16="http://schemas.microsoft.com/office/drawing/2014/main" id="{EA97BAFB-8A38-42E0-BD3D-EF30946ED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0" y="2012810"/>
              <a:ext cx="3251252" cy="3459865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1905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12">
              <a:extLst>
                <a:ext uri="{FF2B5EF4-FFF2-40B4-BE49-F238E27FC236}">
                  <a16:creationId xmlns:a16="http://schemas.microsoft.com/office/drawing/2014/main" id="{BDB8A8A6-6051-47DB-B450-C8D08E7D11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1" y="2026142"/>
              <a:ext cx="3251250" cy="3440203"/>
            </a:xfrm>
            <a:prstGeom prst="rect">
              <a:avLst/>
            </a:prstGeom>
            <a:solidFill>
              <a:srgbClr val="FFFFFE"/>
            </a:solidFill>
            <a:ln w="762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w="38100" h="38100"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Content Placeholder 4" descr="A blue star with a a red and white triangle on top. ">
            <a:extLst>
              <a:ext uri="{FF2B5EF4-FFF2-40B4-BE49-F238E27FC236}">
                <a16:creationId xmlns:a16="http://schemas.microsoft.com/office/drawing/2014/main" id="{E903E091-5F2D-4136-8C1E-8D15CE05762B}"/>
              </a:ext>
            </a:extLst>
          </p:cNvPr>
          <p:cNvPicPr>
            <a:picLocks noGrp="1" noChangeAspect="1"/>
          </p:cNvPicPr>
          <p:nvPr>
            <p:ph sz="half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756" y="2442585"/>
            <a:ext cx="2762372" cy="2762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5755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34696" y="804519"/>
            <a:ext cx="9520158" cy="104923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fontAlgn="b"/>
            <a:br>
              <a:rPr lang="en-US" sz="3700"/>
            </a:br>
            <a:r>
              <a:rPr lang="en-US" sz="3700"/>
              <a:t> United States Access Board </a:t>
            </a:r>
            <a:endParaRPr lang="en-US" sz="3700" spc="-5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9F76E1-F6A9-4DCC-8CE1-C845D5FE3F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34695" y="2182137"/>
            <a:ext cx="5624822" cy="3284210"/>
          </a:xfrm>
        </p:spPr>
        <p:txBody>
          <a:bodyPr>
            <a:normAutofit/>
          </a:bodyPr>
          <a:lstStyle/>
          <a:p>
            <a:pPr marL="0" indent="0" fontAlgn="b">
              <a:lnSpc>
                <a:spcPct val="110000"/>
              </a:lnSpc>
              <a:spcAft>
                <a:spcPts val="600"/>
              </a:spcAft>
              <a:buClr>
                <a:srgbClr val="92D050"/>
              </a:buClr>
              <a:buNone/>
            </a:pPr>
            <a:endParaRPr lang="en-US" sz="1400"/>
          </a:p>
          <a:p>
            <a:pPr marL="355600" marR="5080" indent="-342900">
              <a:lnSpc>
                <a:spcPct val="110000"/>
              </a:lnSpc>
              <a:spcAft>
                <a:spcPts val="600"/>
              </a:spcAft>
              <a:buClr>
                <a:srgbClr val="83992A"/>
              </a:buClr>
              <a:buSzPct val="114583"/>
              <a:buFont typeface="Wingdings" panose="05000000000000000000" pitchFamily="2" charset="2"/>
              <a:buChar char="q"/>
              <a:tabLst>
                <a:tab pos="299085" algn="l"/>
                <a:tab pos="299720" algn="l"/>
              </a:tabLst>
            </a:pPr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1003.2.1 Station Entrances.</a:t>
            </a:r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marL="812800" marR="5080" lvl="1" indent="-342900">
              <a:lnSpc>
                <a:spcPct val="110000"/>
              </a:lnSpc>
              <a:spcAft>
                <a:spcPts val="600"/>
              </a:spcAft>
              <a:buClr>
                <a:srgbClr val="83992A"/>
              </a:buClr>
              <a:buSzPct val="114583"/>
              <a:buFont typeface="Wingdings" panose="05000000000000000000" pitchFamily="2" charset="2"/>
              <a:buChar char="q"/>
              <a:tabLst>
                <a:tab pos="299085" algn="l"/>
                <a:tab pos="299720" algn="l"/>
              </a:tabLst>
            </a:pPr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Different</a:t>
            </a:r>
            <a:r>
              <a:rPr lang="en-US" sz="1400" i="1">
                <a:latin typeface="Arial" panose="020B0604020202020204" pitchFamily="34" charset="0"/>
                <a:cs typeface="Arial" panose="020B0604020202020204" pitchFamily="34" charset="0"/>
              </a:rPr>
              <a:t> entrances</a:t>
            </a:r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 to a station serve different transportation fixed routes </a:t>
            </a:r>
          </a:p>
          <a:p>
            <a:pPr marL="812800" marR="5080" lvl="1" indent="-342900">
              <a:lnSpc>
                <a:spcPct val="110000"/>
              </a:lnSpc>
              <a:spcAft>
                <a:spcPts val="600"/>
              </a:spcAft>
              <a:buClr>
                <a:srgbClr val="83992A"/>
              </a:buClr>
              <a:buSzPct val="114583"/>
              <a:buFont typeface="Wingdings" panose="05000000000000000000" pitchFamily="2" charset="2"/>
              <a:buChar char="q"/>
              <a:tabLst>
                <a:tab pos="299085" algn="l"/>
                <a:tab pos="299720" algn="l"/>
              </a:tabLst>
            </a:pPr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 Groups of fixed routes</a:t>
            </a:r>
          </a:p>
          <a:p>
            <a:pPr marL="812800" marR="5080" lvl="1" indent="-342900">
              <a:lnSpc>
                <a:spcPct val="110000"/>
              </a:lnSpc>
              <a:spcAft>
                <a:spcPts val="600"/>
              </a:spcAft>
              <a:buClr>
                <a:srgbClr val="83992A"/>
              </a:buClr>
              <a:buSzPct val="114583"/>
              <a:buFont typeface="Wingdings" panose="05000000000000000000" pitchFamily="2" charset="2"/>
              <a:buChar char="q"/>
              <a:tabLst>
                <a:tab pos="299085" algn="l"/>
                <a:tab pos="299720" algn="l"/>
              </a:tabLst>
            </a:pPr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At least one </a:t>
            </a:r>
            <a:r>
              <a:rPr lang="en-US" sz="1400" b="1" i="1">
                <a:latin typeface="Arial" panose="020B0604020202020204" pitchFamily="34" charset="0"/>
                <a:cs typeface="Arial" panose="020B0604020202020204" pitchFamily="34" charset="0"/>
              </a:rPr>
              <a:t>entrance</a:t>
            </a:r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 serving each group or route shall comply with </a:t>
            </a:r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402</a:t>
            </a:r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812800" marR="5080" lvl="1" indent="-342900">
              <a:lnSpc>
                <a:spcPct val="110000"/>
              </a:lnSpc>
              <a:spcAft>
                <a:spcPts val="600"/>
              </a:spcAft>
              <a:buClr>
                <a:srgbClr val="83992A"/>
              </a:buClr>
              <a:buSzPct val="114583"/>
              <a:buFont typeface="Wingdings" panose="05000000000000000000" pitchFamily="2" charset="2"/>
              <a:buChar char="q"/>
              <a:tabLst>
                <a:tab pos="299085" algn="l"/>
                <a:tab pos="299720" algn="l"/>
              </a:tabLst>
            </a:pPr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All </a:t>
            </a:r>
            <a:r>
              <a:rPr lang="en-US" sz="1400" i="1">
                <a:latin typeface="Arial" panose="020B0604020202020204" pitchFamily="34" charset="0"/>
                <a:cs typeface="Arial" panose="020B0604020202020204" pitchFamily="34" charset="0"/>
              </a:rPr>
              <a:t>accessible entrances</a:t>
            </a:r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 shall, to the maximum extent practicable, coincide with those used by the majority of the general public </a:t>
            </a:r>
          </a:p>
        </p:txBody>
      </p:sp>
      <p:grpSp>
        <p:nvGrpSpPr>
          <p:cNvPr id="15" name="Group 10">
            <a:extLst>
              <a:ext uri="{FF2B5EF4-FFF2-40B4-BE49-F238E27FC236}">
                <a16:creationId xmlns:a16="http://schemas.microsoft.com/office/drawing/2014/main" id="{18DF197A-1A0A-4064-AE53-422E989401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644975" y="2182138"/>
            <a:ext cx="3413507" cy="3290538"/>
            <a:chOff x="7644975" y="2182138"/>
            <a:chExt cx="3413507" cy="3290538"/>
          </a:xfrm>
        </p:grpSpPr>
        <p:sp>
          <p:nvSpPr>
            <p:cNvPr id="16" name="Rectangle 11">
              <a:extLst>
                <a:ext uri="{FF2B5EF4-FFF2-40B4-BE49-F238E27FC236}">
                  <a16:creationId xmlns:a16="http://schemas.microsoft.com/office/drawing/2014/main" id="{28D2E2EC-A53A-4B55-8C4C-4F4C7FA6D8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644975" y="2182138"/>
              <a:ext cx="3413507" cy="3290538"/>
            </a:xfrm>
            <a:prstGeom prst="rect">
              <a:avLst/>
            </a:prstGeom>
            <a:gradFill>
              <a:gsLst>
                <a:gs pos="0">
                  <a:schemeClr val="bg2">
                    <a:lumMod val="10000"/>
                  </a:schemeClr>
                </a:gs>
                <a:gs pos="100000">
                  <a:schemeClr val="bg2">
                    <a:lumMod val="10000"/>
                  </a:schemeClr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 prstMaterial="matte">
              <a:bevelT w="133350" h="50800" prst="divo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2">
              <a:extLst>
                <a:ext uri="{FF2B5EF4-FFF2-40B4-BE49-F238E27FC236}">
                  <a16:creationId xmlns:a16="http://schemas.microsoft.com/office/drawing/2014/main" id="{EE5B9B85-75D5-4631-9801-15D3B20F11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93938" y="2337197"/>
              <a:ext cx="3100817" cy="2974947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Content Placeholder 4" descr="A blue star with a a red and white triangle on top. ">
            <a:extLst>
              <a:ext uri="{FF2B5EF4-FFF2-40B4-BE49-F238E27FC236}">
                <a16:creationId xmlns:a16="http://schemas.microsoft.com/office/drawing/2014/main" id="{E903E091-5F2D-4136-8C1E-8D15CE05762B}"/>
              </a:ext>
            </a:extLst>
          </p:cNvPr>
          <p:cNvPicPr>
            <a:picLocks noGrp="1" noChangeAspect="1"/>
          </p:cNvPicPr>
          <p:nvPr>
            <p:ph sz="half" idx="3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34"/>
          <a:stretch/>
        </p:blipFill>
        <p:spPr>
          <a:xfrm>
            <a:off x="8119841" y="2662991"/>
            <a:ext cx="2453183" cy="2329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0735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5" name="Rectangle 24">
            <a:extLst>
              <a:ext uri="{FF2B5EF4-FFF2-40B4-BE49-F238E27FC236}">
                <a16:creationId xmlns:a16="http://schemas.microsoft.com/office/drawing/2014/main" id="{F63C748C-967B-4A7B-A90F-3EDD0F485A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3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26">
            <a:extLst>
              <a:ext uri="{FF2B5EF4-FFF2-40B4-BE49-F238E27FC236}">
                <a16:creationId xmlns:a16="http://schemas.microsoft.com/office/drawing/2014/main" id="{C0143637-4934-44E4-B909-BAF1E7B279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4062127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49683" y="1240076"/>
            <a:ext cx="2727813" cy="458452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12700"/>
            <a:r>
              <a:rPr lang="en-US" spc="-5">
                <a:ln w="3175" cmpd="sng">
                  <a:noFill/>
                </a:ln>
                <a:solidFill>
                  <a:srgbClr val="FFFFFF"/>
                </a:solidFill>
              </a:rPr>
              <a:t>Resources </a:t>
            </a:r>
            <a:endParaRPr lang="en-US">
              <a:ln w="3175" cmpd="sng">
                <a:noFill/>
              </a:ln>
              <a:solidFill>
                <a:srgbClr val="FFFFFF"/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705594" y="1240077"/>
            <a:ext cx="6034827" cy="4916465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indent="-228600" defTabSz="914400"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400" b="1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Disability Statistics </a:t>
            </a:r>
          </a:p>
          <a:p>
            <a:pPr indent="-228600" defTabSz="914400"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4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http://www.disabilitystatistics.org/StatusReports/2016-PDF/2016-StatusReport_US.pdf?CFID=19984223&amp;CFTOKEN=aee1a3ac658c28d7-580C1DFE-AFBC-FBE6-274D1DD2D1C9058A</a:t>
            </a:r>
            <a:endParaRPr lang="en-US" sz="1400" b="1" dirty="0"/>
          </a:p>
          <a:p>
            <a:pPr indent="-228600" defTabSz="914400"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400" b="1" dirty="0"/>
              <a:t>U.S. Access Board (Transportation)</a:t>
            </a:r>
          </a:p>
          <a:p>
            <a:pPr indent="-228600" defTabSz="914400"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4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https://www.access-board.gov/guidelines-and-standards/buildings-and-sites/about-the-ada-standards/background/adaag-review-advisory-committee-report/chapter-10#707</a:t>
            </a:r>
            <a:endParaRPr lang="en-US" sz="1400" b="1" dirty="0"/>
          </a:p>
          <a:p>
            <a:pPr indent="-228600" defTabSz="914400"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400" b="1" dirty="0"/>
              <a:t>U.S. Access Board </a:t>
            </a:r>
          </a:p>
          <a:p>
            <a:pPr indent="-228600" defTabSz="914400"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400" b="1" dirty="0"/>
              <a:t>Americans with Disability Act Accessorily Guidelines Review Advisory Report </a:t>
            </a:r>
          </a:p>
          <a:p>
            <a:pPr indent="-228600" defTabSz="914400"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4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https://www.access-board.gov/guidelines-and-standards/buildings-and-sites/about-the-ada-standards/background/adaag-review-advisory-committee-report/chapter-10#707</a:t>
            </a:r>
            <a:endParaRPr lang="en-US" sz="1400" dirty="0"/>
          </a:p>
          <a:p>
            <a:pPr indent="-228600" defTabSz="914400"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en-US" sz="1100" dirty="0"/>
          </a:p>
          <a:p>
            <a:pPr indent="-228600" defTabSz="914400"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100" dirty="0"/>
              <a:t> </a:t>
            </a:r>
          </a:p>
          <a:p>
            <a:pPr indent="-228600" defTabSz="914400"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0500660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F63C748C-967B-4A7B-A90F-3EDD0F485A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3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C0143637-4934-44E4-B909-BAF1E7B279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4062127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49683" y="1240076"/>
            <a:ext cx="2727813" cy="458452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12700"/>
            <a:r>
              <a:rPr lang="en-US" spc="-5">
                <a:solidFill>
                  <a:srgbClr val="FFFFFF"/>
                </a:solidFill>
              </a:rPr>
              <a:t>Resources 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705594" y="1240077"/>
            <a:ext cx="6034827" cy="491646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indent="-228600" defTabSz="914400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en-US" sz="1500" u="sng" dirty="0"/>
          </a:p>
          <a:p>
            <a:pPr indent="-228600" defTabSz="914400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500" b="1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NACTO</a:t>
            </a:r>
          </a:p>
          <a:p>
            <a:pPr indent="-228600" defTabSz="914400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500" b="1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Public Transit </a:t>
            </a:r>
          </a:p>
          <a:p>
            <a:pPr indent="-228600" defTabSz="914400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500" b="1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https://nacto.org/publication/transit-street-design-guide/</a:t>
            </a:r>
            <a:endParaRPr lang="en-US" sz="1500" b="1" dirty="0"/>
          </a:p>
          <a:p>
            <a:pPr indent="-228600" defTabSz="914400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en-US" sz="1500" b="1" dirty="0"/>
          </a:p>
          <a:p>
            <a:pPr indent="-228600" defTabSz="914400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500" b="1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Topic Guides on Transportation </a:t>
            </a:r>
          </a:p>
          <a:p>
            <a:pPr indent="-228600" defTabSz="914400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500" b="1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Federal Transit Administration</a:t>
            </a:r>
          </a:p>
          <a:p>
            <a:pPr indent="-228600" defTabSz="914400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en-US" sz="1500" b="1" dirty="0"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indent="-228600" defTabSz="914400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500" b="1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https://dredf.org/ADAtg/stop.shtml</a:t>
            </a:r>
            <a:endParaRPr lang="en-US" sz="1500" b="1" dirty="0"/>
          </a:p>
          <a:p>
            <a:pPr indent="-228600" defTabSz="914400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en-US" sz="1500" b="1" dirty="0"/>
          </a:p>
          <a:p>
            <a:pPr indent="-228600" defTabSz="914400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500" b="1" dirty="0"/>
              <a:t>Transitcenter.org</a:t>
            </a:r>
            <a:endParaRPr lang="en-US" sz="1500" dirty="0"/>
          </a:p>
          <a:p>
            <a:pPr indent="-228600" defTabSz="914400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42860530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" name="Rectangle 40">
            <a:extLst>
              <a:ext uri="{FF2B5EF4-FFF2-40B4-BE49-F238E27FC236}">
                <a16:creationId xmlns:a16="http://schemas.microsoft.com/office/drawing/2014/main" id="{F63C748C-967B-4A7B-A90F-3EDD0F485A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3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C0143637-4934-44E4-B909-BAF1E7B279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4062127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EA2D52B1-D744-4EFD-81F7-5B8AE5FA68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9683" y="1240076"/>
            <a:ext cx="2727813" cy="458452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Resources 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705594" y="1240077"/>
            <a:ext cx="6034827" cy="4916465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62500" lnSpcReduction="20000"/>
          </a:bodyPr>
          <a:lstStyle/>
          <a:p>
            <a:pPr indent="-228600" defTabSz="914400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2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Access Board ADAAG Review  Advisory Committee Report </a:t>
            </a:r>
          </a:p>
          <a:p>
            <a:pPr indent="-228600" defTabSz="914400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2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https://www.access-board.gov/guidelines-and-standards/buildings-and-sites/about-the-ada-standards/background/adaag-review-advisory-committee-report/chapter-10#707</a:t>
            </a:r>
            <a:endParaRPr lang="en-US" sz="2200" dirty="0"/>
          </a:p>
          <a:p>
            <a:pPr indent="-228600" defTabSz="914400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en-US" sz="2200" dirty="0"/>
          </a:p>
          <a:p>
            <a:pPr indent="-228600" defTabSz="914400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2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https://www.access-board.gov/guidelines-and-standards/buildings-and-sites/about-the-ada-standards/background/adaag-review-advisory-committee-report/chapter-10#703.4</a:t>
            </a:r>
            <a:endParaRPr lang="en-US" sz="2200" dirty="0"/>
          </a:p>
          <a:p>
            <a:pPr indent="-228600" defTabSz="914400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en-US" sz="2200" dirty="0"/>
          </a:p>
          <a:p>
            <a:pPr indent="-228600" defTabSz="914400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200" dirty="0"/>
              <a:t>Access Board Public-Right-of-Way </a:t>
            </a:r>
          </a:p>
          <a:p>
            <a:pPr indent="-228600" defTabSz="914400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200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https://www.access-board.gov/guidelines-and-standards/streets-sidewalks/public-rights-of-way</a:t>
            </a:r>
            <a:endParaRPr lang="en-US" sz="2200" dirty="0"/>
          </a:p>
          <a:p>
            <a:pPr indent="-228600" defTabSz="914400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en-US" sz="2200" dirty="0"/>
          </a:p>
          <a:p>
            <a:pPr indent="-228600" defTabSz="914400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200" dirty="0"/>
              <a:t>Accessible Shared Streets: Notable Practices and Considerations for Accommodating Pedestrians with Vision Disabilities . U.S. Highway Administration  Federal Highway Administration (FHWA-HEP-17-096)</a:t>
            </a:r>
            <a:r>
              <a:rPr lang="en-US" sz="1000" dirty="0"/>
              <a:t> </a:t>
            </a:r>
          </a:p>
          <a:p>
            <a:pPr indent="-228600" defTabSz="914400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1169686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F63C748C-967B-4A7B-A90F-3EDD0F485A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3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0143637-4934-44E4-B909-BAF1E7B279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4062127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49683" y="1240076"/>
            <a:ext cx="2727813" cy="458452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12700"/>
            <a:r>
              <a:rPr lang="en-US" spc="-5">
                <a:solidFill>
                  <a:srgbClr val="FFFFFF"/>
                </a:solidFill>
              </a:rPr>
              <a:t>Resources 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705594" y="1240077"/>
            <a:ext cx="6034827" cy="491646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indent="-228600" defTabSz="914400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/>
              <a:t>Accessible Shared Streets: Notable Practices and Considerations for Accommodating Pedestrians with Vision Disabilities . U.S. Highway Administration  Federal Highway Administration (FHWA-HEP-17-096)</a:t>
            </a:r>
          </a:p>
          <a:p>
            <a:pPr indent="-228600" defTabSz="914400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>
                <a:hlinkClick r:id="rId2"/>
              </a:rPr>
              <a:t>https://www.fhwa.dot.gov/environment/bicycle_pedestrian/publications/accessible_shared_streets/fhwahep17096.pdf</a:t>
            </a:r>
            <a:endParaRPr lang="en-US"/>
          </a:p>
          <a:p>
            <a:pPr indent="-228600" defTabSz="914400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8410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86DCC07D-0682-43DD-8E1D-A7E1A200A0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34781" y="804520"/>
            <a:ext cx="3446956" cy="104923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12700"/>
            <a:r>
              <a:rPr lang="en-US" spc="-5" dirty="0"/>
              <a:t>Thank You ! </a:t>
            </a:r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FD2F77C-875F-41A0-8EBC-28434D7AB1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B31F733E-72CB-4790-8DDB-2B75BF2F05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5732"/>
            <a:ext cx="12192000" cy="4118829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3" name="object 3"/>
          <p:cNvSpPr txBox="1"/>
          <p:nvPr/>
        </p:nvSpPr>
        <p:spPr>
          <a:xfrm>
            <a:off x="1201735" y="2261152"/>
            <a:ext cx="3443408" cy="321757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457200" indent="-228600" defTabSz="914400">
              <a:lnSpc>
                <a:spcPct val="120000"/>
              </a:lnSpc>
              <a:spcBef>
                <a:spcPts val="15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464820" lvl="1" indent="-228600" defTabSz="914400">
              <a:lnSpc>
                <a:spcPct val="120000"/>
              </a:lnSpc>
              <a:spcBef>
                <a:spcPts val="5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>
                <a:tab pos="464820" algn="l"/>
                <a:tab pos="465455" algn="l"/>
              </a:tabLst>
            </a:pPr>
            <a:r>
              <a:rPr lang="en-US" sz="1600" spc="-5" dirty="0"/>
              <a:t>JoAnne Chalom, Ed.S.</a:t>
            </a:r>
            <a:r>
              <a:rPr lang="en-US" sz="1600" spc="-25" dirty="0"/>
              <a:t> </a:t>
            </a:r>
            <a:r>
              <a:rPr lang="en-US" sz="1600" spc="-10" dirty="0"/>
              <a:t>COMS</a:t>
            </a:r>
            <a:endParaRPr lang="en-US" sz="1600" dirty="0"/>
          </a:p>
          <a:p>
            <a:pPr marL="464820" lvl="1" indent="-228600" defTabSz="914400">
              <a:lnSpc>
                <a:spcPct val="120000"/>
              </a:lnSpc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>
                <a:tab pos="464820" algn="l"/>
                <a:tab pos="465455" algn="l"/>
              </a:tabLst>
            </a:pPr>
            <a:r>
              <a:rPr lang="en-US" sz="1600" spc="-5" dirty="0"/>
              <a:t>President, In Focus </a:t>
            </a:r>
            <a:r>
              <a:rPr lang="en-US" sz="1600" spc="-20" dirty="0"/>
              <a:t>Mobility,</a:t>
            </a:r>
            <a:r>
              <a:rPr lang="en-US" sz="1600" spc="50" dirty="0"/>
              <a:t> </a:t>
            </a:r>
            <a:r>
              <a:rPr lang="en-US" sz="1600" spc="-5" dirty="0"/>
              <a:t>Inc.</a:t>
            </a:r>
            <a:endParaRPr lang="en-US" sz="1600" dirty="0"/>
          </a:p>
          <a:p>
            <a:pPr marL="464820" lvl="1" indent="-228600" defTabSz="914400">
              <a:lnSpc>
                <a:spcPct val="120000"/>
              </a:lnSpc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>
                <a:tab pos="464820" algn="l"/>
                <a:tab pos="465455" algn="l"/>
              </a:tabLst>
            </a:pPr>
            <a:r>
              <a:rPr lang="en-US" sz="1600" u="sng" spc="-10" dirty="0">
                <a:hlinkClick r:id="rId2"/>
              </a:rPr>
              <a:t>jchalom@infocusmobility.com</a:t>
            </a:r>
            <a:endParaRPr lang="en-US" sz="1600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BEA8F1B-01B9-48AC-B40A-3EB0C31BB7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60131" y="482171"/>
            <a:ext cx="6091791" cy="5149101"/>
            <a:chOff x="5460131" y="482171"/>
            <a:chExt cx="6091791" cy="5149101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C7B42F96-B6DB-425D-B8A3-FC1A4ACC26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60131" y="482171"/>
              <a:ext cx="6091791" cy="5149101"/>
            </a:xfrm>
            <a:prstGeom prst="rect">
              <a:avLst/>
            </a:prstGeom>
            <a:gradFill>
              <a:gsLst>
                <a:gs pos="0">
                  <a:schemeClr val="bg2">
                    <a:lumMod val="10000"/>
                  </a:schemeClr>
                </a:gs>
                <a:gs pos="100000">
                  <a:schemeClr val="bg2">
                    <a:lumMod val="10000"/>
                  </a:schemeClr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 prstMaterial="matte">
              <a:bevelT w="133350" h="50800" prst="divo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542320A8-F822-4BA4-801E-51C625DF1C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78956" y="812507"/>
              <a:ext cx="5461780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Picture 5" descr="A logo of In Focus Mobility. A person holding a long white cane with a red stripe. ">
            <a:extLst>
              <a:ext uri="{FF2B5EF4-FFF2-40B4-BE49-F238E27FC236}">
                <a16:creationId xmlns:a16="http://schemas.microsoft.com/office/drawing/2014/main" id="{482D5526-598F-441E-9170-979FD61416D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4" r="-2" b="-2"/>
          <a:stretch/>
        </p:blipFill>
        <p:spPr>
          <a:xfrm>
            <a:off x="6093926" y="1116345"/>
            <a:ext cx="4821551" cy="386617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42410908-06D9-49D7-AEF3-2C2522D643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/>
          <a:srcRect t="2769" b="-2769"/>
          <a:stretch/>
        </p:blipFill>
        <p:spPr>
          <a:xfrm>
            <a:off x="0" y="6135624"/>
            <a:ext cx="12192000" cy="742950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0EA4A9A-79FB-44BC-ABFC-59448E3677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41705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6">
            <a:extLst>
              <a:ext uri="{FF2B5EF4-FFF2-40B4-BE49-F238E27FC236}">
                <a16:creationId xmlns:a16="http://schemas.microsoft.com/office/drawing/2014/main" id="{20641ECA-8117-495E-ABCF-645843D1FD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34781" y="804520"/>
            <a:ext cx="3446956" cy="104923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8255"/>
            <a:r>
              <a:rPr lang="en-US" spc="-5"/>
              <a:t>Did you know?</a:t>
            </a:r>
          </a:p>
        </p:txBody>
      </p:sp>
      <p:cxnSp>
        <p:nvCxnSpPr>
          <p:cNvPr id="15" name="Straight Connector 18">
            <a:extLst>
              <a:ext uri="{FF2B5EF4-FFF2-40B4-BE49-F238E27FC236}">
                <a16:creationId xmlns:a16="http://schemas.microsoft.com/office/drawing/2014/main" id="{EC09478D-860E-478F-AA3E-4BA6F95D9C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6" name="Rectangle 20">
            <a:extLst>
              <a:ext uri="{FF2B5EF4-FFF2-40B4-BE49-F238E27FC236}">
                <a16:creationId xmlns:a16="http://schemas.microsoft.com/office/drawing/2014/main" id="{592B8757-4D54-42A8-A0C8-A8C721DB5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5732"/>
            <a:ext cx="12192000" cy="4118829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4" name="object 4"/>
          <p:cNvSpPr txBox="1"/>
          <p:nvPr/>
        </p:nvSpPr>
        <p:spPr>
          <a:xfrm>
            <a:off x="1534696" y="2015732"/>
            <a:ext cx="3443408" cy="345061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469900" indent="-228600" defTabSz="914400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>
                <a:tab pos="299085" algn="l"/>
                <a:tab pos="299720" algn="l"/>
              </a:tabLst>
            </a:pPr>
            <a:r>
              <a:rPr lang="en-US" spc="-5"/>
              <a:t>61 million people have a disability </a:t>
            </a:r>
            <a:r>
              <a:rPr lang="en-US" i="1"/>
              <a:t>that impacts major life activities.</a:t>
            </a:r>
            <a:br>
              <a:rPr lang="en-US" i="1"/>
            </a:br>
            <a:r>
              <a:rPr lang="en-US" i="1"/>
              <a:t>Source: U.S. Census Bureau: 2016</a:t>
            </a:r>
          </a:p>
          <a:p>
            <a:pPr marL="469900" indent="-228600" defTabSz="914400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>
                <a:tab pos="299085" algn="l"/>
                <a:tab pos="299720" algn="l"/>
              </a:tabLst>
            </a:pPr>
            <a:r>
              <a:rPr lang="en-US"/>
              <a:t>Individuals between  35 to 64 accounted for more nearly 16 million disabled Americans</a:t>
            </a:r>
          </a:p>
          <a:p>
            <a:pPr marL="469900" indent="-228600" defTabSz="914400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>
                <a:tab pos="299085" algn="l"/>
                <a:tab pos="299720" algn="l"/>
              </a:tabLst>
            </a:pPr>
            <a:r>
              <a:rPr lang="en-US"/>
              <a:t>Pew Research Center     </a:t>
            </a:r>
            <a:endParaRPr lang="en-US" i="1"/>
          </a:p>
          <a:p>
            <a:pPr marL="469900" indent="-228600" defTabSz="914400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>
                <a:tab pos="299085" algn="l"/>
                <a:tab pos="299720" algn="l"/>
              </a:tabLst>
            </a:pPr>
            <a:endParaRPr lang="en-US" spc="-5"/>
          </a:p>
        </p:txBody>
      </p:sp>
      <p:grpSp>
        <p:nvGrpSpPr>
          <p:cNvPr id="18" name="Group 22">
            <a:extLst>
              <a:ext uri="{FF2B5EF4-FFF2-40B4-BE49-F238E27FC236}">
                <a16:creationId xmlns:a16="http://schemas.microsoft.com/office/drawing/2014/main" id="{2BD6F713-98E3-4226-80ED-0EFA2911E0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60131" y="482171"/>
            <a:ext cx="6091791" cy="5149101"/>
            <a:chOff x="5460131" y="482171"/>
            <a:chExt cx="6091791" cy="5149101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39A95DFE-9F58-4541-9A62-63B63D8202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60131" y="482171"/>
              <a:ext cx="6091791" cy="5149101"/>
            </a:xfrm>
            <a:prstGeom prst="rect">
              <a:avLst/>
            </a:prstGeom>
            <a:gradFill>
              <a:gsLst>
                <a:gs pos="0">
                  <a:schemeClr val="bg2">
                    <a:lumMod val="10000"/>
                  </a:schemeClr>
                </a:gs>
                <a:gs pos="100000">
                  <a:schemeClr val="bg2">
                    <a:lumMod val="10000"/>
                  </a:schemeClr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 prstMaterial="matte">
              <a:bevelT w="133350" h="50800" prst="divo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24">
              <a:extLst>
                <a:ext uri="{FF2B5EF4-FFF2-40B4-BE49-F238E27FC236}">
                  <a16:creationId xmlns:a16="http://schemas.microsoft.com/office/drawing/2014/main" id="{A98844A4-7308-4102-8232-9A5405BA75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78956" y="812507"/>
              <a:ext cx="5461780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Rectangle 26">
            <a:extLst>
              <a:ext uri="{FF2B5EF4-FFF2-40B4-BE49-F238E27FC236}">
                <a16:creationId xmlns:a16="http://schemas.microsoft.com/office/drawing/2014/main" id="{00CB8AAC-6375-473B-BBB2-B928B95B6D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42379" y="976036"/>
            <a:ext cx="5133831" cy="4138331"/>
          </a:xfrm>
          <a:prstGeom prst="rect">
            <a:avLst/>
          </a:prstGeom>
          <a:solidFill>
            <a:srgbClr val="FFFFFE"/>
          </a:solidFill>
          <a:ln w="63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&#10;A drawing of a person with a guide dog, a person in a wheelchair being pushed, a person with a support cane and a person with a cart. ">
            <a:extLst>
              <a:ext uri="{FF2B5EF4-FFF2-40B4-BE49-F238E27FC236}">
                <a16:creationId xmlns:a16="http://schemas.microsoft.com/office/drawing/2014/main" id="{F0B2A3E8-E27D-4E97-B2B1-1D767CE9EB3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34" r="9954" b="-1"/>
          <a:stretch/>
        </p:blipFill>
        <p:spPr>
          <a:xfrm>
            <a:off x="6093926" y="1508235"/>
            <a:ext cx="4821551" cy="3082392"/>
          </a:xfrm>
          <a:prstGeom prst="rect">
            <a:avLst/>
          </a:prstGeom>
        </p:spPr>
      </p:pic>
      <p:pic>
        <p:nvPicPr>
          <p:cNvPr id="26" name="Picture 28">
            <a:extLst>
              <a:ext uri="{FF2B5EF4-FFF2-40B4-BE49-F238E27FC236}">
                <a16:creationId xmlns:a16="http://schemas.microsoft.com/office/drawing/2014/main" id="{D664991B-CFDF-48B3-86CE-4AEBBF0EFD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/>
          <a:srcRect t="2769" b="-2769"/>
          <a:stretch/>
        </p:blipFill>
        <p:spPr>
          <a:xfrm>
            <a:off x="0" y="6135624"/>
            <a:ext cx="12192000" cy="742950"/>
          </a:xfrm>
          <a:prstGeom prst="rect">
            <a:avLst/>
          </a:prstGeom>
        </p:spPr>
      </p:pic>
      <p:cxnSp>
        <p:nvCxnSpPr>
          <p:cNvPr id="32" name="Straight Connector 30">
            <a:extLst>
              <a:ext uri="{FF2B5EF4-FFF2-40B4-BE49-F238E27FC236}">
                <a16:creationId xmlns:a16="http://schemas.microsoft.com/office/drawing/2014/main" id="{8AEA7E20-E946-4DF8-9C61-A299D92742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41705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90949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Rectangle 185">
            <a:extLst>
              <a:ext uri="{FF2B5EF4-FFF2-40B4-BE49-F238E27FC236}">
                <a16:creationId xmlns:a16="http://schemas.microsoft.com/office/drawing/2014/main" id="{DB56CED6-ACD4-43B1-BE53-1B579E8C6E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5732"/>
            <a:ext cx="12192000" cy="4118829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107" name="Picture 187">
            <a:extLst>
              <a:ext uri="{FF2B5EF4-FFF2-40B4-BE49-F238E27FC236}">
                <a16:creationId xmlns:a16="http://schemas.microsoft.com/office/drawing/2014/main" id="{5B451061-F85B-40DB-92DA-1FD61C70C3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/>
          <a:srcRect t="2769" b="-2769"/>
          <a:stretch/>
        </p:blipFill>
        <p:spPr>
          <a:xfrm>
            <a:off x="0" y="6135624"/>
            <a:ext cx="12192000" cy="742950"/>
          </a:xfrm>
          <a:prstGeom prst="rect">
            <a:avLst/>
          </a:prstGeom>
        </p:spPr>
      </p:pic>
      <p:cxnSp>
        <p:nvCxnSpPr>
          <p:cNvPr id="2108" name="Straight Connector 189">
            <a:extLst>
              <a:ext uri="{FF2B5EF4-FFF2-40B4-BE49-F238E27FC236}">
                <a16:creationId xmlns:a16="http://schemas.microsoft.com/office/drawing/2014/main" id="{D1F836F1-51D4-4090-8E0D-97877F0360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41705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09" name="Straight Connector 255">
            <a:extLst>
              <a:ext uri="{FF2B5EF4-FFF2-40B4-BE49-F238E27FC236}">
                <a16:creationId xmlns:a16="http://schemas.microsoft.com/office/drawing/2014/main" id="{CDE33292-50BA-4AED-A315-7A6ADB4B10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334637" y="798973"/>
            <a:ext cx="0" cy="2544756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2110" name="Rectangle 256">
            <a:extLst>
              <a:ext uri="{FF2B5EF4-FFF2-40B4-BE49-F238E27FC236}">
                <a16:creationId xmlns:a16="http://schemas.microsoft.com/office/drawing/2014/main" id="{FE93A4E5-9844-4C94-BE97-92EDCA2EB0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11" name="Rectangle 257">
            <a:extLst>
              <a:ext uri="{FF2B5EF4-FFF2-40B4-BE49-F238E27FC236}">
                <a16:creationId xmlns:a16="http://schemas.microsoft.com/office/drawing/2014/main" id="{652113E9-B822-4FC0-9815-D9FD422C4C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5732"/>
            <a:ext cx="12192000" cy="4118829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2E8590-2A78-4437-BB31-3C5AAE0313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301" y="1474969"/>
            <a:ext cx="2823919" cy="1868760"/>
          </a:xfrm>
        </p:spPr>
        <p:txBody>
          <a:bodyPr vert="horz" lIns="91440" tIns="45720" rIns="91440" bIns="0" rtlCol="0" anchor="b">
            <a:normAutofit/>
          </a:bodyPr>
          <a:lstStyle/>
          <a:p>
            <a:r>
              <a:rPr lang="en-US" sz="3600"/>
              <a:t>ADAA 2008</a:t>
            </a:r>
          </a:p>
        </p:txBody>
      </p:sp>
      <p:cxnSp>
        <p:nvCxnSpPr>
          <p:cNvPr id="2112" name="Straight Connector 258">
            <a:extLst>
              <a:ext uri="{FF2B5EF4-FFF2-40B4-BE49-F238E27FC236}">
                <a16:creationId xmlns:a16="http://schemas.microsoft.com/office/drawing/2014/main" id="{54CC25F9-2E48-48AB-8BC0-F5F264549F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0988" y="807259"/>
            <a:ext cx="0" cy="2544756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2113" name="Group 320">
            <a:extLst>
              <a:ext uri="{FF2B5EF4-FFF2-40B4-BE49-F238E27FC236}">
                <a16:creationId xmlns:a16="http://schemas.microsoft.com/office/drawing/2014/main" id="{28665850-0FEB-436B-AD92-E1873CA4C0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979389" y="482171"/>
            <a:ext cx="7560115" cy="5149101"/>
            <a:chOff x="3979389" y="482171"/>
            <a:chExt cx="7560115" cy="5149101"/>
          </a:xfrm>
        </p:grpSpPr>
        <p:sp>
          <p:nvSpPr>
            <p:cNvPr id="322" name="Rectangle 321">
              <a:extLst>
                <a:ext uri="{FF2B5EF4-FFF2-40B4-BE49-F238E27FC236}">
                  <a16:creationId xmlns:a16="http://schemas.microsoft.com/office/drawing/2014/main" id="{29497226-2365-4B3B-9781-1EA8B98DB1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79389" y="482171"/>
              <a:ext cx="7560115" cy="5149101"/>
            </a:xfrm>
            <a:prstGeom prst="rect">
              <a:avLst/>
            </a:prstGeom>
            <a:gradFill>
              <a:gsLst>
                <a:gs pos="0">
                  <a:schemeClr val="bg2">
                    <a:lumMod val="10000"/>
                  </a:schemeClr>
                </a:gs>
                <a:gs pos="100000">
                  <a:schemeClr val="bg2">
                    <a:lumMod val="10000"/>
                  </a:schemeClr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 prstMaterial="matte">
              <a:bevelT w="133350" h="50800" prst="divo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4" name="Rectangle 322">
              <a:extLst>
                <a:ext uri="{FF2B5EF4-FFF2-40B4-BE49-F238E27FC236}">
                  <a16:creationId xmlns:a16="http://schemas.microsoft.com/office/drawing/2014/main" id="{5863181C-F135-428D-88EE-BDA1BF33E0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92448" y="812507"/>
              <a:ext cx="692827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25" name="Rectangle 324">
            <a:extLst>
              <a:ext uri="{FF2B5EF4-FFF2-40B4-BE49-F238E27FC236}">
                <a16:creationId xmlns:a16="http://schemas.microsoft.com/office/drawing/2014/main" id="{FFBBF4E2-8D2F-43D2-865D-87F0B3ED06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55871" y="977099"/>
            <a:ext cx="6621291" cy="4136205"/>
          </a:xfrm>
          <a:prstGeom prst="rect">
            <a:avLst/>
          </a:prstGeom>
          <a:solidFill>
            <a:srgbClr val="FFFFFE"/>
          </a:solidFill>
          <a:ln w="63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An image displaying the different components of the ADAA. ">
            <a:extLst>
              <a:ext uri="{FF2B5EF4-FFF2-40B4-BE49-F238E27FC236}">
                <a16:creationId xmlns:a16="http://schemas.microsoft.com/office/drawing/2014/main" id="{D58F43B3-8FA2-4130-8B30-A08B1C6031C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65" b="-2"/>
          <a:stretch/>
        </p:blipFill>
        <p:spPr bwMode="auto">
          <a:xfrm>
            <a:off x="4718696" y="1116345"/>
            <a:ext cx="5833578" cy="3866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" name="Picture 326">
            <a:extLst>
              <a:ext uri="{FF2B5EF4-FFF2-40B4-BE49-F238E27FC236}">
                <a16:creationId xmlns:a16="http://schemas.microsoft.com/office/drawing/2014/main" id="{8EF1841E-483F-48D2-BEE9-419DB846F0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/>
          <a:srcRect t="2769" b="-2769"/>
          <a:stretch/>
        </p:blipFill>
        <p:spPr>
          <a:xfrm>
            <a:off x="0" y="6135624"/>
            <a:ext cx="12192000" cy="742950"/>
          </a:xfrm>
          <a:prstGeom prst="rect">
            <a:avLst/>
          </a:prstGeom>
        </p:spPr>
      </p:pic>
      <p:cxnSp>
        <p:nvCxnSpPr>
          <p:cNvPr id="329" name="Straight Connector 328">
            <a:extLst>
              <a:ext uri="{FF2B5EF4-FFF2-40B4-BE49-F238E27FC236}">
                <a16:creationId xmlns:a16="http://schemas.microsoft.com/office/drawing/2014/main" id="{D59C9410-83E0-4382-9205-407BA785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41705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99596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1034510A-DB30-456D-9F45-F70101243F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5732"/>
            <a:ext cx="12192000" cy="4118829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D9E3E4AB-D495-4E09-86D0-3C3F1CD33C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/>
          <a:srcRect t="2769" b="-2769"/>
          <a:stretch/>
        </p:blipFill>
        <p:spPr>
          <a:xfrm>
            <a:off x="0" y="6135624"/>
            <a:ext cx="12192000" cy="742950"/>
          </a:xfrm>
          <a:prstGeom prst="rect">
            <a:avLst/>
          </a:prstGeom>
        </p:spPr>
      </p:pic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59D48945-BEE9-473E-9443-A1CE317E2D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41705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2E8FB920-D5E3-4F09-967F-5DB75441A3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86DCC07D-0682-43DD-8E1D-A7E1A200A0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E00906A8-6D8B-4C0B-85D5-2F0FEA45C7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4781" y="804520"/>
            <a:ext cx="3446956" cy="104923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000" spc="-45"/>
              <a:t>Seiichi Miyake  inventor	</a:t>
            </a:r>
            <a:r>
              <a:rPr lang="en-US" sz="2000" spc="-35"/>
              <a:t>the</a:t>
            </a:r>
            <a:r>
              <a:rPr lang="en-US" sz="2000" spc="-190"/>
              <a:t> </a:t>
            </a:r>
            <a:r>
              <a:rPr lang="en-US" sz="2000" spc="-45"/>
              <a:t>tactile </a:t>
            </a:r>
            <a:r>
              <a:rPr lang="en-US" sz="2000" spc="-5"/>
              <a:t> </a:t>
            </a:r>
            <a:r>
              <a:rPr lang="en-US" sz="2000" spc="-45"/>
              <a:t>paving</a:t>
            </a:r>
            <a:r>
              <a:rPr lang="en-US" sz="2000" spc="-110"/>
              <a:t> </a:t>
            </a:r>
            <a:r>
              <a:rPr lang="en-US" sz="2000" spc="-25"/>
              <a:t>or	</a:t>
            </a:r>
            <a:r>
              <a:rPr lang="en-US" sz="2000" spc="-45"/>
              <a:t>“tenji  </a:t>
            </a:r>
            <a:r>
              <a:rPr lang="en-US" sz="2000" spc="-55"/>
              <a:t>block”</a:t>
            </a:r>
            <a:br>
              <a:rPr lang="en-US" sz="2000"/>
            </a:br>
            <a:endParaRPr lang="en-US" sz="2000"/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CFD2F77C-875F-41A0-8EBC-28434D7AB1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3" name="Rectangle 32">
            <a:extLst>
              <a:ext uri="{FF2B5EF4-FFF2-40B4-BE49-F238E27FC236}">
                <a16:creationId xmlns:a16="http://schemas.microsoft.com/office/drawing/2014/main" id="{B31F733E-72CB-4790-8DDB-2B75BF2F05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5732"/>
            <a:ext cx="12192000" cy="4118829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5177257-A5D9-45DB-8364-4DE467D14F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34696" y="2015732"/>
            <a:ext cx="3443408" cy="345061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pc="-5"/>
              <a:t>The tenji </a:t>
            </a:r>
            <a:r>
              <a:rPr lang="en-US"/>
              <a:t>blocks, </a:t>
            </a:r>
            <a:r>
              <a:rPr lang="en-US" spc="-5"/>
              <a:t>innovation</a:t>
            </a:r>
            <a:r>
              <a:rPr lang="en-US" spc="-35"/>
              <a:t> </a:t>
            </a:r>
            <a:r>
              <a:rPr lang="en-US" spc="-5"/>
              <a:t>of  </a:t>
            </a:r>
            <a:r>
              <a:rPr lang="en-US"/>
              <a:t>Seiichi </a:t>
            </a:r>
            <a:r>
              <a:rPr lang="en-US" spc="-5"/>
              <a:t>Miyake </a:t>
            </a:r>
            <a:r>
              <a:rPr lang="en-US" spc="-10"/>
              <a:t>were </a:t>
            </a:r>
            <a:r>
              <a:rPr lang="en-US" spc="-5"/>
              <a:t>first  </a:t>
            </a:r>
            <a:r>
              <a:rPr lang="en-US"/>
              <a:t>installed in </a:t>
            </a:r>
            <a:r>
              <a:rPr lang="en-US" spc="-5"/>
              <a:t>the Japanese </a:t>
            </a:r>
            <a:r>
              <a:rPr lang="en-US"/>
              <a:t>city  </a:t>
            </a:r>
            <a:r>
              <a:rPr lang="en-US" spc="-5"/>
              <a:t>of </a:t>
            </a:r>
            <a:r>
              <a:rPr lang="en-US" spc="-10"/>
              <a:t>Okayama </a:t>
            </a:r>
            <a:r>
              <a:rPr lang="en-US" spc="-5"/>
              <a:t>on March 18,  1967,near the </a:t>
            </a:r>
            <a:r>
              <a:rPr lang="en-US" spc="-10"/>
              <a:t>Okayama  </a:t>
            </a:r>
            <a:r>
              <a:rPr lang="en-US" spc="-5"/>
              <a:t>School for the </a:t>
            </a:r>
            <a:r>
              <a:rPr lang="en-US"/>
              <a:t>Blind in  </a:t>
            </a:r>
            <a:r>
              <a:rPr lang="en-US" spc="-10"/>
              <a:t>Okayama </a:t>
            </a:r>
            <a:r>
              <a:rPr lang="en-US" spc="-5"/>
              <a:t>City for making </a:t>
            </a:r>
            <a:r>
              <a:rPr lang="en-US"/>
              <a:t>it  </a:t>
            </a:r>
            <a:r>
              <a:rPr lang="en-US" spc="-5"/>
              <a:t>safer and easier to walk  around public</a:t>
            </a:r>
            <a:r>
              <a:rPr lang="en-US" spc="-65"/>
              <a:t> </a:t>
            </a:r>
            <a:r>
              <a:rPr lang="en-US"/>
              <a:t>spaces.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4BEA8F1B-01B9-48AC-B40A-3EB0C31BB7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60131" y="482171"/>
            <a:ext cx="6091791" cy="5149101"/>
            <a:chOff x="5460131" y="482171"/>
            <a:chExt cx="6091791" cy="5149101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C7B42F96-B6DB-425D-B8A3-FC1A4ACC26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60131" y="482171"/>
              <a:ext cx="6091791" cy="5149101"/>
            </a:xfrm>
            <a:prstGeom prst="rect">
              <a:avLst/>
            </a:prstGeom>
            <a:gradFill>
              <a:gsLst>
                <a:gs pos="0">
                  <a:schemeClr val="bg2">
                    <a:lumMod val="10000"/>
                  </a:schemeClr>
                </a:gs>
                <a:gs pos="100000">
                  <a:schemeClr val="bg2">
                    <a:lumMod val="10000"/>
                  </a:schemeClr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 prstMaterial="matte">
              <a:bevelT w="133350" h="50800" prst="divo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542320A8-F822-4BA4-801E-51C625DF1C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78956" y="812507"/>
              <a:ext cx="5461780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6" name="Picture Placeholder 15" descr="A picture of Seiichi Miyake inventor of tenjo blocks. An impage of tenji blocks or truncated domes adjacent to a road.&#10;&#10;">
            <a:extLst>
              <a:ext uri="{FF2B5EF4-FFF2-40B4-BE49-F238E27FC236}">
                <a16:creationId xmlns:a16="http://schemas.microsoft.com/office/drawing/2014/main" id="{EDD9D687-A6A0-41AC-B54B-4097F531A616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/>
          <a:srcRect l="29848" r="6" b="6"/>
          <a:stretch/>
        </p:blipFill>
        <p:spPr>
          <a:xfrm>
            <a:off x="6093926" y="1116345"/>
            <a:ext cx="4821551" cy="3866172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42410908-06D9-49D7-AEF3-2C2522D643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/>
          <a:srcRect t="2769" b="-2769"/>
          <a:stretch/>
        </p:blipFill>
        <p:spPr>
          <a:xfrm>
            <a:off x="0" y="6135624"/>
            <a:ext cx="12192000" cy="742950"/>
          </a:xfrm>
          <a:prstGeom prst="rect">
            <a:avLst/>
          </a:prstGeom>
        </p:spPr>
      </p:pic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C0EA4A9A-79FB-44BC-ABFC-59448E3677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41705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716D04C2-C961-4B8F-A29C-4977C9262A31}"/>
              </a:ext>
            </a:extLst>
          </p:cNvPr>
          <p:cNvSpPr txBox="1"/>
          <p:nvPr/>
        </p:nvSpPr>
        <p:spPr>
          <a:xfrm>
            <a:off x="3051313" y="3254273"/>
            <a:ext cx="61026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0650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10">
            <a:extLst>
              <a:ext uri="{FF2B5EF4-FFF2-40B4-BE49-F238E27FC236}">
                <a16:creationId xmlns:a16="http://schemas.microsoft.com/office/drawing/2014/main" id="{1034510A-DB30-456D-9F45-F70101243F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5732"/>
            <a:ext cx="12192000" cy="4118829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7" name="Picture 12">
            <a:extLst>
              <a:ext uri="{FF2B5EF4-FFF2-40B4-BE49-F238E27FC236}">
                <a16:creationId xmlns:a16="http://schemas.microsoft.com/office/drawing/2014/main" id="{D9E3E4AB-D495-4E09-86D0-3C3F1CD33C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/>
          <a:srcRect t="2769" b="-2769"/>
          <a:stretch/>
        </p:blipFill>
        <p:spPr>
          <a:xfrm>
            <a:off x="0" y="6135624"/>
            <a:ext cx="12192000" cy="742950"/>
          </a:xfrm>
          <a:prstGeom prst="rect">
            <a:avLst/>
          </a:prstGeom>
        </p:spPr>
      </p:pic>
      <p:cxnSp>
        <p:nvCxnSpPr>
          <p:cNvPr id="48" name="Straight Connector 14">
            <a:extLst>
              <a:ext uri="{FF2B5EF4-FFF2-40B4-BE49-F238E27FC236}">
                <a16:creationId xmlns:a16="http://schemas.microsoft.com/office/drawing/2014/main" id="{59D48945-BEE9-473E-9443-A1CE317E2D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41705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16">
            <a:extLst>
              <a:ext uri="{FF2B5EF4-FFF2-40B4-BE49-F238E27FC236}">
                <a16:creationId xmlns:a16="http://schemas.microsoft.com/office/drawing/2014/main" id="{2E8FB920-D5E3-4F09-967F-5DB75441A3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50" name="Rectangle 18">
            <a:extLst>
              <a:ext uri="{FF2B5EF4-FFF2-40B4-BE49-F238E27FC236}">
                <a16:creationId xmlns:a16="http://schemas.microsoft.com/office/drawing/2014/main" id="{00E9A1C3-699A-492E-B4C5-AFF2265C95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B52FD4-C44D-4B7F-BE8D-8E560C2C4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4696" y="804520"/>
            <a:ext cx="4875304" cy="104923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1600" spc="-5" dirty="0"/>
              <a:t>Detectable</a:t>
            </a:r>
            <a:r>
              <a:rPr lang="en-US" sz="1600" spc="-100" dirty="0"/>
              <a:t> </a:t>
            </a:r>
            <a:r>
              <a:rPr lang="en-US" sz="1600" spc="-15" dirty="0"/>
              <a:t>Warning  </a:t>
            </a:r>
            <a:r>
              <a:rPr lang="en-US" sz="1600" spc="-5" dirty="0"/>
              <a:t>Surfaces</a:t>
            </a:r>
            <a:br>
              <a:rPr lang="en-US" sz="1600" spc="-5" dirty="0"/>
            </a:br>
            <a:r>
              <a:rPr lang="en-US" sz="1600" spc="-5" dirty="0"/>
              <a:t>Truncated Domes </a:t>
            </a:r>
            <a:br>
              <a:rPr lang="en-US" sz="1500" spc="-5" dirty="0"/>
            </a:br>
            <a:br>
              <a:rPr lang="en-US" sz="1500" spc="-5" dirty="0"/>
            </a:br>
            <a:endParaRPr lang="en-US" sz="1500" dirty="0"/>
          </a:p>
        </p:txBody>
      </p:sp>
      <p:cxnSp>
        <p:nvCxnSpPr>
          <p:cNvPr id="51" name="Straight Connector 20">
            <a:extLst>
              <a:ext uri="{FF2B5EF4-FFF2-40B4-BE49-F238E27FC236}">
                <a16:creationId xmlns:a16="http://schemas.microsoft.com/office/drawing/2014/main" id="{95EE21E6-376F-4273-866A-CF1986647E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2" name="Rectangle 22">
            <a:extLst>
              <a:ext uri="{FF2B5EF4-FFF2-40B4-BE49-F238E27FC236}">
                <a16:creationId xmlns:a16="http://schemas.microsoft.com/office/drawing/2014/main" id="{690FFD10-24E1-4E9D-B0CD-5E7A6077EC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5732"/>
            <a:ext cx="12192000" cy="4118829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619C1B-4270-42C7-A165-4905BBBD08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34696" y="2015732"/>
            <a:ext cx="4875304" cy="345061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55600" marR="5080" indent="-228600">
              <a:buFont typeface="Arial" panose="020B0604020202020204" pitchFamily="34" charset="0"/>
              <a:buChar char="•"/>
              <a:tabLst>
                <a:tab pos="354965" algn="l"/>
                <a:tab pos="355600" algn="l"/>
              </a:tabLst>
            </a:pPr>
            <a:r>
              <a:rPr lang="en-US" spc="-5"/>
              <a:t>Minimum of 24  inches the direction  of pedestrian</a:t>
            </a:r>
            <a:r>
              <a:rPr lang="en-US" spc="-10"/>
              <a:t> </a:t>
            </a:r>
            <a:r>
              <a:rPr lang="en-US" spc="-5"/>
              <a:t>travel</a:t>
            </a:r>
            <a:endParaRPr lang="en-US"/>
          </a:p>
          <a:p>
            <a:pPr marL="355600" marR="190500" indent="-228600">
              <a:spcBef>
                <a:spcPts val="1800"/>
              </a:spcBef>
              <a:buFont typeface="Arial" panose="020B0604020202020204" pitchFamily="34" charset="0"/>
              <a:buChar char="•"/>
              <a:tabLst>
                <a:tab pos="354965" algn="l"/>
                <a:tab pos="355600" algn="l"/>
              </a:tabLst>
            </a:pPr>
            <a:r>
              <a:rPr lang="en-US" spc="-5"/>
              <a:t>Sidewalk/street  interface at  pedestrian street  crossings, or  crosswalks the  adjoining</a:t>
            </a:r>
            <a:r>
              <a:rPr lang="en-US" spc="-15"/>
              <a:t> </a:t>
            </a:r>
            <a:r>
              <a:rPr lang="en-US" spc="-5"/>
              <a:t>surface,</a:t>
            </a:r>
            <a:endParaRPr lang="en-US"/>
          </a:p>
          <a:p>
            <a:pPr marL="355600" marR="70485" indent="-228600">
              <a:spcBef>
                <a:spcPts val="1800"/>
              </a:spcBef>
              <a:buFont typeface="Arial" panose="020B0604020202020204" pitchFamily="34" charset="0"/>
              <a:buChar char="•"/>
              <a:tabLst>
                <a:tab pos="354965" algn="l"/>
                <a:tab pos="355600" algn="l"/>
              </a:tabLst>
            </a:pPr>
            <a:r>
              <a:rPr lang="en-US" spc="-5"/>
              <a:t>Either light on dark  or dark on</a:t>
            </a:r>
            <a:r>
              <a:rPr lang="en-US" spc="-45"/>
              <a:t> </a:t>
            </a:r>
            <a:r>
              <a:rPr lang="en-US" spc="-5"/>
              <a:t>light</a:t>
            </a:r>
            <a:endParaRPr lang="en-US"/>
          </a:p>
          <a:p>
            <a:pPr indent="-228600">
              <a:buFont typeface="Arial" panose="020B0604020202020204" pitchFamily="34" charset="0"/>
              <a:buChar char="•"/>
            </a:pPr>
            <a:endParaRPr lang="en-US"/>
          </a:p>
        </p:txBody>
      </p:sp>
      <p:grpSp>
        <p:nvGrpSpPr>
          <p:cNvPr id="53" name="Group 24">
            <a:extLst>
              <a:ext uri="{FF2B5EF4-FFF2-40B4-BE49-F238E27FC236}">
                <a16:creationId xmlns:a16="http://schemas.microsoft.com/office/drawing/2014/main" id="{E799BF1C-D962-4167-899C-E318AC290A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899254" y="482171"/>
            <a:ext cx="4652668" cy="5149101"/>
            <a:chOff x="6899254" y="482171"/>
            <a:chExt cx="4652668" cy="5149101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CB63B9DE-D6C7-4878-83C3-2E900F0CF5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99254" y="482171"/>
              <a:ext cx="4652668" cy="5149101"/>
            </a:xfrm>
            <a:prstGeom prst="rect">
              <a:avLst/>
            </a:prstGeom>
            <a:gradFill>
              <a:gsLst>
                <a:gs pos="0">
                  <a:schemeClr val="bg2">
                    <a:lumMod val="10000"/>
                  </a:schemeClr>
                </a:gs>
                <a:gs pos="100000">
                  <a:schemeClr val="bg2">
                    <a:lumMod val="10000"/>
                  </a:schemeClr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 prstMaterial="matte">
              <a:bevelT w="133350" h="50800" prst="divo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E9CEF9CD-6AA2-4F54-9B78-91AC61CE68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239487" y="812507"/>
              <a:ext cx="400124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Picture Placeholder 5" descr="Two 'mats' of truncated domes on a curb placed in the form of parenthesis. &#10;&#10;Description automatically generated">
            <a:extLst>
              <a:ext uri="{FF2B5EF4-FFF2-40B4-BE49-F238E27FC236}">
                <a16:creationId xmlns:a16="http://schemas.microsoft.com/office/drawing/2014/main" id="{8A3F4411-7BC8-42B5-9761-3B19710B347B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/>
          <a:srcRect l="1812" r="13451" b="-3"/>
          <a:stretch/>
        </p:blipFill>
        <p:spPr>
          <a:xfrm>
            <a:off x="7555450" y="1116345"/>
            <a:ext cx="3360025" cy="3866172"/>
          </a:xfrm>
          <a:prstGeom prst="rect">
            <a:avLst/>
          </a:prstGeom>
        </p:spPr>
      </p:pic>
      <p:pic>
        <p:nvPicPr>
          <p:cNvPr id="54" name="Picture 28">
            <a:extLst>
              <a:ext uri="{FF2B5EF4-FFF2-40B4-BE49-F238E27FC236}">
                <a16:creationId xmlns:a16="http://schemas.microsoft.com/office/drawing/2014/main" id="{01964610-8F64-4E9E-BEEC-334EBD8056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/>
          <a:srcRect t="2769" b="-2769"/>
          <a:stretch/>
        </p:blipFill>
        <p:spPr>
          <a:xfrm>
            <a:off x="0" y="6135624"/>
            <a:ext cx="12192000" cy="742950"/>
          </a:xfrm>
          <a:prstGeom prst="rect">
            <a:avLst/>
          </a:prstGeom>
        </p:spPr>
      </p:pic>
      <p:cxnSp>
        <p:nvCxnSpPr>
          <p:cNvPr id="55" name="Straight Connector 30">
            <a:extLst>
              <a:ext uri="{FF2B5EF4-FFF2-40B4-BE49-F238E27FC236}">
                <a16:creationId xmlns:a16="http://schemas.microsoft.com/office/drawing/2014/main" id="{FD8B5AA2-A0C5-46F8-9EB3-D257E21E41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41705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84146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5" name="Rectangle 28">
            <a:extLst>
              <a:ext uri="{FF2B5EF4-FFF2-40B4-BE49-F238E27FC236}">
                <a16:creationId xmlns:a16="http://schemas.microsoft.com/office/drawing/2014/main" id="{40914BD6-D576-4B27-A961-F58D083B8D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34696" y="804520"/>
            <a:ext cx="5467239" cy="104923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marL="12700"/>
            <a:br>
              <a:rPr lang="en-US" sz="3100" spc="-15"/>
            </a:br>
            <a:r>
              <a:rPr lang="en-US" sz="3100" spc="-15"/>
              <a:t>Detectable Warning Surfaces </a:t>
            </a:r>
            <a:endParaRPr lang="en-US" sz="3100" spc="-95"/>
          </a:p>
        </p:txBody>
      </p:sp>
      <p:cxnSp>
        <p:nvCxnSpPr>
          <p:cNvPr id="56" name="Straight Connector 30">
            <a:extLst>
              <a:ext uri="{FF2B5EF4-FFF2-40B4-BE49-F238E27FC236}">
                <a16:creationId xmlns:a16="http://schemas.microsoft.com/office/drawing/2014/main" id="{6588D8C7-75CD-4140-BA5A-DF0EA5715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7" name="Rectangle 32">
            <a:extLst>
              <a:ext uri="{FF2B5EF4-FFF2-40B4-BE49-F238E27FC236}">
                <a16:creationId xmlns:a16="http://schemas.microsoft.com/office/drawing/2014/main" id="{B4E1CA81-E878-4A91-BF30-823AD5BA07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5732"/>
            <a:ext cx="12192000" cy="4118829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4696" y="2015732"/>
            <a:ext cx="5467239" cy="3450613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dirty="0"/>
              <a:t>“The only surface repeatedly demonstrated to be detectable to most blind pedestrians, either under foot or by the use of a long cane, is the truncated dome detectable warning surface.”</a:t>
            </a:r>
          </a:p>
          <a:p>
            <a:pPr>
              <a:lnSpc>
                <a:spcPct val="110000"/>
              </a:lnSpc>
            </a:pPr>
            <a:endParaRPr lang="en-US" sz="1600" dirty="0"/>
          </a:p>
        </p:txBody>
      </p:sp>
      <p:grpSp>
        <p:nvGrpSpPr>
          <p:cNvPr id="58" name="Group 34">
            <a:extLst>
              <a:ext uri="{FF2B5EF4-FFF2-40B4-BE49-F238E27FC236}">
                <a16:creationId xmlns:a16="http://schemas.microsoft.com/office/drawing/2014/main" id="{2B3ECA81-4891-4DFE-AE06-30D5541C7E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477388" y="482171"/>
            <a:ext cx="4074533" cy="5149101"/>
            <a:chOff x="7477388" y="482171"/>
            <a:chExt cx="4074533" cy="5149101"/>
          </a:xfrm>
        </p:grpSpPr>
        <p:sp>
          <p:nvSpPr>
            <p:cNvPr id="59" name="Rectangle 35">
              <a:extLst>
                <a:ext uri="{FF2B5EF4-FFF2-40B4-BE49-F238E27FC236}">
                  <a16:creationId xmlns:a16="http://schemas.microsoft.com/office/drawing/2014/main" id="{B0346818-3837-4FCD-8757-E7126B680C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77388" y="482171"/>
              <a:ext cx="4074533" cy="5149101"/>
            </a:xfrm>
            <a:prstGeom prst="rect">
              <a:avLst/>
            </a:prstGeom>
            <a:gradFill>
              <a:gsLst>
                <a:gs pos="0">
                  <a:schemeClr val="bg2">
                    <a:lumMod val="10000"/>
                  </a:schemeClr>
                </a:gs>
                <a:gs pos="100000">
                  <a:schemeClr val="bg2">
                    <a:lumMod val="10000"/>
                  </a:schemeClr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 prstMaterial="matte">
              <a:bevelT w="133350" h="50800" prst="divo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36">
              <a:extLst>
                <a:ext uri="{FF2B5EF4-FFF2-40B4-BE49-F238E27FC236}">
                  <a16:creationId xmlns:a16="http://schemas.microsoft.com/office/drawing/2014/main" id="{45525097-32E2-4474-B41F-8CCBF88B3C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90447" y="812507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Content Placeholder 5" descr="A woman with a long cane with her thumb up standing on detectable warning surfaces. "/>
          <p:cNvPicPr>
            <a:picLocks noGrp="1" noChangeAspect="1"/>
          </p:cNvPicPr>
          <p:nvPr>
            <p:ph sz="half" idx="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63" b="-4"/>
          <a:stretch/>
        </p:blipFill>
        <p:spPr>
          <a:xfrm>
            <a:off x="8116373" y="1116345"/>
            <a:ext cx="2799103" cy="3866172"/>
          </a:xfrm>
          <a:prstGeom prst="rect">
            <a:avLst/>
          </a:prstGeom>
        </p:spPr>
      </p:pic>
      <p:pic>
        <p:nvPicPr>
          <p:cNvPr id="61" name="Picture 38">
            <a:extLst>
              <a:ext uri="{FF2B5EF4-FFF2-40B4-BE49-F238E27FC236}">
                <a16:creationId xmlns:a16="http://schemas.microsoft.com/office/drawing/2014/main" id="{85FBBCCA-7B19-4400-A846-38886F0E51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/>
          <a:srcRect t="2769" b="-2769"/>
          <a:stretch/>
        </p:blipFill>
        <p:spPr>
          <a:xfrm>
            <a:off x="0" y="6135624"/>
            <a:ext cx="12192000" cy="742950"/>
          </a:xfrm>
          <a:prstGeom prst="rect">
            <a:avLst/>
          </a:prstGeom>
        </p:spPr>
      </p:pic>
      <p:cxnSp>
        <p:nvCxnSpPr>
          <p:cNvPr id="62" name="Straight Connector 40">
            <a:extLst>
              <a:ext uri="{FF2B5EF4-FFF2-40B4-BE49-F238E27FC236}">
                <a16:creationId xmlns:a16="http://schemas.microsoft.com/office/drawing/2014/main" id="{4AE310B7-A32E-4E21-9CF1-EBF3F8AC7D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41705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AutoShape 2">
            <a:extLst>
              <a:ext uri="{FF2B5EF4-FFF2-40B4-BE49-F238E27FC236}">
                <a16:creationId xmlns:a16="http://schemas.microsoft.com/office/drawing/2014/main" id="{01EF49AA-8FC9-4095-BF3E-3BBE834F7984}"/>
              </a:ext>
            </a:extLst>
          </p:cNvPr>
          <p:cNvSpPr>
            <a:spLocks noChangeAspect="1" noChangeArrowheads="1"/>
          </p:cNvSpPr>
          <p:nvPr/>
        </p:nvSpPr>
        <p:spPr bwMode="auto">
          <a:xfrm rot="1048085"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29550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10">
            <a:extLst>
              <a:ext uri="{FF2B5EF4-FFF2-40B4-BE49-F238E27FC236}">
                <a16:creationId xmlns:a16="http://schemas.microsoft.com/office/drawing/2014/main" id="{B22515BF-268C-4948-8FF3-8615856B20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5732"/>
            <a:ext cx="12192000" cy="4118829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2" name="Picture 12">
            <a:extLst>
              <a:ext uri="{FF2B5EF4-FFF2-40B4-BE49-F238E27FC236}">
                <a16:creationId xmlns:a16="http://schemas.microsoft.com/office/drawing/2014/main" id="{DFE61F31-0530-46F4-B08D-3B418E749B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/>
          <a:srcRect t="2769" b="-2769"/>
          <a:stretch/>
        </p:blipFill>
        <p:spPr>
          <a:xfrm>
            <a:off x="0" y="6135624"/>
            <a:ext cx="12192000" cy="742950"/>
          </a:xfrm>
          <a:prstGeom prst="rect">
            <a:avLst/>
          </a:prstGeom>
        </p:spPr>
      </p:pic>
      <p:cxnSp>
        <p:nvCxnSpPr>
          <p:cNvPr id="33" name="Straight Connector 14">
            <a:extLst>
              <a:ext uri="{FF2B5EF4-FFF2-40B4-BE49-F238E27FC236}">
                <a16:creationId xmlns:a16="http://schemas.microsoft.com/office/drawing/2014/main" id="{F24A66FE-6096-4908-8E2D-A0366AF81A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41705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16">
            <a:extLst>
              <a:ext uri="{FF2B5EF4-FFF2-40B4-BE49-F238E27FC236}">
                <a16:creationId xmlns:a16="http://schemas.microsoft.com/office/drawing/2014/main" id="{EA410EE9-7A22-4FA0-895C-19437C6A7C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35" name="Rectangle 18">
            <a:extLst>
              <a:ext uri="{FF2B5EF4-FFF2-40B4-BE49-F238E27FC236}">
                <a16:creationId xmlns:a16="http://schemas.microsoft.com/office/drawing/2014/main" id="{49C1A17F-6D28-4B10-AF38-2FDFBB8C11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20">
            <a:extLst>
              <a:ext uri="{FF2B5EF4-FFF2-40B4-BE49-F238E27FC236}">
                <a16:creationId xmlns:a16="http://schemas.microsoft.com/office/drawing/2014/main" id="{97730C79-29E4-4B65-98E1-D83077978C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5732"/>
            <a:ext cx="12192000" cy="4118829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E6D6503-7968-4ADB-AEA4-F1D88C47019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542442" y="1474970"/>
            <a:ext cx="5442803" cy="315274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700" u="sng"/>
              <a:t>Shared Streets: Notable Practices and Considerations for Accommodating Pedestrians with Vision Disabilities</a:t>
            </a:r>
            <a:r>
              <a:rPr lang="en-US" sz="2700"/>
              <a:t> </a:t>
            </a:r>
            <a:br>
              <a:rPr lang="en-US" sz="2700"/>
            </a:br>
            <a:r>
              <a:rPr lang="en-US" sz="2700"/>
              <a:t>U.S. Highway Administration  Federal Highway Administration (FHWA-HEP-17-096)</a:t>
            </a:r>
            <a:br>
              <a:rPr lang="en-US" sz="2700"/>
            </a:br>
            <a:endParaRPr lang="en-US" sz="2700"/>
          </a:p>
        </p:txBody>
      </p:sp>
      <p:cxnSp>
        <p:nvCxnSpPr>
          <p:cNvPr id="37" name="Straight Connector 22">
            <a:extLst>
              <a:ext uri="{FF2B5EF4-FFF2-40B4-BE49-F238E27FC236}">
                <a16:creationId xmlns:a16="http://schemas.microsoft.com/office/drawing/2014/main" id="{135C07DE-511C-437B-89A3-08BEFD0996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75829" y="810672"/>
            <a:ext cx="0" cy="3817040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38" name="Group 24">
            <a:extLst>
              <a:ext uri="{FF2B5EF4-FFF2-40B4-BE49-F238E27FC236}">
                <a16:creationId xmlns:a16="http://schemas.microsoft.com/office/drawing/2014/main" id="{C26E03D3-B8AB-4614-AEA3-45AE96BBB9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477388" y="482171"/>
            <a:ext cx="4074533" cy="5149101"/>
            <a:chOff x="7477388" y="482171"/>
            <a:chExt cx="4074533" cy="5149101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6958BC34-3E38-4822-B668-EE2BBC69FF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77388" y="482171"/>
              <a:ext cx="4074533" cy="5149101"/>
            </a:xfrm>
            <a:prstGeom prst="rect">
              <a:avLst/>
            </a:prstGeom>
            <a:gradFill>
              <a:gsLst>
                <a:gs pos="0">
                  <a:schemeClr val="bg2">
                    <a:lumMod val="10000"/>
                  </a:schemeClr>
                </a:gs>
                <a:gs pos="100000">
                  <a:schemeClr val="bg2">
                    <a:lumMod val="10000"/>
                  </a:schemeClr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 prstMaterial="matte">
              <a:bevelT w="133350" h="50800" prst="divo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26">
              <a:extLst>
                <a:ext uri="{FF2B5EF4-FFF2-40B4-BE49-F238E27FC236}">
                  <a16:creationId xmlns:a16="http://schemas.microsoft.com/office/drawing/2014/main" id="{94EA6ECC-D811-4F97-8DE8-4C44B38AC2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90447" y="812507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Picture 5" descr="A cover of a publication. A shared street in a city with pedestrians and vehicular traffic sharing space. &#10;&#10;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6" r="4544" b="-2"/>
          <a:stretch/>
        </p:blipFill>
        <p:spPr>
          <a:xfrm>
            <a:off x="8116373" y="1116345"/>
            <a:ext cx="2799103" cy="3866172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48EA8964-D4BF-4E57-8BB7-F8A47A6F3E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/>
          <a:srcRect t="2769" b="-2769"/>
          <a:stretch/>
        </p:blipFill>
        <p:spPr>
          <a:xfrm>
            <a:off x="0" y="6135624"/>
            <a:ext cx="12192000" cy="742950"/>
          </a:xfrm>
          <a:prstGeom prst="rect">
            <a:avLst/>
          </a:prstGeom>
        </p:spPr>
      </p:pic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51CF890C-85DB-4697-A329-E429A74FFF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41705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72402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8FA6667A-4D96-43DD-B751-9148E9E210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34696" y="804520"/>
            <a:ext cx="5467239" cy="104923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marL="12700"/>
            <a:r>
              <a:rPr lang="en-US" sz="3700" spc="-5"/>
              <a:t>Existing Accessibility Requirements 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37407F98-9989-4161-8760-59CB100E13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1" name="Rectangle 30">
            <a:extLst>
              <a:ext uri="{FF2B5EF4-FFF2-40B4-BE49-F238E27FC236}">
                <a16:creationId xmlns:a16="http://schemas.microsoft.com/office/drawing/2014/main" id="{AEFBD590-7D64-4B04-9FCD-3B817DF014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5732"/>
            <a:ext cx="12192000" cy="4118829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AA504521-01FE-4713-B7B5-58FA309C28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34696" y="2015732"/>
            <a:ext cx="5467239" cy="3450613"/>
          </a:xfrm>
        </p:spPr>
        <p:txBody>
          <a:bodyPr>
            <a:normAutofit/>
          </a:bodyPr>
          <a:lstStyle/>
          <a:p>
            <a:pPr marL="342900" indent="-342900">
              <a:spcAft>
                <a:spcPts val="600"/>
              </a:spcAft>
              <a:buClr>
                <a:srgbClr val="92D050"/>
              </a:buClr>
              <a:buFont typeface="Wingdings" panose="05000000000000000000" pitchFamily="2" charset="2"/>
              <a:buChar char="q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Shared streets need to be detectable </a:t>
            </a:r>
          </a:p>
          <a:p>
            <a:pPr marL="342900" indent="-342900">
              <a:spcAft>
                <a:spcPts val="600"/>
              </a:spcAft>
              <a:buClr>
                <a:srgbClr val="92D050"/>
              </a:buClr>
              <a:buFont typeface="Wingdings" panose="05000000000000000000" pitchFamily="2" charset="2"/>
              <a:buChar char="q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Transitions </a:t>
            </a:r>
          </a:p>
          <a:p>
            <a:pPr marL="800100" lvl="1" indent="-342900">
              <a:spcAft>
                <a:spcPts val="600"/>
              </a:spcAft>
              <a:buClr>
                <a:srgbClr val="92D050"/>
              </a:buClr>
              <a:buFont typeface="Wingdings" panose="05000000000000000000" pitchFamily="2" charset="2"/>
              <a:buChar char="q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From pedestrian only areas to shared zones</a:t>
            </a:r>
          </a:p>
          <a:p>
            <a:pPr marL="342900" indent="-342900">
              <a:spcAft>
                <a:spcPts val="600"/>
              </a:spcAft>
              <a:buClr>
                <a:srgbClr val="92D050"/>
              </a:buClr>
              <a:buFont typeface="Wingdings" panose="05000000000000000000" pitchFamily="2" charset="2"/>
              <a:buChar char="q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Tactile indicators when entering shared spaces </a:t>
            </a:r>
          </a:p>
          <a:p>
            <a:pPr marL="342900" indent="-342900">
              <a:spcAft>
                <a:spcPts val="600"/>
              </a:spcAft>
              <a:buClr>
                <a:srgbClr val="92D050"/>
              </a:buClr>
              <a:buFont typeface="Wingdings" panose="05000000000000000000" pitchFamily="2" charset="2"/>
              <a:buChar char="q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Transitions from shared streets to conventional vehicular intersections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B714868C-C786-4A19-9634-7E254CDEF9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477388" y="482171"/>
            <a:ext cx="4074533" cy="5149101"/>
            <a:chOff x="7477388" y="482171"/>
            <a:chExt cx="4074533" cy="5149101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EE4B9CE0-E4E3-4C2C-8503-08B2F7C12D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77388" y="482171"/>
              <a:ext cx="4074533" cy="5149101"/>
            </a:xfrm>
            <a:prstGeom prst="rect">
              <a:avLst/>
            </a:prstGeom>
            <a:gradFill>
              <a:gsLst>
                <a:gs pos="0">
                  <a:schemeClr val="bg2">
                    <a:lumMod val="10000"/>
                  </a:schemeClr>
                </a:gs>
                <a:gs pos="100000">
                  <a:schemeClr val="bg2">
                    <a:lumMod val="10000"/>
                  </a:schemeClr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 prstMaterial="matte">
              <a:bevelT w="133350" h="50800" prst="divo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934E7AEE-772A-4CC5-B54F-90C3ED6133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90447" y="812507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7" name="Rectangle 36">
            <a:extLst>
              <a:ext uri="{FF2B5EF4-FFF2-40B4-BE49-F238E27FC236}">
                <a16:creationId xmlns:a16="http://schemas.microsoft.com/office/drawing/2014/main" id="{EEC4378F-1C7E-406F-B079-3E4071670E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53870" y="976036"/>
            <a:ext cx="3122340" cy="4138331"/>
          </a:xfrm>
          <a:prstGeom prst="rect">
            <a:avLst/>
          </a:prstGeom>
          <a:solidFill>
            <a:srgbClr val="FFFFFE"/>
          </a:solidFill>
          <a:ln w="63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Graphic 7" descr="A green checkmark.">
            <a:extLst>
              <a:ext uri="{FF2B5EF4-FFF2-40B4-BE49-F238E27FC236}">
                <a16:creationId xmlns:a16="http://schemas.microsoft.com/office/drawing/2014/main" id="{D63EFA7D-055D-4DAA-8ABA-F846C1EADF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16373" y="1649879"/>
            <a:ext cx="2799103" cy="2799103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53C3DC53-9A76-405B-8E26-288104344C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/>
          <a:srcRect t="2769" b="-2769"/>
          <a:stretch/>
        </p:blipFill>
        <p:spPr>
          <a:xfrm>
            <a:off x="0" y="6135624"/>
            <a:ext cx="12192000" cy="742950"/>
          </a:xfrm>
          <a:prstGeom prst="rect">
            <a:avLst/>
          </a:prstGeom>
        </p:spPr>
      </p:pic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01D6852A-228F-4B9A-A8F8-3617243673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41705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34696" y="804519"/>
            <a:ext cx="9520158" cy="104923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marL="12700"/>
            <a:br>
              <a:rPr lang="en-US" sz="3700" spc="-15"/>
            </a:br>
            <a:r>
              <a:rPr lang="en-US" sz="3700" spc="-15"/>
              <a:t>Accessibility Considerations </a:t>
            </a:r>
            <a:endParaRPr lang="en-US" sz="3700" spc="-95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4695" y="2182137"/>
            <a:ext cx="5624822" cy="3284210"/>
          </a:xfrm>
        </p:spPr>
        <p:txBody>
          <a:bodyPr>
            <a:normAutofit/>
          </a:bodyPr>
          <a:lstStyle/>
          <a:p>
            <a:pPr marL="285750" indent="-285750">
              <a:spcAft>
                <a:spcPts val="600"/>
              </a:spcAft>
              <a:buClr>
                <a:srgbClr val="92D050"/>
              </a:buClr>
              <a:buFont typeface="Wingdings" panose="05000000000000000000" pitchFamily="2" charset="2"/>
              <a:buChar char="q"/>
            </a:pPr>
            <a:r>
              <a:rPr lang="en-US" sz="1900"/>
              <a:t>Public right-of-way is the United States Access Board’s 2011 Proposed Accessibility Guidelines for Pedestrian Facilities in the Public Right-of-Way (Proposed PROWAG)</a:t>
            </a:r>
          </a:p>
          <a:p>
            <a:pPr marL="285750" indent="-285750">
              <a:spcAft>
                <a:spcPts val="600"/>
              </a:spcAft>
              <a:buClr>
                <a:srgbClr val="92D050"/>
              </a:buClr>
              <a:buFont typeface="Wingdings" panose="05000000000000000000" pitchFamily="2" charset="2"/>
              <a:buChar char="q"/>
            </a:pPr>
            <a:r>
              <a:rPr lang="en-US" sz="1900"/>
              <a:t> Helps public entities meet their obligations to make their programs, services, and activities in the public right-of-way readily accessible to and usable by individuals with disabilities</a:t>
            </a:r>
          </a:p>
          <a:p>
            <a:pPr marL="285750" indent="-285750">
              <a:spcAft>
                <a:spcPts val="600"/>
              </a:spcAft>
              <a:buClr>
                <a:srgbClr val="92D050"/>
              </a:buClr>
              <a:buFont typeface="Wingdings" panose="05000000000000000000" pitchFamily="2" charset="2"/>
              <a:buChar char="q"/>
            </a:pPr>
            <a:endParaRPr lang="en-US" sz="1900"/>
          </a:p>
          <a:p>
            <a:pPr>
              <a:spcAft>
                <a:spcPts val="600"/>
              </a:spcAft>
            </a:pPr>
            <a:endParaRPr lang="en-US" sz="1900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8DF197A-1A0A-4064-AE53-422E989401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644975" y="2182138"/>
            <a:ext cx="3413507" cy="3290538"/>
            <a:chOff x="7644975" y="2182138"/>
            <a:chExt cx="3413507" cy="3290538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28D2E2EC-A53A-4B55-8C4C-4F4C7FA6D8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644975" y="2182138"/>
              <a:ext cx="3413507" cy="3290538"/>
            </a:xfrm>
            <a:prstGeom prst="rect">
              <a:avLst/>
            </a:prstGeom>
            <a:gradFill>
              <a:gsLst>
                <a:gs pos="0">
                  <a:schemeClr val="bg2">
                    <a:lumMod val="10000"/>
                  </a:schemeClr>
                </a:gs>
                <a:gs pos="100000">
                  <a:schemeClr val="bg2">
                    <a:lumMod val="10000"/>
                  </a:schemeClr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 prstMaterial="matte">
              <a:bevelT w="133350" h="50800" prst="divo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EE5B9B85-75D5-4631-9801-15D3B20F11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93938" y="2337197"/>
              <a:ext cx="3100817" cy="2974947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Content Placeholder 4" descr="A blue star with a a red and white triangle on top. "/>
          <p:cNvPicPr>
            <a:picLocks noGrp="1" noChangeAspect="1"/>
          </p:cNvPicPr>
          <p:nvPr>
            <p:ph sz="half" idx="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34"/>
          <a:stretch/>
        </p:blipFill>
        <p:spPr>
          <a:xfrm>
            <a:off x="8119841" y="2662991"/>
            <a:ext cx="2453183" cy="2329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978842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EDEBE7"/>
      </a:lt2>
      <a:accent1>
        <a:srgbClr val="5FA534"/>
      </a:accent1>
      <a:accent2>
        <a:srgbClr val="DCAB34"/>
      </a:accent2>
      <a:accent3>
        <a:srgbClr val="D26D23"/>
      </a:accent3>
      <a:accent4>
        <a:srgbClr val="972323"/>
      </a:accent4>
      <a:accent5>
        <a:srgbClr val="236797"/>
      </a:accent5>
      <a:accent6>
        <a:srgbClr val="2FB6C6"/>
      </a:accent6>
      <a:hlink>
        <a:srgbClr val="8FC639"/>
      </a:hlink>
      <a:folHlink>
        <a:srgbClr val="E7C272"/>
      </a:folHlink>
    </a:clrScheme>
    <a:fontScheme name="Gallery">
      <a:majorFont>
        <a:latin typeface="Palatino Linotype" panose="020405020505050303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AC464412-510E-4F2B-8947-A0DDBD02899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926</Words>
  <Application>Microsoft Office PowerPoint</Application>
  <PresentationFormat>Widescreen</PresentationFormat>
  <Paragraphs>108</Paragraphs>
  <Slides>18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Palatino Linotype</vt:lpstr>
      <vt:lpstr>Times New Roman</vt:lpstr>
      <vt:lpstr>Wingdings</vt:lpstr>
      <vt:lpstr>Gallery</vt:lpstr>
      <vt:lpstr>ADA and Best Practices  Equals Born Accessible</vt:lpstr>
      <vt:lpstr>Did you know?</vt:lpstr>
      <vt:lpstr>ADAA 2008</vt:lpstr>
      <vt:lpstr>Seiichi Miyake  inventor the tactile  paving or “tenji  block” </vt:lpstr>
      <vt:lpstr>Detectable Warning  Surfaces Truncated Domes   </vt:lpstr>
      <vt:lpstr> Detectable Warning Surfaces </vt:lpstr>
      <vt:lpstr>Shared Streets: Notable Practices and Considerations for Accommodating Pedestrians with Vision Disabilities  U.S. Highway Administration  Federal Highway Administration (FHWA-HEP-17-096) </vt:lpstr>
      <vt:lpstr>Existing Accessibility Requirements </vt:lpstr>
      <vt:lpstr> Accessibility Considerations </vt:lpstr>
      <vt:lpstr> Accessibility Considerations </vt:lpstr>
      <vt:lpstr>Transit Hubs Universal Design Elements</vt:lpstr>
      <vt:lpstr>Stop Elements Department of Transportation regulations Code of Federal Regulations (49 CFR Parts 27, 37, 38) </vt:lpstr>
      <vt:lpstr>  United States Access Board </vt:lpstr>
      <vt:lpstr>Resources </vt:lpstr>
      <vt:lpstr>Resources </vt:lpstr>
      <vt:lpstr>Resources </vt:lpstr>
      <vt:lpstr>Resources </vt:lpstr>
      <vt:lpstr>Thank You 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ADA and Best Practices  Equals Born Accessible</dc:title>
  <dc:creator>JoAnne Chalom</dc:creator>
  <cp:lastModifiedBy>Reynolds, Courtney</cp:lastModifiedBy>
  <cp:revision>3</cp:revision>
  <dcterms:created xsi:type="dcterms:W3CDTF">2020-10-14T00:56:02Z</dcterms:created>
  <dcterms:modified xsi:type="dcterms:W3CDTF">2020-10-26T21:55:21Z</dcterms:modified>
</cp:coreProperties>
</file>