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handoutMasterIdLst>
    <p:handoutMasterId r:id="rId48"/>
  </p:handoutMasterIdLst>
  <p:sldIdLst>
    <p:sldId id="322" r:id="rId5"/>
    <p:sldId id="275" r:id="rId6"/>
    <p:sldId id="323" r:id="rId7"/>
    <p:sldId id="326" r:id="rId8"/>
    <p:sldId id="325" r:id="rId9"/>
    <p:sldId id="319" r:id="rId10"/>
    <p:sldId id="327" r:id="rId11"/>
    <p:sldId id="331" r:id="rId12"/>
    <p:sldId id="330" r:id="rId13"/>
    <p:sldId id="332" r:id="rId14"/>
    <p:sldId id="334" r:id="rId15"/>
    <p:sldId id="333" r:id="rId16"/>
    <p:sldId id="339" r:id="rId17"/>
    <p:sldId id="335" r:id="rId18"/>
    <p:sldId id="336" r:id="rId19"/>
    <p:sldId id="337" r:id="rId20"/>
    <p:sldId id="338" r:id="rId21"/>
    <p:sldId id="328" r:id="rId22"/>
    <p:sldId id="329" r:id="rId23"/>
    <p:sldId id="321" r:id="rId24"/>
    <p:sldId id="362" r:id="rId25"/>
    <p:sldId id="340" r:id="rId26"/>
    <p:sldId id="341" r:id="rId27"/>
    <p:sldId id="342" r:id="rId28"/>
    <p:sldId id="343" r:id="rId29"/>
    <p:sldId id="344" r:id="rId30"/>
    <p:sldId id="346" r:id="rId31"/>
    <p:sldId id="345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61" r:id="rId42"/>
    <p:sldId id="357" r:id="rId43"/>
    <p:sldId id="360" r:id="rId44"/>
    <p:sldId id="359" r:id="rId45"/>
    <p:sldId id="356" r:id="rId46"/>
    <p:sldId id="274" r:id="rId4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68" autoAdjust="0"/>
    <p:restoredTop sz="94660"/>
  </p:normalViewPr>
  <p:slideViewPr>
    <p:cSldViewPr snapToGrid="0">
      <p:cViewPr varScale="1">
        <p:scale>
          <a:sx n="56" d="100"/>
          <a:sy n="56" d="100"/>
        </p:scale>
        <p:origin x="1428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6D5860F8-F3FA-41E2-B0E7-D863B49A365A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F13E0BF0-F658-4B16-85DC-D38D26366A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25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39410"/>
            <a:ext cx="7886700" cy="53038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2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195754"/>
          </a:xfrm>
          <a:prstGeom prst="rect">
            <a:avLst/>
          </a:prstGeom>
          <a:gradFill flip="none" rotWithShape="1">
            <a:gsLst>
              <a:gs pos="15000">
                <a:srgbClr val="1C4384"/>
              </a:gs>
              <a:gs pos="48000">
                <a:schemeClr val="accent1">
                  <a:lumMod val="97000"/>
                  <a:lumOff val="3000"/>
                </a:schemeClr>
              </a:gs>
              <a:gs pos="61000">
                <a:srgbClr val="9DC3E6"/>
              </a:gs>
              <a:gs pos="89000">
                <a:schemeClr val="bg1"/>
              </a:gs>
              <a:gs pos="65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" y="118698"/>
            <a:ext cx="1367385" cy="9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1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195754"/>
          </a:xfrm>
          <a:prstGeom prst="rect">
            <a:avLst/>
          </a:prstGeom>
          <a:gradFill flip="none" rotWithShape="1">
            <a:gsLst>
              <a:gs pos="15000">
                <a:srgbClr val="1C4384"/>
              </a:gs>
              <a:gs pos="48000">
                <a:schemeClr val="accent1">
                  <a:lumMod val="97000"/>
                  <a:lumOff val="3000"/>
                </a:schemeClr>
              </a:gs>
              <a:gs pos="61000">
                <a:srgbClr val="9DC3E6"/>
              </a:gs>
              <a:gs pos="89000">
                <a:schemeClr val="bg1"/>
              </a:gs>
              <a:gs pos="65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" y="118698"/>
            <a:ext cx="1367385" cy="9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4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195754"/>
          </a:xfrm>
          <a:prstGeom prst="rect">
            <a:avLst/>
          </a:prstGeom>
          <a:gradFill flip="none" rotWithShape="1">
            <a:gsLst>
              <a:gs pos="15000">
                <a:srgbClr val="1C4384"/>
              </a:gs>
              <a:gs pos="48000">
                <a:schemeClr val="accent1">
                  <a:lumMod val="97000"/>
                  <a:lumOff val="3000"/>
                </a:schemeClr>
              </a:gs>
              <a:gs pos="61000">
                <a:srgbClr val="9DC3E6"/>
              </a:gs>
              <a:gs pos="89000">
                <a:schemeClr val="bg1"/>
              </a:gs>
              <a:gs pos="65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" y="118698"/>
            <a:ext cx="1367385" cy="9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2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195754"/>
          </a:xfrm>
          <a:prstGeom prst="rect">
            <a:avLst/>
          </a:prstGeom>
          <a:gradFill flip="none" rotWithShape="1">
            <a:gsLst>
              <a:gs pos="15000">
                <a:srgbClr val="1C4384"/>
              </a:gs>
              <a:gs pos="48000">
                <a:schemeClr val="accent1">
                  <a:lumMod val="97000"/>
                  <a:lumOff val="3000"/>
                </a:schemeClr>
              </a:gs>
              <a:gs pos="61000">
                <a:srgbClr val="9DC3E6"/>
              </a:gs>
              <a:gs pos="89000">
                <a:schemeClr val="bg1"/>
              </a:gs>
              <a:gs pos="65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" y="118698"/>
            <a:ext cx="1367385" cy="9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8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195754"/>
          </a:xfrm>
          <a:prstGeom prst="rect">
            <a:avLst/>
          </a:prstGeom>
          <a:gradFill flip="none" rotWithShape="1">
            <a:gsLst>
              <a:gs pos="15000">
                <a:srgbClr val="1C4384"/>
              </a:gs>
              <a:gs pos="48000">
                <a:schemeClr val="accent1">
                  <a:lumMod val="97000"/>
                  <a:lumOff val="3000"/>
                </a:schemeClr>
              </a:gs>
              <a:gs pos="61000">
                <a:srgbClr val="9DC3E6"/>
              </a:gs>
              <a:gs pos="89000">
                <a:schemeClr val="bg1"/>
              </a:gs>
              <a:gs pos="65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" y="118698"/>
            <a:ext cx="1367385" cy="9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2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195754"/>
          </a:xfrm>
          <a:prstGeom prst="rect">
            <a:avLst/>
          </a:prstGeom>
          <a:gradFill flip="none" rotWithShape="1">
            <a:gsLst>
              <a:gs pos="15000">
                <a:srgbClr val="1C4384"/>
              </a:gs>
              <a:gs pos="48000">
                <a:schemeClr val="accent1">
                  <a:lumMod val="97000"/>
                  <a:lumOff val="3000"/>
                </a:schemeClr>
              </a:gs>
              <a:gs pos="61000">
                <a:srgbClr val="9DC3E6"/>
              </a:gs>
              <a:gs pos="89000">
                <a:schemeClr val="bg1"/>
              </a:gs>
              <a:gs pos="65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" y="118698"/>
            <a:ext cx="1367385" cy="9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87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195754"/>
          </a:xfrm>
          <a:prstGeom prst="rect">
            <a:avLst/>
          </a:prstGeom>
          <a:gradFill flip="none" rotWithShape="1">
            <a:gsLst>
              <a:gs pos="15000">
                <a:srgbClr val="1C4384"/>
              </a:gs>
              <a:gs pos="48000">
                <a:schemeClr val="accent1">
                  <a:lumMod val="97000"/>
                  <a:lumOff val="3000"/>
                </a:schemeClr>
              </a:gs>
              <a:gs pos="61000">
                <a:srgbClr val="9DC3E6"/>
              </a:gs>
              <a:gs pos="89000">
                <a:schemeClr val="bg1"/>
              </a:gs>
              <a:gs pos="65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" y="118698"/>
            <a:ext cx="1367385" cy="9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7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" y="0"/>
            <a:ext cx="9143999" cy="1195754"/>
          </a:xfrm>
          <a:prstGeom prst="rect">
            <a:avLst/>
          </a:prstGeom>
          <a:gradFill>
            <a:gsLst>
              <a:gs pos="80000">
                <a:srgbClr val="8EA1C2"/>
              </a:gs>
              <a:gs pos="77000">
                <a:srgbClr val="1C4384"/>
              </a:gs>
              <a:gs pos="83000">
                <a:schemeClr val="bg1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7" y="142082"/>
            <a:ext cx="1367385" cy="911590"/>
          </a:xfrm>
          <a:prstGeom prst="rect">
            <a:avLst/>
          </a:prstGeom>
        </p:spPr>
      </p:pic>
      <p:pic>
        <p:nvPicPr>
          <p:cNvPr id="7" name="Picture 6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7" y="1660404"/>
            <a:ext cx="1823085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195754"/>
          </a:xfrm>
          <a:prstGeom prst="rect">
            <a:avLst/>
          </a:prstGeom>
          <a:gradFill flip="none" rotWithShape="1">
            <a:gsLst>
              <a:gs pos="15000">
                <a:srgbClr val="1C4384"/>
              </a:gs>
              <a:gs pos="48000">
                <a:schemeClr val="accent1">
                  <a:lumMod val="97000"/>
                  <a:lumOff val="3000"/>
                </a:schemeClr>
              </a:gs>
              <a:gs pos="61000">
                <a:srgbClr val="9DC3E6"/>
              </a:gs>
              <a:gs pos="89000">
                <a:schemeClr val="bg1"/>
              </a:gs>
              <a:gs pos="65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" y="118698"/>
            <a:ext cx="1367385" cy="9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3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195754"/>
          </a:xfrm>
          <a:prstGeom prst="rect">
            <a:avLst/>
          </a:prstGeom>
          <a:gradFill flip="none" rotWithShape="1">
            <a:gsLst>
              <a:gs pos="15000">
                <a:srgbClr val="1C4384"/>
              </a:gs>
              <a:gs pos="48000">
                <a:schemeClr val="accent1">
                  <a:lumMod val="97000"/>
                  <a:lumOff val="3000"/>
                </a:schemeClr>
              </a:gs>
              <a:gs pos="61000">
                <a:srgbClr val="9DC3E6"/>
              </a:gs>
              <a:gs pos="89000">
                <a:schemeClr val="bg1"/>
              </a:gs>
              <a:gs pos="65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" y="118698"/>
            <a:ext cx="1367385" cy="9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2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135303"/>
            <a:ext cx="7886700" cy="530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02E0A-8FF6-44B7-9125-0B2E7688CBF6}" type="datetimeFigureOut">
              <a:rPr lang="en-US" smtClean="0"/>
              <a:t>11/23/2016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65DA-6E9C-4C82-97B5-C38E2057FE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" y="2"/>
            <a:ext cx="9143999" cy="702129"/>
          </a:xfrm>
          <a:prstGeom prst="rect">
            <a:avLst/>
          </a:prstGeom>
          <a:gradFill>
            <a:gsLst>
              <a:gs pos="79000">
                <a:srgbClr val="8EA1C2"/>
              </a:gs>
              <a:gs pos="75000">
                <a:srgbClr val="1C4384"/>
              </a:gs>
              <a:gs pos="82000">
                <a:schemeClr val="bg1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5" y="62561"/>
            <a:ext cx="1293379" cy="5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4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erwood.sheppard@dot.state.fl.u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238E0.C2717190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derwood.sheppard@dot.state.fl.us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4824" y="1017325"/>
            <a:ext cx="8602050" cy="353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Inventory and ISPE Training:</a:t>
            </a:r>
          </a:p>
          <a:p>
            <a:pPr algn="ctr"/>
            <a:endParaRPr lang="en-US" sz="4000" b="1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Identification- Guardrail Approach Terminals</a:t>
            </a:r>
          </a:p>
          <a:p>
            <a:pPr algn="ctr"/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&amp;</a:t>
            </a:r>
          </a:p>
          <a:p>
            <a:pPr algn="ctr"/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Crash Cushions</a:t>
            </a:r>
          </a:p>
          <a:p>
            <a:pPr algn="ctr"/>
            <a:endParaRPr lang="en-US" sz="4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119380" y="4552461"/>
            <a:ext cx="5192938" cy="2305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Derwood Sheppard, </a:t>
            </a:r>
            <a:r>
              <a:rPr lang="en-US" sz="2400" b="1" dirty="0">
                <a:solidFill>
                  <a:srgbClr val="336699"/>
                </a:solidFill>
                <a:latin typeface="+mj-lt"/>
              </a:rPr>
              <a:t>P.E.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336699"/>
                </a:solidFill>
                <a:latin typeface="+mj-lt"/>
              </a:rPr>
              <a:t>Roadway Design Standards </a:t>
            </a: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Manager</a:t>
            </a:r>
            <a:endParaRPr lang="en-US" sz="2400" b="1" dirty="0">
              <a:solidFill>
                <a:srgbClr val="336699"/>
              </a:solidFill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336699"/>
                </a:solidFill>
                <a:latin typeface="+mj-lt"/>
              </a:rPr>
              <a:t>Central Office, Roadway Design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336699"/>
                </a:solidFill>
                <a:latin typeface="+mj-lt"/>
              </a:rPr>
              <a:t>(850) </a:t>
            </a: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414-4334</a:t>
            </a:r>
            <a:endParaRPr lang="en-US" sz="2400" b="1" dirty="0">
              <a:solidFill>
                <a:srgbClr val="336699"/>
              </a:solidFill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336699"/>
                </a:solidFill>
                <a:latin typeface="+mj-lt"/>
                <a:hlinkClick r:id="rId2"/>
              </a:rPr>
              <a:t>derwood.sheppard@dot.state.fl.us</a:t>
            </a:r>
            <a:endParaRPr lang="en-US" sz="2400" b="1" dirty="0">
              <a:solidFill>
                <a:srgbClr val="3366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51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049" y="3748502"/>
            <a:ext cx="4212178" cy="2913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05" y="846484"/>
            <a:ext cx="4599038" cy="5791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Assembly</a:t>
            </a:r>
            <a:r>
              <a:rPr lang="en-US" b="1" dirty="0" smtClean="0"/>
              <a:t>)</a:t>
            </a:r>
          </a:p>
          <a:p>
            <a:pPr lvl="1"/>
            <a:r>
              <a:rPr lang="en-US" b="1" u="sng" dirty="0">
                <a:solidFill>
                  <a:srgbClr val="C00000"/>
                </a:solidFill>
              </a:rPr>
              <a:t>Energy Absorbing Terminals</a:t>
            </a:r>
            <a:endParaRPr lang="en-US" b="1" dirty="0"/>
          </a:p>
          <a:p>
            <a:pPr lvl="1">
              <a:spcBef>
                <a:spcPts val="600"/>
              </a:spcBef>
              <a:buSzPct val="125000"/>
            </a:pPr>
            <a:r>
              <a:rPr lang="en-US" b="1" dirty="0" smtClean="0"/>
              <a:t>SKT &amp; FLEAT –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Road Systems, Inc.</a:t>
            </a:r>
            <a:endParaRPr lang="en-US" b="1" dirty="0" smtClean="0"/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 </a:t>
            </a:r>
            <a:r>
              <a:rPr lang="en-US" dirty="0"/>
              <a:t>Unique </a:t>
            </a:r>
            <a:r>
              <a:rPr lang="en-US" dirty="0" smtClean="0"/>
              <a:t>Features:</a:t>
            </a:r>
          </a:p>
          <a:p>
            <a:pPr marL="1200150" lvl="2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27” &amp; 31” Guardrail</a:t>
            </a:r>
          </a:p>
          <a:p>
            <a:pPr marL="1200150" lvl="2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Extruding </a:t>
            </a:r>
            <a:r>
              <a:rPr lang="en-US" dirty="0"/>
              <a:t>Rail </a:t>
            </a:r>
            <a:r>
              <a:rPr lang="en-US" dirty="0" smtClean="0"/>
              <a:t>Design</a:t>
            </a:r>
          </a:p>
          <a:p>
            <a:pPr marL="1200150" lvl="2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Steel and </a:t>
            </a:r>
            <a:r>
              <a:rPr lang="en-US" dirty="0" smtClean="0"/>
              <a:t>Wood Post Options</a:t>
            </a:r>
            <a:endParaRPr lang="en-US" dirty="0"/>
          </a:p>
          <a:p>
            <a:pPr marL="1200150" lvl="2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SKT (</a:t>
            </a:r>
            <a:r>
              <a:rPr lang="en-US" b="1" u="sng" dirty="0" smtClean="0"/>
              <a:t>S</a:t>
            </a:r>
            <a:r>
              <a:rPr lang="en-US" dirty="0" smtClean="0"/>
              <a:t>equential </a:t>
            </a:r>
            <a:r>
              <a:rPr lang="en-US" b="1" u="sng" dirty="0" smtClean="0"/>
              <a:t>K</a:t>
            </a:r>
            <a:r>
              <a:rPr lang="en-US" dirty="0" smtClean="0"/>
              <a:t>inking </a:t>
            </a:r>
            <a:r>
              <a:rPr lang="en-US" b="1" u="sng" dirty="0" smtClean="0"/>
              <a:t>T</a:t>
            </a:r>
            <a:r>
              <a:rPr lang="en-US" dirty="0" smtClean="0"/>
              <a:t>erminal)</a:t>
            </a:r>
          </a:p>
          <a:p>
            <a:pPr marL="1657350" lvl="3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Parallel Treatment </a:t>
            </a:r>
          </a:p>
          <a:p>
            <a:pPr marL="1657350" lvl="3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Square Head</a:t>
            </a:r>
          </a:p>
          <a:p>
            <a:pPr marL="1657350" lvl="3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Rail Extrudes Away From Traffic Lanes</a:t>
            </a:r>
          </a:p>
          <a:p>
            <a:pPr marL="1200150" lvl="2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FLEAT (</a:t>
            </a:r>
            <a:r>
              <a:rPr lang="en-US" b="1" u="sng" dirty="0" smtClean="0"/>
              <a:t>FL</a:t>
            </a:r>
            <a:r>
              <a:rPr lang="en-US" dirty="0" smtClean="0"/>
              <a:t>ared </a:t>
            </a:r>
            <a:r>
              <a:rPr lang="en-US" b="1" u="sng" dirty="0" smtClean="0"/>
              <a:t>E</a:t>
            </a:r>
            <a:r>
              <a:rPr lang="en-US" dirty="0" smtClean="0"/>
              <a:t>nergy </a:t>
            </a:r>
            <a:r>
              <a:rPr lang="en-US" b="1" u="sng" dirty="0" smtClean="0"/>
              <a:t>A</a:t>
            </a:r>
            <a:r>
              <a:rPr lang="en-US" dirty="0" smtClean="0"/>
              <a:t>bsorbing </a:t>
            </a:r>
            <a:r>
              <a:rPr lang="en-US" b="1" u="sng" dirty="0" smtClean="0"/>
              <a:t>T</a:t>
            </a:r>
            <a:r>
              <a:rPr lang="en-US" dirty="0" smtClean="0"/>
              <a:t>erminal)</a:t>
            </a:r>
          </a:p>
          <a:p>
            <a:pPr marL="1657350" lvl="3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Flared Treatment</a:t>
            </a:r>
          </a:p>
          <a:p>
            <a:pPr marL="1657350" lvl="3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Somewhat Rectangular Head</a:t>
            </a:r>
          </a:p>
          <a:p>
            <a:pPr marL="1657350" lvl="3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Rail Extrudes </a:t>
            </a:r>
            <a:r>
              <a:rPr lang="en-US" dirty="0" smtClean="0"/>
              <a:t>Towards Traffic Lanes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8793" y="846484"/>
            <a:ext cx="9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SKT</a:t>
            </a:r>
          </a:p>
          <a:p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91709" y="3322001"/>
            <a:ext cx="9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FLEAT</a:t>
            </a:r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049" y="1230030"/>
            <a:ext cx="4212178" cy="18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105" y="846484"/>
            <a:ext cx="4599038" cy="279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</a:t>
            </a:r>
            <a:r>
              <a:rPr lang="en-US" b="1" dirty="0" smtClean="0"/>
              <a:t>Assembly)</a:t>
            </a:r>
          </a:p>
          <a:p>
            <a:pPr lvl="1">
              <a:spcBef>
                <a:spcPts val="400"/>
              </a:spcBef>
            </a:pPr>
            <a:r>
              <a:rPr lang="en-US" b="1" dirty="0" smtClean="0"/>
              <a:t>SKT </a:t>
            </a:r>
            <a:r>
              <a:rPr lang="en-US" b="1" dirty="0"/>
              <a:t>(</a:t>
            </a:r>
            <a:r>
              <a:rPr lang="en-US" b="1" u="sng" dirty="0"/>
              <a:t>S</a:t>
            </a:r>
            <a:r>
              <a:rPr lang="en-US" dirty="0"/>
              <a:t>equential</a:t>
            </a:r>
            <a:r>
              <a:rPr lang="en-US" b="1" dirty="0"/>
              <a:t> </a:t>
            </a:r>
            <a:r>
              <a:rPr lang="en-US" b="1" u="sng" dirty="0"/>
              <a:t>K</a:t>
            </a:r>
            <a:r>
              <a:rPr lang="en-US" dirty="0"/>
              <a:t>inking</a:t>
            </a:r>
            <a:r>
              <a:rPr lang="en-US" b="1" dirty="0"/>
              <a:t> </a:t>
            </a:r>
            <a:r>
              <a:rPr lang="en-US" b="1" u="sng" dirty="0"/>
              <a:t>T</a:t>
            </a:r>
            <a:r>
              <a:rPr lang="en-US" dirty="0"/>
              <a:t>erminal</a:t>
            </a:r>
            <a:r>
              <a:rPr lang="en-US" b="1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Road </a:t>
            </a:r>
            <a:r>
              <a:rPr lang="en-US" dirty="0"/>
              <a:t>Systems, Inc.</a:t>
            </a:r>
            <a:endParaRPr lang="en-US" b="1" dirty="0"/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Unique Features:</a:t>
            </a:r>
          </a:p>
          <a:p>
            <a:pPr marL="1257300" lvl="2" indent="-342900">
              <a:buSzPct val="110000"/>
              <a:buFont typeface="+mj-lt"/>
              <a:buAutoNum type="alphaUcPeriod"/>
            </a:pPr>
            <a:r>
              <a:rPr lang="en-US" dirty="0" smtClean="0"/>
              <a:t>Parallel Treatment </a:t>
            </a:r>
          </a:p>
          <a:p>
            <a:pPr marL="1257300" lvl="2" indent="-342900">
              <a:buSzPct val="110000"/>
              <a:buFont typeface="+mj-lt"/>
              <a:buAutoNum type="alphaUcPeriod"/>
            </a:pPr>
            <a:r>
              <a:rPr lang="en-US" dirty="0" smtClean="0"/>
              <a:t>Square Head</a:t>
            </a:r>
          </a:p>
          <a:p>
            <a:pPr marL="1257300" lvl="2" indent="-342900">
              <a:buSzPct val="110000"/>
              <a:buFont typeface="+mj-lt"/>
              <a:buAutoNum type="alphaUcPeriod"/>
            </a:pPr>
            <a:r>
              <a:rPr lang="en-US" dirty="0" smtClean="0"/>
              <a:t>Rail Extrudes Away From Traffic Lanes</a:t>
            </a:r>
          </a:p>
          <a:p>
            <a:pPr marL="1257300" lvl="2" indent="-342900">
              <a:buSzPct val="110000"/>
              <a:buFont typeface="+mj-lt"/>
              <a:buAutoNum type="alphaUcPeriod"/>
            </a:pPr>
            <a:r>
              <a:rPr lang="en-US" dirty="0" smtClean="0"/>
              <a:t>Secondary Struts in Head Unit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3742" y="2606698"/>
            <a:ext cx="9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SKT</a:t>
            </a:r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143" y="3007072"/>
            <a:ext cx="4212178" cy="1886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01" y="4014082"/>
            <a:ext cx="4316342" cy="2664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231" y="5042998"/>
            <a:ext cx="4016088" cy="144792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005231" y="6678265"/>
            <a:ext cx="37850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05231" y="6054289"/>
            <a:ext cx="3595305" cy="14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78649" y="6154515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A.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5268474" y="6339181"/>
            <a:ext cx="312817" cy="3390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3"/>
          </p:cNvCxnSpPr>
          <p:nvPr/>
        </p:nvCxnSpPr>
        <p:spPr>
          <a:xfrm flipV="1">
            <a:off x="5268474" y="6054288"/>
            <a:ext cx="439399" cy="2848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61774" y="3765431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B.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146" y="804959"/>
            <a:ext cx="2811256" cy="21084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716605" y="2211039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 flipV="1">
            <a:off x="6802883" y="1711562"/>
            <a:ext cx="913722" cy="6841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0" idx="0"/>
          </p:cNvCxnSpPr>
          <p:nvPr/>
        </p:nvCxnSpPr>
        <p:spPr>
          <a:xfrm flipH="1" flipV="1">
            <a:off x="3515908" y="4967835"/>
            <a:ext cx="584118" cy="10864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905113" y="6054288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0" idx="1"/>
          </p:cNvCxnSpPr>
          <p:nvPr/>
        </p:nvCxnSpPr>
        <p:spPr>
          <a:xfrm flipH="1" flipV="1">
            <a:off x="1565203" y="5270709"/>
            <a:ext cx="2339910" cy="9682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Arrow 36"/>
          <p:cNvSpPr/>
          <p:nvPr/>
        </p:nvSpPr>
        <p:spPr>
          <a:xfrm>
            <a:off x="7778091" y="3721497"/>
            <a:ext cx="640080" cy="457200"/>
          </a:xfrm>
          <a:prstGeom prst="rightArrow">
            <a:avLst>
              <a:gd name="adj1" fmla="val 50000"/>
              <a:gd name="adj2" fmla="val 61095"/>
            </a:avLst>
          </a:prstGeom>
          <a:solidFill>
            <a:srgbClr val="FF0000">
              <a:alpha val="50000"/>
            </a:srgbClr>
          </a:solidFill>
          <a:ln w="6350">
            <a:solidFill>
              <a:srgbClr val="0D0D0D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r>
              <a:rPr lang="en-US" sz="900" dirty="0" smtClean="0">
                <a:latin typeface="Arial Narrow" panose="020B0606020202030204" pitchFamily="34" charset="0"/>
              </a:rPr>
              <a:t> DISCHARGE</a:t>
            </a:r>
            <a:endParaRPr lang="en-US" sz="900" dirty="0">
              <a:latin typeface="Arial Narrow" panose="020B0606020202030204" pitchFamily="34" charset="0"/>
            </a:endParaRPr>
          </a:p>
        </p:txBody>
      </p:sp>
      <p:cxnSp>
        <p:nvCxnSpPr>
          <p:cNvPr id="38" name="Straight Arrow Connector 37"/>
          <p:cNvCxnSpPr>
            <a:stCxn id="24" idx="2"/>
          </p:cNvCxnSpPr>
          <p:nvPr/>
        </p:nvCxnSpPr>
        <p:spPr>
          <a:xfrm>
            <a:off x="7911518" y="2580371"/>
            <a:ext cx="67916" cy="11411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5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554" y="3750991"/>
            <a:ext cx="4212178" cy="2913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05" y="846484"/>
            <a:ext cx="4599038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</a:t>
            </a:r>
            <a:r>
              <a:rPr lang="en-US" b="1" dirty="0" smtClean="0"/>
              <a:t>Assembly)</a:t>
            </a:r>
          </a:p>
          <a:p>
            <a:pPr>
              <a:spcBef>
                <a:spcPts val="400"/>
              </a:spcBef>
              <a:buSzPct val="125000"/>
            </a:pPr>
            <a:r>
              <a:rPr lang="en-US" b="1" dirty="0" smtClean="0"/>
              <a:t>      </a:t>
            </a:r>
            <a:r>
              <a:rPr lang="en-US" b="1" dirty="0"/>
              <a:t>FLEAT </a:t>
            </a:r>
            <a:r>
              <a:rPr lang="en-US" dirty="0"/>
              <a:t>(</a:t>
            </a:r>
            <a:r>
              <a:rPr lang="en-US" b="1" u="sng" dirty="0"/>
              <a:t>FL</a:t>
            </a:r>
            <a:r>
              <a:rPr lang="en-US" dirty="0"/>
              <a:t>ared </a:t>
            </a:r>
            <a:r>
              <a:rPr lang="en-US" b="1" u="sng" dirty="0"/>
              <a:t>E</a:t>
            </a:r>
            <a:r>
              <a:rPr lang="en-US" dirty="0"/>
              <a:t>nergy </a:t>
            </a:r>
            <a:r>
              <a:rPr lang="en-US" b="1" u="sng" dirty="0"/>
              <a:t>A</a:t>
            </a:r>
            <a:r>
              <a:rPr lang="en-US" dirty="0"/>
              <a:t>bsorbing </a:t>
            </a:r>
            <a:r>
              <a:rPr lang="en-US" b="1" u="sng" dirty="0"/>
              <a:t>T</a:t>
            </a:r>
            <a:r>
              <a:rPr lang="en-US" dirty="0"/>
              <a:t>erminal</a:t>
            </a:r>
            <a:r>
              <a:rPr lang="en-US" b="1" dirty="0" smtClean="0"/>
              <a:t>)</a:t>
            </a:r>
          </a:p>
          <a:p>
            <a:pPr lvl="1">
              <a:spcBef>
                <a:spcPts val="400"/>
              </a:spcBef>
              <a:buSzPct val="125000"/>
            </a:pPr>
            <a:r>
              <a:rPr lang="en-US" dirty="0"/>
              <a:t>Road Systems, Inc.</a:t>
            </a:r>
            <a:endParaRPr lang="en-US" b="1" dirty="0"/>
          </a:p>
          <a:p>
            <a:pPr>
              <a:spcBef>
                <a:spcPts val="600"/>
              </a:spcBef>
              <a:buSzPct val="125000"/>
            </a:pPr>
            <a:r>
              <a:rPr lang="en-US" dirty="0" smtClean="0"/>
              <a:t>             Unique Features:</a:t>
            </a:r>
          </a:p>
          <a:p>
            <a:pPr marL="1257300" lvl="2" indent="-342900">
              <a:buSzPct val="110000"/>
              <a:buFont typeface="+mj-lt"/>
              <a:buAutoNum type="alphaLcPeriod"/>
            </a:pPr>
            <a:r>
              <a:rPr lang="en-US" dirty="0" smtClean="0"/>
              <a:t>Flared Treatment</a:t>
            </a:r>
          </a:p>
          <a:p>
            <a:pPr marL="1257300" lvl="2" indent="-342900">
              <a:buSzPct val="110000"/>
              <a:buFont typeface="+mj-lt"/>
              <a:buAutoNum type="alphaLcPeriod"/>
            </a:pPr>
            <a:r>
              <a:rPr lang="en-US" dirty="0" smtClean="0"/>
              <a:t>Somewhat Rectangular Head</a:t>
            </a:r>
          </a:p>
          <a:p>
            <a:pPr marL="1257300" lvl="2" indent="-342900">
              <a:buSzPct val="110000"/>
              <a:buFont typeface="+mj-lt"/>
              <a:buAutoNum type="alphaLcPeriod"/>
            </a:pPr>
            <a:r>
              <a:rPr lang="en-US" dirty="0"/>
              <a:t>Rail Extrudes </a:t>
            </a:r>
            <a:r>
              <a:rPr lang="en-US" dirty="0" smtClean="0"/>
              <a:t>Towards Traffic Lanes </a:t>
            </a:r>
          </a:p>
          <a:p>
            <a:pPr marL="1257300" lvl="2" indent="-342900">
              <a:buSzPct val="110000"/>
              <a:buFont typeface="+mj-lt"/>
              <a:buAutoNum type="alphaLcPeriod"/>
            </a:pPr>
            <a:r>
              <a:rPr lang="en-US" dirty="0" smtClean="0"/>
              <a:t>Square Tube On Top Of Head</a:t>
            </a:r>
          </a:p>
          <a:p>
            <a:pPr marL="1257300" lvl="2" indent="-342900">
              <a:buSzPct val="110000"/>
              <a:buFont typeface="+mj-lt"/>
              <a:buAutoNum type="alphaLcPeriod"/>
            </a:pPr>
            <a:r>
              <a:rPr lang="en-US" dirty="0" smtClean="0"/>
              <a:t>Duel Struts on Head Unit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4565" y="3312761"/>
            <a:ext cx="9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FLEAT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68" y="4109352"/>
            <a:ext cx="3406749" cy="2555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170" y="971091"/>
            <a:ext cx="3184562" cy="238842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444259" y="4226943"/>
            <a:ext cx="887530" cy="22428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325183" y="6159261"/>
            <a:ext cx="1742536" cy="301924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1102" y="6207718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48732" y="5583117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52314" y="2740442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c.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7058913" y="2075005"/>
            <a:ext cx="879644" cy="850103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/>
          <p:cNvSpPr/>
          <p:nvPr/>
        </p:nvSpPr>
        <p:spPr>
          <a:xfrm flipH="1">
            <a:off x="6568300" y="5495249"/>
            <a:ext cx="640080" cy="457200"/>
          </a:xfrm>
          <a:prstGeom prst="rightArrow">
            <a:avLst>
              <a:gd name="adj1" fmla="val 50000"/>
              <a:gd name="adj2" fmla="val 61095"/>
            </a:avLst>
          </a:prstGeom>
          <a:solidFill>
            <a:srgbClr val="FF0000">
              <a:alpha val="50000"/>
            </a:srgbClr>
          </a:solidFill>
          <a:ln w="6350">
            <a:solidFill>
              <a:srgbClr val="0D0D0D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en-US" sz="900" dirty="0" smtClean="0">
                <a:latin typeface="Arial Narrow" panose="020B0606020202030204" pitchFamily="34" charset="0"/>
              </a:rPr>
              <a:t>DISCHARGE</a:t>
            </a:r>
            <a:endParaRPr lang="en-US" sz="900" dirty="0">
              <a:latin typeface="Arial Narrow" panose="020B0606020202030204" pitchFamily="34" charset="0"/>
            </a:endParaRPr>
          </a:p>
        </p:txBody>
      </p:sp>
      <p:cxnSp>
        <p:nvCxnSpPr>
          <p:cNvPr id="23" name="Straight Connector 22"/>
          <p:cNvCxnSpPr>
            <a:endCxn id="18" idx="1"/>
          </p:cNvCxnSpPr>
          <p:nvPr/>
        </p:nvCxnSpPr>
        <p:spPr>
          <a:xfrm flipV="1">
            <a:off x="6978770" y="2925108"/>
            <a:ext cx="973544" cy="2658009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116" y="4992458"/>
            <a:ext cx="2225233" cy="17984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24698" y="4254112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40935" y="6204356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30" name="Straight Connector 29"/>
          <p:cNvCxnSpPr>
            <a:endCxn id="28" idx="1"/>
          </p:cNvCxnSpPr>
          <p:nvPr/>
        </p:nvCxnSpPr>
        <p:spPr>
          <a:xfrm flipV="1">
            <a:off x="1157350" y="4438778"/>
            <a:ext cx="767348" cy="329426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8" idx="3"/>
          </p:cNvCxnSpPr>
          <p:nvPr/>
        </p:nvCxnSpPr>
        <p:spPr>
          <a:xfrm flipH="1" flipV="1">
            <a:off x="2314523" y="4438778"/>
            <a:ext cx="2262031" cy="1056471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29" idx="0"/>
          </p:cNvCxnSpPr>
          <p:nvPr/>
        </p:nvCxnSpPr>
        <p:spPr>
          <a:xfrm>
            <a:off x="3535633" y="5679915"/>
            <a:ext cx="215" cy="524441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9" idx="0"/>
          </p:cNvCxnSpPr>
          <p:nvPr/>
        </p:nvCxnSpPr>
        <p:spPr>
          <a:xfrm flipH="1">
            <a:off x="3535848" y="5723849"/>
            <a:ext cx="733886" cy="480507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4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400" y="3707285"/>
            <a:ext cx="4982716" cy="3063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135" y="787078"/>
            <a:ext cx="47701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</a:t>
            </a:r>
            <a:r>
              <a:rPr lang="en-US" b="1" dirty="0" smtClean="0"/>
              <a:t>Assembly)</a:t>
            </a:r>
          </a:p>
          <a:p>
            <a:pPr lvl="1"/>
            <a:r>
              <a:rPr lang="en-US" b="1" u="sng" dirty="0">
                <a:solidFill>
                  <a:srgbClr val="C00000"/>
                </a:solidFill>
              </a:rPr>
              <a:t>Energy Absorbing Terminals</a:t>
            </a:r>
            <a:endParaRPr lang="en-US" b="1" dirty="0"/>
          </a:p>
          <a:p>
            <a:pPr lvl="1">
              <a:spcBef>
                <a:spcPts val="400"/>
              </a:spcBef>
            </a:pPr>
            <a:r>
              <a:rPr lang="en-US" dirty="0" smtClean="0"/>
              <a:t>SoftStop –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Trinity Highway Products, LLC.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31” Guardrail Only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Parallel Installations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Steel Posts Only</a:t>
            </a:r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Tension Extrusion Head             </a:t>
            </a:r>
            <a:r>
              <a:rPr lang="en-US" dirty="0" smtClean="0"/>
              <a:t>Chute Design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Forward Anchorage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8484" y="4989533"/>
            <a:ext cx="111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SoftStop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41888" y="4207249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879" t="-274" r="24546" b="274"/>
          <a:stretch/>
        </p:blipFill>
        <p:spPr>
          <a:xfrm>
            <a:off x="5301664" y="814562"/>
            <a:ext cx="3573824" cy="2701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95" y="4569441"/>
            <a:ext cx="4433401" cy="2164234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 flipV="1">
            <a:off x="7177177" y="2493034"/>
            <a:ext cx="1164711" cy="18988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3" idx="1"/>
          </p:cNvCxnSpPr>
          <p:nvPr/>
        </p:nvCxnSpPr>
        <p:spPr>
          <a:xfrm flipH="1">
            <a:off x="7246189" y="4391915"/>
            <a:ext cx="1095699" cy="7956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1" idx="1"/>
          </p:cNvCxnSpPr>
          <p:nvPr/>
        </p:nvCxnSpPr>
        <p:spPr>
          <a:xfrm flipH="1" flipV="1">
            <a:off x="3985405" y="5322499"/>
            <a:ext cx="931362" cy="8439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16767" y="5981806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317474" y="6166472"/>
            <a:ext cx="279135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67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180" y="830211"/>
            <a:ext cx="7073660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</a:t>
            </a:r>
            <a:r>
              <a:rPr lang="en-US" b="1" dirty="0" smtClean="0"/>
              <a:t>Assembly)</a:t>
            </a:r>
          </a:p>
          <a:p>
            <a:pPr>
              <a:spcBef>
                <a:spcPts val="400"/>
              </a:spcBef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dirty="0" smtClean="0"/>
              <a:t>Slotted Rail Terminal (</a:t>
            </a:r>
            <a:r>
              <a:rPr lang="en-US" b="1" dirty="0" smtClean="0"/>
              <a:t>SRT</a:t>
            </a:r>
            <a:r>
              <a:rPr lang="en-US" dirty="0" smtClean="0"/>
              <a:t>) –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Trinity Highway Products, LLC.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27” &amp; 31” Guardrail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Flared Installations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Wood &amp; Steel Post </a:t>
            </a:r>
            <a:r>
              <a:rPr lang="en-US" dirty="0" smtClean="0"/>
              <a:t>Options</a:t>
            </a:r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  <a:endParaRPr lang="en-US" dirty="0"/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Slotted Rail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4259" y="3539415"/>
            <a:ext cx="9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SRT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05" y="910743"/>
            <a:ext cx="3618896" cy="2426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314" y="3417580"/>
            <a:ext cx="2828789" cy="2347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58" y="4032115"/>
            <a:ext cx="5845694" cy="26184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4259" y="6281223"/>
            <a:ext cx="1379219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Slotted Rail</a:t>
            </a:r>
            <a:endParaRPr lang="en-US" dirty="0"/>
          </a:p>
        </p:txBody>
      </p:sp>
      <p:cxnSp>
        <p:nvCxnSpPr>
          <p:cNvPr id="11" name="Straight Connector 10"/>
          <p:cNvCxnSpPr>
            <a:endCxn id="10" idx="0"/>
          </p:cNvCxnSpPr>
          <p:nvPr/>
        </p:nvCxnSpPr>
        <p:spPr>
          <a:xfrm flipH="1">
            <a:off x="6133869" y="5024955"/>
            <a:ext cx="652055" cy="1256268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0" idx="0"/>
          </p:cNvCxnSpPr>
          <p:nvPr/>
        </p:nvCxnSpPr>
        <p:spPr>
          <a:xfrm>
            <a:off x="4005302" y="4591161"/>
            <a:ext cx="2128567" cy="1690062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0" idx="0"/>
          </p:cNvCxnSpPr>
          <p:nvPr/>
        </p:nvCxnSpPr>
        <p:spPr>
          <a:xfrm>
            <a:off x="2229705" y="4699708"/>
            <a:ext cx="3904164" cy="1581515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0" idx="0"/>
          </p:cNvCxnSpPr>
          <p:nvPr/>
        </p:nvCxnSpPr>
        <p:spPr>
          <a:xfrm flipH="1">
            <a:off x="6133869" y="4388113"/>
            <a:ext cx="1793806" cy="1893110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41677" y="3904105"/>
            <a:ext cx="118437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Steel Posts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220689" y="1540152"/>
            <a:ext cx="131083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Wood Posts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2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180" y="830211"/>
            <a:ext cx="7073660" cy="370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</a:t>
            </a:r>
            <a:r>
              <a:rPr lang="en-US" b="1" dirty="0" smtClean="0"/>
              <a:t>Assembly)</a:t>
            </a:r>
          </a:p>
          <a:p>
            <a:pPr>
              <a:spcBef>
                <a:spcPts val="400"/>
              </a:spcBef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dirty="0" smtClean="0"/>
              <a:t>X-Lite –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Lindsay Transportation Solutions/Barrier Systems</a:t>
            </a:r>
            <a:endParaRPr lang="en-US" dirty="0"/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27” &amp; 31” Guardrail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Flared &amp; Parallel Installations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Steel </a:t>
            </a:r>
            <a:r>
              <a:rPr lang="en-US" dirty="0"/>
              <a:t>Post </a:t>
            </a:r>
            <a:r>
              <a:rPr lang="en-US" dirty="0" smtClean="0"/>
              <a:t>Only</a:t>
            </a:r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  <a:endParaRPr lang="en-US" dirty="0"/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Direct Mounted Head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Tension Rods (in lieu of Strut)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Slider Bracket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4797" y="4122197"/>
            <a:ext cx="9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X-LITE</a:t>
            </a:r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290" y="700943"/>
            <a:ext cx="2740643" cy="3777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1205"/>
          <a:stretch/>
        </p:blipFill>
        <p:spPr>
          <a:xfrm>
            <a:off x="229767" y="4152625"/>
            <a:ext cx="4592400" cy="26329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018" y="4729130"/>
            <a:ext cx="2484335" cy="19889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1015" y="6215649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B.</a:t>
            </a:r>
            <a:endParaRPr lang="en-US" b="1" dirty="0"/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V="1">
            <a:off x="980840" y="6215649"/>
            <a:ext cx="1331039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52383" y="6122542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942208" y="6022315"/>
            <a:ext cx="439399" cy="2848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27422" y="3697539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8" name="Straight Arrow Connector 27"/>
          <p:cNvCxnSpPr>
            <a:stCxn id="21" idx="3"/>
          </p:cNvCxnSpPr>
          <p:nvPr/>
        </p:nvCxnSpPr>
        <p:spPr>
          <a:xfrm flipV="1">
            <a:off x="980840" y="5135606"/>
            <a:ext cx="450722" cy="12647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1" idx="3"/>
          </p:cNvCxnSpPr>
          <p:nvPr/>
        </p:nvCxnSpPr>
        <p:spPr>
          <a:xfrm flipV="1">
            <a:off x="980840" y="5848571"/>
            <a:ext cx="1175912" cy="5517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1"/>
          </p:cNvCxnSpPr>
          <p:nvPr/>
        </p:nvCxnSpPr>
        <p:spPr>
          <a:xfrm flipH="1">
            <a:off x="1296017" y="3882205"/>
            <a:ext cx="3931405" cy="8908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7" idx="3"/>
          </p:cNvCxnSpPr>
          <p:nvPr/>
        </p:nvCxnSpPr>
        <p:spPr>
          <a:xfrm flipV="1">
            <a:off x="5617247" y="2343525"/>
            <a:ext cx="1558698" cy="1538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4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180" y="830211"/>
            <a:ext cx="7073660" cy="137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</a:t>
            </a:r>
            <a:r>
              <a:rPr lang="en-US" b="1" dirty="0" smtClean="0"/>
              <a:t>Assembly)</a:t>
            </a:r>
          </a:p>
          <a:p>
            <a:pPr>
              <a:spcBef>
                <a:spcPts val="400"/>
              </a:spcBef>
            </a:pPr>
            <a:r>
              <a:rPr lang="en-US" b="1" dirty="0"/>
              <a:t> </a:t>
            </a:r>
            <a:r>
              <a:rPr lang="en-US" b="1" dirty="0" smtClean="0"/>
              <a:t>    X-Lite</a:t>
            </a:r>
            <a:r>
              <a:rPr lang="en-US" dirty="0" smtClean="0"/>
              <a:t> – Proprietary “Telescoping” System (i.e. Panels Slide/Collapse)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Lindsay Transportation Solutions/Barrier Systems</a:t>
            </a:r>
            <a:endParaRPr lang="en-US" dirty="0"/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X-Lite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180" y="2210076"/>
            <a:ext cx="6080125" cy="419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647" y="2515930"/>
            <a:ext cx="2205986" cy="357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5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180" y="830211"/>
            <a:ext cx="70736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</a:t>
            </a:r>
            <a:r>
              <a:rPr lang="en-US" b="1" dirty="0" smtClean="0"/>
              <a:t>Assembly)</a:t>
            </a:r>
          </a:p>
          <a:p>
            <a:pPr>
              <a:spcBef>
                <a:spcPts val="400"/>
              </a:spcBef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dirty="0" smtClean="0"/>
              <a:t>X-Tension –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Lindsay Transportation Solutions/Barrier Systems</a:t>
            </a:r>
            <a:endParaRPr lang="en-US" dirty="0"/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27” &amp; 31” Guardrail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Flared &amp; Parallel Installations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Steel &amp; Wood Posts</a:t>
            </a:r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Direct Mounted Head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Forward Anchorage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Slider Bracket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Duel Tension Cables 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6488" y="4083875"/>
            <a:ext cx="111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X-Tension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162" r="8701"/>
          <a:stretch/>
        </p:blipFill>
        <p:spPr>
          <a:xfrm>
            <a:off x="6012855" y="881332"/>
            <a:ext cx="2863970" cy="3571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42" y="4779418"/>
            <a:ext cx="7559695" cy="19051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37577" y="5980696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4" name="Straight Arrow Connector 23"/>
          <p:cNvCxnSpPr>
            <a:stCxn id="20" idx="1"/>
          </p:cNvCxnSpPr>
          <p:nvPr/>
        </p:nvCxnSpPr>
        <p:spPr>
          <a:xfrm flipH="1" flipV="1">
            <a:off x="2536166" y="5404786"/>
            <a:ext cx="601411" cy="7605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25478" y="6035891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3"/>
          </p:cNvCxnSpPr>
          <p:nvPr/>
        </p:nvCxnSpPr>
        <p:spPr>
          <a:xfrm flipV="1">
            <a:off x="5715303" y="5555411"/>
            <a:ext cx="909784" cy="6651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08156" y="4021452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flipH="1" flipV="1">
            <a:off x="7194430" y="4021452"/>
            <a:ext cx="1213726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0" idx="1"/>
          </p:cNvCxnSpPr>
          <p:nvPr/>
        </p:nvCxnSpPr>
        <p:spPr>
          <a:xfrm flipH="1">
            <a:off x="7794779" y="4206118"/>
            <a:ext cx="613377" cy="20144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277064" y="4492752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D.</a:t>
            </a:r>
            <a:endParaRPr lang="en-US" b="1" dirty="0"/>
          </a:p>
        </p:txBody>
      </p:sp>
      <p:cxnSp>
        <p:nvCxnSpPr>
          <p:cNvPr id="38" name="Straight Arrow Connector 37"/>
          <p:cNvCxnSpPr>
            <a:stCxn id="37" idx="1"/>
          </p:cNvCxnSpPr>
          <p:nvPr/>
        </p:nvCxnSpPr>
        <p:spPr>
          <a:xfrm flipH="1">
            <a:off x="2915728" y="4677418"/>
            <a:ext cx="1361336" cy="6099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7" idx="1"/>
          </p:cNvCxnSpPr>
          <p:nvPr/>
        </p:nvCxnSpPr>
        <p:spPr>
          <a:xfrm flipH="1">
            <a:off x="2976114" y="4677418"/>
            <a:ext cx="1300950" cy="8779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666889" y="4677715"/>
            <a:ext cx="914402" cy="9358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66889" y="4677715"/>
            <a:ext cx="1345966" cy="7116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1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4620" y="3538174"/>
            <a:ext cx="205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CRT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180" y="850759"/>
            <a:ext cx="707366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Trailing Anchorages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Controlled Release Terminal (CRT) – Non-Proprietary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	</a:t>
            </a:r>
            <a:r>
              <a:rPr lang="en-US" dirty="0" smtClean="0"/>
              <a:t>Prominent Features: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27” &amp; 31” Installations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Duel Cable Anchorage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Full Return Buffered End Section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No Strut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 – Steel Tube Foundations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50" y="3944613"/>
            <a:ext cx="8054140" cy="3029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1" t="-986" r="14298" b="986"/>
          <a:stretch/>
        </p:blipFill>
        <p:spPr>
          <a:xfrm>
            <a:off x="6366295" y="708679"/>
            <a:ext cx="2648308" cy="323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180" y="850759"/>
            <a:ext cx="707366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Trailing Anchorages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Controlled Release Terminal (CRT) – Non-Proprietary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	</a:t>
            </a:r>
            <a:r>
              <a:rPr lang="en-US" dirty="0" smtClean="0"/>
              <a:t>Prominent Features: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27” &amp; 31” Installations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Duel Cable Anchorage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Full Return Buffered End Section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No Strut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 – Steel Tube Foundations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t="17471" r="9811" b="27736"/>
          <a:stretch/>
        </p:blipFill>
        <p:spPr>
          <a:xfrm>
            <a:off x="181154" y="3942272"/>
            <a:ext cx="5125813" cy="284941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4545" y="3328360"/>
            <a:ext cx="205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CRT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234"/>
          <a:stretch/>
        </p:blipFill>
        <p:spPr>
          <a:xfrm>
            <a:off x="5408762" y="4222161"/>
            <a:ext cx="3648973" cy="2280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56" y="963597"/>
            <a:ext cx="3002568" cy="22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125" y="800954"/>
            <a:ext cx="70736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Guardrail End Treatments:</a:t>
            </a:r>
          </a:p>
          <a:p>
            <a:pPr marL="742950" lvl="1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Approach Terminal (</a:t>
            </a:r>
            <a:r>
              <a:rPr lang="en-US" dirty="0"/>
              <a:t>F</a:t>
            </a:r>
            <a:r>
              <a:rPr lang="en-US" dirty="0" smtClean="0"/>
              <a:t>ormerly: End Anchorage Assembly)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Crashworthy Approach Terminal</a:t>
            </a:r>
          </a:p>
          <a:p>
            <a:pPr marL="1200150" lvl="2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Proprietary Products Listed on APL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/>
              <a:t>MELT (2016 and Older Design Standards)</a:t>
            </a:r>
          </a:p>
          <a:p>
            <a:pPr marL="742950" lvl="1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Trailing Anchorage (Type II, End Anchorage)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Non-Crashworthy Trailing End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4087" y="3760799"/>
            <a:ext cx="252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Anchorage vs. Terminal</a:t>
            </a:r>
          </a:p>
          <a:p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59125" y="3603367"/>
            <a:ext cx="7073660" cy="292682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82" y="4083964"/>
            <a:ext cx="6735199" cy="1833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254" y="6018200"/>
            <a:ext cx="2011854" cy="4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180" y="830211"/>
            <a:ext cx="707366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Trailing Anchorages</a:t>
            </a:r>
          </a:p>
          <a:p>
            <a:pPr>
              <a:spcBef>
                <a:spcPts val="400"/>
              </a:spcBef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dirty="0" smtClean="0"/>
              <a:t>Type II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19" y="1434176"/>
            <a:ext cx="6100256" cy="518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8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180" y="830211"/>
            <a:ext cx="707366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Trailing Anchorages</a:t>
            </a:r>
          </a:p>
          <a:p>
            <a:pPr>
              <a:spcBef>
                <a:spcPts val="400"/>
              </a:spcBef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dirty="0" smtClean="0"/>
              <a:t>Type II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5" b="13747"/>
          <a:stretch/>
        </p:blipFill>
        <p:spPr>
          <a:xfrm>
            <a:off x="1575043" y="1354346"/>
            <a:ext cx="7075316" cy="2769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7" b="18426"/>
          <a:stretch/>
        </p:blipFill>
        <p:spPr>
          <a:xfrm>
            <a:off x="1575042" y="4364965"/>
            <a:ext cx="7089721" cy="21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4" t="422" r="-124" b="45549"/>
          <a:stretch/>
        </p:blipFill>
        <p:spPr>
          <a:xfrm>
            <a:off x="1138685" y="2087592"/>
            <a:ext cx="6944264" cy="2813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180" y="830211"/>
            <a:ext cx="707366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Trailing Anchorages</a:t>
            </a:r>
          </a:p>
          <a:p>
            <a:pPr>
              <a:spcBef>
                <a:spcPts val="400"/>
              </a:spcBef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dirty="0" smtClean="0"/>
              <a:t>Turn-Down</a:t>
            </a:r>
          </a:p>
        </p:txBody>
      </p:sp>
    </p:spTree>
    <p:extLst>
      <p:ext uri="{BB962C8B-B14F-4D97-AF65-F5344CB8AC3E}">
        <p14:creationId xmlns:p14="http://schemas.microsoft.com/office/powerpoint/2010/main" val="41411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125" y="800954"/>
            <a:ext cx="70736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Crash Cushions (Impact Attenuators):</a:t>
            </a:r>
          </a:p>
          <a:p>
            <a:pPr marL="742950" lvl="1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Approach Terminal (End Anchorage Assembly)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All Systems are Proprietary Products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/>
              <a:t>Pre NCHRP 350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 smtClean="0"/>
              <a:t>Hi-Dro </a:t>
            </a:r>
            <a:r>
              <a:rPr lang="en-US" dirty="0"/>
              <a:t>Cell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 smtClean="0"/>
              <a:t>G.R.E.A.T.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 smtClean="0"/>
              <a:t>Hex Foam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NCHRP 350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 smtClean="0"/>
              <a:t>QuadGuard (Narrow &amp; Wide)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 smtClean="0"/>
              <a:t>Sand Barrels (Fitch &amp; Energite)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 smtClean="0"/>
              <a:t>Brakemaster 350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 smtClean="0"/>
              <a:t>REACT 350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 smtClean="0"/>
              <a:t>TRACC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 smtClean="0"/>
              <a:t>TAU-II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 smtClean="0"/>
              <a:t>SCI Smart Cushion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 smtClean="0"/>
              <a:t>EASI-CELL Cluster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MASH (None At This Time)</a:t>
            </a:r>
          </a:p>
        </p:txBody>
      </p:sp>
    </p:spTree>
    <p:extLst>
      <p:ext uri="{BB962C8B-B14F-4D97-AF65-F5344CB8AC3E}">
        <p14:creationId xmlns:p14="http://schemas.microsoft.com/office/powerpoint/2010/main" val="2226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28047" y="31197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25" name="Picture 3" descr="cid:image002.png@01D238E0.C271719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7" y="3119718"/>
            <a:ext cx="4876800" cy="36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4431" y="818360"/>
            <a:ext cx="7073660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Hi-Dro Cell (Cluster) –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Small Diameter Water Filled Cylindrical Cartridges w/Caps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Clustered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4707" y="2721970"/>
            <a:ext cx="21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Hi-Dro Cell (Cluster)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43240" y="5023328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3"/>
          </p:cNvCxnSpPr>
          <p:nvPr/>
        </p:nvCxnSpPr>
        <p:spPr>
          <a:xfrm flipV="1">
            <a:off x="3333065" y="4477109"/>
            <a:ext cx="1411463" cy="7308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91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9227"/>
          <a:stretch/>
        </p:blipFill>
        <p:spPr>
          <a:xfrm>
            <a:off x="2563306" y="2410492"/>
            <a:ext cx="5761905" cy="420020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28047" y="31197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431" y="818360"/>
            <a:ext cx="7073660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Hi-Dro Cell (Sandwich) –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/>
              <a:t>Fiberglass Fender Panels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/>
              <a:t>Small Diameter Cylindrical </a:t>
            </a:r>
            <a:r>
              <a:rPr lang="en-US" dirty="0" smtClean="0"/>
              <a:t>Cartridges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8941" y="3259490"/>
            <a:ext cx="233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Hi-Dro Cell (Sandwich)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62220" y="5145111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3"/>
          </p:cNvCxnSpPr>
          <p:nvPr/>
        </p:nvCxnSpPr>
        <p:spPr>
          <a:xfrm flipV="1">
            <a:off x="2452045" y="4368616"/>
            <a:ext cx="1964679" cy="9611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3" idx="3"/>
          </p:cNvCxnSpPr>
          <p:nvPr/>
        </p:nvCxnSpPr>
        <p:spPr>
          <a:xfrm flipV="1">
            <a:off x="2452045" y="4826805"/>
            <a:ext cx="2948091" cy="5029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90720" y="3999284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5260169" y="4100746"/>
            <a:ext cx="1530551" cy="832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>
          <a:xfrm flipH="1">
            <a:off x="6025444" y="4183950"/>
            <a:ext cx="765276" cy="4714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9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90" y="816566"/>
            <a:ext cx="4491933" cy="336895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28047" y="31197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9925" y="819781"/>
            <a:ext cx="7073660" cy="236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G-R-E-A-T -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Hex-Foam Cartridges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Profiled Nose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0730" y="2906111"/>
            <a:ext cx="115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G-R-E-A-T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81773" y="2087821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3"/>
          </p:cNvCxnSpPr>
          <p:nvPr/>
        </p:nvCxnSpPr>
        <p:spPr>
          <a:xfrm flipV="1">
            <a:off x="5171598" y="1995488"/>
            <a:ext cx="1345743" cy="2769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6" r="28759"/>
          <a:stretch/>
        </p:blipFill>
        <p:spPr>
          <a:xfrm rot="5400000">
            <a:off x="592281" y="2805916"/>
            <a:ext cx="3436497" cy="449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t="15949" r="22352" b="37124"/>
          <a:stretch/>
        </p:blipFill>
        <p:spPr>
          <a:xfrm>
            <a:off x="4796117" y="4399123"/>
            <a:ext cx="4017214" cy="2205168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23" idx="3"/>
          </p:cNvCxnSpPr>
          <p:nvPr/>
        </p:nvCxnSpPr>
        <p:spPr>
          <a:xfrm>
            <a:off x="5171598" y="2272487"/>
            <a:ext cx="1498208" cy="26132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7247" y="5748059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867072" y="5683624"/>
            <a:ext cx="412377" cy="2491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016086" y="4030340"/>
            <a:ext cx="2802879" cy="211612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32390" r="23145" b="24004"/>
          <a:stretch/>
        </p:blipFill>
        <p:spPr>
          <a:xfrm rot="5400000">
            <a:off x="5486761" y="2839651"/>
            <a:ext cx="4002659" cy="2242869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28047" y="31197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431" y="818360"/>
            <a:ext cx="7073660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Sand (Barrel) Crash Cushion -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Fitch – Vertical Sides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Energite – Tapper Sides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1093" y="1591549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Fitch - Sand Barrel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39669" y="5270264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14431" y="3275443"/>
            <a:ext cx="229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Energite - Sand Barrel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21" t="34124" r="7787" b="24995"/>
          <a:stretch/>
        </p:blipFill>
        <p:spPr>
          <a:xfrm>
            <a:off x="554647" y="3702967"/>
            <a:ext cx="4761781" cy="16821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5878" y="4864140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042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52" y="777678"/>
            <a:ext cx="3539696" cy="26547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59" y="3425788"/>
            <a:ext cx="7965289" cy="334716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28047" y="31197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431" y="818360"/>
            <a:ext cx="7073660" cy="236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Hex-Foam Sandwich -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Fiberglass Fender Panels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Rectangular Cartridges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Flexible Nose “Belt”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1306" y="3082668"/>
            <a:ext cx="115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Hex-Foam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78667" y="2972232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 flipV="1">
            <a:off x="7046259" y="2259106"/>
            <a:ext cx="1132408" cy="8977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3" idx="1"/>
          </p:cNvCxnSpPr>
          <p:nvPr/>
        </p:nvCxnSpPr>
        <p:spPr>
          <a:xfrm flipH="1">
            <a:off x="4796118" y="3156898"/>
            <a:ext cx="3382549" cy="17569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93916" y="6276976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4383741" y="4852652"/>
            <a:ext cx="2438400" cy="16089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4" y="4828834"/>
            <a:ext cx="2592163" cy="1944122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19" idx="1"/>
          </p:cNvCxnSpPr>
          <p:nvPr/>
        </p:nvCxnSpPr>
        <p:spPr>
          <a:xfrm flipH="1" flipV="1">
            <a:off x="2568434" y="6126631"/>
            <a:ext cx="1425482" cy="3350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2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62" t="26625" r="5375" b="17191"/>
          <a:stretch/>
        </p:blipFill>
        <p:spPr>
          <a:xfrm>
            <a:off x="5435325" y="4511864"/>
            <a:ext cx="3329444" cy="1596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31" y="3806900"/>
            <a:ext cx="4573991" cy="2750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333" t="14466" r="6918" b="5660"/>
          <a:stretch/>
        </p:blipFill>
        <p:spPr>
          <a:xfrm>
            <a:off x="5857335" y="835041"/>
            <a:ext cx="3075350" cy="2173856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28047" y="31197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431" y="818360"/>
            <a:ext cx="707366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Quadguard (Narrow &amp; Wide) -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Quadruple Corrugated Fender Panels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Rectangular Cartridges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Plastic Nose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Monorail Base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1895" y="3259489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Quadguard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78667" y="2972232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 flipV="1">
            <a:off x="7900468" y="1801932"/>
            <a:ext cx="278199" cy="13549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3" idx="1"/>
          </p:cNvCxnSpPr>
          <p:nvPr/>
        </p:nvCxnSpPr>
        <p:spPr>
          <a:xfrm flipH="1">
            <a:off x="7556740" y="3156898"/>
            <a:ext cx="621927" cy="20250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59401" y="4044605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7" name="Straight Arrow Connector 26"/>
          <p:cNvCxnSpPr>
            <a:stCxn id="19" idx="1"/>
          </p:cNvCxnSpPr>
          <p:nvPr/>
        </p:nvCxnSpPr>
        <p:spPr>
          <a:xfrm flipH="1">
            <a:off x="3084731" y="4229271"/>
            <a:ext cx="1074670" cy="6864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60770" y="2060554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C.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244846" y="6237616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D.</a:t>
            </a:r>
            <a:endParaRPr lang="en-US" b="1" dirty="0"/>
          </a:p>
        </p:txBody>
      </p:sp>
      <p:cxnSp>
        <p:nvCxnSpPr>
          <p:cNvPr id="24" name="Straight Arrow Connector 23"/>
          <p:cNvCxnSpPr>
            <a:stCxn id="22" idx="0"/>
          </p:cNvCxnSpPr>
          <p:nvPr/>
        </p:nvCxnSpPr>
        <p:spPr>
          <a:xfrm flipV="1">
            <a:off x="6439759" y="5667556"/>
            <a:ext cx="564890" cy="5700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3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2297" y="3697692"/>
            <a:ext cx="85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MELT</a:t>
            </a:r>
          </a:p>
          <a:p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80" y="4084405"/>
            <a:ext cx="8406962" cy="2611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028" y="1097680"/>
            <a:ext cx="1585097" cy="2385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180" y="830211"/>
            <a:ext cx="707366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Assembly</a:t>
            </a:r>
            <a:r>
              <a:rPr lang="en-US" b="1" dirty="0" smtClean="0"/>
              <a:t>)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Modified Eccentric Loader Terminal (MELT) – Non-Proprietary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	</a:t>
            </a:r>
            <a:r>
              <a:rPr lang="en-US" dirty="0" smtClean="0"/>
              <a:t>Prominent Features: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27” Guardrail Only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Flared Installation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Diaphragm Plate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Full Return Buffered End Section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C-Channel Strut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Offset Block at 2</a:t>
            </a:r>
            <a:r>
              <a:rPr lang="en-US" baseline="30000" dirty="0" smtClean="0"/>
              <a:t>nd</a:t>
            </a:r>
            <a:r>
              <a:rPr lang="en-US" dirty="0" smtClean="0"/>
              <a:t> Post</a:t>
            </a:r>
          </a:p>
          <a:p>
            <a:pPr marL="1657350" lvl="3" indent="-285750"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6 - CRT Posts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295" y="3628821"/>
            <a:ext cx="3505504" cy="3048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966" t="7783" r="9414" b="19548"/>
          <a:stretch/>
        </p:blipFill>
        <p:spPr>
          <a:xfrm>
            <a:off x="0" y="4169440"/>
            <a:ext cx="5095865" cy="277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352"/>
          <a:stretch/>
        </p:blipFill>
        <p:spPr>
          <a:xfrm>
            <a:off x="5814204" y="791615"/>
            <a:ext cx="3221843" cy="253787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28047" y="31197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431" y="818360"/>
            <a:ext cx="7073660" cy="3021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Quadguard II (Narrow &amp; Wide) – Proprietary</a:t>
            </a:r>
          </a:p>
          <a:p>
            <a:pPr>
              <a:spcBef>
                <a:spcPts val="400"/>
              </a:spcBef>
            </a:pPr>
            <a:r>
              <a:rPr lang="en-US" dirty="0"/>
              <a:t>	</a:t>
            </a:r>
            <a:r>
              <a:rPr lang="en-US" i="1" dirty="0" smtClean="0"/>
              <a:t>(Shorter than the Original Quadguard)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Quadruple Corrugated Fender Panels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Rectangular Cartridges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Steel Nose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Monorail Guide Stabilizers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0974" y="3944595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Quadguard II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08203" y="2494334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 flipV="1">
            <a:off x="7859047" y="1992702"/>
            <a:ext cx="649156" cy="6862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94420" y="5705070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7" name="Straight Arrow Connector 26"/>
          <p:cNvCxnSpPr>
            <a:stCxn id="19" idx="1"/>
          </p:cNvCxnSpPr>
          <p:nvPr/>
        </p:nvCxnSpPr>
        <p:spPr>
          <a:xfrm flipH="1" flipV="1">
            <a:off x="3001992" y="4915175"/>
            <a:ext cx="1292428" cy="9745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67804" y="2276159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C.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701777" y="5889736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11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31" y="2527541"/>
            <a:ext cx="5657160" cy="4313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259" y="818360"/>
            <a:ext cx="3505504" cy="304826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28047" y="31197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431" y="818360"/>
            <a:ext cx="7073660" cy="208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Quadguard II (Narrow &amp; Wide) – Proprietary</a:t>
            </a:r>
          </a:p>
          <a:p>
            <a:pPr>
              <a:spcBef>
                <a:spcPts val="400"/>
              </a:spcBef>
            </a:pPr>
            <a:r>
              <a:rPr lang="en-US" dirty="0"/>
              <a:t>	</a:t>
            </a:r>
            <a:r>
              <a:rPr lang="en-US" i="1" dirty="0" smtClean="0"/>
              <a:t>(Shorter than the Original Quadguard)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	D.  </a:t>
            </a:r>
            <a:r>
              <a:rPr lang="en-US" u="sng" dirty="0" smtClean="0"/>
              <a:t>Monorail </a:t>
            </a:r>
            <a:r>
              <a:rPr lang="en-US" u="sng" dirty="0"/>
              <a:t>Guide Stabilizers</a:t>
            </a:r>
          </a:p>
          <a:p>
            <a:pPr lvl="1">
              <a:spcBef>
                <a:spcPts val="600"/>
              </a:spcBef>
              <a:buSzPct val="125000"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9383" y="4247668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Quadguard II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74642" y="4532821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D.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18" idx="0"/>
          </p:cNvCxnSpPr>
          <p:nvPr/>
        </p:nvCxnSpPr>
        <p:spPr>
          <a:xfrm flipH="1" flipV="1">
            <a:off x="4787660" y="3465589"/>
            <a:ext cx="781895" cy="10672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</p:cNvCxnSpPr>
          <p:nvPr/>
        </p:nvCxnSpPr>
        <p:spPr>
          <a:xfrm flipV="1">
            <a:off x="5569555" y="2634095"/>
            <a:ext cx="1624875" cy="18987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0"/>
          </p:cNvCxnSpPr>
          <p:nvPr/>
        </p:nvCxnSpPr>
        <p:spPr>
          <a:xfrm flipV="1">
            <a:off x="5569555" y="2087593"/>
            <a:ext cx="781894" cy="24452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0"/>
          </p:cNvCxnSpPr>
          <p:nvPr/>
        </p:nvCxnSpPr>
        <p:spPr>
          <a:xfrm flipH="1" flipV="1">
            <a:off x="3165894" y="3740255"/>
            <a:ext cx="2403661" cy="7925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8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96" y="2971395"/>
            <a:ext cx="4778154" cy="38865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469" t="20195" r="2229" b="14079"/>
          <a:stretch/>
        </p:blipFill>
        <p:spPr>
          <a:xfrm>
            <a:off x="5827678" y="849266"/>
            <a:ext cx="3202445" cy="2730696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28047" y="31197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431" y="818360"/>
            <a:ext cx="707366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Quadguard Elite (Narrow &amp; Wide) – Proprietary</a:t>
            </a:r>
          </a:p>
          <a:p>
            <a:pPr>
              <a:spcBef>
                <a:spcPts val="400"/>
              </a:spcBef>
            </a:pPr>
            <a:r>
              <a:rPr lang="en-US" dirty="0"/>
              <a:t>	</a:t>
            </a:r>
            <a:r>
              <a:rPr lang="en-US" i="1" dirty="0" smtClean="0"/>
              <a:t>(Reusable Cylinders)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Quadruple Corrugated Fender Panels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HDPE Cylinders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Monorail Base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8250" y="3925074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Quadguard Elite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08203" y="2494334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 flipV="1">
            <a:off x="7859047" y="1992702"/>
            <a:ext cx="649156" cy="6862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34090" y="956995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76" y="3666556"/>
            <a:ext cx="1310754" cy="11202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920" y="4794054"/>
            <a:ext cx="4189203" cy="18797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70195" y="6304493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C.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339844" y="5597191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3338424" y="4794055"/>
            <a:ext cx="1196333" cy="8031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0"/>
          </p:cNvCxnSpPr>
          <p:nvPr/>
        </p:nvCxnSpPr>
        <p:spPr>
          <a:xfrm flipH="1" flipV="1">
            <a:off x="4213992" y="4313209"/>
            <a:ext cx="320765" cy="12839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1"/>
          </p:cNvCxnSpPr>
          <p:nvPr/>
        </p:nvCxnSpPr>
        <p:spPr>
          <a:xfrm flipH="1" flipV="1">
            <a:off x="6323915" y="6133381"/>
            <a:ext cx="746280" cy="355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3"/>
          </p:cNvCxnSpPr>
          <p:nvPr/>
        </p:nvCxnSpPr>
        <p:spPr>
          <a:xfrm>
            <a:off x="6323915" y="1141661"/>
            <a:ext cx="489349" cy="9271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7" idx="3"/>
          </p:cNvCxnSpPr>
          <p:nvPr/>
        </p:nvCxnSpPr>
        <p:spPr>
          <a:xfrm>
            <a:off x="6323915" y="1141661"/>
            <a:ext cx="1136105" cy="3020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1"/>
          </p:cNvCxnSpPr>
          <p:nvPr/>
        </p:nvCxnSpPr>
        <p:spPr>
          <a:xfrm flipH="1">
            <a:off x="7557519" y="2679000"/>
            <a:ext cx="950684" cy="28274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60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182" y="847989"/>
            <a:ext cx="3367822" cy="1594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07" y="3210481"/>
            <a:ext cx="7965508" cy="357426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28047" y="31197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431" y="818360"/>
            <a:ext cx="70736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Brakemaster 350 – Proprietary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W-Beam Fender Panels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Brake Cable &amp; Tension Support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1</a:t>
            </a:r>
            <a:r>
              <a:rPr lang="en-US" u="sng" baseline="30000" dirty="0" smtClean="0"/>
              <a:t>st</a:t>
            </a:r>
            <a:r>
              <a:rPr lang="en-US" u="sng" dirty="0" smtClean="0"/>
              <a:t> – 5 Posts Are Not Embedded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7432" y="2630509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Brakemaster</a:t>
            </a:r>
            <a:r>
              <a:rPr lang="en-US" b="1" dirty="0"/>
              <a:t> </a:t>
            </a:r>
            <a:r>
              <a:rPr lang="en-US" b="1" dirty="0" smtClean="0"/>
              <a:t>350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63659" y="2627445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 flipV="1">
            <a:off x="7070195" y="1647799"/>
            <a:ext cx="1293464" cy="11643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45224" y="837760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70195" y="6304493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C.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14605" y="6211250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1958579" y="4399472"/>
            <a:ext cx="950939" cy="1811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3"/>
          </p:cNvCxnSpPr>
          <p:nvPr/>
        </p:nvCxnSpPr>
        <p:spPr>
          <a:xfrm flipV="1">
            <a:off x="3104430" y="5952618"/>
            <a:ext cx="2701887" cy="4432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1"/>
          </p:cNvCxnSpPr>
          <p:nvPr/>
        </p:nvCxnSpPr>
        <p:spPr>
          <a:xfrm flipH="1" flipV="1">
            <a:off x="6323915" y="6133381"/>
            <a:ext cx="746280" cy="355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3"/>
          </p:cNvCxnSpPr>
          <p:nvPr/>
        </p:nvCxnSpPr>
        <p:spPr>
          <a:xfrm>
            <a:off x="5935049" y="1022426"/>
            <a:ext cx="323378" cy="7373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7" idx="3"/>
          </p:cNvCxnSpPr>
          <p:nvPr/>
        </p:nvCxnSpPr>
        <p:spPr>
          <a:xfrm>
            <a:off x="5935049" y="1022426"/>
            <a:ext cx="2009879" cy="790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1"/>
          </p:cNvCxnSpPr>
          <p:nvPr/>
        </p:nvCxnSpPr>
        <p:spPr>
          <a:xfrm flipH="1">
            <a:off x="5106838" y="2812111"/>
            <a:ext cx="3256821" cy="1725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255521" y="5239641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39" name="Straight Arrow Connector 38"/>
          <p:cNvCxnSpPr>
            <a:stCxn id="37" idx="3"/>
          </p:cNvCxnSpPr>
          <p:nvPr/>
        </p:nvCxnSpPr>
        <p:spPr>
          <a:xfrm flipV="1">
            <a:off x="3645346" y="5089585"/>
            <a:ext cx="961118" cy="3347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05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196" y="867254"/>
            <a:ext cx="3367822" cy="1594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8782"/>
            <a:ext cx="8988725" cy="2241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431" y="818360"/>
            <a:ext cx="70736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Brakemaster 350 – Proprietary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W-Beam Fender Panels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Brake Cable &amp; </a:t>
            </a:r>
            <a:r>
              <a:rPr lang="en-US" u="sng" dirty="0"/>
              <a:t>Tension </a:t>
            </a:r>
            <a:r>
              <a:rPr lang="en-US" u="sng" dirty="0" smtClean="0"/>
              <a:t>Support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1</a:t>
            </a:r>
            <a:r>
              <a:rPr lang="en-US" u="sng" baseline="30000" dirty="0" smtClean="0"/>
              <a:t>st</a:t>
            </a:r>
            <a:r>
              <a:rPr lang="en-US" u="sng" dirty="0" smtClean="0"/>
              <a:t> – 5 Posts Are Not Embedded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8550" y="3449765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Brakemaster</a:t>
            </a:r>
            <a:r>
              <a:rPr lang="en-US" b="1" dirty="0"/>
              <a:t> </a:t>
            </a:r>
            <a:r>
              <a:rPr lang="en-US" b="1" dirty="0" smtClean="0"/>
              <a:t>350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08203" y="2494334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 flipV="1">
            <a:off x="6814868" y="1604513"/>
            <a:ext cx="1693335" cy="10744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76510" y="3634431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C.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66335" y="6304493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1854680" y="5218879"/>
            <a:ext cx="806568" cy="10856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0"/>
          </p:cNvCxnSpPr>
          <p:nvPr/>
        </p:nvCxnSpPr>
        <p:spPr>
          <a:xfrm flipV="1">
            <a:off x="2661248" y="5262113"/>
            <a:ext cx="5155227" cy="10423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2"/>
          </p:cNvCxnSpPr>
          <p:nvPr/>
        </p:nvCxnSpPr>
        <p:spPr>
          <a:xfrm flipH="1">
            <a:off x="1440611" y="4003763"/>
            <a:ext cx="830812" cy="12583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1"/>
          </p:cNvCxnSpPr>
          <p:nvPr/>
        </p:nvCxnSpPr>
        <p:spPr>
          <a:xfrm flipH="1">
            <a:off x="6495691" y="2679000"/>
            <a:ext cx="2012512" cy="23588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45224" y="837760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>
            <a:off x="5935049" y="1022426"/>
            <a:ext cx="323378" cy="7373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3"/>
          </p:cNvCxnSpPr>
          <p:nvPr/>
        </p:nvCxnSpPr>
        <p:spPr>
          <a:xfrm>
            <a:off x="5935049" y="1022426"/>
            <a:ext cx="2009879" cy="790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8" idx="2"/>
          </p:cNvCxnSpPr>
          <p:nvPr/>
        </p:nvCxnSpPr>
        <p:spPr>
          <a:xfrm>
            <a:off x="2271423" y="4003763"/>
            <a:ext cx="3834443" cy="12583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35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482" y="825923"/>
            <a:ext cx="3456546" cy="2335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" y="3248943"/>
            <a:ext cx="5007506" cy="3609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459" t="49687" r="10536" b="8804"/>
          <a:stretch/>
        </p:blipFill>
        <p:spPr>
          <a:xfrm>
            <a:off x="4188644" y="3526490"/>
            <a:ext cx="4718649" cy="1708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431" y="818360"/>
            <a:ext cx="7073660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REACT 350 – Proprietary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/>
              <a:t>Large Diameter HDPE </a:t>
            </a:r>
            <a:r>
              <a:rPr lang="en-US" dirty="0" smtClean="0"/>
              <a:t>Cylinders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Redirective Cables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5224" y="3048332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REACT 350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08203" y="2494334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 flipV="1">
            <a:off x="7807268" y="2179677"/>
            <a:ext cx="700935" cy="4993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05866" y="6149416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 flipV="1">
            <a:off x="3676449" y="5762446"/>
            <a:ext cx="2429417" cy="5716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0"/>
          </p:cNvCxnSpPr>
          <p:nvPr/>
        </p:nvCxnSpPr>
        <p:spPr>
          <a:xfrm flipH="1" flipV="1">
            <a:off x="5545224" y="4532077"/>
            <a:ext cx="755555" cy="16173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1"/>
          </p:cNvCxnSpPr>
          <p:nvPr/>
        </p:nvCxnSpPr>
        <p:spPr>
          <a:xfrm flipH="1">
            <a:off x="6827883" y="2679000"/>
            <a:ext cx="1680320" cy="15651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45224" y="837760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>
            <a:off x="5935049" y="1022426"/>
            <a:ext cx="119948" cy="10679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3"/>
          </p:cNvCxnSpPr>
          <p:nvPr/>
        </p:nvCxnSpPr>
        <p:spPr>
          <a:xfrm>
            <a:off x="5935049" y="1022426"/>
            <a:ext cx="1872219" cy="765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1" y="5936346"/>
            <a:ext cx="1538605" cy="85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3" y="3157461"/>
            <a:ext cx="4209510" cy="19407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544" y="4490348"/>
            <a:ext cx="4762500" cy="2314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431" y="818360"/>
            <a:ext cx="70736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ADIEM 350 – Proprietary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Advanced Dynamic Impact Extension Module (ADIEM)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Trinity Highway Products, LLC.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Crushable Concrete Modules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Reinforced Concrete Base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8401" y="4027696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ADIEM 350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68424" y="3274879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>
            <a:off x="3062377" y="3459545"/>
            <a:ext cx="2806047" cy="6614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72552" y="5921803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3062377" y="5921803"/>
            <a:ext cx="3338423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0"/>
          </p:cNvCxnSpPr>
          <p:nvPr/>
        </p:nvCxnSpPr>
        <p:spPr>
          <a:xfrm flipH="1" flipV="1">
            <a:off x="1940943" y="4121016"/>
            <a:ext cx="926522" cy="18007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2"/>
          </p:cNvCxnSpPr>
          <p:nvPr/>
        </p:nvCxnSpPr>
        <p:spPr>
          <a:xfrm>
            <a:off x="6063337" y="3644211"/>
            <a:ext cx="1434859" cy="18149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85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754" t="10546" r="39074" b="37549"/>
          <a:stretch/>
        </p:blipFill>
        <p:spPr>
          <a:xfrm>
            <a:off x="5201728" y="753854"/>
            <a:ext cx="3884745" cy="3126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337" y="4039715"/>
            <a:ext cx="2641316" cy="2786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2327"/>
          <a:stretch/>
        </p:blipFill>
        <p:spPr>
          <a:xfrm>
            <a:off x="27217" y="3859748"/>
            <a:ext cx="5070994" cy="2954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431" y="818360"/>
            <a:ext cx="4787297" cy="294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TRACC – Proprietary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Trinity Attenuating Crash Cushion (TRACC)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Trinity Highway Products, LLC.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Plastic Nose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No Cartridges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Stacked Modified W-Beam Fender Panels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9480" y="3922197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TRACC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85861" y="4951383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 flipV="1">
            <a:off x="2147977" y="4766717"/>
            <a:ext cx="3237884" cy="3693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71511" y="6349902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3861336" y="6349902"/>
            <a:ext cx="3338423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1"/>
          </p:cNvCxnSpPr>
          <p:nvPr/>
        </p:nvCxnSpPr>
        <p:spPr>
          <a:xfrm flipH="1" flipV="1">
            <a:off x="1371600" y="5806976"/>
            <a:ext cx="2099911" cy="7275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3"/>
          </p:cNvCxnSpPr>
          <p:nvPr/>
        </p:nvCxnSpPr>
        <p:spPr>
          <a:xfrm flipV="1">
            <a:off x="5775686" y="4470659"/>
            <a:ext cx="1608309" cy="6653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 flipV="1">
            <a:off x="3266536" y="4409047"/>
            <a:ext cx="2119325" cy="7270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30547" y="2893010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C.</a:t>
            </a:r>
            <a:endParaRPr lang="en-US" b="1" dirty="0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5920372" y="1811561"/>
            <a:ext cx="499109" cy="12661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8" idx="3"/>
          </p:cNvCxnSpPr>
          <p:nvPr/>
        </p:nvCxnSpPr>
        <p:spPr>
          <a:xfrm flipV="1">
            <a:off x="5920372" y="2775492"/>
            <a:ext cx="505084" cy="3021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3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4132053"/>
            <a:ext cx="3554746" cy="2587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352" t="31710" r="31554" b="22370"/>
          <a:stretch/>
        </p:blipFill>
        <p:spPr>
          <a:xfrm>
            <a:off x="3893925" y="3934140"/>
            <a:ext cx="5160876" cy="27731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36659" b="35007"/>
          <a:stretch/>
        </p:blipFill>
        <p:spPr>
          <a:xfrm>
            <a:off x="5895105" y="1354181"/>
            <a:ext cx="3159696" cy="2433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431" y="818360"/>
            <a:ext cx="5209992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/>
              <a:t>TAU II –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Lindsay Transportation Solutions/Barrier Systems</a:t>
            </a:r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Plastic Nose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Conical Shaped Cartridges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Modified Thrie-Beam Fender Panels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1336" y="3459364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TAU-II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36510" y="5731781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 flipV="1">
            <a:off x="1544128" y="5494393"/>
            <a:ext cx="2592382" cy="4220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85646" y="6245624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6975471" y="5807847"/>
            <a:ext cx="1003963" cy="6224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3"/>
          </p:cNvCxnSpPr>
          <p:nvPr/>
        </p:nvCxnSpPr>
        <p:spPr>
          <a:xfrm flipV="1">
            <a:off x="4526335" y="5346364"/>
            <a:ext cx="1571362" cy="5700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 flipV="1">
            <a:off x="3183147" y="4979683"/>
            <a:ext cx="953363" cy="9367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95105" y="1354181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7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7" y="1814655"/>
            <a:ext cx="7090913" cy="4958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431" y="818360"/>
            <a:ext cx="4787297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TAU II – Proprietary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3920" y="1429503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TAU II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508" y="732583"/>
            <a:ext cx="299949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7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27386" y="860232"/>
            <a:ext cx="4312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Modified Eccentric Loader Terminal (MELT)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162" y="3058937"/>
            <a:ext cx="5026324" cy="3769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6" y="1388853"/>
            <a:ext cx="4884843" cy="3345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44310"/>
          <a:stretch/>
        </p:blipFill>
        <p:spPr>
          <a:xfrm>
            <a:off x="5223563" y="1015664"/>
            <a:ext cx="3567788" cy="15722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26410" y="2587924"/>
            <a:ext cx="17572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(Steel Post not used by FDOT) 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-983414" y="4960187"/>
            <a:ext cx="70736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0" lvl="3" indent="-342900">
              <a:spcBef>
                <a:spcPts val="6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Flared Installation</a:t>
            </a:r>
          </a:p>
          <a:p>
            <a:pPr marL="1714500" lvl="3" indent="-342900">
              <a:spcBef>
                <a:spcPts val="6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Diaphragm Plate</a:t>
            </a:r>
          </a:p>
          <a:p>
            <a:pPr marL="1714500" lvl="3" indent="-342900">
              <a:spcBef>
                <a:spcPts val="6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Full Return Buffered End Section</a:t>
            </a:r>
          </a:p>
          <a:p>
            <a:pPr marL="1714500" lvl="3" indent="-342900">
              <a:spcBef>
                <a:spcPts val="600"/>
              </a:spcBef>
              <a:buSzPct val="110000"/>
              <a:buFont typeface="+mj-lt"/>
              <a:buAutoNum type="alphaUcPeriod"/>
            </a:pPr>
            <a:r>
              <a:rPr lang="en-US" dirty="0"/>
              <a:t>Offset Block at 2</a:t>
            </a:r>
            <a:r>
              <a:rPr lang="en-US" baseline="30000" dirty="0"/>
              <a:t>nd</a:t>
            </a:r>
            <a:r>
              <a:rPr lang="en-US" dirty="0"/>
              <a:t> Post</a:t>
            </a:r>
          </a:p>
          <a:p>
            <a:pPr marL="1714500" lvl="3" indent="-342900">
              <a:spcBef>
                <a:spcPts val="6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6 – Wood CRT Posts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1719" y="5845494"/>
            <a:ext cx="45184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59721" y="1117417"/>
            <a:ext cx="45184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7720643" y="1302083"/>
            <a:ext cx="439078" cy="18459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8" idx="0"/>
          </p:cNvCxnSpPr>
          <p:nvPr/>
        </p:nvCxnSpPr>
        <p:spPr>
          <a:xfrm flipH="1">
            <a:off x="4997641" y="4331842"/>
            <a:ext cx="95245" cy="151365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8" idx="0"/>
          </p:cNvCxnSpPr>
          <p:nvPr/>
        </p:nvCxnSpPr>
        <p:spPr>
          <a:xfrm flipH="1">
            <a:off x="4997641" y="5845494"/>
            <a:ext cx="16383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36016" y="1923392"/>
            <a:ext cx="45184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602898" y="1990865"/>
            <a:ext cx="45184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flipH="1">
            <a:off x="1702315" y="2175531"/>
            <a:ext cx="900583" cy="5395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636016" y="3593476"/>
            <a:ext cx="45184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5348160" y="3778142"/>
            <a:ext cx="1287856" cy="184666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444259" y="3778142"/>
            <a:ext cx="1191757" cy="282249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569596" y="3778142"/>
            <a:ext cx="1066420" cy="369332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4" idx="1"/>
          </p:cNvCxnSpPr>
          <p:nvPr/>
        </p:nvCxnSpPr>
        <p:spPr>
          <a:xfrm flipH="1">
            <a:off x="5645796" y="3778142"/>
            <a:ext cx="990220" cy="454756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053365" y="3794275"/>
            <a:ext cx="560969" cy="639546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4" idx="1"/>
          </p:cNvCxnSpPr>
          <p:nvPr/>
        </p:nvCxnSpPr>
        <p:spPr>
          <a:xfrm flipH="1">
            <a:off x="6614334" y="3778142"/>
            <a:ext cx="21682" cy="956181"/>
          </a:xfrm>
          <a:prstGeom prst="line">
            <a:avLst/>
          </a:prstGeom>
          <a:ln w="254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4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40" y="4975837"/>
            <a:ext cx="5564522" cy="1613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74" y="3157462"/>
            <a:ext cx="3337202" cy="3597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577" y="795262"/>
            <a:ext cx="2994299" cy="3992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430" y="818360"/>
            <a:ext cx="523774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SCI Smart Cushion – Proprietary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Work Area Protection, Inc.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No Cartridges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u="sng" dirty="0" smtClean="0"/>
              <a:t>Hydraulic Cylinder w/Cable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Blunt/Square Nose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4301" y="3144476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SCI Smart Cushion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74839" y="5416329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C.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77922" y="3772913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42725" y="4757696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B.</a:t>
            </a:r>
            <a:endParaRPr lang="en-US" b="1" dirty="0"/>
          </a:p>
        </p:txBody>
      </p:sp>
      <p:cxnSp>
        <p:nvCxnSpPr>
          <p:cNvPr id="32" name="Straight Arrow Connector 31"/>
          <p:cNvCxnSpPr>
            <a:stCxn id="31" idx="3"/>
          </p:cNvCxnSpPr>
          <p:nvPr/>
        </p:nvCxnSpPr>
        <p:spPr>
          <a:xfrm>
            <a:off x="832550" y="4942362"/>
            <a:ext cx="1078185" cy="2679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1" idx="3"/>
          </p:cNvCxnSpPr>
          <p:nvPr/>
        </p:nvCxnSpPr>
        <p:spPr>
          <a:xfrm>
            <a:off x="832550" y="4942362"/>
            <a:ext cx="800441" cy="11820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726873" y="1803245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102011" y="3393126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13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8" y="3117343"/>
            <a:ext cx="5518125" cy="367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088" t="21175" r="25629" b="12578"/>
          <a:stretch/>
        </p:blipFill>
        <p:spPr>
          <a:xfrm>
            <a:off x="5862524" y="854015"/>
            <a:ext cx="3089517" cy="3389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431" y="818360"/>
            <a:ext cx="70736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Attenuators):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EASI-Cell – Proprietary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Energy Absorption Systems, </a:t>
            </a:r>
            <a:r>
              <a:rPr lang="en-US" dirty="0"/>
              <a:t>I</a:t>
            </a:r>
            <a:r>
              <a:rPr lang="en-US" dirty="0" smtClean="0"/>
              <a:t>nc.</a:t>
            </a:r>
            <a:endParaRPr lang="en-US" dirty="0"/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/>
              <a:t>Small Diameter HDPE </a:t>
            </a:r>
            <a:r>
              <a:rPr lang="en-US" dirty="0" smtClean="0"/>
              <a:t>Cylinders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No External Hardware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Low Speed (TL-1)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3278" y="2725336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EASI-CELL</a:t>
            </a:r>
          </a:p>
        </p:txBody>
      </p:sp>
    </p:spTree>
    <p:extLst>
      <p:ext uri="{BB962C8B-B14F-4D97-AF65-F5344CB8AC3E}">
        <p14:creationId xmlns:p14="http://schemas.microsoft.com/office/powerpoint/2010/main" val="41855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927" y="818360"/>
            <a:ext cx="1674732" cy="293519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608" y="3992042"/>
            <a:ext cx="5414956" cy="27390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33420" r="16058"/>
          <a:stretch/>
        </p:blipFill>
        <p:spPr>
          <a:xfrm>
            <a:off x="89271" y="3992042"/>
            <a:ext cx="3321169" cy="2739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430" y="818360"/>
            <a:ext cx="5237749" cy="3021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Crash Cushions (Impact </a:t>
            </a:r>
            <a:r>
              <a:rPr lang="en-US" b="1" dirty="0" smtClean="0"/>
              <a:t>Attenuators) :</a:t>
            </a:r>
            <a:endParaRPr lang="en-US" b="1" dirty="0"/>
          </a:p>
          <a:p>
            <a:pPr>
              <a:spcBef>
                <a:spcPts val="400"/>
              </a:spcBef>
            </a:pPr>
            <a:r>
              <a:rPr lang="en-US" b="1" dirty="0" smtClean="0"/>
              <a:t>     </a:t>
            </a:r>
            <a:r>
              <a:rPr lang="en-US" dirty="0" smtClean="0"/>
              <a:t>X-MAS – Proprietary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(</a:t>
            </a:r>
            <a:r>
              <a:rPr lang="en-US" i="1" u="sng" dirty="0" smtClean="0"/>
              <a:t>Double Faced Version of the X-Tension Terminal</a:t>
            </a:r>
            <a:r>
              <a:rPr lang="en-US" dirty="0" smtClean="0"/>
              <a:t>)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Lindsay Transportation Solutions/Barrier Systems</a:t>
            </a:r>
          </a:p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Unique Feature: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W-Beam Panels w/Slider Bracket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Standard Driven Posts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 smtClean="0"/>
              <a:t>Forward Anchorage</a:t>
            </a:r>
          </a:p>
          <a:p>
            <a:pPr marL="1714500" lvl="3" indent="-342900">
              <a:spcBef>
                <a:spcPts val="400"/>
              </a:spcBef>
              <a:buSzPct val="110000"/>
              <a:buFont typeface="+mj-lt"/>
              <a:buAutoNum type="alphaUcPeriod"/>
            </a:pPr>
            <a:r>
              <a:rPr lang="en-US" dirty="0"/>
              <a:t>Duel Tension Cables 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7251" y="3477528"/>
            <a:ext cx="20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X-MAS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68006" y="6176686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73093" y="5011032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cxnSp>
        <p:nvCxnSpPr>
          <p:cNvPr id="41" name="Straight Arrow Connector 40"/>
          <p:cNvCxnSpPr>
            <a:stCxn id="23" idx="3"/>
          </p:cNvCxnSpPr>
          <p:nvPr/>
        </p:nvCxnSpPr>
        <p:spPr>
          <a:xfrm flipV="1">
            <a:off x="4457831" y="5695962"/>
            <a:ext cx="1608309" cy="6653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 flipV="1">
            <a:off x="1975449" y="5279891"/>
            <a:ext cx="2092557" cy="10814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3"/>
          </p:cNvCxnSpPr>
          <p:nvPr/>
        </p:nvCxnSpPr>
        <p:spPr>
          <a:xfrm flipV="1">
            <a:off x="4262918" y="4801054"/>
            <a:ext cx="692502" cy="3946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318452" y="2240155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.</a:t>
            </a:r>
            <a:endParaRPr lang="en-US" b="1" dirty="0"/>
          </a:p>
        </p:txBody>
      </p:sp>
      <p:cxnSp>
        <p:nvCxnSpPr>
          <p:cNvPr id="44" name="Straight Arrow Connector 43"/>
          <p:cNvCxnSpPr>
            <a:stCxn id="43" idx="1"/>
          </p:cNvCxnSpPr>
          <p:nvPr/>
        </p:nvCxnSpPr>
        <p:spPr>
          <a:xfrm flipH="1">
            <a:off x="7116792" y="2424821"/>
            <a:ext cx="1201660" cy="4231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53914" y="5195698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C.</a:t>
            </a:r>
            <a:endParaRPr lang="en-US" b="1" dirty="0"/>
          </a:p>
        </p:txBody>
      </p:sp>
      <p:cxnSp>
        <p:nvCxnSpPr>
          <p:cNvPr id="49" name="Straight Arrow Connector 48"/>
          <p:cNvCxnSpPr>
            <a:stCxn id="48" idx="2"/>
          </p:cNvCxnSpPr>
          <p:nvPr/>
        </p:nvCxnSpPr>
        <p:spPr>
          <a:xfrm>
            <a:off x="448827" y="5565030"/>
            <a:ext cx="338582" cy="4231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1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5370" y="892101"/>
            <a:ext cx="8370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Questions?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65" y="1758432"/>
            <a:ext cx="1351684" cy="2611802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071961" y="4528679"/>
            <a:ext cx="6957092" cy="2305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Derwood Sheppard, </a:t>
            </a:r>
            <a:r>
              <a:rPr lang="en-US" sz="2400" b="1" dirty="0">
                <a:solidFill>
                  <a:srgbClr val="336699"/>
                </a:solidFill>
                <a:latin typeface="+mj-lt"/>
              </a:rPr>
              <a:t>P.E.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336699"/>
                </a:solidFill>
                <a:latin typeface="+mj-lt"/>
              </a:rPr>
              <a:t>Roadway Design Standards </a:t>
            </a: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Publication Manager</a:t>
            </a:r>
            <a:endParaRPr lang="en-US" sz="2400" b="1" dirty="0">
              <a:solidFill>
                <a:srgbClr val="336699"/>
              </a:solidFill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336699"/>
                </a:solidFill>
                <a:latin typeface="+mj-lt"/>
              </a:rPr>
              <a:t>Central Office, Roadway Design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336699"/>
                </a:solidFill>
                <a:latin typeface="+mj-lt"/>
              </a:rPr>
              <a:t>(850) </a:t>
            </a: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414-4334</a:t>
            </a:r>
            <a:endParaRPr lang="en-US" sz="2400" b="1" dirty="0">
              <a:solidFill>
                <a:srgbClr val="336699"/>
              </a:solidFill>
              <a:latin typeface="+mj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336699"/>
                </a:solidFill>
                <a:latin typeface="+mj-lt"/>
                <a:hlinkClick r:id="rId3"/>
              </a:rPr>
              <a:t>derwood.sheppard@dot.state.fl.us</a:t>
            </a:r>
            <a:endParaRPr lang="en-US" sz="2400" b="1" dirty="0">
              <a:solidFill>
                <a:srgbClr val="336699"/>
              </a:solidFill>
              <a:latin typeface="+mj-lt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289246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180" y="830211"/>
            <a:ext cx="7073660" cy="307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Assembly</a:t>
            </a:r>
            <a:r>
              <a:rPr lang="en-US" b="1" dirty="0" smtClean="0"/>
              <a:t>)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Crash </a:t>
            </a:r>
            <a:r>
              <a:rPr lang="en-US" dirty="0" smtClean="0"/>
              <a:t>Attenuating Terminal</a:t>
            </a:r>
            <a:endParaRPr lang="en-US" dirty="0"/>
          </a:p>
          <a:p>
            <a:pPr lvl="1">
              <a:spcBef>
                <a:spcPts val="600"/>
              </a:spcBef>
              <a:buSzPct val="125000"/>
            </a:pPr>
            <a:r>
              <a:rPr lang="en-US" dirty="0" smtClean="0"/>
              <a:t>  (CAT 350) –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	</a:t>
            </a:r>
            <a:r>
              <a:rPr lang="en-US" dirty="0" smtClean="0"/>
              <a:t>Prominent Features: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27” Guardrail Only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Parallel Installation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Double Faced Guardrail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6 – Steel Tube Foundations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 – Anchorage Cables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5235" y="3466316"/>
            <a:ext cx="9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CAT 350</a:t>
            </a:r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42"/>
          <a:stretch/>
        </p:blipFill>
        <p:spPr>
          <a:xfrm>
            <a:off x="5220883" y="1022646"/>
            <a:ext cx="3602038" cy="2429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7340"/>
          <a:stretch/>
        </p:blipFill>
        <p:spPr>
          <a:xfrm>
            <a:off x="426313" y="3869579"/>
            <a:ext cx="8157155" cy="282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27386" y="860232"/>
            <a:ext cx="453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Crash Cushion Attenuating Terminal (CAT 350)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017920" y="5689609"/>
            <a:ext cx="7073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0" lvl="3" indent="-342900">
              <a:buSzPct val="110000"/>
              <a:buFont typeface="+mj-lt"/>
              <a:buAutoNum type="alphaUcPeriod"/>
            </a:pPr>
            <a:r>
              <a:rPr lang="en-US" dirty="0" smtClean="0"/>
              <a:t>Double </a:t>
            </a:r>
            <a:r>
              <a:rPr lang="en-US" dirty="0"/>
              <a:t>Faced </a:t>
            </a:r>
            <a:r>
              <a:rPr lang="en-US" dirty="0" smtClean="0"/>
              <a:t>Guardrail</a:t>
            </a:r>
            <a:endParaRPr lang="en-US" dirty="0"/>
          </a:p>
          <a:p>
            <a:pPr marL="1714500" lvl="3" indent="-342900">
              <a:buSzPct val="110000"/>
              <a:buFont typeface="+mj-lt"/>
              <a:buAutoNum type="alphaUcPeriod"/>
            </a:pPr>
            <a:r>
              <a:rPr lang="en-US" dirty="0" smtClean="0"/>
              <a:t>Special Length Smooth Nose Plate</a:t>
            </a:r>
          </a:p>
          <a:p>
            <a:pPr marL="1714500" lvl="3" indent="-342900">
              <a:buSzPct val="110000"/>
              <a:buFont typeface="+mj-lt"/>
              <a:buAutoNum type="alphaUcPeriod"/>
            </a:pPr>
            <a:r>
              <a:rPr lang="en-US" dirty="0" smtClean="0"/>
              <a:t>6 </a:t>
            </a:r>
            <a:r>
              <a:rPr lang="en-US" dirty="0"/>
              <a:t>– Steel Tube Foundations</a:t>
            </a:r>
          </a:p>
          <a:p>
            <a:pPr marL="1714500" lvl="3" indent="-342900">
              <a:buSzPct val="110000"/>
              <a:buFont typeface="+mj-lt"/>
              <a:buAutoNum type="alphaUcPeriod"/>
            </a:pPr>
            <a:r>
              <a:rPr lang="en-US" dirty="0"/>
              <a:t>2 – </a:t>
            </a:r>
            <a:r>
              <a:rPr lang="en-US" dirty="0" smtClean="0"/>
              <a:t>Anchorage Cable Locations</a:t>
            </a:r>
          </a:p>
          <a:p>
            <a:pPr lvl="3">
              <a:buSzPct val="110000"/>
            </a:pP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/>
          <a:srcRect r="19057"/>
          <a:stretch/>
        </p:blipFill>
        <p:spPr>
          <a:xfrm>
            <a:off x="-1" y="1254157"/>
            <a:ext cx="8867955" cy="441085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8673041" y="1851463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A.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28755" y="1238485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B.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1023668" y="1607817"/>
            <a:ext cx="194912" cy="2436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7" idx="2"/>
          </p:cNvCxnSpPr>
          <p:nvPr/>
        </p:nvCxnSpPr>
        <p:spPr>
          <a:xfrm>
            <a:off x="1023668" y="1607817"/>
            <a:ext cx="115020" cy="20670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124045" y="4703930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4513870" y="4888596"/>
            <a:ext cx="286171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1319842" y="4888596"/>
            <a:ext cx="280420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545193" y="2456669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D.</a:t>
            </a:r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6740105" y="2826001"/>
            <a:ext cx="1103871" cy="11939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2061713" y="2850594"/>
            <a:ext cx="4678392" cy="11644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2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985" y="846484"/>
            <a:ext cx="4689064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Assembly</a:t>
            </a:r>
            <a:r>
              <a:rPr lang="en-US" b="1" dirty="0" smtClean="0"/>
              <a:t>)</a:t>
            </a:r>
          </a:p>
          <a:p>
            <a:pPr lvl="1">
              <a:buSzPct val="125000"/>
            </a:pPr>
            <a:r>
              <a:rPr lang="en-US" dirty="0" smtClean="0"/>
              <a:t>Proprietary - </a:t>
            </a:r>
            <a:r>
              <a:rPr lang="en-US" b="1" u="sng" dirty="0" smtClean="0">
                <a:solidFill>
                  <a:srgbClr val="C00000"/>
                </a:solidFill>
              </a:rPr>
              <a:t>Energy Absorbing Terminals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	</a:t>
            </a:r>
            <a:r>
              <a:rPr lang="en-US" dirty="0" smtClean="0"/>
              <a:t>Features:</a:t>
            </a:r>
          </a:p>
          <a:p>
            <a:pPr marL="1657350" lvl="3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Extrusion Heads</a:t>
            </a:r>
          </a:p>
          <a:p>
            <a:pPr marL="1657350" lvl="3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Discharges Rail</a:t>
            </a:r>
          </a:p>
          <a:p>
            <a:pPr marL="1657350" lvl="3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Breakaway Post in Steel Tubes</a:t>
            </a:r>
          </a:p>
          <a:p>
            <a:pPr marL="1657350" lvl="3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Cable Anchorage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2016-11-04_13-50-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85" y="3039466"/>
            <a:ext cx="5660086" cy="37547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91599" y="956845"/>
            <a:ext cx="4689064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400"/>
              </a:spcBef>
              <a:buSzPct val="125000"/>
            </a:pPr>
            <a:r>
              <a:rPr lang="en-US" dirty="0" smtClean="0"/>
              <a:t>Products Included:</a:t>
            </a:r>
          </a:p>
          <a:p>
            <a:pPr marL="1657350" lvl="3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Trinity Highway Products, LLC.</a:t>
            </a:r>
          </a:p>
          <a:p>
            <a:pPr marL="2114550" lvl="4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ET-2000</a:t>
            </a:r>
          </a:p>
          <a:p>
            <a:pPr marL="2114550" lvl="4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ET Plus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Road Systems, Inc.</a:t>
            </a:r>
          </a:p>
          <a:p>
            <a:pPr marL="2114550" lvl="4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SKT</a:t>
            </a:r>
          </a:p>
          <a:p>
            <a:pPr marL="2114550" lvl="4" indent="-285750"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FLEAT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7261" r="8187"/>
          <a:stretch/>
        </p:blipFill>
        <p:spPr>
          <a:xfrm>
            <a:off x="6150634" y="3696367"/>
            <a:ext cx="2648583" cy="26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9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105" y="846484"/>
            <a:ext cx="4599038" cy="587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Assembly</a:t>
            </a:r>
            <a:r>
              <a:rPr lang="en-US" b="1" dirty="0" smtClean="0"/>
              <a:t>)</a:t>
            </a:r>
          </a:p>
          <a:p>
            <a:pPr lvl="1"/>
            <a:r>
              <a:rPr lang="en-US" b="1" u="sng" dirty="0">
                <a:solidFill>
                  <a:srgbClr val="C00000"/>
                </a:solidFill>
              </a:rPr>
              <a:t>Energy Absorbing Terminals</a:t>
            </a:r>
            <a:endParaRPr lang="en-US" b="1" dirty="0" smtClean="0"/>
          </a:p>
          <a:p>
            <a:pPr lvl="1">
              <a:spcBef>
                <a:spcPts val="600"/>
              </a:spcBef>
              <a:buSzPct val="125000"/>
            </a:pPr>
            <a:r>
              <a:rPr lang="en-US" b="1" dirty="0" smtClean="0"/>
              <a:t>ET-2000 and ET-Plus – Proprietary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Trinity Highway Products, LLC.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dirty="0"/>
              <a:t>	</a:t>
            </a:r>
            <a:r>
              <a:rPr lang="en-US" dirty="0" smtClean="0"/>
              <a:t>Prominent Features: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27” Guardrail Only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Extruding </a:t>
            </a:r>
            <a:r>
              <a:rPr lang="en-US" dirty="0"/>
              <a:t>Rail </a:t>
            </a:r>
            <a:r>
              <a:rPr lang="en-US" dirty="0" smtClean="0"/>
              <a:t>Design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Parallel Treatment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Single Strut on </a:t>
            </a:r>
            <a:r>
              <a:rPr lang="en-US" dirty="0"/>
              <a:t>Extrusion Head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ET-2000 </a:t>
            </a:r>
          </a:p>
          <a:p>
            <a:pPr marL="2114550" lvl="4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Square Head</a:t>
            </a:r>
          </a:p>
          <a:p>
            <a:pPr marL="2114550" lvl="4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C-Channel Post Strut</a:t>
            </a:r>
          </a:p>
          <a:p>
            <a:pPr marL="1657350" lvl="3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ET-Plus </a:t>
            </a:r>
          </a:p>
          <a:p>
            <a:pPr marL="2114550" lvl="4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Rectangular Head</a:t>
            </a:r>
          </a:p>
          <a:p>
            <a:pPr marL="2114550" lvl="4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Flanges on Sides of Head Only</a:t>
            </a:r>
          </a:p>
          <a:p>
            <a:pPr marL="2114550" lvl="4" indent="-285750">
              <a:spcBef>
                <a:spcPts val="4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dirty="0" smtClean="0"/>
              <a:t>Angle Strut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8793" y="846484"/>
            <a:ext cx="9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ET-2000</a:t>
            </a:r>
          </a:p>
          <a:p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14071" y="4113873"/>
            <a:ext cx="9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ET-Plus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391" y="1107375"/>
            <a:ext cx="3334801" cy="2725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049" y="4437039"/>
            <a:ext cx="4218798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500" y="819545"/>
            <a:ext cx="51597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Approach Terminal (End Anchorage </a:t>
            </a:r>
            <a:r>
              <a:rPr lang="en-US" b="1" dirty="0" smtClean="0"/>
              <a:t>Assembly)</a:t>
            </a:r>
          </a:p>
          <a:p>
            <a:pPr lvl="1"/>
            <a:r>
              <a:rPr lang="en-US" dirty="0" smtClean="0"/>
              <a:t>ET-2000 and ET-Plus – Proprietary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Trinity Highway Products, LLC.</a:t>
            </a:r>
          </a:p>
          <a:p>
            <a:pPr lvl="1">
              <a:spcBef>
                <a:spcPts val="600"/>
              </a:spcBef>
              <a:buSzPct val="125000"/>
            </a:pPr>
            <a:r>
              <a:rPr lang="en-US" b="1" dirty="0" smtClean="0"/>
              <a:t>ET-2000</a:t>
            </a:r>
            <a:r>
              <a:rPr lang="en-US" dirty="0" smtClean="0"/>
              <a:t> Unique Features:</a:t>
            </a:r>
          </a:p>
          <a:p>
            <a:pPr marL="1257300" lvl="2" indent="-342900">
              <a:buSzPct val="110000"/>
              <a:buFont typeface="+mj-lt"/>
              <a:buAutoNum type="alphaUcPeriod"/>
            </a:pPr>
            <a:r>
              <a:rPr lang="en-US" dirty="0" smtClean="0"/>
              <a:t>Square Head</a:t>
            </a:r>
          </a:p>
          <a:p>
            <a:pPr marL="1257300" lvl="2" indent="-342900">
              <a:buSzPct val="110000"/>
              <a:buFont typeface="+mj-lt"/>
              <a:buAutoNum type="alphaUcPeriod"/>
            </a:pPr>
            <a:r>
              <a:rPr lang="en-US" dirty="0" smtClean="0"/>
              <a:t>C-Channel Post Strut</a:t>
            </a:r>
          </a:p>
          <a:p>
            <a:pPr marL="1257300" lvl="2" indent="-342900">
              <a:buSzPct val="110000"/>
              <a:buFont typeface="+mj-lt"/>
              <a:buAutoNum type="alphaUcPeriod"/>
            </a:pPr>
            <a:r>
              <a:rPr lang="en-US" dirty="0" smtClean="0"/>
              <a:t>Single Strut on </a:t>
            </a:r>
            <a:r>
              <a:rPr lang="en-US" dirty="0"/>
              <a:t>Extrusion Head</a:t>
            </a:r>
          </a:p>
          <a:p>
            <a:pPr marL="2171700" lvl="4" indent="-342900">
              <a:buSzPct val="110000"/>
              <a:buFont typeface="+mj-lt"/>
              <a:buAutoNum type="alphaUcPeriod"/>
            </a:pP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44519" y="-22957"/>
            <a:ext cx="7399481" cy="7239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Identification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654" y="4315807"/>
            <a:ext cx="9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ET-2000</a:t>
            </a:r>
          </a:p>
          <a:p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70901" y="3258894"/>
            <a:ext cx="9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ET-Plus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370" y="3238686"/>
            <a:ext cx="3334801" cy="2725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8" y="4719104"/>
            <a:ext cx="2133785" cy="2078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202" y="877245"/>
            <a:ext cx="4218798" cy="2383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030" y="3116877"/>
            <a:ext cx="2334970" cy="20789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3123" y="5202478"/>
            <a:ext cx="5335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>
              <a:spcBef>
                <a:spcPts val="400"/>
              </a:spcBef>
              <a:buSzPct val="125000"/>
            </a:pPr>
            <a:r>
              <a:rPr lang="en-US" b="1" dirty="0" smtClean="0"/>
              <a:t>ET-Plus</a:t>
            </a:r>
            <a:r>
              <a:rPr lang="en-US" dirty="0" smtClean="0"/>
              <a:t> </a:t>
            </a:r>
            <a:r>
              <a:rPr lang="en-US" dirty="0"/>
              <a:t>Unique</a:t>
            </a:r>
            <a:r>
              <a:rPr lang="en-US" dirty="0" smtClean="0"/>
              <a:t> </a:t>
            </a:r>
            <a:r>
              <a:rPr lang="en-US" dirty="0"/>
              <a:t>Features:</a:t>
            </a:r>
            <a:endParaRPr lang="en-US" dirty="0" smtClean="0"/>
          </a:p>
          <a:p>
            <a:pPr marL="2171700" lvl="4" indent="-342900">
              <a:buSzPct val="110000"/>
              <a:buFont typeface="+mj-lt"/>
              <a:buAutoNum type="alphaLcPeriod"/>
            </a:pPr>
            <a:r>
              <a:rPr lang="en-US" dirty="0" smtClean="0"/>
              <a:t>Rectangular Head</a:t>
            </a:r>
          </a:p>
          <a:p>
            <a:pPr marL="2171700" lvl="4" indent="-342900">
              <a:buSzPct val="110000"/>
              <a:buFont typeface="+mj-lt"/>
              <a:buAutoNum type="alphaLcPeriod"/>
            </a:pPr>
            <a:r>
              <a:rPr lang="en-US" dirty="0" smtClean="0"/>
              <a:t>Flanges on Sides of Head Only</a:t>
            </a:r>
          </a:p>
          <a:p>
            <a:pPr marL="2171700" lvl="4" indent="-342900">
              <a:buSzPct val="110000"/>
              <a:buFont typeface="+mj-lt"/>
              <a:buAutoNum type="alphaLcPeriod"/>
            </a:pPr>
            <a:r>
              <a:rPr lang="en-US" dirty="0" smtClean="0"/>
              <a:t>Single Angle Strut</a:t>
            </a:r>
          </a:p>
          <a:p>
            <a:pPr marL="2171700" lvl="4" indent="-342900">
              <a:buSzPct val="110000"/>
              <a:buFont typeface="+mj-lt"/>
              <a:buAutoNum type="alphaLcPeriod"/>
            </a:pPr>
            <a:r>
              <a:rPr lang="en-US" dirty="0" smtClean="0"/>
              <a:t>Single Strut </a:t>
            </a:r>
            <a:r>
              <a:rPr lang="en-US" dirty="0"/>
              <a:t>on Extrusion Head</a:t>
            </a:r>
          </a:p>
          <a:p>
            <a:pPr marL="2171700" lvl="4" indent="-342900">
              <a:buSzPct val="110000"/>
              <a:buFont typeface="+mj-lt"/>
              <a:buAutoNum type="alphaLcPeriod"/>
            </a:pP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136113" y="4349772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73705" y="6287840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1434" y="4835841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C.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1161259" y="5020507"/>
            <a:ext cx="694956" cy="7060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 flipV="1">
            <a:off x="1506812" y="6165482"/>
            <a:ext cx="866893" cy="307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88317" y="1809339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074706" y="3090636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09648" y="2721304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074706" y="5017812"/>
            <a:ext cx="38982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>
          <a:xfrm flipV="1">
            <a:off x="8269619" y="4282010"/>
            <a:ext cx="425807" cy="7358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1" idx="0"/>
          </p:cNvCxnSpPr>
          <p:nvPr/>
        </p:nvCxnSpPr>
        <p:spPr>
          <a:xfrm flipV="1">
            <a:off x="8269619" y="2472640"/>
            <a:ext cx="537951" cy="6179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0"/>
          </p:cNvCxnSpPr>
          <p:nvPr/>
        </p:nvCxnSpPr>
        <p:spPr>
          <a:xfrm flipH="1" flipV="1">
            <a:off x="7821290" y="2516178"/>
            <a:ext cx="448329" cy="5744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2" idx="3"/>
          </p:cNvCxnSpPr>
          <p:nvPr/>
        </p:nvCxnSpPr>
        <p:spPr>
          <a:xfrm flipV="1">
            <a:off x="6099473" y="2472640"/>
            <a:ext cx="751033" cy="4333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83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F600EAAC3BCB4DAAC1A8955CF42305" ma:contentTypeVersion="4" ma:contentTypeDescription="Create a new document." ma:contentTypeScope="" ma:versionID="307b3ad85a6131fc249b6db879fd7030">
  <xsd:schema xmlns:xsd="http://www.w3.org/2001/XMLSchema" xmlns:xs="http://www.w3.org/2001/XMLSchema" xmlns:p="http://schemas.microsoft.com/office/2006/metadata/properties" xmlns:ns2="a019fc34-91e4-4c6e-96cd-70fe13cce3a4" xmlns:ns3="eaf004cd-115c-4284-b911-60b48c4545f2" targetNamespace="http://schemas.microsoft.com/office/2006/metadata/properties" ma:root="true" ma:fieldsID="7cfbc6b54afc7a3a95e5d4a92b05b0d5" ns2:_="" ns3:_="">
    <xsd:import namespace="a019fc34-91e4-4c6e-96cd-70fe13cce3a4"/>
    <xsd:import namespace="eaf004cd-115c-4284-b911-60b48c4545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19fc34-91e4-4c6e-96cd-70fe13cce3a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004cd-115c-4284-b911-60b48c4545f2" elementFormDefault="qualified">
    <xsd:import namespace="http://schemas.microsoft.com/office/2006/documentManagement/types"/>
    <xsd:import namespace="http://schemas.microsoft.com/office/infopath/2007/PartnerControls"/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F71114-0C0A-47D6-8A33-FF77B13C22DA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eaf004cd-115c-4284-b911-60b48c4545f2"/>
    <ds:schemaRef ds:uri="a019fc34-91e4-4c6e-96cd-70fe13cce3a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855990A-CF10-4947-8FC7-112FDA66C1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5DC379-009D-4304-9661-2E8AF898C9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19fc34-91e4-4c6e-96cd-70fe13cce3a4"/>
    <ds:schemaRef ds:uri="eaf004cd-115c-4284-b911-60b48c4545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16257</TotalTime>
  <Words>1585</Words>
  <Application>Microsoft Office PowerPoint</Application>
  <PresentationFormat>On-screen Show (4:3)</PresentationFormat>
  <Paragraphs>507</Paragraphs>
  <Slides>43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Arial Narrow</vt:lpstr>
      <vt:lpstr>Calibri</vt:lpstr>
      <vt:lpstr>Calibri Light</vt:lpstr>
      <vt:lpstr>Wingdings</vt:lpstr>
      <vt:lpstr>Office Theme</vt:lpstr>
      <vt:lpstr>PowerPoint Presentation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  <vt:lpstr>Product Identification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Morris, Jacqueline</dc:creator>
  <cp:lastModifiedBy>Lankford, Lance</cp:lastModifiedBy>
  <cp:revision>583</cp:revision>
  <cp:lastPrinted>2016-11-14T19:31:53Z</cp:lastPrinted>
  <dcterms:created xsi:type="dcterms:W3CDTF">2016-01-19T21:06:37Z</dcterms:created>
  <dcterms:modified xsi:type="dcterms:W3CDTF">2016-11-23T20:47:13Z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0x01010002F600EAAC3BCB4DAAC1A8955CF42305</vt:lpwstr>
  </property>
</Properties>
</file>