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</p:sldMasterIdLst>
  <p:notesMasterIdLst>
    <p:notesMasterId r:id="rId43"/>
  </p:notesMasterIdLst>
  <p:handoutMasterIdLst>
    <p:handoutMasterId r:id="rId44"/>
  </p:handoutMasterIdLst>
  <p:sldIdLst>
    <p:sldId id="363" r:id="rId5"/>
    <p:sldId id="392" r:id="rId6"/>
    <p:sldId id="378" r:id="rId7"/>
    <p:sldId id="396" r:id="rId8"/>
    <p:sldId id="379" r:id="rId9"/>
    <p:sldId id="394" r:id="rId10"/>
    <p:sldId id="397" r:id="rId11"/>
    <p:sldId id="398" r:id="rId12"/>
    <p:sldId id="399" r:id="rId13"/>
    <p:sldId id="395" r:id="rId14"/>
    <p:sldId id="334" r:id="rId15"/>
    <p:sldId id="385" r:id="rId16"/>
    <p:sldId id="386" r:id="rId17"/>
    <p:sldId id="337" r:id="rId18"/>
    <p:sldId id="338" r:id="rId19"/>
    <p:sldId id="358" r:id="rId20"/>
    <p:sldId id="361" r:id="rId21"/>
    <p:sldId id="360" r:id="rId22"/>
    <p:sldId id="362" r:id="rId23"/>
    <p:sldId id="342" r:id="rId24"/>
    <p:sldId id="343" r:id="rId25"/>
    <p:sldId id="344" r:id="rId26"/>
    <p:sldId id="380" r:id="rId27"/>
    <p:sldId id="352" r:id="rId28"/>
    <p:sldId id="400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01" r:id="rId37"/>
    <p:sldId id="410" r:id="rId38"/>
    <p:sldId id="411" r:id="rId39"/>
    <p:sldId id="402" r:id="rId40"/>
    <p:sldId id="384" r:id="rId41"/>
    <p:sldId id="354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1DEE"/>
    <a:srgbClr val="5C7AA0"/>
    <a:srgbClr val="5890C4"/>
    <a:srgbClr val="5895CD"/>
    <a:srgbClr val="1F4284"/>
    <a:srgbClr val="234C7F"/>
    <a:srgbClr val="4282CF"/>
    <a:srgbClr val="D7181F"/>
    <a:srgbClr val="1F497D"/>
    <a:srgbClr val="819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4" autoAdjust="0"/>
    <p:restoredTop sz="69659" autoAdjust="0"/>
  </p:normalViewPr>
  <p:slideViewPr>
    <p:cSldViewPr>
      <p:cViewPr varScale="1">
        <p:scale>
          <a:sx n="78" d="100"/>
          <a:sy n="78" d="100"/>
        </p:scale>
        <p:origin x="1980" y="90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Converted Folders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'Progress Charts'!$C$3</c:f>
              <c:strCache>
                <c:ptCount val="1"/>
                <c:pt idx="0">
                  <c:v>Performed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'Progress Charts'!$B$4:$B$7</c:f>
              <c:strCache>
                <c:ptCount val="4"/>
                <c:pt idx="0">
                  <c:v>Bridges</c:v>
                </c:pt>
                <c:pt idx="1">
                  <c:v>Signs</c:v>
                </c:pt>
                <c:pt idx="2">
                  <c:v>HMLTS</c:v>
                </c:pt>
                <c:pt idx="3">
                  <c:v>LNQC</c:v>
                </c:pt>
              </c:strCache>
            </c:strRef>
          </c:cat>
          <c:val>
            <c:numRef>
              <c:f>'Progress Charts'!$C$4:$C$7</c:f>
              <c:numCache>
                <c:formatCode>0</c:formatCode>
                <c:ptCount val="4"/>
                <c:pt idx="0">
                  <c:v>750</c:v>
                </c:pt>
                <c:pt idx="1">
                  <c:v>515</c:v>
                </c:pt>
                <c:pt idx="2">
                  <c:v>315</c:v>
                </c:pt>
                <c:pt idx="3">
                  <c:v>221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1E-4D1F-9AC0-FC1263CBFA27}"/>
            </c:ext>
          </c:extLst>
        </c:ser>
        <c:ser>
          <c:idx val="1"/>
          <c:order val="1"/>
          <c:tx>
            <c:strRef>
              <c:f>'Progress Charts'!$D$3</c:f>
              <c:strCache>
                <c:ptCount val="1"/>
                <c:pt idx="0">
                  <c:v>Remaining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'Progress Charts'!$B$4:$B$7</c:f>
              <c:strCache>
                <c:ptCount val="4"/>
                <c:pt idx="0">
                  <c:v>Bridges</c:v>
                </c:pt>
                <c:pt idx="1">
                  <c:v>Signs</c:v>
                </c:pt>
                <c:pt idx="2">
                  <c:v>HMLTS</c:v>
                </c:pt>
                <c:pt idx="3">
                  <c:v>LNQC</c:v>
                </c:pt>
              </c:strCache>
            </c:strRef>
          </c:cat>
          <c:val>
            <c:numRef>
              <c:f>'Progress Charts'!$D$4:$D$7</c:f>
              <c:numCache>
                <c:formatCode>0</c:formatCode>
                <c:ptCount val="4"/>
                <c:pt idx="0">
                  <c:v>0</c:v>
                </c:pt>
                <c:pt idx="1">
                  <c:v>405</c:v>
                </c:pt>
                <c:pt idx="2">
                  <c:v>203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1E-4D1F-9AC0-FC1263CBFA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379988656"/>
        <c:axId val="379991008"/>
        <c:axId val="0"/>
      </c:bar3DChart>
      <c:catAx>
        <c:axId val="379988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991008"/>
        <c:crosses val="autoZero"/>
        <c:auto val="1"/>
        <c:lblAlgn val="ctr"/>
        <c:lblOffset val="100"/>
        <c:noMultiLvlLbl val="0"/>
      </c:catAx>
      <c:valAx>
        <c:axId val="37999100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one"/>
        <c:crossAx val="37998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85B7F-5935-40BA-A4D6-DF0162A58CB7}" type="datetimeFigureOut">
              <a:rPr lang="en-US" smtClean="0"/>
              <a:t>5/16/2017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37E28-D522-44D4-93DA-317FFD6A30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647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872DA8-AE58-4199-BF33-848FABDBA92B}" type="datetimeFigureOut">
              <a:rPr lang="en-US" smtClean="0"/>
              <a:pPr/>
              <a:t>5/16/2017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49530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2400" y="3810000"/>
            <a:ext cx="6705600" cy="487680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CE85FD-2797-490A-8B9D-12233128C7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7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45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282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12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22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10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02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8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4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10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307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63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70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88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757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03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992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14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n-US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318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987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67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359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723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17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48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79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272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652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972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25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751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617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5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8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b="0" baseline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14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04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072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768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49530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E85FD-2797-490A-8B9D-12233128C7A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5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76200"/>
            <a:ext cx="7704667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066800"/>
            <a:ext cx="7704667" cy="4933016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7029" y="6380816"/>
            <a:ext cx="857473" cy="365125"/>
          </a:xfrm>
        </p:spPr>
        <p:txBody>
          <a:bodyPr/>
          <a:lstStyle/>
          <a:p>
            <a:fld id="{DC64F9D2-DBA8-4C25-81EC-1241D46D9137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5347" y="6380816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1667" y="6380816"/>
            <a:ext cx="427833" cy="365125"/>
          </a:xfrm>
        </p:spPr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18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FA0-0AA5-4008-9125-F89C801E3DEE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7150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FA0-0AA5-4008-9125-F89C801E3DEE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6016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FA0-0AA5-4008-9125-F89C801E3DEE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5855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FA0-0AA5-4008-9125-F89C801E3DEE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381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B7BF6-4CB8-4346-850D-202315BE1526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99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893B-8676-459E-AFC1-8B43832626FF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82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marL="0" marR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2400"/>
            </a:lvl1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28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Incidents on Florida’s Turnpike</a:t>
            </a:r>
            <a:b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28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284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What Happens Next? 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1F4284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51F3-EDCD-44A5-B1C2-C138D4EF8E70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75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3EF6F-5E41-48E9-AEAC-FA181310B378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24543" y="1295400"/>
            <a:ext cx="3973286" cy="182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24543" y="3302000"/>
            <a:ext cx="3973512" cy="182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702629" y="1295400"/>
            <a:ext cx="3973512" cy="182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702629" y="3302000"/>
            <a:ext cx="3973512" cy="1828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48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76200"/>
            <a:ext cx="770466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1066800"/>
            <a:ext cx="3739896" cy="4892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1066800"/>
            <a:ext cx="3739896" cy="48708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BA94-78EC-4740-9737-F1F6D2733649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5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76200"/>
            <a:ext cx="770466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427474"/>
            <a:ext cx="3739896" cy="21494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1066800"/>
            <a:ext cx="3739896" cy="48708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BA94-78EC-4740-9737-F1F6D2733649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3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5E335-11CD-4D5D-B9D3-DD23784CF2EF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3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EBC9-08C5-4D7C-923D-86FC815E965D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0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F47FE-555C-40B9-9575-D99ADDEC1786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9CA67-2CE2-4613-9B60-9F8141E15E9A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2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FA0-0AA5-4008-9125-F89C801E3DEE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16599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A2FA0-0AA5-4008-9125-F89C801E3DEE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5881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83346"/>
            <a:ext cx="7704667" cy="9143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1081092"/>
            <a:ext cx="7704666" cy="49429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84079" y="6367687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8A2FA0-0AA5-4008-9125-F89C801E3DEE}" type="datetime1">
              <a:rPr lang="en-US" smtClean="0"/>
              <a:t>5/16/2017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2397" y="6367687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8717" y="6367687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6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700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660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rthpoint.us/ExcelToKml.aspx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Vincent.Depianta@dot.state.fl.us" TargetMode="External"/><Relationship Id="rId4" Type="http://schemas.openxmlformats.org/officeDocument/2006/relationships/hyperlink" Target="mailto:Aran.Lessard@dot.state.fl.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51" y="2290289"/>
            <a:ext cx="7010400" cy="342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398681" y="1002661"/>
            <a:ext cx="633154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Florida’s Turnpike Enterprise</a:t>
            </a:r>
          </a:p>
          <a:p>
            <a:pPr algn="ctr"/>
            <a:r>
              <a:rPr lang="en-US" sz="30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Information &amp; </a:t>
            </a:r>
            <a:r>
              <a:rPr lang="en-US" sz="30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Knowledge </a:t>
            </a:r>
            <a:r>
              <a:rPr lang="en-US" sz="30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Management</a:t>
            </a:r>
            <a:endParaRPr lang="en-US" sz="3000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7548" y="6008385"/>
            <a:ext cx="9144000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Aran Lessard &amp; Vincent DePianta</a:t>
            </a:r>
            <a:endParaRPr lang="en-US" sz="2100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359" t="25523" r="75752" b="24274"/>
          <a:stretch/>
        </p:blipFill>
        <p:spPr>
          <a:xfrm>
            <a:off x="5890839" y="1447800"/>
            <a:ext cx="2795961" cy="369066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1" y="1539783"/>
            <a:ext cx="1725155" cy="2731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6"/>
          <a:stretch/>
        </p:blipFill>
        <p:spPr>
          <a:xfrm>
            <a:off x="805445" y="1848894"/>
            <a:ext cx="1711387" cy="2647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712" y="2116904"/>
            <a:ext cx="1637965" cy="2727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r="2399"/>
          <a:stretch/>
        </p:blipFill>
        <p:spPr>
          <a:xfrm>
            <a:off x="1269632" y="2276280"/>
            <a:ext cx="2387968" cy="1966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6718" r="7693" b="3690"/>
          <a:stretch/>
        </p:blipFill>
        <p:spPr>
          <a:xfrm rot="10800000">
            <a:off x="1269632" y="2608970"/>
            <a:ext cx="2029034" cy="214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54" y="4307018"/>
            <a:ext cx="1083200" cy="976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1589395" y="914400"/>
            <a:ext cx="6487805" cy="546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Clr>
                <a:srgbClr val="FF0000"/>
              </a:buClr>
              <a:buSzPct val="150000"/>
              <a:buFontTx/>
              <a:buBlip>
                <a:blip r:embed="rId10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60120" indent="-27432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03020" indent="-27432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45920" indent="-27432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32500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Right Information</a:t>
            </a:r>
            <a:r>
              <a:rPr lang="en-US" b="1" dirty="0" smtClean="0"/>
              <a:t> – </a:t>
            </a:r>
            <a:r>
              <a:rPr lang="en-US" b="1" dirty="0" smtClean="0">
                <a:solidFill>
                  <a:srgbClr val="FF0000"/>
                </a:solidFill>
              </a:rPr>
              <a:t>Right People</a:t>
            </a:r>
            <a:r>
              <a:rPr lang="en-US" b="1" dirty="0" smtClean="0"/>
              <a:t> – </a:t>
            </a:r>
            <a:r>
              <a:rPr lang="en-US" b="1" dirty="0" smtClean="0">
                <a:solidFill>
                  <a:srgbClr val="FF0000"/>
                </a:solidFill>
              </a:rPr>
              <a:t>Right Time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762000" y="5001546"/>
            <a:ext cx="3657600" cy="139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Clr>
                <a:srgbClr val="FF0000"/>
              </a:buClr>
              <a:buSzPct val="150000"/>
              <a:buFontTx/>
              <a:buBlip>
                <a:blip r:embed="rId10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60120" indent="-27432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03020" indent="-27432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45920" indent="-27432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300000"/>
              <a:buNone/>
            </a:pPr>
            <a:endParaRPr lang="en-US" dirty="0" smtClean="0"/>
          </a:p>
          <a:p>
            <a:pPr lvl="1"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r>
              <a:rPr lang="en-US" sz="2400" dirty="0" smtClean="0"/>
              <a:t>Organize</a:t>
            </a:r>
          </a:p>
          <a:p>
            <a:pPr lvl="1"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r>
              <a:rPr lang="en-US" sz="2400" dirty="0" smtClean="0"/>
              <a:t>Optimize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4022448" y="2310950"/>
            <a:ext cx="1731083" cy="1973795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5052118" y="5001546"/>
            <a:ext cx="3863282" cy="1399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Clr>
                <a:srgbClr val="FF0000"/>
              </a:buClr>
              <a:buSzPct val="150000"/>
              <a:buFontTx/>
              <a:buBlip>
                <a:blip r:embed="rId10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60120" indent="-27432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03020" indent="-27432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45920" indent="-274320" algn="l" defTabSz="685800" rtl="0" eaLnBrk="1" latinLnBrk="0" hangingPunct="1">
              <a:spcBef>
                <a:spcPct val="20000"/>
              </a:spcBef>
              <a:buSzPct val="150000"/>
              <a:buFontTx/>
              <a:buBlip>
                <a:blip r:embed="rId10"/>
              </a:buBlip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300000"/>
              <a:buNone/>
            </a:pPr>
            <a:endParaRPr lang="en-US" dirty="0" smtClean="0"/>
          </a:p>
          <a:p>
            <a:pPr lvl="1"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r>
              <a:rPr lang="en-US" sz="2400" dirty="0" smtClean="0"/>
              <a:t>GIS Based Use</a:t>
            </a:r>
          </a:p>
          <a:p>
            <a:pPr lvl="1"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r>
              <a:rPr lang="en-US" sz="2400" dirty="0" smtClean="0"/>
              <a:t>Linked to 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l="7727" t="25289" r="66718" b="22987"/>
          <a:stretch/>
        </p:blipFill>
        <p:spPr>
          <a:xfrm>
            <a:off x="610424" y="3276599"/>
            <a:ext cx="2484112" cy="1836083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3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24" y="1587012"/>
            <a:ext cx="2934767" cy="266797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&amp; </a:t>
            </a:r>
            <a:r>
              <a:rPr lang="en-US" dirty="0"/>
              <a:t>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4648200"/>
            <a:ext cx="4038600" cy="1028699"/>
          </a:xfrm>
        </p:spPr>
        <p:txBody>
          <a:bodyPr>
            <a:normAutofit/>
          </a:bodyPr>
          <a:lstStyle/>
          <a:p>
            <a:r>
              <a:rPr lang="en-US" dirty="0" smtClean="0"/>
              <a:t>“One-Stop-Shop”</a:t>
            </a:r>
          </a:p>
          <a:p>
            <a:r>
              <a:rPr lang="en-US" dirty="0" smtClean="0"/>
              <a:t>All Information on Asset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415" y="1771650"/>
            <a:ext cx="4648200" cy="3486150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11225" y="1575055"/>
            <a:ext cx="1146126" cy="1707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016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24" y="1587012"/>
            <a:ext cx="2934767" cy="266797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836677" y="1587012"/>
            <a:ext cx="8068931" cy="3585064"/>
            <a:chOff x="1115568" y="973015"/>
            <a:chExt cx="10758575" cy="47800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27746" t="19792" r="29322" b="29166"/>
            <a:stretch/>
          </p:blipFill>
          <p:spPr>
            <a:xfrm>
              <a:off x="4722646" y="973015"/>
              <a:ext cx="7151497" cy="478008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</p:pic>
        <p:grpSp>
          <p:nvGrpSpPr>
            <p:cNvPr id="12" name="Group 11"/>
            <p:cNvGrpSpPr/>
            <p:nvPr/>
          </p:nvGrpSpPr>
          <p:grpSpPr>
            <a:xfrm>
              <a:off x="1115568" y="990600"/>
              <a:ext cx="3626128" cy="4762500"/>
              <a:chOff x="1115568" y="990600"/>
              <a:chExt cx="3626128" cy="47625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115568" y="3429000"/>
                <a:ext cx="2895600" cy="21300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H="1">
                <a:off x="4722646" y="990600"/>
                <a:ext cx="19050" cy="47625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011168" y="3530932"/>
                <a:ext cx="711478" cy="4572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3649055" y="5518444"/>
            <a:ext cx="4038600" cy="5004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Standardized File Naming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656615" y="4592084"/>
            <a:ext cx="2848585" cy="1351516"/>
          </a:xfrm>
        </p:spPr>
        <p:txBody>
          <a:bodyPr>
            <a:normAutofit/>
          </a:bodyPr>
          <a:lstStyle/>
          <a:p>
            <a:r>
              <a:rPr lang="en-US" dirty="0" smtClean="0"/>
              <a:t>Structure </a:t>
            </a:r>
            <a:r>
              <a:rPr lang="en-US" dirty="0"/>
              <a:t>ID</a:t>
            </a:r>
          </a:p>
          <a:p>
            <a:r>
              <a:rPr lang="en-US" dirty="0"/>
              <a:t>Date (YYYYMMDD)</a:t>
            </a:r>
          </a:p>
          <a:p>
            <a:r>
              <a:rPr lang="en-US" dirty="0"/>
              <a:t>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792474" y="3339846"/>
            <a:ext cx="342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50792" y="3339846"/>
            <a:ext cx="4417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29150" y="3339846"/>
            <a:ext cx="2800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28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24" y="1587012"/>
            <a:ext cx="2934767" cy="266797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836677" y="1587012"/>
            <a:ext cx="8068931" cy="3585064"/>
            <a:chOff x="1115568" y="973015"/>
            <a:chExt cx="10758575" cy="47800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27746" t="19792" r="29322" b="29166"/>
            <a:stretch/>
          </p:blipFill>
          <p:spPr>
            <a:xfrm>
              <a:off x="4722646" y="973015"/>
              <a:ext cx="7151497" cy="478008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</p:pic>
        <p:grpSp>
          <p:nvGrpSpPr>
            <p:cNvPr id="12" name="Group 11"/>
            <p:cNvGrpSpPr/>
            <p:nvPr/>
          </p:nvGrpSpPr>
          <p:grpSpPr>
            <a:xfrm>
              <a:off x="1115568" y="990600"/>
              <a:ext cx="3626128" cy="4762500"/>
              <a:chOff x="1115568" y="990600"/>
              <a:chExt cx="3626128" cy="47625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115568" y="3429000"/>
                <a:ext cx="2895600" cy="21300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H="1">
                <a:off x="4722646" y="990600"/>
                <a:ext cx="19050" cy="47625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011168" y="3530932"/>
                <a:ext cx="711478" cy="4572"/>
              </a:xfrm>
              <a:prstGeom prst="line">
                <a:avLst/>
              </a:prstGeom>
              <a:ln w="381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3649055" y="5518444"/>
            <a:ext cx="4038600" cy="5004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Files Optimized for Use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586687" y="2009395"/>
            <a:ext cx="4247262" cy="556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ectangle 16"/>
          <p:cNvSpPr/>
          <p:nvPr/>
        </p:nvSpPr>
        <p:spPr>
          <a:xfrm>
            <a:off x="3586687" y="2585466"/>
            <a:ext cx="4163336" cy="1714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Rectangle 17"/>
          <p:cNvSpPr/>
          <p:nvPr/>
        </p:nvSpPr>
        <p:spPr>
          <a:xfrm>
            <a:off x="3586687" y="2962656"/>
            <a:ext cx="3820436" cy="1714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Rectangle 22"/>
          <p:cNvSpPr/>
          <p:nvPr/>
        </p:nvSpPr>
        <p:spPr>
          <a:xfrm>
            <a:off x="3586687" y="3161538"/>
            <a:ext cx="3877586" cy="1714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Rectangle 23"/>
          <p:cNvSpPr/>
          <p:nvPr/>
        </p:nvSpPr>
        <p:spPr>
          <a:xfrm>
            <a:off x="3586686" y="3360420"/>
            <a:ext cx="3306087" cy="1714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Oval 24"/>
          <p:cNvSpPr/>
          <p:nvPr/>
        </p:nvSpPr>
        <p:spPr>
          <a:xfrm>
            <a:off x="7833949" y="4800600"/>
            <a:ext cx="567101" cy="4043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Up Arrow 25"/>
          <p:cNvSpPr/>
          <p:nvPr/>
        </p:nvSpPr>
        <p:spPr>
          <a:xfrm>
            <a:off x="8018726" y="5219235"/>
            <a:ext cx="197544" cy="32819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56615" y="4592084"/>
            <a:ext cx="2848585" cy="13515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Structure ID</a:t>
            </a:r>
          </a:p>
          <a:p>
            <a:r>
              <a:rPr lang="en-US" dirty="0" smtClean="0"/>
              <a:t>Date (YYYYMMDD)</a:t>
            </a:r>
          </a:p>
          <a:p>
            <a:r>
              <a:rPr lang="en-US" dirty="0" smtClean="0"/>
              <a:t>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9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6" t="13178" r="3313" b="24807"/>
          <a:stretch/>
        </p:blipFill>
        <p:spPr>
          <a:xfrm>
            <a:off x="511224" y="1587012"/>
            <a:ext cx="2934767" cy="266797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69" r="1408"/>
          <a:stretch/>
        </p:blipFill>
        <p:spPr>
          <a:xfrm>
            <a:off x="4218115" y="1587012"/>
            <a:ext cx="4468685" cy="394423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42950" y="1587012"/>
            <a:ext cx="3475166" cy="3944236"/>
            <a:chOff x="990600" y="973015"/>
            <a:chExt cx="4633554" cy="5258981"/>
          </a:xfrm>
        </p:grpSpPr>
        <p:sp>
          <p:nvSpPr>
            <p:cNvPr id="17" name="Rectangle 16"/>
            <p:cNvSpPr/>
            <p:nvPr/>
          </p:nvSpPr>
          <p:spPr>
            <a:xfrm>
              <a:off x="990600" y="1219200"/>
              <a:ext cx="1905000" cy="2590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624154" y="973015"/>
              <a:ext cx="0" cy="52589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7" idx="3"/>
            </p:cNvCxnSpPr>
            <p:nvPr/>
          </p:nvCxnSpPr>
          <p:spPr>
            <a:xfrm>
              <a:off x="2895600" y="1348740"/>
              <a:ext cx="2728553" cy="0"/>
            </a:xfrm>
            <a:prstGeom prst="line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634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69" r="1408"/>
          <a:stretch/>
        </p:blipFill>
        <p:spPr>
          <a:xfrm>
            <a:off x="4218115" y="1587012"/>
            <a:ext cx="4468685" cy="394423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423788" y="5692948"/>
            <a:ext cx="4038600" cy="5004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Organized Chronologically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4343401"/>
            <a:ext cx="4038600" cy="1371599"/>
          </a:xfrm>
        </p:spPr>
        <p:txBody>
          <a:bodyPr>
            <a:normAutofit/>
          </a:bodyPr>
          <a:lstStyle/>
          <a:p>
            <a:r>
              <a:rPr lang="en-US" dirty="0"/>
              <a:t>Structure ID</a:t>
            </a:r>
          </a:p>
          <a:p>
            <a:r>
              <a:rPr lang="en-US" dirty="0" smtClean="0"/>
              <a:t>Date (YYYYMMDD)</a:t>
            </a:r>
          </a:p>
          <a:p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1633749"/>
            <a:ext cx="4972050" cy="2392538"/>
            <a:chOff x="256476" y="1690689"/>
            <a:chExt cx="6629400" cy="3190050"/>
          </a:xfrm>
        </p:grpSpPr>
        <p:sp>
          <p:nvSpPr>
            <p:cNvPr id="7" name="Rectangle 6"/>
            <p:cNvSpPr/>
            <p:nvPr/>
          </p:nvSpPr>
          <p:spPr>
            <a:xfrm>
              <a:off x="5289318" y="2588518"/>
              <a:ext cx="1596558" cy="1267239"/>
            </a:xfrm>
            <a:prstGeom prst="rect">
              <a:avLst/>
            </a:prstGeom>
            <a:solidFill>
              <a:srgbClr val="FF0000">
                <a:alpha val="13000"/>
              </a:srgbClr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4237556" y="1690691"/>
              <a:ext cx="2648320" cy="89782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256476" y="1708881"/>
              <a:ext cx="5032842" cy="87963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56478" y="3855757"/>
              <a:ext cx="5032840" cy="1002705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6477" y="1690689"/>
              <a:ext cx="3962399" cy="319005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cxnSp>
          <p:nvCxnSpPr>
            <p:cNvPr id="11" name="Straight Connector 10"/>
            <p:cNvCxnSpPr/>
            <p:nvPr/>
          </p:nvCxnSpPr>
          <p:spPr>
            <a:xfrm flipH="1">
              <a:off x="4234908" y="3855757"/>
              <a:ext cx="2650968" cy="1024982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726947" y="2859786"/>
            <a:ext cx="3429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17854" y="2859786"/>
            <a:ext cx="438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11630" y="2857500"/>
            <a:ext cx="411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3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386" t="14584" b="16667"/>
          <a:stretch/>
        </p:blipFill>
        <p:spPr>
          <a:xfrm>
            <a:off x="3086100" y="1714501"/>
            <a:ext cx="5622183" cy="377184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745366" y="1871941"/>
            <a:ext cx="6303650" cy="2021072"/>
            <a:chOff x="3660489" y="1335156"/>
            <a:chExt cx="8404866" cy="2694763"/>
          </a:xfrm>
        </p:grpSpPr>
        <p:grpSp>
          <p:nvGrpSpPr>
            <p:cNvPr id="22" name="Group 21"/>
            <p:cNvGrpSpPr/>
            <p:nvPr/>
          </p:nvGrpSpPr>
          <p:grpSpPr>
            <a:xfrm>
              <a:off x="3660489" y="1335156"/>
              <a:ext cx="8404866" cy="2694763"/>
              <a:chOff x="1846259" y="-115356"/>
              <a:chExt cx="7335173" cy="235179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567104" y="2007842"/>
                <a:ext cx="2289788" cy="228600"/>
              </a:xfrm>
              <a:prstGeom prst="rect">
                <a:avLst/>
              </a:prstGeom>
              <a:solidFill>
                <a:srgbClr val="FF0000">
                  <a:alpha val="13000"/>
                </a:srgbClr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1846259" y="539569"/>
                <a:ext cx="3720846" cy="1696874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1846259" y="-115356"/>
                <a:ext cx="3720845" cy="2117102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7856892" y="-115356"/>
                <a:ext cx="1324540" cy="2117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7856892" y="539569"/>
                <a:ext cx="1324540" cy="169687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59020" t="41509" r="9869" b="50885"/>
            <a:stretch/>
          </p:blipFill>
          <p:spPr>
            <a:xfrm>
              <a:off x="3660489" y="1335156"/>
              <a:ext cx="8404866" cy="750434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621030" y="2590801"/>
            <a:ext cx="2503170" cy="229224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dirty="0"/>
              <a:t>Inspection Recommends </a:t>
            </a:r>
            <a:r>
              <a:rPr lang="en-US" dirty="0" smtClean="0"/>
              <a:t>Repair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3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1714501"/>
            <a:ext cx="5622183" cy="377184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410200" y="940051"/>
            <a:ext cx="2305050" cy="2485762"/>
            <a:chOff x="5410200" y="940051"/>
            <a:chExt cx="2305050" cy="2485762"/>
          </a:xfrm>
        </p:grpSpPr>
        <p:grpSp>
          <p:nvGrpSpPr>
            <p:cNvPr id="11" name="Group 10"/>
            <p:cNvGrpSpPr/>
            <p:nvPr/>
          </p:nvGrpSpPr>
          <p:grpSpPr>
            <a:xfrm>
              <a:off x="5410200" y="940051"/>
              <a:ext cx="2305050" cy="2485762"/>
              <a:chOff x="5074997" y="-1036651"/>
              <a:chExt cx="2572030" cy="2773672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7506733" y="1166654"/>
                <a:ext cx="140293" cy="446385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V="1">
                <a:off x="5074997" y="1613041"/>
                <a:ext cx="2431734" cy="12398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5074997" y="-1036651"/>
                <a:ext cx="2431735" cy="2203307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6160434" y="-1036651"/>
                <a:ext cx="1486593" cy="220330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6160434" y="1613043"/>
                <a:ext cx="1486593" cy="12397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0200" y="940051"/>
              <a:ext cx="958656" cy="2465115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grpSp>
        <p:nvGrpSpPr>
          <p:cNvPr id="36" name="Group 35"/>
          <p:cNvGrpSpPr/>
          <p:nvPr/>
        </p:nvGrpSpPr>
        <p:grpSpPr>
          <a:xfrm>
            <a:off x="5410200" y="3560754"/>
            <a:ext cx="2242182" cy="2734848"/>
            <a:chOff x="5410200" y="3560754"/>
            <a:chExt cx="2242182" cy="2734848"/>
          </a:xfrm>
        </p:grpSpPr>
        <p:grpSp>
          <p:nvGrpSpPr>
            <p:cNvPr id="48" name="Group 47"/>
            <p:cNvGrpSpPr/>
            <p:nvPr/>
          </p:nvGrpSpPr>
          <p:grpSpPr>
            <a:xfrm>
              <a:off x="5410200" y="3560754"/>
              <a:ext cx="2242182" cy="2734848"/>
              <a:chOff x="7213600" y="3604671"/>
              <a:chExt cx="2989576" cy="3646463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0035535" y="4419600"/>
                <a:ext cx="167641" cy="475924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V="1">
                <a:off x="7213600" y="4895525"/>
                <a:ext cx="2821935" cy="2355609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7213600" y="3604671"/>
                <a:ext cx="2821936" cy="814929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8510623" y="3604671"/>
                <a:ext cx="1692553" cy="814931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8536843" y="4895524"/>
                <a:ext cx="1666333" cy="2328082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9864" y="3581400"/>
              <a:ext cx="953104" cy="269355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</p:grpSp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621030" y="2590801"/>
            <a:ext cx="2503170" cy="229224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dirty="0"/>
              <a:t>Inspection Recommends Repair</a:t>
            </a:r>
          </a:p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dirty="0"/>
              <a:t>Work Order Repair (before &amp; after photos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38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1714501"/>
            <a:ext cx="5622183" cy="377184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030" y="2590801"/>
            <a:ext cx="2503170" cy="229224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dirty="0"/>
              <a:t>Inspection Recommends Repair</a:t>
            </a:r>
          </a:p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dirty="0"/>
              <a:t>Work Order Repair (before &amp; after photos)</a:t>
            </a:r>
          </a:p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dirty="0"/>
              <a:t>Follow-up Review of </a:t>
            </a:r>
            <a:r>
              <a:rPr lang="en-US" dirty="0" smtClean="0"/>
              <a:t>Quality </a:t>
            </a:r>
            <a:r>
              <a:rPr lang="en-US" dirty="0"/>
              <a:t>and Effectiveness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960370" y="2000249"/>
            <a:ext cx="6082490" cy="1979678"/>
            <a:chOff x="3947160" y="1523999"/>
            <a:chExt cx="8109986" cy="2639570"/>
          </a:xfrm>
        </p:grpSpPr>
        <p:grpSp>
          <p:nvGrpSpPr>
            <p:cNvPr id="22" name="Group 21"/>
            <p:cNvGrpSpPr/>
            <p:nvPr/>
          </p:nvGrpSpPr>
          <p:grpSpPr>
            <a:xfrm>
              <a:off x="3947160" y="1523999"/>
              <a:ext cx="8109985" cy="2639570"/>
              <a:chOff x="2341417" y="146344"/>
              <a:chExt cx="6786987" cy="2208971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003707" y="2236443"/>
                <a:ext cx="1783080" cy="118872"/>
              </a:xfrm>
              <a:prstGeom prst="rect">
                <a:avLst/>
              </a:prstGeom>
              <a:solidFill>
                <a:srgbClr val="FF0000">
                  <a:alpha val="13000"/>
                </a:srgbClr>
              </a:solidFill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2370341" y="599844"/>
                <a:ext cx="3633369" cy="174594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2341417" y="146344"/>
                <a:ext cx="3662292" cy="209009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7786786" y="146344"/>
                <a:ext cx="1341618" cy="209010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7786787" y="599844"/>
                <a:ext cx="1341617" cy="1745948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2222" t="29528" r="60556" b="63633"/>
            <a:stretch/>
          </p:blipFill>
          <p:spPr>
            <a:xfrm>
              <a:off x="3981722" y="1524000"/>
              <a:ext cx="8075424" cy="541901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5886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914400" y="1066803"/>
            <a:ext cx="7543800" cy="1295397"/>
          </a:xfrm>
        </p:spPr>
        <p:txBody>
          <a:bodyPr/>
          <a:lstStyle/>
          <a:p>
            <a:r>
              <a:rPr lang="en-US" dirty="0" smtClean="0"/>
              <a:t>Translate Data to .</a:t>
            </a:r>
            <a:r>
              <a:rPr lang="en-US" dirty="0" err="1" smtClean="0"/>
              <a:t>kml</a:t>
            </a:r>
            <a:r>
              <a:rPr lang="en-US" dirty="0" smtClean="0"/>
              <a:t> File Format:</a:t>
            </a:r>
            <a:endParaRPr lang="en-US" dirty="0" smtClean="0">
              <a:hlinkClick r:id="rId3"/>
            </a:endParaRPr>
          </a:p>
          <a:p>
            <a:pPr marL="342900" lvl="1" indent="0" algn="ctr">
              <a:buNone/>
            </a:pPr>
            <a:r>
              <a:rPr lang="en-US" dirty="0" smtClean="0">
                <a:solidFill>
                  <a:srgbClr val="271DEE"/>
                </a:solidFill>
                <a:hlinkClick r:id="rId3"/>
              </a:rPr>
              <a:t>http://www.earthpoint.us/ExcelToKml.aspx</a:t>
            </a:r>
            <a:r>
              <a:rPr lang="en-US" dirty="0" smtClean="0">
                <a:solidFill>
                  <a:srgbClr val="271DEE"/>
                </a:solidFill>
              </a:rPr>
              <a:t> </a:t>
            </a:r>
          </a:p>
          <a:p>
            <a:pPr marL="342900" lvl="1" indent="0" algn="ctr">
              <a:buNone/>
            </a:pPr>
            <a:r>
              <a:rPr lang="en-US" dirty="0" smtClean="0"/>
              <a:t>(or “Excel to </a:t>
            </a:r>
            <a:r>
              <a:rPr lang="en-US" dirty="0" err="1" smtClean="0"/>
              <a:t>kml</a:t>
            </a:r>
            <a:r>
              <a:rPr lang="en-US" dirty="0" smtClean="0"/>
              <a:t>” in www.Google.com)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8300" y="2362200"/>
            <a:ext cx="5867400" cy="37338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8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1600200"/>
            <a:ext cx="3739896" cy="434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ROADS</a:t>
            </a:r>
          </a:p>
          <a:p>
            <a:r>
              <a:rPr lang="en-US" sz="2400" dirty="0" smtClean="0"/>
              <a:t>Data – Information – Knowledge</a:t>
            </a:r>
          </a:p>
          <a:p>
            <a:r>
              <a:rPr lang="en-US" sz="2400" dirty="0" smtClean="0"/>
              <a:t>Goals &amp; Objectives</a:t>
            </a:r>
          </a:p>
          <a:p>
            <a:r>
              <a:rPr lang="en-US" sz="2400" dirty="0" smtClean="0"/>
              <a:t>Strategies</a:t>
            </a:r>
          </a:p>
          <a:p>
            <a:r>
              <a:rPr lang="en-US" sz="2400" dirty="0" smtClean="0"/>
              <a:t>Processes &amp; Procedures</a:t>
            </a:r>
          </a:p>
          <a:p>
            <a:r>
              <a:rPr lang="en-US" sz="2400" dirty="0" smtClean="0"/>
              <a:t>Tools</a:t>
            </a:r>
          </a:p>
          <a:p>
            <a:r>
              <a:rPr lang="en-US" sz="2400" dirty="0" smtClean="0"/>
              <a:t>Status Update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r="30065"/>
          <a:stretch/>
        </p:blipFill>
        <p:spPr>
          <a:xfrm>
            <a:off x="4648200" y="1232329"/>
            <a:ext cx="3962401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19547" t="17522" r="4320" b="17895"/>
          <a:stretch/>
        </p:blipFill>
        <p:spPr>
          <a:xfrm>
            <a:off x="514351" y="1714500"/>
            <a:ext cx="8143925" cy="388402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600200" y="4744532"/>
            <a:ext cx="800549" cy="630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26"/>
          <a:stretch/>
        </p:blipFill>
        <p:spPr>
          <a:xfrm>
            <a:off x="4747125" y="2857500"/>
            <a:ext cx="2910975" cy="266370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2057400" y="2883729"/>
            <a:ext cx="5200650" cy="2374072"/>
            <a:chOff x="2743200" y="2701971"/>
            <a:chExt cx="6934200" cy="3165429"/>
          </a:xfrm>
        </p:grpSpPr>
        <p:grpSp>
          <p:nvGrpSpPr>
            <p:cNvPr id="58" name="Group 57"/>
            <p:cNvGrpSpPr/>
            <p:nvPr/>
          </p:nvGrpSpPr>
          <p:grpSpPr>
            <a:xfrm>
              <a:off x="6400800" y="2829987"/>
              <a:ext cx="304800" cy="294213"/>
              <a:chOff x="6400800" y="2829987"/>
              <a:chExt cx="304800" cy="294213"/>
            </a:xfrm>
          </p:grpSpPr>
          <p:cxnSp>
            <p:nvCxnSpPr>
              <p:cNvPr id="30" name="Straight Arrow Connector 29"/>
              <p:cNvCxnSpPr>
                <a:endCxn id="8" idx="1"/>
              </p:cNvCxnSpPr>
              <p:nvPr/>
            </p:nvCxnSpPr>
            <p:spPr>
              <a:xfrm>
                <a:off x="6400800" y="2829987"/>
                <a:ext cx="15240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6553200" y="3124200"/>
                <a:ext cx="15240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2743200" y="2701971"/>
              <a:ext cx="6934200" cy="3165429"/>
              <a:chOff x="2743200" y="2701971"/>
              <a:chExt cx="6934200" cy="3165429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553200" y="2701971"/>
                <a:ext cx="3124200" cy="2642616"/>
                <a:chOff x="5791200" y="2468880"/>
                <a:chExt cx="3124200" cy="2642616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5791200" y="2468880"/>
                  <a:ext cx="1371600" cy="256032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5941642" y="2745320"/>
                  <a:ext cx="1983158" cy="256032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941642" y="3262802"/>
                  <a:ext cx="2442154" cy="256032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044184" y="4855464"/>
                  <a:ext cx="2871216" cy="256032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2743200" y="5410200"/>
                <a:ext cx="36576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6400800" y="2829988"/>
                <a:ext cx="0" cy="258021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124200" y="5562600"/>
                <a:ext cx="34290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6553200" y="3124200"/>
                <a:ext cx="0" cy="24384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895600" y="5715000"/>
                <a:ext cx="3808042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6703642" y="3751926"/>
                <a:ext cx="0" cy="196307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2819400" y="5867400"/>
                <a:ext cx="40386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6858000" y="5344588"/>
                <a:ext cx="0" cy="52281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700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08" t="2721" b="13368"/>
          <a:stretch/>
        </p:blipFill>
        <p:spPr>
          <a:xfrm>
            <a:off x="1228725" y="1582340"/>
            <a:ext cx="6686550" cy="388052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800850" y="1885950"/>
            <a:ext cx="285750" cy="2857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702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46" t="2577" b="12360"/>
          <a:stretch/>
        </p:blipFill>
        <p:spPr>
          <a:xfrm>
            <a:off x="1227581" y="1584199"/>
            <a:ext cx="6686550" cy="390674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3028950" y="1657350"/>
            <a:ext cx="285750" cy="2857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 rot="1929592">
            <a:off x="3802986" y="3387203"/>
            <a:ext cx="693578" cy="31673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6426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75" y="1591408"/>
            <a:ext cx="7715250" cy="402466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2171700" y="3714750"/>
            <a:ext cx="400050" cy="3429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9338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Quality Information = Better Decisions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282" y="3190140"/>
            <a:ext cx="5299518" cy="295947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984" y="1767905"/>
            <a:ext cx="3259016" cy="176462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54" b="2867"/>
          <a:stretch/>
        </p:blipFill>
        <p:spPr>
          <a:xfrm>
            <a:off x="381000" y="1762043"/>
            <a:ext cx="4237892" cy="258135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277" y="4419600"/>
            <a:ext cx="2731723" cy="18288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40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PROCESSES &amp; PROCEDURES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Creation</a:t>
            </a:r>
          </a:p>
          <a:p>
            <a:endParaRPr lang="en-US" dirty="0" smtClean="0"/>
          </a:p>
          <a:p>
            <a:r>
              <a:rPr lang="en-US" dirty="0" smtClean="0"/>
              <a:t>Initial Quality Review</a:t>
            </a:r>
          </a:p>
          <a:p>
            <a:endParaRPr lang="en-US" dirty="0" smtClean="0"/>
          </a:p>
          <a:p>
            <a:r>
              <a:rPr lang="en-US" dirty="0" smtClean="0"/>
              <a:t>Attribution for EDMS</a:t>
            </a:r>
          </a:p>
          <a:p>
            <a:endParaRPr lang="en-US" dirty="0" smtClean="0"/>
          </a:p>
          <a:p>
            <a:r>
              <a:rPr lang="en-US" dirty="0" smtClean="0"/>
              <a:t>Filing and Storage</a:t>
            </a:r>
          </a:p>
          <a:p>
            <a:endParaRPr lang="en-US" dirty="0"/>
          </a:p>
          <a:p>
            <a:r>
              <a:rPr lang="en-US" dirty="0"/>
              <a:t>Quality </a:t>
            </a:r>
            <a:r>
              <a:rPr lang="en-US" dirty="0" smtClean="0"/>
              <a:t>Assurance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87" b="87887" l="4507" r="84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90" y="2735739"/>
            <a:ext cx="2743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80" y="1291671"/>
            <a:ext cx="314704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50" y="2891873"/>
            <a:ext cx="89104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Creation of Electronic Documents</a:t>
            </a:r>
          </a:p>
          <a:p>
            <a:pPr lvl="1"/>
            <a:r>
              <a:rPr lang="en-US" dirty="0" smtClean="0"/>
              <a:t>New Documents Generated Electronically</a:t>
            </a:r>
          </a:p>
          <a:p>
            <a:pPr lvl="1"/>
            <a:r>
              <a:rPr lang="en-US" dirty="0" smtClean="0"/>
              <a:t>Historical Files Scanned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73061"/>
            <a:ext cx="2138495" cy="329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1" b="84225" l="6197" r="78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27" y="2573061"/>
            <a:ext cx="3291840" cy="3291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0417" b="38889"/>
          <a:stretch/>
        </p:blipFill>
        <p:spPr>
          <a:xfrm>
            <a:off x="6210300" y="1051810"/>
            <a:ext cx="28194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ircular Arrow 7"/>
          <p:cNvSpPr/>
          <p:nvPr/>
        </p:nvSpPr>
        <p:spPr>
          <a:xfrm rot="5400000">
            <a:off x="6096000" y="1768587"/>
            <a:ext cx="1981200" cy="25908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1107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flipH="1">
            <a:off x="3733800" y="3672683"/>
            <a:ext cx="1066800" cy="381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75" y="3581400"/>
            <a:ext cx="2682239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PROCESSES &amp; PROCEDURES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Creation</a:t>
            </a:r>
          </a:p>
          <a:p>
            <a:endParaRPr lang="en-US" dirty="0" smtClean="0"/>
          </a:p>
          <a:p>
            <a:r>
              <a:rPr lang="en-US" dirty="0" smtClean="0"/>
              <a:t>Initial Quality Review</a:t>
            </a:r>
          </a:p>
          <a:p>
            <a:endParaRPr lang="en-US" dirty="0" smtClean="0"/>
          </a:p>
          <a:p>
            <a:r>
              <a:rPr lang="en-US" dirty="0" smtClean="0"/>
              <a:t>Attribution for EDMS</a:t>
            </a:r>
          </a:p>
          <a:p>
            <a:endParaRPr lang="en-US" dirty="0" smtClean="0"/>
          </a:p>
          <a:p>
            <a:r>
              <a:rPr lang="en-US" dirty="0" smtClean="0"/>
              <a:t>Filing and Storage</a:t>
            </a:r>
          </a:p>
          <a:p>
            <a:endParaRPr lang="en-US" dirty="0"/>
          </a:p>
          <a:p>
            <a:r>
              <a:rPr lang="en-US" dirty="0"/>
              <a:t>Quality </a:t>
            </a:r>
            <a:r>
              <a:rPr lang="en-US" dirty="0" smtClean="0"/>
              <a:t>Assurance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32" y="990600"/>
            <a:ext cx="336776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6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PROCESSES &amp; PROCEDURES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Creation</a:t>
            </a:r>
          </a:p>
          <a:p>
            <a:endParaRPr lang="en-US" dirty="0" smtClean="0"/>
          </a:p>
          <a:p>
            <a:r>
              <a:rPr lang="en-US" dirty="0" smtClean="0"/>
              <a:t>Initial Quality Review</a:t>
            </a:r>
          </a:p>
          <a:p>
            <a:endParaRPr lang="en-US" dirty="0" smtClean="0"/>
          </a:p>
          <a:p>
            <a:r>
              <a:rPr lang="en-US" dirty="0" smtClean="0"/>
              <a:t>Attribution for EDMS</a:t>
            </a:r>
          </a:p>
          <a:p>
            <a:endParaRPr lang="en-US" dirty="0" smtClean="0"/>
          </a:p>
          <a:p>
            <a:r>
              <a:rPr lang="en-US" dirty="0" smtClean="0"/>
              <a:t>Filing and Storage</a:t>
            </a:r>
          </a:p>
          <a:p>
            <a:endParaRPr lang="en-US" dirty="0"/>
          </a:p>
          <a:p>
            <a:r>
              <a:rPr lang="en-US" dirty="0"/>
              <a:t>Quality </a:t>
            </a:r>
            <a:r>
              <a:rPr lang="en-US" dirty="0" smtClean="0"/>
              <a:t>Assurance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 &amp; PROCEDURES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229600" cy="568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0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104216" y="3878107"/>
            <a:ext cx="2345765" cy="1219200"/>
            <a:chOff x="3048443" y="4179460"/>
            <a:chExt cx="2285559" cy="697339"/>
          </a:xfrm>
        </p:grpSpPr>
        <p:sp>
          <p:nvSpPr>
            <p:cNvPr id="13" name="Rounded Rectangle 12"/>
            <p:cNvSpPr/>
            <p:nvPr/>
          </p:nvSpPr>
          <p:spPr>
            <a:xfrm>
              <a:off x="3048443" y="4179460"/>
              <a:ext cx="2285559" cy="69733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068867" y="4199884"/>
              <a:ext cx="2244711" cy="6564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marL="0" lvl="1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 smtClean="0">
                  <a:solidFill>
                    <a:schemeClr val="tx2"/>
                  </a:solidFill>
                </a:rPr>
                <a:t>ROADS Program</a:t>
              </a:r>
            </a:p>
            <a:p>
              <a:pPr marL="0" lvl="1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 smtClean="0">
                  <a:solidFill>
                    <a:schemeClr val="tx2"/>
                  </a:solidFill>
                </a:rPr>
                <a:t>Improve data reliability</a:t>
              </a:r>
              <a:endParaRPr lang="en-US" sz="1800" kern="1200" dirty="0">
                <a:solidFill>
                  <a:schemeClr val="tx2"/>
                </a:solidFill>
              </a:endParaRPr>
            </a:p>
            <a:p>
              <a:pPr marL="0" lvl="1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 smtClean="0">
                  <a:solidFill>
                    <a:schemeClr val="tx2"/>
                  </a:solidFill>
                </a:rPr>
                <a:t> and simplify sharing</a:t>
              </a:r>
              <a:endParaRPr lang="en-US" sz="1800" kern="12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773" t="47917" r="31845" b="35416"/>
          <a:stretch/>
        </p:blipFill>
        <p:spPr>
          <a:xfrm>
            <a:off x="1110755" y="1343460"/>
            <a:ext cx="4343401" cy="121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458" t="35417" r="38873" b="39583"/>
          <a:stretch/>
        </p:blipFill>
        <p:spPr>
          <a:xfrm>
            <a:off x="5867399" y="1038660"/>
            <a:ext cx="2819401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7116" t="26042" r="38287" b="54166"/>
          <a:stretch/>
        </p:blipFill>
        <p:spPr>
          <a:xfrm>
            <a:off x="773713" y="3352800"/>
            <a:ext cx="5017487" cy="226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6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 &amp; PROCEDURES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324513"/>
              </p:ext>
            </p:extLst>
          </p:nvPr>
        </p:nvGraphicFramePr>
        <p:xfrm>
          <a:off x="1593850" y="807909"/>
          <a:ext cx="5956300" cy="590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Document" r:id="rId5" imgW="5956042" imgH="6913135" progId="Word.Document.12">
                  <p:embed/>
                </p:oleObj>
              </mc:Choice>
              <mc:Fallback>
                <p:oleObj name="Document" r:id="rId5" imgW="5956042" imgH="691313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850" y="807909"/>
                        <a:ext cx="5956300" cy="590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74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PROCESSES &amp; PROCEDURES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Creation</a:t>
            </a:r>
          </a:p>
          <a:p>
            <a:endParaRPr lang="en-US" dirty="0" smtClean="0"/>
          </a:p>
          <a:p>
            <a:r>
              <a:rPr lang="en-US" dirty="0" smtClean="0"/>
              <a:t>Initial Quality Review</a:t>
            </a:r>
          </a:p>
          <a:p>
            <a:endParaRPr lang="en-US" dirty="0" smtClean="0"/>
          </a:p>
          <a:p>
            <a:r>
              <a:rPr lang="en-US" dirty="0" smtClean="0"/>
              <a:t>Attribution for EDMS</a:t>
            </a:r>
          </a:p>
          <a:p>
            <a:endParaRPr lang="en-US" dirty="0" smtClean="0"/>
          </a:p>
          <a:p>
            <a:r>
              <a:rPr lang="en-US" dirty="0" smtClean="0"/>
              <a:t>Filing and Storage</a:t>
            </a:r>
          </a:p>
          <a:p>
            <a:endParaRPr lang="en-US" dirty="0"/>
          </a:p>
          <a:p>
            <a:r>
              <a:rPr lang="en-US" dirty="0"/>
              <a:t>Quality </a:t>
            </a:r>
            <a:r>
              <a:rPr lang="en-US" dirty="0" smtClean="0"/>
              <a:t>Assurance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89" y="1066800"/>
            <a:ext cx="3435246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787" y="1371600"/>
            <a:ext cx="4126485" cy="3751350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272" y="252656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PROCESSES &amp; PROCEDURES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Creation</a:t>
            </a:r>
          </a:p>
          <a:p>
            <a:endParaRPr lang="en-US" dirty="0" smtClean="0"/>
          </a:p>
          <a:p>
            <a:r>
              <a:rPr lang="en-US" dirty="0" smtClean="0"/>
              <a:t>Initial Quality Review</a:t>
            </a:r>
          </a:p>
          <a:p>
            <a:endParaRPr lang="en-US" dirty="0" smtClean="0"/>
          </a:p>
          <a:p>
            <a:r>
              <a:rPr lang="en-US" dirty="0" smtClean="0"/>
              <a:t>Attribution for EDMS</a:t>
            </a:r>
          </a:p>
          <a:p>
            <a:endParaRPr lang="en-US" dirty="0" smtClean="0"/>
          </a:p>
          <a:p>
            <a:r>
              <a:rPr lang="en-US" dirty="0" smtClean="0"/>
              <a:t>Filing and Storage</a:t>
            </a:r>
          </a:p>
          <a:p>
            <a:endParaRPr lang="en-US" dirty="0"/>
          </a:p>
          <a:p>
            <a:r>
              <a:rPr lang="en-US" dirty="0"/>
              <a:t>Quality </a:t>
            </a:r>
            <a:r>
              <a:rPr lang="en-US" dirty="0" smtClean="0"/>
              <a:t>Assurance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3424812" cy="283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8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TOOLS &amp; APPLICATIONS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19202"/>
            <a:ext cx="4114800" cy="4906963"/>
          </a:xfrm>
        </p:spPr>
        <p:txBody>
          <a:bodyPr/>
          <a:lstStyle/>
          <a:p>
            <a:pPr algn="ctr"/>
            <a:r>
              <a:rPr lang="en-US" dirty="0" err="1" smtClean="0"/>
              <a:t>FileRenamer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dirty="0" smtClean="0"/>
              <a:t>Excel Macro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2"/>
            <a:ext cx="4114800" cy="4050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13" y="1841905"/>
            <a:ext cx="1188720" cy="118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13" y="3810000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5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&amp;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870177 Sort To Structures and EDM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00" end="98340"/>
                  <p14:bmkLst>
                    <p14:bmk name="Bookmark 1" time="37439.8438"/>
                    <p14:bmk name="Bookmark 2" time="52609.5514"/>
                    <p14:bmk name="Bookmark 3" time="64824.9188"/>
                    <p14:bmk name="Bookmark 4" time="76319.1052"/>
                    <p14:bmk name="Bookmark 5" time="113156.3289"/>
                    <p14:bmk name="Bookmark 6" time="122308.4342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06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 &amp;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Email Confirmation of EDMS Upload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With CSV of Actions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8229600" cy="2171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741401"/>
            <a:ext cx="8229600" cy="4914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6520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STATUS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Historical Documents Scanned</a:t>
            </a:r>
          </a:p>
          <a:p>
            <a:pPr lvl="1"/>
            <a:r>
              <a:rPr lang="en-US" dirty="0" smtClean="0"/>
              <a:t>Bridges – 100%</a:t>
            </a:r>
          </a:p>
          <a:p>
            <a:pPr lvl="1"/>
            <a:r>
              <a:rPr lang="en-US" dirty="0" smtClean="0"/>
              <a:t>Signs – 56%</a:t>
            </a:r>
          </a:p>
          <a:p>
            <a:pPr lvl="1"/>
            <a:r>
              <a:rPr lang="en-US" dirty="0" smtClean="0"/>
              <a:t>LNQCs – 100%</a:t>
            </a:r>
          </a:p>
          <a:p>
            <a:pPr lvl="1"/>
            <a:r>
              <a:rPr lang="en-US" dirty="0" smtClean="0"/>
              <a:t>HMLTs – 61%</a:t>
            </a:r>
          </a:p>
          <a:p>
            <a:pPr lvl="1"/>
            <a:endParaRPr lang="en-US" dirty="0"/>
          </a:p>
          <a:p>
            <a:r>
              <a:rPr lang="en-US" dirty="0" smtClean="0"/>
              <a:t>Outlook</a:t>
            </a:r>
          </a:p>
          <a:p>
            <a:pPr lvl="1"/>
            <a:r>
              <a:rPr lang="en-US" dirty="0" smtClean="0"/>
              <a:t>Finish Scanning by August ‘17</a:t>
            </a:r>
          </a:p>
          <a:p>
            <a:pPr lvl="1"/>
            <a:r>
              <a:rPr lang="en-US" dirty="0" smtClean="0"/>
              <a:t>Destruction of Hard Copies</a:t>
            </a:r>
          </a:p>
          <a:p>
            <a:pPr lvl="1"/>
            <a:r>
              <a:rPr lang="en-US" dirty="0" smtClean="0"/>
              <a:t>Go </a:t>
            </a:r>
            <a:r>
              <a:rPr lang="en-US" dirty="0"/>
              <a:t>completely electronic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582926"/>
              </p:ext>
            </p:extLst>
          </p:nvPr>
        </p:nvGraphicFramePr>
        <p:xfrm>
          <a:off x="5115339" y="828208"/>
          <a:ext cx="4028661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312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57351"/>
            <a:ext cx="4768612" cy="3886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Knowledge Management…</a:t>
            </a:r>
            <a:endParaRPr lang="en-US" sz="24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Ensure </a:t>
            </a:r>
            <a:r>
              <a:rPr lang="en-US" sz="2000" b="1" dirty="0" smtClean="0">
                <a:solidFill>
                  <a:srgbClr val="D7181F"/>
                </a:solidFill>
              </a:rPr>
              <a:t>Right Information </a:t>
            </a:r>
            <a:r>
              <a:rPr lang="en-US" sz="2000" dirty="0" smtClean="0">
                <a:solidFill>
                  <a:schemeClr val="tx2"/>
                </a:solidFill>
              </a:rPr>
              <a:t>is available for the </a:t>
            </a:r>
            <a:r>
              <a:rPr lang="en-US" sz="2000" b="1" dirty="0" smtClean="0">
                <a:solidFill>
                  <a:srgbClr val="D7181F"/>
                </a:solidFill>
              </a:rPr>
              <a:t>Right People</a:t>
            </a:r>
            <a:r>
              <a:rPr lang="en-US" sz="2000" dirty="0" smtClean="0">
                <a:solidFill>
                  <a:schemeClr val="tx2"/>
                </a:solidFill>
              </a:rPr>
              <a:t> at the </a:t>
            </a:r>
            <a:r>
              <a:rPr lang="en-US" sz="2000" b="1" dirty="0" smtClean="0">
                <a:solidFill>
                  <a:srgbClr val="D7181F"/>
                </a:solidFill>
              </a:rPr>
              <a:t>Right Time</a:t>
            </a:r>
            <a:r>
              <a:rPr lang="en-US" sz="2000" dirty="0" smtClean="0">
                <a:solidFill>
                  <a:schemeClr val="tx2"/>
                </a:solidFill>
              </a:rPr>
              <a:t>.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Data - Information - Knowledge</a:t>
            </a:r>
          </a:p>
          <a:p>
            <a:pPr lvl="1"/>
            <a:r>
              <a:rPr lang="en-US" sz="2000" dirty="0" smtClean="0"/>
              <a:t>Organize &amp; Optimize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smtClean="0"/>
              <a:t>Create Value – Improve Efficiency</a:t>
            </a:r>
          </a:p>
          <a:p>
            <a:pPr lvl="1"/>
            <a:r>
              <a:rPr lang="en-US" sz="2000" dirty="0" smtClean="0"/>
              <a:t>Defined Process for Document Review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Tools &amp; Apps – Improve Efficiency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638800" y="1143000"/>
            <a:ext cx="3200387" cy="486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67057" y="3886200"/>
            <a:ext cx="1548851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defTabSz="342900"/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DATA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8968" y="2029108"/>
            <a:ext cx="3805032" cy="5616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n-US" sz="3200" dirty="0">
                <a:ln w="0"/>
                <a:solidFill>
                  <a:prstClr val="white"/>
                </a:solidFill>
                <a:latin typeface="Corbel" panose="020B0503020204020204"/>
              </a:rPr>
              <a:t>INFORMATION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5790" y="1295400"/>
            <a:ext cx="2171387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b="1" dirty="0">
                <a:solidFill>
                  <a:prstClr val="white"/>
                </a:solidFill>
                <a:latin typeface="Corbel" panose="020B0503020204020204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2982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78" y="1133475"/>
            <a:ext cx="4267200" cy="48768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INFORMATION &amp;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6300" y="1600200"/>
            <a:ext cx="3419077" cy="69135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050" dirty="0"/>
              <a:t>Questions?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2439140"/>
            <a:ext cx="4000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 </a:t>
            </a:r>
            <a:endParaRPr lang="en-US" sz="2100" dirty="0"/>
          </a:p>
          <a:p>
            <a:endParaRPr lang="en-US" sz="2100" dirty="0"/>
          </a:p>
          <a:p>
            <a:r>
              <a:rPr lang="en-US" sz="2100" dirty="0" smtClean="0">
                <a:solidFill>
                  <a:schemeClr val="tx2"/>
                </a:solidFill>
              </a:rPr>
              <a:t>Aran Lessard</a:t>
            </a:r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 smtClean="0">
                <a:hlinkClick r:id="rId4"/>
              </a:rPr>
              <a:t>Aran.Lessard@dot.state.fl.us</a:t>
            </a:r>
            <a:endParaRPr lang="en-US" sz="2100" dirty="0"/>
          </a:p>
          <a:p>
            <a:r>
              <a:rPr lang="en-US" sz="2100" dirty="0">
                <a:solidFill>
                  <a:schemeClr val="tx2"/>
                </a:solidFill>
              </a:rPr>
              <a:t>(</a:t>
            </a:r>
            <a:r>
              <a:rPr lang="en-US" sz="2100" dirty="0" smtClean="0">
                <a:solidFill>
                  <a:schemeClr val="tx2"/>
                </a:solidFill>
              </a:rPr>
              <a:t>954)934-1234</a:t>
            </a:r>
            <a:endParaRPr lang="en-US" sz="2100" dirty="0">
              <a:solidFill>
                <a:schemeClr val="tx2"/>
              </a:solidFill>
            </a:endParaRPr>
          </a:p>
          <a:p>
            <a:endParaRPr lang="en-US" sz="2100" dirty="0"/>
          </a:p>
          <a:p>
            <a:r>
              <a:rPr lang="en-US" sz="2100" dirty="0" smtClean="0">
                <a:solidFill>
                  <a:schemeClr val="tx2"/>
                </a:solidFill>
              </a:rPr>
              <a:t>Vincent DePianta</a:t>
            </a:r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 smtClean="0">
                <a:hlinkClick r:id="rId5"/>
              </a:rPr>
              <a:t>Vincent.DePianta@dot.state.fl.us</a:t>
            </a:r>
            <a:endParaRPr lang="en-US" sz="2100" dirty="0"/>
          </a:p>
          <a:p>
            <a:r>
              <a:rPr lang="en-US" sz="2100" dirty="0">
                <a:solidFill>
                  <a:schemeClr val="tx2"/>
                </a:solidFill>
              </a:rPr>
              <a:t>(</a:t>
            </a:r>
            <a:r>
              <a:rPr lang="en-US" sz="2100" dirty="0" smtClean="0">
                <a:solidFill>
                  <a:schemeClr val="tx2"/>
                </a:solidFill>
              </a:rPr>
              <a:t>954)934-1367</a:t>
            </a:r>
            <a:endParaRPr lang="en-US" sz="2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– INFORMATION - KNOWLEDGE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417" t="7333" b="5333"/>
          <a:stretch/>
        </p:blipFill>
        <p:spPr>
          <a:xfrm>
            <a:off x="935881" y="990600"/>
            <a:ext cx="7467600" cy="514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948819" y="2752636"/>
            <a:ext cx="52950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300" b="1" spc="38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Data </a:t>
            </a:r>
            <a:r>
              <a:rPr lang="en-US" sz="3300" b="1" spc="38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Rich Information Poor?</a:t>
            </a:r>
            <a:endParaRPr lang="en-US" sz="3300" b="1" spc="38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378020" y="3886200"/>
            <a:ext cx="2502222" cy="857250"/>
          </a:xfrm>
          <a:custGeom>
            <a:avLst/>
            <a:gdLst>
              <a:gd name="connsiteX0" fmla="*/ 0 w 2937420"/>
              <a:gd name="connsiteY0" fmla="*/ 0 h 1174968"/>
              <a:gd name="connsiteX1" fmla="*/ 2349936 w 2937420"/>
              <a:gd name="connsiteY1" fmla="*/ 0 h 1174968"/>
              <a:gd name="connsiteX2" fmla="*/ 2937420 w 2937420"/>
              <a:gd name="connsiteY2" fmla="*/ 587484 h 1174968"/>
              <a:gd name="connsiteX3" fmla="*/ 2349936 w 2937420"/>
              <a:gd name="connsiteY3" fmla="*/ 1174968 h 1174968"/>
              <a:gd name="connsiteX4" fmla="*/ 0 w 2937420"/>
              <a:gd name="connsiteY4" fmla="*/ 1174968 h 1174968"/>
              <a:gd name="connsiteX5" fmla="*/ 587484 w 2937420"/>
              <a:gd name="connsiteY5" fmla="*/ 587484 h 1174968"/>
              <a:gd name="connsiteX6" fmla="*/ 0 w 2937420"/>
              <a:gd name="connsiteY6" fmla="*/ 0 h 117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7420" h="1174968">
                <a:moveTo>
                  <a:pt x="0" y="0"/>
                </a:moveTo>
                <a:lnTo>
                  <a:pt x="2349936" y="0"/>
                </a:lnTo>
                <a:lnTo>
                  <a:pt x="2937420" y="587484"/>
                </a:lnTo>
                <a:lnTo>
                  <a:pt x="2349936" y="1174968"/>
                </a:lnTo>
                <a:lnTo>
                  <a:pt x="0" y="1174968"/>
                </a:lnTo>
                <a:lnTo>
                  <a:pt x="587484" y="5874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3621" tIns="21003" rIns="461616" bIns="21003" numCol="1" spcCol="1270" anchor="ctr" anchorCtr="0">
            <a:noAutofit/>
          </a:bodyPr>
          <a:lstStyle/>
          <a:p>
            <a:pPr algn="ctr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DATA</a:t>
            </a:r>
          </a:p>
        </p:txBody>
      </p:sp>
      <p:sp>
        <p:nvSpPr>
          <p:cNvPr id="8" name="Freeform 7"/>
          <p:cNvSpPr/>
          <p:nvPr/>
        </p:nvSpPr>
        <p:spPr>
          <a:xfrm>
            <a:off x="3486151" y="3886200"/>
            <a:ext cx="2457449" cy="857250"/>
          </a:xfrm>
          <a:custGeom>
            <a:avLst/>
            <a:gdLst>
              <a:gd name="connsiteX0" fmla="*/ 0 w 2937420"/>
              <a:gd name="connsiteY0" fmla="*/ 0 h 1174968"/>
              <a:gd name="connsiteX1" fmla="*/ 2349936 w 2937420"/>
              <a:gd name="connsiteY1" fmla="*/ 0 h 1174968"/>
              <a:gd name="connsiteX2" fmla="*/ 2937420 w 2937420"/>
              <a:gd name="connsiteY2" fmla="*/ 587484 h 1174968"/>
              <a:gd name="connsiteX3" fmla="*/ 2349936 w 2937420"/>
              <a:gd name="connsiteY3" fmla="*/ 1174968 h 1174968"/>
              <a:gd name="connsiteX4" fmla="*/ 0 w 2937420"/>
              <a:gd name="connsiteY4" fmla="*/ 1174968 h 1174968"/>
              <a:gd name="connsiteX5" fmla="*/ 587484 w 2937420"/>
              <a:gd name="connsiteY5" fmla="*/ 587484 h 1174968"/>
              <a:gd name="connsiteX6" fmla="*/ 0 w 2937420"/>
              <a:gd name="connsiteY6" fmla="*/ 0 h 117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7420" h="1174968">
                <a:moveTo>
                  <a:pt x="0" y="0"/>
                </a:moveTo>
                <a:lnTo>
                  <a:pt x="2349936" y="0"/>
                </a:lnTo>
                <a:lnTo>
                  <a:pt x="2937420" y="587484"/>
                </a:lnTo>
                <a:lnTo>
                  <a:pt x="2349936" y="1174968"/>
                </a:lnTo>
                <a:lnTo>
                  <a:pt x="0" y="1174968"/>
                </a:lnTo>
                <a:lnTo>
                  <a:pt x="587484" y="5874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3621" tIns="21003" rIns="461616" bIns="21003" numCol="1" spcCol="1270" anchor="ctr" anchorCtr="0">
            <a:noAutofit/>
          </a:bodyPr>
          <a:lstStyle/>
          <a:p>
            <a:pPr algn="ctr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INFORMATION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5562600" y="3886200"/>
            <a:ext cx="2367061" cy="857250"/>
          </a:xfrm>
          <a:custGeom>
            <a:avLst/>
            <a:gdLst>
              <a:gd name="connsiteX0" fmla="*/ 0 w 2937420"/>
              <a:gd name="connsiteY0" fmla="*/ 0 h 1174968"/>
              <a:gd name="connsiteX1" fmla="*/ 2349936 w 2937420"/>
              <a:gd name="connsiteY1" fmla="*/ 0 h 1174968"/>
              <a:gd name="connsiteX2" fmla="*/ 2937420 w 2937420"/>
              <a:gd name="connsiteY2" fmla="*/ 587484 h 1174968"/>
              <a:gd name="connsiteX3" fmla="*/ 2349936 w 2937420"/>
              <a:gd name="connsiteY3" fmla="*/ 1174968 h 1174968"/>
              <a:gd name="connsiteX4" fmla="*/ 0 w 2937420"/>
              <a:gd name="connsiteY4" fmla="*/ 1174968 h 1174968"/>
              <a:gd name="connsiteX5" fmla="*/ 587484 w 2937420"/>
              <a:gd name="connsiteY5" fmla="*/ 587484 h 1174968"/>
              <a:gd name="connsiteX6" fmla="*/ 0 w 2937420"/>
              <a:gd name="connsiteY6" fmla="*/ 0 h 117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7420" h="1174968">
                <a:moveTo>
                  <a:pt x="0" y="0"/>
                </a:moveTo>
                <a:lnTo>
                  <a:pt x="2349936" y="0"/>
                </a:lnTo>
                <a:lnTo>
                  <a:pt x="2937420" y="587484"/>
                </a:lnTo>
                <a:lnTo>
                  <a:pt x="2349936" y="1174968"/>
                </a:lnTo>
                <a:lnTo>
                  <a:pt x="0" y="1174968"/>
                </a:lnTo>
                <a:lnTo>
                  <a:pt x="587484" y="5874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3621" tIns="21003" rIns="461616" bIns="21003" numCol="1" spcCol="1270" anchor="ctr" anchorCtr="0">
            <a:noAutofit/>
          </a:bodyPr>
          <a:lstStyle/>
          <a:p>
            <a:pPr algn="ctr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6241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– INFORMATION - KNOWLEDGE</a:t>
            </a: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 b="9084"/>
          <a:stretch/>
        </p:blipFill>
        <p:spPr>
          <a:xfrm>
            <a:off x="2667000" y="1066800"/>
            <a:ext cx="3805032" cy="505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85149" y="4023635"/>
            <a:ext cx="1548851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defTabSz="342900"/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DATA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7000" y="2029108"/>
            <a:ext cx="3805032" cy="5616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n-US" sz="3200" dirty="0">
                <a:ln w="0"/>
                <a:solidFill>
                  <a:prstClr val="white"/>
                </a:solidFill>
                <a:latin typeface="Corbel" panose="020B0503020204020204"/>
              </a:rPr>
              <a:t>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83822" y="1219200"/>
            <a:ext cx="2171387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b="1" dirty="0">
                <a:solidFill>
                  <a:prstClr val="white"/>
                </a:solidFill>
                <a:latin typeface="Corbel" panose="020B0503020204020204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400242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2000"/>
          <a:stretch/>
        </p:blipFill>
        <p:spPr>
          <a:xfrm>
            <a:off x="5257800" y="1752600"/>
            <a:ext cx="3565727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GOALS &amp; OBJECTIVES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901952"/>
            <a:ext cx="5594746" cy="1412710"/>
            <a:chOff x="45028" y="3657600"/>
            <a:chExt cx="4838699" cy="1412710"/>
          </a:xfrm>
        </p:grpSpPr>
        <p:sp>
          <p:nvSpPr>
            <p:cNvPr id="4" name="TextBox 3"/>
            <p:cNvSpPr txBox="1"/>
            <p:nvPr/>
          </p:nvSpPr>
          <p:spPr>
            <a:xfrm>
              <a:off x="426026" y="3657600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tx2"/>
                  </a:solidFill>
                </a:rPr>
                <a:t>Ensure that </a:t>
              </a:r>
              <a:r>
                <a:rPr lang="en-US" sz="2000" i="1" dirty="0" smtClean="0">
                  <a:solidFill>
                    <a:schemeClr val="tx2"/>
                  </a:solidFill>
                </a:rPr>
                <a:t>the </a:t>
              </a:r>
              <a:r>
                <a:rPr lang="en-US" sz="2800" dirty="0" smtClean="0">
                  <a:solidFill>
                    <a:srgbClr val="C00000"/>
                  </a:solidFill>
                </a:rPr>
                <a:t>Right Information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028" y="4102345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tx2"/>
                  </a:solidFill>
                </a:rPr>
                <a:t>available </a:t>
              </a:r>
              <a:r>
                <a:rPr lang="en-US" sz="2000" i="1" dirty="0">
                  <a:solidFill>
                    <a:schemeClr val="tx2"/>
                  </a:solidFill>
                </a:rPr>
                <a:t>for </a:t>
              </a:r>
              <a:r>
                <a:rPr lang="en-US" sz="2000" i="1" dirty="0" smtClean="0">
                  <a:solidFill>
                    <a:schemeClr val="tx2"/>
                  </a:solidFill>
                </a:rPr>
                <a:t>the </a:t>
              </a:r>
              <a:r>
                <a:rPr lang="en-US" sz="2800" dirty="0" smtClean="0">
                  <a:solidFill>
                    <a:srgbClr val="C00000"/>
                  </a:solidFill>
                </a:rPr>
                <a:t>Right People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4541" y="4547090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tx2"/>
                  </a:solidFill>
                </a:rPr>
                <a:t>at the </a:t>
              </a:r>
              <a:r>
                <a:rPr lang="en-US" sz="2800" dirty="0" smtClean="0">
                  <a:solidFill>
                    <a:srgbClr val="C00000"/>
                  </a:solidFill>
                </a:rPr>
                <a:t>Right </a:t>
              </a:r>
              <a:r>
                <a:rPr lang="en-US" sz="2800" dirty="0">
                  <a:solidFill>
                    <a:srgbClr val="C00000"/>
                  </a:solidFill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88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GOALS &amp;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172" y="3622510"/>
            <a:ext cx="4464628" cy="182879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Right Information?</a:t>
            </a:r>
          </a:p>
          <a:p>
            <a:pPr lvl="1"/>
            <a:r>
              <a:rPr lang="en-US" sz="2400" dirty="0" smtClean="0"/>
              <a:t>Benefits Organization</a:t>
            </a:r>
          </a:p>
          <a:p>
            <a:pPr lvl="1"/>
            <a:r>
              <a:rPr lang="en-US" sz="2400" dirty="0" smtClean="0"/>
              <a:t>Value Can be Multi-Purpose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0" y="1905000"/>
            <a:ext cx="5638800" cy="1412710"/>
            <a:chOff x="45028" y="3657600"/>
            <a:chExt cx="4876800" cy="1412710"/>
          </a:xfrm>
        </p:grpSpPr>
        <p:sp>
          <p:nvSpPr>
            <p:cNvPr id="26" name="TextBox 25"/>
            <p:cNvSpPr txBox="1"/>
            <p:nvPr/>
          </p:nvSpPr>
          <p:spPr>
            <a:xfrm>
              <a:off x="464127" y="3657600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tx2"/>
                  </a:solidFill>
                </a:rPr>
                <a:t>Ensure that </a:t>
              </a:r>
              <a:r>
                <a:rPr lang="en-US" sz="2000" i="1" dirty="0" smtClean="0">
                  <a:solidFill>
                    <a:schemeClr val="tx2"/>
                  </a:solidFill>
                </a:rPr>
                <a:t>the </a:t>
              </a:r>
              <a:r>
                <a:rPr lang="en-US" sz="2800" b="1" dirty="0" smtClean="0">
                  <a:solidFill>
                    <a:srgbClr val="C00000"/>
                  </a:solidFill>
                </a:rPr>
                <a:t>Right Information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028" y="4102345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tx2"/>
                  </a:solidFill>
                </a:rPr>
                <a:t>available </a:t>
              </a:r>
              <a:r>
                <a:rPr lang="en-US" sz="2000" i="1" dirty="0">
                  <a:solidFill>
                    <a:schemeClr val="tx2"/>
                  </a:solidFill>
                </a:rPr>
                <a:t>for </a:t>
              </a:r>
              <a:r>
                <a:rPr lang="en-US" sz="2000" i="1" dirty="0" smtClean="0">
                  <a:solidFill>
                    <a:schemeClr val="tx2"/>
                  </a:solidFill>
                </a:rPr>
                <a:t>the </a:t>
              </a:r>
              <a:r>
                <a:rPr lang="en-US" sz="2800" dirty="0" smtClean="0">
                  <a:solidFill>
                    <a:srgbClr val="C00000"/>
                  </a:solidFill>
                </a:rPr>
                <a:t>Right People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4542" y="4547090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tx2"/>
                  </a:solidFill>
                </a:rPr>
                <a:t>at the </a:t>
              </a:r>
              <a:r>
                <a:rPr lang="en-US" sz="2800" dirty="0" smtClean="0">
                  <a:solidFill>
                    <a:srgbClr val="C00000"/>
                  </a:solidFill>
                </a:rPr>
                <a:t>Right </a:t>
              </a:r>
              <a:r>
                <a:rPr lang="en-US" sz="2800" dirty="0">
                  <a:solidFill>
                    <a:srgbClr val="C00000"/>
                  </a:solidFill>
                </a:rPr>
                <a:t>Time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r="26247"/>
          <a:stretch/>
        </p:blipFill>
        <p:spPr>
          <a:xfrm>
            <a:off x="5377939" y="1790136"/>
            <a:ext cx="3461261" cy="35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418" y="1778750"/>
            <a:ext cx="3451716" cy="325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GOALS &amp;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3622510"/>
            <a:ext cx="4464628" cy="182879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Right People?</a:t>
            </a:r>
          </a:p>
          <a:p>
            <a:pPr lvl="1"/>
            <a:r>
              <a:rPr lang="en-US" sz="2400" dirty="0" smtClean="0"/>
              <a:t>Service Providers</a:t>
            </a:r>
          </a:p>
          <a:p>
            <a:pPr lvl="1"/>
            <a:r>
              <a:rPr lang="en-US" sz="2400" dirty="0" smtClean="0"/>
              <a:t>Internal &amp; External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76200" y="1905000"/>
            <a:ext cx="5518546" cy="1412710"/>
            <a:chOff x="110931" y="3657600"/>
            <a:chExt cx="4772796" cy="1412710"/>
          </a:xfrm>
        </p:grpSpPr>
        <p:sp>
          <p:nvSpPr>
            <p:cNvPr id="18" name="TextBox 17"/>
            <p:cNvSpPr txBox="1"/>
            <p:nvPr/>
          </p:nvSpPr>
          <p:spPr>
            <a:xfrm>
              <a:off x="426026" y="3657600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tx2"/>
                  </a:solidFill>
                </a:rPr>
                <a:t>Ensure that </a:t>
              </a:r>
              <a:r>
                <a:rPr lang="en-US" sz="2000" i="1" dirty="0" smtClean="0">
                  <a:solidFill>
                    <a:schemeClr val="tx2"/>
                  </a:solidFill>
                </a:rPr>
                <a:t>the </a:t>
              </a:r>
              <a:r>
                <a:rPr lang="en-US" sz="2800" dirty="0" smtClean="0">
                  <a:solidFill>
                    <a:srgbClr val="C00000"/>
                  </a:solidFill>
                </a:rPr>
                <a:t>Right Information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0931" y="4102345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tx2"/>
                  </a:solidFill>
                </a:rPr>
                <a:t>available </a:t>
              </a:r>
              <a:r>
                <a:rPr lang="en-US" sz="2000" i="1" dirty="0">
                  <a:solidFill>
                    <a:schemeClr val="tx2"/>
                  </a:solidFill>
                </a:rPr>
                <a:t>for </a:t>
              </a:r>
              <a:r>
                <a:rPr lang="en-US" sz="2000" i="1" dirty="0" smtClean="0">
                  <a:solidFill>
                    <a:schemeClr val="tx2"/>
                  </a:solidFill>
                </a:rPr>
                <a:t>the </a:t>
              </a:r>
              <a:r>
                <a:rPr lang="en-US" sz="2800" b="1" dirty="0" smtClean="0">
                  <a:solidFill>
                    <a:srgbClr val="C00000"/>
                  </a:solidFill>
                </a:rPr>
                <a:t>Right People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4541" y="4547090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tx2"/>
                  </a:solidFill>
                </a:rPr>
                <a:t>at the </a:t>
              </a:r>
              <a:r>
                <a:rPr lang="en-US" sz="2800" dirty="0" smtClean="0">
                  <a:solidFill>
                    <a:srgbClr val="C00000"/>
                  </a:solidFill>
                </a:rPr>
                <a:t>Right </a:t>
              </a:r>
              <a:r>
                <a:rPr lang="en-US" sz="2800" dirty="0">
                  <a:solidFill>
                    <a:srgbClr val="C00000"/>
                  </a:solidFill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3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83865"/>
            <a:ext cx="3523011" cy="3953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GOALS &amp;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3621024"/>
            <a:ext cx="4464628" cy="182879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Right Time?</a:t>
            </a:r>
          </a:p>
          <a:p>
            <a:pPr lvl="1"/>
            <a:r>
              <a:rPr lang="en-US" sz="2400" dirty="0" smtClean="0"/>
              <a:t>Timing is Everything…</a:t>
            </a:r>
          </a:p>
          <a:p>
            <a:pPr lvl="1"/>
            <a:r>
              <a:rPr lang="en-US" sz="2400" dirty="0" smtClean="0"/>
              <a:t>Availability to Meet Needs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1905000"/>
            <a:ext cx="5594746" cy="1412710"/>
            <a:chOff x="45028" y="3657600"/>
            <a:chExt cx="4838699" cy="1412710"/>
          </a:xfrm>
        </p:grpSpPr>
        <p:sp>
          <p:nvSpPr>
            <p:cNvPr id="14" name="TextBox 13"/>
            <p:cNvSpPr txBox="1"/>
            <p:nvPr/>
          </p:nvSpPr>
          <p:spPr>
            <a:xfrm>
              <a:off x="426026" y="3657600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tx2"/>
                  </a:solidFill>
                </a:rPr>
                <a:t>Ensure that </a:t>
              </a:r>
              <a:r>
                <a:rPr lang="en-US" sz="2000" i="1" dirty="0" smtClean="0">
                  <a:solidFill>
                    <a:schemeClr val="tx2"/>
                  </a:solidFill>
                </a:rPr>
                <a:t>the </a:t>
              </a:r>
              <a:r>
                <a:rPr lang="en-US" sz="2800" dirty="0" smtClean="0">
                  <a:solidFill>
                    <a:srgbClr val="C00000"/>
                  </a:solidFill>
                </a:rPr>
                <a:t>Right Information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028" y="4102345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tx2"/>
                  </a:solidFill>
                </a:rPr>
                <a:t>available </a:t>
              </a:r>
              <a:r>
                <a:rPr lang="en-US" sz="2000" i="1" dirty="0">
                  <a:solidFill>
                    <a:schemeClr val="tx2"/>
                  </a:solidFill>
                </a:rPr>
                <a:t>for </a:t>
              </a:r>
              <a:r>
                <a:rPr lang="en-US" sz="2000" i="1" dirty="0" smtClean="0">
                  <a:solidFill>
                    <a:schemeClr val="tx2"/>
                  </a:solidFill>
                </a:rPr>
                <a:t>the </a:t>
              </a:r>
              <a:r>
                <a:rPr lang="en-US" sz="2800" dirty="0" smtClean="0">
                  <a:solidFill>
                    <a:srgbClr val="C00000"/>
                  </a:solidFill>
                </a:rPr>
                <a:t>Right People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8224" y="4547090"/>
              <a:ext cx="4457701" cy="523220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tx2"/>
                  </a:solidFill>
                </a:rPr>
                <a:t>at the </a:t>
              </a:r>
              <a:r>
                <a:rPr lang="en-US" sz="2800" b="1" dirty="0" smtClean="0">
                  <a:solidFill>
                    <a:srgbClr val="C00000"/>
                  </a:solidFill>
                </a:rPr>
                <a:t>Right </a:t>
              </a:r>
              <a:r>
                <a:rPr lang="en-US" sz="2800" b="1" dirty="0">
                  <a:solidFill>
                    <a:srgbClr val="C00000"/>
                  </a:solidFill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806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Custom 1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0070C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025999C2056D42A4AB09CC4AD07BBC" ma:contentTypeVersion="0" ma:contentTypeDescription="Create a new document." ma:contentTypeScope="" ma:versionID="3a94f470f4823fdd677b562aa8f2ea0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E77DBF-0183-45D2-A685-5D1A40D99B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7466FF-3182-41A3-875C-243493360F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1661391-B2DE-4B91-950E-811BC4E92986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18853</TotalTime>
  <Words>602</Words>
  <Application>Microsoft Office PowerPoint</Application>
  <PresentationFormat>On-screen Show (4:3)</PresentationFormat>
  <Paragraphs>276</Paragraphs>
  <Slides>38</Slides>
  <Notes>38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Corbel</vt:lpstr>
      <vt:lpstr>Parallax</vt:lpstr>
      <vt:lpstr>Document</vt:lpstr>
      <vt:lpstr>PowerPoint Presentation</vt:lpstr>
      <vt:lpstr>INTRODUCTION</vt:lpstr>
      <vt:lpstr>ROADS</vt:lpstr>
      <vt:lpstr>DATA – INFORMATION - KNOWLEDGE</vt:lpstr>
      <vt:lpstr>DATA – INFORMATION - KNOWLEDGE</vt:lpstr>
      <vt:lpstr>GOALS &amp; OBJECTIVES</vt:lpstr>
      <vt:lpstr>GOALS &amp; OBJECTIVES</vt:lpstr>
      <vt:lpstr>GOALS &amp; OBJECTIVES</vt:lpstr>
      <vt:lpstr>GOALS &amp; OBJECTIVES</vt:lpstr>
      <vt:lpstr>STRATEGIES</vt:lpstr>
      <vt:lpstr>INFORMATION &amp; KNOWLEDGE</vt:lpstr>
      <vt:lpstr>INFORMATION &amp; KNOWLEDGE</vt:lpstr>
      <vt:lpstr>INFORMATION &amp; KNOWLEDGE</vt:lpstr>
      <vt:lpstr>INFORMATION &amp; KNOWLEDGE</vt:lpstr>
      <vt:lpstr>INFORMATION &amp; KNOWLEDGE</vt:lpstr>
      <vt:lpstr>INFORMATION &amp; KNOWLEDGE</vt:lpstr>
      <vt:lpstr>INFORMATION &amp; KNOWLEDGE</vt:lpstr>
      <vt:lpstr>INFORMATION &amp; KNOWLEDGE</vt:lpstr>
      <vt:lpstr>INFORMATION &amp; KNOWLEDGE</vt:lpstr>
      <vt:lpstr>INFORMATION &amp; KNOWLEDGE</vt:lpstr>
      <vt:lpstr>INFORMATION &amp; KNOWLEDGE</vt:lpstr>
      <vt:lpstr>INFORMATION &amp; KNOWLEDGE</vt:lpstr>
      <vt:lpstr>INFORMATION &amp; KNOWLEDGE</vt:lpstr>
      <vt:lpstr>INFORMATION &amp; KNOWLEDGE</vt:lpstr>
      <vt:lpstr>PROCESSES &amp; PROCEDURES</vt:lpstr>
      <vt:lpstr>PROCESSES &amp; PROCEDURES</vt:lpstr>
      <vt:lpstr>PROCESSES &amp; PROCEDURES</vt:lpstr>
      <vt:lpstr>PROCESSES &amp; PROCEDURES</vt:lpstr>
      <vt:lpstr>PROCESSES &amp; PROCEDURES</vt:lpstr>
      <vt:lpstr>PROCESSES &amp; PROCEDURES</vt:lpstr>
      <vt:lpstr>PROCESSES &amp; PROCEDURES</vt:lpstr>
      <vt:lpstr>PROCESSES &amp; PROCEDURES</vt:lpstr>
      <vt:lpstr>TOOLS &amp; APPLICATIONS</vt:lpstr>
      <vt:lpstr>TOOLS &amp; APPLICATIONS</vt:lpstr>
      <vt:lpstr>Tools &amp; Applications</vt:lpstr>
      <vt:lpstr>CURRENT STATUS</vt:lpstr>
      <vt:lpstr>Summary</vt:lpstr>
      <vt:lpstr>INFORMATION &amp; KNOWLEDGE</vt:lpstr>
    </vt:vector>
  </TitlesOfParts>
  <Company>FDOT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 2</dc:title>
  <dc:creator>rt826cm</dc:creator>
  <cp:lastModifiedBy>Hutchison, Kirk</cp:lastModifiedBy>
  <cp:revision>846</cp:revision>
  <cp:lastPrinted>2017-04-10T22:21:28Z</cp:lastPrinted>
  <dcterms:created xsi:type="dcterms:W3CDTF">2013-02-15T23:23:43Z</dcterms:created>
  <dcterms:modified xsi:type="dcterms:W3CDTF">2017-05-16T19:37:31Z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0x01010062025999C2056D42A4AB09CC4AD07BBC</vt:lpwstr>
  </property>
</Properties>
</file>