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3" r:id="rId4"/>
  </p:sldMasterIdLst>
  <p:notesMasterIdLst>
    <p:notesMasterId r:id="rId29"/>
  </p:notesMasterIdLst>
  <p:sldIdLst>
    <p:sldId id="269" r:id="rId5"/>
    <p:sldId id="309" r:id="rId6"/>
    <p:sldId id="312" r:id="rId7"/>
    <p:sldId id="313" r:id="rId8"/>
    <p:sldId id="298" r:id="rId9"/>
    <p:sldId id="310" r:id="rId10"/>
    <p:sldId id="311" r:id="rId11"/>
    <p:sldId id="315" r:id="rId12"/>
    <p:sldId id="316" r:id="rId13"/>
    <p:sldId id="317" r:id="rId14"/>
    <p:sldId id="318" r:id="rId15"/>
    <p:sldId id="319" r:id="rId16"/>
    <p:sldId id="320" r:id="rId17"/>
    <p:sldId id="322" r:id="rId18"/>
    <p:sldId id="323" r:id="rId19"/>
    <p:sldId id="324" r:id="rId20"/>
    <p:sldId id="325" r:id="rId21"/>
    <p:sldId id="326" r:id="rId22"/>
    <p:sldId id="329" r:id="rId23"/>
    <p:sldId id="328" r:id="rId24"/>
    <p:sldId id="327" r:id="rId25"/>
    <p:sldId id="330" r:id="rId26"/>
    <p:sldId id="331" r:id="rId27"/>
    <p:sldId id="332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FB1"/>
    <a:srgbClr val="0973BA"/>
    <a:srgbClr val="052686"/>
    <a:srgbClr val="052959"/>
    <a:srgbClr val="2B3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71887" autoAdjust="0"/>
  </p:normalViewPr>
  <p:slideViewPr>
    <p:cSldViewPr snapToGrid="0" snapToObjects="1">
      <p:cViewPr varScale="1">
        <p:scale>
          <a:sx n="118" d="100"/>
          <a:sy n="118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D4069C-88EE-2644-90A5-94DE7A966F20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B2E7DB-9D9B-744F-981C-21A1443D59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4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01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77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84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76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71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41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89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9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2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5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30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42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57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1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7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92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E7DB-9D9B-744F-981C-21A1443D59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7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6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2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423" y="538844"/>
            <a:ext cx="8645792" cy="878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423" y="1600200"/>
            <a:ext cx="8645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9424" y="6323694"/>
            <a:ext cx="2976190" cy="232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0815" y="6323694"/>
            <a:ext cx="3144883" cy="232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4523" y="6323694"/>
            <a:ext cx="2133600" cy="232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2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4" r:id="rId1"/>
    <p:sldLayoutId id="214749346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477FB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77FB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77FB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77FB1"/>
        </a:buClr>
        <a:buFont typeface="Arial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77FB1"/>
        </a:buClr>
        <a:buFont typeface="Arial"/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77FB1"/>
        </a:buClr>
        <a:buFont typeface="Arial"/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25426" y="394457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Robert J. Potts</a:t>
            </a:r>
            <a:endParaRPr lang="en-US" sz="2400" b="1" dirty="0"/>
          </a:p>
          <a:p>
            <a:pPr algn="ctr"/>
            <a:r>
              <a:rPr lang="en-US" b="1" dirty="0" smtClean="0"/>
              <a:t>Senior Scientist</a:t>
            </a:r>
          </a:p>
          <a:p>
            <a:pPr algn="ctr"/>
            <a:r>
              <a:rPr lang="en-US" b="1" dirty="0" smtClean="0"/>
              <a:t>E Sciences, Incorporated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50871" y="1186675"/>
            <a:ext cx="8121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Statewide Spill Prevention, </a:t>
            </a:r>
            <a:br>
              <a:rPr lang="en-US" sz="3200" b="1" dirty="0" smtClean="0"/>
            </a:br>
            <a:r>
              <a:rPr lang="en-US" sz="3200" b="1" dirty="0" smtClean="0"/>
              <a:t>Containment, and Response Training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068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58" y="1264056"/>
            <a:ext cx="7836356" cy="5055824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u="sng" dirty="0" smtClean="0"/>
              <a:t>Spill Prevention: 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Best Practices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Ensure containers are properly </a:t>
            </a:r>
            <a:br>
              <a:rPr lang="en-US" dirty="0" smtClean="0"/>
            </a:br>
            <a:r>
              <a:rPr lang="en-US" dirty="0" smtClean="0"/>
              <a:t>capped and sealed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Store heavy chemical containers on lower shelf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Replace leaking containers and hoses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Limit exposure of chemical containers to the environment (sun, rain)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Ensure effective secondary containment is present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Identify and eliminate unsafe storage practices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Be aware of surroundings and current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86" y="1364774"/>
            <a:ext cx="2871968" cy="179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2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104" y="1479208"/>
            <a:ext cx="8000407" cy="505582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Spill Containment: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When a spill occurs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Stay calm!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Ensure your safety and others in </a:t>
            </a:r>
            <a:br>
              <a:rPr lang="en-US" dirty="0" smtClean="0"/>
            </a:br>
            <a:r>
              <a:rPr lang="en-US" dirty="0" smtClean="0"/>
              <a:t>area first</a:t>
            </a:r>
          </a:p>
          <a:p>
            <a:pPr lvl="2">
              <a:spcBef>
                <a:spcPts val="1200"/>
              </a:spcBef>
            </a:pPr>
            <a:r>
              <a:rPr lang="en-US" i="0" dirty="0" smtClean="0"/>
              <a:t>Remove any non-essential personnel </a:t>
            </a:r>
            <a:br>
              <a:rPr lang="en-US" i="0" dirty="0" smtClean="0"/>
            </a:br>
            <a:r>
              <a:rPr lang="en-US" i="0" dirty="0" smtClean="0"/>
              <a:t>from affected area</a:t>
            </a:r>
          </a:p>
          <a:p>
            <a:pPr lvl="2">
              <a:spcBef>
                <a:spcPts val="1200"/>
              </a:spcBef>
            </a:pPr>
            <a:r>
              <a:rPr lang="en-US" i="0" dirty="0" smtClean="0"/>
              <a:t>Stop and or remove machinery and </a:t>
            </a:r>
            <a:br>
              <a:rPr lang="en-US" i="0" dirty="0" smtClean="0"/>
            </a:br>
            <a:r>
              <a:rPr lang="en-US" i="0" dirty="0" smtClean="0"/>
              <a:t>vehicles from area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Notify supervisor</a:t>
            </a:r>
            <a:endParaRPr lang="en-US" i="0" dirty="0" smtClean="0"/>
          </a:p>
          <a:p>
            <a:pPr marL="914400" lvl="2" indent="0">
              <a:buNone/>
            </a:pPr>
            <a:endParaRPr lang="en-US" i="0" dirty="0" smtClean="0"/>
          </a:p>
          <a:p>
            <a:pPr lvl="1"/>
            <a:endParaRPr lang="en-US" i="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1026" name="Picture 2" descr="Image result for chemical spill keep out sig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r="11723"/>
          <a:stretch/>
        </p:blipFill>
        <p:spPr bwMode="auto">
          <a:xfrm>
            <a:off x="6167718" y="2691997"/>
            <a:ext cx="2687740" cy="377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104" y="1434386"/>
            <a:ext cx="8000407" cy="505582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Spill Containment: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Evaluate the Situation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Safety first!  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Note wind direction – stay up wind of spill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Identify the source of the spill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Estimate size of impacted area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Estimate volume of material spilled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Is the spill spreading?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i="0" dirty="0" smtClean="0"/>
          </a:p>
          <a:p>
            <a:pPr lvl="1"/>
            <a:endParaRPr lang="en-US" i="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428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57" y="1403265"/>
            <a:ext cx="5287752" cy="505582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Spill Containment: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Stop or limit spreading of spill: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Safety first - proceed only if spilled substance is </a:t>
            </a:r>
            <a:r>
              <a:rPr lang="en-US" u="sng" dirty="0" smtClean="0"/>
              <a:t>known</a:t>
            </a:r>
            <a:r>
              <a:rPr lang="en-US" dirty="0" smtClean="0"/>
              <a:t>!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Put on proper personal protective equipment (PPEs)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Secure area and limit access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i="0" dirty="0" smtClean="0"/>
          </a:p>
          <a:p>
            <a:pPr lvl="1"/>
            <a:endParaRPr lang="en-US" i="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5" b="17168"/>
          <a:stretch/>
        </p:blipFill>
        <p:spPr>
          <a:xfrm>
            <a:off x="5251571" y="4284086"/>
            <a:ext cx="3711719" cy="247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/>
          <a:stretch/>
        </p:blipFill>
        <p:spPr>
          <a:xfrm>
            <a:off x="6366609" y="1264056"/>
            <a:ext cx="2079461" cy="290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0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57" y="1462905"/>
            <a:ext cx="4667519" cy="505582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Spill Containment: </a:t>
            </a:r>
          </a:p>
          <a:p>
            <a:pPr marL="342900" lvl="1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800" dirty="0"/>
              <a:t>Close valves</a:t>
            </a:r>
          </a:p>
          <a:p>
            <a:pPr marL="342900" lvl="1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800" dirty="0"/>
              <a:t>Stand up tipped over drum, tank, or barrel </a:t>
            </a:r>
          </a:p>
          <a:p>
            <a:pPr marL="342900" lvl="1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800" dirty="0"/>
              <a:t>Place absorbent materials </a:t>
            </a:r>
          </a:p>
          <a:p>
            <a:pPr marL="342900" lvl="1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800" dirty="0"/>
              <a:t>Re-route spill away from inlets or drains</a:t>
            </a:r>
          </a:p>
          <a:p>
            <a:pPr marL="342900" lvl="1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800" dirty="0"/>
              <a:t>Plug or patch hole in container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i="0" dirty="0" smtClean="0"/>
          </a:p>
          <a:p>
            <a:pPr lvl="1"/>
            <a:endParaRPr lang="en-US" i="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11091" r="8277" b="6431"/>
          <a:stretch/>
        </p:blipFill>
        <p:spPr>
          <a:xfrm>
            <a:off x="5846599" y="1479207"/>
            <a:ext cx="2920518" cy="239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99" y="3990817"/>
            <a:ext cx="2920518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2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57" y="1264056"/>
            <a:ext cx="8065143" cy="505582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Spill Response: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Small Spills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Large Spills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Major Spills</a:t>
            </a:r>
          </a:p>
          <a:p>
            <a:pPr marL="914400" lvl="2" indent="0">
              <a:buNone/>
            </a:pPr>
            <a:endParaRPr lang="en-US" i="0" dirty="0" smtClean="0"/>
          </a:p>
          <a:p>
            <a:pPr lvl="1"/>
            <a:endParaRPr lang="en-US" i="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7" y="3745998"/>
            <a:ext cx="7857366" cy="301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5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57" y="1461263"/>
            <a:ext cx="7728781" cy="487676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Small Spills</a:t>
            </a:r>
          </a:p>
          <a:p>
            <a:pPr marL="342900" lvl="1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800" dirty="0"/>
              <a:t>Generally less than 25 gallons </a:t>
            </a:r>
          </a:p>
          <a:p>
            <a:pPr marL="342900" lvl="1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800" dirty="0"/>
              <a:t>Occurred on an impervious surface</a:t>
            </a:r>
          </a:p>
          <a:p>
            <a:pPr marL="342900" lvl="1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800" dirty="0"/>
              <a:t>A known material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u="sng" dirty="0" smtClean="0"/>
              <a:t>Large Spills</a:t>
            </a:r>
            <a:endParaRPr lang="en-US" u="sng" dirty="0"/>
          </a:p>
          <a:p>
            <a:pPr marL="342900" lvl="1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800" dirty="0"/>
              <a:t>Generally more than 25 </a:t>
            </a:r>
            <a:br>
              <a:rPr lang="en-US" sz="2800" dirty="0"/>
            </a:br>
            <a:r>
              <a:rPr lang="en-US" sz="2800" dirty="0"/>
              <a:t>but less than 100 gallons</a:t>
            </a:r>
          </a:p>
          <a:p>
            <a:pPr marL="342900" lvl="1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800" dirty="0"/>
              <a:t>Occurred on soil or </a:t>
            </a:r>
            <a:br>
              <a:rPr lang="en-US" sz="2800" dirty="0"/>
            </a:br>
            <a:r>
              <a:rPr lang="en-US" sz="2800" dirty="0"/>
              <a:t>impervious surface</a:t>
            </a:r>
          </a:p>
          <a:p>
            <a:pPr marL="342900" lvl="1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800" dirty="0"/>
              <a:t>A known material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i="0" dirty="0" smtClean="0"/>
          </a:p>
          <a:p>
            <a:pPr lvl="1"/>
            <a:endParaRPr lang="en-US" i="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4"/>
          <a:stretch/>
        </p:blipFill>
        <p:spPr>
          <a:xfrm>
            <a:off x="5593497" y="3783106"/>
            <a:ext cx="3214141" cy="2452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57" y="1264056"/>
            <a:ext cx="7841025" cy="559394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Major Spills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Generally greater than 100 gallons 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Occurred on soil, into the storm sewer, or waterbody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An unknown material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i="0" dirty="0" smtClean="0"/>
          </a:p>
          <a:p>
            <a:pPr lvl="1"/>
            <a:endParaRPr lang="en-US" i="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4" r="9115" b="14215"/>
          <a:stretch/>
        </p:blipFill>
        <p:spPr>
          <a:xfrm>
            <a:off x="1078857" y="3505199"/>
            <a:ext cx="7131833" cy="312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2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8" y="1264055"/>
            <a:ext cx="4679578" cy="546851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Small Spill Response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Initiate response only if it can be done safely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Wear proper PPEs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Place absorbents on spilled material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Sweep up absorbents and spilled material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Dispose of material properly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Notify supervisor and District NPDES Coordinator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i="0" dirty="0" smtClean="0"/>
          </a:p>
          <a:p>
            <a:pPr lvl="1"/>
            <a:endParaRPr lang="en-US" i="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5" r="21481" b="17018"/>
          <a:stretch/>
        </p:blipFill>
        <p:spPr>
          <a:xfrm>
            <a:off x="5719482" y="2492188"/>
            <a:ext cx="3052296" cy="2476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175" y="1282016"/>
            <a:ext cx="6980413" cy="546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Large Spill Response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Follow response protocol</a:t>
            </a:r>
          </a:p>
          <a:p>
            <a:pPr marL="690563" lvl="2">
              <a:buFont typeface="Arial" panose="020B0604020202020204" pitchFamily="34" charset="0"/>
              <a:buChar char="•"/>
            </a:pPr>
            <a:r>
              <a:rPr lang="en-US" sz="2400" i="0" dirty="0" smtClean="0"/>
              <a:t>Contact DCIC</a:t>
            </a:r>
          </a:p>
          <a:p>
            <a:pPr marL="690563" lvl="2">
              <a:buFont typeface="Arial" panose="020B0604020202020204" pitchFamily="34" charset="0"/>
              <a:buChar char="•"/>
            </a:pPr>
            <a:r>
              <a:rPr lang="en-US" sz="2400" i="0" dirty="0" smtClean="0"/>
              <a:t>Contact District NPDES Coordinator</a:t>
            </a:r>
          </a:p>
          <a:p>
            <a:pPr marL="690563" lvl="2">
              <a:buFont typeface="Arial" panose="020B0604020202020204" pitchFamily="34" charset="0"/>
              <a:buChar char="•"/>
            </a:pPr>
            <a:r>
              <a:rPr lang="en-US" sz="2400" i="0" dirty="0" smtClean="0"/>
              <a:t>Contact State Warning Point system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sz="2600" dirty="0" smtClean="0"/>
              <a:t>Provide </a:t>
            </a:r>
            <a:r>
              <a:rPr lang="en-US" sz="2600" dirty="0"/>
              <a:t>spill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i="0" dirty="0" smtClean="0"/>
              <a:t>Identity of spilled material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i="0" dirty="0" smtClean="0"/>
              <a:t>Identify source of spilled material (if known)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i="0" dirty="0" smtClean="0"/>
              <a:t>Estimated volume of release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i="0" dirty="0" smtClean="0"/>
              <a:t>Location and access information where spill occurred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i="0" dirty="0" smtClean="0"/>
          </a:p>
          <a:p>
            <a:pPr lvl="1"/>
            <a:endParaRPr lang="en-US" i="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419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447"/>
            <a:ext cx="9144000" cy="878794"/>
          </a:xfrm>
        </p:spPr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970" y="1387507"/>
            <a:ext cx="45720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Background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Regulatory Basis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Target Audience and Focus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Training Format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Training Content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Spill Prevention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Spill Containment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Spill Reporting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 r="25759" b="11061"/>
          <a:stretch/>
        </p:blipFill>
        <p:spPr>
          <a:xfrm>
            <a:off x="439356" y="1387507"/>
            <a:ext cx="3663307" cy="455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1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58" y="1264055"/>
            <a:ext cx="3914484" cy="5468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Large Spill Response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Control or contain spill if able to do so in safe manner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 smtClean="0"/>
              <a:t>Dike spill with absorbent material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 smtClean="0"/>
              <a:t>Trench spill to direct away from inlets or waterbody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Secure area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Wait for spill </a:t>
            </a:r>
            <a:r>
              <a:rPr lang="en-US" sz="2600" dirty="0" smtClean="0"/>
              <a:t>response/ </a:t>
            </a:r>
            <a:r>
              <a:rPr lang="en-US" sz="2600" dirty="0"/>
              <a:t>clean up contractor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i="0" dirty="0" smtClean="0"/>
          </a:p>
          <a:p>
            <a:pPr lvl="1"/>
            <a:endParaRPr lang="en-US" i="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42" y="2590799"/>
            <a:ext cx="3795460" cy="237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1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57" y="1264055"/>
            <a:ext cx="8065143" cy="546851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u="sng" dirty="0" smtClean="0"/>
              <a:t>Major Spill Response</a:t>
            </a:r>
          </a:p>
          <a:p>
            <a:pPr marL="342900" lvl="1" indent="-342900">
              <a:spcBef>
                <a:spcPts val="600"/>
              </a:spcBef>
              <a:buFont typeface="Wingdings" charset="2"/>
              <a:buChar char="§"/>
            </a:pPr>
            <a:r>
              <a:rPr lang="en-US" sz="2600" dirty="0"/>
              <a:t>Follow response protocol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Contact DCIC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Contact District NPDES Coordinator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Contact State Warning </a:t>
            </a:r>
            <a:r>
              <a:rPr lang="en-US" dirty="0"/>
              <a:t>P</a:t>
            </a:r>
            <a:r>
              <a:rPr lang="en-US" dirty="0" smtClean="0"/>
              <a:t>oint</a:t>
            </a:r>
          </a:p>
          <a:p>
            <a:pPr marL="342900" lvl="1" indent="-342900">
              <a:spcBef>
                <a:spcPts val="600"/>
              </a:spcBef>
              <a:buFont typeface="Wingdings" charset="2"/>
              <a:buChar char="§"/>
            </a:pPr>
            <a:r>
              <a:rPr lang="en-US" sz="2600" dirty="0" smtClean="0"/>
              <a:t>Provide </a:t>
            </a:r>
            <a:r>
              <a:rPr lang="en-US" sz="2600" dirty="0"/>
              <a:t>spill information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Identity of spilled material (if known)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Identify spill source (if known)</a:t>
            </a:r>
            <a:endParaRPr lang="en-US" i="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0" dirty="0"/>
              <a:t>Estimated volume of release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0" dirty="0"/>
              <a:t>Location and access information where spill </a:t>
            </a:r>
            <a:r>
              <a:rPr lang="en-US" i="0" dirty="0" smtClean="0"/>
              <a:t>occurred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Name of receiving water(s)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0" dirty="0" smtClean="0"/>
              <a:t>Identify affected storm sewer inlets and pipe routes</a:t>
            </a:r>
            <a:endParaRPr lang="en-US" i="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i="0" dirty="0" smtClean="0"/>
          </a:p>
          <a:p>
            <a:pPr lvl="1"/>
            <a:endParaRPr lang="en-US" i="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315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57" y="1264055"/>
            <a:ext cx="8065143" cy="546851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Major Spill Response</a:t>
            </a:r>
          </a:p>
          <a:p>
            <a:pPr marL="342900" lvl="1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Secure area</a:t>
            </a:r>
          </a:p>
          <a:p>
            <a:pPr marL="342900" lvl="1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Stop machinery and remove vehicles in area</a:t>
            </a:r>
          </a:p>
          <a:p>
            <a:pPr marL="342900" lvl="1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600" dirty="0"/>
              <a:t>Wait for spill response / clean up contractor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i="0" dirty="0" smtClean="0"/>
          </a:p>
          <a:p>
            <a:pPr lvl="1"/>
            <a:endParaRPr lang="en-US" i="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/>
          <a:stretch/>
        </p:blipFill>
        <p:spPr>
          <a:xfrm>
            <a:off x="1890016" y="3478306"/>
            <a:ext cx="5363967" cy="318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8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58" y="1264055"/>
            <a:ext cx="7778272" cy="546851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Hierarchy of Importance</a:t>
            </a: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Safety First!! </a:t>
            </a:r>
            <a:br>
              <a:rPr lang="en-US" dirty="0" smtClean="0"/>
            </a:br>
            <a:r>
              <a:rPr lang="en-US" dirty="0" smtClean="0"/>
              <a:t>For you and others in area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Minimize exposure by isolating area</a:t>
            </a:r>
          </a:p>
          <a:p>
            <a:pPr marL="914400" lvl="1" indent="-223838">
              <a:spcBef>
                <a:spcPts val="1200"/>
              </a:spcBef>
            </a:pPr>
            <a:r>
              <a:rPr lang="en-US" dirty="0" smtClean="0"/>
              <a:t>Re-route pedestrian traffic, if applicable</a:t>
            </a:r>
          </a:p>
          <a:p>
            <a:pPr marL="914400" lvl="1" indent="-223838">
              <a:spcBef>
                <a:spcPts val="1200"/>
              </a:spcBef>
            </a:pPr>
            <a:r>
              <a:rPr lang="en-US" dirty="0" smtClean="0"/>
              <a:t>Set up cones or barricades around affected area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Minimize environmental impacts</a:t>
            </a:r>
          </a:p>
          <a:p>
            <a:pPr marL="914400" lvl="1" indent="-2238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Keep spilled material out of waters and storm sewers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Minimize clean up costs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i="0" dirty="0" smtClean="0"/>
          </a:p>
          <a:p>
            <a:pPr lvl="1"/>
            <a:endParaRPr lang="en-US" i="0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52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58" y="1642548"/>
            <a:ext cx="2353493" cy="2377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2919" y="4628644"/>
            <a:ext cx="259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Questions / Comments?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19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801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</a:t>
            </a:r>
            <a:r>
              <a:rPr lang="en-US" sz="2800" dirty="0" smtClean="0"/>
              <a:t>and </a:t>
            </a:r>
            <a:r>
              <a:rPr lang="en-US" sz="2800" dirty="0"/>
              <a:t>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57" y="1264056"/>
            <a:ext cx="7765738" cy="5055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Background: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Spill Prevention Control and Countermeasure (SPCC) Plans or other Contingency Plans at Maintenance Yards or Operations Facilities with high volume fuel and oil storage containers.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7" b="20555"/>
          <a:stretch/>
        </p:blipFill>
        <p:spPr>
          <a:xfrm>
            <a:off x="1874518" y="3950612"/>
            <a:ext cx="5435600" cy="246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5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1449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</a:t>
            </a:r>
            <a:r>
              <a:rPr lang="en-US" sz="2800" dirty="0" smtClean="0"/>
              <a:t>and </a:t>
            </a:r>
            <a:r>
              <a:rPr lang="en-US" sz="2800" dirty="0"/>
              <a:t>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57" y="1264056"/>
            <a:ext cx="7026923" cy="505582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Background: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FDOT maintenance staff and contractors use petroleum products and other chemicals in daily activities.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3106" r="7572" b="15192"/>
          <a:stretch/>
        </p:blipFill>
        <p:spPr>
          <a:xfrm>
            <a:off x="269422" y="3620973"/>
            <a:ext cx="4288780" cy="292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0" b="17234"/>
          <a:stretch/>
        </p:blipFill>
        <p:spPr>
          <a:xfrm>
            <a:off x="4891854" y="3620973"/>
            <a:ext cx="4023360" cy="292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1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801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</a:t>
            </a:r>
            <a:r>
              <a:rPr lang="en-US" sz="2800" dirty="0" smtClean="0"/>
              <a:t>and </a:t>
            </a:r>
            <a:r>
              <a:rPr lang="en-US" sz="2800" dirty="0"/>
              <a:t>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538" y="1515067"/>
            <a:ext cx="7026923" cy="5055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Regulatory Basis: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Part III.A.7(d) NPDES Phase I MS4 Permit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The permittee </a:t>
            </a:r>
            <a:r>
              <a:rPr lang="en-US" dirty="0"/>
              <a:t>shall continue to implement procedures to prevent, contain, and respond to spills that may discharge into the MS4</a:t>
            </a:r>
            <a:r>
              <a:rPr lang="en-US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The </a:t>
            </a:r>
            <a:r>
              <a:rPr lang="en-US" dirty="0"/>
              <a:t>training shall include how to prevent a spill, recognize and quickly assess the nature of a spill, contain a spill, and promptly report hazardous material and chemical spills to the appropriate authority. 	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610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508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</a:t>
            </a:r>
            <a:r>
              <a:rPr lang="en-US" sz="2800" dirty="0" smtClean="0"/>
              <a:t>and </a:t>
            </a:r>
            <a:r>
              <a:rPr lang="en-US" sz="2800" dirty="0"/>
              <a:t>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200" y="1443747"/>
            <a:ext cx="7026923" cy="472526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Target Audience and Focus: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FDOT field maintenance staff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FDOT maintenance contractors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Focus will be: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Non-roadway spills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Small spills at FDOT yards &amp; operations facilities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Spills that may occur in the field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12" y="1545469"/>
            <a:ext cx="2486691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56" y="1398526"/>
            <a:ext cx="7026923" cy="505582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u="sng" dirty="0" smtClean="0"/>
              <a:t>Training Format: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Similar to IDDE Training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Video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English and Spanish narration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Approximately 15 minutes in duration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Available via the web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Available as a CBT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835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and 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56" y="1613013"/>
            <a:ext cx="7026923" cy="5055824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u="sng" dirty="0" smtClean="0"/>
              <a:t>Training Content: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Spill Prevention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Spill Containment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Spill Response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0" r="14385"/>
          <a:stretch/>
        </p:blipFill>
        <p:spPr>
          <a:xfrm>
            <a:off x="5640149" y="1613013"/>
            <a:ext cx="2727016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1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433"/>
            <a:ext cx="9144000" cy="767255"/>
          </a:xfrm>
        </p:spPr>
        <p:txBody>
          <a:bodyPr>
            <a:noAutofit/>
          </a:bodyPr>
          <a:lstStyle/>
          <a:p>
            <a:r>
              <a:rPr lang="en-US" sz="2800" dirty="0"/>
              <a:t>Statewide Spill Prevention,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Containment</a:t>
            </a:r>
            <a:r>
              <a:rPr lang="en-US" sz="2800" dirty="0"/>
              <a:t>, </a:t>
            </a:r>
            <a:r>
              <a:rPr lang="en-US" sz="2800" dirty="0" smtClean="0"/>
              <a:t>and </a:t>
            </a:r>
            <a:r>
              <a:rPr lang="en-US" sz="2800" dirty="0"/>
              <a:t>Response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57" y="1264056"/>
            <a:ext cx="7748557" cy="50558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u="sng" dirty="0" smtClean="0"/>
              <a:t>Spill Prevention: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Observations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Report dangerous or unstable chemical storage or usage practices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Strong chemical odors, burning eyes, staining, and or dead vegetation or animals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Look for sharp objects along spray </a:t>
            </a:r>
            <a:br>
              <a:rPr lang="en-US" dirty="0" smtClean="0"/>
            </a:br>
            <a:r>
              <a:rPr lang="en-US" dirty="0" smtClean="0"/>
              <a:t>routes or travel corridors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Replace worn or corroded storage </a:t>
            </a:r>
            <a:br>
              <a:rPr lang="en-US" dirty="0" smtClean="0"/>
            </a:br>
            <a:r>
              <a:rPr lang="en-US" dirty="0" smtClean="0"/>
              <a:t>containers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79" y="4154864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8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2749</TotalTime>
  <Words>746</Words>
  <Application>Microsoft Office PowerPoint</Application>
  <PresentationFormat>On-screen Show (4:3)</PresentationFormat>
  <Paragraphs>314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1_Office Theme</vt:lpstr>
      <vt:lpstr>PowerPoint Presentation</vt:lpstr>
      <vt:lpstr>Presentation Overview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Statewide Spill Prevention,  Containment, and Response Training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Robert Potts</cp:lastModifiedBy>
  <cp:revision>292</cp:revision>
  <cp:lastPrinted>2016-03-01T20:22:07Z</cp:lastPrinted>
  <dcterms:created xsi:type="dcterms:W3CDTF">2010-04-12T23:12:02Z</dcterms:created>
  <dcterms:modified xsi:type="dcterms:W3CDTF">2017-05-15T18:33:19Z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