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62" r:id="rId4"/>
    <p:sldId id="273" r:id="rId5"/>
    <p:sldId id="257" r:id="rId6"/>
    <p:sldId id="266" r:id="rId7"/>
    <p:sldId id="268" r:id="rId8"/>
    <p:sldId id="263" r:id="rId9"/>
    <p:sldId id="275" r:id="rId10"/>
    <p:sldId id="267" r:id="rId11"/>
    <p:sldId id="274" r:id="rId12"/>
    <p:sldId id="264" r:id="rId13"/>
    <p:sldId id="269" r:id="rId14"/>
    <p:sldId id="270" r:id="rId15"/>
    <p:sldId id="271" r:id="rId16"/>
    <p:sldId id="272" r:id="rId17"/>
    <p:sldId id="26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toya-Villalta, Esther" initials="ME" lastIdx="1" clrIdx="0">
    <p:extLst>
      <p:ext uri="{19B8F6BF-5375-455C-9EA6-DF929625EA0E}">
        <p15:presenceInfo xmlns:p15="http://schemas.microsoft.com/office/powerpoint/2012/main" userId="S-1-5-21-549809720-80707101-1780572237-434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9413" autoAdjust="0"/>
  </p:normalViewPr>
  <p:slideViewPr>
    <p:cSldViewPr snapToGrid="0">
      <p:cViewPr varScale="1">
        <p:scale>
          <a:sx n="104" d="100"/>
          <a:sy n="104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2CA2F-B765-45A3-8DD7-B736870A5BFA}" type="datetimeFigureOut">
              <a:rPr lang="en-US" smtClean="0"/>
              <a:t>5/17/2017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1D1CA-2024-45F0-8D66-68C5525E89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786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Location 1</a:t>
            </a:r>
          </a:p>
          <a:p>
            <a:r>
              <a:rPr lang="en-US" dirty="0" smtClean="0"/>
              <a:t>Removing spall/loose concrete revealed corroded strands</a:t>
            </a:r>
          </a:p>
          <a:p>
            <a:r>
              <a:rPr lang="en-US" dirty="0" smtClean="0"/>
              <a:t>AASHTO Type II at end of beam</a:t>
            </a:r>
          </a:p>
          <a:p>
            <a:r>
              <a:rPr lang="en-US" dirty="0" smtClean="0"/>
              <a:t>3 strands</a:t>
            </a:r>
            <a:r>
              <a:rPr lang="en-US" baseline="0" dirty="0" smtClean="0"/>
              <a:t> corroded; 24 strands total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1D1CA-2024-45F0-8D66-68C5525E89F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407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Location 2</a:t>
            </a:r>
          </a:p>
          <a:p>
            <a:r>
              <a:rPr lang="en-US" dirty="0" smtClean="0"/>
              <a:t>Removing spall/loose concrete revealed corroded strands</a:t>
            </a:r>
          </a:p>
          <a:p>
            <a:r>
              <a:rPr lang="en-US" dirty="0" smtClean="0"/>
              <a:t>AASHTO Type II at end of beam</a:t>
            </a:r>
          </a:p>
          <a:p>
            <a:r>
              <a:rPr lang="en-US" dirty="0" smtClean="0"/>
              <a:t>3 strands</a:t>
            </a:r>
            <a:r>
              <a:rPr lang="en-US" baseline="0" dirty="0" smtClean="0"/>
              <a:t> corroded; 24 strands total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1D1CA-2024-45F0-8D66-68C5525E89F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833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Location 3</a:t>
            </a:r>
          </a:p>
          <a:p>
            <a:r>
              <a:rPr lang="en-US" dirty="0" smtClean="0"/>
              <a:t>Removing spall/loose concrete revealed corroded strands</a:t>
            </a:r>
          </a:p>
          <a:p>
            <a:r>
              <a:rPr lang="en-US" dirty="0" smtClean="0"/>
              <a:t>AASHTO Type II at end of beam</a:t>
            </a:r>
          </a:p>
          <a:p>
            <a:r>
              <a:rPr lang="en-US" dirty="0" smtClean="0"/>
              <a:t>2 strands</a:t>
            </a:r>
            <a:r>
              <a:rPr lang="en-US" baseline="0" dirty="0" smtClean="0"/>
              <a:t> corroded; 24 strands total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1D1CA-2024-45F0-8D66-68C5525E89F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345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CFRP installation</a:t>
            </a:r>
            <a:r>
              <a:rPr lang="en-US" baseline="0" dirty="0" smtClean="0"/>
              <a:t> process included:  Primer/</a:t>
            </a:r>
            <a:r>
              <a:rPr lang="en-US" baseline="0" dirty="0" err="1" smtClean="0"/>
              <a:t>saturant</a:t>
            </a:r>
            <a:r>
              <a:rPr lang="en-US" baseline="0" dirty="0" smtClean="0"/>
              <a:t> application (CFRP resin), CFRP application (wet lay-up), protective UV coating.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1D1CA-2024-45F0-8D66-68C5525E89F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9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Construction team included:  in-house crew,</a:t>
            </a:r>
            <a:r>
              <a:rPr lang="en-US" baseline="0" dirty="0" smtClean="0"/>
              <a:t> EOR on site during initial CFRP installation, safety personnel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1D1CA-2024-45F0-8D66-68C5525E89F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08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9922620" cy="3329581"/>
          </a:xfrm>
        </p:spPr>
        <p:txBody>
          <a:bodyPr/>
          <a:lstStyle/>
          <a:p>
            <a:r>
              <a:rPr lang="en-US" dirty="0" smtClean="0"/>
              <a:t>Girder  Strengthening using </a:t>
            </a:r>
            <a:r>
              <a:rPr lang="en-US" dirty="0" smtClean="0"/>
              <a:t>CFRP </a:t>
            </a:r>
            <a:r>
              <a:rPr lang="en-US" dirty="0" smtClean="0"/>
              <a:t>Wrap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SR-404 over Banana River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810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CFRP Repair Detail</a:t>
            </a:r>
            <a:r>
              <a:rPr lang="en-US" dirty="0"/>
              <a:t>	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735" y="1340779"/>
            <a:ext cx="8947150" cy="491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17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CFRP Repair Detail</a:t>
            </a:r>
            <a:r>
              <a:rPr lang="en-US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2" y="1853248"/>
            <a:ext cx="9498999" cy="161962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468" b="3383"/>
          <a:stretch/>
        </p:blipFill>
        <p:spPr>
          <a:xfrm>
            <a:off x="3781805" y="3556001"/>
            <a:ext cx="3133333" cy="316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96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Construction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Construction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Time: 1 week</a:t>
            </a:r>
          </a:p>
          <a:p>
            <a:pPr lvl="1"/>
            <a:r>
              <a:rPr lang="en-US" dirty="0" smtClean="0"/>
              <a:t>Cost: </a:t>
            </a:r>
            <a:r>
              <a:rPr lang="en-US" dirty="0"/>
              <a:t>$15,051</a:t>
            </a:r>
          </a:p>
          <a:p>
            <a:pPr lvl="2"/>
            <a:r>
              <a:rPr lang="en-US" dirty="0"/>
              <a:t>Including personnel and equipment</a:t>
            </a:r>
          </a:p>
          <a:p>
            <a:endParaRPr lang="en-US" dirty="0" smtClean="0"/>
          </a:p>
          <a:p>
            <a:r>
              <a:rPr lang="en-US" dirty="0" smtClean="0"/>
              <a:t>Construction was performed by in-house Heavy Bridge Crew</a:t>
            </a:r>
          </a:p>
          <a:p>
            <a:r>
              <a:rPr lang="en-US" dirty="0" smtClean="0"/>
              <a:t>Construction time: 5 days</a:t>
            </a:r>
          </a:p>
        </p:txBody>
      </p:sp>
    </p:spTree>
    <p:extLst>
      <p:ext uri="{BB962C8B-B14F-4D97-AF65-F5344CB8AC3E}">
        <p14:creationId xmlns:p14="http://schemas.microsoft.com/office/powerpoint/2010/main" val="2645814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905" y="226549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Construction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52" y="1025939"/>
            <a:ext cx="5757130" cy="43178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79" y="2295907"/>
            <a:ext cx="5776003" cy="433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89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68" y="312675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Construction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47" y="2304707"/>
            <a:ext cx="5678387" cy="4258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78" y="1012940"/>
            <a:ext cx="5678389" cy="425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54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49" y="665223"/>
            <a:ext cx="5734747" cy="43010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2" y="2205181"/>
            <a:ext cx="5772727" cy="432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43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664" y="2219991"/>
            <a:ext cx="5789702" cy="4342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2" y="265138"/>
            <a:ext cx="5601988" cy="420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67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20709"/>
          </a:xfrm>
        </p:spPr>
        <p:txBody>
          <a:bodyPr/>
          <a:lstStyle/>
          <a:p>
            <a:pPr algn="ctr"/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972" y="1245610"/>
            <a:ext cx="8946541" cy="4580155"/>
          </a:xfrm>
        </p:spPr>
        <p:txBody>
          <a:bodyPr>
            <a:normAutofit/>
          </a:bodyPr>
          <a:lstStyle/>
          <a:p>
            <a:r>
              <a:rPr lang="en-US" dirty="0" smtClean="0"/>
              <a:t>Time:</a:t>
            </a:r>
            <a:endParaRPr lang="en-US" dirty="0"/>
          </a:p>
          <a:p>
            <a:pPr lvl="1"/>
            <a:r>
              <a:rPr lang="en-US" dirty="0" smtClean="0"/>
              <a:t>Reduced by avoiding contract development.</a:t>
            </a:r>
            <a:endParaRPr lang="en-US" dirty="0"/>
          </a:p>
          <a:p>
            <a:r>
              <a:rPr lang="en-US" dirty="0" smtClean="0"/>
              <a:t>Life-Cycle: </a:t>
            </a:r>
          </a:p>
          <a:p>
            <a:pPr lvl="1"/>
            <a:r>
              <a:rPr lang="en-US" dirty="0" smtClean="0"/>
              <a:t>corrosion resistance. </a:t>
            </a:r>
            <a:endParaRPr lang="en-US" dirty="0"/>
          </a:p>
          <a:p>
            <a:r>
              <a:rPr lang="en-US" dirty="0" smtClean="0"/>
              <a:t>Economical Benefit</a:t>
            </a:r>
          </a:p>
          <a:p>
            <a:pPr lvl="1"/>
            <a:r>
              <a:rPr lang="en-US" dirty="0" smtClean="0"/>
              <a:t>Low installation cost </a:t>
            </a:r>
          </a:p>
          <a:p>
            <a:pPr lvl="1"/>
            <a:r>
              <a:rPr lang="en-US" dirty="0" smtClean="0"/>
              <a:t>Fast turn around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0883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Bridge Location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342" r="397"/>
          <a:stretch/>
        </p:blipFill>
        <p:spPr>
          <a:xfrm>
            <a:off x="1321652" y="1434830"/>
            <a:ext cx="9273743" cy="5173670"/>
          </a:xfrm>
        </p:spPr>
      </p:pic>
      <p:sp>
        <p:nvSpPr>
          <p:cNvPr id="3" name="5-Point Star 2"/>
          <p:cNvSpPr/>
          <p:nvPr/>
        </p:nvSpPr>
        <p:spPr>
          <a:xfrm>
            <a:off x="6179489" y="3633789"/>
            <a:ext cx="152256" cy="1487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999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Bridge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Parallel Bridges 700082 &amp; 700148</a:t>
            </a:r>
          </a:p>
          <a:p>
            <a:pPr lvl="1"/>
            <a:r>
              <a:rPr lang="en-US" dirty="0" smtClean="0"/>
              <a:t>Built in 1971</a:t>
            </a:r>
          </a:p>
          <a:p>
            <a:pPr lvl="1"/>
            <a:r>
              <a:rPr lang="en-US" dirty="0" smtClean="0"/>
              <a:t>Span Length 43-ft</a:t>
            </a:r>
          </a:p>
          <a:p>
            <a:pPr lvl="1"/>
            <a:r>
              <a:rPr lang="en-US" dirty="0" smtClean="0"/>
              <a:t>7 spans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725" y="2711344"/>
            <a:ext cx="7527748" cy="362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81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Repair Locations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859" y="1415328"/>
            <a:ext cx="10529032" cy="51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01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989" y="402017"/>
            <a:ext cx="9404723" cy="1400530"/>
          </a:xfrm>
        </p:spPr>
        <p:txBody>
          <a:bodyPr/>
          <a:lstStyle/>
          <a:p>
            <a:pPr algn="ctr"/>
            <a:r>
              <a:rPr lang="en-US" dirty="0" smtClean="0"/>
              <a:t>Issue discovered during bridge inspection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52" y="1792259"/>
            <a:ext cx="3626399" cy="2719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1154" y="6126819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Bridge # 700082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967" y="1796138"/>
            <a:ext cx="3916124" cy="271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1" y="1794364"/>
            <a:ext cx="3623592" cy="27176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2389" y="4512058"/>
            <a:ext cx="23452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2011</a:t>
            </a:r>
          </a:p>
          <a:p>
            <a:pPr algn="ctr"/>
            <a:r>
              <a:rPr lang="en-US" dirty="0" smtClean="0"/>
              <a:t>Minor cracks were documented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73821" y="4513512"/>
            <a:ext cx="16770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2013</a:t>
            </a:r>
          </a:p>
          <a:p>
            <a:pPr algn="ctr"/>
            <a:r>
              <a:rPr lang="en-US" dirty="0" smtClean="0"/>
              <a:t>In-place spall</a:t>
            </a:r>
          </a:p>
          <a:p>
            <a:pPr algn="ctr"/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8634065" y="4573453"/>
            <a:ext cx="25699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2015</a:t>
            </a:r>
          </a:p>
          <a:p>
            <a:pPr algn="ctr"/>
            <a:r>
              <a:rPr lang="en-US" dirty="0" smtClean="0"/>
              <a:t>In-place spall</a:t>
            </a:r>
          </a:p>
          <a:p>
            <a:pPr algn="ctr"/>
            <a:r>
              <a:rPr lang="en-US" dirty="0" smtClean="0"/>
              <a:t>Repair Design started</a:t>
            </a:r>
          </a:p>
        </p:txBody>
      </p:sp>
    </p:spTree>
    <p:extLst>
      <p:ext uri="{BB962C8B-B14F-4D97-AF65-F5344CB8AC3E}">
        <p14:creationId xmlns:p14="http://schemas.microsoft.com/office/powerpoint/2010/main" val="1255777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990" y="419766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Issue discovered during bridge inspection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01" y="1966694"/>
            <a:ext cx="3763859" cy="282289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7" y="1966693"/>
            <a:ext cx="3763859" cy="28228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3503" y="4789588"/>
            <a:ext cx="22669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2010</a:t>
            </a:r>
          </a:p>
          <a:p>
            <a:pPr algn="ctr"/>
            <a:r>
              <a:rPr lang="en-US" dirty="0" smtClean="0"/>
              <a:t>Spall was patched</a:t>
            </a:r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91" y="1966694"/>
            <a:ext cx="3763861" cy="2822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31154" y="6126819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Bridge # 700082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287090" y="4789588"/>
            <a:ext cx="33666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2015</a:t>
            </a:r>
          </a:p>
          <a:p>
            <a:pPr algn="ctr"/>
            <a:r>
              <a:rPr lang="en-US" dirty="0" smtClean="0"/>
              <a:t>Patch failed</a:t>
            </a:r>
          </a:p>
          <a:p>
            <a:pPr algn="ctr"/>
            <a:r>
              <a:rPr lang="en-US" dirty="0" smtClean="0"/>
              <a:t>Strand with 100% section loss</a:t>
            </a:r>
          </a:p>
        </p:txBody>
      </p:sp>
    </p:spTree>
    <p:extLst>
      <p:ext uri="{BB962C8B-B14F-4D97-AF65-F5344CB8AC3E}">
        <p14:creationId xmlns:p14="http://schemas.microsoft.com/office/powerpoint/2010/main" val="3602202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990" y="442918"/>
            <a:ext cx="9404723" cy="1400530"/>
          </a:xfrm>
        </p:spPr>
        <p:txBody>
          <a:bodyPr/>
          <a:lstStyle/>
          <a:p>
            <a:pPr algn="ctr"/>
            <a:r>
              <a:rPr lang="en-US" dirty="0"/>
              <a:t>Issue discovered during bridge inspection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751" y="1843448"/>
            <a:ext cx="4372314" cy="3276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584" y="1853249"/>
            <a:ext cx="4357816" cy="3266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1154" y="6126819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Bridge # 700148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19189" y="5119471"/>
            <a:ext cx="3236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2015</a:t>
            </a:r>
          </a:p>
          <a:p>
            <a:pPr algn="ctr"/>
            <a:r>
              <a:rPr lang="en-US" dirty="0" smtClean="0"/>
              <a:t>In-place spall documented</a:t>
            </a:r>
          </a:p>
        </p:txBody>
      </p:sp>
    </p:spTree>
    <p:extLst>
      <p:ext uri="{BB962C8B-B14F-4D97-AF65-F5344CB8AC3E}">
        <p14:creationId xmlns:p14="http://schemas.microsoft.com/office/powerpoint/2010/main" val="2814577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Repair Design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653872"/>
            <a:ext cx="8946541" cy="4594528"/>
          </a:xfrm>
        </p:spPr>
        <p:txBody>
          <a:bodyPr>
            <a:normAutofit/>
          </a:bodyPr>
          <a:lstStyle/>
          <a:p>
            <a:r>
              <a:rPr lang="en-US" dirty="0" smtClean="0"/>
              <a:t>CFRP was selected as the repair method 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Consultant developed repair plans</a:t>
            </a:r>
          </a:p>
          <a:p>
            <a:pPr lvl="1"/>
            <a:r>
              <a:rPr lang="en-US" dirty="0" smtClean="0"/>
              <a:t>Structure 700082, 3 strands at each location</a:t>
            </a:r>
          </a:p>
          <a:p>
            <a:pPr lvl="1"/>
            <a:r>
              <a:rPr lang="en-US" dirty="0" smtClean="0"/>
              <a:t>Structure 700148, </a:t>
            </a:r>
            <a:r>
              <a:rPr lang="en-US" dirty="0"/>
              <a:t>2</a:t>
            </a:r>
            <a:r>
              <a:rPr lang="en-US" dirty="0" smtClean="0"/>
              <a:t> strands</a:t>
            </a:r>
            <a:endParaRPr lang="en-US" dirty="0"/>
          </a:p>
          <a:p>
            <a:pPr lvl="1"/>
            <a:r>
              <a:rPr lang="en-US" dirty="0" smtClean="0"/>
              <a:t>Surface Preparation </a:t>
            </a:r>
            <a:r>
              <a:rPr lang="en-US" dirty="0"/>
              <a:t>Details</a:t>
            </a:r>
          </a:p>
          <a:p>
            <a:pPr lvl="1"/>
            <a:r>
              <a:rPr lang="en-US" dirty="0" smtClean="0"/>
              <a:t>CFRP Repair Details</a:t>
            </a:r>
          </a:p>
          <a:p>
            <a:pPr lvl="1"/>
            <a:r>
              <a:rPr lang="en-US" dirty="0"/>
              <a:t>Time: 2 months</a:t>
            </a:r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83" y="1696856"/>
            <a:ext cx="4185767" cy="271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14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Repair Design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930" y="1284417"/>
            <a:ext cx="6617034" cy="498707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Design Assumed Strands will not be repaired</a:t>
            </a:r>
          </a:p>
          <a:p>
            <a:r>
              <a:rPr lang="en-US" dirty="0" smtClean="0"/>
              <a:t>CFRP Designed to restore beam to original moment and shear capacity</a:t>
            </a:r>
          </a:p>
          <a:p>
            <a:r>
              <a:rPr lang="en-US" dirty="0" smtClean="0"/>
              <a:t>Load Rating Check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Procedure:</a:t>
            </a:r>
          </a:p>
          <a:p>
            <a:pPr lvl="1"/>
            <a:r>
              <a:rPr lang="en-US" sz="1900" dirty="0" smtClean="0"/>
              <a:t>Remove loose material</a:t>
            </a:r>
          </a:p>
          <a:p>
            <a:pPr lvl="1"/>
            <a:r>
              <a:rPr lang="en-US" sz="1900" dirty="0" smtClean="0"/>
              <a:t>Clean surface and steel</a:t>
            </a:r>
          </a:p>
          <a:p>
            <a:pPr lvl="1"/>
            <a:r>
              <a:rPr lang="en-US" sz="1900" dirty="0" smtClean="0"/>
              <a:t>Repair concrete</a:t>
            </a:r>
          </a:p>
          <a:p>
            <a:pPr lvl="1"/>
            <a:r>
              <a:rPr lang="en-US" sz="1900" dirty="0" smtClean="0"/>
              <a:t>CFRP installation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964" y="1659910"/>
            <a:ext cx="4185767" cy="2715092"/>
          </a:xfrm>
          <a:prstGeom prst="rect">
            <a:avLst/>
          </a:prstGeom>
        </p:spPr>
      </p:pic>
      <p:pic>
        <p:nvPicPr>
          <p:cNvPr id="1026" name="Picture 5" descr="image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30" y="2786019"/>
            <a:ext cx="59340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0308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886</TotalTime>
  <Words>322</Words>
  <Application>Microsoft Office PowerPoint</Application>
  <PresentationFormat>Widescreen</PresentationFormat>
  <Paragraphs>92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3</vt:lpstr>
      <vt:lpstr>Ion</vt:lpstr>
      <vt:lpstr>Girder  Strengthening using CFRP Wrap</vt:lpstr>
      <vt:lpstr>Bridge Location</vt:lpstr>
      <vt:lpstr>Bridge Information</vt:lpstr>
      <vt:lpstr>Repair Locations</vt:lpstr>
      <vt:lpstr>Issue discovered during bridge inspection </vt:lpstr>
      <vt:lpstr>Issue discovered during bridge inspection</vt:lpstr>
      <vt:lpstr>Issue discovered during bridge inspection</vt:lpstr>
      <vt:lpstr>Repair Design </vt:lpstr>
      <vt:lpstr>Repair Design </vt:lpstr>
      <vt:lpstr>CFRP Repair Detail </vt:lpstr>
      <vt:lpstr>CFRP Repair Detail </vt:lpstr>
      <vt:lpstr>Construction </vt:lpstr>
      <vt:lpstr>Construction</vt:lpstr>
      <vt:lpstr>Construction</vt:lpstr>
      <vt:lpstr>PowerPoint Presentation</vt:lpstr>
      <vt:lpstr>PowerPoint Presentation</vt:lpstr>
      <vt:lpstr>Benefits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Girder  Strengthening using CFPR Wrap</dc:title>
  <dc:creator>Montoya-Villalta, Esther</dc:creator>
  <cp:lastModifiedBy>Kestory, Ed</cp:lastModifiedBy>
  <cp:revision>61</cp:revision>
  <dcterms:created xsi:type="dcterms:W3CDTF">2016-10-04T17:22:13Z</dcterms:created>
  <dcterms:modified xsi:type="dcterms:W3CDTF">2017-05-17T12:30:42Z</dcterms:modified>
</cp:coreProperties>
</file>