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14"/>
  </p:notesMasterIdLst>
  <p:handoutMasterIdLst>
    <p:handoutMasterId r:id="rId15"/>
  </p:handoutMasterIdLst>
  <p:sldIdLst>
    <p:sldId id="298" r:id="rId2"/>
    <p:sldId id="1203" r:id="rId3"/>
    <p:sldId id="1204" r:id="rId4"/>
    <p:sldId id="1206" r:id="rId5"/>
    <p:sldId id="1205" r:id="rId6"/>
    <p:sldId id="1217" r:id="rId7"/>
    <p:sldId id="1218" r:id="rId8"/>
    <p:sldId id="1215" r:id="rId9"/>
    <p:sldId id="1216" r:id="rId10"/>
    <p:sldId id="1208" r:id="rId11"/>
    <p:sldId id="1207" r:id="rId12"/>
    <p:sldId id="1196" r:id="rId13"/>
  </p:sldIdLst>
  <p:sldSz cx="12192000" cy="6858000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E59"/>
    <a:srgbClr val="BC902C"/>
    <a:srgbClr val="9E8024"/>
    <a:srgbClr val="CFB98F"/>
    <a:srgbClr val="BB8D07"/>
    <a:srgbClr val="BB8D0A"/>
    <a:srgbClr val="DED7AB"/>
    <a:srgbClr val="036CA8"/>
    <a:srgbClr val="D7C193"/>
    <a:srgbClr val="BCD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6" autoAdjust="0"/>
    <p:restoredTop sz="87577" autoAdjust="0"/>
  </p:normalViewPr>
  <p:slideViewPr>
    <p:cSldViewPr showGuides="1">
      <p:cViewPr varScale="1">
        <p:scale>
          <a:sx n="99" d="100"/>
          <a:sy n="99" d="100"/>
        </p:scale>
        <p:origin x="99" y="65"/>
      </p:cViewPr>
      <p:guideLst>
        <p:guide orient="horz" pos="2160"/>
        <p:guide pos="3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>
        <p:scale>
          <a:sx n="84" d="100"/>
          <a:sy n="84" d="100"/>
        </p:scale>
        <p:origin x="2390" y="1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1" tIns="47065" rIns="94131" bIns="47065" numCol="1" anchor="t" anchorCtr="0" compatLnSpc="1">
            <a:prstTxWarp prst="textNoShape">
              <a:avLst/>
            </a:prstTxWarp>
          </a:bodyPr>
          <a:lstStyle>
            <a:lvl1pPr defTabSz="939925" eaLnBrk="1" hangingPunct="1">
              <a:defRPr sz="1300"/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87" y="5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1" tIns="47065" rIns="94131" bIns="47065" numCol="1" anchor="t" anchorCtr="0" compatLnSpc="1">
            <a:prstTxWarp prst="textNoShape">
              <a:avLst/>
            </a:prstTxWarp>
          </a:bodyPr>
          <a:lstStyle>
            <a:lvl1pPr algn="r" defTabSz="939925" eaLnBrk="1" hangingPunct="1">
              <a:defRPr sz="1300"/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732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1" tIns="47065" rIns="94131" bIns="47065" numCol="1" anchor="b" anchorCtr="0" compatLnSpc="1">
            <a:prstTxWarp prst="textNoShape">
              <a:avLst/>
            </a:prstTxWarp>
          </a:bodyPr>
          <a:lstStyle>
            <a:lvl1pPr defTabSz="939925" eaLnBrk="1" hangingPunct="1">
              <a:defRPr sz="1300"/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87" y="8918732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1" tIns="47065" rIns="94131" bIns="47065" numCol="1" anchor="b" anchorCtr="0" compatLnSpc="1">
            <a:prstTxWarp prst="textNoShape">
              <a:avLst/>
            </a:prstTxWarp>
          </a:bodyPr>
          <a:lstStyle>
            <a:lvl1pPr algn="r" defTabSz="939925" eaLnBrk="1" hangingPunct="1">
              <a:defRPr sz="1300"/>
            </a:lvl1pPr>
          </a:lstStyle>
          <a:p>
            <a:pPr>
              <a:defRPr/>
            </a:pPr>
            <a:fld id="{748283F5-AED6-4ACA-B31C-2358AD50D2B9}" type="slidenum">
              <a:rPr lang="en-US">
                <a:latin typeface="Calibri" pitchFamily="34" charset="0"/>
              </a:rPr>
              <a:pPr>
                <a:defRPr/>
              </a:pPr>
              <a:t>‹#›</a:t>
            </a:fld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18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8" rIns="93251" bIns="46628" numCol="1" anchor="t" anchorCtr="0" compatLnSpc="1">
            <a:prstTxWarp prst="textNoShape">
              <a:avLst/>
            </a:prstTxWarp>
          </a:bodyPr>
          <a:lstStyle>
            <a:lvl1pPr defTabSz="93357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87" y="5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8" rIns="93251" bIns="46628" numCol="1" anchor="t" anchorCtr="0" compatLnSpc="1">
            <a:prstTxWarp prst="textNoShape">
              <a:avLst/>
            </a:prstTxWarp>
          </a:bodyPr>
          <a:lstStyle>
            <a:lvl1pPr algn="r" defTabSz="93357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3863" y="704850"/>
            <a:ext cx="6262687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576" y="4458559"/>
            <a:ext cx="5681330" cy="422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8" rIns="93251" bIns="46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65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8732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8" rIns="93251" bIns="46628" numCol="1" anchor="b" anchorCtr="0" compatLnSpc="1">
            <a:prstTxWarp prst="textNoShape">
              <a:avLst/>
            </a:prstTxWarp>
          </a:bodyPr>
          <a:lstStyle>
            <a:lvl1pPr defTabSz="93357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5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87" y="8918732"/>
            <a:ext cx="3078065" cy="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8" rIns="93251" bIns="46628" numCol="1" anchor="b" anchorCtr="0" compatLnSpc="1">
            <a:prstTxWarp prst="textNoShape">
              <a:avLst/>
            </a:prstTxWarp>
          </a:bodyPr>
          <a:lstStyle>
            <a:lvl1pPr algn="r" defTabSz="93357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31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2898"/>
            <a:fld id="{59138576-F4D9-41FA-972D-81FE7F846AE9}" type="slidenum">
              <a:rPr lang="en-US" smtClean="0"/>
              <a:pPr defTabSz="932898"/>
              <a:t>1</a:t>
            </a:fld>
            <a:endParaRPr lang="en-US" dirty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62687" cy="35226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0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1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62687" cy="35226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0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6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62687" cy="35226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1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62687" cy="3522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9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9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6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FFC3B-F058-48F9-9784-DDA987614C0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6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0" y="2895600"/>
            <a:ext cx="12192000" cy="39624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68467" y="2971800"/>
            <a:ext cx="4684535" cy="3581400"/>
            <a:chOff x="152401" y="2819400"/>
            <a:chExt cx="4419599" cy="3378852"/>
          </a:xfrm>
        </p:grpSpPr>
        <p:pic>
          <p:nvPicPr>
            <p:cNvPr id="6" name="Picture 10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4800" y="2819400"/>
              <a:ext cx="4114800" cy="2533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401" y="5519338"/>
              <a:ext cx="4419599" cy="678914"/>
            </a:xfrm>
            <a:prstGeom prst="rect">
              <a:avLst/>
            </a:prstGeom>
          </p:spPr>
        </p:pic>
      </p:grpSp>
      <p:sp>
        <p:nvSpPr>
          <p:cNvPr id="23" name="Rectangle 2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4800" y="121388"/>
            <a:ext cx="6553200" cy="1631212"/>
          </a:xfrm>
        </p:spPr>
        <p:txBody>
          <a:bodyPr anchor="t" anchorCtr="0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310" y="0"/>
            <a:ext cx="9684639" cy="1219200"/>
          </a:xfrm>
        </p:spPr>
        <p:txBody>
          <a:bodyPr/>
          <a:lstStyle>
            <a:lvl1pPr>
              <a:defRPr sz="500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effectLst/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2000">
                <a:effectLst/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effectLst/>
                <a:latin typeface="Calibri" pitchFamily="34" charset="0"/>
              </a:defRPr>
            </a:lvl3pPr>
            <a:lvl4pPr>
              <a:defRPr>
                <a:effectLst/>
                <a:latin typeface="Calibri" pitchFamily="34" charset="0"/>
              </a:defRPr>
            </a:lvl4pPr>
            <a:lvl5pPr>
              <a:defRPr>
                <a:effectLst/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190751" y="1143000"/>
            <a:ext cx="9683751" cy="914400"/>
          </a:xfrm>
        </p:spPr>
        <p:txBody>
          <a:bodyPr/>
          <a:lstStyle>
            <a:lvl1pPr marL="0" indent="0">
              <a:buNone/>
              <a:defRPr sz="25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HEADING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0310" y="0"/>
            <a:ext cx="9684639" cy="1219200"/>
          </a:xfrm>
        </p:spPr>
        <p:txBody>
          <a:bodyPr/>
          <a:lstStyle>
            <a:lvl1pPr>
              <a:defRPr sz="500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90310" y="1143000"/>
            <a:ext cx="9686260" cy="5486400"/>
          </a:xfrm>
        </p:spPr>
        <p:txBody>
          <a:bodyPr/>
          <a:lstStyle>
            <a:lvl1pPr>
              <a:defRPr sz="2500">
                <a:effectLst/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2000">
                <a:effectLst/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effectLst/>
                <a:latin typeface="Calibri" pitchFamily="34" charset="0"/>
              </a:defRPr>
            </a:lvl3pPr>
            <a:lvl4pPr>
              <a:defRPr>
                <a:effectLst/>
                <a:latin typeface="Calibri" pitchFamily="34" charset="0"/>
              </a:defRPr>
            </a:lvl4pPr>
            <a:lvl5pPr>
              <a:defRPr>
                <a:effectLst/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309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  <a:effectLst/>
        </p:spPr>
        <p:txBody>
          <a:bodyPr anchor="t"/>
          <a:lstStyle>
            <a:lvl1pPr algn="l">
              <a:defRPr sz="4000" b="1" cap="small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7" y="138126"/>
            <a:ext cx="9791700" cy="846137"/>
          </a:xfrm>
        </p:spPr>
        <p:txBody>
          <a:bodyPr/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2693" y="2057400"/>
            <a:ext cx="11713633" cy="45720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7" y="138126"/>
            <a:ext cx="9791700" cy="846137"/>
          </a:xfrm>
        </p:spPr>
        <p:txBody>
          <a:bodyPr/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2693" y="2057400"/>
            <a:ext cx="11713633" cy="45720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9031" y="152400"/>
            <a:ext cx="96846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310" y="2057400"/>
            <a:ext cx="968626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775" y="0"/>
            <a:ext cx="1644647" cy="6858000"/>
          </a:xfrm>
          <a:prstGeom prst="rect">
            <a:avLst/>
          </a:prstGeom>
          <a:solidFill>
            <a:srgbClr val="CFB98F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90" y="152400"/>
            <a:ext cx="148521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 userDrawn="1"/>
        </p:nvSpPr>
        <p:spPr bwMode="auto">
          <a:xfrm>
            <a:off x="1646420" y="-1772"/>
            <a:ext cx="15062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17" r:id="rId2"/>
    <p:sldLayoutId id="2147484031" r:id="rId3"/>
    <p:sldLayoutId id="2147484018" r:id="rId4"/>
    <p:sldLayoutId id="2147484021" r:id="rId5"/>
    <p:sldLayoutId id="2147484022" r:id="rId6"/>
    <p:sldLayoutId id="2147484027" r:id="rId7"/>
    <p:sldLayoutId id="214748402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0" lang="en-US" sz="5000" b="0" i="0" u="none" strike="noStrike" kern="1200" cap="all" spc="0" normalizeH="0" baseline="0" dirty="0" smtClean="0">
          <a:ln w="0">
            <a:noFill/>
          </a:ln>
          <a:solidFill>
            <a:srgbClr val="CFB98F"/>
          </a:solidFill>
          <a:effectLst>
            <a:reflection blurRad="12700" stA="50000" endPos="50000" dist="5000" dir="5400000" sy="-100000" rotWithShape="0"/>
          </a:effectLst>
          <a:uLnTx/>
          <a:uFillTx/>
          <a:latin typeface="Franklin Gothic Heavy"/>
          <a:ea typeface="+mn-ea"/>
          <a:cs typeface="Franklin Gothic Heavy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5pPr>
      <a:lvl6pPr marL="457189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6pPr>
      <a:lvl7pPr marL="914377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7pPr>
      <a:lvl8pPr marL="1371566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8pPr>
      <a:lvl9pPr marL="1828754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7D9EA8"/>
          </a:solidFill>
          <a:latin typeface="Impact" pitchFamily="34" charset="0"/>
        </a:defRPr>
      </a:lvl9pPr>
    </p:titleStyle>
    <p:bodyStyle>
      <a:lvl1pPr marL="342891" indent="-342891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sz="2000">
          <a:solidFill>
            <a:schemeClr val="bg1">
              <a:lumMod val="50000"/>
            </a:schemeClr>
          </a:solidFill>
          <a:effectLst/>
          <a:latin typeface="Century Gothic" charset="0"/>
          <a:ea typeface="Century Gothic" charset="0"/>
          <a:cs typeface="Century Gothic" charset="0"/>
        </a:defRPr>
      </a:lvl1pPr>
      <a:lvl2pPr marL="914377" indent="-457189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Char char="–"/>
        <a:defRPr sz="1500">
          <a:solidFill>
            <a:srgbClr val="927E59"/>
          </a:solidFill>
          <a:effectLst/>
          <a:latin typeface="Century Gothic" charset="0"/>
          <a:ea typeface="Century Gothic" charset="0"/>
          <a:cs typeface="Century Gothic" charset="0"/>
        </a:defRPr>
      </a:lvl2pPr>
      <a:lvl3pPr marL="1257269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•"/>
        <a:defRPr sz="2200"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160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–"/>
        <a:defRPr sz="2000"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349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 sz="2000"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537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726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8914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103" indent="-228594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4800" y="609601"/>
            <a:ext cx="6553200" cy="1631212"/>
          </a:xfrm>
        </p:spPr>
        <p:txBody>
          <a:bodyPr/>
          <a:lstStyle/>
          <a:p>
            <a:r>
              <a:rPr lang="en-US" dirty="0"/>
              <a:t>Trial by fire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828800"/>
            <a:ext cx="1143000" cy="1143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04800" y="1838981"/>
            <a:ext cx="100584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4000" b="0">
                <a:solidFill>
                  <a:srgbClr val="CFB98F"/>
                </a:solidFill>
                <a:effectLst/>
                <a:latin typeface="Calibri" pitchFamily="34" charset="0"/>
                <a:ea typeface="Century Gothic" charset="0"/>
                <a:cs typeface="Century Gothic" charset="0"/>
              </a:defRPr>
            </a:lvl1pPr>
            <a:lvl2pPr marL="914400" indent="-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500">
                <a:solidFill>
                  <a:srgbClr val="927E59"/>
                </a:solidFill>
                <a:effectLst/>
                <a:latin typeface="Century Gothic" charset="0"/>
                <a:ea typeface="Century Gothic" charset="0"/>
                <a:cs typeface="Century Gothic" charset="0"/>
              </a:defRPr>
            </a:lvl2pPr>
            <a:lvl3pPr marL="12573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•"/>
              <a:defRPr sz="2200"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–"/>
              <a:defRPr sz="2000"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»"/>
              <a:defRPr sz="2000"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»"/>
              <a:defRPr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»"/>
              <a:defRPr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»"/>
              <a:defRPr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D9EA8"/>
              </a:buClr>
              <a:buChar char="»"/>
              <a:defRPr>
                <a:solidFill>
                  <a:srgbClr val="7D9E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r>
              <a:rPr lang="en-US" sz="3200" b="1" kern="0" dirty="0">
                <a:latin typeface="Century Gothic" charset="0"/>
              </a:rPr>
              <a:t>Picayune Strand Wildfire Response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4200" y="33528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209800"/>
            <a:ext cx="3652704" cy="2739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1447802"/>
            <a:ext cx="8991600" cy="805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buSzPct val="150000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Damage was limited to the turf and fence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3" y="76200"/>
            <a:ext cx="9684639" cy="12192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Keeping staff continuously alert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/>
              <a:t>Employees worked on a rotation schedule 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/>
              <a:t>Additional relief resources were brought in from other projects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Mother nature is unpredictable!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/>
              <a:t>Required preparation with multiple response options</a:t>
            </a:r>
          </a:p>
        </p:txBody>
      </p:sp>
    </p:spTree>
    <p:extLst>
      <p:ext uri="{BB962C8B-B14F-4D97-AF65-F5344CB8AC3E}">
        <p14:creationId xmlns:p14="http://schemas.microsoft.com/office/powerpoint/2010/main" val="17833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Ángel Alsasua | ¡DIARIO DE MI CAMBIO METODOLÓGICO!- &quot;Dos acciones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400"/>
            <a:ext cx="5410200" cy="270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3657600"/>
            <a:ext cx="7162800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Sharon Harris – FDOT District 1 Maintenance Administrator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Richard Fimbel – DBI Services Emergency/Incident Manager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0311" y="-38559"/>
            <a:ext cx="9684639" cy="1219200"/>
          </a:xfrm>
        </p:spPr>
        <p:txBody>
          <a:bodyPr/>
          <a:lstStyle/>
          <a:p>
            <a:r>
              <a:rPr lang="en-US" dirty="0"/>
              <a:t>Lay of the land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90308" y="1180641"/>
            <a:ext cx="9620692" cy="1600200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  <a:buSzPct val="150000"/>
              <a:buFont typeface="Century Gothic" panose="020B0502020202020204" pitchFamily="34" charset="0"/>
              <a:buChar char="•"/>
            </a:pPr>
            <a:r>
              <a:rPr lang="en-US" sz="2000" dirty="0"/>
              <a:t>DBI performs asset maintenance services for Districts 1 &amp; 4 that includes 236 centerline miles of I-75 </a:t>
            </a:r>
            <a:r>
              <a:rPr lang="en-US" sz="2000"/>
              <a:t>from Hillsborough </a:t>
            </a:r>
            <a:r>
              <a:rPr lang="en-US" sz="2000" dirty="0"/>
              <a:t>County to Broward County, to include roadway, roadside, structures, rest areas, recreational areas and weigh stations.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buFont typeface="Century Gothic" panose="020B0502020202020204" pitchFamily="34" charset="0"/>
              <a:buChar char="•"/>
            </a:pPr>
            <a:r>
              <a:rPr lang="en-US" sz="2000" dirty="0"/>
              <a:t>Picayune Strand State Forest is a 78,000-acre forest located in southwest Florida in western Collier County.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24614"/>
            <a:ext cx="5968954" cy="322157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858000" y="5486400"/>
            <a:ext cx="762000" cy="381000"/>
          </a:xfrm>
          <a:prstGeom prst="ellipse">
            <a:avLst/>
          </a:prstGeom>
          <a:solidFill>
            <a:srgbClr val="FF0000">
              <a:alpha val="2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7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0800" y="1447802"/>
            <a:ext cx="8991600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buSzPct val="150000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On Sunday March 5, parts of eastern Collier County were suffering from brush fires, and wind patterns forecasted the fires spreading to the Picayune Strand by mid-week. 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0990" t="26651" r="46153" b="43681"/>
          <a:stretch/>
        </p:blipFill>
        <p:spPr bwMode="auto">
          <a:xfrm>
            <a:off x="3657600" y="2819400"/>
            <a:ext cx="6476996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79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1828800"/>
            <a:ext cx="4419600" cy="396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Multiple detour and evacuation routes were planned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Coordination between nearby DBI projects to ensure resources were on hand – people, equipment, gas, food, water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Prepped for worst case scenario of a large scale evacuation 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Meetings with response team</a:t>
            </a:r>
          </a:p>
          <a:p>
            <a:pPr marL="285744" indent="-285744">
              <a:spcBef>
                <a:spcPts val="960"/>
              </a:spcBef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765546"/>
            <a:ext cx="4491037" cy="33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pic>
        <p:nvPicPr>
          <p:cNvPr id="6" name="Picture 5" descr="Ideeën, gedachten... beschouwend over onderwijs: Samenwerken werkt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35087"/>
            <a:ext cx="3733800" cy="3733800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5791200" y="838200"/>
            <a:ext cx="6179439" cy="48768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FDOT</a:t>
            </a: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DBI Services I-75 Project with additional resources from nearby DBI projects: </a:t>
            </a:r>
            <a:r>
              <a:rPr lang="en-US" sz="1800" dirty="0">
                <a:solidFill>
                  <a:srgbClr val="927E59"/>
                </a:solidFill>
                <a:latin typeface="Century Gothic" panose="020B0502020202020204" pitchFamily="34" charset="0"/>
              </a:rPr>
              <a:t>D1 Charlotte, City of Pembroke Pines, D6 Miami, D4 Belle Glade projects </a:t>
            </a:r>
            <a:endParaRPr lang="en-US" dirty="0">
              <a:solidFill>
                <a:srgbClr val="927E59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FHP</a:t>
            </a: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Division of Forestry</a:t>
            </a: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Fire/EMS Departments from various locations along the Southwest Coast</a:t>
            </a: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Collier County Sheriffs Office</a:t>
            </a: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Collier County Emergency Management Team</a:t>
            </a:r>
          </a:p>
          <a:p>
            <a:pPr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Federal Southern Regional Red</a:t>
            </a:r>
            <a:endParaRPr lang="en-US" sz="28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8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rush fire shuts down Interstate 75 in southwest Florid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600200"/>
            <a:ext cx="8238067" cy="4633913"/>
          </a:xfrm>
        </p:spPr>
      </p:pic>
      <p:sp>
        <p:nvSpPr>
          <p:cNvPr id="6" name="Rectangle 5"/>
          <p:cNvSpPr/>
          <p:nvPr/>
        </p:nvSpPr>
        <p:spPr>
          <a:xfrm>
            <a:off x="2971800" y="399871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60"/>
              </a:spcBef>
              <a:buClr>
                <a:schemeClr val="bg1">
                  <a:lumMod val="50000"/>
                </a:schemeClr>
              </a:buClr>
              <a:buSzPct val="150000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At 1:30 PM on Tuesday March 8, Florida Highway Patrol issued a full road closure of 25 miles of the I75 mainline from MM105 Golden Gate Parkway to MM80 State Road 29</a:t>
            </a:r>
          </a:p>
        </p:txBody>
      </p:sp>
    </p:spTree>
    <p:extLst>
      <p:ext uri="{BB962C8B-B14F-4D97-AF65-F5344CB8AC3E}">
        <p14:creationId xmlns:p14="http://schemas.microsoft.com/office/powerpoint/2010/main" val="27526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action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0" y="1676400"/>
            <a:ext cx="525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7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DBI’s Response Team was comprised of… </a:t>
            </a:r>
          </a:p>
          <a:p>
            <a:pPr marL="914377" lvl="1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927E59"/>
                </a:solidFill>
                <a:latin typeface="Century Gothic" charset="0"/>
              </a:rPr>
              <a:t>11 manned locations (Tech + Truck) on rotating shifts </a:t>
            </a:r>
          </a:p>
          <a:p>
            <a:pPr marL="914377" lvl="1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927E59"/>
                </a:solidFill>
                <a:latin typeface="Century Gothic" charset="0"/>
              </a:rPr>
              <a:t>Participation, oversight, and coordination of 6 Managers </a:t>
            </a:r>
          </a:p>
          <a:p>
            <a:pPr marL="914377" lvl="1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927E59"/>
                </a:solidFill>
                <a:latin typeface="Century Gothic" charset="0"/>
              </a:rPr>
              <a:t>4 tow-behind arrow boards </a:t>
            </a:r>
          </a:p>
          <a:p>
            <a:pPr marL="914377" lvl="1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927E59"/>
                </a:solidFill>
                <a:latin typeface="Century Gothic" charset="0"/>
              </a:rPr>
              <a:t>3 light plants </a:t>
            </a:r>
          </a:p>
          <a:p>
            <a:pPr marL="914377" lvl="1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927E59"/>
                </a:solidFill>
                <a:latin typeface="Century Gothic" charset="0"/>
              </a:rPr>
              <a:t>250 cones </a:t>
            </a:r>
          </a:p>
          <a:p>
            <a:pPr marL="914377" lvl="1" indent="-457189">
              <a:spcBef>
                <a:spcPct val="50000"/>
              </a:spcBef>
              <a:buClr>
                <a:srgbClr val="FFFFFF">
                  <a:lumMod val="50000"/>
                </a:srgb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927E59"/>
                </a:solidFill>
                <a:latin typeface="Century Gothic" charset="0"/>
              </a:rPr>
              <a:t>15 signs (not including 32 signs prepped for large scale evacuation)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04" b="20778"/>
          <a:stretch/>
        </p:blipFill>
        <p:spPr>
          <a:xfrm>
            <a:off x="7848600" y="2438400"/>
            <a:ext cx="3800895" cy="29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0" y="1295400"/>
            <a:ext cx="6716157" cy="51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309" y="1447800"/>
            <a:ext cx="9686260" cy="5181600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This 7,500-acre burn, reaching temperatures of 2,500 degrees Fahrenheit, threatened scores of homes south of Beck Boulevard and Alligator Alley and east of Collier Boulevard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Unfortunately, 4 rural homes were lost to the flames. 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Equipment onsite to battle and contain the fire included, but was not limited to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21 Fire Engines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21 Bulldozers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2 Helicopters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1 Fixed Wing Plane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3 Swamp Buggies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2 Brush Cutters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1500" dirty="0"/>
              <a:t>2 Water Tenders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The 25-mile closure re-opened 33 hours later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7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lass design template">
  <a:themeElements>
    <a:clrScheme name="Glass design templ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Glass design template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Glas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37670</TotalTime>
  <Words>433</Words>
  <Application>Microsoft Office PowerPoint</Application>
  <PresentationFormat>Widescreen</PresentationFormat>
  <Paragraphs>65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Franklin Gothic Heavy</vt:lpstr>
      <vt:lpstr>Impact</vt:lpstr>
      <vt:lpstr>Tahoma</vt:lpstr>
      <vt:lpstr>Wingdings</vt:lpstr>
      <vt:lpstr>Glass design template</vt:lpstr>
      <vt:lpstr>Trial by fire</vt:lpstr>
      <vt:lpstr>Lay of the land</vt:lpstr>
      <vt:lpstr>The fire</vt:lpstr>
      <vt:lpstr>Preparation</vt:lpstr>
      <vt:lpstr>The team</vt:lpstr>
      <vt:lpstr>PowerPoint Presentation</vt:lpstr>
      <vt:lpstr>Taking action </vt:lpstr>
      <vt:lpstr>detour</vt:lpstr>
      <vt:lpstr>containment</vt:lpstr>
      <vt:lpstr>damages</vt:lpstr>
      <vt:lpstr>challenges</vt:lpstr>
      <vt:lpstr>PowerPoint Presentation</vt:lpstr>
    </vt:vector>
  </TitlesOfParts>
  <Company>DeAngelo Brothers,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Employee Training</dc:title>
  <dc:creator>Jennifer Kistulentz</dc:creator>
  <cp:lastModifiedBy>Michelle Sheplan</cp:lastModifiedBy>
  <cp:revision>1288</cp:revision>
  <cp:lastPrinted>2017-05-23T10:57:42Z</cp:lastPrinted>
  <dcterms:created xsi:type="dcterms:W3CDTF">2005-08-12T13:20:22Z</dcterms:created>
  <dcterms:modified xsi:type="dcterms:W3CDTF">2017-05-23T12:39:49Z</dcterms:modified>
</cp:coreProperties>
</file>