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41"/>
  </p:notesMasterIdLst>
  <p:sldIdLst>
    <p:sldId id="256" r:id="rId2"/>
    <p:sldId id="258" r:id="rId3"/>
    <p:sldId id="262" r:id="rId4"/>
    <p:sldId id="279" r:id="rId5"/>
    <p:sldId id="280" r:id="rId6"/>
    <p:sldId id="266" r:id="rId7"/>
    <p:sldId id="257" r:id="rId8"/>
    <p:sldId id="264" r:id="rId9"/>
    <p:sldId id="314" r:id="rId10"/>
    <p:sldId id="285" r:id="rId11"/>
    <p:sldId id="282" r:id="rId12"/>
    <p:sldId id="269" r:id="rId13"/>
    <p:sldId id="270" r:id="rId14"/>
    <p:sldId id="286" r:id="rId15"/>
    <p:sldId id="273" r:id="rId16"/>
    <p:sldId id="290" r:id="rId17"/>
    <p:sldId id="291" r:id="rId18"/>
    <p:sldId id="294" r:id="rId19"/>
    <p:sldId id="311" r:id="rId20"/>
    <p:sldId id="292" r:id="rId21"/>
    <p:sldId id="301" r:id="rId22"/>
    <p:sldId id="295" r:id="rId23"/>
    <p:sldId id="306" r:id="rId24"/>
    <p:sldId id="312" r:id="rId25"/>
    <p:sldId id="297" r:id="rId26"/>
    <p:sldId id="299" r:id="rId27"/>
    <p:sldId id="300" r:id="rId28"/>
    <p:sldId id="302" r:id="rId29"/>
    <p:sldId id="275" r:id="rId30"/>
    <p:sldId id="303" r:id="rId31"/>
    <p:sldId id="305" r:id="rId32"/>
    <p:sldId id="307" r:id="rId33"/>
    <p:sldId id="304" r:id="rId34"/>
    <p:sldId id="298" r:id="rId35"/>
    <p:sldId id="309" r:id="rId36"/>
    <p:sldId id="310" r:id="rId37"/>
    <p:sldId id="313" r:id="rId38"/>
    <p:sldId id="308" r:id="rId39"/>
    <p:sldId id="27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00"/>
    <a:srgbClr val="00B050"/>
    <a:srgbClr val="FFC000"/>
    <a:srgbClr val="D92E2A"/>
    <a:srgbClr val="FF6600"/>
    <a:srgbClr val="CCFF99"/>
    <a:srgbClr val="F7FAFD"/>
    <a:srgbClr val="FFFF00"/>
    <a:srgbClr val="1C4384"/>
    <a:srgbClr val="B905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7" autoAdjust="0"/>
    <p:restoredTop sz="94660"/>
  </p:normalViewPr>
  <p:slideViewPr>
    <p:cSldViewPr snapToGrid="0">
      <p:cViewPr varScale="1">
        <p:scale>
          <a:sx n="81" d="100"/>
          <a:sy n="81" d="100"/>
        </p:scale>
        <p:origin x="192"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3AB4B9-D0D0-46B3-A6AD-0BC7E57B0F0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88782CD-496F-4D5B-9D7F-A59CCAF099F1}">
      <dgm:prSet phldrT="[Text]"/>
      <dgm:spPr>
        <a:solidFill>
          <a:srgbClr val="FFC000"/>
        </a:solidFill>
        <a:ln>
          <a:solidFill>
            <a:srgbClr val="FFC000"/>
          </a:solidFill>
        </a:ln>
      </dgm:spPr>
      <dgm:t>
        <a:bodyPr/>
        <a:lstStyle/>
        <a:p>
          <a:r>
            <a:rPr lang="en-US" dirty="0" smtClean="0"/>
            <a:t>Phase 2</a:t>
          </a:r>
          <a:endParaRPr lang="en-US" dirty="0"/>
        </a:p>
      </dgm:t>
    </dgm:pt>
    <dgm:pt modelId="{798749E7-8C73-463A-946F-BEC5CFFB0D5E}" type="parTrans" cxnId="{CBEA07D5-FA81-409E-9D44-5F4259E0490E}">
      <dgm:prSet/>
      <dgm:spPr/>
      <dgm:t>
        <a:bodyPr/>
        <a:lstStyle/>
        <a:p>
          <a:endParaRPr lang="en-US"/>
        </a:p>
      </dgm:t>
    </dgm:pt>
    <dgm:pt modelId="{4D0A0212-7D38-4233-AB1A-F46262E708C6}" type="sibTrans" cxnId="{CBEA07D5-FA81-409E-9D44-5F4259E0490E}">
      <dgm:prSet/>
      <dgm:spPr/>
      <dgm:t>
        <a:bodyPr/>
        <a:lstStyle/>
        <a:p>
          <a:endParaRPr lang="en-US"/>
        </a:p>
      </dgm:t>
    </dgm:pt>
    <dgm:pt modelId="{ED507B7F-3078-44EC-BBAD-2E2E85581F12}">
      <dgm:prSet phldrT="[Text]"/>
      <dgm:spPr>
        <a:solidFill>
          <a:srgbClr val="00B050"/>
        </a:solidFill>
        <a:ln>
          <a:solidFill>
            <a:srgbClr val="00B050"/>
          </a:solidFill>
        </a:ln>
      </dgm:spPr>
      <dgm:t>
        <a:bodyPr/>
        <a:lstStyle/>
        <a:p>
          <a:r>
            <a:rPr lang="en-US" dirty="0" smtClean="0"/>
            <a:t>Phase 3</a:t>
          </a:r>
          <a:endParaRPr lang="en-US" dirty="0"/>
        </a:p>
      </dgm:t>
    </dgm:pt>
    <dgm:pt modelId="{551EDCA8-14C5-4009-A041-38D575D7A76B}" type="parTrans" cxnId="{37F1348F-0CE8-4439-A72E-058BCA102ED4}">
      <dgm:prSet/>
      <dgm:spPr/>
      <dgm:t>
        <a:bodyPr/>
        <a:lstStyle/>
        <a:p>
          <a:endParaRPr lang="en-US"/>
        </a:p>
      </dgm:t>
    </dgm:pt>
    <dgm:pt modelId="{BF191612-84B0-4D4C-8425-CC2ACE7AD307}" type="sibTrans" cxnId="{37F1348F-0CE8-4439-A72E-058BCA102ED4}">
      <dgm:prSet/>
      <dgm:spPr/>
      <dgm:t>
        <a:bodyPr/>
        <a:lstStyle/>
        <a:p>
          <a:endParaRPr lang="en-US"/>
        </a:p>
      </dgm:t>
    </dgm:pt>
    <dgm:pt modelId="{95A2F5A3-D514-42A4-A725-01D9833C4156}">
      <dgm:prSet phldrT="[Text]"/>
      <dgm:spPr>
        <a:solidFill>
          <a:srgbClr val="D92E2A"/>
        </a:solidFill>
        <a:ln>
          <a:solidFill>
            <a:srgbClr val="D92E2A"/>
          </a:solidFill>
        </a:ln>
      </dgm:spPr>
      <dgm:t>
        <a:bodyPr/>
        <a:lstStyle/>
        <a:p>
          <a:r>
            <a:rPr lang="en-US" dirty="0" smtClean="0"/>
            <a:t>Phase 1</a:t>
          </a:r>
          <a:endParaRPr lang="en-US" dirty="0"/>
        </a:p>
      </dgm:t>
    </dgm:pt>
    <dgm:pt modelId="{F37E2957-6457-44DD-A805-2E44DF01CE73}" type="sibTrans" cxnId="{63B630D8-9A98-4003-A6C7-0BC625045B14}">
      <dgm:prSet/>
      <dgm:spPr/>
      <dgm:t>
        <a:bodyPr/>
        <a:lstStyle/>
        <a:p>
          <a:endParaRPr lang="en-US"/>
        </a:p>
      </dgm:t>
    </dgm:pt>
    <dgm:pt modelId="{88B5F2FC-442C-4558-B529-85097980CC13}" type="parTrans" cxnId="{63B630D8-9A98-4003-A6C7-0BC625045B14}">
      <dgm:prSet/>
      <dgm:spPr/>
      <dgm:t>
        <a:bodyPr/>
        <a:lstStyle/>
        <a:p>
          <a:endParaRPr lang="en-US"/>
        </a:p>
      </dgm:t>
    </dgm:pt>
    <dgm:pt modelId="{25706848-01A6-451B-B9AF-D2E3B498D47E}">
      <dgm:prSet/>
      <dgm:spPr>
        <a:solidFill>
          <a:schemeClr val="lt1">
            <a:hueOff val="0"/>
            <a:satOff val="0"/>
            <a:lumOff val="0"/>
          </a:schemeClr>
        </a:solidFill>
        <a:ln>
          <a:solidFill>
            <a:srgbClr val="D92E2A"/>
          </a:solidFill>
        </a:ln>
      </dgm:spPr>
      <dgm:t>
        <a:bodyPr/>
        <a:lstStyle/>
        <a:p>
          <a:endParaRPr lang="en-US" dirty="0"/>
        </a:p>
      </dgm:t>
    </dgm:pt>
    <dgm:pt modelId="{F23130D9-EDCA-4B23-90D4-9E7A753D8443}" type="parTrans" cxnId="{4EB2408F-970D-417E-B021-65931E4F76BA}">
      <dgm:prSet/>
      <dgm:spPr/>
      <dgm:t>
        <a:bodyPr/>
        <a:lstStyle/>
        <a:p>
          <a:endParaRPr lang="en-US"/>
        </a:p>
      </dgm:t>
    </dgm:pt>
    <dgm:pt modelId="{15C39A20-C33D-413F-A96A-0BD2271A3642}" type="sibTrans" cxnId="{4EB2408F-970D-417E-B021-65931E4F76BA}">
      <dgm:prSet/>
      <dgm:spPr/>
      <dgm:t>
        <a:bodyPr/>
        <a:lstStyle/>
        <a:p>
          <a:endParaRPr lang="en-US"/>
        </a:p>
      </dgm:t>
    </dgm:pt>
    <dgm:pt modelId="{A179C7EB-19FE-4FCD-B531-B07409CB47D5}" type="pres">
      <dgm:prSet presAssocID="{8F3AB4B9-D0D0-46B3-A6AD-0BC7E57B0F0B}" presName="linearFlow" presStyleCnt="0">
        <dgm:presLayoutVars>
          <dgm:dir/>
          <dgm:animLvl val="lvl"/>
          <dgm:resizeHandles val="exact"/>
        </dgm:presLayoutVars>
      </dgm:prSet>
      <dgm:spPr/>
      <dgm:t>
        <a:bodyPr/>
        <a:lstStyle/>
        <a:p>
          <a:endParaRPr lang="en-US"/>
        </a:p>
      </dgm:t>
    </dgm:pt>
    <dgm:pt modelId="{23224C32-5CF1-4137-B672-79F78C2321B9}" type="pres">
      <dgm:prSet presAssocID="{95A2F5A3-D514-42A4-A725-01D9833C4156}" presName="composite" presStyleCnt="0"/>
      <dgm:spPr/>
    </dgm:pt>
    <dgm:pt modelId="{CC86D20B-231F-44B3-8007-329738B4BEB9}" type="pres">
      <dgm:prSet presAssocID="{95A2F5A3-D514-42A4-A725-01D9833C4156}" presName="parentText" presStyleLbl="alignNode1" presStyleIdx="0" presStyleCnt="3">
        <dgm:presLayoutVars>
          <dgm:chMax val="1"/>
          <dgm:bulletEnabled val="1"/>
        </dgm:presLayoutVars>
      </dgm:prSet>
      <dgm:spPr/>
      <dgm:t>
        <a:bodyPr/>
        <a:lstStyle/>
        <a:p>
          <a:endParaRPr lang="en-US"/>
        </a:p>
      </dgm:t>
    </dgm:pt>
    <dgm:pt modelId="{6F5350EA-7804-4F7B-B1C1-2C7E8461B0DA}" type="pres">
      <dgm:prSet presAssocID="{95A2F5A3-D514-42A4-A725-01D9833C4156}" presName="descendantText" presStyleLbl="alignAcc1" presStyleIdx="0" presStyleCnt="3">
        <dgm:presLayoutVars>
          <dgm:bulletEnabled val="1"/>
        </dgm:presLayoutVars>
      </dgm:prSet>
      <dgm:spPr/>
      <dgm:t>
        <a:bodyPr/>
        <a:lstStyle/>
        <a:p>
          <a:endParaRPr lang="en-US"/>
        </a:p>
      </dgm:t>
    </dgm:pt>
    <dgm:pt modelId="{7437129B-8AE1-40F3-A881-B1759B2293A4}" type="pres">
      <dgm:prSet presAssocID="{F37E2957-6457-44DD-A805-2E44DF01CE73}" presName="sp" presStyleCnt="0"/>
      <dgm:spPr/>
    </dgm:pt>
    <dgm:pt modelId="{6AB423D3-67D2-4DBA-90BC-95494059952A}" type="pres">
      <dgm:prSet presAssocID="{188782CD-496F-4D5B-9D7F-A59CCAF099F1}" presName="composite" presStyleCnt="0"/>
      <dgm:spPr/>
    </dgm:pt>
    <dgm:pt modelId="{024119E0-631A-466E-A128-7C78A6AAE595}" type="pres">
      <dgm:prSet presAssocID="{188782CD-496F-4D5B-9D7F-A59CCAF099F1}" presName="parentText" presStyleLbl="alignNode1" presStyleIdx="1" presStyleCnt="3">
        <dgm:presLayoutVars>
          <dgm:chMax val="1"/>
          <dgm:bulletEnabled val="1"/>
        </dgm:presLayoutVars>
      </dgm:prSet>
      <dgm:spPr/>
      <dgm:t>
        <a:bodyPr/>
        <a:lstStyle/>
        <a:p>
          <a:endParaRPr lang="en-US"/>
        </a:p>
      </dgm:t>
    </dgm:pt>
    <dgm:pt modelId="{2D894AEF-4128-4209-B8D9-228CB9D111BA}" type="pres">
      <dgm:prSet presAssocID="{188782CD-496F-4D5B-9D7F-A59CCAF099F1}" presName="descendantText" presStyleLbl="alignAcc1" presStyleIdx="1" presStyleCnt="3">
        <dgm:presLayoutVars>
          <dgm:bulletEnabled val="1"/>
        </dgm:presLayoutVars>
      </dgm:prSet>
      <dgm:spPr>
        <a:ln>
          <a:solidFill>
            <a:srgbClr val="FFC000"/>
          </a:solidFill>
        </a:ln>
      </dgm:spPr>
      <dgm:t>
        <a:bodyPr/>
        <a:lstStyle/>
        <a:p>
          <a:endParaRPr lang="en-US"/>
        </a:p>
      </dgm:t>
    </dgm:pt>
    <dgm:pt modelId="{908BE023-4A1E-48E5-81C6-9AC022E9E557}" type="pres">
      <dgm:prSet presAssocID="{4D0A0212-7D38-4233-AB1A-F46262E708C6}" presName="sp" presStyleCnt="0"/>
      <dgm:spPr/>
    </dgm:pt>
    <dgm:pt modelId="{E4AF13CA-31E7-4B54-A6A7-8379DB8B08B3}" type="pres">
      <dgm:prSet presAssocID="{ED507B7F-3078-44EC-BBAD-2E2E85581F12}" presName="composite" presStyleCnt="0"/>
      <dgm:spPr/>
    </dgm:pt>
    <dgm:pt modelId="{5E040F91-8FF5-4520-B472-B0254F472809}" type="pres">
      <dgm:prSet presAssocID="{ED507B7F-3078-44EC-BBAD-2E2E85581F12}" presName="parentText" presStyleLbl="alignNode1" presStyleIdx="2" presStyleCnt="3">
        <dgm:presLayoutVars>
          <dgm:chMax val="1"/>
          <dgm:bulletEnabled val="1"/>
        </dgm:presLayoutVars>
      </dgm:prSet>
      <dgm:spPr/>
      <dgm:t>
        <a:bodyPr/>
        <a:lstStyle/>
        <a:p>
          <a:endParaRPr lang="en-US"/>
        </a:p>
      </dgm:t>
    </dgm:pt>
    <dgm:pt modelId="{52221082-BAA1-45F8-AB25-C4D0E5229A58}" type="pres">
      <dgm:prSet presAssocID="{ED507B7F-3078-44EC-BBAD-2E2E85581F12}" presName="descendantText" presStyleLbl="alignAcc1" presStyleIdx="2" presStyleCnt="3">
        <dgm:presLayoutVars>
          <dgm:bulletEnabled val="1"/>
        </dgm:presLayoutVars>
      </dgm:prSet>
      <dgm:spPr>
        <a:ln>
          <a:solidFill>
            <a:srgbClr val="00B050"/>
          </a:solidFill>
        </a:ln>
      </dgm:spPr>
      <dgm:t>
        <a:bodyPr/>
        <a:lstStyle/>
        <a:p>
          <a:endParaRPr lang="en-US"/>
        </a:p>
      </dgm:t>
    </dgm:pt>
  </dgm:ptLst>
  <dgm:cxnLst>
    <dgm:cxn modelId="{37F1348F-0CE8-4439-A72E-058BCA102ED4}" srcId="{8F3AB4B9-D0D0-46B3-A6AD-0BC7E57B0F0B}" destId="{ED507B7F-3078-44EC-BBAD-2E2E85581F12}" srcOrd="2" destOrd="0" parTransId="{551EDCA8-14C5-4009-A041-38D575D7A76B}" sibTransId="{BF191612-84B0-4D4C-8425-CC2ACE7AD307}"/>
    <dgm:cxn modelId="{DAF5D7DA-DD8A-4964-AD9E-D8D4A7D95A79}" type="presOf" srcId="{25706848-01A6-451B-B9AF-D2E3B498D47E}" destId="{6F5350EA-7804-4F7B-B1C1-2C7E8461B0DA}" srcOrd="0" destOrd="0" presId="urn:microsoft.com/office/officeart/2005/8/layout/chevron2"/>
    <dgm:cxn modelId="{63B630D8-9A98-4003-A6C7-0BC625045B14}" srcId="{8F3AB4B9-D0D0-46B3-A6AD-0BC7E57B0F0B}" destId="{95A2F5A3-D514-42A4-A725-01D9833C4156}" srcOrd="0" destOrd="0" parTransId="{88B5F2FC-442C-4558-B529-85097980CC13}" sibTransId="{F37E2957-6457-44DD-A805-2E44DF01CE73}"/>
    <dgm:cxn modelId="{4EB2408F-970D-417E-B021-65931E4F76BA}" srcId="{95A2F5A3-D514-42A4-A725-01D9833C4156}" destId="{25706848-01A6-451B-B9AF-D2E3B498D47E}" srcOrd="0" destOrd="0" parTransId="{F23130D9-EDCA-4B23-90D4-9E7A753D8443}" sibTransId="{15C39A20-C33D-413F-A96A-0BD2271A3642}"/>
    <dgm:cxn modelId="{61537E73-C158-4BAB-9659-74DDBAD615E8}" type="presOf" srcId="{8F3AB4B9-D0D0-46B3-A6AD-0BC7E57B0F0B}" destId="{A179C7EB-19FE-4FCD-B531-B07409CB47D5}" srcOrd="0" destOrd="0" presId="urn:microsoft.com/office/officeart/2005/8/layout/chevron2"/>
    <dgm:cxn modelId="{1E0F811F-6ABF-4E7E-A1A1-9750F557345E}" type="presOf" srcId="{95A2F5A3-D514-42A4-A725-01D9833C4156}" destId="{CC86D20B-231F-44B3-8007-329738B4BEB9}" srcOrd="0" destOrd="0" presId="urn:microsoft.com/office/officeart/2005/8/layout/chevron2"/>
    <dgm:cxn modelId="{CBEA07D5-FA81-409E-9D44-5F4259E0490E}" srcId="{8F3AB4B9-D0D0-46B3-A6AD-0BC7E57B0F0B}" destId="{188782CD-496F-4D5B-9D7F-A59CCAF099F1}" srcOrd="1" destOrd="0" parTransId="{798749E7-8C73-463A-946F-BEC5CFFB0D5E}" sibTransId="{4D0A0212-7D38-4233-AB1A-F46262E708C6}"/>
    <dgm:cxn modelId="{D64957F8-E423-4BAC-A29B-41F06581536C}" type="presOf" srcId="{188782CD-496F-4D5B-9D7F-A59CCAF099F1}" destId="{024119E0-631A-466E-A128-7C78A6AAE595}" srcOrd="0" destOrd="0" presId="urn:microsoft.com/office/officeart/2005/8/layout/chevron2"/>
    <dgm:cxn modelId="{92D01B4D-A8F2-4200-8776-D8558F8F66FD}" type="presOf" srcId="{ED507B7F-3078-44EC-BBAD-2E2E85581F12}" destId="{5E040F91-8FF5-4520-B472-B0254F472809}" srcOrd="0" destOrd="0" presId="urn:microsoft.com/office/officeart/2005/8/layout/chevron2"/>
    <dgm:cxn modelId="{F6E0DFD1-92E1-4DDE-8567-C38B93F94176}" type="presParOf" srcId="{A179C7EB-19FE-4FCD-B531-B07409CB47D5}" destId="{23224C32-5CF1-4137-B672-79F78C2321B9}" srcOrd="0" destOrd="0" presId="urn:microsoft.com/office/officeart/2005/8/layout/chevron2"/>
    <dgm:cxn modelId="{1BCAB3C8-A7DE-4551-B513-D48AAED7CF8E}" type="presParOf" srcId="{23224C32-5CF1-4137-B672-79F78C2321B9}" destId="{CC86D20B-231F-44B3-8007-329738B4BEB9}" srcOrd="0" destOrd="0" presId="urn:microsoft.com/office/officeart/2005/8/layout/chevron2"/>
    <dgm:cxn modelId="{9A346E0F-97E7-4562-BB47-A52AD0C98338}" type="presParOf" srcId="{23224C32-5CF1-4137-B672-79F78C2321B9}" destId="{6F5350EA-7804-4F7B-B1C1-2C7E8461B0DA}" srcOrd="1" destOrd="0" presId="urn:microsoft.com/office/officeart/2005/8/layout/chevron2"/>
    <dgm:cxn modelId="{1AAA49C4-35A2-4A8C-8016-E484C1937180}" type="presParOf" srcId="{A179C7EB-19FE-4FCD-B531-B07409CB47D5}" destId="{7437129B-8AE1-40F3-A881-B1759B2293A4}" srcOrd="1" destOrd="0" presId="urn:microsoft.com/office/officeart/2005/8/layout/chevron2"/>
    <dgm:cxn modelId="{F91698A2-5173-4002-8767-617E26F683F6}" type="presParOf" srcId="{A179C7EB-19FE-4FCD-B531-B07409CB47D5}" destId="{6AB423D3-67D2-4DBA-90BC-95494059952A}" srcOrd="2" destOrd="0" presId="urn:microsoft.com/office/officeart/2005/8/layout/chevron2"/>
    <dgm:cxn modelId="{33CE4DCF-87EB-4086-940B-ABE3EE601724}" type="presParOf" srcId="{6AB423D3-67D2-4DBA-90BC-95494059952A}" destId="{024119E0-631A-466E-A128-7C78A6AAE595}" srcOrd="0" destOrd="0" presId="urn:microsoft.com/office/officeart/2005/8/layout/chevron2"/>
    <dgm:cxn modelId="{B8F8E3B4-7337-401C-9756-B35EA656C2AE}" type="presParOf" srcId="{6AB423D3-67D2-4DBA-90BC-95494059952A}" destId="{2D894AEF-4128-4209-B8D9-228CB9D111BA}" srcOrd="1" destOrd="0" presId="urn:microsoft.com/office/officeart/2005/8/layout/chevron2"/>
    <dgm:cxn modelId="{BA7BAC82-63ED-42AA-800A-2098BD1D3B06}" type="presParOf" srcId="{A179C7EB-19FE-4FCD-B531-B07409CB47D5}" destId="{908BE023-4A1E-48E5-81C6-9AC022E9E557}" srcOrd="3" destOrd="0" presId="urn:microsoft.com/office/officeart/2005/8/layout/chevron2"/>
    <dgm:cxn modelId="{618CB212-CED3-47D8-9361-081A8767291E}" type="presParOf" srcId="{A179C7EB-19FE-4FCD-B531-B07409CB47D5}" destId="{E4AF13CA-31E7-4B54-A6A7-8379DB8B08B3}" srcOrd="4" destOrd="0" presId="urn:microsoft.com/office/officeart/2005/8/layout/chevron2"/>
    <dgm:cxn modelId="{A5799C3F-6590-486F-BEBB-3AFCCD22AB08}" type="presParOf" srcId="{E4AF13CA-31E7-4B54-A6A7-8379DB8B08B3}" destId="{5E040F91-8FF5-4520-B472-B0254F472809}" srcOrd="0" destOrd="0" presId="urn:microsoft.com/office/officeart/2005/8/layout/chevron2"/>
    <dgm:cxn modelId="{F3A98057-B49B-4E40-9AF5-5F096E92F790}" type="presParOf" srcId="{E4AF13CA-31E7-4B54-A6A7-8379DB8B08B3}" destId="{52221082-BAA1-45F8-AB25-C4D0E5229A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3AB4B9-D0D0-46B3-A6AD-0BC7E57B0F0B}"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88782CD-496F-4D5B-9D7F-A59CCAF099F1}">
      <dgm:prSet phldrT="[Text]"/>
      <dgm:spPr>
        <a:solidFill>
          <a:srgbClr val="FFC000"/>
        </a:solidFill>
        <a:ln>
          <a:solidFill>
            <a:srgbClr val="FFC000"/>
          </a:solidFill>
        </a:ln>
      </dgm:spPr>
      <dgm:t>
        <a:bodyPr/>
        <a:lstStyle/>
        <a:p>
          <a:r>
            <a:rPr lang="en-US" dirty="0" smtClean="0"/>
            <a:t>Phase 2</a:t>
          </a:r>
          <a:endParaRPr lang="en-US" dirty="0"/>
        </a:p>
      </dgm:t>
    </dgm:pt>
    <dgm:pt modelId="{798749E7-8C73-463A-946F-BEC5CFFB0D5E}" type="parTrans" cxnId="{CBEA07D5-FA81-409E-9D44-5F4259E0490E}">
      <dgm:prSet/>
      <dgm:spPr/>
      <dgm:t>
        <a:bodyPr/>
        <a:lstStyle/>
        <a:p>
          <a:endParaRPr lang="en-US"/>
        </a:p>
      </dgm:t>
    </dgm:pt>
    <dgm:pt modelId="{4D0A0212-7D38-4233-AB1A-F46262E708C6}" type="sibTrans" cxnId="{CBEA07D5-FA81-409E-9D44-5F4259E0490E}">
      <dgm:prSet/>
      <dgm:spPr/>
      <dgm:t>
        <a:bodyPr/>
        <a:lstStyle/>
        <a:p>
          <a:endParaRPr lang="en-US"/>
        </a:p>
      </dgm:t>
    </dgm:pt>
    <dgm:pt modelId="{ED507B7F-3078-44EC-BBAD-2E2E85581F12}">
      <dgm:prSet phldrT="[Text]"/>
      <dgm:spPr>
        <a:solidFill>
          <a:srgbClr val="00B050"/>
        </a:solidFill>
        <a:ln>
          <a:solidFill>
            <a:srgbClr val="00B050"/>
          </a:solidFill>
        </a:ln>
      </dgm:spPr>
      <dgm:t>
        <a:bodyPr/>
        <a:lstStyle/>
        <a:p>
          <a:r>
            <a:rPr lang="en-US" dirty="0" smtClean="0"/>
            <a:t>Phase 3</a:t>
          </a:r>
          <a:endParaRPr lang="en-US" dirty="0"/>
        </a:p>
      </dgm:t>
    </dgm:pt>
    <dgm:pt modelId="{551EDCA8-14C5-4009-A041-38D575D7A76B}" type="parTrans" cxnId="{37F1348F-0CE8-4439-A72E-058BCA102ED4}">
      <dgm:prSet/>
      <dgm:spPr/>
      <dgm:t>
        <a:bodyPr/>
        <a:lstStyle/>
        <a:p>
          <a:endParaRPr lang="en-US"/>
        </a:p>
      </dgm:t>
    </dgm:pt>
    <dgm:pt modelId="{BF191612-84B0-4D4C-8425-CC2ACE7AD307}" type="sibTrans" cxnId="{37F1348F-0CE8-4439-A72E-058BCA102ED4}">
      <dgm:prSet/>
      <dgm:spPr/>
      <dgm:t>
        <a:bodyPr/>
        <a:lstStyle/>
        <a:p>
          <a:endParaRPr lang="en-US"/>
        </a:p>
      </dgm:t>
    </dgm:pt>
    <dgm:pt modelId="{95A2F5A3-D514-42A4-A725-01D9833C4156}">
      <dgm:prSet phldrT="[Text]"/>
      <dgm:spPr>
        <a:solidFill>
          <a:srgbClr val="D92E2A"/>
        </a:solidFill>
        <a:ln>
          <a:solidFill>
            <a:srgbClr val="D92E2A"/>
          </a:solidFill>
        </a:ln>
      </dgm:spPr>
      <dgm:t>
        <a:bodyPr/>
        <a:lstStyle/>
        <a:p>
          <a:r>
            <a:rPr lang="en-US" dirty="0" smtClean="0"/>
            <a:t>Phase 1</a:t>
          </a:r>
          <a:endParaRPr lang="en-US" dirty="0"/>
        </a:p>
      </dgm:t>
    </dgm:pt>
    <dgm:pt modelId="{F37E2957-6457-44DD-A805-2E44DF01CE73}" type="sibTrans" cxnId="{63B630D8-9A98-4003-A6C7-0BC625045B14}">
      <dgm:prSet/>
      <dgm:spPr/>
      <dgm:t>
        <a:bodyPr/>
        <a:lstStyle/>
        <a:p>
          <a:endParaRPr lang="en-US"/>
        </a:p>
      </dgm:t>
    </dgm:pt>
    <dgm:pt modelId="{88B5F2FC-442C-4558-B529-85097980CC13}" type="parTrans" cxnId="{63B630D8-9A98-4003-A6C7-0BC625045B14}">
      <dgm:prSet/>
      <dgm:spPr/>
      <dgm:t>
        <a:bodyPr/>
        <a:lstStyle/>
        <a:p>
          <a:endParaRPr lang="en-US"/>
        </a:p>
      </dgm:t>
    </dgm:pt>
    <dgm:pt modelId="{25706848-01A6-451B-B9AF-D2E3B498D47E}">
      <dgm:prSet/>
      <dgm:spPr>
        <a:solidFill>
          <a:schemeClr val="lt1">
            <a:hueOff val="0"/>
            <a:satOff val="0"/>
            <a:lumOff val="0"/>
          </a:schemeClr>
        </a:solidFill>
        <a:ln>
          <a:solidFill>
            <a:srgbClr val="D92E2A"/>
          </a:solidFill>
        </a:ln>
      </dgm:spPr>
      <dgm:t>
        <a:bodyPr/>
        <a:lstStyle/>
        <a:p>
          <a:endParaRPr lang="en-US" dirty="0"/>
        </a:p>
      </dgm:t>
    </dgm:pt>
    <dgm:pt modelId="{F23130D9-EDCA-4B23-90D4-9E7A753D8443}" type="parTrans" cxnId="{4EB2408F-970D-417E-B021-65931E4F76BA}">
      <dgm:prSet/>
      <dgm:spPr/>
      <dgm:t>
        <a:bodyPr/>
        <a:lstStyle/>
        <a:p>
          <a:endParaRPr lang="en-US"/>
        </a:p>
      </dgm:t>
    </dgm:pt>
    <dgm:pt modelId="{15C39A20-C33D-413F-A96A-0BD2271A3642}" type="sibTrans" cxnId="{4EB2408F-970D-417E-B021-65931E4F76BA}">
      <dgm:prSet/>
      <dgm:spPr/>
      <dgm:t>
        <a:bodyPr/>
        <a:lstStyle/>
        <a:p>
          <a:endParaRPr lang="en-US"/>
        </a:p>
      </dgm:t>
    </dgm:pt>
    <dgm:pt modelId="{A179C7EB-19FE-4FCD-B531-B07409CB47D5}" type="pres">
      <dgm:prSet presAssocID="{8F3AB4B9-D0D0-46B3-A6AD-0BC7E57B0F0B}" presName="linearFlow" presStyleCnt="0">
        <dgm:presLayoutVars>
          <dgm:dir/>
          <dgm:animLvl val="lvl"/>
          <dgm:resizeHandles val="exact"/>
        </dgm:presLayoutVars>
      </dgm:prSet>
      <dgm:spPr/>
      <dgm:t>
        <a:bodyPr/>
        <a:lstStyle/>
        <a:p>
          <a:endParaRPr lang="en-US"/>
        </a:p>
      </dgm:t>
    </dgm:pt>
    <dgm:pt modelId="{23224C32-5CF1-4137-B672-79F78C2321B9}" type="pres">
      <dgm:prSet presAssocID="{95A2F5A3-D514-42A4-A725-01D9833C4156}" presName="composite" presStyleCnt="0"/>
      <dgm:spPr/>
    </dgm:pt>
    <dgm:pt modelId="{CC86D20B-231F-44B3-8007-329738B4BEB9}" type="pres">
      <dgm:prSet presAssocID="{95A2F5A3-D514-42A4-A725-01D9833C4156}" presName="parentText" presStyleLbl="alignNode1" presStyleIdx="0" presStyleCnt="3">
        <dgm:presLayoutVars>
          <dgm:chMax val="1"/>
          <dgm:bulletEnabled val="1"/>
        </dgm:presLayoutVars>
      </dgm:prSet>
      <dgm:spPr/>
      <dgm:t>
        <a:bodyPr/>
        <a:lstStyle/>
        <a:p>
          <a:endParaRPr lang="en-US"/>
        </a:p>
      </dgm:t>
    </dgm:pt>
    <dgm:pt modelId="{6F5350EA-7804-4F7B-B1C1-2C7E8461B0DA}" type="pres">
      <dgm:prSet presAssocID="{95A2F5A3-D514-42A4-A725-01D9833C4156}" presName="descendantText" presStyleLbl="alignAcc1" presStyleIdx="0" presStyleCnt="3">
        <dgm:presLayoutVars>
          <dgm:bulletEnabled val="1"/>
        </dgm:presLayoutVars>
      </dgm:prSet>
      <dgm:spPr/>
      <dgm:t>
        <a:bodyPr/>
        <a:lstStyle/>
        <a:p>
          <a:endParaRPr lang="en-US"/>
        </a:p>
      </dgm:t>
    </dgm:pt>
    <dgm:pt modelId="{7437129B-8AE1-40F3-A881-B1759B2293A4}" type="pres">
      <dgm:prSet presAssocID="{F37E2957-6457-44DD-A805-2E44DF01CE73}" presName="sp" presStyleCnt="0"/>
      <dgm:spPr/>
    </dgm:pt>
    <dgm:pt modelId="{6AB423D3-67D2-4DBA-90BC-95494059952A}" type="pres">
      <dgm:prSet presAssocID="{188782CD-496F-4D5B-9D7F-A59CCAF099F1}" presName="composite" presStyleCnt="0"/>
      <dgm:spPr/>
    </dgm:pt>
    <dgm:pt modelId="{024119E0-631A-466E-A128-7C78A6AAE595}" type="pres">
      <dgm:prSet presAssocID="{188782CD-496F-4D5B-9D7F-A59CCAF099F1}" presName="parentText" presStyleLbl="alignNode1" presStyleIdx="1" presStyleCnt="3">
        <dgm:presLayoutVars>
          <dgm:chMax val="1"/>
          <dgm:bulletEnabled val="1"/>
        </dgm:presLayoutVars>
      </dgm:prSet>
      <dgm:spPr/>
      <dgm:t>
        <a:bodyPr/>
        <a:lstStyle/>
        <a:p>
          <a:endParaRPr lang="en-US"/>
        </a:p>
      </dgm:t>
    </dgm:pt>
    <dgm:pt modelId="{2D894AEF-4128-4209-B8D9-228CB9D111BA}" type="pres">
      <dgm:prSet presAssocID="{188782CD-496F-4D5B-9D7F-A59CCAF099F1}" presName="descendantText" presStyleLbl="alignAcc1" presStyleIdx="1" presStyleCnt="3">
        <dgm:presLayoutVars>
          <dgm:bulletEnabled val="1"/>
        </dgm:presLayoutVars>
      </dgm:prSet>
      <dgm:spPr>
        <a:ln>
          <a:solidFill>
            <a:srgbClr val="FFC000"/>
          </a:solidFill>
        </a:ln>
      </dgm:spPr>
      <dgm:t>
        <a:bodyPr/>
        <a:lstStyle/>
        <a:p>
          <a:endParaRPr lang="en-US"/>
        </a:p>
      </dgm:t>
    </dgm:pt>
    <dgm:pt modelId="{908BE023-4A1E-48E5-81C6-9AC022E9E557}" type="pres">
      <dgm:prSet presAssocID="{4D0A0212-7D38-4233-AB1A-F46262E708C6}" presName="sp" presStyleCnt="0"/>
      <dgm:spPr/>
    </dgm:pt>
    <dgm:pt modelId="{E4AF13CA-31E7-4B54-A6A7-8379DB8B08B3}" type="pres">
      <dgm:prSet presAssocID="{ED507B7F-3078-44EC-BBAD-2E2E85581F12}" presName="composite" presStyleCnt="0"/>
      <dgm:spPr/>
    </dgm:pt>
    <dgm:pt modelId="{5E040F91-8FF5-4520-B472-B0254F472809}" type="pres">
      <dgm:prSet presAssocID="{ED507B7F-3078-44EC-BBAD-2E2E85581F12}" presName="parentText" presStyleLbl="alignNode1" presStyleIdx="2" presStyleCnt="3">
        <dgm:presLayoutVars>
          <dgm:chMax val="1"/>
          <dgm:bulletEnabled val="1"/>
        </dgm:presLayoutVars>
      </dgm:prSet>
      <dgm:spPr/>
      <dgm:t>
        <a:bodyPr/>
        <a:lstStyle/>
        <a:p>
          <a:endParaRPr lang="en-US"/>
        </a:p>
      </dgm:t>
    </dgm:pt>
    <dgm:pt modelId="{52221082-BAA1-45F8-AB25-C4D0E5229A58}" type="pres">
      <dgm:prSet presAssocID="{ED507B7F-3078-44EC-BBAD-2E2E85581F12}" presName="descendantText" presStyleLbl="alignAcc1" presStyleIdx="2" presStyleCnt="3">
        <dgm:presLayoutVars>
          <dgm:bulletEnabled val="1"/>
        </dgm:presLayoutVars>
      </dgm:prSet>
      <dgm:spPr>
        <a:ln>
          <a:solidFill>
            <a:srgbClr val="00B050"/>
          </a:solidFill>
        </a:ln>
      </dgm:spPr>
      <dgm:t>
        <a:bodyPr/>
        <a:lstStyle/>
        <a:p>
          <a:endParaRPr lang="en-US"/>
        </a:p>
      </dgm:t>
    </dgm:pt>
  </dgm:ptLst>
  <dgm:cxnLst>
    <dgm:cxn modelId="{37F1348F-0CE8-4439-A72E-058BCA102ED4}" srcId="{8F3AB4B9-D0D0-46B3-A6AD-0BC7E57B0F0B}" destId="{ED507B7F-3078-44EC-BBAD-2E2E85581F12}" srcOrd="2" destOrd="0" parTransId="{551EDCA8-14C5-4009-A041-38D575D7A76B}" sibTransId="{BF191612-84B0-4D4C-8425-CC2ACE7AD307}"/>
    <dgm:cxn modelId="{BD62692D-3098-4A27-AE97-ED24B28FC0B2}" type="presOf" srcId="{25706848-01A6-451B-B9AF-D2E3B498D47E}" destId="{6F5350EA-7804-4F7B-B1C1-2C7E8461B0DA}" srcOrd="0" destOrd="0" presId="urn:microsoft.com/office/officeart/2005/8/layout/chevron2"/>
    <dgm:cxn modelId="{745AC069-C645-4C8C-AA53-A5B2A1A6588A}" type="presOf" srcId="{ED507B7F-3078-44EC-BBAD-2E2E85581F12}" destId="{5E040F91-8FF5-4520-B472-B0254F472809}" srcOrd="0" destOrd="0" presId="urn:microsoft.com/office/officeart/2005/8/layout/chevron2"/>
    <dgm:cxn modelId="{63B630D8-9A98-4003-A6C7-0BC625045B14}" srcId="{8F3AB4B9-D0D0-46B3-A6AD-0BC7E57B0F0B}" destId="{95A2F5A3-D514-42A4-A725-01D9833C4156}" srcOrd="0" destOrd="0" parTransId="{88B5F2FC-442C-4558-B529-85097980CC13}" sibTransId="{F37E2957-6457-44DD-A805-2E44DF01CE73}"/>
    <dgm:cxn modelId="{4EB2408F-970D-417E-B021-65931E4F76BA}" srcId="{95A2F5A3-D514-42A4-A725-01D9833C4156}" destId="{25706848-01A6-451B-B9AF-D2E3B498D47E}" srcOrd="0" destOrd="0" parTransId="{F23130D9-EDCA-4B23-90D4-9E7A753D8443}" sibTransId="{15C39A20-C33D-413F-A96A-0BD2271A3642}"/>
    <dgm:cxn modelId="{71587E04-5FFA-4052-A9A3-6AFF6E9B8138}" type="presOf" srcId="{95A2F5A3-D514-42A4-A725-01D9833C4156}" destId="{CC86D20B-231F-44B3-8007-329738B4BEB9}" srcOrd="0" destOrd="0" presId="urn:microsoft.com/office/officeart/2005/8/layout/chevron2"/>
    <dgm:cxn modelId="{9913BD55-BF0B-473A-B509-22767C98BE8C}" type="presOf" srcId="{188782CD-496F-4D5B-9D7F-A59CCAF099F1}" destId="{024119E0-631A-466E-A128-7C78A6AAE595}" srcOrd="0" destOrd="0" presId="urn:microsoft.com/office/officeart/2005/8/layout/chevron2"/>
    <dgm:cxn modelId="{CBEA07D5-FA81-409E-9D44-5F4259E0490E}" srcId="{8F3AB4B9-D0D0-46B3-A6AD-0BC7E57B0F0B}" destId="{188782CD-496F-4D5B-9D7F-A59CCAF099F1}" srcOrd="1" destOrd="0" parTransId="{798749E7-8C73-463A-946F-BEC5CFFB0D5E}" sibTransId="{4D0A0212-7D38-4233-AB1A-F46262E708C6}"/>
    <dgm:cxn modelId="{90D8A630-10AB-481B-8AE4-7FE912F2CFCC}" type="presOf" srcId="{8F3AB4B9-D0D0-46B3-A6AD-0BC7E57B0F0B}" destId="{A179C7EB-19FE-4FCD-B531-B07409CB47D5}" srcOrd="0" destOrd="0" presId="urn:microsoft.com/office/officeart/2005/8/layout/chevron2"/>
    <dgm:cxn modelId="{ECAC0B6A-FF3C-4E25-9782-334EA092FB24}" type="presParOf" srcId="{A179C7EB-19FE-4FCD-B531-B07409CB47D5}" destId="{23224C32-5CF1-4137-B672-79F78C2321B9}" srcOrd="0" destOrd="0" presId="urn:microsoft.com/office/officeart/2005/8/layout/chevron2"/>
    <dgm:cxn modelId="{C353F576-8A1B-4FE6-9D47-E7E59E5F12D7}" type="presParOf" srcId="{23224C32-5CF1-4137-B672-79F78C2321B9}" destId="{CC86D20B-231F-44B3-8007-329738B4BEB9}" srcOrd="0" destOrd="0" presId="urn:microsoft.com/office/officeart/2005/8/layout/chevron2"/>
    <dgm:cxn modelId="{C03CA187-B92F-4963-9BA3-4F2282487275}" type="presParOf" srcId="{23224C32-5CF1-4137-B672-79F78C2321B9}" destId="{6F5350EA-7804-4F7B-B1C1-2C7E8461B0DA}" srcOrd="1" destOrd="0" presId="urn:microsoft.com/office/officeart/2005/8/layout/chevron2"/>
    <dgm:cxn modelId="{8849B980-205F-4B50-88B3-7A65950E7EB8}" type="presParOf" srcId="{A179C7EB-19FE-4FCD-B531-B07409CB47D5}" destId="{7437129B-8AE1-40F3-A881-B1759B2293A4}" srcOrd="1" destOrd="0" presId="urn:microsoft.com/office/officeart/2005/8/layout/chevron2"/>
    <dgm:cxn modelId="{46A95517-B3CA-4422-AA51-07B72EBA87FC}" type="presParOf" srcId="{A179C7EB-19FE-4FCD-B531-B07409CB47D5}" destId="{6AB423D3-67D2-4DBA-90BC-95494059952A}" srcOrd="2" destOrd="0" presId="urn:microsoft.com/office/officeart/2005/8/layout/chevron2"/>
    <dgm:cxn modelId="{2BD80027-07C0-4B0C-A480-579AC2954176}" type="presParOf" srcId="{6AB423D3-67D2-4DBA-90BC-95494059952A}" destId="{024119E0-631A-466E-A128-7C78A6AAE595}" srcOrd="0" destOrd="0" presId="urn:microsoft.com/office/officeart/2005/8/layout/chevron2"/>
    <dgm:cxn modelId="{EE76777D-4A3C-4066-843E-11D1092E99E5}" type="presParOf" srcId="{6AB423D3-67D2-4DBA-90BC-95494059952A}" destId="{2D894AEF-4128-4209-B8D9-228CB9D111BA}" srcOrd="1" destOrd="0" presId="urn:microsoft.com/office/officeart/2005/8/layout/chevron2"/>
    <dgm:cxn modelId="{EB307E02-1AD0-4F72-9978-0319CC9A07A0}" type="presParOf" srcId="{A179C7EB-19FE-4FCD-B531-B07409CB47D5}" destId="{908BE023-4A1E-48E5-81C6-9AC022E9E557}" srcOrd="3" destOrd="0" presId="urn:microsoft.com/office/officeart/2005/8/layout/chevron2"/>
    <dgm:cxn modelId="{BF0E498B-2784-4FBB-9FCF-FF1B76AB09ED}" type="presParOf" srcId="{A179C7EB-19FE-4FCD-B531-B07409CB47D5}" destId="{E4AF13CA-31E7-4B54-A6A7-8379DB8B08B3}" srcOrd="4" destOrd="0" presId="urn:microsoft.com/office/officeart/2005/8/layout/chevron2"/>
    <dgm:cxn modelId="{65FC92DF-23E7-401F-B50E-100226B40DAB}" type="presParOf" srcId="{E4AF13CA-31E7-4B54-A6A7-8379DB8B08B3}" destId="{5E040F91-8FF5-4520-B472-B0254F472809}" srcOrd="0" destOrd="0" presId="urn:microsoft.com/office/officeart/2005/8/layout/chevron2"/>
    <dgm:cxn modelId="{8ADE8DC7-2382-4ACC-8C8B-9B56D39F38DE}" type="presParOf" srcId="{E4AF13CA-31E7-4B54-A6A7-8379DB8B08B3}" destId="{52221082-BAA1-45F8-AB25-C4D0E5229A5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6D20B-231F-44B3-8007-329738B4BEB9}">
      <dsp:nvSpPr>
        <dsp:cNvPr id="0" name=""/>
        <dsp:cNvSpPr/>
      </dsp:nvSpPr>
      <dsp:spPr>
        <a:xfrm rot="5400000">
          <a:off x="-273643" y="274253"/>
          <a:ext cx="1824287" cy="1277001"/>
        </a:xfrm>
        <a:prstGeom prst="chevron">
          <a:avLst/>
        </a:prstGeom>
        <a:solidFill>
          <a:srgbClr val="D92E2A"/>
        </a:solidFill>
        <a:ln w="12700" cap="flat" cmpd="sng" algn="ctr">
          <a:solidFill>
            <a:srgbClr val="D92E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1</a:t>
          </a:r>
          <a:endParaRPr lang="en-US" sz="3100" kern="1200" dirty="0"/>
        </a:p>
      </dsp:txBody>
      <dsp:txXfrm rot="-5400000">
        <a:off x="1" y="639111"/>
        <a:ext cx="1277001" cy="547286"/>
      </dsp:txXfrm>
    </dsp:sp>
    <dsp:sp modelId="{6F5350EA-7804-4F7B-B1C1-2C7E8461B0DA}">
      <dsp:nvSpPr>
        <dsp:cNvPr id="0" name=""/>
        <dsp:cNvSpPr/>
      </dsp:nvSpPr>
      <dsp:spPr>
        <a:xfrm rot="5400000">
          <a:off x="3971721" y="-2694109"/>
          <a:ext cx="1185787" cy="6575226"/>
        </a:xfrm>
        <a:prstGeom prst="round2SameRect">
          <a:avLst/>
        </a:prstGeom>
        <a:solidFill>
          <a:schemeClr val="lt1">
            <a:hueOff val="0"/>
            <a:satOff val="0"/>
            <a:lumOff val="0"/>
          </a:schemeClr>
        </a:solidFill>
        <a:ln w="12700" cap="flat" cmpd="sng" algn="ctr">
          <a:solidFill>
            <a:srgbClr val="D92E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277002" y="58495"/>
        <a:ext cx="6517341" cy="1070017"/>
      </dsp:txXfrm>
    </dsp:sp>
    <dsp:sp modelId="{024119E0-631A-466E-A128-7C78A6AAE595}">
      <dsp:nvSpPr>
        <dsp:cNvPr id="0" name=""/>
        <dsp:cNvSpPr/>
      </dsp:nvSpPr>
      <dsp:spPr>
        <a:xfrm rot="5400000">
          <a:off x="-273643" y="1906554"/>
          <a:ext cx="1824287" cy="1277001"/>
        </a:xfrm>
        <a:prstGeom prst="chevron">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2</a:t>
          </a:r>
          <a:endParaRPr lang="en-US" sz="3100" kern="1200" dirty="0"/>
        </a:p>
      </dsp:txBody>
      <dsp:txXfrm rot="-5400000">
        <a:off x="1" y="2271412"/>
        <a:ext cx="1277001" cy="547286"/>
      </dsp:txXfrm>
    </dsp:sp>
    <dsp:sp modelId="{2D894AEF-4128-4209-B8D9-228CB9D111BA}">
      <dsp:nvSpPr>
        <dsp:cNvPr id="0" name=""/>
        <dsp:cNvSpPr/>
      </dsp:nvSpPr>
      <dsp:spPr>
        <a:xfrm rot="5400000">
          <a:off x="3971721" y="-1061808"/>
          <a:ext cx="1185787" cy="6575226"/>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5E040F91-8FF5-4520-B472-B0254F472809}">
      <dsp:nvSpPr>
        <dsp:cNvPr id="0" name=""/>
        <dsp:cNvSpPr/>
      </dsp:nvSpPr>
      <dsp:spPr>
        <a:xfrm rot="5400000">
          <a:off x="-273643" y="3538855"/>
          <a:ext cx="1824287" cy="1277001"/>
        </a:xfrm>
        <a:prstGeom prst="chevron">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3</a:t>
          </a:r>
          <a:endParaRPr lang="en-US" sz="3100" kern="1200" dirty="0"/>
        </a:p>
      </dsp:txBody>
      <dsp:txXfrm rot="-5400000">
        <a:off x="1" y="3903713"/>
        <a:ext cx="1277001" cy="547286"/>
      </dsp:txXfrm>
    </dsp:sp>
    <dsp:sp modelId="{52221082-BAA1-45F8-AB25-C4D0E5229A58}">
      <dsp:nvSpPr>
        <dsp:cNvPr id="0" name=""/>
        <dsp:cNvSpPr/>
      </dsp:nvSpPr>
      <dsp:spPr>
        <a:xfrm rot="5400000">
          <a:off x="3971721" y="570492"/>
          <a:ext cx="1185787" cy="6575226"/>
        </a:xfrm>
        <a:prstGeom prst="round2Same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6D20B-231F-44B3-8007-329738B4BEB9}">
      <dsp:nvSpPr>
        <dsp:cNvPr id="0" name=""/>
        <dsp:cNvSpPr/>
      </dsp:nvSpPr>
      <dsp:spPr>
        <a:xfrm rot="5400000">
          <a:off x="-273643" y="274253"/>
          <a:ext cx="1824287" cy="1277001"/>
        </a:xfrm>
        <a:prstGeom prst="chevron">
          <a:avLst/>
        </a:prstGeom>
        <a:solidFill>
          <a:srgbClr val="D92E2A"/>
        </a:solidFill>
        <a:ln w="12700" cap="flat" cmpd="sng" algn="ctr">
          <a:solidFill>
            <a:srgbClr val="D92E2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1</a:t>
          </a:r>
          <a:endParaRPr lang="en-US" sz="3100" kern="1200" dirty="0"/>
        </a:p>
      </dsp:txBody>
      <dsp:txXfrm rot="-5400000">
        <a:off x="1" y="639111"/>
        <a:ext cx="1277001" cy="547286"/>
      </dsp:txXfrm>
    </dsp:sp>
    <dsp:sp modelId="{6F5350EA-7804-4F7B-B1C1-2C7E8461B0DA}">
      <dsp:nvSpPr>
        <dsp:cNvPr id="0" name=""/>
        <dsp:cNvSpPr/>
      </dsp:nvSpPr>
      <dsp:spPr>
        <a:xfrm rot="5400000">
          <a:off x="3971721" y="-2694109"/>
          <a:ext cx="1185787" cy="6575226"/>
        </a:xfrm>
        <a:prstGeom prst="round2SameRect">
          <a:avLst/>
        </a:prstGeom>
        <a:solidFill>
          <a:schemeClr val="lt1">
            <a:hueOff val="0"/>
            <a:satOff val="0"/>
            <a:lumOff val="0"/>
          </a:schemeClr>
        </a:solidFill>
        <a:ln w="12700" cap="flat" cmpd="sng" algn="ctr">
          <a:solidFill>
            <a:srgbClr val="D92E2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62280" tIns="41275" rIns="41275" bIns="41275"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rot="-5400000">
        <a:off x="1277002" y="58495"/>
        <a:ext cx="6517341" cy="1070017"/>
      </dsp:txXfrm>
    </dsp:sp>
    <dsp:sp modelId="{024119E0-631A-466E-A128-7C78A6AAE595}">
      <dsp:nvSpPr>
        <dsp:cNvPr id="0" name=""/>
        <dsp:cNvSpPr/>
      </dsp:nvSpPr>
      <dsp:spPr>
        <a:xfrm rot="5400000">
          <a:off x="-273643" y="1906554"/>
          <a:ext cx="1824287" cy="1277001"/>
        </a:xfrm>
        <a:prstGeom prst="chevron">
          <a:avLst/>
        </a:prstGeom>
        <a:solidFill>
          <a:srgbClr val="FFC0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2</a:t>
          </a:r>
          <a:endParaRPr lang="en-US" sz="3100" kern="1200" dirty="0"/>
        </a:p>
      </dsp:txBody>
      <dsp:txXfrm rot="-5400000">
        <a:off x="1" y="2271412"/>
        <a:ext cx="1277001" cy="547286"/>
      </dsp:txXfrm>
    </dsp:sp>
    <dsp:sp modelId="{2D894AEF-4128-4209-B8D9-228CB9D111BA}">
      <dsp:nvSpPr>
        <dsp:cNvPr id="0" name=""/>
        <dsp:cNvSpPr/>
      </dsp:nvSpPr>
      <dsp:spPr>
        <a:xfrm rot="5400000">
          <a:off x="3971721" y="-1061808"/>
          <a:ext cx="1185787" cy="6575226"/>
        </a:xfrm>
        <a:prstGeom prst="round2SameRect">
          <a:avLst/>
        </a:prstGeom>
        <a:solidFill>
          <a:schemeClr val="lt1">
            <a:alpha val="90000"/>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5E040F91-8FF5-4520-B472-B0254F472809}">
      <dsp:nvSpPr>
        <dsp:cNvPr id="0" name=""/>
        <dsp:cNvSpPr/>
      </dsp:nvSpPr>
      <dsp:spPr>
        <a:xfrm rot="5400000">
          <a:off x="-273643" y="3538855"/>
          <a:ext cx="1824287" cy="1277001"/>
        </a:xfrm>
        <a:prstGeom prst="chevron">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Phase 3</a:t>
          </a:r>
          <a:endParaRPr lang="en-US" sz="3100" kern="1200" dirty="0"/>
        </a:p>
      </dsp:txBody>
      <dsp:txXfrm rot="-5400000">
        <a:off x="1" y="3903713"/>
        <a:ext cx="1277001" cy="547286"/>
      </dsp:txXfrm>
    </dsp:sp>
    <dsp:sp modelId="{52221082-BAA1-45F8-AB25-C4D0E5229A58}">
      <dsp:nvSpPr>
        <dsp:cNvPr id="0" name=""/>
        <dsp:cNvSpPr/>
      </dsp:nvSpPr>
      <dsp:spPr>
        <a:xfrm rot="5400000">
          <a:off x="3971721" y="570492"/>
          <a:ext cx="1185787" cy="6575226"/>
        </a:xfrm>
        <a:prstGeom prst="round2SameRect">
          <a:avLst/>
        </a:prstGeom>
        <a:solidFill>
          <a:schemeClr val="lt1">
            <a:alpha val="90000"/>
            <a:hueOff val="0"/>
            <a:satOff val="0"/>
            <a:lumOff val="0"/>
            <a:alphaOff val="0"/>
          </a:schemeClr>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4545D-073A-4949-9155-EDCE263485AD}" type="datetimeFigureOut">
              <a:rPr lang="en-US" smtClean="0"/>
              <a:t>4/21/2016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517FB-AA64-4285-BC47-20FC3F52A163}" type="slidenum">
              <a:rPr lang="en-US" smtClean="0"/>
              <a:t>‹#›</a:t>
            </a:fld>
            <a:endParaRPr lang="en-US"/>
          </a:p>
        </p:txBody>
      </p:sp>
    </p:spTree>
    <p:extLst>
      <p:ext uri="{BB962C8B-B14F-4D97-AF65-F5344CB8AC3E}">
        <p14:creationId xmlns:p14="http://schemas.microsoft.com/office/powerpoint/2010/main" val="113525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3</a:t>
            </a:fld>
            <a:endParaRPr lang="en-US"/>
          </a:p>
        </p:txBody>
      </p:sp>
    </p:spTree>
    <p:extLst>
      <p:ext uri="{BB962C8B-B14F-4D97-AF65-F5344CB8AC3E}">
        <p14:creationId xmlns:p14="http://schemas.microsoft.com/office/powerpoint/2010/main" val="204245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ATS meant to further refine</a:t>
            </a:r>
            <a:r>
              <a:rPr lang="en-US" baseline="0" dirty="0" smtClean="0"/>
              <a:t> the GPS system, 1 mm accuracy (1/32”), show them the sprinkler</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20</a:t>
            </a:fld>
            <a:endParaRPr lang="en-US"/>
          </a:p>
        </p:txBody>
      </p:sp>
    </p:spTree>
    <p:extLst>
      <p:ext uri="{BB962C8B-B14F-4D97-AF65-F5344CB8AC3E}">
        <p14:creationId xmlns:p14="http://schemas.microsoft.com/office/powerpoint/2010/main" val="2622773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Concrete Temp,</a:t>
            </a:r>
            <a:r>
              <a:rPr lang="en-US" baseline="0" dirty="0" smtClean="0"/>
              <a:t> cameras, rain gauge, wind gauge, temperature gauge</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21</a:t>
            </a:fld>
            <a:endParaRPr lang="en-US"/>
          </a:p>
        </p:txBody>
      </p:sp>
    </p:spTree>
    <p:extLst>
      <p:ext uri="{BB962C8B-B14F-4D97-AF65-F5344CB8AC3E}">
        <p14:creationId xmlns:p14="http://schemas.microsoft.com/office/powerpoint/2010/main" val="324751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Piggy back on an ITS project, maintenance</a:t>
            </a:r>
            <a:r>
              <a:rPr lang="en-US" baseline="0" dirty="0" smtClean="0"/>
              <a:t> cabinets have access to power, access to backup generator, and FDOT fiber optic network = clean power and high speed internet</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22</a:t>
            </a:fld>
            <a:endParaRPr lang="en-US"/>
          </a:p>
        </p:txBody>
      </p:sp>
    </p:spTree>
    <p:extLst>
      <p:ext uri="{BB962C8B-B14F-4D97-AF65-F5344CB8AC3E}">
        <p14:creationId xmlns:p14="http://schemas.microsoft.com/office/powerpoint/2010/main" val="1636805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Accelerometer measures changes in force in all</a:t>
            </a:r>
            <a:r>
              <a:rPr lang="en-US" baseline="0" dirty="0" smtClean="0"/>
              <a:t> directions (x, y, and z)</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23</a:t>
            </a:fld>
            <a:endParaRPr lang="en-US"/>
          </a:p>
        </p:txBody>
      </p:sp>
    </p:spTree>
    <p:extLst>
      <p:ext uri="{BB962C8B-B14F-4D97-AF65-F5344CB8AC3E}">
        <p14:creationId xmlns:p14="http://schemas.microsoft.com/office/powerpoint/2010/main" val="314932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27</a:t>
            </a:fld>
            <a:endParaRPr lang="en-US"/>
          </a:p>
        </p:txBody>
      </p:sp>
    </p:spTree>
    <p:extLst>
      <p:ext uri="{BB962C8B-B14F-4D97-AF65-F5344CB8AC3E}">
        <p14:creationId xmlns:p14="http://schemas.microsoft.com/office/powerpoint/2010/main" val="683921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UF</a:t>
            </a:r>
            <a:r>
              <a:rPr lang="en-US" baseline="0" dirty="0" smtClean="0"/>
              <a:t> took our inventory and developed an equation that tells us how much data we can expect to get out of our current monitoring system in terms of daily data. This will help us make decisions on how much storage space we will need to store the incoming data. Also, UF has made recommendations on where to store the data.</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32</a:t>
            </a:fld>
            <a:endParaRPr lang="en-US"/>
          </a:p>
        </p:txBody>
      </p:sp>
    </p:spTree>
    <p:extLst>
      <p:ext uri="{BB962C8B-B14F-4D97-AF65-F5344CB8AC3E}">
        <p14:creationId xmlns:p14="http://schemas.microsoft.com/office/powerpoint/2010/main" val="280796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alarm system on cell phone</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37</a:t>
            </a:fld>
            <a:endParaRPr lang="en-US"/>
          </a:p>
        </p:txBody>
      </p:sp>
    </p:spTree>
    <p:extLst>
      <p:ext uri="{BB962C8B-B14F-4D97-AF65-F5344CB8AC3E}">
        <p14:creationId xmlns:p14="http://schemas.microsoft.com/office/powerpoint/2010/main" val="203213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a:t>
            </a:r>
            <a:r>
              <a:rPr lang="en-US" baseline="0" dirty="0" smtClean="0"/>
              <a:t> picture of bridge inspector telling FDOT to close the bridge. What if we didn’t have to close the bridge? Mention Skyway cost to replace at $2 Billion and mention detour length of 75 miles. We inspect Skyway every 2 years.</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6</a:t>
            </a:fld>
            <a:endParaRPr lang="en-US"/>
          </a:p>
        </p:txBody>
      </p:sp>
    </p:spTree>
    <p:extLst>
      <p:ext uri="{BB962C8B-B14F-4D97-AF65-F5344CB8AC3E}">
        <p14:creationId xmlns:p14="http://schemas.microsoft.com/office/powerpoint/2010/main" val="428600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Expound</a:t>
            </a:r>
            <a:r>
              <a:rPr lang="en-US" baseline="0" dirty="0" smtClean="0"/>
              <a:t> upon type of sensor</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8</a:t>
            </a:fld>
            <a:endParaRPr lang="en-US"/>
          </a:p>
        </p:txBody>
      </p:sp>
    </p:spTree>
    <p:extLst>
      <p:ext uri="{BB962C8B-B14F-4D97-AF65-F5344CB8AC3E}">
        <p14:creationId xmlns:p14="http://schemas.microsoft.com/office/powerpoint/2010/main" val="54679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Structural</a:t>
            </a:r>
            <a:r>
              <a:rPr lang="en-US" baseline="0" dirty="0" smtClean="0"/>
              <a:t> health monitoring is not meant to replace visual inspections…</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11</a:t>
            </a:fld>
            <a:endParaRPr lang="en-US"/>
          </a:p>
        </p:txBody>
      </p:sp>
    </p:spTree>
    <p:extLst>
      <p:ext uri="{BB962C8B-B14F-4D97-AF65-F5344CB8AC3E}">
        <p14:creationId xmlns:p14="http://schemas.microsoft.com/office/powerpoint/2010/main" val="248254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12</a:t>
            </a:fld>
            <a:endParaRPr lang="en-US"/>
          </a:p>
        </p:txBody>
      </p:sp>
    </p:spTree>
    <p:extLst>
      <p:ext uri="{BB962C8B-B14F-4D97-AF65-F5344CB8AC3E}">
        <p14:creationId xmlns:p14="http://schemas.microsoft.com/office/powerpoint/2010/main" val="2668816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15</a:t>
            </a:fld>
            <a:endParaRPr lang="en-US"/>
          </a:p>
        </p:txBody>
      </p:sp>
    </p:spTree>
    <p:extLst>
      <p:ext uri="{BB962C8B-B14F-4D97-AF65-F5344CB8AC3E}">
        <p14:creationId xmlns:p14="http://schemas.microsoft.com/office/powerpoint/2010/main" val="217568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technology advancing, newer instruments added to Skyway</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16</a:t>
            </a:fld>
            <a:endParaRPr lang="en-US"/>
          </a:p>
        </p:txBody>
      </p:sp>
    </p:spTree>
    <p:extLst>
      <p:ext uri="{BB962C8B-B14F-4D97-AF65-F5344CB8AC3E}">
        <p14:creationId xmlns:p14="http://schemas.microsoft.com/office/powerpoint/2010/main" val="1803830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a:t>
            </a:r>
            <a:r>
              <a:rPr lang="en-US" baseline="0" dirty="0" smtClean="0"/>
              <a:t> point for monitoring Skyway through its design life</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17</a:t>
            </a:fld>
            <a:endParaRPr lang="en-US"/>
          </a:p>
        </p:txBody>
      </p:sp>
    </p:spTree>
    <p:extLst>
      <p:ext uri="{BB962C8B-B14F-4D97-AF65-F5344CB8AC3E}">
        <p14:creationId xmlns:p14="http://schemas.microsoft.com/office/powerpoint/2010/main" val="4014975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cm accuracy (1/3”)</a:t>
            </a:r>
            <a:endParaRPr lang="en-US" dirty="0"/>
          </a:p>
        </p:txBody>
      </p:sp>
      <p:sp>
        <p:nvSpPr>
          <p:cNvPr id="4" name="Slide Number Placeholder 3"/>
          <p:cNvSpPr>
            <a:spLocks noGrp="1"/>
          </p:cNvSpPr>
          <p:nvPr>
            <p:ph type="sldNum" sz="quarter" idx="10"/>
          </p:nvPr>
        </p:nvSpPr>
        <p:spPr/>
        <p:txBody>
          <a:bodyPr/>
          <a:lstStyle/>
          <a:p>
            <a:fld id="{BAD517FB-AA64-4285-BC47-20FC3F52A163}" type="slidenum">
              <a:rPr lang="en-US" smtClean="0"/>
              <a:t>18</a:t>
            </a:fld>
            <a:endParaRPr lang="en-US"/>
          </a:p>
        </p:txBody>
      </p:sp>
    </p:spTree>
    <p:extLst>
      <p:ext uri="{BB962C8B-B14F-4D97-AF65-F5344CB8AC3E}">
        <p14:creationId xmlns:p14="http://schemas.microsoft.com/office/powerpoint/2010/main" val="6025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8C30413-D1B1-43AB-87FE-14D6EF3C0338}"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6583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30413-D1B1-43AB-87FE-14D6EF3C0338}"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43660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30413-D1B1-43AB-87FE-14D6EF3C0338}"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181103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C30413-D1B1-43AB-87FE-14D6EF3C0338}"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1537231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C30413-D1B1-43AB-87FE-14D6EF3C0338}" type="datetimeFigureOut">
              <a:rPr lang="en-US" smtClean="0"/>
              <a:t>4/21/2016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280371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C30413-D1B1-43AB-87FE-14D6EF3C0338}"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311629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8C30413-D1B1-43AB-87FE-14D6EF3C0338}" type="datetimeFigureOut">
              <a:rPr lang="en-US" smtClean="0"/>
              <a:t>4/21/2016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317222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8C30413-D1B1-43AB-87FE-14D6EF3C0338}" type="datetimeFigureOut">
              <a:rPr lang="en-US" smtClean="0"/>
              <a:t>4/21/2016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50762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C30413-D1B1-43AB-87FE-14D6EF3C0338}" type="datetimeFigureOut">
              <a:rPr lang="en-US" smtClean="0"/>
              <a:t>4/21/2016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384754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30413-D1B1-43AB-87FE-14D6EF3C0338}"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39409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C30413-D1B1-43AB-87FE-14D6EF3C0338}" type="datetimeFigureOut">
              <a:rPr lang="en-US" smtClean="0"/>
              <a:t>4/21/2016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866767-D7B4-45F6-83D3-A154293C211E}" type="slidenum">
              <a:rPr lang="en-US" smtClean="0"/>
              <a:t>‹#›</a:t>
            </a:fld>
            <a:endParaRPr lang="en-US"/>
          </a:p>
        </p:txBody>
      </p:sp>
    </p:spTree>
    <p:extLst>
      <p:ext uri="{BB962C8B-B14F-4D97-AF65-F5344CB8AC3E}">
        <p14:creationId xmlns:p14="http://schemas.microsoft.com/office/powerpoint/2010/main" val="3043571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30413-D1B1-43AB-87FE-14D6EF3C0338}" type="datetimeFigureOut">
              <a:rPr lang="en-US" smtClean="0"/>
              <a:t>4/21/2016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66767-D7B4-45F6-83D3-A154293C211E}" type="slidenum">
              <a:rPr lang="en-US" smtClean="0"/>
              <a:t>‹#›</a:t>
            </a:fld>
            <a:endParaRPr lang="en-US"/>
          </a:p>
        </p:txBody>
      </p:sp>
    </p:spTree>
    <p:extLst>
      <p:ext uri="{BB962C8B-B14F-4D97-AF65-F5344CB8AC3E}">
        <p14:creationId xmlns:p14="http://schemas.microsoft.com/office/powerpoint/2010/main" val="1267795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3.wdp"/><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05" y="503028"/>
            <a:ext cx="11517891" cy="523220"/>
          </a:xfrm>
          <a:prstGeom prst="rect">
            <a:avLst/>
          </a:prstGeom>
          <a:noFill/>
        </p:spPr>
        <p:txBody>
          <a:bodyPr wrap="square" rtlCol="0">
            <a:spAutoFit/>
          </a:bodyPr>
          <a:lstStyle/>
          <a:p>
            <a:pPr algn="ctr"/>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pic>
        <p:nvPicPr>
          <p:cNvPr id="3" name="Picture 2"/>
          <p:cNvPicPr>
            <a:picLocks noChangeAspect="1"/>
          </p:cNvPicPr>
          <p:nvPr/>
        </p:nvPicPr>
        <p:blipFill>
          <a:blip r:embed="rId2"/>
          <a:stretch>
            <a:fillRect/>
          </a:stretch>
        </p:blipFill>
        <p:spPr>
          <a:xfrm>
            <a:off x="0" y="2660487"/>
            <a:ext cx="12192000" cy="1523810"/>
          </a:xfrm>
          <a:prstGeom prst="rect">
            <a:avLst/>
          </a:prstGeom>
        </p:spPr>
      </p:pic>
      <p:pic>
        <p:nvPicPr>
          <p:cNvPr id="6" name="Picture 5"/>
          <p:cNvPicPr>
            <a:picLocks noChangeAspect="1"/>
          </p:cNvPicPr>
          <p:nvPr/>
        </p:nvPicPr>
        <p:blipFill>
          <a:blip r:embed="rId3"/>
          <a:stretch>
            <a:fillRect/>
          </a:stretch>
        </p:blipFill>
        <p:spPr>
          <a:xfrm>
            <a:off x="8804635" y="3248149"/>
            <a:ext cx="3050772" cy="3609851"/>
          </a:xfrm>
          <a:prstGeom prst="rect">
            <a:avLst/>
          </a:prstGeom>
          <a:noFill/>
        </p:spPr>
      </p:pic>
      <p:grpSp>
        <p:nvGrpSpPr>
          <p:cNvPr id="1053" name="Group 1052"/>
          <p:cNvGrpSpPr/>
          <p:nvPr/>
        </p:nvGrpSpPr>
        <p:grpSpPr>
          <a:xfrm>
            <a:off x="9506379" y="4466651"/>
            <a:ext cx="1560689" cy="1235752"/>
            <a:chOff x="2634018" y="5094343"/>
            <a:chExt cx="859590" cy="867283"/>
          </a:xfrm>
        </p:grpSpPr>
        <p:cxnSp>
          <p:nvCxnSpPr>
            <p:cNvPr id="15" name="Straight Connector 14"/>
            <p:cNvCxnSpPr>
              <a:endCxn id="21" idx="2"/>
            </p:cNvCxnSpPr>
            <p:nvPr/>
          </p:nvCxnSpPr>
          <p:spPr>
            <a:xfrm flipV="1">
              <a:off x="3374796" y="5094343"/>
              <a:ext cx="118812" cy="1074"/>
            </a:xfrm>
            <a:prstGeom prst="line">
              <a:avLst/>
            </a:prstGeom>
            <a:ln w="889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34018" y="5094343"/>
              <a:ext cx="118642" cy="1073"/>
            </a:xfrm>
            <a:prstGeom prst="line">
              <a:avLst/>
            </a:prstGeom>
            <a:ln w="889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2634018" y="5094343"/>
              <a:ext cx="859590" cy="867283"/>
            </a:xfrm>
            <a:custGeom>
              <a:avLst/>
              <a:gdLst>
                <a:gd name="connsiteX0" fmla="*/ 0 w 942681"/>
                <a:gd name="connsiteY0" fmla="*/ 18853 h 867283"/>
                <a:gd name="connsiteX1" fmla="*/ 424207 w 942681"/>
                <a:gd name="connsiteY1" fmla="*/ 867266 h 867283"/>
                <a:gd name="connsiteX2" fmla="*/ 942681 w 942681"/>
                <a:gd name="connsiteY2" fmla="*/ 0 h 867283"/>
              </a:gdLst>
              <a:ahLst/>
              <a:cxnLst>
                <a:cxn ang="0">
                  <a:pos x="connsiteX0" y="connsiteY0"/>
                </a:cxn>
                <a:cxn ang="0">
                  <a:pos x="connsiteX1" y="connsiteY1"/>
                </a:cxn>
                <a:cxn ang="0">
                  <a:pos x="connsiteX2" y="connsiteY2"/>
                </a:cxn>
              </a:cxnLst>
              <a:rect l="l" t="t" r="r" b="b"/>
              <a:pathLst>
                <a:path w="942681" h="867283">
                  <a:moveTo>
                    <a:pt x="0" y="18853"/>
                  </a:moveTo>
                  <a:cubicBezTo>
                    <a:pt x="133547" y="444630"/>
                    <a:pt x="267094" y="870408"/>
                    <a:pt x="424207" y="867266"/>
                  </a:cubicBezTo>
                  <a:cubicBezTo>
                    <a:pt x="581320" y="864124"/>
                    <a:pt x="762000" y="432062"/>
                    <a:pt x="942681" y="0"/>
                  </a:cubicBezTo>
                </a:path>
              </a:pathLst>
            </a:custGeom>
            <a:solidFill>
              <a:schemeClr val="bg1">
                <a:alpha val="0"/>
              </a:schemeClr>
            </a:solidFill>
            <a:ln w="889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p:cNvCxnSpPr/>
          <p:nvPr/>
        </p:nvCxnSpPr>
        <p:spPr>
          <a:xfrm flipV="1">
            <a:off x="10108606" y="5702404"/>
            <a:ext cx="0" cy="653177"/>
          </a:xfrm>
          <a:prstGeom prst="line">
            <a:avLst/>
          </a:prstGeom>
          <a:ln w="889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77304" y="6355581"/>
            <a:ext cx="4031302" cy="0"/>
          </a:xfrm>
          <a:prstGeom prst="line">
            <a:avLst/>
          </a:prstGeom>
          <a:ln w="889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034" idx="4"/>
          </p:cNvCxnSpPr>
          <p:nvPr/>
        </p:nvCxnSpPr>
        <p:spPr>
          <a:xfrm flipH="1" flipV="1">
            <a:off x="6062752" y="3752850"/>
            <a:ext cx="14552" cy="2602732"/>
          </a:xfrm>
          <a:prstGeom prst="line">
            <a:avLst/>
          </a:prstGeom>
          <a:ln w="889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034" name="Oval 1033"/>
          <p:cNvSpPr/>
          <p:nvPr/>
        </p:nvSpPr>
        <p:spPr>
          <a:xfrm>
            <a:off x="5848528" y="3341411"/>
            <a:ext cx="428447" cy="411439"/>
          </a:xfrm>
          <a:prstGeom prst="ellipse">
            <a:avLst/>
          </a:prstGeom>
          <a:solidFill>
            <a:schemeClr val="accent2">
              <a:lumMod val="60000"/>
              <a:lumOff val="40000"/>
              <a:alpha val="40000"/>
            </a:schemeClr>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TextBox 1039"/>
          <p:cNvSpPr txBox="1"/>
          <p:nvPr/>
        </p:nvSpPr>
        <p:spPr>
          <a:xfrm>
            <a:off x="6160947" y="5818536"/>
            <a:ext cx="3345432" cy="461665"/>
          </a:xfrm>
          <a:prstGeom prst="rect">
            <a:avLst/>
          </a:prstGeom>
          <a:noFill/>
        </p:spPr>
        <p:txBody>
          <a:bodyPr wrap="square" rtlCol="0">
            <a:spAutoFit/>
          </a:bodyPr>
          <a:lstStyle/>
          <a:p>
            <a:r>
              <a:rPr lang="en-US" sz="2400" dirty="0" smtClean="0">
                <a:latin typeface="Bookman Old Style" panose="02050604050505020204" pitchFamily="18" charset="0"/>
              </a:rPr>
              <a:t>By: Grant Curtiss</a:t>
            </a:r>
            <a:endParaRPr lang="en-US" sz="2400" dirty="0">
              <a:latin typeface="Bookman Old Style" panose="02050604050505020204" pitchFamily="18" charset="0"/>
            </a:endParaRPr>
          </a:p>
        </p:txBody>
      </p:sp>
    </p:spTree>
    <p:extLst>
      <p:ext uri="{BB962C8B-B14F-4D97-AF65-F5344CB8AC3E}">
        <p14:creationId xmlns:p14="http://schemas.microsoft.com/office/powerpoint/2010/main" val="3297485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0246">
            <a:off x="5706933" y="528754"/>
            <a:ext cx="1296687" cy="920648"/>
          </a:xfrm>
          <a:prstGeom prst="rect">
            <a:avLst/>
          </a:prstGeom>
          <a:ln>
            <a:noFill/>
          </a:ln>
        </p:spPr>
      </p:pic>
      <p:sp>
        <p:nvSpPr>
          <p:cNvPr id="12" name="Rectangle 11"/>
          <p:cNvSpPr/>
          <p:nvPr/>
        </p:nvSpPr>
        <p:spPr>
          <a:xfrm rot="19430105">
            <a:off x="-256309" y="1725456"/>
            <a:ext cx="6038833" cy="584775"/>
          </a:xfrm>
          <a:prstGeom prst="rect">
            <a:avLst/>
          </a:prstGeom>
        </p:spPr>
        <p:txBody>
          <a:bodyPr wrap="none">
            <a:spAutoFit/>
          </a:bodyPr>
          <a:lstStyle/>
          <a:p>
            <a:r>
              <a:rPr lang="en-US" sz="3200" u="sng" dirty="0">
                <a:latin typeface="Bookman Old Style" panose="02050604050505020204" pitchFamily="18" charset="0"/>
              </a:rPr>
              <a:t>Structural Health Monitoring</a:t>
            </a:r>
            <a:endParaRPr lang="en-US" sz="3200" u="sng" dirty="0"/>
          </a:p>
        </p:txBody>
      </p:sp>
      <p:sp>
        <p:nvSpPr>
          <p:cNvPr id="13" name="Rectangle 12"/>
          <p:cNvSpPr/>
          <p:nvPr/>
        </p:nvSpPr>
        <p:spPr>
          <a:xfrm>
            <a:off x="1361300" y="4920375"/>
            <a:ext cx="518091" cy="1569660"/>
          </a:xfrm>
          <a:prstGeom prst="rect">
            <a:avLst/>
          </a:prstGeom>
        </p:spPr>
        <p:txBody>
          <a:bodyPr wrap="none">
            <a:spAutoFit/>
          </a:bodyPr>
          <a:lstStyle/>
          <a:p>
            <a:r>
              <a:rPr lang="en-US" sz="9600" dirty="0" smtClean="0">
                <a:latin typeface="Brush Script MT" panose="03060802040406070304" pitchFamily="66" charset="0"/>
              </a:rPr>
              <a:t>1</a:t>
            </a:r>
            <a:endParaRPr lang="en-US" sz="9600" dirty="0">
              <a:latin typeface="Brush Script MT" panose="03060802040406070304" pitchFamily="66" charset="0"/>
            </a:endParaRPr>
          </a:p>
        </p:txBody>
      </p:sp>
      <p:sp>
        <p:nvSpPr>
          <p:cNvPr id="14" name="Rectangle 13"/>
          <p:cNvSpPr/>
          <p:nvPr/>
        </p:nvSpPr>
        <p:spPr>
          <a:xfrm>
            <a:off x="4614949" y="2950172"/>
            <a:ext cx="723275" cy="1569660"/>
          </a:xfrm>
          <a:prstGeom prst="rect">
            <a:avLst/>
          </a:prstGeom>
        </p:spPr>
        <p:txBody>
          <a:bodyPr wrap="none">
            <a:spAutoFit/>
          </a:bodyPr>
          <a:lstStyle/>
          <a:p>
            <a:r>
              <a:rPr lang="en-US" sz="9600" dirty="0" smtClean="0">
                <a:latin typeface="Brush Script MT" panose="03060802040406070304" pitchFamily="66" charset="0"/>
              </a:rPr>
              <a:t>2</a:t>
            </a:r>
            <a:endParaRPr lang="en-US" sz="9600" dirty="0">
              <a:latin typeface="Brush Script MT" panose="03060802040406070304" pitchFamily="66" charset="0"/>
            </a:endParaRPr>
          </a:p>
        </p:txBody>
      </p:sp>
      <p:sp>
        <p:nvSpPr>
          <p:cNvPr id="15" name="Rectangle 14"/>
          <p:cNvSpPr/>
          <p:nvPr/>
        </p:nvSpPr>
        <p:spPr>
          <a:xfrm>
            <a:off x="7433369" y="916762"/>
            <a:ext cx="813043" cy="1569660"/>
          </a:xfrm>
          <a:prstGeom prst="rect">
            <a:avLst/>
          </a:prstGeom>
        </p:spPr>
        <p:txBody>
          <a:bodyPr wrap="none">
            <a:spAutoFit/>
          </a:bodyPr>
          <a:lstStyle/>
          <a:p>
            <a:r>
              <a:rPr lang="en-US" sz="9600" dirty="0" smtClean="0">
                <a:latin typeface="Brush Script MT" panose="03060802040406070304" pitchFamily="66" charset="0"/>
              </a:rPr>
              <a:t>3</a:t>
            </a:r>
            <a:endParaRPr lang="en-US" sz="9600" dirty="0">
              <a:latin typeface="Brush Script MT" panose="03060802040406070304" pitchFamily="66"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9840" flipV="1">
            <a:off x="449120" y="4222261"/>
            <a:ext cx="1212507" cy="860880"/>
          </a:xfrm>
          <a:prstGeom prst="rect">
            <a:avLst/>
          </a:prstGeom>
          <a:ln>
            <a:noFill/>
          </a:ln>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562512" flipV="1">
            <a:off x="3388856" y="2303292"/>
            <a:ext cx="1190622" cy="845342"/>
          </a:xfrm>
          <a:prstGeom prst="rect">
            <a:avLst/>
          </a:prstGeom>
          <a:ln>
            <a:noFill/>
          </a:ln>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56" y="4901955"/>
            <a:ext cx="2197424" cy="1648068"/>
          </a:xfrm>
          <a:prstGeom prst="rect">
            <a:avLst/>
          </a:prstGeom>
        </p:spPr>
      </p:pic>
      <p:sp>
        <p:nvSpPr>
          <p:cNvPr id="21" name="Rectangle 20"/>
          <p:cNvSpPr/>
          <p:nvPr/>
        </p:nvSpPr>
        <p:spPr>
          <a:xfrm>
            <a:off x="3282626" y="6365357"/>
            <a:ext cx="960519" cy="369332"/>
          </a:xfrm>
          <a:prstGeom prst="rect">
            <a:avLst/>
          </a:prstGeom>
        </p:spPr>
        <p:txBody>
          <a:bodyPr wrap="none">
            <a:spAutoFit/>
          </a:bodyPr>
          <a:lstStyle/>
          <a:p>
            <a:r>
              <a:rPr lang="en-US" dirty="0" smtClean="0">
                <a:latin typeface="Bookman Old Style" panose="02050604050505020204" pitchFamily="18" charset="0"/>
              </a:rPr>
              <a:t>Sensor</a:t>
            </a:r>
            <a:endParaRPr lang="en-US" dirty="0"/>
          </a:p>
        </p:txBody>
      </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1867" b="99467" l="10000" r="90000"/>
                    </a14:imgEffect>
                  </a14:imgLayer>
                </a14:imgProps>
              </a:ext>
              <a:ext uri="{28A0092B-C50C-407E-A947-70E740481C1C}">
                <a14:useLocalDpi xmlns:a14="http://schemas.microsoft.com/office/drawing/2010/main" val="0"/>
              </a:ext>
            </a:extLst>
          </a:blip>
          <a:stretch>
            <a:fillRect/>
          </a:stretch>
        </p:blipFill>
        <p:spPr>
          <a:xfrm>
            <a:off x="5754733" y="3792595"/>
            <a:ext cx="2197424" cy="1648068"/>
          </a:xfrm>
          <a:prstGeom prst="rect">
            <a:avLst/>
          </a:prstGeom>
        </p:spPr>
      </p:pic>
      <p:sp>
        <p:nvSpPr>
          <p:cNvPr id="26" name="Oval 25"/>
          <p:cNvSpPr/>
          <p:nvPr/>
        </p:nvSpPr>
        <p:spPr>
          <a:xfrm>
            <a:off x="5782491" y="3587929"/>
            <a:ext cx="2057400" cy="2057400"/>
          </a:xfrm>
          <a:prstGeom prst="ellipse">
            <a:avLst/>
          </a:prstGeom>
          <a:solidFill>
            <a:schemeClr val="bg2">
              <a:alpha val="36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17205559">
            <a:off x="8708245" y="4083988"/>
            <a:ext cx="753506" cy="2918016"/>
          </a:xfrm>
          <a:custGeom>
            <a:avLst/>
            <a:gdLst>
              <a:gd name="connsiteX0" fmla="*/ 342867 w 672805"/>
              <a:gd name="connsiteY0" fmla="*/ 0 h 2154445"/>
              <a:gd name="connsiteX1" fmla="*/ 3502 w 672805"/>
              <a:gd name="connsiteY1" fmla="*/ 1781666 h 2154445"/>
              <a:gd name="connsiteX2" fmla="*/ 531403 w 672805"/>
              <a:gd name="connsiteY2" fmla="*/ 2007909 h 2154445"/>
              <a:gd name="connsiteX3" fmla="*/ 672805 w 672805"/>
              <a:gd name="connsiteY3" fmla="*/ 18854 h 2154445"/>
            </a:gdLst>
            <a:ahLst/>
            <a:cxnLst>
              <a:cxn ang="0">
                <a:pos x="connsiteX0" y="connsiteY0"/>
              </a:cxn>
              <a:cxn ang="0">
                <a:pos x="connsiteX1" y="connsiteY1"/>
              </a:cxn>
              <a:cxn ang="0">
                <a:pos x="connsiteX2" y="connsiteY2"/>
              </a:cxn>
              <a:cxn ang="0">
                <a:pos x="connsiteX3" y="connsiteY3"/>
              </a:cxn>
            </a:cxnLst>
            <a:rect l="l" t="t" r="r" b="b"/>
            <a:pathLst>
              <a:path w="672805" h="2154445">
                <a:moveTo>
                  <a:pt x="342867" y="0"/>
                </a:moveTo>
                <a:cubicBezTo>
                  <a:pt x="157473" y="723507"/>
                  <a:pt x="-27921" y="1447015"/>
                  <a:pt x="3502" y="1781666"/>
                </a:cubicBezTo>
                <a:cubicBezTo>
                  <a:pt x="34925" y="2116317"/>
                  <a:pt x="419853" y="2301711"/>
                  <a:pt x="531403" y="2007909"/>
                </a:cubicBezTo>
                <a:cubicBezTo>
                  <a:pt x="642953" y="1714107"/>
                  <a:pt x="619387" y="334652"/>
                  <a:pt x="672805" y="1885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901409" y="5705205"/>
            <a:ext cx="2101496" cy="646331"/>
          </a:xfrm>
          <a:prstGeom prst="rect">
            <a:avLst/>
          </a:prstGeom>
        </p:spPr>
        <p:txBody>
          <a:bodyPr wrap="square">
            <a:spAutoFit/>
          </a:bodyPr>
          <a:lstStyle/>
          <a:p>
            <a:pPr algn="ctr"/>
            <a:r>
              <a:rPr lang="en-US" dirty="0" smtClean="0">
                <a:latin typeface="Bookman Old Style" panose="02050604050505020204" pitchFamily="18" charset="0"/>
              </a:rPr>
              <a:t>Method of Reading Sensor</a:t>
            </a:r>
            <a:endParaRPr lang="en-US" dirty="0"/>
          </a:p>
        </p:txBody>
      </p:sp>
      <p:sp>
        <p:nvSpPr>
          <p:cNvPr id="29" name="Rectangle 28"/>
          <p:cNvSpPr/>
          <p:nvPr/>
        </p:nvSpPr>
        <p:spPr>
          <a:xfrm>
            <a:off x="9163879" y="2941598"/>
            <a:ext cx="2101496" cy="646331"/>
          </a:xfrm>
          <a:prstGeom prst="rect">
            <a:avLst/>
          </a:prstGeom>
        </p:spPr>
        <p:txBody>
          <a:bodyPr wrap="square">
            <a:spAutoFit/>
          </a:bodyPr>
          <a:lstStyle/>
          <a:p>
            <a:pPr algn="ctr"/>
            <a:r>
              <a:rPr lang="en-US" dirty="0" smtClean="0">
                <a:latin typeface="Bookman Old Style" panose="02050604050505020204" pitchFamily="18" charset="0"/>
              </a:rPr>
              <a:t>Method of Storing Data</a:t>
            </a:r>
            <a:endParaRPr lang="en-US" dirty="0"/>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54201" y="916762"/>
            <a:ext cx="2699331" cy="2024836"/>
          </a:xfrm>
          <a:prstGeom prst="rect">
            <a:avLst/>
          </a:prstGeom>
        </p:spPr>
      </p:pic>
    </p:spTree>
    <p:extLst>
      <p:ext uri="{BB962C8B-B14F-4D97-AF65-F5344CB8AC3E}">
        <p14:creationId xmlns:p14="http://schemas.microsoft.com/office/powerpoint/2010/main" val="41301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56173" y="366189"/>
            <a:ext cx="7419099" cy="6001968"/>
          </a:xfrm>
          <a:prstGeom prst="rect">
            <a:avLst/>
          </a:prstGeom>
        </p:spPr>
      </p:pic>
    </p:spTree>
    <p:extLst>
      <p:ext uri="{BB962C8B-B14F-4D97-AF65-F5344CB8AC3E}">
        <p14:creationId xmlns:p14="http://schemas.microsoft.com/office/powerpoint/2010/main" val="4591766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0630" y="645236"/>
            <a:ext cx="2714205" cy="769441"/>
          </a:xfrm>
          <a:prstGeom prst="rect">
            <a:avLst/>
          </a:prstGeom>
        </p:spPr>
        <p:txBody>
          <a:bodyPr wrap="none">
            <a:spAutoFit/>
          </a:bodyPr>
          <a:lstStyle/>
          <a:p>
            <a:r>
              <a:rPr lang="en-US" sz="4400" dirty="0" smtClean="0">
                <a:latin typeface="Bookman Old Style" panose="02050604050505020204" pitchFamily="18" charset="0"/>
              </a:rPr>
              <a:t>of a SHM</a:t>
            </a:r>
            <a:endParaRPr lang="en-US" sz="4400" dirty="0"/>
          </a:p>
        </p:txBody>
      </p:sp>
      <p:sp>
        <p:nvSpPr>
          <p:cNvPr id="6" name="Rectangle 5"/>
          <p:cNvSpPr/>
          <p:nvPr/>
        </p:nvSpPr>
        <p:spPr>
          <a:xfrm>
            <a:off x="1848012" y="306682"/>
            <a:ext cx="4642618" cy="1446550"/>
          </a:xfrm>
          <a:prstGeom prst="rect">
            <a:avLst/>
          </a:prstGeom>
        </p:spPr>
        <p:txBody>
          <a:bodyPr wrap="none">
            <a:spAutoFit/>
          </a:bodyPr>
          <a:lstStyle/>
          <a:p>
            <a:r>
              <a:rPr lang="en-US" sz="8800" u="sng" dirty="0" smtClean="0">
                <a:latin typeface="Bradley Hand ITC" panose="03070402050302030203" pitchFamily="66" charset="0"/>
              </a:rPr>
              <a:t>Obstacles</a:t>
            </a:r>
            <a:endParaRPr lang="en-US" sz="8800" dirty="0">
              <a:latin typeface="Bradley Hand ITC" panose="03070402050302030203" pitchFamily="66"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010" y="1611210"/>
            <a:ext cx="1027163" cy="1027163"/>
          </a:xfrm>
          <a:prstGeom prst="rect">
            <a:avLst/>
          </a:prstGeom>
        </p:spPr>
      </p:pic>
      <p:sp>
        <p:nvSpPr>
          <p:cNvPr id="8" name="Rectangle 7"/>
          <p:cNvSpPr/>
          <p:nvPr/>
        </p:nvSpPr>
        <p:spPr>
          <a:xfrm>
            <a:off x="3098550" y="1740070"/>
            <a:ext cx="1830950" cy="769441"/>
          </a:xfrm>
          <a:prstGeom prst="rect">
            <a:avLst/>
          </a:prstGeom>
          <a:effectLst/>
        </p:spPr>
        <p:txBody>
          <a:bodyPr wrap="none">
            <a:spAutoFit/>
          </a:bodyPr>
          <a:lstStyle/>
          <a:p>
            <a:r>
              <a:rPr lang="en-US" sz="4400" dirty="0" smtClean="0">
                <a:effectLst>
                  <a:glow rad="139700">
                    <a:schemeClr val="accent4">
                      <a:satMod val="175000"/>
                      <a:alpha val="40000"/>
                    </a:schemeClr>
                  </a:glow>
                </a:effectLst>
                <a:latin typeface="Bookman Old Style" panose="02050604050505020204" pitchFamily="18" charset="0"/>
              </a:rPr>
              <a:t>Power</a:t>
            </a:r>
            <a:endParaRPr lang="en-US" sz="4400" dirty="0">
              <a:effectLst>
                <a:glow rad="139700">
                  <a:schemeClr val="accent4">
                    <a:satMod val="175000"/>
                    <a:alpha val="40000"/>
                  </a:schemeClr>
                </a:glo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010" y="2509511"/>
            <a:ext cx="1027163" cy="1027163"/>
          </a:xfrm>
          <a:prstGeom prst="rect">
            <a:avLst/>
          </a:prstGeom>
        </p:spPr>
      </p:pic>
      <p:sp>
        <p:nvSpPr>
          <p:cNvPr id="10" name="Rectangle 9"/>
          <p:cNvSpPr/>
          <p:nvPr/>
        </p:nvSpPr>
        <p:spPr>
          <a:xfrm>
            <a:off x="3098173" y="2638373"/>
            <a:ext cx="3169457" cy="769441"/>
          </a:xfrm>
          <a:prstGeom prst="rect">
            <a:avLst/>
          </a:prstGeom>
        </p:spPr>
        <p:txBody>
          <a:bodyPr wrap="none">
            <a:spAutoFit/>
          </a:bodyPr>
          <a:lstStyle/>
          <a:p>
            <a:r>
              <a:rPr lang="en-US" sz="4400" dirty="0" smtClean="0">
                <a:latin typeface="ISOCPEUR" panose="020B0604020202020204" pitchFamily="34" charset="0"/>
              </a:rPr>
              <a:t>Data Storage</a:t>
            </a:r>
            <a:endParaRPr lang="en-US" sz="4400" dirty="0">
              <a:latin typeface="ISOCPEUR"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010" y="3498233"/>
            <a:ext cx="1027163" cy="1027163"/>
          </a:xfrm>
          <a:prstGeom prst="rect">
            <a:avLst/>
          </a:prstGeom>
        </p:spPr>
      </p:pic>
      <p:sp>
        <p:nvSpPr>
          <p:cNvPr id="12" name="Rectangle 11"/>
          <p:cNvSpPr/>
          <p:nvPr/>
        </p:nvSpPr>
        <p:spPr>
          <a:xfrm>
            <a:off x="3098552" y="3627093"/>
            <a:ext cx="930063" cy="769441"/>
          </a:xfrm>
          <a:prstGeom prst="rect">
            <a:avLst/>
          </a:prstGeom>
        </p:spPr>
        <p:txBody>
          <a:bodyPr wrap="none">
            <a:spAutoFit/>
          </a:bodyPr>
          <a:lstStyle/>
          <a:p>
            <a:r>
              <a:rPr lang="en-US" sz="4400" dirty="0" smtClean="0">
                <a:latin typeface="Bookman Old Style" panose="02050604050505020204" pitchFamily="18" charset="0"/>
              </a:rPr>
              <a:t>De</a:t>
            </a:r>
            <a:endParaRPr lang="en-US" sz="44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010" y="4514245"/>
            <a:ext cx="1027163" cy="1027163"/>
          </a:xfrm>
          <a:prstGeom prst="rect">
            <a:avLst/>
          </a:prstGeom>
        </p:spPr>
      </p:pic>
      <p:sp>
        <p:nvSpPr>
          <p:cNvPr id="14" name="Rectangle 13"/>
          <p:cNvSpPr/>
          <p:nvPr/>
        </p:nvSpPr>
        <p:spPr>
          <a:xfrm>
            <a:off x="3098552" y="4643105"/>
            <a:ext cx="3799438" cy="769441"/>
          </a:xfrm>
          <a:prstGeom prst="rect">
            <a:avLst/>
          </a:prstGeom>
        </p:spPr>
        <p:txBody>
          <a:bodyPr wrap="none">
            <a:spAutoFit/>
          </a:bodyPr>
          <a:lstStyle/>
          <a:p>
            <a:r>
              <a:rPr lang="en-US" sz="4400" dirty="0" smtClean="0">
                <a:latin typeface="Bookman Old Style" panose="02050604050505020204" pitchFamily="18" charset="0"/>
              </a:rPr>
              <a:t>Staff </a:t>
            </a:r>
            <a:r>
              <a:rPr lang="en-US" sz="4400" dirty="0" smtClean="0">
                <a:effectLst>
                  <a:glow rad="139700">
                    <a:schemeClr val="accent6">
                      <a:satMod val="175000"/>
                      <a:alpha val="40000"/>
                    </a:schemeClr>
                  </a:glow>
                </a:effectLst>
                <a:latin typeface="Bookman Old Style" panose="02050604050505020204" pitchFamily="18" charset="0"/>
              </a:rPr>
              <a:t>abilities</a:t>
            </a:r>
            <a:endParaRPr lang="en-US" sz="4400" dirty="0">
              <a:effectLst>
                <a:glow rad="139700">
                  <a:schemeClr val="accent6">
                    <a:satMod val="175000"/>
                    <a:alpha val="40000"/>
                  </a:schemeClr>
                </a:glow>
              </a:effectLst>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010" y="5456802"/>
            <a:ext cx="1027163" cy="1027163"/>
          </a:xfrm>
          <a:prstGeom prst="rect">
            <a:avLst/>
          </a:prstGeom>
        </p:spPr>
      </p:pic>
      <p:sp>
        <p:nvSpPr>
          <p:cNvPr id="16" name="Rectangle 15"/>
          <p:cNvSpPr/>
          <p:nvPr/>
        </p:nvSpPr>
        <p:spPr>
          <a:xfrm>
            <a:off x="3098552" y="5585662"/>
            <a:ext cx="3222357" cy="769441"/>
          </a:xfrm>
          <a:prstGeom prst="rect">
            <a:avLst/>
          </a:prstGeom>
        </p:spPr>
        <p:txBody>
          <a:bodyPr wrap="none">
            <a:spAutoFit/>
          </a:bodyPr>
          <a:lstStyle/>
          <a:p>
            <a:r>
              <a:rPr lang="en-US" sz="4400" dirty="0" smtClean="0">
                <a:latin typeface="Impact" panose="020B0806030902050204" pitchFamily="34" charset="0"/>
              </a:rPr>
              <a:t>Maintenance</a:t>
            </a:r>
            <a:endParaRPr lang="en-US" sz="4400" dirty="0">
              <a:latin typeface="Impact" panose="020B0806030902050204" pitchFamily="34" charset="0"/>
            </a:endParaRPr>
          </a:p>
        </p:txBody>
      </p:sp>
      <p:sp>
        <p:nvSpPr>
          <p:cNvPr id="17" name="Rectangle 16"/>
          <p:cNvSpPr/>
          <p:nvPr/>
        </p:nvSpPr>
        <p:spPr>
          <a:xfrm>
            <a:off x="3930313" y="3453977"/>
            <a:ext cx="478016" cy="769441"/>
          </a:xfrm>
          <a:prstGeom prst="rect">
            <a:avLst/>
          </a:prstGeom>
        </p:spPr>
        <p:txBody>
          <a:bodyPr wrap="none">
            <a:spAutoFit/>
          </a:bodyPr>
          <a:lstStyle/>
          <a:p>
            <a:r>
              <a:rPr lang="en-US" sz="4400" dirty="0" smtClean="0">
                <a:latin typeface="Bookman Old Style" panose="02050604050505020204" pitchFamily="18" charset="0"/>
              </a:rPr>
              <a:t>c</a:t>
            </a:r>
            <a:endParaRPr lang="en-US" sz="4400" dirty="0"/>
          </a:p>
        </p:txBody>
      </p:sp>
      <p:sp>
        <p:nvSpPr>
          <p:cNvPr id="18" name="Rectangle 17"/>
          <p:cNvSpPr/>
          <p:nvPr/>
        </p:nvSpPr>
        <p:spPr>
          <a:xfrm>
            <a:off x="4250799" y="3627307"/>
            <a:ext cx="478016" cy="769441"/>
          </a:xfrm>
          <a:prstGeom prst="rect">
            <a:avLst/>
          </a:prstGeom>
        </p:spPr>
        <p:txBody>
          <a:bodyPr wrap="none">
            <a:spAutoFit/>
          </a:bodyPr>
          <a:lstStyle/>
          <a:p>
            <a:r>
              <a:rPr lang="en-US" sz="4400" dirty="0" smtClean="0">
                <a:latin typeface="Bookman Old Style" panose="02050604050505020204" pitchFamily="18" charset="0"/>
              </a:rPr>
              <a:t>e</a:t>
            </a:r>
            <a:endParaRPr lang="en-US" sz="4400" dirty="0"/>
          </a:p>
        </p:txBody>
      </p:sp>
      <p:sp>
        <p:nvSpPr>
          <p:cNvPr id="19" name="Rectangle 18"/>
          <p:cNvSpPr/>
          <p:nvPr/>
        </p:nvSpPr>
        <p:spPr>
          <a:xfrm>
            <a:off x="4840622" y="3668913"/>
            <a:ext cx="399468" cy="769441"/>
          </a:xfrm>
          <a:prstGeom prst="rect">
            <a:avLst/>
          </a:prstGeom>
        </p:spPr>
        <p:txBody>
          <a:bodyPr wrap="none">
            <a:spAutoFit/>
          </a:bodyPr>
          <a:lstStyle/>
          <a:p>
            <a:r>
              <a:rPr lang="en-US" sz="4400" dirty="0" smtClean="0">
                <a:latin typeface="Bookman Old Style" panose="02050604050505020204" pitchFamily="18" charset="0"/>
              </a:rPr>
              <a:t>t</a:t>
            </a:r>
            <a:endParaRPr lang="en-US" sz="4400" dirty="0"/>
          </a:p>
        </p:txBody>
      </p:sp>
      <p:sp>
        <p:nvSpPr>
          <p:cNvPr id="20" name="Rectangle 19"/>
          <p:cNvSpPr/>
          <p:nvPr/>
        </p:nvSpPr>
        <p:spPr>
          <a:xfrm>
            <a:off x="5102072" y="3674331"/>
            <a:ext cx="433132" cy="769441"/>
          </a:xfrm>
          <a:prstGeom prst="rect">
            <a:avLst/>
          </a:prstGeom>
        </p:spPr>
        <p:txBody>
          <a:bodyPr wrap="none">
            <a:spAutoFit/>
          </a:bodyPr>
          <a:lstStyle/>
          <a:p>
            <a:r>
              <a:rPr lang="en-US" sz="4400" dirty="0" smtClean="0">
                <a:latin typeface="Bookman Old Style" panose="02050604050505020204" pitchFamily="18" charset="0"/>
              </a:rPr>
              <a:t>r</a:t>
            </a:r>
            <a:endParaRPr lang="en-US" sz="4400" dirty="0"/>
          </a:p>
        </p:txBody>
      </p:sp>
      <p:sp>
        <p:nvSpPr>
          <p:cNvPr id="21" name="Rectangle 20"/>
          <p:cNvSpPr/>
          <p:nvPr/>
        </p:nvSpPr>
        <p:spPr>
          <a:xfrm>
            <a:off x="5358791" y="3659474"/>
            <a:ext cx="511679" cy="769441"/>
          </a:xfrm>
          <a:prstGeom prst="rect">
            <a:avLst/>
          </a:prstGeom>
        </p:spPr>
        <p:txBody>
          <a:bodyPr wrap="none">
            <a:spAutoFit/>
          </a:bodyPr>
          <a:lstStyle/>
          <a:p>
            <a:r>
              <a:rPr lang="en-US" sz="4400" dirty="0" smtClean="0">
                <a:latin typeface="Bookman Old Style" panose="02050604050505020204" pitchFamily="18" charset="0"/>
              </a:rPr>
              <a:t>a</a:t>
            </a:r>
            <a:endParaRPr lang="en-US" sz="4400" dirty="0"/>
          </a:p>
        </p:txBody>
      </p:sp>
      <p:sp>
        <p:nvSpPr>
          <p:cNvPr id="22" name="Rectangle 21"/>
          <p:cNvSpPr/>
          <p:nvPr/>
        </p:nvSpPr>
        <p:spPr>
          <a:xfrm>
            <a:off x="5781758" y="3659264"/>
            <a:ext cx="354584" cy="769441"/>
          </a:xfrm>
          <a:prstGeom prst="rect">
            <a:avLst/>
          </a:prstGeom>
        </p:spPr>
        <p:txBody>
          <a:bodyPr wrap="none">
            <a:spAutoFit/>
          </a:bodyPr>
          <a:lstStyle/>
          <a:p>
            <a:r>
              <a:rPr lang="en-US" sz="4400" dirty="0" smtClean="0">
                <a:latin typeface="Bookman Old Style" panose="02050604050505020204" pitchFamily="18" charset="0"/>
              </a:rPr>
              <a:t>l</a:t>
            </a:r>
            <a:endParaRPr lang="en-US" sz="4400" dirty="0"/>
          </a:p>
        </p:txBody>
      </p:sp>
      <p:sp>
        <p:nvSpPr>
          <p:cNvPr id="23" name="Rectangle 22"/>
          <p:cNvSpPr/>
          <p:nvPr/>
        </p:nvSpPr>
        <p:spPr>
          <a:xfrm>
            <a:off x="5954408" y="3834368"/>
            <a:ext cx="354584" cy="769441"/>
          </a:xfrm>
          <a:prstGeom prst="rect">
            <a:avLst/>
          </a:prstGeom>
        </p:spPr>
        <p:txBody>
          <a:bodyPr wrap="none">
            <a:spAutoFit/>
          </a:bodyPr>
          <a:lstStyle/>
          <a:p>
            <a:r>
              <a:rPr lang="en-US" sz="4400" dirty="0" err="1" smtClean="0">
                <a:latin typeface="Bookman Old Style" panose="02050604050505020204" pitchFamily="18" charset="0"/>
              </a:rPr>
              <a:t>i</a:t>
            </a:r>
            <a:endParaRPr lang="en-US" sz="4400" dirty="0"/>
          </a:p>
        </p:txBody>
      </p:sp>
      <p:sp>
        <p:nvSpPr>
          <p:cNvPr id="24" name="Rectangle 23"/>
          <p:cNvSpPr/>
          <p:nvPr/>
        </p:nvSpPr>
        <p:spPr>
          <a:xfrm>
            <a:off x="6228341" y="3705641"/>
            <a:ext cx="455574" cy="769441"/>
          </a:xfrm>
          <a:prstGeom prst="rect">
            <a:avLst/>
          </a:prstGeom>
        </p:spPr>
        <p:txBody>
          <a:bodyPr wrap="none">
            <a:spAutoFit/>
          </a:bodyPr>
          <a:lstStyle/>
          <a:p>
            <a:r>
              <a:rPr lang="en-US" sz="4400" dirty="0" smtClean="0">
                <a:latin typeface="Bookman Old Style" panose="02050604050505020204" pitchFamily="18" charset="0"/>
              </a:rPr>
              <a:t>z</a:t>
            </a:r>
            <a:endParaRPr lang="en-US" sz="4400" dirty="0"/>
          </a:p>
        </p:txBody>
      </p:sp>
      <p:sp>
        <p:nvSpPr>
          <p:cNvPr id="25" name="Rectangle 24"/>
          <p:cNvSpPr/>
          <p:nvPr/>
        </p:nvSpPr>
        <p:spPr>
          <a:xfrm>
            <a:off x="6566795" y="3597982"/>
            <a:ext cx="511679" cy="769441"/>
          </a:xfrm>
          <a:prstGeom prst="rect">
            <a:avLst/>
          </a:prstGeom>
        </p:spPr>
        <p:txBody>
          <a:bodyPr wrap="none">
            <a:spAutoFit/>
          </a:bodyPr>
          <a:lstStyle/>
          <a:p>
            <a:r>
              <a:rPr lang="en-US" sz="4400" dirty="0" smtClean="0">
                <a:latin typeface="Bookman Old Style" panose="02050604050505020204" pitchFamily="18" charset="0"/>
              </a:rPr>
              <a:t>a</a:t>
            </a:r>
            <a:endParaRPr lang="en-US" sz="4400" dirty="0"/>
          </a:p>
        </p:txBody>
      </p:sp>
      <p:sp>
        <p:nvSpPr>
          <p:cNvPr id="26" name="Rectangle 25"/>
          <p:cNvSpPr/>
          <p:nvPr/>
        </p:nvSpPr>
        <p:spPr>
          <a:xfrm>
            <a:off x="6944463" y="3668913"/>
            <a:ext cx="399468" cy="769441"/>
          </a:xfrm>
          <a:prstGeom prst="rect">
            <a:avLst/>
          </a:prstGeom>
        </p:spPr>
        <p:txBody>
          <a:bodyPr wrap="none">
            <a:spAutoFit/>
          </a:bodyPr>
          <a:lstStyle/>
          <a:p>
            <a:r>
              <a:rPr lang="en-US" sz="4400" dirty="0" smtClean="0">
                <a:latin typeface="Bookman Old Style" panose="02050604050505020204" pitchFamily="18" charset="0"/>
              </a:rPr>
              <a:t>t</a:t>
            </a:r>
            <a:endParaRPr lang="en-US" sz="4400" dirty="0"/>
          </a:p>
        </p:txBody>
      </p:sp>
      <p:sp>
        <p:nvSpPr>
          <p:cNvPr id="27" name="Rectangle 26"/>
          <p:cNvSpPr/>
          <p:nvPr/>
        </p:nvSpPr>
        <p:spPr>
          <a:xfrm>
            <a:off x="7242110" y="3786070"/>
            <a:ext cx="354584" cy="769441"/>
          </a:xfrm>
          <a:prstGeom prst="rect">
            <a:avLst/>
          </a:prstGeom>
        </p:spPr>
        <p:txBody>
          <a:bodyPr wrap="none">
            <a:spAutoFit/>
          </a:bodyPr>
          <a:lstStyle/>
          <a:p>
            <a:r>
              <a:rPr lang="en-US" sz="4400" dirty="0" err="1" smtClean="0">
                <a:latin typeface="Bookman Old Style" panose="02050604050505020204" pitchFamily="18" charset="0"/>
              </a:rPr>
              <a:t>i</a:t>
            </a:r>
            <a:endParaRPr lang="en-US" sz="4400" dirty="0"/>
          </a:p>
        </p:txBody>
      </p:sp>
      <p:sp>
        <p:nvSpPr>
          <p:cNvPr id="28" name="Rectangle 27"/>
          <p:cNvSpPr/>
          <p:nvPr/>
        </p:nvSpPr>
        <p:spPr>
          <a:xfrm>
            <a:off x="7448791" y="3786899"/>
            <a:ext cx="500458" cy="769441"/>
          </a:xfrm>
          <a:prstGeom prst="rect">
            <a:avLst/>
          </a:prstGeom>
        </p:spPr>
        <p:txBody>
          <a:bodyPr wrap="none">
            <a:spAutoFit/>
          </a:bodyPr>
          <a:lstStyle/>
          <a:p>
            <a:r>
              <a:rPr lang="en-US" sz="4400" dirty="0" smtClean="0">
                <a:latin typeface="Bookman Old Style" panose="02050604050505020204" pitchFamily="18" charset="0"/>
              </a:rPr>
              <a:t>o</a:t>
            </a:r>
            <a:endParaRPr lang="en-US" sz="4400" dirty="0"/>
          </a:p>
        </p:txBody>
      </p:sp>
      <p:sp>
        <p:nvSpPr>
          <p:cNvPr id="31" name="Rectangle 30"/>
          <p:cNvSpPr/>
          <p:nvPr/>
        </p:nvSpPr>
        <p:spPr>
          <a:xfrm>
            <a:off x="7760330" y="3805066"/>
            <a:ext cx="556563" cy="769441"/>
          </a:xfrm>
          <a:prstGeom prst="rect">
            <a:avLst/>
          </a:prstGeom>
        </p:spPr>
        <p:txBody>
          <a:bodyPr wrap="none">
            <a:spAutoFit/>
          </a:bodyPr>
          <a:lstStyle/>
          <a:p>
            <a:r>
              <a:rPr lang="en-US" sz="4400" dirty="0" smtClean="0">
                <a:latin typeface="Bookman Old Style" panose="02050604050505020204" pitchFamily="18" charset="0"/>
              </a:rPr>
              <a:t>n</a:t>
            </a:r>
            <a:endParaRPr lang="en-US" sz="4400" dirty="0"/>
          </a:p>
        </p:txBody>
      </p:sp>
      <p:sp>
        <p:nvSpPr>
          <p:cNvPr id="29" name="Rectangle 28"/>
          <p:cNvSpPr/>
          <p:nvPr/>
        </p:nvSpPr>
        <p:spPr>
          <a:xfrm>
            <a:off x="4516341" y="3710392"/>
            <a:ext cx="556563" cy="769441"/>
          </a:xfrm>
          <a:prstGeom prst="rect">
            <a:avLst/>
          </a:prstGeom>
        </p:spPr>
        <p:txBody>
          <a:bodyPr wrap="none">
            <a:spAutoFit/>
          </a:bodyPr>
          <a:lstStyle/>
          <a:p>
            <a:r>
              <a:rPr lang="en-US" sz="4400" dirty="0" smtClean="0">
                <a:latin typeface="Bookman Old Style" panose="02050604050505020204" pitchFamily="18" charset="0"/>
              </a:rPr>
              <a:t>n</a:t>
            </a:r>
            <a:endParaRPr lang="en-US" sz="4400" dirty="0"/>
          </a:p>
        </p:txBody>
      </p:sp>
    </p:spTree>
    <p:extLst>
      <p:ext uri="{BB962C8B-B14F-4D97-AF65-F5344CB8AC3E}">
        <p14:creationId xmlns:p14="http://schemas.microsoft.com/office/powerpoint/2010/main" val="149719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additive="base">
                                        <p:cTn id="93" dur="500" fill="hold"/>
                                        <p:tgtEl>
                                          <p:spTgt spid="13"/>
                                        </p:tgtEl>
                                        <p:attrNameLst>
                                          <p:attrName>ppt_x</p:attrName>
                                        </p:attrNameLst>
                                      </p:cBhvr>
                                      <p:tavLst>
                                        <p:tav tm="0">
                                          <p:val>
                                            <p:strVal val="#ppt_x"/>
                                          </p:val>
                                        </p:tav>
                                        <p:tav tm="100000">
                                          <p:val>
                                            <p:strVal val="#ppt_x"/>
                                          </p:val>
                                        </p:tav>
                                      </p:tavLst>
                                    </p:anim>
                                    <p:anim calcmode="lin" valueType="num">
                                      <p:cBhvr additive="base">
                                        <p:cTn id="94" dur="500" fill="hold"/>
                                        <p:tgtEl>
                                          <p:spTgt spid="1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5"/>
                                        </p:tgtEl>
                                        <p:attrNameLst>
                                          <p:attrName>style.visibility</p:attrName>
                                        </p:attrNameLst>
                                      </p:cBhvr>
                                      <p:to>
                                        <p:strVal val="visible"/>
                                      </p:to>
                                    </p:set>
                                    <p:anim calcmode="lin" valueType="num">
                                      <p:cBhvr additive="base">
                                        <p:cTn id="103" dur="500" fill="hold"/>
                                        <p:tgtEl>
                                          <p:spTgt spid="15"/>
                                        </p:tgtEl>
                                        <p:attrNameLst>
                                          <p:attrName>ppt_x</p:attrName>
                                        </p:attrNameLst>
                                      </p:cBhvr>
                                      <p:tavLst>
                                        <p:tav tm="0">
                                          <p:val>
                                            <p:strVal val="#ppt_x"/>
                                          </p:val>
                                        </p:tav>
                                        <p:tav tm="100000">
                                          <p:val>
                                            <p:strVal val="#ppt_x"/>
                                          </p:val>
                                        </p:tav>
                                      </p:tavLst>
                                    </p:anim>
                                    <p:anim calcmode="lin" valueType="num">
                                      <p:cBhvr additive="base">
                                        <p:cTn id="104" dur="500" fill="hold"/>
                                        <p:tgtEl>
                                          <p:spTgt spid="1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ppt_x"/>
                                          </p:val>
                                        </p:tav>
                                        <p:tav tm="100000">
                                          <p:val>
                                            <p:strVal val="#ppt_x"/>
                                          </p:val>
                                        </p:tav>
                                      </p:tavLst>
                                    </p:anim>
                                    <p:anim calcmode="lin" valueType="num">
                                      <p:cBhvr additive="base">
                                        <p:cTn id="10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7" grpId="0"/>
      <p:bldP spid="18" grpId="0"/>
      <p:bldP spid="19" grpId="0"/>
      <p:bldP spid="20" grpId="0"/>
      <p:bldP spid="21" grpId="0"/>
      <p:bldP spid="22" grpId="0"/>
      <p:bldP spid="23" grpId="0"/>
      <p:bldP spid="24" grpId="0"/>
      <p:bldP spid="25" grpId="0"/>
      <p:bldP spid="26" grpId="0"/>
      <p:bldP spid="27" grpId="0"/>
      <p:bldP spid="28" grpId="0"/>
      <p:bldP spid="31"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7457" y="3430869"/>
            <a:ext cx="5061001" cy="584775"/>
          </a:xfrm>
          <a:prstGeom prst="rect">
            <a:avLst/>
          </a:prstGeom>
        </p:spPr>
        <p:txBody>
          <a:bodyPr wrap="none">
            <a:spAutoFit/>
          </a:bodyPr>
          <a:lstStyle/>
          <a:p>
            <a:r>
              <a:rPr lang="en-US" sz="3200" u="sng" dirty="0" smtClean="0">
                <a:latin typeface="Bookman Old Style" panose="02050604050505020204" pitchFamily="18" charset="0"/>
              </a:rPr>
              <a:t>Other States using SHM</a:t>
            </a:r>
            <a:endParaRPr lang="en-US" sz="3200" u="sng" dirty="0"/>
          </a:p>
        </p:txBody>
      </p:sp>
      <p:pic>
        <p:nvPicPr>
          <p:cNvPr id="2" name="Picture 4" descr="C:\Users\mt738gc\AppData\Local\Temp\SNAGHTML25f9df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7" y="-73677"/>
            <a:ext cx="4667250"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550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t738gc\AppData\Local\Temp\SNAGHTML264c9b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749" y="-150830"/>
            <a:ext cx="6629400" cy="378107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urved Connector 2"/>
          <p:cNvCxnSpPr/>
          <p:nvPr/>
        </p:nvCxnSpPr>
        <p:spPr>
          <a:xfrm rot="10800000" flipV="1">
            <a:off x="4157226" y="584461"/>
            <a:ext cx="2075463" cy="490193"/>
          </a:xfrm>
          <a:prstGeom prst="curved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32688" y="286236"/>
            <a:ext cx="4901938" cy="1077218"/>
          </a:xfrm>
          <a:prstGeom prst="rect">
            <a:avLst/>
          </a:prstGeom>
        </p:spPr>
        <p:txBody>
          <a:bodyPr wrap="square">
            <a:spAutoFit/>
          </a:bodyPr>
          <a:lstStyle/>
          <a:p>
            <a:r>
              <a:rPr lang="en-US" sz="3200" u="sng" dirty="0" smtClean="0">
                <a:latin typeface="Bookman Old Style" panose="02050604050505020204" pitchFamily="18" charset="0"/>
              </a:rPr>
              <a:t>Indian River Inlet Bridge (Delaware)</a:t>
            </a:r>
            <a:endParaRPr lang="en-US" sz="3200" u="sng" dirty="0"/>
          </a:p>
        </p:txBody>
      </p:sp>
      <p:sp>
        <p:nvSpPr>
          <p:cNvPr id="18" name="Rectangle 17"/>
          <p:cNvSpPr/>
          <p:nvPr/>
        </p:nvSpPr>
        <p:spPr>
          <a:xfrm>
            <a:off x="373368" y="3338380"/>
            <a:ext cx="4901938" cy="1569660"/>
          </a:xfrm>
          <a:prstGeom prst="rect">
            <a:avLst/>
          </a:prstGeom>
        </p:spPr>
        <p:txBody>
          <a:bodyPr wrap="square">
            <a:spAutoFit/>
          </a:bodyPr>
          <a:lstStyle/>
          <a:p>
            <a:r>
              <a:rPr lang="en-US" sz="3200" dirty="0" smtClean="0">
                <a:latin typeface="Bookman Old Style" panose="02050604050505020204" pitchFamily="18" charset="0"/>
              </a:rPr>
              <a:t>Delaware DOT in partnership with the University of Delaware</a:t>
            </a:r>
            <a:endParaRPr lang="en-US" sz="3200"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240" y="2580784"/>
            <a:ext cx="5095875" cy="361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32648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44"/>
            <a:ext cx="12192000" cy="68449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effectLst>
            <a:glow rad="127000">
              <a:srgbClr val="FFFF00"/>
            </a:glow>
          </a:effectLst>
        </p:spPr>
      </p:pic>
      <p:sp>
        <p:nvSpPr>
          <p:cNvPr id="5" name="TextBox 4"/>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2908552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 y="13044"/>
            <a:ext cx="12192000" cy="68449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noFill/>
          <a:ln>
            <a:noFill/>
          </a:ln>
          <a:effectLst/>
        </p:spPr>
      </p:pic>
      <p:pic>
        <p:nvPicPr>
          <p:cNvPr id="8" name="Picture 7"/>
          <p:cNvPicPr>
            <a:picLocks noChangeAspect="1"/>
          </p:cNvPicPr>
          <p:nvPr/>
        </p:nvPicPr>
        <p:blipFill>
          <a:blip r:embed="rId5"/>
          <a:stretch>
            <a:fillRect/>
          </a:stretch>
        </p:blipFill>
        <p:spPr>
          <a:xfrm>
            <a:off x="604199" y="5352056"/>
            <a:ext cx="2228571" cy="1304762"/>
          </a:xfrm>
          <a:prstGeom prst="rect">
            <a:avLst/>
          </a:prstGeom>
          <a:effectLst>
            <a:glow rad="127000">
              <a:srgbClr val="FFFF00"/>
            </a:glow>
          </a:effectLst>
        </p:spPr>
      </p:pic>
      <p:sp>
        <p:nvSpPr>
          <p:cNvPr id="9" name="TextBox 8"/>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2882685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78701" y="930207"/>
            <a:ext cx="3384104" cy="4210712"/>
          </a:xfrm>
          <a:prstGeom prst="rect">
            <a:avLst/>
          </a:prstGeom>
        </p:spPr>
      </p:pic>
      <p:pic>
        <p:nvPicPr>
          <p:cNvPr id="5" name="Picture 4"/>
          <p:cNvPicPr>
            <a:picLocks noChangeAspect="1"/>
          </p:cNvPicPr>
          <p:nvPr/>
        </p:nvPicPr>
        <p:blipFill>
          <a:blip r:embed="rId4"/>
          <a:stretch>
            <a:fillRect/>
          </a:stretch>
        </p:blipFill>
        <p:spPr>
          <a:xfrm>
            <a:off x="354966" y="521538"/>
            <a:ext cx="4148473" cy="4619381"/>
          </a:xfrm>
          <a:prstGeom prst="rect">
            <a:avLst/>
          </a:prstGeom>
        </p:spPr>
      </p:pic>
      <p:sp>
        <p:nvSpPr>
          <p:cNvPr id="6" name="Rectangle 5"/>
          <p:cNvSpPr/>
          <p:nvPr/>
        </p:nvSpPr>
        <p:spPr>
          <a:xfrm>
            <a:off x="1837009" y="788008"/>
            <a:ext cx="2474506" cy="1200329"/>
          </a:xfrm>
          <a:prstGeom prst="rect">
            <a:avLst/>
          </a:prstGeom>
        </p:spPr>
        <p:txBody>
          <a:bodyPr wrap="square">
            <a:spAutoFit/>
          </a:bodyPr>
          <a:lstStyle/>
          <a:p>
            <a:pPr algn="ctr"/>
            <a:r>
              <a:rPr lang="en-US" sz="2400" b="1" dirty="0" smtClean="0">
                <a:latin typeface="Bookman Old Style" panose="02050604050505020204" pitchFamily="18" charset="0"/>
              </a:rPr>
              <a:t>1987 </a:t>
            </a:r>
            <a:r>
              <a:rPr lang="en-US" sz="2400" b="1" dirty="0" err="1" smtClean="0">
                <a:latin typeface="Bookman Old Style" panose="02050604050505020204" pitchFamily="18" charset="0"/>
              </a:rPr>
              <a:t>Figg</a:t>
            </a:r>
            <a:r>
              <a:rPr lang="en-US" sz="2400" b="1" dirty="0" smtClean="0">
                <a:latin typeface="Bookman Old Style" panose="02050604050505020204" pitchFamily="18" charset="0"/>
              </a:rPr>
              <a:t> Maintenance Manual</a:t>
            </a:r>
            <a:endParaRPr lang="en-US" sz="2400" b="1"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8067" y="1684793"/>
            <a:ext cx="3602054" cy="2701539"/>
          </a:xfrm>
          <a:prstGeom prst="rect">
            <a:avLst/>
          </a:prstGeom>
        </p:spPr>
      </p:pic>
    </p:spTree>
    <p:extLst>
      <p:ext uri="{BB962C8B-B14F-4D97-AF65-F5344CB8AC3E}">
        <p14:creationId xmlns:p14="http://schemas.microsoft.com/office/powerpoint/2010/main" val="606088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9392"/>
            <a:ext cx="7574644" cy="369332"/>
          </a:xfrm>
          <a:prstGeom prst="rect">
            <a:avLst/>
          </a:prstGeom>
        </p:spPr>
        <p:txBody>
          <a:bodyPr wrap="square">
            <a:spAutoFit/>
          </a:bodyPr>
          <a:lstStyle/>
          <a:p>
            <a:pPr algn="ctr"/>
            <a:r>
              <a:rPr lang="en-US" b="1" dirty="0" smtClean="0">
                <a:latin typeface="Bookman Old Style" panose="02050604050505020204" pitchFamily="18" charset="0"/>
              </a:rPr>
              <a:t>Global Positioning Sensors (GPS) initially installed in 2003</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379" y="3059329"/>
            <a:ext cx="9218991" cy="3363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844" r="18626"/>
          <a:stretch/>
        </p:blipFill>
        <p:spPr>
          <a:xfrm rot="5400000">
            <a:off x="8673985" y="481423"/>
            <a:ext cx="2615176" cy="2211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own Arrow 3"/>
          <p:cNvSpPr/>
          <p:nvPr/>
        </p:nvSpPr>
        <p:spPr>
          <a:xfrm rot="3486401">
            <a:off x="7806009" y="1934264"/>
            <a:ext cx="905692" cy="220318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203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1790" y="0"/>
            <a:ext cx="10213479" cy="6830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5" name="Straight Arrow Connector 4"/>
          <p:cNvCxnSpPr/>
          <p:nvPr/>
        </p:nvCxnSpPr>
        <p:spPr>
          <a:xfrm flipV="1">
            <a:off x="10438785" y="1318887"/>
            <a:ext cx="0" cy="12233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166936" y="2542206"/>
            <a:ext cx="568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0438785" y="2542206"/>
            <a:ext cx="0" cy="122331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513544" y="1745882"/>
            <a:ext cx="746965" cy="369332"/>
          </a:xfrm>
          <a:prstGeom prst="rect">
            <a:avLst/>
          </a:prstGeom>
          <a:noFill/>
        </p:spPr>
        <p:txBody>
          <a:bodyPr wrap="square" rtlCol="0">
            <a:spAutoFit/>
          </a:bodyPr>
          <a:lstStyle/>
          <a:p>
            <a:r>
              <a:rPr lang="en-US" b="1" dirty="0" smtClean="0">
                <a:solidFill>
                  <a:srgbClr val="FF0000"/>
                </a:solidFill>
              </a:rPr>
              <a:t>North</a:t>
            </a:r>
            <a:endParaRPr lang="en-US" b="1" dirty="0">
              <a:solidFill>
                <a:srgbClr val="FF0000"/>
              </a:solidFill>
            </a:endParaRPr>
          </a:p>
        </p:txBody>
      </p:sp>
      <p:sp>
        <p:nvSpPr>
          <p:cNvPr id="15" name="TextBox 14"/>
          <p:cNvSpPr txBox="1"/>
          <p:nvPr/>
        </p:nvSpPr>
        <p:spPr>
          <a:xfrm>
            <a:off x="10513545" y="2969199"/>
            <a:ext cx="746965" cy="369332"/>
          </a:xfrm>
          <a:prstGeom prst="rect">
            <a:avLst/>
          </a:prstGeom>
          <a:noFill/>
        </p:spPr>
        <p:txBody>
          <a:bodyPr wrap="square" rtlCol="0">
            <a:spAutoFit/>
          </a:bodyPr>
          <a:lstStyle/>
          <a:p>
            <a:r>
              <a:rPr lang="en-US" b="1" dirty="0" smtClean="0">
                <a:solidFill>
                  <a:srgbClr val="FF0000"/>
                </a:solidFill>
              </a:rPr>
              <a:t>South</a:t>
            </a:r>
            <a:endParaRPr lang="en-US" b="1" dirty="0">
              <a:solidFill>
                <a:srgbClr val="FF0000"/>
              </a:solidFill>
            </a:endParaRPr>
          </a:p>
        </p:txBody>
      </p:sp>
    </p:spTree>
    <p:extLst>
      <p:ext uri="{BB962C8B-B14F-4D97-AF65-F5344CB8AC3E}">
        <p14:creationId xmlns:p14="http://schemas.microsoft.com/office/powerpoint/2010/main" val="35279715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2173" y="63105"/>
            <a:ext cx="3021058" cy="707886"/>
          </a:xfrm>
          <a:prstGeom prst="rect">
            <a:avLst/>
          </a:prstGeom>
        </p:spPr>
        <p:txBody>
          <a:bodyPr wrap="square">
            <a:spAutoFit/>
          </a:bodyPr>
          <a:lstStyle/>
          <a:p>
            <a:pPr algn="ctr"/>
            <a:r>
              <a:rPr lang="en-US" sz="4000" b="1" dirty="0" smtClean="0">
                <a:latin typeface="Bookman Old Style" panose="02050604050505020204" pitchFamily="18" charset="0"/>
              </a:rPr>
              <a:t>About Me</a:t>
            </a:r>
            <a:endParaRPr lang="en-US" sz="4000" b="1" dirty="0"/>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1602182" y="4578695"/>
            <a:ext cx="1578569" cy="21134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6967"/>
          <a:stretch/>
        </p:blipFill>
        <p:spPr>
          <a:xfrm>
            <a:off x="8824130" y="1736822"/>
            <a:ext cx="2611518" cy="1907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626637" y="1819554"/>
            <a:ext cx="2322431" cy="1741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0657" y="4578695"/>
            <a:ext cx="2604095" cy="2134407"/>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3596" t="26821" r="5670" b="9264"/>
          <a:stretch/>
        </p:blipFill>
        <p:spPr>
          <a:xfrm>
            <a:off x="434793" y="1513632"/>
            <a:ext cx="4048565" cy="2403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217396" y="827375"/>
            <a:ext cx="4483358" cy="646331"/>
          </a:xfrm>
          <a:prstGeom prst="rect">
            <a:avLst/>
          </a:prstGeom>
        </p:spPr>
        <p:txBody>
          <a:bodyPr wrap="square">
            <a:spAutoFit/>
          </a:bodyPr>
          <a:lstStyle/>
          <a:p>
            <a:pPr algn="ctr"/>
            <a:r>
              <a:rPr lang="en-US" b="1" dirty="0" smtClean="0">
                <a:latin typeface="Bookman Old Style" panose="02050604050505020204" pitchFamily="18" charset="0"/>
              </a:rPr>
              <a:t>District 1 &amp; 7 Structures Maintenance Office</a:t>
            </a:r>
            <a:endParaRPr lang="en-US" b="1" dirty="0"/>
          </a:p>
        </p:txBody>
      </p:sp>
      <p:sp>
        <p:nvSpPr>
          <p:cNvPr id="11" name="Rectangle 10"/>
          <p:cNvSpPr/>
          <p:nvPr/>
        </p:nvSpPr>
        <p:spPr>
          <a:xfrm>
            <a:off x="5689850" y="826955"/>
            <a:ext cx="2196004" cy="646331"/>
          </a:xfrm>
          <a:prstGeom prst="rect">
            <a:avLst/>
          </a:prstGeom>
        </p:spPr>
        <p:txBody>
          <a:bodyPr wrap="square">
            <a:spAutoFit/>
          </a:bodyPr>
          <a:lstStyle/>
          <a:p>
            <a:pPr algn="ctr"/>
            <a:r>
              <a:rPr lang="en-US" b="1" dirty="0" smtClean="0">
                <a:latin typeface="Bookman Old Style" panose="02050604050505020204" pitchFamily="18" charset="0"/>
              </a:rPr>
              <a:t>Inside the Skyway Footers</a:t>
            </a:r>
            <a:endParaRPr lang="en-US" b="1" dirty="0"/>
          </a:p>
        </p:txBody>
      </p:sp>
      <p:sp>
        <p:nvSpPr>
          <p:cNvPr id="12" name="Rectangle 11"/>
          <p:cNvSpPr/>
          <p:nvPr/>
        </p:nvSpPr>
        <p:spPr>
          <a:xfrm>
            <a:off x="8196507" y="826955"/>
            <a:ext cx="3866764" cy="646331"/>
          </a:xfrm>
          <a:prstGeom prst="rect">
            <a:avLst/>
          </a:prstGeom>
        </p:spPr>
        <p:txBody>
          <a:bodyPr wrap="none">
            <a:spAutoFit/>
          </a:bodyPr>
          <a:lstStyle/>
          <a:p>
            <a:pPr algn="ctr"/>
            <a:r>
              <a:rPr lang="en-US" b="1" dirty="0" smtClean="0">
                <a:latin typeface="Bookman Old Style" panose="02050604050505020204" pitchFamily="18" charset="0"/>
              </a:rPr>
              <a:t>Nation’s Top</a:t>
            </a:r>
          </a:p>
          <a:p>
            <a:pPr algn="ctr"/>
            <a:r>
              <a:rPr lang="en-US" b="1" dirty="0" smtClean="0">
                <a:latin typeface="Bookman Old Style" panose="02050604050505020204" pitchFamily="18" charset="0"/>
              </a:rPr>
              <a:t>Cable-Stayed Bridge Engineers</a:t>
            </a:r>
            <a:endParaRPr lang="en-US" b="1" dirty="0"/>
          </a:p>
        </p:txBody>
      </p:sp>
      <p:sp>
        <p:nvSpPr>
          <p:cNvPr id="13" name="Rectangle 12"/>
          <p:cNvSpPr/>
          <p:nvPr/>
        </p:nvSpPr>
        <p:spPr>
          <a:xfrm>
            <a:off x="1662741" y="4106990"/>
            <a:ext cx="1457450" cy="369332"/>
          </a:xfrm>
          <a:prstGeom prst="rect">
            <a:avLst/>
          </a:prstGeom>
        </p:spPr>
        <p:txBody>
          <a:bodyPr wrap="none">
            <a:spAutoFit/>
          </a:bodyPr>
          <a:lstStyle/>
          <a:p>
            <a:r>
              <a:rPr lang="en-US" b="1" dirty="0" smtClean="0">
                <a:latin typeface="Bookman Old Style" panose="02050604050505020204" pitchFamily="18" charset="0"/>
              </a:rPr>
              <a:t>Go Gators!</a:t>
            </a:r>
            <a:endParaRPr lang="en-US" b="1" dirty="0"/>
          </a:p>
        </p:txBody>
      </p:sp>
      <p:sp>
        <p:nvSpPr>
          <p:cNvPr id="14" name="Rectangle 13"/>
          <p:cNvSpPr/>
          <p:nvPr/>
        </p:nvSpPr>
        <p:spPr>
          <a:xfrm>
            <a:off x="4270992" y="4106990"/>
            <a:ext cx="3363421" cy="369332"/>
          </a:xfrm>
          <a:prstGeom prst="rect">
            <a:avLst/>
          </a:prstGeom>
        </p:spPr>
        <p:txBody>
          <a:bodyPr wrap="none">
            <a:spAutoFit/>
          </a:bodyPr>
          <a:lstStyle/>
          <a:p>
            <a:r>
              <a:rPr lang="en-US" b="1" dirty="0" smtClean="0">
                <a:latin typeface="Bookman Old Style" panose="02050604050505020204" pitchFamily="18" charset="0"/>
              </a:rPr>
              <a:t>Masters in Structural Eng.</a:t>
            </a:r>
            <a:endParaRPr lang="en-US" b="1"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24130" y="4695669"/>
            <a:ext cx="2514966" cy="1886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8602868" y="4106990"/>
            <a:ext cx="3054041" cy="369332"/>
          </a:xfrm>
          <a:prstGeom prst="rect">
            <a:avLst/>
          </a:prstGeom>
        </p:spPr>
        <p:txBody>
          <a:bodyPr wrap="none">
            <a:spAutoFit/>
          </a:bodyPr>
          <a:lstStyle/>
          <a:p>
            <a:r>
              <a:rPr lang="en-US" b="1" dirty="0" smtClean="0">
                <a:latin typeface="Bookman Old Style" panose="02050604050505020204" pitchFamily="18" charset="0"/>
              </a:rPr>
              <a:t>Underneath the Skyway</a:t>
            </a:r>
            <a:endParaRPr lang="en-US" b="1" dirty="0"/>
          </a:p>
        </p:txBody>
      </p:sp>
    </p:spTree>
    <p:extLst>
      <p:ext uri="{BB962C8B-B14F-4D97-AF65-F5344CB8AC3E}">
        <p14:creationId xmlns:p14="http://schemas.microsoft.com/office/powerpoint/2010/main" val="831167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83394" y="212867"/>
            <a:ext cx="5336541" cy="369332"/>
          </a:xfrm>
          <a:prstGeom prst="rect">
            <a:avLst/>
          </a:prstGeom>
        </p:spPr>
        <p:txBody>
          <a:bodyPr wrap="square">
            <a:spAutoFit/>
          </a:bodyPr>
          <a:lstStyle/>
          <a:p>
            <a:pPr algn="ctr"/>
            <a:r>
              <a:rPr lang="en-US" b="1" dirty="0" smtClean="0">
                <a:latin typeface="Bookman Old Style" panose="02050604050505020204" pitchFamily="18" charset="0"/>
              </a:rPr>
              <a:t>Automatic Total Stations installed in 2008  </a:t>
            </a:r>
            <a:endParaRPr lang="en-US" b="1"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593" y="854546"/>
            <a:ext cx="8512103" cy="29760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610" y="4246265"/>
            <a:ext cx="1434117" cy="2549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447" r="29484" b="3407"/>
          <a:stretch/>
        </p:blipFill>
        <p:spPr>
          <a:xfrm rot="5400000">
            <a:off x="1182651" y="3709107"/>
            <a:ext cx="1632984" cy="1477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4054" t="21718" r="42956" b="51753"/>
          <a:stretch/>
        </p:blipFill>
        <p:spPr>
          <a:xfrm>
            <a:off x="1208589" y="5439496"/>
            <a:ext cx="1581111" cy="1368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Connector 13"/>
          <p:cNvCxnSpPr/>
          <p:nvPr/>
        </p:nvCxnSpPr>
        <p:spPr>
          <a:xfrm flipH="1" flipV="1">
            <a:off x="1861662" y="4788817"/>
            <a:ext cx="2780007" cy="540829"/>
          </a:xfrm>
          <a:prstGeom prst="line">
            <a:avLst/>
          </a:prstGeom>
          <a:ln w="38100" cap="rnd">
            <a:solidFill>
              <a:srgbClr val="B90503"/>
            </a:solidFill>
            <a:prstDash val="solid"/>
            <a:round/>
          </a:ln>
          <a:effectLst>
            <a:glow rad="63500">
              <a:schemeClr val="accent2">
                <a:satMod val="175000"/>
                <a:alpha val="40000"/>
              </a:schemeClr>
            </a:glow>
            <a:softEdge rad="0"/>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868418" y="5329646"/>
            <a:ext cx="2773252" cy="989024"/>
          </a:xfrm>
          <a:prstGeom prst="line">
            <a:avLst/>
          </a:prstGeom>
          <a:ln w="38100" cap="rnd">
            <a:solidFill>
              <a:srgbClr val="B90503"/>
            </a:solidFill>
            <a:prstDash val="solid"/>
            <a:round/>
          </a:ln>
          <a:effectLst>
            <a:glow rad="63500">
              <a:schemeClr val="accent2">
                <a:satMod val="175000"/>
                <a:alpha val="40000"/>
              </a:schemeClr>
            </a:glow>
            <a:softEdge rad="0"/>
          </a:effectLst>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1084" y="4124475"/>
            <a:ext cx="1069524" cy="646331"/>
          </a:xfrm>
          <a:prstGeom prst="rect">
            <a:avLst/>
          </a:prstGeom>
        </p:spPr>
        <p:txBody>
          <a:bodyPr wrap="none">
            <a:spAutoFit/>
          </a:bodyPr>
          <a:lstStyle/>
          <a:p>
            <a:r>
              <a:rPr lang="en-US" dirty="0" smtClean="0">
                <a:latin typeface="Bookman Old Style" panose="02050604050505020204" pitchFamily="18" charset="0"/>
              </a:rPr>
              <a:t>Prism</a:t>
            </a:r>
          </a:p>
          <a:p>
            <a:r>
              <a:rPr lang="en-US" dirty="0" smtClean="0">
                <a:latin typeface="Bookman Old Style" panose="02050604050505020204" pitchFamily="18" charset="0"/>
              </a:rPr>
              <a:t>Type #1</a:t>
            </a:r>
            <a:endParaRPr lang="en-US" dirty="0"/>
          </a:p>
        </p:txBody>
      </p:sp>
      <p:sp>
        <p:nvSpPr>
          <p:cNvPr id="21" name="Rectangle 20"/>
          <p:cNvSpPr/>
          <p:nvPr/>
        </p:nvSpPr>
        <p:spPr>
          <a:xfrm>
            <a:off x="137076" y="5800533"/>
            <a:ext cx="1071513" cy="646331"/>
          </a:xfrm>
          <a:prstGeom prst="rect">
            <a:avLst/>
          </a:prstGeom>
        </p:spPr>
        <p:txBody>
          <a:bodyPr wrap="square">
            <a:spAutoFit/>
          </a:bodyPr>
          <a:lstStyle/>
          <a:p>
            <a:r>
              <a:rPr lang="en-US" dirty="0">
                <a:latin typeface="Bookman Old Style" panose="02050604050505020204" pitchFamily="18" charset="0"/>
              </a:rPr>
              <a:t>Prism</a:t>
            </a:r>
          </a:p>
          <a:p>
            <a:r>
              <a:rPr lang="en-US" dirty="0">
                <a:latin typeface="Bookman Old Style" panose="02050604050505020204" pitchFamily="18" charset="0"/>
              </a:rPr>
              <a:t>Type </a:t>
            </a:r>
            <a:r>
              <a:rPr lang="en-US" dirty="0" smtClean="0">
                <a:latin typeface="Bookman Old Style" panose="02050604050505020204" pitchFamily="18" charset="0"/>
              </a:rPr>
              <a:t>#2</a:t>
            </a:r>
            <a:endParaRPr lang="en-US" dirty="0"/>
          </a:p>
        </p:txBody>
      </p:sp>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0703" b="66990" l="12177" r="79203">
                        <a14:foregroundMark x1="15625" y1="64627" x2="39116" y2="62932"/>
                        <a14:foregroundMark x1="65194" y1="46881" x2="67457" y2="45488"/>
                        <a14:foregroundMark x1="41810" y1="52392" x2="38578" y2="50151"/>
                        <a14:backgroundMark x1="39547" y1="46881" x2="52802" y2="42762"/>
                        <a14:backgroundMark x1="55496" y1="49606" x2="57435" y2="41914"/>
                        <a14:backgroundMark x1="64009" y1="41490" x2="57866" y2="43973"/>
                        <a14:backgroundMark x1="76724" y1="45488" x2="64547" y2="41369"/>
                      </a14:backgroundRemoval>
                    </a14:imgEffect>
                  </a14:imgLayer>
                </a14:imgProps>
              </a:ext>
              <a:ext uri="{28A0092B-C50C-407E-A947-70E740481C1C}">
                <a14:useLocalDpi xmlns:a14="http://schemas.microsoft.com/office/drawing/2010/main" val="0"/>
              </a:ext>
            </a:extLst>
          </a:blip>
          <a:srcRect l="11716" t="40825" r="17418" b="32646"/>
          <a:stretch/>
        </p:blipFill>
        <p:spPr>
          <a:xfrm>
            <a:off x="7350921" y="3995170"/>
            <a:ext cx="3813467" cy="2537928"/>
          </a:xfrm>
          <a:prstGeom prst="rect">
            <a:avLst/>
          </a:prstGeom>
        </p:spPr>
      </p:pic>
    </p:spTree>
    <p:extLst>
      <p:ext uri="{BB962C8B-B14F-4D97-AF65-F5344CB8AC3E}">
        <p14:creationId xmlns:p14="http://schemas.microsoft.com/office/powerpoint/2010/main" val="2956264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66" y="133054"/>
            <a:ext cx="6573159" cy="369332"/>
          </a:xfrm>
          <a:prstGeom prst="rect">
            <a:avLst/>
          </a:prstGeom>
        </p:spPr>
        <p:txBody>
          <a:bodyPr wrap="square">
            <a:spAutoFit/>
          </a:bodyPr>
          <a:lstStyle/>
          <a:p>
            <a:pPr algn="ctr"/>
            <a:r>
              <a:rPr lang="en-US" b="1" dirty="0" smtClean="0">
                <a:latin typeface="Bookman Old Style" panose="02050604050505020204" pitchFamily="18" charset="0"/>
              </a:rPr>
              <a:t>Weather Station installed by State Materials Office</a:t>
            </a: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870" y="648724"/>
            <a:ext cx="4678229" cy="2631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a:stretch>
            <a:fillRect/>
          </a:stretch>
        </p:blipFill>
        <p:spPr>
          <a:xfrm>
            <a:off x="2664438" y="3572904"/>
            <a:ext cx="6105091" cy="29500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22314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864" y="244558"/>
            <a:ext cx="7932519" cy="369332"/>
          </a:xfrm>
          <a:prstGeom prst="rect">
            <a:avLst/>
          </a:prstGeom>
        </p:spPr>
        <p:txBody>
          <a:bodyPr wrap="square">
            <a:spAutoFit/>
          </a:bodyPr>
          <a:lstStyle/>
          <a:p>
            <a:pPr algn="ctr"/>
            <a:r>
              <a:rPr lang="en-US" b="1" dirty="0" smtClean="0">
                <a:latin typeface="Bookman Old Style" panose="02050604050505020204" pitchFamily="18" charset="0"/>
              </a:rPr>
              <a:t>Fiber optic cable and 13 maintenance cabinets installed in 2012</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751" y="1127716"/>
            <a:ext cx="2816023"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787" y="1127716"/>
            <a:ext cx="2828925"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8647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944" y="279392"/>
            <a:ext cx="6840411" cy="369332"/>
          </a:xfrm>
          <a:prstGeom prst="rect">
            <a:avLst/>
          </a:prstGeom>
        </p:spPr>
        <p:txBody>
          <a:bodyPr wrap="square">
            <a:spAutoFit/>
          </a:bodyPr>
          <a:lstStyle/>
          <a:p>
            <a:pPr algn="ctr"/>
            <a:r>
              <a:rPr lang="en-US" b="1" dirty="0" smtClean="0">
                <a:latin typeface="Bookman Old Style" panose="02050604050505020204" pitchFamily="18" charset="0"/>
              </a:rPr>
              <a:t>Weather Station and Accelerometers installed in 2015</a:t>
            </a:r>
            <a:endParaRPr lang="en-US" b="1" dirty="0"/>
          </a:p>
        </p:txBody>
      </p:sp>
      <p:pic>
        <p:nvPicPr>
          <p:cNvPr id="4" name="Picture 3"/>
          <p:cNvPicPr>
            <a:picLocks noChangeAspect="1"/>
          </p:cNvPicPr>
          <p:nvPr/>
        </p:nvPicPr>
        <p:blipFill>
          <a:blip r:embed="rId3"/>
          <a:stretch>
            <a:fillRect/>
          </a:stretch>
        </p:blipFill>
        <p:spPr>
          <a:xfrm>
            <a:off x="834122" y="2849739"/>
            <a:ext cx="5261730" cy="3221123"/>
          </a:xfrm>
          <a:prstGeom prst="rect">
            <a:avLst/>
          </a:prstGeom>
        </p:spPr>
      </p:pic>
      <p:pic>
        <p:nvPicPr>
          <p:cNvPr id="1028" name="Picture 4" descr="C:\Users\mt738gc\AppData\Local\Temp\SNAGHTML74872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018" y="995314"/>
            <a:ext cx="1890042" cy="1458619"/>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338606" y="1534526"/>
            <a:ext cx="6513922" cy="1736575"/>
          </a:xfrm>
          <a:custGeom>
            <a:avLst/>
            <a:gdLst>
              <a:gd name="connsiteX0" fmla="*/ 6513922 w 6513922"/>
              <a:gd name="connsiteY0" fmla="*/ 454530 h 1736575"/>
              <a:gd name="connsiteX1" fmla="*/ 3601039 w 6513922"/>
              <a:gd name="connsiteY1" fmla="*/ 2043 h 1736575"/>
              <a:gd name="connsiteX2" fmla="*/ 1018095 w 6513922"/>
              <a:gd name="connsiteY2" fmla="*/ 614785 h 1736575"/>
              <a:gd name="connsiteX3" fmla="*/ 0 w 6513922"/>
              <a:gd name="connsiteY3" fmla="*/ 1736575 h 1736575"/>
            </a:gdLst>
            <a:ahLst/>
            <a:cxnLst>
              <a:cxn ang="0">
                <a:pos x="connsiteX0" y="connsiteY0"/>
              </a:cxn>
              <a:cxn ang="0">
                <a:pos x="connsiteX1" y="connsiteY1"/>
              </a:cxn>
              <a:cxn ang="0">
                <a:pos x="connsiteX2" y="connsiteY2"/>
              </a:cxn>
              <a:cxn ang="0">
                <a:pos x="connsiteX3" y="connsiteY3"/>
              </a:cxn>
            </a:cxnLst>
            <a:rect l="l" t="t" r="r" b="b"/>
            <a:pathLst>
              <a:path w="6513922" h="1736575">
                <a:moveTo>
                  <a:pt x="6513922" y="454530"/>
                </a:moveTo>
                <a:cubicBezTo>
                  <a:pt x="5515466" y="214932"/>
                  <a:pt x="4517010" y="-24666"/>
                  <a:pt x="3601039" y="2043"/>
                </a:cubicBezTo>
                <a:cubicBezTo>
                  <a:pt x="2685068" y="28752"/>
                  <a:pt x="1618268" y="325696"/>
                  <a:pt x="1018095" y="614785"/>
                </a:cubicBezTo>
                <a:cubicBezTo>
                  <a:pt x="417922" y="903874"/>
                  <a:pt x="208961" y="1320224"/>
                  <a:pt x="0" y="1736575"/>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771480" y="1655620"/>
            <a:ext cx="5052767" cy="3020075"/>
          </a:xfrm>
          <a:custGeom>
            <a:avLst/>
            <a:gdLst>
              <a:gd name="connsiteX0" fmla="*/ 5052767 w 5052767"/>
              <a:gd name="connsiteY0" fmla="*/ 324009 h 3020075"/>
              <a:gd name="connsiteX1" fmla="*/ 2262433 w 5052767"/>
              <a:gd name="connsiteY1" fmla="*/ 12924 h 3020075"/>
              <a:gd name="connsiteX2" fmla="*/ 772998 w 5052767"/>
              <a:gd name="connsiteY2" fmla="*/ 710508 h 3020075"/>
              <a:gd name="connsiteX3" fmla="*/ 0 w 5052767"/>
              <a:gd name="connsiteY3" fmla="*/ 3020075 h 3020075"/>
            </a:gdLst>
            <a:ahLst/>
            <a:cxnLst>
              <a:cxn ang="0">
                <a:pos x="connsiteX0" y="connsiteY0"/>
              </a:cxn>
              <a:cxn ang="0">
                <a:pos x="connsiteX1" y="connsiteY1"/>
              </a:cxn>
              <a:cxn ang="0">
                <a:pos x="connsiteX2" y="connsiteY2"/>
              </a:cxn>
              <a:cxn ang="0">
                <a:pos x="connsiteX3" y="connsiteY3"/>
              </a:cxn>
            </a:cxnLst>
            <a:rect l="l" t="t" r="r" b="b"/>
            <a:pathLst>
              <a:path w="5052767" h="3020075">
                <a:moveTo>
                  <a:pt x="5052767" y="324009"/>
                </a:moveTo>
                <a:cubicBezTo>
                  <a:pt x="4014247" y="136258"/>
                  <a:pt x="2975728" y="-51492"/>
                  <a:pt x="2262433" y="12924"/>
                </a:cubicBezTo>
                <a:cubicBezTo>
                  <a:pt x="1549138" y="77340"/>
                  <a:pt x="1150070" y="209316"/>
                  <a:pt x="772998" y="710508"/>
                </a:cubicBezTo>
                <a:cubicBezTo>
                  <a:pt x="395926" y="1211700"/>
                  <a:pt x="197963" y="2115887"/>
                  <a:pt x="0" y="3020075"/>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31736" y="1759561"/>
            <a:ext cx="4901938" cy="2614476"/>
          </a:xfrm>
          <a:custGeom>
            <a:avLst/>
            <a:gdLst>
              <a:gd name="connsiteX0" fmla="*/ 4901938 w 4901938"/>
              <a:gd name="connsiteY0" fmla="*/ 229495 h 2614476"/>
              <a:gd name="connsiteX1" fmla="*/ 1659118 w 4901938"/>
              <a:gd name="connsiteY1" fmla="*/ 229495 h 2614476"/>
              <a:gd name="connsiteX2" fmla="*/ 0 w 4901938"/>
              <a:gd name="connsiteY2" fmla="*/ 2614476 h 2614476"/>
            </a:gdLst>
            <a:ahLst/>
            <a:cxnLst>
              <a:cxn ang="0">
                <a:pos x="connsiteX0" y="connsiteY0"/>
              </a:cxn>
              <a:cxn ang="0">
                <a:pos x="connsiteX1" y="connsiteY1"/>
              </a:cxn>
              <a:cxn ang="0">
                <a:pos x="connsiteX2" y="connsiteY2"/>
              </a:cxn>
            </a:cxnLst>
            <a:rect l="l" t="t" r="r" b="b"/>
            <a:pathLst>
              <a:path w="4901938" h="2614476">
                <a:moveTo>
                  <a:pt x="4901938" y="229495"/>
                </a:moveTo>
                <a:cubicBezTo>
                  <a:pt x="3689023" y="30746"/>
                  <a:pt x="2476108" y="-168002"/>
                  <a:pt x="1659118" y="229495"/>
                </a:cubicBezTo>
                <a:cubicBezTo>
                  <a:pt x="842128" y="626992"/>
                  <a:pt x="421064" y="1620734"/>
                  <a:pt x="0" y="2614476"/>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308808" y="1936877"/>
            <a:ext cx="4524866" cy="2456014"/>
          </a:xfrm>
          <a:custGeom>
            <a:avLst/>
            <a:gdLst>
              <a:gd name="connsiteX0" fmla="*/ 4524866 w 4524866"/>
              <a:gd name="connsiteY0" fmla="*/ 52179 h 2456014"/>
              <a:gd name="connsiteX1" fmla="*/ 1621411 w 4524866"/>
              <a:gd name="connsiteY1" fmla="*/ 316130 h 2456014"/>
              <a:gd name="connsiteX2" fmla="*/ 0 w 4524866"/>
              <a:gd name="connsiteY2" fmla="*/ 2456014 h 2456014"/>
            </a:gdLst>
            <a:ahLst/>
            <a:cxnLst>
              <a:cxn ang="0">
                <a:pos x="connsiteX0" y="connsiteY0"/>
              </a:cxn>
              <a:cxn ang="0">
                <a:pos x="connsiteX1" y="connsiteY1"/>
              </a:cxn>
              <a:cxn ang="0">
                <a:pos x="connsiteX2" y="connsiteY2"/>
              </a:cxn>
            </a:cxnLst>
            <a:rect l="l" t="t" r="r" b="b"/>
            <a:pathLst>
              <a:path w="4524866" h="2456014">
                <a:moveTo>
                  <a:pt x="4524866" y="52179"/>
                </a:moveTo>
                <a:cubicBezTo>
                  <a:pt x="3450210" y="-16165"/>
                  <a:pt x="2375555" y="-84509"/>
                  <a:pt x="1621411" y="316130"/>
                </a:cubicBezTo>
                <a:cubicBezTo>
                  <a:pt x="867267" y="716769"/>
                  <a:pt x="433633" y="1586391"/>
                  <a:pt x="0" y="2456014"/>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4" name="Freeform 13"/>
          <p:cNvSpPr/>
          <p:nvPr/>
        </p:nvSpPr>
        <p:spPr>
          <a:xfrm>
            <a:off x="3610466" y="1979629"/>
            <a:ext cx="4194928" cy="2432115"/>
          </a:xfrm>
          <a:custGeom>
            <a:avLst/>
            <a:gdLst>
              <a:gd name="connsiteX0" fmla="*/ 4194928 w 4194928"/>
              <a:gd name="connsiteY0" fmla="*/ 0 h 2432115"/>
              <a:gd name="connsiteX1" fmla="*/ 1593130 w 4194928"/>
              <a:gd name="connsiteY1" fmla="*/ 650449 h 2432115"/>
              <a:gd name="connsiteX2" fmla="*/ 0 w 4194928"/>
              <a:gd name="connsiteY2" fmla="*/ 2432115 h 2432115"/>
            </a:gdLst>
            <a:ahLst/>
            <a:cxnLst>
              <a:cxn ang="0">
                <a:pos x="connsiteX0" y="connsiteY0"/>
              </a:cxn>
              <a:cxn ang="0">
                <a:pos x="connsiteX1" y="connsiteY1"/>
              </a:cxn>
              <a:cxn ang="0">
                <a:pos x="connsiteX2" y="connsiteY2"/>
              </a:cxn>
            </a:cxnLst>
            <a:rect l="l" t="t" r="r" b="b"/>
            <a:pathLst>
              <a:path w="4194928" h="2432115">
                <a:moveTo>
                  <a:pt x="4194928" y="0"/>
                </a:moveTo>
                <a:cubicBezTo>
                  <a:pt x="3243606" y="122548"/>
                  <a:pt x="2292285" y="245097"/>
                  <a:pt x="1593130" y="650449"/>
                </a:cubicBezTo>
                <a:cubicBezTo>
                  <a:pt x="893975" y="1055802"/>
                  <a:pt x="265522" y="2138313"/>
                  <a:pt x="0" y="2432115"/>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015819" y="1989056"/>
            <a:ext cx="3808428" cy="2441542"/>
          </a:xfrm>
          <a:custGeom>
            <a:avLst/>
            <a:gdLst>
              <a:gd name="connsiteX0" fmla="*/ 3808428 w 3808428"/>
              <a:gd name="connsiteY0" fmla="*/ 0 h 2441542"/>
              <a:gd name="connsiteX1" fmla="*/ 1225484 w 3808428"/>
              <a:gd name="connsiteY1" fmla="*/ 1008668 h 2441542"/>
              <a:gd name="connsiteX2" fmla="*/ 0 w 3808428"/>
              <a:gd name="connsiteY2" fmla="*/ 2441542 h 2441542"/>
            </a:gdLst>
            <a:ahLst/>
            <a:cxnLst>
              <a:cxn ang="0">
                <a:pos x="connsiteX0" y="connsiteY0"/>
              </a:cxn>
              <a:cxn ang="0">
                <a:pos x="connsiteX1" y="connsiteY1"/>
              </a:cxn>
              <a:cxn ang="0">
                <a:pos x="connsiteX2" y="connsiteY2"/>
              </a:cxn>
            </a:cxnLst>
            <a:rect l="l" t="t" r="r" b="b"/>
            <a:pathLst>
              <a:path w="3808428" h="2441542">
                <a:moveTo>
                  <a:pt x="3808428" y="0"/>
                </a:moveTo>
                <a:cubicBezTo>
                  <a:pt x="2834325" y="300872"/>
                  <a:pt x="1860222" y="601744"/>
                  <a:pt x="1225484" y="1008668"/>
                </a:cubicBezTo>
                <a:cubicBezTo>
                  <a:pt x="590746" y="1415592"/>
                  <a:pt x="295373" y="1928567"/>
                  <a:pt x="0" y="2441542"/>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55" y="4440025"/>
            <a:ext cx="1911709" cy="1969639"/>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5402" y="3194478"/>
            <a:ext cx="2765617" cy="2323118"/>
          </a:xfrm>
          <a:prstGeom prst="rect">
            <a:avLst/>
          </a:prstGeom>
        </p:spPr>
      </p:pic>
      <p:sp>
        <p:nvSpPr>
          <p:cNvPr id="18" name="Freeform 17"/>
          <p:cNvSpPr/>
          <p:nvPr/>
        </p:nvSpPr>
        <p:spPr>
          <a:xfrm>
            <a:off x="4967926" y="3892015"/>
            <a:ext cx="2686639" cy="840241"/>
          </a:xfrm>
          <a:custGeom>
            <a:avLst/>
            <a:gdLst>
              <a:gd name="connsiteX0" fmla="*/ 2686639 w 2686639"/>
              <a:gd name="connsiteY0" fmla="*/ 689412 h 840241"/>
              <a:gd name="connsiteX1" fmla="*/ 1027521 w 2686639"/>
              <a:gd name="connsiteY1" fmla="*/ 1255 h 840241"/>
              <a:gd name="connsiteX2" fmla="*/ 0 w 2686639"/>
              <a:gd name="connsiteY2" fmla="*/ 840241 h 840241"/>
            </a:gdLst>
            <a:ahLst/>
            <a:cxnLst>
              <a:cxn ang="0">
                <a:pos x="connsiteX0" y="connsiteY0"/>
              </a:cxn>
              <a:cxn ang="0">
                <a:pos x="connsiteX1" y="connsiteY1"/>
              </a:cxn>
              <a:cxn ang="0">
                <a:pos x="connsiteX2" y="connsiteY2"/>
              </a:cxn>
            </a:cxnLst>
            <a:rect l="l" t="t" r="r" b="b"/>
            <a:pathLst>
              <a:path w="2686639" h="840241">
                <a:moveTo>
                  <a:pt x="2686639" y="689412"/>
                </a:moveTo>
                <a:cubicBezTo>
                  <a:pt x="2080966" y="332764"/>
                  <a:pt x="1475294" y="-23883"/>
                  <a:pt x="1027521" y="1255"/>
                </a:cubicBezTo>
                <a:cubicBezTo>
                  <a:pt x="579748" y="26393"/>
                  <a:pt x="174396" y="700410"/>
                  <a:pt x="0" y="840241"/>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533534" y="3513226"/>
            <a:ext cx="3544478" cy="606287"/>
          </a:xfrm>
          <a:custGeom>
            <a:avLst/>
            <a:gdLst>
              <a:gd name="connsiteX0" fmla="*/ 3544478 w 3544478"/>
              <a:gd name="connsiteY0" fmla="*/ 417751 h 606287"/>
              <a:gd name="connsiteX1" fmla="*/ 1112363 w 3544478"/>
              <a:gd name="connsiteY1" fmla="*/ 2972 h 606287"/>
              <a:gd name="connsiteX2" fmla="*/ 0 w 3544478"/>
              <a:gd name="connsiteY2" fmla="*/ 606287 h 606287"/>
            </a:gdLst>
            <a:ahLst/>
            <a:cxnLst>
              <a:cxn ang="0">
                <a:pos x="connsiteX0" y="connsiteY0"/>
              </a:cxn>
              <a:cxn ang="0">
                <a:pos x="connsiteX1" y="connsiteY1"/>
              </a:cxn>
              <a:cxn ang="0">
                <a:pos x="connsiteX2" y="connsiteY2"/>
              </a:cxn>
            </a:cxnLst>
            <a:rect l="l" t="t" r="r" b="b"/>
            <a:pathLst>
              <a:path w="3544478" h="606287">
                <a:moveTo>
                  <a:pt x="3544478" y="417751"/>
                </a:moveTo>
                <a:cubicBezTo>
                  <a:pt x="2623793" y="194650"/>
                  <a:pt x="1703109" y="-28451"/>
                  <a:pt x="1112363" y="2972"/>
                </a:cubicBezTo>
                <a:cubicBezTo>
                  <a:pt x="521617" y="34395"/>
                  <a:pt x="86412" y="529302"/>
                  <a:pt x="0" y="606287"/>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989064" y="995314"/>
            <a:ext cx="2643672" cy="523220"/>
          </a:xfrm>
          <a:prstGeom prst="rect">
            <a:avLst/>
          </a:prstGeom>
        </p:spPr>
        <p:txBody>
          <a:bodyPr wrap="none">
            <a:spAutoFit/>
          </a:bodyPr>
          <a:lstStyle/>
          <a:p>
            <a:r>
              <a:rPr lang="en-US" sz="2800" dirty="0" smtClean="0">
                <a:latin typeface="Bookman Old Style" panose="02050604050505020204" pitchFamily="18" charset="0"/>
              </a:rPr>
              <a:t>Accelerometer</a:t>
            </a:r>
            <a:endParaRPr lang="en-US" sz="2800" dirty="0"/>
          </a:p>
        </p:txBody>
      </p:sp>
      <p:sp>
        <p:nvSpPr>
          <p:cNvPr id="21" name="Rectangle 20"/>
          <p:cNvSpPr/>
          <p:nvPr/>
        </p:nvSpPr>
        <p:spPr>
          <a:xfrm>
            <a:off x="8352203" y="5838108"/>
            <a:ext cx="1517067" cy="954107"/>
          </a:xfrm>
          <a:prstGeom prst="rect">
            <a:avLst/>
          </a:prstGeom>
        </p:spPr>
        <p:txBody>
          <a:bodyPr wrap="square">
            <a:spAutoFit/>
          </a:bodyPr>
          <a:lstStyle/>
          <a:p>
            <a:pPr algn="ctr"/>
            <a:r>
              <a:rPr lang="en-US" sz="2800" dirty="0" smtClean="0">
                <a:latin typeface="Bookman Old Style" panose="02050604050505020204" pitchFamily="18" charset="0"/>
              </a:rPr>
              <a:t>Wind Gauge</a:t>
            </a:r>
            <a:endParaRPr lang="en-US" sz="2800" dirty="0"/>
          </a:p>
        </p:txBody>
      </p:sp>
      <p:sp>
        <p:nvSpPr>
          <p:cNvPr id="22" name="Rectangle 21"/>
          <p:cNvSpPr/>
          <p:nvPr/>
        </p:nvSpPr>
        <p:spPr>
          <a:xfrm>
            <a:off x="10710676" y="4991539"/>
            <a:ext cx="1340343" cy="954107"/>
          </a:xfrm>
          <a:prstGeom prst="rect">
            <a:avLst/>
          </a:prstGeom>
        </p:spPr>
        <p:txBody>
          <a:bodyPr wrap="square">
            <a:spAutoFit/>
          </a:bodyPr>
          <a:lstStyle/>
          <a:p>
            <a:pPr algn="ctr"/>
            <a:r>
              <a:rPr lang="en-US" sz="2800" dirty="0" smtClean="0">
                <a:latin typeface="Bookman Old Style" panose="02050604050505020204" pitchFamily="18" charset="0"/>
              </a:rPr>
              <a:t>Rain Gauge</a:t>
            </a:r>
            <a:endParaRPr lang="en-US" sz="2800" dirty="0"/>
          </a:p>
        </p:txBody>
      </p:sp>
    </p:spTree>
    <p:extLst>
      <p:ext uri="{BB962C8B-B14F-4D97-AF65-F5344CB8AC3E}">
        <p14:creationId xmlns:p14="http://schemas.microsoft.com/office/powerpoint/2010/main" val="42135900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0665" y="181472"/>
            <a:ext cx="9075737" cy="64915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7618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 y="13044"/>
            <a:ext cx="12192000" cy="68449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noFill/>
          <a:ln>
            <a:noFill/>
          </a:ln>
          <a:effectLst/>
        </p:spPr>
      </p:pic>
      <p:pic>
        <p:nvPicPr>
          <p:cNvPr id="8" name="Picture 7"/>
          <p:cNvPicPr>
            <a:picLocks noChangeAspect="1"/>
          </p:cNvPicPr>
          <p:nvPr/>
        </p:nvPicPr>
        <p:blipFill>
          <a:blip r:embed="rId4"/>
          <a:stretch>
            <a:fillRect/>
          </a:stretch>
        </p:blipFill>
        <p:spPr>
          <a:xfrm>
            <a:off x="666347" y="5387844"/>
            <a:ext cx="2228571" cy="1304762"/>
          </a:xfrm>
          <a:prstGeom prst="rect">
            <a:avLst/>
          </a:prstGeom>
          <a:effectLst>
            <a:glow rad="127000">
              <a:srgbClr val="FFFF00"/>
            </a:glow>
          </a:effectLst>
        </p:spPr>
      </p:pic>
      <p:sp>
        <p:nvSpPr>
          <p:cNvPr id="9" name="TextBox 8"/>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2690541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 y="13044"/>
            <a:ext cx="12192000" cy="68449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noFill/>
          <a:ln>
            <a:noFill/>
          </a:ln>
          <a:effectLst/>
        </p:spPr>
      </p:pic>
      <p:pic>
        <p:nvPicPr>
          <p:cNvPr id="5" name="Picture 4"/>
          <p:cNvPicPr>
            <a:picLocks noChangeAspect="1"/>
          </p:cNvPicPr>
          <p:nvPr/>
        </p:nvPicPr>
        <p:blipFill>
          <a:blip r:embed="rId4"/>
          <a:stretch>
            <a:fillRect/>
          </a:stretch>
        </p:blipFill>
        <p:spPr>
          <a:xfrm>
            <a:off x="0" y="3435522"/>
            <a:ext cx="3047619" cy="2342857"/>
          </a:xfrm>
          <a:prstGeom prst="rect">
            <a:avLst/>
          </a:prstGeom>
          <a:effectLst>
            <a:glow rad="127000">
              <a:srgbClr val="FFFF00"/>
            </a:glow>
          </a:effectLst>
        </p:spPr>
      </p:pic>
      <p:sp>
        <p:nvSpPr>
          <p:cNvPr id="7" name="TextBox 6"/>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1218492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5225" b="4869"/>
          <a:stretch/>
        </p:blipFill>
        <p:spPr>
          <a:xfrm>
            <a:off x="0" y="3044858"/>
            <a:ext cx="12192000" cy="1065229"/>
          </a:xfrm>
          <a:prstGeom prst="rect">
            <a:avLst/>
          </a:prstGeom>
        </p:spPr>
      </p:pic>
      <p:sp>
        <p:nvSpPr>
          <p:cNvPr id="6" name="TextBox 5"/>
          <p:cNvSpPr txBox="1"/>
          <p:nvPr/>
        </p:nvSpPr>
        <p:spPr>
          <a:xfrm>
            <a:off x="3922568" y="1904867"/>
            <a:ext cx="4346863" cy="400110"/>
          </a:xfrm>
          <a:prstGeom prst="rect">
            <a:avLst/>
          </a:prstGeom>
          <a:noFill/>
        </p:spPr>
        <p:txBody>
          <a:bodyPr wrap="square" rtlCol="0">
            <a:spAutoFit/>
          </a:bodyPr>
          <a:lstStyle/>
          <a:p>
            <a:pPr algn="ctr"/>
            <a:r>
              <a:rPr lang="en-US" sz="2000" b="1" dirty="0" smtClean="0">
                <a:solidFill>
                  <a:srgbClr val="D92E2A"/>
                </a:solidFill>
                <a:latin typeface="BankGothic Md BT" panose="020B0807020203060204" pitchFamily="34" charset="0"/>
                <a:cs typeface="Aharoni" panose="02010803020104030203" pitchFamily="2" charset="-79"/>
              </a:rPr>
              <a:t>State Materials Office</a:t>
            </a:r>
            <a:endParaRPr lang="en-US" sz="2000" b="1" dirty="0">
              <a:solidFill>
                <a:srgbClr val="D92E2A"/>
              </a:solidFill>
              <a:latin typeface="BankGothic Md BT" panose="020B0807020203060204" pitchFamily="34" charset="0"/>
              <a:cs typeface="Aharoni" panose="02010803020104030203" pitchFamily="2" charset="-79"/>
            </a:endParaRPr>
          </a:p>
        </p:txBody>
      </p:sp>
      <p:sp>
        <p:nvSpPr>
          <p:cNvPr id="7" name="5-Point Star 6"/>
          <p:cNvSpPr/>
          <p:nvPr/>
        </p:nvSpPr>
        <p:spPr>
          <a:xfrm>
            <a:off x="5916891" y="3454923"/>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6962472" y="3043238"/>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4909794" y="3043238"/>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516957" y="3577472"/>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9390669" y="3565688"/>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806355" y="2356701"/>
            <a:ext cx="226800" cy="1074656"/>
          </a:xfrm>
          <a:custGeom>
            <a:avLst/>
            <a:gdLst>
              <a:gd name="connsiteX0" fmla="*/ 226800 w 226800"/>
              <a:gd name="connsiteY0" fmla="*/ 0 h 1074656"/>
              <a:gd name="connsiteX1" fmla="*/ 556 w 226800"/>
              <a:gd name="connsiteY1" fmla="*/ 471340 h 1074656"/>
              <a:gd name="connsiteX2" fmla="*/ 160812 w 226800"/>
              <a:gd name="connsiteY2" fmla="*/ 1074656 h 1074656"/>
            </a:gdLst>
            <a:ahLst/>
            <a:cxnLst>
              <a:cxn ang="0">
                <a:pos x="connsiteX0" y="connsiteY0"/>
              </a:cxn>
              <a:cxn ang="0">
                <a:pos x="connsiteX1" y="connsiteY1"/>
              </a:cxn>
              <a:cxn ang="0">
                <a:pos x="connsiteX2" y="connsiteY2"/>
              </a:cxn>
            </a:cxnLst>
            <a:rect l="l" t="t" r="r" b="b"/>
            <a:pathLst>
              <a:path w="226800" h="1074656">
                <a:moveTo>
                  <a:pt x="226800" y="0"/>
                </a:moveTo>
                <a:cubicBezTo>
                  <a:pt x="119177" y="146115"/>
                  <a:pt x="11554" y="292231"/>
                  <a:pt x="556" y="471340"/>
                </a:cubicBezTo>
                <a:cubicBezTo>
                  <a:pt x="-10442" y="650449"/>
                  <a:pt x="145101" y="963106"/>
                  <a:pt x="160812" y="1074656"/>
                </a:cubicBezTo>
              </a:path>
            </a:pathLst>
          </a:custGeom>
          <a:noFill/>
          <a:ln w="1587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18709053">
            <a:off x="6245770" y="2262156"/>
            <a:ext cx="226800" cy="1074656"/>
          </a:xfrm>
          <a:custGeom>
            <a:avLst/>
            <a:gdLst>
              <a:gd name="connsiteX0" fmla="*/ 226800 w 226800"/>
              <a:gd name="connsiteY0" fmla="*/ 0 h 1074656"/>
              <a:gd name="connsiteX1" fmla="*/ 556 w 226800"/>
              <a:gd name="connsiteY1" fmla="*/ 471340 h 1074656"/>
              <a:gd name="connsiteX2" fmla="*/ 160812 w 226800"/>
              <a:gd name="connsiteY2" fmla="*/ 1074656 h 1074656"/>
            </a:gdLst>
            <a:ahLst/>
            <a:cxnLst>
              <a:cxn ang="0">
                <a:pos x="connsiteX0" y="connsiteY0"/>
              </a:cxn>
              <a:cxn ang="0">
                <a:pos x="connsiteX1" y="connsiteY1"/>
              </a:cxn>
              <a:cxn ang="0">
                <a:pos x="connsiteX2" y="connsiteY2"/>
              </a:cxn>
            </a:cxnLst>
            <a:rect l="l" t="t" r="r" b="b"/>
            <a:pathLst>
              <a:path w="226800" h="1074656">
                <a:moveTo>
                  <a:pt x="226800" y="0"/>
                </a:moveTo>
                <a:cubicBezTo>
                  <a:pt x="119177" y="146115"/>
                  <a:pt x="11554" y="292231"/>
                  <a:pt x="556" y="471340"/>
                </a:cubicBezTo>
                <a:cubicBezTo>
                  <a:pt x="-10442" y="650449"/>
                  <a:pt x="145101" y="963106"/>
                  <a:pt x="160812" y="1074656"/>
                </a:cubicBezTo>
              </a:path>
            </a:pathLst>
          </a:custGeom>
          <a:noFill/>
          <a:ln w="15875">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663130" y="2156645"/>
            <a:ext cx="4346863" cy="400110"/>
          </a:xfrm>
          <a:prstGeom prst="rect">
            <a:avLst/>
          </a:prstGeom>
          <a:noFill/>
        </p:spPr>
        <p:txBody>
          <a:bodyPr wrap="square" rtlCol="0">
            <a:spAutoFit/>
          </a:bodyPr>
          <a:lstStyle/>
          <a:p>
            <a:pPr algn="ctr"/>
            <a:r>
              <a:rPr lang="en-US" sz="2000" b="1" dirty="0" smtClean="0">
                <a:solidFill>
                  <a:srgbClr val="D92E2A"/>
                </a:solidFill>
                <a:latin typeface="BankGothic Md BT" panose="020B0807020203060204" pitchFamily="34" charset="0"/>
                <a:cs typeface="Aharoni" panose="02010803020104030203" pitchFamily="2" charset="-79"/>
              </a:rPr>
              <a:t>Surveying and Mapping</a:t>
            </a:r>
            <a:endParaRPr lang="en-US" sz="2000" b="1" dirty="0">
              <a:solidFill>
                <a:srgbClr val="D92E2A"/>
              </a:solidFill>
              <a:latin typeface="BankGothic Md BT" panose="020B0807020203060204" pitchFamily="34" charset="0"/>
              <a:cs typeface="Aharoni" panose="02010803020104030203" pitchFamily="2" charset="-79"/>
            </a:endParaRPr>
          </a:p>
        </p:txBody>
      </p:sp>
      <p:sp>
        <p:nvSpPr>
          <p:cNvPr id="20" name="Freeform 19"/>
          <p:cNvSpPr/>
          <p:nvPr/>
        </p:nvSpPr>
        <p:spPr>
          <a:xfrm>
            <a:off x="9643620" y="2554664"/>
            <a:ext cx="366486" cy="1055802"/>
          </a:xfrm>
          <a:custGeom>
            <a:avLst/>
            <a:gdLst>
              <a:gd name="connsiteX0" fmla="*/ 216817 w 366486"/>
              <a:gd name="connsiteY0" fmla="*/ 0 h 1055802"/>
              <a:gd name="connsiteX1" fmla="*/ 358219 w 366486"/>
              <a:gd name="connsiteY1" fmla="*/ 725864 h 1055802"/>
              <a:gd name="connsiteX2" fmla="*/ 0 w 366486"/>
              <a:gd name="connsiteY2" fmla="*/ 1055802 h 1055802"/>
            </a:gdLst>
            <a:ahLst/>
            <a:cxnLst>
              <a:cxn ang="0">
                <a:pos x="connsiteX0" y="connsiteY0"/>
              </a:cxn>
              <a:cxn ang="0">
                <a:pos x="connsiteX1" y="connsiteY1"/>
              </a:cxn>
              <a:cxn ang="0">
                <a:pos x="connsiteX2" y="connsiteY2"/>
              </a:cxn>
            </a:cxnLst>
            <a:rect l="l" t="t" r="r" b="b"/>
            <a:pathLst>
              <a:path w="366486" h="1055802">
                <a:moveTo>
                  <a:pt x="216817" y="0"/>
                </a:moveTo>
                <a:cubicBezTo>
                  <a:pt x="305586" y="274948"/>
                  <a:pt x="394355" y="549897"/>
                  <a:pt x="358219" y="725864"/>
                </a:cubicBezTo>
                <a:cubicBezTo>
                  <a:pt x="322083" y="901831"/>
                  <a:pt x="161041" y="978816"/>
                  <a:pt x="0" y="1055802"/>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268066" y="2545237"/>
            <a:ext cx="2582944" cy="689927"/>
          </a:xfrm>
          <a:custGeom>
            <a:avLst/>
            <a:gdLst>
              <a:gd name="connsiteX0" fmla="*/ 2582944 w 2582944"/>
              <a:gd name="connsiteY0" fmla="*/ 0 h 689927"/>
              <a:gd name="connsiteX1" fmla="*/ 1178350 w 2582944"/>
              <a:gd name="connsiteY1" fmla="*/ 650449 h 689927"/>
              <a:gd name="connsiteX2" fmla="*/ 0 w 2582944"/>
              <a:gd name="connsiteY2" fmla="*/ 622169 h 689927"/>
            </a:gdLst>
            <a:ahLst/>
            <a:cxnLst>
              <a:cxn ang="0">
                <a:pos x="connsiteX0" y="connsiteY0"/>
              </a:cxn>
              <a:cxn ang="0">
                <a:pos x="connsiteX1" y="connsiteY1"/>
              </a:cxn>
              <a:cxn ang="0">
                <a:pos x="connsiteX2" y="connsiteY2"/>
              </a:cxn>
            </a:cxnLst>
            <a:rect l="l" t="t" r="r" b="b"/>
            <a:pathLst>
              <a:path w="2582944" h="689927">
                <a:moveTo>
                  <a:pt x="2582944" y="0"/>
                </a:moveTo>
                <a:cubicBezTo>
                  <a:pt x="2095892" y="273377"/>
                  <a:pt x="1608841" y="546754"/>
                  <a:pt x="1178350" y="650449"/>
                </a:cubicBezTo>
                <a:cubicBezTo>
                  <a:pt x="747859" y="754144"/>
                  <a:pt x="185394" y="620598"/>
                  <a:pt x="0" y="622169"/>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212264" y="2545237"/>
            <a:ext cx="3638746" cy="989815"/>
          </a:xfrm>
          <a:custGeom>
            <a:avLst/>
            <a:gdLst>
              <a:gd name="connsiteX0" fmla="*/ 3638746 w 3638746"/>
              <a:gd name="connsiteY0" fmla="*/ 0 h 989815"/>
              <a:gd name="connsiteX1" fmla="*/ 1998482 w 3638746"/>
              <a:gd name="connsiteY1" fmla="*/ 876693 h 989815"/>
              <a:gd name="connsiteX2" fmla="*/ 0 w 3638746"/>
              <a:gd name="connsiteY2" fmla="*/ 989815 h 989815"/>
            </a:gdLst>
            <a:ahLst/>
            <a:cxnLst>
              <a:cxn ang="0">
                <a:pos x="connsiteX0" y="connsiteY0"/>
              </a:cxn>
              <a:cxn ang="0">
                <a:pos x="connsiteX1" y="connsiteY1"/>
              </a:cxn>
              <a:cxn ang="0">
                <a:pos x="connsiteX2" y="connsiteY2"/>
              </a:cxn>
            </a:cxnLst>
            <a:rect l="l" t="t" r="r" b="b"/>
            <a:pathLst>
              <a:path w="3638746" h="989815">
                <a:moveTo>
                  <a:pt x="3638746" y="0"/>
                </a:moveTo>
                <a:cubicBezTo>
                  <a:pt x="3121843" y="355862"/>
                  <a:pt x="2604940" y="711724"/>
                  <a:pt x="1998482" y="876693"/>
                </a:cubicBezTo>
                <a:cubicBezTo>
                  <a:pt x="1392024" y="1041662"/>
                  <a:pt x="323653" y="970961"/>
                  <a:pt x="0" y="989815"/>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771480" y="2554664"/>
            <a:ext cx="7070104" cy="1353273"/>
          </a:xfrm>
          <a:custGeom>
            <a:avLst/>
            <a:gdLst>
              <a:gd name="connsiteX0" fmla="*/ 7070104 w 7070104"/>
              <a:gd name="connsiteY0" fmla="*/ 0 h 1353273"/>
              <a:gd name="connsiteX1" fmla="*/ 5476974 w 7070104"/>
              <a:gd name="connsiteY1" fmla="*/ 1178350 h 1353273"/>
              <a:gd name="connsiteX2" fmla="*/ 3007151 w 7070104"/>
              <a:gd name="connsiteY2" fmla="*/ 1348033 h 1353273"/>
              <a:gd name="connsiteX3" fmla="*/ 0 w 7070104"/>
              <a:gd name="connsiteY3" fmla="*/ 1187777 h 1353273"/>
            </a:gdLst>
            <a:ahLst/>
            <a:cxnLst>
              <a:cxn ang="0">
                <a:pos x="connsiteX0" y="connsiteY0"/>
              </a:cxn>
              <a:cxn ang="0">
                <a:pos x="connsiteX1" y="connsiteY1"/>
              </a:cxn>
              <a:cxn ang="0">
                <a:pos x="connsiteX2" y="connsiteY2"/>
              </a:cxn>
              <a:cxn ang="0">
                <a:pos x="connsiteX3" y="connsiteY3"/>
              </a:cxn>
            </a:cxnLst>
            <a:rect l="l" t="t" r="r" b="b"/>
            <a:pathLst>
              <a:path w="7070104" h="1353273">
                <a:moveTo>
                  <a:pt x="7070104" y="0"/>
                </a:moveTo>
                <a:cubicBezTo>
                  <a:pt x="6612118" y="476839"/>
                  <a:pt x="6154133" y="953678"/>
                  <a:pt x="5476974" y="1178350"/>
                </a:cubicBezTo>
                <a:cubicBezTo>
                  <a:pt x="4799815" y="1403022"/>
                  <a:pt x="3919980" y="1346462"/>
                  <a:pt x="3007151" y="1348033"/>
                </a:cubicBezTo>
                <a:cubicBezTo>
                  <a:pt x="2094322" y="1349604"/>
                  <a:pt x="413208" y="1179921"/>
                  <a:pt x="0" y="1187777"/>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137608" y="2545237"/>
            <a:ext cx="4703976" cy="527901"/>
          </a:xfrm>
          <a:custGeom>
            <a:avLst/>
            <a:gdLst>
              <a:gd name="connsiteX0" fmla="*/ 4703976 w 4703976"/>
              <a:gd name="connsiteY0" fmla="*/ 0 h 527901"/>
              <a:gd name="connsiteX1" fmla="*/ 3195687 w 4703976"/>
              <a:gd name="connsiteY1" fmla="*/ 377072 h 527901"/>
              <a:gd name="connsiteX2" fmla="*/ 1470582 w 4703976"/>
              <a:gd name="connsiteY2" fmla="*/ 311085 h 527901"/>
              <a:gd name="connsiteX3" fmla="*/ 0 w 4703976"/>
              <a:gd name="connsiteY3" fmla="*/ 527901 h 527901"/>
            </a:gdLst>
            <a:ahLst/>
            <a:cxnLst>
              <a:cxn ang="0">
                <a:pos x="connsiteX0" y="connsiteY0"/>
              </a:cxn>
              <a:cxn ang="0">
                <a:pos x="connsiteX1" y="connsiteY1"/>
              </a:cxn>
              <a:cxn ang="0">
                <a:pos x="connsiteX2" y="connsiteY2"/>
              </a:cxn>
              <a:cxn ang="0">
                <a:pos x="connsiteX3" y="connsiteY3"/>
              </a:cxn>
            </a:cxnLst>
            <a:rect l="l" t="t" r="r" b="b"/>
            <a:pathLst>
              <a:path w="4703976" h="527901">
                <a:moveTo>
                  <a:pt x="4703976" y="0"/>
                </a:moveTo>
                <a:cubicBezTo>
                  <a:pt x="4219281" y="162612"/>
                  <a:pt x="3734586" y="325224"/>
                  <a:pt x="3195687" y="377072"/>
                </a:cubicBezTo>
                <a:cubicBezTo>
                  <a:pt x="2656788" y="428920"/>
                  <a:pt x="2003196" y="285947"/>
                  <a:pt x="1470582" y="311085"/>
                </a:cubicBezTo>
                <a:cubicBezTo>
                  <a:pt x="937968" y="336223"/>
                  <a:pt x="468984" y="432062"/>
                  <a:pt x="0" y="527901"/>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4135" y="2156645"/>
            <a:ext cx="4346863" cy="400110"/>
          </a:xfrm>
          <a:prstGeom prst="rect">
            <a:avLst/>
          </a:prstGeom>
          <a:noFill/>
        </p:spPr>
        <p:txBody>
          <a:bodyPr wrap="square" rtlCol="0">
            <a:spAutoFit/>
          </a:bodyPr>
          <a:lstStyle/>
          <a:p>
            <a:pPr algn="ctr"/>
            <a:r>
              <a:rPr lang="en-US" sz="2000" b="1" dirty="0" smtClean="0">
                <a:solidFill>
                  <a:srgbClr val="D92E2A"/>
                </a:solidFill>
                <a:latin typeface="BankGothic Md BT" panose="020B0807020203060204" pitchFamily="34" charset="0"/>
                <a:cs typeface="Aharoni" panose="02010803020104030203" pitchFamily="2" charset="-79"/>
              </a:rPr>
              <a:t>Traffic Operations (ITS)</a:t>
            </a:r>
            <a:endParaRPr lang="en-US" sz="2000" b="1" dirty="0">
              <a:solidFill>
                <a:srgbClr val="D92E2A"/>
              </a:solidFill>
              <a:latin typeface="BankGothic Md BT" panose="020B0807020203060204" pitchFamily="34" charset="0"/>
              <a:cs typeface="Aharoni" panose="02010803020104030203" pitchFamily="2" charset="-79"/>
            </a:endParaRPr>
          </a:p>
        </p:txBody>
      </p:sp>
      <p:sp>
        <p:nvSpPr>
          <p:cNvPr id="27" name="5-Point Star 26"/>
          <p:cNvSpPr/>
          <p:nvPr/>
        </p:nvSpPr>
        <p:spPr>
          <a:xfrm>
            <a:off x="6956570" y="3488148"/>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4903892" y="3488148"/>
            <a:ext cx="245097" cy="188536"/>
          </a:xfrm>
          <a:prstGeom prst="star5">
            <a:avLst/>
          </a:prstGeom>
          <a:solidFill>
            <a:srgbClr val="1C4384"/>
          </a:solidFill>
          <a:ln>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271860" y="2535810"/>
            <a:ext cx="2592371" cy="1027522"/>
          </a:xfrm>
          <a:custGeom>
            <a:avLst/>
            <a:gdLst>
              <a:gd name="connsiteX0" fmla="*/ 0 w 2592371"/>
              <a:gd name="connsiteY0" fmla="*/ 0 h 1027522"/>
              <a:gd name="connsiteX1" fmla="*/ 904973 w 2592371"/>
              <a:gd name="connsiteY1" fmla="*/ 763571 h 1027522"/>
              <a:gd name="connsiteX2" fmla="*/ 2592371 w 2592371"/>
              <a:gd name="connsiteY2" fmla="*/ 1027522 h 1027522"/>
            </a:gdLst>
            <a:ahLst/>
            <a:cxnLst>
              <a:cxn ang="0">
                <a:pos x="connsiteX0" y="connsiteY0"/>
              </a:cxn>
              <a:cxn ang="0">
                <a:pos x="connsiteX1" y="connsiteY1"/>
              </a:cxn>
              <a:cxn ang="0">
                <a:pos x="connsiteX2" y="connsiteY2"/>
              </a:cxn>
            </a:cxnLst>
            <a:rect l="l" t="t" r="r" b="b"/>
            <a:pathLst>
              <a:path w="2592371" h="1027522">
                <a:moveTo>
                  <a:pt x="0" y="0"/>
                </a:moveTo>
                <a:cubicBezTo>
                  <a:pt x="236455" y="296158"/>
                  <a:pt x="472911" y="592317"/>
                  <a:pt x="904973" y="763571"/>
                </a:cubicBezTo>
                <a:cubicBezTo>
                  <a:pt x="1337035" y="934825"/>
                  <a:pt x="1964703" y="981173"/>
                  <a:pt x="2592371" y="1027522"/>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2271860" y="2526384"/>
            <a:ext cx="3629319" cy="1051088"/>
          </a:xfrm>
          <a:custGeom>
            <a:avLst/>
            <a:gdLst>
              <a:gd name="connsiteX0" fmla="*/ 0 w 3629319"/>
              <a:gd name="connsiteY0" fmla="*/ 0 h 1018094"/>
              <a:gd name="connsiteX1" fmla="*/ 2064470 w 3629319"/>
              <a:gd name="connsiteY1" fmla="*/ 716437 h 1018094"/>
              <a:gd name="connsiteX2" fmla="*/ 3629319 w 3629319"/>
              <a:gd name="connsiteY2" fmla="*/ 1018094 h 1018094"/>
            </a:gdLst>
            <a:ahLst/>
            <a:cxnLst>
              <a:cxn ang="0">
                <a:pos x="connsiteX0" y="connsiteY0"/>
              </a:cxn>
              <a:cxn ang="0">
                <a:pos x="connsiteX1" y="connsiteY1"/>
              </a:cxn>
              <a:cxn ang="0">
                <a:pos x="connsiteX2" y="connsiteY2"/>
              </a:cxn>
            </a:cxnLst>
            <a:rect l="l" t="t" r="r" b="b"/>
            <a:pathLst>
              <a:path w="3629319" h="1018094">
                <a:moveTo>
                  <a:pt x="0" y="0"/>
                </a:moveTo>
                <a:cubicBezTo>
                  <a:pt x="729792" y="273377"/>
                  <a:pt x="1459584" y="546755"/>
                  <a:pt x="2064470" y="716437"/>
                </a:cubicBezTo>
                <a:cubicBezTo>
                  <a:pt x="2669357" y="886119"/>
                  <a:pt x="3368511" y="970960"/>
                  <a:pt x="3629319" y="1018094"/>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290713" y="2535810"/>
            <a:ext cx="4656842" cy="1093510"/>
          </a:xfrm>
          <a:custGeom>
            <a:avLst/>
            <a:gdLst>
              <a:gd name="connsiteX0" fmla="*/ 0 w 4656842"/>
              <a:gd name="connsiteY0" fmla="*/ 0 h 1093510"/>
              <a:gd name="connsiteX1" fmla="*/ 2253007 w 4656842"/>
              <a:gd name="connsiteY1" fmla="*/ 650450 h 1093510"/>
              <a:gd name="connsiteX2" fmla="*/ 4656842 w 4656842"/>
              <a:gd name="connsiteY2" fmla="*/ 1093510 h 1093510"/>
            </a:gdLst>
            <a:ahLst/>
            <a:cxnLst>
              <a:cxn ang="0">
                <a:pos x="connsiteX0" y="connsiteY0"/>
              </a:cxn>
              <a:cxn ang="0">
                <a:pos x="connsiteX1" y="connsiteY1"/>
              </a:cxn>
              <a:cxn ang="0">
                <a:pos x="connsiteX2" y="connsiteY2"/>
              </a:cxn>
            </a:cxnLst>
            <a:rect l="l" t="t" r="r" b="b"/>
            <a:pathLst>
              <a:path w="4656842" h="1093510">
                <a:moveTo>
                  <a:pt x="0" y="0"/>
                </a:moveTo>
                <a:cubicBezTo>
                  <a:pt x="738433" y="234099"/>
                  <a:pt x="1476867" y="468198"/>
                  <a:pt x="2253007" y="650450"/>
                </a:cubicBezTo>
                <a:cubicBezTo>
                  <a:pt x="3029147" y="832702"/>
                  <a:pt x="4267201" y="1016524"/>
                  <a:pt x="4656842" y="109351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922567" y="4951296"/>
            <a:ext cx="4346863" cy="707886"/>
          </a:xfrm>
          <a:prstGeom prst="rect">
            <a:avLst/>
          </a:prstGeom>
          <a:noFill/>
        </p:spPr>
        <p:txBody>
          <a:bodyPr wrap="square" rtlCol="0">
            <a:spAutoFit/>
          </a:bodyPr>
          <a:lstStyle/>
          <a:p>
            <a:pPr algn="ctr"/>
            <a:r>
              <a:rPr lang="en-US" sz="2000" b="1" dirty="0" smtClean="0">
                <a:solidFill>
                  <a:srgbClr val="D92E2A"/>
                </a:solidFill>
                <a:latin typeface="BankGothic Md BT" panose="020B0807020203060204" pitchFamily="34" charset="0"/>
                <a:cs typeface="Aharoni" panose="02010803020104030203" pitchFamily="2" charset="-79"/>
              </a:rPr>
              <a:t>District Structures Maintenance office</a:t>
            </a:r>
            <a:endParaRPr lang="en-US" sz="2000" b="1" dirty="0">
              <a:solidFill>
                <a:srgbClr val="D92E2A"/>
              </a:solidFill>
              <a:latin typeface="BankGothic Md BT" panose="020B0807020203060204" pitchFamily="34" charset="0"/>
              <a:cs typeface="Aharoni" panose="02010803020104030203" pitchFamily="2" charset="-79"/>
            </a:endParaRPr>
          </a:p>
        </p:txBody>
      </p:sp>
      <p:sp>
        <p:nvSpPr>
          <p:cNvPr id="34" name="Freeform 33"/>
          <p:cNvSpPr/>
          <p:nvPr/>
        </p:nvSpPr>
        <p:spPr>
          <a:xfrm>
            <a:off x="6042581" y="3695307"/>
            <a:ext cx="9427" cy="1244338"/>
          </a:xfrm>
          <a:custGeom>
            <a:avLst/>
            <a:gdLst>
              <a:gd name="connsiteX0" fmla="*/ 9427 w 9427"/>
              <a:gd name="connsiteY0" fmla="*/ 1244338 h 1244338"/>
              <a:gd name="connsiteX1" fmla="*/ 0 w 9427"/>
              <a:gd name="connsiteY1" fmla="*/ 0 h 1244338"/>
            </a:gdLst>
            <a:ahLst/>
            <a:cxnLst>
              <a:cxn ang="0">
                <a:pos x="connsiteX0" y="connsiteY0"/>
              </a:cxn>
              <a:cxn ang="0">
                <a:pos x="connsiteX1" y="connsiteY1"/>
              </a:cxn>
            </a:cxnLst>
            <a:rect l="l" t="t" r="r" b="b"/>
            <a:pathLst>
              <a:path w="9427" h="1244338">
                <a:moveTo>
                  <a:pt x="9427" y="1244338"/>
                </a:moveTo>
                <a:cubicBezTo>
                  <a:pt x="6284" y="718793"/>
                  <a:pt x="3142" y="193249"/>
                  <a:pt x="0"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6052008" y="3704734"/>
            <a:ext cx="1018095" cy="1216058"/>
          </a:xfrm>
          <a:custGeom>
            <a:avLst/>
            <a:gdLst>
              <a:gd name="connsiteX0" fmla="*/ 0 w 1018095"/>
              <a:gd name="connsiteY0" fmla="*/ 1216058 h 1216058"/>
              <a:gd name="connsiteX1" fmla="*/ 150829 w 1018095"/>
              <a:gd name="connsiteY1" fmla="*/ 801278 h 1216058"/>
              <a:gd name="connsiteX2" fmla="*/ 810705 w 1018095"/>
              <a:gd name="connsiteY2" fmla="*/ 490194 h 1216058"/>
              <a:gd name="connsiteX3" fmla="*/ 1018095 w 1018095"/>
              <a:gd name="connsiteY3" fmla="*/ 0 h 1216058"/>
            </a:gdLst>
            <a:ahLst/>
            <a:cxnLst>
              <a:cxn ang="0">
                <a:pos x="connsiteX0" y="connsiteY0"/>
              </a:cxn>
              <a:cxn ang="0">
                <a:pos x="connsiteX1" y="connsiteY1"/>
              </a:cxn>
              <a:cxn ang="0">
                <a:pos x="connsiteX2" y="connsiteY2"/>
              </a:cxn>
              <a:cxn ang="0">
                <a:pos x="connsiteX3" y="connsiteY3"/>
              </a:cxn>
            </a:cxnLst>
            <a:rect l="l" t="t" r="r" b="b"/>
            <a:pathLst>
              <a:path w="1018095" h="1216058">
                <a:moveTo>
                  <a:pt x="0" y="1216058"/>
                </a:moveTo>
                <a:cubicBezTo>
                  <a:pt x="7856" y="1069156"/>
                  <a:pt x="15712" y="922255"/>
                  <a:pt x="150829" y="801278"/>
                </a:cubicBezTo>
                <a:cubicBezTo>
                  <a:pt x="285946" y="680301"/>
                  <a:pt x="666161" y="623740"/>
                  <a:pt x="810705" y="490194"/>
                </a:cubicBezTo>
                <a:cubicBezTo>
                  <a:pt x="955249" y="356648"/>
                  <a:pt x="986672" y="178324"/>
                  <a:pt x="1018095"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flipH="1">
            <a:off x="5024486" y="3718873"/>
            <a:ext cx="1027522" cy="1244339"/>
          </a:xfrm>
          <a:custGeom>
            <a:avLst/>
            <a:gdLst>
              <a:gd name="connsiteX0" fmla="*/ 0 w 1018095"/>
              <a:gd name="connsiteY0" fmla="*/ 1216058 h 1216058"/>
              <a:gd name="connsiteX1" fmla="*/ 150829 w 1018095"/>
              <a:gd name="connsiteY1" fmla="*/ 801278 h 1216058"/>
              <a:gd name="connsiteX2" fmla="*/ 810705 w 1018095"/>
              <a:gd name="connsiteY2" fmla="*/ 490194 h 1216058"/>
              <a:gd name="connsiteX3" fmla="*/ 1018095 w 1018095"/>
              <a:gd name="connsiteY3" fmla="*/ 0 h 1216058"/>
            </a:gdLst>
            <a:ahLst/>
            <a:cxnLst>
              <a:cxn ang="0">
                <a:pos x="connsiteX0" y="connsiteY0"/>
              </a:cxn>
              <a:cxn ang="0">
                <a:pos x="connsiteX1" y="connsiteY1"/>
              </a:cxn>
              <a:cxn ang="0">
                <a:pos x="connsiteX2" y="connsiteY2"/>
              </a:cxn>
              <a:cxn ang="0">
                <a:pos x="connsiteX3" y="connsiteY3"/>
              </a:cxn>
            </a:cxnLst>
            <a:rect l="l" t="t" r="r" b="b"/>
            <a:pathLst>
              <a:path w="1018095" h="1216058">
                <a:moveTo>
                  <a:pt x="0" y="1216058"/>
                </a:moveTo>
                <a:cubicBezTo>
                  <a:pt x="7856" y="1069156"/>
                  <a:pt x="15712" y="922255"/>
                  <a:pt x="150829" y="801278"/>
                </a:cubicBezTo>
                <a:cubicBezTo>
                  <a:pt x="285946" y="680301"/>
                  <a:pt x="666161" y="623740"/>
                  <a:pt x="810705" y="490194"/>
                </a:cubicBezTo>
                <a:cubicBezTo>
                  <a:pt x="955249" y="356648"/>
                  <a:pt x="986672" y="178324"/>
                  <a:pt x="1018095"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6061435" y="3780148"/>
            <a:ext cx="3459637" cy="1150071"/>
          </a:xfrm>
          <a:custGeom>
            <a:avLst/>
            <a:gdLst>
              <a:gd name="connsiteX0" fmla="*/ 0 w 3459637"/>
              <a:gd name="connsiteY0" fmla="*/ 1150071 h 1150071"/>
              <a:gd name="connsiteX1" fmla="*/ 226243 w 3459637"/>
              <a:gd name="connsiteY1" fmla="*/ 782425 h 1150071"/>
              <a:gd name="connsiteX2" fmla="*/ 1216058 w 3459637"/>
              <a:gd name="connsiteY2" fmla="*/ 537328 h 1150071"/>
              <a:gd name="connsiteX3" fmla="*/ 2922309 w 3459637"/>
              <a:gd name="connsiteY3" fmla="*/ 546755 h 1150071"/>
              <a:gd name="connsiteX4" fmla="*/ 3459637 w 3459637"/>
              <a:gd name="connsiteY4" fmla="*/ 0 h 11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637" h="1150071">
                <a:moveTo>
                  <a:pt x="0" y="1150071"/>
                </a:moveTo>
                <a:cubicBezTo>
                  <a:pt x="11783" y="1017310"/>
                  <a:pt x="23567" y="884549"/>
                  <a:pt x="226243" y="782425"/>
                </a:cubicBezTo>
                <a:cubicBezTo>
                  <a:pt x="428919" y="680301"/>
                  <a:pt x="766714" y="576606"/>
                  <a:pt x="1216058" y="537328"/>
                </a:cubicBezTo>
                <a:cubicBezTo>
                  <a:pt x="1665402" y="498050"/>
                  <a:pt x="2548379" y="636310"/>
                  <a:pt x="2922309" y="546755"/>
                </a:cubicBezTo>
                <a:cubicBezTo>
                  <a:pt x="3296239" y="457200"/>
                  <a:pt x="3360656" y="75414"/>
                  <a:pt x="3459637"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flipH="1">
            <a:off x="2674070" y="3780379"/>
            <a:ext cx="3377937" cy="1150071"/>
          </a:xfrm>
          <a:custGeom>
            <a:avLst/>
            <a:gdLst>
              <a:gd name="connsiteX0" fmla="*/ 0 w 3459637"/>
              <a:gd name="connsiteY0" fmla="*/ 1150071 h 1150071"/>
              <a:gd name="connsiteX1" fmla="*/ 226243 w 3459637"/>
              <a:gd name="connsiteY1" fmla="*/ 782425 h 1150071"/>
              <a:gd name="connsiteX2" fmla="*/ 1216058 w 3459637"/>
              <a:gd name="connsiteY2" fmla="*/ 537328 h 1150071"/>
              <a:gd name="connsiteX3" fmla="*/ 2922309 w 3459637"/>
              <a:gd name="connsiteY3" fmla="*/ 546755 h 1150071"/>
              <a:gd name="connsiteX4" fmla="*/ 3459637 w 3459637"/>
              <a:gd name="connsiteY4" fmla="*/ 0 h 115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637" h="1150071">
                <a:moveTo>
                  <a:pt x="0" y="1150071"/>
                </a:moveTo>
                <a:cubicBezTo>
                  <a:pt x="11783" y="1017310"/>
                  <a:pt x="23567" y="884549"/>
                  <a:pt x="226243" y="782425"/>
                </a:cubicBezTo>
                <a:cubicBezTo>
                  <a:pt x="428919" y="680301"/>
                  <a:pt x="766714" y="576606"/>
                  <a:pt x="1216058" y="537328"/>
                </a:cubicBezTo>
                <a:cubicBezTo>
                  <a:pt x="1665402" y="498050"/>
                  <a:pt x="2548379" y="636310"/>
                  <a:pt x="2922309" y="546755"/>
                </a:cubicBezTo>
                <a:cubicBezTo>
                  <a:pt x="3296239" y="457200"/>
                  <a:pt x="3360656" y="75414"/>
                  <a:pt x="3459637" y="0"/>
                </a:cubicBezTo>
              </a:path>
            </a:pathLst>
          </a:custGeom>
          <a:noFill/>
          <a:ln w="1905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959605" y="232388"/>
            <a:ext cx="2505318" cy="861774"/>
          </a:xfrm>
          <a:prstGeom prst="rect">
            <a:avLst/>
          </a:prstGeom>
          <a:noFill/>
        </p:spPr>
        <p:txBody>
          <a:bodyPr wrap="square" rtlCol="0">
            <a:spAutoFit/>
          </a:bodyPr>
          <a:lstStyle/>
          <a:p>
            <a:r>
              <a:rPr lang="en-US" sz="5000" b="1" u="sng" dirty="0" smtClean="0">
                <a:solidFill>
                  <a:srgbClr val="1C4384"/>
                </a:solidFill>
                <a:latin typeface="BankGothic Md BT" panose="020B0807020203060204" pitchFamily="34" charset="0"/>
                <a:cs typeface="Aharoni" panose="02010803020104030203" pitchFamily="2" charset="-79"/>
              </a:rPr>
              <a:t>HELP!</a:t>
            </a:r>
            <a:endParaRPr lang="en-US" sz="5000" b="1" u="sng" dirty="0">
              <a:solidFill>
                <a:srgbClr val="1C4384"/>
              </a:solidFill>
              <a:latin typeface="BankGothic Md BT" panose="020B0807020203060204" pitchFamily="34" charset="0"/>
              <a:cs typeface="Aharoni" panose="02010803020104030203" pitchFamily="2" charset="-79"/>
            </a:endParaRPr>
          </a:p>
        </p:txBody>
      </p:sp>
    </p:spTree>
    <p:extLst>
      <p:ext uri="{BB962C8B-B14F-4D97-AF65-F5344CB8AC3E}">
        <p14:creationId xmlns:p14="http://schemas.microsoft.com/office/powerpoint/2010/main" val="333488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22" grpId="0" animBg="1"/>
      <p:bldP spid="23" grpId="0" animBg="1"/>
      <p:bldP spid="24" grpId="0" animBg="1"/>
      <p:bldP spid="25" grpId="0" animBg="1"/>
      <p:bldP spid="29" grpId="0" animBg="1"/>
      <p:bldP spid="30" grpId="0" animBg="1"/>
      <p:bldP spid="32" grpId="0" animBg="1"/>
      <p:bldP spid="34" grpId="0" animBg="1"/>
      <p:bldP spid="38" grpId="0" animBg="1"/>
      <p:bldP spid="39" grpId="0" animBg="1"/>
      <p:bldP spid="40"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456" y="347657"/>
            <a:ext cx="2554500" cy="1277250"/>
          </a:xfrm>
          <a:prstGeom prst="rect">
            <a:avLst/>
          </a:prstGeom>
        </p:spPr>
      </p:pic>
      <p:sp>
        <p:nvSpPr>
          <p:cNvPr id="3" name="TextBox 2"/>
          <p:cNvSpPr txBox="1"/>
          <p:nvPr/>
        </p:nvSpPr>
        <p:spPr>
          <a:xfrm>
            <a:off x="5447144" y="622696"/>
            <a:ext cx="4521213" cy="523220"/>
          </a:xfrm>
          <a:prstGeom prst="rect">
            <a:avLst/>
          </a:prstGeom>
          <a:noFill/>
        </p:spPr>
        <p:txBody>
          <a:bodyPr wrap="square" rtlCol="0">
            <a:spAutoFit/>
          </a:bodyPr>
          <a:lstStyle/>
          <a:p>
            <a:r>
              <a:rPr lang="en-US" sz="2800" dirty="0" smtClean="0">
                <a:latin typeface="Bookman Old Style" panose="02050604050505020204" pitchFamily="18" charset="0"/>
              </a:rPr>
              <a:t>The University of Florida</a:t>
            </a:r>
          </a:p>
        </p:txBody>
      </p:sp>
      <p:sp>
        <p:nvSpPr>
          <p:cNvPr id="4" name="TextBox 3"/>
          <p:cNvSpPr txBox="1"/>
          <p:nvPr/>
        </p:nvSpPr>
        <p:spPr>
          <a:xfrm>
            <a:off x="313228" y="1624907"/>
            <a:ext cx="3180956" cy="723640"/>
          </a:xfrm>
          <a:prstGeom prst="rect">
            <a:avLst/>
          </a:prstGeom>
          <a:noFill/>
        </p:spPr>
        <p:txBody>
          <a:bodyPr wrap="square" rtlCol="0">
            <a:spAutoFit/>
          </a:bodyPr>
          <a:lstStyle/>
          <a:p>
            <a:pPr algn="ctr"/>
            <a:r>
              <a:rPr lang="en-US" sz="2000" b="1" dirty="0" smtClean="0">
                <a:solidFill>
                  <a:srgbClr val="D92E2A"/>
                </a:solidFill>
                <a:latin typeface="BankGothic Md BT" panose="020B0807020203060204" pitchFamily="34" charset="0"/>
                <a:cs typeface="Aharoni" panose="02010803020104030203" pitchFamily="2" charset="-79"/>
              </a:rPr>
              <a:t>District Structures Maintenance office</a:t>
            </a:r>
            <a:endParaRPr lang="en-US" sz="2000" b="1" dirty="0">
              <a:solidFill>
                <a:srgbClr val="D92E2A"/>
              </a:solidFill>
              <a:latin typeface="BankGothic Md BT" panose="020B0807020203060204" pitchFamily="34" charset="0"/>
              <a:cs typeface="Aharoni" panose="02010803020104030203" pitchFamily="2" charset="-79"/>
            </a:endParaRPr>
          </a:p>
        </p:txBody>
      </p:sp>
      <p:sp>
        <p:nvSpPr>
          <p:cNvPr id="5" name="Rectangle 4"/>
          <p:cNvSpPr/>
          <p:nvPr/>
        </p:nvSpPr>
        <p:spPr>
          <a:xfrm>
            <a:off x="5013920" y="1145916"/>
            <a:ext cx="5387662" cy="646331"/>
          </a:xfrm>
          <a:prstGeom prst="rect">
            <a:avLst/>
          </a:prstGeom>
        </p:spPr>
        <p:txBody>
          <a:bodyPr wrap="square">
            <a:spAutoFit/>
          </a:bodyPr>
          <a:lstStyle/>
          <a:p>
            <a:pPr algn="ctr"/>
            <a:r>
              <a:rPr lang="en-US" dirty="0">
                <a:latin typeface="Bookman Old Style" panose="02050604050505020204" pitchFamily="18" charset="0"/>
              </a:rPr>
              <a:t>Smart Infrastructure Management Laboratory (</a:t>
            </a:r>
            <a:r>
              <a:rPr lang="en-US" dirty="0" err="1">
                <a:latin typeface="Bookman Old Style" panose="02050604050505020204" pitchFamily="18" charset="0"/>
              </a:rPr>
              <a:t>SIMLab</a:t>
            </a:r>
            <a:r>
              <a:rPr lang="en-US" dirty="0">
                <a:latin typeface="Bookman Old Style" panose="02050604050505020204" pitchFamily="18" charset="0"/>
              </a:rPr>
              <a:t>)</a:t>
            </a:r>
          </a:p>
        </p:txBody>
      </p:sp>
      <p:sp>
        <p:nvSpPr>
          <p:cNvPr id="6" name="Right Arrow 5"/>
          <p:cNvSpPr/>
          <p:nvPr/>
        </p:nvSpPr>
        <p:spPr>
          <a:xfrm>
            <a:off x="3649301" y="715852"/>
            <a:ext cx="942680" cy="5408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4150608" y="2188503"/>
            <a:ext cx="7114286" cy="4104762"/>
          </a:xfrm>
          <a:prstGeom prst="rect">
            <a:avLst/>
          </a:prstGeom>
        </p:spPr>
      </p:pic>
    </p:spTree>
    <p:extLst>
      <p:ext uri="{BB962C8B-B14F-4D97-AF65-F5344CB8AC3E}">
        <p14:creationId xmlns:p14="http://schemas.microsoft.com/office/powerpoint/2010/main" val="29530380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0080" y="253450"/>
            <a:ext cx="4473534" cy="523220"/>
          </a:xfrm>
          <a:prstGeom prst="rect">
            <a:avLst/>
          </a:prstGeom>
          <a:noFill/>
        </p:spPr>
        <p:txBody>
          <a:bodyPr wrap="square" rtlCol="0">
            <a:spAutoFit/>
          </a:bodyPr>
          <a:lstStyle/>
          <a:p>
            <a:r>
              <a:rPr lang="en-US" sz="2800" dirty="0" smtClean="0">
                <a:latin typeface="Bookman Old Style" panose="02050604050505020204" pitchFamily="18" charset="0"/>
              </a:rPr>
              <a:t>The University of Florida</a:t>
            </a:r>
          </a:p>
        </p:txBody>
      </p:sp>
      <p:sp>
        <p:nvSpPr>
          <p:cNvPr id="4" name="Rectangle 3"/>
          <p:cNvSpPr/>
          <p:nvPr/>
        </p:nvSpPr>
        <p:spPr>
          <a:xfrm>
            <a:off x="3459058" y="721627"/>
            <a:ext cx="5355578" cy="646331"/>
          </a:xfrm>
          <a:prstGeom prst="rect">
            <a:avLst/>
          </a:prstGeom>
        </p:spPr>
        <p:txBody>
          <a:bodyPr wrap="square">
            <a:spAutoFit/>
          </a:bodyPr>
          <a:lstStyle/>
          <a:p>
            <a:pPr algn="ctr"/>
            <a:r>
              <a:rPr lang="en-US" dirty="0">
                <a:latin typeface="Bookman Old Style" panose="02050604050505020204" pitchFamily="18" charset="0"/>
              </a:rPr>
              <a:t>Smart Infrastructure Management Laboratory (</a:t>
            </a:r>
            <a:r>
              <a:rPr lang="en-US" dirty="0" err="1">
                <a:latin typeface="Bookman Old Style" panose="02050604050505020204" pitchFamily="18" charset="0"/>
              </a:rPr>
              <a:t>SIMLab</a:t>
            </a:r>
            <a:r>
              <a:rPr lang="en-US" dirty="0">
                <a:latin typeface="Bookman Old Style" panose="02050604050505020204" pitchFamily="18" charset="0"/>
              </a:rPr>
              <a:t>)</a:t>
            </a:r>
          </a:p>
        </p:txBody>
      </p:sp>
      <p:graphicFrame>
        <p:nvGraphicFramePr>
          <p:cNvPr id="5" name="Diagram 4"/>
          <p:cNvGraphicFramePr/>
          <p:nvPr>
            <p:extLst>
              <p:ext uri="{D42A27DB-BD31-4B8C-83A1-F6EECF244321}">
                <p14:modId xmlns:p14="http://schemas.microsoft.com/office/powerpoint/2010/main" val="4066538076"/>
              </p:ext>
            </p:extLst>
          </p:nvPr>
        </p:nvGraphicFramePr>
        <p:xfrm>
          <a:off x="1666239" y="1641614"/>
          <a:ext cx="7852228" cy="509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 name="Group 9"/>
          <p:cNvGrpSpPr/>
          <p:nvPr/>
        </p:nvGrpSpPr>
        <p:grpSpPr>
          <a:xfrm>
            <a:off x="9378420" y="1574276"/>
            <a:ext cx="1277002" cy="5170433"/>
            <a:chOff x="-1" y="610"/>
            <a:chExt cx="1277002" cy="1824287"/>
          </a:xfrm>
          <a:gradFill flip="none" rotWithShape="1">
            <a:gsLst>
              <a:gs pos="0">
                <a:srgbClr val="C00000"/>
              </a:gs>
              <a:gs pos="32000">
                <a:srgbClr val="FF6600"/>
              </a:gs>
              <a:gs pos="57000">
                <a:srgbClr val="FFC000"/>
              </a:gs>
              <a:gs pos="100000">
                <a:srgbClr val="00B050"/>
              </a:gs>
            </a:gsLst>
            <a:lin ang="5400000" scaled="0"/>
            <a:tileRect/>
          </a:gradFill>
        </p:grpSpPr>
        <p:sp>
          <p:nvSpPr>
            <p:cNvPr id="11" name="Chevron 10"/>
            <p:cNvSpPr/>
            <p:nvPr/>
          </p:nvSpPr>
          <p:spPr>
            <a:xfrm rot="5400000">
              <a:off x="-273643" y="274253"/>
              <a:ext cx="1824287" cy="1277001"/>
            </a:xfrm>
            <a:prstGeom prst="chevron">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Chevron 4"/>
            <p:cNvSpPr/>
            <p:nvPr/>
          </p:nvSpPr>
          <p:spPr>
            <a:xfrm rot="5400000">
              <a:off x="-31048" y="264984"/>
              <a:ext cx="1339096" cy="12770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dirty="0" smtClean="0"/>
                <a:t>Structural Health Monitoring System</a:t>
              </a:r>
              <a:endParaRPr lang="en-US" sz="3100" kern="1200" dirty="0"/>
            </a:p>
          </p:txBody>
        </p:sp>
      </p:grpSp>
      <p:sp>
        <p:nvSpPr>
          <p:cNvPr id="2" name="TextBox 1"/>
          <p:cNvSpPr txBox="1"/>
          <p:nvPr/>
        </p:nvSpPr>
        <p:spPr>
          <a:xfrm>
            <a:off x="3167405" y="1696968"/>
            <a:ext cx="5938887" cy="1077218"/>
          </a:xfrm>
          <a:prstGeom prst="rect">
            <a:avLst/>
          </a:prstGeom>
          <a:noFill/>
        </p:spPr>
        <p:txBody>
          <a:bodyPr wrap="square" rtlCol="0">
            <a:spAutoFit/>
          </a:bodyPr>
          <a:lstStyle/>
          <a:p>
            <a:r>
              <a:rPr lang="en-US" sz="3200" dirty="0" smtClean="0">
                <a:latin typeface="Bookman Old Style" panose="02050604050505020204" pitchFamily="18" charset="0"/>
              </a:rPr>
              <a:t>Investigate and provide recommendations</a:t>
            </a:r>
            <a:endParaRPr lang="en-US" sz="3200" dirty="0">
              <a:latin typeface="Bookman Old Style" panose="02050604050505020204" pitchFamily="18" charset="0"/>
            </a:endParaRPr>
          </a:p>
        </p:txBody>
      </p:sp>
      <p:sp>
        <p:nvSpPr>
          <p:cNvPr id="9" name="TextBox 8"/>
          <p:cNvSpPr txBox="1"/>
          <p:nvPr/>
        </p:nvSpPr>
        <p:spPr>
          <a:xfrm>
            <a:off x="3167406" y="3548449"/>
            <a:ext cx="5938887" cy="584775"/>
          </a:xfrm>
          <a:prstGeom prst="rect">
            <a:avLst/>
          </a:prstGeom>
          <a:noFill/>
        </p:spPr>
        <p:txBody>
          <a:bodyPr wrap="square" rtlCol="0">
            <a:spAutoFit/>
          </a:bodyPr>
          <a:lstStyle/>
          <a:p>
            <a:r>
              <a:rPr lang="en-US" sz="3200" dirty="0" smtClean="0">
                <a:latin typeface="Bookman Old Style" panose="02050604050505020204" pitchFamily="18" charset="0"/>
              </a:rPr>
              <a:t>Integrate recommendations</a:t>
            </a:r>
            <a:endParaRPr lang="en-US" sz="3200" dirty="0">
              <a:latin typeface="Bookman Old Style" panose="02050604050505020204" pitchFamily="18" charset="0"/>
            </a:endParaRPr>
          </a:p>
        </p:txBody>
      </p:sp>
      <p:sp>
        <p:nvSpPr>
          <p:cNvPr id="13" name="TextBox 12"/>
          <p:cNvSpPr txBox="1"/>
          <p:nvPr/>
        </p:nvSpPr>
        <p:spPr>
          <a:xfrm>
            <a:off x="3167404" y="5119116"/>
            <a:ext cx="5938887" cy="584775"/>
          </a:xfrm>
          <a:prstGeom prst="rect">
            <a:avLst/>
          </a:prstGeom>
          <a:noFill/>
        </p:spPr>
        <p:txBody>
          <a:bodyPr wrap="square" rtlCol="0">
            <a:spAutoFit/>
          </a:bodyPr>
          <a:lstStyle/>
          <a:p>
            <a:r>
              <a:rPr lang="en-US" sz="3200" dirty="0" smtClean="0">
                <a:latin typeface="Bookman Old Style" panose="02050604050505020204" pitchFamily="18" charset="0"/>
              </a:rPr>
              <a:t>Maintain and refine system</a:t>
            </a:r>
            <a:endParaRPr lang="en-US" sz="3200" dirty="0">
              <a:latin typeface="Bookman Old Style" panose="02050604050505020204" pitchFamily="18" charset="0"/>
            </a:endParaRPr>
          </a:p>
        </p:txBody>
      </p:sp>
    </p:spTree>
    <p:extLst>
      <p:ext uri="{BB962C8B-B14F-4D97-AF65-F5344CB8AC3E}">
        <p14:creationId xmlns:p14="http://schemas.microsoft.com/office/powerpoint/2010/main" val="709874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916" y="248430"/>
            <a:ext cx="7063633" cy="1323439"/>
          </a:xfrm>
          <a:prstGeom prst="rect">
            <a:avLst/>
          </a:prstGeom>
          <a:noFill/>
        </p:spPr>
        <p:txBody>
          <a:bodyPr wrap="square" rtlCol="0">
            <a:spAutoFit/>
          </a:bodyPr>
          <a:lstStyle/>
          <a:p>
            <a:r>
              <a:rPr lang="en-US" sz="8000" dirty="0" smtClean="0">
                <a:latin typeface="Edwardian Script ITC" panose="030303020407070D0804" pitchFamily="66" charset="0"/>
              </a:rPr>
              <a:t>Imagine</a:t>
            </a:r>
            <a:r>
              <a:rPr lang="en-US" sz="8000" dirty="0" smtClean="0">
                <a:latin typeface="French Script MT" panose="03020402040607040605" pitchFamily="66" charset="0"/>
              </a:rPr>
              <a:t> </a:t>
            </a:r>
            <a:r>
              <a:rPr lang="en-US" sz="8000" dirty="0" smtClean="0">
                <a:latin typeface="Edwardian Script ITC" panose="030303020407070D0804" pitchFamily="66" charset="0"/>
              </a:rPr>
              <a:t>…</a:t>
            </a:r>
            <a:endParaRPr lang="en-US" sz="8000" dirty="0">
              <a:latin typeface="Edwardian Script ITC" panose="030303020407070D0804" pitchFamily="66" charset="0"/>
            </a:endParaRPr>
          </a:p>
        </p:txBody>
      </p:sp>
      <p:sp>
        <p:nvSpPr>
          <p:cNvPr id="3" name="Cloud Callout 2"/>
          <p:cNvSpPr/>
          <p:nvPr/>
        </p:nvSpPr>
        <p:spPr>
          <a:xfrm>
            <a:off x="4101738" y="130628"/>
            <a:ext cx="8011886" cy="6426925"/>
          </a:xfrm>
          <a:prstGeom prst="cloudCallout">
            <a:avLst>
              <a:gd name="adj1" fmla="val -74630"/>
              <a:gd name="adj2" fmla="val 40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3079376"/>
            <a:ext cx="3337079" cy="3778628"/>
            <a:chOff x="0" y="3079376"/>
            <a:chExt cx="3337079" cy="3778628"/>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303" r="100000"/>
                      </a14:imgEffect>
                    </a14:imgLayer>
                  </a14:imgProps>
                </a:ext>
                <a:ext uri="{28A0092B-C50C-407E-A947-70E740481C1C}">
                  <a14:useLocalDpi xmlns:a14="http://schemas.microsoft.com/office/drawing/2010/main" val="0"/>
                </a:ext>
              </a:extLst>
            </a:blip>
            <a:stretch>
              <a:fillRect/>
            </a:stretch>
          </p:blipFill>
          <p:spPr>
            <a:xfrm rot="5400000">
              <a:off x="-414905" y="3494281"/>
              <a:ext cx="3778624" cy="2948813"/>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7879" r="100000">
                          <a14:backgroundMark x1="99091" y1="13247" x2="96364" y2="14297"/>
                        </a14:backgroundRemoval>
                      </a14:imgEffect>
                    </a14:imgLayer>
                  </a14:imgProps>
                </a:ext>
                <a:ext uri="{28A0092B-C50C-407E-A947-70E740481C1C}">
                  <a14:useLocalDpi xmlns:a14="http://schemas.microsoft.com/office/drawing/2010/main" val="0"/>
                </a:ext>
              </a:extLst>
            </a:blip>
            <a:srcRect l="57709" b="59063"/>
            <a:stretch/>
          </p:blipFill>
          <p:spPr>
            <a:xfrm rot="5400000">
              <a:off x="1784015" y="5304941"/>
              <a:ext cx="1824091" cy="1282036"/>
            </a:xfrm>
            <a:prstGeom prst="rect">
              <a:avLst/>
            </a:prstGeom>
          </p:spPr>
        </p:pic>
      </p:grpSp>
    </p:spTree>
    <p:extLst>
      <p:ext uri="{BB962C8B-B14F-4D97-AF65-F5344CB8AC3E}">
        <p14:creationId xmlns:p14="http://schemas.microsoft.com/office/powerpoint/2010/main" val="263785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672183003"/>
              </p:ext>
            </p:extLst>
          </p:nvPr>
        </p:nvGraphicFramePr>
        <p:xfrm>
          <a:off x="1666239" y="1641614"/>
          <a:ext cx="7852228" cy="509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oup 8"/>
          <p:cNvGrpSpPr/>
          <p:nvPr/>
        </p:nvGrpSpPr>
        <p:grpSpPr>
          <a:xfrm>
            <a:off x="9378420" y="1574276"/>
            <a:ext cx="1277002" cy="5170433"/>
            <a:chOff x="-1" y="610"/>
            <a:chExt cx="1277002" cy="1824287"/>
          </a:xfrm>
          <a:gradFill flip="none" rotWithShape="1">
            <a:gsLst>
              <a:gs pos="0">
                <a:srgbClr val="C00000"/>
              </a:gs>
              <a:gs pos="32000">
                <a:srgbClr val="FF6600"/>
              </a:gs>
              <a:gs pos="57000">
                <a:srgbClr val="FFC000"/>
              </a:gs>
              <a:gs pos="100000">
                <a:srgbClr val="00B050"/>
              </a:gs>
            </a:gsLst>
            <a:lin ang="5400000" scaled="0"/>
            <a:tileRect/>
          </a:gradFill>
        </p:grpSpPr>
        <p:sp>
          <p:nvSpPr>
            <p:cNvPr id="10" name="Chevron 9"/>
            <p:cNvSpPr/>
            <p:nvPr/>
          </p:nvSpPr>
          <p:spPr>
            <a:xfrm rot="5400000">
              <a:off x="-273643" y="274253"/>
              <a:ext cx="1824287" cy="1277001"/>
            </a:xfrm>
            <a:prstGeom prst="chevron">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rot="5400000">
              <a:off x="-31048" y="264984"/>
              <a:ext cx="1339096" cy="127700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dirty="0" smtClean="0"/>
                <a:t>Structural Health Monitoring System</a:t>
              </a:r>
              <a:endParaRPr lang="en-US" sz="3100" kern="1200" dirty="0"/>
            </a:p>
          </p:txBody>
        </p:sp>
      </p:gr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927690" flipV="1">
            <a:off x="258688" y="1486185"/>
            <a:ext cx="1243031" cy="882552"/>
          </a:xfrm>
          <a:prstGeom prst="rect">
            <a:avLst/>
          </a:prstGeom>
          <a:ln>
            <a:noFill/>
          </a:ln>
        </p:spPr>
      </p:pic>
      <p:sp>
        <p:nvSpPr>
          <p:cNvPr id="13" name="Rectangle 12"/>
          <p:cNvSpPr/>
          <p:nvPr/>
        </p:nvSpPr>
        <p:spPr>
          <a:xfrm>
            <a:off x="0" y="741175"/>
            <a:ext cx="3697907" cy="707886"/>
          </a:xfrm>
          <a:prstGeom prst="rect">
            <a:avLst/>
          </a:prstGeom>
        </p:spPr>
        <p:txBody>
          <a:bodyPr wrap="square">
            <a:spAutoFit/>
          </a:bodyPr>
          <a:lstStyle/>
          <a:p>
            <a:r>
              <a:rPr lang="en-US" sz="4000" dirty="0" smtClean="0">
                <a:solidFill>
                  <a:srgbClr val="E50000"/>
                </a:solidFill>
                <a:latin typeface="Kristen ITC" panose="03050502040202030202" pitchFamily="66" charset="0"/>
              </a:rPr>
              <a:t>We are here!</a:t>
            </a:r>
            <a:endParaRPr lang="en-US" sz="4000" dirty="0">
              <a:solidFill>
                <a:srgbClr val="E50000"/>
              </a:solidFill>
              <a:latin typeface="Kristen ITC" panose="03050502040202030202" pitchFamily="66" charset="0"/>
            </a:endParaRPr>
          </a:p>
        </p:txBody>
      </p:sp>
      <p:sp>
        <p:nvSpPr>
          <p:cNvPr id="14" name="TextBox 13"/>
          <p:cNvSpPr txBox="1"/>
          <p:nvPr/>
        </p:nvSpPr>
        <p:spPr>
          <a:xfrm>
            <a:off x="3167405" y="1696968"/>
            <a:ext cx="5938887" cy="1077218"/>
          </a:xfrm>
          <a:prstGeom prst="rect">
            <a:avLst/>
          </a:prstGeom>
          <a:noFill/>
        </p:spPr>
        <p:txBody>
          <a:bodyPr wrap="square" rtlCol="0">
            <a:spAutoFit/>
          </a:bodyPr>
          <a:lstStyle/>
          <a:p>
            <a:r>
              <a:rPr lang="en-US" sz="3200" dirty="0" smtClean="0">
                <a:latin typeface="Bookman Old Style" panose="02050604050505020204" pitchFamily="18" charset="0"/>
              </a:rPr>
              <a:t>Investigate and provide recommendations</a:t>
            </a:r>
            <a:endParaRPr lang="en-US" sz="3200" dirty="0">
              <a:latin typeface="Bookman Old Style" panose="02050604050505020204" pitchFamily="18" charset="0"/>
            </a:endParaRPr>
          </a:p>
        </p:txBody>
      </p:sp>
      <p:sp>
        <p:nvSpPr>
          <p:cNvPr id="15" name="TextBox 14"/>
          <p:cNvSpPr txBox="1"/>
          <p:nvPr/>
        </p:nvSpPr>
        <p:spPr>
          <a:xfrm>
            <a:off x="3167406" y="3548449"/>
            <a:ext cx="5938887" cy="584775"/>
          </a:xfrm>
          <a:prstGeom prst="rect">
            <a:avLst/>
          </a:prstGeom>
          <a:noFill/>
        </p:spPr>
        <p:txBody>
          <a:bodyPr wrap="square" rtlCol="0">
            <a:spAutoFit/>
          </a:bodyPr>
          <a:lstStyle/>
          <a:p>
            <a:r>
              <a:rPr lang="en-US" sz="3200" dirty="0" smtClean="0">
                <a:latin typeface="Bookman Old Style" panose="02050604050505020204" pitchFamily="18" charset="0"/>
              </a:rPr>
              <a:t>Integrate recommendations</a:t>
            </a:r>
            <a:endParaRPr lang="en-US" sz="3200" dirty="0">
              <a:latin typeface="Bookman Old Style" panose="02050604050505020204" pitchFamily="18" charset="0"/>
            </a:endParaRPr>
          </a:p>
        </p:txBody>
      </p:sp>
      <p:sp>
        <p:nvSpPr>
          <p:cNvPr id="16" name="TextBox 15"/>
          <p:cNvSpPr txBox="1"/>
          <p:nvPr/>
        </p:nvSpPr>
        <p:spPr>
          <a:xfrm>
            <a:off x="3167404" y="5119116"/>
            <a:ext cx="5938887" cy="584775"/>
          </a:xfrm>
          <a:prstGeom prst="rect">
            <a:avLst/>
          </a:prstGeom>
          <a:noFill/>
        </p:spPr>
        <p:txBody>
          <a:bodyPr wrap="square" rtlCol="0">
            <a:spAutoFit/>
          </a:bodyPr>
          <a:lstStyle/>
          <a:p>
            <a:r>
              <a:rPr lang="en-US" sz="3200" dirty="0" smtClean="0">
                <a:latin typeface="Bookman Old Style" panose="02050604050505020204" pitchFamily="18" charset="0"/>
              </a:rPr>
              <a:t>Maintain and refine system</a:t>
            </a:r>
            <a:endParaRPr lang="en-US" sz="3200" dirty="0">
              <a:latin typeface="Bookman Old Style" panose="02050604050505020204" pitchFamily="18" charset="0"/>
            </a:endParaRPr>
          </a:p>
        </p:txBody>
      </p:sp>
    </p:spTree>
    <p:extLst>
      <p:ext uri="{BB962C8B-B14F-4D97-AF65-F5344CB8AC3E}">
        <p14:creationId xmlns:p14="http://schemas.microsoft.com/office/powerpoint/2010/main" val="10103132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16200000">
            <a:off x="5198527" y="2191371"/>
            <a:ext cx="1489266" cy="2027649"/>
            <a:chOff x="0" y="610"/>
            <a:chExt cx="1277001" cy="1905760"/>
          </a:xfrm>
        </p:grpSpPr>
        <p:sp>
          <p:nvSpPr>
            <p:cNvPr id="3" name="Chevron 2"/>
            <p:cNvSpPr/>
            <p:nvPr/>
          </p:nvSpPr>
          <p:spPr>
            <a:xfrm rot="5400000">
              <a:off x="-273643" y="274253"/>
              <a:ext cx="1824287" cy="1277001"/>
            </a:xfrm>
            <a:prstGeom prst="chevron">
              <a:avLst/>
            </a:prstGeom>
            <a:solidFill>
              <a:srgbClr val="D92E2A"/>
            </a:solidFill>
            <a:ln>
              <a:solidFill>
                <a:srgbClr val="D92E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 name="Chevron 4"/>
            <p:cNvSpPr/>
            <p:nvPr/>
          </p:nvSpPr>
          <p:spPr>
            <a:xfrm rot="5400000">
              <a:off x="-60241" y="957577"/>
              <a:ext cx="1397484" cy="500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2400" kern="1200" dirty="0" smtClean="0"/>
                <a:t>Phase</a:t>
              </a:r>
              <a:r>
                <a:rPr lang="en-US" sz="3100" kern="1200" dirty="0" smtClean="0"/>
                <a:t> </a:t>
              </a:r>
              <a:r>
                <a:rPr lang="en-US" sz="2400" kern="1200" dirty="0" smtClean="0"/>
                <a:t>1</a:t>
              </a:r>
              <a:endParaRPr lang="en-US" sz="2400" kern="1200" dirty="0"/>
            </a:p>
          </p:txBody>
        </p:sp>
      </p:grpSp>
      <p:pic>
        <p:nvPicPr>
          <p:cNvPr id="8" name="Picture 7"/>
          <p:cNvPicPr>
            <a:picLocks noChangeAspect="1"/>
          </p:cNvPicPr>
          <p:nvPr/>
        </p:nvPicPr>
        <p:blipFill>
          <a:blip r:embed="rId2"/>
          <a:stretch>
            <a:fillRect/>
          </a:stretch>
        </p:blipFill>
        <p:spPr>
          <a:xfrm>
            <a:off x="154687" y="2469917"/>
            <a:ext cx="4365232" cy="1479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611200" y="123640"/>
            <a:ext cx="2244364" cy="707886"/>
          </a:xfrm>
          <a:prstGeom prst="rect">
            <a:avLst/>
          </a:prstGeom>
        </p:spPr>
        <p:txBody>
          <a:bodyPr wrap="square">
            <a:spAutoFit/>
          </a:bodyPr>
          <a:lstStyle/>
          <a:p>
            <a:r>
              <a:rPr lang="en-US" sz="4000" dirty="0" smtClean="0">
                <a:solidFill>
                  <a:srgbClr val="1C4384"/>
                </a:solidFill>
                <a:latin typeface="Kristen ITC" panose="03050502040202030202" pitchFamily="66" charset="0"/>
              </a:rPr>
              <a:t>messy…</a:t>
            </a:r>
            <a:endParaRPr lang="en-US" sz="4000" dirty="0">
              <a:solidFill>
                <a:srgbClr val="1C4384"/>
              </a:solidFill>
              <a:latin typeface="Kristen ITC" panose="03050502040202030202" pitchFamily="66" charset="0"/>
            </a:endParaRPr>
          </a:p>
        </p:txBody>
      </p:sp>
      <p:sp>
        <p:nvSpPr>
          <p:cNvPr id="10" name="Rectangle 9"/>
          <p:cNvSpPr/>
          <p:nvPr/>
        </p:nvSpPr>
        <p:spPr>
          <a:xfrm>
            <a:off x="7717377" y="123640"/>
            <a:ext cx="2750528" cy="707886"/>
          </a:xfrm>
          <a:prstGeom prst="rect">
            <a:avLst/>
          </a:prstGeom>
        </p:spPr>
        <p:txBody>
          <a:bodyPr wrap="square">
            <a:spAutoFit/>
          </a:bodyPr>
          <a:lstStyle/>
          <a:p>
            <a:r>
              <a:rPr lang="en-US" sz="4000" dirty="0" smtClean="0">
                <a:solidFill>
                  <a:srgbClr val="1C4384"/>
                </a:solidFill>
                <a:latin typeface="Kristen ITC" panose="03050502040202030202" pitchFamily="66" charset="0"/>
              </a:rPr>
              <a:t>organized!</a:t>
            </a:r>
            <a:endParaRPr lang="en-US" sz="4000" dirty="0">
              <a:solidFill>
                <a:srgbClr val="1C4384"/>
              </a:solidFill>
              <a:latin typeface="Kristen ITC" panose="03050502040202030202" pitchFamily="66" charset="0"/>
            </a:endParaRPr>
          </a:p>
        </p:txBody>
      </p:sp>
      <p:pic>
        <p:nvPicPr>
          <p:cNvPr id="11" name="Picture 10"/>
          <p:cNvPicPr>
            <a:picLocks noChangeAspect="1"/>
          </p:cNvPicPr>
          <p:nvPr/>
        </p:nvPicPr>
        <p:blipFill>
          <a:blip r:embed="rId3"/>
          <a:stretch>
            <a:fillRect/>
          </a:stretch>
        </p:blipFill>
        <p:spPr>
          <a:xfrm>
            <a:off x="7149542" y="3638475"/>
            <a:ext cx="3838564" cy="1907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4"/>
          <a:stretch>
            <a:fillRect/>
          </a:stretch>
        </p:blipFill>
        <p:spPr>
          <a:xfrm>
            <a:off x="7149541" y="1171791"/>
            <a:ext cx="3886200" cy="2055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10539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705" y="93135"/>
            <a:ext cx="5282845" cy="1446550"/>
          </a:xfrm>
          <a:prstGeom prst="rect">
            <a:avLst/>
          </a:prstGeom>
        </p:spPr>
        <p:txBody>
          <a:bodyPr wrap="square">
            <a:spAutoFit/>
          </a:bodyPr>
          <a:lstStyle/>
          <a:p>
            <a:r>
              <a:rPr lang="en-US" sz="4400" dirty="0" smtClean="0">
                <a:latin typeface="Bookman Old Style" panose="02050604050505020204" pitchFamily="18" charset="0"/>
              </a:rPr>
              <a:t>Data, data, and more data…</a:t>
            </a:r>
            <a:endParaRPr lang="en-US" sz="4400" dirty="0">
              <a:latin typeface="Bookman Old Style" panose="02050604050505020204" pitchFamily="18" charset="0"/>
            </a:endParaRPr>
          </a:p>
        </p:txBody>
      </p:sp>
      <p:pic>
        <p:nvPicPr>
          <p:cNvPr id="3" name="Picture 2"/>
          <p:cNvPicPr>
            <a:picLocks noChangeAspect="1"/>
          </p:cNvPicPr>
          <p:nvPr/>
        </p:nvPicPr>
        <p:blipFill>
          <a:blip r:embed="rId3"/>
          <a:stretch>
            <a:fillRect/>
          </a:stretch>
        </p:blipFill>
        <p:spPr>
          <a:xfrm>
            <a:off x="322042" y="1694528"/>
            <a:ext cx="3920144" cy="2803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1591289" y="3496810"/>
            <a:ext cx="2820455" cy="276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7963975" y="93135"/>
            <a:ext cx="4151039" cy="1446550"/>
          </a:xfrm>
          <a:prstGeom prst="rect">
            <a:avLst/>
          </a:prstGeom>
        </p:spPr>
        <p:txBody>
          <a:bodyPr wrap="square">
            <a:spAutoFit/>
          </a:bodyPr>
          <a:lstStyle/>
          <a:p>
            <a:pPr algn="ctr"/>
            <a:r>
              <a:rPr lang="en-US" sz="4400" dirty="0" smtClean="0">
                <a:latin typeface="Bookman Old Style" panose="02050604050505020204" pitchFamily="18" charset="0"/>
              </a:rPr>
              <a:t>Data Organized!</a:t>
            </a:r>
            <a:endParaRPr lang="en-US" sz="4400" dirty="0">
              <a:latin typeface="Bookman Old Style" panose="02050604050505020204" pitchFamily="18" charset="0"/>
            </a:endParaRPr>
          </a:p>
        </p:txBody>
      </p:sp>
      <p:pic>
        <p:nvPicPr>
          <p:cNvPr id="10" name="Picture 9"/>
          <p:cNvPicPr>
            <a:picLocks noChangeAspect="1"/>
          </p:cNvPicPr>
          <p:nvPr/>
        </p:nvPicPr>
        <p:blipFill>
          <a:blip r:embed="rId5"/>
          <a:stretch>
            <a:fillRect/>
          </a:stretch>
        </p:blipFill>
        <p:spPr>
          <a:xfrm>
            <a:off x="6630373" y="1847851"/>
            <a:ext cx="5377093" cy="1065730"/>
          </a:xfrm>
          <a:prstGeom prst="rect">
            <a:avLst/>
          </a:prstGeom>
        </p:spPr>
      </p:pic>
      <p:pic>
        <p:nvPicPr>
          <p:cNvPr id="12" name="Picture 11"/>
          <p:cNvPicPr>
            <a:picLocks noChangeAspect="1"/>
          </p:cNvPicPr>
          <p:nvPr/>
        </p:nvPicPr>
        <p:blipFill>
          <a:blip r:embed="rId6"/>
          <a:stretch>
            <a:fillRect/>
          </a:stretch>
        </p:blipFill>
        <p:spPr>
          <a:xfrm>
            <a:off x="7148960" y="3745983"/>
            <a:ext cx="4939355" cy="2511695"/>
          </a:xfrm>
          <a:prstGeom prst="rect">
            <a:avLst/>
          </a:prstGeom>
        </p:spPr>
      </p:pic>
      <p:grpSp>
        <p:nvGrpSpPr>
          <p:cNvPr id="11" name="Group 10"/>
          <p:cNvGrpSpPr/>
          <p:nvPr/>
        </p:nvGrpSpPr>
        <p:grpSpPr>
          <a:xfrm rot="16200000">
            <a:off x="5198527" y="2191371"/>
            <a:ext cx="1489266" cy="2027649"/>
            <a:chOff x="0" y="610"/>
            <a:chExt cx="1277001" cy="1905760"/>
          </a:xfrm>
        </p:grpSpPr>
        <p:sp>
          <p:nvSpPr>
            <p:cNvPr id="13" name="Chevron 12"/>
            <p:cNvSpPr/>
            <p:nvPr/>
          </p:nvSpPr>
          <p:spPr>
            <a:xfrm rot="5400000">
              <a:off x="-273643" y="274253"/>
              <a:ext cx="1824287" cy="1277001"/>
            </a:xfrm>
            <a:prstGeom prst="chevron">
              <a:avLst/>
            </a:prstGeom>
            <a:solidFill>
              <a:srgbClr val="D92E2A"/>
            </a:solidFill>
            <a:ln>
              <a:solidFill>
                <a:srgbClr val="D92E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4" name="Chevron 4"/>
            <p:cNvSpPr/>
            <p:nvPr/>
          </p:nvSpPr>
          <p:spPr>
            <a:xfrm rot="5400000">
              <a:off x="-60241" y="957577"/>
              <a:ext cx="1397484" cy="5001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2400" kern="1200" dirty="0" smtClean="0"/>
                <a:t>Phase</a:t>
              </a:r>
              <a:r>
                <a:rPr lang="en-US" sz="3100" kern="1200" dirty="0" smtClean="0"/>
                <a:t> </a:t>
              </a:r>
              <a:r>
                <a:rPr lang="en-US" sz="2400" kern="1200" dirty="0" smtClean="0"/>
                <a:t>1</a:t>
              </a:r>
              <a:endParaRPr lang="en-US" sz="2400" kern="1200" dirty="0"/>
            </a:p>
          </p:txBody>
        </p:sp>
      </p:grpSp>
    </p:spTree>
    <p:extLst>
      <p:ext uri="{BB962C8B-B14F-4D97-AF65-F5344CB8AC3E}">
        <p14:creationId xmlns:p14="http://schemas.microsoft.com/office/powerpoint/2010/main" val="904212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31" y="298116"/>
            <a:ext cx="7607431" cy="707886"/>
          </a:xfrm>
          <a:prstGeom prst="rect">
            <a:avLst/>
          </a:prstGeom>
        </p:spPr>
        <p:txBody>
          <a:bodyPr wrap="square">
            <a:spAutoFit/>
          </a:bodyPr>
          <a:lstStyle/>
          <a:p>
            <a:r>
              <a:rPr lang="en-US" sz="4000" dirty="0" smtClean="0">
                <a:solidFill>
                  <a:srgbClr val="E50000"/>
                </a:solidFill>
                <a:latin typeface="Kristen ITC" panose="03050502040202030202" pitchFamily="66" charset="0"/>
              </a:rPr>
              <a:t>What have we learned so far?</a:t>
            </a:r>
            <a:endParaRPr lang="en-US" sz="4000" dirty="0">
              <a:solidFill>
                <a:srgbClr val="E50000"/>
              </a:solidFill>
              <a:latin typeface="Kristen ITC" panose="03050502040202030202" pitchFamily="66" charset="0"/>
            </a:endParaRPr>
          </a:p>
        </p:txBody>
      </p:sp>
      <p:sp>
        <p:nvSpPr>
          <p:cNvPr id="4" name="Chevron 3"/>
          <p:cNvSpPr/>
          <p:nvPr/>
        </p:nvSpPr>
        <p:spPr>
          <a:xfrm>
            <a:off x="537328" y="1338773"/>
            <a:ext cx="1187777" cy="687990"/>
          </a:xfrm>
          <a:prstGeom prst="chevron">
            <a:avLst/>
          </a:prstGeom>
          <a:solidFill>
            <a:srgbClr val="D92E2A"/>
          </a:solidFill>
          <a:ln>
            <a:solidFill>
              <a:srgbClr val="D92E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TextBox 5"/>
          <p:cNvSpPr txBox="1"/>
          <p:nvPr/>
        </p:nvSpPr>
        <p:spPr>
          <a:xfrm>
            <a:off x="1885360" y="1144159"/>
            <a:ext cx="6985263" cy="1077218"/>
          </a:xfrm>
          <a:prstGeom prst="rect">
            <a:avLst/>
          </a:prstGeom>
          <a:noFill/>
        </p:spPr>
        <p:txBody>
          <a:bodyPr wrap="square" rtlCol="0">
            <a:spAutoFit/>
          </a:bodyPr>
          <a:lstStyle/>
          <a:p>
            <a:r>
              <a:rPr lang="en-US" sz="3200" dirty="0" smtClean="0">
                <a:latin typeface="Bookman Old Style" panose="02050604050505020204" pitchFamily="18" charset="0"/>
              </a:rPr>
              <a:t>Establish SHM during design and not after construction </a:t>
            </a:r>
            <a:endParaRPr lang="en-US" sz="3200" dirty="0">
              <a:latin typeface="Bookman Old Style" panose="02050604050505020204" pitchFamily="18" charset="0"/>
            </a:endParaRPr>
          </a:p>
        </p:txBody>
      </p:sp>
      <p:sp>
        <p:nvSpPr>
          <p:cNvPr id="7" name="Chevron 6"/>
          <p:cNvSpPr/>
          <p:nvPr/>
        </p:nvSpPr>
        <p:spPr>
          <a:xfrm>
            <a:off x="537328" y="2886919"/>
            <a:ext cx="1187777" cy="687990"/>
          </a:xfrm>
          <a:prstGeom prst="chevron">
            <a:avLst/>
          </a:prstGeom>
          <a:solidFill>
            <a:srgbClr val="D92E2A"/>
          </a:solidFill>
          <a:ln>
            <a:solidFill>
              <a:srgbClr val="D92E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TextBox 7"/>
          <p:cNvSpPr txBox="1"/>
          <p:nvPr/>
        </p:nvSpPr>
        <p:spPr>
          <a:xfrm>
            <a:off x="1885360" y="2692305"/>
            <a:ext cx="6985263" cy="1077218"/>
          </a:xfrm>
          <a:prstGeom prst="rect">
            <a:avLst/>
          </a:prstGeom>
          <a:noFill/>
        </p:spPr>
        <p:txBody>
          <a:bodyPr wrap="square" rtlCol="0">
            <a:spAutoFit/>
          </a:bodyPr>
          <a:lstStyle/>
          <a:p>
            <a:r>
              <a:rPr lang="en-US" sz="3200" dirty="0" smtClean="0">
                <a:latin typeface="Bookman Old Style" panose="02050604050505020204" pitchFamily="18" charset="0"/>
              </a:rPr>
              <a:t>Reliable data transmission source is key (fiber optic vs. modem)</a:t>
            </a:r>
            <a:endParaRPr lang="en-US" sz="3200" dirty="0">
              <a:latin typeface="Bookman Old Style" panose="02050604050505020204" pitchFamily="18" charset="0"/>
            </a:endParaRPr>
          </a:p>
        </p:txBody>
      </p:sp>
      <p:sp>
        <p:nvSpPr>
          <p:cNvPr id="9" name="Chevron 8"/>
          <p:cNvSpPr/>
          <p:nvPr/>
        </p:nvSpPr>
        <p:spPr>
          <a:xfrm>
            <a:off x="537328" y="4456579"/>
            <a:ext cx="1187777" cy="687990"/>
          </a:xfrm>
          <a:prstGeom prst="chevron">
            <a:avLst/>
          </a:prstGeom>
          <a:solidFill>
            <a:srgbClr val="D92E2A"/>
          </a:solidFill>
          <a:ln>
            <a:solidFill>
              <a:srgbClr val="D92E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TextBox 9"/>
          <p:cNvSpPr txBox="1"/>
          <p:nvPr/>
        </p:nvSpPr>
        <p:spPr>
          <a:xfrm>
            <a:off x="1951348" y="4015744"/>
            <a:ext cx="6985263" cy="1569660"/>
          </a:xfrm>
          <a:prstGeom prst="rect">
            <a:avLst/>
          </a:prstGeom>
          <a:noFill/>
        </p:spPr>
        <p:txBody>
          <a:bodyPr wrap="square" rtlCol="0">
            <a:spAutoFit/>
          </a:bodyPr>
          <a:lstStyle/>
          <a:p>
            <a:r>
              <a:rPr lang="en-US" sz="3200" dirty="0" smtClean="0">
                <a:latin typeface="Bookman Old Style" panose="02050604050505020204" pitchFamily="18" charset="0"/>
              </a:rPr>
              <a:t>Multiple sensors, on different channels, with various owners is not suggested</a:t>
            </a:r>
            <a:endParaRPr lang="en-US" sz="3200" dirty="0">
              <a:latin typeface="Bookman Old Style" panose="02050604050505020204" pitchFamily="18" charset="0"/>
            </a:endParaRPr>
          </a:p>
        </p:txBody>
      </p:sp>
    </p:spTree>
    <p:extLst>
      <p:ext uri="{BB962C8B-B14F-4D97-AF65-F5344CB8AC3E}">
        <p14:creationId xmlns:p14="http://schemas.microsoft.com/office/powerpoint/2010/main" val="52846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1" y="13044"/>
            <a:ext cx="12192000" cy="68449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noFill/>
          <a:ln>
            <a:noFill/>
          </a:ln>
          <a:effectLst/>
        </p:spPr>
      </p:pic>
      <p:pic>
        <p:nvPicPr>
          <p:cNvPr id="5" name="Picture 4"/>
          <p:cNvPicPr>
            <a:picLocks noChangeAspect="1"/>
          </p:cNvPicPr>
          <p:nvPr/>
        </p:nvPicPr>
        <p:blipFill>
          <a:blip r:embed="rId4"/>
          <a:stretch>
            <a:fillRect/>
          </a:stretch>
        </p:blipFill>
        <p:spPr>
          <a:xfrm>
            <a:off x="3330869" y="3828833"/>
            <a:ext cx="3380952" cy="2009524"/>
          </a:xfrm>
          <a:prstGeom prst="rect">
            <a:avLst/>
          </a:prstGeom>
          <a:effectLst>
            <a:glow rad="127000">
              <a:srgbClr val="FFFF00"/>
            </a:glow>
          </a:effectLst>
        </p:spPr>
      </p:pic>
      <p:sp>
        <p:nvSpPr>
          <p:cNvPr id="7" name="TextBox 6"/>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956005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348" y="167673"/>
            <a:ext cx="3349680" cy="769441"/>
          </a:xfrm>
          <a:prstGeom prst="rect">
            <a:avLst/>
          </a:prstGeom>
        </p:spPr>
        <p:txBody>
          <a:bodyPr wrap="square">
            <a:spAutoFit/>
          </a:bodyPr>
          <a:lstStyle/>
          <a:p>
            <a:r>
              <a:rPr lang="en-US" sz="4400" b="1" u="sng" dirty="0" smtClean="0">
                <a:latin typeface="ISOCPEUR" panose="020B0604020202020204" pitchFamily="34" charset="0"/>
              </a:rPr>
              <a:t>More sensors!</a:t>
            </a:r>
            <a:endParaRPr lang="en-US" sz="4400" b="1" u="sng" dirty="0">
              <a:latin typeface="ISOCPEUR" panose="020B0604020202020204" pitchFamily="34" charset="0"/>
            </a:endParaRPr>
          </a:p>
        </p:txBody>
      </p:sp>
      <p:pic>
        <p:nvPicPr>
          <p:cNvPr id="4" name="Picture 4"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30" y="2627721"/>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756" y="943565"/>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365" y="3027384"/>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556" y="721686"/>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0397" y="2714784"/>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1186" y="2627722"/>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433" y="4711540"/>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188" y="4711540"/>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556" y="4486003"/>
            <a:ext cx="1890042" cy="14586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mt738gc\AppData\Local\Temp\SNAGHTML7487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98" y="296067"/>
            <a:ext cx="1890042" cy="1458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84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604" y="1847544"/>
            <a:ext cx="7219048" cy="4704762"/>
          </a:xfrm>
          <a:prstGeom prst="rect">
            <a:avLst/>
          </a:prstGeom>
        </p:spPr>
      </p:pic>
      <p:pic>
        <p:nvPicPr>
          <p:cNvPr id="3" name="Picture 2"/>
          <p:cNvPicPr>
            <a:picLocks noChangeAspect="1"/>
          </p:cNvPicPr>
          <p:nvPr/>
        </p:nvPicPr>
        <p:blipFill>
          <a:blip r:embed="rId3"/>
          <a:stretch>
            <a:fillRect/>
          </a:stretch>
        </p:blipFill>
        <p:spPr>
          <a:xfrm>
            <a:off x="8476891" y="1847545"/>
            <a:ext cx="2923809" cy="1485714"/>
          </a:xfrm>
          <a:prstGeom prst="rect">
            <a:avLst/>
          </a:prstGeom>
        </p:spPr>
      </p:pic>
      <p:pic>
        <p:nvPicPr>
          <p:cNvPr id="4" name="Picture 3"/>
          <p:cNvPicPr>
            <a:picLocks noChangeAspect="1"/>
          </p:cNvPicPr>
          <p:nvPr/>
        </p:nvPicPr>
        <p:blipFill>
          <a:blip r:embed="rId4"/>
          <a:stretch>
            <a:fillRect/>
          </a:stretch>
        </p:blipFill>
        <p:spPr>
          <a:xfrm>
            <a:off x="8476891" y="3433259"/>
            <a:ext cx="2933333" cy="1533333"/>
          </a:xfrm>
          <a:prstGeom prst="rect">
            <a:avLst/>
          </a:prstGeom>
        </p:spPr>
      </p:pic>
      <p:pic>
        <p:nvPicPr>
          <p:cNvPr id="5" name="Picture 4"/>
          <p:cNvPicPr>
            <a:picLocks noChangeAspect="1"/>
          </p:cNvPicPr>
          <p:nvPr/>
        </p:nvPicPr>
        <p:blipFill>
          <a:blip r:embed="rId5"/>
          <a:stretch>
            <a:fillRect/>
          </a:stretch>
        </p:blipFill>
        <p:spPr>
          <a:xfrm>
            <a:off x="8476891" y="5142783"/>
            <a:ext cx="2923809" cy="1409524"/>
          </a:xfrm>
          <a:prstGeom prst="rect">
            <a:avLst/>
          </a:prstGeom>
        </p:spPr>
      </p:pic>
      <p:sp>
        <p:nvSpPr>
          <p:cNvPr id="6" name="TextBox 5"/>
          <p:cNvSpPr txBox="1"/>
          <p:nvPr/>
        </p:nvSpPr>
        <p:spPr>
          <a:xfrm>
            <a:off x="280604" y="390015"/>
            <a:ext cx="7640077" cy="584775"/>
          </a:xfrm>
          <a:prstGeom prst="rect">
            <a:avLst/>
          </a:prstGeom>
          <a:noFill/>
        </p:spPr>
        <p:txBody>
          <a:bodyPr wrap="square" rtlCol="0">
            <a:spAutoFit/>
          </a:bodyPr>
          <a:lstStyle/>
          <a:p>
            <a:r>
              <a:rPr lang="en-US" sz="3200" b="1" dirty="0" smtClean="0">
                <a:latin typeface="Bookman Old Style" panose="02050604050505020204" pitchFamily="18" charset="0"/>
              </a:rPr>
              <a:t>High Definition Survey (HDS) Scan</a:t>
            </a:r>
            <a:endParaRPr lang="en-US" sz="3200" b="1" dirty="0">
              <a:latin typeface="Bookman Old Style" panose="0205060405050502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3374" y="166701"/>
            <a:ext cx="1228524" cy="1228524"/>
          </a:xfrm>
          <a:prstGeom prst="rect">
            <a:avLst/>
          </a:prstGeom>
        </p:spPr>
      </p:pic>
    </p:spTree>
    <p:extLst>
      <p:ext uri="{BB962C8B-B14F-4D97-AF65-F5344CB8AC3E}">
        <p14:creationId xmlns:p14="http://schemas.microsoft.com/office/powerpoint/2010/main" val="29277929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Greg\R&amp;D Sessions\MIDAS Model\Limits of MIDAS Model.jpg"/>
          <p:cNvPicPr>
            <a:picLocks noChangeAspect="1" noChangeArrowheads="1"/>
          </p:cNvPicPr>
          <p:nvPr/>
        </p:nvPicPr>
        <p:blipFill>
          <a:blip r:embed="rId3"/>
          <a:srcRect/>
          <a:stretch>
            <a:fillRect/>
          </a:stretch>
        </p:blipFill>
        <p:spPr bwMode="auto">
          <a:xfrm>
            <a:off x="399590" y="2195733"/>
            <a:ext cx="11403023" cy="31053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2641208" y="691979"/>
            <a:ext cx="6598509" cy="1015663"/>
          </a:xfrm>
          <a:prstGeom prst="rect">
            <a:avLst/>
          </a:prstGeom>
          <a:noFill/>
        </p:spPr>
        <p:txBody>
          <a:bodyPr wrap="square" rtlCol="0">
            <a:prstTxWarp prst="textInflateBottom">
              <a:avLst/>
            </a:prstTxWarp>
            <a:spAutoFit/>
          </a:bodyPr>
          <a:lstStyle/>
          <a:p>
            <a:r>
              <a:rPr lang="en-US" sz="6000" b="1" dirty="0" smtClean="0">
                <a:latin typeface="Bookman Old Style" panose="02050604050505020204" pitchFamily="18" charset="0"/>
              </a:rPr>
              <a:t>The Big Picture!</a:t>
            </a:r>
            <a:endParaRPr lang="en-US" sz="6000" b="1" dirty="0">
              <a:latin typeface="Bookman Old Style" panose="02050604050505020204" pitchFamily="18" charset="0"/>
            </a:endParaRPr>
          </a:p>
        </p:txBody>
      </p:sp>
    </p:spTree>
    <p:extLst>
      <p:ext uri="{BB962C8B-B14F-4D97-AF65-F5344CB8AC3E}">
        <p14:creationId xmlns:p14="http://schemas.microsoft.com/office/powerpoint/2010/main" val="23022910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6950" y="4115064"/>
            <a:ext cx="3959260" cy="2635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G:\Greg\R&amp;D Sessions\MIDAS Model\Limits of MIDAS Model.jpg"/>
          <p:cNvPicPr>
            <a:picLocks noChangeAspect="1" noChangeArrowheads="1"/>
          </p:cNvPicPr>
          <p:nvPr/>
        </p:nvPicPr>
        <p:blipFill>
          <a:blip r:embed="rId4"/>
          <a:srcRect/>
          <a:stretch>
            <a:fillRect/>
          </a:stretch>
        </p:blipFill>
        <p:spPr bwMode="auto">
          <a:xfrm>
            <a:off x="325450" y="206295"/>
            <a:ext cx="6391462" cy="1740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0549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044"/>
            <a:ext cx="12192000" cy="68449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81" y="3238500"/>
            <a:ext cx="8067675" cy="3619500"/>
          </a:xfrm>
          <a:prstGeom prst="rect">
            <a:avLst/>
          </a:prstGeom>
          <a:effectLst>
            <a:glow rad="127000">
              <a:srgbClr val="FFFF00"/>
            </a:glow>
          </a:effectLst>
        </p:spPr>
      </p:pic>
      <p:pic>
        <p:nvPicPr>
          <p:cNvPr id="9" name="Picture 4" descr="C:\Users\mt738gc\AppData\Local\Temp\SNAGHTML27ce8a6.PNG"/>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676738" y="1248917"/>
            <a:ext cx="1777476" cy="25611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318881" y="1744678"/>
            <a:ext cx="6274475" cy="1569660"/>
          </a:xfrm>
          <a:prstGeom prst="rect">
            <a:avLst/>
          </a:prstGeom>
        </p:spPr>
        <p:txBody>
          <a:bodyPr wrap="none">
            <a:spAutoFit/>
          </a:bodyPr>
          <a:lstStyle/>
          <a:p>
            <a:r>
              <a:rPr lang="en-US" sz="9600" dirty="0" smtClean="0">
                <a:solidFill>
                  <a:srgbClr val="FFFF00"/>
                </a:solidFill>
                <a:latin typeface="Kristen ITC" panose="03050502040202030202" pitchFamily="66" charset="0"/>
              </a:rPr>
              <a:t>Questions</a:t>
            </a:r>
            <a:endParaRPr lang="en-US" sz="9600" dirty="0">
              <a:solidFill>
                <a:srgbClr val="FFFF00"/>
              </a:solidFill>
            </a:endParaRPr>
          </a:p>
        </p:txBody>
      </p:sp>
      <p:sp>
        <p:nvSpPr>
          <p:cNvPr id="7" name="TextBox 6"/>
          <p:cNvSpPr txBox="1"/>
          <p:nvPr/>
        </p:nvSpPr>
        <p:spPr>
          <a:xfrm>
            <a:off x="346170" y="259897"/>
            <a:ext cx="11499659" cy="523220"/>
          </a:xfrm>
          <a:prstGeom prst="rect">
            <a:avLst/>
          </a:prstGeom>
          <a:noFill/>
        </p:spPr>
        <p:txBody>
          <a:bodyPr wrap="square" rtlCol="0">
            <a:spAutoFit/>
          </a:bodyPr>
          <a:lstStyle/>
          <a:p>
            <a:r>
              <a:rPr lang="en-US" sz="2800" b="1" dirty="0" smtClean="0">
                <a:latin typeface="Bookman Old Style" panose="02050604050505020204" pitchFamily="18" charset="0"/>
              </a:rPr>
              <a:t>Structural Health Monitoring of the Sunshine Skyway Bridge</a:t>
            </a:r>
            <a:endParaRPr lang="en-US" sz="2800" b="1" dirty="0">
              <a:latin typeface="Bookman Old Style" panose="02050604050505020204" pitchFamily="18" charset="0"/>
            </a:endParaRPr>
          </a:p>
        </p:txBody>
      </p:sp>
    </p:spTree>
    <p:extLst>
      <p:ext uri="{BB962C8B-B14F-4D97-AF65-F5344CB8AC3E}">
        <p14:creationId xmlns:p14="http://schemas.microsoft.com/office/powerpoint/2010/main" val="4202444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p:cNvSpPr/>
          <p:nvPr/>
        </p:nvSpPr>
        <p:spPr>
          <a:xfrm>
            <a:off x="4101738" y="130628"/>
            <a:ext cx="8011886" cy="6426925"/>
          </a:xfrm>
          <a:prstGeom prst="cloudCallout">
            <a:avLst>
              <a:gd name="adj1" fmla="val -74630"/>
              <a:gd name="adj2" fmla="val 40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2178"/>
          <a:stretch/>
        </p:blipFill>
        <p:spPr>
          <a:xfrm>
            <a:off x="5969151" y="1590056"/>
            <a:ext cx="4134439" cy="661720"/>
          </a:xfrm>
          <a:prstGeom prst="rect">
            <a:avLst/>
          </a:prstGeom>
        </p:spPr>
      </p:pic>
      <p:sp>
        <p:nvSpPr>
          <p:cNvPr id="8" name="TextBox 7"/>
          <p:cNvSpPr txBox="1"/>
          <p:nvPr/>
        </p:nvSpPr>
        <p:spPr>
          <a:xfrm>
            <a:off x="6176912" y="1833480"/>
            <a:ext cx="4980309" cy="523220"/>
          </a:xfrm>
          <a:prstGeom prst="rect">
            <a:avLst/>
          </a:prstGeom>
          <a:noFill/>
        </p:spPr>
        <p:txBody>
          <a:bodyPr wrap="square" rtlCol="0">
            <a:spAutoFit/>
          </a:bodyPr>
          <a:lstStyle/>
          <a:p>
            <a:r>
              <a:rPr lang="en-US" sz="2800" dirty="0" smtClean="0">
                <a:latin typeface="Bookman Old Style" panose="02050604050505020204" pitchFamily="18" charset="0"/>
              </a:rPr>
              <a:t>S        ART   BRIDGE</a:t>
            </a:r>
            <a:endParaRPr lang="en-US" sz="2800" dirty="0">
              <a:latin typeface="Bookman Old Style" panose="02050604050505020204" pitchFamily="18" charset="0"/>
            </a:endParaRPr>
          </a:p>
        </p:txBody>
      </p:sp>
      <p:sp>
        <p:nvSpPr>
          <p:cNvPr id="9" name="Rectangle 8"/>
          <p:cNvSpPr/>
          <p:nvPr/>
        </p:nvSpPr>
        <p:spPr>
          <a:xfrm>
            <a:off x="5222788" y="1833480"/>
            <a:ext cx="428322" cy="523220"/>
          </a:xfrm>
          <a:prstGeom prst="rect">
            <a:avLst/>
          </a:prstGeom>
        </p:spPr>
        <p:txBody>
          <a:bodyPr wrap="none">
            <a:spAutoFit/>
          </a:bodyPr>
          <a:lstStyle/>
          <a:p>
            <a:r>
              <a:rPr lang="en-US" sz="2800" dirty="0" smtClean="0">
                <a:latin typeface="Bookman Old Style" panose="02050604050505020204" pitchFamily="18" charset="0"/>
              </a:rPr>
              <a:t>A</a:t>
            </a:r>
            <a:endParaRPr lang="en-US" sz="2800" dirty="0"/>
          </a:p>
        </p:txBody>
      </p:sp>
      <p:sp>
        <p:nvSpPr>
          <p:cNvPr id="11" name="TextBox 10"/>
          <p:cNvSpPr txBox="1"/>
          <p:nvPr/>
        </p:nvSpPr>
        <p:spPr>
          <a:xfrm>
            <a:off x="172916" y="248430"/>
            <a:ext cx="7063633" cy="1323439"/>
          </a:xfrm>
          <a:prstGeom prst="rect">
            <a:avLst/>
          </a:prstGeom>
          <a:noFill/>
        </p:spPr>
        <p:txBody>
          <a:bodyPr wrap="square" rtlCol="0">
            <a:spAutoFit/>
          </a:bodyPr>
          <a:lstStyle/>
          <a:p>
            <a:r>
              <a:rPr lang="en-US" sz="8000" dirty="0" smtClean="0">
                <a:latin typeface="Edwardian Script ITC" panose="030303020407070D0804" pitchFamily="66" charset="0"/>
              </a:rPr>
              <a:t>Imagine</a:t>
            </a:r>
            <a:r>
              <a:rPr lang="en-US" sz="8000" dirty="0" smtClean="0">
                <a:latin typeface="French Script MT" panose="03020402040607040605" pitchFamily="66" charset="0"/>
              </a:rPr>
              <a:t> </a:t>
            </a:r>
            <a:r>
              <a:rPr lang="en-US" sz="8000" dirty="0" smtClean="0">
                <a:latin typeface="Edwardian Script ITC" panose="030303020407070D0804" pitchFamily="66" charset="0"/>
              </a:rPr>
              <a:t>…</a:t>
            </a:r>
            <a:endParaRPr lang="en-US" sz="8000" dirty="0">
              <a:latin typeface="Edwardian Script ITC" panose="030303020407070D0804" pitchFamily="66" charset="0"/>
            </a:endParaRPr>
          </a:p>
        </p:txBody>
      </p:sp>
      <p:grpSp>
        <p:nvGrpSpPr>
          <p:cNvPr id="18" name="Group 17"/>
          <p:cNvGrpSpPr/>
          <p:nvPr/>
        </p:nvGrpSpPr>
        <p:grpSpPr>
          <a:xfrm>
            <a:off x="0" y="3079376"/>
            <a:ext cx="3337079" cy="3778628"/>
            <a:chOff x="0" y="3079376"/>
            <a:chExt cx="3337079" cy="3778628"/>
          </a:xfrm>
        </p:grpSpPr>
        <p:pic>
          <p:nvPicPr>
            <p:cNvPr id="19" name="Picture 18"/>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303" r="100000"/>
                      </a14:imgEffect>
                    </a14:imgLayer>
                  </a14:imgProps>
                </a:ext>
                <a:ext uri="{28A0092B-C50C-407E-A947-70E740481C1C}">
                  <a14:useLocalDpi xmlns:a14="http://schemas.microsoft.com/office/drawing/2010/main" val="0"/>
                </a:ext>
              </a:extLst>
            </a:blip>
            <a:stretch>
              <a:fillRect/>
            </a:stretch>
          </p:blipFill>
          <p:spPr>
            <a:xfrm rot="5400000">
              <a:off x="-414905" y="3494281"/>
              <a:ext cx="3778624" cy="2948813"/>
            </a:xfrm>
            <a:prstGeom prst="rect">
              <a:avLst/>
            </a:prstGeom>
          </p:spPr>
        </p:pic>
        <p:pic>
          <p:nvPicPr>
            <p:cNvPr id="20" name="Picture 1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7879" r="100000">
                          <a14:backgroundMark x1="99091" y1="13247" x2="96364" y2="14297"/>
                        </a14:backgroundRemoval>
                      </a14:imgEffect>
                    </a14:imgLayer>
                  </a14:imgProps>
                </a:ext>
                <a:ext uri="{28A0092B-C50C-407E-A947-70E740481C1C}">
                  <a14:useLocalDpi xmlns:a14="http://schemas.microsoft.com/office/drawing/2010/main" val="0"/>
                </a:ext>
              </a:extLst>
            </a:blip>
            <a:srcRect l="57709" b="59063"/>
            <a:stretch/>
          </p:blipFill>
          <p:spPr>
            <a:xfrm rot="5400000">
              <a:off x="1784015" y="5304941"/>
              <a:ext cx="1824091" cy="1282036"/>
            </a:xfrm>
            <a:prstGeom prst="rect">
              <a:avLst/>
            </a:prstGeom>
          </p:spPr>
        </p:pic>
      </p:grpSp>
    </p:spTree>
    <p:extLst>
      <p:ext uri="{BB962C8B-B14F-4D97-AF65-F5344CB8AC3E}">
        <p14:creationId xmlns:p14="http://schemas.microsoft.com/office/powerpoint/2010/main" val="20034701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a:off x="4101738" y="130628"/>
            <a:ext cx="8011886" cy="6426925"/>
          </a:xfrm>
          <a:prstGeom prst="cloudCallout">
            <a:avLst>
              <a:gd name="adj1" fmla="val -74630"/>
              <a:gd name="adj2" fmla="val 40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797" y="2495200"/>
            <a:ext cx="5673997" cy="3117249"/>
          </a:xfrm>
          <a:prstGeom prst="rect">
            <a:avLst/>
          </a:prstGeom>
          <a:effectLst>
            <a:softEdge rad="1016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2178"/>
          <a:stretch/>
        </p:blipFill>
        <p:spPr>
          <a:xfrm>
            <a:off x="5969151" y="1590056"/>
            <a:ext cx="4134439" cy="661720"/>
          </a:xfrm>
          <a:prstGeom prst="rect">
            <a:avLst/>
          </a:prstGeom>
        </p:spPr>
      </p:pic>
      <p:sp>
        <p:nvSpPr>
          <p:cNvPr id="6" name="TextBox 5"/>
          <p:cNvSpPr txBox="1"/>
          <p:nvPr/>
        </p:nvSpPr>
        <p:spPr>
          <a:xfrm>
            <a:off x="6176912" y="1833480"/>
            <a:ext cx="4980309" cy="523220"/>
          </a:xfrm>
          <a:prstGeom prst="rect">
            <a:avLst/>
          </a:prstGeom>
          <a:noFill/>
        </p:spPr>
        <p:txBody>
          <a:bodyPr wrap="square" rtlCol="0">
            <a:spAutoFit/>
          </a:bodyPr>
          <a:lstStyle/>
          <a:p>
            <a:r>
              <a:rPr lang="en-US" sz="2800" dirty="0" smtClean="0">
                <a:latin typeface="Bookman Old Style" panose="02050604050505020204" pitchFamily="18" charset="0"/>
              </a:rPr>
              <a:t>S        ART   BRIDGE</a:t>
            </a:r>
            <a:endParaRPr lang="en-US" sz="2800" dirty="0">
              <a:latin typeface="Bookman Old Style" panose="02050604050505020204" pitchFamily="18" charset="0"/>
            </a:endParaRPr>
          </a:p>
        </p:txBody>
      </p:sp>
      <p:sp>
        <p:nvSpPr>
          <p:cNvPr id="7" name="Rectangle 6"/>
          <p:cNvSpPr/>
          <p:nvPr/>
        </p:nvSpPr>
        <p:spPr>
          <a:xfrm>
            <a:off x="5222788" y="1833480"/>
            <a:ext cx="428322" cy="523220"/>
          </a:xfrm>
          <a:prstGeom prst="rect">
            <a:avLst/>
          </a:prstGeom>
        </p:spPr>
        <p:txBody>
          <a:bodyPr wrap="none">
            <a:spAutoFit/>
          </a:bodyPr>
          <a:lstStyle/>
          <a:p>
            <a:r>
              <a:rPr lang="en-US" sz="2800" dirty="0" smtClean="0">
                <a:latin typeface="Bookman Old Style" panose="02050604050505020204" pitchFamily="18" charset="0"/>
              </a:rPr>
              <a:t>A</a:t>
            </a:r>
            <a:endParaRPr lang="en-US" sz="2800" dirty="0"/>
          </a:p>
        </p:txBody>
      </p:sp>
      <p:sp>
        <p:nvSpPr>
          <p:cNvPr id="9" name="TextBox 8"/>
          <p:cNvSpPr txBox="1"/>
          <p:nvPr/>
        </p:nvSpPr>
        <p:spPr>
          <a:xfrm>
            <a:off x="172916" y="248430"/>
            <a:ext cx="7063633" cy="1323439"/>
          </a:xfrm>
          <a:prstGeom prst="rect">
            <a:avLst/>
          </a:prstGeom>
          <a:noFill/>
        </p:spPr>
        <p:txBody>
          <a:bodyPr wrap="square" rtlCol="0">
            <a:spAutoFit/>
          </a:bodyPr>
          <a:lstStyle/>
          <a:p>
            <a:r>
              <a:rPr lang="en-US" sz="8000" dirty="0" smtClean="0">
                <a:latin typeface="Edwardian Script ITC" panose="030303020407070D0804" pitchFamily="66" charset="0"/>
              </a:rPr>
              <a:t>Imagine</a:t>
            </a:r>
            <a:r>
              <a:rPr lang="en-US" sz="8000" dirty="0" smtClean="0">
                <a:latin typeface="French Script MT" panose="03020402040607040605" pitchFamily="66" charset="0"/>
              </a:rPr>
              <a:t> </a:t>
            </a:r>
            <a:r>
              <a:rPr lang="en-US" sz="8000" dirty="0" smtClean="0">
                <a:latin typeface="Edwardian Script ITC" panose="030303020407070D0804" pitchFamily="66" charset="0"/>
              </a:rPr>
              <a:t>…</a:t>
            </a:r>
            <a:endParaRPr lang="en-US" sz="8000" dirty="0">
              <a:latin typeface="Edwardian Script ITC" panose="030303020407070D0804" pitchFamily="66" charset="0"/>
            </a:endParaRPr>
          </a:p>
        </p:txBody>
      </p:sp>
      <p:grpSp>
        <p:nvGrpSpPr>
          <p:cNvPr id="16" name="Group 15"/>
          <p:cNvGrpSpPr/>
          <p:nvPr/>
        </p:nvGrpSpPr>
        <p:grpSpPr>
          <a:xfrm>
            <a:off x="0" y="3079376"/>
            <a:ext cx="3337079" cy="3778628"/>
            <a:chOff x="0" y="3079376"/>
            <a:chExt cx="3337079" cy="3778628"/>
          </a:xfrm>
        </p:grpSpPr>
        <p:pic>
          <p:nvPicPr>
            <p:cNvPr id="17" name="Picture 1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6303" r="100000"/>
                      </a14:imgEffect>
                    </a14:imgLayer>
                  </a14:imgProps>
                </a:ext>
                <a:ext uri="{28A0092B-C50C-407E-A947-70E740481C1C}">
                  <a14:useLocalDpi xmlns:a14="http://schemas.microsoft.com/office/drawing/2010/main" val="0"/>
                </a:ext>
              </a:extLst>
            </a:blip>
            <a:stretch>
              <a:fillRect/>
            </a:stretch>
          </p:blipFill>
          <p:spPr>
            <a:xfrm rot="5400000">
              <a:off x="-414905" y="3494281"/>
              <a:ext cx="3778624" cy="2948813"/>
            </a:xfrm>
            <a:prstGeom prst="rect">
              <a:avLst/>
            </a:prstGeom>
          </p:spPr>
        </p:pic>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7879" r="100000">
                          <a14:backgroundMark x1="99091" y1="13247" x2="96364" y2="14297"/>
                        </a14:backgroundRemoval>
                      </a14:imgEffect>
                    </a14:imgLayer>
                  </a14:imgProps>
                </a:ext>
                <a:ext uri="{28A0092B-C50C-407E-A947-70E740481C1C}">
                  <a14:useLocalDpi xmlns:a14="http://schemas.microsoft.com/office/drawing/2010/main" val="0"/>
                </a:ext>
              </a:extLst>
            </a:blip>
            <a:srcRect l="57709" b="59063"/>
            <a:stretch/>
          </p:blipFill>
          <p:spPr>
            <a:xfrm rot="5400000">
              <a:off x="1784015" y="5304941"/>
              <a:ext cx="1824091" cy="1282036"/>
            </a:xfrm>
            <a:prstGeom prst="rect">
              <a:avLst/>
            </a:prstGeom>
          </p:spPr>
        </p:pic>
      </p:grpSp>
    </p:spTree>
    <p:extLst>
      <p:ext uri="{BB962C8B-B14F-4D97-AF65-F5344CB8AC3E}">
        <p14:creationId xmlns:p14="http://schemas.microsoft.com/office/powerpoint/2010/main" val="4075567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3276" y="5012064"/>
            <a:ext cx="4044687" cy="1107996"/>
          </a:xfrm>
          <a:prstGeom prst="rect">
            <a:avLst/>
          </a:prstGeom>
        </p:spPr>
        <p:txBody>
          <a:bodyPr wrap="square">
            <a:spAutoFit/>
          </a:bodyPr>
          <a:lstStyle/>
          <a:p>
            <a:pPr algn="ctr"/>
            <a:r>
              <a:rPr lang="en-US" sz="6600" dirty="0" smtClean="0">
                <a:latin typeface="Dutch801 XBd BT" panose="02020903060505020304" pitchFamily="18" charset="0"/>
              </a:rPr>
              <a:t>NOW</a:t>
            </a:r>
            <a:endParaRPr lang="en-US" sz="6600" dirty="0">
              <a:latin typeface="Dutch801 XBd BT" panose="02020903060505020304" pitchFamily="18" charset="0"/>
            </a:endParaRPr>
          </a:p>
        </p:txBody>
      </p:sp>
      <p:sp>
        <p:nvSpPr>
          <p:cNvPr id="6" name="Rectangle 5"/>
          <p:cNvSpPr/>
          <p:nvPr/>
        </p:nvSpPr>
        <p:spPr>
          <a:xfrm>
            <a:off x="7320041" y="5012064"/>
            <a:ext cx="3764172" cy="1107996"/>
          </a:xfrm>
          <a:prstGeom prst="rect">
            <a:avLst/>
          </a:prstGeom>
        </p:spPr>
        <p:txBody>
          <a:bodyPr wrap="none">
            <a:spAutoFit/>
          </a:bodyPr>
          <a:lstStyle/>
          <a:p>
            <a:r>
              <a:rPr lang="en-US" sz="6600" dirty="0" smtClean="0">
                <a:latin typeface="Dutch801 XBd BT" panose="02020903060505020304" pitchFamily="18" charset="0"/>
              </a:rPr>
              <a:t>FUTURE</a:t>
            </a:r>
            <a:endParaRPr lang="en-US" sz="6600" dirty="0">
              <a:latin typeface="Dutch801 XBd BT" panose="02020903060505020304" pitchFamily="18" charset="0"/>
            </a:endParaRPr>
          </a:p>
        </p:txBody>
      </p:sp>
      <p:cxnSp>
        <p:nvCxnSpPr>
          <p:cNvPr id="8" name="Straight Connector 7"/>
          <p:cNvCxnSpPr/>
          <p:nvPr/>
        </p:nvCxnSpPr>
        <p:spPr>
          <a:xfrm>
            <a:off x="6019955" y="1830438"/>
            <a:ext cx="24714" cy="3228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554638" y="831526"/>
            <a:ext cx="2901965" cy="707886"/>
          </a:xfrm>
          <a:prstGeom prst="rect">
            <a:avLst/>
          </a:prstGeom>
        </p:spPr>
        <p:txBody>
          <a:bodyPr wrap="square">
            <a:spAutoFit/>
          </a:bodyPr>
          <a:lstStyle/>
          <a:p>
            <a:r>
              <a:rPr lang="en-US" sz="4000" dirty="0" smtClean="0">
                <a:solidFill>
                  <a:srgbClr val="1C4384"/>
                </a:solidFill>
                <a:latin typeface="Kristen ITC" panose="03050502040202030202" pitchFamily="66" charset="0"/>
              </a:rPr>
              <a:t>Inspect…</a:t>
            </a:r>
            <a:endParaRPr lang="en-US" sz="4000" dirty="0">
              <a:solidFill>
                <a:srgbClr val="1C4384"/>
              </a:solidFill>
              <a:latin typeface="Kristen ITC" panose="03050502040202030202" pitchFamily="66"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441" y="2279927"/>
            <a:ext cx="3471371" cy="2329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1271160" y="2280834"/>
            <a:ext cx="3468925" cy="2328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22106" t="45714" r="32917" b="21434"/>
          <a:stretch/>
        </p:blipFill>
        <p:spPr>
          <a:xfrm>
            <a:off x="1120260" y="2518559"/>
            <a:ext cx="3770723" cy="2253006"/>
          </a:xfrm>
          <a:prstGeom prst="rect">
            <a:avLst/>
          </a:prstGeom>
        </p:spPr>
      </p:pic>
      <p:sp>
        <p:nvSpPr>
          <p:cNvPr id="18" name="Rectangle 17"/>
          <p:cNvSpPr/>
          <p:nvPr/>
        </p:nvSpPr>
        <p:spPr>
          <a:xfrm>
            <a:off x="6313711" y="831526"/>
            <a:ext cx="466794" cy="707886"/>
          </a:xfrm>
          <a:prstGeom prst="rect">
            <a:avLst/>
          </a:prstGeom>
        </p:spPr>
        <p:txBody>
          <a:bodyPr wrap="none">
            <a:spAutoFit/>
          </a:bodyPr>
          <a:lstStyle/>
          <a:p>
            <a:r>
              <a:rPr lang="en-US" sz="4000" dirty="0" smtClean="0">
                <a:solidFill>
                  <a:srgbClr val="1C4384"/>
                </a:solidFill>
                <a:latin typeface="Kristen ITC" panose="03050502040202030202" pitchFamily="66" charset="0"/>
              </a:rPr>
              <a:t>&gt;</a:t>
            </a:r>
            <a:endParaRPr lang="en-US" sz="4000" dirty="0">
              <a:solidFill>
                <a:srgbClr val="1C4384"/>
              </a:solidFill>
            </a:endParaRPr>
          </a:p>
        </p:txBody>
      </p:sp>
      <p:sp>
        <p:nvSpPr>
          <p:cNvPr id="19" name="Rectangle 18"/>
          <p:cNvSpPr/>
          <p:nvPr/>
        </p:nvSpPr>
        <p:spPr>
          <a:xfrm>
            <a:off x="7768081" y="632775"/>
            <a:ext cx="2868093" cy="1323439"/>
          </a:xfrm>
          <a:prstGeom prst="rect">
            <a:avLst/>
          </a:prstGeom>
        </p:spPr>
        <p:txBody>
          <a:bodyPr wrap="none">
            <a:spAutoFit/>
          </a:bodyPr>
          <a:lstStyle/>
          <a:p>
            <a:pPr algn="ctr"/>
            <a:r>
              <a:rPr lang="en-US" sz="4000" dirty="0">
                <a:solidFill>
                  <a:srgbClr val="1C4384"/>
                </a:solidFill>
                <a:latin typeface="Kristen ITC" panose="03050502040202030202" pitchFamily="66" charset="0"/>
              </a:rPr>
              <a:t>Inspect </a:t>
            </a:r>
            <a:endParaRPr lang="en-US" sz="4000" dirty="0" smtClean="0">
              <a:solidFill>
                <a:srgbClr val="1C4384"/>
              </a:solidFill>
              <a:latin typeface="Kristen ITC" panose="03050502040202030202" pitchFamily="66" charset="0"/>
            </a:endParaRPr>
          </a:p>
          <a:p>
            <a:pPr algn="ctr"/>
            <a:r>
              <a:rPr lang="en-US" sz="4000" dirty="0" smtClean="0">
                <a:solidFill>
                  <a:srgbClr val="1C4384"/>
                </a:solidFill>
                <a:latin typeface="Kristen ITC" panose="03050502040202030202" pitchFamily="66" charset="0"/>
              </a:rPr>
              <a:t>&amp; </a:t>
            </a:r>
            <a:r>
              <a:rPr lang="en-US" sz="4000" dirty="0">
                <a:solidFill>
                  <a:srgbClr val="1C4384"/>
                </a:solidFill>
                <a:latin typeface="Kristen ITC" panose="03050502040202030202" pitchFamily="66" charset="0"/>
              </a:rPr>
              <a:t>Monitor!</a:t>
            </a:r>
          </a:p>
        </p:txBody>
      </p:sp>
      <p:sp>
        <p:nvSpPr>
          <p:cNvPr id="2" name="Rectangle 1"/>
          <p:cNvSpPr/>
          <p:nvPr/>
        </p:nvSpPr>
        <p:spPr>
          <a:xfrm>
            <a:off x="5214630" y="586608"/>
            <a:ext cx="1210587" cy="707886"/>
          </a:xfrm>
          <a:prstGeom prst="rect">
            <a:avLst/>
          </a:prstGeom>
        </p:spPr>
        <p:txBody>
          <a:bodyPr wrap="square">
            <a:spAutoFit/>
          </a:bodyPr>
          <a:lstStyle/>
          <a:p>
            <a:r>
              <a:rPr lang="en-US" sz="4000" dirty="0" smtClean="0">
                <a:solidFill>
                  <a:srgbClr val="1C4384"/>
                </a:solidFill>
                <a:latin typeface="Kristen ITC" panose="03050502040202030202" pitchFamily="66" charset="0"/>
              </a:rPr>
              <a:t>____</a:t>
            </a:r>
            <a:endParaRPr lang="en-US" sz="4000" dirty="0">
              <a:solidFill>
                <a:srgbClr val="1C4384"/>
              </a:solidFill>
            </a:endParaRPr>
          </a:p>
        </p:txBody>
      </p:sp>
    </p:spTree>
    <p:extLst>
      <p:ext uri="{BB962C8B-B14F-4D97-AF65-F5344CB8AC3E}">
        <p14:creationId xmlns:p14="http://schemas.microsoft.com/office/powerpoint/2010/main" val="364967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3224" y="1819354"/>
            <a:ext cx="7919156" cy="584775"/>
          </a:xfrm>
          <a:prstGeom prst="rect">
            <a:avLst/>
          </a:prstGeom>
        </p:spPr>
        <p:txBody>
          <a:bodyPr wrap="none">
            <a:spAutoFit/>
          </a:bodyPr>
          <a:lstStyle/>
          <a:p>
            <a:r>
              <a:rPr lang="en-US" sz="3200" dirty="0" smtClean="0">
                <a:latin typeface="Bookman Old Style" panose="02050604050505020204" pitchFamily="18" charset="0"/>
              </a:rPr>
              <a:t>What is Structural </a:t>
            </a:r>
            <a:r>
              <a:rPr lang="en-US" sz="3200" dirty="0">
                <a:latin typeface="Bookman Old Style" panose="02050604050505020204" pitchFamily="18" charset="0"/>
              </a:rPr>
              <a:t>Health </a:t>
            </a:r>
            <a:r>
              <a:rPr lang="en-US" sz="3200" dirty="0" smtClean="0">
                <a:latin typeface="Bookman Old Style" panose="02050604050505020204" pitchFamily="18" charset="0"/>
              </a:rPr>
              <a:t>Monitoring?</a:t>
            </a:r>
            <a:endParaRPr lang="en-US" sz="3200" dirty="0"/>
          </a:p>
        </p:txBody>
      </p:sp>
      <p:sp>
        <p:nvSpPr>
          <p:cNvPr id="7" name="Cloud Callout 6"/>
          <p:cNvSpPr/>
          <p:nvPr/>
        </p:nvSpPr>
        <p:spPr>
          <a:xfrm>
            <a:off x="801279" y="971550"/>
            <a:ext cx="10943046" cy="2865159"/>
          </a:xfrm>
          <a:prstGeom prst="cloudCallout">
            <a:avLst>
              <a:gd name="adj1" fmla="val -39397"/>
              <a:gd name="adj2" fmla="val 5822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12364" r="100000"/>
                    </a14:imgEffect>
                  </a14:imgLayer>
                </a14:imgProps>
              </a:ext>
              <a:ext uri="{28A0092B-C50C-407E-A947-70E740481C1C}">
                <a14:useLocalDpi xmlns:a14="http://schemas.microsoft.com/office/drawing/2010/main" val="0"/>
              </a:ext>
            </a:extLst>
          </a:blip>
          <a:stretch>
            <a:fillRect/>
          </a:stretch>
        </p:blipFill>
        <p:spPr>
          <a:xfrm rot="5400000">
            <a:off x="-556968" y="3496755"/>
            <a:ext cx="3841423" cy="2881067"/>
          </a:xfrm>
          <a:prstGeom prst="rect">
            <a:avLst/>
          </a:prstGeom>
        </p:spPr>
      </p:pic>
    </p:spTree>
    <p:extLst>
      <p:ext uri="{BB962C8B-B14F-4D97-AF65-F5344CB8AC3E}">
        <p14:creationId xmlns:p14="http://schemas.microsoft.com/office/powerpoint/2010/main" val="1753564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499840" flipV="1">
            <a:off x="449120" y="4243045"/>
            <a:ext cx="1212507" cy="860880"/>
          </a:xfrm>
          <a:prstGeom prst="rect">
            <a:avLst/>
          </a:prstGeom>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556" y="4901955"/>
            <a:ext cx="2197424" cy="1648068"/>
          </a:xfrm>
          <a:prstGeom prst="rect">
            <a:avLst/>
          </a:prstGeom>
        </p:spPr>
      </p:pic>
      <p:sp>
        <p:nvSpPr>
          <p:cNvPr id="11" name="Rectangle 10"/>
          <p:cNvSpPr/>
          <p:nvPr/>
        </p:nvSpPr>
        <p:spPr>
          <a:xfrm rot="19430105">
            <a:off x="-256309" y="1725456"/>
            <a:ext cx="6038833" cy="584775"/>
          </a:xfrm>
          <a:prstGeom prst="rect">
            <a:avLst/>
          </a:prstGeom>
        </p:spPr>
        <p:txBody>
          <a:bodyPr wrap="none">
            <a:spAutoFit/>
          </a:bodyPr>
          <a:lstStyle/>
          <a:p>
            <a:r>
              <a:rPr lang="en-US" sz="3200" u="sng" dirty="0">
                <a:latin typeface="Bookman Old Style" panose="02050604050505020204" pitchFamily="18" charset="0"/>
              </a:rPr>
              <a:t>Structural </a:t>
            </a:r>
            <a:r>
              <a:rPr lang="en-US" sz="3200" u="sng" dirty="0" smtClean="0">
                <a:latin typeface="Bookman Old Style" panose="02050604050505020204" pitchFamily="18" charset="0"/>
              </a:rPr>
              <a:t>Health Monitoring</a:t>
            </a:r>
            <a:endParaRPr lang="en-US" sz="3200" u="sng" dirty="0"/>
          </a:p>
        </p:txBody>
      </p:sp>
      <p:sp>
        <p:nvSpPr>
          <p:cNvPr id="12" name="Rectangle 11"/>
          <p:cNvSpPr/>
          <p:nvPr/>
        </p:nvSpPr>
        <p:spPr>
          <a:xfrm>
            <a:off x="1361300" y="4920375"/>
            <a:ext cx="518091" cy="1569660"/>
          </a:xfrm>
          <a:prstGeom prst="rect">
            <a:avLst/>
          </a:prstGeom>
        </p:spPr>
        <p:txBody>
          <a:bodyPr wrap="none">
            <a:spAutoFit/>
          </a:bodyPr>
          <a:lstStyle/>
          <a:p>
            <a:r>
              <a:rPr lang="en-US" sz="9600" dirty="0" smtClean="0">
                <a:latin typeface="Brush Script MT" panose="03060802040406070304" pitchFamily="66" charset="0"/>
              </a:rPr>
              <a:t>1</a:t>
            </a:r>
            <a:endParaRPr lang="en-US" sz="9600" dirty="0">
              <a:latin typeface="Brush Script MT" panose="03060802040406070304" pitchFamily="66" charset="0"/>
            </a:endParaRPr>
          </a:p>
        </p:txBody>
      </p:sp>
      <p:sp>
        <p:nvSpPr>
          <p:cNvPr id="2" name="Rectangle 1"/>
          <p:cNvSpPr/>
          <p:nvPr/>
        </p:nvSpPr>
        <p:spPr>
          <a:xfrm>
            <a:off x="3282626" y="6365357"/>
            <a:ext cx="960519" cy="369332"/>
          </a:xfrm>
          <a:prstGeom prst="rect">
            <a:avLst/>
          </a:prstGeom>
        </p:spPr>
        <p:txBody>
          <a:bodyPr wrap="none">
            <a:spAutoFit/>
          </a:bodyPr>
          <a:lstStyle/>
          <a:p>
            <a:r>
              <a:rPr lang="en-US" dirty="0" smtClean="0">
                <a:latin typeface="Bookman Old Style" panose="02050604050505020204" pitchFamily="18" charset="0"/>
              </a:rPr>
              <a:t>Sensor</a:t>
            </a:r>
            <a:endParaRPr lang="en-US" dirty="0"/>
          </a:p>
        </p:txBody>
      </p:sp>
    </p:spTree>
    <p:extLst>
      <p:ext uri="{BB962C8B-B14F-4D97-AF65-F5344CB8AC3E}">
        <p14:creationId xmlns:p14="http://schemas.microsoft.com/office/powerpoint/2010/main" val="1351157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99840" flipV="1">
            <a:off x="449120" y="4243045"/>
            <a:ext cx="1212507" cy="860880"/>
          </a:xfrm>
          <a:prstGeom prst="rect">
            <a:avLst/>
          </a:prstGeom>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556" y="4901955"/>
            <a:ext cx="2197424" cy="1648068"/>
          </a:xfrm>
          <a:prstGeom prst="rect">
            <a:avLst/>
          </a:prstGeom>
        </p:spPr>
      </p:pic>
      <p:sp>
        <p:nvSpPr>
          <p:cNvPr id="4" name="Rectangle 3"/>
          <p:cNvSpPr/>
          <p:nvPr/>
        </p:nvSpPr>
        <p:spPr>
          <a:xfrm rot="19430105">
            <a:off x="-256309" y="1725456"/>
            <a:ext cx="6038833" cy="584775"/>
          </a:xfrm>
          <a:prstGeom prst="rect">
            <a:avLst/>
          </a:prstGeom>
        </p:spPr>
        <p:txBody>
          <a:bodyPr wrap="none">
            <a:spAutoFit/>
          </a:bodyPr>
          <a:lstStyle/>
          <a:p>
            <a:r>
              <a:rPr lang="en-US" sz="3200" u="sng" dirty="0">
                <a:latin typeface="Bookman Old Style" panose="02050604050505020204" pitchFamily="18" charset="0"/>
              </a:rPr>
              <a:t>Structural </a:t>
            </a:r>
            <a:r>
              <a:rPr lang="en-US" sz="3200" u="sng" dirty="0" smtClean="0">
                <a:latin typeface="Bookman Old Style" panose="02050604050505020204" pitchFamily="18" charset="0"/>
              </a:rPr>
              <a:t>Health Monitoring</a:t>
            </a:r>
            <a:endParaRPr lang="en-US" sz="3200" u="sng" dirty="0"/>
          </a:p>
        </p:txBody>
      </p:sp>
      <p:sp>
        <p:nvSpPr>
          <p:cNvPr id="5" name="Rectangle 4"/>
          <p:cNvSpPr/>
          <p:nvPr/>
        </p:nvSpPr>
        <p:spPr>
          <a:xfrm>
            <a:off x="1361300" y="4920375"/>
            <a:ext cx="518091" cy="1569660"/>
          </a:xfrm>
          <a:prstGeom prst="rect">
            <a:avLst/>
          </a:prstGeom>
        </p:spPr>
        <p:txBody>
          <a:bodyPr wrap="none">
            <a:spAutoFit/>
          </a:bodyPr>
          <a:lstStyle/>
          <a:p>
            <a:r>
              <a:rPr lang="en-US" sz="9600" dirty="0" smtClean="0">
                <a:latin typeface="Brush Script MT" panose="03060802040406070304" pitchFamily="66" charset="0"/>
              </a:rPr>
              <a:t>1</a:t>
            </a:r>
            <a:endParaRPr lang="en-US" sz="9600" dirty="0">
              <a:latin typeface="Brush Script MT" panose="03060802040406070304" pitchFamily="66" charset="0"/>
            </a:endParaRPr>
          </a:p>
        </p:txBody>
      </p:sp>
      <p:sp>
        <p:nvSpPr>
          <p:cNvPr id="6" name="Rectangle 5"/>
          <p:cNvSpPr/>
          <p:nvPr/>
        </p:nvSpPr>
        <p:spPr>
          <a:xfrm>
            <a:off x="3282626" y="6365357"/>
            <a:ext cx="960519" cy="369332"/>
          </a:xfrm>
          <a:prstGeom prst="rect">
            <a:avLst/>
          </a:prstGeom>
        </p:spPr>
        <p:txBody>
          <a:bodyPr wrap="none">
            <a:spAutoFit/>
          </a:bodyPr>
          <a:lstStyle/>
          <a:p>
            <a:r>
              <a:rPr lang="en-US" dirty="0" smtClean="0">
                <a:latin typeface="Bookman Old Style" panose="02050604050505020204" pitchFamily="18" charset="0"/>
              </a:rPr>
              <a:t>Sensor</a:t>
            </a:r>
            <a:endParaRPr lang="en-US" dirty="0"/>
          </a:p>
        </p:txBody>
      </p:sp>
      <p:sp>
        <p:nvSpPr>
          <p:cNvPr id="7" name="Rectangle 6"/>
          <p:cNvSpPr/>
          <p:nvPr/>
        </p:nvSpPr>
        <p:spPr>
          <a:xfrm>
            <a:off x="4614949" y="2950172"/>
            <a:ext cx="723275" cy="1569660"/>
          </a:xfrm>
          <a:prstGeom prst="rect">
            <a:avLst/>
          </a:prstGeom>
        </p:spPr>
        <p:txBody>
          <a:bodyPr wrap="none">
            <a:spAutoFit/>
          </a:bodyPr>
          <a:lstStyle/>
          <a:p>
            <a:r>
              <a:rPr lang="en-US" sz="9600" dirty="0" smtClean="0">
                <a:latin typeface="Brush Script MT" panose="03060802040406070304" pitchFamily="66" charset="0"/>
              </a:rPr>
              <a:t>2</a:t>
            </a:r>
            <a:endParaRPr lang="en-US" sz="9600" dirty="0">
              <a:latin typeface="Brush Script MT" panose="03060802040406070304" pitchFamily="66"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562512" flipV="1">
            <a:off x="3388856" y="2303292"/>
            <a:ext cx="1190622" cy="845342"/>
          </a:xfrm>
          <a:prstGeom prst="rect">
            <a:avLst/>
          </a:prstGeom>
          <a:ln>
            <a:noFill/>
          </a:ln>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1867" b="99467" l="10000" r="90000"/>
                    </a14:imgEffect>
                  </a14:imgLayer>
                </a14:imgProps>
              </a:ext>
              <a:ext uri="{28A0092B-C50C-407E-A947-70E740481C1C}">
                <a14:useLocalDpi xmlns:a14="http://schemas.microsoft.com/office/drawing/2010/main" val="0"/>
              </a:ext>
            </a:extLst>
          </a:blip>
          <a:stretch>
            <a:fillRect/>
          </a:stretch>
        </p:blipFill>
        <p:spPr>
          <a:xfrm>
            <a:off x="5754733" y="3792595"/>
            <a:ext cx="2197424" cy="1648068"/>
          </a:xfrm>
          <a:prstGeom prst="rect">
            <a:avLst/>
          </a:prstGeom>
        </p:spPr>
      </p:pic>
      <p:sp>
        <p:nvSpPr>
          <p:cNvPr id="10" name="Oval 9"/>
          <p:cNvSpPr/>
          <p:nvPr/>
        </p:nvSpPr>
        <p:spPr>
          <a:xfrm>
            <a:off x="5782491" y="3587929"/>
            <a:ext cx="2057400" cy="2057400"/>
          </a:xfrm>
          <a:prstGeom prst="ellipse">
            <a:avLst/>
          </a:prstGeom>
          <a:solidFill>
            <a:schemeClr val="bg2">
              <a:alpha val="36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7205559">
            <a:off x="8708245" y="4083988"/>
            <a:ext cx="753506" cy="2918016"/>
          </a:xfrm>
          <a:custGeom>
            <a:avLst/>
            <a:gdLst>
              <a:gd name="connsiteX0" fmla="*/ 342867 w 672805"/>
              <a:gd name="connsiteY0" fmla="*/ 0 h 2154445"/>
              <a:gd name="connsiteX1" fmla="*/ 3502 w 672805"/>
              <a:gd name="connsiteY1" fmla="*/ 1781666 h 2154445"/>
              <a:gd name="connsiteX2" fmla="*/ 531403 w 672805"/>
              <a:gd name="connsiteY2" fmla="*/ 2007909 h 2154445"/>
              <a:gd name="connsiteX3" fmla="*/ 672805 w 672805"/>
              <a:gd name="connsiteY3" fmla="*/ 18854 h 2154445"/>
            </a:gdLst>
            <a:ahLst/>
            <a:cxnLst>
              <a:cxn ang="0">
                <a:pos x="connsiteX0" y="connsiteY0"/>
              </a:cxn>
              <a:cxn ang="0">
                <a:pos x="connsiteX1" y="connsiteY1"/>
              </a:cxn>
              <a:cxn ang="0">
                <a:pos x="connsiteX2" y="connsiteY2"/>
              </a:cxn>
              <a:cxn ang="0">
                <a:pos x="connsiteX3" y="connsiteY3"/>
              </a:cxn>
            </a:cxnLst>
            <a:rect l="l" t="t" r="r" b="b"/>
            <a:pathLst>
              <a:path w="672805" h="2154445">
                <a:moveTo>
                  <a:pt x="342867" y="0"/>
                </a:moveTo>
                <a:cubicBezTo>
                  <a:pt x="157473" y="723507"/>
                  <a:pt x="-27921" y="1447015"/>
                  <a:pt x="3502" y="1781666"/>
                </a:cubicBezTo>
                <a:cubicBezTo>
                  <a:pt x="34925" y="2116317"/>
                  <a:pt x="419853" y="2301711"/>
                  <a:pt x="531403" y="2007909"/>
                </a:cubicBezTo>
                <a:cubicBezTo>
                  <a:pt x="642953" y="1714107"/>
                  <a:pt x="619387" y="334652"/>
                  <a:pt x="672805" y="1885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01409" y="5705205"/>
            <a:ext cx="2101496" cy="646331"/>
          </a:xfrm>
          <a:prstGeom prst="rect">
            <a:avLst/>
          </a:prstGeom>
        </p:spPr>
        <p:txBody>
          <a:bodyPr wrap="square">
            <a:spAutoFit/>
          </a:bodyPr>
          <a:lstStyle/>
          <a:p>
            <a:pPr algn="ctr"/>
            <a:r>
              <a:rPr lang="en-US" dirty="0" smtClean="0">
                <a:latin typeface="Bookman Old Style" panose="02050604050505020204" pitchFamily="18" charset="0"/>
              </a:rPr>
              <a:t>Method of Reading Sensor</a:t>
            </a:r>
            <a:endParaRPr lang="en-US" dirty="0"/>
          </a:p>
        </p:txBody>
      </p:sp>
    </p:spTree>
    <p:extLst>
      <p:ext uri="{BB962C8B-B14F-4D97-AF65-F5344CB8AC3E}">
        <p14:creationId xmlns:p14="http://schemas.microsoft.com/office/powerpoint/2010/main" val="346587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4571</TotalTime>
  <Words>667</Words>
  <Application>Microsoft Office PowerPoint</Application>
  <PresentationFormat>Widescreen</PresentationFormat>
  <Paragraphs>153</Paragraphs>
  <Slides>39</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Aharoni</vt:lpstr>
      <vt:lpstr>Arial</vt:lpstr>
      <vt:lpstr>BankGothic Md BT</vt:lpstr>
      <vt:lpstr>Bookman Old Style</vt:lpstr>
      <vt:lpstr>Bradley Hand ITC</vt:lpstr>
      <vt:lpstr>Brush Script MT</vt:lpstr>
      <vt:lpstr>Calibri</vt:lpstr>
      <vt:lpstr>Calibri Light</vt:lpstr>
      <vt:lpstr>Dutch801 XBd BT</vt:lpstr>
      <vt:lpstr>Edwardian Script ITC</vt:lpstr>
      <vt:lpstr>French Script MT</vt:lpstr>
      <vt:lpstr>Impact</vt:lpstr>
      <vt:lpstr>ISOCPEUR</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Curtiss, Grant</dc:creator>
  <cp:lastModifiedBy>Kerr, Richard</cp:lastModifiedBy>
  <cp:revision>201</cp:revision>
  <dcterms:created xsi:type="dcterms:W3CDTF">2016-04-04T20:59:43Z</dcterms:created>
  <dcterms:modified xsi:type="dcterms:W3CDTF">2016-04-21T20:43:05Z</dcterms:modified>
</cp:coreProperties>
</file>