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3" r:id="rId4"/>
  </p:sldMasterIdLst>
  <p:notesMasterIdLst>
    <p:notesMasterId r:id="rId18"/>
  </p:notesMasterIdLst>
  <p:sldIdLst>
    <p:sldId id="269" r:id="rId5"/>
    <p:sldId id="281" r:id="rId6"/>
    <p:sldId id="272" r:id="rId7"/>
    <p:sldId id="284" r:id="rId8"/>
    <p:sldId id="289" r:id="rId9"/>
    <p:sldId id="288" r:id="rId10"/>
    <p:sldId id="293" r:id="rId11"/>
    <p:sldId id="290" r:id="rId12"/>
    <p:sldId id="295" r:id="rId13"/>
    <p:sldId id="296" r:id="rId14"/>
    <p:sldId id="297" r:id="rId15"/>
    <p:sldId id="294" r:id="rId16"/>
    <p:sldId id="291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FB1"/>
    <a:srgbClr val="0973BA"/>
    <a:srgbClr val="052686"/>
    <a:srgbClr val="052959"/>
    <a:srgbClr val="2B3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71887" autoAdjust="0"/>
  </p:normalViewPr>
  <p:slideViewPr>
    <p:cSldViewPr snapToGrid="0" snapToObjects="1">
      <p:cViewPr varScale="1">
        <p:scale>
          <a:sx n="87" d="100"/>
          <a:sy n="87" d="100"/>
        </p:scale>
        <p:origin x="2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D4069C-88EE-2644-90A5-94DE7A966F20}" type="datetimeFigureOut">
              <a:rPr lang="en-US" smtClean="0"/>
              <a:t>4/28/2016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B2E7DB-9D9B-744F-981C-21A1443D5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4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0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4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24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5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7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311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5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44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26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1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2E7DB-9D9B-744F-981C-21A1443D59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4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6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2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423" y="538844"/>
            <a:ext cx="8645792" cy="878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423" y="1600200"/>
            <a:ext cx="86457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9424" y="6323694"/>
            <a:ext cx="2976190" cy="232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60815" y="6323694"/>
            <a:ext cx="3144883" cy="232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4523" y="6323694"/>
            <a:ext cx="2133600" cy="232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2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4" r:id="rId1"/>
    <p:sldLayoutId id="214749346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477FB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477FB1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77FB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477FB1"/>
        </a:buClr>
        <a:buFont typeface="Arial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477FB1"/>
        </a:buClr>
        <a:buFont typeface="Arial"/>
        <a:buChar char="–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477FB1"/>
        </a:buClr>
        <a:buFont typeface="Arial"/>
        <a:buChar char="»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24" y="924350"/>
            <a:ext cx="3392908" cy="1696454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0"/>
          </a:effectLst>
        </p:spPr>
      </p:pic>
      <p:sp>
        <p:nvSpPr>
          <p:cNvPr id="5" name="Rectangle 4"/>
          <p:cNvSpPr/>
          <p:nvPr/>
        </p:nvSpPr>
        <p:spPr>
          <a:xfrm>
            <a:off x="2325426" y="271458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/>
              <a:t>Steven Peene, PhD</a:t>
            </a:r>
            <a:endParaRPr lang="en-US" sz="2400" b="1" dirty="0"/>
          </a:p>
          <a:p>
            <a:pPr algn="ctr"/>
            <a:r>
              <a:rPr lang="en-US" b="1" dirty="0" smtClean="0"/>
              <a:t>Director of Water Resources</a:t>
            </a:r>
            <a:endParaRPr lang="en-US" b="1" dirty="0"/>
          </a:p>
          <a:p>
            <a:pPr algn="ctr"/>
            <a:r>
              <a:rPr lang="en-US" b="1" dirty="0" smtClean="0"/>
              <a:t>Applied Technology and Management, Inc.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11550" y="4087181"/>
            <a:ext cx="8121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Overview of FDOT’s Statewide Stormwater Management Plan (SSWMP)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0686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34633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Exfiltration Trench/French Drains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80" y="881855"/>
            <a:ext cx="5138804" cy="5378769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92104" y="1201326"/>
            <a:ext cx="8246131" cy="1200329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1.	</a:t>
            </a:r>
            <a:r>
              <a:rPr lang="en-US" dirty="0" smtClean="0"/>
              <a:t>If </a:t>
            </a:r>
            <a:r>
              <a:rPr lang="en-US" dirty="0"/>
              <a:t>present, inspection ports and observation wells should be checked following </a:t>
            </a:r>
            <a:r>
              <a:rPr lang="en-US" dirty="0" smtClean="0"/>
              <a:t>	three </a:t>
            </a:r>
            <a:r>
              <a:rPr lang="en-US" dirty="0"/>
              <a:t>days minimum dry weather for drawdown and sediment accumulation.  </a:t>
            </a:r>
          </a:p>
          <a:p>
            <a:r>
              <a:rPr lang="en-US" dirty="0"/>
              <a:t>2.	Inspect upstream appurtenances such as sediment and oil and grit separation </a:t>
            </a:r>
            <a:r>
              <a:rPr lang="en-US" dirty="0" smtClean="0"/>
              <a:t>	traps </a:t>
            </a:r>
            <a:r>
              <a:rPr lang="en-US" dirty="0"/>
              <a:t>or catch basins as well as diversion weirs or boxes.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6" y="3000116"/>
            <a:ext cx="4473070" cy="30995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497" y="3438976"/>
            <a:ext cx="4126738" cy="309859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94854" y="868976"/>
            <a:ext cx="8440630" cy="27206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–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»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1.	Conduct </a:t>
            </a:r>
            <a:r>
              <a:rPr lang="en-US" sz="1800" dirty="0"/>
              <a:t>minor maintenance measures to restore infiltration rates to acceptable </a:t>
            </a:r>
            <a:r>
              <a:rPr lang="en-US" sz="1800" dirty="0" smtClean="0"/>
              <a:t>	levels</a:t>
            </a:r>
            <a:r>
              <a:rPr lang="en-US" sz="1800" dirty="0"/>
              <a:t>.  </a:t>
            </a:r>
          </a:p>
          <a:p>
            <a:pPr marL="0" indent="0">
              <a:buNone/>
            </a:pPr>
            <a:r>
              <a:rPr lang="en-US" sz="1800" dirty="0" smtClean="0"/>
              <a:t>2.	Major </a:t>
            </a:r>
            <a:r>
              <a:rPr lang="en-US" sz="1800" dirty="0"/>
              <a:t>maintenance (total rehabilitation) is required to remove accumulated </a:t>
            </a:r>
            <a:r>
              <a:rPr lang="en-US" sz="1800" dirty="0" smtClean="0"/>
              <a:t>	sediment </a:t>
            </a:r>
            <a:r>
              <a:rPr lang="en-US" sz="1800" dirty="0"/>
              <a:t>in most cases or to restore recovery rate when minor measures are no </a:t>
            </a:r>
            <a:r>
              <a:rPr lang="en-US" sz="1800" dirty="0" smtClean="0"/>
              <a:t>	longer </a:t>
            </a:r>
            <a:r>
              <a:rPr lang="en-US" sz="1800" dirty="0"/>
              <a:t>effective or cannot be performed due to design configuration. 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3.	Remove </a:t>
            </a:r>
            <a:r>
              <a:rPr lang="en-US" sz="1800" dirty="0"/>
              <a:t>trash and debris from diversion facilities and overflow weirs. Clean out </a:t>
            </a:r>
            <a:r>
              <a:rPr lang="en-US" sz="1800" dirty="0" smtClean="0"/>
              <a:t>	sedimentation </a:t>
            </a:r>
            <a:r>
              <a:rPr lang="en-US" sz="1800" dirty="0"/>
              <a:t>and oil/grit separators when sediment depth approaches cleanout </a:t>
            </a:r>
            <a:r>
              <a:rPr lang="en-US" sz="1800" dirty="0" smtClean="0"/>
              <a:t>	level </a:t>
            </a:r>
            <a:r>
              <a:rPr lang="en-US" sz="1800" dirty="0"/>
              <a:t>and dispose of </a:t>
            </a:r>
            <a:r>
              <a:rPr lang="en-US" sz="1800" dirty="0" smtClean="0"/>
              <a:t>properly.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4.	Remove debris from the outfall or "smart </a:t>
            </a:r>
            <a:r>
              <a:rPr lang="en-US" sz="1800" dirty="0" smtClean="0"/>
              <a:t>box".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898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34633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Outfalls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80" y="881855"/>
            <a:ext cx="5138804" cy="5378769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92104" y="1201326"/>
            <a:ext cx="8246131" cy="1477328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1.	</a:t>
            </a:r>
            <a:r>
              <a:rPr lang="en-US" dirty="0" smtClean="0"/>
              <a:t>Inspect </a:t>
            </a:r>
            <a:r>
              <a:rPr lang="en-US" dirty="0"/>
              <a:t>outfalls to assure they are not clogged with litter, debris or sediment and </a:t>
            </a:r>
            <a:r>
              <a:rPr lang="en-US" dirty="0" smtClean="0"/>
              <a:t>	they </a:t>
            </a:r>
            <a:r>
              <a:rPr lang="en-US" dirty="0"/>
              <a:t>are flowing properly.</a:t>
            </a:r>
          </a:p>
          <a:p>
            <a:r>
              <a:rPr lang="en-US" dirty="0"/>
              <a:t>2.	Inspect for damaged headwalls, seepage, around pipe, erosion of bank around </a:t>
            </a:r>
            <a:r>
              <a:rPr lang="en-US" dirty="0" smtClean="0"/>
              <a:t>	outfall</a:t>
            </a:r>
            <a:r>
              <a:rPr lang="en-US" dirty="0"/>
              <a:t>, erosion or sedimentation at outfall discharge point, and damaged or </a:t>
            </a:r>
            <a:r>
              <a:rPr lang="en-US" dirty="0" smtClean="0"/>
              <a:t>	clogged </a:t>
            </a:r>
            <a:r>
              <a:rPr lang="en-US" dirty="0"/>
              <a:t>riprap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4730" y="887946"/>
            <a:ext cx="8440630" cy="227346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–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»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1.	Remove </a:t>
            </a:r>
            <a:r>
              <a:rPr lang="en-US" sz="1800" dirty="0"/>
              <a:t>debris, litter, and sediments as needed to ensure proper operations.  </a:t>
            </a:r>
            <a:r>
              <a:rPr lang="en-US" sz="1800" dirty="0" smtClean="0"/>
              <a:t>	Properly </a:t>
            </a:r>
            <a:r>
              <a:rPr lang="en-US" sz="1800" dirty="0"/>
              <a:t>dispose of the litter, sediments and debris collected.</a:t>
            </a:r>
          </a:p>
          <a:p>
            <a:pPr marL="0" indent="0">
              <a:buNone/>
            </a:pPr>
            <a:r>
              <a:rPr lang="en-US" sz="1800" dirty="0"/>
              <a:t>2.	Repair any structural damage to assure proper operation.</a:t>
            </a:r>
          </a:p>
          <a:p>
            <a:pPr marL="0" indent="0">
              <a:buNone/>
            </a:pPr>
            <a:r>
              <a:rPr lang="en-US" sz="1800" dirty="0"/>
              <a:t>3.	Maintain healthy vegetative cover to prevent erosion of banks near outfall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4.	Ensure that discharges from outfalls are not causing erosion and sedimentation.</a:t>
            </a:r>
          </a:p>
          <a:p>
            <a:pPr marL="0" indent="0">
              <a:buNone/>
            </a:pPr>
            <a:r>
              <a:rPr lang="en-US" sz="1800" dirty="0" smtClean="0"/>
              <a:t>	Conduct </a:t>
            </a:r>
            <a:r>
              <a:rPr lang="en-US" sz="1800" dirty="0"/>
              <a:t>minor maintenance measures to restore infiltration rates to acceptable </a:t>
            </a:r>
            <a:r>
              <a:rPr lang="en-US" sz="1800" dirty="0" smtClean="0"/>
              <a:t>	levels</a:t>
            </a:r>
            <a:r>
              <a:rPr lang="en-US" sz="1800" dirty="0"/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4" y="3264639"/>
            <a:ext cx="4385176" cy="328888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7" y="3361386"/>
            <a:ext cx="4168328" cy="314061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4241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73270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Maintenance Yards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80" y="881855"/>
            <a:ext cx="5138804" cy="5378769"/>
          </a:xfrm>
        </p:spPr>
        <p:txBody>
          <a:bodyPr>
            <a:noAutofit/>
          </a:bodyPr>
          <a:lstStyle/>
          <a:p>
            <a:r>
              <a:rPr lang="en-US" sz="2400" dirty="0" smtClean="0"/>
              <a:t>Districts are required to develop Standard Operating Procedures (SOP) to reduce potential for introduction of pollutants to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from Maintenance Yards</a:t>
            </a:r>
          </a:p>
          <a:p>
            <a:r>
              <a:rPr lang="en-US" sz="2400" dirty="0" smtClean="0"/>
              <a:t>FDOT procedures for storage, handling and disposal of hazardous materials (including fuels, herbicides, pesticides, etc.)</a:t>
            </a:r>
          </a:p>
          <a:p>
            <a:r>
              <a:rPr lang="en-US" sz="2400" dirty="0" err="1" smtClean="0"/>
              <a:t>FDOT</a:t>
            </a:r>
            <a:r>
              <a:rPr lang="en-US" sz="2400" dirty="0" smtClean="0"/>
              <a:t> procedures for handling and disposal of excess asphalt</a:t>
            </a:r>
          </a:p>
          <a:p>
            <a:r>
              <a:rPr lang="en-US" sz="2400" dirty="0" smtClean="0"/>
              <a:t>Identifies maintenance of documentation</a:t>
            </a:r>
          </a:p>
          <a:p>
            <a:r>
              <a:rPr lang="en-US" sz="2400" dirty="0" smtClean="0"/>
              <a:t>Identifies that annual inspections will occur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48" y="1089688"/>
            <a:ext cx="3606208" cy="27110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748" y="3873879"/>
            <a:ext cx="3645537" cy="27322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9469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73270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Fertilizer, Herbicides, and Pesticide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423" y="1019503"/>
            <a:ext cx="5010500" cy="537876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Districts are required to develop Standard Operating Procedures (SOP) </a:t>
            </a:r>
            <a:r>
              <a:rPr lang="en-US" sz="2400" dirty="0" smtClean="0"/>
              <a:t>for the storage, handling and application of fertilizers, herbicides and pesticides</a:t>
            </a:r>
            <a:endParaRPr lang="en-US" sz="2400" dirty="0"/>
          </a:p>
          <a:p>
            <a:r>
              <a:rPr lang="en-US" sz="2400" dirty="0" smtClean="0"/>
              <a:t>FDOT policy on fertilizer is to limit application to initial periods of seeding and/or turf establishment</a:t>
            </a:r>
          </a:p>
          <a:p>
            <a:r>
              <a:rPr lang="en-US" sz="2400" dirty="0" smtClean="0"/>
              <a:t>Certification required for all FDOT personnel and contractors applying pesticides or herbicides by January 2014</a:t>
            </a:r>
          </a:p>
          <a:p>
            <a:pPr lvl="1"/>
            <a:r>
              <a:rPr lang="en-US" dirty="0" smtClean="0"/>
              <a:t>FDACS</a:t>
            </a:r>
          </a:p>
          <a:p>
            <a:pPr lvl="1"/>
            <a:r>
              <a:rPr lang="en-US" dirty="0" smtClean="0"/>
              <a:t>Green Industry BMP Program</a:t>
            </a:r>
          </a:p>
          <a:p>
            <a:r>
              <a:rPr lang="en-US" sz="2400" dirty="0" smtClean="0"/>
              <a:t>Districts are required to keep a list of persons who are trained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638" y="4718736"/>
            <a:ext cx="4078577" cy="902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430" y="1881224"/>
            <a:ext cx="2298391" cy="2865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912" y="1272445"/>
            <a:ext cx="1609483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31228"/>
            <a:ext cx="8645792" cy="9683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SSWMP and </a:t>
            </a:r>
            <a:r>
              <a:rPr lang="en-US" dirty="0"/>
              <a:t>w</a:t>
            </a:r>
            <a:r>
              <a:rPr lang="en-US" dirty="0" smtClean="0"/>
              <a:t>hy is FDOT required to develop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422" y="1328540"/>
            <a:ext cx="4233751" cy="5307046"/>
          </a:xfrm>
        </p:spPr>
        <p:txBody>
          <a:bodyPr>
            <a:noAutofit/>
          </a:bodyPr>
          <a:lstStyle/>
          <a:p>
            <a:r>
              <a:rPr lang="en-US" sz="2600" dirty="0" smtClean="0"/>
              <a:t>The SSWMP describes activities</a:t>
            </a:r>
            <a:r>
              <a:rPr lang="en-US" sz="2600" dirty="0"/>
              <a:t>, methods, and </a:t>
            </a:r>
            <a:r>
              <a:rPr lang="en-US" sz="2600" dirty="0" smtClean="0"/>
              <a:t>procedures to reduce </a:t>
            </a:r>
            <a:r>
              <a:rPr lang="en-US" sz="2600" dirty="0"/>
              <a:t>the discharge </a:t>
            </a:r>
            <a:r>
              <a:rPr lang="en-US" sz="2600" dirty="0" smtClean="0"/>
              <a:t>of pollutants from </a:t>
            </a:r>
            <a:r>
              <a:rPr lang="en-US" sz="2600" dirty="0"/>
              <a:t>the </a:t>
            </a:r>
            <a:r>
              <a:rPr lang="en-US" sz="2600" dirty="0" smtClean="0"/>
              <a:t>FDOT Phase </a:t>
            </a:r>
            <a:r>
              <a:rPr lang="en-US" sz="2600" dirty="0"/>
              <a:t>1 </a:t>
            </a:r>
            <a:r>
              <a:rPr lang="en-US" sz="2600" dirty="0" smtClean="0"/>
              <a:t>MS4s  </a:t>
            </a:r>
          </a:p>
          <a:p>
            <a:r>
              <a:rPr lang="en-US" sz="2600" dirty="0" smtClean="0"/>
              <a:t>The development of the SSWMP is required under Phase I MS4 permits through FDEP’s NPDES program</a:t>
            </a:r>
          </a:p>
          <a:p>
            <a:r>
              <a:rPr lang="en-US" sz="2600" dirty="0" smtClean="0"/>
              <a:t>Part of the Clean Water Act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3" y="1434536"/>
            <a:ext cx="3844413" cy="49751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12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168167"/>
            <a:ext cx="8645792" cy="62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does the SSWMP apply?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81" y="1807830"/>
            <a:ext cx="3234519" cy="37284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Legally, the SSWMP only applies in the 15 Phase I Permit Counties</a:t>
            </a:r>
          </a:p>
          <a:p>
            <a:endParaRPr lang="en-US" dirty="0" smtClean="0"/>
          </a:p>
          <a:p>
            <a:r>
              <a:rPr lang="en-US" dirty="0" smtClean="0"/>
              <a:t>But generally, the practices are applied across the State</a:t>
            </a:r>
          </a:p>
          <a:p>
            <a:endParaRPr lang="en-US" dirty="0"/>
          </a:p>
          <a:p>
            <a:pPr marL="0" indent="0">
              <a:buNone/>
            </a:pPr>
            <a:endParaRPr lang="en-US" i="1" dirty="0" smtClean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71" y="1022555"/>
            <a:ext cx="5179097" cy="57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73270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in the SSWMP?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423" y="1019503"/>
            <a:ext cx="4466700" cy="53787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Overview of FDOT Structure , Jurisdiction, Authority, and Procedures</a:t>
            </a:r>
          </a:p>
          <a:p>
            <a:r>
              <a:rPr lang="en-US" sz="2400" dirty="0" smtClean="0"/>
              <a:t>FDOT Intergovernmental Coordination</a:t>
            </a:r>
          </a:p>
          <a:p>
            <a:r>
              <a:rPr lang="en-US" sz="2400" dirty="0" smtClean="0"/>
              <a:t>Stormwater Inventory</a:t>
            </a:r>
          </a:p>
          <a:p>
            <a:r>
              <a:rPr lang="en-US" sz="2400" dirty="0" smtClean="0"/>
              <a:t>Stormwater Facilities Inspection and Maintenance</a:t>
            </a:r>
          </a:p>
          <a:p>
            <a:r>
              <a:rPr lang="en-US" sz="2400" dirty="0" smtClean="0"/>
              <a:t>Procedures for New Construction/Development</a:t>
            </a:r>
          </a:p>
          <a:p>
            <a:r>
              <a:rPr lang="en-US" sz="2400" dirty="0" smtClean="0"/>
              <a:t>Erosion Control</a:t>
            </a:r>
          </a:p>
          <a:p>
            <a:r>
              <a:rPr lang="en-US" sz="2400" dirty="0" smtClean="0"/>
              <a:t>Street Sweeping</a:t>
            </a:r>
          </a:p>
          <a:p>
            <a:r>
              <a:rPr lang="en-US" sz="2400" dirty="0" smtClean="0"/>
              <a:t>Litter Control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78" y="2875329"/>
            <a:ext cx="3743268" cy="159729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672" y="980175"/>
            <a:ext cx="3206774" cy="17923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911" y="4575394"/>
            <a:ext cx="2831399" cy="212307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63368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73270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in the SSWMP (cont’d)?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423" y="1019503"/>
            <a:ext cx="4466700" cy="53787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Operations Center and Maintenance Yard Stormwater Control</a:t>
            </a:r>
          </a:p>
          <a:p>
            <a:r>
              <a:rPr lang="en-US" sz="2400" dirty="0" smtClean="0"/>
              <a:t>Application of Pesticides, Herbicides, and Fertilizers</a:t>
            </a:r>
          </a:p>
          <a:p>
            <a:r>
              <a:rPr lang="en-US" sz="2400" dirty="0" smtClean="0"/>
              <a:t>Illicit Discharge Detection and Elimination (IDDE) Response and Training</a:t>
            </a:r>
          </a:p>
          <a:p>
            <a:r>
              <a:rPr lang="en-US" sz="2400" dirty="0" smtClean="0"/>
              <a:t>Spill Response and Training</a:t>
            </a:r>
          </a:p>
          <a:p>
            <a:r>
              <a:rPr lang="en-US" sz="2400" dirty="0" smtClean="0"/>
              <a:t>Control of Construction Site Runoff</a:t>
            </a:r>
          </a:p>
          <a:p>
            <a:r>
              <a:rPr lang="en-US" sz="2400" dirty="0" smtClean="0"/>
              <a:t>Public Education</a:t>
            </a:r>
          </a:p>
          <a:p>
            <a:r>
              <a:rPr lang="en-US" sz="2400" dirty="0" smtClean="0"/>
              <a:t>Water Quality Monitoring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904" y="3721507"/>
            <a:ext cx="3818538" cy="288202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00" y="914400"/>
            <a:ext cx="3655864" cy="274417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1399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0" y="273270"/>
            <a:ext cx="8756590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Stormwater Facility Inspection/Maintenance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44369"/>
              </p:ext>
            </p:extLst>
          </p:nvPr>
        </p:nvGraphicFramePr>
        <p:xfrm>
          <a:off x="269423" y="1383946"/>
          <a:ext cx="8645792" cy="4844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447"/>
                <a:gridCol w="4697842"/>
                <a:gridCol w="2183503"/>
              </a:tblGrid>
              <a:tr h="2174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Structural Control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Inspection Frequency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Maintenance Frequency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 anchor="b"/>
                </a:tc>
              </a:tr>
              <a:tr h="718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Wet Detention 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New Projects</a:t>
                      </a:r>
                      <a:r>
                        <a:rPr lang="en-US" sz="1400" baseline="0" dirty="0">
                          <a:effectLst/>
                        </a:rPr>
                        <a:t>:  Once per year for first 2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w/o Chronic Problems</a:t>
                      </a:r>
                      <a:r>
                        <a:rPr lang="en-US" sz="1400" baseline="0" dirty="0">
                          <a:effectLst/>
                        </a:rPr>
                        <a:t>:  Once per 3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 Chronic Problems:</a:t>
                      </a:r>
                      <a:r>
                        <a:rPr lang="en-US" sz="1400" baseline="0" dirty="0">
                          <a:effectLst/>
                        </a:rPr>
                        <a:t>  Once per year until fixed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As needed per inspection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</a:tr>
              <a:tr h="718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Dry Retention 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New Projects</a:t>
                      </a:r>
                      <a:r>
                        <a:rPr lang="en-US" sz="1400" baseline="0" dirty="0">
                          <a:effectLst/>
                        </a:rPr>
                        <a:t>:  Once per year for first 2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w/o Chronic Problems</a:t>
                      </a:r>
                      <a:r>
                        <a:rPr lang="en-US" sz="1400" baseline="0" dirty="0">
                          <a:effectLst/>
                        </a:rPr>
                        <a:t>:  Once per 3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 Chronic Problems:</a:t>
                      </a:r>
                      <a:r>
                        <a:rPr lang="en-US" sz="1400" baseline="0" dirty="0">
                          <a:effectLst/>
                        </a:rPr>
                        <a:t>  Once per year until fixed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As needed per inspection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</a:tr>
              <a:tr h="718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Dry Detention  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New Projects</a:t>
                      </a:r>
                      <a:r>
                        <a:rPr lang="en-US" sz="1400" baseline="0" dirty="0">
                          <a:effectLst/>
                        </a:rPr>
                        <a:t>:  Once per year for first 2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w/o Chronic Problems</a:t>
                      </a:r>
                      <a:r>
                        <a:rPr lang="en-US" sz="1400" baseline="0" dirty="0">
                          <a:effectLst/>
                        </a:rPr>
                        <a:t>:  Once per 3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 Chronic Problems:</a:t>
                      </a:r>
                      <a:r>
                        <a:rPr lang="en-US" sz="1400" baseline="0" dirty="0">
                          <a:effectLst/>
                        </a:rPr>
                        <a:t>  Once per year until fixed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As needed per inspection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</a:tr>
              <a:tr h="718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Dry Detention  with Filtration 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New Projects</a:t>
                      </a:r>
                      <a:r>
                        <a:rPr lang="en-US" sz="1400" baseline="0" dirty="0">
                          <a:effectLst/>
                        </a:rPr>
                        <a:t>:  Once per year for first 2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w/o Chronic Problems</a:t>
                      </a:r>
                      <a:r>
                        <a:rPr lang="en-US" sz="1400" baseline="0" dirty="0">
                          <a:effectLst/>
                        </a:rPr>
                        <a:t>:  Once per 18 months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 Chronic Problems:</a:t>
                      </a:r>
                      <a:r>
                        <a:rPr lang="en-US" sz="1400" baseline="0" dirty="0">
                          <a:effectLst/>
                        </a:rPr>
                        <a:t>  Once per year until fixed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As needed per inspection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</a:tr>
              <a:tr h="718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Exfiltration Trench/French Drain Systems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New Projects</a:t>
                      </a:r>
                      <a:r>
                        <a:rPr lang="en-US" sz="1400" baseline="0" dirty="0">
                          <a:effectLst/>
                        </a:rPr>
                        <a:t>:  Once per year for first 2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w/o Chronic Problems</a:t>
                      </a:r>
                      <a:r>
                        <a:rPr lang="en-US" sz="1400" baseline="0" dirty="0">
                          <a:effectLst/>
                        </a:rPr>
                        <a:t>:  Once per 3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>
                          <a:effectLst/>
                        </a:rPr>
                        <a:t>Existing System w/ Chronic Problems:</a:t>
                      </a:r>
                      <a:r>
                        <a:rPr lang="en-US" sz="1400" baseline="0" dirty="0">
                          <a:effectLst/>
                        </a:rPr>
                        <a:t>  Once per year until fixed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As needed per inspection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</a:tr>
              <a:tr h="718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Dry Treatment Grass Swales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>
                          <a:effectLst/>
                        </a:rPr>
                        <a:t>New Projects</a:t>
                      </a:r>
                      <a:r>
                        <a:rPr lang="en-US" sz="1400" baseline="0">
                          <a:effectLst/>
                        </a:rPr>
                        <a:t>:  Once per year for first 2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>
                          <a:effectLst/>
                        </a:rPr>
                        <a:t>Existing System w/o Chronic Problems</a:t>
                      </a:r>
                      <a:r>
                        <a:rPr lang="en-US" sz="1400" baseline="0">
                          <a:effectLst/>
                        </a:rPr>
                        <a:t>:  Once per 3 years.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>
                          <a:effectLst/>
                        </a:rPr>
                        <a:t>Existing System w/ Chronic Problems:</a:t>
                      </a:r>
                      <a:r>
                        <a:rPr lang="en-US" sz="1400" baseline="0">
                          <a:effectLst/>
                        </a:rPr>
                        <a:t>  Once per year until fixed</a:t>
                      </a:r>
                      <a:endParaRPr lang="en-US" sz="14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As needed per inspection</a:t>
                      </a:r>
                      <a:endParaRPr lang="en-US" sz="1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80" marR="48180" marT="42314" marB="3016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4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32" y="273270"/>
            <a:ext cx="8874577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Stormwater Facility Inspection/Maintenance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233548"/>
              </p:ext>
            </p:extLst>
          </p:nvPr>
        </p:nvGraphicFramePr>
        <p:xfrm>
          <a:off x="412957" y="1395317"/>
          <a:ext cx="8357417" cy="4421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595"/>
                <a:gridCol w="4541148"/>
                <a:gridCol w="2110674"/>
              </a:tblGrid>
              <a:tr h="2952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Structural Control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Inspection Frequency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Maintenance Frequency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Pollution Control Boxes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Once per 3 months unless clean out records indicate a more or less frequent schedule is needed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 needed per inspection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Stormwater Pump Stations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Once per 6 months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 needed per inspection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Major Stormwater Outfalls/Canals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Once per year, unless historical operation records demonstrate that a more or less frequent schedule is appropriate.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 needed per inspection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Weirs and Control Structures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MRP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 needed per inspection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Pipes and Culverts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MRP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As needed per inspection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Inlets, Catch Basins Grates, Ditches and Other Stormwater Conveyances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MRP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As needed per inspection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8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73270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 Detention Ponds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1727" y="1165043"/>
            <a:ext cx="7901183" cy="1477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1.	Inspect pond/control structure for proper treatment volume drawdown. </a:t>
            </a:r>
          </a:p>
          <a:p>
            <a:r>
              <a:rPr lang="en-US" dirty="0"/>
              <a:t>2.	Inspect pond for silt accumulation in design pond volume.</a:t>
            </a:r>
          </a:p>
          <a:p>
            <a:r>
              <a:rPr lang="en-US" dirty="0"/>
              <a:t>3.	Inspect inflow and outflow structures for cracks, blockages or signs of erosion.</a:t>
            </a:r>
          </a:p>
          <a:p>
            <a:r>
              <a:rPr lang="en-US" dirty="0"/>
              <a:t>4.	Inspect vegetation on side slopes for cover and signs of erosion.</a:t>
            </a:r>
          </a:p>
          <a:p>
            <a:r>
              <a:rPr lang="en-US" dirty="0"/>
              <a:t>5.	Inspect the pond for signs of exotic overgrowth and nuisance species.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573" y="3355442"/>
            <a:ext cx="4337060" cy="30196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59" y="2899400"/>
            <a:ext cx="4046492" cy="3024881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003" y="917931"/>
            <a:ext cx="8440630" cy="2432230"/>
          </a:xfr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1</a:t>
            </a:r>
            <a:r>
              <a:rPr lang="en-US" sz="1800" dirty="0"/>
              <a:t>.	Remove blockages, restore drawdown </a:t>
            </a:r>
            <a:r>
              <a:rPr lang="en-US" sz="1800" dirty="0" smtClean="0"/>
              <a:t>capability.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	Remove accumulated silt.</a:t>
            </a:r>
          </a:p>
          <a:p>
            <a:pPr marL="0" indent="0">
              <a:buNone/>
            </a:pPr>
            <a:r>
              <a:rPr lang="en-US" sz="1800" dirty="0"/>
              <a:t>3.	Repair erosion and cracks </a:t>
            </a:r>
            <a:r>
              <a:rPr lang="en-US" sz="1800" dirty="0" smtClean="0"/>
              <a:t>and </a:t>
            </a:r>
            <a:r>
              <a:rPr lang="en-US" sz="1800" dirty="0"/>
              <a:t>remove blockages.</a:t>
            </a:r>
          </a:p>
          <a:p>
            <a:pPr marL="0" indent="0">
              <a:buNone/>
            </a:pPr>
            <a:r>
              <a:rPr lang="en-US" sz="1800" dirty="0"/>
              <a:t>4.	Restore healthy grass cover </a:t>
            </a:r>
            <a:r>
              <a:rPr lang="en-US" sz="1800" dirty="0" smtClean="0"/>
              <a:t>on </a:t>
            </a:r>
            <a:r>
              <a:rPr lang="en-US" sz="1800" dirty="0"/>
              <a:t>all slopes and around structures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5.	Remove excess growth of exotics/nuisance species if they </a:t>
            </a:r>
            <a:r>
              <a:rPr lang="en-US" sz="1800" dirty="0" smtClean="0"/>
              <a:t>impact </a:t>
            </a:r>
            <a:r>
              <a:rPr lang="en-US" sz="1800" dirty="0"/>
              <a:t>hydraulic capacity </a:t>
            </a:r>
            <a:r>
              <a:rPr lang="en-US" sz="1800" dirty="0" smtClean="0"/>
              <a:t>	or impede </a:t>
            </a:r>
            <a:r>
              <a:rPr lang="en-US" sz="1800" dirty="0"/>
              <a:t>the proper functioning of the </a:t>
            </a:r>
            <a:r>
              <a:rPr lang="en-US" sz="1800" dirty="0" smtClean="0"/>
              <a:t>pond.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6.	Dispose of accumulated sediments </a:t>
            </a:r>
            <a:r>
              <a:rPr lang="en-US" sz="1800" dirty="0" smtClean="0"/>
              <a:t>properly.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90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23" y="234633"/>
            <a:ext cx="8645792" cy="641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Dry Detention/Retention Ponds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80" y="881855"/>
            <a:ext cx="5138804" cy="5378769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64" y="3421626"/>
            <a:ext cx="4163189" cy="312239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Rectangle 4"/>
          <p:cNvSpPr/>
          <p:nvPr/>
        </p:nvSpPr>
        <p:spPr>
          <a:xfrm>
            <a:off x="492104" y="1201326"/>
            <a:ext cx="8246131" cy="1477328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1.	Inspect pond for proper drawdown, signs of standing water (dead grass) longer </a:t>
            </a:r>
            <a:r>
              <a:rPr lang="en-US" dirty="0" smtClean="0"/>
              <a:t>	than </a:t>
            </a:r>
            <a:r>
              <a:rPr lang="en-US" dirty="0"/>
              <a:t>designed, mosquito larvae and/or reduced percolation.</a:t>
            </a:r>
          </a:p>
          <a:p>
            <a:r>
              <a:rPr lang="en-US" dirty="0"/>
              <a:t>2.	Inspect basin bottom for accumulation of silt, lost volume.</a:t>
            </a:r>
          </a:p>
          <a:p>
            <a:r>
              <a:rPr lang="en-US" dirty="0"/>
              <a:t>3.	Inspect for clogging of inflow pipes.</a:t>
            </a:r>
          </a:p>
          <a:p>
            <a:r>
              <a:rPr lang="en-US" dirty="0"/>
              <a:t>4.	Inspect vegetation on side and bottom slopes for proper coverage/no erosion.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19349"/>
            <a:ext cx="4163191" cy="312239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2003" y="917931"/>
            <a:ext cx="8440630" cy="24322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–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477FB1"/>
              </a:buClr>
              <a:buFont typeface="Arial"/>
              <a:buChar char="»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1.	</a:t>
            </a:r>
            <a:r>
              <a:rPr lang="en-US" sz="1800" dirty="0" smtClean="0"/>
              <a:t>Restore </a:t>
            </a:r>
            <a:r>
              <a:rPr lang="en-US" sz="1800" dirty="0"/>
              <a:t>the infiltration capacity of the retention basin by scraping, </a:t>
            </a:r>
            <a:r>
              <a:rPr lang="en-US" sz="1800" dirty="0" err="1"/>
              <a:t>discing</a:t>
            </a:r>
            <a:r>
              <a:rPr lang="en-US" sz="1800" dirty="0"/>
              <a:t>, or </a:t>
            </a:r>
            <a:r>
              <a:rPr lang="en-US" sz="1800" dirty="0" smtClean="0"/>
              <a:t>	otherwise </a:t>
            </a:r>
            <a:r>
              <a:rPr lang="en-US" sz="1800" dirty="0"/>
              <a:t>aerating the basin </a:t>
            </a:r>
            <a:r>
              <a:rPr lang="en-US" sz="1800" dirty="0" smtClean="0"/>
              <a:t>bottom.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	Remove accumulated sediment from retention basin bottom and inflow </a:t>
            </a:r>
            <a:r>
              <a:rPr lang="en-US" sz="1800" dirty="0" smtClean="0"/>
              <a:t>pipes.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3.	Maintain healthy vegetative cover to prevent </a:t>
            </a:r>
            <a:r>
              <a:rPr lang="en-US" sz="1800" dirty="0" smtClean="0"/>
              <a:t>erosion.  </a:t>
            </a:r>
            <a:r>
              <a:rPr lang="en-US" sz="1800" dirty="0"/>
              <a:t>Mow as needed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4.	Conduct </a:t>
            </a:r>
            <a:r>
              <a:rPr lang="en-US" sz="1800" dirty="0"/>
              <a:t>repairs to prevent undercutting or piping. 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5.	Remove </a:t>
            </a:r>
            <a:r>
              <a:rPr lang="en-US" sz="1800" dirty="0"/>
              <a:t>trash and debris from inflow </a:t>
            </a:r>
            <a:r>
              <a:rPr lang="en-US" sz="1800" dirty="0" smtClean="0"/>
              <a:t>structures. 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6.	Note signs </a:t>
            </a:r>
            <a:r>
              <a:rPr lang="en-US" sz="1800" dirty="0"/>
              <a:t>of </a:t>
            </a:r>
            <a:r>
              <a:rPr lang="en-US" sz="1800" dirty="0" smtClean="0"/>
              <a:t>petroleum </a:t>
            </a:r>
            <a:r>
              <a:rPr lang="en-US" sz="1800" dirty="0"/>
              <a:t>hydrocarbon contamination and handle </a:t>
            </a:r>
            <a:r>
              <a:rPr lang="en-US" sz="1800" dirty="0" smtClean="0"/>
              <a:t>appropriately.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25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2301</TotalTime>
  <Words>732</Words>
  <Application>Microsoft Office PowerPoint</Application>
  <PresentationFormat>On-screen Show (4:3)</PresentationFormat>
  <Paragraphs>152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1_Office Theme</vt:lpstr>
      <vt:lpstr>PowerPoint Presentation</vt:lpstr>
      <vt:lpstr>What is the SSWMP and why is FDOT required to develop it?</vt:lpstr>
      <vt:lpstr>Where does the SSWMP apply?</vt:lpstr>
      <vt:lpstr>What is in the SSWMP?</vt:lpstr>
      <vt:lpstr>What is in the SSWMP (cont’d)?</vt:lpstr>
      <vt:lpstr>Stormwater Facility Inspection/Maintenance</vt:lpstr>
      <vt:lpstr>Stormwater Facility Inspection/Maintenance</vt:lpstr>
      <vt:lpstr>Wet Detention Ponds</vt:lpstr>
      <vt:lpstr>Dry Detention/Retention Ponds</vt:lpstr>
      <vt:lpstr>Exfiltration Trench/French Drains</vt:lpstr>
      <vt:lpstr>Outfalls</vt:lpstr>
      <vt:lpstr>Maintenance Yards</vt:lpstr>
      <vt:lpstr>Fertilizer, Herbicides, and Pesticide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Noble, Fred</cp:lastModifiedBy>
  <cp:revision>224</cp:revision>
  <cp:lastPrinted>2016-03-01T20:22:07Z</cp:lastPrinted>
  <dcterms:created xsi:type="dcterms:W3CDTF">2010-04-12T23:12:02Z</dcterms:created>
  <dcterms:modified xsi:type="dcterms:W3CDTF">2016-04-28T18:35:50Z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