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6" r:id="rId7"/>
    <p:sldId id="300" r:id="rId8"/>
    <p:sldId id="301" r:id="rId9"/>
    <p:sldId id="302" r:id="rId10"/>
    <p:sldId id="303" r:id="rId11"/>
    <p:sldId id="304" r:id="rId12"/>
    <p:sldId id="305" r:id="rId13"/>
    <p:sldId id="306" r:id="rId14"/>
    <p:sldId id="307" r:id="rId15"/>
    <p:sldId id="308" r:id="rId16"/>
    <p:sldId id="309"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283"/>
    <a:srgbClr val="1F4284"/>
    <a:srgbClr val="D7181F"/>
    <a:srgbClr val="0054A8"/>
    <a:srgbClr val="1B1464"/>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43" autoAdjust="0"/>
  </p:normalViewPr>
  <p:slideViewPr>
    <p:cSldViewPr>
      <p:cViewPr varScale="1">
        <p:scale>
          <a:sx n="111" d="100"/>
          <a:sy n="111" d="100"/>
        </p:scale>
        <p:origin x="4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89AFF6-94FB-4D73-A5B8-8CEBF2544A87}"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AFF6-94FB-4D73-A5B8-8CEBF2544A87}"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AFF6-94FB-4D73-A5B8-8CEBF2544A87}"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9AFF6-94FB-4D73-A5B8-8CEBF2544A87}"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89AFF6-94FB-4D73-A5B8-8CEBF2544A87}" type="datetimeFigureOut">
              <a:rPr lang="en-US" smtClean="0"/>
              <a:pPr/>
              <a:t>4/28/2016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89AFF6-94FB-4D73-A5B8-8CEBF2544A87}"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89AFF6-94FB-4D73-A5B8-8CEBF2544A87}" type="datetimeFigureOut">
              <a:rPr lang="en-US" smtClean="0"/>
              <a:pPr/>
              <a:t>4/28/2016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89AFF6-94FB-4D73-A5B8-8CEBF2544A87}" type="datetimeFigureOut">
              <a:rPr lang="en-US" smtClean="0"/>
              <a:pPr/>
              <a:t>4/28/2016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9AFF6-94FB-4D73-A5B8-8CEBF2544A87}" type="datetimeFigureOut">
              <a:rPr lang="en-US" smtClean="0"/>
              <a:pPr/>
              <a:t>4/28/2016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AFF6-94FB-4D73-A5B8-8CEBF2544A87}"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AFF6-94FB-4D73-A5B8-8CEBF2544A87}" type="datetimeFigureOut">
              <a:rPr lang="en-US" smtClean="0"/>
              <a:pPr/>
              <a:t>4/28/2016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5BE26-424E-4201-A0A6-D8E3FEBF99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9AFF6-94FB-4D73-A5B8-8CEBF2544A87}" type="datetimeFigureOut">
              <a:rPr lang="en-US" smtClean="0"/>
              <a:pPr/>
              <a:t>4/28/2016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C5BE26-424E-4201-A0A6-D8E3FEBF99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2425591"/>
            <a:ext cx="8305800" cy="1843047"/>
          </a:xfrm>
        </p:spPr>
        <p:txBody>
          <a:bodyPr>
            <a:noAutofit/>
          </a:bodyPr>
          <a:lstStyle/>
          <a:p>
            <a:r>
              <a:rPr lang="en-US" altLang="en-US" sz="4800" dirty="0" smtClean="0">
                <a:solidFill>
                  <a:srgbClr val="1F4283"/>
                </a:solidFill>
                <a:latin typeface="Arial" panose="020B0604020202020204" pitchFamily="34" charset="0"/>
                <a:cs typeface="Arial" panose="020B0604020202020204" pitchFamily="34" charset="0"/>
              </a:rPr>
              <a:t>Roadway Characteristics Inventory (RCI)</a:t>
            </a:r>
            <a:endParaRPr lang="en-US" sz="4800" b="1" dirty="0">
              <a:solidFill>
                <a:srgbClr val="1F4283"/>
              </a:solidFill>
              <a:latin typeface="Arial" pitchFamily="34" charset="0"/>
              <a:cs typeface="Arial" pitchFamily="34" charset="0"/>
            </a:endParaRPr>
          </a:p>
        </p:txBody>
      </p:sp>
      <p:sp>
        <p:nvSpPr>
          <p:cNvPr id="6" name="TextBox 5"/>
          <p:cNvSpPr txBox="1"/>
          <p:nvPr/>
        </p:nvSpPr>
        <p:spPr>
          <a:xfrm>
            <a:off x="2209800" y="281225"/>
            <a:ext cx="5791200" cy="369332"/>
          </a:xfrm>
          <a:prstGeom prst="rect">
            <a:avLst/>
          </a:prstGeom>
          <a:noFill/>
          <a:effectLst/>
        </p:spPr>
        <p:txBody>
          <a:bodyPr wrap="square" rtlCol="0">
            <a:spAutoFit/>
          </a:bodyPr>
          <a:lstStyle/>
          <a:p>
            <a:r>
              <a:rPr lang="en-US" b="1" dirty="0" smtClean="0">
                <a:solidFill>
                  <a:srgbClr val="1F4283"/>
                </a:solidFill>
                <a:latin typeface="Arial" panose="020B0604020202020204" pitchFamily="34" charset="0"/>
                <a:cs typeface="Arial" panose="020B0604020202020204" pitchFamily="34" charset="0"/>
              </a:rPr>
              <a:t>Florida Department of</a:t>
            </a:r>
          </a:p>
        </p:txBody>
      </p:sp>
      <p:sp>
        <p:nvSpPr>
          <p:cNvPr id="11" name="Rectangle 10"/>
          <p:cNvSpPr/>
          <p:nvPr/>
        </p:nvSpPr>
        <p:spPr>
          <a:xfrm>
            <a:off x="0" y="6629400"/>
            <a:ext cx="9144000" cy="228600"/>
          </a:xfrm>
          <a:prstGeom prst="rect">
            <a:avLst/>
          </a:prstGeom>
          <a:solidFill>
            <a:srgbClr val="1F428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3" name="TextBox 12"/>
          <p:cNvSpPr txBox="1"/>
          <p:nvPr/>
        </p:nvSpPr>
        <p:spPr>
          <a:xfrm>
            <a:off x="2209800" y="528935"/>
            <a:ext cx="5791200" cy="461665"/>
          </a:xfrm>
          <a:prstGeom prst="rect">
            <a:avLst/>
          </a:prstGeom>
          <a:noFill/>
          <a:ln>
            <a:noFill/>
          </a:ln>
          <a:effectLst/>
        </p:spPr>
        <p:txBody>
          <a:bodyPr wrap="square" rtlCol="0">
            <a:spAutoFit/>
          </a:bodyPr>
          <a:lstStyle/>
          <a:p>
            <a:r>
              <a:rPr lang="en-US" sz="2400" b="1" dirty="0" smtClean="0">
                <a:solidFill>
                  <a:srgbClr val="1F4283"/>
                </a:solidFill>
                <a:latin typeface="Arial" panose="020B0604020202020204" pitchFamily="34" charset="0"/>
                <a:cs typeface="Arial" panose="020B0604020202020204" pitchFamily="34" charset="0"/>
              </a:rPr>
              <a:t>TRANSPORTATION</a:t>
            </a:r>
          </a:p>
        </p:txBody>
      </p:sp>
      <p:sp>
        <p:nvSpPr>
          <p:cNvPr id="16" name="Rectangle 15"/>
          <p:cNvSpPr/>
          <p:nvPr/>
        </p:nvSpPr>
        <p:spPr>
          <a:xfrm>
            <a:off x="0" y="1143000"/>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4" name="Title 1"/>
          <p:cNvSpPr txBox="1">
            <a:spLocks/>
          </p:cNvSpPr>
          <p:nvPr/>
        </p:nvSpPr>
        <p:spPr>
          <a:xfrm>
            <a:off x="419100" y="4649638"/>
            <a:ext cx="8305800" cy="762000"/>
          </a:xfrm>
          <a:prstGeom prst="rect">
            <a:avLst/>
          </a:prstGeom>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solidFill>
                  <a:srgbClr val="1F4283"/>
                </a:solidFill>
                <a:latin typeface="Arial" pitchFamily="34" charset="0"/>
                <a:ea typeface="+mj-ea"/>
                <a:cs typeface="Arial" pitchFamily="34" charset="0"/>
              </a:rPr>
              <a:t>Kirk Hutchison</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solidFill>
                  <a:srgbClr val="1F4283"/>
                </a:solidFill>
                <a:latin typeface="Arial" pitchFamily="34" charset="0"/>
                <a:ea typeface="+mj-ea"/>
                <a:cs typeface="Arial" pitchFamily="34" charset="0"/>
              </a:rPr>
              <a:t>Office of Maintenance</a:t>
            </a:r>
            <a:endParaRPr kumimoji="0" lang="en-US" sz="2400" b="1" i="0" u="none" strike="noStrike" kern="1200" cap="none" spc="0" normalizeH="0" baseline="0" noProof="0" dirty="0" smtClean="0">
              <a:ln>
                <a:noFill/>
              </a:ln>
              <a:solidFill>
                <a:srgbClr val="1F4283"/>
              </a:solidFill>
              <a:uLnTx/>
              <a:uFillTx/>
              <a:latin typeface="Arial" pitchFamily="34" charset="0"/>
              <a:ea typeface="+mj-ea"/>
              <a:cs typeface="Arial"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152400"/>
            <a:ext cx="1828800" cy="914400"/>
          </a:xfrm>
          <a:prstGeom prst="rect">
            <a:avLst/>
          </a:prstGeom>
        </p:spPr>
      </p:pic>
      <p:sp>
        <p:nvSpPr>
          <p:cNvPr id="17" name="Rectangle 16"/>
          <p:cNvSpPr/>
          <p:nvPr/>
        </p:nvSpPr>
        <p:spPr>
          <a:xfrm>
            <a:off x="0" y="1325881"/>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8" name="Rectangle 17"/>
          <p:cNvSpPr/>
          <p:nvPr/>
        </p:nvSpPr>
        <p:spPr>
          <a:xfrm>
            <a:off x="0" y="65532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0" y="10668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213568"/>
          </a:xfrm>
        </p:spPr>
        <p:txBody>
          <a:bodyPr/>
          <a:lstStyle/>
          <a:p>
            <a:pPr>
              <a:defRPr/>
            </a:pPr>
            <a:r>
              <a:rPr lang="en-US" altLang="en-US" dirty="0">
                <a:solidFill>
                  <a:srgbClr val="1F4283"/>
                </a:solidFill>
                <a:latin typeface="Arial" panose="020B0604020202020204" pitchFamily="34" charset="0"/>
                <a:cs typeface="Arial" panose="020B0604020202020204" pitchFamily="34" charset="0"/>
              </a:rPr>
              <a:t>The Area Maintenance Offices have 90 days to input RCI data after completion of a construction project.</a:t>
            </a:r>
          </a:p>
          <a:p>
            <a:pPr>
              <a:defRPr/>
            </a:pPr>
            <a:r>
              <a:rPr lang="en-US" altLang="en-US" dirty="0">
                <a:solidFill>
                  <a:srgbClr val="1F4283"/>
                </a:solidFill>
                <a:latin typeface="Arial" panose="020B0604020202020204" pitchFamily="34" charset="0"/>
                <a:cs typeface="Arial" panose="020B0604020202020204" pitchFamily="34" charset="0"/>
              </a:rPr>
              <a:t>They are also responsible to re-inventory </a:t>
            </a:r>
            <a:r>
              <a:rPr lang="en-US" altLang="en-US" dirty="0" smtClean="0">
                <a:solidFill>
                  <a:srgbClr val="1F4283"/>
                </a:solidFill>
                <a:latin typeface="Arial" panose="020B0604020202020204" pitchFamily="34" charset="0"/>
                <a:cs typeface="Arial" panose="020B0604020202020204" pitchFamily="34" charset="0"/>
              </a:rPr>
              <a:t>all </a:t>
            </a:r>
            <a:r>
              <a:rPr lang="en-US" altLang="en-US" dirty="0">
                <a:solidFill>
                  <a:srgbClr val="1F4283"/>
                </a:solidFill>
                <a:latin typeface="Arial" panose="020B0604020202020204" pitchFamily="34" charset="0"/>
                <a:cs typeface="Arial" panose="020B0604020202020204" pitchFamily="34" charset="0"/>
              </a:rPr>
              <a:t>roads every 5 years.</a:t>
            </a:r>
          </a:p>
          <a:p>
            <a:pPr>
              <a:defRPr/>
            </a:pPr>
            <a:r>
              <a:rPr lang="en-US" altLang="en-US" dirty="0">
                <a:solidFill>
                  <a:srgbClr val="1F4283"/>
                </a:solidFill>
                <a:latin typeface="Arial" panose="020B0604020202020204" pitchFamily="34" charset="0"/>
                <a:cs typeface="Arial" panose="020B0604020202020204" pitchFamily="34" charset="0"/>
              </a:rPr>
              <a:t>Since the Maintenance budget is tied directly to the data in RCI we need to verify the information is accurate. (QAR and QC)</a:t>
            </a:r>
          </a:p>
          <a:p>
            <a:pPr>
              <a:defRPr/>
            </a:pPr>
            <a:endParaRPr lang="en-US" altLang="en-US" dirty="0">
              <a:solidFill>
                <a:srgbClr val="1F4283"/>
              </a:solidFill>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Tree>
    <p:extLst>
      <p:ext uri="{BB962C8B-B14F-4D97-AF65-F5344CB8AC3E}">
        <p14:creationId xmlns:p14="http://schemas.microsoft.com/office/powerpoint/2010/main" val="105245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213568"/>
          </a:xfrm>
        </p:spPr>
        <p:txBody>
          <a:bodyPr/>
          <a:lstStyle/>
          <a:p>
            <a:pPr>
              <a:defRPr/>
            </a:pPr>
            <a:r>
              <a:rPr lang="en-US" altLang="en-US" dirty="0">
                <a:solidFill>
                  <a:srgbClr val="1F4283"/>
                </a:solidFill>
                <a:latin typeface="Arial" panose="020B0604020202020204" pitchFamily="34" charset="0"/>
                <a:cs typeface="Arial" panose="020B0604020202020204" pitchFamily="34" charset="0"/>
              </a:rPr>
              <a:t>Reports will show the total of the characteristics in the RCI database.</a:t>
            </a:r>
          </a:p>
          <a:p>
            <a:pPr>
              <a:defRPr/>
            </a:pPr>
            <a:r>
              <a:rPr lang="en-US" altLang="en-US" dirty="0">
                <a:solidFill>
                  <a:srgbClr val="1F4283"/>
                </a:solidFill>
                <a:latin typeface="Arial" panose="020B0604020202020204" pitchFamily="34" charset="0"/>
                <a:cs typeface="Arial" panose="020B0604020202020204" pitchFamily="34" charset="0"/>
              </a:rPr>
              <a:t>You can run a report to find the amount of guardrail in the state, district, cost center or even on a specific road.</a:t>
            </a:r>
          </a:p>
          <a:p>
            <a:pPr>
              <a:defRPr/>
            </a:pPr>
            <a:endParaRPr lang="en-US" altLang="en-US" dirty="0">
              <a:solidFill>
                <a:srgbClr val="1F4283"/>
              </a:solidFill>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Tree>
    <p:extLst>
      <p:ext uri="{BB962C8B-B14F-4D97-AF65-F5344CB8AC3E}">
        <p14:creationId xmlns:p14="http://schemas.microsoft.com/office/powerpoint/2010/main" val="7891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8"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369039"/>
            <a:ext cx="8229600" cy="4608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483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213568"/>
          </a:xfrm>
        </p:spPr>
        <p:txBody>
          <a:bodyPr/>
          <a:lstStyle/>
          <a:p>
            <a:pPr>
              <a:defRPr/>
            </a:pPr>
            <a:r>
              <a:rPr lang="en-US" altLang="en-US" dirty="0">
                <a:solidFill>
                  <a:srgbClr val="1F4283"/>
                </a:solidFill>
                <a:latin typeface="Arial" panose="020B0604020202020204" pitchFamily="34" charset="0"/>
                <a:cs typeface="Arial" panose="020B0604020202020204" pitchFamily="34" charset="0"/>
              </a:rPr>
              <a:t>The Maintenance Budget process accumulates the data from RCI and runs it though a formula program to create the workload for the Maintenance Yard (Area).</a:t>
            </a:r>
          </a:p>
          <a:p>
            <a:pPr>
              <a:defRPr/>
            </a:pPr>
            <a:r>
              <a:rPr lang="en-US" altLang="en-US" dirty="0">
                <a:solidFill>
                  <a:srgbClr val="1F4283"/>
                </a:solidFill>
                <a:latin typeface="Arial" panose="020B0604020202020204" pitchFamily="34" charset="0"/>
                <a:cs typeface="Arial" panose="020B0604020202020204" pitchFamily="34" charset="0"/>
              </a:rPr>
              <a:t>This </a:t>
            </a:r>
            <a:r>
              <a:rPr lang="en-US" altLang="en-US" dirty="0" smtClean="0">
                <a:solidFill>
                  <a:srgbClr val="1F4283"/>
                </a:solidFill>
                <a:latin typeface="Arial" panose="020B0604020202020204" pitchFamily="34" charset="0"/>
                <a:cs typeface="Arial" panose="020B0604020202020204" pitchFamily="34" charset="0"/>
              </a:rPr>
              <a:t>was explained by </a:t>
            </a:r>
            <a:r>
              <a:rPr lang="en-US" altLang="en-US" dirty="0">
                <a:solidFill>
                  <a:srgbClr val="1F4283"/>
                </a:solidFill>
                <a:latin typeface="Arial" panose="020B0604020202020204" pitchFamily="34" charset="0"/>
                <a:cs typeface="Arial" panose="020B0604020202020204" pitchFamily="34" charset="0"/>
              </a:rPr>
              <a:t>Mr. Soto.</a:t>
            </a:r>
          </a:p>
          <a:p>
            <a:pPr>
              <a:defRPr/>
            </a:pPr>
            <a:endParaRPr lang="en-US" altLang="en-US" dirty="0">
              <a:solidFill>
                <a:srgbClr val="1F4283"/>
              </a:solidFill>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Tree>
    <p:extLst>
      <p:ext uri="{BB962C8B-B14F-4D97-AF65-F5344CB8AC3E}">
        <p14:creationId xmlns:p14="http://schemas.microsoft.com/office/powerpoint/2010/main" val="302198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17"/>
          <p:cNvSpPr>
            <a:spLocks noGrp="1"/>
          </p:cNvSpPr>
          <p:nvPr>
            <p:ph idx="1"/>
          </p:nvPr>
        </p:nvSpPr>
        <p:spPr>
          <a:xfrm>
            <a:off x="393940" y="3048000"/>
            <a:ext cx="8305800" cy="1676400"/>
          </a:xfrm>
        </p:spPr>
        <p:txBody>
          <a:bodyPr>
            <a:normAutofit/>
          </a:bodyPr>
          <a:lstStyle/>
          <a:p>
            <a:pPr marL="0" indent="0" algn="ctr">
              <a:buClr>
                <a:srgbClr val="FF0000"/>
              </a:buClr>
              <a:buNone/>
            </a:pPr>
            <a:r>
              <a:rPr lang="en-US" sz="8000" dirty="0">
                <a:solidFill>
                  <a:srgbClr val="1F4283"/>
                </a:solidFill>
                <a:latin typeface="Arial" panose="020B0604020202020204" pitchFamily="34" charset="0"/>
                <a:cs typeface="Arial" panose="020B0604020202020204" pitchFamily="34" charset="0"/>
              </a:rPr>
              <a:t>Questions???</a:t>
            </a:r>
          </a:p>
        </p:txBody>
      </p:sp>
      <p:sp>
        <p:nvSpPr>
          <p:cNvPr id="14" name="Rectangle 13"/>
          <p:cNvSpPr/>
          <p:nvPr/>
        </p:nvSpPr>
        <p:spPr>
          <a:xfrm>
            <a:off x="0" y="6629400"/>
            <a:ext cx="9144000" cy="228600"/>
          </a:xfrm>
          <a:prstGeom prst="rect">
            <a:avLst/>
          </a:prstGeom>
          <a:solidFill>
            <a:srgbClr val="1F428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15" name="Rectangle 14"/>
          <p:cNvSpPr/>
          <p:nvPr/>
        </p:nvSpPr>
        <p:spPr>
          <a:xfrm>
            <a:off x="0" y="65532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29" name="TextBox 28"/>
          <p:cNvSpPr txBox="1"/>
          <p:nvPr/>
        </p:nvSpPr>
        <p:spPr>
          <a:xfrm>
            <a:off x="2209800" y="304800"/>
            <a:ext cx="5791200" cy="369332"/>
          </a:xfrm>
          <a:prstGeom prst="rect">
            <a:avLst/>
          </a:prstGeom>
          <a:noFill/>
          <a:effectLst/>
        </p:spPr>
        <p:txBody>
          <a:bodyPr wrap="square" rtlCol="0">
            <a:spAutoFit/>
          </a:bodyPr>
          <a:lstStyle/>
          <a:p>
            <a:r>
              <a:rPr lang="en-US" b="1" dirty="0" smtClean="0">
                <a:solidFill>
                  <a:srgbClr val="1F4283"/>
                </a:solidFill>
                <a:latin typeface="Arial" panose="020B0604020202020204" pitchFamily="34" charset="0"/>
                <a:cs typeface="Arial" panose="020B0604020202020204" pitchFamily="34" charset="0"/>
              </a:rPr>
              <a:t>Florida Department of</a:t>
            </a:r>
          </a:p>
        </p:txBody>
      </p:sp>
      <p:sp>
        <p:nvSpPr>
          <p:cNvPr id="31" name="TextBox 30"/>
          <p:cNvSpPr txBox="1"/>
          <p:nvPr/>
        </p:nvSpPr>
        <p:spPr>
          <a:xfrm>
            <a:off x="2209800" y="552510"/>
            <a:ext cx="5791200" cy="461665"/>
          </a:xfrm>
          <a:prstGeom prst="rect">
            <a:avLst/>
          </a:prstGeom>
          <a:noFill/>
          <a:ln>
            <a:noFill/>
          </a:ln>
          <a:effectLst/>
        </p:spPr>
        <p:txBody>
          <a:bodyPr wrap="square" rtlCol="0">
            <a:spAutoFit/>
          </a:bodyPr>
          <a:lstStyle/>
          <a:p>
            <a:r>
              <a:rPr lang="en-US" sz="2400" b="1" dirty="0" smtClean="0">
                <a:solidFill>
                  <a:srgbClr val="1F4283"/>
                </a:solidFill>
                <a:latin typeface="Arial" panose="020B0604020202020204" pitchFamily="34" charset="0"/>
                <a:cs typeface="Arial" panose="020B0604020202020204" pitchFamily="34" charset="0"/>
              </a:rPr>
              <a:t>TRANSPORTATION</a:t>
            </a:r>
          </a:p>
        </p:txBody>
      </p:sp>
      <p:sp>
        <p:nvSpPr>
          <p:cNvPr id="32" name="Rectangle 31"/>
          <p:cNvSpPr/>
          <p:nvPr/>
        </p:nvSpPr>
        <p:spPr>
          <a:xfrm>
            <a:off x="0" y="1143000"/>
            <a:ext cx="9144000" cy="14102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pic>
        <p:nvPicPr>
          <p:cNvPr id="33" name="Picture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152400"/>
            <a:ext cx="1828800" cy="914400"/>
          </a:xfrm>
          <a:prstGeom prst="rect">
            <a:avLst/>
          </a:prstGeom>
        </p:spPr>
      </p:pic>
      <p:sp>
        <p:nvSpPr>
          <p:cNvPr id="34" name="Rectangle 33"/>
          <p:cNvSpPr/>
          <p:nvPr/>
        </p:nvSpPr>
        <p:spPr>
          <a:xfrm>
            <a:off x="0" y="1325881"/>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0" name="Rectangle 29"/>
          <p:cNvSpPr/>
          <p:nvPr/>
        </p:nvSpPr>
        <p:spPr>
          <a:xfrm>
            <a:off x="0" y="1066800"/>
            <a:ext cx="9144000" cy="45719"/>
          </a:xfrm>
          <a:prstGeom prst="rect">
            <a:avLst/>
          </a:prstGeom>
          <a:solidFill>
            <a:srgbClr val="0054A8"/>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
        <p:nvSpPr>
          <p:cNvPr id="8" name="Rectangle 3"/>
          <p:cNvSpPr>
            <a:spLocks noGrp="1" noChangeArrowheads="1"/>
          </p:cNvSpPr>
          <p:nvPr>
            <p:ph idx="1"/>
          </p:nvPr>
        </p:nvSpPr>
        <p:spPr>
          <a:xfrm>
            <a:off x="457200" y="1066800"/>
            <a:ext cx="8229600" cy="5213350"/>
          </a:xfrm>
        </p:spPr>
        <p:txBody>
          <a:bodyPr/>
          <a:lstStyle/>
          <a:p>
            <a:pPr>
              <a:defRPr/>
            </a:pPr>
            <a:r>
              <a:rPr lang="en-US" altLang="en-US" dirty="0">
                <a:solidFill>
                  <a:srgbClr val="1F4283"/>
                </a:solidFill>
                <a:latin typeface="Arial" panose="020B0604020202020204" pitchFamily="34" charset="0"/>
                <a:cs typeface="Arial" panose="020B0604020202020204" pitchFamily="34" charset="0"/>
              </a:rPr>
              <a:t>Roadway Characteristic Inventory is a depository of the departments roadway assets.</a:t>
            </a:r>
          </a:p>
          <a:p>
            <a:pPr>
              <a:defRPr/>
            </a:pPr>
            <a:r>
              <a:rPr lang="en-US" altLang="en-US" dirty="0">
                <a:solidFill>
                  <a:srgbClr val="1F4283"/>
                </a:solidFill>
                <a:latin typeface="Arial" panose="020B0604020202020204" pitchFamily="34" charset="0"/>
                <a:cs typeface="Arial" panose="020B0604020202020204" pitchFamily="34" charset="0"/>
              </a:rPr>
              <a:t>This would include the amount of lane miles, guardrail, mowing, sidewalk and other items that make up the State Highway System. </a:t>
            </a:r>
          </a:p>
        </p:txBody>
      </p:sp>
    </p:spTree>
    <p:extLst>
      <p:ext uri="{BB962C8B-B14F-4D97-AF65-F5344CB8AC3E}">
        <p14:creationId xmlns:p14="http://schemas.microsoft.com/office/powerpoint/2010/main" val="146958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213568"/>
          </a:xfrm>
        </p:spPr>
        <p:txBody>
          <a:bodyPr/>
          <a:lstStyle/>
          <a:p>
            <a:pPr>
              <a:defRPr/>
            </a:pPr>
            <a:r>
              <a:rPr lang="en-US" altLang="en-US" dirty="0">
                <a:solidFill>
                  <a:srgbClr val="1F4283"/>
                </a:solidFill>
                <a:latin typeface="Arial" panose="020B0604020202020204" pitchFamily="34" charset="0"/>
                <a:cs typeface="Arial" panose="020B0604020202020204" pitchFamily="34" charset="0"/>
              </a:rPr>
              <a:t>There are three major offices that maintain the data in the RCI system.</a:t>
            </a:r>
          </a:p>
          <a:p>
            <a:pPr lvl="1">
              <a:defRPr/>
            </a:pPr>
            <a:r>
              <a:rPr lang="en-US" altLang="en-US" dirty="0">
                <a:solidFill>
                  <a:srgbClr val="1F4283"/>
                </a:solidFill>
                <a:latin typeface="Arial" panose="020B0604020202020204" pitchFamily="34" charset="0"/>
                <a:cs typeface="Arial" panose="020B0604020202020204" pitchFamily="34" charset="0"/>
              </a:rPr>
              <a:t>Planning (Owners of the system)</a:t>
            </a:r>
          </a:p>
          <a:p>
            <a:pPr lvl="1">
              <a:defRPr/>
            </a:pPr>
            <a:r>
              <a:rPr lang="en-US" altLang="en-US" dirty="0">
                <a:solidFill>
                  <a:srgbClr val="1F4283"/>
                </a:solidFill>
                <a:latin typeface="Arial" panose="020B0604020202020204" pitchFamily="34" charset="0"/>
                <a:cs typeface="Arial" panose="020B0604020202020204" pitchFamily="34" charset="0"/>
              </a:rPr>
              <a:t>Maintenance </a:t>
            </a:r>
          </a:p>
          <a:p>
            <a:pPr lvl="1">
              <a:defRPr/>
            </a:pPr>
            <a:r>
              <a:rPr lang="en-US" altLang="en-US" dirty="0">
                <a:solidFill>
                  <a:srgbClr val="1F4283"/>
                </a:solidFill>
                <a:latin typeface="Arial" panose="020B0604020202020204" pitchFamily="34" charset="0"/>
                <a:cs typeface="Arial" panose="020B0604020202020204" pitchFamily="34" charset="0"/>
              </a:rPr>
              <a:t>Traffic Operations</a:t>
            </a:r>
          </a:p>
          <a:p>
            <a:pPr>
              <a:defRPr/>
            </a:pPr>
            <a:endParaRPr lang="en-US" altLang="en-US" dirty="0">
              <a:solidFill>
                <a:srgbClr val="1F4283"/>
              </a:solidFill>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Tree>
    <p:extLst>
      <p:ext uri="{BB962C8B-B14F-4D97-AF65-F5344CB8AC3E}">
        <p14:creationId xmlns:p14="http://schemas.microsoft.com/office/powerpoint/2010/main" val="368188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458200" cy="5213568"/>
          </a:xfrm>
        </p:spPr>
        <p:txBody>
          <a:bodyPr/>
          <a:lstStyle/>
          <a:p>
            <a:pPr>
              <a:defRPr/>
            </a:pPr>
            <a:r>
              <a:rPr lang="en-US" altLang="en-US" dirty="0">
                <a:solidFill>
                  <a:srgbClr val="1F4283"/>
                </a:solidFill>
                <a:latin typeface="Arial" panose="020B0604020202020204" pitchFamily="34" charset="0"/>
                <a:cs typeface="Arial" panose="020B0604020202020204" pitchFamily="34" charset="0"/>
              </a:rPr>
              <a:t>The Office of Maintenance’s budget program depends on the accuracy of the RCI data. </a:t>
            </a:r>
          </a:p>
          <a:p>
            <a:pPr>
              <a:defRPr/>
            </a:pPr>
            <a:r>
              <a:rPr lang="en-US" altLang="en-US" dirty="0">
                <a:solidFill>
                  <a:srgbClr val="1F4283"/>
                </a:solidFill>
                <a:latin typeface="Arial" panose="020B0604020202020204" pitchFamily="34" charset="0"/>
                <a:cs typeface="Arial" panose="020B0604020202020204" pitchFamily="34" charset="0"/>
              </a:rPr>
              <a:t>Maintenance is responsible for inputting data into RCI.</a:t>
            </a:r>
          </a:p>
          <a:p>
            <a:pPr lvl="1">
              <a:defRPr/>
            </a:pPr>
            <a:r>
              <a:rPr lang="en-US" altLang="en-US" dirty="0">
                <a:solidFill>
                  <a:srgbClr val="1F4283"/>
                </a:solidFill>
                <a:latin typeface="Arial" panose="020B0604020202020204" pitchFamily="34" charset="0"/>
                <a:cs typeface="Arial" panose="020B0604020202020204" pitchFamily="34" charset="0"/>
              </a:rPr>
              <a:t>The </a:t>
            </a:r>
            <a:r>
              <a:rPr lang="en-US" altLang="en-US" dirty="0" smtClean="0">
                <a:solidFill>
                  <a:srgbClr val="1F4283"/>
                </a:solidFill>
                <a:latin typeface="Arial" panose="020B0604020202020204" pitchFamily="34" charset="0"/>
                <a:cs typeface="Arial" panose="020B0604020202020204" pitchFamily="34" charset="0"/>
              </a:rPr>
              <a:t>district/area </a:t>
            </a:r>
            <a:r>
              <a:rPr lang="en-US" altLang="en-US" dirty="0">
                <a:solidFill>
                  <a:srgbClr val="1F4283"/>
                </a:solidFill>
                <a:latin typeface="Arial" panose="020B0604020202020204" pitchFamily="34" charset="0"/>
                <a:cs typeface="Arial" panose="020B0604020202020204" pitchFamily="34" charset="0"/>
              </a:rPr>
              <a:t>maintenance offices input features and characteristics.</a:t>
            </a:r>
          </a:p>
          <a:p>
            <a:pPr lvl="2">
              <a:defRPr/>
            </a:pPr>
            <a:r>
              <a:rPr lang="en-US" altLang="en-US" dirty="0">
                <a:solidFill>
                  <a:srgbClr val="1F4283"/>
                </a:solidFill>
                <a:latin typeface="Arial" panose="020B0604020202020204" pitchFamily="34" charset="0"/>
                <a:cs typeface="Arial" panose="020B0604020202020204" pitchFamily="34" charset="0"/>
              </a:rPr>
              <a:t>29 Features (description of the characteristic group)</a:t>
            </a:r>
          </a:p>
          <a:p>
            <a:pPr lvl="2">
              <a:defRPr/>
            </a:pPr>
            <a:r>
              <a:rPr lang="en-US" altLang="en-US" dirty="0">
                <a:solidFill>
                  <a:srgbClr val="1F4283"/>
                </a:solidFill>
                <a:latin typeface="Arial" panose="020B0604020202020204" pitchFamily="34" charset="0"/>
                <a:cs typeface="Arial" panose="020B0604020202020204" pitchFamily="34" charset="0"/>
              </a:rPr>
              <a:t>118 Characteristics</a:t>
            </a:r>
          </a:p>
          <a:p>
            <a:pPr>
              <a:defRPr/>
            </a:pPr>
            <a:endParaRPr lang="en-US" altLang="en-US" dirty="0">
              <a:solidFill>
                <a:srgbClr val="1F4283"/>
              </a:solidFill>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Tree>
    <p:extLst>
      <p:ext uri="{BB962C8B-B14F-4D97-AF65-F5344CB8AC3E}">
        <p14:creationId xmlns:p14="http://schemas.microsoft.com/office/powerpoint/2010/main" val="219883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05840" y="851983"/>
            <a:ext cx="7105867" cy="551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574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213568"/>
          </a:xfrm>
        </p:spPr>
        <p:txBody>
          <a:bodyPr/>
          <a:lstStyle/>
          <a:p>
            <a:pPr>
              <a:defRPr/>
            </a:pPr>
            <a:r>
              <a:rPr lang="en-US" altLang="en-US" dirty="0">
                <a:solidFill>
                  <a:srgbClr val="1F4283"/>
                </a:solidFill>
                <a:latin typeface="Arial" panose="020B0604020202020204" pitchFamily="34" charset="0"/>
                <a:cs typeface="Arial" panose="020B0604020202020204" pitchFamily="34" charset="0"/>
              </a:rPr>
              <a:t>An example of a feature is:</a:t>
            </a:r>
          </a:p>
          <a:p>
            <a:pPr lvl="1">
              <a:defRPr/>
            </a:pPr>
            <a:r>
              <a:rPr lang="en-US" altLang="en-US" dirty="0">
                <a:solidFill>
                  <a:srgbClr val="1F4283"/>
                </a:solidFill>
                <a:latin typeface="Arial" panose="020B0604020202020204" pitchFamily="34" charset="0"/>
                <a:cs typeface="Arial" panose="020B0604020202020204" pitchFamily="34" charset="0"/>
              </a:rPr>
              <a:t>271 – Guardrail</a:t>
            </a:r>
          </a:p>
          <a:p>
            <a:pPr>
              <a:defRPr/>
            </a:pPr>
            <a:r>
              <a:rPr lang="en-US" altLang="en-US" dirty="0">
                <a:solidFill>
                  <a:srgbClr val="1F4283"/>
                </a:solidFill>
                <a:latin typeface="Arial" panose="020B0604020202020204" pitchFamily="34" charset="0"/>
                <a:cs typeface="Arial" panose="020B0604020202020204" pitchFamily="34" charset="0"/>
              </a:rPr>
              <a:t>The characteristics for the guardrail feature are:</a:t>
            </a:r>
          </a:p>
          <a:p>
            <a:pPr lvl="1">
              <a:defRPr/>
            </a:pPr>
            <a:r>
              <a:rPr lang="en-US" altLang="en-US" dirty="0">
                <a:solidFill>
                  <a:srgbClr val="1F4283"/>
                </a:solidFill>
                <a:latin typeface="Arial" panose="020B0604020202020204" pitchFamily="34" charset="0"/>
                <a:cs typeface="Arial" panose="020B0604020202020204" pitchFamily="34" charset="0"/>
              </a:rPr>
              <a:t>Barrier Wall</a:t>
            </a:r>
          </a:p>
          <a:p>
            <a:pPr lvl="1">
              <a:defRPr/>
            </a:pPr>
            <a:r>
              <a:rPr lang="en-US" altLang="en-US" dirty="0">
                <a:solidFill>
                  <a:srgbClr val="1F4283"/>
                </a:solidFill>
                <a:latin typeface="Arial" panose="020B0604020202020204" pitchFamily="34" charset="0"/>
                <a:cs typeface="Arial" panose="020B0604020202020204" pitchFamily="34" charset="0"/>
              </a:rPr>
              <a:t>Double Face Guardrail</a:t>
            </a:r>
          </a:p>
          <a:p>
            <a:pPr lvl="1">
              <a:defRPr/>
            </a:pPr>
            <a:r>
              <a:rPr lang="en-US" altLang="en-US" dirty="0">
                <a:solidFill>
                  <a:srgbClr val="1F4283"/>
                </a:solidFill>
                <a:latin typeface="Arial" panose="020B0604020202020204" pitchFamily="34" charset="0"/>
                <a:cs typeface="Arial" panose="020B0604020202020204" pitchFamily="34" charset="0"/>
              </a:rPr>
              <a:t>Miscellaneous Guardrail</a:t>
            </a:r>
          </a:p>
          <a:p>
            <a:pPr lvl="1">
              <a:defRPr/>
            </a:pPr>
            <a:r>
              <a:rPr lang="en-US" altLang="en-US" dirty="0">
                <a:solidFill>
                  <a:srgbClr val="1F4283"/>
                </a:solidFill>
                <a:latin typeface="Arial" panose="020B0604020202020204" pitchFamily="34" charset="0"/>
                <a:cs typeface="Arial" panose="020B0604020202020204" pitchFamily="34" charset="0"/>
              </a:rPr>
              <a:t>Standard Guardrail </a:t>
            </a: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Tree>
    <p:extLst>
      <p:ext uri="{BB962C8B-B14F-4D97-AF65-F5344CB8AC3E}">
        <p14:creationId xmlns:p14="http://schemas.microsoft.com/office/powerpoint/2010/main" val="194984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par>
                          <p:cTn id="23" fill="hold">
                            <p:stCondLst>
                              <p:cond delay="500"/>
                            </p:stCondLst>
                            <p:childTnLst>
                              <p:par>
                                <p:cTn id="24" presetID="16" presetClass="entr" presetSubtype="21" fill="hold" grpId="0" nodeType="afterEffect">
                                  <p:stCondLst>
                                    <p:cond delay="100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arn(inVertical)">
                                      <p:cBhvr>
                                        <p:cTn id="26" dur="500"/>
                                        <p:tgtEl>
                                          <p:spTgt spid="3">
                                            <p:txEl>
                                              <p:pRg st="4" end="4"/>
                                            </p:txEl>
                                          </p:spTgt>
                                        </p:tgtEl>
                                      </p:cBhvr>
                                    </p:animEffect>
                                  </p:childTnLst>
                                </p:cTn>
                              </p:par>
                            </p:childTnLst>
                          </p:cTn>
                        </p:par>
                        <p:par>
                          <p:cTn id="27" fill="hold">
                            <p:stCondLst>
                              <p:cond delay="2000"/>
                            </p:stCondLst>
                            <p:childTnLst>
                              <p:par>
                                <p:cTn id="28" presetID="16" presetClass="entr" presetSubtype="21" fill="hold" grpId="0" nodeType="afterEffect">
                                  <p:stCondLst>
                                    <p:cond delay="100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par>
                          <p:cTn id="31" fill="hold">
                            <p:stCondLst>
                              <p:cond delay="3500"/>
                            </p:stCondLst>
                            <p:childTnLst>
                              <p:par>
                                <p:cTn id="32" presetID="16" presetClass="entr" presetSubtype="21" fill="hold" grpId="0" nodeType="afterEffect">
                                  <p:stCondLst>
                                    <p:cond delay="100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2" name="Picture 1"/>
          <p:cNvPicPr>
            <a:picLocks noChangeAspect="1"/>
          </p:cNvPicPr>
          <p:nvPr/>
        </p:nvPicPr>
        <p:blipFill>
          <a:blip r:embed="rId3"/>
          <a:stretch>
            <a:fillRect/>
          </a:stretch>
        </p:blipFill>
        <p:spPr>
          <a:xfrm>
            <a:off x="1957714" y="859719"/>
            <a:ext cx="5228571" cy="5507376"/>
          </a:xfrm>
          <a:prstGeom prst="rect">
            <a:avLst/>
          </a:prstGeom>
        </p:spPr>
      </p:pic>
    </p:spTree>
    <p:extLst>
      <p:ext uri="{BB962C8B-B14F-4D97-AF65-F5344CB8AC3E}">
        <p14:creationId xmlns:p14="http://schemas.microsoft.com/office/powerpoint/2010/main" val="271716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pic>
        <p:nvPicPr>
          <p:cNvPr id="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38189" y="881054"/>
            <a:ext cx="7061585" cy="548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422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57200" y="177225"/>
            <a:ext cx="8305800" cy="584775"/>
          </a:xfrm>
          <a:prstGeom prst="rect">
            <a:avLst/>
          </a:prstGeom>
          <a:noFill/>
          <a:effectLst/>
        </p:spPr>
        <p:txBody>
          <a:bodyPr wrap="square" rtlCol="0">
            <a:spAutoFit/>
          </a:bodyPr>
          <a:lstStyle/>
          <a:p>
            <a:r>
              <a:rPr lang="en-US" altLang="en-US" sz="3200" b="1" dirty="0" smtClean="0">
                <a:solidFill>
                  <a:srgbClr val="1F4283"/>
                </a:solidFill>
                <a:latin typeface="Arial" panose="020B0604020202020204" pitchFamily="34" charset="0"/>
                <a:cs typeface="Arial" panose="020B0604020202020204" pitchFamily="34" charset="0"/>
              </a:rPr>
              <a:t>RCI</a:t>
            </a:r>
            <a:endParaRPr lang="en-US" sz="3200" b="1" dirty="0">
              <a:solidFill>
                <a:srgbClr val="1F4283"/>
              </a:solidFill>
              <a:latin typeface="Arial" panose="020B0604020202020204" pitchFamily="34" charset="0"/>
              <a:cs typeface="Arial" panose="020B0604020202020204" pitchFamily="34" charset="0"/>
            </a:endParaRPr>
          </a:p>
        </p:txBody>
      </p:sp>
      <p:sp>
        <p:nvSpPr>
          <p:cNvPr id="29" name="Rectangle 28"/>
          <p:cNvSpPr/>
          <p:nvPr/>
        </p:nvSpPr>
        <p:spPr>
          <a:xfrm>
            <a:off x="0" y="762000"/>
            <a:ext cx="9144000" cy="4571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5213568"/>
          </a:xfrm>
        </p:spPr>
        <p:txBody>
          <a:bodyPr/>
          <a:lstStyle/>
          <a:p>
            <a:pPr>
              <a:defRPr/>
            </a:pPr>
            <a:r>
              <a:rPr lang="en-US" altLang="en-US" dirty="0">
                <a:solidFill>
                  <a:srgbClr val="1F4283"/>
                </a:solidFill>
                <a:latin typeface="Arial" panose="020B0604020202020204" pitchFamily="34" charset="0"/>
                <a:cs typeface="Arial" panose="020B0604020202020204" pitchFamily="34" charset="0"/>
              </a:rPr>
              <a:t>The Planning Office sets up a roadway number and the status of the road for all new roads constructed. When the status is changed to “active” then the budget program will retrieve the information for calculating the maintenance budget needs.</a:t>
            </a:r>
          </a:p>
          <a:p>
            <a:pPr>
              <a:defRPr/>
            </a:pPr>
            <a:endParaRPr lang="en-US" altLang="en-US" dirty="0">
              <a:solidFill>
                <a:srgbClr val="1F4283"/>
              </a:solidFill>
              <a:latin typeface="Arial" panose="020B0604020202020204" pitchFamily="34" charset="0"/>
              <a:cs typeface="Arial" panose="020B0604020202020204" pitchFamily="34" charset="0"/>
            </a:endParaRPr>
          </a:p>
        </p:txBody>
      </p:sp>
      <p:sp>
        <p:nvSpPr>
          <p:cNvPr id="7" name="Rectangle 6"/>
          <p:cNvSpPr/>
          <p:nvPr/>
        </p:nvSpPr>
        <p:spPr>
          <a:xfrm>
            <a:off x="-3018" y="6400800"/>
            <a:ext cx="9144000" cy="457199"/>
          </a:xfrm>
          <a:prstGeom prst="rect">
            <a:avLst/>
          </a:prstGeom>
          <a:solidFill>
            <a:srgbClr val="1F428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sp>
        <p:nvSpPr>
          <p:cNvPr id="9" name="TextBox 8"/>
          <p:cNvSpPr txBox="1"/>
          <p:nvPr/>
        </p:nvSpPr>
        <p:spPr>
          <a:xfrm>
            <a:off x="1463040" y="6504801"/>
            <a:ext cx="7299960" cy="307777"/>
          </a:xfrm>
          <a:prstGeom prst="rect">
            <a:avLst/>
          </a:prstGeom>
          <a:noFill/>
          <a:ln>
            <a:noFill/>
          </a:ln>
          <a:effectLst/>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Florida Department of Transportation</a:t>
            </a:r>
          </a:p>
        </p:txBody>
      </p:sp>
      <p:pic>
        <p:nvPicPr>
          <p:cNvPr id="10" name="Content Placeholder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 y="6426199"/>
            <a:ext cx="914400" cy="406400"/>
          </a:xfrm>
          <a:prstGeom prst="rect">
            <a:avLst/>
          </a:prstGeom>
        </p:spPr>
      </p:pic>
    </p:spTree>
    <p:extLst>
      <p:ext uri="{BB962C8B-B14F-4D97-AF65-F5344CB8AC3E}">
        <p14:creationId xmlns:p14="http://schemas.microsoft.com/office/powerpoint/2010/main" val="386017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2025999C2056D42A4AB09CC4AD07BBC" ma:contentTypeVersion="0" ma:contentTypeDescription="Create a new document." ma:contentTypeScope="" ma:versionID="3a94f470f4823fdd677b562aa8f2ea0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661391-B2DE-4B91-950E-811BC4E92986}">
  <ds:schemaRefs>
    <ds:schemaRef ds:uri="http://schemas.microsoft.com/office/2006/documentManagement/types"/>
    <ds:schemaRef ds:uri="http://purl.org/dc/terms/"/>
    <ds:schemaRef ds:uri="http://schemas.microsoft.com/office/infopath/2007/PartnerControls"/>
    <ds:schemaRef ds:uri="http://schemas.microsoft.com/office/2006/metadata/properties"/>
    <ds:schemaRef ds:uri="http://www.w3.org/XML/1998/namespace"/>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E7466FF-3182-41A3-875C-243493360F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6E77DBF-0183-45D2-A685-5D1A40D99B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431</TotalTime>
  <Words>387</Words>
  <Application>Microsoft Office PowerPoint</Application>
  <PresentationFormat>On-screen Show (4:3)</PresentationFormat>
  <Paragraphs>58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Roadway Characteristics Inventory (RCI)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FDOT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2</dc:title>
  <dc:creator>rt826cm</dc:creator>
  <cp:lastModifiedBy>Hutchison, Kirk</cp:lastModifiedBy>
  <cp:revision>71</cp:revision>
  <dcterms:created xsi:type="dcterms:W3CDTF">2013-02-15T23:23:43Z</dcterms:created>
  <dcterms:modified xsi:type="dcterms:W3CDTF">2016-04-28T14:30:01Z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0x01010062025999C2056D42A4AB09CC4AD07BBC</vt:lpwstr>
  </property>
</Properties>
</file>