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79" r:id="rId38"/>
    <p:sldId id="297" r:id="rId39"/>
    <p:sldId id="298" r:id="rId40"/>
    <p:sldId id="299" r:id="rId41"/>
    <p:sldId id="25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283"/>
    <a:srgbClr val="1F4284"/>
    <a:srgbClr val="D7181F"/>
    <a:srgbClr val="0054A8"/>
    <a:srgbClr val="1B146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3" autoAdjust="0"/>
  </p:normalViewPr>
  <p:slideViewPr>
    <p:cSldViewPr>
      <p:cViewPr varScale="1">
        <p:scale>
          <a:sx n="111" d="100"/>
          <a:sy n="111" d="100"/>
        </p:scale>
        <p:origin x="450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9AFF6-94FB-4D73-A5B8-8CEBF2544A87}" type="datetimeFigureOut">
              <a:rPr lang="en-US" smtClean="0"/>
              <a:pPr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BE26-424E-4201-A0A6-D8E3FEBF9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" y="2425591"/>
            <a:ext cx="8305800" cy="1843047"/>
          </a:xfrm>
        </p:spPr>
        <p:txBody>
          <a:bodyPr>
            <a:noAutofit/>
          </a:bodyPr>
          <a:lstStyle/>
          <a:p>
            <a:r>
              <a:rPr lang="en-US" altLang="en-US" sz="4800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Maintenance Management </a:t>
            </a:r>
            <a:r>
              <a:rPr lang="en-US" altLang="en-US" sz="4800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 (MMS)</a:t>
            </a:r>
            <a:endParaRPr lang="en-US" sz="4800" b="1" dirty="0">
              <a:solidFill>
                <a:srgbClr val="1F428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281225"/>
            <a:ext cx="5791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528935"/>
            <a:ext cx="5791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19100" y="4649638"/>
            <a:ext cx="8305800" cy="762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1F4283"/>
                </a:solidFill>
                <a:latin typeface="Arial" pitchFamily="34" charset="0"/>
                <a:ea typeface="+mj-ea"/>
                <a:cs typeface="Arial" pitchFamily="34" charset="0"/>
              </a:rPr>
              <a:t>Kirk Hutchison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srgbClr val="1F4283"/>
                </a:solidFill>
                <a:latin typeface="Arial" pitchFamily="34" charset="0"/>
                <a:ea typeface="+mj-ea"/>
                <a:cs typeface="Arial" pitchFamily="34" charset="0"/>
              </a:rPr>
              <a:t>Office of Maintenance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1F4283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number could be for a specific job or an area wide project.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specific job would be a guardrail hit that we would get reimbursed by the insurance company.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area wide project could be performing sign cleaning in a county.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2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the site number is created, work is assigned to a crew. 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the work is completed for the day, the information is entered back into the MMS database.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4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47" y="1066800"/>
            <a:ext cx="820310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9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a minimum of every two weeks the information is exported to a transfer file and sent to a Mainframe SAS library for storage.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this location the data is sent to other systems.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9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Personnel hours are accumulated and sent to People First for time sheet data. 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usage is entered into a file that is sent to </a:t>
            </a:r>
            <a:r>
              <a:rPr lang="en-US" altLang="en-US" dirty="0" err="1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Dept</a:t>
            </a: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Management Services (DMS) along with other equipment usage not reported to the MMS.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reports can be created from the information that is stored in the mainframe.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3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9696"/>
            <a:ext cx="8229600" cy="49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9696"/>
            <a:ext cx="8229600" cy="49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53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information is collected and paid through the ASSHTOWARE software, formerly known as TRNS*PORT.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software allows the bidding, letting, awarding and management of contract projects.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3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AASHTOWARE/MMS interface is an application created by the Office of Information </a:t>
            </a:r>
            <a:r>
              <a:rPr lang="en-US" altLang="en-US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</a:t>
            </a: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DOT.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</a:t>
            </a:r>
            <a:r>
              <a:rPr lang="en-US" altLang="en-US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week </a:t>
            </a:r>
            <a:r>
              <a:rPr lang="en-US" altLang="en-US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is performed to update the MMS Contract Library with data that has been processed since the last upload.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5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an estimate is approve through AASHTOWARE, the information is then flagged for transferring to the MMS Contract library.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pay item data is sent to the interface where MMS Activity and units are entered.</a:t>
            </a:r>
          </a:p>
          <a:p>
            <a:pPr>
              <a:buClr>
                <a:srgbClr val="FF0000"/>
              </a:buClr>
            </a:pPr>
            <a:endParaRPr lang="en-US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7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521335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is a database of production, personnel, equipment and materials used in maintaining our roads and right of way.</a:t>
            </a:r>
          </a:p>
          <a:p>
            <a:pPr eaLnBrk="1" hangingPunct="1">
              <a:defRPr/>
            </a:pPr>
            <a:r>
              <a:rPr lang="en-US" altLang="en-US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crew is created from personnel and equipment to perform specific duties.</a:t>
            </a:r>
          </a:p>
        </p:txBody>
      </p:sp>
    </p:spTree>
    <p:extLst>
      <p:ext uri="{BB962C8B-B14F-4D97-AF65-F5344CB8AC3E}">
        <p14:creationId xmlns:p14="http://schemas.microsoft.com/office/powerpoint/2010/main" val="146958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14" y="1159189"/>
            <a:ext cx="7428571" cy="502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052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69218"/>
            <a:ext cx="8229600" cy="280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55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333" y="1278237"/>
            <a:ext cx="4333333" cy="47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462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11" name="Pictur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62" y="1435380"/>
            <a:ext cx="7590476" cy="44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20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524" y="1663951"/>
            <a:ext cx="5980952" cy="40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2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6" descr="C:\Users\mt954dj\AppData\Local\Temp\SNAGHTML8ce05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3" y="1144903"/>
            <a:ext cx="7085714" cy="50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3099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72" y="1066800"/>
            <a:ext cx="6385856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72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Maintenance is different since the contractor receives a set amount each month no matter what work is done.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contractor reports the number of units that were completed for each Maintenance Activity with no cost associated.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5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3" descr="image001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3" y="1525856"/>
            <a:ext cx="7533333" cy="429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7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 descr="image00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3" y="1144903"/>
            <a:ext cx="7085714" cy="50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60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862" y="1066800"/>
            <a:ext cx="610427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892" y="1066800"/>
            <a:ext cx="6408215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81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3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43" y="1144903"/>
            <a:ext cx="7085714" cy="505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03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74" y="1066800"/>
            <a:ext cx="643805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2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Contracts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99696"/>
            <a:ext cx="8229600" cy="494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29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all the information is collected we can run production and cost reports for both In-House and Contract data.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reports give us a cost per unit to perform work by either in-house crews or contract crews.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end of the fiscal year, unit cost reports are generated to assist in the creation of the unit cost for future years.</a:t>
            </a:r>
          </a:p>
          <a:p>
            <a:pPr>
              <a:buClr>
                <a:srgbClr val="FF0000"/>
              </a:buClr>
            </a:pPr>
            <a:endParaRPr lang="en-US" dirty="0"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8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In-House Unit Cost Report, by activity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382" y="1708368"/>
            <a:ext cx="7315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18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P-Crew (Department of Corrections Inmate Crews) Unit Cost Report.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419" y="2208700"/>
            <a:ext cx="646112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9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 Unit Cost Report.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57" y="1650378"/>
            <a:ext cx="74358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3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393940" y="3048000"/>
            <a:ext cx="8305800" cy="1676400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FF0000"/>
              </a:buClr>
              <a:buNone/>
            </a:pPr>
            <a:r>
              <a:rPr lang="en-US" sz="8000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Questions???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1F428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5532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09800" y="304800"/>
            <a:ext cx="5791200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552510"/>
            <a:ext cx="5791200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TRANSPORTATION</a:t>
            </a:r>
          </a:p>
        </p:txBody>
      </p:sp>
      <p:sp>
        <p:nvSpPr>
          <p:cNvPr id="32" name="Rectangle 31"/>
          <p:cNvSpPr/>
          <p:nvPr/>
        </p:nvSpPr>
        <p:spPr>
          <a:xfrm>
            <a:off x="0" y="1143000"/>
            <a:ext cx="9144000" cy="14102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828800" cy="9144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1325881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1066800"/>
            <a:ext cx="9144000" cy="45719"/>
          </a:xfrm>
          <a:prstGeom prst="rect">
            <a:avLst/>
          </a:prstGeom>
          <a:solidFill>
            <a:srgbClr val="0054A8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95" y="1935380"/>
            <a:ext cx="7723809" cy="3476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51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9" y="1463951"/>
            <a:ext cx="7704762" cy="44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6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127 Maintenance Activities.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 Routine Maintenance Activities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Bridge Routine Maintenance Activities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Other Maintenance Functions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Emergency Maintenance Functions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Overhead Functions for Maintenance Employees</a:t>
            </a: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884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13568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Site Numbers are created for specific work to be completed by the maintenance force.</a:t>
            </a:r>
          </a:p>
          <a:p>
            <a:pPr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site number is composed of an activity number with a 4 digit sequential number.</a:t>
            </a:r>
          </a:p>
          <a:p>
            <a:pPr lvl="1">
              <a:defRPr/>
            </a:pPr>
            <a:r>
              <a:rPr lang="en-US" altLang="en-US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I.E. The first site number for Asphalt Repair would be 4110001.</a:t>
            </a:r>
          </a:p>
          <a:p>
            <a:pPr>
              <a:buClr>
                <a:srgbClr val="FF0000"/>
              </a:buClr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en-US" sz="3200" b="1" dirty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MMS In-House</a:t>
            </a:r>
            <a:endParaRPr lang="en-US" sz="3200" b="1" dirty="0">
              <a:solidFill>
                <a:srgbClr val="1F428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789" y="1066800"/>
            <a:ext cx="6104422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50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457200" y="177225"/>
            <a:ext cx="830580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1F42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Title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762000"/>
            <a:ext cx="9144000" cy="4571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3018" y="6400800"/>
            <a:ext cx="9144000" cy="457199"/>
          </a:xfrm>
          <a:prstGeom prst="rect">
            <a:avLst/>
          </a:prstGeom>
          <a:solidFill>
            <a:srgbClr val="1F428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63040" y="6504801"/>
            <a:ext cx="729996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Florida Department of Transportation</a:t>
            </a:r>
          </a:p>
        </p:txBody>
      </p:sp>
      <p:pic>
        <p:nvPicPr>
          <p:cNvPr id="10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6426199"/>
            <a:ext cx="914400" cy="406400"/>
          </a:xfrm>
          <a:prstGeom prst="rect">
            <a:avLst/>
          </a:prstGeom>
        </p:spPr>
      </p:pic>
      <p:pic>
        <p:nvPicPr>
          <p:cNvPr id="8" name="Picture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55" y="1066800"/>
            <a:ext cx="7054289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20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025999C2056D42A4AB09CC4AD07BBC" ma:contentTypeVersion="0" ma:contentTypeDescription="Create a new document." ma:contentTypeScope="" ma:versionID="3a94f470f4823fdd677b562aa8f2ea0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6E77DBF-0183-45D2-A685-5D1A40D99B2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7466FF-3182-41A3-875C-243493360F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1661391-B2DE-4B91-950E-811BC4E92986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751</Words>
  <Application>Microsoft Office PowerPoint</Application>
  <PresentationFormat>On-screen Show (4:3)</PresentationFormat>
  <Paragraphs>115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1" baseType="lpstr">
      <vt:lpstr>Arial</vt:lpstr>
      <vt:lpstr>Calibri</vt:lpstr>
      <vt:lpstr>Office Theme</vt:lpstr>
      <vt:lpstr>Maintenance Management System (MMS)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FDOT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2</dc:title>
  <dc:creator>rt826cm</dc:creator>
  <cp:lastModifiedBy>Hutchison, Kirk</cp:lastModifiedBy>
  <cp:revision>70</cp:revision>
  <dcterms:created xsi:type="dcterms:W3CDTF">2013-02-15T23:23:43Z</dcterms:created>
  <dcterms:modified xsi:type="dcterms:W3CDTF">2016-04-28T14:12:51Z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0x01010062025999C2056D42A4AB09CC4AD07BBC</vt:lpwstr>
  </property>
</Properties>
</file>