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3"/>
  </p:sldMasterIdLst>
  <p:notesMasterIdLst>
    <p:notesMasterId r:id="rId11"/>
  </p:notesMasterIdLst>
  <p:handoutMasterIdLst>
    <p:handoutMasterId r:id="rId12"/>
  </p:handoutMasterIdLst>
  <p:sldIdLst>
    <p:sldId id="506" r:id="rId4"/>
    <p:sldId id="491" r:id="rId5"/>
    <p:sldId id="507" r:id="rId6"/>
    <p:sldId id="512" r:id="rId7"/>
    <p:sldId id="513" r:id="rId8"/>
    <p:sldId id="514" r:id="rId9"/>
    <p:sldId id="505" r:id="rId10"/>
  </p:sldIdLst>
  <p:sldSz cx="9144000" cy="6858000" type="screen4x3"/>
  <p:notesSz cx="7010400" cy="9296400"/>
  <p:custDataLst>
    <p:tags r:id="rId13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84">
          <p15:clr>
            <a:srgbClr val="A4A3A4"/>
          </p15:clr>
        </p15:guide>
        <p15:guide id="2" orient="horz" pos="74">
          <p15:clr>
            <a:srgbClr val="A4A3A4"/>
          </p15:clr>
        </p15:guide>
        <p15:guide id="3" pos="2880">
          <p15:clr>
            <a:srgbClr val="A4A3A4"/>
          </p15:clr>
        </p15:guide>
        <p15:guide id="4" pos="18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4">
          <p15:clr>
            <a:srgbClr val="A4A3A4"/>
          </p15:clr>
        </p15:guide>
        <p15:guide id="2" orient="horz" pos="2928">
          <p15:clr>
            <a:srgbClr val="A4A3A4"/>
          </p15:clr>
        </p15:guide>
        <p15:guide id="3" pos="2200">
          <p15:clr>
            <a:srgbClr val="A4A3A4"/>
          </p15:clr>
        </p15:guide>
        <p15:guide id="4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D7181F"/>
    <a:srgbClr val="1F4284"/>
    <a:srgbClr val="FF0000"/>
    <a:srgbClr val="FF9999"/>
    <a:srgbClr val="E2DCD0"/>
    <a:srgbClr val="F3E5CD"/>
    <a:srgbClr val="FEE6C2"/>
    <a:srgbClr val="F1E5D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369" autoAdjust="0"/>
    <p:restoredTop sz="65593" autoAdjust="0"/>
  </p:normalViewPr>
  <p:slideViewPr>
    <p:cSldViewPr snapToGrid="0" snapToObjects="1">
      <p:cViewPr varScale="1">
        <p:scale>
          <a:sx n="80" d="100"/>
          <a:sy n="80" d="100"/>
        </p:scale>
        <p:origin x="2184" y="78"/>
      </p:cViewPr>
      <p:guideLst>
        <p:guide orient="horz" pos="2184"/>
        <p:guide orient="horz" pos="74"/>
        <p:guide pos="2880"/>
        <p:guide pos="18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69" d="100"/>
          <a:sy n="69" d="100"/>
        </p:scale>
        <p:origin x="-3067" y="-86"/>
      </p:cViewPr>
      <p:guideLst>
        <p:guide orient="horz" pos="2924"/>
        <p:guide orient="horz" pos="2928"/>
        <p:guide pos="2200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ags" Target="tags/tag1.xml"/><Relationship Id="rId3" Type="http://schemas.openxmlformats.org/officeDocument/2006/relationships/slideMaster" Target="slideMasters/slideMaster1.xml"/><Relationship Id="rId7" Type="http://schemas.openxmlformats.org/officeDocument/2006/relationships/slide" Target="slides/slide4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viewProps" Target="view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33C839E0-B458-4F80-8682-A449AFF01788}" type="datetimeFigureOut">
              <a:rPr lang="en-US"/>
              <a:pPr>
                <a:defRPr/>
              </a:pPr>
              <a:t>5/2/2016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wrap="square" lIns="91431" tIns="45715" rIns="91431" bIns="45715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9761B3F6-3426-456D-9FC7-0FE52DA08611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6266619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2200512-4947-46AA-9939-5360BA923758}" type="datetimeFigureOut">
              <a:rPr lang="en-US"/>
              <a:pPr>
                <a:defRPr/>
              </a:pPr>
              <a:t>5/2/2016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1" tIns="45715" rIns="91431" bIns="45715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31" tIns="45715" rIns="91431" bIns="45715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wrap="square" lIns="91431" tIns="45715" rIns="91431" bIns="45715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CF96E823-F98B-4855-8A08-D78842008B0B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847472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 smtClean="0"/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FFA58B12-E13E-4DE4-A057-274F641964A3}" type="slidenum">
              <a:rPr lang="en-US" altLang="en-US" smtClean="0">
                <a:latin typeface="Calibri" panose="020F0502020204030204" pitchFamily="34" charset="0"/>
              </a:rPr>
              <a:pPr/>
              <a:t>1</a:t>
            </a:fld>
            <a:endParaRPr lang="en-US" altLang="en-US" dirty="0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54681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 smtClean="0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2290880B-C5A7-4D1B-AA41-B5262F086324}" type="slidenum">
              <a:rPr lang="en-US" altLang="en-US" smtClean="0">
                <a:latin typeface="Calibri" panose="020F0502020204030204" pitchFamily="34" charset="0"/>
              </a:rPr>
              <a:pPr/>
              <a:t>2</a:t>
            </a:fld>
            <a:endParaRPr lang="en-US" altLang="en-US" dirty="0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14292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 smtClean="0"/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EE3923E9-E52A-4560-AE00-B18DD5C2BEDB}" type="slidenum">
              <a:rPr lang="en-US" altLang="en-US" smtClean="0">
                <a:latin typeface="Calibri" panose="020F0502020204030204" pitchFamily="34" charset="0"/>
              </a:rPr>
              <a:pPr/>
              <a:t>3</a:t>
            </a:fld>
            <a:endParaRPr lang="en-US" altLang="en-US" dirty="0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12681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 smtClean="0"/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EE3923E9-E52A-4560-AE00-B18DD5C2BEDB}" type="slidenum">
              <a:rPr lang="en-US" altLang="en-US" smtClean="0">
                <a:latin typeface="Calibri" panose="020F0502020204030204" pitchFamily="34" charset="0"/>
              </a:rPr>
              <a:pPr/>
              <a:t>4</a:t>
            </a:fld>
            <a:endParaRPr lang="en-US" altLang="en-US" dirty="0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79327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 smtClean="0"/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EE3923E9-E52A-4560-AE00-B18DD5C2BEDB}" type="slidenum">
              <a:rPr lang="en-US" altLang="en-US" smtClean="0">
                <a:latin typeface="Calibri" panose="020F0502020204030204" pitchFamily="34" charset="0"/>
              </a:rPr>
              <a:pPr/>
              <a:t>5</a:t>
            </a:fld>
            <a:endParaRPr lang="en-US" altLang="en-US" dirty="0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520309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 smtClean="0"/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EE3923E9-E52A-4560-AE00-B18DD5C2BEDB}" type="slidenum">
              <a:rPr lang="en-US" altLang="en-US" smtClean="0">
                <a:latin typeface="Calibri" panose="020F0502020204030204" pitchFamily="34" charset="0"/>
              </a:rPr>
              <a:pPr/>
              <a:t>6</a:t>
            </a:fld>
            <a:endParaRPr lang="en-US" altLang="en-US" dirty="0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683487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 smtClean="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1D95303C-1D9C-48FC-B1D2-5F0939AAB212}" type="slidenum">
              <a:rPr lang="en-US" altLang="en-US" smtClean="0">
                <a:latin typeface="Calibri" panose="020F0502020204030204" pitchFamily="34" charset="0"/>
              </a:rPr>
              <a:pPr/>
              <a:t>7</a:t>
            </a:fld>
            <a:endParaRPr lang="en-US" altLang="en-US" dirty="0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61077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1"/>
            <a:ext cx="9144000" cy="1371600"/>
          </a:xfrm>
          <a:prstGeom prst="rect">
            <a:avLst/>
          </a:prstGeom>
          <a:solidFill>
            <a:schemeClr val="bg1">
              <a:lumMod val="85000"/>
            </a:schemeClr>
          </a:solidFill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Rectangle 4"/>
          <p:cNvSpPr/>
          <p:nvPr userDrawn="1"/>
        </p:nvSpPr>
        <p:spPr>
          <a:xfrm>
            <a:off x="0" y="1325882"/>
            <a:ext cx="9144000" cy="45719"/>
          </a:xfrm>
          <a:prstGeom prst="rect">
            <a:avLst/>
          </a:prstGeom>
          <a:solidFill>
            <a:srgbClr val="0054A8"/>
          </a:solidFill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TextBox 5"/>
          <p:cNvSpPr txBox="1">
            <a:spLocks noChangeArrowheads="1"/>
          </p:cNvSpPr>
          <p:nvPr userDrawn="1"/>
        </p:nvSpPr>
        <p:spPr bwMode="auto">
          <a:xfrm>
            <a:off x="2209800" y="228600"/>
            <a:ext cx="57912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en-US" sz="2000" b="1" dirty="0" smtClean="0">
                <a:solidFill>
                  <a:srgbClr val="1F4283"/>
                </a:solidFill>
                <a:latin typeface="Calibri" panose="020F0502020204030204" pitchFamily="34" charset="0"/>
              </a:rPr>
              <a:t>Florida Department of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0" y="6629400"/>
            <a:ext cx="9144000" cy="228600"/>
          </a:xfrm>
          <a:prstGeom prst="rect">
            <a:avLst/>
          </a:prstGeom>
          <a:solidFill>
            <a:srgbClr val="1F428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TextBox 7"/>
          <p:cNvSpPr txBox="1">
            <a:spLocks noChangeArrowheads="1"/>
          </p:cNvSpPr>
          <p:nvPr userDrawn="1"/>
        </p:nvSpPr>
        <p:spPr bwMode="auto">
          <a:xfrm>
            <a:off x="2209800" y="476250"/>
            <a:ext cx="57912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en-US" sz="2800" b="1" dirty="0" smtClean="0">
                <a:solidFill>
                  <a:srgbClr val="1F4283"/>
                </a:solidFill>
                <a:latin typeface="Calibri" panose="020F0502020204030204" pitchFamily="34" charset="0"/>
              </a:rPr>
              <a:t>TRANSPORTATION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1158875"/>
            <a:ext cx="9144000" cy="141288"/>
          </a:xfrm>
          <a:prstGeom prst="rect">
            <a:avLst/>
          </a:prstGeom>
          <a:solidFill>
            <a:srgbClr val="1F428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0" y="6531684"/>
            <a:ext cx="9144000" cy="45719"/>
          </a:xfrm>
          <a:prstGeom prst="rect">
            <a:avLst/>
          </a:prstGeom>
          <a:solidFill>
            <a:srgbClr val="0054A8"/>
          </a:solidFill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11" name="Picture 2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650" y="166688"/>
            <a:ext cx="1860550" cy="930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2" name="Group 17"/>
          <p:cNvGrpSpPr>
            <a:grpSpLocks/>
          </p:cNvGrpSpPr>
          <p:nvPr userDrawn="1"/>
        </p:nvGrpSpPr>
        <p:grpSpPr bwMode="auto">
          <a:xfrm>
            <a:off x="5260975" y="6183313"/>
            <a:ext cx="3883025" cy="674687"/>
            <a:chOff x="5257800" y="6161597"/>
            <a:chExt cx="3883182" cy="674444"/>
          </a:xfrm>
        </p:grpSpPr>
        <p:sp>
          <p:nvSpPr>
            <p:cNvPr id="13" name="Rectangle 26"/>
            <p:cNvSpPr/>
            <p:nvPr userDrawn="1"/>
          </p:nvSpPr>
          <p:spPr>
            <a:xfrm>
              <a:off x="5786459" y="6174292"/>
              <a:ext cx="3354523" cy="661749"/>
            </a:xfrm>
            <a:custGeom>
              <a:avLst/>
              <a:gdLst>
                <a:gd name="connsiteX0" fmla="*/ 0 w 3354045"/>
                <a:gd name="connsiteY0" fmla="*/ 0 h 482611"/>
                <a:gd name="connsiteX1" fmla="*/ 3354045 w 3354045"/>
                <a:gd name="connsiteY1" fmla="*/ 0 h 482611"/>
                <a:gd name="connsiteX2" fmla="*/ 3354045 w 3354045"/>
                <a:gd name="connsiteY2" fmla="*/ 482611 h 482611"/>
                <a:gd name="connsiteX3" fmla="*/ 0 w 3354045"/>
                <a:gd name="connsiteY3" fmla="*/ 482611 h 482611"/>
                <a:gd name="connsiteX4" fmla="*/ 0 w 3354045"/>
                <a:gd name="connsiteY4" fmla="*/ 0 h 482611"/>
                <a:gd name="connsiteX0" fmla="*/ 479581 w 3354045"/>
                <a:gd name="connsiteY0" fmla="*/ 108705 h 482611"/>
                <a:gd name="connsiteX1" fmla="*/ 3354045 w 3354045"/>
                <a:gd name="connsiteY1" fmla="*/ 0 h 482611"/>
                <a:gd name="connsiteX2" fmla="*/ 3354045 w 3354045"/>
                <a:gd name="connsiteY2" fmla="*/ 482611 h 482611"/>
                <a:gd name="connsiteX3" fmla="*/ 0 w 3354045"/>
                <a:gd name="connsiteY3" fmla="*/ 482611 h 482611"/>
                <a:gd name="connsiteX4" fmla="*/ 479581 w 3354045"/>
                <a:gd name="connsiteY4" fmla="*/ 108705 h 482611"/>
                <a:gd name="connsiteX0" fmla="*/ 479581 w 3354045"/>
                <a:gd name="connsiteY0" fmla="*/ 238874 h 612780"/>
                <a:gd name="connsiteX1" fmla="*/ 3354045 w 3354045"/>
                <a:gd name="connsiteY1" fmla="*/ 130169 h 612780"/>
                <a:gd name="connsiteX2" fmla="*/ 3354045 w 3354045"/>
                <a:gd name="connsiteY2" fmla="*/ 612780 h 612780"/>
                <a:gd name="connsiteX3" fmla="*/ 0 w 3354045"/>
                <a:gd name="connsiteY3" fmla="*/ 612780 h 612780"/>
                <a:gd name="connsiteX4" fmla="*/ 479581 w 3354045"/>
                <a:gd name="connsiteY4" fmla="*/ 238874 h 612780"/>
                <a:gd name="connsiteX0" fmla="*/ 479581 w 3354045"/>
                <a:gd name="connsiteY0" fmla="*/ 288572 h 662478"/>
                <a:gd name="connsiteX1" fmla="*/ 3354045 w 3354045"/>
                <a:gd name="connsiteY1" fmla="*/ 179867 h 662478"/>
                <a:gd name="connsiteX2" fmla="*/ 3354045 w 3354045"/>
                <a:gd name="connsiteY2" fmla="*/ 662478 h 662478"/>
                <a:gd name="connsiteX3" fmla="*/ 0 w 3354045"/>
                <a:gd name="connsiteY3" fmla="*/ 662478 h 662478"/>
                <a:gd name="connsiteX4" fmla="*/ 479581 w 3354045"/>
                <a:gd name="connsiteY4" fmla="*/ 288572 h 662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54045" h="662478">
                  <a:moveTo>
                    <a:pt x="479581" y="288572"/>
                  </a:moveTo>
                  <a:cubicBezTo>
                    <a:pt x="2144318" y="-198469"/>
                    <a:pt x="2808329" y="49847"/>
                    <a:pt x="3354045" y="179867"/>
                  </a:cubicBezTo>
                  <a:lnTo>
                    <a:pt x="3354045" y="662478"/>
                  </a:lnTo>
                  <a:lnTo>
                    <a:pt x="0" y="662478"/>
                  </a:lnTo>
                  <a:lnTo>
                    <a:pt x="479581" y="288572"/>
                  </a:lnTo>
                  <a:close/>
                </a:path>
              </a:pathLst>
            </a:custGeom>
            <a:solidFill>
              <a:srgbClr val="1F428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14" name="Freeform 9"/>
            <p:cNvSpPr>
              <a:spLocks/>
            </p:cNvSpPr>
            <p:nvPr userDrawn="1"/>
          </p:nvSpPr>
          <p:spPr bwMode="auto">
            <a:xfrm>
              <a:off x="5257800" y="6161597"/>
              <a:ext cx="3883182" cy="674444"/>
            </a:xfrm>
            <a:custGeom>
              <a:avLst/>
              <a:gdLst>
                <a:gd name="T0" fmla="*/ 2147483646 w 3438"/>
                <a:gd name="T1" fmla="*/ 2147483646 h 501"/>
                <a:gd name="T2" fmla="*/ 2147483646 w 3438"/>
                <a:gd name="T3" fmla="*/ 2147483646 h 501"/>
                <a:gd name="T4" fmla="*/ 2147483646 w 3438"/>
                <a:gd name="T5" fmla="*/ 2147483646 h 501"/>
                <a:gd name="T6" fmla="*/ 2147483646 w 3438"/>
                <a:gd name="T7" fmla="*/ 2147483646 h 501"/>
                <a:gd name="T8" fmla="*/ 2147483646 w 3438"/>
                <a:gd name="T9" fmla="*/ 2147483646 h 501"/>
                <a:gd name="T10" fmla="*/ 2147483646 w 3438"/>
                <a:gd name="T11" fmla="*/ 2147483646 h 501"/>
                <a:gd name="T12" fmla="*/ 2147483646 w 3438"/>
                <a:gd name="T13" fmla="*/ 2147483646 h 501"/>
                <a:gd name="T14" fmla="*/ 2147483646 w 3438"/>
                <a:gd name="T15" fmla="*/ 2147483646 h 501"/>
                <a:gd name="T16" fmla="*/ 2147483646 w 3438"/>
                <a:gd name="T17" fmla="*/ 2147483646 h 501"/>
                <a:gd name="T18" fmla="*/ 2147483646 w 3438"/>
                <a:gd name="T19" fmla="*/ 2147483646 h 501"/>
                <a:gd name="T20" fmla="*/ 2147483646 w 3438"/>
                <a:gd name="T21" fmla="*/ 2147483646 h 501"/>
                <a:gd name="T22" fmla="*/ 2147483646 w 3438"/>
                <a:gd name="T23" fmla="*/ 2147483646 h 501"/>
                <a:gd name="T24" fmla="*/ 2147483646 w 3438"/>
                <a:gd name="T25" fmla="*/ 2147483646 h 501"/>
                <a:gd name="T26" fmla="*/ 2147483646 w 3438"/>
                <a:gd name="T27" fmla="*/ 2147483646 h 501"/>
                <a:gd name="T28" fmla="*/ 2147483646 w 3438"/>
                <a:gd name="T29" fmla="*/ 2147483646 h 501"/>
                <a:gd name="T30" fmla="*/ 2147483646 w 3438"/>
                <a:gd name="T31" fmla="*/ 2147483646 h 501"/>
                <a:gd name="T32" fmla="*/ 2147483646 w 3438"/>
                <a:gd name="T33" fmla="*/ 2147483646 h 501"/>
                <a:gd name="T34" fmla="*/ 2147483646 w 3438"/>
                <a:gd name="T35" fmla="*/ 2147483646 h 501"/>
                <a:gd name="T36" fmla="*/ 2147483646 w 3438"/>
                <a:gd name="T37" fmla="*/ 2147483646 h 501"/>
                <a:gd name="T38" fmla="*/ 2147483646 w 3438"/>
                <a:gd name="T39" fmla="*/ 2147483646 h 501"/>
                <a:gd name="T40" fmla="*/ 2147483646 w 3438"/>
                <a:gd name="T41" fmla="*/ 2147483646 h 501"/>
                <a:gd name="T42" fmla="*/ 2147483646 w 3438"/>
                <a:gd name="T43" fmla="*/ 2147483646 h 501"/>
                <a:gd name="T44" fmla="*/ 2147483646 w 3438"/>
                <a:gd name="T45" fmla="*/ 2147483646 h 501"/>
                <a:gd name="T46" fmla="*/ 2147483646 w 3438"/>
                <a:gd name="T47" fmla="*/ 2147483646 h 501"/>
                <a:gd name="T48" fmla="*/ 2147483646 w 3438"/>
                <a:gd name="T49" fmla="*/ 2147483646 h 501"/>
                <a:gd name="T50" fmla="*/ 2147483646 w 3438"/>
                <a:gd name="T51" fmla="*/ 2147483646 h 501"/>
                <a:gd name="T52" fmla="*/ 2147483646 w 3438"/>
                <a:gd name="T53" fmla="*/ 2147483646 h 501"/>
                <a:gd name="T54" fmla="*/ 2147483646 w 3438"/>
                <a:gd name="T55" fmla="*/ 2147483646 h 501"/>
                <a:gd name="T56" fmla="*/ 2147483646 w 3438"/>
                <a:gd name="T57" fmla="*/ 2147483646 h 501"/>
                <a:gd name="T58" fmla="*/ 2147483646 w 3438"/>
                <a:gd name="T59" fmla="*/ 2147483646 h 501"/>
                <a:gd name="T60" fmla="*/ 2147483646 w 3438"/>
                <a:gd name="T61" fmla="*/ 2147483646 h 501"/>
                <a:gd name="T62" fmla="*/ 2147483646 w 3438"/>
                <a:gd name="T63" fmla="*/ 2147483646 h 501"/>
                <a:gd name="T64" fmla="*/ 2147483646 w 3438"/>
                <a:gd name="T65" fmla="*/ 2147483646 h 501"/>
                <a:gd name="T66" fmla="*/ 2147483646 w 3438"/>
                <a:gd name="T67" fmla="*/ 2147483646 h 501"/>
                <a:gd name="T68" fmla="*/ 2147483646 w 3438"/>
                <a:gd name="T69" fmla="*/ 2147483646 h 501"/>
                <a:gd name="T70" fmla="*/ 2147483646 w 3438"/>
                <a:gd name="T71" fmla="*/ 2147483646 h 501"/>
                <a:gd name="T72" fmla="*/ 2147483646 w 3438"/>
                <a:gd name="T73" fmla="*/ 2147483646 h 501"/>
                <a:gd name="T74" fmla="*/ 2147483646 w 3438"/>
                <a:gd name="T75" fmla="*/ 2147483646 h 501"/>
                <a:gd name="T76" fmla="*/ 2147483646 w 3438"/>
                <a:gd name="T77" fmla="*/ 2147483646 h 501"/>
                <a:gd name="T78" fmla="*/ 2147483646 w 3438"/>
                <a:gd name="T79" fmla="*/ 2147483646 h 501"/>
                <a:gd name="T80" fmla="*/ 2147483646 w 3438"/>
                <a:gd name="T81" fmla="*/ 2147483646 h 501"/>
                <a:gd name="T82" fmla="*/ 2147483646 w 3438"/>
                <a:gd name="T83" fmla="*/ 0 h 501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0" t="0" r="r" b="b"/>
              <a:pathLst>
                <a:path w="3438" h="501">
                  <a:moveTo>
                    <a:pt x="2219" y="0"/>
                  </a:moveTo>
                  <a:lnTo>
                    <a:pt x="2399" y="3"/>
                  </a:lnTo>
                  <a:lnTo>
                    <a:pt x="2576" y="11"/>
                  </a:lnTo>
                  <a:lnTo>
                    <a:pt x="2753" y="24"/>
                  </a:lnTo>
                  <a:lnTo>
                    <a:pt x="2927" y="45"/>
                  </a:lnTo>
                  <a:lnTo>
                    <a:pt x="3100" y="71"/>
                  </a:lnTo>
                  <a:lnTo>
                    <a:pt x="3270" y="103"/>
                  </a:lnTo>
                  <a:lnTo>
                    <a:pt x="3438" y="142"/>
                  </a:lnTo>
                  <a:lnTo>
                    <a:pt x="3293" y="123"/>
                  </a:lnTo>
                  <a:lnTo>
                    <a:pt x="3146" y="113"/>
                  </a:lnTo>
                  <a:lnTo>
                    <a:pt x="2999" y="108"/>
                  </a:lnTo>
                  <a:lnTo>
                    <a:pt x="2850" y="108"/>
                  </a:lnTo>
                  <a:lnTo>
                    <a:pt x="2701" y="114"/>
                  </a:lnTo>
                  <a:lnTo>
                    <a:pt x="2553" y="126"/>
                  </a:lnTo>
                  <a:lnTo>
                    <a:pt x="2406" y="143"/>
                  </a:lnTo>
                  <a:lnTo>
                    <a:pt x="2262" y="165"/>
                  </a:lnTo>
                  <a:lnTo>
                    <a:pt x="2119" y="193"/>
                  </a:lnTo>
                  <a:lnTo>
                    <a:pt x="1979" y="224"/>
                  </a:lnTo>
                  <a:lnTo>
                    <a:pt x="1843" y="261"/>
                  </a:lnTo>
                  <a:lnTo>
                    <a:pt x="1709" y="302"/>
                  </a:lnTo>
                  <a:lnTo>
                    <a:pt x="1581" y="346"/>
                  </a:lnTo>
                  <a:lnTo>
                    <a:pt x="1457" y="394"/>
                  </a:lnTo>
                  <a:lnTo>
                    <a:pt x="1338" y="446"/>
                  </a:lnTo>
                  <a:lnTo>
                    <a:pt x="1227" y="501"/>
                  </a:lnTo>
                  <a:lnTo>
                    <a:pt x="722" y="501"/>
                  </a:lnTo>
                  <a:lnTo>
                    <a:pt x="820" y="449"/>
                  </a:lnTo>
                  <a:lnTo>
                    <a:pt x="921" y="401"/>
                  </a:lnTo>
                  <a:lnTo>
                    <a:pt x="1023" y="358"/>
                  </a:lnTo>
                  <a:lnTo>
                    <a:pt x="1126" y="319"/>
                  </a:lnTo>
                  <a:lnTo>
                    <a:pt x="1228" y="283"/>
                  </a:lnTo>
                  <a:lnTo>
                    <a:pt x="1331" y="251"/>
                  </a:lnTo>
                  <a:lnTo>
                    <a:pt x="1432" y="222"/>
                  </a:lnTo>
                  <a:lnTo>
                    <a:pt x="1533" y="196"/>
                  </a:lnTo>
                  <a:lnTo>
                    <a:pt x="1633" y="173"/>
                  </a:lnTo>
                  <a:lnTo>
                    <a:pt x="1730" y="152"/>
                  </a:lnTo>
                  <a:lnTo>
                    <a:pt x="1823" y="135"/>
                  </a:lnTo>
                  <a:lnTo>
                    <a:pt x="1915" y="120"/>
                  </a:lnTo>
                  <a:lnTo>
                    <a:pt x="2003" y="108"/>
                  </a:lnTo>
                  <a:lnTo>
                    <a:pt x="2085" y="96"/>
                  </a:lnTo>
                  <a:lnTo>
                    <a:pt x="2164" y="88"/>
                  </a:lnTo>
                  <a:lnTo>
                    <a:pt x="2237" y="80"/>
                  </a:lnTo>
                  <a:lnTo>
                    <a:pt x="2305" y="75"/>
                  </a:lnTo>
                  <a:lnTo>
                    <a:pt x="2367" y="70"/>
                  </a:lnTo>
                  <a:lnTo>
                    <a:pt x="2422" y="67"/>
                  </a:lnTo>
                  <a:lnTo>
                    <a:pt x="2471" y="64"/>
                  </a:lnTo>
                  <a:lnTo>
                    <a:pt x="2511" y="63"/>
                  </a:lnTo>
                  <a:lnTo>
                    <a:pt x="2544" y="63"/>
                  </a:lnTo>
                  <a:lnTo>
                    <a:pt x="2568" y="62"/>
                  </a:lnTo>
                  <a:lnTo>
                    <a:pt x="2582" y="62"/>
                  </a:lnTo>
                  <a:lnTo>
                    <a:pt x="2587" y="62"/>
                  </a:lnTo>
                  <a:lnTo>
                    <a:pt x="2493" y="54"/>
                  </a:lnTo>
                  <a:lnTo>
                    <a:pt x="2393" y="50"/>
                  </a:lnTo>
                  <a:lnTo>
                    <a:pt x="2290" y="50"/>
                  </a:lnTo>
                  <a:lnTo>
                    <a:pt x="2182" y="54"/>
                  </a:lnTo>
                  <a:lnTo>
                    <a:pt x="2072" y="62"/>
                  </a:lnTo>
                  <a:lnTo>
                    <a:pt x="1959" y="72"/>
                  </a:lnTo>
                  <a:lnTo>
                    <a:pt x="1845" y="87"/>
                  </a:lnTo>
                  <a:lnTo>
                    <a:pt x="1729" y="104"/>
                  </a:lnTo>
                  <a:lnTo>
                    <a:pt x="1613" y="123"/>
                  </a:lnTo>
                  <a:lnTo>
                    <a:pt x="1497" y="147"/>
                  </a:lnTo>
                  <a:lnTo>
                    <a:pt x="1381" y="172"/>
                  </a:lnTo>
                  <a:lnTo>
                    <a:pt x="1269" y="201"/>
                  </a:lnTo>
                  <a:lnTo>
                    <a:pt x="1156" y="231"/>
                  </a:lnTo>
                  <a:lnTo>
                    <a:pt x="1047" y="265"/>
                  </a:lnTo>
                  <a:lnTo>
                    <a:pt x="942" y="299"/>
                  </a:lnTo>
                  <a:lnTo>
                    <a:pt x="840" y="337"/>
                  </a:lnTo>
                  <a:lnTo>
                    <a:pt x="743" y="375"/>
                  </a:lnTo>
                  <a:lnTo>
                    <a:pt x="651" y="416"/>
                  </a:lnTo>
                  <a:lnTo>
                    <a:pt x="566" y="458"/>
                  </a:lnTo>
                  <a:lnTo>
                    <a:pt x="486" y="501"/>
                  </a:lnTo>
                  <a:lnTo>
                    <a:pt x="0" y="501"/>
                  </a:lnTo>
                  <a:lnTo>
                    <a:pt x="153" y="429"/>
                  </a:lnTo>
                  <a:lnTo>
                    <a:pt x="312" y="362"/>
                  </a:lnTo>
                  <a:lnTo>
                    <a:pt x="473" y="300"/>
                  </a:lnTo>
                  <a:lnTo>
                    <a:pt x="639" y="245"/>
                  </a:lnTo>
                  <a:lnTo>
                    <a:pt x="807" y="196"/>
                  </a:lnTo>
                  <a:lnTo>
                    <a:pt x="979" y="151"/>
                  </a:lnTo>
                  <a:lnTo>
                    <a:pt x="1152" y="112"/>
                  </a:lnTo>
                  <a:lnTo>
                    <a:pt x="1328" y="79"/>
                  </a:lnTo>
                  <a:lnTo>
                    <a:pt x="1505" y="51"/>
                  </a:lnTo>
                  <a:lnTo>
                    <a:pt x="1683" y="30"/>
                  </a:lnTo>
                  <a:lnTo>
                    <a:pt x="1861" y="15"/>
                  </a:lnTo>
                  <a:lnTo>
                    <a:pt x="2041" y="4"/>
                  </a:lnTo>
                  <a:lnTo>
                    <a:pt x="2219" y="0"/>
                  </a:lnTo>
                  <a:close/>
                </a:path>
              </a:pathLst>
            </a:custGeom>
            <a:solidFill>
              <a:srgbClr val="D718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5" name="Date Placeholder 3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AECF17-351A-4688-BBDB-9678743F30CD}" type="datetime1">
              <a:rPr lang="en-US"/>
              <a:pPr>
                <a:defRPr/>
              </a:pPr>
              <a:t>5/2/2016</a:t>
            </a:fld>
            <a:endParaRPr lang="en-US" dirty="0"/>
          </a:p>
        </p:txBody>
      </p:sp>
      <p:sp>
        <p:nvSpPr>
          <p:cNvPr id="16" name="Footer Placeholder 4"/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7" name="Slide Number Placeholder 5"/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3F6129-0EB2-41E8-9880-01CA4620255A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5660085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1"/>
            <a:ext cx="9144000" cy="1371600"/>
          </a:xfrm>
          <a:prstGeom prst="rect">
            <a:avLst/>
          </a:prstGeom>
          <a:solidFill>
            <a:schemeClr val="bg1">
              <a:lumMod val="85000"/>
            </a:schemeClr>
          </a:solidFill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Rectangle 4"/>
          <p:cNvSpPr/>
          <p:nvPr userDrawn="1"/>
        </p:nvSpPr>
        <p:spPr>
          <a:xfrm>
            <a:off x="0" y="1325882"/>
            <a:ext cx="9144000" cy="45719"/>
          </a:xfrm>
          <a:prstGeom prst="rect">
            <a:avLst/>
          </a:prstGeom>
          <a:solidFill>
            <a:srgbClr val="0054A8"/>
          </a:solidFill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TextBox 5"/>
          <p:cNvSpPr txBox="1">
            <a:spLocks noChangeArrowheads="1"/>
          </p:cNvSpPr>
          <p:nvPr userDrawn="1"/>
        </p:nvSpPr>
        <p:spPr bwMode="auto">
          <a:xfrm>
            <a:off x="2209800" y="228600"/>
            <a:ext cx="57912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en-US" sz="2000" b="1" dirty="0" smtClean="0">
                <a:solidFill>
                  <a:srgbClr val="1F4283"/>
                </a:solidFill>
                <a:latin typeface="Calibri" panose="020F0502020204030204" pitchFamily="34" charset="0"/>
              </a:rPr>
              <a:t>Florida Department of</a:t>
            </a:r>
          </a:p>
        </p:txBody>
      </p:sp>
      <p:sp>
        <p:nvSpPr>
          <p:cNvPr id="7" name="TextBox 6"/>
          <p:cNvSpPr txBox="1">
            <a:spLocks noChangeArrowheads="1"/>
          </p:cNvSpPr>
          <p:nvPr userDrawn="1"/>
        </p:nvSpPr>
        <p:spPr bwMode="auto">
          <a:xfrm>
            <a:off x="2209800" y="476250"/>
            <a:ext cx="57912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en-US" sz="2800" b="1" dirty="0" smtClean="0">
                <a:solidFill>
                  <a:srgbClr val="1F4283"/>
                </a:solidFill>
                <a:latin typeface="Calibri" panose="020F0502020204030204" pitchFamily="34" charset="0"/>
              </a:rPr>
              <a:t>TRANSPORTATION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1158875"/>
            <a:ext cx="9144000" cy="141288"/>
          </a:xfrm>
          <a:prstGeom prst="rect">
            <a:avLst/>
          </a:prstGeom>
          <a:solidFill>
            <a:srgbClr val="1F428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9" name="Picture 1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650" y="166688"/>
            <a:ext cx="1860550" cy="930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2545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noFill/>
          </a:ln>
        </p:spPr>
        <p:txBody>
          <a:bodyPr>
            <a:normAutofit/>
          </a:bodyPr>
          <a:lstStyle>
            <a:lvl1pPr>
              <a:defRPr sz="3600" b="1">
                <a:solidFill>
                  <a:srgbClr val="1F4284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716713" y="6356350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59B85D8E-C0EB-4CC0-B6C7-184EC9FF8736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5227955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608E7E-0423-4511-9805-4BCA700D5166}" type="datetime1">
              <a:rPr lang="en-US"/>
              <a:pPr>
                <a:defRPr/>
              </a:pPr>
              <a:t>5/2/2016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62ED29-190E-4686-9D4E-144219CC3443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1081770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10FC05-F879-4894-BBE3-C9718D75D7CF}" type="datetime1">
              <a:rPr lang="en-US"/>
              <a:pPr>
                <a:defRPr/>
              </a:pPr>
              <a:t>5/2/2016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086626-D8F7-407D-BCAD-BCBB5AC29C48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0287334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CB1CA2-5876-454C-8FAF-99FCFBB7A6E6}" type="datetime1">
              <a:rPr lang="en-US"/>
              <a:pPr>
                <a:defRPr/>
              </a:pPr>
              <a:t>5/2/2016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43CD4D-7185-49F2-B080-3BAE51405C7B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224248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9FB75B-FD07-44DB-BE55-48E737128332}" type="datetime1">
              <a:rPr lang="en-US"/>
              <a:pPr>
                <a:defRPr/>
              </a:pPr>
              <a:t>5/2/2016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E947B7-8C3C-4649-838A-9C962BF959A3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2502923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9144000" cy="80803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ED9537D-3990-416F-BBBD-FD8D633F04C8}" type="datetime1">
              <a:rPr lang="en-US"/>
              <a:pPr>
                <a:defRPr/>
              </a:pPr>
              <a:t>5/2/2016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5A4DCEC6-2E30-46CE-B419-D454782B6F20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-3175" y="6400800"/>
            <a:ext cx="9144000" cy="457200"/>
          </a:xfrm>
          <a:prstGeom prst="rect">
            <a:avLst/>
          </a:prstGeom>
          <a:solidFill>
            <a:srgbClr val="1F428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32" name="TextBox 7"/>
          <p:cNvSpPr txBox="1">
            <a:spLocks noChangeArrowheads="1"/>
          </p:cNvSpPr>
          <p:nvPr userDrawn="1"/>
        </p:nvSpPr>
        <p:spPr bwMode="auto">
          <a:xfrm>
            <a:off x="1463675" y="6505575"/>
            <a:ext cx="7299325" cy="30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en-US" sz="14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Florida Department of Transportation</a:t>
            </a:r>
          </a:p>
        </p:txBody>
      </p:sp>
      <p:pic>
        <p:nvPicPr>
          <p:cNvPr id="1033" name="Content Placeholder 7"/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275" y="6426200"/>
            <a:ext cx="914400" cy="40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0"/>
            <a:ext cx="82296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grpSp>
        <p:nvGrpSpPr>
          <p:cNvPr id="1035" name="Group 27"/>
          <p:cNvGrpSpPr>
            <a:grpSpLocks/>
          </p:cNvGrpSpPr>
          <p:nvPr userDrawn="1"/>
        </p:nvGrpSpPr>
        <p:grpSpPr bwMode="auto">
          <a:xfrm>
            <a:off x="5260975" y="6183313"/>
            <a:ext cx="3883025" cy="674687"/>
            <a:chOff x="5257800" y="6161597"/>
            <a:chExt cx="3883182" cy="674444"/>
          </a:xfrm>
        </p:grpSpPr>
        <p:sp>
          <p:nvSpPr>
            <p:cNvPr id="27" name="Rectangle 26"/>
            <p:cNvSpPr/>
            <p:nvPr userDrawn="1"/>
          </p:nvSpPr>
          <p:spPr>
            <a:xfrm>
              <a:off x="5786459" y="6174292"/>
              <a:ext cx="3354523" cy="661749"/>
            </a:xfrm>
            <a:custGeom>
              <a:avLst/>
              <a:gdLst>
                <a:gd name="connsiteX0" fmla="*/ 0 w 3354045"/>
                <a:gd name="connsiteY0" fmla="*/ 0 h 482611"/>
                <a:gd name="connsiteX1" fmla="*/ 3354045 w 3354045"/>
                <a:gd name="connsiteY1" fmla="*/ 0 h 482611"/>
                <a:gd name="connsiteX2" fmla="*/ 3354045 w 3354045"/>
                <a:gd name="connsiteY2" fmla="*/ 482611 h 482611"/>
                <a:gd name="connsiteX3" fmla="*/ 0 w 3354045"/>
                <a:gd name="connsiteY3" fmla="*/ 482611 h 482611"/>
                <a:gd name="connsiteX4" fmla="*/ 0 w 3354045"/>
                <a:gd name="connsiteY4" fmla="*/ 0 h 482611"/>
                <a:gd name="connsiteX0" fmla="*/ 479581 w 3354045"/>
                <a:gd name="connsiteY0" fmla="*/ 108705 h 482611"/>
                <a:gd name="connsiteX1" fmla="*/ 3354045 w 3354045"/>
                <a:gd name="connsiteY1" fmla="*/ 0 h 482611"/>
                <a:gd name="connsiteX2" fmla="*/ 3354045 w 3354045"/>
                <a:gd name="connsiteY2" fmla="*/ 482611 h 482611"/>
                <a:gd name="connsiteX3" fmla="*/ 0 w 3354045"/>
                <a:gd name="connsiteY3" fmla="*/ 482611 h 482611"/>
                <a:gd name="connsiteX4" fmla="*/ 479581 w 3354045"/>
                <a:gd name="connsiteY4" fmla="*/ 108705 h 482611"/>
                <a:gd name="connsiteX0" fmla="*/ 479581 w 3354045"/>
                <a:gd name="connsiteY0" fmla="*/ 238874 h 612780"/>
                <a:gd name="connsiteX1" fmla="*/ 3354045 w 3354045"/>
                <a:gd name="connsiteY1" fmla="*/ 130169 h 612780"/>
                <a:gd name="connsiteX2" fmla="*/ 3354045 w 3354045"/>
                <a:gd name="connsiteY2" fmla="*/ 612780 h 612780"/>
                <a:gd name="connsiteX3" fmla="*/ 0 w 3354045"/>
                <a:gd name="connsiteY3" fmla="*/ 612780 h 612780"/>
                <a:gd name="connsiteX4" fmla="*/ 479581 w 3354045"/>
                <a:gd name="connsiteY4" fmla="*/ 238874 h 612780"/>
                <a:gd name="connsiteX0" fmla="*/ 479581 w 3354045"/>
                <a:gd name="connsiteY0" fmla="*/ 288572 h 662478"/>
                <a:gd name="connsiteX1" fmla="*/ 3354045 w 3354045"/>
                <a:gd name="connsiteY1" fmla="*/ 179867 h 662478"/>
                <a:gd name="connsiteX2" fmla="*/ 3354045 w 3354045"/>
                <a:gd name="connsiteY2" fmla="*/ 662478 h 662478"/>
                <a:gd name="connsiteX3" fmla="*/ 0 w 3354045"/>
                <a:gd name="connsiteY3" fmla="*/ 662478 h 662478"/>
                <a:gd name="connsiteX4" fmla="*/ 479581 w 3354045"/>
                <a:gd name="connsiteY4" fmla="*/ 288572 h 662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54045" h="662478">
                  <a:moveTo>
                    <a:pt x="479581" y="288572"/>
                  </a:moveTo>
                  <a:cubicBezTo>
                    <a:pt x="2144318" y="-198469"/>
                    <a:pt x="2808329" y="49847"/>
                    <a:pt x="3354045" y="179867"/>
                  </a:cubicBezTo>
                  <a:lnTo>
                    <a:pt x="3354045" y="662478"/>
                  </a:lnTo>
                  <a:lnTo>
                    <a:pt x="0" y="662478"/>
                  </a:lnTo>
                  <a:lnTo>
                    <a:pt x="479581" y="288572"/>
                  </a:lnTo>
                  <a:close/>
                </a:path>
              </a:pathLst>
            </a:custGeom>
            <a:solidFill>
              <a:srgbClr val="1F428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1037" name="Freeform 9"/>
            <p:cNvSpPr>
              <a:spLocks/>
            </p:cNvSpPr>
            <p:nvPr userDrawn="1"/>
          </p:nvSpPr>
          <p:spPr bwMode="auto">
            <a:xfrm>
              <a:off x="5257800" y="6161597"/>
              <a:ext cx="3883182" cy="674444"/>
            </a:xfrm>
            <a:custGeom>
              <a:avLst/>
              <a:gdLst>
                <a:gd name="T0" fmla="*/ 2147483646 w 3438"/>
                <a:gd name="T1" fmla="*/ 2147483646 h 501"/>
                <a:gd name="T2" fmla="*/ 2147483646 w 3438"/>
                <a:gd name="T3" fmla="*/ 2147483646 h 501"/>
                <a:gd name="T4" fmla="*/ 2147483646 w 3438"/>
                <a:gd name="T5" fmla="*/ 2147483646 h 501"/>
                <a:gd name="T6" fmla="*/ 2147483646 w 3438"/>
                <a:gd name="T7" fmla="*/ 2147483646 h 501"/>
                <a:gd name="T8" fmla="*/ 2147483646 w 3438"/>
                <a:gd name="T9" fmla="*/ 2147483646 h 501"/>
                <a:gd name="T10" fmla="*/ 2147483646 w 3438"/>
                <a:gd name="T11" fmla="*/ 2147483646 h 501"/>
                <a:gd name="T12" fmla="*/ 2147483646 w 3438"/>
                <a:gd name="T13" fmla="*/ 2147483646 h 501"/>
                <a:gd name="T14" fmla="*/ 2147483646 w 3438"/>
                <a:gd name="T15" fmla="*/ 2147483646 h 501"/>
                <a:gd name="T16" fmla="*/ 2147483646 w 3438"/>
                <a:gd name="T17" fmla="*/ 2147483646 h 501"/>
                <a:gd name="T18" fmla="*/ 2147483646 w 3438"/>
                <a:gd name="T19" fmla="*/ 2147483646 h 501"/>
                <a:gd name="T20" fmla="*/ 2147483646 w 3438"/>
                <a:gd name="T21" fmla="*/ 2147483646 h 501"/>
                <a:gd name="T22" fmla="*/ 2147483646 w 3438"/>
                <a:gd name="T23" fmla="*/ 2147483646 h 501"/>
                <a:gd name="T24" fmla="*/ 2147483646 w 3438"/>
                <a:gd name="T25" fmla="*/ 2147483646 h 501"/>
                <a:gd name="T26" fmla="*/ 2147483646 w 3438"/>
                <a:gd name="T27" fmla="*/ 2147483646 h 501"/>
                <a:gd name="T28" fmla="*/ 2147483646 w 3438"/>
                <a:gd name="T29" fmla="*/ 2147483646 h 501"/>
                <a:gd name="T30" fmla="*/ 2147483646 w 3438"/>
                <a:gd name="T31" fmla="*/ 2147483646 h 501"/>
                <a:gd name="T32" fmla="*/ 2147483646 w 3438"/>
                <a:gd name="T33" fmla="*/ 2147483646 h 501"/>
                <a:gd name="T34" fmla="*/ 2147483646 w 3438"/>
                <a:gd name="T35" fmla="*/ 2147483646 h 501"/>
                <a:gd name="T36" fmla="*/ 2147483646 w 3438"/>
                <a:gd name="T37" fmla="*/ 2147483646 h 501"/>
                <a:gd name="T38" fmla="*/ 2147483646 w 3438"/>
                <a:gd name="T39" fmla="*/ 2147483646 h 501"/>
                <a:gd name="T40" fmla="*/ 2147483646 w 3438"/>
                <a:gd name="T41" fmla="*/ 2147483646 h 501"/>
                <a:gd name="T42" fmla="*/ 2147483646 w 3438"/>
                <a:gd name="T43" fmla="*/ 2147483646 h 501"/>
                <a:gd name="T44" fmla="*/ 2147483646 w 3438"/>
                <a:gd name="T45" fmla="*/ 2147483646 h 501"/>
                <a:gd name="T46" fmla="*/ 2147483646 w 3438"/>
                <a:gd name="T47" fmla="*/ 2147483646 h 501"/>
                <a:gd name="T48" fmla="*/ 2147483646 w 3438"/>
                <a:gd name="T49" fmla="*/ 2147483646 h 501"/>
                <a:gd name="T50" fmla="*/ 2147483646 w 3438"/>
                <a:gd name="T51" fmla="*/ 2147483646 h 501"/>
                <a:gd name="T52" fmla="*/ 2147483646 w 3438"/>
                <a:gd name="T53" fmla="*/ 2147483646 h 501"/>
                <a:gd name="T54" fmla="*/ 2147483646 w 3438"/>
                <a:gd name="T55" fmla="*/ 2147483646 h 501"/>
                <a:gd name="T56" fmla="*/ 2147483646 w 3438"/>
                <a:gd name="T57" fmla="*/ 2147483646 h 501"/>
                <a:gd name="T58" fmla="*/ 2147483646 w 3438"/>
                <a:gd name="T59" fmla="*/ 2147483646 h 501"/>
                <a:gd name="T60" fmla="*/ 2147483646 w 3438"/>
                <a:gd name="T61" fmla="*/ 2147483646 h 501"/>
                <a:gd name="T62" fmla="*/ 2147483646 w 3438"/>
                <a:gd name="T63" fmla="*/ 2147483646 h 501"/>
                <a:gd name="T64" fmla="*/ 2147483646 w 3438"/>
                <a:gd name="T65" fmla="*/ 2147483646 h 501"/>
                <a:gd name="T66" fmla="*/ 2147483646 w 3438"/>
                <a:gd name="T67" fmla="*/ 2147483646 h 501"/>
                <a:gd name="T68" fmla="*/ 2147483646 w 3438"/>
                <a:gd name="T69" fmla="*/ 2147483646 h 501"/>
                <a:gd name="T70" fmla="*/ 2147483646 w 3438"/>
                <a:gd name="T71" fmla="*/ 2147483646 h 501"/>
                <a:gd name="T72" fmla="*/ 2147483646 w 3438"/>
                <a:gd name="T73" fmla="*/ 2147483646 h 501"/>
                <a:gd name="T74" fmla="*/ 2147483646 w 3438"/>
                <a:gd name="T75" fmla="*/ 2147483646 h 501"/>
                <a:gd name="T76" fmla="*/ 2147483646 w 3438"/>
                <a:gd name="T77" fmla="*/ 2147483646 h 501"/>
                <a:gd name="T78" fmla="*/ 2147483646 w 3438"/>
                <a:gd name="T79" fmla="*/ 2147483646 h 501"/>
                <a:gd name="T80" fmla="*/ 2147483646 w 3438"/>
                <a:gd name="T81" fmla="*/ 2147483646 h 501"/>
                <a:gd name="T82" fmla="*/ 2147483646 w 3438"/>
                <a:gd name="T83" fmla="*/ 0 h 501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0" t="0" r="r" b="b"/>
              <a:pathLst>
                <a:path w="3438" h="501">
                  <a:moveTo>
                    <a:pt x="2219" y="0"/>
                  </a:moveTo>
                  <a:lnTo>
                    <a:pt x="2399" y="3"/>
                  </a:lnTo>
                  <a:lnTo>
                    <a:pt x="2576" y="11"/>
                  </a:lnTo>
                  <a:lnTo>
                    <a:pt x="2753" y="24"/>
                  </a:lnTo>
                  <a:lnTo>
                    <a:pt x="2927" y="45"/>
                  </a:lnTo>
                  <a:lnTo>
                    <a:pt x="3100" y="71"/>
                  </a:lnTo>
                  <a:lnTo>
                    <a:pt x="3270" y="103"/>
                  </a:lnTo>
                  <a:lnTo>
                    <a:pt x="3438" y="142"/>
                  </a:lnTo>
                  <a:lnTo>
                    <a:pt x="3293" y="123"/>
                  </a:lnTo>
                  <a:lnTo>
                    <a:pt x="3146" y="113"/>
                  </a:lnTo>
                  <a:lnTo>
                    <a:pt x="2999" y="108"/>
                  </a:lnTo>
                  <a:lnTo>
                    <a:pt x="2850" y="108"/>
                  </a:lnTo>
                  <a:lnTo>
                    <a:pt x="2701" y="114"/>
                  </a:lnTo>
                  <a:lnTo>
                    <a:pt x="2553" y="126"/>
                  </a:lnTo>
                  <a:lnTo>
                    <a:pt x="2406" y="143"/>
                  </a:lnTo>
                  <a:lnTo>
                    <a:pt x="2262" y="165"/>
                  </a:lnTo>
                  <a:lnTo>
                    <a:pt x="2119" y="193"/>
                  </a:lnTo>
                  <a:lnTo>
                    <a:pt x="1979" y="224"/>
                  </a:lnTo>
                  <a:lnTo>
                    <a:pt x="1843" y="261"/>
                  </a:lnTo>
                  <a:lnTo>
                    <a:pt x="1709" y="302"/>
                  </a:lnTo>
                  <a:lnTo>
                    <a:pt x="1581" y="346"/>
                  </a:lnTo>
                  <a:lnTo>
                    <a:pt x="1457" y="394"/>
                  </a:lnTo>
                  <a:lnTo>
                    <a:pt x="1338" y="446"/>
                  </a:lnTo>
                  <a:lnTo>
                    <a:pt x="1227" y="501"/>
                  </a:lnTo>
                  <a:lnTo>
                    <a:pt x="722" y="501"/>
                  </a:lnTo>
                  <a:lnTo>
                    <a:pt x="820" y="449"/>
                  </a:lnTo>
                  <a:lnTo>
                    <a:pt x="921" y="401"/>
                  </a:lnTo>
                  <a:lnTo>
                    <a:pt x="1023" y="358"/>
                  </a:lnTo>
                  <a:lnTo>
                    <a:pt x="1126" y="319"/>
                  </a:lnTo>
                  <a:lnTo>
                    <a:pt x="1228" y="283"/>
                  </a:lnTo>
                  <a:lnTo>
                    <a:pt x="1331" y="251"/>
                  </a:lnTo>
                  <a:lnTo>
                    <a:pt x="1432" y="222"/>
                  </a:lnTo>
                  <a:lnTo>
                    <a:pt x="1533" y="196"/>
                  </a:lnTo>
                  <a:lnTo>
                    <a:pt x="1633" y="173"/>
                  </a:lnTo>
                  <a:lnTo>
                    <a:pt x="1730" y="152"/>
                  </a:lnTo>
                  <a:lnTo>
                    <a:pt x="1823" y="135"/>
                  </a:lnTo>
                  <a:lnTo>
                    <a:pt x="1915" y="120"/>
                  </a:lnTo>
                  <a:lnTo>
                    <a:pt x="2003" y="108"/>
                  </a:lnTo>
                  <a:lnTo>
                    <a:pt x="2085" y="96"/>
                  </a:lnTo>
                  <a:lnTo>
                    <a:pt x="2164" y="88"/>
                  </a:lnTo>
                  <a:lnTo>
                    <a:pt x="2237" y="80"/>
                  </a:lnTo>
                  <a:lnTo>
                    <a:pt x="2305" y="75"/>
                  </a:lnTo>
                  <a:lnTo>
                    <a:pt x="2367" y="70"/>
                  </a:lnTo>
                  <a:lnTo>
                    <a:pt x="2422" y="67"/>
                  </a:lnTo>
                  <a:lnTo>
                    <a:pt x="2471" y="64"/>
                  </a:lnTo>
                  <a:lnTo>
                    <a:pt x="2511" y="63"/>
                  </a:lnTo>
                  <a:lnTo>
                    <a:pt x="2544" y="63"/>
                  </a:lnTo>
                  <a:lnTo>
                    <a:pt x="2568" y="62"/>
                  </a:lnTo>
                  <a:lnTo>
                    <a:pt x="2582" y="62"/>
                  </a:lnTo>
                  <a:lnTo>
                    <a:pt x="2587" y="62"/>
                  </a:lnTo>
                  <a:lnTo>
                    <a:pt x="2493" y="54"/>
                  </a:lnTo>
                  <a:lnTo>
                    <a:pt x="2393" y="50"/>
                  </a:lnTo>
                  <a:lnTo>
                    <a:pt x="2290" y="50"/>
                  </a:lnTo>
                  <a:lnTo>
                    <a:pt x="2182" y="54"/>
                  </a:lnTo>
                  <a:lnTo>
                    <a:pt x="2072" y="62"/>
                  </a:lnTo>
                  <a:lnTo>
                    <a:pt x="1959" y="72"/>
                  </a:lnTo>
                  <a:lnTo>
                    <a:pt x="1845" y="87"/>
                  </a:lnTo>
                  <a:lnTo>
                    <a:pt x="1729" y="104"/>
                  </a:lnTo>
                  <a:lnTo>
                    <a:pt x="1613" y="123"/>
                  </a:lnTo>
                  <a:lnTo>
                    <a:pt x="1497" y="147"/>
                  </a:lnTo>
                  <a:lnTo>
                    <a:pt x="1381" y="172"/>
                  </a:lnTo>
                  <a:lnTo>
                    <a:pt x="1269" y="201"/>
                  </a:lnTo>
                  <a:lnTo>
                    <a:pt x="1156" y="231"/>
                  </a:lnTo>
                  <a:lnTo>
                    <a:pt x="1047" y="265"/>
                  </a:lnTo>
                  <a:lnTo>
                    <a:pt x="942" y="299"/>
                  </a:lnTo>
                  <a:lnTo>
                    <a:pt x="840" y="337"/>
                  </a:lnTo>
                  <a:lnTo>
                    <a:pt x="743" y="375"/>
                  </a:lnTo>
                  <a:lnTo>
                    <a:pt x="651" y="416"/>
                  </a:lnTo>
                  <a:lnTo>
                    <a:pt x="566" y="458"/>
                  </a:lnTo>
                  <a:lnTo>
                    <a:pt x="486" y="501"/>
                  </a:lnTo>
                  <a:lnTo>
                    <a:pt x="0" y="501"/>
                  </a:lnTo>
                  <a:lnTo>
                    <a:pt x="153" y="429"/>
                  </a:lnTo>
                  <a:lnTo>
                    <a:pt x="312" y="362"/>
                  </a:lnTo>
                  <a:lnTo>
                    <a:pt x="473" y="300"/>
                  </a:lnTo>
                  <a:lnTo>
                    <a:pt x="639" y="245"/>
                  </a:lnTo>
                  <a:lnTo>
                    <a:pt x="807" y="196"/>
                  </a:lnTo>
                  <a:lnTo>
                    <a:pt x="979" y="151"/>
                  </a:lnTo>
                  <a:lnTo>
                    <a:pt x="1152" y="112"/>
                  </a:lnTo>
                  <a:lnTo>
                    <a:pt x="1328" y="79"/>
                  </a:lnTo>
                  <a:lnTo>
                    <a:pt x="1505" y="51"/>
                  </a:lnTo>
                  <a:lnTo>
                    <a:pt x="1683" y="30"/>
                  </a:lnTo>
                  <a:lnTo>
                    <a:pt x="1861" y="15"/>
                  </a:lnTo>
                  <a:lnTo>
                    <a:pt x="2041" y="4"/>
                  </a:lnTo>
                  <a:lnTo>
                    <a:pt x="2219" y="0"/>
                  </a:lnTo>
                  <a:close/>
                </a:path>
              </a:pathLst>
            </a:custGeom>
            <a:solidFill>
              <a:srgbClr val="D718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03" r:id="rId1"/>
    <p:sldLayoutId id="2147484004" r:id="rId2"/>
    <p:sldLayoutId id="2147484005" r:id="rId3"/>
    <p:sldLayoutId id="2147483999" r:id="rId4"/>
    <p:sldLayoutId id="2147484000" r:id="rId5"/>
    <p:sldLayoutId id="2147484001" r:id="rId6"/>
    <p:sldLayoutId id="2147484002" r:id="rId7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0" y="3079750"/>
            <a:ext cx="9144000" cy="1919288"/>
          </a:xfrm>
        </p:spPr>
        <p:txBody>
          <a:bodyPr/>
          <a:lstStyle/>
          <a:p>
            <a:pPr algn="ctr">
              <a:defRPr/>
            </a:pPr>
            <a:r>
              <a:rPr lang="en-US" sz="4400" dirty="0" smtClean="0">
                <a:solidFill>
                  <a:srgbClr val="1F4284"/>
                </a:solidFill>
              </a:rPr>
              <a:t>The Road Ahead</a:t>
            </a:r>
            <a:br>
              <a:rPr lang="en-US" sz="4400" dirty="0" smtClean="0">
                <a:solidFill>
                  <a:srgbClr val="1F4284"/>
                </a:solidFill>
              </a:rPr>
            </a:br>
            <a:r>
              <a:rPr lang="en-US" sz="2800" dirty="0" smtClean="0">
                <a:solidFill>
                  <a:srgbClr val="1F4284"/>
                </a:solidFill>
              </a:rPr>
              <a:t>Secretary Jim Boxold</a:t>
            </a:r>
            <a:r>
              <a:rPr lang="en-US" sz="4400" dirty="0" smtClean="0">
                <a:solidFill>
                  <a:srgbClr val="1F4284"/>
                </a:solidFill>
              </a:rPr>
              <a:t/>
            </a:r>
            <a:br>
              <a:rPr lang="en-US" sz="4400" dirty="0" smtClean="0">
                <a:solidFill>
                  <a:srgbClr val="1F4284"/>
                </a:solidFill>
              </a:rPr>
            </a:br>
            <a:r>
              <a:rPr lang="en-US" sz="2800" dirty="0" smtClean="0">
                <a:solidFill>
                  <a:srgbClr val="1F4284"/>
                </a:solidFill>
              </a:rPr>
              <a:t>May 4, 2016</a:t>
            </a:r>
            <a:r>
              <a:rPr lang="en-US" sz="2800" dirty="0"/>
              <a:t/>
            </a:r>
            <a:br>
              <a:rPr lang="en-US" sz="2800" dirty="0"/>
            </a:b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0" y="2322513"/>
            <a:ext cx="9144000" cy="76993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4400" b="1" dirty="0" smtClean="0">
                <a:solidFill>
                  <a:srgbClr val="1F4284"/>
                </a:solidFill>
                <a:latin typeface="+mj-lt"/>
              </a:rPr>
              <a:t>2016 Maintenance Conference </a:t>
            </a:r>
            <a:endParaRPr lang="en-US" sz="4400" b="1" dirty="0">
              <a:solidFill>
                <a:srgbClr val="1F4284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1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1AF47B1-8570-4E32-9F88-1BA4D9D0C8CC}" type="slidenum">
              <a:rPr lang="en-US" altLang="en-US" sz="1200" b="1" smtClean="0">
                <a:solidFill>
                  <a:schemeClr val="bg1"/>
                </a:solidFill>
              </a:rPr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200" b="1" dirty="0" smtClean="0">
              <a:solidFill>
                <a:schemeClr val="bg1"/>
              </a:solidFill>
            </a:endParaRPr>
          </a:p>
        </p:txBody>
      </p:sp>
      <p:sp>
        <p:nvSpPr>
          <p:cNvPr id="9219" name="TextBox 5"/>
          <p:cNvSpPr txBox="1">
            <a:spLocks noChangeArrowheads="1"/>
          </p:cNvSpPr>
          <p:nvPr/>
        </p:nvSpPr>
        <p:spPr bwMode="auto">
          <a:xfrm>
            <a:off x="485775" y="1963499"/>
            <a:ext cx="8172450" cy="32008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39775" indent="-28257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en-US" dirty="0" smtClean="0">
                <a:solidFill>
                  <a:schemeClr val="tx2"/>
                </a:solidFill>
                <a:latin typeface="Arial" panose="020B0604020202020204" pitchFamily="34" charset="0"/>
              </a:rPr>
              <a:t>Record Funding - $10.7 Billion Dollars </a:t>
            </a:r>
            <a:br>
              <a:rPr lang="en-US" altLang="en-US" dirty="0" smtClean="0">
                <a:solidFill>
                  <a:schemeClr val="tx2"/>
                </a:solidFill>
                <a:latin typeface="Arial" panose="020B0604020202020204" pitchFamily="34" charset="0"/>
              </a:rPr>
            </a:br>
            <a:endParaRPr lang="en-US" altLang="en-US" sz="1800" dirty="0" smtClean="0">
              <a:solidFill>
                <a:schemeClr val="tx2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en-US" dirty="0" smtClean="0">
                <a:solidFill>
                  <a:schemeClr val="tx2"/>
                </a:solidFill>
                <a:latin typeface="Arial" panose="020B0604020202020204" pitchFamily="34" charset="0"/>
              </a:rPr>
              <a:t>HB 7027 - Agency priorities included:</a:t>
            </a:r>
          </a:p>
          <a:p>
            <a:pPr lvl="1" eaLnBrk="1" hangingPunct="1">
              <a:spcBef>
                <a:spcPct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en-US" dirty="0" smtClean="0">
                <a:solidFill>
                  <a:schemeClr val="tx2"/>
                </a:solidFill>
                <a:latin typeface="Arial" panose="020B0604020202020204" pitchFamily="34" charset="0"/>
              </a:rPr>
              <a:t>NEPA Delegation</a:t>
            </a:r>
          </a:p>
          <a:p>
            <a:pPr lvl="1" eaLnBrk="1" hangingPunct="1">
              <a:spcBef>
                <a:spcPct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en-US" dirty="0" smtClean="0">
                <a:solidFill>
                  <a:schemeClr val="tx2"/>
                </a:solidFill>
                <a:latin typeface="Arial" panose="020B0604020202020204" pitchFamily="34" charset="0"/>
              </a:rPr>
              <a:t>Transportation Finance Corporation</a:t>
            </a:r>
          </a:p>
          <a:p>
            <a:pPr marL="0" indent="0" eaLnBrk="1" hangingPunct="1">
              <a:spcBef>
                <a:spcPct val="0"/>
              </a:spcBef>
              <a:spcAft>
                <a:spcPts val="1200"/>
              </a:spcAft>
              <a:buFont typeface="Arial" panose="020B0604020202020204" pitchFamily="34" charset="0"/>
              <a:buNone/>
              <a:defRPr/>
            </a:pPr>
            <a:endParaRPr lang="en-US" altLang="en-US" sz="2400" dirty="0" smtClean="0">
              <a:solidFill>
                <a:schemeClr val="tx2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1588"/>
            <a:ext cx="9144000" cy="76993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sz="4400" b="1" dirty="0">
                <a:solidFill>
                  <a:srgbClr val="1F4284"/>
                </a:solidFill>
                <a:latin typeface="+mn-lt"/>
                <a:cs typeface="Arial" charset="0"/>
              </a:rPr>
              <a:t>2016 General Legislative Session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0" name="Slide Number Placeholder 13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33507E0-376E-4C03-91FF-72D696167052}" type="slidenum">
              <a:rPr lang="en-US" altLang="en-US" sz="1200" b="1" smtClean="0">
                <a:solidFill>
                  <a:schemeClr val="bg1"/>
                </a:solidFill>
              </a:rPr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200" b="1" dirty="0" smtClean="0">
              <a:solidFill>
                <a:schemeClr val="bg1"/>
              </a:solidFill>
            </a:endParaRPr>
          </a:p>
        </p:txBody>
      </p:sp>
      <p:sp>
        <p:nvSpPr>
          <p:cNvPr id="11271" name="Rectangle 4"/>
          <p:cNvSpPr>
            <a:spLocks noChangeArrowheads="1"/>
          </p:cNvSpPr>
          <p:nvPr/>
        </p:nvSpPr>
        <p:spPr bwMode="auto">
          <a:xfrm>
            <a:off x="0" y="14288"/>
            <a:ext cx="9144000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400" b="1" dirty="0" smtClean="0">
                <a:solidFill>
                  <a:srgbClr val="1F4284"/>
                </a:solidFill>
                <a:latin typeface="Arial" panose="020B0604020202020204" pitchFamily="34" charset="0"/>
              </a:rPr>
              <a:t>Secretary’s Challenge</a:t>
            </a:r>
            <a:endParaRPr lang="en-US" altLang="en-US" sz="4400" b="1" dirty="0">
              <a:solidFill>
                <a:srgbClr val="1F4284"/>
              </a:solidFill>
              <a:latin typeface="Arial" panose="020B060402020202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93794"/>
            <a:ext cx="9144000" cy="495139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idx="1"/>
          </p:nvPr>
        </p:nvSpPr>
        <p:spPr>
          <a:xfrm>
            <a:off x="457200" y="1306512"/>
            <a:ext cx="8229600" cy="4525963"/>
          </a:xfrm>
        </p:spPr>
        <p:txBody>
          <a:bodyPr/>
          <a:lstStyle/>
          <a:p>
            <a:pPr marL="0" indent="0">
              <a:buNone/>
              <a:defRPr/>
            </a:pPr>
            <a:endParaRPr lang="en-US" dirty="0" smtClean="0">
              <a:solidFill>
                <a:srgbClr val="1F4284"/>
              </a:solidFill>
            </a:endParaRPr>
          </a:p>
          <a:p>
            <a:pPr marL="0" indent="0">
              <a:buNone/>
              <a:defRPr/>
            </a:pPr>
            <a:r>
              <a:rPr lang="en-US" dirty="0" smtClean="0">
                <a:solidFill>
                  <a:srgbClr val="1F4284"/>
                </a:solidFill>
              </a:rPr>
              <a:t>Florida is a leader in transportation innovation.</a:t>
            </a:r>
          </a:p>
          <a:p>
            <a:pPr marL="0" indent="0">
              <a:buNone/>
              <a:defRPr/>
            </a:pPr>
            <a:endParaRPr lang="en-US" dirty="0">
              <a:solidFill>
                <a:srgbClr val="1F4284"/>
              </a:solidFill>
            </a:endParaRP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US" dirty="0" smtClean="0">
                <a:solidFill>
                  <a:srgbClr val="1F4284"/>
                </a:solidFill>
              </a:rPr>
              <a:t>E-Maintenance: Paperless, cloud environment.</a:t>
            </a:r>
            <a:endParaRPr lang="en-US" dirty="0">
              <a:solidFill>
                <a:srgbClr val="1F4284"/>
              </a:solidFill>
            </a:endParaRPr>
          </a:p>
          <a:p>
            <a:pPr marL="0" indent="0">
              <a:buNone/>
              <a:defRPr/>
            </a:pPr>
            <a:endParaRPr lang="en-US" dirty="0">
              <a:solidFill>
                <a:srgbClr val="1F4284"/>
              </a:solidFill>
            </a:endParaRPr>
          </a:p>
        </p:txBody>
      </p:sp>
      <p:sp>
        <p:nvSpPr>
          <p:cNvPr id="11270" name="Slide Number Placeholder 13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33507E0-376E-4C03-91FF-72D696167052}" type="slidenum">
              <a:rPr lang="en-US" altLang="en-US" sz="1200" b="1" smtClean="0">
                <a:solidFill>
                  <a:schemeClr val="bg1"/>
                </a:solidFill>
              </a:rPr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200" b="1" dirty="0" smtClean="0">
              <a:solidFill>
                <a:schemeClr val="bg1"/>
              </a:solidFill>
            </a:endParaRPr>
          </a:p>
        </p:txBody>
      </p:sp>
      <p:sp>
        <p:nvSpPr>
          <p:cNvPr id="11271" name="Rectangle 4"/>
          <p:cNvSpPr>
            <a:spLocks noChangeArrowheads="1"/>
          </p:cNvSpPr>
          <p:nvPr/>
        </p:nvSpPr>
        <p:spPr bwMode="auto">
          <a:xfrm>
            <a:off x="0" y="14288"/>
            <a:ext cx="9144000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400" b="1" dirty="0" smtClean="0">
                <a:solidFill>
                  <a:srgbClr val="1F4284"/>
                </a:solidFill>
                <a:latin typeface="Arial" panose="020B0604020202020204" pitchFamily="34" charset="0"/>
              </a:rPr>
              <a:t>Innovative</a:t>
            </a:r>
            <a:endParaRPr lang="en-US" altLang="en-US" sz="4400" b="1" dirty="0">
              <a:solidFill>
                <a:srgbClr val="1F4284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1473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idx="1"/>
          </p:nvPr>
        </p:nvSpPr>
        <p:spPr>
          <a:xfrm>
            <a:off x="457200" y="1306512"/>
            <a:ext cx="8229600" cy="4525963"/>
          </a:xfrm>
        </p:spPr>
        <p:txBody>
          <a:bodyPr/>
          <a:lstStyle/>
          <a:p>
            <a:pPr marL="0" indent="0">
              <a:buNone/>
              <a:defRPr/>
            </a:pPr>
            <a:endParaRPr lang="en-US" dirty="0" smtClean="0">
              <a:solidFill>
                <a:srgbClr val="1F4284"/>
              </a:solidFill>
            </a:endParaRP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US" dirty="0" smtClean="0">
                <a:solidFill>
                  <a:srgbClr val="1F4284"/>
                </a:solidFill>
              </a:rPr>
              <a:t>One Stop </a:t>
            </a:r>
            <a:r>
              <a:rPr lang="en-US" dirty="0">
                <a:solidFill>
                  <a:srgbClr val="1F4284"/>
                </a:solidFill>
              </a:rPr>
              <a:t>P</a:t>
            </a:r>
            <a:r>
              <a:rPr lang="en-US" dirty="0" smtClean="0">
                <a:solidFill>
                  <a:srgbClr val="1F4284"/>
                </a:solidFill>
              </a:rPr>
              <a:t>ermitting System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endParaRPr lang="en-US" sz="1400" dirty="0" smtClean="0">
              <a:solidFill>
                <a:srgbClr val="1F4284"/>
              </a:solidFill>
            </a:endParaRPr>
          </a:p>
          <a:p>
            <a:pPr lvl="1">
              <a:buFont typeface="Wingdings" panose="05000000000000000000" pitchFamily="2" charset="2"/>
              <a:buChar char="§"/>
              <a:defRPr/>
            </a:pPr>
            <a:r>
              <a:rPr lang="en-US" dirty="0" smtClean="0">
                <a:solidFill>
                  <a:srgbClr val="1F4284"/>
                </a:solidFill>
              </a:rPr>
              <a:t>Project Began in 2011</a:t>
            </a:r>
          </a:p>
          <a:p>
            <a:pPr lvl="1">
              <a:buFont typeface="Wingdings" panose="05000000000000000000" pitchFamily="2" charset="2"/>
              <a:buChar char="§"/>
              <a:defRPr/>
            </a:pPr>
            <a:endParaRPr lang="en-US" sz="1400" dirty="0" smtClean="0">
              <a:solidFill>
                <a:srgbClr val="1F4284"/>
              </a:solidFill>
            </a:endParaRPr>
          </a:p>
          <a:p>
            <a:pPr lvl="1">
              <a:buFont typeface="Wingdings" panose="05000000000000000000" pitchFamily="2" charset="2"/>
              <a:buChar char="§"/>
              <a:defRPr/>
            </a:pPr>
            <a:r>
              <a:rPr lang="en-US" dirty="0" smtClean="0">
                <a:solidFill>
                  <a:srgbClr val="1F4284"/>
                </a:solidFill>
              </a:rPr>
              <a:t>Phase I and II are complete</a:t>
            </a:r>
          </a:p>
          <a:p>
            <a:pPr lvl="1">
              <a:buFont typeface="Wingdings" panose="05000000000000000000" pitchFamily="2" charset="2"/>
              <a:buChar char="§"/>
              <a:defRPr/>
            </a:pPr>
            <a:endParaRPr lang="en-US" sz="1400" dirty="0" smtClean="0">
              <a:solidFill>
                <a:srgbClr val="1F4284"/>
              </a:solidFill>
            </a:endParaRPr>
          </a:p>
          <a:p>
            <a:pPr lvl="1">
              <a:buFont typeface="Wingdings" panose="05000000000000000000" pitchFamily="2" charset="2"/>
              <a:buChar char="§"/>
              <a:defRPr/>
            </a:pPr>
            <a:r>
              <a:rPr lang="en-US" dirty="0" smtClean="0">
                <a:solidFill>
                  <a:srgbClr val="1F4284"/>
                </a:solidFill>
              </a:rPr>
              <a:t>Phase III is in development. </a:t>
            </a:r>
            <a:endParaRPr lang="en-US" dirty="0">
              <a:solidFill>
                <a:srgbClr val="1F4284"/>
              </a:solidFill>
            </a:endParaRPr>
          </a:p>
          <a:p>
            <a:pPr marL="0" indent="0">
              <a:buNone/>
              <a:defRPr/>
            </a:pPr>
            <a:endParaRPr lang="en-US" dirty="0">
              <a:solidFill>
                <a:srgbClr val="1F4284"/>
              </a:solidFill>
            </a:endParaRPr>
          </a:p>
        </p:txBody>
      </p:sp>
      <p:sp>
        <p:nvSpPr>
          <p:cNvPr id="11270" name="Slide Number Placeholder 13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33507E0-376E-4C03-91FF-72D696167052}" type="slidenum">
              <a:rPr lang="en-US" altLang="en-US" sz="1200" b="1" smtClean="0">
                <a:solidFill>
                  <a:schemeClr val="bg1"/>
                </a:solidFill>
              </a:rPr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200" b="1" dirty="0" smtClean="0">
              <a:solidFill>
                <a:schemeClr val="bg1"/>
              </a:solidFill>
            </a:endParaRPr>
          </a:p>
        </p:txBody>
      </p:sp>
      <p:sp>
        <p:nvSpPr>
          <p:cNvPr id="11271" name="Rectangle 4"/>
          <p:cNvSpPr>
            <a:spLocks noChangeArrowheads="1"/>
          </p:cNvSpPr>
          <p:nvPr/>
        </p:nvSpPr>
        <p:spPr bwMode="auto">
          <a:xfrm>
            <a:off x="0" y="14288"/>
            <a:ext cx="9144000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400" b="1" dirty="0" smtClean="0">
                <a:solidFill>
                  <a:srgbClr val="1F4284"/>
                </a:solidFill>
                <a:latin typeface="Arial" panose="020B0604020202020204" pitchFamily="34" charset="0"/>
              </a:rPr>
              <a:t>Efficient</a:t>
            </a:r>
            <a:endParaRPr lang="en-US" altLang="en-US" sz="4400" b="1" dirty="0">
              <a:solidFill>
                <a:srgbClr val="1F4284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5989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idx="1"/>
          </p:nvPr>
        </p:nvSpPr>
        <p:spPr>
          <a:xfrm>
            <a:off x="457200" y="1155032"/>
            <a:ext cx="8229600" cy="4906043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  <a:defRPr/>
            </a:pPr>
            <a:r>
              <a:rPr lang="en-US" dirty="0" smtClean="0">
                <a:solidFill>
                  <a:srgbClr val="1F4284"/>
                </a:solidFill>
              </a:rPr>
              <a:t>Roadway Maintenance </a:t>
            </a:r>
          </a:p>
          <a:p>
            <a:pPr lvl="1">
              <a:buFont typeface="Wingdings" panose="05000000000000000000" pitchFamily="2" charset="2"/>
              <a:buChar char="§"/>
              <a:defRPr/>
            </a:pPr>
            <a:r>
              <a:rPr lang="en-US" sz="2700" dirty="0" smtClean="0">
                <a:solidFill>
                  <a:srgbClr val="1F4284"/>
                </a:solidFill>
              </a:rPr>
              <a:t>FDOT has met or exceeded this standard EVERY year since 1994.</a:t>
            </a:r>
          </a:p>
          <a:p>
            <a:pPr lvl="1">
              <a:buFont typeface="Wingdings" panose="05000000000000000000" pitchFamily="2" charset="2"/>
              <a:buChar char="§"/>
              <a:defRPr/>
            </a:pPr>
            <a:endParaRPr lang="en-US" sz="1400" dirty="0" smtClean="0">
              <a:solidFill>
                <a:srgbClr val="1F4284"/>
              </a:solidFill>
            </a:endParaRP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US" dirty="0" smtClean="0">
                <a:solidFill>
                  <a:srgbClr val="1F4284"/>
                </a:solidFill>
              </a:rPr>
              <a:t>Bridge Condition </a:t>
            </a:r>
          </a:p>
          <a:p>
            <a:pPr lvl="1">
              <a:buFont typeface="Wingdings" panose="05000000000000000000" pitchFamily="2" charset="2"/>
              <a:buChar char="§"/>
              <a:defRPr/>
            </a:pPr>
            <a:r>
              <a:rPr lang="en-US" sz="2700" dirty="0" smtClean="0">
                <a:solidFill>
                  <a:srgbClr val="1F4284"/>
                </a:solidFill>
              </a:rPr>
              <a:t>95% of all FDOT-maintained bridges meet standards</a:t>
            </a:r>
          </a:p>
          <a:p>
            <a:pPr lvl="1">
              <a:buFont typeface="Wingdings" panose="05000000000000000000" pitchFamily="2" charset="2"/>
              <a:buChar char="§"/>
              <a:defRPr/>
            </a:pPr>
            <a:endParaRPr lang="en-US" sz="1400" dirty="0">
              <a:solidFill>
                <a:srgbClr val="1F4284"/>
              </a:solidFill>
            </a:endParaRP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US" dirty="0">
                <a:solidFill>
                  <a:srgbClr val="1F4284"/>
                </a:solidFill>
              </a:rPr>
              <a:t>Awards</a:t>
            </a:r>
          </a:p>
          <a:p>
            <a:pPr lvl="1">
              <a:buFont typeface="Wingdings" panose="05000000000000000000" pitchFamily="2" charset="2"/>
              <a:buChar char="§"/>
              <a:defRPr/>
            </a:pPr>
            <a:r>
              <a:rPr lang="en-US" sz="2700" dirty="0" smtClean="0">
                <a:solidFill>
                  <a:srgbClr val="1F4284"/>
                </a:solidFill>
              </a:rPr>
              <a:t>FDOT </a:t>
            </a:r>
            <a:r>
              <a:rPr lang="en-US" sz="2700" dirty="0">
                <a:solidFill>
                  <a:srgbClr val="1F4284"/>
                </a:solidFill>
              </a:rPr>
              <a:t>has received the Perpetual Pavement Award for the past five years</a:t>
            </a:r>
          </a:p>
        </p:txBody>
      </p:sp>
      <p:sp>
        <p:nvSpPr>
          <p:cNvPr id="11270" name="Slide Number Placeholder 13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33507E0-376E-4C03-91FF-72D696167052}" type="slidenum">
              <a:rPr lang="en-US" altLang="en-US" sz="1200" b="1" smtClean="0">
                <a:solidFill>
                  <a:schemeClr val="bg1"/>
                </a:solidFill>
              </a:rPr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200" b="1" dirty="0" smtClean="0">
              <a:solidFill>
                <a:schemeClr val="bg1"/>
              </a:solidFill>
            </a:endParaRPr>
          </a:p>
        </p:txBody>
      </p:sp>
      <p:sp>
        <p:nvSpPr>
          <p:cNvPr id="11271" name="Rectangle 4"/>
          <p:cNvSpPr>
            <a:spLocks noChangeArrowheads="1"/>
          </p:cNvSpPr>
          <p:nvPr/>
        </p:nvSpPr>
        <p:spPr bwMode="auto">
          <a:xfrm>
            <a:off x="0" y="14288"/>
            <a:ext cx="9144000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400" b="1" dirty="0" smtClean="0">
                <a:solidFill>
                  <a:srgbClr val="1F4284"/>
                </a:solidFill>
                <a:latin typeface="Arial" panose="020B0604020202020204" pitchFamily="34" charset="0"/>
              </a:rPr>
              <a:t>Exceptional </a:t>
            </a:r>
            <a:endParaRPr lang="en-US" altLang="en-US" sz="4400" b="1" dirty="0">
              <a:solidFill>
                <a:srgbClr val="1F4284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1425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Content Placeholder 2"/>
          <p:cNvSpPr>
            <a:spLocks noGrp="1"/>
          </p:cNvSpPr>
          <p:nvPr>
            <p:ph idx="1"/>
          </p:nvPr>
        </p:nvSpPr>
        <p:spPr>
          <a:xfrm>
            <a:off x="2550695" y="2449513"/>
            <a:ext cx="3502443" cy="633412"/>
          </a:xfrm>
        </p:spPr>
        <p:txBody>
          <a:bodyPr/>
          <a:lstStyle/>
          <a:p>
            <a:pPr marL="0" indent="0" algn="ctr">
              <a:buFont typeface="Arial" panose="020B0604020202020204" pitchFamily="34" charset="0"/>
              <a:buNone/>
            </a:pPr>
            <a:r>
              <a:rPr lang="en-US" altLang="en-US" sz="4000" dirty="0" smtClean="0">
                <a:solidFill>
                  <a:srgbClr val="1F4284"/>
                </a:solidFill>
              </a:rPr>
              <a:t>QUESTIONS?</a:t>
            </a:r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6DB999B-3299-4BB2-BCF8-4FE053AB9FD1}" type="slidenum">
              <a:rPr lang="en-US" altLang="en-US" sz="1200" smtClean="0">
                <a:solidFill>
                  <a:schemeClr val="bg1"/>
                </a:solidFill>
              </a:rPr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12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10"/>
  <p:tag name="ARTICULATE_PROJECT_OPEN" val="0"/>
  <p:tag name="MMPROD_UIDATA" val="&lt;database version=&quot;7.0&quot;&gt;&lt;object type=&quot;1&quot; unique_id=&quot;10001&quot;&gt;&lt;object type=&quot;2&quot; unique_id=&quot;10170&quot;&gt;&lt;object type=&quot;3&quot; unique_id=&quot;10171&quot;&gt;&lt;property id=&quot;20148&quot; value=&quot;5&quot;/&gt;&lt;property id=&quot;20300&quot; value=&quot;Slide 1 - &amp;quot;Setting the Stage&amp;quot;&quot;/&gt;&lt;property id=&quot;20307&quot; value=&quot;256&quot;/&gt;&lt;/object&gt;&lt;object type=&quot;3&quot; unique_id=&quot;10172&quot;&gt;&lt;property id=&quot;20148&quot; value=&quot;5&quot;/&gt;&lt;property id=&quot;20300&quot; value=&quot;Slide 3 - &amp;quot;Our Mission&amp;quot;&quot;/&gt;&lt;property id=&quot;20307&quot; value=&quot;326&quot;/&gt;&lt;/object&gt;&lt;object type=&quot;3&quot; unique_id=&quot;10173&quot;&gt;&lt;property id=&quot;20148&quot; value=&quot;5&quot;/&gt;&lt;property id=&quot;20300&quot; value=&quot;Slide 8 - &amp;quot;Our Mission&amp;quot;&quot;/&gt;&lt;property id=&quot;20307&quot; value=&quot;325&quot;/&gt;&lt;/object&gt;&lt;object type=&quot;3&quot; unique_id=&quot;10174&quot;&gt;&lt;property id=&quot;20148&quot; value=&quot;5&quot;/&gt;&lt;property id=&quot;20300&quot; value=&quot;Slide 9 - &amp;quot;Our Performance&amp;quot;&quot;/&gt;&lt;property id=&quot;20307&quot; value=&quot;327&quot;/&gt;&lt;/object&gt;&lt;object type=&quot;3&quot; unique_id=&quot;10223&quot;&gt;&lt;property id=&quot;20148&quot; value=&quot;5&quot;/&gt;&lt;property id=&quot;20300&quot; value=&quot;Slide 10 - &amp;quot;Our Performance&amp;quot;&quot;/&gt;&lt;property id=&quot;20307&quot; value=&quot;328&quot;/&gt;&lt;/object&gt;&lt;object type=&quot;3&quot; unique_id=&quot;10224&quot;&gt;&lt;property id=&quot;20148&quot; value=&quot;5&quot;/&gt;&lt;property id=&quot;20300&quot; value=&quot;Slide 11 - &amp;quot;Our Performance&amp;quot;&quot;/&gt;&lt;property id=&quot;20307&quot; value=&quot;329&quot;/&gt;&lt;/object&gt;&lt;object type=&quot;3&quot; unique_id=&quot;10225&quot;&gt;&lt;property id=&quot;20148&quot; value=&quot;5&quot;/&gt;&lt;property id=&quot;20300&quot; value=&quot;Slide 12 - &amp;quot;Our Performance&amp;quot;&quot;/&gt;&lt;property id=&quot;20307&quot; value=&quot;330&quot;/&gt;&lt;/object&gt;&lt;object type=&quot;3&quot; unique_id=&quot;10289&quot;&gt;&lt;property id=&quot;20148&quot; value=&quot;5&quot;/&gt;&lt;property id=&quot;20300&quot; value=&quot;Slide 2 - &amp;quot;Agenda&amp;quot;&quot;/&gt;&lt;property id=&quot;20307&quot; value=&quot;331&quot;/&gt;&lt;/object&gt;&lt;object type=&quot;3&quot; unique_id=&quot;10451&quot;&gt;&lt;property id=&quot;20148&quot; value=&quot;5&quot;/&gt;&lt;property id=&quot;20300&quot; value=&quot;Slide 14 - &amp;quot;Our Performance – MAP-21&amp;quot;&quot;/&gt;&lt;property id=&quot;20307&quot; value=&quot;342&quot;/&gt;&lt;/object&gt;&lt;object type=&quot;3&quot; unique_id=&quot;10743&quot;&gt;&lt;property id=&quot;20148&quot; value=&quot;5&quot;/&gt;&lt;property id=&quot;20300&quot; value=&quot;Slide 4 - &amp;quot;Our Mission&amp;quot;&quot;/&gt;&lt;property id=&quot;20307&quot; value=&quot;344&quot;/&gt;&lt;/object&gt;&lt;object type=&quot;3&quot; unique_id=&quot;10744&quot;&gt;&lt;property id=&quot;20148&quot; value=&quot;5&quot;/&gt;&lt;property id=&quot;20300&quot; value=&quot;Slide 6 - &amp;quot;Our Performance&amp;quot;&quot;/&gt;&lt;property id=&quot;20307&quot; value=&quot;345&quot;/&gt;&lt;/object&gt;&lt;object type=&quot;3&quot; unique_id=&quot;10745&quot;&gt;&lt;property id=&quot;20148&quot; value=&quot;5&quot;/&gt;&lt;property id=&quot;20300&quot; value=&quot;Slide 7 - &amp;quot;Our Performance&amp;quot;&quot;/&gt;&lt;property id=&quot;20307&quot; value=&quot;346&quot;/&gt;&lt;/object&gt;&lt;object type=&quot;3&quot; unique_id=&quot;10885&quot;&gt;&lt;property id=&quot;20148&quot; value=&quot;5&quot;/&gt;&lt;property id=&quot;20300&quot; value=&quot;Slide 13 - &amp;quot;Our Performance&amp;quot;&quot;/&gt;&lt;property id=&quot;20307&quot; value=&quot;347&quot;/&gt;&lt;/object&gt;&lt;object type=&quot;3&quot; unique_id=&quot;35755&quot;&gt;&lt;property id=&quot;20148&quot; value=&quot;5&quot;/&gt;&lt;property id=&quot;20300&quot; value=&quot;Slide 5 - &amp;quot;Agenda&amp;quot;&quot;/&gt;&lt;property id=&quot;20307&quot; value=&quot;349&quot;/&gt;&lt;/object&gt;&lt;object type=&quot;3&quot; unique_id=&quot;35756&quot;&gt;&lt;property id=&quot;20148&quot; value=&quot;5&quot;/&gt;&lt;property id=&quot;20300&quot; value=&quot;Slide 16 - &amp;quot;Our Performance&amp;quot;&quot;/&gt;&lt;property id=&quot;20307&quot; value=&quot;350&quot;/&gt;&lt;/object&gt;&lt;object type=&quot;3&quot; unique_id=&quot;35757&quot;&gt;&lt;property id=&quot;20148&quot; value=&quot;5&quot;/&gt;&lt;property id=&quot;20300&quot; value=&quot;Slide 19&quot;/&gt;&lt;property id=&quot;20307&quot; value=&quot;352&quot;/&gt;&lt;/object&gt;&lt;object type=&quot;3&quot; unique_id=&quot;35758&quot;&gt;&lt;property id=&quot;20148&quot; value=&quot;5&quot;/&gt;&lt;property id=&quot;20300&quot; value=&quot;Slide 15 - &amp;quot;MAP-21 Rulemaking Schedule&amp;quot;&quot;/&gt;&lt;property id=&quot;20307&quot; value=&quot;351&quot;/&gt;&lt;/object&gt;&lt;object type=&quot;3&quot; unique_id=&quot;35856&quot;&gt;&lt;property id=&quot;20148&quot; value=&quot;5&quot;/&gt;&lt;property id=&quot;20300&quot; value=&quot;Slide 20 - &amp;quot;Agenda&amp;quot;&quot;/&gt;&lt;property id=&quot;20307&quot; value=&quot;353&quot;/&gt;&lt;/object&gt;&lt;object type=&quot;3&quot; unique_id=&quot;35857&quot;&gt;&lt;property id=&quot;20148&quot; value=&quot;5&quot;/&gt;&lt;property id=&quot;20300&quot; value=&quot;Slide 21 - &amp;quot;Agenda&amp;quot;&quot;/&gt;&lt;property id=&quot;20307&quot; value=&quot;354&quot;/&gt;&lt;/object&gt;&lt;object type=&quot;3&quot; unique_id=&quot;36047&quot;&gt;&lt;property id=&quot;20148&quot; value=&quot;5&quot;/&gt;&lt;property id=&quot;20300&quot; value=&quot;Slide 17 - &amp;quot;Performance Reporting by Others&amp;quot;&quot;/&gt;&lt;property id=&quot;20307&quot; value=&quot;356&quot;/&gt;&lt;/object&gt;&lt;object type=&quot;3&quot; unique_id=&quot;36048&quot;&gt;&lt;property id=&quot;20148&quot; value=&quot;5&quot;/&gt;&lt;property id=&quot;20300&quot; value=&quot;Slide 18 - &amp;quot;Performance Reporting by Others&amp;quot;&quot;/&gt;&lt;property id=&quot;20307&quot; value=&quot;355&quot;/&gt;&lt;/object&gt;&lt;/object&gt;&lt;object type=&quot;8&quot; unique_id=&quot;10180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onth xmlns="08f1d227-f2b6-4529-95c2-0c1a49b2f2f7">(04) April</Month>
    <DocCategory xmlns="08f1d227-f2b6-4529-95c2-0c1a49b2f2f7" xsi:nil="true"/>
    <Year xmlns="08f1d227-f2b6-4529-95c2-0c1a49b2f2f7">2014</Year>
    <Order1 xmlns="08f1d227-f2b6-4529-95c2-0c1a49b2f2f7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614C942E0B26643B7F53A6F569DA56E" ma:contentTypeVersion="17" ma:contentTypeDescription="Create a new document." ma:contentTypeScope="" ma:versionID="80f4d56cfd89b408eddcee290fb6ce9c">
  <xsd:schema xmlns:xsd="http://www.w3.org/2001/XMLSchema" xmlns:xs="http://www.w3.org/2001/XMLSchema" xmlns:p="http://schemas.microsoft.com/office/2006/metadata/properties" xmlns:ns2="08f1d227-f2b6-4529-95c2-0c1a49b2f2f7" targetNamespace="http://schemas.microsoft.com/office/2006/metadata/properties" ma:root="true" ma:fieldsID="794931dd402b85ab3d0c6af869c47fb2" ns2:_="">
    <xsd:import namespace="08f1d227-f2b6-4529-95c2-0c1a49b2f2f7"/>
    <xsd:element name="properties">
      <xsd:complexType>
        <xsd:sequence>
          <xsd:element name="documentManagement">
            <xsd:complexType>
              <xsd:all>
                <xsd:element ref="ns2:Year"/>
                <xsd:element ref="ns2:Month"/>
                <xsd:element ref="ns2:DocCategory" minOccurs="0"/>
                <xsd:element ref="ns2:Order1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8f1d227-f2b6-4529-95c2-0c1a49b2f2f7" elementFormDefault="qualified">
    <xsd:import namespace="http://schemas.microsoft.com/office/2006/documentManagement/types"/>
    <xsd:import namespace="http://schemas.microsoft.com/office/infopath/2007/PartnerControls"/>
    <xsd:element name="Year" ma:index="1" ma:displayName="Year" ma:format="Dropdown" ma:internalName="Year">
      <xsd:simpleType>
        <xsd:restriction base="dms:Choice">
          <xsd:enumeration value="2003"/>
          <xsd:enumeration value="2004"/>
          <xsd:enumeration value="2005"/>
          <xsd:enumeration value="2006"/>
          <xsd:enumeration value="2007"/>
          <xsd:enumeration value="2008"/>
          <xsd:enumeration value="2009"/>
          <xsd:enumeration value="2010"/>
          <xsd:enumeration value="2011"/>
          <xsd:enumeration value="2012"/>
          <xsd:enumeration value="2013"/>
          <xsd:enumeration value="2014"/>
        </xsd:restriction>
      </xsd:simpleType>
    </xsd:element>
    <xsd:element name="Month" ma:index="2" ma:displayName="Month" ma:format="Dropdown" ma:internalName="Month">
      <xsd:simpleType>
        <xsd:restriction base="dms:Choice">
          <xsd:enumeration value="(01) January"/>
          <xsd:enumeration value="(02) February"/>
          <xsd:enumeration value="(03) March"/>
          <xsd:enumeration value="(04) April"/>
          <xsd:enumeration value="(05) May"/>
          <xsd:enumeration value="(06) June"/>
          <xsd:enumeration value="(07) July"/>
          <xsd:enumeration value="(08) August"/>
          <xsd:enumeration value="(09) September"/>
          <xsd:enumeration value="(10) October"/>
          <xsd:enumeration value="(11) November"/>
          <xsd:enumeration value="(12) December"/>
        </xsd:restriction>
      </xsd:simpleType>
    </xsd:element>
    <xsd:element name="DocCategory" ma:index="3" nillable="true" ma:displayName="DocCategory" ma:description="Select a Document Category" ma:format="Dropdown" ma:hidden="true" ma:internalName="DocCategory" ma:readOnly="false">
      <xsd:simpleType>
        <xsd:union memberTypes="dms:Text">
          <xsd:simpleType>
            <xsd:restriction base="dms:Choice">
              <xsd:enumeration value="Agenda"/>
              <xsd:enumeration value="Minutes"/>
              <xsd:enumeration value="Performance Report"/>
              <xsd:enumeration value="Construction Cost Indicators"/>
              <xsd:enumeration value="Salary Projections and Operating Budget"/>
              <xsd:enumeration value="Economic Parity Report"/>
              <xsd:enumeration value="Disadvangted Business Enterprise Report"/>
              <xsd:enumeration value="Personnel Report"/>
              <xsd:enumeration value="Minority Business Enterprise Report"/>
              <xsd:enumeration value="Cash Forecast"/>
              <xsd:enumeration value="Draft Minutes"/>
            </xsd:restriction>
          </xsd:simpleType>
        </xsd:union>
      </xsd:simpleType>
    </xsd:element>
    <xsd:element name="Order1" ma:index="4" nillable="true" ma:displayName="Order" ma:internalName="Order1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9" ma:displayName="Content Type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0FCB3FC-AD43-4556-97B6-6AD4C8AC0340}">
  <ds:schemaRefs>
    <ds:schemaRef ds:uri="http://schemas.microsoft.com/office/2006/metadata/properties"/>
    <ds:schemaRef ds:uri="08f1d227-f2b6-4529-95c2-0c1a49b2f2f7"/>
    <ds:schemaRef ds:uri="http://schemas.microsoft.com/office/2006/documentManagement/types"/>
    <ds:schemaRef ds:uri="http://www.w3.org/XML/1998/namespace"/>
    <ds:schemaRef ds:uri="http://purl.org/dc/elements/1.1/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A904269E-1995-45B8-B57A-2B4D0244292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8f1d227-f2b6-4529-95c2-0c1a49b2f2f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12351</TotalTime>
  <Words>109</Words>
  <Application>Microsoft Office PowerPoint</Application>
  <PresentationFormat>On-screen Show (4:3)</PresentationFormat>
  <Paragraphs>45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Wingdings</vt:lpstr>
      <vt:lpstr>Office Theme</vt:lpstr>
      <vt:lpstr>The Road Ahead Secretary Jim Boxold May 4, 2016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FDOT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Heading 2</dc:title>
  <dc:creator>rt826cm</dc:creator>
  <cp:lastModifiedBy>Lewis, Amanda</cp:lastModifiedBy>
  <cp:revision>563</cp:revision>
  <cp:lastPrinted>2016-05-02T19:34:37Z</cp:lastPrinted>
  <dcterms:created xsi:type="dcterms:W3CDTF">2013-02-15T23:23:43Z</dcterms:created>
  <dcterms:modified xsi:type="dcterms:W3CDTF">2016-05-02T19:34:39Z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0x0101006614C942E0B26643B7F53A6F569DA56E</vt:lpwstr>
  </property>
</Properties>
</file>