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257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879"/>
    <a:srgbClr val="D7181F"/>
    <a:srgbClr val="1F4284"/>
    <a:srgbClr val="1F4283"/>
    <a:srgbClr val="0054A8"/>
    <a:srgbClr val="1B146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80" d="100"/>
          <a:sy n="80" d="100"/>
        </p:scale>
        <p:origin x="148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FD38-B002-4CAD-9D99-1F0D4117673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C9AAC-B1C4-4D2C-91D0-85CFAF83A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14600"/>
            <a:ext cx="7315200" cy="91440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ctr">
              <a:defRPr sz="2800">
                <a:solidFill>
                  <a:srgbClr val="1F42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429002"/>
            <a:ext cx="7315200" cy="9143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rgbClr val="D72E2A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5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894" y="990600"/>
            <a:ext cx="8272212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898" y="1600200"/>
            <a:ext cx="8272211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F428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F4283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F4283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F428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F428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7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ondary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5898" y="1600200"/>
            <a:ext cx="4066793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1313" y="1591733"/>
            <a:ext cx="4066794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4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435895" y="1600200"/>
            <a:ext cx="8245161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1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 Slide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435895" y="1600200"/>
            <a:ext cx="8272212" cy="350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898" y="5105400"/>
            <a:ext cx="8272211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1F4283"/>
              </a:buClr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F4283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4375" indent="0">
              <a:buClr>
                <a:srgbClr val="1F4283"/>
              </a:buClr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F428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F428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75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5894" y="1600200"/>
            <a:ext cx="8245162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4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1F4283">
              <a:alpha val="9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517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rgbClr val="3D6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0" y="6316936"/>
            <a:ext cx="9144000" cy="541064"/>
          </a:xfrm>
          <a:prstGeom prst="rect">
            <a:avLst/>
          </a:prstGeom>
          <a:solidFill>
            <a:srgbClr val="1538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9550"/>
            <a:ext cx="1371600" cy="62865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828800" y="6428603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3460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2400" b="1" kern="1200" cap="none">
          <a:solidFill>
            <a:srgbClr val="3356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2125" indent="-1721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8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4375" indent="-1721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6250" indent="-15187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8625" indent="-1316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1125" indent="-1316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87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6pPr>
      <a:lvl7pPr marL="12375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7pPr>
      <a:lvl8pPr marL="14062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8pPr>
      <a:lvl9pPr marL="15750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Hurricane Irma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Rudy Powell</a:t>
            </a:r>
          </a:p>
        </p:txBody>
      </p:sp>
    </p:spTree>
    <p:extLst>
      <p:ext uri="{BB962C8B-B14F-4D97-AF65-F5344CB8AC3E}">
        <p14:creationId xmlns:p14="http://schemas.microsoft.com/office/powerpoint/2010/main" val="7910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Irma Path</a:t>
            </a:r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9385758"/>
              </p:ext>
            </p:extLst>
          </p:nvPr>
        </p:nvGraphicFramePr>
        <p:xfrm>
          <a:off x="436565" y="1600200"/>
          <a:ext cx="3221037" cy="400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Saffir</a:t>
                      </a:r>
                      <a:r>
                        <a:rPr lang="en-US" sz="1600" b="1" dirty="0"/>
                        <a:t>-Simpson Scale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Category</a:t>
                      </a:r>
                    </a:p>
                  </a:txBody>
                  <a:tcPr marL="73846" marR="738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Wind</a:t>
                      </a:r>
                      <a:r>
                        <a:rPr lang="en-US" sz="1600" b="1" baseline="0" dirty="0"/>
                        <a:t> Speeds</a:t>
                      </a:r>
                      <a:endParaRPr lang="en-US" sz="1600" b="1" dirty="0"/>
                    </a:p>
                  </a:txBody>
                  <a:tcPr marL="73846" marR="7384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Five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≥157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Four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130–156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Three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111–129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Two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96–110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74–95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3846" marR="7384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Related Classifications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Storm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39–73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Depression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≤38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Content Placeholder 3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18" y="1659147"/>
            <a:ext cx="4987172" cy="4132053"/>
          </a:xfrm>
        </p:spPr>
      </p:pic>
    </p:spTree>
    <p:extLst>
      <p:ext uri="{BB962C8B-B14F-4D97-AF65-F5344CB8AC3E}">
        <p14:creationId xmlns:p14="http://schemas.microsoft.com/office/powerpoint/2010/main" val="18091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18" y="1658397"/>
            <a:ext cx="4987172" cy="41328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Irma Over Florida</a:t>
            </a:r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9385758"/>
              </p:ext>
            </p:extLst>
          </p:nvPr>
        </p:nvGraphicFramePr>
        <p:xfrm>
          <a:off x="436565" y="1600200"/>
          <a:ext cx="3221037" cy="400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Saffir</a:t>
                      </a:r>
                      <a:r>
                        <a:rPr lang="en-US" sz="1600" b="1" dirty="0"/>
                        <a:t>-Simpson Scale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Category</a:t>
                      </a:r>
                    </a:p>
                  </a:txBody>
                  <a:tcPr marL="73846" marR="738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Wind</a:t>
                      </a:r>
                      <a:r>
                        <a:rPr lang="en-US" sz="1600" b="1" baseline="0" dirty="0"/>
                        <a:t> Speeds</a:t>
                      </a:r>
                      <a:endParaRPr lang="en-US" sz="1600" b="1" dirty="0"/>
                    </a:p>
                  </a:txBody>
                  <a:tcPr marL="73846" marR="7384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Five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≥157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Four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130–156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Three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111–129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Two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96–110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74–95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3846" marR="7384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Related Classifications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Storm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39–73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Depression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≤38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0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200" dirty="0"/>
              <a:t>Hurricane Irma Over Florida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10- 1st Landfall (</a:t>
            </a:r>
            <a:r>
              <a:rPr lang="en-US" dirty="0" err="1"/>
              <a:t>Cudjoe</a:t>
            </a:r>
            <a:r>
              <a:rPr lang="en-US" dirty="0"/>
              <a:t> Key, FL): 130 mph, 929 </a:t>
            </a:r>
            <a:r>
              <a:rPr lang="en-US" dirty="0" err="1"/>
              <a:t>mb</a:t>
            </a:r>
            <a:r>
              <a:rPr lang="en-US" dirty="0"/>
              <a:t> – Category 4</a:t>
            </a:r>
          </a:p>
          <a:p>
            <a:pPr lvl="1"/>
            <a:r>
              <a:rPr lang="en-US" dirty="0"/>
              <a:t>First Category 4 hurricane to make landfall in Florida since Charley (2004)</a:t>
            </a:r>
          </a:p>
          <a:p>
            <a:pPr lvl="1"/>
            <a:r>
              <a:rPr lang="en-US" dirty="0"/>
              <a:t>First major hurricane to make landfall in Florida since Wilma (2005)</a:t>
            </a:r>
          </a:p>
          <a:p>
            <a:pPr lvl="1"/>
            <a:r>
              <a:rPr lang="en-US" dirty="0"/>
              <a:t>929 </a:t>
            </a:r>
            <a:r>
              <a:rPr lang="en-US" dirty="0" err="1"/>
              <a:t>mb</a:t>
            </a:r>
            <a:r>
              <a:rPr lang="en-US" dirty="0"/>
              <a:t> pressure is tied for 7th lowest on record for U.S. landfall with Lake Okeechobee Hurricane of 1928</a:t>
            </a:r>
          </a:p>
          <a:p>
            <a:r>
              <a:rPr lang="en-US" dirty="0"/>
              <a:t>September 10- 2nd Landfall (Marco Island, FL): 115 mph, 940 </a:t>
            </a:r>
            <a:r>
              <a:rPr lang="en-US" dirty="0" err="1"/>
              <a:t>mb</a:t>
            </a:r>
            <a:r>
              <a:rPr lang="en-US" dirty="0"/>
              <a:t> – Category 3</a:t>
            </a:r>
          </a:p>
          <a:p>
            <a:pPr lvl="1"/>
            <a:r>
              <a:rPr lang="en-US" dirty="0"/>
              <a:t>Exact same latitude/longitude as well as Category at landfall as Wilma (2005): 25.9°N, 81.7°W</a:t>
            </a:r>
          </a:p>
        </p:txBody>
      </p:sp>
    </p:spTree>
    <p:extLst>
      <p:ext uri="{BB962C8B-B14F-4D97-AF65-F5344CB8AC3E}">
        <p14:creationId xmlns:p14="http://schemas.microsoft.com/office/powerpoint/2010/main" val="16317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10,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Upgrades to a Category 4 as it makes landfall in the Florida Keys.</a:t>
            </a:r>
          </a:p>
          <a:p>
            <a:r>
              <a:rPr lang="en-US" dirty="0"/>
              <a:t>Downgrades to a Category 3 as it makes landfall in mainland Florida.</a:t>
            </a:r>
          </a:p>
          <a:p>
            <a:r>
              <a:rPr lang="en-US" dirty="0"/>
              <a:t>Downgrades to a Category 2 as it travels north across Florida.</a:t>
            </a:r>
          </a:p>
          <a:p>
            <a:endParaRPr lang="en-US" dirty="0"/>
          </a:p>
        </p:txBody>
      </p:sp>
      <p:pic>
        <p:nvPicPr>
          <p:cNvPr id="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2858" y="1597325"/>
            <a:ext cx="32104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11,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Downgrades to a Category 1 Hurricane then Tropical Storm as it continues to travel north.</a:t>
            </a:r>
          </a:p>
          <a:p>
            <a:r>
              <a:rPr lang="en-US" dirty="0"/>
              <a:t>Downgrades to Tropical Depression over Georgia.</a:t>
            </a:r>
          </a:p>
          <a:p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r="6130"/>
          <a:stretch/>
        </p:blipFill>
        <p:spPr>
          <a:xfrm>
            <a:off x="4604685" y="1600199"/>
            <a:ext cx="4103421" cy="4219841"/>
          </a:xfrm>
        </p:spPr>
      </p:pic>
    </p:spTree>
    <p:extLst>
      <p:ext uri="{BB962C8B-B14F-4D97-AF65-F5344CB8AC3E}">
        <p14:creationId xmlns:p14="http://schemas.microsoft.com/office/powerpoint/2010/main" val="23739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200" dirty="0"/>
              <a:t>Timeline (Initial Emergency Response)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Sunday, September 10, 2017</a:t>
            </a:r>
          </a:p>
          <a:p>
            <a:pPr lvl="1"/>
            <a:r>
              <a:rPr lang="en-US" dirty="0"/>
              <a:t>Landfall in south Florida.</a:t>
            </a:r>
          </a:p>
          <a:p>
            <a:pPr lvl="1"/>
            <a:r>
              <a:rPr lang="en-US" dirty="0"/>
              <a:t>Cut and toss crews and windshield damage assessment to start at first light tomorrow in south Florida.</a:t>
            </a:r>
          </a:p>
          <a:p>
            <a:r>
              <a:rPr lang="en-US" dirty="0"/>
              <a:t>Monday, September 11, 2017</a:t>
            </a:r>
          </a:p>
          <a:p>
            <a:pPr lvl="1"/>
            <a:r>
              <a:rPr lang="en-US" dirty="0"/>
              <a:t>Storm tracking up the west side of the state passing Tallahassee around 2PM.</a:t>
            </a:r>
          </a:p>
          <a:p>
            <a:pPr lvl="1"/>
            <a:r>
              <a:rPr lang="en-US" dirty="0"/>
              <a:t>Cut and toss crews and windshield damage assessment to start at first light tomorrow in north Florida.</a:t>
            </a:r>
          </a:p>
          <a:p>
            <a:pPr lvl="1"/>
            <a:r>
              <a:rPr lang="en-US" dirty="0"/>
              <a:t>Response starting in south Florida.  Critical routes for National Guard, Utilities, and Special Needs Shelters open.  Majority of state roads cleared and open except for flooded areas.  </a:t>
            </a:r>
          </a:p>
          <a:p>
            <a:pPr lvl="1"/>
            <a:r>
              <a:rPr lang="en-US" dirty="0"/>
              <a:t>US 1 in the Keys open for legal loads for emergency response to MM 37 (Marathon).</a:t>
            </a:r>
          </a:p>
          <a:p>
            <a:pPr lvl="1"/>
            <a:r>
              <a:rPr lang="en-US" dirty="0"/>
              <a:t>State Offices closed.</a:t>
            </a:r>
          </a:p>
          <a:p>
            <a:r>
              <a:rPr lang="en-US" dirty="0"/>
              <a:t>Tuesday, September 12, 2017</a:t>
            </a:r>
          </a:p>
          <a:p>
            <a:pPr lvl="1"/>
            <a:r>
              <a:rPr lang="en-US" dirty="0"/>
              <a:t>Response starting in north Florida.  Critical routes for National Guard, Utilities, and Special Needs Shelters open.  Majority of state roads cleared and open except for flooded areas. </a:t>
            </a:r>
          </a:p>
          <a:p>
            <a:pPr lvl="1"/>
            <a:r>
              <a:rPr lang="en-US" dirty="0"/>
              <a:t>US 1 in the Keys open for legal loads for emergency response to Key West.</a:t>
            </a:r>
          </a:p>
          <a:p>
            <a:pPr lvl="1"/>
            <a:r>
              <a:rPr lang="en-US" dirty="0"/>
              <a:t>Concerns with re-entry traffic.</a:t>
            </a:r>
          </a:p>
        </p:txBody>
      </p:sp>
    </p:spTree>
    <p:extLst>
      <p:ext uri="{BB962C8B-B14F-4D97-AF65-F5344CB8AC3E}">
        <p14:creationId xmlns:p14="http://schemas.microsoft.com/office/powerpoint/2010/main" val="42513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200" dirty="0"/>
              <a:t>Post-Storm Timeline (Emergency Response)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Wednesday, September 13, 2017</a:t>
            </a:r>
          </a:p>
          <a:p>
            <a:pPr lvl="1"/>
            <a:r>
              <a:rPr lang="en-US" dirty="0"/>
              <a:t>Santa Fe River cresting at I-75, US 41, US 27, and SR 47.  Monitored throughout the night.</a:t>
            </a:r>
          </a:p>
          <a:p>
            <a:r>
              <a:rPr lang="en-US" dirty="0"/>
              <a:t>Friday, September 15, 2017</a:t>
            </a:r>
          </a:p>
          <a:p>
            <a:pPr lvl="1"/>
            <a:r>
              <a:rPr lang="en-US" dirty="0"/>
              <a:t>First day of returning to “normal” emergency operations.</a:t>
            </a:r>
          </a:p>
          <a:p>
            <a:pPr lvl="1"/>
            <a:r>
              <a:rPr lang="en-US" dirty="0"/>
              <a:t>Emergency fuel starting to be released.</a:t>
            </a:r>
          </a:p>
          <a:p>
            <a:r>
              <a:rPr lang="en-US" dirty="0"/>
              <a:t>Saturday, September 16, 2017</a:t>
            </a:r>
          </a:p>
          <a:p>
            <a:pPr lvl="1"/>
            <a:r>
              <a:rPr lang="en-US" dirty="0"/>
              <a:t>Keys opened to returning residents.</a:t>
            </a:r>
          </a:p>
          <a:p>
            <a:r>
              <a:rPr lang="en-US" dirty="0"/>
              <a:t>Friday, September 22, 2017</a:t>
            </a:r>
          </a:p>
          <a:p>
            <a:pPr lvl="1"/>
            <a:r>
              <a:rPr lang="en-US" dirty="0"/>
              <a:t>Concerns and issues with debris contractors.</a:t>
            </a:r>
          </a:p>
          <a:p>
            <a:r>
              <a:rPr lang="en-US" dirty="0"/>
              <a:t>Continued Ongoing Emergency Response Efforts</a:t>
            </a:r>
          </a:p>
          <a:p>
            <a:pPr lvl="1"/>
            <a:r>
              <a:rPr lang="en-US" dirty="0"/>
              <a:t>Vegetative debris, C&amp;D debris, leaners and hangers, etc.</a:t>
            </a:r>
          </a:p>
          <a:p>
            <a:pPr lvl="1"/>
            <a:r>
              <a:rPr lang="en-US" dirty="0"/>
              <a:t>Emergency fuel in Marathon released October 21.</a:t>
            </a:r>
          </a:p>
        </p:txBody>
      </p:sp>
    </p:spTree>
    <p:extLst>
      <p:ext uri="{BB962C8B-B14F-4D97-AF65-F5344CB8AC3E}">
        <p14:creationId xmlns:p14="http://schemas.microsoft.com/office/powerpoint/2010/main" val="15285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831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Aerial Image (September 10, 2017)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Irma north of the Keys approaching landfall in mainland Florida as a Category 3 storm.</a:t>
            </a:r>
          </a:p>
          <a:p>
            <a:r>
              <a:rPr lang="en-US" dirty="0"/>
              <a:t>Hurricane Jose following behind Irma as a Category 3 storm.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type="media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" r="15863" b="26888"/>
          <a:stretch/>
        </p:blipFill>
        <p:spPr>
          <a:xfrm>
            <a:off x="705774" y="1614576"/>
            <a:ext cx="7732452" cy="3414623"/>
          </a:xfrm>
        </p:spPr>
      </p:pic>
      <p:sp>
        <p:nvSpPr>
          <p:cNvPr id="6" name="Rectangle 5"/>
          <p:cNvSpPr/>
          <p:nvPr/>
        </p:nvSpPr>
        <p:spPr>
          <a:xfrm>
            <a:off x="3886200" y="1600200"/>
            <a:ext cx="175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Irma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3029634"/>
            <a:ext cx="1055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Jose</a:t>
            </a:r>
          </a:p>
        </p:txBody>
      </p:sp>
    </p:spTree>
    <p:extLst>
      <p:ext uri="{BB962C8B-B14F-4D97-AF65-F5344CB8AC3E}">
        <p14:creationId xmlns:p14="http://schemas.microsoft.com/office/powerpoint/2010/main" val="609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Irma Path</a:t>
            </a:r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9385758"/>
              </p:ext>
            </p:extLst>
          </p:nvPr>
        </p:nvGraphicFramePr>
        <p:xfrm>
          <a:off x="436565" y="1600200"/>
          <a:ext cx="3221037" cy="400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Saffir</a:t>
                      </a:r>
                      <a:r>
                        <a:rPr lang="en-US" sz="1600" b="1" dirty="0"/>
                        <a:t>-Simpson Scale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Category</a:t>
                      </a:r>
                    </a:p>
                  </a:txBody>
                  <a:tcPr marL="73846" marR="738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Wind</a:t>
                      </a:r>
                      <a:r>
                        <a:rPr lang="en-US" sz="1600" b="1" baseline="0" dirty="0"/>
                        <a:t> Speeds</a:t>
                      </a:r>
                      <a:endParaRPr lang="en-US" sz="1600" b="1" dirty="0"/>
                    </a:p>
                  </a:txBody>
                  <a:tcPr marL="73846" marR="7384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Five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≥157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Four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130–156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Three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111–129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Two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96–110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74–95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3846" marR="7384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Related Classifications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Storm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39–73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Depression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≤38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Content Placeholder 3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18" y="1659147"/>
            <a:ext cx="4987172" cy="4132053"/>
          </a:xfrm>
        </p:spPr>
      </p:pic>
    </p:spTree>
    <p:extLst>
      <p:ext uri="{BB962C8B-B14F-4D97-AF65-F5344CB8AC3E}">
        <p14:creationId xmlns:p14="http://schemas.microsoft.com/office/powerpoint/2010/main" val="9029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200" dirty="0"/>
              <a:t>Timeline</a:t>
            </a:r>
            <a:r>
              <a:rPr lang="en-US" dirty="0"/>
              <a:t> </a:t>
            </a:r>
            <a:r>
              <a:rPr lang="en-US" sz="2200" dirty="0"/>
              <a:t>(Advance Preparations- Evacuation, Fuel, Generators)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Tuesday, September 5, 2017</a:t>
            </a:r>
          </a:p>
          <a:p>
            <a:pPr lvl="1"/>
            <a:r>
              <a:rPr lang="en-US" dirty="0"/>
              <a:t>State Emergency Operations Center (SEOC) activated.</a:t>
            </a:r>
          </a:p>
          <a:p>
            <a:pPr lvl="1"/>
            <a:r>
              <a:rPr lang="en-US" dirty="0"/>
              <a:t>Prepared emergency generators for deployment and transfer.</a:t>
            </a:r>
          </a:p>
          <a:p>
            <a:pPr lvl="1"/>
            <a:r>
              <a:rPr lang="en-US" dirty="0"/>
              <a:t>Mobilized Emergency Roadside Assistance Contractor on Alligator Alley and I-75 in District 5 and I-4 in District 5.</a:t>
            </a:r>
          </a:p>
          <a:p>
            <a:r>
              <a:rPr lang="en-US" dirty="0"/>
              <a:t>Wednesday, September 6, 2017</a:t>
            </a:r>
          </a:p>
          <a:p>
            <a:pPr lvl="1"/>
            <a:r>
              <a:rPr lang="en-US" dirty="0"/>
              <a:t>SEOC Fuel Discussions- shortage of fuel trucks and drivers impacting deliveries.</a:t>
            </a:r>
          </a:p>
          <a:p>
            <a:pPr lvl="1"/>
            <a:r>
              <a:rPr lang="en-US" dirty="0"/>
              <a:t>Department Bulk Fuel Sites- anticipating deliveries but all not arriving.</a:t>
            </a:r>
          </a:p>
          <a:p>
            <a:pPr lvl="1"/>
            <a:r>
              <a:rPr lang="en-US" dirty="0"/>
              <a:t>Emergency Fuel Resources first ordered.</a:t>
            </a:r>
          </a:p>
          <a:p>
            <a:pPr lvl="1"/>
            <a:r>
              <a:rPr lang="en-US" dirty="0"/>
              <a:t>Emergency Shoulder Use- Heads Up! for all corridors 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Irma Path</a:t>
            </a:r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9385758"/>
              </p:ext>
            </p:extLst>
          </p:nvPr>
        </p:nvGraphicFramePr>
        <p:xfrm>
          <a:off x="436565" y="1600200"/>
          <a:ext cx="3221037" cy="400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Saffir</a:t>
                      </a:r>
                      <a:r>
                        <a:rPr lang="en-US" sz="1600" b="1" dirty="0"/>
                        <a:t>-Simpson Scale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Category</a:t>
                      </a:r>
                    </a:p>
                  </a:txBody>
                  <a:tcPr marL="73846" marR="738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Wind</a:t>
                      </a:r>
                      <a:r>
                        <a:rPr lang="en-US" sz="1600" b="1" baseline="0" dirty="0"/>
                        <a:t> Speeds</a:t>
                      </a:r>
                      <a:endParaRPr lang="en-US" sz="1600" b="1" dirty="0"/>
                    </a:p>
                  </a:txBody>
                  <a:tcPr marL="73846" marR="7384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Five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≥157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Four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130–156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Three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111–129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Two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96–110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74–95 mph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3846" marR="7384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Related Classifications</a:t>
                      </a:r>
                    </a:p>
                  </a:txBody>
                  <a:tcPr marL="73846" marR="738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Storm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39–73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Tropical Depression</a:t>
                      </a:r>
                    </a:p>
                  </a:txBody>
                  <a:tcPr marL="38462" marR="38462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≤38 mph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8462" marR="38462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Content Placeholder 3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18" y="1659147"/>
            <a:ext cx="4987172" cy="4132053"/>
          </a:xfrm>
        </p:spPr>
      </p:pic>
    </p:spTree>
    <p:extLst>
      <p:ext uri="{BB962C8B-B14F-4D97-AF65-F5344CB8AC3E}">
        <p14:creationId xmlns:p14="http://schemas.microsoft.com/office/powerpoint/2010/main" val="38372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200" dirty="0"/>
              <a:t>Timeline</a:t>
            </a:r>
            <a:r>
              <a:rPr lang="en-US" dirty="0"/>
              <a:t> </a:t>
            </a:r>
            <a:r>
              <a:rPr lang="en-US" sz="2200" dirty="0"/>
              <a:t>(Evacuation)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Thursday, September 7, 2017</a:t>
            </a:r>
          </a:p>
          <a:p>
            <a:pPr lvl="1"/>
            <a:r>
              <a:rPr lang="en-US" dirty="0"/>
              <a:t>Activated I-75 Emergency Shoulder Use at 8PM.</a:t>
            </a:r>
          </a:p>
          <a:p>
            <a:r>
              <a:rPr lang="en-US" dirty="0"/>
              <a:t>Friday, September 8, 2017</a:t>
            </a:r>
          </a:p>
          <a:p>
            <a:pPr lvl="1"/>
            <a:r>
              <a:rPr lang="en-US" dirty="0"/>
              <a:t>I-75 Emergency Shoulder Use continues.  Limits extended south and north.</a:t>
            </a:r>
          </a:p>
          <a:p>
            <a:pPr lvl="1"/>
            <a:r>
              <a:rPr lang="en-US" dirty="0"/>
              <a:t>State Office closed.</a:t>
            </a:r>
          </a:p>
          <a:p>
            <a:pPr lvl="1"/>
            <a:r>
              <a:rPr lang="en-US" dirty="0"/>
              <a:t>Tropical force winds anticipated to start in south Florida tomorrow.</a:t>
            </a:r>
          </a:p>
          <a:p>
            <a:pPr lvl="1"/>
            <a:r>
              <a:rPr lang="en-US" dirty="0"/>
              <a:t>Tropical force winds anticipated to start in north Florida on Sunday.</a:t>
            </a:r>
          </a:p>
          <a:p>
            <a:r>
              <a:rPr lang="en-US" dirty="0"/>
              <a:t>Saturday, September 9, 2017</a:t>
            </a:r>
          </a:p>
          <a:p>
            <a:pPr lvl="1"/>
            <a:r>
              <a:rPr lang="en-US" dirty="0"/>
              <a:t>Deactivated I-75 Emergency Shoulder Use at 11AM.</a:t>
            </a:r>
          </a:p>
          <a:p>
            <a:pPr lvl="1"/>
            <a:r>
              <a:rPr lang="en-US" dirty="0"/>
              <a:t>Activated I-4 Emergency Shoulder Use at 3PM.</a:t>
            </a:r>
          </a:p>
          <a:p>
            <a:pPr lvl="1"/>
            <a:r>
              <a:rPr lang="en-US" dirty="0"/>
              <a:t>Deactivated I-4 Emergency Shoulder Use at 8PM.</a:t>
            </a:r>
          </a:p>
        </p:txBody>
      </p:sp>
    </p:spTree>
    <p:extLst>
      <p:ext uri="{BB962C8B-B14F-4D97-AF65-F5344CB8AC3E}">
        <p14:creationId xmlns:p14="http://schemas.microsoft.com/office/powerpoint/2010/main" val="19324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Shoulder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Inside shoulder use</a:t>
            </a:r>
          </a:p>
          <a:p>
            <a:pPr lvl="1"/>
            <a:r>
              <a:rPr lang="en-US" dirty="0"/>
              <a:t>I-75, Florida’s Turnpike north terminus to Georgia Line (northbound)</a:t>
            </a:r>
          </a:p>
          <a:p>
            <a:pPr lvl="1"/>
            <a:r>
              <a:rPr lang="en-US" dirty="0"/>
              <a:t>I-4, Tampa to Orlando (eastbound)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Outside shoulder use</a:t>
            </a:r>
          </a:p>
          <a:p>
            <a:pPr lvl="1"/>
            <a:r>
              <a:rPr lang="en-US" dirty="0"/>
              <a:t>I-75, Alligator Alley (eastbound and westbound depending on the storm track)</a:t>
            </a:r>
          </a:p>
          <a:p>
            <a:pPr lvl="1"/>
            <a:r>
              <a:rPr lang="en-US" dirty="0"/>
              <a:t>I-10, Jacksonville to I-75 (westbound)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383859" y="2998024"/>
            <a:ext cx="4058535" cy="213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81563" y="5179881"/>
            <a:ext cx="4975539" cy="1300413"/>
            <a:chOff x="4339" y="1103"/>
            <a:chExt cx="3115" cy="91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39" y="1116"/>
              <a:ext cx="3115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47"/>
            <a:stretch/>
          </p:blipFill>
          <p:spPr bwMode="auto">
            <a:xfrm>
              <a:off x="5105" y="1103"/>
              <a:ext cx="1274" cy="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EEFB26-C851-49E1-9F39-9C0FE9C41103}"/>
              </a:ext>
            </a:extLst>
          </p:cNvPr>
          <p:cNvGrpSpPr>
            <a:grpSpLocks noChangeAspect="1"/>
          </p:cNvGrpSpPr>
          <p:nvPr/>
        </p:nvGrpSpPr>
        <p:grpSpPr>
          <a:xfrm>
            <a:off x="4758125" y="2998024"/>
            <a:ext cx="4084460" cy="2057770"/>
            <a:chOff x="7468978" y="2967313"/>
            <a:chExt cx="3503822" cy="2477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21D00F-1A6B-41AD-ACD9-3D639BB88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 b="6558"/>
            <a:stretch/>
          </p:blipFill>
          <p:spPr>
            <a:xfrm rot="5400000">
              <a:off x="7982072" y="2454219"/>
              <a:ext cx="2477634" cy="35038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4F7265-D3B0-4054-B69E-636323EAA555}"/>
                </a:ext>
              </a:extLst>
            </p:cNvPr>
            <p:cNvCxnSpPr>
              <a:cxnSpLocks/>
            </p:cNvCxnSpPr>
            <p:nvPr/>
          </p:nvCxnSpPr>
          <p:spPr>
            <a:xfrm>
              <a:off x="8816975" y="3276600"/>
              <a:ext cx="0" cy="2168347"/>
            </a:xfrm>
            <a:prstGeom prst="line">
              <a:avLst/>
            </a:prstGeom>
            <a:ln w="2857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9C2A43-F2A8-41A8-87F8-3A9B939EDA07}"/>
                </a:ext>
              </a:extLst>
            </p:cNvPr>
            <p:cNvCxnSpPr>
              <a:cxnSpLocks/>
            </p:cNvCxnSpPr>
            <p:nvPr/>
          </p:nvCxnSpPr>
          <p:spPr>
            <a:xfrm>
              <a:off x="9632950" y="3273425"/>
              <a:ext cx="0" cy="2171522"/>
            </a:xfrm>
            <a:prstGeom prst="line">
              <a:avLst/>
            </a:prstGeom>
            <a:ln w="2857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B1575F-9AD3-42A0-ABB5-0218F2AAD174}"/>
              </a:ext>
            </a:extLst>
          </p:cNvPr>
          <p:cNvGrpSpPr/>
          <p:nvPr/>
        </p:nvGrpSpPr>
        <p:grpSpPr>
          <a:xfrm>
            <a:off x="6800355" y="4944324"/>
            <a:ext cx="2043679" cy="1273397"/>
            <a:chOff x="7365642" y="5328314"/>
            <a:chExt cx="3777803" cy="125105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7365642" y="5328314"/>
              <a:ext cx="3777803" cy="1251056"/>
              <a:chOff x="4399" y="2098"/>
              <a:chExt cx="3520" cy="1115"/>
            </a:xfrm>
          </p:grpSpPr>
          <p:sp>
            <p:nvSpPr>
              <p:cNvPr id="17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565" y="2098"/>
                <a:ext cx="3120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04"/>
              <a:stretch/>
            </p:blipFill>
            <p:spPr bwMode="auto">
              <a:xfrm>
                <a:off x="4399" y="2250"/>
                <a:ext cx="3520" cy="9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3FDEA4-762E-4662-9265-DDF92413B178}"/>
                </a:ext>
              </a:extLst>
            </p:cNvPr>
            <p:cNvSpPr/>
            <p:nvPr/>
          </p:nvSpPr>
          <p:spPr>
            <a:xfrm>
              <a:off x="7564584" y="6207513"/>
              <a:ext cx="457200" cy="269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55F98B-6BBB-405B-A60D-FF80AD80A133}"/>
                </a:ext>
              </a:extLst>
            </p:cNvPr>
            <p:cNvCxnSpPr>
              <a:cxnSpLocks/>
            </p:cNvCxnSpPr>
            <p:nvPr/>
          </p:nvCxnSpPr>
          <p:spPr>
            <a:xfrm>
              <a:off x="8037944" y="6267448"/>
              <a:ext cx="0" cy="76200"/>
            </a:xfrm>
            <a:prstGeom prst="line">
              <a:avLst/>
            </a:prstGeom>
            <a:ln>
              <a:solidFill>
                <a:srgbClr val="BFB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5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Shoulder Use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Available continuously, one-way limited to daylight hours</a:t>
            </a:r>
          </a:p>
          <a:p>
            <a:pPr lvl="1"/>
            <a:r>
              <a:rPr lang="en-US" dirty="0"/>
              <a:t>Same 24-hour capacity as one-way</a:t>
            </a:r>
          </a:p>
          <a:p>
            <a:r>
              <a:rPr lang="en-US" dirty="0"/>
              <a:t>Reverse direction remained available</a:t>
            </a:r>
          </a:p>
          <a:p>
            <a:pPr lvl="1"/>
            <a:r>
              <a:rPr lang="en-US" dirty="0"/>
              <a:t>Emergency and incident response</a:t>
            </a:r>
          </a:p>
          <a:p>
            <a:pPr lvl="1"/>
            <a:r>
              <a:rPr lang="en-US" dirty="0"/>
              <a:t>Fuel delivery to evacuation areas</a:t>
            </a:r>
          </a:p>
          <a:p>
            <a:pPr lvl="1"/>
            <a:r>
              <a:rPr lang="en-US" dirty="0"/>
              <a:t>Resource staging for quick post storm response</a:t>
            </a:r>
          </a:p>
          <a:p>
            <a:r>
              <a:rPr lang="en-US" dirty="0"/>
              <a:t>Easier setup/maintenance/take down</a:t>
            </a:r>
          </a:p>
          <a:p>
            <a:pPr lvl="1"/>
            <a:r>
              <a:rPr lang="en-US" dirty="0"/>
              <a:t>Used one-third vendors as many emergency resources</a:t>
            </a:r>
          </a:p>
          <a:p>
            <a:pPr lvl="1"/>
            <a:r>
              <a:rPr lang="en-US" dirty="0"/>
              <a:t>Easily adjustable as traffic patterns changed</a:t>
            </a:r>
          </a:p>
          <a:p>
            <a:pPr lvl="1"/>
            <a:r>
              <a:rPr lang="en-US" dirty="0"/>
              <a:t>All interchanges retained full egress/ingress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/>
          <a:stretch/>
        </p:blipFill>
        <p:spPr>
          <a:xfrm>
            <a:off x="4502691" y="1600200"/>
            <a:ext cx="4065588" cy="292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g53422" descr="43acc53e-ff9a-4547-965b-ceb2d0e03e9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/>
          <a:stretch/>
        </p:blipFill>
        <p:spPr bwMode="auto">
          <a:xfrm>
            <a:off x="4724400" y="3062618"/>
            <a:ext cx="4065588" cy="310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Shoulder Use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type="media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5" t="26815" r="624" b="8513"/>
          <a:stretch/>
        </p:blipFill>
        <p:spPr>
          <a:xfrm>
            <a:off x="358041" y="1455390"/>
            <a:ext cx="3616032" cy="288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 t="27170" r="28676" b="15505"/>
          <a:stretch/>
        </p:blipFill>
        <p:spPr>
          <a:xfrm>
            <a:off x="5562600" y="1469767"/>
            <a:ext cx="3223361" cy="311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9"/>
          <a:stretch/>
        </p:blipFill>
        <p:spPr>
          <a:xfrm>
            <a:off x="3276600" y="1455390"/>
            <a:ext cx="2514600" cy="308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1112" r="12500" b="23333"/>
          <a:stretch/>
        </p:blipFill>
        <p:spPr>
          <a:xfrm>
            <a:off x="4517622" y="4038600"/>
            <a:ext cx="4285592" cy="221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5809" r="35330" b="14221"/>
          <a:stretch/>
        </p:blipFill>
        <p:spPr>
          <a:xfrm>
            <a:off x="358041" y="4038600"/>
            <a:ext cx="4681318" cy="221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DOT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153879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C_theme" id="{A7175390-DF83-466A-9C83-B62EBF498C1C}" vid="{52629A61-70AC-4558-8F2F-BD381EA54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7B0C9171DC34990EB49D1908ED2AB" ma:contentTypeVersion="" ma:contentTypeDescription="Create a new document." ma:contentTypeScope="" ma:versionID="4a44dc10245e6c870f71c5a1f6bb1f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61391-B2DE-4B91-950E-811BC4E929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1A2C68-923F-489D-87F1-4A320178E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972</Words>
  <Application>Microsoft Office PowerPoint</Application>
  <PresentationFormat>On-screen Show (4:3)</PresentationFormat>
  <Paragraphs>166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 2</vt:lpstr>
      <vt:lpstr>FDOT Theme</vt:lpstr>
      <vt:lpstr>Hurricane Irma</vt:lpstr>
      <vt:lpstr>Satellite Aerial Image (September 10, 2017)</vt:lpstr>
      <vt:lpstr>Hurricane Irma Path</vt:lpstr>
      <vt:lpstr>Timeline (Advance Preparations- Evacuation, Fuel, Generators)</vt:lpstr>
      <vt:lpstr>Hurricane Irma Path</vt:lpstr>
      <vt:lpstr>Timeline (Evacuation)</vt:lpstr>
      <vt:lpstr>Emergency Shoulder Use</vt:lpstr>
      <vt:lpstr>Emergency Shoulder Use</vt:lpstr>
      <vt:lpstr>Emergency Shoulder Use</vt:lpstr>
      <vt:lpstr>Hurricane Irma Path</vt:lpstr>
      <vt:lpstr>Hurricane Irma Over Florida</vt:lpstr>
      <vt:lpstr>Hurricane Irma Over Florida</vt:lpstr>
      <vt:lpstr>September 10, 2017</vt:lpstr>
      <vt:lpstr>September 11, 2017</vt:lpstr>
      <vt:lpstr>Timeline (Initial Emergency Response)</vt:lpstr>
      <vt:lpstr>Post-Storm Timeline (Emergency Response)</vt:lpstr>
      <vt:lpstr>Questions?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Hutchison, Kirk</cp:lastModifiedBy>
  <cp:revision>98</cp:revision>
  <dcterms:created xsi:type="dcterms:W3CDTF">2013-02-15T23:23:43Z</dcterms:created>
  <dcterms:modified xsi:type="dcterms:W3CDTF">2017-10-24T15:32:23Z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0x0101001D87B0C9171DC34990EB49D1908ED2AB</vt:lpwstr>
  </property>
</Properties>
</file>