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  <p:sldMasterId id="2147483674" r:id="rId7"/>
  </p:sldMasterIdLst>
  <p:notesMasterIdLst>
    <p:notesMasterId r:id="rId21"/>
  </p:notesMasterIdLst>
  <p:handoutMasterIdLst>
    <p:handoutMasterId r:id="rId22"/>
  </p:handoutMasterIdLst>
  <p:sldIdLst>
    <p:sldId id="261" r:id="rId8"/>
    <p:sldId id="263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79" r:id="rId17"/>
    <p:sldId id="274" r:id="rId18"/>
    <p:sldId id="281" r:id="rId19"/>
    <p:sldId id="28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3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Portable</a:t>
            </a:r>
            <a:r>
              <a:rPr lang="en-US" baseline="0" dirty="0" smtClean="0"/>
              <a:t> Message signs leaving triad heading east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3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Resources from</a:t>
            </a:r>
            <a:r>
              <a:rPr lang="en-US" baseline="0" dirty="0" smtClean="0"/>
              <a:t> Division 5 to Division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Resources from</a:t>
            </a:r>
            <a:r>
              <a:rPr lang="en-US" baseline="0" dirty="0" smtClean="0"/>
              <a:t> Division 5 to Division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Moving Resources from</a:t>
            </a:r>
            <a:r>
              <a:rPr lang="en-US" baseline="0" dirty="0" smtClean="0"/>
              <a:t> Division 5 to Division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</a:t>
            </a:r>
            <a:r>
              <a:rPr lang="en-US" baseline="0" dirty="0" smtClean="0"/>
              <a:t> Force Headquarters (JFHQ) – Activated SERT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74 Robeson/Columbus County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3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I-95 Flooding Mile Marker 18.5</a:t>
            </a:r>
          </a:p>
          <a:p>
            <a:r>
              <a:rPr lang="en-US" dirty="0" smtClean="0"/>
              <a:t>Fayetteville</a:t>
            </a:r>
          </a:p>
          <a:p>
            <a:r>
              <a:rPr lang="en-US" dirty="0" smtClean="0"/>
              <a:t>NC</a:t>
            </a:r>
            <a:r>
              <a:rPr lang="en-US" baseline="0" dirty="0" smtClean="0"/>
              <a:t> 55 south of Sandy Bottom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I-95 Southbound</a:t>
            </a:r>
            <a:r>
              <a:rPr lang="en-US" baseline="0" dirty="0" smtClean="0"/>
              <a:t> Detours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5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I-95 Southbound</a:t>
            </a:r>
            <a:r>
              <a:rPr lang="en-US" baseline="0" dirty="0" smtClean="0"/>
              <a:t> Detours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9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I-95 Southbound</a:t>
            </a:r>
            <a:r>
              <a:rPr lang="en-US" baseline="0" dirty="0" smtClean="0"/>
              <a:t> Detours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5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I-95 Southbound</a:t>
            </a:r>
            <a:r>
              <a:rPr lang="en-US" baseline="0" dirty="0" smtClean="0"/>
              <a:t> Detours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I-95 Southbound</a:t>
            </a:r>
            <a:r>
              <a:rPr lang="en-US" baseline="0" dirty="0" smtClean="0"/>
              <a:t> Detours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presentation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524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21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35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20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9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126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07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F27F3A-B3E9-41ED-AF8F-A365F10BB65F}" type="slidenum">
              <a:rPr lang="en-US" sz="900" smtClean="0">
                <a:solidFill>
                  <a:srgbClr val="1F497D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7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248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5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212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35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90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Transportation</a:t>
            </a:r>
            <a:endParaRPr lang="en-US" sz="14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229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023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18" y="3534209"/>
            <a:ext cx="8271945" cy="1219200"/>
          </a:xfrm>
        </p:spPr>
        <p:txBody>
          <a:bodyPr/>
          <a:lstStyle/>
          <a:p>
            <a:r>
              <a:rPr lang="en-US" sz="3500" dirty="0" smtClean="0"/>
              <a:t>Outdoor Advertising:	          Administration and Proposed Legislation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8" y="4861737"/>
            <a:ext cx="6119839" cy="487326"/>
          </a:xfrm>
        </p:spPr>
        <p:txBody>
          <a:bodyPr/>
          <a:lstStyle/>
          <a:p>
            <a:r>
              <a:rPr lang="en-US" sz="2600" dirty="0" smtClean="0"/>
              <a:t>Emily McGraw, PE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7918" y="5373955"/>
            <a:ext cx="8160746" cy="546100"/>
          </a:xfrm>
        </p:spPr>
        <p:txBody>
          <a:bodyPr/>
          <a:lstStyle/>
          <a:p>
            <a:r>
              <a:rPr lang="en-US" sz="2800" dirty="0" smtClean="0"/>
              <a:t>October 25, 2017 </a:t>
            </a:r>
          </a:p>
          <a:p>
            <a:r>
              <a:rPr lang="en-US" sz="2800" dirty="0" smtClean="0"/>
              <a:t>Southeastern Regional Maintenance Conference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Pictures with Inventory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4" y="1401502"/>
            <a:ext cx="8194555" cy="4151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89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666751" y="1155607"/>
            <a:ext cx="7734299" cy="48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2011 </a:t>
            </a: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SB 183 Modified SVR cut zone and addressed SVR Fees (Passed)</a:t>
            </a:r>
            <a:endPara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 </a:t>
            </a: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HB 74 Addressed Modernization and SVR (Passed)</a:t>
            </a: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 </a:t>
            </a: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SB 320 (Failed)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factors for billboard </a:t>
            </a: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aluations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Billboards could remain in place until work on a project is within 100’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Modified SVR fees and renewal fees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77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>
              <a:solidFill>
                <a:srgbClr val="77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lang="en-US" dirty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Recent Legislation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098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666751" y="1155607"/>
            <a:ext cx="7734299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 – HB 173 (Failed)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factors for 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illboard valuations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Modifies cut zones and allowed for cutting of medians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Modifies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SVR fees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More Bills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(Failed)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HB 578 – Modifies SVR fees and cut zones (medians included)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HB 579 – Addresses just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ompensation (valuation)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HB 580 – Modifies relocation of billboards &amp; increases height</a:t>
            </a: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HB 581 – Addresses modernization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017 Supreme Court Ruling in NCDOT vs. Adams Outdoor Advertising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endParaRPr lang="en-US" dirty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Recent Legislation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4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666751" y="1435569"/>
            <a:ext cx="7734299" cy="3538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you seeing proposed legislation addressing ODA?</a:t>
            </a:r>
          </a:p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initiatives do you see industry promoting?</a:t>
            </a:r>
          </a:p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often are you having to defend and/or update your ODA program?</a:t>
            </a:r>
          </a:p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are you addressing modernization of billboards?</a:t>
            </a:r>
          </a:p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are you valuating billboards?</a:t>
            </a:r>
          </a:p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your typical relocation costs?</a:t>
            </a:r>
          </a:p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happening in your state with ODA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217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895739" y="1407967"/>
            <a:ext cx="7165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/>
              <a:t>2015 Off-Premise Sign Regulatory Program Biennial Report to NCGA: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7757 Permitted Signs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5587 Conforming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2112 Non-conforming signs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9428" y="632387"/>
            <a:ext cx="6176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Signs does NCDOT Regulate?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33" y="2692852"/>
            <a:ext cx="4771922" cy="3578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835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895739" y="1407967"/>
            <a:ext cx="71659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District Office involvement 1972 - 2012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 District Engineers &amp; Technicians involved in day to day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Maintained paper 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Permitted new 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Facilitated  permit  renewals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Central Office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coordination of the ODA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training and support to the 40 District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Liaison to Secretary’s Office and Attorney General’s Office for disputes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Historical ODA Administration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975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Change to Contract ODA Administration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1565" y="2220735"/>
            <a:ext cx="3191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Streamline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 Consistency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9" y="1742420"/>
            <a:ext cx="4687887" cy="35159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935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Current ODA Administration 2012-Present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845" y="1124950"/>
            <a:ext cx="7616889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/>
              <a:t>6 Contract Regional Technicians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GPS electronic based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 new sign permit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 renewals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Responsible for approximately 1300 signs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Central Office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coordination of the ODA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Provided training and support to the 40 District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Liaison to Secretary’s Office and Attorney General’s Office for disputes</a:t>
            </a: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US" dirty="0" smtClean="0">
              <a:solidFill>
                <a:srgbClr val="77859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5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New Inventory!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" y="1609869"/>
            <a:ext cx="8082116" cy="41093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89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Sign Location Inventory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6" y="1435569"/>
            <a:ext cx="7886700" cy="4206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44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Permit Information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with Inventory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340939"/>
            <a:ext cx="8589990" cy="43931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60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98579" y="632387"/>
            <a:ext cx="864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Pictures with Inventory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96" y="1432386"/>
            <a:ext cx="8422980" cy="42635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024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rricane Matthew Response and Lessons Learned 2017 MAASTO" id="{87B41D78-C787-46FD-98A2-D4B78929EB6C}" vid="{A1E91F0F-6C73-4B93-BDA7-2C19171475F4}"/>
    </a:ext>
  </a:extLst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urricane Matthew Response and Lessons Learned 2017 MAASTO" id="{87B41D78-C787-46FD-98A2-D4B78929EB6C}" vid="{6EACDCA2-F503-4F1F-B739-E1D71AB3E3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523fd3740241199a34d402e63771f7 xmlns="084f7c45-40c1-4552-b9db-b0297b44ff26">
      <Terms xmlns="http://schemas.microsoft.com/office/infopath/2007/PartnerControls"/>
    </da523fd3740241199a34d402e63771f7>
    <Category xmlns="bb67b8f7-63b1-4dd1-bd7f-43855ae83e4d">Powerpoint Templates</Category>
    <ImageCreateDate xmlns="BB67B8F7-63B1-4DD1-BD7F-43855AE83E4D" xsi:nil="true"/>
    <p9e26a8c28404ce9b38fa889d42538da xmlns="084f7c45-40c1-4552-b9db-b0297b44ff26">
      <Terms xmlns="http://schemas.microsoft.com/office/infopath/2007/PartnerControls"/>
    </p9e26a8c28404ce9b38fa889d42538da>
    <TaxCatchAll xmlns="084f7c45-40c1-4552-b9db-b0297b44ff26"/>
    <_dlc_DocId xmlns="725b9b1f-91c5-4804-815f-3b5f0ffb0426">INSIDE-161-15</_dlc_DocId>
    <_dlc_DocIdUrl xmlns="725b9b1f-91c5-4804-815f-3b5f0ffb0426">
      <Url>https://inside.ncdot.gov/Business/_layouts/15/DocIdRedir.aspx?ID=INSIDE-161-15</Url>
      <Description>INSIDE-161-15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E7069B8A6D6C641B3CB665A60392103" ma:contentTypeVersion="25" ma:contentTypeDescription="Upload an image." ma:contentTypeScope="" ma:versionID="5bd420e1fa929b6cde1499e98b1774b5">
  <xsd:schema xmlns:xsd="http://www.w3.org/2001/XMLSchema" xmlns:xs="http://www.w3.org/2001/XMLSchema" xmlns:p="http://schemas.microsoft.com/office/2006/metadata/properties" xmlns:ns1="http://schemas.microsoft.com/sharepoint/v3" xmlns:ns2="BB67B8F7-63B1-4DD1-BD7F-43855AE83E4D" xmlns:ns4="084f7c45-40c1-4552-b9db-b0297b44ff26" xmlns:ns5="bb67b8f7-63b1-4dd1-bd7f-43855ae83e4d" xmlns:ns6="725b9b1f-91c5-4804-815f-3b5f0ffb0426" targetNamespace="http://schemas.microsoft.com/office/2006/metadata/properties" ma:root="true" ma:fieldsID="f24342260d08b0ad072318ae26edee85" ns1:_="" ns2:_="" ns4:_="" ns5:_="" ns6:_="">
    <xsd:import namespace="http://schemas.microsoft.com/sharepoint/v3"/>
    <xsd:import namespace="BB67B8F7-63B1-4DD1-BD7F-43855AE83E4D"/>
    <xsd:import namespace="084f7c45-40c1-4552-b9db-b0297b44ff26"/>
    <xsd:import namespace="bb67b8f7-63b1-4dd1-bd7f-43855ae83e4d"/>
    <xsd:import namespace="725b9b1f-91c5-4804-815f-3b5f0ffb0426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TaxCatchAll" minOccurs="0"/>
                <xsd:element ref="ns4:da523fd3740241199a34d402e63771f7" minOccurs="0"/>
                <xsd:element ref="ns5:Category"/>
                <xsd:element ref="ns4:p9e26a8c28404ce9b38fa889d42538da" minOccurs="0"/>
                <xsd:element ref="ns6:_dlc_DocId" minOccurs="0"/>
                <xsd:element ref="ns6:_dlc_DocIdUrl" minOccurs="0"/>
                <xsd:element ref="ns6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a9ba5-cf43-4263-9f56-a029298e0666}" ma:internalName="TaxCatchAll" ma:showField="CatchAllData" ma:web="725b9b1f-91c5-4804-815f-3b5f0ffb0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523fd3740241199a34d402e63771f7" ma:index="27" nillable="true" ma:taxonomy="true" ma:internalName="da523fd3740241199a34d402e63771f7" ma:taxonomyFieldName="Data_x0020_Security_x0020_Classification" ma:displayName="Data Security Classification" ma:default="" ma:fieldId="{da523fd3-7402-4119-9a34-d402e63771f7}" ma:sspId="7ef604a7-ebc4-47af-96e9-7f1ad444f50a" ma:termSetId="191f5913-cb04-4caa-b768-2dce4110a1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e26a8c28404ce9b38fa889d42538da" ma:index="30" nillable="true" ma:taxonomy="true" ma:internalName="p9e26a8c28404ce9b38fa889d42538da" ma:taxonomyFieldName="Business_x0020_Content_x0020_Type" ma:displayName="Business Content Type" ma:default="" ma:fieldId="{99e26a8c-2840-4ce9-b38f-a889d42538da}" ma:sspId="7ef604a7-ebc4-47af-96e9-7f1ad444f50a" ma:termSetId="2ff7b169-9fb2-40a6-ac65-07cdb4f286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Category" ma:index="29" ma:displayName="Category" ma:format="Dropdown" ma:internalName="Category">
      <xsd:simpleType>
        <xsd:restriction base="dms:Choice">
          <xsd:enumeration value="Powerpoint Templates"/>
          <xsd:enumeration value="Content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b9b1f-91c5-4804-815f-3b5f0ffb0426" elementFormDefault="qualified">
    <xsd:import namespace="http://schemas.microsoft.com/office/2006/documentManagement/types"/>
    <xsd:import namespace="http://schemas.microsoft.com/office/infopath/2007/PartnerControls"/>
    <xsd:element name="_dlc_DocId" ma:index="3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ef604a7-ebc4-47af-96e9-7f1ad444f50a" ContentTypeId="0x0101009148F5A04DDD49CBA7127AADA5FB792B00AADE34325A8B49CDA8BB4DB53328F214" PreviousValue="false"/>
</file>

<file path=customXml/itemProps1.xml><?xml version="1.0" encoding="utf-8"?>
<ds:datastoreItem xmlns:ds="http://schemas.openxmlformats.org/officeDocument/2006/customXml" ds:itemID="{BC72FD26-D5C4-4095-9D68-90E5DE7B63E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2B616C0-77A5-4E4D-B8A6-7A18F25518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DC4630-270D-46C0-A49F-98B7CB7315F5}">
  <ds:schemaRefs>
    <ds:schemaRef ds:uri="BB67B8F7-63B1-4DD1-BD7F-43855AE83E4D"/>
    <ds:schemaRef ds:uri="http://purl.org/dc/dcmitype/"/>
    <ds:schemaRef ds:uri="http://schemas.microsoft.com/sharepoint/v3"/>
    <ds:schemaRef ds:uri="http://schemas.microsoft.com/office/infopath/2007/PartnerControls"/>
    <ds:schemaRef ds:uri="725b9b1f-91c5-4804-815f-3b5f0ffb0426"/>
    <ds:schemaRef ds:uri="http://schemas.microsoft.com/office/2006/documentManagement/types"/>
    <ds:schemaRef ds:uri="http://www.w3.org/XML/1998/namespace"/>
    <ds:schemaRef ds:uri="bb67b8f7-63b1-4dd1-bd7f-43855ae83e4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84f7c45-40c1-4552-b9db-b0297b44ff26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A84BA48-11F1-4178-AB9F-EAFA364EE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67B8F7-63B1-4DD1-BD7F-43855AE83E4D"/>
    <ds:schemaRef ds:uri="084f7c45-40c1-4552-b9db-b0297b44ff26"/>
    <ds:schemaRef ds:uri="bb67b8f7-63b1-4dd1-bd7f-43855ae83e4d"/>
    <ds:schemaRef ds:uri="725b9b1f-91c5-4804-815f-3b5f0ffb0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C776FEB-8B64-4BA2-B53C-8C3BC741002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Hurricane Matthew Response and Lessons Learned 2017 MAASTO</Template>
  <TotalTime>227</TotalTime>
  <Words>490</Words>
  <Application>Microsoft Office PowerPoint</Application>
  <PresentationFormat>On-screen Show (4:3)</PresentationFormat>
  <Paragraphs>117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Times New Roman</vt:lpstr>
      <vt:lpstr>Office Theme</vt:lpstr>
      <vt:lpstr>2_Office Theme</vt:lpstr>
      <vt:lpstr>Outdoor Advertising:           Administration and Proposed Legislation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Deparment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Matthew:           Response and Lessons Learned</dc:title>
  <dc:creator>McGraw, Emily O</dc:creator>
  <cp:keywords>PowerPoint, template, 4x3, official, presentation</cp:keywords>
  <dc:description/>
  <cp:lastModifiedBy>McGraw, Emily O</cp:lastModifiedBy>
  <cp:revision>11</cp:revision>
  <dcterms:created xsi:type="dcterms:W3CDTF">2017-10-11T17:12:24Z</dcterms:created>
  <dcterms:modified xsi:type="dcterms:W3CDTF">2017-10-18T16:53:14Z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0x0101009148F5A04DDD49CBA7127AADA5FB792B00AADE34325A8B49CDA8BB4DB53328F21400EE7069B8A6D6C641B3CB665A60392103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</Properties>
</file>