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305" r:id="rId3"/>
    <p:sldId id="320" r:id="rId4"/>
    <p:sldId id="321" r:id="rId5"/>
    <p:sldId id="322" r:id="rId6"/>
    <p:sldId id="323" r:id="rId7"/>
    <p:sldId id="325" r:id="rId8"/>
    <p:sldId id="324" r:id="rId9"/>
    <p:sldId id="326" r:id="rId10"/>
    <p:sldId id="327" r:id="rId11"/>
    <p:sldId id="328" r:id="rId12"/>
    <p:sldId id="329" r:id="rId13"/>
    <p:sldId id="331" r:id="rId14"/>
    <p:sldId id="306" r:id="rId15"/>
    <p:sldId id="307" r:id="rId16"/>
    <p:sldId id="308" r:id="rId17"/>
    <p:sldId id="338" r:id="rId18"/>
    <p:sldId id="339" r:id="rId19"/>
    <p:sldId id="340" r:id="rId20"/>
    <p:sldId id="341" r:id="rId21"/>
    <p:sldId id="313" r:id="rId22"/>
    <p:sldId id="314" r:id="rId23"/>
    <p:sldId id="311" r:id="rId24"/>
    <p:sldId id="332" r:id="rId25"/>
    <p:sldId id="333" r:id="rId26"/>
    <p:sldId id="334" r:id="rId27"/>
    <p:sldId id="335" r:id="rId28"/>
    <p:sldId id="309" r:id="rId29"/>
    <p:sldId id="316" r:id="rId30"/>
    <p:sldId id="317" r:id="rId31"/>
    <p:sldId id="330" r:id="rId32"/>
    <p:sldId id="337" r:id="rId33"/>
    <p:sldId id="292" r:id="rId34"/>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771" autoAdjust="0"/>
  </p:normalViewPr>
  <p:slideViewPr>
    <p:cSldViewPr showGuides="1">
      <p:cViewPr>
        <p:scale>
          <a:sx n="80" d="100"/>
          <a:sy n="80" d="100"/>
        </p:scale>
        <p:origin x="-594" y="-5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8" tIns="46580" rIns="93158" bIns="4658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58" tIns="46580" rIns="93158" bIns="46580" rtlCol="0"/>
          <a:lstStyle>
            <a:lvl1pPr algn="r">
              <a:defRPr sz="1200"/>
            </a:lvl1pPr>
          </a:lstStyle>
          <a:p>
            <a:fld id="{CACF3063-C187-45AB-A480-4802B70159E0}" type="datetimeFigureOut">
              <a:rPr lang="en-US" smtClean="0"/>
              <a:t>10/24/2017</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58" tIns="46580" rIns="93158" bIns="4658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8" tIns="46580" rIns="93158" bIns="465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58" tIns="46580" rIns="93158" bIns="465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8" tIns="46580" rIns="93158" bIns="46580" rtlCol="0" anchor="b"/>
          <a:lstStyle>
            <a:lvl1pPr algn="r">
              <a:defRPr sz="1200"/>
            </a:lvl1pPr>
          </a:lstStyle>
          <a:p>
            <a:fld id="{00EC688A-A7B7-4CB2-82B0-49351121E58A}" type="slidenum">
              <a:rPr lang="en-US" smtClean="0"/>
              <a:t>‹#›</a:t>
            </a:fld>
            <a:endParaRPr lang="en-US" dirty="0"/>
          </a:p>
        </p:txBody>
      </p:sp>
    </p:spTree>
    <p:extLst>
      <p:ext uri="{BB962C8B-B14F-4D97-AF65-F5344CB8AC3E}">
        <p14:creationId xmlns:p14="http://schemas.microsoft.com/office/powerpoint/2010/main" val="3647829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C688A-A7B7-4CB2-82B0-49351121E58A}" type="slidenum">
              <a:rPr lang="en-US" smtClean="0"/>
              <a:t>1</a:t>
            </a:fld>
            <a:endParaRPr lang="en-US" dirty="0"/>
          </a:p>
        </p:txBody>
      </p:sp>
    </p:spTree>
    <p:extLst>
      <p:ext uri="{BB962C8B-B14F-4D97-AF65-F5344CB8AC3E}">
        <p14:creationId xmlns:p14="http://schemas.microsoft.com/office/powerpoint/2010/main" val="2668353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similar, visual graph</a:t>
            </a:r>
            <a:r>
              <a:rPr lang="en-US" baseline="0" dirty="0" smtClean="0"/>
              <a:t> with similar information.  This also includes material cost from a pooled fund study performed by Wisconsin DOT.</a:t>
            </a:r>
            <a:endParaRPr lang="en-US" dirty="0"/>
          </a:p>
        </p:txBody>
      </p:sp>
      <p:sp>
        <p:nvSpPr>
          <p:cNvPr id="4" name="Slide Number Placeholder 3"/>
          <p:cNvSpPr>
            <a:spLocks noGrp="1"/>
          </p:cNvSpPr>
          <p:nvPr>
            <p:ph type="sldNum" sz="quarter" idx="10"/>
          </p:nvPr>
        </p:nvSpPr>
        <p:spPr/>
        <p:txBody>
          <a:bodyPr/>
          <a:lstStyle/>
          <a:p>
            <a:fld id="{00EC688A-A7B7-4CB2-82B0-49351121E58A}" type="slidenum">
              <a:rPr lang="en-US" smtClean="0"/>
              <a:t>12</a:t>
            </a:fld>
            <a:endParaRPr lang="en-US" dirty="0"/>
          </a:p>
        </p:txBody>
      </p:sp>
    </p:spTree>
    <p:extLst>
      <p:ext uri="{BB962C8B-B14F-4D97-AF65-F5344CB8AC3E}">
        <p14:creationId xmlns:p14="http://schemas.microsoft.com/office/powerpoint/2010/main" val="3991728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similar chart indicating anticipated</a:t>
            </a:r>
            <a:r>
              <a:rPr lang="en-US" baseline="0" dirty="0" smtClean="0"/>
              <a:t> cost per year by type of unit based on hit frequency.  </a:t>
            </a:r>
          </a:p>
          <a:p>
            <a:r>
              <a:rPr lang="en-US" baseline="0" dirty="0" smtClean="0"/>
              <a:t>I did verify that the SCI unit that was tested for the NCHRP 350 certification sustained three different hits with only the replacement of the shear bolts between each hit.</a:t>
            </a:r>
            <a:endParaRPr lang="en-US" dirty="0"/>
          </a:p>
        </p:txBody>
      </p:sp>
      <p:sp>
        <p:nvSpPr>
          <p:cNvPr id="4" name="Slide Number Placeholder 3"/>
          <p:cNvSpPr>
            <a:spLocks noGrp="1"/>
          </p:cNvSpPr>
          <p:nvPr>
            <p:ph type="sldNum" sz="quarter" idx="10"/>
          </p:nvPr>
        </p:nvSpPr>
        <p:spPr/>
        <p:txBody>
          <a:bodyPr/>
          <a:lstStyle/>
          <a:p>
            <a:fld id="{00EC688A-A7B7-4CB2-82B0-49351121E58A}" type="slidenum">
              <a:rPr lang="en-US" smtClean="0"/>
              <a:t>13</a:t>
            </a:fld>
            <a:endParaRPr lang="en-US" dirty="0"/>
          </a:p>
        </p:txBody>
      </p:sp>
    </p:spTree>
    <p:extLst>
      <p:ext uri="{BB962C8B-B14F-4D97-AF65-F5344CB8AC3E}">
        <p14:creationId xmlns:p14="http://schemas.microsoft.com/office/powerpoint/2010/main" val="320170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pPr lvl="1"/>
            <a:r>
              <a:rPr lang="en-US" sz="1200" b="1" kern="1200" dirty="0" smtClean="0">
                <a:solidFill>
                  <a:schemeClr val="tx1"/>
                </a:solidFill>
                <a:effectLst/>
                <a:latin typeface="+mn-lt"/>
                <a:ea typeface="+mn-ea"/>
                <a:cs typeface="+mn-cs"/>
              </a:rPr>
              <a:t>APPROVED ATTENUATORS:</a:t>
            </a:r>
          </a:p>
          <a:p>
            <a:r>
              <a:rPr lang="en-US" sz="1200" kern="1200" dirty="0" smtClean="0">
                <a:solidFill>
                  <a:schemeClr val="tx1"/>
                </a:solidFill>
                <a:effectLst/>
                <a:latin typeface="+mn-lt"/>
                <a:ea typeface="+mn-ea"/>
                <a:cs typeface="+mn-cs"/>
              </a:rPr>
              <a:t>The approved attenuators shall be resettable and reusable and designed for the characteristics of each specific location.  The attenuators approved for selection and installation shall be one of the following:</a:t>
            </a:r>
          </a:p>
          <a:p>
            <a:pPr lvl="0"/>
            <a:r>
              <a:rPr lang="en-US" sz="1200" kern="1200" dirty="0" smtClean="0">
                <a:solidFill>
                  <a:schemeClr val="tx1"/>
                </a:solidFill>
                <a:effectLst/>
                <a:latin typeface="+mn-lt"/>
                <a:ea typeface="+mn-ea"/>
                <a:cs typeface="+mn-cs"/>
              </a:rPr>
              <a:t>Smart Cushion Innovations (SCI)</a:t>
            </a:r>
          </a:p>
          <a:p>
            <a:pPr lvl="0"/>
            <a:r>
              <a:rPr lang="en-US" sz="1200" kern="1200" dirty="0" err="1" smtClean="0">
                <a:solidFill>
                  <a:schemeClr val="tx1"/>
                </a:solidFill>
                <a:effectLst/>
                <a:latin typeface="+mn-lt"/>
                <a:ea typeface="+mn-ea"/>
                <a:cs typeface="+mn-cs"/>
              </a:rPr>
              <a:t>QuadGuard</a:t>
            </a:r>
            <a:r>
              <a:rPr lang="en-US" sz="1200" kern="1200" dirty="0" smtClean="0">
                <a:solidFill>
                  <a:schemeClr val="tx1"/>
                </a:solidFill>
                <a:effectLst/>
                <a:latin typeface="+mn-lt"/>
                <a:ea typeface="+mn-ea"/>
                <a:cs typeface="+mn-cs"/>
              </a:rPr>
              <a:t> Elite</a:t>
            </a:r>
          </a:p>
          <a:p>
            <a:pPr lvl="0"/>
            <a:r>
              <a:rPr lang="en-US" sz="1200" kern="1200" dirty="0" smtClean="0">
                <a:solidFill>
                  <a:schemeClr val="tx1"/>
                </a:solidFill>
                <a:effectLst/>
                <a:latin typeface="+mn-lt"/>
                <a:ea typeface="+mn-ea"/>
                <a:cs typeface="+mn-cs"/>
              </a:rPr>
              <a:t>Tau-II-R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 attenuators must be appropriate and designed for the application and for which they are used.  Four locations will require attenuators that are custom designed to protect areas that are extra wide hazards.  Eleven units will require “Wide” units that are designed to protect hazards that are wider than 36 inches. The remaining thirty-four units should be standard units protecting hazards that range from 24 to 36 inches wide.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EC688A-A7B7-4CB2-82B0-49351121E58A}" type="slidenum">
              <a:rPr lang="en-US" smtClean="0"/>
              <a:t>14</a:t>
            </a:fld>
            <a:endParaRPr lang="en-US" dirty="0"/>
          </a:p>
        </p:txBody>
      </p:sp>
    </p:spTree>
    <p:extLst>
      <p:ext uri="{BB962C8B-B14F-4D97-AF65-F5344CB8AC3E}">
        <p14:creationId xmlns:p14="http://schemas.microsoft.com/office/powerpoint/2010/main" val="303158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C688A-A7B7-4CB2-82B0-49351121E58A}" type="slidenum">
              <a:rPr lang="en-US" smtClean="0"/>
              <a:t>15</a:t>
            </a:fld>
            <a:endParaRPr lang="en-US" dirty="0"/>
          </a:p>
        </p:txBody>
      </p:sp>
    </p:spTree>
    <p:extLst>
      <p:ext uri="{BB962C8B-B14F-4D97-AF65-F5344CB8AC3E}">
        <p14:creationId xmlns:p14="http://schemas.microsoft.com/office/powerpoint/2010/main" val="2150214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C688A-A7B7-4CB2-82B0-49351121E58A}" type="slidenum">
              <a:rPr lang="en-US" smtClean="0"/>
              <a:t>16</a:t>
            </a:fld>
            <a:endParaRPr lang="en-US" dirty="0"/>
          </a:p>
        </p:txBody>
      </p:sp>
    </p:spTree>
    <p:extLst>
      <p:ext uri="{BB962C8B-B14F-4D97-AF65-F5344CB8AC3E}">
        <p14:creationId xmlns:p14="http://schemas.microsoft.com/office/powerpoint/2010/main" val="1781429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C688A-A7B7-4CB2-82B0-49351121E58A}" type="slidenum">
              <a:rPr lang="en-US" smtClean="0"/>
              <a:t>20</a:t>
            </a:fld>
            <a:endParaRPr lang="en-US" dirty="0"/>
          </a:p>
        </p:txBody>
      </p:sp>
    </p:spTree>
    <p:extLst>
      <p:ext uri="{BB962C8B-B14F-4D97-AF65-F5344CB8AC3E}">
        <p14:creationId xmlns:p14="http://schemas.microsoft.com/office/powerpoint/2010/main" val="1781429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SCDOT doesn’t document the number of hits for specific</a:t>
            </a:r>
            <a:r>
              <a:rPr lang="en-US" baseline="0" dirty="0" smtClean="0"/>
              <a:t> locations.  Therefore, there is concern regarding when the HDPE cylinders need to be replaced.</a:t>
            </a:r>
            <a:endParaRPr lang="en-US" dirty="0"/>
          </a:p>
        </p:txBody>
      </p:sp>
      <p:sp>
        <p:nvSpPr>
          <p:cNvPr id="4" name="Slide Number Placeholder 3"/>
          <p:cNvSpPr>
            <a:spLocks noGrp="1"/>
          </p:cNvSpPr>
          <p:nvPr>
            <p:ph type="sldNum" sz="quarter" idx="10"/>
          </p:nvPr>
        </p:nvSpPr>
        <p:spPr/>
        <p:txBody>
          <a:bodyPr/>
          <a:lstStyle/>
          <a:p>
            <a:fld id="{00EC688A-A7B7-4CB2-82B0-49351121E58A}" type="slidenum">
              <a:rPr lang="en-US" smtClean="0"/>
              <a:t>21</a:t>
            </a:fld>
            <a:endParaRPr lang="en-US" dirty="0"/>
          </a:p>
        </p:txBody>
      </p:sp>
    </p:spTree>
    <p:extLst>
      <p:ext uri="{BB962C8B-B14F-4D97-AF65-F5344CB8AC3E}">
        <p14:creationId xmlns:p14="http://schemas.microsoft.com/office/powerpoint/2010/main" val="1781429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Still have a problem.</a:t>
            </a:r>
            <a:endParaRPr lang="en-US" dirty="0"/>
          </a:p>
        </p:txBody>
      </p:sp>
      <p:sp>
        <p:nvSpPr>
          <p:cNvPr id="4" name="Slide Number Placeholder 3"/>
          <p:cNvSpPr>
            <a:spLocks noGrp="1"/>
          </p:cNvSpPr>
          <p:nvPr>
            <p:ph type="sldNum" sz="quarter" idx="10"/>
          </p:nvPr>
        </p:nvSpPr>
        <p:spPr/>
        <p:txBody>
          <a:bodyPr/>
          <a:lstStyle/>
          <a:p>
            <a:fld id="{00EC688A-A7B7-4CB2-82B0-49351121E58A}" type="slidenum">
              <a:rPr lang="en-US" smtClean="0"/>
              <a:t>22</a:t>
            </a:fld>
            <a:endParaRPr lang="en-US" dirty="0"/>
          </a:p>
        </p:txBody>
      </p:sp>
    </p:spTree>
    <p:extLst>
      <p:ext uri="{BB962C8B-B14F-4D97-AF65-F5344CB8AC3E}">
        <p14:creationId xmlns:p14="http://schemas.microsoft.com/office/powerpoint/2010/main" val="1781429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C688A-A7B7-4CB2-82B0-49351121E58A}" type="slidenum">
              <a:rPr lang="en-US" smtClean="0"/>
              <a:t>23</a:t>
            </a:fld>
            <a:endParaRPr lang="en-US" dirty="0"/>
          </a:p>
        </p:txBody>
      </p:sp>
    </p:spTree>
    <p:extLst>
      <p:ext uri="{BB962C8B-B14F-4D97-AF65-F5344CB8AC3E}">
        <p14:creationId xmlns:p14="http://schemas.microsoft.com/office/powerpoint/2010/main" val="841054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C688A-A7B7-4CB2-82B0-49351121E58A}" type="slidenum">
              <a:rPr lang="en-US" smtClean="0"/>
              <a:t>28</a:t>
            </a:fld>
            <a:endParaRPr lang="en-US" dirty="0"/>
          </a:p>
        </p:txBody>
      </p:sp>
    </p:spTree>
    <p:extLst>
      <p:ext uri="{BB962C8B-B14F-4D97-AF65-F5344CB8AC3E}">
        <p14:creationId xmlns:p14="http://schemas.microsoft.com/office/powerpoint/2010/main" val="4187392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C688A-A7B7-4CB2-82B0-49351121E58A}" type="slidenum">
              <a:rPr lang="en-US" smtClean="0"/>
              <a:t>2</a:t>
            </a:fld>
            <a:endParaRPr lang="en-US" dirty="0"/>
          </a:p>
        </p:txBody>
      </p:sp>
    </p:spTree>
    <p:extLst>
      <p:ext uri="{BB962C8B-B14F-4D97-AF65-F5344CB8AC3E}">
        <p14:creationId xmlns:p14="http://schemas.microsoft.com/office/powerpoint/2010/main" val="818606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C688A-A7B7-4CB2-82B0-49351121E58A}" type="slidenum">
              <a:rPr lang="en-US" smtClean="0"/>
              <a:t>29</a:t>
            </a:fld>
            <a:endParaRPr lang="en-US" dirty="0"/>
          </a:p>
        </p:txBody>
      </p:sp>
    </p:spTree>
    <p:extLst>
      <p:ext uri="{BB962C8B-B14F-4D97-AF65-F5344CB8AC3E}">
        <p14:creationId xmlns:p14="http://schemas.microsoft.com/office/powerpoint/2010/main" val="4187392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3.4.1	Pre-NCHRP 350 </a:t>
            </a:r>
          </a:p>
          <a:p>
            <a:endParaRPr lang="en-US" dirty="0" smtClean="0"/>
          </a:p>
          <a:p>
            <a:r>
              <a:rPr lang="en-US" dirty="0" smtClean="0"/>
              <a:t>Pre-NCHRP 350 safety hardware devices will be evaluated for replacement based upon the following considerations:</a:t>
            </a:r>
          </a:p>
          <a:p>
            <a:r>
              <a:rPr lang="en-US" dirty="0" smtClean="0"/>
              <a:t>	Compatibility with existing barrier connections</a:t>
            </a:r>
          </a:p>
          <a:p>
            <a:r>
              <a:rPr lang="en-US" dirty="0" smtClean="0"/>
              <a:t>	Compatibility with existing geometry/site conditions</a:t>
            </a:r>
          </a:p>
          <a:p>
            <a:r>
              <a:rPr lang="en-US" dirty="0" smtClean="0"/>
              <a:t>	Availability of tested options</a:t>
            </a:r>
          </a:p>
          <a:p>
            <a:r>
              <a:rPr lang="en-US" dirty="0" smtClean="0"/>
              <a:t>	Proximity to clear zone</a:t>
            </a:r>
          </a:p>
          <a:p>
            <a:r>
              <a:rPr lang="en-US" dirty="0" smtClean="0"/>
              <a:t>	Future projects that are programmed for the site</a:t>
            </a:r>
          </a:p>
          <a:p>
            <a:r>
              <a:rPr lang="en-US" dirty="0" smtClean="0"/>
              <a:t>Emphasis should be placed on upgrading to a MASH-2016 compliant option. If no MASH-2016 compliant option is deemed feasible based upon the considerations, it is acceptable to utilize a NCHRP 350 compliant option. If neither MASH-2016 nor NCHRP 350 compliant options are deemed feasible based upon the considerations, it is acceptable to replace in-kind.</a:t>
            </a:r>
          </a:p>
          <a:p>
            <a:endParaRPr lang="en-US" dirty="0" smtClean="0"/>
          </a:p>
          <a:p>
            <a:r>
              <a:rPr lang="en-US" dirty="0" smtClean="0"/>
              <a:t>3.4.2	NCHRP 350 </a:t>
            </a:r>
          </a:p>
          <a:p>
            <a:endParaRPr lang="en-US" dirty="0" smtClean="0"/>
          </a:p>
          <a:p>
            <a:r>
              <a:rPr lang="en-US" dirty="0" smtClean="0"/>
              <a:t>NCHRP 350 full and partial compliant safety hardware devices may be retained if repairable in accordance with manufacturer specifications.</a:t>
            </a:r>
          </a:p>
          <a:p>
            <a:endParaRPr lang="en-US" dirty="0" smtClean="0"/>
          </a:p>
          <a:p>
            <a:r>
              <a:rPr lang="en-US" dirty="0" smtClean="0"/>
              <a:t>NCHRP 350 full and partial compliant safety hardware devices that are damaged beyond repair will be evaluated for replacement based upon the following considerations:</a:t>
            </a:r>
          </a:p>
          <a:p>
            <a:r>
              <a:rPr lang="en-US" dirty="0" smtClean="0"/>
              <a:t>	Compatibility with existing barrier connections</a:t>
            </a:r>
          </a:p>
          <a:p>
            <a:r>
              <a:rPr lang="en-US" dirty="0" smtClean="0"/>
              <a:t>	Compatibility with existing geometry/site conditions</a:t>
            </a:r>
          </a:p>
          <a:p>
            <a:r>
              <a:rPr lang="en-US" dirty="0" smtClean="0"/>
              <a:t>	Availability of tested options</a:t>
            </a:r>
          </a:p>
          <a:p>
            <a:r>
              <a:rPr lang="en-US" dirty="0" smtClean="0"/>
              <a:t>	Proximity to clear zone</a:t>
            </a:r>
          </a:p>
          <a:p>
            <a:r>
              <a:rPr lang="en-US" dirty="0" smtClean="0"/>
              <a:t>	Future projects</a:t>
            </a:r>
          </a:p>
          <a:p>
            <a:r>
              <a:rPr lang="en-US" dirty="0" smtClean="0"/>
              <a:t>Emphasis should be placed on upgrading to a MASH-2016 compliant option. If no MASH-2016 compliant option is deemed feasible based upon the considerations, it is acceptable to replace in-kind.</a:t>
            </a:r>
          </a:p>
          <a:p>
            <a:endParaRPr lang="en-US" dirty="0"/>
          </a:p>
        </p:txBody>
      </p:sp>
      <p:sp>
        <p:nvSpPr>
          <p:cNvPr id="4" name="Slide Number Placeholder 3"/>
          <p:cNvSpPr>
            <a:spLocks noGrp="1"/>
          </p:cNvSpPr>
          <p:nvPr>
            <p:ph type="sldNum" sz="quarter" idx="10"/>
          </p:nvPr>
        </p:nvSpPr>
        <p:spPr/>
        <p:txBody>
          <a:bodyPr/>
          <a:lstStyle/>
          <a:p>
            <a:fld id="{00EC688A-A7B7-4CB2-82B0-49351121E58A}" type="slidenum">
              <a:rPr lang="en-US" smtClean="0"/>
              <a:t>30</a:t>
            </a:fld>
            <a:endParaRPr lang="en-US" dirty="0"/>
          </a:p>
        </p:txBody>
      </p:sp>
    </p:spTree>
    <p:extLst>
      <p:ext uri="{BB962C8B-B14F-4D97-AF65-F5344CB8AC3E}">
        <p14:creationId xmlns:p14="http://schemas.microsoft.com/office/powerpoint/2010/main" val="4187392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Engineering Directive</a:t>
            </a:r>
            <a:r>
              <a:rPr lang="en-US" baseline="0" dirty="0" smtClean="0"/>
              <a:t> #42 defines the replacement policy for SCDOT.</a:t>
            </a:r>
            <a:endParaRPr lang="en-US" dirty="0"/>
          </a:p>
        </p:txBody>
      </p:sp>
      <p:sp>
        <p:nvSpPr>
          <p:cNvPr id="4" name="Slide Number Placeholder 3"/>
          <p:cNvSpPr>
            <a:spLocks noGrp="1"/>
          </p:cNvSpPr>
          <p:nvPr>
            <p:ph type="sldNum" sz="quarter" idx="10"/>
          </p:nvPr>
        </p:nvSpPr>
        <p:spPr/>
        <p:txBody>
          <a:bodyPr/>
          <a:lstStyle/>
          <a:p>
            <a:fld id="{00EC688A-A7B7-4CB2-82B0-49351121E58A}" type="slidenum">
              <a:rPr lang="en-US" smtClean="0"/>
              <a:t>3</a:t>
            </a:fld>
            <a:endParaRPr lang="en-US" dirty="0"/>
          </a:p>
        </p:txBody>
      </p:sp>
    </p:spTree>
    <p:extLst>
      <p:ext uri="{BB962C8B-B14F-4D97-AF65-F5344CB8AC3E}">
        <p14:creationId xmlns:p14="http://schemas.microsoft.com/office/powerpoint/2010/main" val="276382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C688A-A7B7-4CB2-82B0-49351121E58A}" type="slidenum">
              <a:rPr lang="en-US" smtClean="0"/>
              <a:t>6</a:t>
            </a:fld>
            <a:endParaRPr lang="en-US" dirty="0"/>
          </a:p>
        </p:txBody>
      </p:sp>
    </p:spTree>
    <p:extLst>
      <p:ext uri="{BB962C8B-B14F-4D97-AF65-F5344CB8AC3E}">
        <p14:creationId xmlns:p14="http://schemas.microsoft.com/office/powerpoint/2010/main" val="787632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GREAT impact attenuators are very common in</a:t>
            </a:r>
            <a:r>
              <a:rPr lang="en-US" baseline="0" dirty="0" smtClean="0"/>
              <a:t> SC.</a:t>
            </a:r>
            <a:endParaRPr lang="en-US" dirty="0"/>
          </a:p>
        </p:txBody>
      </p:sp>
      <p:sp>
        <p:nvSpPr>
          <p:cNvPr id="4" name="Slide Number Placeholder 3"/>
          <p:cNvSpPr>
            <a:spLocks noGrp="1"/>
          </p:cNvSpPr>
          <p:nvPr>
            <p:ph type="sldNum" sz="quarter" idx="10"/>
          </p:nvPr>
        </p:nvSpPr>
        <p:spPr/>
        <p:txBody>
          <a:bodyPr/>
          <a:lstStyle/>
          <a:p>
            <a:fld id="{00EC688A-A7B7-4CB2-82B0-49351121E58A}" type="slidenum">
              <a:rPr lang="en-US" smtClean="0"/>
              <a:t>7</a:t>
            </a:fld>
            <a:endParaRPr lang="en-US" dirty="0"/>
          </a:p>
        </p:txBody>
      </p:sp>
    </p:spTree>
    <p:extLst>
      <p:ext uri="{BB962C8B-B14F-4D97-AF65-F5344CB8AC3E}">
        <p14:creationId xmlns:p14="http://schemas.microsoft.com/office/powerpoint/2010/main" val="2331575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C688A-A7B7-4CB2-82B0-49351121E58A}" type="slidenum">
              <a:rPr lang="en-US" smtClean="0"/>
              <a:t>8</a:t>
            </a:fld>
            <a:endParaRPr lang="en-US" dirty="0"/>
          </a:p>
        </p:txBody>
      </p:sp>
    </p:spTree>
    <p:extLst>
      <p:ext uri="{BB962C8B-B14F-4D97-AF65-F5344CB8AC3E}">
        <p14:creationId xmlns:p14="http://schemas.microsoft.com/office/powerpoint/2010/main" val="2924860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other partially reusable impact attenuator</a:t>
            </a:r>
            <a:r>
              <a:rPr lang="en-US" baseline="0" dirty="0" smtClean="0"/>
              <a:t> throughout SC is the </a:t>
            </a:r>
            <a:r>
              <a:rPr lang="en-US" baseline="0" dirty="0" err="1" smtClean="0"/>
              <a:t>QuadGuard</a:t>
            </a:r>
            <a:r>
              <a:rPr lang="en-US" baseline="0" dirty="0" smtClean="0"/>
              <a:t> II.  These units are very common throughout SC because they are relatively inexpensive.  The most common way I.A.s are installed in SC are with a construction project.  Historically, SCDOT only had one pay item for a crash attenuator and did not specify beyond appropriate for the specific application.  As a result, we ended up with a lot of attenuators with a low initial cost, but were expensive to repair.</a:t>
            </a:r>
            <a:endParaRPr lang="en-US" dirty="0"/>
          </a:p>
        </p:txBody>
      </p:sp>
      <p:sp>
        <p:nvSpPr>
          <p:cNvPr id="4" name="Slide Number Placeholder 3"/>
          <p:cNvSpPr>
            <a:spLocks noGrp="1"/>
          </p:cNvSpPr>
          <p:nvPr>
            <p:ph type="sldNum" sz="quarter" idx="10"/>
          </p:nvPr>
        </p:nvSpPr>
        <p:spPr/>
        <p:txBody>
          <a:bodyPr/>
          <a:lstStyle/>
          <a:p>
            <a:fld id="{00EC688A-A7B7-4CB2-82B0-49351121E58A}" type="slidenum">
              <a:rPr lang="en-US" smtClean="0"/>
              <a:t>9</a:t>
            </a:fld>
            <a:endParaRPr lang="en-US" dirty="0"/>
          </a:p>
        </p:txBody>
      </p:sp>
    </p:spTree>
    <p:extLst>
      <p:ext uri="{BB962C8B-B14F-4D97-AF65-F5344CB8AC3E}">
        <p14:creationId xmlns:p14="http://schemas.microsoft.com/office/powerpoint/2010/main" val="311931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AMOTIA</a:t>
            </a:r>
            <a:r>
              <a:rPr lang="en-US" baseline="0" dirty="0" smtClean="0"/>
              <a:t> Conference – Work Area Protection Corporation was presenting to Asset Management contractors, telling them that a smart way for them to cut their maintenance cost on the road they were managing was by replacing the existing attenuators with a SCI (Smart Cushion Innovations) Smart Cushion.  He indicated that they could cut the cost of the repair and the time to repair the units, thus reducing the worker exposure.  The company representative, Jeff Smith, presented many charts and graphs indicating such.  This specific table shows the </a:t>
            </a:r>
            <a:r>
              <a:rPr lang="en-US" b="1" u="sng" baseline="0" dirty="0" smtClean="0"/>
              <a:t>material</a:t>
            </a:r>
            <a:r>
              <a:rPr lang="en-US" baseline="0" dirty="0" smtClean="0"/>
              <a:t> cost that the attenuator manufacturers reported to NCHRP with the crash tests.</a:t>
            </a:r>
            <a:endParaRPr lang="en-US" dirty="0"/>
          </a:p>
        </p:txBody>
      </p:sp>
      <p:sp>
        <p:nvSpPr>
          <p:cNvPr id="4" name="Slide Number Placeholder 3"/>
          <p:cNvSpPr>
            <a:spLocks noGrp="1"/>
          </p:cNvSpPr>
          <p:nvPr>
            <p:ph type="sldNum" sz="quarter" idx="10"/>
          </p:nvPr>
        </p:nvSpPr>
        <p:spPr/>
        <p:txBody>
          <a:bodyPr/>
          <a:lstStyle/>
          <a:p>
            <a:fld id="{00EC688A-A7B7-4CB2-82B0-49351121E58A}" type="slidenum">
              <a:rPr lang="en-US" smtClean="0"/>
              <a:t>10</a:t>
            </a:fld>
            <a:endParaRPr lang="en-US" dirty="0"/>
          </a:p>
        </p:txBody>
      </p:sp>
    </p:spTree>
    <p:extLst>
      <p:ext uri="{BB962C8B-B14F-4D97-AF65-F5344CB8AC3E}">
        <p14:creationId xmlns:p14="http://schemas.microsoft.com/office/powerpoint/2010/main" val="3536073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similar chart that was</a:t>
            </a:r>
            <a:r>
              <a:rPr lang="en-US" baseline="0" dirty="0" smtClean="0"/>
              <a:t> adjusted by Jeff Smith based on state DOT’s contract material cost for the replacement of the items that were identified as damaged during the NCHRP crash tests.</a:t>
            </a:r>
            <a:endParaRPr lang="en-US" dirty="0"/>
          </a:p>
        </p:txBody>
      </p:sp>
      <p:sp>
        <p:nvSpPr>
          <p:cNvPr id="4" name="Slide Number Placeholder 3"/>
          <p:cNvSpPr>
            <a:spLocks noGrp="1"/>
          </p:cNvSpPr>
          <p:nvPr>
            <p:ph type="sldNum" sz="quarter" idx="10"/>
          </p:nvPr>
        </p:nvSpPr>
        <p:spPr/>
        <p:txBody>
          <a:bodyPr/>
          <a:lstStyle/>
          <a:p>
            <a:fld id="{00EC688A-A7B7-4CB2-82B0-49351121E58A}" type="slidenum">
              <a:rPr lang="en-US" smtClean="0"/>
              <a:t>11</a:t>
            </a:fld>
            <a:endParaRPr lang="en-US" dirty="0"/>
          </a:p>
        </p:txBody>
      </p:sp>
    </p:spTree>
    <p:extLst>
      <p:ext uri="{BB962C8B-B14F-4D97-AF65-F5344CB8AC3E}">
        <p14:creationId xmlns:p14="http://schemas.microsoft.com/office/powerpoint/2010/main" val="4183870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41248" y="1737360"/>
            <a:ext cx="5943600" cy="1069848"/>
          </a:xfrm>
        </p:spPr>
        <p:txBody>
          <a:bodyPr/>
          <a:lstStyle>
            <a:lvl1pPr>
              <a:defRPr b="1">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841248" y="3026664"/>
            <a:ext cx="4041648" cy="1069848"/>
          </a:xfrm>
        </p:spPr>
        <p:txBody>
          <a:bodyPr>
            <a:normAutofit/>
          </a:bodyPr>
          <a:lstStyle>
            <a:lvl1pPr marL="0" indent="0" algn="l">
              <a:buNone/>
              <a:defRPr sz="28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1F7B7ED-26A4-4B2F-A7DA-378C0A316423}" type="datetimeFigureOut">
              <a:rPr lang="en-US" smtClean="0"/>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2B93D-7B9B-42A3-A2A3-22101B5DA7B1}" type="slidenum">
              <a:rPr lang="en-US" smtClean="0"/>
              <a:t>‹#›</a:t>
            </a:fld>
            <a:endParaRPr lang="en-US" dirty="0"/>
          </a:p>
        </p:txBody>
      </p:sp>
    </p:spTree>
    <p:extLst>
      <p:ext uri="{BB962C8B-B14F-4D97-AF65-F5344CB8AC3E}">
        <p14:creationId xmlns:p14="http://schemas.microsoft.com/office/powerpoint/2010/main" val="568886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F7B7ED-26A4-4B2F-A7DA-378C0A316423}" type="datetimeFigureOut">
              <a:rPr lang="en-US" smtClean="0"/>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2B93D-7B9B-42A3-A2A3-22101B5DA7B1}" type="slidenum">
              <a:rPr lang="en-US" smtClean="0"/>
              <a:t>‹#›</a:t>
            </a:fld>
            <a:endParaRPr lang="en-US" dirty="0"/>
          </a:p>
        </p:txBody>
      </p:sp>
    </p:spTree>
    <p:extLst>
      <p:ext uri="{BB962C8B-B14F-4D97-AF65-F5344CB8AC3E}">
        <p14:creationId xmlns:p14="http://schemas.microsoft.com/office/powerpoint/2010/main" val="201917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F7B7ED-26A4-4B2F-A7DA-378C0A316423}" type="datetimeFigureOut">
              <a:rPr lang="en-US" smtClean="0"/>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2B93D-7B9B-42A3-A2A3-22101B5DA7B1}" type="slidenum">
              <a:rPr lang="en-US" smtClean="0"/>
              <a:t>‹#›</a:t>
            </a:fld>
            <a:endParaRPr lang="en-US" dirty="0"/>
          </a:p>
        </p:txBody>
      </p:sp>
    </p:spTree>
    <p:extLst>
      <p:ext uri="{BB962C8B-B14F-4D97-AF65-F5344CB8AC3E}">
        <p14:creationId xmlns:p14="http://schemas.microsoft.com/office/powerpoint/2010/main" val="1424898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F7B7ED-26A4-4B2F-A7DA-378C0A316423}" type="datetimeFigureOut">
              <a:rPr lang="en-US" smtClean="0"/>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2B93D-7B9B-42A3-A2A3-22101B5DA7B1}" type="slidenum">
              <a:rPr lang="en-US" smtClean="0"/>
              <a:t>‹#›</a:t>
            </a:fld>
            <a:endParaRPr lang="en-US" dirty="0"/>
          </a:p>
        </p:txBody>
      </p:sp>
    </p:spTree>
    <p:extLst>
      <p:ext uri="{BB962C8B-B14F-4D97-AF65-F5344CB8AC3E}">
        <p14:creationId xmlns:p14="http://schemas.microsoft.com/office/powerpoint/2010/main" val="3448034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F7B7ED-26A4-4B2F-A7DA-378C0A316423}" type="datetimeFigureOut">
              <a:rPr lang="en-US" smtClean="0"/>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2B93D-7B9B-42A3-A2A3-22101B5DA7B1}" type="slidenum">
              <a:rPr lang="en-US" smtClean="0"/>
              <a:t>‹#›</a:t>
            </a:fld>
            <a:endParaRPr lang="en-US" dirty="0"/>
          </a:p>
        </p:txBody>
      </p:sp>
    </p:spTree>
    <p:extLst>
      <p:ext uri="{BB962C8B-B14F-4D97-AF65-F5344CB8AC3E}">
        <p14:creationId xmlns:p14="http://schemas.microsoft.com/office/powerpoint/2010/main" val="518632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F7B7ED-26A4-4B2F-A7DA-378C0A316423}" type="datetimeFigureOut">
              <a:rPr lang="en-US" smtClean="0"/>
              <a:t>10/24/2017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32B93D-7B9B-42A3-A2A3-22101B5DA7B1}" type="slidenum">
              <a:rPr lang="en-US" smtClean="0"/>
              <a:t>‹#›</a:t>
            </a:fld>
            <a:endParaRPr lang="en-US" dirty="0"/>
          </a:p>
        </p:txBody>
      </p:sp>
    </p:spTree>
    <p:extLst>
      <p:ext uri="{BB962C8B-B14F-4D97-AF65-F5344CB8AC3E}">
        <p14:creationId xmlns:p14="http://schemas.microsoft.com/office/powerpoint/2010/main" val="1410876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F7B7ED-26A4-4B2F-A7DA-378C0A316423}" type="datetimeFigureOut">
              <a:rPr lang="en-US" smtClean="0"/>
              <a:t>10/24/2017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932B93D-7B9B-42A3-A2A3-22101B5DA7B1}" type="slidenum">
              <a:rPr lang="en-US" smtClean="0"/>
              <a:t>‹#›</a:t>
            </a:fld>
            <a:endParaRPr lang="en-US" dirty="0"/>
          </a:p>
        </p:txBody>
      </p:sp>
    </p:spTree>
    <p:extLst>
      <p:ext uri="{BB962C8B-B14F-4D97-AF65-F5344CB8AC3E}">
        <p14:creationId xmlns:p14="http://schemas.microsoft.com/office/powerpoint/2010/main" val="4070441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F7B7ED-26A4-4B2F-A7DA-378C0A316423}" type="datetimeFigureOut">
              <a:rPr lang="en-US" smtClean="0"/>
              <a:t>10/24/2017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932B93D-7B9B-42A3-A2A3-22101B5DA7B1}" type="slidenum">
              <a:rPr lang="en-US" smtClean="0"/>
              <a:t>‹#›</a:t>
            </a:fld>
            <a:endParaRPr lang="en-US" dirty="0"/>
          </a:p>
        </p:txBody>
      </p:sp>
    </p:spTree>
    <p:extLst>
      <p:ext uri="{BB962C8B-B14F-4D97-AF65-F5344CB8AC3E}">
        <p14:creationId xmlns:p14="http://schemas.microsoft.com/office/powerpoint/2010/main" val="877145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F7B7ED-26A4-4B2F-A7DA-378C0A316423}" type="datetimeFigureOut">
              <a:rPr lang="en-US" smtClean="0"/>
              <a:t>10/24/2017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932B93D-7B9B-42A3-A2A3-22101B5DA7B1}" type="slidenum">
              <a:rPr lang="en-US" smtClean="0"/>
              <a:t>‹#›</a:t>
            </a:fld>
            <a:endParaRPr lang="en-US" dirty="0"/>
          </a:p>
        </p:txBody>
      </p:sp>
    </p:spTree>
    <p:extLst>
      <p:ext uri="{BB962C8B-B14F-4D97-AF65-F5344CB8AC3E}">
        <p14:creationId xmlns:p14="http://schemas.microsoft.com/office/powerpoint/2010/main" val="3358621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F7B7ED-26A4-4B2F-A7DA-378C0A316423}" type="datetimeFigureOut">
              <a:rPr lang="en-US" smtClean="0"/>
              <a:t>10/24/2017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32B93D-7B9B-42A3-A2A3-22101B5DA7B1}" type="slidenum">
              <a:rPr lang="en-US" smtClean="0"/>
              <a:t>‹#›</a:t>
            </a:fld>
            <a:endParaRPr lang="en-US" dirty="0"/>
          </a:p>
        </p:txBody>
      </p:sp>
    </p:spTree>
    <p:extLst>
      <p:ext uri="{BB962C8B-B14F-4D97-AF65-F5344CB8AC3E}">
        <p14:creationId xmlns:p14="http://schemas.microsoft.com/office/powerpoint/2010/main" val="3526311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F7B7ED-26A4-4B2F-A7DA-378C0A316423}" type="datetimeFigureOut">
              <a:rPr lang="en-US" smtClean="0"/>
              <a:t>10/24/2017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32B93D-7B9B-42A3-A2A3-22101B5DA7B1}" type="slidenum">
              <a:rPr lang="en-US" smtClean="0"/>
              <a:t>‹#›</a:t>
            </a:fld>
            <a:endParaRPr lang="en-US" dirty="0"/>
          </a:p>
        </p:txBody>
      </p:sp>
    </p:spTree>
    <p:extLst>
      <p:ext uri="{BB962C8B-B14F-4D97-AF65-F5344CB8AC3E}">
        <p14:creationId xmlns:p14="http://schemas.microsoft.com/office/powerpoint/2010/main" val="309981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 y="0"/>
            <a:ext cx="8385048"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895350"/>
            <a:ext cx="8229600"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F7B7ED-26A4-4B2F-A7DA-378C0A316423}" type="datetimeFigureOut">
              <a:rPr lang="en-US" smtClean="0"/>
              <a:t>10/24/2017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932B93D-7B9B-42A3-A2A3-22101B5DA7B1}" type="slidenum">
              <a:rPr lang="en-US" smtClean="0"/>
              <a:t>‹#›</a:t>
            </a:fld>
            <a:endParaRPr lang="en-US" dirty="0"/>
          </a:p>
        </p:txBody>
      </p:sp>
    </p:spTree>
    <p:extLst>
      <p:ext uri="{BB962C8B-B14F-4D97-AF65-F5344CB8AC3E}">
        <p14:creationId xmlns:p14="http://schemas.microsoft.com/office/powerpoint/2010/main" val="4252843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800" kern="1200">
          <a:solidFill>
            <a:schemeClr val="tx1">
              <a:lumMod val="85000"/>
              <a:lumOff val="1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chemeClr val="tx2">
            <a:lumMod val="50000"/>
          </a:schemeClr>
        </a:buClr>
        <a:buSzPct val="75000"/>
        <a:buFont typeface="Wingdings" panose="05000000000000000000" pitchFamily="2" charset="2"/>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tx2">
            <a:lumMod val="50000"/>
          </a:schemeClr>
        </a:buClr>
        <a:buSzPct val="75000"/>
        <a:buFont typeface="Wingdings" panose="05000000000000000000" pitchFamily="2" charset="2"/>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tx2">
            <a:lumMod val="50000"/>
          </a:schemeClr>
        </a:buClr>
        <a:buSzPct val="75000"/>
        <a:buFont typeface="Wingdings" panose="05000000000000000000" pitchFamily="2" charset="2"/>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tx2">
            <a:lumMod val="50000"/>
          </a:schemeClr>
        </a:buClr>
        <a:buSzPct val="75000"/>
        <a:buFont typeface="Wingdings" panose="05000000000000000000" pitchFamily="2" charset="2"/>
        <a:buChar char="§"/>
        <a:defRPr sz="12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tx2">
            <a:lumMod val="50000"/>
          </a:schemeClr>
        </a:buClr>
        <a:buSzPct val="75000"/>
        <a:buFont typeface="Wingdings" panose="05000000000000000000" pitchFamily="2" charset="2"/>
        <a:buChar char="§"/>
        <a:defRPr sz="12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CookDB@scdot.org"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14550"/>
            <a:ext cx="4648200" cy="2362200"/>
          </a:xfrm>
        </p:spPr>
        <p:txBody>
          <a:bodyPr>
            <a:normAutofit/>
          </a:bodyPr>
          <a:lstStyle/>
          <a:p>
            <a:r>
              <a:rPr lang="en-US" sz="4000" dirty="0" smtClean="0">
                <a:latin typeface="Times New Roman" panose="02020603050405020304" pitchFamily="18" charset="0"/>
                <a:cs typeface="Times New Roman" panose="02020603050405020304" pitchFamily="18" charset="0"/>
              </a:rPr>
              <a:t>Impact Attenuator Classification</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151515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AMOTIA Conference</a:t>
            </a:r>
            <a:endParaRPr lang="en-US"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047750"/>
            <a:ext cx="8229600" cy="31107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1552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AMOTIA Conference</a:t>
            </a:r>
            <a:endParaRPr lang="en-US" dirty="0"/>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168774"/>
            <a:ext cx="8229600" cy="31107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0455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219200" y="133350"/>
            <a:ext cx="6477000" cy="4415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3590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0010" y="-1"/>
            <a:ext cx="5946190" cy="4616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2588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Replacement Contract</a:t>
            </a:r>
            <a:endParaRPr lang="en-US" u="sng" dirty="0"/>
          </a:p>
        </p:txBody>
      </p:sp>
      <p:sp>
        <p:nvSpPr>
          <p:cNvPr id="5" name="Content Placeholder 4"/>
          <p:cNvSpPr>
            <a:spLocks noGrp="1"/>
          </p:cNvSpPr>
          <p:nvPr>
            <p:ph idx="1"/>
          </p:nvPr>
        </p:nvSpPr>
        <p:spPr/>
        <p:txBody>
          <a:bodyPr>
            <a:normAutofit/>
          </a:bodyPr>
          <a:lstStyle/>
          <a:p>
            <a:pPr marL="0" indent="0">
              <a:buNone/>
            </a:pPr>
            <a:r>
              <a:rPr lang="en-US" dirty="0" smtClean="0"/>
              <a:t>50 Most Frequently Hit Units</a:t>
            </a:r>
          </a:p>
          <a:p>
            <a:pPr lvl="1"/>
            <a:r>
              <a:rPr lang="en-US" dirty="0" smtClean="0"/>
              <a:t>The </a:t>
            </a:r>
            <a:r>
              <a:rPr lang="en-US" dirty="0"/>
              <a:t>approved attenuators shall be resettable and reusable and designed for the characteristics of each specific location.  The attenuators approved for selection and installation shall be one of the following:</a:t>
            </a:r>
          </a:p>
          <a:p>
            <a:pPr marL="0" lvl="0" indent="0">
              <a:buNone/>
            </a:pPr>
            <a:r>
              <a:rPr lang="en-US" u="sng" dirty="0" smtClean="0"/>
              <a:t>Approved Units</a:t>
            </a:r>
            <a:r>
              <a:rPr lang="en-US" dirty="0" smtClean="0"/>
              <a:t>:</a:t>
            </a:r>
          </a:p>
          <a:p>
            <a:pPr lvl="0"/>
            <a:r>
              <a:rPr lang="en-US" sz="2400" dirty="0" smtClean="0"/>
              <a:t>Smart </a:t>
            </a:r>
            <a:r>
              <a:rPr lang="en-US" sz="2400" dirty="0"/>
              <a:t>Cushion Innovations (SCI)</a:t>
            </a:r>
          </a:p>
          <a:p>
            <a:pPr lvl="0"/>
            <a:r>
              <a:rPr lang="en-US" sz="2400" dirty="0" err="1"/>
              <a:t>QuadGuard</a:t>
            </a:r>
            <a:r>
              <a:rPr lang="en-US" sz="2400" dirty="0"/>
              <a:t> Elite</a:t>
            </a:r>
          </a:p>
          <a:p>
            <a:pPr lvl="0"/>
            <a:r>
              <a:rPr lang="en-US" sz="2400" dirty="0" smtClean="0"/>
              <a:t>Tau-II-R</a:t>
            </a:r>
            <a:endParaRPr lang="en-US" sz="2400" dirty="0"/>
          </a:p>
        </p:txBody>
      </p:sp>
    </p:spTree>
    <p:extLst>
      <p:ext uri="{BB962C8B-B14F-4D97-AF65-F5344CB8AC3E}">
        <p14:creationId xmlns:p14="http://schemas.microsoft.com/office/powerpoint/2010/main" val="299488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500" b="1" u="sng" dirty="0" smtClean="0"/>
              <a:t>Contract Winner – </a:t>
            </a:r>
            <a:r>
              <a:rPr lang="en-US" sz="2500" b="1" u="sng" dirty="0" err="1" smtClean="0"/>
              <a:t>QuadGuard</a:t>
            </a:r>
            <a:r>
              <a:rPr lang="en-US" sz="2500" b="1" u="sng" dirty="0" smtClean="0"/>
              <a:t> Elite</a:t>
            </a:r>
            <a:endParaRPr lang="en-US" sz="2500" b="1" u="sng"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90800" y="895350"/>
            <a:ext cx="3352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22759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3152" y="0"/>
            <a:ext cx="8385048" cy="1047750"/>
          </a:xfrm>
        </p:spPr>
        <p:txBody>
          <a:bodyPr>
            <a:normAutofit/>
          </a:bodyPr>
          <a:lstStyle/>
          <a:p>
            <a:r>
              <a:rPr lang="en-US" u="sng" dirty="0" err="1" smtClean="0"/>
              <a:t>Quadguard</a:t>
            </a:r>
            <a:r>
              <a:rPr lang="en-US" u="sng" dirty="0" smtClean="0"/>
              <a:t> Elite Concerns</a:t>
            </a:r>
            <a:endParaRPr lang="en-US" u="sng" dirty="0"/>
          </a:p>
        </p:txBody>
      </p:sp>
      <p:sp>
        <p:nvSpPr>
          <p:cNvPr id="6" name="Content Placeholder 5"/>
          <p:cNvSpPr>
            <a:spLocks noGrp="1"/>
          </p:cNvSpPr>
          <p:nvPr>
            <p:ph idx="1"/>
          </p:nvPr>
        </p:nvSpPr>
        <p:spPr>
          <a:xfrm>
            <a:off x="228600" y="1123950"/>
            <a:ext cx="8229600" cy="3657600"/>
          </a:xfrm>
        </p:spPr>
        <p:txBody>
          <a:bodyPr>
            <a:normAutofit/>
          </a:bodyPr>
          <a:lstStyle/>
          <a:p>
            <a:pPr lvl="1"/>
            <a:r>
              <a:rPr lang="en-US" sz="3200" dirty="0" smtClean="0"/>
              <a:t>Time requirement for repair (ED #42)</a:t>
            </a:r>
          </a:p>
          <a:p>
            <a:pPr lvl="1"/>
            <a:r>
              <a:rPr lang="en-US" sz="3200" dirty="0" smtClean="0"/>
              <a:t>Worker safety (stored energy</a:t>
            </a:r>
            <a:r>
              <a:rPr lang="en-US" sz="3200" dirty="0" smtClean="0"/>
              <a:t>)</a:t>
            </a:r>
            <a:endParaRPr lang="en-US" sz="3200" dirty="0" smtClean="0"/>
          </a:p>
        </p:txBody>
      </p:sp>
    </p:spTree>
    <p:extLst>
      <p:ext uri="{BB962C8B-B14F-4D97-AF65-F5344CB8AC3E}">
        <p14:creationId xmlns:p14="http://schemas.microsoft.com/office/powerpoint/2010/main" val="353363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Collapsed </a:t>
            </a:r>
            <a:r>
              <a:rPr lang="en-US" u="sng" dirty="0" err="1" smtClean="0"/>
              <a:t>QuadGuard</a:t>
            </a:r>
            <a:r>
              <a:rPr lang="en-US" u="sng" dirty="0" smtClean="0"/>
              <a:t> Elite</a:t>
            </a:r>
            <a:endParaRPr lang="en-US" u="sng"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a:t>Restoring Collapsed System</a:t>
            </a:r>
          </a:p>
          <a:p>
            <a:pPr marL="0" indent="0">
              <a:buNone/>
            </a:pPr>
            <a:r>
              <a:rPr lang="en-US" dirty="0"/>
              <a:t>1)  System Restoration</a:t>
            </a:r>
          </a:p>
          <a:p>
            <a:pPr marL="0" indent="0">
              <a:buNone/>
            </a:pPr>
            <a:endParaRPr lang="en-US" dirty="0"/>
          </a:p>
          <a:p>
            <a:pPr marL="0" indent="0">
              <a:buNone/>
            </a:pPr>
            <a:r>
              <a:rPr lang="en-US" dirty="0"/>
              <a:t>Before starting this procedure, please read and understand the foregoing “Warning” statement. The </a:t>
            </a:r>
            <a:r>
              <a:rPr lang="en-US" dirty="0" smtClean="0"/>
              <a:t>following </a:t>
            </a:r>
            <a:r>
              <a:rPr lang="en-US" dirty="0"/>
              <a:t>instructions outline a set of steps for positioning a large vehicle up against a </a:t>
            </a:r>
          </a:p>
          <a:p>
            <a:pPr marL="0" indent="0">
              <a:buNone/>
            </a:pPr>
            <a:r>
              <a:rPr lang="en-US" dirty="0"/>
              <a:t>compressed system to prevent unexpected system spring-back while maintenance workers are attempting </a:t>
            </a:r>
            <a:r>
              <a:rPr lang="en-US" dirty="0" smtClean="0"/>
              <a:t>to </a:t>
            </a:r>
            <a:r>
              <a:rPr lang="en-US" dirty="0"/>
              <a:t>repair the system.</a:t>
            </a:r>
          </a:p>
          <a:p>
            <a:pPr marL="0" indent="0">
              <a:buNone/>
            </a:pPr>
            <a:endParaRPr lang="en-US" dirty="0"/>
          </a:p>
          <a:p>
            <a:pPr marL="0" indent="0">
              <a:buNone/>
            </a:pPr>
            <a:r>
              <a:rPr lang="en-US" dirty="0"/>
              <a:t>A)  Position a truck of not less than 6000 kg [13,000 lbs.] centered on the system just in front of </a:t>
            </a:r>
          </a:p>
          <a:p>
            <a:pPr marL="0" indent="0">
              <a:buNone/>
            </a:pPr>
            <a:r>
              <a:rPr lang="en-US" dirty="0"/>
              <a:t>the Nose Assembly. The truck should be presenting its strongest bumper to the system. The selected </a:t>
            </a:r>
            <a:r>
              <a:rPr lang="en-US" dirty="0" smtClean="0"/>
              <a:t>bumper’s </a:t>
            </a:r>
            <a:r>
              <a:rPr lang="en-US" dirty="0"/>
              <a:t>height should be such that the center of the bumper rests on the middle of the system’s </a:t>
            </a:r>
            <a:r>
              <a:rPr lang="en-US" dirty="0" smtClean="0"/>
              <a:t>Nose </a:t>
            </a:r>
            <a:r>
              <a:rPr lang="en-US" dirty="0"/>
              <a:t>Assembly (approximately, 610 mm [24”] in height).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733907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Collapsed </a:t>
            </a:r>
            <a:r>
              <a:rPr lang="en-US" u="sng" dirty="0" err="1" smtClean="0"/>
              <a:t>QuadGuard</a:t>
            </a:r>
            <a:r>
              <a:rPr lang="en-US" u="sng" dirty="0" smtClean="0"/>
              <a:t> Elite</a:t>
            </a:r>
            <a:endParaRPr lang="en-US" u="sng" dirty="0"/>
          </a:p>
        </p:txBody>
      </p:sp>
      <p:sp>
        <p:nvSpPr>
          <p:cNvPr id="3" name="Content Placeholder 2"/>
          <p:cNvSpPr>
            <a:spLocks noGrp="1"/>
          </p:cNvSpPr>
          <p:nvPr>
            <p:ph idx="1"/>
          </p:nvPr>
        </p:nvSpPr>
        <p:spPr>
          <a:xfrm>
            <a:off x="228600" y="895350"/>
            <a:ext cx="8686800" cy="3581400"/>
          </a:xfrm>
        </p:spPr>
        <p:txBody>
          <a:bodyPr>
            <a:normAutofit fontScale="40000" lnSpcReduction="20000"/>
          </a:bodyPr>
          <a:lstStyle/>
          <a:p>
            <a:pPr marL="0" indent="0">
              <a:buNone/>
            </a:pPr>
            <a:r>
              <a:rPr lang="en-US" b="1" dirty="0"/>
              <a:t>B</a:t>
            </a:r>
            <a:r>
              <a:rPr lang="en-US" sz="3400" b="1" dirty="0"/>
              <a:t>)  </a:t>
            </a:r>
            <a:r>
              <a:rPr lang="en-US" sz="3400" dirty="0"/>
              <a:t>Drive the truck so that the bumper displaces the systems Nose Cylinder approximately</a:t>
            </a:r>
          </a:p>
          <a:p>
            <a:pPr marL="0" indent="0">
              <a:buNone/>
            </a:pPr>
            <a:r>
              <a:rPr lang="en-US" sz="3400" dirty="0"/>
              <a:t>150 mm [6”]. In the absence of the Nose Assembly, place a protective material between the bumper </a:t>
            </a:r>
          </a:p>
          <a:p>
            <a:pPr marL="0" indent="0">
              <a:buNone/>
            </a:pPr>
            <a:r>
              <a:rPr lang="en-US" sz="3400" dirty="0"/>
              <a:t>and the leading Diaphragm leaving approximately 25 mm [1”] gap between the protective material and </a:t>
            </a:r>
          </a:p>
          <a:p>
            <a:pPr marL="0" indent="0">
              <a:buNone/>
            </a:pPr>
            <a:r>
              <a:rPr lang="en-US" sz="3400" dirty="0"/>
              <a:t>the vehicle’s bumper. The driver should remain in the vehicle depressing the brake pedal after the </a:t>
            </a:r>
          </a:p>
          <a:p>
            <a:pPr marL="0" indent="0">
              <a:buNone/>
            </a:pPr>
            <a:r>
              <a:rPr lang="en-US" sz="3400" dirty="0"/>
              <a:t>vehicle has been placed in position.</a:t>
            </a:r>
          </a:p>
          <a:p>
            <a:pPr marL="0" indent="0">
              <a:buNone/>
            </a:pPr>
            <a:endParaRPr lang="en-US" sz="3400" b="1" dirty="0"/>
          </a:p>
          <a:p>
            <a:pPr marL="0" indent="0">
              <a:buNone/>
            </a:pPr>
            <a:r>
              <a:rPr lang="en-US" sz="3400" b="1" dirty="0"/>
              <a:t>Warning:  </a:t>
            </a:r>
            <a:r>
              <a:rPr lang="en-US" sz="3400" dirty="0"/>
              <a:t>Once the leading bumper is over the system’s Monorail, the vehicle may be subject to </a:t>
            </a:r>
          </a:p>
          <a:p>
            <a:pPr marL="0" indent="0">
              <a:buNone/>
            </a:pPr>
            <a:r>
              <a:rPr lang="en-US" sz="3400" dirty="0"/>
              <a:t>impact by the system due to an unexpected restoration. The driver should be wearing a seat belt and </a:t>
            </a:r>
          </a:p>
          <a:p>
            <a:pPr marL="0" indent="0">
              <a:buNone/>
            </a:pPr>
            <a:r>
              <a:rPr lang="en-US" sz="3400" dirty="0"/>
              <a:t>have the vehicle in the lowest possible gear when approaching the system. In the event that the </a:t>
            </a:r>
          </a:p>
          <a:p>
            <a:pPr marL="0" indent="0">
              <a:buNone/>
            </a:pPr>
            <a:r>
              <a:rPr lang="en-US" sz="3400" dirty="0"/>
              <a:t>system unexpectedly deploys before Step B is completed, the driver should apply the brakes </a:t>
            </a:r>
          </a:p>
          <a:p>
            <a:pPr marL="0" indent="0">
              <a:buNone/>
            </a:pPr>
            <a:r>
              <a:rPr lang="en-US" sz="3400" dirty="0"/>
              <a:t>immediately, bringing the vehicle to a controlled stop. The driver should then put the  vehicle  in </a:t>
            </a:r>
          </a:p>
          <a:p>
            <a:pPr marL="0" indent="0">
              <a:buNone/>
            </a:pPr>
            <a:r>
              <a:rPr lang="en-US" sz="3400" dirty="0" smtClean="0"/>
              <a:t>neutral  </a:t>
            </a:r>
            <a:r>
              <a:rPr lang="en-US" sz="3400" dirty="0"/>
              <a:t>while  still  applying  the  brakes.  Gradually  release  the brakes, allowing the system </a:t>
            </a:r>
          </a:p>
          <a:p>
            <a:pPr marL="0" indent="0">
              <a:buNone/>
            </a:pPr>
            <a:r>
              <a:rPr lang="en-US" sz="3400" dirty="0"/>
              <a:t>to push the vehicle back in a safe and controlled manner</a:t>
            </a:r>
            <a:r>
              <a:rPr lang="en-US" sz="3400" dirty="0" smtClean="0"/>
              <a:t>.</a:t>
            </a:r>
            <a:endParaRPr lang="en-US" sz="3400" dirty="0"/>
          </a:p>
        </p:txBody>
      </p:sp>
    </p:spTree>
    <p:extLst>
      <p:ext uri="{BB962C8B-B14F-4D97-AF65-F5344CB8AC3E}">
        <p14:creationId xmlns:p14="http://schemas.microsoft.com/office/powerpoint/2010/main" val="3495268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Collapsed </a:t>
            </a:r>
            <a:r>
              <a:rPr lang="en-US" dirty="0" err="1" smtClean="0"/>
              <a:t>QuadGuard</a:t>
            </a:r>
            <a:r>
              <a:rPr lang="en-US" dirty="0" smtClean="0"/>
              <a:t> Elite</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C)  It should now be safe for a maintenance worker to inspect the system to determine where </a:t>
            </a:r>
            <a:r>
              <a:rPr lang="en-US" dirty="0" smtClean="0"/>
              <a:t>mechanical </a:t>
            </a:r>
            <a:r>
              <a:rPr lang="en-US" dirty="0"/>
              <a:t>binding is present. Remove all debris from the system prior to checking for binding. The </a:t>
            </a:r>
            <a:r>
              <a:rPr lang="en-US" dirty="0" smtClean="0"/>
              <a:t>binding </a:t>
            </a:r>
            <a:r>
              <a:rPr lang="en-US" dirty="0"/>
              <a:t>will probably be located at the monorail guides on the forward-most Diaphragm(s) or Fender </a:t>
            </a:r>
            <a:r>
              <a:rPr lang="en-US" dirty="0" smtClean="0"/>
              <a:t>Panels</a:t>
            </a:r>
            <a:r>
              <a:rPr lang="en-US" dirty="0"/>
              <a:t>. Cautiously using a pry bar or jostling the system with a vehicle may aid in releasing the </a:t>
            </a:r>
            <a:r>
              <a:rPr lang="en-US" dirty="0" smtClean="0"/>
              <a:t>mechanism </a:t>
            </a:r>
            <a:r>
              <a:rPr lang="en-US" dirty="0"/>
              <a:t>of binding. Once released,</a:t>
            </a:r>
          </a:p>
          <a:p>
            <a:pPr marL="0" indent="0">
              <a:buNone/>
            </a:pPr>
            <a:r>
              <a:rPr lang="en-US" dirty="0"/>
              <a:t>the driver should allow the system to extend in a safe and controlled manner.</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61186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Influencing Factors</a:t>
            </a:r>
            <a:endParaRPr lang="en-US" u="sng" dirty="0"/>
          </a:p>
        </p:txBody>
      </p:sp>
      <p:sp>
        <p:nvSpPr>
          <p:cNvPr id="3" name="Content Placeholder 2"/>
          <p:cNvSpPr>
            <a:spLocks noGrp="1"/>
          </p:cNvSpPr>
          <p:nvPr>
            <p:ph idx="1"/>
          </p:nvPr>
        </p:nvSpPr>
        <p:spPr/>
        <p:txBody>
          <a:bodyPr>
            <a:normAutofit/>
          </a:bodyPr>
          <a:lstStyle/>
          <a:p>
            <a:r>
              <a:rPr lang="en-US" dirty="0" smtClean="0"/>
              <a:t>SCDOT Engineering Directive #42</a:t>
            </a:r>
          </a:p>
          <a:p>
            <a:r>
              <a:rPr lang="en-US" dirty="0" smtClean="0"/>
              <a:t>Existing Attenuator Systems</a:t>
            </a:r>
          </a:p>
          <a:p>
            <a:r>
              <a:rPr lang="en-US" dirty="0" smtClean="0"/>
              <a:t>AMOTIA Conference</a:t>
            </a:r>
          </a:p>
        </p:txBody>
      </p:sp>
    </p:spTree>
    <p:extLst>
      <p:ext uri="{BB962C8B-B14F-4D97-AF65-F5344CB8AC3E}">
        <p14:creationId xmlns:p14="http://schemas.microsoft.com/office/powerpoint/2010/main" val="2125606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3152" y="0"/>
            <a:ext cx="8385048" cy="1047750"/>
          </a:xfrm>
        </p:spPr>
        <p:txBody>
          <a:bodyPr>
            <a:normAutofit/>
          </a:bodyPr>
          <a:lstStyle/>
          <a:p>
            <a:r>
              <a:rPr lang="en-US" u="sng" dirty="0" err="1" smtClean="0"/>
              <a:t>Quadguard</a:t>
            </a:r>
            <a:r>
              <a:rPr lang="en-US" u="sng" dirty="0" smtClean="0"/>
              <a:t> Elite Concerns</a:t>
            </a:r>
            <a:endParaRPr lang="en-US" u="sng" dirty="0"/>
          </a:p>
        </p:txBody>
      </p:sp>
      <p:sp>
        <p:nvSpPr>
          <p:cNvPr id="6" name="Content Placeholder 5"/>
          <p:cNvSpPr>
            <a:spLocks noGrp="1"/>
          </p:cNvSpPr>
          <p:nvPr>
            <p:ph idx="1"/>
          </p:nvPr>
        </p:nvSpPr>
        <p:spPr>
          <a:xfrm>
            <a:off x="228600" y="1123950"/>
            <a:ext cx="8229600" cy="3657600"/>
          </a:xfrm>
        </p:spPr>
        <p:txBody>
          <a:bodyPr>
            <a:normAutofit/>
          </a:bodyPr>
          <a:lstStyle/>
          <a:p>
            <a:pPr lvl="1"/>
            <a:r>
              <a:rPr lang="en-US" sz="3200" dirty="0" smtClean="0"/>
              <a:t>Time requirement for repair (ED #42)</a:t>
            </a:r>
          </a:p>
          <a:p>
            <a:pPr lvl="1"/>
            <a:r>
              <a:rPr lang="en-US" sz="3200" dirty="0" smtClean="0"/>
              <a:t>Worker safety (stored energy)</a:t>
            </a:r>
          </a:p>
          <a:p>
            <a:pPr lvl="1"/>
            <a:r>
              <a:rPr lang="en-US" sz="3200" dirty="0" smtClean="0"/>
              <a:t>Need for repair (re-</a:t>
            </a:r>
            <a:r>
              <a:rPr lang="en-US" sz="3200" dirty="0" err="1" smtClean="0"/>
              <a:t>boundable</a:t>
            </a:r>
            <a:r>
              <a:rPr lang="en-US" sz="3200" dirty="0" smtClean="0"/>
              <a:t>)</a:t>
            </a:r>
          </a:p>
          <a:p>
            <a:pPr lvl="1"/>
            <a:r>
              <a:rPr lang="en-US" sz="3200" dirty="0" smtClean="0"/>
              <a:t>Hit frequency (when to replace?)</a:t>
            </a:r>
          </a:p>
        </p:txBody>
      </p:sp>
    </p:spTree>
    <p:extLst>
      <p:ext uri="{BB962C8B-B14F-4D97-AF65-F5344CB8AC3E}">
        <p14:creationId xmlns:p14="http://schemas.microsoft.com/office/powerpoint/2010/main" val="12495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3152" y="0"/>
            <a:ext cx="8385048" cy="1047750"/>
          </a:xfrm>
        </p:spPr>
        <p:txBody>
          <a:bodyPr>
            <a:normAutofit/>
          </a:bodyPr>
          <a:lstStyle/>
          <a:p>
            <a:r>
              <a:rPr lang="en-US" sz="2800" u="sng" dirty="0" err="1" smtClean="0"/>
              <a:t>Quadguard</a:t>
            </a:r>
            <a:r>
              <a:rPr lang="en-US" sz="2800" u="sng" dirty="0" smtClean="0"/>
              <a:t> Elite Product Manual – Life Expectancy</a:t>
            </a:r>
            <a:endParaRPr lang="en-US" sz="2800" u="sng" dirty="0"/>
          </a:p>
        </p:txBody>
      </p:sp>
      <p:sp>
        <p:nvSpPr>
          <p:cNvPr id="6" name="Content Placeholder 5"/>
          <p:cNvSpPr>
            <a:spLocks noGrp="1"/>
          </p:cNvSpPr>
          <p:nvPr>
            <p:ph idx="1"/>
          </p:nvPr>
        </p:nvSpPr>
        <p:spPr>
          <a:xfrm>
            <a:off x="228600" y="971550"/>
            <a:ext cx="8229600" cy="3657600"/>
          </a:xfrm>
        </p:spPr>
        <p:txBody>
          <a:bodyPr/>
          <a:lstStyle/>
          <a:p>
            <a:pPr marL="457200" lvl="1" indent="0">
              <a:buNone/>
            </a:pPr>
            <a:r>
              <a:rPr lang="en-US" sz="2400" b="1" u="sng" dirty="0" smtClean="0"/>
              <a:t>Environment</a:t>
            </a:r>
            <a:r>
              <a:rPr lang="en-US" sz="2400" dirty="0" smtClean="0"/>
              <a:t> </a:t>
            </a:r>
          </a:p>
          <a:p>
            <a:pPr lvl="1"/>
            <a:r>
              <a:rPr lang="en-US" dirty="0" smtClean="0"/>
              <a:t>Except </a:t>
            </a:r>
            <a:r>
              <a:rPr lang="en-US" dirty="0"/>
              <a:t>due to damage, it is anticipated that he cylinders may survive in a highway environment for a period ranging for five to fifteen years from the date of deployment. </a:t>
            </a:r>
            <a:endParaRPr lang="en-US" dirty="0" smtClean="0"/>
          </a:p>
          <a:p>
            <a:pPr marL="457200" lvl="1" indent="0">
              <a:buNone/>
            </a:pPr>
            <a:r>
              <a:rPr lang="en-US" sz="2400" b="1" u="sng" dirty="0"/>
              <a:t>Impact</a:t>
            </a:r>
            <a:r>
              <a:rPr lang="en-US" dirty="0" smtClean="0"/>
              <a:t> </a:t>
            </a:r>
          </a:p>
          <a:p>
            <a:pPr lvl="1"/>
            <a:r>
              <a:rPr lang="en-US" dirty="0" smtClean="0"/>
              <a:t>Life </a:t>
            </a:r>
            <a:r>
              <a:rPr lang="en-US" dirty="0"/>
              <a:t>expectancy is also affected by: </a:t>
            </a:r>
          </a:p>
          <a:p>
            <a:pPr lvl="2"/>
            <a:r>
              <a:rPr lang="en-US" dirty="0" smtClean="0"/>
              <a:t>1</a:t>
            </a:r>
            <a:r>
              <a:rPr lang="en-US" dirty="0"/>
              <a:t>. The number of impacts </a:t>
            </a:r>
          </a:p>
          <a:p>
            <a:pPr lvl="2"/>
            <a:r>
              <a:rPr lang="en-US" dirty="0" smtClean="0"/>
              <a:t>2</a:t>
            </a:r>
            <a:r>
              <a:rPr lang="en-US" dirty="0"/>
              <a:t>. The severity of the impacts </a:t>
            </a:r>
          </a:p>
          <a:p>
            <a:pPr lvl="2"/>
            <a:r>
              <a:rPr lang="en-US" dirty="0" smtClean="0"/>
              <a:t>3</a:t>
            </a:r>
            <a:r>
              <a:rPr lang="en-US" dirty="0"/>
              <a:t>. The temperature at the time of the impacts </a:t>
            </a:r>
            <a:endParaRPr lang="en-US" dirty="0" smtClean="0"/>
          </a:p>
        </p:txBody>
      </p:sp>
    </p:spTree>
    <p:extLst>
      <p:ext uri="{BB962C8B-B14F-4D97-AF65-F5344CB8AC3E}">
        <p14:creationId xmlns:p14="http://schemas.microsoft.com/office/powerpoint/2010/main" val="80787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3152" y="0"/>
            <a:ext cx="8385048" cy="1047750"/>
          </a:xfrm>
        </p:spPr>
        <p:txBody>
          <a:bodyPr>
            <a:normAutofit/>
          </a:bodyPr>
          <a:lstStyle/>
          <a:p>
            <a:r>
              <a:rPr lang="en-US" u="sng" dirty="0" smtClean="0"/>
              <a:t>PROBLEMS</a:t>
            </a:r>
            <a:endParaRPr lang="en-US" u="sng" dirty="0"/>
          </a:p>
        </p:txBody>
      </p:sp>
      <p:sp>
        <p:nvSpPr>
          <p:cNvPr id="6" name="Content Placeholder 5"/>
          <p:cNvSpPr>
            <a:spLocks noGrp="1"/>
          </p:cNvSpPr>
          <p:nvPr>
            <p:ph idx="1"/>
          </p:nvPr>
        </p:nvSpPr>
        <p:spPr>
          <a:xfrm>
            <a:off x="228600" y="1200150"/>
            <a:ext cx="8229600" cy="3124200"/>
          </a:xfrm>
        </p:spPr>
        <p:txBody>
          <a:bodyPr/>
          <a:lstStyle/>
          <a:p>
            <a:pPr marL="514350" indent="-514350">
              <a:buFont typeface="+mj-lt"/>
              <a:buAutoNum type="arabicPeriod"/>
            </a:pPr>
            <a:r>
              <a:rPr lang="en-US" dirty="0"/>
              <a:t>Difficulty in meeting repair requirement</a:t>
            </a:r>
          </a:p>
          <a:p>
            <a:pPr lvl="1"/>
            <a:r>
              <a:rPr lang="en-US" dirty="0" smtClean="0"/>
              <a:t>Two Types of Impact Attenuators</a:t>
            </a:r>
          </a:p>
          <a:p>
            <a:pPr marL="914400" lvl="1" indent="-457200">
              <a:buFont typeface="+mj-lt"/>
              <a:buAutoNum type="arabicPeriod"/>
            </a:pPr>
            <a:r>
              <a:rPr lang="en-US" dirty="0" smtClean="0"/>
              <a:t>Partially Reusable Units</a:t>
            </a:r>
          </a:p>
          <a:p>
            <a:pPr marL="914400" lvl="1" indent="-457200">
              <a:buFont typeface="+mj-lt"/>
              <a:buAutoNum type="arabicPeriod"/>
            </a:pPr>
            <a:r>
              <a:rPr lang="en-US" dirty="0" smtClean="0"/>
              <a:t>Self-Restoring Units with Life Cycle Concerns</a:t>
            </a:r>
          </a:p>
          <a:p>
            <a:pPr marL="514350" indent="-457200">
              <a:buFont typeface="+mj-lt"/>
              <a:buAutoNum type="arabicPeriod"/>
            </a:pPr>
            <a:r>
              <a:rPr lang="en-US" dirty="0" smtClean="0"/>
              <a:t>Costly repairs</a:t>
            </a:r>
          </a:p>
        </p:txBody>
      </p:sp>
    </p:spTree>
    <p:extLst>
      <p:ext uri="{BB962C8B-B14F-4D97-AF65-F5344CB8AC3E}">
        <p14:creationId xmlns:p14="http://schemas.microsoft.com/office/powerpoint/2010/main" val="35829899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SCDOT’s Solution</a:t>
            </a:r>
            <a:endParaRPr lang="en-US" u="sng"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3600" dirty="0"/>
              <a:t>Classification of Impact Attenuators</a:t>
            </a:r>
          </a:p>
          <a:p>
            <a:pPr lvl="1"/>
            <a:r>
              <a:rPr lang="en-US" dirty="0" smtClean="0"/>
              <a:t>Class A – Low Maintenance</a:t>
            </a:r>
          </a:p>
          <a:p>
            <a:pPr lvl="1"/>
            <a:r>
              <a:rPr lang="en-US" dirty="0" smtClean="0"/>
              <a:t>Class B – Self Restoring</a:t>
            </a:r>
          </a:p>
          <a:p>
            <a:pPr lvl="1"/>
            <a:r>
              <a:rPr lang="en-US" dirty="0" smtClean="0"/>
              <a:t>Class C – Partially Reusable</a:t>
            </a:r>
          </a:p>
          <a:p>
            <a:pPr lvl="1"/>
            <a:r>
              <a:rPr lang="en-US" dirty="0" smtClean="0"/>
              <a:t>Class D - Sacrificial</a:t>
            </a:r>
          </a:p>
          <a:p>
            <a:pPr marL="514350" indent="-514350">
              <a:buFont typeface="+mj-lt"/>
              <a:buAutoNum type="arabicPeriod"/>
            </a:pPr>
            <a:r>
              <a:rPr lang="en-US" sz="3600" dirty="0" smtClean="0"/>
              <a:t>Define appropriate application for classes</a:t>
            </a:r>
            <a:endParaRPr lang="en-US" sz="3600" dirty="0"/>
          </a:p>
        </p:txBody>
      </p:sp>
    </p:spTree>
    <p:extLst>
      <p:ext uri="{BB962C8B-B14F-4D97-AF65-F5344CB8AC3E}">
        <p14:creationId xmlns:p14="http://schemas.microsoft.com/office/powerpoint/2010/main" val="399247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Category Classes for Crash Cushions</a:t>
            </a:r>
          </a:p>
        </p:txBody>
      </p:sp>
      <p:sp>
        <p:nvSpPr>
          <p:cNvPr id="3" name="Content Placeholder 2"/>
          <p:cNvSpPr>
            <a:spLocks noGrp="1"/>
          </p:cNvSpPr>
          <p:nvPr>
            <p:ph idx="1"/>
          </p:nvPr>
        </p:nvSpPr>
        <p:spPr/>
        <p:txBody>
          <a:bodyPr>
            <a:normAutofit/>
          </a:bodyPr>
          <a:lstStyle/>
          <a:p>
            <a:pPr marL="0" marR="0" indent="0">
              <a:spcBef>
                <a:spcPts val="0"/>
              </a:spcBef>
              <a:spcAft>
                <a:spcPts val="0"/>
              </a:spcAft>
              <a:buNone/>
            </a:pPr>
            <a:r>
              <a:rPr lang="en-US" b="1" u="sng" dirty="0" smtClean="0">
                <a:solidFill>
                  <a:srgbClr val="000000"/>
                </a:solidFill>
                <a:latin typeface="Times New Roman"/>
                <a:ea typeface="Calibri"/>
              </a:rPr>
              <a:t>Class A - Low </a:t>
            </a:r>
            <a:r>
              <a:rPr lang="en-US" b="1" u="sng" dirty="0">
                <a:solidFill>
                  <a:srgbClr val="000000"/>
                </a:solidFill>
                <a:latin typeface="Times New Roman"/>
                <a:ea typeface="Calibri"/>
              </a:rPr>
              <a:t>Maintenance </a:t>
            </a:r>
            <a:endParaRPr lang="en-US" u="sng" dirty="0">
              <a:solidFill>
                <a:srgbClr val="000000"/>
              </a:solidFill>
              <a:latin typeface="Times New Roman"/>
              <a:ea typeface="Calibri"/>
            </a:endParaRPr>
          </a:p>
          <a:p>
            <a:pPr marL="0" indent="0">
              <a:buNone/>
            </a:pPr>
            <a:r>
              <a:rPr lang="en-US" dirty="0">
                <a:latin typeface="Calibri"/>
                <a:ea typeface="Calibri"/>
                <a:cs typeface="Times New Roman"/>
              </a:rPr>
              <a:t>Category Class A systems require the fewest number of repair parts and have the quickest reset time of all the other category classes. Products within this category class may be used in any location where category class A, B, C, or D has been specified. These systems are preferred on the high volume, high speed areas to minimize worker exposure and lane closure time.</a:t>
            </a:r>
            <a:endParaRPr lang="en-US" dirty="0"/>
          </a:p>
        </p:txBody>
      </p:sp>
    </p:spTree>
    <p:extLst>
      <p:ext uri="{BB962C8B-B14F-4D97-AF65-F5344CB8AC3E}">
        <p14:creationId xmlns:p14="http://schemas.microsoft.com/office/powerpoint/2010/main" val="11643726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Category Classes for Crash Cushions</a:t>
            </a:r>
          </a:p>
        </p:txBody>
      </p:sp>
      <p:sp>
        <p:nvSpPr>
          <p:cNvPr id="3" name="Content Placeholder 2"/>
          <p:cNvSpPr>
            <a:spLocks noGrp="1"/>
          </p:cNvSpPr>
          <p:nvPr>
            <p:ph idx="1"/>
          </p:nvPr>
        </p:nvSpPr>
        <p:spPr/>
        <p:txBody>
          <a:bodyPr>
            <a:normAutofit lnSpcReduction="10000"/>
          </a:bodyPr>
          <a:lstStyle/>
          <a:p>
            <a:pPr marL="0" marR="0" indent="0">
              <a:spcBef>
                <a:spcPts val="0"/>
              </a:spcBef>
              <a:spcAft>
                <a:spcPts val="0"/>
              </a:spcAft>
              <a:buNone/>
            </a:pPr>
            <a:r>
              <a:rPr lang="en-US" b="1" u="sng" dirty="0" smtClean="0">
                <a:solidFill>
                  <a:srgbClr val="000000"/>
                </a:solidFill>
                <a:latin typeface="Times New Roman"/>
                <a:ea typeface="Calibri"/>
              </a:rPr>
              <a:t>Class B - Self </a:t>
            </a:r>
            <a:r>
              <a:rPr lang="en-US" b="1" u="sng" dirty="0">
                <a:solidFill>
                  <a:srgbClr val="000000"/>
                </a:solidFill>
                <a:latin typeface="Times New Roman"/>
                <a:ea typeface="Calibri"/>
              </a:rPr>
              <a:t>Restoring </a:t>
            </a:r>
            <a:endParaRPr lang="en-US" u="sng" dirty="0">
              <a:solidFill>
                <a:srgbClr val="000000"/>
              </a:solidFill>
              <a:latin typeface="Times New Roman"/>
              <a:ea typeface="Calibri"/>
            </a:endParaRPr>
          </a:p>
          <a:p>
            <a:pPr marL="0" marR="0" indent="0">
              <a:spcAft>
                <a:spcPts val="0"/>
              </a:spcAft>
              <a:buNone/>
            </a:pPr>
            <a:r>
              <a:rPr lang="en-US" dirty="0">
                <a:latin typeface="Calibri"/>
                <a:ea typeface="Calibri"/>
                <a:cs typeface="Times New Roman"/>
              </a:rPr>
              <a:t>Category Class B systems are designed to rebound after a design hit to a position that allows the product to sustain a 2nd hit before resetting. These systems generally require significantly fewer repair parts than category C and D systems, but may be periodically subjected to replacement costs of parts vulnerable to weather or repeated hits. These systems are preferred on high volume locations where hit potential is high. </a:t>
            </a:r>
          </a:p>
        </p:txBody>
      </p:sp>
    </p:spTree>
    <p:extLst>
      <p:ext uri="{BB962C8B-B14F-4D97-AF65-F5344CB8AC3E}">
        <p14:creationId xmlns:p14="http://schemas.microsoft.com/office/powerpoint/2010/main" val="3126347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Category Classes for Crash Cushions</a:t>
            </a:r>
          </a:p>
        </p:txBody>
      </p:sp>
      <p:sp>
        <p:nvSpPr>
          <p:cNvPr id="3" name="Content Placeholder 2"/>
          <p:cNvSpPr>
            <a:spLocks noGrp="1"/>
          </p:cNvSpPr>
          <p:nvPr>
            <p:ph idx="1"/>
          </p:nvPr>
        </p:nvSpPr>
        <p:spPr/>
        <p:txBody>
          <a:bodyPr>
            <a:normAutofit fontScale="92500" lnSpcReduction="20000"/>
          </a:bodyPr>
          <a:lstStyle/>
          <a:p>
            <a:pPr marL="0" marR="0" indent="0">
              <a:spcBef>
                <a:spcPts val="0"/>
              </a:spcBef>
              <a:spcAft>
                <a:spcPts val="0"/>
              </a:spcAft>
              <a:buNone/>
            </a:pPr>
            <a:r>
              <a:rPr lang="en-US" b="1" u="sng" dirty="0" smtClean="0">
                <a:solidFill>
                  <a:srgbClr val="000000"/>
                </a:solidFill>
                <a:latin typeface="Times New Roman"/>
                <a:ea typeface="Calibri"/>
              </a:rPr>
              <a:t>Class C - Partially </a:t>
            </a:r>
            <a:r>
              <a:rPr lang="en-US" b="1" u="sng" dirty="0">
                <a:solidFill>
                  <a:srgbClr val="000000"/>
                </a:solidFill>
                <a:latin typeface="Times New Roman"/>
                <a:ea typeface="Calibri"/>
              </a:rPr>
              <a:t>Reusable </a:t>
            </a:r>
            <a:endParaRPr lang="en-US" u="sng" dirty="0">
              <a:solidFill>
                <a:srgbClr val="000000"/>
              </a:solidFill>
              <a:latin typeface="Times New Roman"/>
              <a:ea typeface="Calibri"/>
            </a:endParaRPr>
          </a:p>
          <a:p>
            <a:pPr marL="0" indent="0">
              <a:buNone/>
            </a:pPr>
            <a:r>
              <a:rPr lang="en-US" sz="3000" dirty="0">
                <a:latin typeface="Calibri"/>
                <a:ea typeface="Calibri"/>
                <a:cs typeface="Times New Roman"/>
              </a:rPr>
              <a:t>Category Class C systems are designed with sacrificial energy absorbing components within a mostly reusable frame/rail. These systems will generally require replacement of the energy absorbing parts as well as repair and adjustment of the frame/rail system. These systems are preferred on moderate to high volume locations where hit potential is moderate or where the site does not accommodate the length required for transitions and sacrificial guardrail end treatments.</a:t>
            </a:r>
          </a:p>
        </p:txBody>
      </p:sp>
    </p:spTree>
    <p:extLst>
      <p:ext uri="{BB962C8B-B14F-4D97-AF65-F5344CB8AC3E}">
        <p14:creationId xmlns:p14="http://schemas.microsoft.com/office/powerpoint/2010/main" val="39267776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Category Classes for Crash Cushions</a:t>
            </a:r>
          </a:p>
        </p:txBody>
      </p:sp>
      <p:sp>
        <p:nvSpPr>
          <p:cNvPr id="3" name="Content Placeholder 2"/>
          <p:cNvSpPr>
            <a:spLocks noGrp="1"/>
          </p:cNvSpPr>
          <p:nvPr>
            <p:ph idx="1"/>
          </p:nvPr>
        </p:nvSpPr>
        <p:spPr/>
        <p:txBody>
          <a:bodyPr/>
          <a:lstStyle/>
          <a:p>
            <a:pPr marL="0" indent="0">
              <a:buNone/>
            </a:pPr>
            <a:r>
              <a:rPr lang="en-US" b="1" u="sng" dirty="0">
                <a:solidFill>
                  <a:srgbClr val="000000"/>
                </a:solidFill>
                <a:latin typeface="Times New Roman"/>
                <a:ea typeface="Calibri"/>
              </a:rPr>
              <a:t>Class D - Sacrificial </a:t>
            </a:r>
          </a:p>
          <a:p>
            <a:pPr marL="0" indent="0">
              <a:buNone/>
            </a:pPr>
            <a:r>
              <a:rPr lang="en-US" dirty="0">
                <a:latin typeface="Calibri"/>
                <a:ea typeface="Calibri"/>
                <a:cs typeface="Times New Roman"/>
              </a:rPr>
              <a:t>Category Class D systems are limited to flexible &amp; semi-rigid end treatments, and impact attenuators, and are designed for one hit before the system requires replacement. If the system requires a constructed foundation, the foundation should not be damaged by a design hit.</a:t>
            </a:r>
          </a:p>
          <a:p>
            <a:endParaRPr lang="en-US" dirty="0"/>
          </a:p>
        </p:txBody>
      </p:sp>
    </p:spTree>
    <p:extLst>
      <p:ext uri="{BB962C8B-B14F-4D97-AF65-F5344CB8AC3E}">
        <p14:creationId xmlns:p14="http://schemas.microsoft.com/office/powerpoint/2010/main" val="30444101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Class A </a:t>
            </a:r>
            <a:r>
              <a:rPr lang="en-US" u="sng" dirty="0" smtClean="0"/>
              <a:t>- Low </a:t>
            </a:r>
            <a:r>
              <a:rPr lang="en-US" u="sng" dirty="0"/>
              <a:t>Maintenance </a:t>
            </a:r>
          </a:p>
        </p:txBody>
      </p:sp>
      <p:sp>
        <p:nvSpPr>
          <p:cNvPr id="3" name="Content Placeholder 2"/>
          <p:cNvSpPr>
            <a:spLocks noGrp="1"/>
          </p:cNvSpPr>
          <p:nvPr>
            <p:ph idx="1"/>
          </p:nvPr>
        </p:nvSpPr>
        <p:spPr>
          <a:xfrm>
            <a:off x="228600" y="895350"/>
            <a:ext cx="8686800" cy="3505200"/>
          </a:xfrm>
        </p:spPr>
        <p:txBody>
          <a:bodyPr>
            <a:normAutofit/>
          </a:bodyPr>
          <a:lstStyle/>
          <a:p>
            <a:pPr marL="0" indent="0">
              <a:buNone/>
            </a:pPr>
            <a:r>
              <a:rPr lang="en-US" dirty="0" smtClean="0"/>
              <a:t>Low </a:t>
            </a:r>
            <a:r>
              <a:rPr lang="en-US" dirty="0"/>
              <a:t>Maintenance is suggested when the site has any of the following conditions: </a:t>
            </a:r>
          </a:p>
          <a:p>
            <a:r>
              <a:rPr lang="en-US" dirty="0"/>
              <a:t>ADT &gt; 70,000 </a:t>
            </a:r>
          </a:p>
          <a:p>
            <a:r>
              <a:rPr lang="en-US" dirty="0"/>
              <a:t>Adjacent Lane Volume (Lane ADT) &gt; 10,000 </a:t>
            </a:r>
          </a:p>
          <a:p>
            <a:r>
              <a:rPr lang="en-US" dirty="0"/>
              <a:t>Gore area with multiple lanes both sides of gore </a:t>
            </a:r>
          </a:p>
          <a:p>
            <a:r>
              <a:rPr lang="en-US" dirty="0"/>
              <a:t>Sites with more than 2 impacts per year are likely (if known) </a:t>
            </a:r>
          </a:p>
        </p:txBody>
      </p:sp>
    </p:spTree>
    <p:extLst>
      <p:ext uri="{BB962C8B-B14F-4D97-AF65-F5344CB8AC3E}">
        <p14:creationId xmlns:p14="http://schemas.microsoft.com/office/powerpoint/2010/main" val="41381776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Class B </a:t>
            </a:r>
            <a:r>
              <a:rPr lang="en-US" u="sng" dirty="0" smtClean="0"/>
              <a:t>- Self </a:t>
            </a:r>
            <a:r>
              <a:rPr lang="en-US" u="sng" dirty="0"/>
              <a:t>Restoring </a:t>
            </a:r>
          </a:p>
        </p:txBody>
      </p:sp>
      <p:sp>
        <p:nvSpPr>
          <p:cNvPr id="3" name="Content Placeholder 2"/>
          <p:cNvSpPr>
            <a:spLocks noGrp="1"/>
          </p:cNvSpPr>
          <p:nvPr>
            <p:ph idx="1"/>
          </p:nvPr>
        </p:nvSpPr>
        <p:spPr>
          <a:xfrm>
            <a:off x="228600" y="1047750"/>
            <a:ext cx="8686800" cy="3505200"/>
          </a:xfrm>
        </p:spPr>
        <p:txBody>
          <a:bodyPr>
            <a:normAutofit/>
          </a:bodyPr>
          <a:lstStyle/>
          <a:p>
            <a:pPr marL="0" indent="0">
              <a:buNone/>
            </a:pPr>
            <a:r>
              <a:rPr lang="en-US" dirty="0" smtClean="0"/>
              <a:t>Self </a:t>
            </a:r>
            <a:r>
              <a:rPr lang="en-US" dirty="0"/>
              <a:t>Restoring is suggested when the site has any of the following conditions: </a:t>
            </a:r>
          </a:p>
          <a:p>
            <a:r>
              <a:rPr lang="en-US" dirty="0"/>
              <a:t>ADT &gt; 20,000 </a:t>
            </a:r>
          </a:p>
          <a:p>
            <a:r>
              <a:rPr lang="en-US" dirty="0"/>
              <a:t>Adjacent Lane Volume (Lane ADT) &gt; 5,000 </a:t>
            </a:r>
          </a:p>
          <a:p>
            <a:r>
              <a:rPr lang="en-US" dirty="0"/>
              <a:t>Sites with more than 1 impact per 2 years are likely (if known) </a:t>
            </a:r>
          </a:p>
        </p:txBody>
      </p:sp>
    </p:spTree>
    <p:extLst>
      <p:ext uri="{BB962C8B-B14F-4D97-AF65-F5344CB8AC3E}">
        <p14:creationId xmlns:p14="http://schemas.microsoft.com/office/powerpoint/2010/main" val="2544558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861" t="16883" r="32095" b="21104"/>
          <a:stretch/>
        </p:blipFill>
        <p:spPr bwMode="auto">
          <a:xfrm>
            <a:off x="2193965" y="0"/>
            <a:ext cx="4429498" cy="45363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u="sng" dirty="0" smtClean="0"/>
              <a:t>ED #42</a:t>
            </a:r>
            <a:endParaRPr lang="en-US" u="sng" dirty="0"/>
          </a:p>
        </p:txBody>
      </p:sp>
    </p:spTree>
    <p:extLst>
      <p:ext uri="{BB962C8B-B14F-4D97-AF65-F5344CB8AC3E}">
        <p14:creationId xmlns:p14="http://schemas.microsoft.com/office/powerpoint/2010/main" val="1322894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Class C </a:t>
            </a:r>
            <a:r>
              <a:rPr lang="en-US" u="sng" dirty="0" smtClean="0"/>
              <a:t>- Partially </a:t>
            </a:r>
            <a:r>
              <a:rPr lang="en-US" u="sng" dirty="0"/>
              <a:t>Reusable </a:t>
            </a:r>
          </a:p>
        </p:txBody>
      </p:sp>
      <p:sp>
        <p:nvSpPr>
          <p:cNvPr id="3" name="Content Placeholder 2"/>
          <p:cNvSpPr>
            <a:spLocks noGrp="1"/>
          </p:cNvSpPr>
          <p:nvPr>
            <p:ph idx="1"/>
          </p:nvPr>
        </p:nvSpPr>
        <p:spPr>
          <a:xfrm>
            <a:off x="228600" y="1047750"/>
            <a:ext cx="8686800" cy="3505200"/>
          </a:xfrm>
        </p:spPr>
        <p:txBody>
          <a:bodyPr/>
          <a:lstStyle/>
          <a:p>
            <a:pPr marL="0" indent="0">
              <a:buNone/>
            </a:pPr>
            <a:r>
              <a:rPr lang="en-US" dirty="0" smtClean="0"/>
              <a:t>Partially </a:t>
            </a:r>
            <a:r>
              <a:rPr lang="en-US" dirty="0"/>
              <a:t>Reusable is suggested when the site has any of the following conditions: </a:t>
            </a:r>
          </a:p>
          <a:p>
            <a:r>
              <a:rPr lang="en-US" dirty="0"/>
              <a:t>ADT &lt; 20,000 </a:t>
            </a:r>
          </a:p>
          <a:p>
            <a:r>
              <a:rPr lang="en-US" dirty="0"/>
              <a:t>Sites with less than 1 impact per 2 years is expected (if known) </a:t>
            </a:r>
            <a:endParaRPr lang="en-US" dirty="0" smtClean="0"/>
          </a:p>
        </p:txBody>
      </p:sp>
    </p:spTree>
    <p:extLst>
      <p:ext uri="{BB962C8B-B14F-4D97-AF65-F5344CB8AC3E}">
        <p14:creationId xmlns:p14="http://schemas.microsoft.com/office/powerpoint/2010/main" val="41423852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SCDOT Qualified Products List (QPL)</a:t>
            </a:r>
            <a:endParaRPr lang="en-US" u="sng"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8888" y="895350"/>
            <a:ext cx="6089024" cy="3657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73049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Remaining Issue</a:t>
            </a:r>
            <a:endParaRPr lang="en-US" u="sng" dirty="0"/>
          </a:p>
        </p:txBody>
      </p:sp>
      <p:sp>
        <p:nvSpPr>
          <p:cNvPr id="3" name="Content Placeholder 2"/>
          <p:cNvSpPr>
            <a:spLocks noGrp="1"/>
          </p:cNvSpPr>
          <p:nvPr>
            <p:ph idx="1"/>
          </p:nvPr>
        </p:nvSpPr>
        <p:spPr/>
        <p:txBody>
          <a:bodyPr/>
          <a:lstStyle/>
          <a:p>
            <a:pPr marL="0" indent="0">
              <a:buNone/>
            </a:pPr>
            <a:r>
              <a:rPr lang="en-US" u="sng" dirty="0" smtClean="0"/>
              <a:t>Compliance</a:t>
            </a:r>
            <a:r>
              <a:rPr lang="en-US" dirty="0" smtClean="0"/>
              <a:t> – Unfortunately, I’m not sure that the locations with hits are always being evaluated to identify the proper class attenuator.</a:t>
            </a:r>
          </a:p>
          <a:p>
            <a:pPr marL="0" indent="0">
              <a:buNone/>
            </a:pPr>
            <a:endParaRPr lang="en-US" dirty="0" smtClean="0"/>
          </a:p>
          <a:p>
            <a:pPr marL="0" indent="0">
              <a:buNone/>
            </a:pPr>
            <a:r>
              <a:rPr lang="en-US" u="sng" dirty="0" smtClean="0"/>
              <a:t>Plan</a:t>
            </a:r>
            <a:r>
              <a:rPr lang="en-US" dirty="0" smtClean="0"/>
              <a:t> – Create a decision matrix form and require it for </a:t>
            </a:r>
            <a:r>
              <a:rPr lang="en-US" smtClean="0"/>
              <a:t>repair work orders</a:t>
            </a:r>
            <a:r>
              <a:rPr lang="en-US" dirty="0" smtClean="0"/>
              <a:t>.</a:t>
            </a:r>
            <a:endParaRPr lang="en-US" dirty="0"/>
          </a:p>
        </p:txBody>
      </p:sp>
    </p:spTree>
    <p:extLst>
      <p:ext uri="{BB962C8B-B14F-4D97-AF65-F5344CB8AC3E}">
        <p14:creationId xmlns:p14="http://schemas.microsoft.com/office/powerpoint/2010/main" val="126059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885950"/>
            <a:ext cx="5181600" cy="2362200"/>
          </a:xfrm>
        </p:spPr>
        <p:txBody>
          <a:bodyPr>
            <a:normAutofit fontScale="90000"/>
          </a:bodyPr>
          <a:lstStyle/>
          <a:p>
            <a:pPr algn="ctr"/>
            <a:r>
              <a:rPr lang="en-US" sz="4000" dirty="0" smtClean="0">
                <a:latin typeface="Times New Roman" panose="02020603050405020304" pitchFamily="18" charset="0"/>
                <a:cs typeface="Times New Roman" panose="02020603050405020304" pitchFamily="18" charset="0"/>
              </a:rPr>
              <a:t>Questions/Comments?</a:t>
            </a:r>
            <a:br>
              <a:rPr lang="en-US" sz="4000"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sz="2200" dirty="0" smtClean="0">
                <a:latin typeface="Times New Roman" panose="02020603050405020304" pitchFamily="18" charset="0"/>
                <a:cs typeface="Times New Roman" panose="02020603050405020304" pitchFamily="18" charset="0"/>
              </a:rPr>
              <a:t>David B. Cook, P.E.</a:t>
            </a:r>
            <a:br>
              <a:rPr lang="en-US" sz="2200" dirty="0" smtClean="0">
                <a:latin typeface="Times New Roman" panose="02020603050405020304" pitchFamily="18" charset="0"/>
                <a:cs typeface="Times New Roman" panose="02020603050405020304" pitchFamily="18" charset="0"/>
              </a:rPr>
            </a:br>
            <a:r>
              <a:rPr lang="en-US" sz="2200" dirty="0" smtClean="0">
                <a:latin typeface="Times New Roman" panose="02020603050405020304" pitchFamily="18" charset="0"/>
                <a:cs typeface="Times New Roman" panose="02020603050405020304" pitchFamily="18" charset="0"/>
              </a:rPr>
              <a:t>Director of Maintenance</a:t>
            </a:r>
            <a:br>
              <a:rPr lang="en-US" sz="2200" dirty="0" smtClean="0">
                <a:latin typeface="Times New Roman" panose="02020603050405020304" pitchFamily="18" charset="0"/>
                <a:cs typeface="Times New Roman" panose="02020603050405020304" pitchFamily="18" charset="0"/>
              </a:rPr>
            </a:br>
            <a:r>
              <a:rPr lang="en-US" sz="2200" dirty="0" smtClean="0">
                <a:latin typeface="Times New Roman" panose="02020603050405020304" pitchFamily="18" charset="0"/>
                <a:cs typeface="Times New Roman" panose="02020603050405020304" pitchFamily="18" charset="0"/>
                <a:hlinkClick r:id="rId3"/>
              </a:rPr>
              <a:t>CookDB@scdot.org</a:t>
            </a:r>
            <a:r>
              <a:rPr lang="en-US" sz="2200" dirty="0" smtClean="0">
                <a:latin typeface="Times New Roman" panose="02020603050405020304" pitchFamily="18" charset="0"/>
                <a:cs typeface="Times New Roman" panose="02020603050405020304" pitchFamily="18" charset="0"/>
              </a:rPr>
              <a:t/>
            </a:r>
            <a:br>
              <a:rPr lang="en-US" sz="2200" dirty="0" smtClean="0">
                <a:latin typeface="Times New Roman" panose="02020603050405020304" pitchFamily="18" charset="0"/>
                <a:cs typeface="Times New Roman" panose="02020603050405020304" pitchFamily="18" charset="0"/>
              </a:rPr>
            </a:br>
            <a:r>
              <a:rPr lang="en-US" sz="2200" dirty="0" smtClean="0">
                <a:latin typeface="Times New Roman" panose="02020603050405020304" pitchFamily="18" charset="0"/>
                <a:cs typeface="Times New Roman" panose="02020603050405020304" pitchFamily="18" charset="0"/>
              </a:rPr>
              <a:t>(803) 737-1290</a:t>
            </a:r>
            <a:endParaRPr lang="en-US" sz="2200" dirty="0"/>
          </a:p>
        </p:txBody>
      </p:sp>
    </p:spTree>
    <p:extLst>
      <p:ext uri="{BB962C8B-B14F-4D97-AF65-F5344CB8AC3E}">
        <p14:creationId xmlns:p14="http://schemas.microsoft.com/office/powerpoint/2010/main" val="1634425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2032" t="24584" r="11667" b="10805"/>
          <a:stretch/>
        </p:blipFill>
        <p:spPr bwMode="auto">
          <a:xfrm>
            <a:off x="457200" y="406977"/>
            <a:ext cx="8380330" cy="39896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04594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774" t="24676" r="9003" b="10713"/>
          <a:stretch/>
        </p:blipFill>
        <p:spPr bwMode="auto">
          <a:xfrm>
            <a:off x="381000" y="492331"/>
            <a:ext cx="8563099" cy="39263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22044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25" t="14610" r="25958" b="11689"/>
          <a:stretch/>
        </p:blipFill>
        <p:spPr bwMode="auto">
          <a:xfrm>
            <a:off x="1615044" y="-21029"/>
            <a:ext cx="5504213" cy="45416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64288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354" y="1504949"/>
            <a:ext cx="8252246" cy="2608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2400" y="895350"/>
            <a:ext cx="7772400" cy="533400"/>
          </a:xfrm>
        </p:spPr>
        <p:txBody>
          <a:bodyPr>
            <a:normAutofit/>
          </a:bodyPr>
          <a:lstStyle/>
          <a:p>
            <a:pPr algn="ctr"/>
            <a:r>
              <a:rPr lang="en-US" sz="2000" dirty="0" smtClean="0"/>
              <a:t>GREAT (Guard Rail Energy Absorbing Terminal)</a:t>
            </a:r>
            <a:endParaRPr lang="en-US" sz="2000" dirty="0"/>
          </a:p>
        </p:txBody>
      </p:sp>
      <p:sp>
        <p:nvSpPr>
          <p:cNvPr id="4" name="Text Placeholder 3"/>
          <p:cNvSpPr>
            <a:spLocks noGrp="1"/>
          </p:cNvSpPr>
          <p:nvPr>
            <p:ph type="body" idx="1"/>
          </p:nvPr>
        </p:nvSpPr>
        <p:spPr>
          <a:xfrm>
            <a:off x="598277" y="133350"/>
            <a:ext cx="7772400" cy="458390"/>
          </a:xfrm>
        </p:spPr>
        <p:txBody>
          <a:bodyPr>
            <a:noAutofit/>
          </a:bodyPr>
          <a:lstStyle/>
          <a:p>
            <a:r>
              <a:rPr lang="en-US" sz="3200" b="1" u="sng" dirty="0" smtClean="0"/>
              <a:t>Existing Impact Attenuators</a:t>
            </a:r>
          </a:p>
        </p:txBody>
      </p:sp>
    </p:spTree>
    <p:extLst>
      <p:ext uri="{BB962C8B-B14F-4D97-AF65-F5344CB8AC3E}">
        <p14:creationId xmlns:p14="http://schemas.microsoft.com/office/powerpoint/2010/main" val="641444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996" t="25811" r="23424" b="9903"/>
          <a:stretch/>
        </p:blipFill>
        <p:spPr bwMode="auto">
          <a:xfrm>
            <a:off x="1029194" y="0"/>
            <a:ext cx="6758388" cy="45529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10948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19150"/>
            <a:ext cx="7010400" cy="494507"/>
          </a:xfrm>
        </p:spPr>
        <p:txBody>
          <a:bodyPr>
            <a:normAutofit fontScale="90000"/>
          </a:bodyPr>
          <a:lstStyle/>
          <a:p>
            <a:pPr algn="ctr"/>
            <a:r>
              <a:rPr lang="en-US" sz="2800" dirty="0" err="1" smtClean="0"/>
              <a:t>QuadGuard</a:t>
            </a:r>
            <a:r>
              <a:rPr lang="en-US" sz="2800" dirty="0" smtClean="0"/>
              <a:t> II</a:t>
            </a:r>
            <a:endParaRPr lang="en-US" sz="2800" dirty="0"/>
          </a:p>
        </p:txBody>
      </p:sp>
      <p:sp>
        <p:nvSpPr>
          <p:cNvPr id="3" name="Text Placeholder 2"/>
          <p:cNvSpPr>
            <a:spLocks noGrp="1"/>
          </p:cNvSpPr>
          <p:nvPr>
            <p:ph type="body" idx="1"/>
          </p:nvPr>
        </p:nvSpPr>
        <p:spPr>
          <a:xfrm>
            <a:off x="1066800" y="133350"/>
            <a:ext cx="7772400" cy="838200"/>
          </a:xfrm>
        </p:spPr>
        <p:txBody>
          <a:bodyPr/>
          <a:lstStyle/>
          <a:p>
            <a:pPr lvl="0">
              <a:buClr>
                <a:srgbClr val="1F497D">
                  <a:lumMod val="50000"/>
                </a:srgbClr>
              </a:buClr>
            </a:pPr>
            <a:r>
              <a:rPr lang="en-US" sz="3200" b="1" u="sng" dirty="0">
                <a:solidFill>
                  <a:prstClr val="black">
                    <a:tint val="75000"/>
                  </a:prstClr>
                </a:solidFill>
              </a:rPr>
              <a:t>Existing Impact Attenuators</a:t>
            </a:r>
          </a:p>
          <a:p>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04949"/>
            <a:ext cx="8280248" cy="298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0487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White background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White background Template</Template>
  <TotalTime>21420</TotalTime>
  <Words>1601</Words>
  <Application>Microsoft Office PowerPoint</Application>
  <PresentationFormat>On-screen Show (16:9)</PresentationFormat>
  <Paragraphs>169</Paragraphs>
  <Slides>33</Slides>
  <Notes>21</Notes>
  <HiddenSlides>2</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White background Template</vt:lpstr>
      <vt:lpstr>Impact Attenuator Classification </vt:lpstr>
      <vt:lpstr>Influencing Factors</vt:lpstr>
      <vt:lpstr>ED #42</vt:lpstr>
      <vt:lpstr>PowerPoint Presentation</vt:lpstr>
      <vt:lpstr>PowerPoint Presentation</vt:lpstr>
      <vt:lpstr>PowerPoint Presentation</vt:lpstr>
      <vt:lpstr>GREAT (Guard Rail Energy Absorbing Terminal)</vt:lpstr>
      <vt:lpstr>PowerPoint Presentation</vt:lpstr>
      <vt:lpstr>QuadGuard II</vt:lpstr>
      <vt:lpstr>AMOTIA Conference</vt:lpstr>
      <vt:lpstr>AMOTIA Conference</vt:lpstr>
      <vt:lpstr>PowerPoint Presentation</vt:lpstr>
      <vt:lpstr>PowerPoint Presentation</vt:lpstr>
      <vt:lpstr>Replacement Contract</vt:lpstr>
      <vt:lpstr>Contract Winner – QuadGuard Elite</vt:lpstr>
      <vt:lpstr>Quadguard Elite Concerns</vt:lpstr>
      <vt:lpstr>Collapsed QuadGuard Elite</vt:lpstr>
      <vt:lpstr>Collapsed QuadGuard Elite</vt:lpstr>
      <vt:lpstr>Collapsed QuadGuard Elite</vt:lpstr>
      <vt:lpstr>Quadguard Elite Concerns</vt:lpstr>
      <vt:lpstr>Quadguard Elite Product Manual – Life Expectancy</vt:lpstr>
      <vt:lpstr>PROBLEMS</vt:lpstr>
      <vt:lpstr>SCDOT’s Solution</vt:lpstr>
      <vt:lpstr>Category Classes for Crash Cushions</vt:lpstr>
      <vt:lpstr>Category Classes for Crash Cushions</vt:lpstr>
      <vt:lpstr>Category Classes for Crash Cushions</vt:lpstr>
      <vt:lpstr>Category Classes for Crash Cushions</vt:lpstr>
      <vt:lpstr>Class A - Low Maintenance </vt:lpstr>
      <vt:lpstr>Class B - Self Restoring </vt:lpstr>
      <vt:lpstr>Class C - Partially Reusable </vt:lpstr>
      <vt:lpstr>SCDOT Qualified Products List (QPL)</vt:lpstr>
      <vt:lpstr>Remaining Issue</vt:lpstr>
      <vt:lpstr>Questions/Comments?  David B. Cook, P.E. Director of Maintenance CookDB@scdot.org (803) 737-1290</vt:lpstr>
    </vt:vector>
  </TitlesOfParts>
  <Company>SCDOT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SCAPA Summer Conference</dc:title>
  <dc:creator>Steagall, Todd</dc:creator>
  <cp:lastModifiedBy>Cook, David  B</cp:lastModifiedBy>
  <cp:revision>217</cp:revision>
  <cp:lastPrinted>2015-10-27T15:20:03Z</cp:lastPrinted>
  <dcterms:created xsi:type="dcterms:W3CDTF">2014-07-21T17:29:31Z</dcterms:created>
  <dcterms:modified xsi:type="dcterms:W3CDTF">2017-10-24T16:12:17Z</dcterms:modified>
</cp:coreProperties>
</file>