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77" r:id="rId5"/>
    <p:sldId id="278" r:id="rId6"/>
    <p:sldId id="279" r:id="rId7"/>
    <p:sldId id="257" r:id="rId8"/>
    <p:sldId id="258" r:id="rId9"/>
    <p:sldId id="259" r:id="rId10"/>
    <p:sldId id="260" r:id="rId11"/>
    <p:sldId id="269" r:id="rId12"/>
    <p:sldId id="261" r:id="rId13"/>
    <p:sldId id="262" r:id="rId14"/>
    <p:sldId id="263" r:id="rId15"/>
    <p:sldId id="264" r:id="rId16"/>
    <p:sldId id="265" r:id="rId17"/>
    <p:sldId id="266" r:id="rId18"/>
    <p:sldId id="267" r:id="rId19"/>
    <p:sldId id="268" r:id="rId20"/>
    <p:sldId id="270" r:id="rId21"/>
    <p:sldId id="271" r:id="rId22"/>
    <p:sldId id="285" r:id="rId23"/>
    <p:sldId id="272" r:id="rId24"/>
    <p:sldId id="273" r:id="rId25"/>
    <p:sldId id="274" r:id="rId26"/>
    <p:sldId id="280" r:id="rId27"/>
    <p:sldId id="284" r:id="rId28"/>
    <p:sldId id="281" r:id="rId29"/>
    <p:sldId id="282" r:id="rId30"/>
    <p:sldId id="283"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9" d="100"/>
          <a:sy n="89" d="100"/>
        </p:scale>
        <p:origin x="3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23501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140290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116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89762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671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3512481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387090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231437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99938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57645-C4C6-4453-9A65-56A44F13B98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30875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957645-C4C6-4453-9A65-56A44F13B98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138685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957645-C4C6-4453-9A65-56A44F13B98B}"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4084252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957645-C4C6-4453-9A65-56A44F13B98B}"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205576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57645-C4C6-4453-9A65-56A44F13B98B}"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284007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57645-C4C6-4453-9A65-56A44F13B98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155026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57645-C4C6-4453-9A65-56A44F13B98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31CD-F52E-42C2-933E-DD8AC3643A1C}" type="slidenum">
              <a:rPr lang="en-US" smtClean="0"/>
              <a:t>‹#›</a:t>
            </a:fld>
            <a:endParaRPr lang="en-US"/>
          </a:p>
        </p:txBody>
      </p:sp>
    </p:spTree>
    <p:extLst>
      <p:ext uri="{BB962C8B-B14F-4D97-AF65-F5344CB8AC3E}">
        <p14:creationId xmlns:p14="http://schemas.microsoft.com/office/powerpoint/2010/main" val="319278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957645-C4C6-4453-9A65-56A44F13B98B}" type="datetimeFigureOut">
              <a:rPr lang="en-US" smtClean="0"/>
              <a:t>10/23/2017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E4731CD-F52E-42C2-933E-DD8AC3643A1C}" type="slidenum">
              <a:rPr lang="en-US" smtClean="0"/>
              <a:t>‹#›</a:t>
            </a:fld>
            <a:endParaRPr lang="en-US"/>
          </a:p>
        </p:txBody>
      </p:sp>
    </p:spTree>
    <p:extLst>
      <p:ext uri="{BB962C8B-B14F-4D97-AF65-F5344CB8AC3E}">
        <p14:creationId xmlns:p14="http://schemas.microsoft.com/office/powerpoint/2010/main" val="1402729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8243" y="3851248"/>
            <a:ext cx="9144000" cy="1655762"/>
          </a:xfrm>
        </p:spPr>
        <p:txBody>
          <a:bodyPr>
            <a:normAutofit/>
          </a:bodyPr>
          <a:lstStyle/>
          <a:p>
            <a:r>
              <a:rPr lang="en-US" sz="4800" dirty="0" smtClean="0"/>
              <a:t>TRACTOR RENTAL CONTRACT</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6205" y="844606"/>
            <a:ext cx="7086600" cy="2743200"/>
          </a:xfrm>
          <a:prstGeom prst="rect">
            <a:avLst/>
          </a:prstGeom>
        </p:spPr>
      </p:pic>
    </p:spTree>
    <p:extLst>
      <p:ext uri="{BB962C8B-B14F-4D97-AF65-F5344CB8AC3E}">
        <p14:creationId xmlns:p14="http://schemas.microsoft.com/office/powerpoint/2010/main" val="30489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Usage</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All units delivered must be completely covered by the manufacturer’s warranty for the entire length of the rental period, including parts, labor, and transportation.</a:t>
            </a:r>
          </a:p>
          <a:p>
            <a:pPr>
              <a:buSzPct val="100000"/>
              <a:buFont typeface="Wingdings" panose="05000000000000000000" pitchFamily="2" charset="2"/>
              <a:buChar char="Ø"/>
            </a:pPr>
            <a:r>
              <a:rPr lang="en-US" dirty="0" smtClean="0"/>
              <a:t>Equipment must be new current models with less than two hundred (200) hours when the department receives the unit.</a:t>
            </a:r>
          </a:p>
          <a:p>
            <a:pPr>
              <a:buSzPct val="100000"/>
              <a:buFont typeface="Wingdings" panose="05000000000000000000" pitchFamily="2" charset="2"/>
              <a:buChar char="Ø"/>
            </a:pPr>
            <a:r>
              <a:rPr lang="en-US" dirty="0" smtClean="0"/>
              <a:t>The department guarantees a use of 350 hours with a maximum use not to exceed 400 hours for an eight-month period.  Usage beyond this amount will be paid at 1.5 times the 8 month hourly rate at the end of the rent period.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31384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Damage</a:t>
            </a:r>
            <a:endParaRPr lang="en-US" dirty="0"/>
          </a:p>
        </p:txBody>
      </p:sp>
      <p:sp>
        <p:nvSpPr>
          <p:cNvPr id="3" name="Content Placeholder 2"/>
          <p:cNvSpPr>
            <a:spLocks noGrp="1"/>
          </p:cNvSpPr>
          <p:nvPr>
            <p:ph idx="1"/>
          </p:nvPr>
        </p:nvSpPr>
        <p:spPr/>
        <p:txBody>
          <a:bodyPr>
            <a:normAutofit fontScale="92500" lnSpcReduction="20000"/>
          </a:bodyPr>
          <a:lstStyle/>
          <a:p>
            <a:pPr>
              <a:buSzPct val="100000"/>
              <a:buFont typeface="Wingdings" panose="05000000000000000000" pitchFamily="2" charset="2"/>
              <a:buChar char="Ø"/>
            </a:pPr>
            <a:r>
              <a:rPr lang="en-US" dirty="0" smtClean="0"/>
              <a:t>MDOT </a:t>
            </a:r>
            <a:r>
              <a:rPr lang="en-US" dirty="0"/>
              <a:t>will be responsible for abuse or damage to the unit beyond normal expected wear </a:t>
            </a:r>
            <a:r>
              <a:rPr lang="en-US" dirty="0" smtClean="0"/>
              <a:t>for highway </a:t>
            </a:r>
            <a:r>
              <a:rPr lang="en-US" dirty="0"/>
              <a:t>mowing operations. </a:t>
            </a:r>
            <a:endParaRPr lang="en-US" dirty="0" smtClean="0"/>
          </a:p>
          <a:p>
            <a:pPr>
              <a:buSzPct val="100000"/>
              <a:buFont typeface="Wingdings" panose="05000000000000000000" pitchFamily="2" charset="2"/>
              <a:buChar char="Ø"/>
            </a:pPr>
            <a:r>
              <a:rPr lang="en-US" dirty="0" smtClean="0"/>
              <a:t>Repairs </a:t>
            </a:r>
            <a:r>
              <a:rPr lang="en-US" dirty="0"/>
              <a:t>for abuse or damage shall be made by MDOT or its designee or the v</a:t>
            </a:r>
            <a:r>
              <a:rPr lang="en-US" dirty="0" smtClean="0"/>
              <a:t>endor and </a:t>
            </a:r>
            <a:r>
              <a:rPr lang="en-US" dirty="0"/>
              <a:t>will be mutually agreed upon by MDOT and the </a:t>
            </a:r>
            <a:r>
              <a:rPr lang="en-US" dirty="0" smtClean="0"/>
              <a:t>vendor</a:t>
            </a:r>
            <a:r>
              <a:rPr lang="en-US" dirty="0"/>
              <a:t>. </a:t>
            </a:r>
            <a:endParaRPr lang="en-US" dirty="0" smtClean="0"/>
          </a:p>
          <a:p>
            <a:pPr>
              <a:buSzPct val="100000"/>
              <a:buFont typeface="Wingdings" panose="05000000000000000000" pitchFamily="2" charset="2"/>
              <a:buChar char="Ø"/>
            </a:pPr>
            <a:r>
              <a:rPr lang="en-US" dirty="0" smtClean="0"/>
              <a:t>MDOT </a:t>
            </a:r>
            <a:r>
              <a:rPr lang="en-US" dirty="0"/>
              <a:t>will be responsible for this expense, but will </a:t>
            </a:r>
            <a:r>
              <a:rPr lang="en-US" dirty="0" smtClean="0"/>
              <a:t>be the </a:t>
            </a:r>
            <a:r>
              <a:rPr lang="en-US" dirty="0"/>
              <a:t>determining factor whether or not the damage exceeds normal wear and </a:t>
            </a:r>
            <a:r>
              <a:rPr lang="en-US" dirty="0" smtClean="0"/>
              <a:t>tear. </a:t>
            </a:r>
          </a:p>
          <a:p>
            <a:pPr>
              <a:buSzPct val="100000"/>
              <a:buFont typeface="Wingdings" panose="05000000000000000000" pitchFamily="2" charset="2"/>
              <a:buChar char="Ø"/>
            </a:pPr>
            <a:r>
              <a:rPr lang="en-US" dirty="0" smtClean="0"/>
              <a:t>The </a:t>
            </a:r>
            <a:r>
              <a:rPr lang="en-US" dirty="0"/>
              <a:t>v</a:t>
            </a:r>
            <a:r>
              <a:rPr lang="en-US" dirty="0" smtClean="0"/>
              <a:t>endor </a:t>
            </a:r>
            <a:r>
              <a:rPr lang="en-US" dirty="0"/>
              <a:t>will be responsible for any tire failure due to mechanical or manufacturer defect. The department shall replace any inoperable tire with the same make and model tire originally supplied with the tractor. All tires must be brands, models and sizes readily available from multiple dealers in the domestic market. The </a:t>
            </a:r>
            <a:r>
              <a:rPr lang="en-US" dirty="0" smtClean="0"/>
              <a:t>vendor </a:t>
            </a:r>
            <a:r>
              <a:rPr lang="en-US" dirty="0"/>
              <a:t>may install used tires on tractor rims but must have at least 2/3 tread remaining on tires. No fluid filled tires will be accepted.  MDOT will pay and perform all tire repairs during the rental period according to professional standards.  Upon return, if the tires will hold air without a boot, MDOT will not pay for the replacement of the tire.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35466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Maintenance </a:t>
            </a:r>
            <a:br>
              <a:rPr lang="en-US" dirty="0" smtClean="0"/>
            </a:br>
            <a:r>
              <a:rPr lang="en-US" sz="2800" dirty="0" smtClean="0"/>
              <a:t>Service and Repair</a:t>
            </a:r>
            <a:endParaRPr lang="en-US" sz="2800" dirty="0"/>
          </a:p>
        </p:txBody>
      </p:sp>
      <p:sp>
        <p:nvSpPr>
          <p:cNvPr id="3" name="Content Placeholder 2"/>
          <p:cNvSpPr>
            <a:spLocks noGrp="1"/>
          </p:cNvSpPr>
          <p:nvPr>
            <p:ph idx="1"/>
          </p:nvPr>
        </p:nvSpPr>
        <p:spPr/>
        <p:txBody>
          <a:bodyPr>
            <a:normAutofit/>
          </a:bodyPr>
          <a:lstStyle/>
          <a:p>
            <a:pPr>
              <a:buSzPct val="100000"/>
              <a:buFont typeface="Wingdings" panose="05000000000000000000" pitchFamily="2" charset="2"/>
              <a:buChar char="Ø"/>
            </a:pPr>
            <a:r>
              <a:rPr lang="en-US" dirty="0" smtClean="0"/>
              <a:t>All routine service will be performed on site within seven (7) business days of the department’s call.  If the time frame cannot be met, arrangements must be made by the vendor to accommodate the department’s need.  </a:t>
            </a:r>
          </a:p>
          <a:p>
            <a:pPr>
              <a:buSzPct val="100000"/>
              <a:buFont typeface="Wingdings" panose="05000000000000000000" pitchFamily="2" charset="2"/>
              <a:buChar char="Ø"/>
            </a:pPr>
            <a:r>
              <a:rPr lang="en-US" dirty="0" smtClean="0"/>
              <a:t>The vendor shall furnish all necessary replacement parts and repair. The vendor is responsible for all warranty repairs at no cost to the department.</a:t>
            </a:r>
          </a:p>
          <a:p>
            <a:pPr>
              <a:buSzPct val="100000"/>
              <a:buFont typeface="Wingdings" panose="05000000000000000000" pitchFamily="2" charset="2"/>
              <a:buChar char="Ø"/>
            </a:pPr>
            <a:r>
              <a:rPr lang="en-US" dirty="0" smtClean="0"/>
              <a:t>If equipment is not repairable on site, vendor shall make an attempt to transport equipment that day, no later than 48 hours from time of department’s call.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27762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Maintenance </a:t>
            </a:r>
            <a:br>
              <a:rPr lang="en-US" dirty="0" smtClean="0"/>
            </a:br>
            <a:r>
              <a:rPr lang="en-US" sz="2800" dirty="0" smtClean="0"/>
              <a:t>Downtime</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If the unit is unavailable for use at any time due to OEM equipment failure, the vendor must substitute a loaned unit of mutually agreed upon type within four (4) business days of notification from the department that the tractor is inoperable.  </a:t>
            </a:r>
          </a:p>
          <a:p>
            <a:pPr>
              <a:buSzPct val="100000"/>
              <a:buFont typeface="Wingdings" panose="05000000000000000000" pitchFamily="2" charset="2"/>
              <a:buChar char="Ø"/>
            </a:pPr>
            <a:r>
              <a:rPr lang="en-US" dirty="0" smtClean="0"/>
              <a:t>If the unit or substitute is unavailable for more than ten (10) business days during the rent period, a penalty of $100 per calendar day will be charged to the vendor.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14303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Specifications</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Engine:  Minimum – 105 Engine HP</a:t>
            </a:r>
          </a:p>
          <a:p>
            <a:pPr marL="0" indent="0">
              <a:buSzPct val="100000"/>
              <a:buNone/>
            </a:pPr>
            <a:r>
              <a:rPr lang="en-US" dirty="0" smtClean="0"/>
              <a:t>	           Maximum – 150 Engine HP</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Transmission:  Either hydrostat, CVT, or min. 8 synchronized forward gears with wet clutches and power reverse.  A hydraulic shuttle shift for going from forward to reverse without clutching.  </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PTO:  Independent 540/1000 RPM </a:t>
            </a:r>
          </a:p>
          <a:p>
            <a:pPr>
              <a:buSzPct val="100000"/>
              <a:buFont typeface="Wingdings" panose="05000000000000000000" pitchFamily="2" charset="2"/>
              <a:buChar char="Ø"/>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102576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Specifications</a:t>
            </a:r>
            <a:endParaRPr lang="en-US" dirty="0"/>
          </a:p>
        </p:txBody>
      </p:sp>
      <p:sp>
        <p:nvSpPr>
          <p:cNvPr id="3" name="Content Placeholder 2"/>
          <p:cNvSpPr>
            <a:spLocks noGrp="1"/>
          </p:cNvSpPr>
          <p:nvPr>
            <p:ph idx="1"/>
          </p:nvPr>
        </p:nvSpPr>
        <p:spPr/>
        <p:txBody>
          <a:bodyPr>
            <a:normAutofit/>
          </a:bodyPr>
          <a:lstStyle/>
          <a:p>
            <a:pPr>
              <a:buSzPct val="100000"/>
              <a:buFont typeface="Wingdings" panose="05000000000000000000" pitchFamily="2" charset="2"/>
              <a:buChar char="Ø"/>
            </a:pPr>
            <a:r>
              <a:rPr lang="en-US" dirty="0" smtClean="0"/>
              <a:t>Seat:   </a:t>
            </a:r>
            <a:r>
              <a:rPr lang="en-US" dirty="0"/>
              <a:t>Super deluxe heavy duty industrial with foam padded upholstered seat cushion and </a:t>
            </a:r>
            <a:r>
              <a:rPr lang="en-US" dirty="0" smtClean="0"/>
              <a:t>backrest.  Complete </a:t>
            </a:r>
            <a:r>
              <a:rPr lang="en-US" dirty="0"/>
              <a:t>vertical and horizontal adjustment with coil spring or equal type </a:t>
            </a:r>
            <a:r>
              <a:rPr lang="en-US" dirty="0" smtClean="0"/>
              <a:t>shock absorber </a:t>
            </a:r>
            <a:r>
              <a:rPr lang="en-US" dirty="0"/>
              <a:t>suspension and tension </a:t>
            </a:r>
            <a:r>
              <a:rPr lang="en-US" dirty="0" smtClean="0"/>
              <a:t>adjustment.  Can </a:t>
            </a:r>
            <a:r>
              <a:rPr lang="en-US" dirty="0"/>
              <a:t>be either Mechanical or Air</a:t>
            </a:r>
            <a:r>
              <a:rPr lang="en-US" dirty="0" smtClean="0"/>
              <a:t>.</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Brakes:  </a:t>
            </a:r>
            <a:r>
              <a:rPr lang="en-US" dirty="0"/>
              <a:t>Wet disk brakes with foot pedals operated individually or latched together and </a:t>
            </a:r>
            <a:r>
              <a:rPr lang="en-US" dirty="0" smtClean="0"/>
              <a:t>operated simultaneously.</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Three Point Hitch:  Category II hitch (minimum) with adjustable stabilizers.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7669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Specifications</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a:t>Cab Rollover Protective Structure and </a:t>
            </a:r>
            <a:r>
              <a:rPr lang="en-US" dirty="0" smtClean="0"/>
              <a:t>Seat </a:t>
            </a:r>
            <a:r>
              <a:rPr lang="en-US" dirty="0"/>
              <a:t>belt</a:t>
            </a:r>
            <a:r>
              <a:rPr lang="en-US" dirty="0" smtClean="0"/>
              <a:t>:  </a:t>
            </a:r>
            <a:r>
              <a:rPr lang="en-US" dirty="0"/>
              <a:t>ROPS certified cab tractor to include; AC/Heat, front and rear windshield wipers with </a:t>
            </a:r>
            <a:r>
              <a:rPr lang="en-US" dirty="0" smtClean="0"/>
              <a:t>fluid applicator</a:t>
            </a:r>
            <a:r>
              <a:rPr lang="en-US" dirty="0"/>
              <a:t>, seatbelt mounted and securely anchored to provide operator protection. Unit to </a:t>
            </a:r>
            <a:r>
              <a:rPr lang="en-US" dirty="0" smtClean="0"/>
              <a:t>have slow moving </a:t>
            </a:r>
            <a:r>
              <a:rPr lang="en-US" dirty="0"/>
              <a:t>plaque mounted on rear</a:t>
            </a:r>
            <a:r>
              <a:rPr lang="en-US" dirty="0" smtClean="0"/>
              <a:t>.</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a:t>Steering</a:t>
            </a:r>
            <a:r>
              <a:rPr lang="en-US" dirty="0" smtClean="0"/>
              <a:t>:  </a:t>
            </a:r>
            <a:r>
              <a:rPr lang="en-US" dirty="0"/>
              <a:t>Power </a:t>
            </a:r>
            <a:r>
              <a:rPr lang="en-US" dirty="0" smtClean="0"/>
              <a:t>Assist</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smtClean="0"/>
              <a:t>Front Axle: </a:t>
            </a:r>
            <a:r>
              <a:rPr lang="en-US" dirty="0"/>
              <a:t>Four (4) Wheel Assist shall be standard for all tractors.</a:t>
            </a:r>
            <a:r>
              <a:rPr lang="en-US" dirty="0" smtClean="0"/>
              <a:t> </a:t>
            </a:r>
          </a:p>
          <a:p>
            <a:pPr>
              <a:buSzPct val="100000"/>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272500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Specifications</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a:t>Rear Tires and Wheels</a:t>
            </a:r>
            <a:r>
              <a:rPr lang="en-US" dirty="0" smtClean="0"/>
              <a:t>:  </a:t>
            </a:r>
            <a:r>
              <a:rPr lang="en-US" dirty="0"/>
              <a:t>The rear wheels and tires are to be set as wide as possible to provide better stability</a:t>
            </a:r>
            <a:r>
              <a:rPr lang="en-US" dirty="0" smtClean="0"/>
              <a:t>.</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a:t>Hydraulics</a:t>
            </a:r>
            <a:r>
              <a:rPr lang="en-US" dirty="0" smtClean="0"/>
              <a:t>:  </a:t>
            </a:r>
            <a:r>
              <a:rPr lang="en-US" dirty="0"/>
              <a:t>The unit shall have live hydraulics with three (3) double acting auxiliary valves, (2) with </a:t>
            </a:r>
            <a:r>
              <a:rPr lang="en-US" dirty="0" smtClean="0"/>
              <a:t>float positions </a:t>
            </a:r>
            <a:r>
              <a:rPr lang="en-US" dirty="0"/>
              <a:t>and detents</a:t>
            </a:r>
            <a:r>
              <a:rPr lang="en-US" dirty="0" smtClean="0"/>
              <a:t>.</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a:t>Lights</a:t>
            </a:r>
            <a:r>
              <a:rPr lang="en-US" dirty="0" smtClean="0"/>
              <a:t>:  </a:t>
            </a:r>
            <a:r>
              <a:rPr lang="en-US" dirty="0"/>
              <a:t>Unit shall have an SAE Class 1 amber LED beacon installed on ROPS or Cab. Beacon must </a:t>
            </a:r>
            <a:r>
              <a:rPr lang="en-US" dirty="0" smtClean="0"/>
              <a:t>be visible </a:t>
            </a:r>
            <a:r>
              <a:rPr lang="en-US" dirty="0"/>
              <a:t>at 360 degrees.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16370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Tractor Specifications</a:t>
            </a:r>
            <a:endParaRPr lang="en-US" dirty="0"/>
          </a:p>
        </p:txBody>
      </p:sp>
      <p:sp>
        <p:nvSpPr>
          <p:cNvPr id="3" name="Content Placeholder 2"/>
          <p:cNvSpPr>
            <a:spLocks noGrp="1"/>
          </p:cNvSpPr>
          <p:nvPr>
            <p:ph idx="1"/>
          </p:nvPr>
        </p:nvSpPr>
        <p:spPr/>
        <p:txBody>
          <a:bodyPr>
            <a:normAutofit/>
          </a:bodyPr>
          <a:lstStyle/>
          <a:p>
            <a:pPr>
              <a:buSzPct val="100000"/>
              <a:buFont typeface="Wingdings" panose="05000000000000000000" pitchFamily="2" charset="2"/>
              <a:buChar char="Ø"/>
            </a:pPr>
            <a:r>
              <a:rPr lang="en-US" dirty="0"/>
              <a:t>Front Weights</a:t>
            </a:r>
            <a:r>
              <a:rPr lang="en-US" dirty="0" smtClean="0"/>
              <a:t>:  </a:t>
            </a:r>
            <a:r>
              <a:rPr lang="en-US" dirty="0"/>
              <a:t>Standard front weight bracket must be installed on the front of the tractor</a:t>
            </a:r>
            <a:r>
              <a:rPr lang="en-US" dirty="0" smtClean="0"/>
              <a:t>.</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a:t>Color</a:t>
            </a:r>
            <a:r>
              <a:rPr lang="en-US" dirty="0" smtClean="0"/>
              <a:t>:  Manufacturers</a:t>
            </a:r>
            <a:r>
              <a:rPr lang="en-US" dirty="0"/>
              <a:t>' standard color.</a:t>
            </a:r>
            <a:r>
              <a:rPr lang="en-US" dirty="0" smtClean="0"/>
              <a:t> </a:t>
            </a:r>
          </a:p>
          <a:p>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33700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a:t>The </a:t>
            </a:r>
            <a:r>
              <a:rPr lang="en-US" dirty="0" smtClean="0"/>
              <a:t>vendor/manufacturer </a:t>
            </a:r>
            <a:r>
              <a:rPr lang="en-US" dirty="0"/>
              <a:t>shall provide a minimum of one (1) day of in service training at </a:t>
            </a:r>
            <a:r>
              <a:rPr lang="en-US" dirty="0" smtClean="0"/>
              <a:t>a location </a:t>
            </a:r>
            <a:r>
              <a:rPr lang="en-US" dirty="0"/>
              <a:t>selected by </a:t>
            </a:r>
            <a:r>
              <a:rPr lang="en-US" dirty="0" smtClean="0"/>
              <a:t>MDOT</a:t>
            </a:r>
            <a:r>
              <a:rPr lang="en-US" dirty="0"/>
              <a:t>. The training shall be provided by factory personnel. The training </a:t>
            </a:r>
            <a:r>
              <a:rPr lang="en-US" dirty="0" smtClean="0"/>
              <a:t>shall be </a:t>
            </a:r>
            <a:r>
              <a:rPr lang="en-US" dirty="0"/>
              <a:t>setup as a morning and afternoon class. The classes shall be hands on maintenance </a:t>
            </a:r>
            <a:r>
              <a:rPr lang="en-US" dirty="0" smtClean="0"/>
              <a:t>and operational </a:t>
            </a:r>
            <a:r>
              <a:rPr lang="en-US" dirty="0"/>
              <a:t>training on the units being covered by the contract.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275714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Disney World -- 2010</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576" y="1690688"/>
            <a:ext cx="3081659" cy="463980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023" y="1690688"/>
            <a:ext cx="3081659" cy="46398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790" y="-9720"/>
            <a:ext cx="2267210" cy="1700408"/>
          </a:xfrm>
          <a:prstGeom prst="rect">
            <a:avLst/>
          </a:prstGeom>
        </p:spPr>
      </p:pic>
    </p:spTree>
    <p:extLst>
      <p:ext uri="{BB962C8B-B14F-4D97-AF65-F5344CB8AC3E}">
        <p14:creationId xmlns:p14="http://schemas.microsoft.com/office/powerpoint/2010/main" val="2920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Deere 6105E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491243"/>
            <a:ext cx="8000476" cy="450136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547" y="365125"/>
            <a:ext cx="2429996" cy="1594418"/>
          </a:xfrm>
          <a:prstGeom prst="rect">
            <a:avLst/>
          </a:prstGeom>
        </p:spPr>
      </p:pic>
    </p:spTree>
    <p:extLst>
      <p:ext uri="{BB962C8B-B14F-4D97-AF65-F5344CB8AC3E}">
        <p14:creationId xmlns:p14="http://schemas.microsoft.com/office/powerpoint/2010/main" val="4045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Deere 6110M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6204" y="1848919"/>
            <a:ext cx="5877048" cy="41139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547" y="365125"/>
            <a:ext cx="2429996" cy="1594418"/>
          </a:xfrm>
          <a:prstGeom prst="rect">
            <a:avLst/>
          </a:prstGeom>
        </p:spPr>
      </p:pic>
    </p:spTree>
    <p:extLst>
      <p:ext uri="{BB962C8B-B14F-4D97-AF65-F5344CB8AC3E}">
        <p14:creationId xmlns:p14="http://schemas.microsoft.com/office/powerpoint/2010/main" val="150393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064" y="1852409"/>
            <a:ext cx="3817944" cy="28634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975" y="152612"/>
            <a:ext cx="4043130" cy="30323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907" y="3284138"/>
            <a:ext cx="4013936" cy="30104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0429" y="202649"/>
            <a:ext cx="2102579" cy="813902"/>
          </a:xfrm>
          <a:prstGeom prst="rect">
            <a:avLst/>
          </a:prstGeom>
        </p:spPr>
      </p:pic>
    </p:spTree>
    <p:extLst>
      <p:ext uri="{BB962C8B-B14F-4D97-AF65-F5344CB8AC3E}">
        <p14:creationId xmlns:p14="http://schemas.microsoft.com/office/powerpoint/2010/main" val="40281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Cost for 2016</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$18.10 per hour per unit (minimum 350 hours of use for 8 months)</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smtClean="0"/>
              <a:t>$18.10 x 350 hours = $6,335.00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38" y="5770012"/>
            <a:ext cx="2102579" cy="813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366" y="4972803"/>
            <a:ext cx="2429996" cy="1594418"/>
          </a:xfrm>
          <a:prstGeom prst="rect">
            <a:avLst/>
          </a:prstGeom>
        </p:spPr>
      </p:pic>
    </p:spTree>
    <p:extLst>
      <p:ext uri="{BB962C8B-B14F-4D97-AF65-F5344CB8AC3E}">
        <p14:creationId xmlns:p14="http://schemas.microsoft.com/office/powerpoint/2010/main" val="11658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Tractor Cost</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John Deere 6105 E  </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$56,263.50 in April 2016</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412" y="1618037"/>
            <a:ext cx="6306935" cy="35485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004" y="163739"/>
            <a:ext cx="2429996" cy="15944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638" y="5770012"/>
            <a:ext cx="2102579" cy="813902"/>
          </a:xfrm>
          <a:prstGeom prst="rect">
            <a:avLst/>
          </a:prstGeom>
        </p:spPr>
      </p:pic>
    </p:spTree>
    <p:extLst>
      <p:ext uri="{BB962C8B-B14F-4D97-AF65-F5344CB8AC3E}">
        <p14:creationId xmlns:p14="http://schemas.microsoft.com/office/powerpoint/2010/main" val="419476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Cost Difference</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$18.10 x 350 hours = $6,335.00 per tractor for 2016</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$56,253.50 / $6,335.00 = approximately 9 years</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smtClean="0"/>
              <a:t>Our average life expectancy for tractors is around 10 – 12 years</a:t>
            </a:r>
          </a:p>
          <a:p>
            <a:pPr>
              <a:buSzPct val="100000"/>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38" y="5770012"/>
            <a:ext cx="2102579" cy="813902"/>
          </a:xfrm>
          <a:prstGeom prst="rect">
            <a:avLst/>
          </a:prstGeom>
        </p:spPr>
      </p:pic>
    </p:spTree>
    <p:extLst>
      <p:ext uri="{BB962C8B-B14F-4D97-AF65-F5344CB8AC3E}">
        <p14:creationId xmlns:p14="http://schemas.microsoft.com/office/powerpoint/2010/main" val="291379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Warranty Work Cost</a:t>
            </a:r>
            <a:endParaRPr lang="en-US" dirty="0"/>
          </a:p>
        </p:txBody>
      </p:sp>
      <p:sp>
        <p:nvSpPr>
          <p:cNvPr id="9" name="TextBox 8"/>
          <p:cNvSpPr txBox="1"/>
          <p:nvPr/>
        </p:nvSpPr>
        <p:spPr>
          <a:xfrm>
            <a:off x="485273" y="4932947"/>
            <a:ext cx="10792327" cy="1661993"/>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smtClean="0"/>
              <a:t>  </a:t>
            </a:r>
            <a:r>
              <a:rPr lang="en-US" sz="2800" dirty="0" smtClean="0"/>
              <a:t>This is for 7 different tractors</a:t>
            </a:r>
          </a:p>
          <a:p>
            <a:pPr marL="457200" indent="-457200">
              <a:buClr>
                <a:schemeClr val="accent1"/>
              </a:buClr>
              <a:buFont typeface="Wingdings" panose="05000000000000000000" pitchFamily="2" charset="2"/>
              <a:buChar char="Ø"/>
            </a:pPr>
            <a:endParaRPr lang="en-US" sz="2800" dirty="0"/>
          </a:p>
          <a:p>
            <a:pPr marL="457200" indent="-457200">
              <a:buClr>
                <a:schemeClr val="accent1"/>
              </a:buClr>
              <a:buSzPct val="70000"/>
              <a:buFont typeface="Wingdings" panose="05000000000000000000" pitchFamily="2" charset="2"/>
              <a:buChar char="Ø"/>
            </a:pPr>
            <a:r>
              <a:rPr lang="en-US" sz="2800" dirty="0" smtClean="0"/>
              <a:t>$5,923.56 / 7 = $846.22 per tractor</a:t>
            </a:r>
          </a:p>
          <a:p>
            <a:pPr>
              <a:buClr>
                <a:schemeClr val="accent1"/>
              </a:buClr>
            </a:pPr>
            <a:r>
              <a:rPr lang="en-US" dirty="0" smtClean="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3731" y="214005"/>
            <a:ext cx="2102579" cy="813902"/>
          </a:xfrm>
          <a:prstGeom prst="rect">
            <a:avLst/>
          </a:prstGeom>
        </p:spPr>
      </p:pic>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363647097"/>
              </p:ext>
            </p:extLst>
          </p:nvPr>
        </p:nvGraphicFramePr>
        <p:xfrm>
          <a:off x="260859" y="1561656"/>
          <a:ext cx="9302872" cy="3084989"/>
        </p:xfrm>
        <a:graphic>
          <a:graphicData uri="http://schemas.openxmlformats.org/presentationml/2006/ole">
            <mc:AlternateContent xmlns:mc="http://schemas.openxmlformats.org/markup-compatibility/2006">
              <mc:Choice xmlns:v="urn:schemas-microsoft-com:vml" Requires="v">
                <p:oleObj spid="_x0000_s1088" name="Worksheet" r:id="rId5" imgW="9267921" imgH="2800350" progId="Excel.Sheet.12">
                  <p:embed/>
                </p:oleObj>
              </mc:Choice>
              <mc:Fallback>
                <p:oleObj name="Worksheet" r:id="rId5" imgW="9267921" imgH="2800350" progId="Excel.Sheet.12">
                  <p:embed/>
                  <p:pic>
                    <p:nvPicPr>
                      <p:cNvPr id="0" name=""/>
                      <p:cNvPicPr/>
                      <p:nvPr/>
                    </p:nvPicPr>
                    <p:blipFill>
                      <a:blip r:embed="rId6"/>
                      <a:stretch>
                        <a:fillRect/>
                      </a:stretch>
                    </p:blipFill>
                    <p:spPr>
                      <a:xfrm>
                        <a:off x="260859" y="1561656"/>
                        <a:ext cx="9302872" cy="3084989"/>
                      </a:xfrm>
                      <a:prstGeom prst="rect">
                        <a:avLst/>
                      </a:prstGeom>
                    </p:spPr>
                  </p:pic>
                </p:oleObj>
              </mc:Fallback>
            </mc:AlternateContent>
          </a:graphicData>
        </a:graphic>
      </p:graphicFrame>
    </p:spTree>
    <p:extLst>
      <p:ext uri="{BB962C8B-B14F-4D97-AF65-F5344CB8AC3E}">
        <p14:creationId xmlns:p14="http://schemas.microsoft.com/office/powerpoint/2010/main" val="29066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Warranty</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Warranty on our new tractors is usually 1 year, so that would leave roughly 8 years out of warranty</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smtClean="0"/>
              <a:t>$846.22 x 8 years = $6,769.76 per tractor </a:t>
            </a:r>
            <a:endParaRPr lang="en-US" dirty="0"/>
          </a:p>
        </p:txBody>
      </p:sp>
    </p:spTree>
    <p:extLst>
      <p:ext uri="{BB962C8B-B14F-4D97-AF65-F5344CB8AC3E}">
        <p14:creationId xmlns:p14="http://schemas.microsoft.com/office/powerpoint/2010/main" val="367059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Maintenance</a:t>
            </a:r>
            <a:endParaRPr lang="en-US" dirty="0"/>
          </a:p>
        </p:txBody>
      </p:sp>
      <p:sp>
        <p:nvSpPr>
          <p:cNvPr id="3" name="Content Placeholder 2"/>
          <p:cNvSpPr>
            <a:spLocks noGrp="1"/>
          </p:cNvSpPr>
          <p:nvPr>
            <p:ph idx="1"/>
          </p:nvPr>
        </p:nvSpPr>
        <p:spPr>
          <a:xfrm>
            <a:off x="838200" y="1502459"/>
            <a:ext cx="10515600" cy="1569604"/>
          </a:xfrm>
        </p:spPr>
        <p:txBody>
          <a:bodyPr>
            <a:normAutofit/>
          </a:bodyPr>
          <a:lstStyle/>
          <a:p>
            <a:pPr lvl="1">
              <a:buSzPct val="100000"/>
              <a:buFont typeface="Wingdings" panose="05000000000000000000" pitchFamily="2" charset="2"/>
              <a:buChar char="Ø"/>
            </a:pPr>
            <a:r>
              <a:rPr lang="en-US" dirty="0" smtClean="0"/>
              <a:t>100 hour service @ $555.00</a:t>
            </a:r>
          </a:p>
          <a:p>
            <a:pPr lvl="2">
              <a:buFont typeface="Wingdings" panose="05000000000000000000" pitchFamily="2" charset="2"/>
              <a:buChar char="ü"/>
            </a:pPr>
            <a:r>
              <a:rPr lang="en-US" dirty="0" smtClean="0"/>
              <a:t> Change Transmission / Hydraulic Oil Filter</a:t>
            </a:r>
          </a:p>
          <a:p>
            <a:pPr lvl="2">
              <a:buFont typeface="Wingdings" panose="05000000000000000000" pitchFamily="2" charset="2"/>
              <a:buChar char="ü"/>
            </a:pPr>
            <a:r>
              <a:rPr lang="en-US" dirty="0"/>
              <a:t> </a:t>
            </a:r>
            <a:r>
              <a:rPr lang="en-US" dirty="0" smtClean="0"/>
              <a:t>Change Engine Oil and Filter</a:t>
            </a:r>
          </a:p>
          <a:p>
            <a:pPr lvl="2">
              <a:buFont typeface="Wingdings" panose="05000000000000000000" pitchFamily="2" charset="2"/>
              <a:buChar char="ü"/>
            </a:pPr>
            <a:r>
              <a:rPr lang="en-US" dirty="0" smtClean="0"/>
              <a:t>Change Axle and Wheel Hub Oil									</a:t>
            </a:r>
          </a:p>
        </p:txBody>
      </p:sp>
      <p:sp>
        <p:nvSpPr>
          <p:cNvPr id="7" name="TextBox 6"/>
          <p:cNvSpPr txBox="1"/>
          <p:nvPr/>
        </p:nvSpPr>
        <p:spPr>
          <a:xfrm>
            <a:off x="1291388" y="2893276"/>
            <a:ext cx="10162674" cy="3077766"/>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sz="1600" dirty="0" smtClean="0"/>
              <a:t>250 hour service @ $110.00</a:t>
            </a:r>
          </a:p>
          <a:p>
            <a:pPr marL="742950" lvl="1" indent="-285750">
              <a:buClr>
                <a:schemeClr val="accent1"/>
              </a:buClr>
              <a:buFont typeface="Wingdings" panose="05000000000000000000" pitchFamily="2" charset="2"/>
              <a:buChar char="ü"/>
            </a:pPr>
            <a:r>
              <a:rPr lang="en-US" sz="1600" dirty="0" smtClean="0"/>
              <a:t>Inspect engine air intake filters</a:t>
            </a:r>
          </a:p>
          <a:p>
            <a:pPr marL="742950" lvl="1" indent="-285750">
              <a:buClr>
                <a:schemeClr val="accent1"/>
              </a:buClr>
              <a:buFont typeface="Wingdings" panose="05000000000000000000" pitchFamily="2" charset="2"/>
              <a:buChar char="ü"/>
            </a:pPr>
            <a:r>
              <a:rPr lang="en-US" sz="1600" dirty="0" smtClean="0"/>
              <a:t>Check oil level in axle and wheel hubs</a:t>
            </a:r>
          </a:p>
          <a:p>
            <a:pPr marL="742950" lvl="1" indent="-285750">
              <a:buClr>
                <a:schemeClr val="accent1"/>
              </a:buClr>
              <a:buFont typeface="Wingdings" panose="05000000000000000000" pitchFamily="2" charset="2"/>
              <a:buChar char="ü"/>
            </a:pPr>
            <a:r>
              <a:rPr lang="en-US" sz="1600" dirty="0" smtClean="0"/>
              <a:t>Inspect alternator/fan belt</a:t>
            </a:r>
          </a:p>
          <a:p>
            <a:pPr marL="742950" lvl="1" indent="-285750">
              <a:buClr>
                <a:schemeClr val="accent1"/>
              </a:buClr>
              <a:buFont typeface="Wingdings" panose="05000000000000000000" pitchFamily="2" charset="2"/>
              <a:buChar char="ü"/>
            </a:pPr>
            <a:r>
              <a:rPr lang="en-US" sz="1600" dirty="0" smtClean="0"/>
              <a:t>Lubricate 3-hitch</a:t>
            </a:r>
          </a:p>
          <a:p>
            <a:pPr marL="742950" lvl="1" indent="-285750">
              <a:buClr>
                <a:schemeClr val="accent1"/>
              </a:buClr>
              <a:buFont typeface="Wingdings" panose="05000000000000000000" pitchFamily="2" charset="2"/>
              <a:buChar char="ü"/>
            </a:pPr>
            <a:r>
              <a:rPr lang="en-US" sz="1600" dirty="0" smtClean="0"/>
              <a:t>Inspect and clean fuel tank vent</a:t>
            </a:r>
          </a:p>
          <a:p>
            <a:pPr marL="742950" lvl="1" indent="-285750">
              <a:buClr>
                <a:schemeClr val="accent1"/>
              </a:buClr>
              <a:buFont typeface="Wingdings" panose="05000000000000000000" pitchFamily="2" charset="2"/>
              <a:buChar char="ü"/>
            </a:pPr>
            <a:r>
              <a:rPr lang="en-US" sz="1600" dirty="0" smtClean="0"/>
              <a:t>Drain water from fuel tank</a:t>
            </a:r>
          </a:p>
          <a:p>
            <a:pPr marL="742950" lvl="1" indent="-285750">
              <a:buClr>
                <a:schemeClr val="accent1"/>
              </a:buClr>
              <a:buFont typeface="Wingdings" panose="05000000000000000000" pitchFamily="2" charset="2"/>
              <a:buChar char="ü"/>
            </a:pPr>
            <a:r>
              <a:rPr lang="en-US" sz="1600" dirty="0" smtClean="0"/>
              <a:t>Check neutral start system</a:t>
            </a:r>
          </a:p>
          <a:p>
            <a:pPr marL="742950" lvl="1" indent="-285750">
              <a:buClr>
                <a:schemeClr val="accent1"/>
              </a:buClr>
              <a:buFont typeface="Wingdings" panose="05000000000000000000" pitchFamily="2" charset="2"/>
              <a:buChar char="ü"/>
            </a:pPr>
            <a:r>
              <a:rPr lang="en-US" sz="1600" dirty="0" smtClean="0"/>
              <a:t>Check and adjust brake pedal free travel</a:t>
            </a:r>
          </a:p>
          <a:p>
            <a:pPr marL="742950" lvl="1" indent="-285750">
              <a:buClr>
                <a:schemeClr val="accent1"/>
              </a:buClr>
              <a:buFont typeface="Wingdings" panose="05000000000000000000" pitchFamily="2" charset="2"/>
              <a:buChar char="ü"/>
            </a:pPr>
            <a:r>
              <a:rPr lang="en-US" sz="1600" dirty="0" smtClean="0"/>
              <a:t>Inspect ROPS/Cab mounting hardware</a:t>
            </a:r>
          </a:p>
          <a:p>
            <a:pPr marL="742950" lvl="1" indent="-285750">
              <a:buClr>
                <a:schemeClr val="accent1"/>
              </a:buClr>
              <a:buFont typeface="Wingdings" panose="05000000000000000000" pitchFamily="2" charset="2"/>
              <a:buChar char="ü"/>
            </a:pPr>
            <a:r>
              <a:rPr lang="en-US" sz="1600" dirty="0" smtClean="0"/>
              <a:t>Clean Cab Air Filters</a:t>
            </a:r>
          </a:p>
          <a:p>
            <a:pPr marL="742950" lvl="1" indent="-285750">
              <a:buFont typeface="Wingdings" panose="05000000000000000000" pitchFamily="2" charset="2"/>
              <a:buChar char="ü"/>
            </a:pPr>
            <a:endParaRPr lang="en-US"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366" y="4972803"/>
            <a:ext cx="2429996" cy="1594418"/>
          </a:xfrm>
          <a:prstGeom prst="rect">
            <a:avLst/>
          </a:prstGeom>
        </p:spPr>
      </p:pic>
    </p:spTree>
    <p:extLst>
      <p:ext uri="{BB962C8B-B14F-4D97-AF65-F5344CB8AC3E}">
        <p14:creationId xmlns:p14="http://schemas.microsoft.com/office/powerpoint/2010/main" val="151770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Maintenance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$555.00 + $110.00 = $665.00 per tractor per year</a:t>
            </a:r>
          </a:p>
          <a:p>
            <a:pPr marL="0" indent="0">
              <a:buNone/>
            </a:pPr>
            <a:endParaRPr lang="en-US" dirty="0" smtClean="0"/>
          </a:p>
          <a:p>
            <a:pPr>
              <a:buFont typeface="Wingdings" panose="05000000000000000000" pitchFamily="2" charset="2"/>
              <a:buChar char="Ø"/>
            </a:pPr>
            <a:r>
              <a:rPr lang="en-US" dirty="0" smtClean="0"/>
              <a:t>$665.00 x 9 years = $5,985.00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5770012"/>
            <a:ext cx="2102579" cy="813902"/>
          </a:xfrm>
          <a:prstGeom prst="rect">
            <a:avLst/>
          </a:prstGeom>
        </p:spPr>
      </p:pic>
    </p:spTree>
    <p:extLst>
      <p:ext uri="{BB962C8B-B14F-4D97-AF65-F5344CB8AC3E}">
        <p14:creationId xmlns:p14="http://schemas.microsoft.com/office/powerpoint/2010/main" val="248591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Disneyland -- 2012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745" y="1785520"/>
            <a:ext cx="289006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182" y="1785520"/>
            <a:ext cx="2900892" cy="43513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575" y="2222051"/>
            <a:ext cx="5062849" cy="33626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4009" y="0"/>
            <a:ext cx="2497991" cy="1766158"/>
          </a:xfrm>
          <a:prstGeom prst="rect">
            <a:avLst/>
          </a:prstGeom>
        </p:spPr>
      </p:pic>
    </p:spTree>
    <p:extLst>
      <p:ext uri="{BB962C8B-B14F-4D97-AF65-F5344CB8AC3E}">
        <p14:creationId xmlns:p14="http://schemas.microsoft.com/office/powerpoint/2010/main" val="373811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p:txBody>
          <a:bodyPr>
            <a:normAutofit fontScale="92500" lnSpcReduction="10000"/>
          </a:bodyPr>
          <a:lstStyle/>
          <a:p>
            <a:pPr>
              <a:buSzPct val="100000"/>
              <a:buFont typeface="Wingdings" panose="05000000000000000000" pitchFamily="2" charset="2"/>
              <a:buChar char="Ø"/>
            </a:pPr>
            <a:r>
              <a:rPr lang="en-US" dirty="0" smtClean="0"/>
              <a:t> We’re getting new tractors every year, instead of every 10 – 12 years</a:t>
            </a:r>
          </a:p>
          <a:p>
            <a:pPr marL="0" indent="0">
              <a:buSzPct val="100000"/>
              <a:buNone/>
            </a:pPr>
            <a:endParaRPr lang="en-US" dirty="0" smtClean="0"/>
          </a:p>
          <a:p>
            <a:pPr marL="0" indent="0">
              <a:buNone/>
            </a:pPr>
            <a:r>
              <a:rPr lang="en-US" dirty="0"/>
              <a:t>	</a:t>
            </a:r>
            <a:r>
              <a:rPr lang="en-US" dirty="0" smtClean="0"/>
              <a:t>1. Cuts down on the maintenance, and service </a:t>
            </a:r>
            <a:r>
              <a:rPr lang="en-US" dirty="0"/>
              <a:t>c</a:t>
            </a:r>
            <a:r>
              <a:rPr lang="en-US" dirty="0" smtClean="0"/>
              <a:t>osts</a:t>
            </a:r>
          </a:p>
          <a:p>
            <a:pPr marL="0" indent="0">
              <a:buNone/>
            </a:pPr>
            <a:endParaRPr lang="en-US" dirty="0"/>
          </a:p>
          <a:p>
            <a:pPr marL="0" indent="0">
              <a:buNone/>
            </a:pPr>
            <a:r>
              <a:rPr lang="en-US" dirty="0" smtClean="0"/>
              <a:t>	2.  Cuts down the down time for maintenance, and service</a:t>
            </a:r>
          </a:p>
          <a:p>
            <a:pPr marL="0" indent="0">
              <a:buNone/>
            </a:pPr>
            <a:r>
              <a:rPr lang="en-US" dirty="0" smtClean="0"/>
              <a:t> 		◦  New tractors every year</a:t>
            </a:r>
          </a:p>
          <a:p>
            <a:pPr marL="0" indent="0">
              <a:buNone/>
            </a:pPr>
            <a:r>
              <a:rPr lang="en-US" dirty="0"/>
              <a:t>	</a:t>
            </a:r>
            <a:r>
              <a:rPr lang="en-US" dirty="0" smtClean="0"/>
              <a:t>	◦  Dealer has to provide replacement within 4 days</a:t>
            </a:r>
          </a:p>
          <a:p>
            <a:pPr marL="0" indent="0">
              <a:buNone/>
            </a:pPr>
            <a:r>
              <a:rPr lang="en-US" dirty="0" smtClean="0"/>
              <a:t>	</a:t>
            </a:r>
          </a:p>
          <a:p>
            <a:pPr marL="0" indent="0">
              <a:buNone/>
            </a:pPr>
            <a:r>
              <a:rPr lang="en-US" dirty="0"/>
              <a:t>	</a:t>
            </a:r>
            <a:r>
              <a:rPr lang="en-US" dirty="0" smtClean="0"/>
              <a:t>3.  Employees’ Moral</a:t>
            </a:r>
          </a:p>
          <a:p>
            <a:pPr marL="0" indent="0">
              <a:buNone/>
            </a:pPr>
            <a:r>
              <a:rPr lang="en-US" dirty="0"/>
              <a:t>		 </a:t>
            </a:r>
            <a:r>
              <a:rPr lang="en-US" dirty="0" smtClean="0"/>
              <a:t>◦  Who wouldn’t want to be on the newest &amp; greatest rather 		     			     than the old &amp; wore out?</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731" y="214005"/>
            <a:ext cx="2102579" cy="813902"/>
          </a:xfrm>
          <a:prstGeom prst="rect">
            <a:avLst/>
          </a:prstGeom>
        </p:spPr>
      </p:pic>
    </p:spTree>
    <p:extLst>
      <p:ext uri="{BB962C8B-B14F-4D97-AF65-F5344CB8AC3E}">
        <p14:creationId xmlns:p14="http://schemas.microsoft.com/office/powerpoint/2010/main" val="262530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463" y="2078531"/>
            <a:ext cx="7766936" cy="1646302"/>
          </a:xfrm>
        </p:spPr>
        <p:txBody>
          <a:bodyPr/>
          <a:lstStyle/>
          <a:p>
            <a:r>
              <a:rPr lang="en-US" dirty="0" smtClean="0"/>
              <a:t>QUESTIONS?</a:t>
            </a:r>
            <a:endParaRPr lang="en-US" dirty="0"/>
          </a:p>
        </p:txBody>
      </p:sp>
    </p:spTree>
    <p:extLst>
      <p:ext uri="{BB962C8B-B14F-4D97-AF65-F5344CB8AC3E}">
        <p14:creationId xmlns:p14="http://schemas.microsoft.com/office/powerpoint/2010/main" val="12498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Disney World -- </a:t>
            </a:r>
            <a:r>
              <a:rPr lang="en-US" dirty="0" smtClean="0"/>
              <a:t>2014</a:t>
            </a:r>
            <a:endParaRPr lang="en-US"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19166" y="1690688"/>
            <a:ext cx="3571110" cy="4761481"/>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68447" y="1690688"/>
            <a:ext cx="3630032" cy="484004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790" y="-9720"/>
            <a:ext cx="2267210" cy="1700408"/>
          </a:xfrm>
          <a:prstGeom prst="rect">
            <a:avLst/>
          </a:prstGeom>
        </p:spPr>
      </p:pic>
    </p:spTree>
    <p:extLst>
      <p:ext uri="{BB962C8B-B14F-4D97-AF65-F5344CB8AC3E}">
        <p14:creationId xmlns:p14="http://schemas.microsoft.com/office/powerpoint/2010/main" val="16119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Disney World -- </a:t>
            </a:r>
            <a:r>
              <a:rPr lang="en-US" dirty="0" smtClean="0"/>
              <a:t>2016</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91804" y="2171137"/>
            <a:ext cx="4602662" cy="345199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172" y="1724149"/>
            <a:ext cx="5794628" cy="43459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790" y="-9720"/>
            <a:ext cx="2267210" cy="1700408"/>
          </a:xfrm>
          <a:prstGeom prst="rect">
            <a:avLst/>
          </a:prstGeom>
        </p:spPr>
      </p:pic>
    </p:spTree>
    <p:extLst>
      <p:ext uri="{BB962C8B-B14F-4D97-AF65-F5344CB8AC3E}">
        <p14:creationId xmlns:p14="http://schemas.microsoft.com/office/powerpoint/2010/main" val="3938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Disney World -- </a:t>
            </a:r>
            <a:r>
              <a:rPr lang="en-US" dirty="0" smtClean="0"/>
              <a:t>2017</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69644" y="2128123"/>
            <a:ext cx="4749077" cy="3561807"/>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790" y="-9720"/>
            <a:ext cx="2267210" cy="1700408"/>
          </a:xfrm>
          <a:prstGeom prst="rect">
            <a:avLst/>
          </a:prstGeom>
        </p:spPr>
      </p:pic>
    </p:spTree>
    <p:extLst>
      <p:ext uri="{BB962C8B-B14F-4D97-AF65-F5344CB8AC3E}">
        <p14:creationId xmlns:p14="http://schemas.microsoft.com/office/powerpoint/2010/main" val="5133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Contract Requirements</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Contractor shall provide twenty-five (25) tractors</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Tractors shall be new and current model</a:t>
            </a:r>
          </a:p>
          <a:p>
            <a:pPr>
              <a:buSzPct val="100000"/>
              <a:buFont typeface="Wingdings" panose="05000000000000000000" pitchFamily="2" charset="2"/>
              <a:buChar char="Ø"/>
            </a:pPr>
            <a:endParaRPr lang="en-US" dirty="0"/>
          </a:p>
          <a:p>
            <a:pPr>
              <a:buSzPct val="100000"/>
              <a:buFont typeface="Wingdings" panose="05000000000000000000" pitchFamily="2" charset="2"/>
              <a:buChar char="Ø"/>
            </a:pPr>
            <a:r>
              <a:rPr lang="en-US" dirty="0" smtClean="0"/>
              <a:t>Contract Period – Date of award until November 30, 2016</a:t>
            </a:r>
          </a:p>
          <a:p>
            <a:pPr lvl="1">
              <a:buSzPct val="100000"/>
              <a:buFont typeface="Wingdings" panose="05000000000000000000" pitchFamily="2" charset="2"/>
              <a:buChar char="ü"/>
            </a:pPr>
            <a:r>
              <a:rPr lang="en-US" dirty="0" smtClean="0"/>
              <a:t>Four (4) one-year extension periods at the option of MDOT and written acceptance by the contractor until November 30,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24233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 Clause</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Consumer Price Index (CPI):  Contract prices for equipment and/or service will remain firm through November 30, 2016</a:t>
            </a:r>
          </a:p>
          <a:p>
            <a:pPr>
              <a:buSzPct val="100000"/>
              <a:buFont typeface="Wingdings" panose="05000000000000000000" pitchFamily="2" charset="2"/>
              <a:buChar char="Ø"/>
            </a:pPr>
            <a:r>
              <a:rPr lang="en-US" dirty="0" smtClean="0"/>
              <a:t>If necessary, contractors must request price adjustments, in writing, 30 days prior to the extension date.  </a:t>
            </a:r>
          </a:p>
          <a:p>
            <a:pPr>
              <a:buSzPct val="100000"/>
              <a:buFont typeface="Wingdings" panose="05000000000000000000" pitchFamily="2" charset="2"/>
              <a:buChar char="Ø"/>
            </a:pPr>
            <a:r>
              <a:rPr lang="en-US" dirty="0" smtClean="0"/>
              <a:t>Price adjustments will be made in accordance with the percentage change in the U.S. Department of Labor CPI for Jackson, MS area.</a:t>
            </a:r>
          </a:p>
          <a:p>
            <a:pPr>
              <a:buSzPct val="100000"/>
              <a:buFont typeface="Wingdings" panose="05000000000000000000" pitchFamily="2" charset="2"/>
              <a:buChar char="Ø"/>
            </a:pPr>
            <a:r>
              <a:rPr lang="en-US" dirty="0" smtClean="0"/>
              <a:t>The rate will be determined by the percentage difference between the six month average CPI for the base year (January through June 2015) and each six month average thereafter.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56695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Period	</a:t>
            </a:r>
            <a:endParaRPr lang="en-US" dirty="0"/>
          </a:p>
        </p:txBody>
      </p:sp>
      <p:sp>
        <p:nvSpPr>
          <p:cNvPr id="3" name="Content Placeholder 2"/>
          <p:cNvSpPr>
            <a:spLocks noGrp="1"/>
          </p:cNvSpPr>
          <p:nvPr>
            <p:ph idx="1"/>
          </p:nvPr>
        </p:nvSpPr>
        <p:spPr/>
        <p:txBody>
          <a:bodyPr/>
          <a:lstStyle/>
          <a:p>
            <a:pPr>
              <a:buSzPct val="100000"/>
              <a:buFont typeface="Wingdings" panose="05000000000000000000" pitchFamily="2" charset="2"/>
              <a:buChar char="Ø"/>
            </a:pPr>
            <a:r>
              <a:rPr lang="en-US" dirty="0" smtClean="0"/>
              <a:t>8 month rental period beginning April 15</a:t>
            </a:r>
            <a:r>
              <a:rPr lang="en-US" baseline="30000" dirty="0" smtClean="0"/>
              <a:t>th</a:t>
            </a:r>
            <a:r>
              <a:rPr lang="en-US" dirty="0" smtClean="0"/>
              <a:t> and ending December 15</a:t>
            </a:r>
            <a:r>
              <a:rPr lang="en-US" baseline="30000" dirty="0" smtClean="0"/>
              <a:t>th</a:t>
            </a:r>
            <a:r>
              <a:rPr lang="en-US" dirty="0" smtClean="0"/>
              <a:t> of each year.</a:t>
            </a:r>
          </a:p>
          <a:p>
            <a:pPr>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Units will be delivered by the</a:t>
            </a:r>
            <a:r>
              <a:rPr lang="en-US" dirty="0" smtClean="0">
                <a:solidFill>
                  <a:schemeClr val="tx1"/>
                </a:solidFill>
              </a:rPr>
              <a:t> </a:t>
            </a:r>
            <a:r>
              <a:rPr lang="en-US" dirty="0" smtClean="0">
                <a:solidFill>
                  <a:schemeClr val="tx2"/>
                </a:solidFill>
              </a:rPr>
              <a:t>vendor </a:t>
            </a:r>
            <a:r>
              <a:rPr lang="en-US" dirty="0" smtClean="0"/>
              <a:t>to the department on or before April 15</a:t>
            </a:r>
            <a:r>
              <a:rPr lang="en-US" baseline="30000" dirty="0" smtClean="0"/>
              <a:t>th</a:t>
            </a:r>
            <a:r>
              <a:rPr lang="en-US" dirty="0" smtClean="0"/>
              <a:t>, but not before April 1</a:t>
            </a:r>
            <a:r>
              <a:rPr lang="en-US" baseline="30000" dirty="0" smtClean="0"/>
              <a:t>st</a:t>
            </a:r>
            <a:r>
              <a:rPr lang="en-US" dirty="0" smtClean="0"/>
              <a:t> of each year.</a:t>
            </a:r>
          </a:p>
          <a:p>
            <a:pPr lvl="2">
              <a:buSzPct val="100000"/>
              <a:buFont typeface="Wingdings" panose="05000000000000000000" pitchFamily="2" charset="2"/>
              <a:buChar char="ü"/>
            </a:pPr>
            <a:r>
              <a:rPr lang="en-US" dirty="0" smtClean="0"/>
              <a:t>If not delivered by April 15</a:t>
            </a:r>
            <a:r>
              <a:rPr lang="en-US" baseline="30000" dirty="0" smtClean="0"/>
              <a:t>th</a:t>
            </a:r>
            <a:r>
              <a:rPr lang="en-US" dirty="0" smtClean="0"/>
              <a:t>, a penalty of $100 for every day the tractors is past due will be charged to the vendor</a:t>
            </a:r>
          </a:p>
          <a:p>
            <a:pPr lvl="2">
              <a:buSzPct val="100000"/>
              <a:buFont typeface="Wingdings" panose="05000000000000000000" pitchFamily="2" charset="2"/>
              <a:buChar char="Ø"/>
            </a:pPr>
            <a:endParaRPr lang="en-US" dirty="0" smtClean="0"/>
          </a:p>
          <a:p>
            <a:pPr>
              <a:buSzPct val="100000"/>
              <a:buFont typeface="Wingdings" panose="05000000000000000000" pitchFamily="2" charset="2"/>
              <a:buChar char="Ø"/>
            </a:pPr>
            <a:r>
              <a:rPr lang="en-US" dirty="0" smtClean="0"/>
              <a:t>Units will be picked up by the vendor on or after December 15</a:t>
            </a:r>
            <a:r>
              <a:rPr lang="en-US" baseline="30000" dirty="0" smtClean="0"/>
              <a:t>th</a:t>
            </a:r>
            <a:r>
              <a:rPr lang="en-US" dirty="0"/>
              <a:t> </a:t>
            </a:r>
            <a:r>
              <a:rPr lang="en-US" dirty="0" smtClean="0"/>
              <a:t>, and before December 31</a:t>
            </a:r>
            <a:r>
              <a:rPr lang="en-US" baseline="30000" dirty="0" smtClean="0"/>
              <a:t>st</a:t>
            </a:r>
            <a:r>
              <a:rPr lang="en-US" dirty="0" smtClean="0"/>
              <a:t> of each year.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1" y="238962"/>
            <a:ext cx="2102579" cy="813902"/>
          </a:xfrm>
          <a:prstGeom prst="rect">
            <a:avLst/>
          </a:prstGeom>
        </p:spPr>
      </p:pic>
    </p:spTree>
    <p:extLst>
      <p:ext uri="{BB962C8B-B14F-4D97-AF65-F5344CB8AC3E}">
        <p14:creationId xmlns:p14="http://schemas.microsoft.com/office/powerpoint/2010/main" val="18506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2966</TotalTime>
  <Words>1318</Words>
  <Application>Microsoft Office PowerPoint</Application>
  <PresentationFormat>Widescreen</PresentationFormat>
  <Paragraphs>134</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Trebuchet MS</vt:lpstr>
      <vt:lpstr>Wingdings</vt:lpstr>
      <vt:lpstr>Wingdings 3</vt:lpstr>
      <vt:lpstr>Facet</vt:lpstr>
      <vt:lpstr>Worksheet</vt:lpstr>
      <vt:lpstr>PowerPoint Presentation</vt:lpstr>
      <vt:lpstr>Disney World -- 2010</vt:lpstr>
      <vt:lpstr>Disneyland -- 2012</vt:lpstr>
      <vt:lpstr>Disney World -- 2014</vt:lpstr>
      <vt:lpstr>Disney World -- 2016</vt:lpstr>
      <vt:lpstr>Disney World -- 2017</vt:lpstr>
      <vt:lpstr>General Contract Requirements</vt:lpstr>
      <vt:lpstr>Escalation Clause</vt:lpstr>
      <vt:lpstr>Rental Period </vt:lpstr>
      <vt:lpstr>Equipment Usage</vt:lpstr>
      <vt:lpstr>Equipment Damage</vt:lpstr>
      <vt:lpstr>Tractor Maintenance  Service and Repair</vt:lpstr>
      <vt:lpstr>Tractor Maintenance  Downtime</vt:lpstr>
      <vt:lpstr>Tractor Specifications</vt:lpstr>
      <vt:lpstr>Tractor Specifications</vt:lpstr>
      <vt:lpstr>Tractor Specifications</vt:lpstr>
      <vt:lpstr>Tractor Specifications</vt:lpstr>
      <vt:lpstr>Tractor Specifications</vt:lpstr>
      <vt:lpstr>Training</vt:lpstr>
      <vt:lpstr>John Deere 6105E </vt:lpstr>
      <vt:lpstr>John Deere 6110M</vt:lpstr>
      <vt:lpstr>Modifications</vt:lpstr>
      <vt:lpstr>Rental Cost for 2016</vt:lpstr>
      <vt:lpstr>New Tractor Cost</vt:lpstr>
      <vt:lpstr>Initial Cost Difference</vt:lpstr>
      <vt:lpstr>Warranty Work Cost</vt:lpstr>
      <vt:lpstr>Warranty</vt:lpstr>
      <vt:lpstr>Routine Maintenance</vt:lpstr>
      <vt:lpstr>Routine Maintenance</vt:lpstr>
      <vt:lpstr>In The End</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Brian</dc:creator>
  <cp:lastModifiedBy>Childs, Brian</cp:lastModifiedBy>
  <cp:revision>86</cp:revision>
  <dcterms:created xsi:type="dcterms:W3CDTF">2017-08-21T14:51:10Z</dcterms:created>
  <dcterms:modified xsi:type="dcterms:W3CDTF">2017-10-24T02:49:55Z</dcterms:modified>
</cp:coreProperties>
</file>