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0"/>
  </p:notesMasterIdLst>
  <p:sldIdLst>
    <p:sldId id="256" r:id="rId5"/>
    <p:sldId id="261" r:id="rId6"/>
    <p:sldId id="262" r:id="rId7"/>
    <p:sldId id="263" r:id="rId8"/>
    <p:sldId id="264" r:id="rId9"/>
    <p:sldId id="265" r:id="rId10"/>
    <p:sldId id="268" r:id="rId11"/>
    <p:sldId id="269" r:id="rId12"/>
    <p:sldId id="272" r:id="rId13"/>
    <p:sldId id="270" r:id="rId14"/>
    <p:sldId id="271" r:id="rId15"/>
    <p:sldId id="284" r:id="rId16"/>
    <p:sldId id="267" r:id="rId17"/>
    <p:sldId id="273" r:id="rId18"/>
    <p:sldId id="274" r:id="rId19"/>
    <p:sldId id="275" r:id="rId20"/>
    <p:sldId id="285" r:id="rId21"/>
    <p:sldId id="286" r:id="rId22"/>
    <p:sldId id="276" r:id="rId23"/>
    <p:sldId id="277" r:id="rId24"/>
    <p:sldId id="282" r:id="rId25"/>
    <p:sldId id="278" r:id="rId26"/>
    <p:sldId id="279" r:id="rId27"/>
    <p:sldId id="280" r:id="rId28"/>
    <p:sldId id="281" r:id="rId29"/>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4A8"/>
    <a:srgbClr val="1F4284"/>
    <a:srgbClr val="D7181F"/>
    <a:srgbClr val="1F4283"/>
    <a:srgbClr val="1B1464"/>
    <a:srgbClr val="0033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19B176B-6B36-4E70-A82E-20E7A14D68CE}" v="34" dt="2020-09-23T14:14:09.727"/>
    <p1510:client id="{40D7E3CA-BE74-2991-185A-2E9D684B8761}" v="383" dt="2021-07-21T18:59:24.28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1" autoAdjust="0"/>
    <p:restoredTop sz="94643" autoAdjust="0"/>
  </p:normalViewPr>
  <p:slideViewPr>
    <p:cSldViewPr>
      <p:cViewPr varScale="1">
        <p:scale>
          <a:sx n="72" d="100"/>
          <a:sy n="72" d="100"/>
        </p:scale>
        <p:origin x="816" y="54"/>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notesMaster" Target="notesMasters/notesMaster1.xml"/><Relationship Id="rId35"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D8C6B09D-FCC4-4570-A963-AD506932570A}" type="datetimeFigureOut">
              <a:rPr lang="en-US" smtClean="0"/>
              <a:t>7/22/2021</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D8E2AD05-209D-4281-9723-483618A7526A}" type="slidenum">
              <a:rPr lang="en-US" smtClean="0"/>
              <a:t>‹#›</a:t>
            </a:fld>
            <a:endParaRPr lang="en-US" dirty="0"/>
          </a:p>
        </p:txBody>
      </p:sp>
    </p:spTree>
    <p:extLst>
      <p:ext uri="{BB962C8B-B14F-4D97-AF65-F5344CB8AC3E}">
        <p14:creationId xmlns:p14="http://schemas.microsoft.com/office/powerpoint/2010/main" val="37142731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8E2AD05-209D-4281-9723-483618A7526A}" type="slidenum">
              <a:rPr lang="en-US" smtClean="0"/>
              <a:t>5</a:t>
            </a:fld>
            <a:endParaRPr lang="en-US" dirty="0"/>
          </a:p>
        </p:txBody>
      </p:sp>
    </p:spTree>
    <p:extLst>
      <p:ext uri="{BB962C8B-B14F-4D97-AF65-F5344CB8AC3E}">
        <p14:creationId xmlns:p14="http://schemas.microsoft.com/office/powerpoint/2010/main" val="19721049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6" name="Text Placeholder 9">
            <a:extLst>
              <a:ext uri="{FF2B5EF4-FFF2-40B4-BE49-F238E27FC236}">
                <a16:creationId xmlns:a16="http://schemas.microsoft.com/office/drawing/2014/main" id="{77332594-1CC6-4B21-99CA-F5499A9C5E2B}"/>
              </a:ext>
            </a:extLst>
          </p:cNvPr>
          <p:cNvSpPr>
            <a:spLocks noGrp="1"/>
          </p:cNvSpPr>
          <p:nvPr>
            <p:ph type="body" sz="quarter" idx="11" hasCustomPrompt="1"/>
          </p:nvPr>
        </p:nvSpPr>
        <p:spPr>
          <a:xfrm>
            <a:off x="685800" y="3124200"/>
            <a:ext cx="11049000" cy="609600"/>
          </a:xfrm>
          <a:prstGeom prst="rect">
            <a:avLst/>
          </a:prstGeom>
        </p:spPr>
        <p:txBody>
          <a:bodyPr/>
          <a:lstStyle>
            <a:lvl1pPr marL="0" indent="0" algn="ctr">
              <a:buNone/>
              <a:defRPr b="1">
                <a:solidFill>
                  <a:srgbClr val="1F4284"/>
                </a:solidFill>
                <a:latin typeface="Arial" panose="020B0604020202020204" pitchFamily="34" charset="0"/>
                <a:cs typeface="Arial" panose="020B0604020202020204" pitchFamily="34" charset="0"/>
              </a:defRPr>
            </a:lvl1pPr>
            <a:lvl5pPr marL="1828800" indent="0">
              <a:buNone/>
              <a:defRPr/>
            </a:lvl5pPr>
          </a:lstStyle>
          <a:p>
            <a:pPr lvl="0"/>
            <a:r>
              <a:rPr lang="en-US" dirty="0"/>
              <a:t>Presentation Title</a:t>
            </a:r>
          </a:p>
        </p:txBody>
      </p:sp>
      <p:sp>
        <p:nvSpPr>
          <p:cNvPr id="9" name="Text Placeholder 9">
            <a:extLst>
              <a:ext uri="{FF2B5EF4-FFF2-40B4-BE49-F238E27FC236}">
                <a16:creationId xmlns:a16="http://schemas.microsoft.com/office/drawing/2014/main" id="{9313CF2D-92BC-4A91-8941-958E76A6C64F}"/>
              </a:ext>
            </a:extLst>
          </p:cNvPr>
          <p:cNvSpPr>
            <a:spLocks noGrp="1"/>
          </p:cNvSpPr>
          <p:nvPr>
            <p:ph type="body" sz="quarter" idx="12" hasCustomPrompt="1"/>
          </p:nvPr>
        </p:nvSpPr>
        <p:spPr>
          <a:xfrm>
            <a:off x="685800" y="3740331"/>
            <a:ext cx="11049000" cy="609600"/>
          </a:xfrm>
          <a:prstGeom prst="rect">
            <a:avLst/>
          </a:prstGeom>
        </p:spPr>
        <p:txBody>
          <a:bodyPr/>
          <a:lstStyle>
            <a:lvl1pPr marL="0" indent="0" algn="ctr">
              <a:buNone/>
              <a:defRPr sz="2400" b="1">
                <a:latin typeface="Arial" panose="020B0604020202020204" pitchFamily="34" charset="0"/>
                <a:cs typeface="Arial" panose="020B0604020202020204" pitchFamily="34" charset="0"/>
              </a:defRPr>
            </a:lvl1pPr>
            <a:lvl5pPr marL="1828800" indent="0">
              <a:buNone/>
              <a:defRPr/>
            </a:lvl5pPr>
          </a:lstStyle>
          <a:p>
            <a:pPr lvl="0"/>
            <a:r>
              <a:rPr lang="en-US" dirty="0"/>
              <a:t>Subtitle</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0" name="Text Placeholder 9">
            <a:extLst>
              <a:ext uri="{FF2B5EF4-FFF2-40B4-BE49-F238E27FC236}">
                <a16:creationId xmlns:a16="http://schemas.microsoft.com/office/drawing/2014/main" id="{72604A59-7A62-4F5D-93AF-A7F722125FAA}"/>
              </a:ext>
            </a:extLst>
          </p:cNvPr>
          <p:cNvSpPr>
            <a:spLocks noGrp="1"/>
          </p:cNvSpPr>
          <p:nvPr>
            <p:ph type="body" sz="quarter" idx="10"/>
          </p:nvPr>
        </p:nvSpPr>
        <p:spPr>
          <a:xfrm>
            <a:off x="609600" y="2133600"/>
            <a:ext cx="11049000" cy="4191000"/>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9">
            <a:extLst>
              <a:ext uri="{FF2B5EF4-FFF2-40B4-BE49-F238E27FC236}">
                <a16:creationId xmlns:a16="http://schemas.microsoft.com/office/drawing/2014/main" id="{3300D5F2-31F0-43BB-8A3A-3BE106138F1E}"/>
              </a:ext>
            </a:extLst>
          </p:cNvPr>
          <p:cNvSpPr>
            <a:spLocks noGrp="1"/>
          </p:cNvSpPr>
          <p:nvPr>
            <p:ph type="body" sz="quarter" idx="11" hasCustomPrompt="1"/>
          </p:nvPr>
        </p:nvSpPr>
        <p:spPr>
          <a:xfrm>
            <a:off x="609600" y="1447800"/>
            <a:ext cx="11049000" cy="609600"/>
          </a:xfrm>
          <a:prstGeom prst="rect">
            <a:avLst/>
          </a:prstGeom>
        </p:spPr>
        <p:txBody>
          <a:bodyPr/>
          <a:lstStyle>
            <a:lvl1pPr marL="0" indent="0">
              <a:buNone/>
              <a:defRPr b="1"/>
            </a:lvl1pPr>
            <a:lvl5pPr marL="1828800" indent="0">
              <a:buNone/>
              <a:defRPr/>
            </a:lvl5pPr>
          </a:lstStyle>
          <a:p>
            <a:pPr lvl="0"/>
            <a:r>
              <a:rPr lang="en-US" dirty="0"/>
              <a:t>Slide Title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Media">
    <p:spTree>
      <p:nvGrpSpPr>
        <p:cNvPr id="1" name=""/>
        <p:cNvGrpSpPr/>
        <p:nvPr/>
      </p:nvGrpSpPr>
      <p:grpSpPr>
        <a:xfrm>
          <a:off x="0" y="0"/>
          <a:ext cx="0" cy="0"/>
          <a:chOff x="0" y="0"/>
          <a:chExt cx="0" cy="0"/>
        </a:xfrm>
      </p:grpSpPr>
      <p:sp>
        <p:nvSpPr>
          <p:cNvPr id="11" name="Text Placeholder 9">
            <a:extLst>
              <a:ext uri="{FF2B5EF4-FFF2-40B4-BE49-F238E27FC236}">
                <a16:creationId xmlns:a16="http://schemas.microsoft.com/office/drawing/2014/main" id="{3300D5F2-31F0-43BB-8A3A-3BE106138F1E}"/>
              </a:ext>
            </a:extLst>
          </p:cNvPr>
          <p:cNvSpPr>
            <a:spLocks noGrp="1"/>
          </p:cNvSpPr>
          <p:nvPr>
            <p:ph type="body" sz="quarter" idx="11" hasCustomPrompt="1"/>
          </p:nvPr>
        </p:nvSpPr>
        <p:spPr>
          <a:xfrm>
            <a:off x="609600" y="1447800"/>
            <a:ext cx="11049000" cy="609600"/>
          </a:xfrm>
          <a:prstGeom prst="rect">
            <a:avLst/>
          </a:prstGeom>
        </p:spPr>
        <p:txBody>
          <a:bodyPr/>
          <a:lstStyle>
            <a:lvl1pPr marL="0" indent="0">
              <a:buNone/>
              <a:defRPr b="1"/>
            </a:lvl1pPr>
            <a:lvl5pPr marL="1828800" indent="0">
              <a:buNone/>
              <a:defRPr/>
            </a:lvl5pPr>
          </a:lstStyle>
          <a:p>
            <a:pPr lvl="0"/>
            <a:r>
              <a:rPr lang="en-US" dirty="0"/>
              <a:t>Slide Title</a:t>
            </a:r>
          </a:p>
        </p:txBody>
      </p:sp>
      <p:sp>
        <p:nvSpPr>
          <p:cNvPr id="4" name="Content Placeholder 3">
            <a:extLst>
              <a:ext uri="{FF2B5EF4-FFF2-40B4-BE49-F238E27FC236}">
                <a16:creationId xmlns:a16="http://schemas.microsoft.com/office/drawing/2014/main" id="{739EC5B1-5C39-4135-A3D8-813230B99D0A}"/>
              </a:ext>
            </a:extLst>
          </p:cNvPr>
          <p:cNvSpPr>
            <a:spLocks noGrp="1"/>
          </p:cNvSpPr>
          <p:nvPr>
            <p:ph sz="quarter" idx="12"/>
          </p:nvPr>
        </p:nvSpPr>
        <p:spPr>
          <a:xfrm>
            <a:off x="609600" y="2133600"/>
            <a:ext cx="11049000" cy="426720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957459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hart">
    <p:spTree>
      <p:nvGrpSpPr>
        <p:cNvPr id="1" name=""/>
        <p:cNvGrpSpPr/>
        <p:nvPr/>
      </p:nvGrpSpPr>
      <p:grpSpPr>
        <a:xfrm>
          <a:off x="0" y="0"/>
          <a:ext cx="0" cy="0"/>
          <a:chOff x="0" y="0"/>
          <a:chExt cx="0" cy="0"/>
        </a:xfrm>
      </p:grpSpPr>
      <p:sp>
        <p:nvSpPr>
          <p:cNvPr id="11" name="Text Placeholder 9">
            <a:extLst>
              <a:ext uri="{FF2B5EF4-FFF2-40B4-BE49-F238E27FC236}">
                <a16:creationId xmlns:a16="http://schemas.microsoft.com/office/drawing/2014/main" id="{3300D5F2-31F0-43BB-8A3A-3BE106138F1E}"/>
              </a:ext>
            </a:extLst>
          </p:cNvPr>
          <p:cNvSpPr>
            <a:spLocks noGrp="1"/>
          </p:cNvSpPr>
          <p:nvPr>
            <p:ph type="body" sz="quarter" idx="11" hasCustomPrompt="1"/>
          </p:nvPr>
        </p:nvSpPr>
        <p:spPr>
          <a:xfrm>
            <a:off x="609600" y="1447800"/>
            <a:ext cx="11049000" cy="609600"/>
          </a:xfrm>
          <a:prstGeom prst="rect">
            <a:avLst/>
          </a:prstGeom>
        </p:spPr>
        <p:txBody>
          <a:bodyPr/>
          <a:lstStyle>
            <a:lvl1pPr marL="0" indent="0">
              <a:buNone/>
              <a:defRPr b="1"/>
            </a:lvl1pPr>
            <a:lvl5pPr marL="1828800" indent="0">
              <a:buNone/>
              <a:defRPr/>
            </a:lvl5pPr>
          </a:lstStyle>
          <a:p>
            <a:pPr lvl="0"/>
            <a:r>
              <a:rPr lang="en-US" dirty="0"/>
              <a:t>Slide </a:t>
            </a:r>
            <a:r>
              <a:rPr lang="en-US" dirty="0" err="1"/>
              <a:t>Titlec</a:t>
            </a:r>
            <a:endParaRPr lang="en-US" dirty="0"/>
          </a:p>
        </p:txBody>
      </p:sp>
      <p:sp>
        <p:nvSpPr>
          <p:cNvPr id="5" name="Chart Placeholder 4">
            <a:extLst>
              <a:ext uri="{FF2B5EF4-FFF2-40B4-BE49-F238E27FC236}">
                <a16:creationId xmlns:a16="http://schemas.microsoft.com/office/drawing/2014/main" id="{AA4FD0DC-FE59-459E-80FE-FC90503E6916}"/>
              </a:ext>
            </a:extLst>
          </p:cNvPr>
          <p:cNvSpPr>
            <a:spLocks noGrp="1"/>
          </p:cNvSpPr>
          <p:nvPr>
            <p:ph type="chart" sz="quarter" idx="12"/>
          </p:nvPr>
        </p:nvSpPr>
        <p:spPr>
          <a:xfrm>
            <a:off x="609600" y="2133600"/>
            <a:ext cx="11049000" cy="4267200"/>
          </a:xfrm>
          <a:prstGeom prst="rect">
            <a:avLst/>
          </a:prstGeom>
        </p:spPr>
        <p:txBody>
          <a:bodyPr/>
          <a:lstStyle/>
          <a:p>
            <a:endParaRPr lang="en-US" dirty="0"/>
          </a:p>
        </p:txBody>
      </p:sp>
    </p:spTree>
    <p:extLst>
      <p:ext uri="{BB962C8B-B14F-4D97-AF65-F5344CB8AC3E}">
        <p14:creationId xmlns:p14="http://schemas.microsoft.com/office/powerpoint/2010/main" val="30510259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Picture">
    <p:spTree>
      <p:nvGrpSpPr>
        <p:cNvPr id="1" name=""/>
        <p:cNvGrpSpPr/>
        <p:nvPr/>
      </p:nvGrpSpPr>
      <p:grpSpPr>
        <a:xfrm>
          <a:off x="0" y="0"/>
          <a:ext cx="0" cy="0"/>
          <a:chOff x="0" y="0"/>
          <a:chExt cx="0" cy="0"/>
        </a:xfrm>
      </p:grpSpPr>
      <p:sp>
        <p:nvSpPr>
          <p:cNvPr id="11" name="Text Placeholder 9">
            <a:extLst>
              <a:ext uri="{FF2B5EF4-FFF2-40B4-BE49-F238E27FC236}">
                <a16:creationId xmlns:a16="http://schemas.microsoft.com/office/drawing/2014/main" id="{3300D5F2-31F0-43BB-8A3A-3BE106138F1E}"/>
              </a:ext>
            </a:extLst>
          </p:cNvPr>
          <p:cNvSpPr>
            <a:spLocks noGrp="1"/>
          </p:cNvSpPr>
          <p:nvPr>
            <p:ph type="body" sz="quarter" idx="11" hasCustomPrompt="1"/>
          </p:nvPr>
        </p:nvSpPr>
        <p:spPr>
          <a:xfrm>
            <a:off x="609600" y="1447800"/>
            <a:ext cx="11049000" cy="609600"/>
          </a:xfrm>
          <a:prstGeom prst="rect">
            <a:avLst/>
          </a:prstGeom>
        </p:spPr>
        <p:txBody>
          <a:bodyPr/>
          <a:lstStyle>
            <a:lvl1pPr marL="0" indent="0">
              <a:buNone/>
              <a:defRPr b="1"/>
            </a:lvl1pPr>
            <a:lvl5pPr marL="1828800" indent="0">
              <a:buNone/>
              <a:defRPr/>
            </a:lvl5pPr>
          </a:lstStyle>
          <a:p>
            <a:pPr lvl="0"/>
            <a:r>
              <a:rPr lang="en-US" dirty="0"/>
              <a:t>Slide Title</a:t>
            </a:r>
          </a:p>
        </p:txBody>
      </p:sp>
      <p:sp>
        <p:nvSpPr>
          <p:cNvPr id="3" name="Picture Placeholder 2">
            <a:extLst>
              <a:ext uri="{FF2B5EF4-FFF2-40B4-BE49-F238E27FC236}">
                <a16:creationId xmlns:a16="http://schemas.microsoft.com/office/drawing/2014/main" id="{322F4E2B-8DE4-4CF0-A4FB-2C830F805C08}"/>
              </a:ext>
            </a:extLst>
          </p:cNvPr>
          <p:cNvSpPr>
            <a:spLocks noGrp="1"/>
          </p:cNvSpPr>
          <p:nvPr>
            <p:ph type="pic" sz="quarter" idx="12"/>
          </p:nvPr>
        </p:nvSpPr>
        <p:spPr>
          <a:xfrm>
            <a:off x="609600" y="2133600"/>
            <a:ext cx="11049000" cy="4267200"/>
          </a:xfrm>
          <a:prstGeom prst="rect">
            <a:avLst/>
          </a:prstGeom>
        </p:spPr>
        <p:txBody>
          <a:bodyPr/>
          <a:lstStyle/>
          <a:p>
            <a:endParaRPr lang="en-US" dirty="0"/>
          </a:p>
        </p:txBody>
      </p:sp>
    </p:spTree>
    <p:extLst>
      <p:ext uri="{BB962C8B-B14F-4D97-AF65-F5344CB8AC3E}">
        <p14:creationId xmlns:p14="http://schemas.microsoft.com/office/powerpoint/2010/main" val="53039166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FD1B177D-BCD8-4E7E-8409-3D5C72698432}"/>
              </a:ext>
            </a:extLst>
          </p:cNvPr>
          <p:cNvSpPr txBox="1"/>
          <p:nvPr userDrawn="1"/>
        </p:nvSpPr>
        <p:spPr>
          <a:xfrm>
            <a:off x="1981200" y="281225"/>
            <a:ext cx="9753600" cy="430887"/>
          </a:xfrm>
          <a:prstGeom prst="rect">
            <a:avLst/>
          </a:prstGeom>
          <a:noFill/>
          <a:effectLst/>
        </p:spPr>
        <p:txBody>
          <a:bodyPr wrap="square" rtlCol="0">
            <a:spAutoFit/>
          </a:bodyPr>
          <a:lstStyle/>
          <a:p>
            <a:r>
              <a:rPr lang="en-US" sz="2200" b="1" dirty="0">
                <a:solidFill>
                  <a:srgbClr val="1F4283"/>
                </a:solidFill>
                <a:latin typeface="Arial" panose="020B0604020202020204" pitchFamily="34" charset="0"/>
                <a:cs typeface="Arial" panose="020B0604020202020204" pitchFamily="34" charset="0"/>
              </a:rPr>
              <a:t>Florida Department of Transportation</a:t>
            </a:r>
          </a:p>
        </p:txBody>
      </p:sp>
      <p:sp>
        <p:nvSpPr>
          <p:cNvPr id="9" name="Rectangle 8">
            <a:extLst>
              <a:ext uri="{FF2B5EF4-FFF2-40B4-BE49-F238E27FC236}">
                <a16:creationId xmlns:a16="http://schemas.microsoft.com/office/drawing/2014/main" id="{02C74E67-FC2B-484C-9D97-9A8C51DDB149}"/>
              </a:ext>
            </a:extLst>
          </p:cNvPr>
          <p:cNvSpPr/>
          <p:nvPr userDrawn="1"/>
        </p:nvSpPr>
        <p:spPr>
          <a:xfrm>
            <a:off x="0" y="6629400"/>
            <a:ext cx="12192000" cy="228600"/>
          </a:xfrm>
          <a:prstGeom prst="rect">
            <a:avLst/>
          </a:prstGeom>
          <a:solidFill>
            <a:srgbClr val="1F4283"/>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11" name="Rectangle 10">
            <a:extLst>
              <a:ext uri="{FF2B5EF4-FFF2-40B4-BE49-F238E27FC236}">
                <a16:creationId xmlns:a16="http://schemas.microsoft.com/office/drawing/2014/main" id="{08C73642-4F94-4F98-A81C-310921523573}"/>
              </a:ext>
            </a:extLst>
          </p:cNvPr>
          <p:cNvSpPr/>
          <p:nvPr userDrawn="1"/>
        </p:nvSpPr>
        <p:spPr>
          <a:xfrm>
            <a:off x="0" y="921092"/>
            <a:ext cx="12192000" cy="157077"/>
          </a:xfrm>
          <a:prstGeom prst="rect">
            <a:avLst/>
          </a:prstGeom>
          <a:solidFill>
            <a:srgbClr val="1F4284"/>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pic>
        <p:nvPicPr>
          <p:cNvPr id="13" name="Picture 12">
            <a:extLst>
              <a:ext uri="{FF2B5EF4-FFF2-40B4-BE49-F238E27FC236}">
                <a16:creationId xmlns:a16="http://schemas.microsoft.com/office/drawing/2014/main" id="{F940C3E5-4377-432C-9943-4056C232EF2C}"/>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609600" y="144730"/>
            <a:ext cx="1371600" cy="685800"/>
          </a:xfrm>
          <a:prstGeom prst="rect">
            <a:avLst/>
          </a:prstGeom>
        </p:spPr>
      </p:pic>
      <p:sp>
        <p:nvSpPr>
          <p:cNvPr id="14" name="Rectangle 13">
            <a:extLst>
              <a:ext uri="{FF2B5EF4-FFF2-40B4-BE49-F238E27FC236}">
                <a16:creationId xmlns:a16="http://schemas.microsoft.com/office/drawing/2014/main" id="{34D39235-A263-4F32-856E-8C785352B614}"/>
              </a:ext>
            </a:extLst>
          </p:cNvPr>
          <p:cNvSpPr/>
          <p:nvPr userDrawn="1"/>
        </p:nvSpPr>
        <p:spPr>
          <a:xfrm>
            <a:off x="0" y="1097281"/>
            <a:ext cx="12192000" cy="57090"/>
          </a:xfrm>
          <a:prstGeom prst="rect">
            <a:avLst/>
          </a:prstGeom>
          <a:solidFill>
            <a:srgbClr val="0054A8"/>
          </a:solidFill>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15" name="Rectangle 14">
            <a:extLst>
              <a:ext uri="{FF2B5EF4-FFF2-40B4-BE49-F238E27FC236}">
                <a16:creationId xmlns:a16="http://schemas.microsoft.com/office/drawing/2014/main" id="{90525CEA-40F5-4795-9B4A-3877553C1786}"/>
              </a:ext>
            </a:extLst>
          </p:cNvPr>
          <p:cNvSpPr/>
          <p:nvPr userDrawn="1"/>
        </p:nvSpPr>
        <p:spPr>
          <a:xfrm>
            <a:off x="0" y="6553201"/>
            <a:ext cx="12192000" cy="45719"/>
          </a:xfrm>
          <a:prstGeom prst="rect">
            <a:avLst/>
          </a:prstGeom>
          <a:solidFill>
            <a:srgbClr val="0054A8"/>
          </a:solidFill>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16" name="Rectangle 15">
            <a:extLst>
              <a:ext uri="{FF2B5EF4-FFF2-40B4-BE49-F238E27FC236}">
                <a16:creationId xmlns:a16="http://schemas.microsoft.com/office/drawing/2014/main" id="{371FA655-F740-435E-AF35-E442A20881EF}"/>
              </a:ext>
            </a:extLst>
          </p:cNvPr>
          <p:cNvSpPr/>
          <p:nvPr userDrawn="1"/>
        </p:nvSpPr>
        <p:spPr>
          <a:xfrm>
            <a:off x="0" y="838200"/>
            <a:ext cx="12192000" cy="57090"/>
          </a:xfrm>
          <a:prstGeom prst="rect">
            <a:avLst/>
          </a:prstGeom>
          <a:solidFill>
            <a:srgbClr val="0054A8"/>
          </a:solidFill>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1" r:id="rId4"/>
    <p:sldLayoutId id="2147483653" r:id="rId5"/>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Marcia.locke@dot.state.fl.us"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hyperlink" Target="http://www.dot.state.fl.us/right%20of%20way/proceduresmanual.shtm" TargetMode="External"/><Relationship Id="rId2" Type="http://schemas.openxmlformats.org/officeDocument/2006/relationships/hyperlink" Target="http://www.dot.state.fl.us/right" TargetMode="External"/><Relationship Id="rId1" Type="http://schemas.openxmlformats.org/officeDocument/2006/relationships/slideLayout" Target="../slideLayouts/slideLayout3.xml"/><Relationship Id="rId4" Type="http://schemas.openxmlformats.org/officeDocument/2006/relationships/hyperlink" Target="https://www.fdot.gov/designsupport/Districts/D4LAP/D4LAP.shtm" TargetMode="External"/></Relationships>
</file>

<file path=ppt/slides/_rels/slide24.xml.rels><?xml version="1.0" encoding="UTF-8" standalone="yes"?>
<Relationships xmlns="http://schemas.openxmlformats.org/package/2006/relationships"><Relationship Id="rId3" Type="http://schemas.openxmlformats.org/officeDocument/2006/relationships/hyperlink" Target="http://www.fhwa.dot.gov/real_estate/uniform_act/program_administration/lpa_guide/index.com" TargetMode="External"/><Relationship Id="rId2" Type="http://schemas.openxmlformats.org/officeDocument/2006/relationships/hyperlink" Target="http://www.fhwa.dot.gov/real_estate/indez.cfm" TargetMode="External"/><Relationship Id="rId1" Type="http://schemas.openxmlformats.org/officeDocument/2006/relationships/slideLayout" Target="../slideLayouts/slideLayout3.xml"/><Relationship Id="rId4" Type="http://schemas.openxmlformats.org/officeDocument/2006/relationships/hyperlink" Target="http://www.fhwa.dot.gov/real_estate/right-of-way/training/distlearn.cfm" TargetMode="Externa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0" y="6629400"/>
            <a:ext cx="12192000" cy="228600"/>
          </a:xfrm>
          <a:prstGeom prst="rect">
            <a:avLst/>
          </a:prstGeom>
          <a:solidFill>
            <a:srgbClr val="1F4283"/>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18" name="Rectangle 17"/>
          <p:cNvSpPr/>
          <p:nvPr/>
        </p:nvSpPr>
        <p:spPr>
          <a:xfrm>
            <a:off x="0" y="6553201"/>
            <a:ext cx="12192000" cy="45719"/>
          </a:xfrm>
          <a:prstGeom prst="rect">
            <a:avLst/>
          </a:prstGeom>
          <a:solidFill>
            <a:srgbClr val="0054A8"/>
          </a:solidFill>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3" name="Text Placeholder 2">
            <a:extLst>
              <a:ext uri="{FF2B5EF4-FFF2-40B4-BE49-F238E27FC236}">
                <a16:creationId xmlns:a16="http://schemas.microsoft.com/office/drawing/2014/main" id="{0728C975-BFEB-44FA-8717-AE4497A3E898}"/>
              </a:ext>
            </a:extLst>
          </p:cNvPr>
          <p:cNvSpPr>
            <a:spLocks noGrp="1"/>
          </p:cNvSpPr>
          <p:nvPr>
            <p:ph type="body" sz="quarter" idx="11"/>
          </p:nvPr>
        </p:nvSpPr>
        <p:spPr/>
        <p:txBody>
          <a:bodyPr/>
          <a:lstStyle/>
          <a:p>
            <a:r>
              <a:rPr lang="en-US" dirty="0"/>
              <a:t>Right of Way Requirements for LAP Projects </a:t>
            </a:r>
          </a:p>
        </p:txBody>
      </p:sp>
      <p:sp>
        <p:nvSpPr>
          <p:cNvPr id="4" name="Text Placeholder 3">
            <a:extLst>
              <a:ext uri="{FF2B5EF4-FFF2-40B4-BE49-F238E27FC236}">
                <a16:creationId xmlns:a16="http://schemas.microsoft.com/office/drawing/2014/main" id="{E96030F7-C55A-42FA-B671-768969A2EE19}"/>
              </a:ext>
            </a:extLst>
          </p:cNvPr>
          <p:cNvSpPr>
            <a:spLocks noGrp="1"/>
          </p:cNvSpPr>
          <p:nvPr>
            <p:ph type="body" sz="quarter" idx="12"/>
          </p:nvPr>
        </p:nvSpPr>
        <p:spPr/>
        <p:txBody>
          <a:bodyPr/>
          <a:lstStyle/>
          <a:p>
            <a:r>
              <a:rPr lang="en-US" sz="2000" dirty="0"/>
              <a:t>Marcia Cuesta Locke: LAP liaison: </a:t>
            </a:r>
            <a:r>
              <a:rPr lang="en-US" sz="2000" dirty="0">
                <a:hlinkClick r:id="rId2"/>
              </a:rPr>
              <a:t>Marcia.locke@dot.state.fl.us</a:t>
            </a:r>
            <a:r>
              <a:rPr lang="en-US" sz="2000" dirty="0"/>
              <a:t>: 954-777-4263 </a:t>
            </a:r>
          </a:p>
          <a:p>
            <a:endParaRPr lang="en-US" dirty="0"/>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0A38931-8879-4DF4-90AD-34C589A7B9DA}"/>
              </a:ext>
            </a:extLst>
          </p:cNvPr>
          <p:cNvSpPr>
            <a:spLocks noGrp="1"/>
          </p:cNvSpPr>
          <p:nvPr>
            <p:ph type="body" sz="quarter" idx="11"/>
          </p:nvPr>
        </p:nvSpPr>
        <p:spPr>
          <a:xfrm>
            <a:off x="530087" y="1447800"/>
            <a:ext cx="11049000" cy="609600"/>
          </a:xfrm>
        </p:spPr>
        <p:txBody>
          <a:bodyPr/>
          <a:lstStyle/>
          <a:p>
            <a:r>
              <a:rPr lang="en-US" sz="2400" b="0" i="1" dirty="0">
                <a:solidFill>
                  <a:srgbClr val="0054A8"/>
                </a:solidFill>
              </a:rPr>
              <a:t>TYPICAL RIGHT OF WAY ISSUES AND THE UNIFORM ACT: </a:t>
            </a:r>
          </a:p>
          <a:p>
            <a:r>
              <a:rPr lang="en-US" sz="2400" i="1" dirty="0">
                <a:solidFill>
                  <a:srgbClr val="0054A8"/>
                </a:solidFill>
              </a:rPr>
              <a:t>WHEN DOES A LICENSE OR RIGHT OF ENTRY BECOME INEFFECTIVE </a:t>
            </a:r>
          </a:p>
        </p:txBody>
      </p:sp>
      <p:sp>
        <p:nvSpPr>
          <p:cNvPr id="3" name="Content Placeholder 2">
            <a:extLst>
              <a:ext uri="{FF2B5EF4-FFF2-40B4-BE49-F238E27FC236}">
                <a16:creationId xmlns:a16="http://schemas.microsoft.com/office/drawing/2014/main" id="{0883B02D-44E0-4020-A9DD-939AC82B0CBD}"/>
              </a:ext>
            </a:extLst>
          </p:cNvPr>
          <p:cNvSpPr>
            <a:spLocks noGrp="1"/>
          </p:cNvSpPr>
          <p:nvPr>
            <p:ph sz="quarter" idx="12"/>
          </p:nvPr>
        </p:nvSpPr>
        <p:spPr>
          <a:xfrm>
            <a:off x="609600" y="2590800"/>
            <a:ext cx="11277600" cy="3810000"/>
          </a:xfrm>
        </p:spPr>
        <p:txBody>
          <a:bodyPr/>
          <a:lstStyle/>
          <a:p>
            <a:endParaRPr lang="en-US" sz="2400" dirty="0"/>
          </a:p>
          <a:p>
            <a:r>
              <a:rPr lang="en-US" sz="2400" dirty="0"/>
              <a:t>When the owner changes his or her mind and revokes it</a:t>
            </a:r>
          </a:p>
          <a:p>
            <a:endParaRPr lang="en-US" sz="2400" dirty="0"/>
          </a:p>
          <a:p>
            <a:r>
              <a:rPr lang="en-US" sz="2400" dirty="0"/>
              <a:t>When the property changes ownership</a:t>
            </a:r>
          </a:p>
          <a:p>
            <a:endParaRPr lang="en-US" sz="2400" dirty="0"/>
          </a:p>
          <a:p>
            <a:r>
              <a:rPr lang="en-US" sz="2400" dirty="0"/>
              <a:t>NOTE:  Licenses or rights of entry must be approved, as to form, by FDOT legal prior to their use.  </a:t>
            </a:r>
          </a:p>
          <a:p>
            <a:pPr marL="0" indent="0">
              <a:buNone/>
            </a:pPr>
            <a:endParaRPr lang="en-US" sz="2400" dirty="0"/>
          </a:p>
          <a:p>
            <a:endParaRPr lang="en-US" sz="2000" dirty="0"/>
          </a:p>
        </p:txBody>
      </p:sp>
    </p:spTree>
    <p:extLst>
      <p:ext uri="{BB962C8B-B14F-4D97-AF65-F5344CB8AC3E}">
        <p14:creationId xmlns:p14="http://schemas.microsoft.com/office/powerpoint/2010/main" val="2916195050"/>
      </p:ext>
    </p:extLst>
  </p:cSld>
  <p:clrMapOvr>
    <a:masterClrMapping/>
  </p:clrMapOvr>
  <p:transition spd="slow">
    <p:wip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4F6C235-202F-45E2-B429-509CC1B039CA}"/>
              </a:ext>
            </a:extLst>
          </p:cNvPr>
          <p:cNvSpPr>
            <a:spLocks noGrp="1"/>
          </p:cNvSpPr>
          <p:nvPr>
            <p:ph type="body" sz="quarter" idx="11"/>
          </p:nvPr>
        </p:nvSpPr>
        <p:spPr>
          <a:xfrm>
            <a:off x="622852" y="1447800"/>
            <a:ext cx="11049000" cy="914400"/>
          </a:xfrm>
        </p:spPr>
        <p:txBody>
          <a:bodyPr/>
          <a:lstStyle/>
          <a:p>
            <a:r>
              <a:rPr lang="en-US" sz="2400" i="1" dirty="0">
                <a:solidFill>
                  <a:srgbClr val="0054A8"/>
                </a:solidFill>
              </a:rPr>
              <a:t>TYPICAL RIGHT OF WAY ISSUES AND THE UNIFORM ACT: </a:t>
            </a:r>
          </a:p>
          <a:p>
            <a:r>
              <a:rPr lang="en-US" sz="2400" i="1" dirty="0">
                <a:solidFill>
                  <a:srgbClr val="0054A8"/>
                </a:solidFill>
              </a:rPr>
              <a:t>WHAT DOES THE PHRASE “FOR THE BENEFIT OF THE PROPERTY OWNER” MEAN?</a:t>
            </a:r>
          </a:p>
        </p:txBody>
      </p:sp>
      <p:sp>
        <p:nvSpPr>
          <p:cNvPr id="3" name="Content Placeholder 2">
            <a:extLst>
              <a:ext uri="{FF2B5EF4-FFF2-40B4-BE49-F238E27FC236}">
                <a16:creationId xmlns:a16="http://schemas.microsoft.com/office/drawing/2014/main" id="{71A6EABE-9F36-4336-9813-35F4EAC3A631}"/>
              </a:ext>
            </a:extLst>
          </p:cNvPr>
          <p:cNvSpPr>
            <a:spLocks noGrp="1"/>
          </p:cNvSpPr>
          <p:nvPr>
            <p:ph sz="quarter" idx="12"/>
          </p:nvPr>
        </p:nvSpPr>
        <p:spPr>
          <a:xfrm>
            <a:off x="609600" y="2514600"/>
            <a:ext cx="11049000" cy="4267200"/>
          </a:xfrm>
        </p:spPr>
        <p:txBody>
          <a:bodyPr/>
          <a:lstStyle/>
          <a:p>
            <a:r>
              <a:rPr lang="en-US" sz="2400" dirty="0"/>
              <a:t>If the work is </a:t>
            </a:r>
            <a:r>
              <a:rPr lang="en-US" sz="2400" b="1" i="1" dirty="0"/>
              <a:t>needed for the project</a:t>
            </a:r>
            <a:r>
              <a:rPr lang="en-US" sz="2400" dirty="0"/>
              <a:t>, or </a:t>
            </a:r>
            <a:r>
              <a:rPr lang="en-US" sz="2400" b="1" i="1" dirty="0"/>
              <a:t>because of the project</a:t>
            </a:r>
            <a:r>
              <a:rPr lang="en-US" sz="2400" dirty="0"/>
              <a:t>, the fact that the work  also benefits the property owner is </a:t>
            </a:r>
            <a:r>
              <a:rPr lang="en-US" sz="2400" b="1" i="1" dirty="0"/>
              <a:t>irrelevant</a:t>
            </a:r>
            <a:r>
              <a:rPr lang="en-US" sz="2400" dirty="0"/>
              <a:t> for purposes of the applicability of the Uniform Act.  </a:t>
            </a:r>
          </a:p>
          <a:p>
            <a:endParaRPr lang="en-US" sz="2400" dirty="0"/>
          </a:p>
          <a:p>
            <a:r>
              <a:rPr lang="en-US" sz="2400" dirty="0"/>
              <a:t>“The provisions of this subpart do not apply to temporary easements… </a:t>
            </a:r>
            <a:r>
              <a:rPr lang="en-US" sz="2400" b="1" i="1" dirty="0"/>
              <a:t>solely</a:t>
            </a:r>
            <a:r>
              <a:rPr lang="en-US" sz="2400" i="1" dirty="0"/>
              <a:t> </a:t>
            </a:r>
            <a:r>
              <a:rPr lang="en-US" sz="2400" dirty="0"/>
              <a:t>to perform work intended </a:t>
            </a:r>
            <a:r>
              <a:rPr lang="en-US" sz="2400" b="1" i="1" dirty="0"/>
              <a:t>exclusively </a:t>
            </a:r>
            <a:r>
              <a:rPr lang="en-US" sz="2400" dirty="0"/>
              <a:t>for the benefit of the property owner, which work may not be done if agreement cannot be reached.” ( italics and bolding added) ” </a:t>
            </a:r>
            <a:r>
              <a:rPr lang="en-US" sz="2000" i="1" dirty="0"/>
              <a:t>Uniform Relocation Assistance and Real Property Acquisition for Federal and Federally Assisted Programs , - Applicability of acquisition requirements, 49 CFR Subpart B, Section 24.101 ( c ) (2) </a:t>
            </a:r>
          </a:p>
          <a:p>
            <a:endParaRPr lang="en-US" sz="2400" dirty="0"/>
          </a:p>
        </p:txBody>
      </p:sp>
    </p:spTree>
    <p:extLst>
      <p:ext uri="{BB962C8B-B14F-4D97-AF65-F5344CB8AC3E}">
        <p14:creationId xmlns:p14="http://schemas.microsoft.com/office/powerpoint/2010/main" val="638560346"/>
      </p:ext>
    </p:extLst>
  </p:cSld>
  <p:clrMapOvr>
    <a:masterClrMapping/>
  </p:clrMapOvr>
  <p:transition spd="slow">
    <p:wip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262EE0F-6F01-4E14-8367-E59E695ADE47}"/>
              </a:ext>
            </a:extLst>
          </p:cNvPr>
          <p:cNvSpPr>
            <a:spLocks noGrp="1"/>
          </p:cNvSpPr>
          <p:nvPr>
            <p:ph type="body" sz="quarter" idx="11"/>
          </p:nvPr>
        </p:nvSpPr>
        <p:spPr>
          <a:xfrm>
            <a:off x="762000" y="1371600"/>
            <a:ext cx="11049000" cy="609600"/>
          </a:xfrm>
        </p:spPr>
        <p:txBody>
          <a:bodyPr/>
          <a:lstStyle/>
          <a:p>
            <a:r>
              <a:rPr lang="en-US" sz="2400" i="1" dirty="0">
                <a:solidFill>
                  <a:srgbClr val="0054A8"/>
                </a:solidFill>
              </a:rPr>
              <a:t>MORE  TYPICAL RIGHT OF WAY ISSUES</a:t>
            </a:r>
          </a:p>
          <a:p>
            <a:endParaRPr lang="en-US" dirty="0"/>
          </a:p>
        </p:txBody>
      </p:sp>
      <p:sp>
        <p:nvSpPr>
          <p:cNvPr id="3" name="Content Placeholder 2">
            <a:extLst>
              <a:ext uri="{FF2B5EF4-FFF2-40B4-BE49-F238E27FC236}">
                <a16:creationId xmlns:a16="http://schemas.microsoft.com/office/drawing/2014/main" id="{811DA28A-EAD4-4123-A5B1-16B605DD9D50}"/>
              </a:ext>
            </a:extLst>
          </p:cNvPr>
          <p:cNvSpPr>
            <a:spLocks noGrp="1"/>
          </p:cNvSpPr>
          <p:nvPr>
            <p:ph sz="quarter" idx="12"/>
          </p:nvPr>
        </p:nvSpPr>
        <p:spPr/>
        <p:txBody>
          <a:bodyPr/>
          <a:lstStyle/>
          <a:p>
            <a:r>
              <a:rPr lang="en-US" sz="2400" dirty="0"/>
              <a:t>Use of easements </a:t>
            </a:r>
          </a:p>
          <a:p>
            <a:r>
              <a:rPr lang="en-US" sz="2400" dirty="0"/>
              <a:t>Encroachments</a:t>
            </a:r>
          </a:p>
          <a:p>
            <a:r>
              <a:rPr lang="en-US" sz="2400" dirty="0"/>
              <a:t>Work on land owned by other governmental agencies </a:t>
            </a:r>
          </a:p>
          <a:p>
            <a:r>
              <a:rPr lang="en-US" sz="2400" dirty="0"/>
              <a:t>Work on land in “co ownership” with other governmental agencies </a:t>
            </a:r>
          </a:p>
          <a:p>
            <a:endParaRPr lang="en-US" dirty="0"/>
          </a:p>
        </p:txBody>
      </p:sp>
    </p:spTree>
    <p:extLst>
      <p:ext uri="{BB962C8B-B14F-4D97-AF65-F5344CB8AC3E}">
        <p14:creationId xmlns:p14="http://schemas.microsoft.com/office/powerpoint/2010/main" val="171571884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3CFD91F-EE0E-4248-89D3-C6D2B1062854}"/>
              </a:ext>
            </a:extLst>
          </p:cNvPr>
          <p:cNvSpPr>
            <a:spLocks noGrp="1"/>
          </p:cNvSpPr>
          <p:nvPr>
            <p:ph type="body" sz="quarter" idx="11"/>
          </p:nvPr>
        </p:nvSpPr>
        <p:spPr/>
        <p:txBody>
          <a:bodyPr/>
          <a:lstStyle/>
          <a:p>
            <a:r>
              <a:rPr lang="en-US" sz="2400" i="1" dirty="0">
                <a:solidFill>
                  <a:srgbClr val="0054A8"/>
                </a:solidFill>
              </a:rPr>
              <a:t>MORE TYPICAL RIGHT OF WAY ISSUES: USE OF EASEMENTS </a:t>
            </a:r>
          </a:p>
        </p:txBody>
      </p:sp>
      <p:sp>
        <p:nvSpPr>
          <p:cNvPr id="3" name="Content Placeholder 2">
            <a:extLst>
              <a:ext uri="{FF2B5EF4-FFF2-40B4-BE49-F238E27FC236}">
                <a16:creationId xmlns:a16="http://schemas.microsoft.com/office/drawing/2014/main" id="{5B0854B9-1CF8-4757-AD10-F0C3BDD530C7}"/>
              </a:ext>
            </a:extLst>
          </p:cNvPr>
          <p:cNvSpPr>
            <a:spLocks noGrp="1"/>
          </p:cNvSpPr>
          <p:nvPr>
            <p:ph sz="quarter" idx="12"/>
          </p:nvPr>
        </p:nvSpPr>
        <p:spPr/>
        <p:txBody>
          <a:bodyPr/>
          <a:lstStyle/>
          <a:p>
            <a:r>
              <a:rPr lang="en-US" sz="2400" dirty="0"/>
              <a:t>The use of the property encumbered by the easement must be consistent with the use granted in the easement</a:t>
            </a:r>
          </a:p>
          <a:p>
            <a:r>
              <a:rPr lang="en-US" sz="2400" dirty="0"/>
              <a:t>The agency must be the entity “holding” the easement/ entitled to use the easement</a:t>
            </a:r>
          </a:p>
          <a:p>
            <a:r>
              <a:rPr lang="en-US" sz="2400" dirty="0"/>
              <a:t>An agency attorney must review the document to ensure that the use granted in the easement is consistent with its intent</a:t>
            </a:r>
          </a:p>
          <a:p>
            <a:r>
              <a:rPr lang="en-US" sz="2400" dirty="0"/>
              <a:t>OR/Plat book and page numbers of any easements used for the project must be noted on the plans</a:t>
            </a:r>
          </a:p>
          <a:p>
            <a:endParaRPr lang="en-US" sz="2400" dirty="0"/>
          </a:p>
        </p:txBody>
      </p:sp>
    </p:spTree>
    <p:extLst>
      <p:ext uri="{BB962C8B-B14F-4D97-AF65-F5344CB8AC3E}">
        <p14:creationId xmlns:p14="http://schemas.microsoft.com/office/powerpoint/2010/main" val="13244690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7D30C0C-0E79-4B59-973F-5F424CAA2AA2}"/>
              </a:ext>
            </a:extLst>
          </p:cNvPr>
          <p:cNvSpPr>
            <a:spLocks noGrp="1"/>
          </p:cNvSpPr>
          <p:nvPr>
            <p:ph type="body" sz="quarter" idx="11"/>
          </p:nvPr>
        </p:nvSpPr>
        <p:spPr>
          <a:xfrm>
            <a:off x="609600" y="1447800"/>
            <a:ext cx="11049000" cy="990600"/>
          </a:xfrm>
        </p:spPr>
        <p:txBody>
          <a:bodyPr/>
          <a:lstStyle/>
          <a:p>
            <a:r>
              <a:rPr lang="en-US" sz="2400" i="1" dirty="0">
                <a:solidFill>
                  <a:srgbClr val="0054A8"/>
                </a:solidFill>
              </a:rPr>
              <a:t>MORE TYPICAL RIGHT OF WAY ISSUES: ENCROACHMENTS and IMPROVEMENTS ON PRIVATE PROPERTY</a:t>
            </a:r>
          </a:p>
        </p:txBody>
      </p:sp>
      <p:sp>
        <p:nvSpPr>
          <p:cNvPr id="3" name="Content Placeholder 2">
            <a:extLst>
              <a:ext uri="{FF2B5EF4-FFF2-40B4-BE49-F238E27FC236}">
                <a16:creationId xmlns:a16="http://schemas.microsoft.com/office/drawing/2014/main" id="{C3EBC721-7410-468A-8DB0-A5E6FD410A07}"/>
              </a:ext>
            </a:extLst>
          </p:cNvPr>
          <p:cNvSpPr>
            <a:spLocks noGrp="1"/>
          </p:cNvSpPr>
          <p:nvPr>
            <p:ph sz="quarter" idx="12"/>
          </p:nvPr>
        </p:nvSpPr>
        <p:spPr>
          <a:xfrm>
            <a:off x="457200" y="2438400"/>
            <a:ext cx="11049000" cy="4267200"/>
          </a:xfrm>
        </p:spPr>
        <p:txBody>
          <a:bodyPr/>
          <a:lstStyle/>
          <a:p>
            <a:endParaRPr lang="en-US" sz="2400" dirty="0"/>
          </a:p>
          <a:p>
            <a:r>
              <a:rPr lang="en-US" sz="2400" dirty="0"/>
              <a:t>Private encroachments in the right of way that interfere with construction must be removed.  </a:t>
            </a:r>
          </a:p>
          <a:p>
            <a:endParaRPr lang="en-US" sz="2400" dirty="0"/>
          </a:p>
          <a:p>
            <a:r>
              <a:rPr lang="en-US" sz="2400" dirty="0"/>
              <a:t>Appropriate rights must exist if there will be access to public improvements on private property </a:t>
            </a:r>
          </a:p>
          <a:p>
            <a:endParaRPr lang="en-US" sz="2400" dirty="0"/>
          </a:p>
          <a:p>
            <a:endParaRPr lang="en-US" sz="2000" dirty="0"/>
          </a:p>
        </p:txBody>
      </p:sp>
    </p:spTree>
    <p:extLst>
      <p:ext uri="{BB962C8B-B14F-4D97-AF65-F5344CB8AC3E}">
        <p14:creationId xmlns:p14="http://schemas.microsoft.com/office/powerpoint/2010/main" val="5968773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EF65383-6472-4226-B385-C1071A9FE6FA}"/>
              </a:ext>
            </a:extLst>
          </p:cNvPr>
          <p:cNvSpPr>
            <a:spLocks noGrp="1"/>
          </p:cNvSpPr>
          <p:nvPr>
            <p:ph type="body" sz="quarter" idx="11"/>
          </p:nvPr>
        </p:nvSpPr>
        <p:spPr>
          <a:xfrm>
            <a:off x="609600" y="1447800"/>
            <a:ext cx="11049000" cy="838200"/>
          </a:xfrm>
        </p:spPr>
        <p:txBody>
          <a:bodyPr/>
          <a:lstStyle/>
          <a:p>
            <a:r>
              <a:rPr lang="en-US" sz="2400" i="1" dirty="0">
                <a:solidFill>
                  <a:srgbClr val="0054A8"/>
                </a:solidFill>
              </a:rPr>
              <a:t>MORE  TYPICAL RIGHT OF WAY ISSUES: </a:t>
            </a:r>
          </a:p>
          <a:p>
            <a:r>
              <a:rPr lang="en-US" sz="2400" i="1" dirty="0">
                <a:solidFill>
                  <a:srgbClr val="0054A8"/>
                </a:solidFill>
              </a:rPr>
              <a:t>USE OF PROPERTY AND OTHER GOVERNMENTAL AGENCIES </a:t>
            </a:r>
          </a:p>
        </p:txBody>
      </p:sp>
      <p:sp>
        <p:nvSpPr>
          <p:cNvPr id="3" name="Content Placeholder 2">
            <a:extLst>
              <a:ext uri="{FF2B5EF4-FFF2-40B4-BE49-F238E27FC236}">
                <a16:creationId xmlns:a16="http://schemas.microsoft.com/office/drawing/2014/main" id="{873569A1-4F6E-4BA7-B458-D834CC167893}"/>
              </a:ext>
            </a:extLst>
          </p:cNvPr>
          <p:cNvSpPr>
            <a:spLocks noGrp="1"/>
          </p:cNvSpPr>
          <p:nvPr>
            <p:ph sz="quarter" idx="12"/>
          </p:nvPr>
        </p:nvSpPr>
        <p:spPr>
          <a:xfrm>
            <a:off x="609600" y="2438400"/>
            <a:ext cx="11049000" cy="3962400"/>
          </a:xfrm>
        </p:spPr>
        <p:txBody>
          <a:bodyPr/>
          <a:lstStyle/>
          <a:p>
            <a:endParaRPr lang="en-US" sz="2000" dirty="0"/>
          </a:p>
          <a:p>
            <a:r>
              <a:rPr lang="en-US" sz="2400" dirty="0"/>
              <a:t>A permit must be acquired if the agency will use land which is </a:t>
            </a:r>
            <a:r>
              <a:rPr lang="en-US" sz="2400" b="1" i="1" dirty="0"/>
              <a:t>in the ownership </a:t>
            </a:r>
            <a:r>
              <a:rPr lang="en-US" sz="2400" dirty="0"/>
              <a:t>of other governmental agencies</a:t>
            </a:r>
          </a:p>
          <a:p>
            <a:r>
              <a:rPr lang="en-US" sz="2400" dirty="0"/>
              <a:t> A permit must be acquired if the agency will use land </a:t>
            </a:r>
            <a:r>
              <a:rPr lang="en-US" sz="2400" b="1" i="1" dirty="0"/>
              <a:t> in which other agencies have rights</a:t>
            </a:r>
          </a:p>
          <a:p>
            <a:r>
              <a:rPr lang="en-US" sz="2400" dirty="0"/>
              <a:t>If the permit is revoked, and federal funds have been used, the funds may need to be repaid. </a:t>
            </a:r>
          </a:p>
        </p:txBody>
      </p:sp>
    </p:spTree>
    <p:extLst>
      <p:ext uri="{BB962C8B-B14F-4D97-AF65-F5344CB8AC3E}">
        <p14:creationId xmlns:p14="http://schemas.microsoft.com/office/powerpoint/2010/main" val="1903833328"/>
      </p:ext>
    </p:extLst>
  </p:cSld>
  <p:clrMapOvr>
    <a:masterClrMapping/>
  </p:clrMapOvr>
  <p:transition spd="slow">
    <p:wip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45A58F1-909E-4354-B7ED-B60847ADDF2D}"/>
              </a:ext>
            </a:extLst>
          </p:cNvPr>
          <p:cNvSpPr>
            <a:spLocks noGrp="1"/>
          </p:cNvSpPr>
          <p:nvPr>
            <p:ph type="body" sz="quarter" idx="11"/>
          </p:nvPr>
        </p:nvSpPr>
        <p:spPr/>
        <p:txBody>
          <a:bodyPr/>
          <a:lstStyle/>
          <a:p>
            <a:r>
              <a:rPr lang="en-US" sz="2400" i="1" dirty="0">
                <a:solidFill>
                  <a:srgbClr val="0054A8"/>
                </a:solidFill>
              </a:rPr>
              <a:t>RIGHT OF WAY CERTIFICATION</a:t>
            </a:r>
          </a:p>
        </p:txBody>
      </p:sp>
      <p:sp>
        <p:nvSpPr>
          <p:cNvPr id="3" name="Content Placeholder 2">
            <a:extLst>
              <a:ext uri="{FF2B5EF4-FFF2-40B4-BE49-F238E27FC236}">
                <a16:creationId xmlns:a16="http://schemas.microsoft.com/office/drawing/2014/main" id="{3C96D9DC-BCF6-4B63-ABDF-9A81DDE99F82}"/>
              </a:ext>
            </a:extLst>
          </p:cNvPr>
          <p:cNvSpPr>
            <a:spLocks noGrp="1"/>
          </p:cNvSpPr>
          <p:nvPr>
            <p:ph sz="quarter" idx="12"/>
          </p:nvPr>
        </p:nvSpPr>
        <p:spPr/>
        <p:txBody>
          <a:bodyPr/>
          <a:lstStyle/>
          <a:p>
            <a:r>
              <a:rPr lang="en-US" sz="2400" dirty="0"/>
              <a:t>Prior to project construction… </a:t>
            </a:r>
          </a:p>
          <a:p>
            <a:r>
              <a:rPr lang="en-US" sz="2400" dirty="0"/>
              <a:t>The Agency must provide a LAP Certification that indicates compliance with the Uniform Act ( FDOT LAP certification form #575-095-05)</a:t>
            </a:r>
          </a:p>
          <a:p>
            <a:r>
              <a:rPr lang="en-US" sz="2400" dirty="0"/>
              <a:t>The Agency must also provide an additional form entitled  “No Additional Right of Way” </a:t>
            </a:r>
          </a:p>
          <a:p>
            <a:r>
              <a:rPr lang="en-US" sz="2400" dirty="0"/>
              <a:t>The FDOT District Right of Way Manager will need to verify the information contained in both forms and sign the LAP Certification in order for the project to be authorized for construction / advertised for construction bids</a:t>
            </a:r>
          </a:p>
        </p:txBody>
      </p:sp>
    </p:spTree>
    <p:extLst>
      <p:ext uri="{BB962C8B-B14F-4D97-AF65-F5344CB8AC3E}">
        <p14:creationId xmlns:p14="http://schemas.microsoft.com/office/powerpoint/2010/main" val="222722332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630CF97-75A2-482B-A841-ED4469FDE60E}"/>
              </a:ext>
            </a:extLst>
          </p:cNvPr>
          <p:cNvSpPr>
            <a:spLocks noGrp="1"/>
          </p:cNvSpPr>
          <p:nvPr>
            <p:ph type="body" sz="quarter" idx="11"/>
          </p:nvPr>
        </p:nvSpPr>
        <p:spPr/>
        <p:txBody>
          <a:bodyPr/>
          <a:lstStyle/>
          <a:p>
            <a:r>
              <a:rPr lang="en-US" dirty="0"/>
              <a:t>LAP Certification Form</a:t>
            </a:r>
          </a:p>
        </p:txBody>
      </p:sp>
      <p:pic>
        <p:nvPicPr>
          <p:cNvPr id="5" name="Picture 4">
            <a:extLst>
              <a:ext uri="{FF2B5EF4-FFF2-40B4-BE49-F238E27FC236}">
                <a16:creationId xmlns:a16="http://schemas.microsoft.com/office/drawing/2014/main" id="{78252CAA-2837-46CD-B7B8-8B56C5046AAD}"/>
              </a:ext>
            </a:extLst>
          </p:cNvPr>
          <p:cNvPicPr>
            <a:picLocks noChangeAspect="1"/>
          </p:cNvPicPr>
          <p:nvPr/>
        </p:nvPicPr>
        <p:blipFill>
          <a:blip r:embed="rId2"/>
          <a:stretch>
            <a:fillRect/>
          </a:stretch>
        </p:blipFill>
        <p:spPr>
          <a:xfrm>
            <a:off x="5791200" y="1219200"/>
            <a:ext cx="5368954" cy="5334000"/>
          </a:xfrm>
          <a:prstGeom prst="rect">
            <a:avLst/>
          </a:prstGeom>
        </p:spPr>
      </p:pic>
    </p:spTree>
    <p:extLst>
      <p:ext uri="{BB962C8B-B14F-4D97-AF65-F5344CB8AC3E}">
        <p14:creationId xmlns:p14="http://schemas.microsoft.com/office/powerpoint/2010/main" val="292499710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737255F-958D-49A1-AD05-C12A9DAA57C1}"/>
              </a:ext>
            </a:extLst>
          </p:cNvPr>
          <p:cNvSpPr>
            <a:spLocks noGrp="1"/>
          </p:cNvSpPr>
          <p:nvPr>
            <p:ph type="body" sz="quarter" idx="11"/>
          </p:nvPr>
        </p:nvSpPr>
        <p:spPr/>
        <p:txBody>
          <a:bodyPr/>
          <a:lstStyle/>
          <a:p>
            <a:r>
              <a:rPr lang="en-US" dirty="0"/>
              <a:t>LAP No Additional ROW Form</a:t>
            </a:r>
          </a:p>
        </p:txBody>
      </p:sp>
      <p:pic>
        <p:nvPicPr>
          <p:cNvPr id="5" name="Picture 4">
            <a:extLst>
              <a:ext uri="{FF2B5EF4-FFF2-40B4-BE49-F238E27FC236}">
                <a16:creationId xmlns:a16="http://schemas.microsoft.com/office/drawing/2014/main" id="{4AFF36EA-FAF6-4E9B-A777-2910AEB60752}"/>
              </a:ext>
            </a:extLst>
          </p:cNvPr>
          <p:cNvPicPr>
            <a:picLocks noChangeAspect="1"/>
          </p:cNvPicPr>
          <p:nvPr/>
        </p:nvPicPr>
        <p:blipFill>
          <a:blip r:embed="rId2"/>
          <a:stretch>
            <a:fillRect/>
          </a:stretch>
        </p:blipFill>
        <p:spPr>
          <a:xfrm>
            <a:off x="6400800" y="1219200"/>
            <a:ext cx="5350514" cy="5334000"/>
          </a:xfrm>
          <a:prstGeom prst="rect">
            <a:avLst/>
          </a:prstGeom>
        </p:spPr>
      </p:pic>
    </p:spTree>
    <p:extLst>
      <p:ext uri="{BB962C8B-B14F-4D97-AF65-F5344CB8AC3E}">
        <p14:creationId xmlns:p14="http://schemas.microsoft.com/office/powerpoint/2010/main" val="3326770744"/>
      </p:ext>
    </p:extLst>
  </p:cSld>
  <p:clrMapOvr>
    <a:masterClrMapping/>
  </p:clrMapOvr>
  <p:transition spd="slow">
    <p:wip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E24E619-3B20-4AE4-8AE4-B6604C4A030B}"/>
              </a:ext>
            </a:extLst>
          </p:cNvPr>
          <p:cNvSpPr>
            <a:spLocks noGrp="1"/>
          </p:cNvSpPr>
          <p:nvPr>
            <p:ph type="body" sz="quarter" idx="11"/>
          </p:nvPr>
        </p:nvSpPr>
        <p:spPr/>
        <p:txBody>
          <a:bodyPr/>
          <a:lstStyle/>
          <a:p>
            <a:r>
              <a:rPr lang="en-US" sz="2400" i="1" dirty="0">
                <a:solidFill>
                  <a:srgbClr val="0054A8"/>
                </a:solidFill>
              </a:rPr>
              <a:t>CERTIFICATION FORMS </a:t>
            </a:r>
          </a:p>
        </p:txBody>
      </p:sp>
      <p:sp>
        <p:nvSpPr>
          <p:cNvPr id="3" name="Content Placeholder 2">
            <a:extLst>
              <a:ext uri="{FF2B5EF4-FFF2-40B4-BE49-F238E27FC236}">
                <a16:creationId xmlns:a16="http://schemas.microsoft.com/office/drawing/2014/main" id="{C171A31D-C1FD-44CA-AF34-1F2A7D69D284}"/>
              </a:ext>
            </a:extLst>
          </p:cNvPr>
          <p:cNvSpPr>
            <a:spLocks noGrp="1"/>
          </p:cNvSpPr>
          <p:nvPr>
            <p:ph sz="quarter" idx="12"/>
          </p:nvPr>
        </p:nvSpPr>
        <p:spPr/>
        <p:txBody>
          <a:bodyPr/>
          <a:lstStyle/>
          <a:p>
            <a:endParaRPr lang="en-US" sz="2400" dirty="0"/>
          </a:p>
          <a:p>
            <a:r>
              <a:rPr lang="en-US" sz="2400" dirty="0"/>
              <a:t>Must be filled out in accordance with the guidelines provided by FDOT</a:t>
            </a:r>
          </a:p>
          <a:p>
            <a:r>
              <a:rPr lang="en-US" sz="2400" dirty="0"/>
              <a:t>Information must be  correct as reported in PSEE or any other program being used</a:t>
            </a:r>
          </a:p>
          <a:p>
            <a:r>
              <a:rPr lang="en-US" sz="2400" dirty="0"/>
              <a:t>Must be signed by a person at the agency with apparent authority</a:t>
            </a:r>
          </a:p>
          <a:p>
            <a:endParaRPr lang="en-US" sz="2400" dirty="0"/>
          </a:p>
          <a:p>
            <a:pPr marL="0" indent="0">
              <a:buNone/>
            </a:pPr>
            <a:r>
              <a:rPr lang="en-US" sz="2400" dirty="0"/>
              <a:t>Example:  The description of the project in the header of the form must be restated  to match exactly the description of the project in the system.  It must be followed by the restatement of the “work mix”  exactly as it is written in the system.  (You do not need to add the FM number identified in the work mix.) </a:t>
            </a:r>
          </a:p>
          <a:p>
            <a:endParaRPr lang="en-US" sz="2000" dirty="0"/>
          </a:p>
          <a:p>
            <a:endParaRPr lang="en-US" sz="2000" dirty="0"/>
          </a:p>
          <a:p>
            <a:endParaRPr lang="en-US" sz="2000" dirty="0"/>
          </a:p>
          <a:p>
            <a:endParaRPr lang="en-US" sz="2000" dirty="0"/>
          </a:p>
        </p:txBody>
      </p:sp>
    </p:spTree>
    <p:extLst>
      <p:ext uri="{BB962C8B-B14F-4D97-AF65-F5344CB8AC3E}">
        <p14:creationId xmlns:p14="http://schemas.microsoft.com/office/powerpoint/2010/main" val="2090558348"/>
      </p:ext>
    </p:extLst>
  </p:cSld>
  <p:clrMapOvr>
    <a:masterClrMapping/>
  </p:clrMapOvr>
  <p:transition spd="slow">
    <p:wip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B27C1FE5-EA7E-41DC-9F95-F693382F3C0A}"/>
              </a:ext>
            </a:extLst>
          </p:cNvPr>
          <p:cNvSpPr>
            <a:spLocks noGrp="1"/>
          </p:cNvSpPr>
          <p:nvPr>
            <p:ph type="body" sz="quarter" idx="10"/>
          </p:nvPr>
        </p:nvSpPr>
        <p:spPr/>
        <p:txBody>
          <a:bodyPr/>
          <a:lstStyle/>
          <a:p>
            <a:r>
              <a:rPr lang="en-US" sz="2400" dirty="0"/>
              <a:t>Federal Right of Way requirements: funding and oversight</a:t>
            </a:r>
          </a:p>
          <a:p>
            <a:r>
              <a:rPr lang="en-US" sz="2400" dirty="0"/>
              <a:t>Federal Right of Way requirements and the Uniform Act</a:t>
            </a:r>
          </a:p>
          <a:p>
            <a:r>
              <a:rPr lang="en-US" sz="2400" dirty="0"/>
              <a:t>Typical right of way issues and the Uniform Act </a:t>
            </a:r>
          </a:p>
          <a:p>
            <a:r>
              <a:rPr lang="en-US" sz="2400" dirty="0"/>
              <a:t>More typical right of way issues and the Uniform Act </a:t>
            </a:r>
          </a:p>
          <a:p>
            <a:r>
              <a:rPr lang="en-US" sz="2400" dirty="0"/>
              <a:t>Right of Way Certification</a:t>
            </a:r>
          </a:p>
          <a:p>
            <a:r>
              <a:rPr lang="en-US" sz="2400" dirty="0"/>
              <a:t>Certification forms</a:t>
            </a:r>
          </a:p>
          <a:p>
            <a:r>
              <a:rPr lang="en-US" sz="2400" dirty="0"/>
              <a:t>Construction plans</a:t>
            </a:r>
          </a:p>
          <a:p>
            <a:r>
              <a:rPr lang="en-US" sz="2400" dirty="0"/>
              <a:t>Communication</a:t>
            </a:r>
          </a:p>
          <a:p>
            <a:r>
              <a:rPr lang="en-US" sz="2400" dirty="0"/>
              <a:t>Important Websites </a:t>
            </a:r>
          </a:p>
          <a:p>
            <a:endParaRPr lang="en-US" sz="2000" dirty="0"/>
          </a:p>
        </p:txBody>
      </p:sp>
      <p:sp>
        <p:nvSpPr>
          <p:cNvPr id="6" name="Text Placeholder 5">
            <a:extLst>
              <a:ext uri="{FF2B5EF4-FFF2-40B4-BE49-F238E27FC236}">
                <a16:creationId xmlns:a16="http://schemas.microsoft.com/office/drawing/2014/main" id="{10A95655-1AFA-494D-A08B-4373BDC48ABB}"/>
              </a:ext>
            </a:extLst>
          </p:cNvPr>
          <p:cNvSpPr>
            <a:spLocks noGrp="1"/>
          </p:cNvSpPr>
          <p:nvPr>
            <p:ph type="body" sz="quarter" idx="11"/>
          </p:nvPr>
        </p:nvSpPr>
        <p:spPr/>
        <p:txBody>
          <a:bodyPr/>
          <a:lstStyle/>
          <a:p>
            <a:r>
              <a:rPr lang="en-US" sz="2400" i="1" dirty="0">
                <a:solidFill>
                  <a:srgbClr val="0054A8"/>
                </a:solidFill>
              </a:rPr>
              <a:t>TOPICS FOR DISCUSSION: </a:t>
            </a:r>
          </a:p>
          <a:p>
            <a:pPr algn="ctr"/>
            <a:endParaRPr lang="en-US" i="1" dirty="0"/>
          </a:p>
        </p:txBody>
      </p:sp>
    </p:spTree>
    <p:extLst>
      <p:ext uri="{BB962C8B-B14F-4D97-AF65-F5344CB8AC3E}">
        <p14:creationId xmlns:p14="http://schemas.microsoft.com/office/powerpoint/2010/main" val="29069103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FEDF69A-CEB3-4AB8-9951-5EB52507D949}"/>
              </a:ext>
            </a:extLst>
          </p:cNvPr>
          <p:cNvSpPr>
            <a:spLocks noGrp="1"/>
          </p:cNvSpPr>
          <p:nvPr>
            <p:ph type="body" sz="quarter" idx="11"/>
          </p:nvPr>
        </p:nvSpPr>
        <p:spPr/>
        <p:txBody>
          <a:bodyPr/>
          <a:lstStyle/>
          <a:p>
            <a:r>
              <a:rPr lang="en-US" sz="2400" i="1" dirty="0">
                <a:solidFill>
                  <a:srgbClr val="0054A8"/>
                </a:solidFill>
              </a:rPr>
              <a:t>CONSTRUCTION PLANS I</a:t>
            </a:r>
          </a:p>
        </p:txBody>
      </p:sp>
      <p:sp>
        <p:nvSpPr>
          <p:cNvPr id="3" name="Content Placeholder 2">
            <a:extLst>
              <a:ext uri="{FF2B5EF4-FFF2-40B4-BE49-F238E27FC236}">
                <a16:creationId xmlns:a16="http://schemas.microsoft.com/office/drawing/2014/main" id="{7B2FB728-5841-478A-85CC-132522A83AFC}"/>
              </a:ext>
            </a:extLst>
          </p:cNvPr>
          <p:cNvSpPr>
            <a:spLocks noGrp="1"/>
          </p:cNvSpPr>
          <p:nvPr>
            <p:ph sz="quarter" idx="12"/>
          </p:nvPr>
        </p:nvSpPr>
        <p:spPr/>
        <p:txBody>
          <a:bodyPr/>
          <a:lstStyle/>
          <a:p>
            <a:r>
              <a:rPr lang="en-US" sz="2400" dirty="0"/>
              <a:t>Plans are reviewed to ensure that all work is contained within the existing agency right of way.</a:t>
            </a:r>
          </a:p>
          <a:p>
            <a:r>
              <a:rPr lang="en-US" sz="2400" dirty="0"/>
              <a:t>A general note must be included stating:  </a:t>
            </a:r>
            <a:r>
              <a:rPr lang="en-US" sz="2400" b="1" i="1" dirty="0"/>
              <a:t>All work shall be completed from and within existing right of way.  </a:t>
            </a:r>
          </a:p>
          <a:p>
            <a:r>
              <a:rPr lang="en-US" sz="2400" dirty="0"/>
              <a:t>Right of Way lines must be clearly identified on all plan sheet types including landscaping, signage, drainage, etc. Please avoid use of legends, if possible,  where there are similar type markings for the identification of the right of way and for other construction improvements or activities.  </a:t>
            </a:r>
          </a:p>
          <a:p>
            <a:r>
              <a:rPr lang="en-US" sz="2400" dirty="0"/>
              <a:t>As stated earlier, OR/Plat book and page numbers of any easements used for the project must be noted on the plans</a:t>
            </a:r>
          </a:p>
        </p:txBody>
      </p:sp>
    </p:spTree>
    <p:extLst>
      <p:ext uri="{BB962C8B-B14F-4D97-AF65-F5344CB8AC3E}">
        <p14:creationId xmlns:p14="http://schemas.microsoft.com/office/powerpoint/2010/main" val="36596080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0FA8BEC-1C43-4A03-9DB7-D2DAB44BCE86}"/>
              </a:ext>
            </a:extLst>
          </p:cNvPr>
          <p:cNvSpPr>
            <a:spLocks noGrp="1"/>
          </p:cNvSpPr>
          <p:nvPr>
            <p:ph type="body" sz="quarter" idx="11"/>
          </p:nvPr>
        </p:nvSpPr>
        <p:spPr/>
        <p:txBody>
          <a:bodyPr/>
          <a:lstStyle/>
          <a:p>
            <a:r>
              <a:rPr lang="en-US" sz="2400" i="1" dirty="0">
                <a:solidFill>
                  <a:srgbClr val="0054A8"/>
                </a:solidFill>
              </a:rPr>
              <a:t>CONSTRUCTION PLANS II </a:t>
            </a:r>
          </a:p>
        </p:txBody>
      </p:sp>
      <p:sp>
        <p:nvSpPr>
          <p:cNvPr id="3" name="Content Placeholder 2">
            <a:extLst>
              <a:ext uri="{FF2B5EF4-FFF2-40B4-BE49-F238E27FC236}">
                <a16:creationId xmlns:a16="http://schemas.microsoft.com/office/drawing/2014/main" id="{661F2501-3C13-4FC6-B5D7-DC9CB9E8C075}"/>
              </a:ext>
            </a:extLst>
          </p:cNvPr>
          <p:cNvSpPr>
            <a:spLocks noGrp="1"/>
          </p:cNvSpPr>
          <p:nvPr>
            <p:ph sz="quarter" idx="12"/>
          </p:nvPr>
        </p:nvSpPr>
        <p:spPr/>
        <p:txBody>
          <a:bodyPr/>
          <a:lstStyle/>
          <a:p>
            <a:r>
              <a:rPr lang="en-US" sz="2400" dirty="0"/>
              <a:t>If licenses or rights of entry are identified on the plans, they must reflect that no work will be done if a license or right of entry is not obtained for the given area</a:t>
            </a:r>
          </a:p>
          <a:p>
            <a:r>
              <a:rPr lang="en-US" sz="2400" dirty="0"/>
              <a:t>Work identified as work to be “completed or removed by others” must still be completed in compliance with the Uniform Act.  The “others” are still the agency for the purpose of the Uniform Act.</a:t>
            </a:r>
          </a:p>
          <a:p>
            <a:r>
              <a:rPr lang="en-US" sz="2400" dirty="0"/>
              <a:t>It should be clear on the plans that items on private property connected with project work are to remain</a:t>
            </a:r>
          </a:p>
          <a:p>
            <a:endParaRPr lang="en-US" dirty="0"/>
          </a:p>
        </p:txBody>
      </p:sp>
    </p:spTree>
    <p:extLst>
      <p:ext uri="{BB962C8B-B14F-4D97-AF65-F5344CB8AC3E}">
        <p14:creationId xmlns:p14="http://schemas.microsoft.com/office/powerpoint/2010/main" val="38009644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1855424-87FC-45E9-9326-012EA36B4CDB}"/>
              </a:ext>
            </a:extLst>
          </p:cNvPr>
          <p:cNvSpPr>
            <a:spLocks noGrp="1"/>
          </p:cNvSpPr>
          <p:nvPr>
            <p:ph type="body" sz="quarter" idx="11"/>
          </p:nvPr>
        </p:nvSpPr>
        <p:spPr>
          <a:xfrm>
            <a:off x="609600" y="1447800"/>
            <a:ext cx="11049000" cy="762000"/>
          </a:xfrm>
        </p:spPr>
        <p:txBody>
          <a:bodyPr/>
          <a:lstStyle/>
          <a:p>
            <a:r>
              <a:rPr lang="en-US" sz="2400" i="1" dirty="0">
                <a:solidFill>
                  <a:srgbClr val="0054A8"/>
                </a:solidFill>
              </a:rPr>
              <a:t>COMMUNICATION:  TALK TO ME, PLEASE!!!! (THROUGH THE PROPER CHANNELS</a:t>
            </a:r>
            <a:r>
              <a:rPr lang="en-US" sz="2400" i="1" dirty="0"/>
              <a:t>)</a:t>
            </a:r>
          </a:p>
        </p:txBody>
      </p:sp>
      <p:sp>
        <p:nvSpPr>
          <p:cNvPr id="3" name="Content Placeholder 2">
            <a:extLst>
              <a:ext uri="{FF2B5EF4-FFF2-40B4-BE49-F238E27FC236}">
                <a16:creationId xmlns:a16="http://schemas.microsoft.com/office/drawing/2014/main" id="{CC7FB975-EE65-49B0-AC71-F69E0BD86610}"/>
              </a:ext>
            </a:extLst>
          </p:cNvPr>
          <p:cNvSpPr>
            <a:spLocks noGrp="1"/>
          </p:cNvSpPr>
          <p:nvPr>
            <p:ph sz="quarter" idx="12"/>
          </p:nvPr>
        </p:nvSpPr>
        <p:spPr/>
        <p:txBody>
          <a:bodyPr/>
          <a:lstStyle/>
          <a:p>
            <a:r>
              <a:rPr lang="en-US" sz="2400" dirty="0"/>
              <a:t>There are times when it is best to have a quick meeting to discuss an issue.  Contact the LAP coordinator when needed. A series of emails and ERC comments can often be substituted for a five-minute meeting.   </a:t>
            </a:r>
          </a:p>
          <a:p>
            <a:r>
              <a:rPr lang="en-US" sz="2400" dirty="0"/>
              <a:t>If a question or comment made is confusing to you or you don’t understand it, ask for clarification. </a:t>
            </a:r>
          </a:p>
          <a:p>
            <a:r>
              <a:rPr lang="en-US" sz="2400" dirty="0"/>
              <a:t>Things that seem obvious to you may not be obvious to others, so please respond to even seemingly unimportant or “stupid” comments or questions.  </a:t>
            </a:r>
          </a:p>
          <a:p>
            <a:r>
              <a:rPr lang="en-US" sz="2400" dirty="0"/>
              <a:t>If you don’t agree with a comment or request made, contact the LAP coordinator so it can be resolved.  The comment or request is not going to go away.  The longer it goes unresolved, the worse it will be for the project.  </a:t>
            </a:r>
          </a:p>
          <a:p>
            <a:pPr marL="0" indent="0">
              <a:buNone/>
            </a:pPr>
            <a:endParaRPr lang="en-US" sz="2000" dirty="0"/>
          </a:p>
        </p:txBody>
      </p:sp>
    </p:spTree>
    <p:extLst>
      <p:ext uri="{BB962C8B-B14F-4D97-AF65-F5344CB8AC3E}">
        <p14:creationId xmlns:p14="http://schemas.microsoft.com/office/powerpoint/2010/main" val="3890359008"/>
      </p:ext>
    </p:extLst>
  </p:cSld>
  <p:clrMapOvr>
    <a:masterClrMapping/>
  </p:clrMapOvr>
  <p:transition spd="slow">
    <p:randomBar dir="vert"/>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1E70391-523A-496E-A699-2A5021C7EA88}"/>
              </a:ext>
            </a:extLst>
          </p:cNvPr>
          <p:cNvSpPr>
            <a:spLocks noGrp="1"/>
          </p:cNvSpPr>
          <p:nvPr>
            <p:ph type="body" sz="quarter" idx="11"/>
          </p:nvPr>
        </p:nvSpPr>
        <p:spPr/>
        <p:txBody>
          <a:bodyPr/>
          <a:lstStyle/>
          <a:p>
            <a:r>
              <a:rPr lang="en-US" sz="2400" i="1" dirty="0">
                <a:solidFill>
                  <a:srgbClr val="0054A8"/>
                </a:solidFill>
              </a:rPr>
              <a:t>FDOT WEBSITES </a:t>
            </a:r>
          </a:p>
        </p:txBody>
      </p:sp>
      <p:sp>
        <p:nvSpPr>
          <p:cNvPr id="3" name="Content Placeholder 2">
            <a:extLst>
              <a:ext uri="{FF2B5EF4-FFF2-40B4-BE49-F238E27FC236}">
                <a16:creationId xmlns:a16="http://schemas.microsoft.com/office/drawing/2014/main" id="{4D13BCEE-81EA-480F-9EC4-88212E4B242B}"/>
              </a:ext>
            </a:extLst>
          </p:cNvPr>
          <p:cNvSpPr>
            <a:spLocks noGrp="1"/>
          </p:cNvSpPr>
          <p:nvPr>
            <p:ph sz="quarter" idx="12"/>
          </p:nvPr>
        </p:nvSpPr>
        <p:spPr/>
        <p:txBody>
          <a:bodyPr/>
          <a:lstStyle/>
          <a:p>
            <a:r>
              <a:rPr lang="en-US" sz="2400" dirty="0"/>
              <a:t>Right of Way office</a:t>
            </a:r>
          </a:p>
          <a:p>
            <a:r>
              <a:rPr lang="en-US" sz="2400" dirty="0">
                <a:hlinkClick r:id="rId2"/>
              </a:rPr>
              <a:t>www.dot.state.fl.us/right</a:t>
            </a:r>
            <a:r>
              <a:rPr lang="en-US" sz="2400" dirty="0"/>
              <a:t> of way </a:t>
            </a:r>
          </a:p>
          <a:p>
            <a:endParaRPr lang="en-US" sz="2400" dirty="0"/>
          </a:p>
          <a:p>
            <a:r>
              <a:rPr lang="en-US" sz="2400" dirty="0"/>
              <a:t>Right of Way Procedure Manual: </a:t>
            </a:r>
          </a:p>
          <a:p>
            <a:r>
              <a:rPr lang="en-US" sz="2400" dirty="0">
                <a:hlinkClick r:id="rId3"/>
              </a:rPr>
              <a:t>www.dot.state.fl.us/right of way/proceduresmanual.shtm</a:t>
            </a:r>
            <a:endParaRPr lang="en-US" sz="2400" dirty="0"/>
          </a:p>
          <a:p>
            <a:endParaRPr lang="en-US" sz="2000" dirty="0"/>
          </a:p>
          <a:p>
            <a:r>
              <a:rPr lang="en-US" sz="2400" dirty="0"/>
              <a:t>Common Pitfalls of Right of Way Certification – LAP Projects</a:t>
            </a:r>
          </a:p>
          <a:p>
            <a:pPr marL="0" marR="0">
              <a:spcBef>
                <a:spcPts val="0"/>
              </a:spcBef>
              <a:spcAft>
                <a:spcPts val="0"/>
              </a:spcAft>
            </a:pPr>
            <a:r>
              <a:rPr lang="en-US" sz="2400" u="sng" dirty="0">
                <a:solidFill>
                  <a:srgbClr val="0563C1"/>
                </a:solidFill>
                <a:effectLst/>
                <a:latin typeface="Calibri" panose="020F0502020204030204" pitchFamily="34" charset="0"/>
                <a:ea typeface="Calibri" panose="020F0502020204030204" pitchFamily="34" charset="0"/>
                <a:hlinkClick r:id="rId4"/>
              </a:rPr>
              <a:t>https://www.fdot.gov/designsupport/Districts/D4LAP/D4LAP.shtm</a:t>
            </a:r>
            <a:endParaRPr lang="en-US" sz="2400" dirty="0">
              <a:effectLst/>
              <a:latin typeface="Calibri" panose="020F0502020204030204" pitchFamily="34" charset="0"/>
              <a:ea typeface="Calibri" panose="020F0502020204030204" pitchFamily="34" charset="0"/>
            </a:endParaRPr>
          </a:p>
          <a:p>
            <a:pPr marL="0" indent="0">
              <a:buNone/>
            </a:pPr>
            <a:endParaRPr lang="en-US" sz="2400" dirty="0"/>
          </a:p>
        </p:txBody>
      </p:sp>
    </p:spTree>
    <p:extLst>
      <p:ext uri="{BB962C8B-B14F-4D97-AF65-F5344CB8AC3E}">
        <p14:creationId xmlns:p14="http://schemas.microsoft.com/office/powerpoint/2010/main" val="31012311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174AB25-2AC9-4B6F-BDA6-223D56D6DFC1}"/>
              </a:ext>
            </a:extLst>
          </p:cNvPr>
          <p:cNvSpPr>
            <a:spLocks noGrp="1"/>
          </p:cNvSpPr>
          <p:nvPr>
            <p:ph type="body" sz="quarter" idx="11"/>
          </p:nvPr>
        </p:nvSpPr>
        <p:spPr/>
        <p:txBody>
          <a:bodyPr/>
          <a:lstStyle/>
          <a:p>
            <a:r>
              <a:rPr lang="en-US" sz="2000" i="1" dirty="0">
                <a:solidFill>
                  <a:srgbClr val="0054A8"/>
                </a:solidFill>
              </a:rPr>
              <a:t>FHWA WEBSITES: </a:t>
            </a:r>
          </a:p>
        </p:txBody>
      </p:sp>
      <p:sp>
        <p:nvSpPr>
          <p:cNvPr id="3" name="Content Placeholder 2">
            <a:extLst>
              <a:ext uri="{FF2B5EF4-FFF2-40B4-BE49-F238E27FC236}">
                <a16:creationId xmlns:a16="http://schemas.microsoft.com/office/drawing/2014/main" id="{D1C846B0-8467-4A77-AE97-F59B32A2405A}"/>
              </a:ext>
            </a:extLst>
          </p:cNvPr>
          <p:cNvSpPr>
            <a:spLocks noGrp="1"/>
          </p:cNvSpPr>
          <p:nvPr>
            <p:ph sz="quarter" idx="12"/>
          </p:nvPr>
        </p:nvSpPr>
        <p:spPr/>
        <p:txBody>
          <a:bodyPr/>
          <a:lstStyle/>
          <a:p>
            <a:r>
              <a:rPr lang="en-US" sz="2000" dirty="0"/>
              <a:t>Office of Real Estate Services: </a:t>
            </a:r>
          </a:p>
          <a:p>
            <a:r>
              <a:rPr lang="en-US" sz="2000" dirty="0">
                <a:hlinkClick r:id="rId2"/>
              </a:rPr>
              <a:t>www.fhwa.dot.gov/real_estate/indez.cfm</a:t>
            </a:r>
            <a:r>
              <a:rPr lang="en-US" sz="2000" dirty="0"/>
              <a:t> </a:t>
            </a:r>
          </a:p>
          <a:p>
            <a:endParaRPr lang="en-US" sz="2000" dirty="0"/>
          </a:p>
          <a:p>
            <a:r>
              <a:rPr lang="en-US" sz="2000" dirty="0"/>
              <a:t>LPA Guide: </a:t>
            </a:r>
          </a:p>
          <a:p>
            <a:r>
              <a:rPr lang="en-US" sz="2000" dirty="0">
                <a:hlinkClick r:id="rId3"/>
              </a:rPr>
              <a:t>www.fhwa.dot.gov/real_estate/uniform_act/program_administration/lpa_guide/index.com</a:t>
            </a:r>
            <a:endParaRPr lang="en-US" sz="2000" dirty="0"/>
          </a:p>
          <a:p>
            <a:endParaRPr lang="en-US" sz="2000" dirty="0"/>
          </a:p>
          <a:p>
            <a:r>
              <a:rPr lang="en-US" sz="2000" dirty="0"/>
              <a:t>Free Online Uniform Act Course: </a:t>
            </a:r>
          </a:p>
          <a:p>
            <a:r>
              <a:rPr lang="en-US" sz="2000" dirty="0">
                <a:hlinkClick r:id="rId4"/>
              </a:rPr>
              <a:t>www.fhwa.dot.gov/real_estate/right-of-way/training/distlearn.cfm</a:t>
            </a:r>
            <a:endParaRPr lang="en-US" sz="2000" dirty="0"/>
          </a:p>
          <a:p>
            <a:endParaRPr lang="en-US" sz="2000" dirty="0"/>
          </a:p>
        </p:txBody>
      </p:sp>
    </p:spTree>
    <p:extLst>
      <p:ext uri="{BB962C8B-B14F-4D97-AF65-F5344CB8AC3E}">
        <p14:creationId xmlns:p14="http://schemas.microsoft.com/office/powerpoint/2010/main" val="1971053623"/>
      </p:ext>
    </p:extLst>
  </p:cSld>
  <p:clrMapOvr>
    <a:masterClrMapping/>
  </p:clrMapOvr>
  <p:transition spd="slow">
    <p:wip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9732C35-C60B-4B8C-A3E6-2F5F8DCC56C9}"/>
              </a:ext>
            </a:extLst>
          </p:cNvPr>
          <p:cNvSpPr>
            <a:spLocks noGrp="1"/>
          </p:cNvSpPr>
          <p:nvPr>
            <p:ph type="body" sz="quarter" idx="11"/>
          </p:nvPr>
        </p:nvSpPr>
        <p:spPr>
          <a:xfrm>
            <a:off x="609600" y="1447800"/>
            <a:ext cx="11049000" cy="4114800"/>
          </a:xfrm>
        </p:spPr>
        <p:txBody>
          <a:bodyPr/>
          <a:lstStyle/>
          <a:p>
            <a:endParaRPr lang="en-US" sz="2800" dirty="0"/>
          </a:p>
          <a:p>
            <a:endParaRPr lang="en-US" sz="2800" dirty="0"/>
          </a:p>
          <a:p>
            <a:endParaRPr lang="en-US" sz="2800" dirty="0"/>
          </a:p>
          <a:p>
            <a:r>
              <a:rPr lang="en-US" sz="2800" dirty="0"/>
              <a:t>					QUESTIONS? </a:t>
            </a:r>
          </a:p>
        </p:txBody>
      </p:sp>
    </p:spTree>
    <p:extLst>
      <p:ext uri="{BB962C8B-B14F-4D97-AF65-F5344CB8AC3E}">
        <p14:creationId xmlns:p14="http://schemas.microsoft.com/office/powerpoint/2010/main" val="3678405990"/>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937120DD-F017-42CB-A1D6-6E9E240F8EE1}"/>
              </a:ext>
            </a:extLst>
          </p:cNvPr>
          <p:cNvSpPr>
            <a:spLocks noGrp="1"/>
          </p:cNvSpPr>
          <p:nvPr>
            <p:ph type="body" sz="quarter" idx="11"/>
          </p:nvPr>
        </p:nvSpPr>
        <p:spPr>
          <a:xfrm>
            <a:off x="685800" y="1524000"/>
            <a:ext cx="11049000" cy="609600"/>
          </a:xfrm>
        </p:spPr>
        <p:txBody>
          <a:bodyPr/>
          <a:lstStyle/>
          <a:p>
            <a:r>
              <a:rPr lang="en-US" sz="2400" i="1" dirty="0">
                <a:solidFill>
                  <a:srgbClr val="0054A8"/>
                </a:solidFill>
              </a:rPr>
              <a:t>FEDERAL RIGHT OF WAY REQUIREMENTS: FUNDING AND OVERSIGHT</a:t>
            </a:r>
          </a:p>
        </p:txBody>
      </p:sp>
      <p:sp>
        <p:nvSpPr>
          <p:cNvPr id="5" name="Content Placeholder 4">
            <a:extLst>
              <a:ext uri="{FF2B5EF4-FFF2-40B4-BE49-F238E27FC236}">
                <a16:creationId xmlns:a16="http://schemas.microsoft.com/office/drawing/2014/main" id="{0A250A42-A087-4242-AF41-1802CE42F2A4}"/>
              </a:ext>
            </a:extLst>
          </p:cNvPr>
          <p:cNvSpPr>
            <a:spLocks noGrp="1"/>
          </p:cNvSpPr>
          <p:nvPr>
            <p:ph sz="quarter" idx="12"/>
          </p:nvPr>
        </p:nvSpPr>
        <p:spPr/>
        <p:txBody>
          <a:bodyPr/>
          <a:lstStyle/>
          <a:p>
            <a:r>
              <a:rPr lang="en-US" sz="2400" dirty="0"/>
              <a:t>FHWA provides funds to FDOT for federal aid highway projects</a:t>
            </a:r>
          </a:p>
          <a:p>
            <a:r>
              <a:rPr lang="en-US" sz="2400" dirty="0"/>
              <a:t>FDOT gives a portion of the funds to local agencies for LAP projects</a:t>
            </a:r>
          </a:p>
          <a:p>
            <a:r>
              <a:rPr lang="en-US" sz="2400" dirty="0"/>
              <a:t>Eligibility for the receipt of federal funding is dependent upon compliance with federal laws, regulations and policies</a:t>
            </a:r>
          </a:p>
          <a:p>
            <a:r>
              <a:rPr lang="en-US" sz="2400" dirty="0"/>
              <a:t>Failure to comply with federal laws, regulations and policies can result in the withdrawal of federal funds and the reimbursement of those funds by the non-compliant agency.   </a:t>
            </a:r>
          </a:p>
        </p:txBody>
      </p:sp>
    </p:spTree>
    <p:extLst>
      <p:ext uri="{BB962C8B-B14F-4D97-AF65-F5344CB8AC3E}">
        <p14:creationId xmlns:p14="http://schemas.microsoft.com/office/powerpoint/2010/main" val="3927479605"/>
      </p:ext>
    </p:extLst>
  </p:cSld>
  <p:clrMapOvr>
    <a:masterClrMapping/>
  </p:clrMapOvr>
  <p:transition spd="slow">
    <p:wip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4B0F5D6-2807-4AB5-A4D0-AF34FD2A8095}"/>
              </a:ext>
            </a:extLst>
          </p:cNvPr>
          <p:cNvSpPr>
            <a:spLocks noGrp="1"/>
          </p:cNvSpPr>
          <p:nvPr>
            <p:ph type="body" sz="quarter" idx="11"/>
          </p:nvPr>
        </p:nvSpPr>
        <p:spPr/>
        <p:txBody>
          <a:bodyPr/>
          <a:lstStyle/>
          <a:p>
            <a:r>
              <a:rPr lang="en-US" sz="2400" i="1" dirty="0">
                <a:solidFill>
                  <a:srgbClr val="0054A8"/>
                </a:solidFill>
              </a:rPr>
              <a:t>FEDERAL RIGHT OF WAY REQUIREMENTS AND THE UNIFORM ACT: PART I </a:t>
            </a:r>
          </a:p>
          <a:p>
            <a:endParaRPr lang="en-US" sz="2400" i="1" dirty="0"/>
          </a:p>
        </p:txBody>
      </p:sp>
      <p:sp>
        <p:nvSpPr>
          <p:cNvPr id="3" name="Content Placeholder 2">
            <a:extLst>
              <a:ext uri="{FF2B5EF4-FFF2-40B4-BE49-F238E27FC236}">
                <a16:creationId xmlns:a16="http://schemas.microsoft.com/office/drawing/2014/main" id="{CA627A70-1EC2-4856-B746-4ED6C9D40849}"/>
              </a:ext>
            </a:extLst>
          </p:cNvPr>
          <p:cNvSpPr>
            <a:spLocks noGrp="1"/>
          </p:cNvSpPr>
          <p:nvPr>
            <p:ph sz="quarter" idx="12"/>
          </p:nvPr>
        </p:nvSpPr>
        <p:spPr>
          <a:xfrm>
            <a:off x="609600" y="2362200"/>
            <a:ext cx="11049000" cy="4267200"/>
          </a:xfrm>
        </p:spPr>
        <p:txBody>
          <a:bodyPr/>
          <a:lstStyle/>
          <a:p>
            <a:r>
              <a:rPr lang="en-US" sz="2400" dirty="0"/>
              <a:t>The Uniform Relocation Assistance  and Real Property Acquisition Policies for Federal and Federally Assisted Programs Act (the Uniform Act)  is the primary source of regulation for any acquisition or relocation activities on federally funded projects.</a:t>
            </a:r>
          </a:p>
          <a:p>
            <a:r>
              <a:rPr lang="en-US" sz="2400" dirty="0"/>
              <a:t>Failure to comply with the Uniform Act will result in the denial of federal participation in project costs</a:t>
            </a:r>
          </a:p>
          <a:p>
            <a:r>
              <a:rPr lang="en-US" sz="2400" dirty="0"/>
              <a:t>The Act is triggered as soon as there is any discussion or intent to pursue federal funding from FDOT</a:t>
            </a:r>
          </a:p>
          <a:p>
            <a:r>
              <a:rPr lang="en-US" sz="2400" dirty="0"/>
              <a:t>A single dollar of federal funding in any phase of a project generates the need to comply with the Uniform Act</a:t>
            </a:r>
          </a:p>
          <a:p>
            <a:endParaRPr lang="en-US" sz="2000" dirty="0"/>
          </a:p>
        </p:txBody>
      </p:sp>
    </p:spTree>
    <p:extLst>
      <p:ext uri="{BB962C8B-B14F-4D97-AF65-F5344CB8AC3E}">
        <p14:creationId xmlns:p14="http://schemas.microsoft.com/office/powerpoint/2010/main" val="392401894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A4E0038-F8BA-4079-85D2-C08579C93EE8}"/>
              </a:ext>
            </a:extLst>
          </p:cNvPr>
          <p:cNvSpPr>
            <a:spLocks noGrp="1"/>
          </p:cNvSpPr>
          <p:nvPr>
            <p:ph type="body" sz="quarter" idx="11"/>
          </p:nvPr>
        </p:nvSpPr>
        <p:spPr/>
        <p:txBody>
          <a:bodyPr/>
          <a:lstStyle/>
          <a:p>
            <a:r>
              <a:rPr lang="en-US" sz="2400" i="1" dirty="0">
                <a:solidFill>
                  <a:srgbClr val="0054A8"/>
                </a:solidFill>
              </a:rPr>
              <a:t>FEDERAL RIGHT OF WAY REQUIREMENTS AND THE UNIFORM ACT: PART II </a:t>
            </a:r>
          </a:p>
          <a:p>
            <a:endParaRPr lang="en-US" sz="2400" dirty="0"/>
          </a:p>
        </p:txBody>
      </p:sp>
      <p:sp>
        <p:nvSpPr>
          <p:cNvPr id="3" name="Content Placeholder 2">
            <a:extLst>
              <a:ext uri="{FF2B5EF4-FFF2-40B4-BE49-F238E27FC236}">
                <a16:creationId xmlns:a16="http://schemas.microsoft.com/office/drawing/2014/main" id="{E7A2EDD6-3595-4632-A0AB-6C13CADE3F31}"/>
              </a:ext>
            </a:extLst>
          </p:cNvPr>
          <p:cNvSpPr>
            <a:spLocks noGrp="1"/>
          </p:cNvSpPr>
          <p:nvPr>
            <p:ph sz="quarter" idx="12"/>
          </p:nvPr>
        </p:nvSpPr>
        <p:spPr>
          <a:xfrm>
            <a:off x="609600" y="2133600"/>
            <a:ext cx="11049000" cy="4343400"/>
          </a:xfrm>
        </p:spPr>
        <p:txBody>
          <a:bodyPr lIns="91440" tIns="45720" rIns="91440" bIns="45720" anchor="t"/>
          <a:lstStyle/>
          <a:p>
            <a:r>
              <a:rPr lang="en-US" sz="2400" dirty="0"/>
              <a:t>FDOT has overall responsibility for the acquisition of right of way on federal aid projects</a:t>
            </a:r>
            <a:endParaRPr lang="en-US" sz="2400" dirty="0">
              <a:cs typeface="Calibri"/>
            </a:endParaRPr>
          </a:p>
          <a:p>
            <a:r>
              <a:rPr lang="en-US" sz="2400" dirty="0"/>
              <a:t>Regulations contained within the Uniform Act are extensive and detailed.  Consequences for failure to comply with these regulations can be severe.   </a:t>
            </a:r>
            <a:r>
              <a:rPr lang="en-US" sz="2400" b="1" i="1" dirty="0"/>
              <a:t>Therefore, all work for LAP projects must be completed from and within the local agency's existing right of way.  Acquisition is not permitted.  </a:t>
            </a:r>
            <a:endParaRPr lang="en-US" sz="2400" b="1" i="1" dirty="0">
              <a:cs typeface="Calibri"/>
            </a:endParaRPr>
          </a:p>
          <a:p>
            <a:r>
              <a:rPr lang="en-US" sz="2400" dirty="0"/>
              <a:t>Please do not acquire right of way in advance of a project if you have any intention of requesting federal funding</a:t>
            </a:r>
            <a:r>
              <a:rPr lang="en-US" sz="2800" dirty="0"/>
              <a:t>.  </a:t>
            </a:r>
            <a:endParaRPr lang="en-US" sz="2400" b="1" i="1">
              <a:cs typeface="Calibri"/>
            </a:endParaRPr>
          </a:p>
          <a:p>
            <a:endParaRPr lang="en-US" dirty="0"/>
          </a:p>
        </p:txBody>
      </p:sp>
    </p:spTree>
    <p:extLst>
      <p:ext uri="{BB962C8B-B14F-4D97-AF65-F5344CB8AC3E}">
        <p14:creationId xmlns:p14="http://schemas.microsoft.com/office/powerpoint/2010/main" val="40899688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DAB4589-EEC5-42D3-8269-6F6A9F33AD15}"/>
              </a:ext>
            </a:extLst>
          </p:cNvPr>
          <p:cNvSpPr>
            <a:spLocks noGrp="1"/>
          </p:cNvSpPr>
          <p:nvPr>
            <p:ph type="body" sz="quarter" idx="11"/>
          </p:nvPr>
        </p:nvSpPr>
        <p:spPr/>
        <p:txBody>
          <a:bodyPr/>
          <a:lstStyle/>
          <a:p>
            <a:r>
              <a:rPr lang="en-US" sz="2400" b="0" i="1" dirty="0">
                <a:solidFill>
                  <a:srgbClr val="0054A8"/>
                </a:solidFill>
              </a:rPr>
              <a:t>TYPICAL RIGHT OF WAY ISSUES AND THE UNIFORM ACT: </a:t>
            </a:r>
          </a:p>
          <a:p>
            <a:r>
              <a:rPr lang="en-US" sz="2400" b="0" i="1" dirty="0">
                <a:solidFill>
                  <a:srgbClr val="0054A8"/>
                </a:solidFill>
              </a:rPr>
              <a:t>LICENSE  VS  TEMPORARY CONSTRUCTION EASEMENT</a:t>
            </a:r>
          </a:p>
        </p:txBody>
      </p:sp>
      <p:sp>
        <p:nvSpPr>
          <p:cNvPr id="3" name="Content Placeholder 2">
            <a:extLst>
              <a:ext uri="{FF2B5EF4-FFF2-40B4-BE49-F238E27FC236}">
                <a16:creationId xmlns:a16="http://schemas.microsoft.com/office/drawing/2014/main" id="{6B7D672D-BD4F-44EC-B3B7-B4D663EFDCDF}"/>
              </a:ext>
            </a:extLst>
          </p:cNvPr>
          <p:cNvSpPr>
            <a:spLocks noGrp="1"/>
          </p:cNvSpPr>
          <p:nvPr>
            <p:ph sz="quarter" idx="12"/>
          </p:nvPr>
        </p:nvSpPr>
        <p:spPr>
          <a:xfrm>
            <a:off x="609600" y="2362200"/>
            <a:ext cx="11049000" cy="4267200"/>
          </a:xfrm>
        </p:spPr>
        <p:txBody>
          <a:bodyPr/>
          <a:lstStyle/>
          <a:p>
            <a:endParaRPr lang="en-US" sz="2400" dirty="0"/>
          </a:p>
          <a:p>
            <a:r>
              <a:rPr lang="en-US" sz="2400" dirty="0"/>
              <a:t>When will work on private property become  a “taking” which triggers compliance with the Uniform Act </a:t>
            </a:r>
          </a:p>
          <a:p>
            <a:r>
              <a:rPr lang="en-US" sz="2400" dirty="0"/>
              <a:t>When can a license or right of entry  be used?</a:t>
            </a:r>
          </a:p>
          <a:p>
            <a:r>
              <a:rPr lang="en-US" sz="2400" dirty="0"/>
              <a:t>When does a signed license or right of entry become ineffective? </a:t>
            </a:r>
          </a:p>
          <a:p>
            <a:r>
              <a:rPr lang="en-US" sz="2400" dirty="0"/>
              <a:t>What does “for the benefit of the property owner” mean? </a:t>
            </a:r>
          </a:p>
          <a:p>
            <a:endParaRPr lang="en-US" sz="2000" dirty="0"/>
          </a:p>
        </p:txBody>
      </p:sp>
    </p:spTree>
    <p:extLst>
      <p:ext uri="{BB962C8B-B14F-4D97-AF65-F5344CB8AC3E}">
        <p14:creationId xmlns:p14="http://schemas.microsoft.com/office/powerpoint/2010/main" val="2073415315"/>
      </p:ext>
    </p:extLst>
  </p:cSld>
  <p:clrMapOvr>
    <a:masterClrMapping/>
  </p:clrMapOvr>
  <p:transition spd="slow">
    <p:wip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1C60DB5-78D7-497C-9384-8C17862F4E92}"/>
              </a:ext>
            </a:extLst>
          </p:cNvPr>
          <p:cNvSpPr>
            <a:spLocks noGrp="1"/>
          </p:cNvSpPr>
          <p:nvPr>
            <p:ph type="body" sz="quarter" idx="11"/>
          </p:nvPr>
        </p:nvSpPr>
        <p:spPr>
          <a:xfrm>
            <a:off x="571500" y="1295400"/>
            <a:ext cx="11049000" cy="1219200"/>
          </a:xfrm>
        </p:spPr>
        <p:txBody>
          <a:bodyPr/>
          <a:lstStyle/>
          <a:p>
            <a:r>
              <a:rPr lang="en-US" sz="2400" i="1" dirty="0">
                <a:solidFill>
                  <a:srgbClr val="0054A8"/>
                </a:solidFill>
              </a:rPr>
              <a:t>TYPICAL RIGHT OF WAY ISSUES AND THE UNIFORM ACT: </a:t>
            </a:r>
          </a:p>
          <a:p>
            <a:r>
              <a:rPr lang="en-US" sz="2400" i="1" dirty="0">
                <a:solidFill>
                  <a:srgbClr val="0054A8"/>
                </a:solidFill>
              </a:rPr>
              <a:t>WHEN WILL  WORK ON PRIVATE PROPERTY BECOME  A TAKING WHICH TRIGGERS THE UNIFORM ACT? </a:t>
            </a:r>
          </a:p>
        </p:txBody>
      </p:sp>
      <p:sp>
        <p:nvSpPr>
          <p:cNvPr id="3" name="Content Placeholder 2">
            <a:extLst>
              <a:ext uri="{FF2B5EF4-FFF2-40B4-BE49-F238E27FC236}">
                <a16:creationId xmlns:a16="http://schemas.microsoft.com/office/drawing/2014/main" id="{71DB92A5-BE5B-42AF-AAB0-DC4B542E6DAA}"/>
              </a:ext>
            </a:extLst>
          </p:cNvPr>
          <p:cNvSpPr>
            <a:spLocks noGrp="1"/>
          </p:cNvSpPr>
          <p:nvPr>
            <p:ph sz="quarter" idx="12"/>
          </p:nvPr>
        </p:nvSpPr>
        <p:spPr>
          <a:xfrm>
            <a:off x="381000" y="2514600"/>
            <a:ext cx="11049000" cy="4267200"/>
          </a:xfrm>
        </p:spPr>
        <p:txBody>
          <a:bodyPr/>
          <a:lstStyle/>
          <a:p>
            <a:r>
              <a:rPr lang="en-US" sz="2400" dirty="0"/>
              <a:t>When permanent improvements of any kind are placed in or on private property because of the project</a:t>
            </a:r>
          </a:p>
          <a:p>
            <a:endParaRPr lang="en-US" sz="2400" dirty="0"/>
          </a:p>
          <a:p>
            <a:r>
              <a:rPr lang="en-US" sz="2400" dirty="0"/>
              <a:t>When there is a temporary use of private property in order to construct the project .  This would include use of the land to trim or remove trees, to connect utility boxes, or for the construction of fences or ditches which will be placed on agency property. </a:t>
            </a:r>
          </a:p>
          <a:p>
            <a:endParaRPr lang="en-US" sz="2400" dirty="0"/>
          </a:p>
          <a:p>
            <a:r>
              <a:rPr lang="en-US" sz="2400" dirty="0"/>
              <a:t>When it is necessary to use private  property to build a connection to the project that is safe and that is within the applicable standards.  </a:t>
            </a:r>
          </a:p>
          <a:p>
            <a:endParaRPr lang="en-US" sz="2000" dirty="0"/>
          </a:p>
        </p:txBody>
      </p:sp>
    </p:spTree>
    <p:extLst>
      <p:ext uri="{BB962C8B-B14F-4D97-AF65-F5344CB8AC3E}">
        <p14:creationId xmlns:p14="http://schemas.microsoft.com/office/powerpoint/2010/main" val="171534573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FDFF90B-E41F-46D0-B4A8-2FF6E3F43D90}"/>
              </a:ext>
            </a:extLst>
          </p:cNvPr>
          <p:cNvSpPr>
            <a:spLocks noGrp="1"/>
          </p:cNvSpPr>
          <p:nvPr>
            <p:ph type="body" sz="quarter" idx="11"/>
          </p:nvPr>
        </p:nvSpPr>
        <p:spPr>
          <a:xfrm>
            <a:off x="609600" y="1447800"/>
            <a:ext cx="11201400" cy="914400"/>
          </a:xfrm>
        </p:spPr>
        <p:txBody>
          <a:bodyPr/>
          <a:lstStyle/>
          <a:p>
            <a:r>
              <a:rPr lang="en-US" sz="2400" i="1" dirty="0">
                <a:solidFill>
                  <a:srgbClr val="0054A8"/>
                </a:solidFill>
              </a:rPr>
              <a:t>TYPICAL RIGHT OF WAY ISSUES AND THE UNIFORM ACT: </a:t>
            </a:r>
          </a:p>
          <a:p>
            <a:r>
              <a:rPr lang="en-US" sz="2400" i="1" dirty="0">
                <a:solidFill>
                  <a:srgbClr val="0054A8"/>
                </a:solidFill>
              </a:rPr>
              <a:t>WHEN MAY A LICENSE OR RIGHT OF ENTRY BE USED?  PART I </a:t>
            </a:r>
          </a:p>
        </p:txBody>
      </p:sp>
      <p:sp>
        <p:nvSpPr>
          <p:cNvPr id="3" name="Content Placeholder 2">
            <a:extLst>
              <a:ext uri="{FF2B5EF4-FFF2-40B4-BE49-F238E27FC236}">
                <a16:creationId xmlns:a16="http://schemas.microsoft.com/office/drawing/2014/main" id="{5E70A62F-63E7-4A97-BD56-F0217BE9A1C2}"/>
              </a:ext>
            </a:extLst>
          </p:cNvPr>
          <p:cNvSpPr>
            <a:spLocks noGrp="1"/>
          </p:cNvSpPr>
          <p:nvPr>
            <p:ph sz="quarter" idx="12"/>
          </p:nvPr>
        </p:nvSpPr>
        <p:spPr>
          <a:xfrm>
            <a:off x="152400" y="2580861"/>
            <a:ext cx="11049000" cy="4267200"/>
          </a:xfrm>
        </p:spPr>
        <p:txBody>
          <a:bodyPr/>
          <a:lstStyle/>
          <a:p>
            <a:r>
              <a:rPr lang="en-US" sz="2400" dirty="0"/>
              <a:t>When the project can still be constructed properly if the owner does not sign it.  A license or right of entry cannot be “needed.” </a:t>
            </a:r>
          </a:p>
          <a:p>
            <a:r>
              <a:rPr lang="en-US" sz="2400" dirty="0"/>
              <a:t>When a connection that is already safe and already within applicable standards is being improved exclusively for the benefit of the property owner.</a:t>
            </a:r>
          </a:p>
          <a:p>
            <a:r>
              <a:rPr lang="en-US" sz="2400" dirty="0"/>
              <a:t>When improvements  in the license or right of entry area do not need to be maintained or used by the agency and are exclusively for the benefit of the property owner and not because of the project</a:t>
            </a:r>
          </a:p>
          <a:p>
            <a:endParaRPr lang="en-US" sz="2400" dirty="0"/>
          </a:p>
          <a:p>
            <a:endParaRPr lang="en-US" sz="2000" dirty="0"/>
          </a:p>
        </p:txBody>
      </p:sp>
    </p:spTree>
    <p:extLst>
      <p:ext uri="{BB962C8B-B14F-4D97-AF65-F5344CB8AC3E}">
        <p14:creationId xmlns:p14="http://schemas.microsoft.com/office/powerpoint/2010/main" val="417530232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B5308FD-E481-4D3B-882B-3ECB10B94F40}"/>
              </a:ext>
            </a:extLst>
          </p:cNvPr>
          <p:cNvSpPr>
            <a:spLocks noGrp="1"/>
          </p:cNvSpPr>
          <p:nvPr>
            <p:ph type="body" sz="quarter" idx="11"/>
          </p:nvPr>
        </p:nvSpPr>
        <p:spPr>
          <a:xfrm>
            <a:off x="609600" y="1447800"/>
            <a:ext cx="11049000" cy="838200"/>
          </a:xfrm>
        </p:spPr>
        <p:txBody>
          <a:bodyPr/>
          <a:lstStyle/>
          <a:p>
            <a:r>
              <a:rPr lang="en-US" sz="2400" b="0" i="1" dirty="0">
                <a:solidFill>
                  <a:srgbClr val="0054A8"/>
                </a:solidFill>
              </a:rPr>
              <a:t>TYPICAL RIGHT OF WAY ISSUES AND THE UNIFORM ACT: </a:t>
            </a:r>
          </a:p>
          <a:p>
            <a:r>
              <a:rPr lang="en-US" sz="2400" i="1" dirty="0">
                <a:solidFill>
                  <a:srgbClr val="0054A8"/>
                </a:solidFill>
              </a:rPr>
              <a:t>WHEN MAY A LICENSE OR RIGHT OF ENTRY BE USED (ROE): PART II</a:t>
            </a:r>
          </a:p>
        </p:txBody>
      </p:sp>
      <p:sp>
        <p:nvSpPr>
          <p:cNvPr id="3" name="Content Placeholder 2">
            <a:extLst>
              <a:ext uri="{FF2B5EF4-FFF2-40B4-BE49-F238E27FC236}">
                <a16:creationId xmlns:a16="http://schemas.microsoft.com/office/drawing/2014/main" id="{CC1C6E64-D6A4-44C1-9DCA-37F76BFFF217}"/>
              </a:ext>
            </a:extLst>
          </p:cNvPr>
          <p:cNvSpPr>
            <a:spLocks noGrp="1"/>
          </p:cNvSpPr>
          <p:nvPr>
            <p:ph sz="quarter" idx="12"/>
          </p:nvPr>
        </p:nvSpPr>
        <p:spPr>
          <a:xfrm>
            <a:off x="304800" y="2590800"/>
            <a:ext cx="11049000" cy="4267200"/>
          </a:xfrm>
        </p:spPr>
        <p:txBody>
          <a:bodyPr/>
          <a:lstStyle/>
          <a:p>
            <a:r>
              <a:rPr lang="en-US" sz="2400" dirty="0"/>
              <a:t>It doesn’t matter if the owner agrees to sign the license or ROE. The Uniform Act requires that the owner must be provided an explanation of the acquisition process, including his or her right to just compensation for the temporary or permanent use of their property for the project.  If that did not happen, the license or ROE may not be used. </a:t>
            </a:r>
          </a:p>
          <a:p>
            <a:r>
              <a:rPr lang="en-US" sz="2400" dirty="0"/>
              <a:t>The owner cannot properly give up a right that he or she does not know he or she has</a:t>
            </a:r>
          </a:p>
          <a:p>
            <a:r>
              <a:rPr lang="en-US" sz="2400" dirty="0"/>
              <a:t>The fact that the use is for a short duration or that any compensation the owner may be due is minor is irrelevant for purposes of the Uniform Act. </a:t>
            </a:r>
          </a:p>
        </p:txBody>
      </p:sp>
    </p:spTree>
    <p:extLst>
      <p:ext uri="{BB962C8B-B14F-4D97-AF65-F5344CB8AC3E}">
        <p14:creationId xmlns:p14="http://schemas.microsoft.com/office/powerpoint/2010/main" val="3294795210"/>
      </p:ext>
    </p:extLst>
  </p:cSld>
  <p:clrMapOvr>
    <a:masterClrMapping/>
  </p:clrMapOvr>
  <p:transition spd="slow">
    <p:randomBar dir="vert"/>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1D87B0C9171DC34990EB49D1908ED2AB" ma:contentTypeVersion="" ma:contentTypeDescription="Create a new document." ma:contentTypeScope="" ma:versionID="4a44dc10245e6c870f71c5a1f6bb1fe0">
  <xsd:schema xmlns:xsd="http://www.w3.org/2001/XMLSchema" xmlns:xs="http://www.w3.org/2001/XMLSchema" xmlns:p="http://schemas.microsoft.com/office/2006/metadata/properties" targetNamespace="http://schemas.microsoft.com/office/2006/metadata/properties" ma:root="true" ma:fieldsID="b2384c6cc0088fcedbaf6edaf557defa">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1661391-B2DE-4B91-950E-811BC4E92986}">
  <ds:schemaRefs>
    <ds:schemaRef ds:uri="http://purl.org/dc/elements/1.1/"/>
    <ds:schemaRef ds:uri="http://schemas.microsoft.com/office/2006/metadata/properties"/>
    <ds:schemaRef ds:uri="http://purl.org/dc/terms/"/>
    <ds:schemaRef ds:uri="http://schemas.microsoft.com/office/2006/documentManagement/types"/>
    <ds:schemaRef ds:uri="http://purl.org/dc/dcmitype/"/>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36E77DBF-0183-45D2-A685-5D1A40D99B2C}">
  <ds:schemaRefs>
    <ds:schemaRef ds:uri="http://schemas.microsoft.com/sharepoint/v3/contenttype/forms"/>
  </ds:schemaRefs>
</ds:datastoreItem>
</file>

<file path=customXml/itemProps3.xml><?xml version="1.0" encoding="utf-8"?>
<ds:datastoreItem xmlns:ds="http://schemas.openxmlformats.org/officeDocument/2006/customXml" ds:itemID="{C6FECDF5-54A7-46FA-B26C-A170DCB00FA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947</TotalTime>
  <Words>1955</Words>
  <Application>Microsoft Office PowerPoint</Application>
  <PresentationFormat>Widescreen</PresentationFormat>
  <Paragraphs>137</Paragraphs>
  <Slides>25</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25</vt:i4>
      </vt:variant>
    </vt:vector>
  </HeadingPairs>
  <TitlesOfParts>
    <vt:vector size="28"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FDOT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FDOT Presentation Template - Option 3</dc:title>
  <dc:creator>rt826cm</dc:creator>
  <cp:lastModifiedBy>Locke, Marcia</cp:lastModifiedBy>
  <cp:revision>154</cp:revision>
  <cp:lastPrinted>2021-07-20T18:17:54Z</cp:lastPrinted>
  <dcterms:created xsi:type="dcterms:W3CDTF">2013-02-15T23:23:43Z</dcterms:created>
  <dcterms:modified xsi:type="dcterms:W3CDTF">2021-07-22T19:29:50Z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0x0101001D87B0C9171DC34990EB49D1908ED2AB</vt:lpwstr>
  </property>
</Properties>
</file>