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42"/>
  </p:notesMasterIdLst>
  <p:handoutMasterIdLst>
    <p:handoutMasterId r:id="rId43"/>
  </p:handoutMasterIdLst>
  <p:sldIdLst>
    <p:sldId id="271" r:id="rId6"/>
    <p:sldId id="261" r:id="rId7"/>
    <p:sldId id="258" r:id="rId8"/>
    <p:sldId id="274" r:id="rId9"/>
    <p:sldId id="298" r:id="rId10"/>
    <p:sldId id="275" r:id="rId11"/>
    <p:sldId id="276" r:id="rId12"/>
    <p:sldId id="281" r:id="rId13"/>
    <p:sldId id="299" r:id="rId14"/>
    <p:sldId id="300" r:id="rId15"/>
    <p:sldId id="283" r:id="rId16"/>
    <p:sldId id="302" r:id="rId17"/>
    <p:sldId id="278" r:id="rId18"/>
    <p:sldId id="284" r:id="rId19"/>
    <p:sldId id="282" r:id="rId20"/>
    <p:sldId id="285" r:id="rId21"/>
    <p:sldId id="277" r:id="rId22"/>
    <p:sldId id="303" r:id="rId23"/>
    <p:sldId id="304" r:id="rId24"/>
    <p:sldId id="308" r:id="rId25"/>
    <p:sldId id="305" r:id="rId26"/>
    <p:sldId id="306" r:id="rId27"/>
    <p:sldId id="307" r:id="rId28"/>
    <p:sldId id="301" r:id="rId29"/>
    <p:sldId id="291" r:id="rId30"/>
    <p:sldId id="292" r:id="rId31"/>
    <p:sldId id="293" r:id="rId32"/>
    <p:sldId id="294" r:id="rId33"/>
    <p:sldId id="297" r:id="rId34"/>
    <p:sldId id="295" r:id="rId35"/>
    <p:sldId id="289" r:id="rId36"/>
    <p:sldId id="309" r:id="rId37"/>
    <p:sldId id="290" r:id="rId38"/>
    <p:sldId id="273" r:id="rId39"/>
    <p:sldId id="260" r:id="rId40"/>
    <p:sldId id="272" r:id="rId41"/>
  </p:sldIdLst>
  <p:sldSz cx="9144000" cy="6858000" type="screen4x3"/>
  <p:notesSz cx="6881813" cy="9296400"/>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771F"/>
    <a:srgbClr val="456A1C"/>
    <a:srgbClr val="548222"/>
    <a:srgbClr val="A4D86A"/>
    <a:srgbClr val="0066CC"/>
    <a:srgbClr val="D3D3F1"/>
    <a:srgbClr val="D73907"/>
    <a:srgbClr val="F55B2B"/>
    <a:srgbClr val="32EA3B"/>
    <a:srgbClr val="322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73882" autoAdjust="0"/>
  </p:normalViewPr>
  <p:slideViewPr>
    <p:cSldViewPr>
      <p:cViewPr varScale="1">
        <p:scale>
          <a:sx n="81" d="100"/>
          <a:sy n="81" d="100"/>
        </p:scale>
        <p:origin x="2664" y="96"/>
      </p:cViewPr>
      <p:guideLst>
        <p:guide orient="horz" pos="2160"/>
        <p:guide pos="2880"/>
      </p:guideLst>
    </p:cSldViewPr>
  </p:slideViewPr>
  <p:notesTextViewPr>
    <p:cViewPr>
      <p:scale>
        <a:sx n="100" d="100"/>
        <a:sy n="100" d="100"/>
      </p:scale>
      <p:origin x="0" y="0"/>
    </p:cViewPr>
  </p:notesTextViewPr>
  <p:sorterViewPr>
    <p:cViewPr>
      <p:scale>
        <a:sx n="75" d="100"/>
        <a:sy n="75" d="100"/>
      </p:scale>
      <p:origin x="0" y="2292"/>
    </p:cViewPr>
  </p:sorterViewPr>
  <p:notesViewPr>
    <p:cSldViewPr>
      <p:cViewPr>
        <p:scale>
          <a:sx n="100" d="100"/>
          <a:sy n="100" d="100"/>
        </p:scale>
        <p:origin x="-2046" y="-72"/>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1" y="0"/>
            <a:ext cx="2982742"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99331" name="Rectangle 3"/>
          <p:cNvSpPr>
            <a:spLocks noGrp="1" noChangeArrowheads="1"/>
          </p:cNvSpPr>
          <p:nvPr>
            <p:ph type="dt" sz="quarter" idx="1"/>
          </p:nvPr>
        </p:nvSpPr>
        <p:spPr bwMode="auto">
          <a:xfrm>
            <a:off x="3897513" y="0"/>
            <a:ext cx="2982742"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99333" name="Rectangle 5"/>
          <p:cNvSpPr>
            <a:spLocks noGrp="1" noChangeArrowheads="1"/>
          </p:cNvSpPr>
          <p:nvPr>
            <p:ph type="sldNum" sz="quarter" idx="3"/>
          </p:nvPr>
        </p:nvSpPr>
        <p:spPr bwMode="auto">
          <a:xfrm>
            <a:off x="3897513" y="8829675"/>
            <a:ext cx="2982742"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2F38C02-24F9-477A-8A9A-0E0FC4E63D1A}" type="slidenum">
              <a:rPr lang="en-US"/>
              <a:pPr>
                <a:defRPr/>
              </a:pPr>
              <a:t>‹#›</a:t>
            </a:fld>
            <a:endParaRPr lang="en-US"/>
          </a:p>
        </p:txBody>
      </p:sp>
      <p:pic>
        <p:nvPicPr>
          <p:cNvPr id="14341" name="Picture 2" descr="R&amp;T tem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3141697" cy="4794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4342" name="Picture 6" descr="FHWA_transparent.gif"/>
          <p:cNvPicPr>
            <a:picLocks noChangeAspect="1"/>
          </p:cNvPicPr>
          <p:nvPr/>
        </p:nvPicPr>
        <p:blipFill>
          <a:blip r:embed="rId3" cstate="print">
            <a:grayscl/>
            <a:biLevel thresh="50000"/>
            <a:extLst>
              <a:ext uri="{28A0092B-C50C-407E-A947-70E740481C1C}">
                <a14:useLocalDpi xmlns:a14="http://schemas.microsoft.com/office/drawing/2010/main" val="0"/>
              </a:ext>
            </a:extLst>
          </a:blip>
          <a:srcRect/>
          <a:stretch>
            <a:fillRect/>
          </a:stretch>
        </p:blipFill>
        <p:spPr bwMode="auto">
          <a:xfrm>
            <a:off x="300768" y="8458201"/>
            <a:ext cx="1644092"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81533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2982742"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defTabSz="923925">
              <a:defRPr sz="1200"/>
            </a:lvl1pPr>
          </a:lstStyle>
          <a:p>
            <a:pPr>
              <a:defRPr/>
            </a:pPr>
            <a:endParaRPr lang="en-US"/>
          </a:p>
        </p:txBody>
      </p:sp>
      <p:sp>
        <p:nvSpPr>
          <p:cNvPr id="3075" name="Rectangle 3"/>
          <p:cNvSpPr>
            <a:spLocks noGrp="1" noChangeArrowheads="1"/>
          </p:cNvSpPr>
          <p:nvPr>
            <p:ph type="dt" idx="1"/>
          </p:nvPr>
        </p:nvSpPr>
        <p:spPr bwMode="auto">
          <a:xfrm>
            <a:off x="3897513" y="0"/>
            <a:ext cx="2982742"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a:defRPr sz="1200"/>
            </a:lvl1pPr>
          </a:lstStyle>
          <a:p>
            <a:pPr>
              <a:defRPr/>
            </a:pPr>
            <a:endParaRPr lang="en-US"/>
          </a:p>
        </p:txBody>
      </p:sp>
      <p:sp>
        <p:nvSpPr>
          <p:cNvPr id="8196" name="Rectangle 4"/>
          <p:cNvSpPr>
            <a:spLocks noGrp="1" noRot="1" noChangeAspect="1" noChangeArrowheads="1" noTextEdit="1"/>
          </p:cNvSpPr>
          <p:nvPr>
            <p:ph type="sldImg" idx="2"/>
          </p:nvPr>
        </p:nvSpPr>
        <p:spPr bwMode="auto">
          <a:xfrm>
            <a:off x="1117600" y="696913"/>
            <a:ext cx="4646613"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8804" y="4416426"/>
            <a:ext cx="5505763" cy="4183063"/>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9" name="Rectangle 7"/>
          <p:cNvSpPr>
            <a:spLocks noGrp="1" noChangeArrowheads="1"/>
          </p:cNvSpPr>
          <p:nvPr>
            <p:ph type="sldNum" sz="quarter" idx="5"/>
          </p:nvPr>
        </p:nvSpPr>
        <p:spPr bwMode="auto">
          <a:xfrm>
            <a:off x="3897513" y="8829675"/>
            <a:ext cx="2982742"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a:defRPr sz="1200"/>
            </a:lvl1pPr>
          </a:lstStyle>
          <a:p>
            <a:pPr>
              <a:defRPr/>
            </a:pPr>
            <a:fld id="{C651D4B3-7730-4B23-9E8B-2B7463E8B1B0}" type="slidenum">
              <a:rPr lang="en-US"/>
              <a:pPr>
                <a:defRPr/>
              </a:pPr>
              <a:t>‹#›</a:t>
            </a:fld>
            <a:endParaRPr lang="en-US"/>
          </a:p>
        </p:txBody>
      </p:sp>
      <p:pic>
        <p:nvPicPr>
          <p:cNvPr id="8199" name="Picture 7" descr="FHWA_transparent.gif"/>
          <p:cNvPicPr>
            <a:picLocks noChangeAspect="1"/>
          </p:cNvPicPr>
          <p:nvPr/>
        </p:nvPicPr>
        <p:blipFill>
          <a:blip r:embed="rId2">
            <a:grayscl/>
            <a:biLevel thresh="50000"/>
            <a:extLst>
              <a:ext uri="{28A0092B-C50C-407E-A947-70E740481C1C}">
                <a14:useLocalDpi xmlns:a14="http://schemas.microsoft.com/office/drawing/2010/main" val="0"/>
              </a:ext>
            </a:extLst>
          </a:blip>
          <a:srcRect/>
          <a:stretch>
            <a:fillRect/>
          </a:stretch>
        </p:blipFill>
        <p:spPr bwMode="auto">
          <a:xfrm>
            <a:off x="225966" y="8382001"/>
            <a:ext cx="1644092"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2" descr="R&amp;T templ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3141697" cy="4794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60816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Welcome to the Federal Highway Administration’s Turner-Fairbank Highway Research Center</a:t>
            </a:r>
            <a:r>
              <a:rPr lang="en-US" baseline="0" dirty="0"/>
              <a:t>  </a:t>
            </a:r>
            <a:r>
              <a:rPr lang="en-US" b="1" i="0" baseline="0" dirty="0">
                <a:solidFill>
                  <a:srgbClr val="C00000"/>
                </a:solidFill>
                <a:effectLst>
                  <a:outerShdw blurRad="38100" dist="38100" dir="2700000" algn="tl">
                    <a:srgbClr val="000000">
                      <a:alpha val="43137"/>
                    </a:srgbClr>
                  </a:outerShdw>
                </a:effectLst>
              </a:rPr>
              <a:t>...(next slide)</a:t>
            </a:r>
            <a:endParaRPr lang="en-US" b="1" dirty="0">
              <a:solidFill>
                <a:srgbClr val="C00000"/>
              </a:solidFill>
              <a:effectLst>
                <a:outerShdw blurRad="38100" dist="38100" dir="2700000" algn="tl">
                  <a:srgbClr val="000000">
                    <a:alpha val="43137"/>
                  </a:srgbClr>
                </a:outerShdw>
              </a:effectLst>
            </a:endParaRPr>
          </a:p>
          <a:p>
            <a:endParaRPr lang="en-US" dirty="0"/>
          </a:p>
        </p:txBody>
      </p:sp>
      <p:sp>
        <p:nvSpPr>
          <p:cNvPr id="4" name="Slide Number Placeholder 3"/>
          <p:cNvSpPr>
            <a:spLocks noGrp="1"/>
          </p:cNvSpPr>
          <p:nvPr>
            <p:ph type="sldNum" sz="quarter" idx="10"/>
          </p:nvPr>
        </p:nvSpPr>
        <p:spPr/>
        <p:txBody>
          <a:bodyPr/>
          <a:lstStyle/>
          <a:p>
            <a:pPr>
              <a:defRPr/>
            </a:pPr>
            <a:fld id="{C651D4B3-7730-4B23-9E8B-2B7463E8B1B0}" type="slidenum">
              <a:rPr lang="en-US" smtClean="0"/>
              <a:pPr>
                <a:defRPr/>
              </a:pPr>
              <a:t>1</a:t>
            </a:fld>
            <a:endParaRPr lang="en-US"/>
          </a:p>
        </p:txBody>
      </p:sp>
    </p:spTree>
    <p:extLst>
      <p:ext uri="{BB962C8B-B14F-4D97-AF65-F5344CB8AC3E}">
        <p14:creationId xmlns:p14="http://schemas.microsoft.com/office/powerpoint/2010/main" val="798293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 typeface="Arial" pitchFamily="34" charset="0"/>
              <a:buNone/>
            </a:pPr>
            <a:r>
              <a:rPr lang="en-US" b="1" dirty="0"/>
              <a:t>SID</a:t>
            </a:r>
          </a:p>
          <a:p>
            <a:pPr marL="171450" indent="-171450" eaLnBrk="1" hangingPunct="1">
              <a:buFont typeface="Arial" pitchFamily="34" charset="0"/>
              <a:buChar char="•"/>
            </a:pPr>
            <a:r>
              <a:rPr lang="en-US" dirty="0"/>
              <a:t>Level of documentation varies and is sometimes missing, or not sufficient or not updated (</a:t>
            </a:r>
            <a:r>
              <a:rPr lang="en-US" dirty="0" err="1"/>
              <a:t>e.g</a:t>
            </a:r>
            <a:r>
              <a:rPr lang="en-US" dirty="0"/>
              <a:t> a log summary of testing frequencies, certifications, records of testing calibration,</a:t>
            </a:r>
            <a:r>
              <a:rPr lang="en-US" baseline="0" dirty="0"/>
              <a:t> resolution of failed tests)</a:t>
            </a:r>
          </a:p>
          <a:p>
            <a:pPr marL="171450" indent="-171450" eaLnBrk="1" hangingPunct="1">
              <a:buFont typeface="Arial" pitchFamily="34" charset="0"/>
              <a:buChar char="•"/>
            </a:pPr>
            <a:r>
              <a:rPr lang="en-US" baseline="0" dirty="0"/>
              <a:t>QA Training  - District personnel and LPAs were not attending or unaware of training available.  Also, LPAs could not afford to send staff to get trained or certified for testing or do not have the right staff.</a:t>
            </a:r>
          </a:p>
          <a:p>
            <a:pPr marL="171450" indent="-171450" eaLnBrk="1" hangingPunct="1">
              <a:buFont typeface="Arial" pitchFamily="34" charset="0"/>
              <a:buChar char="•"/>
            </a:pPr>
            <a:r>
              <a:rPr lang="en-US" baseline="0" dirty="0"/>
              <a:t>Guidance manuals – Some DOTs lacked guidance to assist LPAs with QA inspection and testing.  Others directed LPAs to use the state construction/materials manuals, which may be too rigorous for non-complex LPA projects or irrelevant to specialized construction.</a:t>
            </a:r>
          </a:p>
          <a:p>
            <a:pPr marL="171450" indent="-171450" eaLnBrk="1" hangingPunct="1">
              <a:buFont typeface="Arial" pitchFamily="34" charset="0"/>
              <a:buChar char="•"/>
            </a:pPr>
            <a:r>
              <a:rPr lang="en-US" baseline="0" dirty="0"/>
              <a:t>DOT oversight is extremely variable by region or district in each state due to insufficient staff</a:t>
            </a:r>
          </a:p>
          <a:p>
            <a:pPr marL="171450" indent="-171450" eaLnBrk="1" hangingPunct="1">
              <a:buFont typeface="Arial" pitchFamily="34" charset="0"/>
              <a:buChar char="•"/>
            </a:pPr>
            <a:endParaRPr lang="en-US" dirty="0"/>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000">
                <a:solidFill>
                  <a:schemeClr val="tx1"/>
                </a:solidFill>
                <a:latin typeface="Arial" charset="0"/>
              </a:defRPr>
            </a:lvl1pPr>
            <a:lvl2pPr marL="742950" indent="-285750" defTabSz="923925" eaLnBrk="0" hangingPunct="0">
              <a:defRPr sz="2000">
                <a:solidFill>
                  <a:schemeClr val="tx1"/>
                </a:solidFill>
                <a:latin typeface="Arial" charset="0"/>
              </a:defRPr>
            </a:lvl2pPr>
            <a:lvl3pPr marL="1143000" indent="-228600" defTabSz="923925" eaLnBrk="0" hangingPunct="0">
              <a:defRPr sz="2000">
                <a:solidFill>
                  <a:schemeClr val="tx1"/>
                </a:solidFill>
                <a:latin typeface="Arial" charset="0"/>
              </a:defRPr>
            </a:lvl3pPr>
            <a:lvl4pPr marL="1600200" indent="-228600" defTabSz="923925" eaLnBrk="0" hangingPunct="0">
              <a:defRPr sz="2000">
                <a:solidFill>
                  <a:schemeClr val="tx1"/>
                </a:solidFill>
                <a:latin typeface="Arial" charset="0"/>
              </a:defRPr>
            </a:lvl4pPr>
            <a:lvl5pPr marL="2057400" indent="-228600" defTabSz="923925" eaLnBrk="0" hangingPunct="0">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pPr eaLnBrk="1" hangingPunct="1"/>
            <a:fld id="{3AB2C034-EE23-4F4D-A482-8B835A72FEA4}" type="slidenum">
              <a:rPr lang="en-US" sz="1200" smtClean="0"/>
              <a:pPr eaLnBrk="1" hangingPunct="1"/>
              <a:t>10</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b="1" dirty="0"/>
              <a:t>SID</a:t>
            </a:r>
          </a:p>
          <a:p>
            <a:pPr marL="0" indent="0" eaLnBrk="1" hangingPunct="1">
              <a:buNone/>
            </a:pPr>
            <a:r>
              <a:rPr lang="en-US" b="0" dirty="0"/>
              <a:t>We performed content analysis of Guidance manuals </a:t>
            </a:r>
          </a:p>
          <a:p>
            <a:pPr marL="171450" indent="-171450" eaLnBrk="1" hangingPunct="1">
              <a:buFont typeface="Arial" pitchFamily="34" charset="0"/>
              <a:buChar char="•"/>
            </a:pPr>
            <a:r>
              <a:rPr lang="en-US" b="0" dirty="0"/>
              <a:t>Significant variability</a:t>
            </a:r>
            <a:r>
              <a:rPr lang="en-US" b="0" baseline="0" dirty="0"/>
              <a:t> in content</a:t>
            </a:r>
          </a:p>
          <a:p>
            <a:pPr marL="628650" lvl="1" indent="-171450" eaLnBrk="1" hangingPunct="1">
              <a:buFont typeface="Arial" pitchFamily="34" charset="0"/>
              <a:buChar char="•"/>
            </a:pPr>
            <a:r>
              <a:rPr lang="en-US" b="0" baseline="0" dirty="0"/>
              <a:t>Some Focused on Preconstruction activities</a:t>
            </a:r>
          </a:p>
          <a:p>
            <a:pPr marL="628650" lvl="1" indent="-171450" eaLnBrk="1" hangingPunct="1">
              <a:buFont typeface="Arial" pitchFamily="34" charset="0"/>
              <a:buChar char="•"/>
            </a:pPr>
            <a:r>
              <a:rPr lang="en-US" b="0" baseline="0" dirty="0"/>
              <a:t>Other on construction – materials testing and inspection</a:t>
            </a:r>
          </a:p>
          <a:p>
            <a:pPr marL="628650" lvl="1" indent="-171450" eaLnBrk="1" hangingPunct="1">
              <a:buFont typeface="Arial" pitchFamily="34" charset="0"/>
              <a:buChar char="•"/>
            </a:pPr>
            <a:r>
              <a:rPr lang="en-US" b="0" baseline="0" dirty="0"/>
              <a:t>Some published separate guides for testing and inspection of LPA projects</a:t>
            </a:r>
          </a:p>
          <a:p>
            <a:pPr marL="628650" lvl="1" indent="-171450" eaLnBrk="1" hangingPunct="1">
              <a:buFont typeface="Arial" pitchFamily="34" charset="0"/>
              <a:buChar char="•"/>
            </a:pPr>
            <a:r>
              <a:rPr lang="en-US" b="0" baseline="0" dirty="0"/>
              <a:t>Very few addressed CFR requirements (only GDOT specifically addressed the requirements of a QA program per 23 CFR 637)</a:t>
            </a:r>
          </a:p>
          <a:p>
            <a:pPr marL="628650" lvl="1" indent="-171450" eaLnBrk="1" hangingPunct="1">
              <a:buFont typeface="Arial" pitchFamily="34" charset="0"/>
              <a:buChar char="•"/>
            </a:pPr>
            <a:endParaRPr lang="en-US" b="0" dirty="0"/>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000">
                <a:solidFill>
                  <a:schemeClr val="tx1"/>
                </a:solidFill>
                <a:latin typeface="Arial" charset="0"/>
              </a:defRPr>
            </a:lvl1pPr>
            <a:lvl2pPr marL="742950" indent="-285750" defTabSz="923925" eaLnBrk="0" hangingPunct="0">
              <a:defRPr sz="2000">
                <a:solidFill>
                  <a:schemeClr val="tx1"/>
                </a:solidFill>
                <a:latin typeface="Arial" charset="0"/>
              </a:defRPr>
            </a:lvl2pPr>
            <a:lvl3pPr marL="1143000" indent="-228600" defTabSz="923925" eaLnBrk="0" hangingPunct="0">
              <a:defRPr sz="2000">
                <a:solidFill>
                  <a:schemeClr val="tx1"/>
                </a:solidFill>
                <a:latin typeface="Arial" charset="0"/>
              </a:defRPr>
            </a:lvl3pPr>
            <a:lvl4pPr marL="1600200" indent="-228600" defTabSz="923925" eaLnBrk="0" hangingPunct="0">
              <a:defRPr sz="2000">
                <a:solidFill>
                  <a:schemeClr val="tx1"/>
                </a:solidFill>
                <a:latin typeface="Arial" charset="0"/>
              </a:defRPr>
            </a:lvl4pPr>
            <a:lvl5pPr marL="2057400" indent="-228600" defTabSz="923925" eaLnBrk="0" hangingPunct="0">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pPr eaLnBrk="1" hangingPunct="1"/>
            <a:fld id="{3AB2C034-EE23-4F4D-A482-8B835A72FEA4}" type="slidenum">
              <a:rPr lang="en-US" sz="1200" smtClean="0"/>
              <a:pPr eaLnBrk="1" hangingPunct="1"/>
              <a:t>11</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b="1" dirty="0"/>
              <a:t>SID</a:t>
            </a:r>
          </a:p>
          <a:p>
            <a:pPr marL="0" indent="0" eaLnBrk="1" hangingPunct="1">
              <a:buNone/>
            </a:pPr>
            <a:r>
              <a:rPr lang="en-US" dirty="0"/>
              <a:t>We were looking for anything  specific to construction and materials QA,</a:t>
            </a:r>
            <a:r>
              <a:rPr lang="en-US" baseline="0" dirty="0"/>
              <a:t> related</a:t>
            </a:r>
            <a:r>
              <a:rPr lang="en-US" dirty="0"/>
              <a:t> to LPAs</a:t>
            </a: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000">
                <a:solidFill>
                  <a:schemeClr val="tx1"/>
                </a:solidFill>
                <a:latin typeface="Arial" charset="0"/>
              </a:defRPr>
            </a:lvl1pPr>
            <a:lvl2pPr marL="742950" indent="-285750" defTabSz="923925" eaLnBrk="0" hangingPunct="0">
              <a:defRPr sz="2000">
                <a:solidFill>
                  <a:schemeClr val="tx1"/>
                </a:solidFill>
                <a:latin typeface="Arial" charset="0"/>
              </a:defRPr>
            </a:lvl2pPr>
            <a:lvl3pPr marL="1143000" indent="-228600" defTabSz="923925" eaLnBrk="0" hangingPunct="0">
              <a:defRPr sz="2000">
                <a:solidFill>
                  <a:schemeClr val="tx1"/>
                </a:solidFill>
                <a:latin typeface="Arial" charset="0"/>
              </a:defRPr>
            </a:lvl3pPr>
            <a:lvl4pPr marL="1600200" indent="-228600" defTabSz="923925" eaLnBrk="0" hangingPunct="0">
              <a:defRPr sz="2000">
                <a:solidFill>
                  <a:schemeClr val="tx1"/>
                </a:solidFill>
                <a:latin typeface="Arial" charset="0"/>
              </a:defRPr>
            </a:lvl4pPr>
            <a:lvl5pPr marL="2057400" indent="-228600" defTabSz="923925" eaLnBrk="0" hangingPunct="0">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pPr eaLnBrk="1" hangingPunct="1"/>
            <a:fld id="{3AB2C034-EE23-4F4D-A482-8B835A72FEA4}" type="slidenum">
              <a:rPr lang="en-US" sz="1200" smtClean="0"/>
              <a:pPr eaLnBrk="1" hangingPunct="1"/>
              <a:t>12</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b="1" dirty="0">
                <a:solidFill>
                  <a:srgbClr val="FF0000"/>
                </a:solidFill>
              </a:rPr>
              <a:t>LESLIE</a:t>
            </a:r>
          </a:p>
          <a:p>
            <a:pPr marL="0" indent="0" eaLnBrk="1" hangingPunct="1">
              <a:buNone/>
            </a:pPr>
            <a:endParaRPr lang="en-US" dirty="0"/>
          </a:p>
          <a:p>
            <a:pPr marL="0" indent="0" eaLnBrk="1" hangingPunct="1">
              <a:buNone/>
            </a:pPr>
            <a:endParaRPr lang="en-US" dirty="0"/>
          </a:p>
          <a:p>
            <a:pPr marL="0" indent="0" eaLnBrk="1" hangingPunct="1">
              <a:buNone/>
            </a:pPr>
            <a:r>
              <a:rPr lang="en-US" dirty="0"/>
              <a:t>High</a:t>
            </a:r>
            <a:r>
              <a:rPr lang="en-US" baseline="0" dirty="0"/>
              <a:t> degree of interest particularly among DOTs reflected in survey response.</a:t>
            </a:r>
          </a:p>
          <a:p>
            <a:pPr marL="0" indent="0" eaLnBrk="1" hangingPunct="1">
              <a:buNone/>
            </a:pPr>
            <a:endParaRPr lang="en-US" baseline="0" dirty="0"/>
          </a:p>
          <a:p>
            <a:pPr marL="0" indent="0" eaLnBrk="1" hangingPunct="1">
              <a:buNone/>
            </a:pPr>
            <a:r>
              <a:rPr lang="en-US" baseline="0" dirty="0"/>
              <a:t>DOT response rate of 69% (34 state DOTs and Dist. of Columbia). </a:t>
            </a:r>
          </a:p>
          <a:p>
            <a:pPr marL="0" indent="0" eaLnBrk="1" hangingPunct="1">
              <a:buNone/>
            </a:pPr>
            <a:endParaRPr lang="en-US" baseline="0" dirty="0"/>
          </a:p>
          <a:p>
            <a:pPr marL="0" indent="0" eaLnBrk="1" hangingPunct="1">
              <a:buNone/>
            </a:pPr>
            <a:r>
              <a:rPr lang="en-US" baseline="0" dirty="0"/>
              <a:t>LPAs 33 agencies from 14 states responded to survey.</a:t>
            </a:r>
            <a:endParaRPr lang="en-US" dirty="0"/>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000">
                <a:solidFill>
                  <a:schemeClr val="tx1"/>
                </a:solidFill>
                <a:latin typeface="Arial" charset="0"/>
              </a:defRPr>
            </a:lvl1pPr>
            <a:lvl2pPr marL="742950" indent="-285750" defTabSz="923925" eaLnBrk="0" hangingPunct="0">
              <a:defRPr sz="2000">
                <a:solidFill>
                  <a:schemeClr val="tx1"/>
                </a:solidFill>
                <a:latin typeface="Arial" charset="0"/>
              </a:defRPr>
            </a:lvl2pPr>
            <a:lvl3pPr marL="1143000" indent="-228600" defTabSz="923925" eaLnBrk="0" hangingPunct="0">
              <a:defRPr sz="2000">
                <a:solidFill>
                  <a:schemeClr val="tx1"/>
                </a:solidFill>
                <a:latin typeface="Arial" charset="0"/>
              </a:defRPr>
            </a:lvl3pPr>
            <a:lvl4pPr marL="1600200" indent="-228600" defTabSz="923925" eaLnBrk="0" hangingPunct="0">
              <a:defRPr sz="2000">
                <a:solidFill>
                  <a:schemeClr val="tx1"/>
                </a:solidFill>
                <a:latin typeface="Arial" charset="0"/>
              </a:defRPr>
            </a:lvl4pPr>
            <a:lvl5pPr marL="2057400" indent="-228600" defTabSz="923925" eaLnBrk="0" hangingPunct="0">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pPr eaLnBrk="1" hangingPunct="1"/>
            <a:fld id="{3AB2C034-EE23-4F4D-A482-8B835A72FEA4}" type="slidenum">
              <a:rPr lang="en-US" sz="1200" smtClean="0"/>
              <a:pPr eaLnBrk="1" hangingPunct="1"/>
              <a:t>13</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b="1" dirty="0">
                <a:solidFill>
                  <a:srgbClr val="FF0000"/>
                </a:solidFill>
              </a:rPr>
              <a:t>LESLIE</a:t>
            </a:r>
          </a:p>
          <a:p>
            <a:pPr marL="0" indent="0" eaLnBrk="1" hangingPunct="1">
              <a:buFont typeface="Arial" pitchFamily="34" charset="0"/>
              <a:buNone/>
            </a:pPr>
            <a:endParaRPr lang="en-US" dirty="0"/>
          </a:p>
          <a:p>
            <a:pPr marL="171450" indent="-171450" eaLnBrk="1" hangingPunct="1">
              <a:buFont typeface="Arial" pitchFamily="34" charset="0"/>
              <a:buChar char="•"/>
            </a:pPr>
            <a:r>
              <a:rPr lang="en-US" dirty="0"/>
              <a:t>Findings</a:t>
            </a:r>
            <a:r>
              <a:rPr lang="en-US" baseline="0" dirty="0"/>
              <a:t> were generally consistent with FHWA/SHA audits and  process reviews – most findings involved administrative issues</a:t>
            </a:r>
          </a:p>
          <a:p>
            <a:pPr marL="171450" indent="-171450" eaLnBrk="1" hangingPunct="1">
              <a:buFont typeface="Arial" pitchFamily="34" charset="0"/>
              <a:buChar char="•"/>
            </a:pPr>
            <a:r>
              <a:rPr lang="en-US" baseline="0" dirty="0"/>
              <a:t>One reported instance of re-work required for aggregate base that didn’t meet QA requirements</a:t>
            </a:r>
          </a:p>
          <a:p>
            <a:pPr marL="171450" indent="-171450" eaLnBrk="1" hangingPunct="1">
              <a:buFont typeface="Arial" pitchFamily="34" charset="0"/>
              <a:buChar char="•"/>
            </a:pPr>
            <a:r>
              <a:rPr lang="en-US" baseline="0" dirty="0"/>
              <a:t>Another example involved lack of weld test reports for an LPA pedestrian bridge that resulted in rework (cost) to retest &amp; certify welds</a:t>
            </a:r>
            <a:endParaRPr lang="en-US" dirty="0"/>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000">
                <a:solidFill>
                  <a:schemeClr val="tx1"/>
                </a:solidFill>
                <a:latin typeface="Arial" charset="0"/>
              </a:defRPr>
            </a:lvl1pPr>
            <a:lvl2pPr marL="742950" indent="-285750" defTabSz="923925" eaLnBrk="0" hangingPunct="0">
              <a:defRPr sz="2000">
                <a:solidFill>
                  <a:schemeClr val="tx1"/>
                </a:solidFill>
                <a:latin typeface="Arial" charset="0"/>
              </a:defRPr>
            </a:lvl2pPr>
            <a:lvl3pPr marL="1143000" indent="-228600" defTabSz="923925" eaLnBrk="0" hangingPunct="0">
              <a:defRPr sz="2000">
                <a:solidFill>
                  <a:schemeClr val="tx1"/>
                </a:solidFill>
                <a:latin typeface="Arial" charset="0"/>
              </a:defRPr>
            </a:lvl3pPr>
            <a:lvl4pPr marL="1600200" indent="-228600" defTabSz="923925" eaLnBrk="0" hangingPunct="0">
              <a:defRPr sz="2000">
                <a:solidFill>
                  <a:schemeClr val="tx1"/>
                </a:solidFill>
                <a:latin typeface="Arial" charset="0"/>
              </a:defRPr>
            </a:lvl4pPr>
            <a:lvl5pPr marL="2057400" indent="-228600" defTabSz="923925" eaLnBrk="0" hangingPunct="0">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pPr eaLnBrk="1" hangingPunct="1"/>
            <a:fld id="{3AB2C034-EE23-4F4D-A482-8B835A72FEA4}" type="slidenum">
              <a:rPr lang="en-US" sz="1200" smtClean="0"/>
              <a:pPr eaLnBrk="1" hangingPunct="1"/>
              <a:t>14</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b="1" dirty="0">
                <a:solidFill>
                  <a:srgbClr val="FF0000"/>
                </a:solidFill>
              </a:rPr>
              <a:t>LESLIE</a:t>
            </a:r>
          </a:p>
          <a:p>
            <a:pPr marL="0" indent="0" eaLnBrk="1" hangingPunct="1">
              <a:buFont typeface="Arial" pitchFamily="34" charset="0"/>
              <a:buNone/>
            </a:pPr>
            <a:endParaRPr lang="en-US" b="1" dirty="0"/>
          </a:p>
          <a:p>
            <a:pPr marL="171450" indent="-171450" eaLnBrk="1" hangingPunct="1">
              <a:buFont typeface="Arial" pitchFamily="34" charset="0"/>
              <a:buChar char="•"/>
            </a:pPr>
            <a:r>
              <a:rPr lang="en-US" dirty="0"/>
              <a:t>Risks/issues were rated in terms of reported frequency and severity of impact</a:t>
            </a:r>
          </a:p>
          <a:p>
            <a:pPr marL="171450" indent="-171450" eaLnBrk="1" hangingPunct="1">
              <a:buFont typeface="Arial" pitchFamily="34" charset="0"/>
              <a:buChar char="•"/>
            </a:pPr>
            <a:endParaRPr lang="en-US" dirty="0"/>
          </a:p>
          <a:p>
            <a:pPr marL="171450" indent="-171450" eaLnBrk="1" hangingPunct="1">
              <a:buFont typeface="Arial" pitchFamily="34" charset="0"/>
              <a:buChar char="•"/>
            </a:pPr>
            <a:r>
              <a:rPr lang="en-US" dirty="0"/>
              <a:t>Biggest reported impact to an LPA project was</a:t>
            </a:r>
            <a:r>
              <a:rPr lang="en-US" baseline="0" dirty="0"/>
              <a:t> loss of federal funding</a:t>
            </a:r>
            <a:r>
              <a:rPr lang="en-US" dirty="0"/>
              <a:t> </a:t>
            </a:r>
          </a:p>
          <a:p>
            <a:pPr marL="171450" indent="-171450" eaLnBrk="1" hangingPunct="1">
              <a:buFont typeface="Arial" pitchFamily="34" charset="0"/>
              <a:buChar char="•"/>
            </a:pPr>
            <a:endParaRPr lang="en-US" dirty="0"/>
          </a:p>
          <a:p>
            <a:pPr marL="171450" indent="-171450" eaLnBrk="1" hangingPunct="1">
              <a:buFont typeface="Arial" pitchFamily="34" charset="0"/>
              <a:buChar char="•"/>
            </a:pPr>
            <a:r>
              <a:rPr lang="en-US" dirty="0"/>
              <a:t>Other significant risk issues were lack of documentation, non-conforming sampling and inspection frequency, and lack of or improper materials certifications</a:t>
            </a: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000">
                <a:solidFill>
                  <a:schemeClr val="tx1"/>
                </a:solidFill>
                <a:latin typeface="Arial" charset="0"/>
              </a:defRPr>
            </a:lvl1pPr>
            <a:lvl2pPr marL="742950" indent="-285750" defTabSz="923925" eaLnBrk="0" hangingPunct="0">
              <a:defRPr sz="2000">
                <a:solidFill>
                  <a:schemeClr val="tx1"/>
                </a:solidFill>
                <a:latin typeface="Arial" charset="0"/>
              </a:defRPr>
            </a:lvl2pPr>
            <a:lvl3pPr marL="1143000" indent="-228600" defTabSz="923925" eaLnBrk="0" hangingPunct="0">
              <a:defRPr sz="2000">
                <a:solidFill>
                  <a:schemeClr val="tx1"/>
                </a:solidFill>
                <a:latin typeface="Arial" charset="0"/>
              </a:defRPr>
            </a:lvl3pPr>
            <a:lvl4pPr marL="1600200" indent="-228600" defTabSz="923925" eaLnBrk="0" hangingPunct="0">
              <a:defRPr sz="2000">
                <a:solidFill>
                  <a:schemeClr val="tx1"/>
                </a:solidFill>
                <a:latin typeface="Arial" charset="0"/>
              </a:defRPr>
            </a:lvl4pPr>
            <a:lvl5pPr marL="2057400" indent="-228600" defTabSz="923925" eaLnBrk="0" hangingPunct="0">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pPr eaLnBrk="1" hangingPunct="1"/>
            <a:fld id="{3AB2C034-EE23-4F4D-A482-8B835A72FEA4}" type="slidenum">
              <a:rPr lang="en-US" sz="1200" smtClean="0"/>
              <a:pPr eaLnBrk="1" hangingPunct="1"/>
              <a:t>15</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a:solidFill>
                  <a:srgbClr val="FF0000"/>
                </a:solidFill>
              </a:rPr>
              <a:t>LESLIE</a:t>
            </a:r>
          </a:p>
          <a:p>
            <a:pPr marL="0" indent="0" eaLnBrk="1" hangingPunct="1">
              <a:buNone/>
            </a:pPr>
            <a:endParaRPr lang="en-US" dirty="0"/>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000">
                <a:solidFill>
                  <a:schemeClr val="tx1"/>
                </a:solidFill>
                <a:latin typeface="Arial" charset="0"/>
              </a:defRPr>
            </a:lvl1pPr>
            <a:lvl2pPr marL="742950" indent="-285750" defTabSz="923925" eaLnBrk="0" hangingPunct="0">
              <a:defRPr sz="2000">
                <a:solidFill>
                  <a:schemeClr val="tx1"/>
                </a:solidFill>
                <a:latin typeface="Arial" charset="0"/>
              </a:defRPr>
            </a:lvl2pPr>
            <a:lvl3pPr marL="1143000" indent="-228600" defTabSz="923925" eaLnBrk="0" hangingPunct="0">
              <a:defRPr sz="2000">
                <a:solidFill>
                  <a:schemeClr val="tx1"/>
                </a:solidFill>
                <a:latin typeface="Arial" charset="0"/>
              </a:defRPr>
            </a:lvl3pPr>
            <a:lvl4pPr marL="1600200" indent="-228600" defTabSz="923925" eaLnBrk="0" hangingPunct="0">
              <a:defRPr sz="2000">
                <a:solidFill>
                  <a:schemeClr val="tx1"/>
                </a:solidFill>
                <a:latin typeface="Arial" charset="0"/>
              </a:defRPr>
            </a:lvl4pPr>
            <a:lvl5pPr marL="2057400" indent="-228600" defTabSz="923925" eaLnBrk="0" hangingPunct="0">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pPr eaLnBrk="1" hangingPunct="1"/>
            <a:fld id="{3AB2C034-EE23-4F4D-A482-8B835A72FEA4}" type="slidenum">
              <a:rPr lang="en-US" sz="1200" smtClean="0"/>
              <a:pPr eaLnBrk="1" hangingPunct="1"/>
              <a:t>16</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a:solidFill>
                  <a:srgbClr val="FF0000"/>
                </a:solidFill>
              </a:rPr>
              <a:t>LESLIE</a:t>
            </a:r>
          </a:p>
          <a:p>
            <a:pPr marL="0" indent="0" eaLnBrk="1" hangingPunct="1">
              <a:buNone/>
            </a:pPr>
            <a:endParaRPr lang="en-US" dirty="0"/>
          </a:p>
          <a:p>
            <a:pPr marL="0" indent="0" eaLnBrk="1" hangingPunct="1">
              <a:buNone/>
            </a:pPr>
            <a:r>
              <a:rPr lang="en-US" dirty="0"/>
              <a:t>Interviewed cross-section of DOTs and LPAs with large and small programs.</a:t>
            </a:r>
          </a:p>
          <a:p>
            <a:pPr marL="0" indent="0" eaLnBrk="1" hangingPunct="1">
              <a:buNone/>
            </a:pPr>
            <a:r>
              <a:rPr lang="en-US" dirty="0"/>
              <a:t>Research panel provided input re</a:t>
            </a:r>
            <a:r>
              <a:rPr lang="en-US" baseline="0" dirty="0"/>
              <a:t> selection of States to interview (11 states in all were interviewed)</a:t>
            </a:r>
          </a:p>
          <a:p>
            <a:pPr marL="0" indent="0" eaLnBrk="1" hangingPunct="1">
              <a:buNone/>
            </a:pPr>
            <a:endParaRPr lang="en-US" baseline="0" dirty="0"/>
          </a:p>
          <a:p>
            <a:pPr marL="0" indent="0" eaLnBrk="1" hangingPunct="1">
              <a:buNone/>
            </a:pPr>
            <a:r>
              <a:rPr lang="en-US" baseline="0" dirty="0"/>
              <a:t>DOTs assisted team with interviews of selected LPAs in FL, VA, NH, and WI.  A total of 13 LPAs were interviewed.</a:t>
            </a:r>
          </a:p>
          <a:p>
            <a:pPr marL="0" indent="0" eaLnBrk="1" hangingPunct="1">
              <a:buNone/>
            </a:pPr>
            <a:r>
              <a:rPr lang="en-US" baseline="0" dirty="0"/>
              <a:t>Interviews were conducted in-person and by conference call </a:t>
            </a:r>
          </a:p>
          <a:p>
            <a:pPr marL="0" indent="0" eaLnBrk="1" hangingPunct="1">
              <a:buNone/>
            </a:pPr>
            <a:endParaRPr lang="en-US" baseline="0" dirty="0"/>
          </a:p>
          <a:p>
            <a:pPr marL="0" indent="0" eaLnBrk="1" hangingPunct="1">
              <a:buNone/>
            </a:pPr>
            <a:r>
              <a:rPr lang="en-US" sz="1200" kern="1200" dirty="0">
                <a:solidFill>
                  <a:schemeClr val="tx1"/>
                </a:solidFill>
                <a:effectLst/>
                <a:latin typeface="Arial" charset="0"/>
                <a:ea typeface="+mn-ea"/>
                <a:cs typeface="+mn-cs"/>
              </a:rPr>
              <a:t>Purpose of interviews:</a:t>
            </a:r>
          </a:p>
          <a:p>
            <a:pPr marL="0" indent="0" eaLnBrk="1" hangingPunct="1">
              <a:buNone/>
            </a:pPr>
            <a:r>
              <a:rPr lang="en-US" sz="1200" kern="1200" dirty="0">
                <a:solidFill>
                  <a:schemeClr val="tx1"/>
                </a:solidFill>
                <a:effectLst/>
                <a:latin typeface="Arial" charset="0"/>
                <a:ea typeface="+mn-ea"/>
                <a:cs typeface="+mn-cs"/>
              </a:rPr>
              <a:t>(1) Collect general programmatic information from DOT and LPA staff regarding program size, project types, and current QA practices, (2) obtain more insight into both program deficiencies and best practices that could be used to resolve these issues, and (3) gather and develop detailed case studies examples to support these findings if possible.</a:t>
            </a:r>
            <a:endParaRPr lang="en-US" dirty="0"/>
          </a:p>
          <a:p>
            <a:pPr marL="0" indent="0" eaLnBrk="1" hangingPunct="1">
              <a:buNone/>
            </a:pPr>
            <a:endParaRPr lang="en-US" dirty="0"/>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000">
                <a:solidFill>
                  <a:schemeClr val="tx1"/>
                </a:solidFill>
                <a:latin typeface="Arial" charset="0"/>
              </a:defRPr>
            </a:lvl1pPr>
            <a:lvl2pPr marL="742950" indent="-285750" defTabSz="923925" eaLnBrk="0" hangingPunct="0">
              <a:defRPr sz="2000">
                <a:solidFill>
                  <a:schemeClr val="tx1"/>
                </a:solidFill>
                <a:latin typeface="Arial" charset="0"/>
              </a:defRPr>
            </a:lvl2pPr>
            <a:lvl3pPr marL="1143000" indent="-228600" defTabSz="923925" eaLnBrk="0" hangingPunct="0">
              <a:defRPr sz="2000">
                <a:solidFill>
                  <a:schemeClr val="tx1"/>
                </a:solidFill>
                <a:latin typeface="Arial" charset="0"/>
              </a:defRPr>
            </a:lvl3pPr>
            <a:lvl4pPr marL="1600200" indent="-228600" defTabSz="923925" eaLnBrk="0" hangingPunct="0">
              <a:defRPr sz="2000">
                <a:solidFill>
                  <a:schemeClr val="tx1"/>
                </a:solidFill>
                <a:latin typeface="Arial" charset="0"/>
              </a:defRPr>
            </a:lvl4pPr>
            <a:lvl5pPr marL="2057400" indent="-228600" defTabSz="923925" eaLnBrk="0" hangingPunct="0">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pPr eaLnBrk="1" hangingPunct="1"/>
            <a:fld id="{3AB2C034-EE23-4F4D-A482-8B835A72FEA4}" type="slidenum">
              <a:rPr lang="en-US" sz="1200" smtClean="0"/>
              <a:pPr eaLnBrk="1" hangingPunct="1"/>
              <a:t>17</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a:solidFill>
                  <a:srgbClr val="FF0000"/>
                </a:solidFill>
              </a:rPr>
              <a:t>LESLIE</a:t>
            </a:r>
          </a:p>
          <a:p>
            <a:pPr marL="0" indent="0" eaLnBrk="1" hangingPunct="1">
              <a:buNone/>
            </a:pPr>
            <a:endParaRPr lang="en-US" dirty="0"/>
          </a:p>
          <a:p>
            <a:pPr marL="0" indent="0" eaLnBrk="1" hangingPunct="1">
              <a:buNone/>
            </a:pPr>
            <a:r>
              <a:rPr lang="en-US" dirty="0"/>
              <a:t>DOTs reported that even for the larger state programs, most LPA projects are less than $1M involving sidewalks, culverts, streetscapes, or small interchanges or bridge rehabilitation.  Less frequently, LPAs have major projects, bridge or other signature projects, that require greater levels of funding, resources, and QA oversight</a:t>
            </a: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000">
                <a:solidFill>
                  <a:schemeClr val="tx1"/>
                </a:solidFill>
                <a:latin typeface="Arial" charset="0"/>
              </a:defRPr>
            </a:lvl1pPr>
            <a:lvl2pPr marL="742950" indent="-285750" defTabSz="923925" eaLnBrk="0" hangingPunct="0">
              <a:defRPr sz="2000">
                <a:solidFill>
                  <a:schemeClr val="tx1"/>
                </a:solidFill>
                <a:latin typeface="Arial" charset="0"/>
              </a:defRPr>
            </a:lvl2pPr>
            <a:lvl3pPr marL="1143000" indent="-228600" defTabSz="923925" eaLnBrk="0" hangingPunct="0">
              <a:defRPr sz="2000">
                <a:solidFill>
                  <a:schemeClr val="tx1"/>
                </a:solidFill>
                <a:latin typeface="Arial" charset="0"/>
              </a:defRPr>
            </a:lvl3pPr>
            <a:lvl4pPr marL="1600200" indent="-228600" defTabSz="923925" eaLnBrk="0" hangingPunct="0">
              <a:defRPr sz="2000">
                <a:solidFill>
                  <a:schemeClr val="tx1"/>
                </a:solidFill>
                <a:latin typeface="Arial" charset="0"/>
              </a:defRPr>
            </a:lvl4pPr>
            <a:lvl5pPr marL="2057400" indent="-228600" defTabSz="923925" eaLnBrk="0" hangingPunct="0">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pPr eaLnBrk="1" hangingPunct="1"/>
            <a:fld id="{3AB2C034-EE23-4F4D-A482-8B835A72FEA4}" type="slidenum">
              <a:rPr lang="en-US" sz="1200" smtClean="0"/>
              <a:pPr eaLnBrk="1" hangingPunct="1"/>
              <a:t>18</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a:solidFill>
                  <a:srgbClr val="FF0000"/>
                </a:solidFill>
              </a:rPr>
              <a:t>LESLIE</a:t>
            </a:r>
          </a:p>
          <a:p>
            <a:pPr marL="0" indent="0" eaLnBrk="1" hangingPunct="1">
              <a:buNone/>
            </a:pPr>
            <a:endParaRPr lang="en-US" dirty="0"/>
          </a:p>
          <a:p>
            <a:pPr marL="0" indent="0" eaLnBrk="1" hangingPunct="1">
              <a:buNone/>
            </a:pPr>
            <a:endParaRPr lang="en-US" dirty="0"/>
          </a:p>
          <a:p>
            <a:pPr marL="0" indent="0" eaLnBrk="1" hangingPunct="1">
              <a:buNone/>
            </a:pPr>
            <a:r>
              <a:rPr lang="en-US" dirty="0"/>
              <a:t>Smaller</a:t>
            </a:r>
            <a:r>
              <a:rPr lang="en-US" baseline="0" dirty="0"/>
              <a:t> DOT programs more directly oversee LPA projects</a:t>
            </a:r>
          </a:p>
          <a:p>
            <a:pPr marL="0" indent="0" eaLnBrk="1" hangingPunct="1">
              <a:buNone/>
            </a:pPr>
            <a:r>
              <a:rPr lang="en-US" baseline="0" dirty="0"/>
              <a:t>Use same standards and QA requirements for DOT and LPA projects (smaller LPAs also support this approach)</a:t>
            </a:r>
            <a:endParaRPr lang="en-US" dirty="0"/>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000">
                <a:solidFill>
                  <a:schemeClr val="tx1"/>
                </a:solidFill>
                <a:latin typeface="Arial" charset="0"/>
              </a:defRPr>
            </a:lvl1pPr>
            <a:lvl2pPr marL="742950" indent="-285750" defTabSz="923925" eaLnBrk="0" hangingPunct="0">
              <a:defRPr sz="2000">
                <a:solidFill>
                  <a:schemeClr val="tx1"/>
                </a:solidFill>
                <a:latin typeface="Arial" charset="0"/>
              </a:defRPr>
            </a:lvl2pPr>
            <a:lvl3pPr marL="1143000" indent="-228600" defTabSz="923925" eaLnBrk="0" hangingPunct="0">
              <a:defRPr sz="2000">
                <a:solidFill>
                  <a:schemeClr val="tx1"/>
                </a:solidFill>
                <a:latin typeface="Arial" charset="0"/>
              </a:defRPr>
            </a:lvl3pPr>
            <a:lvl4pPr marL="1600200" indent="-228600" defTabSz="923925" eaLnBrk="0" hangingPunct="0">
              <a:defRPr sz="2000">
                <a:solidFill>
                  <a:schemeClr val="tx1"/>
                </a:solidFill>
                <a:latin typeface="Arial" charset="0"/>
              </a:defRPr>
            </a:lvl4pPr>
            <a:lvl5pPr marL="2057400" indent="-228600" defTabSz="923925" eaLnBrk="0" hangingPunct="0">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pPr eaLnBrk="1" hangingPunct="1"/>
            <a:fld id="{3AB2C034-EE23-4F4D-A482-8B835A72FEA4}" type="slidenum">
              <a:rPr lang="en-US" sz="1200" smtClean="0"/>
              <a:pPr eaLnBrk="1" hangingPunct="1"/>
              <a:t>19</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rPr>
              <a:t>Richard</a:t>
            </a:r>
          </a:p>
          <a:p>
            <a:endParaRPr lang="en-US" b="1" dirty="0">
              <a:solidFill>
                <a:schemeClr val="tx1"/>
              </a:solidFill>
            </a:endParaRPr>
          </a:p>
          <a:p>
            <a:r>
              <a:rPr lang="en-US" b="0" dirty="0">
                <a:solidFill>
                  <a:schemeClr val="tx1"/>
                </a:solidFill>
              </a:rPr>
              <a:t>Read Title – Introduce myself</a:t>
            </a:r>
          </a:p>
          <a:p>
            <a:endParaRPr lang="en-US" b="0" dirty="0">
              <a:solidFill>
                <a:schemeClr val="tx1"/>
              </a:solidFill>
            </a:endParaRPr>
          </a:p>
          <a:p>
            <a:r>
              <a:rPr lang="en-US" b="0" dirty="0">
                <a:solidFill>
                  <a:schemeClr val="tx1"/>
                </a:solidFill>
              </a:rPr>
              <a:t>Thank you to all states and LPA that</a:t>
            </a:r>
            <a:r>
              <a:rPr lang="en-US" b="0" baseline="0" dirty="0">
                <a:solidFill>
                  <a:schemeClr val="tx1"/>
                </a:solidFill>
              </a:rPr>
              <a:t> participated in surveys and interviews and provided data</a:t>
            </a:r>
          </a:p>
          <a:p>
            <a:endParaRPr lang="en-US" b="0" baseline="0" dirty="0">
              <a:solidFill>
                <a:schemeClr val="tx1"/>
              </a:solidFill>
            </a:endParaRPr>
          </a:p>
          <a:p>
            <a:r>
              <a:rPr lang="en-US" b="0" baseline="0" dirty="0">
                <a:solidFill>
                  <a:schemeClr val="tx1"/>
                </a:solidFill>
              </a:rPr>
              <a:t>Thank you to Sid Scott and Linda </a:t>
            </a:r>
            <a:r>
              <a:rPr lang="en-US" b="0" baseline="0" dirty="0" err="1">
                <a:solidFill>
                  <a:schemeClr val="tx1"/>
                </a:solidFill>
              </a:rPr>
              <a:t>Konrath</a:t>
            </a:r>
            <a:r>
              <a:rPr lang="en-US" b="0" baseline="0" dirty="0">
                <a:solidFill>
                  <a:schemeClr val="tx1"/>
                </a:solidFill>
              </a:rPr>
              <a:t> at Hill International</a:t>
            </a:r>
          </a:p>
          <a:p>
            <a:endParaRPr lang="en-US" b="0" baseline="0" dirty="0">
              <a:solidFill>
                <a:schemeClr val="tx1"/>
              </a:solidFill>
            </a:endParaRPr>
          </a:p>
          <a:p>
            <a:r>
              <a:rPr lang="en-US" b="0" baseline="0" dirty="0">
                <a:solidFill>
                  <a:schemeClr val="tx1"/>
                </a:solidFill>
              </a:rPr>
              <a:t>Thank you to Dr. Leslie Myers McCarthy of Villanova University.</a:t>
            </a:r>
            <a:endParaRPr lang="en-US" b="0" dirty="0">
              <a:solidFill>
                <a:schemeClr val="tx1"/>
              </a:solidFill>
            </a:endParaRPr>
          </a:p>
          <a:p>
            <a:endParaRPr lang="en-US" b="1" dirty="0">
              <a:solidFill>
                <a:schemeClr val="tx1"/>
              </a:solidFill>
            </a:endParaRPr>
          </a:p>
          <a:p>
            <a:endParaRPr lang="en-US" b="1" dirty="0">
              <a:solidFill>
                <a:schemeClr val="tx1"/>
              </a:solidFill>
            </a:endParaRPr>
          </a:p>
          <a:p>
            <a:endParaRPr lang="en-US" dirty="0">
              <a:solidFill>
                <a:schemeClr val="tx1"/>
              </a:solidFill>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C651D4B3-7730-4B23-9E8B-2B7463E8B1B0}" type="slidenum">
              <a:rPr lang="en-US" smtClean="0"/>
              <a:pPr>
                <a:defRPr/>
              </a:pPr>
              <a:t>2</a:t>
            </a:fld>
            <a:endParaRPr lang="en-US"/>
          </a:p>
        </p:txBody>
      </p:sp>
    </p:spTree>
    <p:extLst>
      <p:ext uri="{BB962C8B-B14F-4D97-AF65-F5344CB8AC3E}">
        <p14:creationId xmlns:p14="http://schemas.microsoft.com/office/powerpoint/2010/main" val="24044121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b="1" dirty="0">
                <a:solidFill>
                  <a:srgbClr val="FF0000"/>
                </a:solidFill>
              </a:rPr>
              <a:t>LESLIE</a:t>
            </a:r>
          </a:p>
          <a:p>
            <a:pPr marL="0" indent="0" eaLnBrk="1" hangingPunct="1">
              <a:buFont typeface="Arial" pitchFamily="34" charset="0"/>
              <a:buNone/>
            </a:pPr>
            <a:endParaRPr lang="en-US" dirty="0"/>
          </a:p>
          <a:p>
            <a:pPr marL="0" indent="0" eaLnBrk="1" hangingPunct="1">
              <a:buFont typeface="Arial" pitchFamily="34" charset="0"/>
              <a:buNone/>
            </a:pPr>
            <a:endParaRPr lang="en-US" dirty="0"/>
          </a:p>
          <a:p>
            <a:pPr marL="171450" indent="-171450" eaLnBrk="1" hangingPunct="1">
              <a:buFont typeface="Arial" pitchFamily="34" charset="0"/>
              <a:buChar char="•"/>
            </a:pPr>
            <a:r>
              <a:rPr lang="en-US" dirty="0"/>
              <a:t>A broad range</a:t>
            </a:r>
            <a:r>
              <a:rPr lang="en-US" baseline="0" dirty="0"/>
              <a:t> of certification practices </a:t>
            </a:r>
            <a:r>
              <a:rPr lang="en-US" dirty="0"/>
              <a:t>ranging from a simple self-assessment form or viewing training videos to more rigorous, multi-step interviews and efforts to assign the LPA cradle-to-grave project responsibility.  More standardization and clarity is needed.</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dirty="0"/>
              <a:t>Inconsistency of DOT staff performing QA oversight at Central office or Districts – DOT shortage of staff or lack of dedicated staff is a factor</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dirty="0"/>
              <a:t>LPA staff may not be qualified for certain discipline areas, and do not follow procedures or perform the right numbers of tests</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dirty="0"/>
              <a:t>Lack of consistent communication among all the parties involved in a project including LPA, DOT District oversight staff, and FHWA.</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endParaRPr lang="en-US" sz="1200" dirty="0"/>
          </a:p>
          <a:p>
            <a:pPr eaLnBrk="1" hangingPunct="1"/>
            <a:endParaRPr lang="en-US" dirty="0"/>
          </a:p>
          <a:p>
            <a:pPr eaLnBrk="1" hangingPunct="1"/>
            <a:endParaRPr lang="en-US" dirty="0"/>
          </a:p>
          <a:p>
            <a:pPr marL="0" indent="0" eaLnBrk="1" hangingPunct="1">
              <a:buNone/>
            </a:pPr>
            <a:endParaRPr lang="en-US" dirty="0"/>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000">
                <a:solidFill>
                  <a:schemeClr val="tx1"/>
                </a:solidFill>
                <a:latin typeface="Arial" charset="0"/>
              </a:defRPr>
            </a:lvl1pPr>
            <a:lvl2pPr marL="742950" indent="-285750" defTabSz="923925" eaLnBrk="0" hangingPunct="0">
              <a:defRPr sz="2000">
                <a:solidFill>
                  <a:schemeClr val="tx1"/>
                </a:solidFill>
                <a:latin typeface="Arial" charset="0"/>
              </a:defRPr>
            </a:lvl2pPr>
            <a:lvl3pPr marL="1143000" indent="-228600" defTabSz="923925" eaLnBrk="0" hangingPunct="0">
              <a:defRPr sz="2000">
                <a:solidFill>
                  <a:schemeClr val="tx1"/>
                </a:solidFill>
                <a:latin typeface="Arial" charset="0"/>
              </a:defRPr>
            </a:lvl3pPr>
            <a:lvl4pPr marL="1600200" indent="-228600" defTabSz="923925" eaLnBrk="0" hangingPunct="0">
              <a:defRPr sz="2000">
                <a:solidFill>
                  <a:schemeClr val="tx1"/>
                </a:solidFill>
                <a:latin typeface="Arial" charset="0"/>
              </a:defRPr>
            </a:lvl4pPr>
            <a:lvl5pPr marL="2057400" indent="-228600" defTabSz="923925" eaLnBrk="0" hangingPunct="0">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pPr eaLnBrk="1" hangingPunct="1"/>
            <a:fld id="{3AB2C034-EE23-4F4D-A482-8B835A72FEA4}" type="slidenum">
              <a:rPr lang="en-US" sz="1200" smtClean="0"/>
              <a:pPr eaLnBrk="1" hangingPunct="1"/>
              <a:t>20</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b="1" dirty="0">
                <a:solidFill>
                  <a:srgbClr val="FF0000"/>
                </a:solidFill>
              </a:rPr>
              <a:t>LESLIE</a:t>
            </a:r>
          </a:p>
          <a:p>
            <a:pPr marL="0" indent="0" eaLnBrk="1" hangingPunct="1">
              <a:buFont typeface="Arial" pitchFamily="34" charset="0"/>
              <a:buNone/>
            </a:pPr>
            <a:endParaRPr lang="en-US" dirty="0"/>
          </a:p>
          <a:p>
            <a:pPr marL="0" indent="0" eaLnBrk="1" hangingPunct="1">
              <a:buFont typeface="Arial" pitchFamily="34" charset="0"/>
              <a:buNone/>
            </a:pPr>
            <a:endParaRPr lang="en-US" dirty="0"/>
          </a:p>
          <a:p>
            <a:pPr marL="171450" indent="-171450" eaLnBrk="1" hangingPunct="1">
              <a:buFont typeface="Arial" pitchFamily="34" charset="0"/>
              <a:buChar char="•"/>
            </a:pPr>
            <a:r>
              <a:rPr lang="en-US" dirty="0"/>
              <a:t>The local agencies interviewed included Counties, Cities, and Towns.</a:t>
            </a:r>
          </a:p>
          <a:p>
            <a:pPr marL="0" indent="0" eaLnBrk="1" hangingPunct="1">
              <a:buNone/>
            </a:pPr>
            <a:endParaRPr lang="en-US" dirty="0"/>
          </a:p>
          <a:p>
            <a:pPr marL="171450" indent="-171450" eaLnBrk="1" hangingPunct="1">
              <a:buFont typeface="Arial" pitchFamily="34" charset="0"/>
              <a:buChar char="•"/>
            </a:pPr>
            <a:r>
              <a:rPr lang="en-US" dirty="0"/>
              <a:t>The LPAs ranged from small towns with minimal in-house staff that occasionally entered into a Federal-aid project as part of a Federal-aid improvement program (i.e. safety enhancement and accessibility, safe routes to school, urban construction, scenic trails, etc.) to large Cities or County LPAs with significant capital construction programs, using LPA standard specifications, and employing in-house engineering and construction staff. </a:t>
            </a: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000">
                <a:solidFill>
                  <a:schemeClr val="tx1"/>
                </a:solidFill>
                <a:latin typeface="Arial" charset="0"/>
              </a:defRPr>
            </a:lvl1pPr>
            <a:lvl2pPr marL="742950" indent="-285750" defTabSz="923925" eaLnBrk="0" hangingPunct="0">
              <a:defRPr sz="2000">
                <a:solidFill>
                  <a:schemeClr val="tx1"/>
                </a:solidFill>
                <a:latin typeface="Arial" charset="0"/>
              </a:defRPr>
            </a:lvl2pPr>
            <a:lvl3pPr marL="1143000" indent="-228600" defTabSz="923925" eaLnBrk="0" hangingPunct="0">
              <a:defRPr sz="2000">
                <a:solidFill>
                  <a:schemeClr val="tx1"/>
                </a:solidFill>
                <a:latin typeface="Arial" charset="0"/>
              </a:defRPr>
            </a:lvl3pPr>
            <a:lvl4pPr marL="1600200" indent="-228600" defTabSz="923925" eaLnBrk="0" hangingPunct="0">
              <a:defRPr sz="2000">
                <a:solidFill>
                  <a:schemeClr val="tx1"/>
                </a:solidFill>
                <a:latin typeface="Arial" charset="0"/>
              </a:defRPr>
            </a:lvl4pPr>
            <a:lvl5pPr marL="2057400" indent="-228600" defTabSz="923925" eaLnBrk="0" hangingPunct="0">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pPr eaLnBrk="1" hangingPunct="1"/>
            <a:fld id="{3AB2C034-EE23-4F4D-A482-8B835A72FEA4}" type="slidenum">
              <a:rPr lang="en-US" sz="1200" smtClean="0"/>
              <a:pPr eaLnBrk="1" hangingPunct="1"/>
              <a:t>21</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b="1" dirty="0">
                <a:solidFill>
                  <a:srgbClr val="FF0000"/>
                </a:solidFill>
              </a:rPr>
              <a:t>LESLIE</a:t>
            </a:r>
          </a:p>
          <a:p>
            <a:pPr marL="0" indent="0" eaLnBrk="1" hangingPunct="1">
              <a:buFont typeface="Arial" pitchFamily="34" charset="0"/>
              <a:buNone/>
            </a:pPr>
            <a:endParaRPr lang="en-US" dirty="0"/>
          </a:p>
          <a:p>
            <a:pPr marL="0" indent="0" eaLnBrk="1" hangingPunct="1">
              <a:buFont typeface="Arial" pitchFamily="34" charset="0"/>
              <a:buNone/>
            </a:pPr>
            <a:endParaRPr lang="en-US" dirty="0"/>
          </a:p>
          <a:p>
            <a:pPr marL="171450" indent="-171450" eaLnBrk="1" hangingPunct="1">
              <a:buFont typeface="Arial" pitchFamily="34" charset="0"/>
              <a:buChar char="•"/>
            </a:pPr>
            <a:r>
              <a:rPr lang="en-US" dirty="0"/>
              <a:t>Several</a:t>
            </a:r>
            <a:r>
              <a:rPr lang="en-US" baseline="0" dirty="0"/>
              <a:t> </a:t>
            </a:r>
            <a:r>
              <a:rPr lang="en-US" dirty="0"/>
              <a:t>LPAs interviewed reported high cost of QA.  The perception was that LPA has limited control over QA oversight costs. </a:t>
            </a:r>
          </a:p>
          <a:p>
            <a:pPr marL="457200" lvl="1" indent="0" eaLnBrk="1" hangingPunct="1">
              <a:buFont typeface="Arial" pitchFamily="34" charset="0"/>
              <a:buNone/>
            </a:pPr>
            <a:r>
              <a:rPr lang="en-US" i="1" dirty="0"/>
              <a:t>One example of the added costs related to compliance with QA and other Federal-aid requirements provided by an LPA was for a 2-1/2 mile ARRA paving project where one half of the project used local funds and the other one half included federal funds.  Though the two sections used the same design, specifications and contractor, the cost for the federally funded portion was 100% higher, in part due to the required use of a consultant contract to provide management and oversight. </a:t>
            </a:r>
          </a:p>
          <a:p>
            <a:pPr marL="171450" lvl="0" indent="-171450" eaLnBrk="1" hangingPunct="1">
              <a:buFont typeface="Arial" pitchFamily="34" charset="0"/>
              <a:buChar char="•"/>
            </a:pPr>
            <a:endParaRPr lang="en-US" i="0" dirty="0"/>
          </a:p>
          <a:p>
            <a:pPr marL="171450" lvl="0" indent="-171450" eaLnBrk="1" hangingPunct="1">
              <a:buFont typeface="Arial" pitchFamily="34" charset="0"/>
              <a:buChar char="•"/>
            </a:pPr>
            <a:r>
              <a:rPr lang="en-US" i="0" dirty="0"/>
              <a:t>It was reported several times by DOTs and LPAs alike that the use of consultants has in some cases added to the costs of CEI for LPA projects because of the consultant tendency to use full-time staff or add scope.</a:t>
            </a:r>
          </a:p>
          <a:p>
            <a:pPr marL="171450" indent="-171450" eaLnBrk="1" hangingPunct="1">
              <a:buFont typeface="Arial" pitchFamily="34" charset="0"/>
              <a:buChar char="•"/>
            </a:pPr>
            <a:endParaRPr lang="en-US" dirty="0"/>
          </a:p>
          <a:p>
            <a:pPr marL="171450" indent="-171450" eaLnBrk="1" hangingPunct="1">
              <a:buFont typeface="Arial" pitchFamily="34" charset="0"/>
              <a:buChar char="•"/>
            </a:pPr>
            <a:r>
              <a:rPr lang="en-US" dirty="0"/>
              <a:t>DOT QA or LPA specifications are in some cases not fully applicable to certain projects, particularly City or Town projects with different design or construction-related standards.  The City specifications are more than adequate for most types of City projects.</a:t>
            </a:r>
          </a:p>
          <a:p>
            <a:pPr marL="171450" indent="-171450" eaLnBrk="1" hangingPunct="1">
              <a:buFont typeface="Arial" pitchFamily="34" charset="0"/>
              <a:buChar char="•"/>
            </a:pPr>
            <a:endParaRPr lang="en-US" dirty="0"/>
          </a:p>
          <a:p>
            <a:pPr marL="171450" indent="-171450" eaLnBrk="1" hangingPunct="1">
              <a:buFont typeface="Arial" pitchFamily="34" charset="0"/>
              <a:buChar char="•"/>
            </a:pPr>
            <a:endParaRPr lang="en-US" dirty="0"/>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000">
                <a:solidFill>
                  <a:schemeClr val="tx1"/>
                </a:solidFill>
                <a:latin typeface="Arial" charset="0"/>
              </a:defRPr>
            </a:lvl1pPr>
            <a:lvl2pPr marL="742950" indent="-285750" defTabSz="923925" eaLnBrk="0" hangingPunct="0">
              <a:defRPr sz="2000">
                <a:solidFill>
                  <a:schemeClr val="tx1"/>
                </a:solidFill>
                <a:latin typeface="Arial" charset="0"/>
              </a:defRPr>
            </a:lvl2pPr>
            <a:lvl3pPr marL="1143000" indent="-228600" defTabSz="923925" eaLnBrk="0" hangingPunct="0">
              <a:defRPr sz="2000">
                <a:solidFill>
                  <a:schemeClr val="tx1"/>
                </a:solidFill>
                <a:latin typeface="Arial" charset="0"/>
              </a:defRPr>
            </a:lvl3pPr>
            <a:lvl4pPr marL="1600200" indent="-228600" defTabSz="923925" eaLnBrk="0" hangingPunct="0">
              <a:defRPr sz="2000">
                <a:solidFill>
                  <a:schemeClr val="tx1"/>
                </a:solidFill>
                <a:latin typeface="Arial" charset="0"/>
              </a:defRPr>
            </a:lvl4pPr>
            <a:lvl5pPr marL="2057400" indent="-228600" defTabSz="923925" eaLnBrk="0" hangingPunct="0">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pPr eaLnBrk="1" hangingPunct="1"/>
            <a:fld id="{3AB2C034-EE23-4F4D-A482-8B835A72FEA4}" type="slidenum">
              <a:rPr lang="en-US" sz="1200" smtClean="0"/>
              <a:pPr eaLnBrk="1" hangingPunct="1"/>
              <a:t>22</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a:solidFill>
                  <a:srgbClr val="FF0000"/>
                </a:solidFill>
              </a:rPr>
              <a:t>LESLIE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Examples of non-conformance were primarily missing test reports in the files, missing documents for close-out, and fewer tests taken or material certifications than required. There were a reported few cases of non-compliant or failing materials but low frequency and not considered a significant risk by either DOTs or LPAs.</a:t>
            </a:r>
          </a:p>
          <a:p>
            <a:pPr marL="0" indent="0" eaLnBrk="1" hangingPunct="1">
              <a:buNone/>
            </a:pPr>
            <a:endParaRPr lang="en-US" dirty="0"/>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000">
                <a:solidFill>
                  <a:schemeClr val="tx1"/>
                </a:solidFill>
                <a:latin typeface="Arial" charset="0"/>
              </a:defRPr>
            </a:lvl1pPr>
            <a:lvl2pPr marL="742950" indent="-285750" defTabSz="923925" eaLnBrk="0" hangingPunct="0">
              <a:defRPr sz="2000">
                <a:solidFill>
                  <a:schemeClr val="tx1"/>
                </a:solidFill>
                <a:latin typeface="Arial" charset="0"/>
              </a:defRPr>
            </a:lvl2pPr>
            <a:lvl3pPr marL="1143000" indent="-228600" defTabSz="923925" eaLnBrk="0" hangingPunct="0">
              <a:defRPr sz="2000">
                <a:solidFill>
                  <a:schemeClr val="tx1"/>
                </a:solidFill>
                <a:latin typeface="Arial" charset="0"/>
              </a:defRPr>
            </a:lvl3pPr>
            <a:lvl4pPr marL="1600200" indent="-228600" defTabSz="923925" eaLnBrk="0" hangingPunct="0">
              <a:defRPr sz="2000">
                <a:solidFill>
                  <a:schemeClr val="tx1"/>
                </a:solidFill>
                <a:latin typeface="Arial" charset="0"/>
              </a:defRPr>
            </a:lvl4pPr>
            <a:lvl5pPr marL="2057400" indent="-228600" defTabSz="923925" eaLnBrk="0" hangingPunct="0">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pPr eaLnBrk="1" hangingPunct="1"/>
            <a:fld id="{3AB2C034-EE23-4F4D-A482-8B835A72FEA4}" type="slidenum">
              <a:rPr lang="en-US" sz="1200" smtClean="0"/>
              <a:pPr eaLnBrk="1" hangingPunct="1"/>
              <a:t>23</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sz="1200" b="1" kern="1200" dirty="0">
                <a:solidFill>
                  <a:schemeClr val="tx1"/>
                </a:solidFill>
                <a:effectLst/>
                <a:latin typeface="Arial" charset="0"/>
                <a:ea typeface="+mn-ea"/>
                <a:cs typeface="+mn-cs"/>
              </a:rPr>
              <a:t>SID</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kern="1200" dirty="0">
                <a:solidFill>
                  <a:schemeClr val="tx1"/>
                </a:solidFill>
                <a:effectLst/>
                <a:latin typeface="Arial" charset="0"/>
                <a:ea typeface="+mn-ea"/>
                <a:cs typeface="+mn-cs"/>
              </a:rPr>
              <a:t>Several agencies, DOT and LPAs, pointed to greater or consistent use of project walkthroughs, and preconstruction or pre-paving meetings to define QA requirements, commitments and responsibilities, early action items, and milestones.  It was also recommended that preconstruction meetings should be followed by periodic or quarterly coordination meetings to assess progress, raise issues, and develop solutions.</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kern="1200" dirty="0">
                <a:solidFill>
                  <a:schemeClr val="tx1"/>
                </a:solidFill>
                <a:effectLst/>
                <a:latin typeface="Arial" charset="0"/>
                <a:ea typeface="+mn-ea"/>
                <a:cs typeface="+mn-cs"/>
              </a:rPr>
              <a:t>Training was mentioned repeatedly as a best practice.</a:t>
            </a:r>
            <a:r>
              <a:rPr lang="en-US" sz="1200" kern="1200" baseline="0" dirty="0">
                <a:solidFill>
                  <a:schemeClr val="tx1"/>
                </a:solidFill>
                <a:effectLst/>
                <a:latin typeface="Arial" charset="0"/>
                <a:ea typeface="+mn-ea"/>
                <a:cs typeface="+mn-cs"/>
              </a:rPr>
              <a:t> </a:t>
            </a:r>
            <a:r>
              <a:rPr lang="en-US" sz="1200" kern="1200" dirty="0">
                <a:solidFill>
                  <a:schemeClr val="tx1"/>
                </a:solidFill>
                <a:effectLst/>
                <a:latin typeface="Arial" charset="0"/>
                <a:ea typeface="+mn-ea"/>
                <a:cs typeface="+mn-cs"/>
              </a:rPr>
              <a:t>DOTs and LPAs also noted that the high level of turnover at LPAs limits the effectiveness of periodic in-person training.  One LPA suggested that the general training on LPA contract administration should be supplemented with more specific targeted training related to use of electronic systems and forms, and QA inspection and testing for specific project types or elements.  Web-based training was suggested as an alternative or supplementary measure. The initial investment in online training could be costly, but would save the cost of classroom training.</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kern="1200" dirty="0">
                <a:solidFill>
                  <a:schemeClr val="tx1"/>
                </a:solidFill>
                <a:effectLst/>
                <a:latin typeface="Arial" charset="0"/>
                <a:ea typeface="+mn-ea"/>
                <a:cs typeface="+mn-cs"/>
              </a:rPr>
              <a:t>DOTs cited the development of specific LPA guidelines and manuals for administration of LPA projects is a best practice that has reduced the frequency of issues related to quality or non-compliance with QA.  Team noted significant differences in the content and depth of the information, particularly related to construction administration and QA.  The most effective manuals were those that included detailed guidance on construction QA and documentation requirements.</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kern="1200" dirty="0">
                <a:solidFill>
                  <a:schemeClr val="tx1"/>
                </a:solidFill>
                <a:effectLst/>
                <a:latin typeface="Arial" charset="0"/>
                <a:ea typeface="+mn-ea"/>
                <a:cs typeface="+mn-cs"/>
              </a:rPr>
              <a:t>DOTS noted that developing a risk-based or flexible approach to QA oversight based on the criticality of the project or the work or materials would provide for a rational way to optimize DOT resources.</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kern="1200" dirty="0">
                <a:solidFill>
                  <a:schemeClr val="tx1"/>
                </a:solidFill>
                <a:effectLst/>
                <a:latin typeface="Arial" charset="0"/>
                <a:ea typeface="+mn-ea"/>
                <a:cs typeface="+mn-cs"/>
              </a:rPr>
              <a:t>The use of consultants was viewed as a best practice by some agencies but is controversial - not supported by all the LPA respondents.  A DOT implemented a relatively unique approach to the administration of LPA projects through its Management Consultant (MC) program.  This program allowed the DOT to outsource the management of its LPA program by District without delegating its QA oversight. </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kern="1200" dirty="0">
                <a:solidFill>
                  <a:schemeClr val="tx1"/>
                </a:solidFill>
                <a:effectLst/>
                <a:latin typeface="Arial" charset="0"/>
                <a:ea typeface="+mn-ea"/>
                <a:cs typeface="+mn-cs"/>
              </a:rPr>
              <a:t>Larger LPAs want more flexible</a:t>
            </a:r>
            <a:r>
              <a:rPr lang="en-US" sz="1200" kern="1200" baseline="0" dirty="0">
                <a:solidFill>
                  <a:schemeClr val="tx1"/>
                </a:solidFill>
                <a:effectLst/>
                <a:latin typeface="Arial" charset="0"/>
                <a:ea typeface="+mn-ea"/>
                <a:cs typeface="+mn-cs"/>
              </a:rPr>
              <a:t> QA requirements </a:t>
            </a:r>
            <a:r>
              <a:rPr lang="en-US" sz="1200" kern="1200" dirty="0">
                <a:solidFill>
                  <a:schemeClr val="tx1"/>
                </a:solidFill>
                <a:effectLst/>
                <a:latin typeface="Arial" charset="0"/>
                <a:ea typeface="+mn-ea"/>
                <a:cs typeface="+mn-cs"/>
              </a:rPr>
              <a:t>based on project characteristics/purpose.  Smaller LPAs prefer that DOT specs/standards be used </a:t>
            </a: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en-US" sz="1200" kern="1200" dirty="0">
              <a:solidFill>
                <a:schemeClr val="tx1"/>
              </a:solidFill>
              <a:effectLst/>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sz="1200" kern="1200" dirty="0">
                <a:solidFill>
                  <a:schemeClr val="tx1"/>
                </a:solidFill>
                <a:effectLst/>
                <a:latin typeface="Arial" charset="0"/>
                <a:ea typeface="+mn-ea"/>
                <a:cs typeface="+mn-cs"/>
              </a:rPr>
              <a:t>Practices</a:t>
            </a:r>
            <a:r>
              <a:rPr lang="en-US" sz="1200" kern="1200" baseline="0" dirty="0">
                <a:solidFill>
                  <a:schemeClr val="tx1"/>
                </a:solidFill>
                <a:effectLst/>
                <a:latin typeface="Arial" charset="0"/>
                <a:ea typeface="+mn-ea"/>
                <a:cs typeface="+mn-cs"/>
              </a:rPr>
              <a:t> need to be tailored to size/experience of LPA and project type</a:t>
            </a:r>
            <a:endParaRPr lang="en-US" sz="1200" kern="1200" dirty="0">
              <a:solidFill>
                <a:schemeClr val="tx1"/>
              </a:solidFill>
              <a:effectLst/>
              <a:latin typeface="Arial" charset="0"/>
              <a:ea typeface="+mn-ea"/>
              <a:cs typeface="+mn-cs"/>
            </a:endParaRP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endParaRPr lang="en-US" sz="1200" kern="1200" dirty="0">
              <a:solidFill>
                <a:schemeClr val="tx1"/>
              </a:solidFill>
              <a:effectLst/>
              <a:latin typeface="Arial" charset="0"/>
              <a:ea typeface="+mn-ea"/>
              <a:cs typeface="+mn-cs"/>
            </a:endParaRP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endParaRPr lang="en-US" sz="1200" kern="1200" dirty="0">
              <a:solidFill>
                <a:schemeClr val="tx1"/>
              </a:solidFill>
              <a:effectLst/>
              <a:latin typeface="Arial" charset="0"/>
              <a:ea typeface="+mn-ea"/>
              <a:cs typeface="+mn-cs"/>
            </a:endParaRP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endParaRPr lang="en-US" sz="1200" kern="1200" dirty="0">
              <a:solidFill>
                <a:schemeClr val="tx1"/>
              </a:solidFill>
              <a:effectLst/>
              <a:latin typeface="Arial" charset="0"/>
              <a:ea typeface="+mn-ea"/>
              <a:cs typeface="+mn-cs"/>
            </a:endParaRPr>
          </a:p>
          <a:p>
            <a:pPr marL="0" indent="0" eaLnBrk="1" hangingPunct="1">
              <a:buNone/>
            </a:pPr>
            <a:endParaRPr lang="en-US" dirty="0"/>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000">
                <a:solidFill>
                  <a:schemeClr val="tx1"/>
                </a:solidFill>
                <a:latin typeface="Arial" charset="0"/>
              </a:defRPr>
            </a:lvl1pPr>
            <a:lvl2pPr marL="742950" indent="-285750" defTabSz="923925" eaLnBrk="0" hangingPunct="0">
              <a:defRPr sz="2000">
                <a:solidFill>
                  <a:schemeClr val="tx1"/>
                </a:solidFill>
                <a:latin typeface="Arial" charset="0"/>
              </a:defRPr>
            </a:lvl2pPr>
            <a:lvl3pPr marL="1143000" indent="-228600" defTabSz="923925" eaLnBrk="0" hangingPunct="0">
              <a:defRPr sz="2000">
                <a:solidFill>
                  <a:schemeClr val="tx1"/>
                </a:solidFill>
                <a:latin typeface="Arial" charset="0"/>
              </a:defRPr>
            </a:lvl3pPr>
            <a:lvl4pPr marL="1600200" indent="-228600" defTabSz="923925" eaLnBrk="0" hangingPunct="0">
              <a:defRPr sz="2000">
                <a:solidFill>
                  <a:schemeClr val="tx1"/>
                </a:solidFill>
                <a:latin typeface="Arial" charset="0"/>
              </a:defRPr>
            </a:lvl4pPr>
            <a:lvl5pPr marL="2057400" indent="-228600" defTabSz="923925" eaLnBrk="0" hangingPunct="0">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pPr eaLnBrk="1" hangingPunct="1"/>
            <a:fld id="{3AB2C034-EE23-4F4D-A482-8B835A72FEA4}" type="slidenum">
              <a:rPr lang="en-US" sz="1200" smtClean="0"/>
              <a:pPr eaLnBrk="1" hangingPunct="1"/>
              <a:t>24</a:t>
            </a:fld>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b="1" dirty="0"/>
              <a:t>SID</a:t>
            </a:r>
          </a:p>
          <a:p>
            <a:pPr marL="0" indent="0" eaLnBrk="1" hangingPunct="1">
              <a:buNone/>
            </a:pPr>
            <a:r>
              <a:rPr lang="en-US" dirty="0"/>
              <a:t>Different levels of communication during project lifecycle</a:t>
            </a:r>
          </a:p>
          <a:p>
            <a:pPr marL="0" indent="0" eaLnBrk="1" hangingPunct="1">
              <a:buNone/>
            </a:pPr>
            <a:r>
              <a:rPr lang="en-US" dirty="0"/>
              <a:t>Extension of partnering concepts</a:t>
            </a:r>
          </a:p>
          <a:p>
            <a:pPr marL="0" indent="0" eaLnBrk="1" hangingPunct="1">
              <a:buNone/>
            </a:pPr>
            <a:r>
              <a:rPr lang="en-US" dirty="0"/>
              <a:t>Stakeholder committee/Community</a:t>
            </a:r>
            <a:r>
              <a:rPr lang="en-US" baseline="0" dirty="0"/>
              <a:t> of Practice</a:t>
            </a:r>
            <a:r>
              <a:rPr lang="en-US" dirty="0"/>
              <a:t> -  EDC 2/3 promoted </a:t>
            </a: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000">
                <a:solidFill>
                  <a:schemeClr val="tx1"/>
                </a:solidFill>
                <a:latin typeface="Arial" charset="0"/>
              </a:defRPr>
            </a:lvl1pPr>
            <a:lvl2pPr marL="742950" indent="-285750" defTabSz="923925" eaLnBrk="0" hangingPunct="0">
              <a:defRPr sz="2000">
                <a:solidFill>
                  <a:schemeClr val="tx1"/>
                </a:solidFill>
                <a:latin typeface="Arial" charset="0"/>
              </a:defRPr>
            </a:lvl2pPr>
            <a:lvl3pPr marL="1143000" indent="-228600" defTabSz="923925" eaLnBrk="0" hangingPunct="0">
              <a:defRPr sz="2000">
                <a:solidFill>
                  <a:schemeClr val="tx1"/>
                </a:solidFill>
                <a:latin typeface="Arial" charset="0"/>
              </a:defRPr>
            </a:lvl3pPr>
            <a:lvl4pPr marL="1600200" indent="-228600" defTabSz="923925" eaLnBrk="0" hangingPunct="0">
              <a:defRPr sz="2000">
                <a:solidFill>
                  <a:schemeClr val="tx1"/>
                </a:solidFill>
                <a:latin typeface="Arial" charset="0"/>
              </a:defRPr>
            </a:lvl4pPr>
            <a:lvl5pPr marL="2057400" indent="-228600" defTabSz="923925" eaLnBrk="0" hangingPunct="0">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pPr eaLnBrk="1" hangingPunct="1"/>
            <a:fld id="{3AB2C034-EE23-4F4D-A482-8B835A72FEA4}" type="slidenum">
              <a:rPr lang="en-US" sz="1200" smtClean="0"/>
              <a:pPr eaLnBrk="1" hangingPunct="1"/>
              <a:t>25</a:t>
            </a:fld>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b="1" dirty="0">
                <a:solidFill>
                  <a:srgbClr val="FF0000"/>
                </a:solidFill>
              </a:rPr>
              <a:t>LESLIE</a:t>
            </a: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en-US" sz="1200" kern="1200" dirty="0">
              <a:solidFill>
                <a:schemeClr val="tx1"/>
              </a:solidFill>
              <a:effectLst/>
              <a:latin typeface="Arial" charset="0"/>
              <a:ea typeface="+mn-ea"/>
              <a:cs typeface="+mn-cs"/>
            </a:endParaRP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kern="1200" dirty="0">
                <a:solidFill>
                  <a:schemeClr val="tx1"/>
                </a:solidFill>
                <a:effectLst/>
                <a:latin typeface="Arial" charset="0"/>
                <a:ea typeface="+mn-ea"/>
                <a:cs typeface="+mn-cs"/>
              </a:rPr>
              <a:t>Training be parceled out in shorter segments (less than one hour in length) to keep each module concise, but also be in-depth and focused on current challenges. The most effective way to do this would be to make some of the training segments web-based, similar to the FHWA Federal Aid Essentials training series.</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kern="1200" dirty="0">
                <a:solidFill>
                  <a:schemeClr val="tx1"/>
                </a:solidFill>
                <a:effectLst/>
                <a:latin typeface="Arial" charset="0"/>
                <a:ea typeface="+mn-ea"/>
                <a:cs typeface="+mn-cs"/>
              </a:rPr>
              <a:t>Consider developing additional videos within the topic area of quality assurance, but to address the most frequently observed or most significantly impacted topics uncovered as part of the review.  These topics include:  system-based and project-based IA programs; estimation techniques for the cost of construction engineering, including the CEI and testing consultants; importance and impact of materials sampling frequency; daily construction records for LPA projects; construction dispute resolution for LPA projects; and, managing materials testing subcontracts.</a:t>
            </a:r>
          </a:p>
          <a:p>
            <a:pPr marL="0" indent="0" eaLnBrk="1" hangingPunct="1">
              <a:buNone/>
            </a:pPr>
            <a:endParaRPr lang="en-US" dirty="0"/>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000">
                <a:solidFill>
                  <a:schemeClr val="tx1"/>
                </a:solidFill>
                <a:latin typeface="Arial" charset="0"/>
              </a:defRPr>
            </a:lvl1pPr>
            <a:lvl2pPr marL="742950" indent="-285750" defTabSz="923925" eaLnBrk="0" hangingPunct="0">
              <a:defRPr sz="2000">
                <a:solidFill>
                  <a:schemeClr val="tx1"/>
                </a:solidFill>
                <a:latin typeface="Arial" charset="0"/>
              </a:defRPr>
            </a:lvl2pPr>
            <a:lvl3pPr marL="1143000" indent="-228600" defTabSz="923925" eaLnBrk="0" hangingPunct="0">
              <a:defRPr sz="2000">
                <a:solidFill>
                  <a:schemeClr val="tx1"/>
                </a:solidFill>
                <a:latin typeface="Arial" charset="0"/>
              </a:defRPr>
            </a:lvl3pPr>
            <a:lvl4pPr marL="1600200" indent="-228600" defTabSz="923925" eaLnBrk="0" hangingPunct="0">
              <a:defRPr sz="2000">
                <a:solidFill>
                  <a:schemeClr val="tx1"/>
                </a:solidFill>
                <a:latin typeface="Arial" charset="0"/>
              </a:defRPr>
            </a:lvl4pPr>
            <a:lvl5pPr marL="2057400" indent="-228600" defTabSz="923925" eaLnBrk="0" hangingPunct="0">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pPr eaLnBrk="1" hangingPunct="1"/>
            <a:fld id="{3AB2C034-EE23-4F4D-A482-8B835A72FEA4}" type="slidenum">
              <a:rPr lang="en-US" sz="1200" smtClean="0"/>
              <a:pPr eaLnBrk="1" hangingPunct="1"/>
              <a:t>26</a:t>
            </a:fld>
            <a:endParaRPr 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b="1" dirty="0">
                <a:solidFill>
                  <a:srgbClr val="FF0000"/>
                </a:solidFill>
              </a:rPr>
              <a:t>LESLIE</a:t>
            </a: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en-US" sz="1200" kern="1200" dirty="0">
              <a:solidFill>
                <a:schemeClr val="tx1"/>
              </a:solidFill>
              <a:effectLst/>
              <a:latin typeface="Arial" charset="0"/>
              <a:ea typeface="+mn-ea"/>
              <a:cs typeface="+mn-cs"/>
            </a:endParaRP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kern="1200" dirty="0">
                <a:solidFill>
                  <a:schemeClr val="tx1"/>
                </a:solidFill>
                <a:effectLst/>
                <a:latin typeface="Arial" charset="0"/>
                <a:ea typeface="+mn-ea"/>
                <a:cs typeface="+mn-cs"/>
              </a:rPr>
              <a:t>DOTs should develop and maintain LPA-specific Guidance Manuals or LPA Project Delivery Manuals, which covers all of the LAP project types and includes sections that specifically address quality assurance in construction.</a:t>
            </a: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sz="1200" kern="1200" dirty="0">
                <a:solidFill>
                  <a:schemeClr val="tx1"/>
                </a:solidFill>
                <a:effectLst/>
                <a:latin typeface="Arial" charset="0"/>
                <a:ea typeface="+mn-ea"/>
                <a:cs typeface="+mn-cs"/>
              </a:rPr>
              <a:t> </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kern="1200" dirty="0">
                <a:solidFill>
                  <a:schemeClr val="tx1"/>
                </a:solidFill>
                <a:effectLst/>
                <a:latin typeface="Arial" charset="0"/>
                <a:ea typeface="+mn-ea"/>
                <a:cs typeface="+mn-cs"/>
              </a:rPr>
              <a:t>The study findings revealed that the state DOTs who generated LPA-specific materials and construction specifications that are more suitable to fit a particular LPA project purpose found it to be a worthwhile investment and had less instances of nonparticipation as a result. Furthermore, tailoring state DOT specifications to be more relevant for local projects would eliminate the frustration reported by some LPAs regarding a one size fits all approach to DOT specifications for LPA projects.</a:t>
            </a:r>
          </a:p>
          <a:p>
            <a:pPr marL="0" indent="0" eaLnBrk="1" hangingPunct="1">
              <a:buNone/>
            </a:pPr>
            <a:endParaRPr lang="en-US" dirty="0"/>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000">
                <a:solidFill>
                  <a:schemeClr val="tx1"/>
                </a:solidFill>
                <a:latin typeface="Arial" charset="0"/>
              </a:defRPr>
            </a:lvl1pPr>
            <a:lvl2pPr marL="742950" indent="-285750" defTabSz="923925" eaLnBrk="0" hangingPunct="0">
              <a:defRPr sz="2000">
                <a:solidFill>
                  <a:schemeClr val="tx1"/>
                </a:solidFill>
                <a:latin typeface="Arial" charset="0"/>
              </a:defRPr>
            </a:lvl2pPr>
            <a:lvl3pPr marL="1143000" indent="-228600" defTabSz="923925" eaLnBrk="0" hangingPunct="0">
              <a:defRPr sz="2000">
                <a:solidFill>
                  <a:schemeClr val="tx1"/>
                </a:solidFill>
                <a:latin typeface="Arial" charset="0"/>
              </a:defRPr>
            </a:lvl3pPr>
            <a:lvl4pPr marL="1600200" indent="-228600" defTabSz="923925" eaLnBrk="0" hangingPunct="0">
              <a:defRPr sz="2000">
                <a:solidFill>
                  <a:schemeClr val="tx1"/>
                </a:solidFill>
                <a:latin typeface="Arial" charset="0"/>
              </a:defRPr>
            </a:lvl4pPr>
            <a:lvl5pPr marL="2057400" indent="-228600" defTabSz="923925" eaLnBrk="0" hangingPunct="0">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pPr eaLnBrk="1" hangingPunct="1"/>
            <a:fld id="{3AB2C034-EE23-4F4D-A482-8B835A72FEA4}" type="slidenum">
              <a:rPr lang="en-US" sz="1200" smtClean="0"/>
              <a:pPr eaLnBrk="1" hangingPunct="1"/>
              <a:t>27</a:t>
            </a:fld>
            <a:endParaRPr 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b="1" dirty="0">
                <a:solidFill>
                  <a:srgbClr val="FF0000"/>
                </a:solidFill>
              </a:rPr>
              <a:t>LESLIE</a:t>
            </a: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en-US" sz="1200" kern="1200" dirty="0">
              <a:solidFill>
                <a:schemeClr val="tx1"/>
              </a:solidFill>
              <a:effectLst/>
              <a:latin typeface="Arial" charset="0"/>
              <a:ea typeface="+mn-ea"/>
              <a:cs typeface="+mn-cs"/>
            </a:endParaRP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kern="1200" dirty="0">
                <a:solidFill>
                  <a:schemeClr val="tx1"/>
                </a:solidFill>
                <a:effectLst/>
                <a:latin typeface="Arial" charset="0"/>
                <a:ea typeface="+mn-ea"/>
                <a:cs typeface="+mn-cs"/>
              </a:rPr>
              <a:t>For a state DOT that does not have adequate staff to cover the number of LPA projects active at any given time, consider hiring of Management Consultants (MC) to help ensure that Federal-aid QA requirements are met for the QA activities related to the program. However, if a state DOT elects to procure the help of MCs, it is critical that the state DOT maintain responsibility and oversight of the LPA program and use program reviews or audits at a specified frequency to ensure that there is consistent oversight and no conflict of interest between different levels of Consultants involved in the overall LPA program.</a:t>
            </a: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en-US" sz="1200" kern="1200" dirty="0">
              <a:solidFill>
                <a:schemeClr val="tx1"/>
              </a:solidFill>
              <a:effectLst/>
              <a:latin typeface="Arial" charset="0"/>
              <a:ea typeface="+mn-ea"/>
              <a:cs typeface="+mn-cs"/>
            </a:endParaRP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kern="1200" dirty="0">
                <a:solidFill>
                  <a:schemeClr val="tx1"/>
                </a:solidFill>
                <a:effectLst/>
                <a:latin typeface="Arial" charset="0"/>
                <a:ea typeface="+mn-ea"/>
                <a:cs typeface="+mn-cs"/>
              </a:rPr>
              <a:t>For smaller LPAs that require the use of on-call consultants for construction inspection and testing, the DOT should establish a DOT-based Open End Consultant Contract to be available to the small “one project” LPAs.  The OE Consultant performs project management and QA.  This process is suggested for projects costing under $1.0 million.  These consultants should also be trained, and certified to perform QA inspection and testing.</a:t>
            </a:r>
          </a:p>
          <a:p>
            <a:pPr marL="0" indent="0" eaLnBrk="1" hangingPunct="1">
              <a:buNone/>
            </a:pPr>
            <a:endParaRPr lang="en-US" dirty="0"/>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000">
                <a:solidFill>
                  <a:schemeClr val="tx1"/>
                </a:solidFill>
                <a:latin typeface="Arial" charset="0"/>
              </a:defRPr>
            </a:lvl1pPr>
            <a:lvl2pPr marL="742950" indent="-285750" defTabSz="923925" eaLnBrk="0" hangingPunct="0">
              <a:defRPr sz="2000">
                <a:solidFill>
                  <a:schemeClr val="tx1"/>
                </a:solidFill>
                <a:latin typeface="Arial" charset="0"/>
              </a:defRPr>
            </a:lvl2pPr>
            <a:lvl3pPr marL="1143000" indent="-228600" defTabSz="923925" eaLnBrk="0" hangingPunct="0">
              <a:defRPr sz="2000">
                <a:solidFill>
                  <a:schemeClr val="tx1"/>
                </a:solidFill>
                <a:latin typeface="Arial" charset="0"/>
              </a:defRPr>
            </a:lvl3pPr>
            <a:lvl4pPr marL="1600200" indent="-228600" defTabSz="923925" eaLnBrk="0" hangingPunct="0">
              <a:defRPr sz="2000">
                <a:solidFill>
                  <a:schemeClr val="tx1"/>
                </a:solidFill>
                <a:latin typeface="Arial" charset="0"/>
              </a:defRPr>
            </a:lvl4pPr>
            <a:lvl5pPr marL="2057400" indent="-228600" defTabSz="923925" eaLnBrk="0" hangingPunct="0">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pPr eaLnBrk="1" hangingPunct="1"/>
            <a:fld id="{3AB2C034-EE23-4F4D-A482-8B835A72FEA4}" type="slidenum">
              <a:rPr lang="en-US" sz="1200" smtClean="0"/>
              <a:pPr eaLnBrk="1" hangingPunct="1"/>
              <a:t>28</a:t>
            </a:fld>
            <a:endParaRPr 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 typeface="Arial" panose="020B0604020202020204" pitchFamily="34" charset="0"/>
              <a:buNone/>
            </a:pPr>
            <a:r>
              <a:rPr lang="en-US" b="1" dirty="0"/>
              <a:t>SID</a:t>
            </a:r>
          </a:p>
          <a:p>
            <a:pPr marL="171450" indent="-171450" eaLnBrk="1" hangingPunct="1">
              <a:buFont typeface="Arial" panose="020B0604020202020204" pitchFamily="34" charset="0"/>
              <a:buChar char="•"/>
            </a:pPr>
            <a:r>
              <a:rPr lang="en-US" dirty="0"/>
              <a:t>Tiered or levels of QA oversight based on criticality of work</a:t>
            </a:r>
          </a:p>
          <a:p>
            <a:pPr marL="171450" indent="-171450" eaLnBrk="1" hangingPunct="1">
              <a:buFont typeface="Arial" panose="020B0604020202020204" pitchFamily="34" charset="0"/>
              <a:buChar char="•"/>
            </a:pPr>
            <a:r>
              <a:rPr lang="en-US" dirty="0"/>
              <a:t>More QA resources (inspection and testing) to more critical work and fewer resources to less critical</a:t>
            </a:r>
          </a:p>
          <a:p>
            <a:pPr marL="171450" indent="-171450" eaLnBrk="1" hangingPunct="1">
              <a:buFont typeface="Arial" panose="020B0604020202020204" pitchFamily="34" charset="0"/>
              <a:buChar char="•"/>
            </a:pPr>
            <a:r>
              <a:rPr lang="en-US" dirty="0"/>
              <a:t>Criticality defined in terms of safety, cost of replacement or re-work, or impact to public (user)</a:t>
            </a:r>
          </a:p>
          <a:p>
            <a:pPr marL="0" indent="0" eaLnBrk="1" hangingPunct="1">
              <a:buNone/>
            </a:pPr>
            <a:endParaRPr lang="en-US" dirty="0"/>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000">
                <a:solidFill>
                  <a:schemeClr val="tx1"/>
                </a:solidFill>
                <a:latin typeface="Arial" charset="0"/>
              </a:defRPr>
            </a:lvl1pPr>
            <a:lvl2pPr marL="742950" indent="-285750" defTabSz="923925" eaLnBrk="0" hangingPunct="0">
              <a:defRPr sz="2000">
                <a:solidFill>
                  <a:schemeClr val="tx1"/>
                </a:solidFill>
                <a:latin typeface="Arial" charset="0"/>
              </a:defRPr>
            </a:lvl2pPr>
            <a:lvl3pPr marL="1143000" indent="-228600" defTabSz="923925" eaLnBrk="0" hangingPunct="0">
              <a:defRPr sz="2000">
                <a:solidFill>
                  <a:schemeClr val="tx1"/>
                </a:solidFill>
                <a:latin typeface="Arial" charset="0"/>
              </a:defRPr>
            </a:lvl3pPr>
            <a:lvl4pPr marL="1600200" indent="-228600" defTabSz="923925" eaLnBrk="0" hangingPunct="0">
              <a:defRPr sz="2000">
                <a:solidFill>
                  <a:schemeClr val="tx1"/>
                </a:solidFill>
                <a:latin typeface="Arial" charset="0"/>
              </a:defRPr>
            </a:lvl4pPr>
            <a:lvl5pPr marL="2057400" indent="-228600" defTabSz="923925" eaLnBrk="0" hangingPunct="0">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pPr eaLnBrk="1" hangingPunct="1"/>
            <a:fld id="{3AB2C034-EE23-4F4D-A482-8B835A72FEA4}" type="slidenum">
              <a:rPr lang="en-US" sz="1200" smtClean="0"/>
              <a:pPr eaLnBrk="1" hangingPunct="1"/>
              <a:t>29</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b="1" dirty="0"/>
              <a:t>Richard</a:t>
            </a:r>
          </a:p>
          <a:p>
            <a:pPr marL="0" indent="0" eaLnBrk="1" hangingPunct="1">
              <a:buNone/>
            </a:pPr>
            <a:endParaRPr lang="en-US" b="1" dirty="0"/>
          </a:p>
          <a:p>
            <a:pPr eaLnBrk="1" hangingPunct="1"/>
            <a:r>
              <a:rPr lang="en-US" dirty="0"/>
              <a:t>Background/Introduction – Richard</a:t>
            </a:r>
          </a:p>
          <a:p>
            <a:pPr eaLnBrk="1" hangingPunct="1"/>
            <a:endParaRPr lang="en-US" dirty="0"/>
          </a:p>
          <a:p>
            <a:pPr eaLnBrk="1" hangingPunct="1"/>
            <a:r>
              <a:rPr lang="en-US" dirty="0"/>
              <a:t>Purpose of Study – Richard</a:t>
            </a:r>
          </a:p>
          <a:p>
            <a:pPr eaLnBrk="1" hangingPunct="1"/>
            <a:endParaRPr lang="en-US" dirty="0"/>
          </a:p>
          <a:p>
            <a:pPr eaLnBrk="1" hangingPunct="1"/>
            <a:r>
              <a:rPr lang="en-US" dirty="0"/>
              <a:t>Approach – Sid Scott</a:t>
            </a:r>
          </a:p>
          <a:p>
            <a:pPr eaLnBrk="1" hangingPunct="1"/>
            <a:endParaRPr lang="en-US" dirty="0"/>
          </a:p>
          <a:p>
            <a:pPr eaLnBrk="1" hangingPunct="1"/>
            <a:r>
              <a:rPr lang="en-US" dirty="0"/>
              <a:t>Findings – Dr. Leslie McCarthy</a:t>
            </a:r>
            <a:r>
              <a:rPr lang="en-US" baseline="0" dirty="0"/>
              <a:t> and Sid Scott</a:t>
            </a:r>
          </a:p>
          <a:p>
            <a:pPr eaLnBrk="1" hangingPunct="1"/>
            <a:endParaRPr lang="en-US" dirty="0"/>
          </a:p>
          <a:p>
            <a:pPr eaLnBrk="1" hangingPunct="1"/>
            <a:r>
              <a:rPr lang="en-US" dirty="0"/>
              <a:t>Recommendations Sid Scott</a:t>
            </a:r>
          </a:p>
          <a:p>
            <a:pPr marL="0" indent="0" eaLnBrk="1" hangingPunct="1">
              <a:buNone/>
            </a:pPr>
            <a:endParaRPr lang="en-US" b="1" dirty="0"/>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000">
                <a:solidFill>
                  <a:schemeClr val="tx1"/>
                </a:solidFill>
                <a:latin typeface="Arial" charset="0"/>
              </a:defRPr>
            </a:lvl1pPr>
            <a:lvl2pPr marL="742950" indent="-285750" defTabSz="923925" eaLnBrk="0" hangingPunct="0">
              <a:defRPr sz="2000">
                <a:solidFill>
                  <a:schemeClr val="tx1"/>
                </a:solidFill>
                <a:latin typeface="Arial" charset="0"/>
              </a:defRPr>
            </a:lvl2pPr>
            <a:lvl3pPr marL="1143000" indent="-228600" defTabSz="923925" eaLnBrk="0" hangingPunct="0">
              <a:defRPr sz="2000">
                <a:solidFill>
                  <a:schemeClr val="tx1"/>
                </a:solidFill>
                <a:latin typeface="Arial" charset="0"/>
              </a:defRPr>
            </a:lvl3pPr>
            <a:lvl4pPr marL="1600200" indent="-228600" defTabSz="923925" eaLnBrk="0" hangingPunct="0">
              <a:defRPr sz="2000">
                <a:solidFill>
                  <a:schemeClr val="tx1"/>
                </a:solidFill>
                <a:latin typeface="Arial" charset="0"/>
              </a:defRPr>
            </a:lvl4pPr>
            <a:lvl5pPr marL="2057400" indent="-228600" defTabSz="923925" eaLnBrk="0" hangingPunct="0">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pPr eaLnBrk="1" hangingPunct="1"/>
            <a:fld id="{3AB2C034-EE23-4F4D-A482-8B835A72FEA4}" type="slidenum">
              <a:rPr lang="en-US" sz="1200" smtClean="0"/>
              <a:pPr eaLnBrk="1" hangingPunct="1"/>
              <a:t>3</a:t>
            </a:fld>
            <a:endParaRPr 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 typeface="Arial" pitchFamily="34" charset="0"/>
              <a:buNone/>
            </a:pPr>
            <a:r>
              <a:rPr lang="en-US" b="1" dirty="0"/>
              <a:t>SID</a:t>
            </a:r>
          </a:p>
          <a:p>
            <a:pPr marL="171450" indent="-171450" eaLnBrk="1" hangingPunct="1">
              <a:buFont typeface="Arial" pitchFamily="34" charset="0"/>
              <a:buChar char="•"/>
            </a:pPr>
            <a:r>
              <a:rPr lang="en-US" dirty="0"/>
              <a:t>This was part of EDC2 initiative </a:t>
            </a:r>
          </a:p>
          <a:p>
            <a:pPr marL="171450" indent="-171450" eaLnBrk="1" hangingPunct="1">
              <a:buFont typeface="Arial" pitchFamily="34" charset="0"/>
              <a:buChar char="•"/>
            </a:pPr>
            <a:endParaRPr lang="en-US" dirty="0"/>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kern="1200" dirty="0">
                <a:solidFill>
                  <a:schemeClr val="tx1"/>
                </a:solidFill>
                <a:effectLst/>
                <a:latin typeface="Arial" charset="0"/>
                <a:ea typeface="+mn-ea"/>
                <a:cs typeface="+mn-cs"/>
              </a:rPr>
              <a:t>Based on the findings of this study, a need exists for further clarity in defining what the criteria for LPA certification should be (particularly for QA) and for this information to be deployed consistently through national guidance from FHWA.  The WSDOT certification program is a good model to consider as a starting point for wider adoption.  </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endParaRPr lang="en-US" sz="1200" kern="1200" dirty="0">
              <a:solidFill>
                <a:schemeClr val="tx1"/>
              </a:solidFill>
              <a:effectLst/>
              <a:latin typeface="Arial" charset="0"/>
              <a:ea typeface="+mn-ea"/>
              <a:cs typeface="+mn-cs"/>
            </a:endParaRP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000">
                <a:solidFill>
                  <a:schemeClr val="tx1"/>
                </a:solidFill>
                <a:latin typeface="Arial" charset="0"/>
              </a:defRPr>
            </a:lvl1pPr>
            <a:lvl2pPr marL="742950" indent="-285750" defTabSz="923925" eaLnBrk="0" hangingPunct="0">
              <a:defRPr sz="2000">
                <a:solidFill>
                  <a:schemeClr val="tx1"/>
                </a:solidFill>
                <a:latin typeface="Arial" charset="0"/>
              </a:defRPr>
            </a:lvl2pPr>
            <a:lvl3pPr marL="1143000" indent="-228600" defTabSz="923925" eaLnBrk="0" hangingPunct="0">
              <a:defRPr sz="2000">
                <a:solidFill>
                  <a:schemeClr val="tx1"/>
                </a:solidFill>
                <a:latin typeface="Arial" charset="0"/>
              </a:defRPr>
            </a:lvl3pPr>
            <a:lvl4pPr marL="1600200" indent="-228600" defTabSz="923925" eaLnBrk="0" hangingPunct="0">
              <a:defRPr sz="2000">
                <a:solidFill>
                  <a:schemeClr val="tx1"/>
                </a:solidFill>
                <a:latin typeface="Arial" charset="0"/>
              </a:defRPr>
            </a:lvl4pPr>
            <a:lvl5pPr marL="2057400" indent="-228600" defTabSz="923925" eaLnBrk="0" hangingPunct="0">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pPr eaLnBrk="1" hangingPunct="1"/>
            <a:fld id="{3AB2C034-EE23-4F4D-A482-8B835A72FEA4}" type="slidenum">
              <a:rPr lang="en-US" sz="1200" smtClean="0"/>
              <a:pPr eaLnBrk="1" hangingPunct="1"/>
              <a:t>30</a:t>
            </a:fld>
            <a:endParaRPr 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b="1" dirty="0">
                <a:solidFill>
                  <a:srgbClr val="FF0000"/>
                </a:solidFill>
              </a:rPr>
              <a:t>LESLIE</a:t>
            </a: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en-US" sz="1200" kern="1200" dirty="0">
              <a:solidFill>
                <a:schemeClr val="tx1"/>
              </a:solidFill>
              <a:effectLst/>
              <a:latin typeface="Arial" charset="0"/>
              <a:ea typeface="+mn-ea"/>
              <a:cs typeface="+mn-cs"/>
            </a:endParaRP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kern="1200" dirty="0">
                <a:solidFill>
                  <a:schemeClr val="tx1"/>
                </a:solidFill>
                <a:effectLst/>
                <a:latin typeface="Arial" charset="0"/>
                <a:ea typeface="+mn-ea"/>
                <a:cs typeface="+mn-cs"/>
              </a:rPr>
              <a:t>An example of a proposed 2-step or tiered process for certification is illustrated in this slide. As a first step, the LPA would submit its qualifications with the required documentation.  The DOT would then conduct an interview with LPA staff to review past performance, current in-house staff, QA and construction inspection capabilities, and knowledge of federal and state requirements. Given that the results of the interview are acceptable, the DOT will conditionally certify the LPA (e.g. Tier 1). The DOT and LPA would then select an appropriate demonstration project for the LPA to administer on a trial basis.  </a:t>
            </a:r>
          </a:p>
          <a:p>
            <a:pPr marL="171450" indent="-171450">
              <a:buFont typeface="Arial" pitchFamily="34" charset="0"/>
              <a:buChar char="•"/>
            </a:pPr>
            <a:r>
              <a:rPr lang="en-US" sz="1200" kern="1200" dirty="0">
                <a:solidFill>
                  <a:schemeClr val="tx1"/>
                </a:solidFill>
                <a:effectLst/>
                <a:latin typeface="Arial" charset="0"/>
                <a:ea typeface="+mn-ea"/>
                <a:cs typeface="+mn-cs"/>
              </a:rPr>
              <a:t>The DOT would then monitor the demonstration project for its duration (12 to 18 months are assumed).  At completion, the DOT will assess the performance of the LPA and either approve the LPA for full certification or provide a list of remedial actions for the LPA to address to reapply for certification.  With full LPA certification, the DOT would be required to conduct periodic audits and/or system-based IA as part of its stewardship responsibilities.  This means that DOT should revisit stewardship agreements to address LPA projects and materials QA fro LPAs.</a:t>
            </a:r>
          </a:p>
          <a:p>
            <a:pPr marL="171450" indent="-171450">
              <a:buFont typeface="Arial" pitchFamily="34" charset="0"/>
              <a:buChar char="•"/>
            </a:pPr>
            <a:r>
              <a:rPr lang="en-US" sz="1200" kern="1200" dirty="0">
                <a:solidFill>
                  <a:schemeClr val="tx1"/>
                </a:solidFill>
                <a:effectLst/>
                <a:latin typeface="Arial" charset="0"/>
                <a:ea typeface="+mn-ea"/>
                <a:cs typeface="+mn-cs"/>
              </a:rPr>
              <a:t>With certification, it is recommended that a periodic recertification program be established to address potential staff turnover or training new staff.  The recertification process should include mandatory periodic (e.g., every three years) training that the LPA engineering and/or public works staff should attend.  It is also recommended that the recertification training be recorded in an online format (accessible online such as through an LTAP or a university’s distance learning), due to the scheduling challenges or travel restrictions often experienced by local staff.  The DOT will still be encouraged to hold their routine random audits on the large agencies that are certified and would ideally maintain a system-based IA program.</a:t>
            </a:r>
          </a:p>
          <a:p>
            <a:pPr marL="0" indent="0" eaLnBrk="1" hangingPunct="1">
              <a:buNone/>
            </a:pPr>
            <a:endParaRPr lang="en-US" dirty="0"/>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000">
                <a:solidFill>
                  <a:schemeClr val="tx1"/>
                </a:solidFill>
                <a:latin typeface="Arial" charset="0"/>
              </a:defRPr>
            </a:lvl1pPr>
            <a:lvl2pPr marL="742950" indent="-285750" defTabSz="923925" eaLnBrk="0" hangingPunct="0">
              <a:defRPr sz="2000">
                <a:solidFill>
                  <a:schemeClr val="tx1"/>
                </a:solidFill>
                <a:latin typeface="Arial" charset="0"/>
              </a:defRPr>
            </a:lvl2pPr>
            <a:lvl3pPr marL="1143000" indent="-228600" defTabSz="923925" eaLnBrk="0" hangingPunct="0">
              <a:defRPr sz="2000">
                <a:solidFill>
                  <a:schemeClr val="tx1"/>
                </a:solidFill>
                <a:latin typeface="Arial" charset="0"/>
              </a:defRPr>
            </a:lvl3pPr>
            <a:lvl4pPr marL="1600200" indent="-228600" defTabSz="923925" eaLnBrk="0" hangingPunct="0">
              <a:defRPr sz="2000">
                <a:solidFill>
                  <a:schemeClr val="tx1"/>
                </a:solidFill>
                <a:latin typeface="Arial" charset="0"/>
              </a:defRPr>
            </a:lvl4pPr>
            <a:lvl5pPr marL="2057400" indent="-228600" defTabSz="923925" eaLnBrk="0" hangingPunct="0">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pPr eaLnBrk="1" hangingPunct="1"/>
            <a:fld id="{3AB2C034-EE23-4F4D-A482-8B835A72FEA4}" type="slidenum">
              <a:rPr lang="en-US" sz="1200" smtClean="0"/>
              <a:pPr eaLnBrk="1" hangingPunct="1"/>
              <a:t>31</a:t>
            </a:fld>
            <a:endParaRPr 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LESLIE</a:t>
            </a:r>
          </a:p>
          <a:p>
            <a:endParaRPr lang="en-US" b="1"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In conclusion, might also want to revisit FHWA stewardship agreements.  FHWA Division Offices should consider reassessing the current version of their S&amp;O agreements to place more emphasis on the areas of materials QA and construction oversight, particularly as they related to local agencies.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Implementation of a LPA certification such as the one in the example in the previous</a:t>
            </a:r>
            <a:r>
              <a:rPr lang="en-US" sz="1200" kern="1200" baseline="0" dirty="0">
                <a:solidFill>
                  <a:schemeClr val="tx1"/>
                </a:solidFill>
                <a:effectLst/>
                <a:latin typeface="Arial" charset="0"/>
                <a:ea typeface="+mn-ea"/>
                <a:cs typeface="+mn-cs"/>
              </a:rPr>
              <a:t> slide may mean that it might be a good idea for the FHWA-DOT stewardship agreements to be revisited if a DOT adopts a certification model such as the </a:t>
            </a:r>
            <a:r>
              <a:rPr lang="en-US" sz="1200" kern="1200" baseline="0">
                <a:solidFill>
                  <a:schemeClr val="tx1"/>
                </a:solidFill>
                <a:effectLst/>
                <a:latin typeface="Arial" charset="0"/>
                <a:ea typeface="+mn-ea"/>
                <a:cs typeface="+mn-cs"/>
              </a:rPr>
              <a:t>one presented herein</a:t>
            </a:r>
            <a:endParaRPr lang="en-US"/>
          </a:p>
          <a:p>
            <a:endParaRPr lang="en-US" b="1" dirty="0"/>
          </a:p>
        </p:txBody>
      </p:sp>
      <p:sp>
        <p:nvSpPr>
          <p:cNvPr id="4" name="Slide Number Placeholder 3"/>
          <p:cNvSpPr>
            <a:spLocks noGrp="1"/>
          </p:cNvSpPr>
          <p:nvPr>
            <p:ph type="sldNum" sz="quarter" idx="10"/>
          </p:nvPr>
        </p:nvSpPr>
        <p:spPr/>
        <p:txBody>
          <a:bodyPr/>
          <a:lstStyle/>
          <a:p>
            <a:pPr>
              <a:defRPr/>
            </a:pPr>
            <a:fld id="{C651D4B3-7730-4B23-9E8B-2B7463E8B1B0}" type="slidenum">
              <a:rPr lang="en-US" smtClean="0"/>
              <a:pPr>
                <a:defRPr/>
              </a:pPr>
              <a:t>32</a:t>
            </a:fld>
            <a:endParaRPr lang="en-US"/>
          </a:p>
        </p:txBody>
      </p:sp>
    </p:spTree>
    <p:extLst>
      <p:ext uri="{BB962C8B-B14F-4D97-AF65-F5344CB8AC3E}">
        <p14:creationId xmlns:p14="http://schemas.microsoft.com/office/powerpoint/2010/main" val="20320578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itchFamily="34" charset="0"/>
              <a:buChar char="•"/>
            </a:pPr>
            <a:r>
              <a:rPr lang="en-US" dirty="0"/>
              <a:t>In summary, a flexible approach based on LPA, project profile/risk is recommended.</a:t>
            </a:r>
          </a:p>
          <a:p>
            <a:pPr marL="171450" indent="-171450" eaLnBrk="1" hangingPunct="1">
              <a:buFont typeface="Arial" pitchFamily="34" charset="0"/>
              <a:buChar char="•"/>
            </a:pPr>
            <a:r>
              <a:rPr lang="en-US" dirty="0"/>
              <a:t>Stakeholder </a:t>
            </a:r>
            <a:r>
              <a:rPr lang="en-US" sz="1200" kern="1200" dirty="0">
                <a:solidFill>
                  <a:schemeClr val="tx1"/>
                </a:solidFill>
                <a:effectLst/>
                <a:latin typeface="Arial" charset="0"/>
                <a:ea typeface="+mn-ea"/>
                <a:cs typeface="+mn-cs"/>
              </a:rPr>
              <a:t>partnering will continue to be promoted into EDC-3 - stakeholder committees including representatives from State Transportation Agencies, LPAs, and FHWA. The purpose of the committee is to improve communication to serve as a platform to launch training and process improvements in Federal-aid project delivery. </a:t>
            </a:r>
            <a:endParaRPr lang="en-US" dirty="0"/>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000">
                <a:solidFill>
                  <a:schemeClr val="tx1"/>
                </a:solidFill>
                <a:latin typeface="Arial" charset="0"/>
              </a:defRPr>
            </a:lvl1pPr>
            <a:lvl2pPr marL="742950" indent="-285750" defTabSz="923925" eaLnBrk="0" hangingPunct="0">
              <a:defRPr sz="2000">
                <a:solidFill>
                  <a:schemeClr val="tx1"/>
                </a:solidFill>
                <a:latin typeface="Arial" charset="0"/>
              </a:defRPr>
            </a:lvl2pPr>
            <a:lvl3pPr marL="1143000" indent="-228600" defTabSz="923925" eaLnBrk="0" hangingPunct="0">
              <a:defRPr sz="2000">
                <a:solidFill>
                  <a:schemeClr val="tx1"/>
                </a:solidFill>
                <a:latin typeface="Arial" charset="0"/>
              </a:defRPr>
            </a:lvl3pPr>
            <a:lvl4pPr marL="1600200" indent="-228600" defTabSz="923925" eaLnBrk="0" hangingPunct="0">
              <a:defRPr sz="2000">
                <a:solidFill>
                  <a:schemeClr val="tx1"/>
                </a:solidFill>
                <a:latin typeface="Arial" charset="0"/>
              </a:defRPr>
            </a:lvl4pPr>
            <a:lvl5pPr marL="2057400" indent="-228600" defTabSz="923925" eaLnBrk="0" hangingPunct="0">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pPr eaLnBrk="1" hangingPunct="1"/>
            <a:fld id="{3AB2C034-EE23-4F4D-A482-8B835A72FEA4}" type="slidenum">
              <a:rPr lang="en-US" sz="1200" smtClean="0"/>
              <a:pPr eaLnBrk="1" hangingPunct="1"/>
              <a:t>33</a:t>
            </a:fld>
            <a:endParaRPr 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Thanks for participating in our webinar. Any questions? </a:t>
            </a:r>
            <a:r>
              <a:rPr lang="en-US" b="1" i="0" baseline="0" dirty="0">
                <a:solidFill>
                  <a:srgbClr val="C00000"/>
                </a:solidFill>
                <a:effectLst>
                  <a:outerShdw blurRad="38100" dist="38100" dir="2700000" algn="tl">
                    <a:srgbClr val="000000">
                      <a:alpha val="43137"/>
                    </a:srgbClr>
                  </a:outerShdw>
                </a:effectLst>
              </a:rPr>
              <a:t>...(next slide)</a:t>
            </a:r>
            <a:endParaRPr lang="en-US" b="1" dirty="0">
              <a:solidFill>
                <a:srgbClr val="C00000"/>
              </a:solidFill>
              <a:effectLst>
                <a:outerShdw blurRad="38100" dist="38100" dir="2700000" algn="tl">
                  <a:srgbClr val="000000">
                    <a:alpha val="43137"/>
                  </a:srgbClr>
                </a:outerShdw>
              </a:effectLst>
            </a:endParaRPr>
          </a:p>
          <a:p>
            <a:endParaRPr lang="en-US" dirty="0"/>
          </a:p>
        </p:txBody>
      </p:sp>
      <p:sp>
        <p:nvSpPr>
          <p:cNvPr id="4" name="Slide Number Placeholder 3"/>
          <p:cNvSpPr>
            <a:spLocks noGrp="1"/>
          </p:cNvSpPr>
          <p:nvPr>
            <p:ph type="sldNum" sz="quarter" idx="10"/>
          </p:nvPr>
        </p:nvSpPr>
        <p:spPr/>
        <p:txBody>
          <a:bodyPr/>
          <a:lstStyle/>
          <a:p>
            <a:pPr>
              <a:defRPr/>
            </a:pPr>
            <a:fld id="{C651D4B3-7730-4B23-9E8B-2B7463E8B1B0}" type="slidenum">
              <a:rPr lang="en-US" smtClean="0"/>
              <a:pPr>
                <a:defRPr/>
              </a:pPr>
              <a:t>34</a:t>
            </a:fld>
            <a:endParaRPr lang="en-US"/>
          </a:p>
        </p:txBody>
      </p:sp>
    </p:spTree>
    <p:extLst>
      <p:ext uri="{BB962C8B-B14F-4D97-AF65-F5344CB8AC3E}">
        <p14:creationId xmlns:p14="http://schemas.microsoft.com/office/powerpoint/2010/main" val="12744477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Visit our Web site for</a:t>
            </a:r>
            <a:r>
              <a:rPr lang="en-US" baseline="0" dirty="0"/>
              <a:t> information about </a:t>
            </a:r>
            <a:r>
              <a:rPr lang="en-US" i="0" baseline="0" dirty="0"/>
              <a:t>our </a:t>
            </a:r>
            <a:r>
              <a:rPr lang="en-US" b="1" i="0" baseline="0" dirty="0"/>
              <a:t>national research programs</a:t>
            </a:r>
            <a:r>
              <a:rPr lang="en-US" i="0" baseline="0" dirty="0"/>
              <a:t>, </a:t>
            </a:r>
            <a:r>
              <a:rPr lang="en-US" b="1" i="0" baseline="0" dirty="0"/>
              <a:t>experts</a:t>
            </a:r>
            <a:r>
              <a:rPr lang="en-US" i="0" baseline="0" dirty="0"/>
              <a:t>, </a:t>
            </a:r>
            <a:r>
              <a:rPr lang="en-US" b="1" i="0" baseline="0" dirty="0"/>
              <a:t>laboratories</a:t>
            </a:r>
            <a:r>
              <a:rPr lang="en-US" i="0" baseline="0" dirty="0"/>
              <a:t>, and the </a:t>
            </a:r>
            <a:r>
              <a:rPr lang="en-US" b="1" i="0" baseline="0" dirty="0"/>
              <a:t>research projects</a:t>
            </a:r>
            <a:r>
              <a:rPr lang="en-US" b="1" i="0" baseline="0" dirty="0">
                <a:solidFill>
                  <a:srgbClr val="C00000"/>
                </a:solidFill>
                <a:effectLst>
                  <a:outerShdw blurRad="38100" dist="38100" dir="2700000" algn="tl">
                    <a:srgbClr val="000000">
                      <a:alpha val="43137"/>
                    </a:srgbClr>
                  </a:outerShdw>
                </a:effectLst>
              </a:rPr>
              <a:t>...(next slide)</a:t>
            </a:r>
            <a:endParaRPr lang="en-US" b="1" dirty="0">
              <a:solidFill>
                <a:srgbClr val="C00000"/>
              </a:solidFill>
              <a:effectLst>
                <a:outerShdw blurRad="38100" dist="38100" dir="2700000" algn="tl">
                  <a:srgbClr val="000000">
                    <a:alpha val="43137"/>
                  </a:srgbClr>
                </a:outerShdw>
              </a:effectLst>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000">
                <a:solidFill>
                  <a:schemeClr val="tx1"/>
                </a:solidFill>
                <a:latin typeface="Arial" charset="0"/>
              </a:defRPr>
            </a:lvl1pPr>
            <a:lvl2pPr marL="742950" indent="-285750" defTabSz="923925" eaLnBrk="0" hangingPunct="0">
              <a:defRPr sz="2000">
                <a:solidFill>
                  <a:schemeClr val="tx1"/>
                </a:solidFill>
                <a:latin typeface="Arial" charset="0"/>
              </a:defRPr>
            </a:lvl2pPr>
            <a:lvl3pPr marL="1143000" indent="-228600" defTabSz="923925" eaLnBrk="0" hangingPunct="0">
              <a:defRPr sz="2000">
                <a:solidFill>
                  <a:schemeClr val="tx1"/>
                </a:solidFill>
                <a:latin typeface="Arial" charset="0"/>
              </a:defRPr>
            </a:lvl3pPr>
            <a:lvl4pPr marL="1600200" indent="-228600" defTabSz="923925" eaLnBrk="0" hangingPunct="0">
              <a:defRPr sz="2000">
                <a:solidFill>
                  <a:schemeClr val="tx1"/>
                </a:solidFill>
                <a:latin typeface="Arial" charset="0"/>
              </a:defRPr>
            </a:lvl4pPr>
            <a:lvl5pPr marL="2057400" indent="-228600" defTabSz="923925" eaLnBrk="0" hangingPunct="0">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pPr eaLnBrk="1" hangingPunct="1"/>
            <a:fld id="{172036C7-A2A3-40F6-A70F-1EC72FFC0297}" type="slidenum">
              <a:rPr lang="en-US" sz="1200" smtClean="0"/>
              <a:pPr eaLnBrk="1" hangingPunct="1"/>
              <a:t>35</a:t>
            </a:fld>
            <a:endParaRPr 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prefer that updates and</a:t>
            </a:r>
            <a:r>
              <a:rPr lang="en-US" baseline="0" dirty="0"/>
              <a:t> new publication links are delivered to you...via mobile, electronic pads, notebooks, or your computer browser, you may subscribe to our RSS Feed....and to make it easy for you, we are providing a quick response code (in center of this slide), so you can have immediate access. </a:t>
            </a:r>
            <a:r>
              <a:rPr lang="en-US" b="1" baseline="0" dirty="0"/>
              <a:t>(...PAUSE A MOMENT) </a:t>
            </a:r>
            <a:r>
              <a:rPr lang="en-US" baseline="0" dirty="0"/>
              <a:t>Or, you can subscribe on our Web site under “What’s New.”  </a:t>
            </a:r>
            <a:r>
              <a:rPr lang="en-US" b="1" i="0" baseline="0" dirty="0">
                <a:solidFill>
                  <a:srgbClr val="C00000"/>
                </a:solidFill>
                <a:effectLst>
                  <a:outerShdw blurRad="38100" dist="38100" dir="2700000" algn="tl">
                    <a:srgbClr val="000000">
                      <a:alpha val="43137"/>
                    </a:srgbClr>
                  </a:outerShdw>
                </a:effectLst>
              </a:rPr>
              <a:t>...(next slide)</a:t>
            </a:r>
            <a:endParaRPr lang="en-US" b="1" dirty="0">
              <a:solidFill>
                <a:srgbClr val="C00000"/>
              </a:solidFill>
              <a:effectLst>
                <a:outerShdw blurRad="38100" dist="38100" dir="2700000" algn="tl">
                  <a:srgbClr val="000000">
                    <a:alpha val="43137"/>
                  </a:srgbClr>
                </a:outerShdw>
              </a:effectLst>
            </a:endParaRPr>
          </a:p>
          <a:p>
            <a:endParaRPr lang="en-US" baseline="0" dirty="0"/>
          </a:p>
        </p:txBody>
      </p:sp>
      <p:sp>
        <p:nvSpPr>
          <p:cNvPr id="4" name="Slide Number Placeholder 3"/>
          <p:cNvSpPr>
            <a:spLocks noGrp="1"/>
          </p:cNvSpPr>
          <p:nvPr>
            <p:ph type="sldNum" sz="quarter" idx="10"/>
          </p:nvPr>
        </p:nvSpPr>
        <p:spPr/>
        <p:txBody>
          <a:bodyPr/>
          <a:lstStyle/>
          <a:p>
            <a:pPr>
              <a:defRPr/>
            </a:pPr>
            <a:fld id="{C651D4B3-7730-4B23-9E8B-2B7463E8B1B0}" type="slidenum">
              <a:rPr lang="en-US" smtClean="0"/>
              <a:pPr>
                <a:defRPr/>
              </a:pPr>
              <a:t>36</a:t>
            </a:fld>
            <a:endParaRPr lang="en-US"/>
          </a:p>
        </p:txBody>
      </p:sp>
    </p:spTree>
    <p:extLst>
      <p:ext uri="{BB962C8B-B14F-4D97-AF65-F5344CB8AC3E}">
        <p14:creationId xmlns:p14="http://schemas.microsoft.com/office/powerpoint/2010/main" val="1712124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solidFill>
                  <a:schemeClr val="tx1"/>
                </a:solidFill>
                <a:effectLst/>
              </a:rPr>
              <a:t>Richard</a:t>
            </a:r>
          </a:p>
          <a:p>
            <a:endParaRPr lang="en-US" dirty="0">
              <a:effectLst/>
            </a:endParaRPr>
          </a:p>
          <a:p>
            <a:r>
              <a:rPr lang="en-US" dirty="0">
                <a:effectLst/>
              </a:rPr>
              <a:t>Background</a:t>
            </a:r>
            <a:r>
              <a:rPr lang="en-US" baseline="0" dirty="0">
                <a:effectLst/>
              </a:rPr>
              <a:t> - W</a:t>
            </a:r>
            <a:r>
              <a:rPr lang="en-US" dirty="0">
                <a:effectLst/>
              </a:rPr>
              <a:t>hat prompted FHWA</a:t>
            </a:r>
            <a:r>
              <a:rPr lang="en-US" baseline="0" dirty="0">
                <a:effectLst/>
              </a:rPr>
              <a:t> to do </a:t>
            </a:r>
            <a:r>
              <a:rPr lang="en-US" dirty="0">
                <a:effectLst/>
              </a:rPr>
              <a:t>this research?</a:t>
            </a:r>
          </a:p>
          <a:p>
            <a:endParaRPr lang="en-US" dirty="0">
              <a:effectLst/>
            </a:endParaRPr>
          </a:p>
          <a:p>
            <a:r>
              <a:rPr lang="en-US" dirty="0">
                <a:effectLst/>
              </a:rPr>
              <a:t>An increasing number of Federal-aid highway projects are being administered by Local Public Agencies (LPAs). It was estimated that LPA projects account for approximately 20 percent of the Federal-aid program. </a:t>
            </a:r>
          </a:p>
          <a:p>
            <a:endParaRPr lang="en-US" dirty="0">
              <a:effectLst/>
            </a:endParaRPr>
          </a:p>
          <a:p>
            <a:r>
              <a:rPr lang="en-US" dirty="0">
                <a:effectLst/>
              </a:rPr>
              <a:t>Which prompted FHWA in 2006</a:t>
            </a:r>
            <a:r>
              <a:rPr lang="en-US" baseline="0" dirty="0">
                <a:effectLst/>
              </a:rPr>
              <a:t> to </a:t>
            </a:r>
            <a:r>
              <a:rPr lang="en-US" dirty="0">
                <a:effectLst/>
              </a:rPr>
              <a:t>conduct a national review of locally administered projects and in 2009-2011 the department</a:t>
            </a:r>
            <a:r>
              <a:rPr lang="en-US" baseline="0" dirty="0">
                <a:effectLst/>
              </a:rPr>
              <a:t> </a:t>
            </a:r>
            <a:r>
              <a:rPr lang="en-US" dirty="0">
                <a:effectLst/>
              </a:rPr>
              <a:t>OIG to conduct an</a:t>
            </a:r>
            <a:r>
              <a:rPr lang="en-US" baseline="0" dirty="0">
                <a:effectLst/>
              </a:rPr>
              <a:t> additional </a:t>
            </a:r>
            <a:r>
              <a:rPr lang="en-US" dirty="0">
                <a:effectLst/>
              </a:rPr>
              <a:t>review. Revealed shortcomings</a:t>
            </a:r>
          </a:p>
          <a:p>
            <a:endParaRPr lang="en-US" dirty="0">
              <a:effectLst/>
            </a:endParaRPr>
          </a:p>
          <a:p>
            <a:r>
              <a:rPr lang="en-US" dirty="0">
                <a:effectLst/>
              </a:rPr>
              <a:t>The objectives of the review were to “Assess the administration, oversight and stewardship of local public agency Federal-aid projects” and to identify areas for improvement. Findings from the program review included:</a:t>
            </a:r>
          </a:p>
          <a:p>
            <a:pPr lvl="1"/>
            <a:endParaRPr lang="en-US" sz="2000" dirty="0">
              <a:effectLst/>
            </a:endParaRPr>
          </a:p>
          <a:p>
            <a:pPr marL="800100" lvl="1" indent="-342900" eaLnBrk="1" hangingPunct="1">
              <a:buFont typeface="Arial" panose="020B0604020202020204" pitchFamily="34" charset="0"/>
              <a:buChar char="•"/>
            </a:pPr>
            <a:r>
              <a:rPr lang="en-US" sz="2000" dirty="0"/>
              <a:t>State QA Oversight and guidelines vary considerably</a:t>
            </a:r>
          </a:p>
          <a:p>
            <a:pPr marL="800100" lvl="1" indent="-342900" eaLnBrk="1" hangingPunct="1">
              <a:buFont typeface="Arial" panose="020B0604020202020204" pitchFamily="34" charset="0"/>
              <a:buChar char="•"/>
            </a:pPr>
            <a:r>
              <a:rPr lang="en-US" sz="2000" dirty="0"/>
              <a:t>Extreme variance in construction QA practices among LPAs</a:t>
            </a:r>
          </a:p>
          <a:p>
            <a:pPr marL="800100" lvl="1" indent="-342900" eaLnBrk="1" hangingPunct="1">
              <a:buFont typeface="Arial" panose="020B0604020202020204" pitchFamily="34" charset="0"/>
              <a:buChar char="•"/>
            </a:pPr>
            <a:r>
              <a:rPr lang="en-US" sz="2000" dirty="0"/>
              <a:t>Significant instances of deficient or lack of documentation, frequency of testing, or other issues related to 23 CFR 637 QA requirements</a:t>
            </a:r>
          </a:p>
          <a:p>
            <a:pPr lvl="1"/>
            <a:endParaRPr lang="en-US" sz="2000" dirty="0">
              <a:effectLst/>
            </a:endParaRPr>
          </a:p>
          <a:p>
            <a:pPr lvl="1"/>
            <a:r>
              <a:rPr lang="en-US" sz="2000" dirty="0">
                <a:effectLst/>
              </a:rPr>
              <a:t>Bottom Line</a:t>
            </a:r>
            <a:r>
              <a:rPr lang="en-US" sz="2000" baseline="0" dirty="0">
                <a:effectLst/>
              </a:rPr>
              <a:t> - </a:t>
            </a:r>
            <a:r>
              <a:rPr lang="en-US" sz="2000" dirty="0">
                <a:effectLst/>
              </a:rPr>
              <a:t>There are extreme differences and risks exist in the LPA Federal-aid project activities</a:t>
            </a:r>
          </a:p>
          <a:p>
            <a:pPr lvl="1"/>
            <a:endParaRPr lang="en-US" sz="2000" dirty="0">
              <a:effectLst/>
            </a:endParaRPr>
          </a:p>
          <a:p>
            <a:pPr lvl="1"/>
            <a:r>
              <a:rPr lang="en-US" sz="2000" dirty="0">
                <a:effectLst/>
              </a:rPr>
              <a:t>Federal-aid program guidance to LPAs could be improved</a:t>
            </a:r>
          </a:p>
          <a:p>
            <a:endParaRPr lang="en-US" dirty="0"/>
          </a:p>
          <a:p>
            <a:pPr marL="0" indent="0" eaLnBrk="1" hangingPunct="1">
              <a:buNone/>
            </a:pPr>
            <a:endParaRPr lang="en-US" dirty="0"/>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000">
                <a:solidFill>
                  <a:schemeClr val="tx1"/>
                </a:solidFill>
                <a:latin typeface="Arial" charset="0"/>
              </a:defRPr>
            </a:lvl1pPr>
            <a:lvl2pPr marL="742950" indent="-285750" defTabSz="923925" eaLnBrk="0" hangingPunct="0">
              <a:defRPr sz="2000">
                <a:solidFill>
                  <a:schemeClr val="tx1"/>
                </a:solidFill>
                <a:latin typeface="Arial" charset="0"/>
              </a:defRPr>
            </a:lvl2pPr>
            <a:lvl3pPr marL="1143000" indent="-228600" defTabSz="923925" eaLnBrk="0" hangingPunct="0">
              <a:defRPr sz="2000">
                <a:solidFill>
                  <a:schemeClr val="tx1"/>
                </a:solidFill>
                <a:latin typeface="Arial" charset="0"/>
              </a:defRPr>
            </a:lvl3pPr>
            <a:lvl4pPr marL="1600200" indent="-228600" defTabSz="923925" eaLnBrk="0" hangingPunct="0">
              <a:defRPr sz="2000">
                <a:solidFill>
                  <a:schemeClr val="tx1"/>
                </a:solidFill>
                <a:latin typeface="Arial" charset="0"/>
              </a:defRPr>
            </a:lvl4pPr>
            <a:lvl5pPr marL="2057400" indent="-228600" defTabSz="923925" eaLnBrk="0" hangingPunct="0">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pPr eaLnBrk="1" hangingPunct="1"/>
            <a:fld id="{3AB2C034-EE23-4F4D-A482-8B835A72FEA4}" type="slidenum">
              <a:rPr lang="en-US" sz="1200" smtClean="0"/>
              <a:pPr eaLnBrk="1" hangingPunct="1"/>
              <a:t>4</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solidFill>
                  <a:schemeClr val="tx1"/>
                </a:solidFill>
                <a:effectLst/>
              </a:rPr>
              <a:t>Richard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effectLst/>
              </a:rPr>
              <a:t>That 23 CFR637 Subpart B applies to all projects on the NHS. Cal</a:t>
            </a:r>
            <a:r>
              <a:rPr lang="en-US" baseline="0" dirty="0">
                <a:effectLst/>
              </a:rPr>
              <a:t> trans has 400 LPA w/NHS and NC has very few…depends on state</a:t>
            </a:r>
            <a:endParaRPr lang="en-US" dirty="0">
              <a:effectLst/>
            </a:endParaRPr>
          </a:p>
          <a:p>
            <a:endParaRPr lang="en-US" sz="1200" b="0" i="0" u="none" strike="noStrike" kern="1200" baseline="0" dirty="0">
              <a:solidFill>
                <a:schemeClr val="tx1"/>
              </a:solidFill>
              <a:latin typeface="Arial" charset="0"/>
              <a:ea typeface="+mn-ea"/>
              <a:cs typeface="+mn-cs"/>
            </a:endParaRPr>
          </a:p>
          <a:p>
            <a:r>
              <a:rPr lang="en-US" sz="1200" b="1" i="0" u="none" strike="noStrike" kern="1200" baseline="0" dirty="0">
                <a:solidFill>
                  <a:schemeClr val="tx1"/>
                </a:solidFill>
                <a:latin typeface="Arial" charset="0"/>
                <a:ea typeface="+mn-ea"/>
                <a:cs typeface="+mn-cs"/>
              </a:rPr>
              <a:t>An LPA, viewed in Federal regulations as a sub-recipient of Federal funds, must demonstrate to the DOT that it has adequate project delivery systems and sufficient accounting controls to properly manage Federal funds. </a:t>
            </a:r>
            <a:r>
              <a:rPr lang="en-US" sz="1200" b="0" i="0" u="none" strike="noStrike" kern="1200" baseline="0" dirty="0">
                <a:solidFill>
                  <a:schemeClr val="tx1"/>
                </a:solidFill>
                <a:latin typeface="Arial" charset="0"/>
                <a:ea typeface="+mn-ea"/>
                <a:cs typeface="+mn-cs"/>
              </a:rPr>
              <a:t>Once approved or certified by the DOT to administer Federal-aid projects, an LPA may assume various project responsibilities, including:</a:t>
            </a:r>
          </a:p>
          <a:p>
            <a:r>
              <a:rPr lang="en-US" sz="1200" b="0" i="0" u="none" strike="noStrike" kern="1200" baseline="0" dirty="0">
                <a:solidFill>
                  <a:schemeClr val="tx1"/>
                </a:solidFill>
                <a:latin typeface="Arial" charset="0"/>
                <a:ea typeface="+mn-ea"/>
                <a:cs typeface="+mn-cs"/>
              </a:rPr>
              <a:t> </a:t>
            </a:r>
          </a:p>
          <a:p>
            <a:r>
              <a:rPr lang="en-US" sz="1200" b="0" i="0" u="none" strike="noStrike" kern="1200" baseline="0" dirty="0">
                <a:solidFill>
                  <a:schemeClr val="tx1"/>
                </a:solidFill>
                <a:latin typeface="Arial" charset="0"/>
                <a:ea typeface="+mn-ea"/>
                <a:cs typeface="+mn-cs"/>
              </a:rPr>
              <a:t>• Project selection </a:t>
            </a:r>
          </a:p>
          <a:p>
            <a:r>
              <a:rPr lang="en-US" sz="1200" b="0" i="0" u="none" strike="noStrike" kern="1200" baseline="0" dirty="0">
                <a:solidFill>
                  <a:schemeClr val="tx1"/>
                </a:solidFill>
                <a:latin typeface="Arial" charset="0"/>
                <a:ea typeface="+mn-ea"/>
                <a:cs typeface="+mn-cs"/>
              </a:rPr>
              <a:t>• Location and design </a:t>
            </a:r>
          </a:p>
          <a:p>
            <a:r>
              <a:rPr lang="en-US" sz="1200" b="0" i="0" u="none" strike="noStrike" kern="1200" baseline="0" dirty="0">
                <a:solidFill>
                  <a:schemeClr val="tx1"/>
                </a:solidFill>
                <a:latin typeface="Arial" charset="0"/>
                <a:ea typeface="+mn-ea"/>
                <a:cs typeface="+mn-cs"/>
              </a:rPr>
              <a:t>• Utility and railroad agreements </a:t>
            </a:r>
          </a:p>
          <a:p>
            <a:r>
              <a:rPr lang="en-US" sz="1200" b="0" i="0" u="none" strike="noStrike" kern="1200" baseline="0" dirty="0">
                <a:solidFill>
                  <a:schemeClr val="tx1"/>
                </a:solidFill>
                <a:latin typeface="Arial" charset="0"/>
                <a:ea typeface="+mn-ea"/>
                <a:cs typeface="+mn-cs"/>
              </a:rPr>
              <a:t>• Standard consulting engineering agreements </a:t>
            </a:r>
          </a:p>
          <a:p>
            <a:r>
              <a:rPr lang="en-US" sz="1200" b="0" i="0" u="none" strike="noStrike" kern="1200" baseline="0" dirty="0">
                <a:solidFill>
                  <a:schemeClr val="tx1"/>
                </a:solidFill>
                <a:latin typeface="Arial" charset="0"/>
                <a:ea typeface="+mn-ea"/>
                <a:cs typeface="+mn-cs"/>
              </a:rPr>
              <a:t>• Environmental documentation </a:t>
            </a:r>
          </a:p>
          <a:p>
            <a:r>
              <a:rPr lang="en-US" sz="1200" b="0" i="0" u="none" strike="noStrike" kern="1200" baseline="0" dirty="0">
                <a:solidFill>
                  <a:schemeClr val="tx1"/>
                </a:solidFill>
                <a:latin typeface="Arial" charset="0"/>
                <a:ea typeface="+mn-ea"/>
                <a:cs typeface="+mn-cs"/>
              </a:rPr>
              <a:t>• Plans, specifications, and estimates </a:t>
            </a:r>
          </a:p>
          <a:p>
            <a:r>
              <a:rPr lang="en-US" sz="1200" b="0" i="0" u="none" strike="noStrike" kern="1200" baseline="0" dirty="0">
                <a:solidFill>
                  <a:schemeClr val="tx1"/>
                </a:solidFill>
                <a:latin typeface="Arial" charset="0"/>
                <a:ea typeface="+mn-ea"/>
                <a:cs typeface="+mn-cs"/>
              </a:rPr>
              <a:t>• Advertisement, award, and execution of construction contracts </a:t>
            </a:r>
          </a:p>
          <a:p>
            <a:r>
              <a:rPr lang="en-US" sz="1200" b="0" i="0" u="none" strike="noStrike" kern="1200" baseline="0" dirty="0">
                <a:solidFill>
                  <a:schemeClr val="tx1"/>
                </a:solidFill>
                <a:latin typeface="Arial" charset="0"/>
                <a:ea typeface="+mn-ea"/>
                <a:cs typeface="+mn-cs"/>
              </a:rPr>
              <a:t>• Construction administration </a:t>
            </a:r>
          </a:p>
          <a:p>
            <a:r>
              <a:rPr lang="en-US" sz="1200" b="0" i="0" u="none" strike="noStrike" kern="1200" baseline="0" dirty="0">
                <a:solidFill>
                  <a:schemeClr val="tx1"/>
                </a:solidFill>
                <a:latin typeface="Arial" charset="0"/>
                <a:ea typeface="+mn-ea"/>
                <a:cs typeface="+mn-cs"/>
              </a:rPr>
              <a:t>• Construction quality assurance, including material testing and testing personnel</a:t>
            </a:r>
          </a:p>
          <a:p>
            <a:r>
              <a:rPr lang="en-US" sz="1200" b="0" i="0" u="none" strike="noStrike" kern="1200" baseline="0" dirty="0">
                <a:solidFill>
                  <a:schemeClr val="tx1"/>
                </a:solidFill>
                <a:latin typeface="Arial" charset="0"/>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effectLst/>
              </a:rPr>
              <a:t>We continue to have Division Office staff that assume that 23 CFR637 does not apply to projects that a LPA administers.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effectLst/>
            </a:endParaRPr>
          </a:p>
          <a:p>
            <a:endParaRPr lang="en-US" dirty="0"/>
          </a:p>
        </p:txBody>
      </p:sp>
      <p:sp>
        <p:nvSpPr>
          <p:cNvPr id="4" name="Slide Number Placeholder 3"/>
          <p:cNvSpPr>
            <a:spLocks noGrp="1"/>
          </p:cNvSpPr>
          <p:nvPr>
            <p:ph type="sldNum" sz="quarter" idx="10"/>
          </p:nvPr>
        </p:nvSpPr>
        <p:spPr/>
        <p:txBody>
          <a:bodyPr/>
          <a:lstStyle/>
          <a:p>
            <a:pPr>
              <a:defRPr/>
            </a:pPr>
            <a:fld id="{C651D4B3-7730-4B23-9E8B-2B7463E8B1B0}" type="slidenum">
              <a:rPr lang="en-US" smtClean="0"/>
              <a:pPr>
                <a:defRPr/>
              </a:pPr>
              <a:t>5</a:t>
            </a:fld>
            <a:endParaRPr lang="en-US"/>
          </a:p>
        </p:txBody>
      </p:sp>
    </p:spTree>
    <p:extLst>
      <p:ext uri="{BB962C8B-B14F-4D97-AF65-F5344CB8AC3E}">
        <p14:creationId xmlns:p14="http://schemas.microsoft.com/office/powerpoint/2010/main" val="1064089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solidFill>
                  <a:srgbClr val="FF0000"/>
                </a:solidFill>
              </a:rPr>
              <a:t>Richard</a:t>
            </a:r>
          </a:p>
          <a:p>
            <a:endParaRPr lang="en-US" sz="1200" b="1" i="0" u="none" strike="noStrike" kern="1200" baseline="0" dirty="0">
              <a:solidFill>
                <a:srgbClr val="FF0000"/>
              </a:solidFill>
              <a:latin typeface="Arial" charset="0"/>
              <a:ea typeface="+mn-ea"/>
              <a:cs typeface="+mn-cs"/>
            </a:endParaRPr>
          </a:p>
          <a:p>
            <a:r>
              <a:rPr lang="en-US" sz="1200" b="0" i="0" u="none" strike="noStrike" kern="1200" baseline="0" dirty="0">
                <a:solidFill>
                  <a:schemeClr val="tx1"/>
                </a:solidFill>
                <a:latin typeface="Arial" charset="0"/>
                <a:ea typeface="+mn-ea"/>
                <a:cs typeface="+mn-cs"/>
              </a:rPr>
              <a:t>The general objectives of this research were to: </a:t>
            </a:r>
          </a:p>
          <a:p>
            <a:endParaRPr lang="en-US" sz="1200" b="0" i="0" u="none" strike="noStrike" kern="1200" baseline="0" dirty="0">
              <a:solidFill>
                <a:schemeClr val="tx1"/>
              </a:solidFill>
              <a:latin typeface="Arial" charset="0"/>
              <a:ea typeface="+mn-ea"/>
              <a:cs typeface="+mn-cs"/>
            </a:endParaRPr>
          </a:p>
          <a:p>
            <a:r>
              <a:rPr lang="en-US" sz="1200" b="0" i="0" u="none" strike="noStrike" kern="1200" baseline="0" dirty="0">
                <a:solidFill>
                  <a:schemeClr val="tx1"/>
                </a:solidFill>
                <a:latin typeface="Arial" charset="0"/>
                <a:ea typeface="+mn-ea"/>
                <a:cs typeface="+mn-cs"/>
              </a:rPr>
              <a:t>• Document current QA practices used on locally administered Federal-aid projects from DOT and LPA perspectives to include </a:t>
            </a:r>
            <a:r>
              <a:rPr lang="en-US" sz="1200" b="1" i="0" u="none" strike="noStrike" kern="1200" baseline="0" dirty="0">
                <a:solidFill>
                  <a:schemeClr val="tx1"/>
                </a:solidFill>
                <a:latin typeface="Arial" charset="0"/>
                <a:ea typeface="+mn-ea"/>
                <a:cs typeface="+mn-cs"/>
              </a:rPr>
              <a:t>material sampling and testing</a:t>
            </a:r>
            <a:r>
              <a:rPr lang="en-US" sz="1200" b="0" i="0" u="none" strike="noStrike" kern="1200" baseline="0" dirty="0">
                <a:solidFill>
                  <a:schemeClr val="tx1"/>
                </a:solidFill>
                <a:latin typeface="Arial" charset="0"/>
                <a:ea typeface="+mn-ea"/>
                <a:cs typeface="+mn-cs"/>
              </a:rPr>
              <a:t>, as well </a:t>
            </a:r>
            <a:r>
              <a:rPr lang="en-US" sz="1200" b="1" i="0" u="none" strike="noStrike" kern="1200" baseline="0" dirty="0">
                <a:solidFill>
                  <a:schemeClr val="tx1"/>
                </a:solidFill>
                <a:latin typeface="Arial" charset="0"/>
                <a:ea typeface="+mn-ea"/>
                <a:cs typeface="+mn-cs"/>
              </a:rPr>
              <a:t>as inspection practices</a:t>
            </a:r>
            <a:r>
              <a:rPr lang="en-US" sz="1200" b="0" i="0" u="none" strike="noStrike" kern="1200" baseline="0" dirty="0">
                <a:solidFill>
                  <a:schemeClr val="tx1"/>
                </a:solidFill>
                <a:latin typeface="Arial" charset="0"/>
                <a:ea typeface="+mn-ea"/>
                <a:cs typeface="+mn-cs"/>
              </a:rPr>
              <a:t>. </a:t>
            </a:r>
          </a:p>
          <a:p>
            <a:r>
              <a:rPr lang="en-US" sz="1200" b="0" i="0" u="none" strike="noStrike" kern="1200" baseline="0" dirty="0">
                <a:solidFill>
                  <a:schemeClr val="tx1"/>
                </a:solidFill>
                <a:latin typeface="Arial" charset="0"/>
                <a:ea typeface="+mn-ea"/>
                <a:cs typeface="+mn-cs"/>
              </a:rPr>
              <a:t>• Identify specific issues or areas of weakness in QA practices form both DOT and LPA perspectives. </a:t>
            </a:r>
          </a:p>
          <a:p>
            <a:r>
              <a:rPr lang="en-US" sz="1200" b="0" i="0" u="none" strike="noStrike" kern="1200" baseline="0" dirty="0">
                <a:solidFill>
                  <a:schemeClr val="tx1"/>
                </a:solidFill>
                <a:latin typeface="Arial" charset="0"/>
                <a:ea typeface="+mn-ea"/>
                <a:cs typeface="+mn-cs"/>
              </a:rPr>
              <a:t>• Identify existing successful practices that could be applied to generally improve construction QA across the full spectrum of locally administered projects. </a:t>
            </a:r>
          </a:p>
          <a:p>
            <a:endParaRPr lang="en-US" sz="1200" b="0" i="0" u="none" strike="noStrike" kern="1200" baseline="0" dirty="0">
              <a:solidFill>
                <a:schemeClr val="tx1"/>
              </a:solidFill>
              <a:latin typeface="Arial" charset="0"/>
              <a:ea typeface="+mn-ea"/>
              <a:cs typeface="+mn-cs"/>
            </a:endParaRPr>
          </a:p>
          <a:p>
            <a:r>
              <a:rPr lang="en-US" sz="1200" b="0" i="0" u="none" strike="noStrike" kern="1200" baseline="0" dirty="0">
                <a:solidFill>
                  <a:schemeClr val="tx1"/>
                </a:solidFill>
                <a:latin typeface="Arial" charset="0"/>
                <a:ea typeface="+mn-ea"/>
                <a:cs typeface="+mn-cs"/>
              </a:rPr>
              <a:t>The scope of the study covered various types, sizes, and scopes of transportation projects delivered by LPAs, focusing on the construction and close-out phases. </a:t>
            </a:r>
            <a:endParaRPr lang="en-US" b="1" dirty="0">
              <a:solidFill>
                <a:srgbClr val="FF0000"/>
              </a:solidFill>
            </a:endParaRPr>
          </a:p>
          <a:p>
            <a:pPr marL="0" indent="0" eaLnBrk="1" hangingPunct="1">
              <a:buNone/>
            </a:pPr>
            <a:endParaRPr lang="en-US" b="1" dirty="0">
              <a:solidFill>
                <a:srgbClr val="FF0000"/>
              </a:solidFill>
            </a:endParaRPr>
          </a:p>
          <a:p>
            <a:pPr marL="0" indent="0" eaLnBrk="1" hangingPunct="1">
              <a:buNone/>
            </a:pPr>
            <a:endParaRPr lang="en-US" b="1" dirty="0">
              <a:solidFill>
                <a:srgbClr val="FF0000"/>
              </a:solidFill>
            </a:endParaRPr>
          </a:p>
          <a:p>
            <a:pPr marL="0" indent="0" eaLnBrk="1" hangingPunct="1">
              <a:buNone/>
            </a:pPr>
            <a:endParaRPr lang="en-US" b="1" dirty="0">
              <a:solidFill>
                <a:srgbClr val="FF0000"/>
              </a:solidFill>
            </a:endParaRP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000">
                <a:solidFill>
                  <a:schemeClr val="tx1"/>
                </a:solidFill>
                <a:latin typeface="Arial" charset="0"/>
              </a:defRPr>
            </a:lvl1pPr>
            <a:lvl2pPr marL="742950" indent="-285750" defTabSz="923925" eaLnBrk="0" hangingPunct="0">
              <a:defRPr sz="2000">
                <a:solidFill>
                  <a:schemeClr val="tx1"/>
                </a:solidFill>
                <a:latin typeface="Arial" charset="0"/>
              </a:defRPr>
            </a:lvl2pPr>
            <a:lvl3pPr marL="1143000" indent="-228600" defTabSz="923925" eaLnBrk="0" hangingPunct="0">
              <a:defRPr sz="2000">
                <a:solidFill>
                  <a:schemeClr val="tx1"/>
                </a:solidFill>
                <a:latin typeface="Arial" charset="0"/>
              </a:defRPr>
            </a:lvl3pPr>
            <a:lvl4pPr marL="1600200" indent="-228600" defTabSz="923925" eaLnBrk="0" hangingPunct="0">
              <a:defRPr sz="2000">
                <a:solidFill>
                  <a:schemeClr val="tx1"/>
                </a:solidFill>
                <a:latin typeface="Arial" charset="0"/>
              </a:defRPr>
            </a:lvl4pPr>
            <a:lvl5pPr marL="2057400" indent="-228600" defTabSz="923925" eaLnBrk="0" hangingPunct="0">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pPr eaLnBrk="1" hangingPunct="1"/>
            <a:fld id="{3AB2C034-EE23-4F4D-A482-8B835A72FEA4}" type="slidenum">
              <a:rPr lang="en-US" sz="1200" smtClean="0"/>
              <a:pPr eaLnBrk="1" hangingPunct="1"/>
              <a:t>6</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b="1" dirty="0"/>
              <a:t>SID</a:t>
            </a:r>
          </a:p>
          <a:p>
            <a:pPr marL="0" indent="0" eaLnBrk="1" hangingPunct="1">
              <a:buNone/>
            </a:pPr>
            <a:r>
              <a:rPr lang="en-US" b="0" dirty="0"/>
              <a:t>Content analysis of Literature focused on prior challenges (from process reviews), current practices (from DOT QA procedures for LPA projects)</a:t>
            </a:r>
          </a:p>
          <a:p>
            <a:pPr marL="0" indent="0" eaLnBrk="1" hangingPunct="1">
              <a:buNone/>
            </a:pPr>
            <a:r>
              <a:rPr lang="en-US" b="0" dirty="0"/>
              <a:t>Survey/Interviews designed to identified QA challenges and risks and potential best practices from both DOT and LPA perspectives (large and small)</a:t>
            </a:r>
          </a:p>
          <a:p>
            <a:pPr marL="0" indent="0" eaLnBrk="1" hangingPunct="1">
              <a:buNone/>
            </a:pPr>
            <a:endParaRPr lang="en-US" b="0" dirty="0"/>
          </a:p>
          <a:p>
            <a:pPr marL="0" indent="0" eaLnBrk="1" hangingPunct="1">
              <a:buNone/>
            </a:pPr>
            <a:endParaRPr lang="en-US" b="0" dirty="0"/>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000">
                <a:solidFill>
                  <a:schemeClr val="tx1"/>
                </a:solidFill>
                <a:latin typeface="Arial" charset="0"/>
              </a:defRPr>
            </a:lvl1pPr>
            <a:lvl2pPr marL="742950" indent="-285750" defTabSz="923925" eaLnBrk="0" hangingPunct="0">
              <a:defRPr sz="2000">
                <a:solidFill>
                  <a:schemeClr val="tx1"/>
                </a:solidFill>
                <a:latin typeface="Arial" charset="0"/>
              </a:defRPr>
            </a:lvl2pPr>
            <a:lvl3pPr marL="1143000" indent="-228600" defTabSz="923925" eaLnBrk="0" hangingPunct="0">
              <a:defRPr sz="2000">
                <a:solidFill>
                  <a:schemeClr val="tx1"/>
                </a:solidFill>
                <a:latin typeface="Arial" charset="0"/>
              </a:defRPr>
            </a:lvl3pPr>
            <a:lvl4pPr marL="1600200" indent="-228600" defTabSz="923925" eaLnBrk="0" hangingPunct="0">
              <a:defRPr sz="2000">
                <a:solidFill>
                  <a:schemeClr val="tx1"/>
                </a:solidFill>
                <a:latin typeface="Arial" charset="0"/>
              </a:defRPr>
            </a:lvl4pPr>
            <a:lvl5pPr marL="2057400" indent="-228600" defTabSz="923925" eaLnBrk="0" hangingPunct="0">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pPr eaLnBrk="1" hangingPunct="1"/>
            <a:fld id="{3AB2C034-EE23-4F4D-A482-8B835A72FEA4}" type="slidenum">
              <a:rPr lang="en-US" sz="1200" smtClean="0"/>
              <a:pPr eaLnBrk="1" hangingPunct="1"/>
              <a:t>7</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b="1" dirty="0"/>
              <a:t>SID</a:t>
            </a:r>
          </a:p>
          <a:p>
            <a:pPr marL="0" indent="0" eaLnBrk="1" hangingPunct="1">
              <a:buNone/>
            </a:pPr>
            <a:r>
              <a:rPr lang="en-US" b="0" dirty="0"/>
              <a:t>Steps in analysis</a:t>
            </a:r>
          </a:p>
          <a:p>
            <a:pPr marL="228600" indent="-228600" eaLnBrk="1" hangingPunct="1">
              <a:buFont typeface="+mj-lt"/>
              <a:buAutoNum type="arabicPeriod"/>
            </a:pPr>
            <a:r>
              <a:rPr lang="en-US" b="0" dirty="0"/>
              <a:t>Content</a:t>
            </a:r>
            <a:r>
              <a:rPr lang="en-US" b="0" baseline="0" dirty="0"/>
              <a:t> analysis of literature</a:t>
            </a:r>
          </a:p>
          <a:p>
            <a:pPr marL="228600" indent="-228600" eaLnBrk="1" hangingPunct="1">
              <a:buFont typeface="+mj-lt"/>
              <a:buAutoNum type="arabicPeriod"/>
            </a:pPr>
            <a:r>
              <a:rPr lang="en-US" b="0" baseline="0" dirty="0"/>
              <a:t>Through survey and interviews, identify risk issues and prioritize based on likelihood and perceived impacts</a:t>
            </a:r>
          </a:p>
          <a:p>
            <a:pPr marL="228600" indent="-228600" eaLnBrk="1" hangingPunct="1">
              <a:buFont typeface="+mj-lt"/>
              <a:buAutoNum type="arabicPeriod"/>
            </a:pPr>
            <a:r>
              <a:rPr lang="en-US" b="0" baseline="0" dirty="0"/>
              <a:t>Identify best practices that mitigate risks</a:t>
            </a:r>
          </a:p>
          <a:p>
            <a:pPr marL="228600" indent="-228600" eaLnBrk="1" hangingPunct="1">
              <a:buFont typeface="+mj-lt"/>
              <a:buAutoNum type="arabicPeriod"/>
            </a:pPr>
            <a:r>
              <a:rPr lang="en-US" b="0" baseline="0" dirty="0"/>
              <a:t>Make final recommendations re best practices</a:t>
            </a:r>
            <a:endParaRPr lang="en-US" b="0" dirty="0"/>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000">
                <a:solidFill>
                  <a:schemeClr val="tx1"/>
                </a:solidFill>
                <a:latin typeface="Arial" charset="0"/>
              </a:defRPr>
            </a:lvl1pPr>
            <a:lvl2pPr marL="742950" indent="-285750" defTabSz="923925" eaLnBrk="0" hangingPunct="0">
              <a:defRPr sz="2000">
                <a:solidFill>
                  <a:schemeClr val="tx1"/>
                </a:solidFill>
                <a:latin typeface="Arial" charset="0"/>
              </a:defRPr>
            </a:lvl2pPr>
            <a:lvl3pPr marL="1143000" indent="-228600" defTabSz="923925" eaLnBrk="0" hangingPunct="0">
              <a:defRPr sz="2000">
                <a:solidFill>
                  <a:schemeClr val="tx1"/>
                </a:solidFill>
                <a:latin typeface="Arial" charset="0"/>
              </a:defRPr>
            </a:lvl3pPr>
            <a:lvl4pPr marL="1600200" indent="-228600" defTabSz="923925" eaLnBrk="0" hangingPunct="0">
              <a:defRPr sz="2000">
                <a:solidFill>
                  <a:schemeClr val="tx1"/>
                </a:solidFill>
                <a:latin typeface="Arial" charset="0"/>
              </a:defRPr>
            </a:lvl4pPr>
            <a:lvl5pPr marL="2057400" indent="-228600" defTabSz="923925" eaLnBrk="0" hangingPunct="0">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pPr eaLnBrk="1" hangingPunct="1"/>
            <a:fld id="{3AB2C034-EE23-4F4D-A482-8B835A72FEA4}" type="slidenum">
              <a:rPr lang="en-US" sz="1200" smtClean="0"/>
              <a:pPr eaLnBrk="1" hangingPunct="1"/>
              <a:t>8</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b="1" dirty="0"/>
              <a:t>SID</a:t>
            </a:r>
          </a:p>
          <a:p>
            <a:pPr marL="0" indent="0" eaLnBrk="1" hangingPunct="1">
              <a:buNone/>
            </a:pPr>
            <a:r>
              <a:rPr lang="en-US" b="0" dirty="0"/>
              <a:t>For Content analysis, we reviewed a number of different types of documents:</a:t>
            </a:r>
          </a:p>
          <a:p>
            <a:pPr marL="171450" indent="-171450" eaLnBrk="1" hangingPunct="1">
              <a:buFont typeface="Arial" pitchFamily="34" charset="0"/>
              <a:buChar char="•"/>
            </a:pPr>
            <a:r>
              <a:rPr lang="en-US" b="0" dirty="0"/>
              <a:t>FHWA division office and selected</a:t>
            </a:r>
            <a:r>
              <a:rPr lang="en-US" b="0" baseline="0" dirty="0"/>
              <a:t> state process reviews </a:t>
            </a:r>
            <a:r>
              <a:rPr lang="en-US" b="0" dirty="0"/>
              <a:t>revealed recurring or significant issues related to compliance with Federal-aid requirements occurring over last 10 years 2002-2012 </a:t>
            </a:r>
          </a:p>
          <a:p>
            <a:pPr marL="171450" indent="-171450" eaLnBrk="1" hangingPunct="1">
              <a:buFont typeface="Arial" pitchFamily="34" charset="0"/>
              <a:buChar char="•"/>
            </a:pPr>
            <a:r>
              <a:rPr lang="en-US" b="0" dirty="0"/>
              <a:t>Recently published research conducted by Dr. Leslie McCarthy included NCHRP Synthesis Reports 414 “Effective Practices for Delivery of Small Scale Federal-aid Projects,” and more recent 2013 NCHRP Synthesis Report 442, “Practices and Performance Measures for LPA Federally</a:t>
            </a:r>
            <a:r>
              <a:rPr lang="en-US" b="0" baseline="0" dirty="0"/>
              <a:t> Funded Highway Projects,” addressed in part statistics re QA practices and LPA project oversight</a:t>
            </a:r>
          </a:p>
          <a:p>
            <a:pPr marL="171450" indent="-171450" eaLnBrk="1" hangingPunct="1">
              <a:buFont typeface="Arial" pitchFamily="34" charset="0"/>
              <a:buChar char="•"/>
            </a:pPr>
            <a:r>
              <a:rPr lang="en-US" b="0" baseline="0" dirty="0"/>
              <a:t>State DOT guidance manuals and QA procedures for LPA projects</a:t>
            </a:r>
          </a:p>
          <a:p>
            <a:pPr marL="171450" indent="-171450" eaLnBrk="1" hangingPunct="1">
              <a:buFont typeface="Arial" pitchFamily="34" charset="0"/>
              <a:buChar char="•"/>
            </a:pPr>
            <a:r>
              <a:rPr lang="en-US" b="0" baseline="0" dirty="0"/>
              <a:t>FHWA EDC 2 and 3 guidance</a:t>
            </a:r>
          </a:p>
          <a:p>
            <a:pPr marL="171450" indent="-171450" eaLnBrk="1" hangingPunct="1">
              <a:buFont typeface="Arial" pitchFamily="34" charset="0"/>
              <a:buChar char="•"/>
            </a:pPr>
            <a:r>
              <a:rPr lang="en-US" b="0" baseline="0" dirty="0"/>
              <a:t>FHWA Stewardship and Oversight Agreements</a:t>
            </a:r>
          </a:p>
          <a:p>
            <a:pPr marL="0" indent="0" eaLnBrk="1" hangingPunct="1">
              <a:buNone/>
            </a:pPr>
            <a:endParaRPr lang="en-US" b="0" baseline="0" dirty="0"/>
          </a:p>
          <a:p>
            <a:pPr marL="0" indent="0" eaLnBrk="1" hangingPunct="1">
              <a:buNone/>
            </a:pPr>
            <a:r>
              <a:rPr lang="en-US" b="0" baseline="0" dirty="0"/>
              <a:t> Also AASHTO  2013 Sub on Construction LPA Oversight Survey Results</a:t>
            </a:r>
          </a:p>
          <a:p>
            <a:pPr marL="0" indent="0" eaLnBrk="1" hangingPunct="1">
              <a:buNone/>
            </a:pPr>
            <a:endParaRPr lang="en-US" b="0" dirty="0"/>
          </a:p>
          <a:p>
            <a:pPr marL="171450" indent="-171450" eaLnBrk="1" hangingPunct="1">
              <a:buFont typeface="Arial" pitchFamily="34" charset="0"/>
              <a:buChar char="•"/>
            </a:pPr>
            <a:endParaRPr lang="en-US" b="0" dirty="0"/>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000">
                <a:solidFill>
                  <a:schemeClr val="tx1"/>
                </a:solidFill>
                <a:latin typeface="Arial" charset="0"/>
              </a:defRPr>
            </a:lvl1pPr>
            <a:lvl2pPr marL="742950" indent="-285750" defTabSz="923925" eaLnBrk="0" hangingPunct="0">
              <a:defRPr sz="2000">
                <a:solidFill>
                  <a:schemeClr val="tx1"/>
                </a:solidFill>
                <a:latin typeface="Arial" charset="0"/>
              </a:defRPr>
            </a:lvl2pPr>
            <a:lvl3pPr marL="1143000" indent="-228600" defTabSz="923925" eaLnBrk="0" hangingPunct="0">
              <a:defRPr sz="2000">
                <a:solidFill>
                  <a:schemeClr val="tx1"/>
                </a:solidFill>
                <a:latin typeface="Arial" charset="0"/>
              </a:defRPr>
            </a:lvl3pPr>
            <a:lvl4pPr marL="1600200" indent="-228600" defTabSz="923925" eaLnBrk="0" hangingPunct="0">
              <a:defRPr sz="2000">
                <a:solidFill>
                  <a:schemeClr val="tx1"/>
                </a:solidFill>
                <a:latin typeface="Arial" charset="0"/>
              </a:defRPr>
            </a:lvl4pPr>
            <a:lvl5pPr marL="2057400" indent="-228600" defTabSz="923925" eaLnBrk="0" hangingPunct="0">
              <a:defRPr sz="2000">
                <a:solidFill>
                  <a:schemeClr val="tx1"/>
                </a:solidFill>
                <a:latin typeface="Arial" charset="0"/>
              </a:defRPr>
            </a:lvl5pPr>
            <a:lvl6pPr marL="2514600" indent="-228600" defTabSz="923925" eaLnBrk="0" fontAlgn="base" hangingPunct="0">
              <a:spcBef>
                <a:spcPct val="0"/>
              </a:spcBef>
              <a:spcAft>
                <a:spcPct val="0"/>
              </a:spcAft>
              <a:defRPr sz="2000">
                <a:solidFill>
                  <a:schemeClr val="tx1"/>
                </a:solidFill>
                <a:latin typeface="Arial" charset="0"/>
              </a:defRPr>
            </a:lvl6pPr>
            <a:lvl7pPr marL="2971800" indent="-228600" defTabSz="923925" eaLnBrk="0" fontAlgn="base" hangingPunct="0">
              <a:spcBef>
                <a:spcPct val="0"/>
              </a:spcBef>
              <a:spcAft>
                <a:spcPct val="0"/>
              </a:spcAft>
              <a:defRPr sz="2000">
                <a:solidFill>
                  <a:schemeClr val="tx1"/>
                </a:solidFill>
                <a:latin typeface="Arial" charset="0"/>
              </a:defRPr>
            </a:lvl7pPr>
            <a:lvl8pPr marL="3429000" indent="-228600" defTabSz="923925" eaLnBrk="0" fontAlgn="base" hangingPunct="0">
              <a:spcBef>
                <a:spcPct val="0"/>
              </a:spcBef>
              <a:spcAft>
                <a:spcPct val="0"/>
              </a:spcAft>
              <a:defRPr sz="2000">
                <a:solidFill>
                  <a:schemeClr val="tx1"/>
                </a:solidFill>
                <a:latin typeface="Arial" charset="0"/>
              </a:defRPr>
            </a:lvl8pPr>
            <a:lvl9pPr marL="3886200" indent="-228600" defTabSz="923925" eaLnBrk="0" fontAlgn="base" hangingPunct="0">
              <a:spcBef>
                <a:spcPct val="0"/>
              </a:spcBef>
              <a:spcAft>
                <a:spcPct val="0"/>
              </a:spcAft>
              <a:defRPr sz="2000">
                <a:solidFill>
                  <a:schemeClr val="tx1"/>
                </a:solidFill>
                <a:latin typeface="Arial" charset="0"/>
              </a:defRPr>
            </a:lvl9pPr>
          </a:lstStyle>
          <a:p>
            <a:pPr eaLnBrk="1" hangingPunct="1"/>
            <a:fld id="{3AB2C034-EE23-4F4D-A482-8B835A72FEA4}" type="slidenum">
              <a:rPr lang="en-US" sz="1200" smtClean="0"/>
              <a:pPr eaLnBrk="1" hangingPunct="1"/>
              <a:t>9</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b="1"/>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3526B1EC-07A8-473E-84F4-7819F55E375C}" type="slidenum">
              <a:rPr lang="en-US"/>
              <a:pPr>
                <a:defRPr/>
              </a:pPr>
              <a:t>‹#›</a:t>
            </a:fld>
            <a:endParaRPr lang="en-US"/>
          </a:p>
        </p:txBody>
      </p:sp>
    </p:spTree>
    <p:extLst>
      <p:ext uri="{BB962C8B-B14F-4D97-AF65-F5344CB8AC3E}">
        <p14:creationId xmlns:p14="http://schemas.microsoft.com/office/powerpoint/2010/main" val="1444603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2286000"/>
            <a:ext cx="8229600" cy="3810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E9BE5711-7014-4684-820A-02E84257AAEA}" type="slidenum">
              <a:rPr lang="en-US"/>
              <a:pPr>
                <a:defRPr/>
              </a:pPr>
              <a:t>‹#›</a:t>
            </a:fld>
            <a:endParaRPr lang="en-US"/>
          </a:p>
        </p:txBody>
      </p:sp>
      <p:sp>
        <p:nvSpPr>
          <p:cNvPr id="8" name="Rectangle 2"/>
          <p:cNvSpPr>
            <a:spLocks noGrp="1" noChangeArrowheads="1"/>
          </p:cNvSpPr>
          <p:nvPr>
            <p:ph type="title"/>
          </p:nvPr>
        </p:nvSpPr>
        <p:spPr bwMode="auto">
          <a:xfrm>
            <a:off x="457200" y="1219200"/>
            <a:ext cx="8229600" cy="912643"/>
          </a:xfrm>
          <a:prstGeom prst="rect">
            <a:avLst/>
          </a:prstGeom>
          <a:noFill/>
          <a:ln>
            <a:noFill/>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3450071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447800"/>
            <a:ext cx="2057400" cy="467836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1447800"/>
            <a:ext cx="6019800" cy="46783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A6EC07D0-BF85-426A-B36A-B4A397C4F539}" type="slidenum">
              <a:rPr lang="en-US"/>
              <a:pPr>
                <a:defRPr/>
              </a:pPr>
              <a:t>‹#›</a:t>
            </a:fld>
            <a:endParaRPr lang="en-US"/>
          </a:p>
        </p:txBody>
      </p:sp>
    </p:spTree>
    <p:extLst>
      <p:ext uri="{BB962C8B-B14F-4D97-AF65-F5344CB8AC3E}">
        <p14:creationId xmlns:p14="http://schemas.microsoft.com/office/powerpoint/2010/main" val="3284807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2286000"/>
            <a:ext cx="4038600" cy="38401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286000"/>
            <a:ext cx="4038600" cy="38401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D8693B44-56C3-4302-9366-151CE83C5E0D}" type="slidenum">
              <a:rPr lang="en-US"/>
              <a:pPr>
                <a:defRPr/>
              </a:pPr>
              <a:t>‹#›</a:t>
            </a:fld>
            <a:endParaRPr lang="en-US"/>
          </a:p>
        </p:txBody>
      </p:sp>
      <p:sp>
        <p:nvSpPr>
          <p:cNvPr id="9" name="Rectangle 2"/>
          <p:cNvSpPr>
            <a:spLocks noGrp="1" noChangeArrowheads="1"/>
          </p:cNvSpPr>
          <p:nvPr>
            <p:ph type="title"/>
          </p:nvPr>
        </p:nvSpPr>
        <p:spPr bwMode="auto">
          <a:xfrm>
            <a:off x="457200" y="1219200"/>
            <a:ext cx="8229600" cy="912643"/>
          </a:xfrm>
          <a:prstGeom prst="rect">
            <a:avLst/>
          </a:prstGeom>
          <a:noFill/>
          <a:ln>
            <a:noFill/>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1220214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229600" cy="3886200"/>
          </a:xfrm>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D1EFEF05-B55D-42D9-9B99-55C0128CE1CE}" type="slidenum">
              <a:rPr lang="en-US"/>
              <a:pPr>
                <a:defRPr/>
              </a:pPr>
              <a:t>‹#›</a:t>
            </a:fld>
            <a:endParaRPr lang="en-US"/>
          </a:p>
        </p:txBody>
      </p:sp>
      <p:sp>
        <p:nvSpPr>
          <p:cNvPr id="8" name="Rectangle 2"/>
          <p:cNvSpPr>
            <a:spLocks noGrp="1" noChangeArrowheads="1"/>
          </p:cNvSpPr>
          <p:nvPr>
            <p:ph type="title"/>
          </p:nvPr>
        </p:nvSpPr>
        <p:spPr bwMode="auto">
          <a:xfrm>
            <a:off x="457200" y="1219200"/>
            <a:ext cx="8229600" cy="912643"/>
          </a:xfrm>
          <a:prstGeom prst="rect">
            <a:avLst/>
          </a:prstGeom>
          <a:noFill/>
          <a:ln>
            <a:noFill/>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542008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457200" y="2819400"/>
            <a:ext cx="8229600" cy="1143000"/>
          </a:xfrm>
          <a:prstGeom prst="rect">
            <a:avLst/>
          </a:prstGeom>
          <a:solidFill>
            <a:schemeClr val="bg1"/>
          </a:solidFill>
          <a:ln w="9525">
            <a:noFill/>
            <a:miter lim="800000"/>
            <a:headEnd/>
            <a:tailEnd/>
          </a:ln>
          <a:effectLst/>
        </p:spPr>
        <p:txBody>
          <a:bodyPr/>
          <a:lstStyle/>
          <a:p>
            <a:pPr lvl="0"/>
            <a:r>
              <a:rPr lang="en-US" dirty="0"/>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85672616-E452-4015-8944-DBFD9D1215F4}" type="slidenum">
              <a:rPr lang="en-US"/>
              <a:pPr>
                <a:defRPr/>
              </a:pPr>
              <a:t>‹#›</a:t>
            </a:fld>
            <a:endParaRPr lang="en-US"/>
          </a:p>
        </p:txBody>
      </p:sp>
    </p:spTree>
    <p:extLst>
      <p:ext uri="{BB962C8B-B14F-4D97-AF65-F5344CB8AC3E}">
        <p14:creationId xmlns:p14="http://schemas.microsoft.com/office/powerpoint/2010/main" val="546575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209800"/>
            <a:ext cx="4038600" cy="3886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209800"/>
            <a:ext cx="4038600" cy="3886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C7ACFE8B-76AF-4405-9B60-A7044BED98AC}" type="slidenum">
              <a:rPr lang="en-US"/>
              <a:pPr>
                <a:defRPr/>
              </a:pPr>
              <a:t>‹#›</a:t>
            </a:fld>
            <a:endParaRPr lang="en-US"/>
          </a:p>
        </p:txBody>
      </p:sp>
      <p:sp>
        <p:nvSpPr>
          <p:cNvPr id="7" name="Rectangle 2"/>
          <p:cNvSpPr>
            <a:spLocks noGrp="1" noChangeArrowheads="1"/>
          </p:cNvSpPr>
          <p:nvPr>
            <p:ph type="title"/>
          </p:nvPr>
        </p:nvSpPr>
        <p:spPr bwMode="auto">
          <a:xfrm>
            <a:off x="457200" y="1219200"/>
            <a:ext cx="8229600" cy="912643"/>
          </a:xfrm>
          <a:prstGeom prst="rect">
            <a:avLst/>
          </a:prstGeom>
          <a:noFill/>
          <a:ln>
            <a:noFill/>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1053793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2286000"/>
            <a:ext cx="4040188" cy="3840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5025" y="2286000"/>
            <a:ext cx="4041775" cy="3840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7" name="Rectangle 6"/>
          <p:cNvSpPr>
            <a:spLocks noGrp="1" noChangeArrowheads="1"/>
          </p:cNvSpPr>
          <p:nvPr>
            <p:ph type="sldNum" sz="quarter" idx="11"/>
          </p:nvPr>
        </p:nvSpPr>
        <p:spPr>
          <a:ln/>
        </p:spPr>
        <p:txBody>
          <a:bodyPr/>
          <a:lstStyle>
            <a:lvl1pPr>
              <a:defRPr/>
            </a:lvl1pPr>
          </a:lstStyle>
          <a:p>
            <a:pPr>
              <a:defRPr/>
            </a:pPr>
            <a:fld id="{33E61758-4CA6-482F-B292-674AAD52A178}" type="slidenum">
              <a:rPr lang="en-US"/>
              <a:pPr>
                <a:defRPr/>
              </a:pPr>
              <a:t>‹#›</a:t>
            </a:fld>
            <a:endParaRPr lang="en-US"/>
          </a:p>
        </p:txBody>
      </p:sp>
      <p:sp>
        <p:nvSpPr>
          <p:cNvPr id="9" name="Rectangle 2"/>
          <p:cNvSpPr>
            <a:spLocks noGrp="1" noChangeArrowheads="1"/>
          </p:cNvSpPr>
          <p:nvPr>
            <p:ph type="title"/>
          </p:nvPr>
        </p:nvSpPr>
        <p:spPr bwMode="auto">
          <a:xfrm>
            <a:off x="457200" y="1219200"/>
            <a:ext cx="8229600" cy="912643"/>
          </a:xfrm>
          <a:prstGeom prst="rect">
            <a:avLst/>
          </a:prstGeom>
          <a:noFill/>
          <a:ln>
            <a:noFill/>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2825881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41CD6A21-F417-4C0F-8297-4EAA10C1D14D}" type="slidenum">
              <a:rPr lang="en-US"/>
              <a:pPr>
                <a:defRPr/>
              </a:pPr>
              <a:t>‹#›</a:t>
            </a:fld>
            <a:endParaRPr lang="en-US"/>
          </a:p>
        </p:txBody>
      </p:sp>
      <p:sp>
        <p:nvSpPr>
          <p:cNvPr id="8" name="Rectangle 2"/>
          <p:cNvSpPr>
            <a:spLocks noGrp="1" noChangeArrowheads="1"/>
          </p:cNvSpPr>
          <p:nvPr>
            <p:ph type="title"/>
          </p:nvPr>
        </p:nvSpPr>
        <p:spPr bwMode="auto">
          <a:xfrm>
            <a:off x="457200" y="1219200"/>
            <a:ext cx="8229600" cy="912643"/>
          </a:xfrm>
          <a:prstGeom prst="rect">
            <a:avLst/>
          </a:prstGeom>
          <a:noFill/>
          <a:ln>
            <a:noFill/>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1550210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1D85E19F-E553-4ADD-A63C-388B82B14118}" type="slidenum">
              <a:rPr lang="en-US"/>
              <a:pPr>
                <a:defRPr/>
              </a:pPr>
              <a:t>‹#›</a:t>
            </a:fld>
            <a:endParaRPr lang="en-US"/>
          </a:p>
        </p:txBody>
      </p:sp>
    </p:spTree>
    <p:extLst>
      <p:ext uri="{BB962C8B-B14F-4D97-AF65-F5344CB8AC3E}">
        <p14:creationId xmlns:p14="http://schemas.microsoft.com/office/powerpoint/2010/main" val="2077145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286000"/>
            <a:ext cx="5111750" cy="3840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286000"/>
            <a:ext cx="3008313" cy="3840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B65A01C6-0C29-46E5-9522-DE100B6F2CE3}" type="slidenum">
              <a:rPr lang="en-US"/>
              <a:pPr>
                <a:defRPr/>
              </a:pPr>
              <a:t>‹#›</a:t>
            </a:fld>
            <a:endParaRPr lang="en-US"/>
          </a:p>
        </p:txBody>
      </p:sp>
      <p:sp>
        <p:nvSpPr>
          <p:cNvPr id="10" name="Rectangle 2"/>
          <p:cNvSpPr>
            <a:spLocks noGrp="1" noChangeArrowheads="1"/>
          </p:cNvSpPr>
          <p:nvPr>
            <p:ph type="title"/>
          </p:nvPr>
        </p:nvSpPr>
        <p:spPr bwMode="auto">
          <a:xfrm>
            <a:off x="457200" y="1219200"/>
            <a:ext cx="8229600" cy="912643"/>
          </a:xfrm>
          <a:prstGeom prst="rect">
            <a:avLst/>
          </a:prstGeom>
          <a:noFill/>
          <a:ln>
            <a:noFill/>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3262203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676400"/>
            <a:ext cx="5486400" cy="30511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ABE088D4-700F-44EE-86C6-54EF677353FD}" type="slidenum">
              <a:rPr lang="en-US"/>
              <a:pPr>
                <a:defRPr/>
              </a:pPr>
              <a:t>‹#›</a:t>
            </a:fld>
            <a:endParaRPr lang="en-US"/>
          </a:p>
        </p:txBody>
      </p:sp>
    </p:spTree>
    <p:extLst>
      <p:ext uri="{BB962C8B-B14F-4D97-AF65-F5344CB8AC3E}">
        <p14:creationId xmlns:p14="http://schemas.microsoft.com/office/powerpoint/2010/main" val="3827879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219200"/>
            <a:ext cx="8229600" cy="912643"/>
          </a:xfrm>
          <a:prstGeom prst="rect">
            <a:avLst/>
          </a:prstGeom>
          <a:noFill/>
          <a:ln>
            <a:noFill/>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2286000"/>
            <a:ext cx="8229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263DF33-C5AD-4E04-A1C4-088919C15EB2}" type="slidenum">
              <a:rPr lang="en-US"/>
              <a:pPr>
                <a:defRPr/>
              </a:pPr>
              <a:t>‹#›</a:t>
            </a:fld>
            <a:endParaRPr lang="en-US"/>
          </a:p>
        </p:txBody>
      </p:sp>
      <p:pic>
        <p:nvPicPr>
          <p:cNvPr id="1031" name="Picture 7" descr="FHWA_transparent.gif"/>
          <p:cNvPicPr>
            <a:picLocks noChangeAspect="1"/>
          </p:cNvPicPr>
          <p:nvPr userDrawn="1"/>
        </p:nvPicPr>
        <p:blipFill>
          <a:blip r:embed="rId1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201" y="6120558"/>
            <a:ext cx="1371600" cy="585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Federal Highway Administration Research and Technology: Coordinating, Developing, and Delivering Highway Transportation Innovations"/>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
          <p:cNvPicPr>
            <a:picLocks noChangeAspect="1" noChangeArrowheads="1"/>
          </p:cNvPicPr>
          <p:nvPr userDrawn="1"/>
        </p:nvPicPr>
        <p:blipFill>
          <a:blip r:embed="rId16">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64188" y="685800"/>
            <a:ext cx="1905000" cy="839957"/>
          </a:xfrm>
          <a:prstGeom prst="rect">
            <a:avLst/>
          </a:prstGeom>
          <a:noFill/>
          <a:ln>
            <a:noFill/>
          </a:ln>
          <a:effectLst>
            <a:innerShdw blurRad="114300">
              <a:schemeClr val="accent6">
                <a:lumMod val="50000"/>
              </a:schemeClr>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5" r:id="rId1"/>
    <p:sldLayoutId id="2147483686"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p:txStyles>
    <p:titleStyle>
      <a:lvl1pPr algn="l" rtl="0" eaLnBrk="0" fontAlgn="base" hangingPunct="0">
        <a:spcBef>
          <a:spcPct val="0"/>
        </a:spcBef>
        <a:spcAft>
          <a:spcPct val="0"/>
        </a:spcAft>
        <a:defRPr sz="3200" b="1">
          <a:solidFill>
            <a:srgbClr val="2D2D8A"/>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3600" b="1">
          <a:solidFill>
            <a:srgbClr val="2D2D8A"/>
          </a:solidFill>
          <a:latin typeface="Arial" charset="0"/>
        </a:defRPr>
      </a:lvl2pPr>
      <a:lvl3pPr algn="l" rtl="0" eaLnBrk="0" fontAlgn="base" hangingPunct="0">
        <a:spcBef>
          <a:spcPct val="0"/>
        </a:spcBef>
        <a:spcAft>
          <a:spcPct val="0"/>
        </a:spcAft>
        <a:defRPr sz="3600" b="1">
          <a:solidFill>
            <a:srgbClr val="2D2D8A"/>
          </a:solidFill>
          <a:latin typeface="Arial" charset="0"/>
        </a:defRPr>
      </a:lvl3pPr>
      <a:lvl4pPr algn="l" rtl="0" eaLnBrk="0" fontAlgn="base" hangingPunct="0">
        <a:spcBef>
          <a:spcPct val="0"/>
        </a:spcBef>
        <a:spcAft>
          <a:spcPct val="0"/>
        </a:spcAft>
        <a:defRPr sz="3600" b="1">
          <a:solidFill>
            <a:srgbClr val="2D2D8A"/>
          </a:solidFill>
          <a:latin typeface="Arial" charset="0"/>
        </a:defRPr>
      </a:lvl4pPr>
      <a:lvl5pPr algn="l" rtl="0" eaLnBrk="0" fontAlgn="base" hangingPunct="0">
        <a:spcBef>
          <a:spcPct val="0"/>
        </a:spcBef>
        <a:spcAft>
          <a:spcPct val="0"/>
        </a:spcAft>
        <a:defRPr sz="3600" b="1">
          <a:solidFill>
            <a:srgbClr val="2D2D8A"/>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effectLst>
            <a:outerShdw blurRad="38100" dist="38100" dir="2700000" algn="tl">
              <a:srgbClr val="000000">
                <a:alpha val="43137"/>
              </a:srgbClr>
            </a:outerShdw>
          </a:effectLst>
          <a:latin typeface="+mn-lt"/>
          <a:ea typeface="+mn-ea"/>
          <a:cs typeface="+mn-cs"/>
        </a:defRPr>
      </a:lvl1pPr>
      <a:lvl2pPr marL="742950" indent="-285750" algn="l" rtl="0" eaLnBrk="0" fontAlgn="base" hangingPunct="0">
        <a:spcBef>
          <a:spcPct val="20000"/>
        </a:spcBef>
        <a:spcAft>
          <a:spcPct val="0"/>
        </a:spcAft>
        <a:buChar char="–"/>
        <a:defRPr sz="2600">
          <a:solidFill>
            <a:schemeClr val="tx1"/>
          </a:solidFill>
          <a:effectLst>
            <a:outerShdw blurRad="38100" dist="38100" dir="2700000" algn="tl">
              <a:srgbClr val="000000">
                <a:alpha val="43137"/>
              </a:srgbClr>
            </a:outerShdw>
          </a:effectLst>
          <a:latin typeface="+mn-lt"/>
        </a:defRPr>
      </a:lvl2pPr>
      <a:lvl3pPr marL="1143000" indent="-228600" algn="l" rtl="0" eaLnBrk="0" fontAlgn="base" hangingPunct="0">
        <a:spcBef>
          <a:spcPct val="20000"/>
        </a:spcBef>
        <a:spcAft>
          <a:spcPct val="0"/>
        </a:spcAft>
        <a:buChar char="•"/>
        <a:defRPr sz="2200">
          <a:solidFill>
            <a:schemeClr val="tx1"/>
          </a:solidFill>
          <a:effectLst>
            <a:outerShdw blurRad="38100" dist="38100" dir="2700000" algn="tl">
              <a:srgbClr val="000000">
                <a:alpha val="43137"/>
              </a:srgbClr>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alpha val="43137"/>
              </a:srgbClr>
            </a:outerShdw>
          </a:effectLst>
          <a:latin typeface="+mn-lt"/>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000000">
                <a:alpha val="43137"/>
              </a:srgbClr>
            </a:outerShdw>
          </a:effectLst>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Richard.Duval@dot.gov"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 y="685800"/>
            <a:ext cx="9144001"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1"/>
          </p:nvPr>
        </p:nvSpPr>
        <p:spPr/>
        <p:txBody>
          <a:bodyPr/>
          <a:lstStyle/>
          <a:p>
            <a:pPr>
              <a:defRPr/>
            </a:pPr>
            <a:fld id="{D1EFEF05-B55D-42D9-9B99-55C0128CE1CE}" type="slidenum">
              <a:rPr lang="en-US" smtClean="0"/>
              <a:pPr>
                <a:defRPr/>
              </a:pPr>
              <a:t>1</a:t>
            </a:fld>
            <a:endParaRPr lang="en-US"/>
          </a:p>
        </p:txBody>
      </p:sp>
      <p:pic>
        <p:nvPicPr>
          <p:cNvPr id="6" name="Picture 7" descr="TFHRC photo from the air"/>
          <p:cNvPicPr>
            <a:picLocks noChangeAspect="1" noChangeArrowheads="1"/>
          </p:cNvPicPr>
          <p:nvPr/>
        </p:nvPicPr>
        <p:blipFill rotWithShape="1">
          <a:blip r:embed="rId3" cstate="print"/>
          <a:srcRect t="13950" b="20596"/>
          <a:stretch/>
        </p:blipFill>
        <p:spPr bwMode="auto">
          <a:xfrm>
            <a:off x="31531" y="1493661"/>
            <a:ext cx="9144001" cy="4142511"/>
          </a:xfrm>
          <a:prstGeom prst="rect">
            <a:avLst/>
          </a:prstGeom>
          <a:noFill/>
          <a:ln w="9525">
            <a:noFill/>
            <a:miter lim="800000"/>
            <a:headEnd/>
            <a:tailEnd/>
          </a:ln>
        </p:spPr>
      </p:pic>
      <p:sp>
        <p:nvSpPr>
          <p:cNvPr id="7" name="Title 3"/>
          <p:cNvSpPr txBox="1">
            <a:spLocks/>
          </p:cNvSpPr>
          <p:nvPr/>
        </p:nvSpPr>
        <p:spPr bwMode="auto">
          <a:xfrm>
            <a:off x="5715000" y="5562600"/>
            <a:ext cx="3810000" cy="1274696"/>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2D2D8A"/>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3600" b="1">
                <a:solidFill>
                  <a:srgbClr val="2D2D8A"/>
                </a:solidFill>
                <a:latin typeface="Arial" charset="0"/>
              </a:defRPr>
            </a:lvl2pPr>
            <a:lvl3pPr algn="l" rtl="0" eaLnBrk="0" fontAlgn="base" hangingPunct="0">
              <a:spcBef>
                <a:spcPct val="0"/>
              </a:spcBef>
              <a:spcAft>
                <a:spcPct val="0"/>
              </a:spcAft>
              <a:defRPr sz="3600" b="1">
                <a:solidFill>
                  <a:srgbClr val="2D2D8A"/>
                </a:solidFill>
                <a:latin typeface="Arial" charset="0"/>
              </a:defRPr>
            </a:lvl3pPr>
            <a:lvl4pPr algn="l" rtl="0" eaLnBrk="0" fontAlgn="base" hangingPunct="0">
              <a:spcBef>
                <a:spcPct val="0"/>
              </a:spcBef>
              <a:spcAft>
                <a:spcPct val="0"/>
              </a:spcAft>
              <a:defRPr sz="3600" b="1">
                <a:solidFill>
                  <a:srgbClr val="2D2D8A"/>
                </a:solidFill>
                <a:latin typeface="Arial" charset="0"/>
              </a:defRPr>
            </a:lvl4pPr>
            <a:lvl5pPr algn="l" rtl="0" eaLnBrk="0" fontAlgn="base" hangingPunct="0">
              <a:spcBef>
                <a:spcPct val="0"/>
              </a:spcBef>
              <a:spcAft>
                <a:spcPct val="0"/>
              </a:spcAft>
              <a:defRPr sz="3600" b="1">
                <a:solidFill>
                  <a:srgbClr val="2D2D8A"/>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4400" kern="0" dirty="0"/>
              <a:t>Welcome</a:t>
            </a:r>
          </a:p>
        </p:txBody>
      </p:sp>
    </p:spTree>
    <p:extLst>
      <p:ext uri="{BB962C8B-B14F-4D97-AF65-F5344CB8AC3E}">
        <p14:creationId xmlns:p14="http://schemas.microsoft.com/office/powerpoint/2010/main" val="2900209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219200"/>
            <a:ext cx="6705600" cy="914400"/>
          </a:xfrm>
        </p:spPr>
        <p:txBody>
          <a:bodyPr/>
          <a:lstStyle/>
          <a:p>
            <a:pPr eaLnBrk="1" hangingPunct="1"/>
            <a:r>
              <a:rPr lang="en-US" dirty="0"/>
              <a:t>Findings from Prior Process Reviews </a:t>
            </a:r>
          </a:p>
        </p:txBody>
      </p:sp>
      <p:sp>
        <p:nvSpPr>
          <p:cNvPr id="4099" name="Content Placeholder 2"/>
          <p:cNvSpPr>
            <a:spLocks noGrp="1"/>
          </p:cNvSpPr>
          <p:nvPr>
            <p:ph idx="1"/>
          </p:nvPr>
        </p:nvSpPr>
        <p:spPr>
          <a:xfrm>
            <a:off x="457200" y="2362200"/>
            <a:ext cx="8229600" cy="3886200"/>
          </a:xfrm>
        </p:spPr>
        <p:txBody>
          <a:bodyPr/>
          <a:lstStyle/>
          <a:p>
            <a:pPr eaLnBrk="1" hangingPunct="1"/>
            <a:r>
              <a:rPr lang="en-US" dirty="0"/>
              <a:t>Process and PMIT reviews by FHWA Division offices and State DOTs</a:t>
            </a:r>
          </a:p>
          <a:p>
            <a:pPr lvl="1" eaLnBrk="1" hangingPunct="1"/>
            <a:r>
              <a:rPr lang="en-US" dirty="0"/>
              <a:t>Documentation</a:t>
            </a:r>
          </a:p>
          <a:p>
            <a:pPr lvl="1" eaLnBrk="1" hangingPunct="1"/>
            <a:r>
              <a:rPr lang="en-US" dirty="0"/>
              <a:t>Training</a:t>
            </a:r>
          </a:p>
          <a:p>
            <a:pPr lvl="1" eaLnBrk="1" hangingPunct="1"/>
            <a:r>
              <a:rPr lang="en-US" dirty="0"/>
              <a:t>Guidance manuals</a:t>
            </a:r>
          </a:p>
          <a:p>
            <a:pPr lvl="1" eaLnBrk="1" hangingPunct="1"/>
            <a:r>
              <a:rPr lang="en-US" dirty="0"/>
              <a:t>Oversight by State DOTs</a:t>
            </a:r>
          </a:p>
          <a:p>
            <a:pPr lvl="1" eaLnBrk="1" hangingPunct="1"/>
            <a:r>
              <a:rPr lang="en-US" dirty="0"/>
              <a:t>QA by LPAs</a:t>
            </a:r>
          </a:p>
          <a:p>
            <a:pPr lvl="1" eaLnBrk="1" hangingPunct="1"/>
            <a:r>
              <a:rPr lang="en-US" dirty="0"/>
              <a:t>Specifications</a:t>
            </a:r>
          </a:p>
          <a:p>
            <a:pPr lvl="1" eaLnBrk="1" hangingPunct="1"/>
            <a:endParaRPr lang="en-US" dirty="0"/>
          </a:p>
        </p:txBody>
      </p:sp>
      <p:sp>
        <p:nvSpPr>
          <p:cNvPr id="41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A6CB4E6B-2D36-4EEF-9BB8-138DD1C4D713}" type="slidenum">
              <a:rPr lang="en-US" sz="1400" smtClean="0"/>
              <a:pPr eaLnBrk="1" hangingPunct="1"/>
              <a:t>10</a:t>
            </a:fld>
            <a:endParaRPr lang="en-US" sz="1400"/>
          </a:p>
        </p:txBody>
      </p:sp>
    </p:spTree>
    <p:extLst>
      <p:ext uri="{BB962C8B-B14F-4D97-AF65-F5344CB8AC3E}">
        <p14:creationId xmlns:p14="http://schemas.microsoft.com/office/powerpoint/2010/main" val="2883421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04800" y="1295400"/>
            <a:ext cx="8229600" cy="914400"/>
          </a:xfrm>
        </p:spPr>
        <p:txBody>
          <a:bodyPr/>
          <a:lstStyle/>
          <a:p>
            <a:pPr eaLnBrk="1" hangingPunct="1"/>
            <a:r>
              <a:rPr lang="en-US" dirty="0"/>
              <a:t>Findings from DOT/LPA Guidance Manuals</a:t>
            </a:r>
          </a:p>
        </p:txBody>
      </p:sp>
      <p:sp>
        <p:nvSpPr>
          <p:cNvPr id="4099" name="Content Placeholder 2"/>
          <p:cNvSpPr>
            <a:spLocks noGrp="1"/>
          </p:cNvSpPr>
          <p:nvPr>
            <p:ph idx="1"/>
          </p:nvPr>
        </p:nvSpPr>
        <p:spPr>
          <a:xfrm>
            <a:off x="457200" y="2286000"/>
            <a:ext cx="8229600" cy="3886200"/>
          </a:xfrm>
        </p:spPr>
        <p:txBody>
          <a:bodyPr/>
          <a:lstStyle/>
          <a:p>
            <a:pPr eaLnBrk="1" hangingPunct="1"/>
            <a:r>
              <a:rPr lang="en-US" dirty="0"/>
              <a:t>Content analysis of state LPA guidance manuals, specifications</a:t>
            </a:r>
          </a:p>
          <a:p>
            <a:pPr lvl="1" eaLnBrk="1" hangingPunct="1"/>
            <a:r>
              <a:rPr lang="en-US" dirty="0"/>
              <a:t>Guidance in state LPA manuals varies considerably, in particular guidance for construction QA</a:t>
            </a:r>
          </a:p>
          <a:p>
            <a:pPr lvl="1" eaLnBrk="1" hangingPunct="1"/>
            <a:r>
              <a:rPr lang="en-US" dirty="0"/>
              <a:t>Most LPAs use DOT std. specifications for QA but some agencies maintain LPA-specific specifications</a:t>
            </a:r>
          </a:p>
          <a:p>
            <a:pPr lvl="1" eaLnBrk="1" hangingPunct="1"/>
            <a:endParaRPr lang="en-US" dirty="0"/>
          </a:p>
          <a:p>
            <a:pPr lvl="1" eaLnBrk="1" hangingPunct="1"/>
            <a:endParaRPr lang="en-US" dirty="0"/>
          </a:p>
        </p:txBody>
      </p:sp>
      <p:sp>
        <p:nvSpPr>
          <p:cNvPr id="41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A6CB4E6B-2D36-4EEF-9BB8-138DD1C4D713}" type="slidenum">
              <a:rPr lang="en-US" sz="1400" smtClean="0"/>
              <a:pPr eaLnBrk="1" hangingPunct="1"/>
              <a:t>11</a:t>
            </a:fld>
            <a:endParaRPr lang="en-US" sz="1400"/>
          </a:p>
        </p:txBody>
      </p:sp>
    </p:spTree>
    <p:extLst>
      <p:ext uri="{BB962C8B-B14F-4D97-AF65-F5344CB8AC3E}">
        <p14:creationId xmlns:p14="http://schemas.microsoft.com/office/powerpoint/2010/main" val="1278796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04800" y="838200"/>
            <a:ext cx="8229600" cy="914400"/>
          </a:xfrm>
        </p:spPr>
        <p:txBody>
          <a:bodyPr/>
          <a:lstStyle/>
          <a:p>
            <a:pPr eaLnBrk="1" hangingPunct="1"/>
            <a:r>
              <a:rPr lang="en-US" dirty="0"/>
              <a:t>Stewardship Agreements</a:t>
            </a:r>
          </a:p>
        </p:txBody>
      </p:sp>
      <p:sp>
        <p:nvSpPr>
          <p:cNvPr id="4099" name="Content Placeholder 2"/>
          <p:cNvSpPr>
            <a:spLocks noGrp="1"/>
          </p:cNvSpPr>
          <p:nvPr>
            <p:ph idx="1"/>
          </p:nvPr>
        </p:nvSpPr>
        <p:spPr>
          <a:xfrm>
            <a:off x="457200" y="1828800"/>
            <a:ext cx="8229600" cy="3886200"/>
          </a:xfrm>
        </p:spPr>
        <p:txBody>
          <a:bodyPr/>
          <a:lstStyle/>
          <a:p>
            <a:pPr eaLnBrk="1" hangingPunct="1"/>
            <a:r>
              <a:rPr lang="en-US" dirty="0"/>
              <a:t>Agreements were reviewed and rated in terms of the quantity and quality of guidance (good, limited, vague)</a:t>
            </a:r>
          </a:p>
          <a:p>
            <a:pPr eaLnBrk="1" hangingPunct="1"/>
            <a:r>
              <a:rPr lang="en-US" dirty="0"/>
              <a:t>Information related to materials QA and construction oversight and the LPA program only included in about one-third of the S&amp;O agreements</a:t>
            </a:r>
          </a:p>
          <a:p>
            <a:pPr eaLnBrk="1" hangingPunct="1"/>
            <a:r>
              <a:rPr lang="en-US" dirty="0"/>
              <a:t>Agreements lacked specific requirements for LPAs specifically for materials QA and construction oversight</a:t>
            </a:r>
          </a:p>
          <a:p>
            <a:pPr lvl="1" eaLnBrk="1" hangingPunct="1"/>
            <a:endParaRPr lang="en-US" dirty="0"/>
          </a:p>
          <a:p>
            <a:pPr lvl="1" eaLnBrk="1" hangingPunct="1"/>
            <a:endParaRPr lang="en-US" dirty="0"/>
          </a:p>
        </p:txBody>
      </p:sp>
      <p:sp>
        <p:nvSpPr>
          <p:cNvPr id="41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A6CB4E6B-2D36-4EEF-9BB8-138DD1C4D713}" type="slidenum">
              <a:rPr lang="en-US" sz="1400" smtClean="0"/>
              <a:pPr eaLnBrk="1" hangingPunct="1"/>
              <a:t>12</a:t>
            </a:fld>
            <a:endParaRPr lang="en-US" sz="1400"/>
          </a:p>
        </p:txBody>
      </p:sp>
    </p:spTree>
    <p:extLst>
      <p:ext uri="{BB962C8B-B14F-4D97-AF65-F5344CB8AC3E}">
        <p14:creationId xmlns:p14="http://schemas.microsoft.com/office/powerpoint/2010/main" val="1896245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219200"/>
            <a:ext cx="8229600" cy="914400"/>
          </a:xfrm>
        </p:spPr>
        <p:txBody>
          <a:bodyPr/>
          <a:lstStyle/>
          <a:p>
            <a:pPr eaLnBrk="1" hangingPunct="1"/>
            <a:r>
              <a:rPr lang="en-US" dirty="0"/>
              <a:t>Surveys</a:t>
            </a:r>
          </a:p>
        </p:txBody>
      </p:sp>
      <p:sp>
        <p:nvSpPr>
          <p:cNvPr id="41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A6CB4E6B-2D36-4EEF-9BB8-138DD1C4D713}" type="slidenum">
              <a:rPr lang="en-US" sz="1400" smtClean="0"/>
              <a:pPr eaLnBrk="1" hangingPunct="1"/>
              <a:t>13</a:t>
            </a:fld>
            <a:endParaRPr lang="en-US" sz="1400"/>
          </a:p>
        </p:txBody>
      </p:sp>
      <p:pic>
        <p:nvPicPr>
          <p:cNvPr id="6" name="Picture 5" descr="This figure is a map of the United States with the states highlighted where the state DOTs responded.  " title="DOT Responses"/>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09800"/>
            <a:ext cx="4114800" cy="3429000"/>
          </a:xfrm>
          <a:prstGeom prst="rect">
            <a:avLst/>
          </a:prstGeom>
          <a:noFill/>
        </p:spPr>
      </p:pic>
      <p:pic>
        <p:nvPicPr>
          <p:cNvPr id="7" name="Picture 6" descr="This figure is a map of the United States where the states whose LPAs repsonded are highlighted.  " title="LPA Responses"/>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209800"/>
            <a:ext cx="4191000" cy="3657600"/>
          </a:xfrm>
          <a:prstGeom prst="rect">
            <a:avLst/>
          </a:prstGeom>
          <a:noFill/>
        </p:spPr>
      </p:pic>
    </p:spTree>
    <p:extLst>
      <p:ext uri="{BB962C8B-B14F-4D97-AF65-F5344CB8AC3E}">
        <p14:creationId xmlns:p14="http://schemas.microsoft.com/office/powerpoint/2010/main" val="1111527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219200"/>
            <a:ext cx="8229600" cy="914400"/>
          </a:xfrm>
        </p:spPr>
        <p:txBody>
          <a:bodyPr/>
          <a:lstStyle/>
          <a:p>
            <a:pPr eaLnBrk="1" hangingPunct="1"/>
            <a:r>
              <a:rPr lang="en-US" dirty="0"/>
              <a:t>Survey Findings – DOT perspective</a:t>
            </a:r>
          </a:p>
        </p:txBody>
      </p:sp>
      <p:sp>
        <p:nvSpPr>
          <p:cNvPr id="4099" name="Content Placeholder 2"/>
          <p:cNvSpPr>
            <a:spLocks noGrp="1"/>
          </p:cNvSpPr>
          <p:nvPr>
            <p:ph idx="1"/>
          </p:nvPr>
        </p:nvSpPr>
        <p:spPr>
          <a:xfrm>
            <a:off x="457200" y="2209800"/>
            <a:ext cx="8229600" cy="3886200"/>
          </a:xfrm>
        </p:spPr>
        <p:txBody>
          <a:bodyPr/>
          <a:lstStyle/>
          <a:p>
            <a:pPr eaLnBrk="1" hangingPunct="1"/>
            <a:r>
              <a:rPr lang="en-US" sz="2400" dirty="0"/>
              <a:t>Construction QA risks/issues</a:t>
            </a:r>
          </a:p>
          <a:p>
            <a:pPr lvl="1" eaLnBrk="1" hangingPunct="1"/>
            <a:r>
              <a:rPr lang="en-US" sz="2400" dirty="0"/>
              <a:t>Lack of QA documentation</a:t>
            </a:r>
          </a:p>
          <a:p>
            <a:pPr lvl="1" eaLnBrk="1" hangingPunct="1"/>
            <a:r>
              <a:rPr lang="en-US" sz="2400" dirty="0"/>
              <a:t>Insufficient sampling and testing frequency</a:t>
            </a:r>
          </a:p>
          <a:p>
            <a:pPr lvl="1" eaLnBrk="1" hangingPunct="1"/>
            <a:r>
              <a:rPr lang="en-US" sz="2400" dirty="0"/>
              <a:t>lack of or insufficient inspection</a:t>
            </a:r>
          </a:p>
          <a:p>
            <a:pPr lvl="1" eaLnBrk="1" hangingPunct="1"/>
            <a:r>
              <a:rPr lang="en-US" sz="2400" dirty="0"/>
              <a:t>Lack of material/personnel certifications</a:t>
            </a:r>
          </a:p>
          <a:p>
            <a:pPr lvl="1" eaLnBrk="1" hangingPunct="1"/>
            <a:r>
              <a:rPr lang="en-US" sz="2400" dirty="0"/>
              <a:t>Insufficient communication</a:t>
            </a:r>
          </a:p>
          <a:p>
            <a:pPr lvl="1" eaLnBrk="1" hangingPunct="1"/>
            <a:r>
              <a:rPr lang="en-US" sz="2400" dirty="0"/>
              <a:t>Turnover of LPA staff</a:t>
            </a:r>
          </a:p>
          <a:p>
            <a:pPr eaLnBrk="1" hangingPunct="1"/>
            <a:r>
              <a:rPr lang="en-US" sz="2400" dirty="0"/>
              <a:t>Few reported instances of poor quality on LPA projects</a:t>
            </a:r>
          </a:p>
          <a:p>
            <a:pPr lvl="1" eaLnBrk="1" hangingPunct="1"/>
            <a:endParaRPr lang="en-US" dirty="0"/>
          </a:p>
          <a:p>
            <a:pPr eaLnBrk="1" hangingPunct="1"/>
            <a:endParaRPr lang="en-US" dirty="0"/>
          </a:p>
          <a:p>
            <a:pPr lvl="1" eaLnBrk="1" hangingPunct="1"/>
            <a:endParaRPr lang="en-US" dirty="0"/>
          </a:p>
          <a:p>
            <a:pPr lvl="1" eaLnBrk="1" hangingPunct="1"/>
            <a:endParaRPr lang="en-US" dirty="0"/>
          </a:p>
          <a:p>
            <a:pPr lvl="1" eaLnBrk="1" hangingPunct="1"/>
            <a:endParaRPr lang="en-US" dirty="0"/>
          </a:p>
        </p:txBody>
      </p:sp>
      <p:sp>
        <p:nvSpPr>
          <p:cNvPr id="41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A6CB4E6B-2D36-4EEF-9BB8-138DD1C4D713}" type="slidenum">
              <a:rPr lang="en-US" sz="1400" smtClean="0"/>
              <a:pPr eaLnBrk="1" hangingPunct="1"/>
              <a:t>14</a:t>
            </a:fld>
            <a:endParaRPr lang="en-US" sz="1400"/>
          </a:p>
        </p:txBody>
      </p:sp>
    </p:spTree>
    <p:extLst>
      <p:ext uri="{BB962C8B-B14F-4D97-AF65-F5344CB8AC3E}">
        <p14:creationId xmlns:p14="http://schemas.microsoft.com/office/powerpoint/2010/main" val="2910468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is scatter plot is used to rate the DOT issues.  The the y- axis is the frequency of the issues, the x- axis is the perceived impact of those issues, and the points on  the graph are the issues.  There are nine issues highlighted and are rated on a scale of 20.  " title="Figure 19"/>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676400"/>
            <a:ext cx="6248400" cy="4876800"/>
          </a:xfrm>
          <a:prstGeom prst="rect">
            <a:avLst/>
          </a:prstGeom>
          <a:noFill/>
        </p:spPr>
      </p:pic>
      <p:sp>
        <p:nvSpPr>
          <p:cNvPr id="4098" name="Title 1"/>
          <p:cNvSpPr>
            <a:spLocks noGrp="1"/>
          </p:cNvSpPr>
          <p:nvPr>
            <p:ph type="title"/>
          </p:nvPr>
        </p:nvSpPr>
        <p:spPr>
          <a:xfrm>
            <a:off x="457200" y="1600200"/>
            <a:ext cx="8229600" cy="914400"/>
          </a:xfrm>
        </p:spPr>
        <p:txBody>
          <a:bodyPr/>
          <a:lstStyle/>
          <a:p>
            <a:pPr eaLnBrk="1" hangingPunct="1"/>
            <a:r>
              <a:rPr lang="en-US" dirty="0"/>
              <a:t>DOT</a:t>
            </a:r>
            <a:br>
              <a:rPr lang="en-US" dirty="0"/>
            </a:br>
            <a:r>
              <a:rPr lang="en-US" dirty="0"/>
              <a:t>Findings</a:t>
            </a:r>
          </a:p>
        </p:txBody>
      </p:sp>
      <p:sp>
        <p:nvSpPr>
          <p:cNvPr id="41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A6CB4E6B-2D36-4EEF-9BB8-138DD1C4D713}" type="slidenum">
              <a:rPr lang="en-US" sz="1400" smtClean="0"/>
              <a:pPr eaLnBrk="1" hangingPunct="1"/>
              <a:t>15</a:t>
            </a:fld>
            <a:endParaRPr lang="en-US" sz="1400"/>
          </a:p>
        </p:txBody>
      </p:sp>
      <p:sp>
        <p:nvSpPr>
          <p:cNvPr id="3" name="TextBox 2"/>
          <p:cNvSpPr txBox="1"/>
          <p:nvPr/>
        </p:nvSpPr>
        <p:spPr>
          <a:xfrm>
            <a:off x="394138" y="3166408"/>
            <a:ext cx="1905000" cy="1846659"/>
          </a:xfrm>
          <a:prstGeom prst="rect">
            <a:avLst/>
          </a:prstGeom>
          <a:noFill/>
          <a:ln>
            <a:solidFill>
              <a:schemeClr val="tx1"/>
            </a:solidFill>
          </a:ln>
        </p:spPr>
        <p:txBody>
          <a:bodyPr wrap="square" rtlCol="0">
            <a:spAutoFit/>
          </a:bodyPr>
          <a:lstStyle/>
          <a:p>
            <a:r>
              <a:rPr lang="en-US" sz="1800" dirty="0"/>
              <a:t>Impacts</a:t>
            </a:r>
          </a:p>
          <a:p>
            <a:pPr marL="342900" indent="-342900">
              <a:buFont typeface="Arial" panose="020B0604020202020204" pitchFamily="34" charset="0"/>
              <a:buChar char="•"/>
            </a:pPr>
            <a:r>
              <a:rPr lang="en-US" sz="1800" dirty="0"/>
              <a:t>Minimal</a:t>
            </a:r>
          </a:p>
          <a:p>
            <a:pPr marL="342900" indent="-342900">
              <a:buFont typeface="Arial" panose="020B0604020202020204" pitchFamily="34" charset="0"/>
              <a:buChar char="•"/>
            </a:pPr>
            <a:r>
              <a:rPr lang="en-US" sz="1800" dirty="0"/>
              <a:t>Minor</a:t>
            </a:r>
          </a:p>
          <a:p>
            <a:pPr marL="342900" indent="-342900">
              <a:buFont typeface="Arial" panose="020B0604020202020204" pitchFamily="34" charset="0"/>
              <a:buChar char="•"/>
            </a:pPr>
            <a:r>
              <a:rPr lang="en-US" sz="1800" dirty="0"/>
              <a:t>Moderate</a:t>
            </a:r>
          </a:p>
          <a:p>
            <a:pPr marL="342900" indent="-342900">
              <a:buFont typeface="Arial" panose="020B0604020202020204" pitchFamily="34" charset="0"/>
              <a:buChar char="•"/>
            </a:pPr>
            <a:r>
              <a:rPr lang="en-US" sz="1800" dirty="0"/>
              <a:t>Significant</a:t>
            </a:r>
          </a:p>
          <a:p>
            <a:pPr marL="342900" indent="-342900">
              <a:buFont typeface="Arial" panose="020B0604020202020204" pitchFamily="34" charset="0"/>
              <a:buChar char="•"/>
            </a:pPr>
            <a:endParaRPr lang="en-US" dirty="0"/>
          </a:p>
        </p:txBody>
      </p:sp>
      <p:cxnSp>
        <p:nvCxnSpPr>
          <p:cNvPr id="8" name="Elbow Connector 7"/>
          <p:cNvCxnSpPr>
            <a:stCxn id="3" idx="2"/>
          </p:cNvCxnSpPr>
          <p:nvPr/>
        </p:nvCxnSpPr>
        <p:spPr>
          <a:xfrm rot="16200000" flipH="1">
            <a:off x="2396749" y="3962956"/>
            <a:ext cx="1201340" cy="3301562"/>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9762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219200"/>
            <a:ext cx="8229600" cy="914400"/>
          </a:xfrm>
        </p:spPr>
        <p:txBody>
          <a:bodyPr/>
          <a:lstStyle/>
          <a:p>
            <a:pPr eaLnBrk="1" hangingPunct="1"/>
            <a:r>
              <a:rPr lang="en-US" dirty="0"/>
              <a:t>Survey Findings – LPA Perspective</a:t>
            </a:r>
          </a:p>
        </p:txBody>
      </p:sp>
      <p:sp>
        <p:nvSpPr>
          <p:cNvPr id="4099" name="Content Placeholder 2"/>
          <p:cNvSpPr>
            <a:spLocks noGrp="1"/>
          </p:cNvSpPr>
          <p:nvPr>
            <p:ph idx="1"/>
          </p:nvPr>
        </p:nvSpPr>
        <p:spPr>
          <a:xfrm>
            <a:off x="457200" y="2209800"/>
            <a:ext cx="8229600" cy="3886200"/>
          </a:xfrm>
        </p:spPr>
        <p:txBody>
          <a:bodyPr/>
          <a:lstStyle/>
          <a:p>
            <a:pPr eaLnBrk="1" hangingPunct="1"/>
            <a:r>
              <a:rPr lang="en-US" sz="2400" dirty="0"/>
              <a:t>Construction QA risks/issues</a:t>
            </a:r>
          </a:p>
          <a:p>
            <a:pPr lvl="1" eaLnBrk="1" hangingPunct="1"/>
            <a:r>
              <a:rPr lang="en-US" sz="2400" dirty="0"/>
              <a:t>Cost of construction QA</a:t>
            </a:r>
          </a:p>
          <a:p>
            <a:pPr lvl="1" eaLnBrk="1" hangingPunct="1"/>
            <a:r>
              <a:rPr lang="en-US" sz="2400" dirty="0"/>
              <a:t>Inconsistent DOT oversight</a:t>
            </a:r>
          </a:p>
          <a:p>
            <a:pPr lvl="1" eaLnBrk="1" hangingPunct="1"/>
            <a:r>
              <a:rPr lang="en-US" sz="2400" dirty="0"/>
              <a:t>Use of consultants for QA oversight</a:t>
            </a:r>
          </a:p>
          <a:p>
            <a:pPr lvl="1" eaLnBrk="1" hangingPunct="1"/>
            <a:r>
              <a:rPr lang="en-US" sz="2400" dirty="0"/>
              <a:t>DOT one-size-fits-all standard specifications and manuals</a:t>
            </a:r>
          </a:p>
          <a:p>
            <a:pPr lvl="1" eaLnBrk="1" hangingPunct="1"/>
            <a:r>
              <a:rPr lang="en-US" sz="2400" dirty="0"/>
              <a:t>Access to training</a:t>
            </a:r>
          </a:p>
          <a:p>
            <a:pPr eaLnBrk="1" hangingPunct="1"/>
            <a:r>
              <a:rPr lang="en-US" sz="2400" dirty="0"/>
              <a:t>LPA perspectives vary based on size of local agency program, and project types.</a:t>
            </a:r>
          </a:p>
          <a:p>
            <a:pPr lvl="1" eaLnBrk="1" hangingPunct="1"/>
            <a:endParaRPr lang="en-US" dirty="0"/>
          </a:p>
          <a:p>
            <a:pPr eaLnBrk="1" hangingPunct="1"/>
            <a:endParaRPr lang="en-US" dirty="0"/>
          </a:p>
          <a:p>
            <a:pPr lvl="1" eaLnBrk="1" hangingPunct="1"/>
            <a:endParaRPr lang="en-US" dirty="0"/>
          </a:p>
          <a:p>
            <a:pPr lvl="1" eaLnBrk="1" hangingPunct="1"/>
            <a:endParaRPr lang="en-US" dirty="0"/>
          </a:p>
          <a:p>
            <a:pPr lvl="1" eaLnBrk="1" hangingPunct="1"/>
            <a:endParaRPr lang="en-US" dirty="0"/>
          </a:p>
        </p:txBody>
      </p:sp>
      <p:sp>
        <p:nvSpPr>
          <p:cNvPr id="41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A6CB4E6B-2D36-4EEF-9BB8-138DD1C4D713}" type="slidenum">
              <a:rPr lang="en-US" sz="1400" smtClean="0"/>
              <a:pPr eaLnBrk="1" hangingPunct="1"/>
              <a:t>16</a:t>
            </a:fld>
            <a:endParaRPr lang="en-US" sz="1400"/>
          </a:p>
        </p:txBody>
      </p:sp>
    </p:spTree>
    <p:extLst>
      <p:ext uri="{BB962C8B-B14F-4D97-AF65-F5344CB8AC3E}">
        <p14:creationId xmlns:p14="http://schemas.microsoft.com/office/powerpoint/2010/main" val="1885296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sz="half" idx="2"/>
          </p:nvPr>
        </p:nvSpPr>
        <p:spPr/>
        <p:txBody>
          <a:bodyPr/>
          <a:lstStyle/>
          <a:p>
            <a:pPr eaLnBrk="1" hangingPunct="1"/>
            <a:r>
              <a:rPr lang="en-US" sz="2000" dirty="0"/>
              <a:t>DOTs</a:t>
            </a:r>
          </a:p>
          <a:p>
            <a:pPr lvl="1" eaLnBrk="1" hangingPunct="1"/>
            <a:r>
              <a:rPr lang="en-US" sz="1800" dirty="0"/>
              <a:t>Caltrans</a:t>
            </a:r>
          </a:p>
          <a:p>
            <a:pPr lvl="1" eaLnBrk="1" hangingPunct="1"/>
            <a:r>
              <a:rPr lang="en-US" sz="1800" dirty="0"/>
              <a:t>FDOT</a:t>
            </a:r>
          </a:p>
          <a:p>
            <a:pPr lvl="1" eaLnBrk="1" hangingPunct="1"/>
            <a:r>
              <a:rPr lang="en-US" sz="1800" dirty="0"/>
              <a:t>Ohio DOT</a:t>
            </a:r>
          </a:p>
          <a:p>
            <a:pPr lvl="1" eaLnBrk="1" hangingPunct="1"/>
            <a:r>
              <a:rPr lang="en-US" sz="1800" dirty="0"/>
              <a:t>Oregon DOT</a:t>
            </a:r>
          </a:p>
          <a:p>
            <a:pPr lvl="1" eaLnBrk="1" hangingPunct="1"/>
            <a:r>
              <a:rPr lang="en-US" sz="1800" dirty="0"/>
              <a:t>Maine DOT</a:t>
            </a:r>
          </a:p>
          <a:p>
            <a:pPr lvl="1" eaLnBrk="1" hangingPunct="1"/>
            <a:r>
              <a:rPr lang="en-US" sz="1800" dirty="0"/>
              <a:t>Missouri DOT</a:t>
            </a:r>
          </a:p>
          <a:p>
            <a:pPr lvl="1" eaLnBrk="1" hangingPunct="1"/>
            <a:r>
              <a:rPr lang="en-US" sz="1800" dirty="0"/>
              <a:t>NHDOT</a:t>
            </a:r>
          </a:p>
          <a:p>
            <a:pPr lvl="1" eaLnBrk="1" hangingPunct="1"/>
            <a:r>
              <a:rPr lang="en-US" sz="1800" dirty="0" err="1"/>
              <a:t>PennDOT</a:t>
            </a:r>
            <a:endParaRPr lang="en-US" sz="1800" dirty="0"/>
          </a:p>
          <a:p>
            <a:pPr lvl="1" eaLnBrk="1" hangingPunct="1"/>
            <a:r>
              <a:rPr lang="en-US" sz="1800" dirty="0"/>
              <a:t>VDOT</a:t>
            </a:r>
          </a:p>
          <a:p>
            <a:pPr lvl="1" eaLnBrk="1" hangingPunct="1"/>
            <a:r>
              <a:rPr lang="en-US" sz="1800" dirty="0" err="1"/>
              <a:t>WisDOT</a:t>
            </a:r>
            <a:endParaRPr lang="en-US" sz="1800" dirty="0"/>
          </a:p>
          <a:p>
            <a:pPr lvl="1" eaLnBrk="1" hangingPunct="1"/>
            <a:r>
              <a:rPr lang="en-US" sz="1800" dirty="0"/>
              <a:t>WSDOT</a:t>
            </a:r>
          </a:p>
        </p:txBody>
      </p:sp>
      <p:sp>
        <p:nvSpPr>
          <p:cNvPr id="2" name="Content Placeholder 1"/>
          <p:cNvSpPr>
            <a:spLocks noGrp="1"/>
          </p:cNvSpPr>
          <p:nvPr>
            <p:ph sz="quarter" idx="4"/>
          </p:nvPr>
        </p:nvSpPr>
        <p:spPr/>
        <p:txBody>
          <a:bodyPr/>
          <a:lstStyle/>
          <a:p>
            <a:r>
              <a:rPr lang="en-US" sz="2000" dirty="0"/>
              <a:t>LPAs</a:t>
            </a:r>
          </a:p>
          <a:p>
            <a:pPr lvl="1"/>
            <a:r>
              <a:rPr lang="en-US" sz="1800" dirty="0"/>
              <a:t>City of Ormond Beach, Volusia County, City of Lakeland, Hillsborough County, City of Tampa, FL</a:t>
            </a:r>
          </a:p>
          <a:p>
            <a:pPr lvl="1"/>
            <a:r>
              <a:rPr lang="en-US" sz="1800" dirty="0"/>
              <a:t>Town of Allenstown, Town of Campton, City of Claremont, NH</a:t>
            </a:r>
          </a:p>
          <a:p>
            <a:pPr lvl="1"/>
            <a:r>
              <a:rPr lang="en-US" sz="1800" dirty="0"/>
              <a:t>Allegheny County, PA</a:t>
            </a:r>
          </a:p>
          <a:p>
            <a:pPr lvl="1"/>
            <a:r>
              <a:rPr lang="en-US" sz="1800" dirty="0"/>
              <a:t>City of Richmond, Fairfax County, VA</a:t>
            </a:r>
          </a:p>
          <a:p>
            <a:pPr lvl="1"/>
            <a:r>
              <a:rPr lang="en-US" sz="1800" dirty="0" err="1"/>
              <a:t>Saulk</a:t>
            </a:r>
            <a:r>
              <a:rPr lang="en-US" sz="1800" dirty="0"/>
              <a:t> County, Waukesha County, WI</a:t>
            </a:r>
          </a:p>
          <a:p>
            <a:pPr lvl="2"/>
            <a:endParaRPr lang="en-US" dirty="0"/>
          </a:p>
          <a:p>
            <a:pPr lvl="1"/>
            <a:endParaRPr lang="en-US" dirty="0"/>
          </a:p>
          <a:p>
            <a:pPr lvl="1"/>
            <a:endParaRPr lang="en-US" dirty="0"/>
          </a:p>
        </p:txBody>
      </p:sp>
      <p:sp>
        <p:nvSpPr>
          <p:cNvPr id="41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A6CB4E6B-2D36-4EEF-9BB8-138DD1C4D713}" type="slidenum">
              <a:rPr lang="en-US" sz="1400" smtClean="0"/>
              <a:pPr eaLnBrk="1" hangingPunct="1"/>
              <a:t>17</a:t>
            </a:fld>
            <a:endParaRPr lang="en-US" sz="1400"/>
          </a:p>
        </p:txBody>
      </p:sp>
      <p:sp>
        <p:nvSpPr>
          <p:cNvPr id="4098" name="Title 1"/>
          <p:cNvSpPr>
            <a:spLocks noGrp="1"/>
          </p:cNvSpPr>
          <p:nvPr>
            <p:ph type="title"/>
          </p:nvPr>
        </p:nvSpPr>
        <p:spPr/>
        <p:txBody>
          <a:bodyPr/>
          <a:lstStyle/>
          <a:p>
            <a:pPr eaLnBrk="1" hangingPunct="1"/>
            <a:r>
              <a:rPr lang="en-US" dirty="0"/>
              <a:t>Interviews</a:t>
            </a:r>
          </a:p>
        </p:txBody>
      </p:sp>
    </p:spTree>
    <p:extLst>
      <p:ext uri="{BB962C8B-B14F-4D97-AF65-F5344CB8AC3E}">
        <p14:creationId xmlns:p14="http://schemas.microsoft.com/office/powerpoint/2010/main" val="958631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219200"/>
            <a:ext cx="8229600" cy="914400"/>
          </a:xfrm>
        </p:spPr>
        <p:txBody>
          <a:bodyPr/>
          <a:lstStyle/>
          <a:p>
            <a:pPr eaLnBrk="1" hangingPunct="1"/>
            <a:r>
              <a:rPr lang="en-US" dirty="0"/>
              <a:t>Interview Findings – Larger DOTS</a:t>
            </a:r>
          </a:p>
        </p:txBody>
      </p:sp>
      <p:sp>
        <p:nvSpPr>
          <p:cNvPr id="4099" name="Content Placeholder 2"/>
          <p:cNvSpPr>
            <a:spLocks noGrp="1"/>
          </p:cNvSpPr>
          <p:nvPr>
            <p:ph idx="1"/>
          </p:nvPr>
        </p:nvSpPr>
        <p:spPr>
          <a:xfrm>
            <a:off x="457200" y="2209800"/>
            <a:ext cx="8229600" cy="3886200"/>
          </a:xfrm>
        </p:spPr>
        <p:txBody>
          <a:bodyPr/>
          <a:lstStyle/>
          <a:p>
            <a:pPr eaLnBrk="1" hangingPunct="1"/>
            <a:r>
              <a:rPr lang="en-US" sz="2200" dirty="0"/>
              <a:t>Delegate greater responsibility to LPAs for QA administration</a:t>
            </a:r>
          </a:p>
          <a:p>
            <a:pPr eaLnBrk="1" hangingPunct="1"/>
            <a:r>
              <a:rPr lang="en-US" sz="2200" dirty="0"/>
              <a:t>Assign dedicated DOT management staff to LPA programs</a:t>
            </a:r>
          </a:p>
          <a:p>
            <a:pPr eaLnBrk="1" hangingPunct="1"/>
            <a:r>
              <a:rPr lang="en-US" sz="2200" dirty="0"/>
              <a:t>Provide certification and training programs (in conjunction with FHWA LPA guidance) to assist LPAs with QA and Federal-aid requirements.</a:t>
            </a:r>
          </a:p>
          <a:p>
            <a:pPr eaLnBrk="1" hangingPunct="1"/>
            <a:r>
              <a:rPr lang="en-US" sz="2200" dirty="0"/>
              <a:t>Use a tiered approach to QA oversight depending on LPA capabilities or certification standards obtained by the LPA.</a:t>
            </a:r>
          </a:p>
          <a:p>
            <a:pPr eaLnBrk="1" hangingPunct="1"/>
            <a:r>
              <a:rPr lang="en-US" sz="2200" dirty="0"/>
              <a:t>Develop and maintain LPA-specific manuals, specifications, and guidelines tailored to LPA projects. </a:t>
            </a:r>
          </a:p>
          <a:p>
            <a:pPr eaLnBrk="1" hangingPunct="1"/>
            <a:endParaRPr lang="en-US" dirty="0"/>
          </a:p>
          <a:p>
            <a:pPr lvl="1" eaLnBrk="1" hangingPunct="1"/>
            <a:endParaRPr lang="en-US" dirty="0"/>
          </a:p>
          <a:p>
            <a:pPr lvl="1" eaLnBrk="1" hangingPunct="1"/>
            <a:endParaRPr lang="en-US" dirty="0"/>
          </a:p>
          <a:p>
            <a:pPr lvl="1" eaLnBrk="1" hangingPunct="1"/>
            <a:endParaRPr lang="en-US" dirty="0"/>
          </a:p>
        </p:txBody>
      </p:sp>
      <p:sp>
        <p:nvSpPr>
          <p:cNvPr id="41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A6CB4E6B-2D36-4EEF-9BB8-138DD1C4D713}" type="slidenum">
              <a:rPr lang="en-US" sz="1400" smtClean="0"/>
              <a:pPr eaLnBrk="1" hangingPunct="1"/>
              <a:t>18</a:t>
            </a:fld>
            <a:endParaRPr lang="en-US" sz="1400"/>
          </a:p>
        </p:txBody>
      </p:sp>
    </p:spTree>
    <p:extLst>
      <p:ext uri="{BB962C8B-B14F-4D97-AF65-F5344CB8AC3E}">
        <p14:creationId xmlns:p14="http://schemas.microsoft.com/office/powerpoint/2010/main" val="679813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219200"/>
            <a:ext cx="8229600" cy="914400"/>
          </a:xfrm>
        </p:spPr>
        <p:txBody>
          <a:bodyPr/>
          <a:lstStyle/>
          <a:p>
            <a:pPr eaLnBrk="1" hangingPunct="1"/>
            <a:r>
              <a:rPr lang="en-US" dirty="0"/>
              <a:t>Interview Findings –Smaller DOTS</a:t>
            </a:r>
          </a:p>
        </p:txBody>
      </p:sp>
      <p:sp>
        <p:nvSpPr>
          <p:cNvPr id="4099" name="Content Placeholder 2"/>
          <p:cNvSpPr>
            <a:spLocks noGrp="1"/>
          </p:cNvSpPr>
          <p:nvPr>
            <p:ph idx="1"/>
          </p:nvPr>
        </p:nvSpPr>
        <p:spPr>
          <a:xfrm>
            <a:off x="457200" y="2209800"/>
            <a:ext cx="8229600" cy="3886200"/>
          </a:xfrm>
        </p:spPr>
        <p:txBody>
          <a:bodyPr/>
          <a:lstStyle/>
          <a:p>
            <a:pPr eaLnBrk="1" hangingPunct="1"/>
            <a:r>
              <a:rPr lang="en-US" sz="2200" dirty="0"/>
              <a:t>DOT staffs typically are more directly involved in QA oversight for LPA projects,</a:t>
            </a:r>
          </a:p>
          <a:p>
            <a:pPr eaLnBrk="1" hangingPunct="1"/>
            <a:r>
              <a:rPr lang="en-US" sz="2200" dirty="0"/>
              <a:t>May provide staff for periodic inspection, verification and acceptance testing, and Independent Assurance (IA).</a:t>
            </a:r>
          </a:p>
          <a:p>
            <a:pPr eaLnBrk="1" hangingPunct="1"/>
            <a:r>
              <a:rPr lang="en-US" sz="2200" dirty="0"/>
              <a:t>Typically require that LPAs essentially adhere to the same QA requirements as for state DOT Federal-aid projects using the DOT standard specifications and QA manuals. </a:t>
            </a:r>
          </a:p>
          <a:p>
            <a:pPr eaLnBrk="1" hangingPunct="1"/>
            <a:endParaRPr lang="en-US" dirty="0"/>
          </a:p>
          <a:p>
            <a:pPr lvl="1" eaLnBrk="1" hangingPunct="1"/>
            <a:endParaRPr lang="en-US" dirty="0"/>
          </a:p>
          <a:p>
            <a:pPr lvl="1" eaLnBrk="1" hangingPunct="1"/>
            <a:endParaRPr lang="en-US" dirty="0"/>
          </a:p>
          <a:p>
            <a:pPr lvl="1" eaLnBrk="1" hangingPunct="1"/>
            <a:endParaRPr lang="en-US" dirty="0"/>
          </a:p>
        </p:txBody>
      </p:sp>
      <p:sp>
        <p:nvSpPr>
          <p:cNvPr id="41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A6CB4E6B-2D36-4EEF-9BB8-138DD1C4D713}" type="slidenum">
              <a:rPr lang="en-US" sz="1400" smtClean="0"/>
              <a:pPr eaLnBrk="1" hangingPunct="1"/>
              <a:t>19</a:t>
            </a:fld>
            <a:endParaRPr lang="en-US" sz="1400"/>
          </a:p>
        </p:txBody>
      </p:sp>
    </p:spTree>
    <p:extLst>
      <p:ext uri="{BB962C8B-B14F-4D97-AF65-F5344CB8AC3E}">
        <p14:creationId xmlns:p14="http://schemas.microsoft.com/office/powerpoint/2010/main" val="504241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0" y="1981200"/>
            <a:ext cx="9144000" cy="1470025"/>
          </a:xfrm>
        </p:spPr>
        <p:txBody>
          <a:bodyPr/>
          <a:lstStyle/>
          <a:p>
            <a:pPr eaLnBrk="1" hangingPunct="1"/>
            <a:r>
              <a:rPr lang="en-US" sz="2800" dirty="0">
                <a:solidFill>
                  <a:schemeClr val="tx1"/>
                </a:solidFill>
                <a:latin typeface="Calibri" pitchFamily="34" charset="0"/>
              </a:rPr>
              <a:t>Federal Highway Administration</a:t>
            </a:r>
            <a:br>
              <a:rPr lang="en-US" sz="2800" dirty="0">
                <a:solidFill>
                  <a:schemeClr val="tx1"/>
                </a:solidFill>
                <a:latin typeface="Calibri" pitchFamily="34" charset="0"/>
              </a:rPr>
            </a:br>
            <a:r>
              <a:rPr lang="en-US" sz="3600" dirty="0">
                <a:latin typeface="Calibri" pitchFamily="34" charset="0"/>
              </a:rPr>
              <a:t>Analysis of Construction QA on Locally Administered Federal-aid Projects</a:t>
            </a:r>
          </a:p>
        </p:txBody>
      </p:sp>
      <p:sp>
        <p:nvSpPr>
          <p:cNvPr id="5" name="Subtitle 2"/>
          <p:cNvSpPr>
            <a:spLocks noGrp="1"/>
          </p:cNvSpPr>
          <p:nvPr>
            <p:ph type="subTitle" idx="1"/>
          </p:nvPr>
        </p:nvSpPr>
        <p:spPr>
          <a:xfrm>
            <a:off x="990600" y="3657600"/>
            <a:ext cx="7162800" cy="2438400"/>
          </a:xfrm>
        </p:spPr>
        <p:txBody>
          <a:bodyPr/>
          <a:lstStyle/>
          <a:p>
            <a:pPr eaLnBrk="1" hangingPunct="1"/>
            <a:r>
              <a:rPr lang="en-US" sz="2000" dirty="0"/>
              <a:t>Introduction By:</a:t>
            </a:r>
          </a:p>
          <a:p>
            <a:pPr eaLnBrk="1" hangingPunct="1"/>
            <a:r>
              <a:rPr lang="en-US" sz="2000" dirty="0"/>
              <a:t>Richard B. Duval, P.E., FHWA</a:t>
            </a:r>
          </a:p>
          <a:p>
            <a:pPr eaLnBrk="1" hangingPunct="1"/>
            <a:r>
              <a:rPr lang="en-US" sz="2000" dirty="0"/>
              <a:t>Presented by:</a:t>
            </a:r>
          </a:p>
          <a:p>
            <a:pPr eaLnBrk="1" hangingPunct="1"/>
            <a:r>
              <a:rPr lang="en-US" sz="2000" dirty="0"/>
              <a:t>Sidney Scott, P.E., Hill International</a:t>
            </a:r>
          </a:p>
          <a:p>
            <a:pPr eaLnBrk="1" hangingPunct="1"/>
            <a:r>
              <a:rPr lang="en-US" sz="2000" dirty="0"/>
              <a:t>Leslie A. Myers McCarthy, Ph.D., P.E. </a:t>
            </a:r>
          </a:p>
          <a:p>
            <a:pPr eaLnBrk="1" hangingPunct="1"/>
            <a:endParaRPr lang="en-US" sz="2000" dirty="0"/>
          </a:p>
        </p:txBody>
      </p:sp>
    </p:spTree>
    <p:extLst>
      <p:ext uri="{BB962C8B-B14F-4D97-AF65-F5344CB8AC3E}">
        <p14:creationId xmlns:p14="http://schemas.microsoft.com/office/powerpoint/2010/main" val="3628283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219200"/>
            <a:ext cx="8229600" cy="914400"/>
          </a:xfrm>
        </p:spPr>
        <p:txBody>
          <a:bodyPr/>
          <a:lstStyle/>
          <a:p>
            <a:pPr eaLnBrk="1" hangingPunct="1"/>
            <a:r>
              <a:rPr lang="en-US" dirty="0"/>
              <a:t>Interview Findings – DOT Issues</a:t>
            </a:r>
          </a:p>
        </p:txBody>
      </p:sp>
      <p:sp>
        <p:nvSpPr>
          <p:cNvPr id="4099" name="Content Placeholder 2"/>
          <p:cNvSpPr>
            <a:spLocks noGrp="1"/>
          </p:cNvSpPr>
          <p:nvPr>
            <p:ph idx="1"/>
          </p:nvPr>
        </p:nvSpPr>
        <p:spPr>
          <a:xfrm>
            <a:off x="457200" y="2209800"/>
            <a:ext cx="8229600" cy="3886200"/>
          </a:xfrm>
        </p:spPr>
        <p:txBody>
          <a:bodyPr/>
          <a:lstStyle/>
          <a:p>
            <a:pPr eaLnBrk="1" hangingPunct="1"/>
            <a:r>
              <a:rPr lang="en-US" sz="2400" dirty="0"/>
              <a:t>Wide range of LPA certification processes</a:t>
            </a:r>
          </a:p>
          <a:p>
            <a:pPr eaLnBrk="1" hangingPunct="1"/>
            <a:r>
              <a:rPr lang="en-US" sz="2400" dirty="0"/>
              <a:t>Inconsistency in DOT staff performing QA oversight. </a:t>
            </a:r>
          </a:p>
          <a:p>
            <a:pPr eaLnBrk="1" hangingPunct="1"/>
            <a:r>
              <a:rPr lang="en-US" sz="2400" dirty="0"/>
              <a:t>Lack of understanding of LPAs regarding QA testing and documentation required for acceptance of work.</a:t>
            </a:r>
          </a:p>
          <a:p>
            <a:pPr eaLnBrk="1" hangingPunct="1"/>
            <a:r>
              <a:rPr lang="en-US" sz="2400" dirty="0"/>
              <a:t>Less experienced or untrained consultant staff hired by LPAs</a:t>
            </a:r>
          </a:p>
          <a:p>
            <a:pPr eaLnBrk="1" hangingPunct="1"/>
            <a:r>
              <a:rPr lang="en-US" sz="2400" dirty="0"/>
              <a:t>More guidance for DOT/LPA staff handling non-compliance issues</a:t>
            </a:r>
          </a:p>
          <a:p>
            <a:pPr eaLnBrk="1" hangingPunct="1"/>
            <a:r>
              <a:rPr lang="en-US" sz="2400" dirty="0"/>
              <a:t>Lack of consistent communication among all the parties.</a:t>
            </a:r>
          </a:p>
          <a:p>
            <a:pPr eaLnBrk="1" hangingPunct="1"/>
            <a:endParaRPr lang="en-US" dirty="0"/>
          </a:p>
          <a:p>
            <a:pPr lvl="1" eaLnBrk="1" hangingPunct="1"/>
            <a:endParaRPr lang="en-US" dirty="0"/>
          </a:p>
          <a:p>
            <a:pPr lvl="1" eaLnBrk="1" hangingPunct="1"/>
            <a:endParaRPr lang="en-US" dirty="0"/>
          </a:p>
          <a:p>
            <a:pPr lvl="1" eaLnBrk="1" hangingPunct="1"/>
            <a:endParaRPr lang="en-US" dirty="0"/>
          </a:p>
        </p:txBody>
      </p:sp>
      <p:sp>
        <p:nvSpPr>
          <p:cNvPr id="41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A6CB4E6B-2D36-4EEF-9BB8-138DD1C4D713}" type="slidenum">
              <a:rPr lang="en-US" sz="1400" smtClean="0"/>
              <a:pPr eaLnBrk="1" hangingPunct="1"/>
              <a:t>20</a:t>
            </a:fld>
            <a:endParaRPr lang="en-US" sz="1400"/>
          </a:p>
        </p:txBody>
      </p:sp>
    </p:spTree>
    <p:extLst>
      <p:ext uri="{BB962C8B-B14F-4D97-AF65-F5344CB8AC3E}">
        <p14:creationId xmlns:p14="http://schemas.microsoft.com/office/powerpoint/2010/main" val="572938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219200"/>
            <a:ext cx="8229600" cy="914400"/>
          </a:xfrm>
        </p:spPr>
        <p:txBody>
          <a:bodyPr/>
          <a:lstStyle/>
          <a:p>
            <a:pPr eaLnBrk="1" hangingPunct="1"/>
            <a:r>
              <a:rPr lang="en-US" dirty="0"/>
              <a:t>Interview Findings – LPAs</a:t>
            </a:r>
          </a:p>
        </p:txBody>
      </p:sp>
      <p:sp>
        <p:nvSpPr>
          <p:cNvPr id="4099" name="Content Placeholder 2"/>
          <p:cNvSpPr>
            <a:spLocks noGrp="1"/>
          </p:cNvSpPr>
          <p:nvPr>
            <p:ph idx="1"/>
          </p:nvPr>
        </p:nvSpPr>
        <p:spPr>
          <a:xfrm>
            <a:off x="457200" y="2209800"/>
            <a:ext cx="8229600" cy="3886200"/>
          </a:xfrm>
        </p:spPr>
        <p:txBody>
          <a:bodyPr/>
          <a:lstStyle/>
          <a:p>
            <a:pPr eaLnBrk="1" hangingPunct="1"/>
            <a:r>
              <a:rPr lang="en-US" sz="2200" dirty="0"/>
              <a:t>Most LPAs, large and small, use consultants at some level to perform CEI services and QA testing on LPA projects. The consultants used were quite often former DOT employees with the same qualifications/certifications to perform the inspection and testing as for DOT projects.</a:t>
            </a:r>
          </a:p>
          <a:p>
            <a:pPr eaLnBrk="1" hangingPunct="1"/>
            <a:r>
              <a:rPr lang="en-US" sz="2200" dirty="0"/>
              <a:t>Several LPAs reported that the level of effort for construction management was the same regardless of the type of Federal-aid project. </a:t>
            </a:r>
          </a:p>
          <a:p>
            <a:pPr eaLnBrk="1" hangingPunct="1"/>
            <a:endParaRPr lang="en-US" dirty="0"/>
          </a:p>
          <a:p>
            <a:pPr lvl="1" eaLnBrk="1" hangingPunct="1"/>
            <a:endParaRPr lang="en-US" dirty="0"/>
          </a:p>
          <a:p>
            <a:pPr lvl="1" eaLnBrk="1" hangingPunct="1"/>
            <a:endParaRPr lang="en-US" dirty="0"/>
          </a:p>
          <a:p>
            <a:pPr lvl="1" eaLnBrk="1" hangingPunct="1"/>
            <a:endParaRPr lang="en-US" dirty="0"/>
          </a:p>
        </p:txBody>
      </p:sp>
      <p:sp>
        <p:nvSpPr>
          <p:cNvPr id="41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A6CB4E6B-2D36-4EEF-9BB8-138DD1C4D713}" type="slidenum">
              <a:rPr lang="en-US" sz="1400" smtClean="0"/>
              <a:pPr eaLnBrk="1" hangingPunct="1"/>
              <a:t>21</a:t>
            </a:fld>
            <a:endParaRPr lang="en-US" sz="1400"/>
          </a:p>
        </p:txBody>
      </p:sp>
    </p:spTree>
    <p:extLst>
      <p:ext uri="{BB962C8B-B14F-4D97-AF65-F5344CB8AC3E}">
        <p14:creationId xmlns:p14="http://schemas.microsoft.com/office/powerpoint/2010/main" val="2682204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219200"/>
            <a:ext cx="8229600" cy="914400"/>
          </a:xfrm>
        </p:spPr>
        <p:txBody>
          <a:bodyPr/>
          <a:lstStyle/>
          <a:p>
            <a:pPr eaLnBrk="1" hangingPunct="1"/>
            <a:r>
              <a:rPr lang="en-US" dirty="0"/>
              <a:t>Interview Findings - LPA Issues</a:t>
            </a:r>
          </a:p>
        </p:txBody>
      </p:sp>
      <p:sp>
        <p:nvSpPr>
          <p:cNvPr id="4099" name="Content Placeholder 2"/>
          <p:cNvSpPr>
            <a:spLocks noGrp="1"/>
          </p:cNvSpPr>
          <p:nvPr>
            <p:ph idx="1"/>
          </p:nvPr>
        </p:nvSpPr>
        <p:spPr>
          <a:xfrm>
            <a:off x="457200" y="2209800"/>
            <a:ext cx="8229600" cy="3886200"/>
          </a:xfrm>
        </p:spPr>
        <p:txBody>
          <a:bodyPr/>
          <a:lstStyle/>
          <a:p>
            <a:pPr eaLnBrk="1" hangingPunct="1"/>
            <a:r>
              <a:rPr lang="en-US" sz="2000" dirty="0"/>
              <a:t>General high Cost of QA for federally-funded LPA projects. </a:t>
            </a:r>
          </a:p>
          <a:p>
            <a:pPr eaLnBrk="1" hangingPunct="1"/>
            <a:r>
              <a:rPr lang="en-US" sz="2000" dirty="0"/>
              <a:t>Project close-out and paperwork (i.e. justifying non-conformance reporting) far too long and costly.</a:t>
            </a:r>
          </a:p>
          <a:p>
            <a:pPr eaLnBrk="1" hangingPunct="1"/>
            <a:r>
              <a:rPr lang="en-US" sz="2000" dirty="0"/>
              <a:t>One size fits all DOT QA or LPA specifications not flexible or fully applicable to certain projects, </a:t>
            </a:r>
          </a:p>
          <a:p>
            <a:pPr eaLnBrk="1" hangingPunct="1"/>
            <a:r>
              <a:rPr lang="en-US" sz="2000" dirty="0"/>
              <a:t>Inconsistent training or QA training not available, </a:t>
            </a:r>
          </a:p>
          <a:p>
            <a:pPr eaLnBrk="1" hangingPunct="1"/>
            <a:r>
              <a:rPr lang="en-US" sz="2000" dirty="0"/>
              <a:t>Lack of consistency from DOT QA oversight and management staff.</a:t>
            </a:r>
          </a:p>
          <a:p>
            <a:pPr eaLnBrk="1" hangingPunct="1"/>
            <a:r>
              <a:rPr lang="en-US" sz="2000" dirty="0"/>
              <a:t>Difficulty with sorting out project funding and getting reimbursement for Federal-aid projects.</a:t>
            </a:r>
          </a:p>
          <a:p>
            <a:pPr eaLnBrk="1" hangingPunct="1"/>
            <a:endParaRPr lang="en-US" sz="2400" dirty="0"/>
          </a:p>
        </p:txBody>
      </p:sp>
      <p:sp>
        <p:nvSpPr>
          <p:cNvPr id="41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A6CB4E6B-2D36-4EEF-9BB8-138DD1C4D713}" type="slidenum">
              <a:rPr lang="en-US" sz="1400" smtClean="0"/>
              <a:pPr eaLnBrk="1" hangingPunct="1"/>
              <a:t>22</a:t>
            </a:fld>
            <a:endParaRPr lang="en-US" sz="1400"/>
          </a:p>
        </p:txBody>
      </p:sp>
    </p:spTree>
    <p:extLst>
      <p:ext uri="{BB962C8B-B14F-4D97-AF65-F5344CB8AC3E}">
        <p14:creationId xmlns:p14="http://schemas.microsoft.com/office/powerpoint/2010/main" val="2671986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219200"/>
            <a:ext cx="8229600" cy="914400"/>
          </a:xfrm>
        </p:spPr>
        <p:txBody>
          <a:bodyPr/>
          <a:lstStyle/>
          <a:p>
            <a:pPr eaLnBrk="1" hangingPunct="1"/>
            <a:r>
              <a:rPr lang="en-US" dirty="0"/>
              <a:t>Interview Findings</a:t>
            </a:r>
          </a:p>
        </p:txBody>
      </p:sp>
      <p:sp>
        <p:nvSpPr>
          <p:cNvPr id="4099" name="Content Placeholder 2"/>
          <p:cNvSpPr>
            <a:spLocks noGrp="1"/>
          </p:cNvSpPr>
          <p:nvPr>
            <p:ph idx="1"/>
          </p:nvPr>
        </p:nvSpPr>
        <p:spPr>
          <a:xfrm>
            <a:off x="457200" y="2209800"/>
            <a:ext cx="8229600" cy="3886200"/>
          </a:xfrm>
        </p:spPr>
        <p:txBody>
          <a:bodyPr/>
          <a:lstStyle/>
          <a:p>
            <a:pPr eaLnBrk="1" hangingPunct="1"/>
            <a:r>
              <a:rPr lang="en-US" dirty="0"/>
              <a:t>DOTs and LPAs both reported that there was a low frequency of failing or non-compliant materials,</a:t>
            </a:r>
          </a:p>
          <a:p>
            <a:pPr eaLnBrk="1" hangingPunct="1"/>
            <a:r>
              <a:rPr lang="en-US" dirty="0"/>
              <a:t>Larger challenge was adherence to administrative paperwork and QA recordkeeping requirements for federal-aid projects.  </a:t>
            </a:r>
          </a:p>
          <a:p>
            <a:pPr lvl="1" eaLnBrk="1" hangingPunct="1"/>
            <a:endParaRPr lang="en-US" dirty="0"/>
          </a:p>
          <a:p>
            <a:pPr lvl="1" eaLnBrk="1" hangingPunct="1"/>
            <a:endParaRPr lang="en-US" dirty="0"/>
          </a:p>
        </p:txBody>
      </p:sp>
      <p:sp>
        <p:nvSpPr>
          <p:cNvPr id="41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A6CB4E6B-2D36-4EEF-9BB8-138DD1C4D713}" type="slidenum">
              <a:rPr lang="en-US" sz="1400" smtClean="0"/>
              <a:pPr eaLnBrk="1" hangingPunct="1"/>
              <a:t>23</a:t>
            </a:fld>
            <a:endParaRPr lang="en-US" sz="1400"/>
          </a:p>
        </p:txBody>
      </p:sp>
    </p:spTree>
    <p:extLst>
      <p:ext uri="{BB962C8B-B14F-4D97-AF65-F5344CB8AC3E}">
        <p14:creationId xmlns:p14="http://schemas.microsoft.com/office/powerpoint/2010/main" val="2295073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sz="half" idx="2"/>
          </p:nvPr>
        </p:nvSpPr>
        <p:spPr>
          <a:xfrm>
            <a:off x="457200" y="2286000"/>
            <a:ext cx="4040188" cy="3840162"/>
          </a:xfrm>
        </p:spPr>
        <p:txBody>
          <a:bodyPr/>
          <a:lstStyle/>
          <a:p>
            <a:pPr eaLnBrk="1" hangingPunct="1"/>
            <a:r>
              <a:rPr lang="en-US" sz="2400" dirty="0"/>
              <a:t>DOT</a:t>
            </a:r>
          </a:p>
          <a:p>
            <a:pPr lvl="1" eaLnBrk="1" hangingPunct="1"/>
            <a:r>
              <a:rPr lang="en-US" sz="2000" dirty="0"/>
              <a:t>Improved communications</a:t>
            </a:r>
          </a:p>
          <a:p>
            <a:pPr lvl="1" eaLnBrk="1" hangingPunct="1"/>
            <a:r>
              <a:rPr lang="en-US" sz="2000" dirty="0"/>
              <a:t>Training</a:t>
            </a:r>
          </a:p>
          <a:p>
            <a:pPr lvl="1" eaLnBrk="1" hangingPunct="1"/>
            <a:r>
              <a:rPr lang="en-US" dirty="0"/>
              <a:t>LPA Certification programs</a:t>
            </a:r>
          </a:p>
          <a:p>
            <a:pPr lvl="1" eaLnBrk="1" hangingPunct="1"/>
            <a:r>
              <a:rPr lang="en-US" dirty="0"/>
              <a:t>LPA Manuals and Guidelines</a:t>
            </a:r>
          </a:p>
          <a:p>
            <a:pPr lvl="1" eaLnBrk="1" hangingPunct="1"/>
            <a:r>
              <a:rPr lang="en-US" sz="1800" dirty="0"/>
              <a:t>Management consultants</a:t>
            </a:r>
          </a:p>
          <a:p>
            <a:pPr lvl="1" eaLnBrk="1" hangingPunct="1"/>
            <a:r>
              <a:rPr lang="en-US" sz="1800" dirty="0"/>
              <a:t>Risk-based QA based on project type/purpose or criticality</a:t>
            </a:r>
          </a:p>
          <a:p>
            <a:pPr lvl="1" eaLnBrk="1" hangingPunct="1"/>
            <a:endParaRPr lang="en-US" b="1" dirty="0"/>
          </a:p>
        </p:txBody>
      </p:sp>
      <p:sp>
        <p:nvSpPr>
          <p:cNvPr id="2" name="Content Placeholder 1"/>
          <p:cNvSpPr>
            <a:spLocks noGrp="1"/>
          </p:cNvSpPr>
          <p:nvPr>
            <p:ph sz="quarter" idx="4"/>
          </p:nvPr>
        </p:nvSpPr>
        <p:spPr>
          <a:xfrm>
            <a:off x="4645025" y="2286000"/>
            <a:ext cx="4194175" cy="3429000"/>
          </a:xfrm>
        </p:spPr>
        <p:txBody>
          <a:bodyPr/>
          <a:lstStyle/>
          <a:p>
            <a:r>
              <a:rPr lang="en-US" dirty="0"/>
              <a:t>LPA</a:t>
            </a:r>
          </a:p>
          <a:p>
            <a:pPr lvl="1"/>
            <a:r>
              <a:rPr lang="en-US" dirty="0"/>
              <a:t>Improved communications</a:t>
            </a:r>
          </a:p>
          <a:p>
            <a:pPr lvl="1"/>
            <a:r>
              <a:rPr lang="en-US" dirty="0"/>
              <a:t>Training</a:t>
            </a:r>
          </a:p>
          <a:p>
            <a:pPr lvl="1"/>
            <a:r>
              <a:rPr lang="en-US" dirty="0"/>
              <a:t>LPA Certification programs*</a:t>
            </a:r>
          </a:p>
          <a:p>
            <a:pPr lvl="1"/>
            <a:r>
              <a:rPr lang="en-US" dirty="0"/>
              <a:t>LPA-tailored specifications and QA requirements*</a:t>
            </a:r>
          </a:p>
          <a:p>
            <a:pPr lvl="1"/>
            <a:r>
              <a:rPr lang="en-US" dirty="0"/>
              <a:t>On-call consultants</a:t>
            </a:r>
          </a:p>
          <a:p>
            <a:pPr lvl="1"/>
            <a:r>
              <a:rPr lang="en-US" dirty="0"/>
              <a:t>Dedicated DOT staff</a:t>
            </a:r>
          </a:p>
          <a:p>
            <a:pPr lvl="1"/>
            <a:endParaRPr lang="en-US" dirty="0"/>
          </a:p>
        </p:txBody>
      </p:sp>
      <p:sp>
        <p:nvSpPr>
          <p:cNvPr id="41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A6CB4E6B-2D36-4EEF-9BB8-138DD1C4D713}" type="slidenum">
              <a:rPr lang="en-US" sz="1400" smtClean="0"/>
              <a:pPr eaLnBrk="1" hangingPunct="1"/>
              <a:t>24</a:t>
            </a:fld>
            <a:endParaRPr lang="en-US" sz="1400"/>
          </a:p>
        </p:txBody>
      </p:sp>
      <p:sp>
        <p:nvSpPr>
          <p:cNvPr id="4098" name="Title 1"/>
          <p:cNvSpPr>
            <a:spLocks noGrp="1"/>
          </p:cNvSpPr>
          <p:nvPr>
            <p:ph type="title"/>
          </p:nvPr>
        </p:nvSpPr>
        <p:spPr/>
        <p:txBody>
          <a:bodyPr/>
          <a:lstStyle/>
          <a:p>
            <a:pPr eaLnBrk="1" hangingPunct="1"/>
            <a:r>
              <a:rPr lang="en-US" dirty="0"/>
              <a:t>Findings – Best Practices</a:t>
            </a:r>
          </a:p>
        </p:txBody>
      </p:sp>
      <p:sp>
        <p:nvSpPr>
          <p:cNvPr id="3" name="TextBox 2"/>
          <p:cNvSpPr txBox="1"/>
          <p:nvPr/>
        </p:nvSpPr>
        <p:spPr>
          <a:xfrm>
            <a:off x="3733800" y="5715000"/>
            <a:ext cx="3733800" cy="830997"/>
          </a:xfrm>
          <a:prstGeom prst="rect">
            <a:avLst/>
          </a:prstGeom>
          <a:noFill/>
        </p:spPr>
        <p:txBody>
          <a:bodyPr wrap="square" rtlCol="0">
            <a:spAutoFit/>
          </a:bodyPr>
          <a:lstStyle/>
          <a:p>
            <a:r>
              <a:rPr lang="en-US" dirty="0"/>
              <a:t>*</a:t>
            </a:r>
            <a:r>
              <a:rPr lang="en-US" sz="1400" dirty="0"/>
              <a:t>Smaller LPAs prefer  use of  DOT specifications and dedicated DOT staff to manage QA for LPA projects.</a:t>
            </a:r>
          </a:p>
        </p:txBody>
      </p:sp>
    </p:spTree>
    <p:extLst>
      <p:ext uri="{BB962C8B-B14F-4D97-AF65-F5344CB8AC3E}">
        <p14:creationId xmlns:p14="http://schemas.microsoft.com/office/powerpoint/2010/main" val="14350837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219200"/>
            <a:ext cx="8229600" cy="914400"/>
          </a:xfrm>
        </p:spPr>
        <p:txBody>
          <a:bodyPr/>
          <a:lstStyle/>
          <a:p>
            <a:pPr eaLnBrk="1" hangingPunct="1"/>
            <a:r>
              <a:rPr lang="en-US" dirty="0"/>
              <a:t>Recommendations</a:t>
            </a:r>
          </a:p>
        </p:txBody>
      </p:sp>
      <p:sp>
        <p:nvSpPr>
          <p:cNvPr id="4099" name="Content Placeholder 2"/>
          <p:cNvSpPr>
            <a:spLocks noGrp="1"/>
          </p:cNvSpPr>
          <p:nvPr>
            <p:ph idx="1"/>
          </p:nvPr>
        </p:nvSpPr>
        <p:spPr>
          <a:xfrm>
            <a:off x="457200" y="2209800"/>
            <a:ext cx="8229600" cy="3886200"/>
          </a:xfrm>
        </p:spPr>
        <p:txBody>
          <a:bodyPr/>
          <a:lstStyle/>
          <a:p>
            <a:pPr eaLnBrk="1" hangingPunct="1"/>
            <a:r>
              <a:rPr lang="en-US" sz="2400" dirty="0"/>
              <a:t>Improved communication</a:t>
            </a:r>
          </a:p>
          <a:p>
            <a:pPr lvl="1" eaLnBrk="1" hangingPunct="1"/>
            <a:r>
              <a:rPr lang="en-US" sz="2400" dirty="0"/>
              <a:t>Pre-design walkthroughs</a:t>
            </a:r>
          </a:p>
          <a:p>
            <a:pPr lvl="1" eaLnBrk="1" hangingPunct="1"/>
            <a:r>
              <a:rPr lang="en-US" sz="2400" dirty="0"/>
              <a:t>Preconstruction meetings</a:t>
            </a:r>
          </a:p>
          <a:p>
            <a:pPr lvl="1" eaLnBrk="1" hangingPunct="1"/>
            <a:r>
              <a:rPr lang="en-US" sz="2400" dirty="0"/>
              <a:t>Direct and frequent communication during projects</a:t>
            </a:r>
          </a:p>
          <a:p>
            <a:pPr lvl="1" eaLnBrk="1" hangingPunct="1"/>
            <a:r>
              <a:rPr lang="en-US" sz="2400" dirty="0"/>
              <a:t>Community of practice or stakeholder meetings</a:t>
            </a:r>
          </a:p>
          <a:p>
            <a:pPr lvl="2" eaLnBrk="1" hangingPunct="1"/>
            <a:r>
              <a:rPr lang="en-US" sz="1800" dirty="0"/>
              <a:t>Improve understanding of federal-aid requirements</a:t>
            </a:r>
          </a:p>
          <a:p>
            <a:pPr lvl="2" eaLnBrk="1" hangingPunct="1"/>
            <a:r>
              <a:rPr lang="en-US" sz="1800" dirty="0"/>
              <a:t>Communicate new issues and lessons-learned</a:t>
            </a:r>
          </a:p>
          <a:p>
            <a:pPr lvl="2" eaLnBrk="1" hangingPunct="1"/>
            <a:r>
              <a:rPr lang="en-US" sz="1800" dirty="0"/>
              <a:t>Improve consistency of  QA administration</a:t>
            </a:r>
          </a:p>
          <a:p>
            <a:pPr lvl="2" eaLnBrk="1" hangingPunct="1"/>
            <a:r>
              <a:rPr lang="en-US" sz="1800" dirty="0"/>
              <a:t>Clarify roles and responsibilities for QA</a:t>
            </a:r>
          </a:p>
          <a:p>
            <a:pPr lvl="1" eaLnBrk="1" hangingPunct="1"/>
            <a:endParaRPr lang="en-US" sz="2200" dirty="0"/>
          </a:p>
          <a:p>
            <a:pPr eaLnBrk="1" hangingPunct="1"/>
            <a:endParaRPr lang="en-US" dirty="0"/>
          </a:p>
          <a:p>
            <a:pPr lvl="1" eaLnBrk="1" hangingPunct="1"/>
            <a:endParaRPr lang="en-US" dirty="0"/>
          </a:p>
          <a:p>
            <a:pPr lvl="1" eaLnBrk="1" hangingPunct="1"/>
            <a:endParaRPr lang="en-US" dirty="0"/>
          </a:p>
          <a:p>
            <a:pPr lvl="1" eaLnBrk="1" hangingPunct="1"/>
            <a:endParaRPr lang="en-US" dirty="0"/>
          </a:p>
        </p:txBody>
      </p:sp>
      <p:sp>
        <p:nvSpPr>
          <p:cNvPr id="41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A6CB4E6B-2D36-4EEF-9BB8-138DD1C4D713}" type="slidenum">
              <a:rPr lang="en-US" sz="1400" smtClean="0"/>
              <a:pPr eaLnBrk="1" hangingPunct="1"/>
              <a:t>25</a:t>
            </a:fld>
            <a:endParaRPr lang="en-US" sz="1400"/>
          </a:p>
        </p:txBody>
      </p:sp>
      <p:pic>
        <p:nvPicPr>
          <p:cNvPr id="1029" name="Picture 5" descr="C:\Users\H34643\AppData\Local\Microsoft\Windows\Temporary Internet Files\Content.IE5\RS154IZC\MC90031026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2458" y="2037166"/>
            <a:ext cx="1672742" cy="1450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928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219200"/>
            <a:ext cx="8229600" cy="914400"/>
          </a:xfrm>
        </p:spPr>
        <p:txBody>
          <a:bodyPr/>
          <a:lstStyle/>
          <a:p>
            <a:pPr eaLnBrk="1" hangingPunct="1"/>
            <a:r>
              <a:rPr lang="en-US" dirty="0"/>
              <a:t>Recommendations</a:t>
            </a:r>
          </a:p>
        </p:txBody>
      </p:sp>
      <p:sp>
        <p:nvSpPr>
          <p:cNvPr id="4099" name="Content Placeholder 2"/>
          <p:cNvSpPr>
            <a:spLocks noGrp="1"/>
          </p:cNvSpPr>
          <p:nvPr>
            <p:ph idx="1"/>
          </p:nvPr>
        </p:nvSpPr>
        <p:spPr>
          <a:xfrm>
            <a:off x="457200" y="2209800"/>
            <a:ext cx="8229600" cy="3886200"/>
          </a:xfrm>
        </p:spPr>
        <p:txBody>
          <a:bodyPr/>
          <a:lstStyle/>
          <a:p>
            <a:pPr eaLnBrk="1" hangingPunct="1"/>
            <a:r>
              <a:rPr lang="en-US" sz="2400" dirty="0"/>
              <a:t>Training</a:t>
            </a:r>
          </a:p>
          <a:p>
            <a:pPr lvl="1" eaLnBrk="1" hangingPunct="1"/>
            <a:r>
              <a:rPr lang="en-US" sz="2400" dirty="0"/>
              <a:t>Dedicated funding (accessible to DOT and LPA staff)</a:t>
            </a:r>
          </a:p>
          <a:p>
            <a:pPr lvl="1" eaLnBrk="1" hangingPunct="1"/>
            <a:r>
              <a:rPr lang="en-US" sz="2400" dirty="0"/>
              <a:t>Web-based</a:t>
            </a:r>
          </a:p>
          <a:p>
            <a:pPr lvl="1" eaLnBrk="1" hangingPunct="1"/>
            <a:r>
              <a:rPr lang="en-US" sz="2400" dirty="0"/>
              <a:t>Shorter modules</a:t>
            </a:r>
          </a:p>
          <a:p>
            <a:pPr lvl="1" eaLnBrk="1" hangingPunct="1"/>
            <a:r>
              <a:rPr lang="en-US" sz="2400" dirty="0"/>
              <a:t>QA topics</a:t>
            </a:r>
          </a:p>
          <a:p>
            <a:pPr lvl="1" eaLnBrk="1" hangingPunct="1"/>
            <a:r>
              <a:rPr lang="en-US" sz="2400" dirty="0"/>
              <a:t>Case studies of issues and lessons-learned</a:t>
            </a:r>
          </a:p>
          <a:p>
            <a:pPr eaLnBrk="1" hangingPunct="1"/>
            <a:endParaRPr lang="en-US" dirty="0"/>
          </a:p>
          <a:p>
            <a:pPr lvl="1" eaLnBrk="1" hangingPunct="1"/>
            <a:endParaRPr lang="en-US" dirty="0"/>
          </a:p>
          <a:p>
            <a:pPr lvl="1" eaLnBrk="1" hangingPunct="1"/>
            <a:endParaRPr lang="en-US" dirty="0"/>
          </a:p>
          <a:p>
            <a:pPr lvl="1" eaLnBrk="1" hangingPunct="1"/>
            <a:endParaRPr lang="en-US" dirty="0"/>
          </a:p>
        </p:txBody>
      </p:sp>
      <p:sp>
        <p:nvSpPr>
          <p:cNvPr id="41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A6CB4E6B-2D36-4EEF-9BB8-138DD1C4D713}" type="slidenum">
              <a:rPr lang="en-US" sz="1400" smtClean="0"/>
              <a:pPr eaLnBrk="1" hangingPunct="1"/>
              <a:t>26</a:t>
            </a:fld>
            <a:endParaRPr lang="en-US" sz="1400" dirty="0"/>
          </a:p>
        </p:txBody>
      </p:sp>
      <p:pic>
        <p:nvPicPr>
          <p:cNvPr id="2054" name="Picture 6" descr="C:\Users\H34643\AppData\Local\Microsoft\Windows\Temporary Internet Files\Content.IE5\BYSJUU93\MC90033087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3581400"/>
            <a:ext cx="1351984" cy="1783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05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219200"/>
            <a:ext cx="8229600" cy="914400"/>
          </a:xfrm>
        </p:spPr>
        <p:txBody>
          <a:bodyPr/>
          <a:lstStyle/>
          <a:p>
            <a:pPr eaLnBrk="1" hangingPunct="1"/>
            <a:r>
              <a:rPr lang="en-US" dirty="0"/>
              <a:t>Recommendations</a:t>
            </a:r>
          </a:p>
        </p:txBody>
      </p:sp>
      <p:sp>
        <p:nvSpPr>
          <p:cNvPr id="4099" name="Content Placeholder 2"/>
          <p:cNvSpPr>
            <a:spLocks noGrp="1"/>
          </p:cNvSpPr>
          <p:nvPr>
            <p:ph idx="1"/>
          </p:nvPr>
        </p:nvSpPr>
        <p:spPr>
          <a:xfrm>
            <a:off x="457200" y="2209800"/>
            <a:ext cx="8229600" cy="3886200"/>
          </a:xfrm>
        </p:spPr>
        <p:txBody>
          <a:bodyPr/>
          <a:lstStyle/>
          <a:p>
            <a:pPr eaLnBrk="1" hangingPunct="1"/>
            <a:r>
              <a:rPr lang="en-US" sz="2400" dirty="0"/>
              <a:t>LPA-specific  Specifications, Manuals and Guidelines</a:t>
            </a:r>
          </a:p>
          <a:p>
            <a:pPr lvl="1" eaLnBrk="1" hangingPunct="1"/>
            <a:r>
              <a:rPr lang="en-US" sz="2200" dirty="0"/>
              <a:t>Add guidance on construction QA and administration</a:t>
            </a:r>
          </a:p>
          <a:p>
            <a:pPr lvl="1" eaLnBrk="1" hangingPunct="1"/>
            <a:r>
              <a:rPr lang="en-US" sz="2200" dirty="0"/>
              <a:t>Use statewide LPA manual to promote consistent construction QA administration across all districts and projects</a:t>
            </a:r>
          </a:p>
          <a:p>
            <a:pPr lvl="1" eaLnBrk="1" hangingPunct="1"/>
            <a:r>
              <a:rPr lang="en-US" sz="2200" dirty="0"/>
              <a:t>Use LPA-tailored specifications to adapt construction QA to project purpose/type</a:t>
            </a:r>
          </a:p>
          <a:p>
            <a:pPr lvl="2" eaLnBrk="1" hangingPunct="1"/>
            <a:r>
              <a:rPr lang="en-US" sz="2000" dirty="0"/>
              <a:t>Smaller quantities</a:t>
            </a:r>
          </a:p>
          <a:p>
            <a:pPr lvl="2" eaLnBrk="1" hangingPunct="1"/>
            <a:r>
              <a:rPr lang="en-US" sz="2000" dirty="0"/>
              <a:t>City standards</a:t>
            </a:r>
          </a:p>
          <a:p>
            <a:pPr lvl="2" eaLnBrk="1" hangingPunct="1"/>
            <a:r>
              <a:rPr lang="en-US" sz="2000" dirty="0"/>
              <a:t>Rural projects</a:t>
            </a:r>
          </a:p>
          <a:p>
            <a:pPr eaLnBrk="1" hangingPunct="1"/>
            <a:endParaRPr lang="en-US" dirty="0"/>
          </a:p>
          <a:p>
            <a:pPr lvl="1" eaLnBrk="1" hangingPunct="1"/>
            <a:endParaRPr lang="en-US" dirty="0"/>
          </a:p>
          <a:p>
            <a:pPr lvl="1" eaLnBrk="1" hangingPunct="1"/>
            <a:endParaRPr lang="en-US" dirty="0"/>
          </a:p>
          <a:p>
            <a:pPr lvl="1" eaLnBrk="1" hangingPunct="1"/>
            <a:endParaRPr lang="en-US" dirty="0"/>
          </a:p>
        </p:txBody>
      </p:sp>
      <p:sp>
        <p:nvSpPr>
          <p:cNvPr id="41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A6CB4E6B-2D36-4EEF-9BB8-138DD1C4D713}" type="slidenum">
              <a:rPr lang="en-US" sz="1400" smtClean="0"/>
              <a:pPr eaLnBrk="1" hangingPunct="1"/>
              <a:t>27</a:t>
            </a:fld>
            <a:endParaRPr lang="en-US" sz="1400"/>
          </a:p>
        </p:txBody>
      </p:sp>
    </p:spTree>
    <p:extLst>
      <p:ext uri="{BB962C8B-B14F-4D97-AF65-F5344CB8AC3E}">
        <p14:creationId xmlns:p14="http://schemas.microsoft.com/office/powerpoint/2010/main" val="2114484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219200"/>
            <a:ext cx="8229600" cy="914400"/>
          </a:xfrm>
        </p:spPr>
        <p:txBody>
          <a:bodyPr/>
          <a:lstStyle/>
          <a:p>
            <a:pPr eaLnBrk="1" hangingPunct="1"/>
            <a:r>
              <a:rPr lang="en-US" dirty="0"/>
              <a:t>Recommendations</a:t>
            </a:r>
          </a:p>
        </p:txBody>
      </p:sp>
      <p:sp>
        <p:nvSpPr>
          <p:cNvPr id="4099" name="Content Placeholder 2"/>
          <p:cNvSpPr>
            <a:spLocks noGrp="1"/>
          </p:cNvSpPr>
          <p:nvPr>
            <p:ph idx="1"/>
          </p:nvPr>
        </p:nvSpPr>
        <p:spPr>
          <a:xfrm>
            <a:off x="457200" y="2209800"/>
            <a:ext cx="8229600" cy="3886200"/>
          </a:xfrm>
        </p:spPr>
        <p:txBody>
          <a:bodyPr/>
          <a:lstStyle/>
          <a:p>
            <a:pPr eaLnBrk="1" hangingPunct="1"/>
            <a:r>
              <a:rPr lang="en-US" sz="2200" dirty="0"/>
              <a:t>Use of Consultants</a:t>
            </a:r>
            <a:endParaRPr lang="en-US" sz="2400" dirty="0"/>
          </a:p>
          <a:p>
            <a:pPr lvl="1" eaLnBrk="1" hangingPunct="1"/>
            <a:r>
              <a:rPr lang="en-US" sz="2200" dirty="0"/>
              <a:t>Management consultants (hired by DOT) for oversight when DOT does not have sufficient resources to dedicate staff to LPA projects</a:t>
            </a:r>
          </a:p>
          <a:p>
            <a:pPr lvl="2" eaLnBrk="1" hangingPunct="1"/>
            <a:r>
              <a:rPr lang="en-US" sz="1800" dirty="0"/>
              <a:t>DOT must retain responsibility for oversight of program</a:t>
            </a:r>
          </a:p>
          <a:p>
            <a:pPr lvl="2" eaLnBrk="1" hangingPunct="1"/>
            <a:r>
              <a:rPr lang="en-US" sz="1800" dirty="0"/>
              <a:t>Avoid actual or perceived conflict of interest between different levels of consultants</a:t>
            </a:r>
          </a:p>
          <a:p>
            <a:pPr lvl="1" eaLnBrk="1" hangingPunct="1"/>
            <a:r>
              <a:rPr lang="en-US" sz="2200" dirty="0"/>
              <a:t>On-call Consultants (hired by LPA or DOT) for construction QA</a:t>
            </a:r>
          </a:p>
          <a:p>
            <a:pPr lvl="2" eaLnBrk="1" hangingPunct="1"/>
            <a:r>
              <a:rPr lang="en-US" sz="2000" dirty="0"/>
              <a:t>On-call to control QA cost</a:t>
            </a:r>
          </a:p>
          <a:p>
            <a:pPr lvl="2" eaLnBrk="1" hangingPunct="1"/>
            <a:r>
              <a:rPr lang="en-US" sz="2000" dirty="0"/>
              <a:t>Certified QA inspectors and/or testing firms</a:t>
            </a:r>
          </a:p>
          <a:p>
            <a:pPr eaLnBrk="1" hangingPunct="1"/>
            <a:endParaRPr lang="en-US" dirty="0"/>
          </a:p>
          <a:p>
            <a:pPr lvl="1" eaLnBrk="1" hangingPunct="1"/>
            <a:endParaRPr lang="en-US" dirty="0"/>
          </a:p>
          <a:p>
            <a:pPr lvl="1" eaLnBrk="1" hangingPunct="1"/>
            <a:endParaRPr lang="en-US" dirty="0"/>
          </a:p>
          <a:p>
            <a:pPr lvl="1" eaLnBrk="1" hangingPunct="1"/>
            <a:endParaRPr lang="en-US" dirty="0"/>
          </a:p>
        </p:txBody>
      </p:sp>
      <p:sp>
        <p:nvSpPr>
          <p:cNvPr id="41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A6CB4E6B-2D36-4EEF-9BB8-138DD1C4D713}" type="slidenum">
              <a:rPr lang="en-US" sz="1400" smtClean="0"/>
              <a:pPr eaLnBrk="1" hangingPunct="1"/>
              <a:t>28</a:t>
            </a:fld>
            <a:endParaRPr lang="en-US" sz="1400"/>
          </a:p>
        </p:txBody>
      </p:sp>
    </p:spTree>
    <p:extLst>
      <p:ext uri="{BB962C8B-B14F-4D97-AF65-F5344CB8AC3E}">
        <p14:creationId xmlns:p14="http://schemas.microsoft.com/office/powerpoint/2010/main" val="2408422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219200"/>
            <a:ext cx="8229600" cy="914400"/>
          </a:xfrm>
        </p:spPr>
        <p:txBody>
          <a:bodyPr/>
          <a:lstStyle/>
          <a:p>
            <a:pPr eaLnBrk="1" hangingPunct="1"/>
            <a:r>
              <a:rPr lang="en-US" dirty="0"/>
              <a:t>Recommendations</a:t>
            </a:r>
          </a:p>
        </p:txBody>
      </p:sp>
      <p:sp>
        <p:nvSpPr>
          <p:cNvPr id="4099" name="Content Placeholder 2"/>
          <p:cNvSpPr>
            <a:spLocks noGrp="1"/>
          </p:cNvSpPr>
          <p:nvPr>
            <p:ph idx="1"/>
          </p:nvPr>
        </p:nvSpPr>
        <p:spPr>
          <a:xfrm>
            <a:off x="457200" y="2209800"/>
            <a:ext cx="8229600" cy="3886200"/>
          </a:xfrm>
        </p:spPr>
        <p:txBody>
          <a:bodyPr/>
          <a:lstStyle/>
          <a:p>
            <a:pPr eaLnBrk="1" hangingPunct="1"/>
            <a:r>
              <a:rPr lang="en-US" sz="2400" dirty="0"/>
              <a:t>Flexible or risk-based approach to construction QA</a:t>
            </a:r>
            <a:r>
              <a:rPr lang="en-US" sz="2200" dirty="0"/>
              <a:t> </a:t>
            </a:r>
            <a:endParaRPr lang="en-US" sz="2000" dirty="0"/>
          </a:p>
          <a:p>
            <a:pPr lvl="2" eaLnBrk="1" hangingPunct="1"/>
            <a:endParaRPr lang="en-US" sz="1600" dirty="0"/>
          </a:p>
          <a:p>
            <a:pPr eaLnBrk="1" hangingPunct="1"/>
            <a:endParaRPr lang="en-US" sz="2400" dirty="0"/>
          </a:p>
          <a:p>
            <a:pPr eaLnBrk="1" hangingPunct="1"/>
            <a:endParaRPr lang="en-US" sz="2400" dirty="0"/>
          </a:p>
          <a:p>
            <a:pPr eaLnBrk="1" hangingPunct="1"/>
            <a:endParaRPr lang="en-US" sz="2400" dirty="0"/>
          </a:p>
          <a:p>
            <a:pPr lvl="1" eaLnBrk="1" hangingPunct="1"/>
            <a:endParaRPr lang="en-US" dirty="0"/>
          </a:p>
          <a:p>
            <a:pPr eaLnBrk="1" hangingPunct="1"/>
            <a:endParaRPr lang="en-US" dirty="0"/>
          </a:p>
          <a:p>
            <a:pPr lvl="1" eaLnBrk="1" hangingPunct="1"/>
            <a:endParaRPr lang="en-US" dirty="0"/>
          </a:p>
          <a:p>
            <a:pPr lvl="1" eaLnBrk="1" hangingPunct="1"/>
            <a:endParaRPr lang="en-US" dirty="0"/>
          </a:p>
          <a:p>
            <a:pPr lvl="1" eaLnBrk="1" hangingPunct="1"/>
            <a:endParaRPr lang="en-US" dirty="0"/>
          </a:p>
        </p:txBody>
      </p:sp>
      <p:sp>
        <p:nvSpPr>
          <p:cNvPr id="41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A6CB4E6B-2D36-4EEF-9BB8-138DD1C4D713}" type="slidenum">
              <a:rPr lang="en-US" sz="1400" smtClean="0"/>
              <a:pPr eaLnBrk="1" hangingPunct="1"/>
              <a:t>29</a:t>
            </a:fld>
            <a:endParaRPr lang="en-US" sz="140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7763" y="2886075"/>
            <a:ext cx="6846887"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4267200"/>
            <a:ext cx="2163763" cy="198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9832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219200"/>
            <a:ext cx="8229600" cy="914400"/>
          </a:xfrm>
        </p:spPr>
        <p:txBody>
          <a:bodyPr/>
          <a:lstStyle/>
          <a:p>
            <a:pPr eaLnBrk="1" hangingPunct="1"/>
            <a:r>
              <a:rPr lang="en-US" dirty="0"/>
              <a:t>Topics Covered Today</a:t>
            </a:r>
          </a:p>
        </p:txBody>
      </p:sp>
      <p:sp>
        <p:nvSpPr>
          <p:cNvPr id="4099" name="Content Placeholder 2"/>
          <p:cNvSpPr>
            <a:spLocks noGrp="1"/>
          </p:cNvSpPr>
          <p:nvPr>
            <p:ph idx="1"/>
          </p:nvPr>
        </p:nvSpPr>
        <p:spPr>
          <a:xfrm>
            <a:off x="457200" y="2362200"/>
            <a:ext cx="8229600" cy="2971800"/>
          </a:xfrm>
        </p:spPr>
        <p:txBody>
          <a:bodyPr/>
          <a:lstStyle/>
          <a:p>
            <a:pPr eaLnBrk="1" hangingPunct="1"/>
            <a:r>
              <a:rPr lang="en-US" dirty="0"/>
              <a:t>Background/Introduction</a:t>
            </a:r>
          </a:p>
          <a:p>
            <a:pPr eaLnBrk="1" hangingPunct="1"/>
            <a:r>
              <a:rPr lang="en-US" dirty="0"/>
              <a:t>Purpose of Study</a:t>
            </a:r>
          </a:p>
          <a:p>
            <a:pPr eaLnBrk="1" hangingPunct="1"/>
            <a:r>
              <a:rPr lang="en-US" dirty="0"/>
              <a:t>Approach</a:t>
            </a:r>
          </a:p>
          <a:p>
            <a:pPr eaLnBrk="1" hangingPunct="1"/>
            <a:r>
              <a:rPr lang="en-US" dirty="0"/>
              <a:t>Findings</a:t>
            </a:r>
          </a:p>
          <a:p>
            <a:pPr eaLnBrk="1" hangingPunct="1"/>
            <a:r>
              <a:rPr lang="en-US" dirty="0"/>
              <a:t>Recommendations</a:t>
            </a:r>
          </a:p>
        </p:txBody>
      </p:sp>
      <p:sp>
        <p:nvSpPr>
          <p:cNvPr id="41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A6CB4E6B-2D36-4EEF-9BB8-138DD1C4D713}" type="slidenum">
              <a:rPr lang="en-US" sz="1400" smtClean="0"/>
              <a:pPr eaLnBrk="1" hangingPunct="1"/>
              <a:t>3</a:t>
            </a:fld>
            <a:endParaRPr lang="en-US" sz="140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199" y="2438400"/>
            <a:ext cx="2040207"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26"/>
          <p:cNvSpPr txBox="1"/>
          <p:nvPr/>
        </p:nvSpPr>
        <p:spPr>
          <a:xfrm>
            <a:off x="6325870" y="5355590"/>
            <a:ext cx="1751330" cy="588010"/>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1200"/>
              </a:spcAft>
            </a:pPr>
            <a:r>
              <a:rPr lang="en-US" sz="1100" b="1" dirty="0">
                <a:solidFill>
                  <a:srgbClr val="000000"/>
                </a:solidFill>
                <a:effectLst/>
                <a:latin typeface="Times New Roman"/>
                <a:ea typeface="Times New Roman"/>
                <a:cs typeface="Times New Roman"/>
              </a:rPr>
              <a:t>Blair Covered Bridge Historic Reconstruction, Town of Campton, NH</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219200"/>
            <a:ext cx="8229600" cy="914400"/>
          </a:xfrm>
        </p:spPr>
        <p:txBody>
          <a:bodyPr/>
          <a:lstStyle/>
          <a:p>
            <a:pPr eaLnBrk="1" hangingPunct="1"/>
            <a:r>
              <a:rPr lang="en-US" dirty="0"/>
              <a:t>Recommendations</a:t>
            </a:r>
          </a:p>
        </p:txBody>
      </p:sp>
      <p:sp>
        <p:nvSpPr>
          <p:cNvPr id="4099" name="Content Placeholder 2"/>
          <p:cNvSpPr>
            <a:spLocks noGrp="1"/>
          </p:cNvSpPr>
          <p:nvPr>
            <p:ph idx="1"/>
          </p:nvPr>
        </p:nvSpPr>
        <p:spPr>
          <a:xfrm>
            <a:off x="457200" y="2209800"/>
            <a:ext cx="8229600" cy="3886200"/>
          </a:xfrm>
        </p:spPr>
        <p:txBody>
          <a:bodyPr/>
          <a:lstStyle/>
          <a:p>
            <a:pPr eaLnBrk="1" hangingPunct="1"/>
            <a:r>
              <a:rPr lang="en-US" sz="2400" dirty="0"/>
              <a:t>Certification program for LPAs</a:t>
            </a:r>
          </a:p>
          <a:p>
            <a:pPr lvl="1" eaLnBrk="1" hangingPunct="1"/>
            <a:r>
              <a:rPr lang="en-US" sz="2200" dirty="0"/>
              <a:t>Applicable to LPAs with more internal resources</a:t>
            </a:r>
          </a:p>
          <a:p>
            <a:pPr lvl="2" eaLnBrk="1" hangingPunct="1"/>
            <a:r>
              <a:rPr lang="en-US" sz="1800" dirty="0"/>
              <a:t>Promotes local ownership of quality</a:t>
            </a:r>
          </a:p>
          <a:p>
            <a:pPr lvl="2" eaLnBrk="1" hangingPunct="1"/>
            <a:r>
              <a:rPr lang="en-US" sz="1800" dirty="0"/>
              <a:t>More efficient use of DOT/LPA resources</a:t>
            </a:r>
          </a:p>
          <a:p>
            <a:pPr lvl="2" eaLnBrk="1" hangingPunct="1"/>
            <a:r>
              <a:rPr lang="en-US" sz="1800" dirty="0"/>
              <a:t>DOT still performs oversight (periodic audits, IA, etc.)</a:t>
            </a:r>
          </a:p>
          <a:p>
            <a:pPr lvl="1" eaLnBrk="1" hangingPunct="1"/>
            <a:r>
              <a:rPr lang="en-US" sz="2200" dirty="0"/>
              <a:t>Can structure as a tiered program with key elements</a:t>
            </a:r>
          </a:p>
          <a:p>
            <a:pPr lvl="2" eaLnBrk="1" hangingPunct="1"/>
            <a:r>
              <a:rPr lang="en-US" sz="1800" dirty="0"/>
              <a:t>Conditional certification (Tier 1)</a:t>
            </a:r>
          </a:p>
          <a:p>
            <a:pPr lvl="2" eaLnBrk="1" hangingPunct="1"/>
            <a:r>
              <a:rPr lang="en-US" sz="1800" dirty="0"/>
              <a:t>Demonstration projects </a:t>
            </a:r>
          </a:p>
          <a:p>
            <a:pPr lvl="2" eaLnBrk="1" hangingPunct="1"/>
            <a:r>
              <a:rPr lang="en-US" sz="1800" dirty="0"/>
              <a:t>Full certification (Tier 2)</a:t>
            </a:r>
          </a:p>
          <a:p>
            <a:pPr lvl="2" eaLnBrk="1" hangingPunct="1"/>
            <a:r>
              <a:rPr lang="en-US" sz="1800" dirty="0"/>
              <a:t>Re-certification</a:t>
            </a:r>
          </a:p>
          <a:p>
            <a:pPr eaLnBrk="1" hangingPunct="1"/>
            <a:endParaRPr lang="en-US" sz="2400" dirty="0"/>
          </a:p>
          <a:p>
            <a:pPr eaLnBrk="1" hangingPunct="1"/>
            <a:endParaRPr lang="en-US" sz="2400" dirty="0"/>
          </a:p>
          <a:p>
            <a:pPr eaLnBrk="1" hangingPunct="1"/>
            <a:endParaRPr lang="en-US" sz="2400" dirty="0"/>
          </a:p>
          <a:p>
            <a:pPr lvl="1" eaLnBrk="1" hangingPunct="1"/>
            <a:endParaRPr lang="en-US" dirty="0"/>
          </a:p>
          <a:p>
            <a:pPr eaLnBrk="1" hangingPunct="1"/>
            <a:endParaRPr lang="en-US" dirty="0"/>
          </a:p>
          <a:p>
            <a:pPr lvl="1" eaLnBrk="1" hangingPunct="1"/>
            <a:endParaRPr lang="en-US" dirty="0"/>
          </a:p>
          <a:p>
            <a:pPr lvl="1" eaLnBrk="1" hangingPunct="1"/>
            <a:endParaRPr lang="en-US" dirty="0"/>
          </a:p>
          <a:p>
            <a:pPr lvl="1" eaLnBrk="1" hangingPunct="1"/>
            <a:endParaRPr lang="en-US" dirty="0"/>
          </a:p>
        </p:txBody>
      </p:sp>
      <p:sp>
        <p:nvSpPr>
          <p:cNvPr id="41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A6CB4E6B-2D36-4EEF-9BB8-138DD1C4D713}" type="slidenum">
              <a:rPr lang="en-US" sz="1400" smtClean="0"/>
              <a:pPr eaLnBrk="1" hangingPunct="1"/>
              <a:t>30</a:t>
            </a:fld>
            <a:endParaRPr lang="en-US" sz="1400"/>
          </a:p>
        </p:txBody>
      </p:sp>
    </p:spTree>
    <p:extLst>
      <p:ext uri="{BB962C8B-B14F-4D97-AF65-F5344CB8AC3E}">
        <p14:creationId xmlns:p14="http://schemas.microsoft.com/office/powerpoint/2010/main" val="18178368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600200"/>
            <a:ext cx="8229600" cy="914400"/>
          </a:xfrm>
        </p:spPr>
        <p:txBody>
          <a:bodyPr/>
          <a:lstStyle/>
          <a:p>
            <a:pPr eaLnBrk="1" hangingPunct="1"/>
            <a:r>
              <a:rPr lang="en-US" dirty="0"/>
              <a:t>Example LPA </a:t>
            </a:r>
            <a:br>
              <a:rPr lang="en-US" dirty="0"/>
            </a:br>
            <a:r>
              <a:rPr lang="en-US" dirty="0"/>
              <a:t>Certification</a:t>
            </a:r>
            <a:br>
              <a:rPr lang="en-US" dirty="0"/>
            </a:br>
            <a:r>
              <a:rPr lang="en-US" dirty="0"/>
              <a:t>Process</a:t>
            </a:r>
          </a:p>
        </p:txBody>
      </p:sp>
      <p:sp>
        <p:nvSpPr>
          <p:cNvPr id="41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A6CB4E6B-2D36-4EEF-9BB8-138DD1C4D713}" type="slidenum">
              <a:rPr lang="en-US" sz="1400" smtClean="0"/>
              <a:pPr eaLnBrk="1" hangingPunct="1"/>
              <a:t>31</a:t>
            </a:fld>
            <a:endParaRPr lang="en-US" sz="140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295400"/>
            <a:ext cx="4591050" cy="5353050"/>
          </a:xfrm>
          <a:prstGeom prst="rect">
            <a:avLst/>
          </a:prstGeom>
          <a:noFill/>
        </p:spPr>
      </p:pic>
      <p:pic>
        <p:nvPicPr>
          <p:cNvPr id="3" name="Picture 2" descr="C:\Users\H34643\AppData\Local\Microsoft\Windows\Temporary Internet Files\Content.IE5\RS154IZC\MC900431525[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428999"/>
            <a:ext cx="2133333" cy="213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9613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57400"/>
            <a:ext cx="8229600" cy="3886200"/>
          </a:xfrm>
        </p:spPr>
        <p:txBody>
          <a:bodyPr/>
          <a:lstStyle/>
          <a:p>
            <a:r>
              <a:rPr lang="en-US" dirty="0"/>
              <a:t>Review existing FHWA-DOT partnership agreements for consistency with advancements or changes made regarding:</a:t>
            </a:r>
          </a:p>
          <a:p>
            <a:pPr lvl="1"/>
            <a:r>
              <a:rPr lang="en-US" dirty="0">
                <a:effectLst/>
              </a:rPr>
              <a:t>Implementation of a LPA certification program (either partial or full);</a:t>
            </a:r>
          </a:p>
          <a:p>
            <a:pPr lvl="1"/>
            <a:r>
              <a:rPr lang="en-US" dirty="0">
                <a:effectLst/>
              </a:rPr>
              <a:t>System-based IA as part of a DOT’s stewardship responsibilities to the LPA program;</a:t>
            </a:r>
          </a:p>
          <a:p>
            <a:pPr lvl="1"/>
            <a:r>
              <a:rPr lang="en-US" dirty="0">
                <a:effectLst/>
              </a:rPr>
              <a:t>Implementation of LPA-specific standards or construction &amp; materials specifications.</a:t>
            </a:r>
          </a:p>
        </p:txBody>
      </p:sp>
      <p:sp>
        <p:nvSpPr>
          <p:cNvPr id="3" name="Slide Number Placeholder 2"/>
          <p:cNvSpPr>
            <a:spLocks noGrp="1"/>
          </p:cNvSpPr>
          <p:nvPr>
            <p:ph type="sldNum" sz="quarter" idx="11"/>
          </p:nvPr>
        </p:nvSpPr>
        <p:spPr/>
        <p:txBody>
          <a:bodyPr/>
          <a:lstStyle/>
          <a:p>
            <a:pPr>
              <a:defRPr/>
            </a:pPr>
            <a:fld id="{D1EFEF05-B55D-42D9-9B99-55C0128CE1CE}" type="slidenum">
              <a:rPr lang="en-US" smtClean="0"/>
              <a:pPr>
                <a:defRPr/>
              </a:pPr>
              <a:t>32</a:t>
            </a:fld>
            <a:endParaRPr lang="en-US"/>
          </a:p>
        </p:txBody>
      </p:sp>
      <p:sp>
        <p:nvSpPr>
          <p:cNvPr id="4" name="Title 3"/>
          <p:cNvSpPr>
            <a:spLocks noGrp="1"/>
          </p:cNvSpPr>
          <p:nvPr>
            <p:ph type="title"/>
          </p:nvPr>
        </p:nvSpPr>
        <p:spPr/>
        <p:txBody>
          <a:bodyPr/>
          <a:lstStyle/>
          <a:p>
            <a:r>
              <a:rPr lang="en-US" dirty="0"/>
              <a:t>FHWA-DOT Stewardship Agreements</a:t>
            </a:r>
          </a:p>
        </p:txBody>
      </p:sp>
    </p:spTree>
    <p:extLst>
      <p:ext uri="{BB962C8B-B14F-4D97-AF65-F5344CB8AC3E}">
        <p14:creationId xmlns:p14="http://schemas.microsoft.com/office/powerpoint/2010/main" val="7071998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219200"/>
            <a:ext cx="8229600" cy="914400"/>
          </a:xfrm>
        </p:spPr>
        <p:txBody>
          <a:bodyPr/>
          <a:lstStyle/>
          <a:p>
            <a:pPr eaLnBrk="1" hangingPunct="1"/>
            <a:r>
              <a:rPr lang="en-US" dirty="0"/>
              <a:t>Summary</a:t>
            </a:r>
          </a:p>
        </p:txBody>
      </p:sp>
      <p:sp>
        <p:nvSpPr>
          <p:cNvPr id="4099" name="Content Placeholder 2"/>
          <p:cNvSpPr>
            <a:spLocks noGrp="1"/>
          </p:cNvSpPr>
          <p:nvPr>
            <p:ph idx="1"/>
          </p:nvPr>
        </p:nvSpPr>
        <p:spPr>
          <a:xfrm>
            <a:off x="457200" y="2057400"/>
            <a:ext cx="8229600" cy="4191000"/>
          </a:xfrm>
        </p:spPr>
        <p:txBody>
          <a:bodyPr/>
          <a:lstStyle/>
          <a:p>
            <a:pPr eaLnBrk="1" hangingPunct="1"/>
            <a:r>
              <a:rPr lang="en-US" sz="2400" dirty="0"/>
              <a:t>Approach to construction QA should consider LPA program and project profile</a:t>
            </a:r>
          </a:p>
          <a:p>
            <a:pPr eaLnBrk="1" hangingPunct="1"/>
            <a:r>
              <a:rPr lang="en-US" sz="2400" dirty="0"/>
              <a:t>Flexible (tiered) approach to QA with strategies to Optimize QA:</a:t>
            </a:r>
          </a:p>
          <a:p>
            <a:pPr lvl="1" eaLnBrk="1" hangingPunct="1"/>
            <a:r>
              <a:rPr lang="en-US" sz="2000" dirty="0"/>
              <a:t>LPA-tailored Specifications and Manuals</a:t>
            </a:r>
          </a:p>
          <a:p>
            <a:pPr lvl="1" eaLnBrk="1" hangingPunct="1"/>
            <a:r>
              <a:rPr lang="en-US" sz="2000" dirty="0"/>
              <a:t>Certification program </a:t>
            </a:r>
          </a:p>
          <a:p>
            <a:pPr lvl="1" eaLnBrk="1" hangingPunct="1"/>
            <a:r>
              <a:rPr lang="en-US" sz="2000" dirty="0"/>
              <a:t>Risk-based QA based on project type/purpose and criticality of work</a:t>
            </a:r>
            <a:endParaRPr lang="en-US" sz="2400" dirty="0"/>
          </a:p>
          <a:p>
            <a:pPr eaLnBrk="1" hangingPunct="1"/>
            <a:r>
              <a:rPr lang="en-US" sz="2400" dirty="0"/>
              <a:t>FHWA-led committee of stakeholders (state and local) to explore how construction QA can be optimized in context of current regulations </a:t>
            </a:r>
          </a:p>
          <a:p>
            <a:pPr lvl="1" eaLnBrk="1" hangingPunct="1"/>
            <a:endParaRPr lang="en-US" dirty="0"/>
          </a:p>
          <a:p>
            <a:pPr eaLnBrk="1" hangingPunct="1"/>
            <a:endParaRPr lang="en-US" dirty="0"/>
          </a:p>
          <a:p>
            <a:pPr lvl="1" eaLnBrk="1" hangingPunct="1"/>
            <a:endParaRPr lang="en-US" dirty="0"/>
          </a:p>
          <a:p>
            <a:pPr lvl="1" eaLnBrk="1" hangingPunct="1"/>
            <a:endParaRPr lang="en-US" dirty="0"/>
          </a:p>
          <a:p>
            <a:pPr lvl="1" eaLnBrk="1" hangingPunct="1"/>
            <a:endParaRPr lang="en-US" dirty="0"/>
          </a:p>
        </p:txBody>
      </p:sp>
      <p:sp>
        <p:nvSpPr>
          <p:cNvPr id="41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A6CB4E6B-2D36-4EEF-9BB8-138DD1C4D713}" type="slidenum">
              <a:rPr lang="en-US" sz="1400" smtClean="0"/>
              <a:pPr eaLnBrk="1" hangingPunct="1"/>
              <a:t>33</a:t>
            </a:fld>
            <a:endParaRPr lang="en-US" sz="1400"/>
          </a:p>
        </p:txBody>
      </p:sp>
    </p:spTree>
    <p:extLst>
      <p:ext uri="{BB962C8B-B14F-4D97-AF65-F5344CB8AC3E}">
        <p14:creationId xmlns:p14="http://schemas.microsoft.com/office/powerpoint/2010/main" val="25212338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81400"/>
            <a:ext cx="9144000" cy="1143000"/>
          </a:xfrm>
        </p:spPr>
        <p:txBody>
          <a:bodyPr/>
          <a:lstStyle/>
          <a:p>
            <a:pPr algn="ctr"/>
            <a:r>
              <a:rPr lang="en-US" sz="4800" dirty="0">
                <a:solidFill>
                  <a:srgbClr val="456A1C"/>
                </a:solidFill>
              </a:rPr>
              <a:t>Any Questions?</a:t>
            </a:r>
            <a:br>
              <a:rPr lang="en-US" sz="4800" dirty="0">
                <a:solidFill>
                  <a:srgbClr val="456A1C"/>
                </a:solidFill>
              </a:rPr>
            </a:br>
            <a:br>
              <a:rPr lang="en-US" sz="4800" dirty="0">
                <a:solidFill>
                  <a:srgbClr val="456A1C"/>
                </a:solidFill>
              </a:rPr>
            </a:br>
            <a:r>
              <a:rPr lang="en-US" sz="2400" dirty="0">
                <a:solidFill>
                  <a:srgbClr val="456A1C"/>
                </a:solidFill>
              </a:rPr>
              <a:t>Contact: Richard Duval</a:t>
            </a:r>
            <a:br>
              <a:rPr lang="en-US" sz="2400" dirty="0">
                <a:solidFill>
                  <a:srgbClr val="456A1C"/>
                </a:solidFill>
              </a:rPr>
            </a:br>
            <a:r>
              <a:rPr lang="en-US" sz="2400" dirty="0">
                <a:solidFill>
                  <a:srgbClr val="456A1C"/>
                </a:solidFill>
                <a:hlinkClick r:id="rId3"/>
              </a:rPr>
              <a:t>Richard.Duval@dot.gov</a:t>
            </a:r>
            <a:br>
              <a:rPr lang="en-US" sz="2400" dirty="0">
                <a:solidFill>
                  <a:srgbClr val="456A1C"/>
                </a:solidFill>
              </a:rPr>
            </a:br>
            <a:r>
              <a:rPr lang="en-US" sz="2400" dirty="0">
                <a:solidFill>
                  <a:srgbClr val="456A1C"/>
                </a:solidFill>
              </a:rPr>
              <a:t>202-493-3365</a:t>
            </a:r>
          </a:p>
        </p:txBody>
      </p:sp>
      <p:sp>
        <p:nvSpPr>
          <p:cNvPr id="3" name="Slide Number Placeholder 2"/>
          <p:cNvSpPr>
            <a:spLocks noGrp="1"/>
          </p:cNvSpPr>
          <p:nvPr>
            <p:ph type="sldNum" sz="quarter" idx="11"/>
          </p:nvPr>
        </p:nvSpPr>
        <p:spPr/>
        <p:txBody>
          <a:bodyPr/>
          <a:lstStyle/>
          <a:p>
            <a:pPr>
              <a:defRPr/>
            </a:pPr>
            <a:fld id="{85672616-E452-4015-8944-DBFD9D1215F4}" type="slidenum">
              <a:rPr lang="en-US" smtClean="0"/>
              <a:pPr>
                <a:defRPr/>
              </a:pPr>
              <a:t>34</a:t>
            </a:fld>
            <a:endParaRPr lang="en-US" dirty="0"/>
          </a:p>
        </p:txBody>
      </p:sp>
      <p:sp>
        <p:nvSpPr>
          <p:cNvPr id="4" name="Title 1"/>
          <p:cNvSpPr txBox="1">
            <a:spLocks/>
          </p:cNvSpPr>
          <p:nvPr/>
        </p:nvSpPr>
        <p:spPr bwMode="auto">
          <a:xfrm>
            <a:off x="0" y="1468821"/>
            <a:ext cx="9144000" cy="1371600"/>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2D2D8A"/>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3600" b="1">
                <a:solidFill>
                  <a:srgbClr val="2D2D8A"/>
                </a:solidFill>
                <a:latin typeface="Arial" charset="0"/>
              </a:defRPr>
            </a:lvl2pPr>
            <a:lvl3pPr algn="l" rtl="0" eaLnBrk="0" fontAlgn="base" hangingPunct="0">
              <a:spcBef>
                <a:spcPct val="0"/>
              </a:spcBef>
              <a:spcAft>
                <a:spcPct val="0"/>
              </a:spcAft>
              <a:defRPr sz="3600" b="1">
                <a:solidFill>
                  <a:srgbClr val="2D2D8A"/>
                </a:solidFill>
                <a:latin typeface="Arial" charset="0"/>
              </a:defRPr>
            </a:lvl3pPr>
            <a:lvl4pPr algn="l" rtl="0" eaLnBrk="0" fontAlgn="base" hangingPunct="0">
              <a:spcBef>
                <a:spcPct val="0"/>
              </a:spcBef>
              <a:spcAft>
                <a:spcPct val="0"/>
              </a:spcAft>
              <a:defRPr sz="3600" b="1">
                <a:solidFill>
                  <a:srgbClr val="2D2D8A"/>
                </a:solidFill>
                <a:latin typeface="Arial" charset="0"/>
              </a:defRPr>
            </a:lvl4pPr>
            <a:lvl5pPr algn="l" rtl="0" eaLnBrk="0" fontAlgn="base" hangingPunct="0">
              <a:spcBef>
                <a:spcPct val="0"/>
              </a:spcBef>
              <a:spcAft>
                <a:spcPct val="0"/>
              </a:spcAft>
              <a:defRPr sz="3600" b="1">
                <a:solidFill>
                  <a:srgbClr val="2D2D8A"/>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ctr" eaLnBrk="1" hangingPunct="1"/>
            <a:endParaRPr lang="en-US" sz="3600" kern="0" dirty="0"/>
          </a:p>
          <a:p>
            <a:pPr algn="ctr" eaLnBrk="1" hangingPunct="1"/>
            <a:r>
              <a:rPr lang="en-US" sz="3600" kern="0" dirty="0"/>
              <a:t>Thanks for your time and interest!</a:t>
            </a:r>
            <a:br>
              <a:rPr lang="en-US" sz="5400" kern="0" dirty="0"/>
            </a:br>
            <a:endParaRPr lang="en-US" sz="5400" kern="0" dirty="0"/>
          </a:p>
        </p:txBody>
      </p:sp>
    </p:spTree>
    <p:extLst>
      <p:ext uri="{BB962C8B-B14F-4D97-AF65-F5344CB8AC3E}">
        <p14:creationId xmlns:p14="http://schemas.microsoft.com/office/powerpoint/2010/main" val="37305812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7719DA96-8D5B-48A9-89E0-0827736DEE5F}" type="slidenum">
              <a:rPr lang="en-US" sz="1400" smtClean="0"/>
              <a:pPr eaLnBrk="1" hangingPunct="1"/>
              <a:t>35</a:t>
            </a:fld>
            <a:endParaRPr lang="en-US" sz="1400"/>
          </a:p>
        </p:txBody>
      </p:sp>
      <p:pic>
        <p:nvPicPr>
          <p:cNvPr id="7172" name="Picture 4" descr="research web sit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199" y="2286000"/>
            <a:ext cx="6256726"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0"/>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97079" y="685800"/>
            <a:ext cx="2243225" cy="214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3"/>
          <p:cNvSpPr txBox="1">
            <a:spLocks/>
          </p:cNvSpPr>
          <p:nvPr/>
        </p:nvSpPr>
        <p:spPr bwMode="auto">
          <a:xfrm>
            <a:off x="457200" y="1219200"/>
            <a:ext cx="8229600" cy="912643"/>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2D2D8A"/>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3600" b="1">
                <a:solidFill>
                  <a:srgbClr val="2D2D8A"/>
                </a:solidFill>
                <a:latin typeface="Arial" charset="0"/>
              </a:defRPr>
            </a:lvl2pPr>
            <a:lvl3pPr algn="l" rtl="0" eaLnBrk="0" fontAlgn="base" hangingPunct="0">
              <a:spcBef>
                <a:spcPct val="0"/>
              </a:spcBef>
              <a:spcAft>
                <a:spcPct val="0"/>
              </a:spcAft>
              <a:defRPr sz="3600" b="1">
                <a:solidFill>
                  <a:srgbClr val="2D2D8A"/>
                </a:solidFill>
                <a:latin typeface="Arial" charset="0"/>
              </a:defRPr>
            </a:lvl3pPr>
            <a:lvl4pPr algn="l" rtl="0" eaLnBrk="0" fontAlgn="base" hangingPunct="0">
              <a:spcBef>
                <a:spcPct val="0"/>
              </a:spcBef>
              <a:spcAft>
                <a:spcPct val="0"/>
              </a:spcAft>
              <a:defRPr sz="3600" b="1">
                <a:solidFill>
                  <a:srgbClr val="2D2D8A"/>
                </a:solidFill>
                <a:latin typeface="Arial" charset="0"/>
              </a:defRPr>
            </a:lvl4pPr>
            <a:lvl5pPr algn="l" rtl="0" eaLnBrk="0" fontAlgn="base" hangingPunct="0">
              <a:spcBef>
                <a:spcPct val="0"/>
              </a:spcBef>
              <a:spcAft>
                <a:spcPct val="0"/>
              </a:spcAft>
              <a:defRPr sz="3600" b="1">
                <a:solidFill>
                  <a:srgbClr val="2D2D8A"/>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kern="0" dirty="0"/>
              <a:t>Visit us at </a:t>
            </a:r>
            <a:br>
              <a:rPr lang="en-US" kern="0" dirty="0"/>
            </a:br>
            <a:r>
              <a:rPr lang="en-US" dirty="0">
                <a:solidFill>
                  <a:schemeClr val="tx1"/>
                </a:solidFill>
              </a:rPr>
              <a:t>www.fhwa.dot.gov/research</a:t>
            </a:r>
            <a:r>
              <a:rPr lang="en-US" kern="0" dirty="0"/>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1EFEF05-B55D-42D9-9B99-55C0128CE1CE}" type="slidenum">
              <a:rPr lang="en-US" smtClean="0"/>
              <a:pPr>
                <a:defRPr/>
              </a:pPr>
              <a:t>36</a:t>
            </a:fld>
            <a:endParaRPr lang="en-US"/>
          </a:p>
        </p:txBody>
      </p:sp>
      <p:sp>
        <p:nvSpPr>
          <p:cNvPr id="10" name="Rectangle 9"/>
          <p:cNvSpPr/>
          <p:nvPr/>
        </p:nvSpPr>
        <p:spPr>
          <a:xfrm>
            <a:off x="0" y="6019800"/>
            <a:ext cx="24384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5" descr="C:\Documents and Settings\dawn.vanlandingham\Local Settings\Temporary Internet Files\Content.IE5\S1LD0GV1\MP91021641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150" y="5431219"/>
            <a:ext cx="2286000" cy="2048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3"/>
          <p:cNvSpPr txBox="1">
            <a:spLocks/>
          </p:cNvSpPr>
          <p:nvPr/>
        </p:nvSpPr>
        <p:spPr bwMode="auto">
          <a:xfrm>
            <a:off x="381000" y="1066800"/>
            <a:ext cx="8763000" cy="5791200"/>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2D2D8A"/>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3600" b="1">
                <a:solidFill>
                  <a:srgbClr val="2D2D8A"/>
                </a:solidFill>
                <a:latin typeface="Arial" charset="0"/>
              </a:defRPr>
            </a:lvl2pPr>
            <a:lvl3pPr algn="l" rtl="0" eaLnBrk="0" fontAlgn="base" hangingPunct="0">
              <a:spcBef>
                <a:spcPct val="0"/>
              </a:spcBef>
              <a:spcAft>
                <a:spcPct val="0"/>
              </a:spcAft>
              <a:defRPr sz="3600" b="1">
                <a:solidFill>
                  <a:srgbClr val="2D2D8A"/>
                </a:solidFill>
                <a:latin typeface="Arial" charset="0"/>
              </a:defRPr>
            </a:lvl3pPr>
            <a:lvl4pPr algn="l" rtl="0" eaLnBrk="0" fontAlgn="base" hangingPunct="0">
              <a:spcBef>
                <a:spcPct val="0"/>
              </a:spcBef>
              <a:spcAft>
                <a:spcPct val="0"/>
              </a:spcAft>
              <a:defRPr sz="3600" b="1">
                <a:solidFill>
                  <a:srgbClr val="2D2D8A"/>
                </a:solidFill>
                <a:latin typeface="Arial" charset="0"/>
              </a:defRPr>
            </a:lvl4pPr>
            <a:lvl5pPr algn="l" rtl="0" eaLnBrk="0" fontAlgn="base" hangingPunct="0">
              <a:spcBef>
                <a:spcPct val="0"/>
              </a:spcBef>
              <a:spcAft>
                <a:spcPct val="0"/>
              </a:spcAft>
              <a:defRPr sz="3600" b="1">
                <a:solidFill>
                  <a:srgbClr val="2D2D8A"/>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sz="1600" kern="0" dirty="0"/>
          </a:p>
          <a:p>
            <a:r>
              <a:rPr lang="en-US" kern="0" dirty="0"/>
              <a:t>Want new updates and document links delivered to you </a:t>
            </a:r>
            <a:r>
              <a:rPr lang="en-US" kern="0" dirty="0">
                <a:solidFill>
                  <a:srgbClr val="456A1C"/>
                </a:solidFill>
              </a:rPr>
              <a:t>wherever</a:t>
            </a:r>
            <a:r>
              <a:rPr lang="en-US" kern="0" dirty="0"/>
              <a:t>?</a:t>
            </a:r>
          </a:p>
          <a:p>
            <a:endParaRPr lang="en-US" kern="0" dirty="0"/>
          </a:p>
          <a:p>
            <a:endParaRPr lang="en-US" kern="0" dirty="0"/>
          </a:p>
          <a:p>
            <a:endParaRPr lang="en-US" kern="0" dirty="0"/>
          </a:p>
          <a:p>
            <a:endParaRPr lang="en-US" kern="0" dirty="0"/>
          </a:p>
          <a:p>
            <a:endParaRPr lang="en-US" kern="0" dirty="0"/>
          </a:p>
          <a:p>
            <a:endParaRPr lang="en-US" kern="0" dirty="0"/>
          </a:p>
          <a:p>
            <a:endParaRPr lang="en-US" sz="1600" kern="0" dirty="0"/>
          </a:p>
          <a:p>
            <a:endParaRPr lang="en-US" sz="1600" kern="0" dirty="0"/>
          </a:p>
          <a:p>
            <a:pPr lvl="1"/>
            <a:r>
              <a:rPr lang="en-US" sz="2000" kern="0" dirty="0">
                <a:effectLst>
                  <a:outerShdw blurRad="38100" dist="38100" dir="2700000" algn="tl">
                    <a:srgbClr val="000000">
                      <a:alpha val="43137"/>
                    </a:srgbClr>
                  </a:outerShdw>
                </a:effectLst>
              </a:rPr>
              <a:t>          http://www.fhwa.dot.gov/research/whatsnew/tfhrcrss.xml</a:t>
            </a:r>
          </a:p>
          <a:p>
            <a:r>
              <a:rPr lang="en-US" dirty="0"/>
              <a:t>        </a:t>
            </a:r>
            <a:r>
              <a:rPr lang="en-US" kern="0" dirty="0"/>
              <a:t> </a:t>
            </a:r>
          </a:p>
        </p:txBody>
      </p:sp>
      <p:sp>
        <p:nvSpPr>
          <p:cNvPr id="11" name="Title 1"/>
          <p:cNvSpPr txBox="1">
            <a:spLocks/>
          </p:cNvSpPr>
          <p:nvPr/>
        </p:nvSpPr>
        <p:spPr>
          <a:xfrm>
            <a:off x="1143000" y="5181600"/>
            <a:ext cx="6629400" cy="838200"/>
          </a:xfrm>
          <a:prstGeom prst="rect">
            <a:avLst/>
          </a:prstGeom>
        </p:spPr>
        <p:txBody>
          <a:bodyPr lIns="261239" tIns="130621" rIns="261239" bIns="130621" anchor="ctr"/>
          <a:lstStyle/>
          <a:p>
            <a:pPr algn="ctr" defTabSz="2612401" fontAlgn="auto">
              <a:spcAft>
                <a:spcPts val="0"/>
              </a:spcAft>
              <a:defRPr/>
            </a:pPr>
            <a:r>
              <a:rPr lang="en-US" sz="3200" dirty="0">
                <a:effectLst>
                  <a:outerShdw blurRad="38100" dist="38100" dir="2700000" algn="tl">
                    <a:srgbClr val="000000">
                      <a:alpha val="43137"/>
                    </a:srgbClr>
                  </a:outerShdw>
                </a:effectLst>
                <a:latin typeface="Arial Black" pitchFamily="34" charset="0"/>
                <a:ea typeface="+mj-ea"/>
                <a:cs typeface="+mj-cs"/>
              </a:rPr>
              <a:t>Scan it. Click it. </a:t>
            </a:r>
            <a:r>
              <a:rPr lang="en-US" sz="3200" dirty="0">
                <a:solidFill>
                  <a:srgbClr val="456A1C"/>
                </a:solidFill>
                <a:effectLst>
                  <a:outerShdw blurRad="38100" dist="38100" dir="2700000" algn="tl">
                    <a:srgbClr val="000000">
                      <a:alpha val="43137"/>
                    </a:srgbClr>
                  </a:outerShdw>
                </a:effectLst>
                <a:latin typeface="Arial Black" pitchFamily="34" charset="0"/>
                <a:ea typeface="+mj-ea"/>
                <a:cs typeface="+mj-cs"/>
              </a:rPr>
              <a:t>Connect.</a:t>
            </a:r>
            <a:endParaRPr lang="en-US" sz="3200" b="1" dirty="0">
              <a:solidFill>
                <a:srgbClr val="456A1C"/>
              </a:solidFill>
              <a:effectLst>
                <a:outerShdw blurRad="38100" dist="38100" dir="2700000" algn="tl">
                  <a:srgbClr val="000000">
                    <a:alpha val="43137"/>
                  </a:srgbClr>
                </a:outerShdw>
              </a:effectLst>
              <a:latin typeface="Arial Black" pitchFamily="34" charset="0"/>
              <a:ea typeface="+mj-ea"/>
              <a:cs typeface="+mj-cs"/>
            </a:endParaRPr>
          </a:p>
        </p:txBody>
      </p:sp>
      <p:pic>
        <p:nvPicPr>
          <p:cNvPr id="12" name="Picture 29"/>
          <p:cNvPicPr>
            <a:picLocks noChangeAspect="1" noChangeArrowheads="1"/>
          </p:cNvPicPr>
          <p:nvPr/>
        </p:nvPicPr>
        <p:blipFill>
          <a:blip r:embed="rId4">
            <a:biLevel thresh="75000"/>
            <a:extLst>
              <a:ext uri="{28A0092B-C50C-407E-A947-70E740481C1C}">
                <a14:useLocalDpi xmlns:a14="http://schemas.microsoft.com/office/drawing/2010/main" val="0"/>
              </a:ext>
            </a:extLst>
          </a:blip>
          <a:srcRect/>
          <a:stretch>
            <a:fillRect/>
          </a:stretch>
        </p:blipFill>
        <p:spPr bwMode="auto">
          <a:xfrm>
            <a:off x="3200400" y="2643177"/>
            <a:ext cx="2819400" cy="253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8403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219200"/>
            <a:ext cx="8229600" cy="914400"/>
          </a:xfrm>
        </p:spPr>
        <p:txBody>
          <a:bodyPr/>
          <a:lstStyle/>
          <a:p>
            <a:pPr eaLnBrk="1" hangingPunct="1"/>
            <a:r>
              <a:rPr lang="en-US" dirty="0"/>
              <a:t>Background</a:t>
            </a:r>
          </a:p>
        </p:txBody>
      </p:sp>
      <p:sp>
        <p:nvSpPr>
          <p:cNvPr id="4099" name="Content Placeholder 2"/>
          <p:cNvSpPr>
            <a:spLocks noGrp="1"/>
          </p:cNvSpPr>
          <p:nvPr>
            <p:ph idx="1"/>
          </p:nvPr>
        </p:nvSpPr>
        <p:spPr>
          <a:xfrm>
            <a:off x="457200" y="2362200"/>
            <a:ext cx="8229600" cy="3886200"/>
          </a:xfrm>
        </p:spPr>
        <p:txBody>
          <a:bodyPr/>
          <a:lstStyle/>
          <a:p>
            <a:pPr eaLnBrk="1" hangingPunct="1"/>
            <a:r>
              <a:rPr lang="en-US" dirty="0"/>
              <a:t>FHWA and OIG National Reviews of LPA projects 2006-2011</a:t>
            </a:r>
          </a:p>
          <a:p>
            <a:pPr lvl="1" eaLnBrk="1" hangingPunct="1"/>
            <a:r>
              <a:rPr lang="en-US" dirty="0"/>
              <a:t>State QA Oversight and guidelines vary considerably</a:t>
            </a:r>
          </a:p>
          <a:p>
            <a:pPr lvl="1" eaLnBrk="1" hangingPunct="1"/>
            <a:r>
              <a:rPr lang="en-US" dirty="0"/>
              <a:t>Extreme variance in construction QA practices among LPAs</a:t>
            </a:r>
          </a:p>
          <a:p>
            <a:pPr lvl="1" eaLnBrk="1" hangingPunct="1"/>
            <a:r>
              <a:rPr lang="en-US" dirty="0"/>
              <a:t>Significant instances of deficient or lack of documentation, frequency of testing, or other issues related to 23 CFR 637 QA requirements</a:t>
            </a:r>
          </a:p>
        </p:txBody>
      </p:sp>
      <p:sp>
        <p:nvSpPr>
          <p:cNvPr id="41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A6CB4E6B-2D36-4EEF-9BB8-138DD1C4D713}" type="slidenum">
              <a:rPr lang="en-US" sz="1400" smtClean="0"/>
              <a:pPr eaLnBrk="1" hangingPunct="1"/>
              <a:t>4</a:t>
            </a:fld>
            <a:endParaRPr lang="en-US" sz="1400"/>
          </a:p>
        </p:txBody>
      </p:sp>
    </p:spTree>
    <p:extLst>
      <p:ext uri="{BB962C8B-B14F-4D97-AF65-F5344CB8AC3E}">
        <p14:creationId xmlns:p14="http://schemas.microsoft.com/office/powerpoint/2010/main" val="2296205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1EFEF05-B55D-42D9-9B99-55C0128CE1CE}" type="slidenum">
              <a:rPr lang="en-US" smtClean="0"/>
              <a:pPr>
                <a:defRPr/>
              </a:pPr>
              <a:t>5</a:t>
            </a:fld>
            <a:endParaRPr lang="en-US"/>
          </a:p>
        </p:txBody>
      </p:sp>
      <p:sp>
        <p:nvSpPr>
          <p:cNvPr id="4" name="Title 3"/>
          <p:cNvSpPr>
            <a:spLocks noGrp="1"/>
          </p:cNvSpPr>
          <p:nvPr>
            <p:ph type="title"/>
          </p:nvPr>
        </p:nvSpPr>
        <p:spPr/>
        <p:txBody>
          <a:bodyPr/>
          <a:lstStyle/>
          <a:p>
            <a:r>
              <a:rPr lang="en-US" dirty="0">
                <a:effectLst/>
              </a:rPr>
              <a:t>23 CFR637 applies to all projects </a:t>
            </a:r>
            <a:br>
              <a:rPr lang="en-US" dirty="0">
                <a:effectLst/>
              </a:rPr>
            </a:br>
            <a:r>
              <a:rPr lang="en-US" dirty="0">
                <a:effectLst/>
              </a:rPr>
              <a:t>on the NHS</a:t>
            </a:r>
            <a:endParaRPr lang="en-US" dirty="0"/>
          </a:p>
        </p:txBody>
      </p:sp>
      <p:sp>
        <p:nvSpPr>
          <p:cNvPr id="5" name="Content Placeholder 4"/>
          <p:cNvSpPr>
            <a:spLocks noGrp="1"/>
          </p:cNvSpPr>
          <p:nvPr>
            <p:ph idx="1"/>
          </p:nvPr>
        </p:nvSpPr>
        <p:spPr>
          <a:xfrm>
            <a:off x="457200" y="2209800"/>
            <a:ext cx="8229600" cy="3657600"/>
          </a:xfrm>
        </p:spPr>
        <p:txBody>
          <a:bodyPr/>
          <a:lstStyle/>
          <a:p>
            <a:r>
              <a:rPr lang="en-US" sz="2400" b="1" i="1" dirty="0">
                <a:effectLst/>
              </a:rPr>
              <a:t>637.201   Purpose.   </a:t>
            </a:r>
            <a:r>
              <a:rPr lang="en-US" sz="2400" i="1" dirty="0">
                <a:effectLst/>
              </a:rPr>
              <a:t>To prescribe policies, procedures, and guidelines to assure the quality of materials and construction in all Federal-aid highway projects on the National Highway System.</a:t>
            </a:r>
          </a:p>
          <a:p>
            <a:pPr marL="0" indent="0">
              <a:buNone/>
            </a:pPr>
            <a:endParaRPr lang="en-US" sz="2400" dirty="0">
              <a:effectLst/>
            </a:endParaRPr>
          </a:p>
          <a:p>
            <a:r>
              <a:rPr lang="en-US" sz="2400" dirty="0">
                <a:effectLst/>
              </a:rPr>
              <a:t>This has become a significant issue in a number of States with the expansion  of the NHS under MAP-21.  For instance, California has 400 LPA’s that have NHS routes where they can administer projects.</a:t>
            </a:r>
          </a:p>
          <a:p>
            <a:pPr marL="0" indent="0">
              <a:buNone/>
            </a:pPr>
            <a:endParaRPr lang="en-US" dirty="0"/>
          </a:p>
        </p:txBody>
      </p:sp>
    </p:spTree>
    <p:extLst>
      <p:ext uri="{BB962C8B-B14F-4D97-AF65-F5344CB8AC3E}">
        <p14:creationId xmlns:p14="http://schemas.microsoft.com/office/powerpoint/2010/main" val="3735449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219200"/>
            <a:ext cx="8229600" cy="914400"/>
          </a:xfrm>
        </p:spPr>
        <p:txBody>
          <a:bodyPr/>
          <a:lstStyle/>
          <a:p>
            <a:pPr eaLnBrk="1" hangingPunct="1"/>
            <a:r>
              <a:rPr lang="en-US" dirty="0"/>
              <a:t>Purpose of Study</a:t>
            </a:r>
          </a:p>
        </p:txBody>
      </p:sp>
      <p:sp>
        <p:nvSpPr>
          <p:cNvPr id="4099" name="Content Placeholder 2"/>
          <p:cNvSpPr>
            <a:spLocks noGrp="1"/>
          </p:cNvSpPr>
          <p:nvPr>
            <p:ph idx="1"/>
          </p:nvPr>
        </p:nvSpPr>
        <p:spPr>
          <a:xfrm>
            <a:off x="457200" y="2362200"/>
            <a:ext cx="8229600" cy="3886200"/>
          </a:xfrm>
        </p:spPr>
        <p:txBody>
          <a:bodyPr/>
          <a:lstStyle/>
          <a:p>
            <a:pPr eaLnBrk="1" hangingPunct="1"/>
            <a:r>
              <a:rPr lang="en-US" dirty="0"/>
              <a:t>Investigate current construction QA practices for LPA Projects</a:t>
            </a:r>
          </a:p>
          <a:p>
            <a:pPr eaLnBrk="1" hangingPunct="1"/>
            <a:r>
              <a:rPr lang="en-US" dirty="0"/>
              <a:t>Identify risks or challenges, and existing effective practices that mitigate challenges</a:t>
            </a:r>
          </a:p>
          <a:p>
            <a:pPr eaLnBrk="1" hangingPunct="1"/>
            <a:r>
              <a:rPr lang="en-US" dirty="0"/>
              <a:t>Recommend best practice improvements in Construction QA for LPA projects</a:t>
            </a:r>
          </a:p>
        </p:txBody>
      </p:sp>
      <p:sp>
        <p:nvSpPr>
          <p:cNvPr id="41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A6CB4E6B-2D36-4EEF-9BB8-138DD1C4D713}" type="slidenum">
              <a:rPr lang="en-US" sz="1400" smtClean="0"/>
              <a:pPr eaLnBrk="1" hangingPunct="1"/>
              <a:t>6</a:t>
            </a:fld>
            <a:endParaRPr lang="en-US" sz="1400"/>
          </a:p>
        </p:txBody>
      </p:sp>
    </p:spTree>
    <p:extLst>
      <p:ext uri="{BB962C8B-B14F-4D97-AF65-F5344CB8AC3E}">
        <p14:creationId xmlns:p14="http://schemas.microsoft.com/office/powerpoint/2010/main" val="531884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371600"/>
            <a:ext cx="8229600" cy="914400"/>
          </a:xfrm>
        </p:spPr>
        <p:txBody>
          <a:bodyPr/>
          <a:lstStyle/>
          <a:p>
            <a:pPr eaLnBrk="1" hangingPunct="1"/>
            <a:r>
              <a:rPr lang="en-US" dirty="0"/>
              <a:t>Approach to Research &amp; Data Collection</a:t>
            </a:r>
          </a:p>
        </p:txBody>
      </p:sp>
      <p:sp>
        <p:nvSpPr>
          <p:cNvPr id="4099" name="Content Placeholder 2"/>
          <p:cNvSpPr>
            <a:spLocks noGrp="1"/>
          </p:cNvSpPr>
          <p:nvPr>
            <p:ph idx="1"/>
          </p:nvPr>
        </p:nvSpPr>
        <p:spPr>
          <a:xfrm>
            <a:off x="457200" y="2362200"/>
            <a:ext cx="8229600" cy="3886200"/>
          </a:xfrm>
        </p:spPr>
        <p:txBody>
          <a:bodyPr/>
          <a:lstStyle/>
          <a:p>
            <a:pPr eaLnBrk="1" hangingPunct="1"/>
            <a:r>
              <a:rPr lang="en-US" dirty="0"/>
              <a:t>Comprehensive investigation of current construction QA practices for LPA Projects</a:t>
            </a:r>
          </a:p>
          <a:p>
            <a:pPr lvl="1" eaLnBrk="1" hangingPunct="1"/>
            <a:r>
              <a:rPr lang="en-US" dirty="0"/>
              <a:t>Content analysis of literature including process audits, prior research, and current SHA QA procedures for LPA projects</a:t>
            </a:r>
          </a:p>
          <a:p>
            <a:pPr lvl="1" eaLnBrk="1" hangingPunct="1"/>
            <a:r>
              <a:rPr lang="en-US" dirty="0"/>
              <a:t>National SHA/LPA survey of construction QA practices on LPA projects</a:t>
            </a:r>
          </a:p>
          <a:p>
            <a:pPr lvl="1" eaLnBrk="1" hangingPunct="1"/>
            <a:r>
              <a:rPr lang="en-US" dirty="0"/>
              <a:t>In-depth interviews of selected cross-section of State and Local agencies</a:t>
            </a:r>
          </a:p>
        </p:txBody>
      </p:sp>
      <p:sp>
        <p:nvSpPr>
          <p:cNvPr id="41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A6CB4E6B-2D36-4EEF-9BB8-138DD1C4D713}" type="slidenum">
              <a:rPr lang="en-US" sz="1400" smtClean="0"/>
              <a:pPr eaLnBrk="1" hangingPunct="1"/>
              <a:t>7</a:t>
            </a:fld>
            <a:endParaRPr lang="en-US" sz="1400"/>
          </a:p>
        </p:txBody>
      </p:sp>
    </p:spTree>
    <p:extLst>
      <p:ext uri="{BB962C8B-B14F-4D97-AF65-F5344CB8AC3E}">
        <p14:creationId xmlns:p14="http://schemas.microsoft.com/office/powerpoint/2010/main" val="1368096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219200"/>
            <a:ext cx="8229600" cy="914400"/>
          </a:xfrm>
        </p:spPr>
        <p:txBody>
          <a:bodyPr/>
          <a:lstStyle/>
          <a:p>
            <a:pPr eaLnBrk="1" hangingPunct="1"/>
            <a:r>
              <a:rPr lang="en-US" dirty="0"/>
              <a:t>Approach to Analysis</a:t>
            </a:r>
          </a:p>
        </p:txBody>
      </p:sp>
      <p:sp>
        <p:nvSpPr>
          <p:cNvPr id="4099" name="Content Placeholder 2"/>
          <p:cNvSpPr>
            <a:spLocks noGrp="1"/>
          </p:cNvSpPr>
          <p:nvPr>
            <p:ph idx="1"/>
          </p:nvPr>
        </p:nvSpPr>
        <p:spPr>
          <a:xfrm>
            <a:off x="457200" y="2209800"/>
            <a:ext cx="8229600" cy="3886200"/>
          </a:xfrm>
        </p:spPr>
        <p:txBody>
          <a:bodyPr/>
          <a:lstStyle/>
          <a:p>
            <a:pPr marL="514350" indent="-514350" eaLnBrk="1" hangingPunct="1">
              <a:buFont typeface="+mj-lt"/>
              <a:buAutoNum type="alphaUcPeriod"/>
            </a:pPr>
            <a:r>
              <a:rPr lang="en-US" dirty="0"/>
              <a:t>Content analysis of Literature </a:t>
            </a:r>
          </a:p>
          <a:p>
            <a:pPr marL="914400" lvl="1" indent="-514350" eaLnBrk="1" hangingPunct="1">
              <a:buFont typeface="+mj-lt"/>
              <a:buAutoNum type="alphaLcParenR"/>
            </a:pPr>
            <a:r>
              <a:rPr lang="en-US" dirty="0"/>
              <a:t>prior FHWA/SHA process reviews and state LPA guidance manuals</a:t>
            </a:r>
          </a:p>
          <a:p>
            <a:pPr marL="514350" indent="-514350" eaLnBrk="1" hangingPunct="1">
              <a:buFont typeface="+mj-lt"/>
              <a:buAutoNum type="alphaUcPeriod"/>
            </a:pPr>
            <a:r>
              <a:rPr lang="en-US" dirty="0"/>
              <a:t>Identify construction QA risks or challenges</a:t>
            </a:r>
          </a:p>
          <a:p>
            <a:pPr marL="971550" lvl="1" indent="-514350" eaLnBrk="1" hangingPunct="1">
              <a:buFont typeface="+mj-lt"/>
              <a:buAutoNum type="alphaLcParenR"/>
            </a:pPr>
            <a:r>
              <a:rPr lang="en-US" dirty="0"/>
              <a:t>DOT and LPA perspectives through survey and selected interviews</a:t>
            </a:r>
          </a:p>
          <a:p>
            <a:pPr marL="514350" indent="-514350" eaLnBrk="1" hangingPunct="1">
              <a:buFont typeface="+mj-lt"/>
              <a:buAutoNum type="alphaUcPeriod"/>
            </a:pPr>
            <a:r>
              <a:rPr lang="en-US" dirty="0"/>
              <a:t>Prioritize risks/issues based on likelihood and impact</a:t>
            </a:r>
          </a:p>
          <a:p>
            <a:pPr marL="514350" indent="-514350" eaLnBrk="1" hangingPunct="1">
              <a:buFont typeface="+mj-lt"/>
              <a:buAutoNum type="alphaUcPeriod"/>
            </a:pPr>
            <a:r>
              <a:rPr lang="en-US" dirty="0"/>
              <a:t>Identify practices that mitigate risks</a:t>
            </a:r>
          </a:p>
          <a:p>
            <a:pPr eaLnBrk="1" hangingPunct="1"/>
            <a:endParaRPr lang="en-US" dirty="0"/>
          </a:p>
        </p:txBody>
      </p:sp>
      <p:sp>
        <p:nvSpPr>
          <p:cNvPr id="41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A6CB4E6B-2D36-4EEF-9BB8-138DD1C4D713}" type="slidenum">
              <a:rPr lang="en-US" sz="1400" smtClean="0"/>
              <a:pPr eaLnBrk="1" hangingPunct="1"/>
              <a:t>8</a:t>
            </a:fld>
            <a:endParaRPr lang="en-US" sz="1400"/>
          </a:p>
        </p:txBody>
      </p:sp>
    </p:spTree>
    <p:extLst>
      <p:ext uri="{BB962C8B-B14F-4D97-AF65-F5344CB8AC3E}">
        <p14:creationId xmlns:p14="http://schemas.microsoft.com/office/powerpoint/2010/main" val="2184724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219200"/>
            <a:ext cx="8229600" cy="914400"/>
          </a:xfrm>
        </p:spPr>
        <p:txBody>
          <a:bodyPr/>
          <a:lstStyle/>
          <a:p>
            <a:pPr eaLnBrk="1" hangingPunct="1"/>
            <a:r>
              <a:rPr lang="en-US" dirty="0"/>
              <a:t>Content Analysis of Literature</a:t>
            </a:r>
          </a:p>
        </p:txBody>
      </p:sp>
      <p:sp>
        <p:nvSpPr>
          <p:cNvPr id="4099" name="Content Placeholder 2"/>
          <p:cNvSpPr>
            <a:spLocks noGrp="1"/>
          </p:cNvSpPr>
          <p:nvPr>
            <p:ph idx="1"/>
          </p:nvPr>
        </p:nvSpPr>
        <p:spPr>
          <a:xfrm>
            <a:off x="457200" y="2362200"/>
            <a:ext cx="8229600" cy="3886200"/>
          </a:xfrm>
        </p:spPr>
        <p:txBody>
          <a:bodyPr/>
          <a:lstStyle/>
          <a:p>
            <a:pPr eaLnBrk="1" hangingPunct="1"/>
            <a:r>
              <a:rPr lang="en-US" dirty="0"/>
              <a:t>Process audits by FHWA Division offices and State DOTs</a:t>
            </a:r>
          </a:p>
          <a:p>
            <a:pPr eaLnBrk="1" hangingPunct="1"/>
            <a:r>
              <a:rPr lang="en-US" dirty="0"/>
              <a:t>Past and ongoing research related to LPAs</a:t>
            </a:r>
          </a:p>
          <a:p>
            <a:pPr eaLnBrk="1" hangingPunct="1"/>
            <a:r>
              <a:rPr lang="en-US" dirty="0"/>
              <a:t>State DOT guidance manuals and QA procedures for LPA projects</a:t>
            </a:r>
          </a:p>
          <a:p>
            <a:pPr eaLnBrk="1" hangingPunct="1"/>
            <a:r>
              <a:rPr lang="en-US" dirty="0"/>
              <a:t>EDC-2 and 3 Guidance</a:t>
            </a:r>
          </a:p>
          <a:p>
            <a:pPr eaLnBrk="1" hangingPunct="1"/>
            <a:r>
              <a:rPr lang="en-US" dirty="0"/>
              <a:t>FHWA –DOT Stewardship and Oversight agreements</a:t>
            </a:r>
          </a:p>
        </p:txBody>
      </p:sp>
      <p:sp>
        <p:nvSpPr>
          <p:cNvPr id="41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A6CB4E6B-2D36-4EEF-9BB8-138DD1C4D713}" type="slidenum">
              <a:rPr lang="en-US" sz="1400" smtClean="0"/>
              <a:pPr eaLnBrk="1" hangingPunct="1"/>
              <a:t>9</a:t>
            </a:fld>
            <a:endParaRPr lang="en-US" sz="1400"/>
          </a:p>
        </p:txBody>
      </p:sp>
    </p:spTree>
    <p:extLst>
      <p:ext uri="{BB962C8B-B14F-4D97-AF65-F5344CB8AC3E}">
        <p14:creationId xmlns:p14="http://schemas.microsoft.com/office/powerpoint/2010/main" val="2565682373"/>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541B86FB3E1C6498A6C8580C35C868B" ma:contentTypeVersion="0" ma:contentTypeDescription="Create a new document." ma:contentTypeScope="" ma:versionID="8185e5d1d974b42bde27f244f01042b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02EE3C-4243-4245-B0C8-4EDD6CEE894F}">
  <ds:schemaRefs>
    <ds:schemaRef ds:uri="http://purl.org/dc/elements/1.1/"/>
    <ds:schemaRef ds:uri="http://purl.org/dc/dcmitype/"/>
    <ds:schemaRef ds:uri="http://purl.org/dc/terms/"/>
    <ds:schemaRef ds:uri="http://www.w3.org/XML/1998/namespace"/>
    <ds:schemaRef ds:uri="http://schemas.microsoft.com/office/2006/metadata/properties"/>
    <ds:schemaRef ds:uri="http://schemas.microsoft.com/office/2006/documentManagement/types"/>
    <ds:schemaRef ds:uri="http://schemas.openxmlformats.org/package/2006/metadata/core-properties"/>
  </ds:schemaRefs>
</ds:datastoreItem>
</file>

<file path=customXml/itemProps2.xml><?xml version="1.0" encoding="utf-8"?>
<ds:datastoreItem xmlns:ds="http://schemas.openxmlformats.org/officeDocument/2006/customXml" ds:itemID="{8914C0F8-27AF-429E-9DE6-BBE639D17FBB}">
  <ds:schemaRefs>
    <ds:schemaRef ds:uri="http://schemas.microsoft.com/office/2006/metadata/longProperties"/>
  </ds:schemaRefs>
</ds:datastoreItem>
</file>

<file path=customXml/itemProps3.xml><?xml version="1.0" encoding="utf-8"?>
<ds:datastoreItem xmlns:ds="http://schemas.openxmlformats.org/officeDocument/2006/customXml" ds:itemID="{49DECFBA-364D-47D9-8E70-022B18792C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4.xml><?xml version="1.0" encoding="utf-8"?>
<ds:datastoreItem xmlns:ds="http://schemas.openxmlformats.org/officeDocument/2006/customXml" ds:itemID="{F5DA2996-0C4F-455C-83FA-AD941D4222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19249</TotalTime>
  <Words>5019</Words>
  <Application>Microsoft Office PowerPoint</Application>
  <PresentationFormat>On-screen Show (4:3)</PresentationFormat>
  <Paragraphs>555</Paragraphs>
  <Slides>36</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Arial Black</vt:lpstr>
      <vt:lpstr>Calibri</vt:lpstr>
      <vt:lpstr>Times New Roman</vt:lpstr>
      <vt:lpstr>Default Design</vt:lpstr>
      <vt:lpstr>PowerPoint Presentation</vt:lpstr>
      <vt:lpstr>Federal Highway Administration Analysis of Construction QA on Locally Administered Federal-aid Projects</vt:lpstr>
      <vt:lpstr>Topics Covered Today</vt:lpstr>
      <vt:lpstr>Background</vt:lpstr>
      <vt:lpstr>23 CFR637 applies to all projects  on the NHS</vt:lpstr>
      <vt:lpstr>Purpose of Study</vt:lpstr>
      <vt:lpstr>Approach to Research &amp; Data Collection</vt:lpstr>
      <vt:lpstr>Approach to Analysis</vt:lpstr>
      <vt:lpstr>Content Analysis of Literature</vt:lpstr>
      <vt:lpstr>Findings from Prior Process Reviews </vt:lpstr>
      <vt:lpstr>Findings from DOT/LPA Guidance Manuals</vt:lpstr>
      <vt:lpstr>Stewardship Agreements</vt:lpstr>
      <vt:lpstr>Surveys</vt:lpstr>
      <vt:lpstr>Survey Findings – DOT perspective</vt:lpstr>
      <vt:lpstr>DOT Findings</vt:lpstr>
      <vt:lpstr>Survey Findings – LPA Perspective</vt:lpstr>
      <vt:lpstr>Interviews</vt:lpstr>
      <vt:lpstr>Interview Findings – Larger DOTS</vt:lpstr>
      <vt:lpstr>Interview Findings –Smaller DOTS</vt:lpstr>
      <vt:lpstr>Interview Findings – DOT Issues</vt:lpstr>
      <vt:lpstr>Interview Findings – LPAs</vt:lpstr>
      <vt:lpstr>Interview Findings - LPA Issues</vt:lpstr>
      <vt:lpstr>Interview Findings</vt:lpstr>
      <vt:lpstr>Findings – Best Practices</vt:lpstr>
      <vt:lpstr>Recommendations</vt:lpstr>
      <vt:lpstr>Recommendations</vt:lpstr>
      <vt:lpstr>Recommendations</vt:lpstr>
      <vt:lpstr>Recommendations</vt:lpstr>
      <vt:lpstr>Recommendations</vt:lpstr>
      <vt:lpstr>Recommendations</vt:lpstr>
      <vt:lpstr>Example LPA  Certification Process</vt:lpstr>
      <vt:lpstr>FHWA-DOT Stewardship Agreements</vt:lpstr>
      <vt:lpstr>Summary</vt:lpstr>
      <vt:lpstr>Any Questions?  Contact: Richard Duval Richard.Duval@dot.gov 202-493-3365</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FHWA Analysis of Construction QA on Locally Administered Federal-Aid Projects</dc:title>
  <dc:subject>Federal Highway Administration</dc:subject>
  <dc:creator/>
  <cp:lastModifiedBy>White, Jonathon</cp:lastModifiedBy>
  <cp:revision>343</cp:revision>
  <cp:lastPrinted>2015-01-08T14:33:57Z</cp:lastPrinted>
  <dcterms:created xsi:type="dcterms:W3CDTF">2007-04-03T20:21:02Z</dcterms:created>
  <dcterms:modified xsi:type="dcterms:W3CDTF">2026-04-24T12:41:01Z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Url">
    <vt:lpwstr/>
  </property>
  <property fmtid="{D5CDD505-2E9C-101B-9397-08002B2CF9AE}" pid="3" name="xd_ProgID">
    <vt:lpwstr/>
  </property>
  <property fmtid="{D5CDD505-2E9C-101B-9397-08002B2CF9AE}" pid="4" name="_CopySource">
    <vt:lpwstr>https://one.dot.gov/fhwa/TFHRC/Templates/r_and_t_template.ppt</vt:lpwstr>
  </property>
  <property fmtid="{D5CDD505-2E9C-101B-9397-08002B2CF9AE}" pid="5" name="Order">
    <vt:lpwstr>200.000000000000</vt:lpwstr>
  </property>
  <property fmtid="{D5CDD505-2E9C-101B-9397-08002B2CF9AE}" pid="6" name="MSIP_Label_9b1b62f4-cb9b-4766-8dff-64a7ed23e056_Enabled">
    <vt:lpwstr>true</vt:lpwstr>
  </property>
  <property fmtid="{D5CDD505-2E9C-101B-9397-08002B2CF9AE}" pid="7" name="MSIP_Label_9b1b62f4-cb9b-4766-8dff-64a7ed23e056_SetDate">
    <vt:lpwstr>2026-04-24T12:41:00Z</vt:lpwstr>
  </property>
  <property fmtid="{D5CDD505-2E9C-101B-9397-08002B2CF9AE}" pid="8" name="MSIP_Label_9b1b62f4-cb9b-4766-8dff-64a7ed23e056_Method">
    <vt:lpwstr>Standard</vt:lpwstr>
  </property>
  <property fmtid="{D5CDD505-2E9C-101B-9397-08002B2CF9AE}" pid="9" name="MSIP_Label_9b1b62f4-cb9b-4766-8dff-64a7ed23e056_Name">
    <vt:lpwstr>Public</vt:lpwstr>
  </property>
  <property fmtid="{D5CDD505-2E9C-101B-9397-08002B2CF9AE}" pid="10" name="MSIP_Label_9b1b62f4-cb9b-4766-8dff-64a7ed23e056_SiteId">
    <vt:lpwstr>db21de5d-bc9c-420c-8f3f-8f08f85b5ada</vt:lpwstr>
  </property>
  <property fmtid="{D5CDD505-2E9C-101B-9397-08002B2CF9AE}" pid="11" name="MSIP_Label_9b1b62f4-cb9b-4766-8dff-64a7ed23e056_ActionId">
    <vt:lpwstr>6c9ea5bc-6e10-400a-9d48-f892e79d27af</vt:lpwstr>
  </property>
  <property fmtid="{D5CDD505-2E9C-101B-9397-08002B2CF9AE}" pid="12" name="MSIP_Label_9b1b62f4-cb9b-4766-8dff-64a7ed23e056_ContentBits">
    <vt:lpwstr>0</vt:lpwstr>
  </property>
  <property fmtid="{D5CDD505-2E9C-101B-9397-08002B2CF9AE}" pid="13" name="MSIP_Label_9b1b62f4-cb9b-4766-8dff-64a7ed23e056_Tag">
    <vt:lpwstr>10, 3, 0, 1</vt:lpwstr>
  </property>
</Properties>
</file>