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78" r:id="rId7"/>
    <p:sldId id="279" r:id="rId8"/>
    <p:sldId id="280" r:id="rId9"/>
    <p:sldId id="281" r:id="rId10"/>
    <p:sldId id="265" r:id="rId11"/>
    <p:sldId id="270" r:id="rId12"/>
    <p:sldId id="264" r:id="rId13"/>
    <p:sldId id="263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9" r:id="rId23"/>
    <p:sldId id="268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105" d="100"/>
          <a:sy n="105" d="100"/>
        </p:scale>
        <p:origin x="18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1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AFF6-94FB-4D73-A5B8-8CEBF2544A87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ynthia.lorenzo@dot.state.fl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80495"/>
            <a:ext cx="8305800" cy="70843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1F4284"/>
                </a:solidFill>
                <a:latin typeface="Arial" panose="020B0604020202020204" pitchFamily="34" charset="0"/>
                <a:cs typeface="Arial" pitchFamily="34" charset="0"/>
              </a:rPr>
              <a:t>Grant Management Training</a:t>
            </a:r>
            <a:endParaRPr lang="en-US" sz="2800" b="1" dirty="0">
              <a:solidFill>
                <a:srgbClr val="1F428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81225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528935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19100" y="5257800"/>
            <a:ext cx="8305800" cy="762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01424BD-3A49-4203-949E-2DC2C107E245}"/>
              </a:ext>
            </a:extLst>
          </p:cNvPr>
          <p:cNvSpPr txBox="1">
            <a:spLocks/>
          </p:cNvSpPr>
          <p:nvPr/>
        </p:nvSpPr>
        <p:spPr>
          <a:xfrm>
            <a:off x="304800" y="2899695"/>
            <a:ext cx="8305800" cy="13675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2CFR 200: The Supercircular</a:t>
            </a:r>
          </a:p>
          <a:p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 Introduction to the Uniform Guidance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§200.93   Subrecipient.</a:t>
            </a:r>
          </a:p>
          <a:p>
            <a:pPr marL="457200" lvl="1" indent="0">
              <a:buNone/>
            </a:pPr>
            <a:r>
              <a:rPr lang="en-US" i="1" dirty="0"/>
              <a:t>   Subrecipient</a:t>
            </a:r>
            <a:r>
              <a:rPr lang="en-US" dirty="0"/>
              <a:t> means a non-Federal entity that receives a subaward from a pass-through entity to carry out part of a Federal program; but does not include an individual that is a beneficiary of such program. A subrecipient may also be a recipient of other Federal awards directly from a Federal awarding agency.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550C44-EAF2-48BB-BFDE-908E32489C00}"/>
              </a:ext>
            </a:extLst>
          </p:cNvPr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</p:spTree>
    <p:extLst>
      <p:ext uri="{BB962C8B-B14F-4D97-AF65-F5344CB8AC3E}">
        <p14:creationId xmlns:p14="http://schemas.microsoft.com/office/powerpoint/2010/main" val="826344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Uniform Requirements vs. Programmatic Requirements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Uniform requirements are those regulations identified in 2 CFR 200 and apply to </a:t>
            </a:r>
            <a:r>
              <a:rPr lang="en-US" b="1" dirty="0"/>
              <a:t>ALL</a:t>
            </a:r>
            <a:r>
              <a:rPr lang="en-US" dirty="0"/>
              <a:t> Federal agencies that provide awards and </a:t>
            </a:r>
            <a:r>
              <a:rPr lang="en-US" b="1" dirty="0"/>
              <a:t>ALL</a:t>
            </a:r>
            <a:r>
              <a:rPr lang="en-US" dirty="0"/>
              <a:t> recipients and subrecipients that receive Federal awards or subawards.</a:t>
            </a:r>
          </a:p>
          <a:p>
            <a:pPr marL="457200" lvl="1" indent="0">
              <a:buNone/>
            </a:pPr>
            <a:r>
              <a:rPr lang="en-US" dirty="0"/>
              <a:t>   Programmatic requirements are those regulations that are applicable to the specific program of funds being used.</a:t>
            </a:r>
          </a:p>
          <a:p>
            <a:pPr marL="457200" lvl="1" indent="0">
              <a:buNone/>
            </a:pPr>
            <a:r>
              <a:rPr lang="en-US" dirty="0"/>
              <a:t>   Both the Uniform and Programmatic requirements must be followed when administering federal grants.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CFR 200 – Uniform Requirements</a:t>
            </a:r>
            <a:endParaRPr lang="en-US" sz="36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89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State DOT must ensure federal funds are expended in accordance with applicable Federal laws and regulations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State DOT is not relieved of this responsibility when it designates a subrecipient to administer federal funds on a project.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this case, the state DOT is considered a “pass-through entity”.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Responsibilities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71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Must ensure every subaward is clearly identified and includes the following Federal award identification: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76835799-E4F1-4015-897F-545565A83740}"/>
              </a:ext>
            </a:extLst>
          </p:cNvPr>
          <p:cNvSpPr txBox="1">
            <a:spLocks/>
          </p:cNvSpPr>
          <p:nvPr/>
        </p:nvSpPr>
        <p:spPr>
          <a:xfrm>
            <a:off x="457200" y="2887933"/>
            <a:ext cx="4040188" cy="352423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Subrecipient name</a:t>
            </a:r>
          </a:p>
          <a:p>
            <a:r>
              <a:rPr lang="en-US" sz="2000" dirty="0"/>
              <a:t>Subrecipient’s unique ID (DUNS)</a:t>
            </a:r>
          </a:p>
          <a:p>
            <a:r>
              <a:rPr lang="en-US" sz="2000" dirty="0"/>
              <a:t>Federal Award ID Number (FAIN)</a:t>
            </a:r>
          </a:p>
          <a:p>
            <a:r>
              <a:rPr lang="en-US" sz="2000" dirty="0"/>
              <a:t>Federal Award Date</a:t>
            </a:r>
          </a:p>
          <a:p>
            <a:r>
              <a:rPr lang="en-US" sz="2000" dirty="0"/>
              <a:t>Period of Performance Start and End Date</a:t>
            </a:r>
          </a:p>
          <a:p>
            <a:r>
              <a:rPr lang="en-US" sz="2000" dirty="0"/>
              <a:t>Amount of Federal Funds obligated</a:t>
            </a:r>
          </a:p>
          <a:p>
            <a:r>
              <a:rPr lang="en-US" sz="2000" dirty="0"/>
              <a:t>Amount of Federal funds obligated to subrecipient</a:t>
            </a:r>
          </a:p>
          <a:p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1191EDFE-3119-43DA-852F-AB7BB325A71A}"/>
              </a:ext>
            </a:extLst>
          </p:cNvPr>
          <p:cNvSpPr txBox="1">
            <a:spLocks/>
          </p:cNvSpPr>
          <p:nvPr/>
        </p:nvSpPr>
        <p:spPr>
          <a:xfrm>
            <a:off x="4568982" y="2819400"/>
            <a:ext cx="4346418" cy="340989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Total amount of the Federal Award</a:t>
            </a:r>
          </a:p>
          <a:p>
            <a:r>
              <a:rPr lang="en-US" sz="2000" dirty="0"/>
              <a:t>Total Approved Cost Sharing or Matching where applicable</a:t>
            </a:r>
          </a:p>
          <a:p>
            <a:r>
              <a:rPr lang="en-US" sz="2000" dirty="0"/>
              <a:t>Project description responsive to FFATA</a:t>
            </a:r>
          </a:p>
          <a:p>
            <a:r>
              <a:rPr lang="en-US" sz="2000" dirty="0"/>
              <a:t>Name of Federal Awarding Agency, Pass-through entity and Contract Information</a:t>
            </a:r>
          </a:p>
          <a:p>
            <a:r>
              <a:rPr lang="en-US" sz="2000" dirty="0"/>
              <a:t>CFDA Number and Name</a:t>
            </a:r>
          </a:p>
          <a:p>
            <a:r>
              <a:rPr lang="en-US" sz="2000" dirty="0"/>
              <a:t>Indirect Cost rate for the Federal Award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02017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imposed by pass-through entity including Federal statutes, regulations, and the terms and conditions of the Federal award</a:t>
            </a:r>
          </a:p>
          <a:p>
            <a:pPr marL="457200" lvl="1" indent="0">
              <a:buNone/>
            </a:pPr>
            <a:r>
              <a:rPr lang="en-US" dirty="0"/>
              <a:t>   Additional requirements for financial or performance reporting and other pass-through requirements</a:t>
            </a:r>
          </a:p>
          <a:p>
            <a:pPr marL="457200" lvl="1" indent="0">
              <a:buNone/>
            </a:pPr>
            <a:r>
              <a:rPr lang="en-US" dirty="0"/>
              <a:t>   An approved indirect cost rate negotiated between subrecipient and Federal government, or between the pass-through entity and subrecipient.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42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The subaward also must include: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 Requirements that pass-through entity and auditors have access to subrecipient records and financial statements.</a:t>
            </a:r>
          </a:p>
          <a:p>
            <a:pPr marL="457200" lvl="1" indent="0">
              <a:buNone/>
            </a:pPr>
            <a:r>
              <a:rPr lang="en-US" dirty="0"/>
              <a:t>    Terms and conditions for closeout of subaward.</a:t>
            </a:r>
            <a:r>
              <a:rPr lang="en-US" b="1" dirty="0"/>
              <a:t>   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36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Risk Assessment of Subrecipient</a:t>
            </a:r>
          </a:p>
          <a:p>
            <a:pPr marL="457200" lvl="1" indent="0">
              <a:buNone/>
            </a:pPr>
            <a:r>
              <a:rPr lang="en-US" dirty="0"/>
              <a:t>    Pass-through entity (State DOT) must evaluate in writing each subrecipient’s risk of noncompliance.  Considerations may include:</a:t>
            </a:r>
          </a:p>
          <a:p>
            <a:pPr lvl="2"/>
            <a:r>
              <a:rPr lang="en-US" dirty="0"/>
              <a:t>Prior experience of subrecipient with the same or similar subawards</a:t>
            </a:r>
          </a:p>
          <a:p>
            <a:pPr lvl="2"/>
            <a:r>
              <a:rPr lang="en-US" dirty="0"/>
              <a:t>Results of previous audits and reviews of subrecipient</a:t>
            </a:r>
          </a:p>
          <a:p>
            <a:pPr lvl="2"/>
            <a:r>
              <a:rPr lang="en-US" dirty="0"/>
              <a:t> New personnel or new or substantially changed systems</a:t>
            </a:r>
          </a:p>
          <a:p>
            <a:pPr lvl="2"/>
            <a:r>
              <a:rPr lang="en-US" dirty="0"/>
              <a:t>The extent and results of Federal awarding agency monitoring</a:t>
            </a:r>
          </a:p>
          <a:p>
            <a:pPr marL="457200" lvl="1" indent="0">
              <a:buNone/>
            </a:pPr>
            <a:r>
              <a:rPr lang="en-US" dirty="0"/>
              <a:t>    Must document evidence of evaluation in writing, noting considerations for making risk assessment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521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 Monitor the activities of the subrecipient</a:t>
            </a:r>
          </a:p>
          <a:p>
            <a:pPr marL="457200" lvl="1" indent="0">
              <a:buNone/>
            </a:pPr>
            <a:r>
              <a:rPr lang="en-US" dirty="0"/>
              <a:t>    Ensure subaward is used for authorized purposes</a:t>
            </a:r>
          </a:p>
          <a:p>
            <a:pPr marL="457200" lvl="1" indent="0">
              <a:buNone/>
            </a:pPr>
            <a:r>
              <a:rPr lang="en-US" dirty="0"/>
              <a:t>    Review financial and performance reports</a:t>
            </a:r>
          </a:p>
          <a:p>
            <a:pPr marL="457200" lvl="1" indent="0">
              <a:buNone/>
            </a:pPr>
            <a:r>
              <a:rPr lang="en-US" dirty="0"/>
              <a:t>    Follow up on deficiencies identified in audits, on-site reviews, and other means</a:t>
            </a:r>
          </a:p>
          <a:p>
            <a:pPr marL="457200" lvl="1" indent="0">
              <a:buNone/>
            </a:pPr>
            <a:r>
              <a:rPr lang="en-US" dirty="0"/>
              <a:t>    Issue a management decision on audit findings pertaining to the Federal award</a:t>
            </a:r>
          </a:p>
          <a:p>
            <a:pPr marL="457200" lvl="1" indent="0">
              <a:buNone/>
            </a:pPr>
            <a:r>
              <a:rPr lang="en-US" dirty="0"/>
              <a:t>    May provide training and technical assistance</a:t>
            </a:r>
          </a:p>
          <a:p>
            <a:pPr marL="457200" lvl="1" indent="0">
              <a:buNone/>
            </a:pPr>
            <a:r>
              <a:rPr lang="en-US" dirty="0"/>
              <a:t>    May perform on-site reviews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0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b="1" dirty="0"/>
              <a:t>Pass-through entity must also:</a:t>
            </a:r>
          </a:p>
          <a:p>
            <a:pPr marL="457200" lvl="1" indent="0">
              <a:buNone/>
            </a:pPr>
            <a:r>
              <a:rPr lang="en-US" dirty="0"/>
              <a:t>   Verify every subrecipient is audited in accordance with Subpart F – Audit Requirements</a:t>
            </a:r>
          </a:p>
          <a:p>
            <a:pPr marL="457200" lvl="1" indent="0">
              <a:buNone/>
            </a:pPr>
            <a:r>
              <a:rPr lang="en-US" dirty="0"/>
              <a:t>    Consider whether the results of audits or reviews indicate conditions that necessitate adjustments to pass-through entity’s own records</a:t>
            </a:r>
          </a:p>
          <a:p>
            <a:pPr marL="457200" lvl="1" indent="0">
              <a:buNone/>
            </a:pPr>
            <a:r>
              <a:rPr lang="en-US" dirty="0"/>
              <a:t>   Consider taking enforcement action against noncompliant subrecipients in accordance with 2 CFR §200.38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44B97D-6F23-4EA6-81F7-E224E5D69537}"/>
              </a:ext>
            </a:extLst>
          </p:cNvPr>
          <p:cNvSpPr txBox="1"/>
          <p:nvPr/>
        </p:nvSpPr>
        <p:spPr>
          <a:xfrm>
            <a:off x="2438400" y="324386"/>
            <a:ext cx="6477000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 for Pass-through Entities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8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Activities must be consistent with the statutory and regulatory guidance for the specific funding source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Different federal aid funding sources have different requirements and applicable federal-aid regulations.</a:t>
            </a:r>
          </a:p>
          <a:p>
            <a:pPr lvl="2"/>
            <a:r>
              <a:rPr lang="en-US" dirty="0"/>
              <a:t>For example, funds from Federal Highway Administration (FHWA) must meet eligibility requirement under Title 23, U.S.C. (statutory) and 23 C.F.R. (regulatory)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Activities, Tasks and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Code of Federal Regulations</a:t>
            </a:r>
          </a:p>
          <a:p>
            <a:pPr marL="457200" lvl="1" indent="0">
              <a:buNone/>
            </a:pPr>
            <a:r>
              <a:rPr lang="en-US" dirty="0"/>
              <a:t>    Title 2 – Grants and Agreements</a:t>
            </a:r>
          </a:p>
          <a:p>
            <a:pPr lvl="2"/>
            <a:r>
              <a:rPr lang="en-US" dirty="0"/>
              <a:t>Chapter II – Office of Management and Budget Guidance</a:t>
            </a:r>
          </a:p>
          <a:p>
            <a:pPr marL="1371600" lvl="3" indent="0">
              <a:buNone/>
            </a:pPr>
            <a:r>
              <a:rPr lang="en-US" sz="1800" dirty="0"/>
              <a:t>Part 200 – Uniform Administrative Requirements, Cost Principals, and Audit Requirements for Federal Awards</a:t>
            </a:r>
          </a:p>
          <a:p>
            <a:r>
              <a:rPr lang="en-US" b="1" dirty="0"/>
              <a:t>2CFR 200 </a:t>
            </a:r>
          </a:p>
          <a:p>
            <a:pPr marL="457200" lvl="1" indent="0">
              <a:buNone/>
            </a:pPr>
            <a:r>
              <a:rPr lang="en-US" dirty="0"/>
              <a:t>   Also referred to as the “Supercircular”</a:t>
            </a:r>
          </a:p>
          <a:p>
            <a:pPr marL="457200" lvl="1" indent="0">
              <a:buNone/>
            </a:pPr>
            <a:r>
              <a:rPr lang="en-US" dirty="0"/>
              <a:t>   Effective date: December 26, 2014</a:t>
            </a:r>
          </a:p>
          <a:p>
            <a:pPr lvl="1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53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Eligible 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proposed activity is consistent with statutory and regulatory guidance for the particular funding source, then its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eligible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 federal participation.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If a cost is necessary and reasonable for the proper and efficient accomplishment of the project objectives, then the cost is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allowable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62200" y="238780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Eligible and Allowable Costs</a:t>
            </a:r>
            <a:endParaRPr lang="en-US" sz="4400" b="1" dirty="0">
              <a:solidFill>
                <a:srgbClr val="1F428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66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81000" y="1672232"/>
            <a:ext cx="8305800" cy="4621887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algn="just">
              <a:buClr>
                <a:srgbClr val="FF0000"/>
              </a:buClr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more information please contact:</a:t>
            </a:r>
          </a:p>
          <a:p>
            <a:pPr marL="400050" lvl="1" indent="0" algn="just">
              <a:buNone/>
            </a:pPr>
            <a:r>
              <a:rPr lang="en-US" dirty="0"/>
              <a:t>Cynthia Lorenzo</a:t>
            </a:r>
          </a:p>
          <a:p>
            <a:pPr marL="400050" lvl="1" indent="0" algn="just">
              <a:buNone/>
            </a:pPr>
            <a:r>
              <a:rPr lang="en-US" dirty="0"/>
              <a:t>Manager, Federal Aid Management Office</a:t>
            </a:r>
          </a:p>
          <a:p>
            <a:pPr marL="400050" lvl="1" indent="0" algn="just">
              <a:buNone/>
            </a:pPr>
            <a:r>
              <a:rPr lang="en-US" dirty="0"/>
              <a:t>Phone:  850-414-4448</a:t>
            </a:r>
          </a:p>
          <a:p>
            <a:pPr marL="400050" lvl="1" indent="0" algn="just">
              <a:buNone/>
            </a:pPr>
            <a:r>
              <a:rPr lang="en-US" u="sng" dirty="0">
                <a:hlinkClick r:id="rId2"/>
              </a:rPr>
              <a:t>cynthia.lorenzo@dot.state.fl.us</a:t>
            </a:r>
            <a:endParaRPr lang="en-US" dirty="0"/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F428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65532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304800"/>
            <a:ext cx="57912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552510"/>
            <a:ext cx="579120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Streamlines language from eight OMB circulars to one consolidated set of guidance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A-21</a:t>
            </a:r>
            <a:r>
              <a:rPr lang="en-US" sz="2100" dirty="0"/>
              <a:t> Cost Principles for Educational Institutions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A-87 </a:t>
            </a:r>
            <a:r>
              <a:rPr lang="en-US" sz="2100" dirty="0"/>
              <a:t>Cost Principles for State, Local and Indian Tribal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A-89</a:t>
            </a:r>
            <a:r>
              <a:rPr lang="en-US" sz="2100" dirty="0"/>
              <a:t> Federal Domestic Assistance Program Information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A-102 </a:t>
            </a:r>
            <a:r>
              <a:rPr lang="en-US" sz="2100" dirty="0"/>
              <a:t>Awards and Cooperative Agreements with State and Local Governments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A-110</a:t>
            </a:r>
            <a:r>
              <a:rPr lang="en-US" sz="2100" dirty="0"/>
              <a:t> Uniform Administrative Requirements for Awards and Other Agreements with Institutions of Higher Education, Hospitals and other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A-122</a:t>
            </a:r>
            <a:r>
              <a:rPr lang="en-US" sz="2100" dirty="0"/>
              <a:t> Cost Principles for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A-133 </a:t>
            </a:r>
            <a:r>
              <a:rPr lang="en-US" sz="2100" dirty="0"/>
              <a:t>Audits of States, Local Governments and Non-Profit Organizations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SzPct val="80000"/>
              <a:buFont typeface="Arial" panose="020B0604020202020204" pitchFamily="34" charset="0"/>
              <a:buChar char="•"/>
            </a:pPr>
            <a:r>
              <a:rPr lang="en-US" sz="2100" b="1" dirty="0"/>
              <a:t>A-50 </a:t>
            </a:r>
            <a:r>
              <a:rPr lang="en-US" sz="2100" dirty="0"/>
              <a:t>Audit Follow-Up, (as related to Single Audits)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2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To whom does the Uniform Guidance apply?</a:t>
            </a:r>
          </a:p>
          <a:p>
            <a:pPr marL="457200" lvl="1" indent="0">
              <a:buNone/>
            </a:pPr>
            <a:r>
              <a:rPr lang="en-US" dirty="0"/>
              <a:t>   Federal agencies that make federal awards to non-federal entities</a:t>
            </a:r>
          </a:p>
          <a:p>
            <a:pPr marL="457200" lvl="1" indent="0">
              <a:buNone/>
            </a:pPr>
            <a:r>
              <a:rPr lang="en-US" dirty="0"/>
              <a:t>   Non-federal entities that receive federal grant awards.  Applies to:</a:t>
            </a:r>
          </a:p>
          <a:p>
            <a:pPr lvl="2"/>
            <a:r>
              <a:rPr lang="en-US" dirty="0"/>
              <a:t>USDOT, FHWA, FTA, FRA, FAA, NHTSA .... all federal agencies</a:t>
            </a:r>
          </a:p>
          <a:p>
            <a:pPr lvl="2"/>
            <a:r>
              <a:rPr lang="en-US" dirty="0"/>
              <a:t>State DOTs, all state agencies receiving federal awards</a:t>
            </a:r>
          </a:p>
          <a:p>
            <a:pPr lvl="2"/>
            <a:r>
              <a:rPr lang="en-US" dirty="0"/>
              <a:t>Local governments</a:t>
            </a:r>
          </a:p>
          <a:p>
            <a:pPr lvl="2"/>
            <a:r>
              <a:rPr lang="en-US" dirty="0"/>
              <a:t>Tribal governments</a:t>
            </a:r>
          </a:p>
          <a:p>
            <a:pPr lvl="2"/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63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Uniform Guidance divided into six parts:</a:t>
            </a:r>
          </a:p>
          <a:p>
            <a:pPr marL="457200" lvl="1" indent="0">
              <a:buNone/>
            </a:pPr>
            <a:r>
              <a:rPr lang="en-US" dirty="0"/>
              <a:t>     Subpart A – Acronyms and Definitions</a:t>
            </a:r>
          </a:p>
          <a:p>
            <a:pPr marL="457200" lvl="1" indent="0">
              <a:buNone/>
            </a:pPr>
            <a:r>
              <a:rPr lang="en-US" dirty="0"/>
              <a:t>     Subpart B – General Provision</a:t>
            </a:r>
          </a:p>
          <a:p>
            <a:pPr marL="457200" lvl="1" indent="0">
              <a:buNone/>
            </a:pPr>
            <a:r>
              <a:rPr lang="en-US" dirty="0"/>
              <a:t>     Subpart C – Pre-Federal Award Requirements and 	Contents of Federal Awards</a:t>
            </a:r>
          </a:p>
          <a:p>
            <a:pPr marL="457200" lvl="1" indent="0">
              <a:buNone/>
            </a:pPr>
            <a:r>
              <a:rPr lang="en-US" dirty="0"/>
              <a:t>     Subpart D – Post-Federal Award Requirements</a:t>
            </a:r>
          </a:p>
          <a:p>
            <a:pPr marL="457200" lvl="1" indent="0">
              <a:buNone/>
            </a:pPr>
            <a:r>
              <a:rPr lang="en-US" dirty="0"/>
              <a:t>     Subpart E – Cost Principles</a:t>
            </a:r>
          </a:p>
          <a:p>
            <a:pPr marL="457200" lvl="1" indent="0">
              <a:buNone/>
            </a:pPr>
            <a:r>
              <a:rPr lang="en-US" dirty="0"/>
              <a:t>     Subpart F – Audit Requirements</a:t>
            </a:r>
          </a:p>
          <a:p>
            <a:r>
              <a:rPr lang="en-US" dirty="0"/>
              <a:t>Also includes 11 appendices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206514"/>
            <a:ext cx="655320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Uniform Guidance?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550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§200.69   Non-Federal entity.</a:t>
            </a:r>
          </a:p>
          <a:p>
            <a:pPr marL="457200" lvl="1" indent="0">
              <a:buNone/>
            </a:pPr>
            <a:r>
              <a:rPr lang="en-US" i="1" dirty="0"/>
              <a:t>   Non-Federal entity</a:t>
            </a:r>
            <a:r>
              <a:rPr lang="en-US" dirty="0"/>
              <a:t> means a state, local government, Indian tribe, institution of higher education (IHE), or nonprofit organization that carries out a Federal award as a recipient or subrecipient.</a:t>
            </a:r>
          </a:p>
          <a:p>
            <a:r>
              <a:rPr lang="en-US" b="1" dirty="0"/>
              <a:t>§200.86   Recipient.</a:t>
            </a:r>
          </a:p>
          <a:p>
            <a:pPr marL="457200" lvl="1" indent="0">
              <a:buNone/>
            </a:pPr>
            <a:r>
              <a:rPr lang="en-US" i="1" dirty="0"/>
              <a:t>   Recipient</a:t>
            </a:r>
            <a:r>
              <a:rPr lang="en-US" dirty="0"/>
              <a:t> means a non-Federal entity that receives a Federal award directly from a Federal awarding agency to carry out an activity under a Federal program. The term recipient does not include subrecipients. See also §200.69 Non-Federal entity.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84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84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§200.38   Federal award.</a:t>
            </a:r>
          </a:p>
          <a:p>
            <a:pPr marL="457200" lvl="1" indent="0">
              <a:buNone/>
            </a:pPr>
            <a:r>
              <a:rPr lang="en-US" sz="2600" dirty="0"/>
              <a:t>    The Federal financial assistance that a non-Federal entity receives directly from a Federal awarding agency or indirectly from a pass-through entity, as described in §200.101 Applicability</a:t>
            </a:r>
          </a:p>
          <a:p>
            <a:r>
              <a:rPr lang="en-US" sz="3500" b="1" dirty="0"/>
              <a:t>§</a:t>
            </a:r>
            <a:r>
              <a:rPr lang="en-US" b="1" dirty="0"/>
              <a:t>200.92   Subaward.</a:t>
            </a:r>
          </a:p>
          <a:p>
            <a:pPr marL="457200" lvl="1" indent="0">
              <a:buNone/>
            </a:pPr>
            <a:r>
              <a:rPr lang="en-US" sz="2400" i="1" dirty="0"/>
              <a:t>     </a:t>
            </a:r>
            <a:r>
              <a:rPr lang="en-US" sz="2400" i="1" dirty="0" err="1"/>
              <a:t>Subaward</a:t>
            </a:r>
            <a:r>
              <a:rPr lang="en-US" sz="2400" dirty="0"/>
              <a:t> means an award provided by a pass-through entity to a subrecipient for the subrecipient to carry out part of a Federal award received by the pass-through entity. It does not include payments to a contractor or payments to an individual that is a beneficiary of a Federal program. A subaward may be provided through any form of legal agreement, including an agreement that the pass-through entity considers a contract.</a:t>
            </a:r>
          </a:p>
          <a:p>
            <a:endParaRPr lang="en-US" sz="2200" dirty="0"/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DDF62-A9F7-4B4A-A19D-66A20E5CDFF7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35074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§200.74   Pass-through entity.</a:t>
            </a:r>
          </a:p>
          <a:p>
            <a:pPr marL="457200" lvl="1" indent="0">
              <a:buNone/>
            </a:pPr>
            <a:r>
              <a:rPr lang="en-US" i="1" dirty="0"/>
              <a:t>   Pass-through entity</a:t>
            </a:r>
            <a:r>
              <a:rPr lang="en-US" dirty="0"/>
              <a:t> means a non-Federal entity that provides a subaward to a subrecipient to carry out part of a Federal program.</a:t>
            </a:r>
          </a:p>
          <a:p>
            <a:pPr marL="457200" lvl="1" indent="0">
              <a:buNone/>
            </a:pPr>
            <a:r>
              <a:rPr lang="en-US" dirty="0"/>
              <a:t>   Pass-through entities must follow additional Uniform Requirements (2 CFR 200.331) to ensure Federal Awards are performed in accordance with federal regulations.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11B1C2-D2E0-4E16-B091-43A6ED144FE2}"/>
              </a:ext>
            </a:extLst>
          </p:cNvPr>
          <p:cNvSpPr txBox="1"/>
          <p:nvPr/>
        </p:nvSpPr>
        <p:spPr>
          <a:xfrm>
            <a:off x="2362200" y="206514"/>
            <a:ext cx="64770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328370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3018" y="6457890"/>
            <a:ext cx="9144000" cy="40010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" y="6504801"/>
            <a:ext cx="853440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§200.23   Contractor.</a:t>
            </a:r>
          </a:p>
          <a:p>
            <a:pPr marL="457200" lvl="1" indent="0">
              <a:buNone/>
            </a:pPr>
            <a:r>
              <a:rPr lang="en-US" i="1" dirty="0"/>
              <a:t>   Contractor</a:t>
            </a:r>
            <a:r>
              <a:rPr lang="en-US" dirty="0"/>
              <a:t> means an entity that receives a contract as defined in §200.22 Contract.</a:t>
            </a:r>
          </a:p>
          <a:p>
            <a:r>
              <a:rPr lang="en-US" b="1" dirty="0"/>
              <a:t>§200.22   Contract.</a:t>
            </a:r>
          </a:p>
          <a:p>
            <a:pPr marL="457200" lvl="1" indent="0">
              <a:buNone/>
            </a:pPr>
            <a:r>
              <a:rPr lang="en-US" i="1" dirty="0"/>
              <a:t>    Contract</a:t>
            </a:r>
            <a:r>
              <a:rPr lang="en-US" dirty="0"/>
              <a:t> means a legal instrument by which a non-Federal entity purchases property or services needed to carry out the project or program under a Federal award. The term as used in this part does not include a legal instrument, even if the non-Federal entity considers it a contract, when the substance of the transaction meets the definition of a Federal award or subaward (see §200.92 Subaward).</a:t>
            </a:r>
          </a:p>
          <a:p>
            <a:endParaRPr lang="en-US" dirty="0"/>
          </a:p>
          <a:p>
            <a:endParaRPr lang="en-US" dirty="0"/>
          </a:p>
          <a:p>
            <a:pPr>
              <a:buClr>
                <a:srgbClr val="FF0000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206514"/>
            <a:ext cx="64770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1F42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Contractor vs. Subrecipient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1133695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828800" cy="9144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7B0C9171DC34990EB49D1908ED2AB" ma:contentTypeVersion="" ma:contentTypeDescription="Create a new document." ma:contentTypeScope="" ma:versionID="4a44dc10245e6c870f71c5a1f6bb1f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ECDF5-54A7-46FA-B26C-A170DCB00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1661391-B2DE-4B91-950E-811BC4E92986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1495</Words>
  <Application>Microsoft Office PowerPoint</Application>
  <PresentationFormat>On-screen Show (4:3)</PresentationFormat>
  <Paragraphs>157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Grant Management Training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Grant Management Training</dc:title>
  <dc:subject>2CFR 200: The Supercircular - An Introduction to the Uniform Guidance</dc:subject>
  <dc:creator>Flordia Department of Transportation</dc:creator>
  <cp:lastModifiedBy>White, Jonathon</cp:lastModifiedBy>
  <cp:revision>91</cp:revision>
  <dcterms:created xsi:type="dcterms:W3CDTF">2013-02-15T23:23:43Z</dcterms:created>
  <dcterms:modified xsi:type="dcterms:W3CDTF">2025-09-17T16:16:25Z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0x0101001D87B0C9171DC34990EB49D1908ED2AB</vt:lpwstr>
  </property>
  <property fmtid="{D5CDD505-2E9C-101B-9397-08002B2CF9AE}" pid="3" name="MSIP_Label_9b1b62f4-cb9b-4766-8dff-64a7ed23e056_Enabled">
    <vt:lpwstr>true</vt:lpwstr>
  </property>
  <property fmtid="{D5CDD505-2E9C-101B-9397-08002B2CF9AE}" pid="4" name="MSIP_Label_9b1b62f4-cb9b-4766-8dff-64a7ed23e056_SetDate">
    <vt:lpwstr>2025-09-17T16:16:24Z</vt:lpwstr>
  </property>
  <property fmtid="{D5CDD505-2E9C-101B-9397-08002B2CF9AE}" pid="5" name="MSIP_Label_9b1b62f4-cb9b-4766-8dff-64a7ed23e056_Method">
    <vt:lpwstr>Standard</vt:lpwstr>
  </property>
  <property fmtid="{D5CDD505-2E9C-101B-9397-08002B2CF9AE}" pid="6" name="MSIP_Label_9b1b62f4-cb9b-4766-8dff-64a7ed23e056_Name">
    <vt:lpwstr>Public</vt:lpwstr>
  </property>
  <property fmtid="{D5CDD505-2E9C-101B-9397-08002B2CF9AE}" pid="7" name="MSIP_Label_9b1b62f4-cb9b-4766-8dff-64a7ed23e056_SiteId">
    <vt:lpwstr>db21de5d-bc9c-420c-8f3f-8f08f85b5ada</vt:lpwstr>
  </property>
  <property fmtid="{D5CDD505-2E9C-101B-9397-08002B2CF9AE}" pid="8" name="MSIP_Label_9b1b62f4-cb9b-4766-8dff-64a7ed23e056_ActionId">
    <vt:lpwstr>e490adef-9971-43a2-a469-a1d669ef061b</vt:lpwstr>
  </property>
  <property fmtid="{D5CDD505-2E9C-101B-9397-08002B2CF9AE}" pid="9" name="MSIP_Label_9b1b62f4-cb9b-4766-8dff-64a7ed23e056_ContentBits">
    <vt:lpwstr>0</vt:lpwstr>
  </property>
  <property fmtid="{D5CDD505-2E9C-101B-9397-08002B2CF9AE}" pid="10" name="MSIP_Label_9b1b62f4-cb9b-4766-8dff-64a7ed23e056_Tag">
    <vt:lpwstr>10, 3, 0, 1</vt:lpwstr>
  </property>
</Properties>
</file>