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75" r:id="rId3"/>
    <p:sldId id="323" r:id="rId4"/>
    <p:sldId id="322" r:id="rId5"/>
    <p:sldId id="324" r:id="rId6"/>
    <p:sldId id="369" r:id="rId7"/>
    <p:sldId id="325" r:id="rId8"/>
    <p:sldId id="326" r:id="rId9"/>
    <p:sldId id="327" r:id="rId10"/>
    <p:sldId id="328" r:id="rId11"/>
    <p:sldId id="329" r:id="rId12"/>
    <p:sldId id="330" r:id="rId13"/>
    <p:sldId id="331" r:id="rId14"/>
    <p:sldId id="333" r:id="rId15"/>
    <p:sldId id="332" r:id="rId16"/>
    <p:sldId id="337" r:id="rId17"/>
    <p:sldId id="341" r:id="rId18"/>
    <p:sldId id="343" r:id="rId19"/>
    <p:sldId id="344" r:id="rId20"/>
    <p:sldId id="351" r:id="rId21"/>
    <p:sldId id="338" r:id="rId22"/>
    <p:sldId id="350" r:id="rId23"/>
    <p:sldId id="345" r:id="rId24"/>
    <p:sldId id="347" r:id="rId25"/>
    <p:sldId id="340" r:id="rId26"/>
    <p:sldId id="348" r:id="rId27"/>
    <p:sldId id="346" r:id="rId28"/>
    <p:sldId id="352" r:id="rId29"/>
    <p:sldId id="360" r:id="rId30"/>
    <p:sldId id="353" r:id="rId31"/>
    <p:sldId id="354" r:id="rId32"/>
    <p:sldId id="355" r:id="rId33"/>
    <p:sldId id="359" r:id="rId34"/>
    <p:sldId id="356" r:id="rId35"/>
    <p:sldId id="357" r:id="rId36"/>
    <p:sldId id="358" r:id="rId37"/>
    <p:sldId id="373" r:id="rId38"/>
    <p:sldId id="361" r:id="rId39"/>
    <p:sldId id="362" r:id="rId40"/>
    <p:sldId id="365" r:id="rId41"/>
    <p:sldId id="374" r:id="rId42"/>
    <p:sldId id="363" r:id="rId43"/>
    <p:sldId id="364" r:id="rId44"/>
    <p:sldId id="367" r:id="rId45"/>
    <p:sldId id="370" r:id="rId46"/>
    <p:sldId id="371" r:id="rId47"/>
    <p:sldId id="372" r:id="rId48"/>
    <p:sldId id="377" r:id="rId49"/>
    <p:sldId id="37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8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14D09-C17B-460F-B427-25CDD08155A8}" type="datetimeFigureOut">
              <a:rPr lang="en-US" smtClean="0"/>
              <a:t>8/9/2018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39D69-D999-490C-A55D-04F206E9C3AF}" type="slidenum">
              <a:rPr lang="en-US" smtClean="0"/>
              <a:t>‹#›</a:t>
            </a:fld>
            <a:endParaRPr lang="en-US"/>
          </a:p>
        </p:txBody>
      </p:sp>
    </p:spTree>
    <p:extLst>
      <p:ext uri="{BB962C8B-B14F-4D97-AF65-F5344CB8AC3E}">
        <p14:creationId xmlns:p14="http://schemas.microsoft.com/office/powerpoint/2010/main" val="193289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6147-2C82-448A-A46E-2373D8D7D4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B06AE6-28BE-4750-94E7-A5D94676E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A56580-AB60-4299-92B4-6BAEAA336253}"/>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5" name="Footer Placeholder 4">
            <a:extLst>
              <a:ext uri="{FF2B5EF4-FFF2-40B4-BE49-F238E27FC236}">
                <a16:creationId xmlns:a16="http://schemas.microsoft.com/office/drawing/2014/main" id="{E416D5EF-FDCE-4F1C-93C1-C0C2BEB07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C13BA-2753-4D31-A22E-80416043AF57}"/>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199821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D1BD-8392-4862-B7CE-BE96984F22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31A13E-56A6-4791-AC6C-42CA192A71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0695D-0094-4F5B-B95A-4F582066ACB0}"/>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5" name="Footer Placeholder 4">
            <a:extLst>
              <a:ext uri="{FF2B5EF4-FFF2-40B4-BE49-F238E27FC236}">
                <a16:creationId xmlns:a16="http://schemas.microsoft.com/office/drawing/2014/main" id="{395452E7-7633-43C2-8F05-4E0C7542E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E0EEC-48C9-4456-B6FD-6C4F1FD155E8}"/>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354877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B13FE-0E75-4D20-8349-7793E8414A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F6F9F-6C22-4054-98BC-6B85C2C897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95CE8-BABB-47E0-95AC-845C9441D793}"/>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5" name="Footer Placeholder 4">
            <a:extLst>
              <a:ext uri="{FF2B5EF4-FFF2-40B4-BE49-F238E27FC236}">
                <a16:creationId xmlns:a16="http://schemas.microsoft.com/office/drawing/2014/main" id="{D5B78763-A7BF-4C71-87DF-08828318F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00C75-357D-40A4-97BF-7608179AAC33}"/>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366158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1302-C4C1-46B1-9A3A-89140BB5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7F9BD-77BF-463A-B374-B0409731F9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21768-511F-497F-9917-0810DE5666CA}"/>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5" name="Footer Placeholder 4">
            <a:extLst>
              <a:ext uri="{FF2B5EF4-FFF2-40B4-BE49-F238E27FC236}">
                <a16:creationId xmlns:a16="http://schemas.microsoft.com/office/drawing/2014/main" id="{0D816B2F-7A3B-405C-87E8-105C43AC0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27FB4-A2D5-442D-9CAD-31B3AB689347}"/>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419748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AFBA-8B4A-4F35-AE0D-9DAEB0572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451111-D001-4A86-886E-0D2CC326C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A29C0E-D607-4E21-8050-B90360599A02}"/>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5" name="Footer Placeholder 4">
            <a:extLst>
              <a:ext uri="{FF2B5EF4-FFF2-40B4-BE49-F238E27FC236}">
                <a16:creationId xmlns:a16="http://schemas.microsoft.com/office/drawing/2014/main" id="{F04AD4E7-033D-4A2A-80F8-D7CFD5C49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A855E-70F1-4846-AAD1-29266DF68888}"/>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71083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1B1-84E5-49F5-A8E9-1692F0E46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CB5FD-B80C-4BB7-8EC2-2644865911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AE2CB-D90E-4C06-82C4-CA419BECC5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F4ED8F-1F2F-4435-B2A9-E471F02764CA}"/>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6" name="Footer Placeholder 5">
            <a:extLst>
              <a:ext uri="{FF2B5EF4-FFF2-40B4-BE49-F238E27FC236}">
                <a16:creationId xmlns:a16="http://schemas.microsoft.com/office/drawing/2014/main" id="{B41F1184-4AD0-4991-B7A0-12ACB6567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4A7AA-A47E-4877-A1CC-5E66DDD3812D}"/>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411494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80C6-B425-4236-B2A3-3FC282FEBF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518CF9-FC55-4F47-983E-3E8EAE251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197201-D057-4703-9077-4E31470EBC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BAD97C-F2E0-42BD-B9CB-211615E25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5FAD79-7693-4604-8659-B96B414BE2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14C57-3187-4FA1-B44A-B8E3DB55BA5D}"/>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8" name="Footer Placeholder 7">
            <a:extLst>
              <a:ext uri="{FF2B5EF4-FFF2-40B4-BE49-F238E27FC236}">
                <a16:creationId xmlns:a16="http://schemas.microsoft.com/office/drawing/2014/main" id="{2B07D039-2B2A-4CF6-9112-DF8F70511A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470910-E6D4-4223-A5B5-54E03D9F5195}"/>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151741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3CF8-52ED-4F2F-8934-8D36E95B6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A2C5B9-3574-4123-A06B-F5EA145A9E7C}"/>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4" name="Footer Placeholder 3">
            <a:extLst>
              <a:ext uri="{FF2B5EF4-FFF2-40B4-BE49-F238E27FC236}">
                <a16:creationId xmlns:a16="http://schemas.microsoft.com/office/drawing/2014/main" id="{A281ED94-8A91-4686-86BF-23ED4F2354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D9FD3-CC8B-48A9-8BE4-C0C827E60227}"/>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151988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FA7AF-541F-4AA0-B578-94F3AF9A1E31}"/>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3" name="Footer Placeholder 2">
            <a:extLst>
              <a:ext uri="{FF2B5EF4-FFF2-40B4-BE49-F238E27FC236}">
                <a16:creationId xmlns:a16="http://schemas.microsoft.com/office/drawing/2014/main" id="{B854E674-BB26-461E-9307-D4A5E3B27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DB43F2-7C22-47BB-B4C0-CE4EB28A5A37}"/>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79395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92BD-7DE9-40AC-AD9B-675389A74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611F6-7E09-4690-9F79-70983028F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AD42A9-C708-4D1C-B941-3B5F149E7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016AB9-6878-46AA-B3B9-7432AA2A736F}"/>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6" name="Footer Placeholder 5">
            <a:extLst>
              <a:ext uri="{FF2B5EF4-FFF2-40B4-BE49-F238E27FC236}">
                <a16:creationId xmlns:a16="http://schemas.microsoft.com/office/drawing/2014/main" id="{814B1E43-39C5-4BB5-AD8F-5BF49C29B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1715C-38FC-4FB2-96EC-372E0266008C}"/>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352352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30F0-1CC8-458C-9CCA-E216E9DAF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D05B2-82D1-441E-BC10-E0F361113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788DB0-309D-46B2-84BF-532704780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165D2E-665A-4883-8F1D-DF3F7A4C5F22}"/>
              </a:ext>
            </a:extLst>
          </p:cNvPr>
          <p:cNvSpPr>
            <a:spLocks noGrp="1"/>
          </p:cNvSpPr>
          <p:nvPr>
            <p:ph type="dt" sz="half" idx="10"/>
          </p:nvPr>
        </p:nvSpPr>
        <p:spPr/>
        <p:txBody>
          <a:bodyPr/>
          <a:lstStyle/>
          <a:p>
            <a:fld id="{C3D1E051-BD0E-4ECB-AA7E-9EC7DBE180F4}" type="datetimeFigureOut">
              <a:rPr lang="en-US" smtClean="0"/>
              <a:t>8/9/2018</a:t>
            </a:fld>
            <a:endParaRPr lang="en-US"/>
          </a:p>
        </p:txBody>
      </p:sp>
      <p:sp>
        <p:nvSpPr>
          <p:cNvPr id="6" name="Footer Placeholder 5">
            <a:extLst>
              <a:ext uri="{FF2B5EF4-FFF2-40B4-BE49-F238E27FC236}">
                <a16:creationId xmlns:a16="http://schemas.microsoft.com/office/drawing/2014/main" id="{B4B1871F-3ABD-4331-9E7C-D0E003BA2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1C9E2-8D57-4CA7-8A75-D0B288465582}"/>
              </a:ext>
            </a:extLst>
          </p:cNvPr>
          <p:cNvSpPr>
            <a:spLocks noGrp="1"/>
          </p:cNvSpPr>
          <p:nvPr>
            <p:ph type="sldNum" sz="quarter" idx="12"/>
          </p:nvPr>
        </p:nvSpPr>
        <p:spPr/>
        <p:txBody>
          <a:bodyPr/>
          <a:lstStyle/>
          <a:p>
            <a:fld id="{A70488EE-E56A-4A3A-BE1C-93F7FDFCAE12}" type="slidenum">
              <a:rPr lang="en-US" smtClean="0"/>
              <a:t>‹#›</a:t>
            </a:fld>
            <a:endParaRPr lang="en-US"/>
          </a:p>
        </p:txBody>
      </p:sp>
    </p:spTree>
    <p:extLst>
      <p:ext uri="{BB962C8B-B14F-4D97-AF65-F5344CB8AC3E}">
        <p14:creationId xmlns:p14="http://schemas.microsoft.com/office/powerpoint/2010/main" val="6308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EDDCC-E261-4427-9F2F-EC5FB3545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E139DC-CA1C-4843-B300-46E26376C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46D0F-27E2-48EE-88AA-96297AD90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1E051-BD0E-4ECB-AA7E-9EC7DBE180F4}" type="datetimeFigureOut">
              <a:rPr lang="en-US" smtClean="0"/>
              <a:t>8/9/2018</a:t>
            </a:fld>
            <a:endParaRPr lang="en-US"/>
          </a:p>
        </p:txBody>
      </p:sp>
      <p:sp>
        <p:nvSpPr>
          <p:cNvPr id="5" name="Footer Placeholder 4">
            <a:extLst>
              <a:ext uri="{FF2B5EF4-FFF2-40B4-BE49-F238E27FC236}">
                <a16:creationId xmlns:a16="http://schemas.microsoft.com/office/drawing/2014/main" id="{E05185DD-7D8E-44E4-8BD7-0CBD37EE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654259-714B-4831-BF7B-5C3596D2D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488EE-E56A-4A3A-BE1C-93F7FDFCAE12}" type="slidenum">
              <a:rPr lang="en-US" smtClean="0"/>
              <a:t>‹#›</a:t>
            </a:fld>
            <a:endParaRPr lang="en-US"/>
          </a:p>
        </p:txBody>
      </p:sp>
    </p:spTree>
    <p:extLst>
      <p:ext uri="{BB962C8B-B14F-4D97-AF65-F5344CB8AC3E}">
        <p14:creationId xmlns:p14="http://schemas.microsoft.com/office/powerpoint/2010/main" val="60157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58CA-B460-45C4-971E-397C60961DB8}"/>
              </a:ext>
            </a:extLst>
          </p:cNvPr>
          <p:cNvSpPr>
            <a:spLocks noGrp="1"/>
          </p:cNvSpPr>
          <p:nvPr>
            <p:ph type="ctrTitle"/>
          </p:nvPr>
        </p:nvSpPr>
        <p:spPr/>
        <p:txBody>
          <a:bodyPr/>
          <a:lstStyle/>
          <a:p>
            <a:r>
              <a:rPr lang="en-US" dirty="0"/>
              <a:t>PD&amp;E Studies on Interstate System</a:t>
            </a:r>
          </a:p>
        </p:txBody>
      </p:sp>
      <p:sp>
        <p:nvSpPr>
          <p:cNvPr id="3" name="Subtitle 2">
            <a:extLst>
              <a:ext uri="{FF2B5EF4-FFF2-40B4-BE49-F238E27FC236}">
                <a16:creationId xmlns:a16="http://schemas.microsoft.com/office/drawing/2014/main" id="{0EB86D04-AA17-42AD-89FA-CCB24B2FD3D1}"/>
              </a:ext>
            </a:extLst>
          </p:cNvPr>
          <p:cNvSpPr>
            <a:spLocks noGrp="1"/>
          </p:cNvSpPr>
          <p:nvPr>
            <p:ph type="subTitle" idx="1"/>
          </p:nvPr>
        </p:nvSpPr>
        <p:spPr>
          <a:xfrm>
            <a:off x="1524000" y="5849938"/>
            <a:ext cx="9144000" cy="1008062"/>
          </a:xfrm>
        </p:spPr>
        <p:txBody>
          <a:bodyPr/>
          <a:lstStyle/>
          <a:p>
            <a:r>
              <a:rPr lang="en-US" dirty="0"/>
              <a:t>8/9/2018</a:t>
            </a:r>
          </a:p>
        </p:txBody>
      </p:sp>
      <p:sp>
        <p:nvSpPr>
          <p:cNvPr id="4" name="Rectangle 3">
            <a:extLst>
              <a:ext uri="{FF2B5EF4-FFF2-40B4-BE49-F238E27FC236}">
                <a16:creationId xmlns:a16="http://schemas.microsoft.com/office/drawing/2014/main" id="{299F65E9-221A-4759-A7F8-8CB31E8D8ED0}"/>
              </a:ext>
            </a:extLst>
          </p:cNvPr>
          <p:cNvSpPr/>
          <p:nvPr/>
        </p:nvSpPr>
        <p:spPr>
          <a:xfrm>
            <a:off x="1524000" y="4063713"/>
            <a:ext cx="9144000" cy="584775"/>
          </a:xfrm>
          <a:prstGeom prst="rect">
            <a:avLst/>
          </a:prstGeom>
        </p:spPr>
        <p:txBody>
          <a:bodyPr wrap="square">
            <a:spAutoFit/>
          </a:bodyPr>
          <a:lstStyle/>
          <a:p>
            <a:pPr algn="ctr"/>
            <a:r>
              <a:rPr lang="en-US" sz="3200" b="1" dirty="0"/>
              <a:t>An Introductory Overview  Course</a:t>
            </a:r>
          </a:p>
        </p:txBody>
      </p:sp>
      <p:pic>
        <p:nvPicPr>
          <p:cNvPr id="5" name="Picture 2" descr="S:\BD\Marketing\Wp_Wpro\FDOT ETDM Graphics WORKING Files\OEM Office of Environmental Management\OEM Logo Color LRG v08.jpg">
            <a:extLst>
              <a:ext uri="{FF2B5EF4-FFF2-40B4-BE49-F238E27FC236}">
                <a16:creationId xmlns:a16="http://schemas.microsoft.com/office/drawing/2014/main" id="{9D4D910D-16CE-4CD2-BFDB-0A1931C8DD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7" y="228600"/>
            <a:ext cx="4635478"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60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48E-7867-46B5-AD41-351C9E8026E7}"/>
              </a:ext>
            </a:extLst>
          </p:cNvPr>
          <p:cNvSpPr>
            <a:spLocks noGrp="1"/>
          </p:cNvSpPr>
          <p:nvPr>
            <p:ph type="title"/>
          </p:nvPr>
        </p:nvSpPr>
        <p:spPr/>
        <p:txBody>
          <a:bodyPr/>
          <a:lstStyle/>
          <a:p>
            <a:r>
              <a:rPr lang="en-US" dirty="0"/>
              <a:t>Application of the FHWA Policy</a:t>
            </a:r>
          </a:p>
        </p:txBody>
      </p:sp>
      <p:sp>
        <p:nvSpPr>
          <p:cNvPr id="3" name="Content Placeholder 2">
            <a:extLst>
              <a:ext uri="{FF2B5EF4-FFF2-40B4-BE49-F238E27FC236}">
                <a16:creationId xmlns:a16="http://schemas.microsoft.com/office/drawing/2014/main" id="{34DB9575-294A-489A-AE5D-DF511C49E792}"/>
              </a:ext>
            </a:extLst>
          </p:cNvPr>
          <p:cNvSpPr>
            <a:spLocks noGrp="1"/>
          </p:cNvSpPr>
          <p:nvPr>
            <p:ph idx="1"/>
          </p:nvPr>
        </p:nvSpPr>
        <p:spPr>
          <a:xfrm>
            <a:off x="838200" y="1825624"/>
            <a:ext cx="10515600" cy="4931791"/>
          </a:xfrm>
        </p:spPr>
        <p:txBody>
          <a:bodyPr/>
          <a:lstStyle/>
          <a:p>
            <a:pPr marL="0" indent="0">
              <a:buNone/>
            </a:pPr>
            <a:r>
              <a:rPr lang="en-US" dirty="0"/>
              <a:t>Policy applicable to:</a:t>
            </a:r>
          </a:p>
          <a:p>
            <a:r>
              <a:rPr lang="en-US" dirty="0"/>
              <a:t>New or revised access points to existing Interstate facilities regardless of the funding</a:t>
            </a:r>
          </a:p>
          <a:p>
            <a:r>
              <a:rPr lang="en-US" u="sng" dirty="0"/>
              <a:t>Routes approved </a:t>
            </a:r>
            <a:r>
              <a:rPr lang="en-US" dirty="0"/>
              <a:t>as a future part of the Interstate System under 23 U.S.C. 103(c)(4)(B) represent a special case</a:t>
            </a:r>
          </a:p>
        </p:txBody>
      </p:sp>
    </p:spTree>
    <p:extLst>
      <p:ext uri="{BB962C8B-B14F-4D97-AF65-F5344CB8AC3E}">
        <p14:creationId xmlns:p14="http://schemas.microsoft.com/office/powerpoint/2010/main" val="5395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48E-7867-46B5-AD41-351C9E8026E7}"/>
              </a:ext>
            </a:extLst>
          </p:cNvPr>
          <p:cNvSpPr>
            <a:spLocks noGrp="1"/>
          </p:cNvSpPr>
          <p:nvPr>
            <p:ph type="title"/>
          </p:nvPr>
        </p:nvSpPr>
        <p:spPr/>
        <p:txBody>
          <a:bodyPr/>
          <a:lstStyle/>
          <a:p>
            <a:r>
              <a:rPr lang="en-US" dirty="0"/>
              <a:t>Application of the FHWA Policy</a:t>
            </a:r>
          </a:p>
        </p:txBody>
      </p:sp>
      <p:sp>
        <p:nvSpPr>
          <p:cNvPr id="3" name="Content Placeholder 2">
            <a:extLst>
              <a:ext uri="{FF2B5EF4-FFF2-40B4-BE49-F238E27FC236}">
                <a16:creationId xmlns:a16="http://schemas.microsoft.com/office/drawing/2014/main" id="{34DB9575-294A-489A-AE5D-DF511C49E792}"/>
              </a:ext>
            </a:extLst>
          </p:cNvPr>
          <p:cNvSpPr>
            <a:spLocks noGrp="1"/>
          </p:cNvSpPr>
          <p:nvPr>
            <p:ph idx="1"/>
          </p:nvPr>
        </p:nvSpPr>
        <p:spPr>
          <a:xfrm>
            <a:off x="838200" y="1825624"/>
            <a:ext cx="10515600" cy="4931791"/>
          </a:xfrm>
        </p:spPr>
        <p:txBody>
          <a:bodyPr/>
          <a:lstStyle/>
          <a:p>
            <a:r>
              <a:rPr lang="en-US" dirty="0"/>
              <a:t>Each break in the control of access to the Interstate System right-of-way is considered to be an access point. </a:t>
            </a:r>
          </a:p>
          <a:p>
            <a:r>
              <a:rPr lang="en-US" dirty="0"/>
              <a:t>For the purpose of applying FHWA Policy, each entrance or exit point, including "locked gate" access, is considered to be an access point. For example, a diamond interchange configuration has four access points.</a:t>
            </a:r>
          </a:p>
          <a:p>
            <a:r>
              <a:rPr lang="en-US" dirty="0"/>
              <a:t>Ramps providing access to rest areas, information centers, and weigh stations within the Interstate controlled access </a:t>
            </a:r>
            <a:r>
              <a:rPr lang="en-US" u="sng" dirty="0"/>
              <a:t>are not </a:t>
            </a:r>
            <a:r>
              <a:rPr lang="en-US" dirty="0"/>
              <a:t>considered access points</a:t>
            </a:r>
          </a:p>
          <a:p>
            <a:r>
              <a:rPr lang="en-US" dirty="0"/>
              <a:t>Any change in the design of an existing access point is considered a change to the interchange configuration</a:t>
            </a:r>
          </a:p>
        </p:txBody>
      </p:sp>
    </p:spTree>
    <p:extLst>
      <p:ext uri="{BB962C8B-B14F-4D97-AF65-F5344CB8AC3E}">
        <p14:creationId xmlns:p14="http://schemas.microsoft.com/office/powerpoint/2010/main" val="20638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017-BD2D-485B-B6B0-09C409DDFE39}"/>
              </a:ext>
            </a:extLst>
          </p:cNvPr>
          <p:cNvSpPr>
            <a:spLocks noGrp="1"/>
          </p:cNvSpPr>
          <p:nvPr>
            <p:ph type="title"/>
          </p:nvPr>
        </p:nvSpPr>
        <p:spPr/>
        <p:txBody>
          <a:bodyPr/>
          <a:lstStyle/>
          <a:p>
            <a:r>
              <a:rPr lang="en-US" dirty="0"/>
              <a:t>Policy Point One</a:t>
            </a:r>
          </a:p>
        </p:txBody>
      </p:sp>
      <p:sp>
        <p:nvSpPr>
          <p:cNvPr id="3" name="Content Placeholder 2">
            <a:extLst>
              <a:ext uri="{FF2B5EF4-FFF2-40B4-BE49-F238E27FC236}">
                <a16:creationId xmlns:a16="http://schemas.microsoft.com/office/drawing/2014/main" id="{8EB843C3-5554-42BA-A9FE-A168CBA8E2FB}"/>
              </a:ext>
            </a:extLst>
          </p:cNvPr>
          <p:cNvSpPr>
            <a:spLocks noGrp="1"/>
          </p:cNvSpPr>
          <p:nvPr>
            <p:ph idx="1"/>
          </p:nvPr>
        </p:nvSpPr>
        <p:spPr/>
        <p:txBody>
          <a:bodyPr/>
          <a:lstStyle/>
          <a:p>
            <a:pPr marL="0" indent="0">
              <a:buNone/>
            </a:pPr>
            <a:r>
              <a:rPr lang="en-US" sz="3200" i="1" dirty="0"/>
              <a:t>An operational and safety analysis concludes there is no significant adverse impact</a:t>
            </a:r>
          </a:p>
          <a:p>
            <a:pPr marL="0" indent="0">
              <a:buNone/>
            </a:pPr>
            <a:r>
              <a:rPr lang="en-US" dirty="0"/>
              <a:t>	Interstate mainline, ramps, crossroad and intersections</a:t>
            </a:r>
          </a:p>
          <a:p>
            <a:endParaRPr lang="en-US" dirty="0"/>
          </a:p>
        </p:txBody>
      </p:sp>
      <p:sp>
        <p:nvSpPr>
          <p:cNvPr id="4" name="object 4">
            <a:extLst>
              <a:ext uri="{FF2B5EF4-FFF2-40B4-BE49-F238E27FC236}">
                <a16:creationId xmlns:a16="http://schemas.microsoft.com/office/drawing/2014/main" id="{6D85E4AE-C806-4464-88CE-2DB8DE572556}"/>
              </a:ext>
            </a:extLst>
          </p:cNvPr>
          <p:cNvSpPr/>
          <p:nvPr/>
        </p:nvSpPr>
        <p:spPr>
          <a:xfrm>
            <a:off x="585216" y="3538724"/>
            <a:ext cx="11320271" cy="1965964"/>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01382191-26BF-4D6C-AB8E-A2283FD80100}"/>
              </a:ext>
            </a:extLst>
          </p:cNvPr>
          <p:cNvSpPr txBox="1"/>
          <p:nvPr/>
        </p:nvSpPr>
        <p:spPr>
          <a:xfrm>
            <a:off x="585215" y="5664002"/>
            <a:ext cx="11320271" cy="1025922"/>
          </a:xfrm>
          <a:prstGeom prst="rect">
            <a:avLst/>
          </a:prstGeom>
          <a:solidFill>
            <a:schemeClr val="accent4">
              <a:lumMod val="60000"/>
              <a:lumOff val="40000"/>
            </a:schemeClr>
          </a:solidFill>
        </p:spPr>
        <p:txBody>
          <a:bodyPr vert="horz" wrap="square" lIns="0" tIns="0" rIns="0" bIns="0" rtlCol="0">
            <a:spAutoFit/>
          </a:bodyPr>
          <a:lstStyle/>
          <a:p>
            <a:pPr marL="137160"/>
            <a:r>
              <a:rPr u="sng" spc="-15" dirty="0">
                <a:cs typeface="Franklin Gothic Medium"/>
              </a:rPr>
              <a:t>A </a:t>
            </a:r>
            <a:r>
              <a:rPr u="sng" spc="-5" dirty="0">
                <a:cs typeface="Franklin Gothic Medium"/>
              </a:rPr>
              <a:t>min</a:t>
            </a:r>
            <a:r>
              <a:rPr u="sng" spc="-15" dirty="0">
                <a:cs typeface="Franklin Gothic Medium"/>
              </a:rPr>
              <a:t>imum</a:t>
            </a:r>
            <a:r>
              <a:rPr u="sng" spc="-40" dirty="0">
                <a:cs typeface="Franklin Gothic Medium"/>
              </a:rPr>
              <a:t> </a:t>
            </a:r>
            <a:r>
              <a:rPr u="sng" spc="-35" dirty="0">
                <a:cs typeface="Franklin Gothic Medium"/>
              </a:rPr>
              <a:t>L</a:t>
            </a:r>
            <a:r>
              <a:rPr u="sng" dirty="0">
                <a:cs typeface="Franklin Gothic Medium"/>
              </a:rPr>
              <a:t>O</a:t>
            </a:r>
            <a:r>
              <a:rPr u="sng" spc="-15" dirty="0">
                <a:cs typeface="Franklin Gothic Medium"/>
              </a:rPr>
              <a:t>S</a:t>
            </a:r>
            <a:r>
              <a:rPr u="sng" spc="-30" dirty="0">
                <a:cs typeface="Franklin Gothic Medium"/>
              </a:rPr>
              <a:t> </a:t>
            </a:r>
            <a:r>
              <a:rPr u="sng" spc="-10" dirty="0">
                <a:cs typeface="Franklin Gothic Medium"/>
              </a:rPr>
              <a:t>is</a:t>
            </a:r>
            <a:r>
              <a:rPr u="sng" spc="-20" dirty="0">
                <a:cs typeface="Franklin Gothic Medium"/>
              </a:rPr>
              <a:t> </a:t>
            </a:r>
            <a:r>
              <a:rPr u="sng" spc="-5" dirty="0">
                <a:cs typeface="Franklin Gothic Medium"/>
              </a:rPr>
              <a:t>n</a:t>
            </a:r>
            <a:r>
              <a:rPr u="sng" spc="-10" dirty="0">
                <a:cs typeface="Franklin Gothic Medium"/>
              </a:rPr>
              <a:t>ot</a:t>
            </a:r>
            <a:r>
              <a:rPr u="sng" spc="-20" dirty="0">
                <a:cs typeface="Franklin Gothic Medium"/>
              </a:rPr>
              <a:t> </a:t>
            </a:r>
            <a:r>
              <a:rPr u="sng" dirty="0">
                <a:cs typeface="Franklin Gothic Medium"/>
              </a:rPr>
              <a:t>pre</a:t>
            </a:r>
            <a:r>
              <a:rPr u="sng" spc="-15" dirty="0">
                <a:cs typeface="Franklin Gothic Medium"/>
              </a:rPr>
              <a:t>s</a:t>
            </a:r>
            <a:r>
              <a:rPr u="sng" spc="-25" dirty="0">
                <a:cs typeface="Franklin Gothic Medium"/>
              </a:rPr>
              <a:t>c</a:t>
            </a:r>
            <a:r>
              <a:rPr u="sng" spc="-10" dirty="0">
                <a:cs typeface="Franklin Gothic Medium"/>
              </a:rPr>
              <a:t>ribed</a:t>
            </a:r>
            <a:r>
              <a:rPr lang="en-US" u="sng" spc="-10" dirty="0">
                <a:cs typeface="Franklin Gothic Medium"/>
              </a:rPr>
              <a:t> by FHWA</a:t>
            </a:r>
            <a:endParaRPr dirty="0">
              <a:cs typeface="Franklin Gothic Medium"/>
            </a:endParaRPr>
          </a:p>
          <a:p>
            <a:pPr>
              <a:spcBef>
                <a:spcPts val="23"/>
              </a:spcBef>
            </a:pPr>
            <a:endParaRPr sz="1700" dirty="0">
              <a:cs typeface="Times New Roman"/>
            </a:endParaRPr>
          </a:p>
          <a:p>
            <a:pPr marL="137160" marR="222885">
              <a:lnSpc>
                <a:spcPts val="1939"/>
              </a:lnSpc>
            </a:pPr>
            <a:r>
              <a:rPr spc="-5" dirty="0">
                <a:cs typeface="Franklin Gothic Medium"/>
              </a:rPr>
              <a:t>W</a:t>
            </a:r>
            <a:r>
              <a:rPr spc="5" dirty="0">
                <a:cs typeface="Franklin Gothic Medium"/>
              </a:rPr>
              <a:t>ha</a:t>
            </a:r>
            <a:r>
              <a:rPr spc="-10" dirty="0">
                <a:cs typeface="Franklin Gothic Medium"/>
              </a:rPr>
              <a:t>t</a:t>
            </a:r>
            <a:r>
              <a:rPr spc="-40" dirty="0">
                <a:cs typeface="Franklin Gothic Medium"/>
              </a:rPr>
              <a:t> </a:t>
            </a:r>
            <a:r>
              <a:rPr spc="10" dirty="0">
                <a:cs typeface="Franklin Gothic Medium"/>
              </a:rPr>
              <a:t>c</a:t>
            </a:r>
            <a:r>
              <a:rPr spc="5" dirty="0">
                <a:cs typeface="Franklin Gothic Medium"/>
              </a:rPr>
              <a:t>on</a:t>
            </a:r>
            <a:r>
              <a:rPr spc="-15" dirty="0">
                <a:cs typeface="Franklin Gothic Medium"/>
              </a:rPr>
              <a:t>s</a:t>
            </a:r>
            <a:r>
              <a:rPr spc="-20" dirty="0">
                <a:cs typeface="Franklin Gothic Medium"/>
              </a:rPr>
              <a:t>ti</a:t>
            </a:r>
            <a:r>
              <a:rPr spc="-15" dirty="0">
                <a:cs typeface="Franklin Gothic Medium"/>
              </a:rPr>
              <a:t>tu</a:t>
            </a:r>
            <a:r>
              <a:rPr spc="-40" dirty="0">
                <a:cs typeface="Franklin Gothic Medium"/>
              </a:rPr>
              <a:t>t</a:t>
            </a:r>
            <a:r>
              <a:rPr spc="-15" dirty="0">
                <a:cs typeface="Franklin Gothic Medium"/>
              </a:rPr>
              <a:t>e</a:t>
            </a:r>
            <a:r>
              <a:rPr spc="-10" dirty="0">
                <a:cs typeface="Franklin Gothic Medium"/>
              </a:rPr>
              <a:t>s</a:t>
            </a:r>
            <a:r>
              <a:rPr spc="-30" dirty="0">
                <a:cs typeface="Franklin Gothic Medium"/>
              </a:rPr>
              <a:t> </a:t>
            </a:r>
            <a:r>
              <a:rPr spc="5" dirty="0">
                <a:cs typeface="Franklin Gothic Medium"/>
              </a:rPr>
              <a:t>a</a:t>
            </a:r>
            <a:r>
              <a:rPr spc="10" dirty="0">
                <a:cs typeface="Franklin Gothic Medium"/>
              </a:rPr>
              <a:t>cc</a:t>
            </a:r>
            <a:r>
              <a:rPr spc="-5" dirty="0">
                <a:cs typeface="Franklin Gothic Medium"/>
              </a:rPr>
              <a:t>o</a:t>
            </a:r>
            <a:r>
              <a:rPr spc="-10" dirty="0">
                <a:cs typeface="Franklin Gothic Medium"/>
              </a:rPr>
              <a:t>mm</a:t>
            </a:r>
            <a:r>
              <a:rPr spc="-5" dirty="0">
                <a:cs typeface="Franklin Gothic Medium"/>
              </a:rPr>
              <a:t>o</a:t>
            </a:r>
            <a:r>
              <a:rPr spc="10" dirty="0">
                <a:cs typeface="Franklin Gothic Medium"/>
              </a:rPr>
              <a:t>d</a:t>
            </a:r>
            <a:r>
              <a:rPr spc="-10" dirty="0">
                <a:cs typeface="Franklin Gothic Medium"/>
              </a:rPr>
              <a:t>a</a:t>
            </a:r>
            <a:r>
              <a:rPr spc="-20" dirty="0">
                <a:cs typeface="Franklin Gothic Medium"/>
              </a:rPr>
              <a:t>ti</a:t>
            </a:r>
            <a:r>
              <a:rPr spc="5" dirty="0">
                <a:cs typeface="Franklin Gothic Medium"/>
              </a:rPr>
              <a:t>n</a:t>
            </a:r>
            <a:r>
              <a:rPr spc="-10" dirty="0">
                <a:cs typeface="Franklin Gothic Medium"/>
              </a:rPr>
              <a:t>g</a:t>
            </a:r>
            <a:r>
              <a:rPr spc="-40" dirty="0">
                <a:cs typeface="Franklin Gothic Medium"/>
              </a:rPr>
              <a:t> </a:t>
            </a:r>
            <a:r>
              <a:rPr spc="-5" dirty="0">
                <a:cs typeface="Franklin Gothic Medium"/>
              </a:rPr>
              <a:t>t</a:t>
            </a:r>
            <a:r>
              <a:rPr dirty="0">
                <a:cs typeface="Franklin Gothic Medium"/>
              </a:rPr>
              <a:t>r</a:t>
            </a:r>
            <a:r>
              <a:rPr spc="5" dirty="0">
                <a:cs typeface="Franklin Gothic Medium"/>
              </a:rPr>
              <a:t>a</a:t>
            </a:r>
            <a:r>
              <a:rPr spc="40" dirty="0">
                <a:cs typeface="Franklin Gothic Medium"/>
              </a:rPr>
              <a:t>f</a:t>
            </a:r>
            <a:r>
              <a:rPr spc="-10" dirty="0">
                <a:cs typeface="Franklin Gothic Medium"/>
              </a:rPr>
              <a:t>f</a:t>
            </a:r>
            <a:r>
              <a:rPr dirty="0">
                <a:cs typeface="Franklin Gothic Medium"/>
              </a:rPr>
              <a:t>ic</a:t>
            </a:r>
            <a:r>
              <a:rPr spc="-40" dirty="0">
                <a:cs typeface="Franklin Gothic Medium"/>
              </a:rPr>
              <a:t> </a:t>
            </a:r>
            <a:r>
              <a:rPr spc="-20" dirty="0">
                <a:cs typeface="Franklin Gothic Medium"/>
              </a:rPr>
              <a:t>v</a:t>
            </a:r>
            <a:r>
              <a:rPr spc="5" dirty="0">
                <a:cs typeface="Franklin Gothic Medium"/>
              </a:rPr>
              <a:t>o</a:t>
            </a:r>
            <a:r>
              <a:rPr dirty="0">
                <a:cs typeface="Franklin Gothic Medium"/>
              </a:rPr>
              <a:t>lum</a:t>
            </a:r>
            <a:r>
              <a:rPr spc="5" dirty="0">
                <a:cs typeface="Franklin Gothic Medium"/>
              </a:rPr>
              <a:t>e</a:t>
            </a:r>
            <a:r>
              <a:rPr spc="-10" dirty="0">
                <a:cs typeface="Franklin Gothic Medium"/>
              </a:rPr>
              <a:t>s</a:t>
            </a:r>
            <a:r>
              <a:rPr spc="-5" dirty="0">
                <a:cs typeface="Franklin Gothic Medium"/>
              </a:rPr>
              <a:t> “s</a:t>
            </a:r>
            <a:r>
              <a:rPr spc="5" dirty="0">
                <a:cs typeface="Franklin Gothic Medium"/>
              </a:rPr>
              <a:t>a</a:t>
            </a:r>
            <a:r>
              <a:rPr spc="-10" dirty="0">
                <a:cs typeface="Franklin Gothic Medium"/>
              </a:rPr>
              <a:t>fe</a:t>
            </a:r>
            <a:r>
              <a:rPr spc="-15" dirty="0">
                <a:cs typeface="Franklin Gothic Medium"/>
              </a:rPr>
              <a:t>l</a:t>
            </a:r>
            <a:r>
              <a:rPr dirty="0">
                <a:cs typeface="Franklin Gothic Medium"/>
              </a:rPr>
              <a:t>y</a:t>
            </a:r>
            <a:r>
              <a:rPr spc="-25" dirty="0">
                <a:cs typeface="Franklin Gothic Medium"/>
              </a:rPr>
              <a:t> </a:t>
            </a:r>
            <a:r>
              <a:rPr spc="5" dirty="0">
                <a:cs typeface="Franklin Gothic Medium"/>
              </a:rPr>
              <a:t>an</a:t>
            </a:r>
            <a:r>
              <a:rPr dirty="0">
                <a:cs typeface="Franklin Gothic Medium"/>
              </a:rPr>
              <a:t>d</a:t>
            </a:r>
            <a:r>
              <a:rPr spc="-20" dirty="0">
                <a:cs typeface="Franklin Gothic Medium"/>
              </a:rPr>
              <a:t> </a:t>
            </a:r>
            <a:r>
              <a:rPr dirty="0">
                <a:cs typeface="Franklin Gothic Medium"/>
              </a:rPr>
              <a:t>e</a:t>
            </a:r>
            <a:r>
              <a:rPr spc="40" dirty="0">
                <a:cs typeface="Franklin Gothic Medium"/>
              </a:rPr>
              <a:t>f</a:t>
            </a:r>
            <a:r>
              <a:rPr dirty="0">
                <a:cs typeface="Franklin Gothic Medium"/>
              </a:rPr>
              <a:t>fi</a:t>
            </a:r>
            <a:r>
              <a:rPr spc="5" dirty="0">
                <a:cs typeface="Franklin Gothic Medium"/>
              </a:rPr>
              <a:t>c</a:t>
            </a:r>
            <a:r>
              <a:rPr spc="-5" dirty="0">
                <a:cs typeface="Franklin Gothic Medium"/>
              </a:rPr>
              <a:t>ie</a:t>
            </a:r>
            <a:r>
              <a:rPr spc="-10" dirty="0">
                <a:cs typeface="Franklin Gothic Medium"/>
              </a:rPr>
              <a:t>n</a:t>
            </a:r>
            <a:r>
              <a:rPr spc="-20" dirty="0">
                <a:cs typeface="Franklin Gothic Medium"/>
              </a:rPr>
              <a:t>t</a:t>
            </a:r>
            <a:r>
              <a:rPr spc="-10" dirty="0">
                <a:cs typeface="Franklin Gothic Medium"/>
              </a:rPr>
              <a:t>ly”</a:t>
            </a:r>
            <a:r>
              <a:rPr spc="-35" dirty="0">
                <a:cs typeface="Franklin Gothic Medium"/>
              </a:rPr>
              <a:t> </a:t>
            </a:r>
            <a:r>
              <a:rPr spc="-10" dirty="0">
                <a:cs typeface="Franklin Gothic Medium"/>
              </a:rPr>
              <a:t>is </a:t>
            </a:r>
            <a:r>
              <a:rPr spc="10" dirty="0">
                <a:cs typeface="Franklin Gothic Medium"/>
              </a:rPr>
              <a:t>b</a:t>
            </a:r>
            <a:r>
              <a:rPr spc="5" dirty="0">
                <a:cs typeface="Franklin Gothic Medium"/>
              </a:rPr>
              <a:t>a</a:t>
            </a:r>
            <a:r>
              <a:rPr spc="-5" dirty="0">
                <a:cs typeface="Franklin Gothic Medium"/>
              </a:rPr>
              <a:t>s</a:t>
            </a:r>
            <a:r>
              <a:rPr spc="-10" dirty="0">
                <a:cs typeface="Franklin Gothic Medium"/>
              </a:rPr>
              <a:t>ed</a:t>
            </a:r>
            <a:r>
              <a:rPr spc="-30" dirty="0">
                <a:cs typeface="Franklin Gothic Medium"/>
              </a:rPr>
              <a:t> </a:t>
            </a:r>
            <a:r>
              <a:rPr spc="5" dirty="0">
                <a:cs typeface="Franklin Gothic Medium"/>
              </a:rPr>
              <a:t>o</a:t>
            </a:r>
            <a:r>
              <a:rPr dirty="0">
                <a:cs typeface="Franklin Gothic Medium"/>
              </a:rPr>
              <a:t>n</a:t>
            </a:r>
            <a:r>
              <a:rPr spc="-15" dirty="0">
                <a:cs typeface="Franklin Gothic Medium"/>
              </a:rPr>
              <a:t> </a:t>
            </a:r>
            <a:r>
              <a:rPr spc="10" dirty="0">
                <a:cs typeface="Franklin Gothic Medium"/>
              </a:rPr>
              <a:t>c</a:t>
            </a:r>
            <a:r>
              <a:rPr spc="5" dirty="0">
                <a:cs typeface="Franklin Gothic Medium"/>
              </a:rPr>
              <a:t>on</a:t>
            </a:r>
            <a:r>
              <a:rPr spc="-40" dirty="0">
                <a:cs typeface="Franklin Gothic Medium"/>
              </a:rPr>
              <a:t>t</a:t>
            </a:r>
            <a:r>
              <a:rPr spc="-30" dirty="0">
                <a:cs typeface="Franklin Gothic Medium"/>
              </a:rPr>
              <a:t>e</a:t>
            </a:r>
            <a:r>
              <a:rPr spc="-5" dirty="0">
                <a:cs typeface="Franklin Gothic Medium"/>
              </a:rPr>
              <a:t>x</a:t>
            </a:r>
            <a:r>
              <a:rPr spc="-10" dirty="0">
                <a:cs typeface="Franklin Gothic Medium"/>
              </a:rPr>
              <a:t>t</a:t>
            </a:r>
            <a:r>
              <a:rPr spc="-45" dirty="0">
                <a:cs typeface="Franklin Gothic Medium"/>
              </a:rPr>
              <a:t> </a:t>
            </a:r>
            <a:r>
              <a:rPr spc="5" dirty="0">
                <a:cs typeface="Franklin Gothic Medium"/>
              </a:rPr>
              <a:t>an</a:t>
            </a:r>
            <a:r>
              <a:rPr dirty="0">
                <a:cs typeface="Franklin Gothic Medium"/>
              </a:rPr>
              <a:t>d</a:t>
            </a:r>
            <a:r>
              <a:rPr spc="-10" dirty="0">
                <a:cs typeface="Franklin Gothic Medium"/>
              </a:rPr>
              <a:t> </a:t>
            </a:r>
            <a:r>
              <a:rPr spc="-5" dirty="0">
                <a:cs typeface="Franklin Gothic Medium"/>
              </a:rPr>
              <a:t>s</a:t>
            </a:r>
            <a:r>
              <a:rPr spc="5" dirty="0">
                <a:cs typeface="Franklin Gothic Medium"/>
              </a:rPr>
              <a:t>ho</a:t>
            </a:r>
            <a:r>
              <a:rPr dirty="0">
                <a:cs typeface="Franklin Gothic Medium"/>
              </a:rPr>
              <a:t>u</a:t>
            </a:r>
            <a:r>
              <a:rPr spc="-10" dirty="0">
                <a:cs typeface="Franklin Gothic Medium"/>
              </a:rPr>
              <a:t>l</a:t>
            </a:r>
            <a:r>
              <a:rPr dirty="0">
                <a:cs typeface="Franklin Gothic Medium"/>
              </a:rPr>
              <a:t>d b</a:t>
            </a:r>
            <a:r>
              <a:rPr spc="-10" dirty="0">
                <a:cs typeface="Franklin Gothic Medium"/>
              </a:rPr>
              <a:t>e</a:t>
            </a:r>
            <a:r>
              <a:rPr spc="-5" dirty="0">
                <a:cs typeface="Franklin Gothic Medium"/>
              </a:rPr>
              <a:t> a</a:t>
            </a:r>
            <a:r>
              <a:rPr dirty="0">
                <a:cs typeface="Franklin Gothic Medium"/>
              </a:rPr>
              <a:t>gr</a:t>
            </a:r>
            <a:r>
              <a:rPr spc="-15" dirty="0">
                <a:cs typeface="Franklin Gothic Medium"/>
              </a:rPr>
              <a:t>e</a:t>
            </a:r>
            <a:r>
              <a:rPr dirty="0">
                <a:cs typeface="Franklin Gothic Medium"/>
              </a:rPr>
              <a:t>e</a:t>
            </a:r>
            <a:r>
              <a:rPr spc="-10" dirty="0">
                <a:cs typeface="Franklin Gothic Medium"/>
              </a:rPr>
              <a:t>d</a:t>
            </a:r>
            <a:r>
              <a:rPr spc="-40" dirty="0">
                <a:cs typeface="Franklin Gothic Medium"/>
              </a:rPr>
              <a:t> </a:t>
            </a:r>
            <a:r>
              <a:rPr dirty="0">
                <a:cs typeface="Franklin Gothic Medium"/>
              </a:rPr>
              <a:t>up</a:t>
            </a:r>
            <a:r>
              <a:rPr spc="-5" dirty="0">
                <a:cs typeface="Franklin Gothic Medium"/>
              </a:rPr>
              <a:t>o</a:t>
            </a:r>
            <a:r>
              <a:rPr spc="-10" dirty="0">
                <a:cs typeface="Franklin Gothic Medium"/>
              </a:rPr>
              <a:t>n</a:t>
            </a:r>
            <a:r>
              <a:rPr spc="-25" dirty="0">
                <a:cs typeface="Franklin Gothic Medium"/>
              </a:rPr>
              <a:t> </a:t>
            </a:r>
            <a:r>
              <a:rPr spc="-5" dirty="0">
                <a:cs typeface="Franklin Gothic Medium"/>
              </a:rPr>
              <a:t>a</a:t>
            </a:r>
            <a:r>
              <a:rPr spc="-10" dirty="0">
                <a:cs typeface="Franklin Gothic Medium"/>
              </a:rPr>
              <a:t>s</a:t>
            </a:r>
            <a:r>
              <a:rPr spc="-25" dirty="0">
                <a:cs typeface="Franklin Gothic Medium"/>
              </a:rPr>
              <a:t> </a:t>
            </a:r>
            <a:r>
              <a:rPr dirty="0">
                <a:cs typeface="Franklin Gothic Medium"/>
              </a:rPr>
              <a:t>p</a:t>
            </a:r>
            <a:r>
              <a:rPr spc="-5" dirty="0">
                <a:cs typeface="Franklin Gothic Medium"/>
              </a:rPr>
              <a:t>a</a:t>
            </a:r>
            <a:r>
              <a:rPr spc="30" dirty="0">
                <a:cs typeface="Franklin Gothic Medium"/>
              </a:rPr>
              <a:t>r</a:t>
            </a:r>
            <a:r>
              <a:rPr spc="-10" dirty="0">
                <a:cs typeface="Franklin Gothic Medium"/>
              </a:rPr>
              <a:t>t</a:t>
            </a:r>
            <a:r>
              <a:rPr spc="-35" dirty="0">
                <a:cs typeface="Franklin Gothic Medium"/>
              </a:rPr>
              <a:t> </a:t>
            </a:r>
            <a:r>
              <a:rPr spc="-5" dirty="0">
                <a:cs typeface="Franklin Gothic Medium"/>
              </a:rPr>
              <a:t>o</a:t>
            </a:r>
            <a:r>
              <a:rPr spc="-10" dirty="0">
                <a:cs typeface="Franklin Gothic Medium"/>
              </a:rPr>
              <a:t>f</a:t>
            </a:r>
            <a:r>
              <a:rPr dirty="0">
                <a:cs typeface="Franklin Gothic Medium"/>
              </a:rPr>
              <a:t> </a:t>
            </a:r>
            <a:r>
              <a:rPr spc="-5" dirty="0">
                <a:cs typeface="Franklin Gothic Medium"/>
              </a:rPr>
              <a:t>th</a:t>
            </a:r>
            <a:r>
              <a:rPr spc="-10" dirty="0">
                <a:cs typeface="Franklin Gothic Medium"/>
              </a:rPr>
              <a:t>e</a:t>
            </a:r>
            <a:r>
              <a:rPr spc="-20" dirty="0">
                <a:cs typeface="Franklin Gothic Medium"/>
              </a:rPr>
              <a:t> </a:t>
            </a:r>
            <a:r>
              <a:rPr dirty="0">
                <a:cs typeface="Franklin Gothic Medium"/>
              </a:rPr>
              <a:t>p</a:t>
            </a:r>
            <a:r>
              <a:rPr spc="-10" dirty="0">
                <a:cs typeface="Franklin Gothic Medium"/>
              </a:rPr>
              <a:t>r</a:t>
            </a:r>
            <a:r>
              <a:rPr spc="-5" dirty="0">
                <a:cs typeface="Franklin Gothic Medium"/>
              </a:rPr>
              <a:t>o</a:t>
            </a:r>
            <a:r>
              <a:rPr spc="-10" dirty="0">
                <a:cs typeface="Franklin Gothic Medium"/>
              </a:rPr>
              <a:t>ject</a:t>
            </a:r>
            <a:r>
              <a:rPr spc="-50" dirty="0">
                <a:cs typeface="Franklin Gothic Medium"/>
              </a:rPr>
              <a:t> </a:t>
            </a:r>
            <a:r>
              <a:rPr dirty="0">
                <a:cs typeface="Franklin Gothic Medium"/>
              </a:rPr>
              <a:t>d</a:t>
            </a:r>
            <a:r>
              <a:rPr spc="-20" dirty="0">
                <a:cs typeface="Franklin Gothic Medium"/>
              </a:rPr>
              <a:t>e</a:t>
            </a:r>
            <a:r>
              <a:rPr spc="-15" dirty="0">
                <a:cs typeface="Franklin Gothic Medium"/>
              </a:rPr>
              <a:t>v</a:t>
            </a:r>
            <a:r>
              <a:rPr spc="-5" dirty="0">
                <a:cs typeface="Franklin Gothic Medium"/>
              </a:rPr>
              <a:t>e</a:t>
            </a:r>
            <a:r>
              <a:rPr spc="-10" dirty="0">
                <a:cs typeface="Franklin Gothic Medium"/>
              </a:rPr>
              <a:t>lop</a:t>
            </a:r>
            <a:r>
              <a:rPr spc="-30" dirty="0">
                <a:cs typeface="Franklin Gothic Medium"/>
              </a:rPr>
              <a:t>m</a:t>
            </a:r>
            <a:r>
              <a:rPr spc="-15" dirty="0">
                <a:cs typeface="Franklin Gothic Medium"/>
              </a:rPr>
              <a:t>ent</a:t>
            </a:r>
            <a:r>
              <a:rPr spc="-10" dirty="0">
                <a:cs typeface="Franklin Gothic Medium"/>
              </a:rPr>
              <a:t> </a:t>
            </a:r>
            <a:r>
              <a:rPr dirty="0">
                <a:cs typeface="Franklin Gothic Medium"/>
              </a:rPr>
              <a:t>p</a:t>
            </a:r>
            <a:r>
              <a:rPr spc="-10" dirty="0">
                <a:cs typeface="Franklin Gothic Medium"/>
              </a:rPr>
              <a:t>r</a:t>
            </a:r>
            <a:r>
              <a:rPr spc="-5" dirty="0">
                <a:cs typeface="Franklin Gothic Medium"/>
              </a:rPr>
              <a:t>o</a:t>
            </a:r>
            <a:r>
              <a:rPr spc="-10" dirty="0">
                <a:cs typeface="Franklin Gothic Medium"/>
              </a:rPr>
              <a:t>ce</a:t>
            </a:r>
            <a:r>
              <a:rPr spc="-15" dirty="0">
                <a:cs typeface="Franklin Gothic Medium"/>
              </a:rPr>
              <a:t>ss.</a:t>
            </a:r>
            <a:endParaRPr dirty="0">
              <a:cs typeface="Franklin Gothic Medium"/>
            </a:endParaRPr>
          </a:p>
        </p:txBody>
      </p:sp>
    </p:spTree>
    <p:extLst>
      <p:ext uri="{BB962C8B-B14F-4D97-AF65-F5344CB8AC3E}">
        <p14:creationId xmlns:p14="http://schemas.microsoft.com/office/powerpoint/2010/main" val="20714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DBC4-52B6-4907-A927-39CBC07355EC}"/>
              </a:ext>
            </a:extLst>
          </p:cNvPr>
          <p:cNvSpPr>
            <a:spLocks noGrp="1"/>
          </p:cNvSpPr>
          <p:nvPr>
            <p:ph type="title"/>
          </p:nvPr>
        </p:nvSpPr>
        <p:spPr/>
        <p:txBody>
          <a:bodyPr/>
          <a:lstStyle/>
          <a:p>
            <a:r>
              <a:rPr lang="en-US" dirty="0"/>
              <a:t>Policy Point Two</a:t>
            </a:r>
          </a:p>
        </p:txBody>
      </p:sp>
      <p:sp>
        <p:nvSpPr>
          <p:cNvPr id="3" name="Content Placeholder 2">
            <a:extLst>
              <a:ext uri="{FF2B5EF4-FFF2-40B4-BE49-F238E27FC236}">
                <a16:creationId xmlns:a16="http://schemas.microsoft.com/office/drawing/2014/main" id="{D8FED248-D05D-4F90-9B9D-B63A6DE636FC}"/>
              </a:ext>
            </a:extLst>
          </p:cNvPr>
          <p:cNvSpPr>
            <a:spLocks noGrp="1"/>
          </p:cNvSpPr>
          <p:nvPr>
            <p:ph idx="1"/>
          </p:nvPr>
        </p:nvSpPr>
        <p:spPr>
          <a:xfrm>
            <a:off x="838200" y="1825625"/>
            <a:ext cx="10515600" cy="1356487"/>
          </a:xfrm>
        </p:spPr>
        <p:txBody>
          <a:bodyPr/>
          <a:lstStyle/>
          <a:p>
            <a:pPr marL="0" indent="0">
              <a:buNone/>
            </a:pPr>
            <a:r>
              <a:rPr lang="en-US" dirty="0"/>
              <a:t>The proposed access connects to a public road only and will provide for all traffic movements. </a:t>
            </a:r>
          </a:p>
        </p:txBody>
      </p:sp>
      <p:sp>
        <p:nvSpPr>
          <p:cNvPr id="4" name="Content Placeholder 2">
            <a:extLst>
              <a:ext uri="{FF2B5EF4-FFF2-40B4-BE49-F238E27FC236}">
                <a16:creationId xmlns:a16="http://schemas.microsoft.com/office/drawing/2014/main" id="{58020395-3E3A-45B2-866A-FB9FAA8425BE}"/>
              </a:ext>
            </a:extLst>
          </p:cNvPr>
          <p:cNvSpPr txBox="1">
            <a:spLocks/>
          </p:cNvSpPr>
          <p:nvPr/>
        </p:nvSpPr>
        <p:spPr>
          <a:xfrm>
            <a:off x="838200" y="3715385"/>
            <a:ext cx="10515600" cy="2374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Intent of this requirement:</a:t>
            </a:r>
          </a:p>
          <a:p>
            <a:r>
              <a:rPr lang="en-US" dirty="0"/>
              <a:t>Avoid adding Interstate access that exclusively serves a narrow, private interest</a:t>
            </a:r>
          </a:p>
          <a:p>
            <a:r>
              <a:rPr lang="en-US" dirty="0"/>
              <a:t>Ensure the operational integrity of the crossroad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852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EECD-76C4-473B-AFFF-69AE07EAE609}"/>
              </a:ext>
            </a:extLst>
          </p:cNvPr>
          <p:cNvSpPr>
            <a:spLocks noGrp="1"/>
          </p:cNvSpPr>
          <p:nvPr>
            <p:ph type="title"/>
          </p:nvPr>
        </p:nvSpPr>
        <p:spPr/>
        <p:txBody>
          <a:bodyPr/>
          <a:lstStyle/>
          <a:p>
            <a:r>
              <a:rPr lang="en-US" dirty="0"/>
              <a:t>FHWA Policy</a:t>
            </a:r>
          </a:p>
        </p:txBody>
      </p:sp>
      <p:sp>
        <p:nvSpPr>
          <p:cNvPr id="3" name="Content Placeholder 2">
            <a:extLst>
              <a:ext uri="{FF2B5EF4-FFF2-40B4-BE49-F238E27FC236}">
                <a16:creationId xmlns:a16="http://schemas.microsoft.com/office/drawing/2014/main" id="{9EF14DEE-90B5-4810-B051-E0B36C8B29B1}"/>
              </a:ext>
            </a:extLst>
          </p:cNvPr>
          <p:cNvSpPr>
            <a:spLocks noGrp="1"/>
          </p:cNvSpPr>
          <p:nvPr>
            <p:ph idx="1"/>
          </p:nvPr>
        </p:nvSpPr>
        <p:spPr>
          <a:xfrm>
            <a:off x="838199" y="1825625"/>
            <a:ext cx="11210365" cy="4351338"/>
          </a:xfrm>
        </p:spPr>
        <p:txBody>
          <a:bodyPr/>
          <a:lstStyle/>
          <a:p>
            <a:pPr>
              <a:spcAft>
                <a:spcPts val="1200"/>
              </a:spcAft>
            </a:pPr>
            <a:r>
              <a:rPr lang="en-US" dirty="0"/>
              <a:t>All requests for new or revised access points on completed Interstate highways must closely adhere to the planning and environmental review processes as required in 23 CFR 450 and 771.</a:t>
            </a:r>
          </a:p>
          <a:p>
            <a:pPr>
              <a:spcAft>
                <a:spcPts val="1200"/>
              </a:spcAft>
            </a:pPr>
            <a:r>
              <a:rPr lang="en-US" dirty="0"/>
              <a:t>The FHWA approval constitutes a Federal action and, as such, requires that the transportation planning, conformity, congestion management process, and the </a:t>
            </a:r>
            <a:r>
              <a:rPr lang="en-US" b="1" dirty="0"/>
              <a:t>NEPA procedures be followed and their requirements satisfied</a:t>
            </a:r>
            <a:r>
              <a:rPr lang="en-US" dirty="0"/>
              <a:t>.</a:t>
            </a:r>
          </a:p>
          <a:p>
            <a:pPr>
              <a:spcAft>
                <a:spcPts val="1200"/>
              </a:spcAft>
            </a:pPr>
            <a:r>
              <a:rPr lang="en-US" dirty="0"/>
              <a:t>The </a:t>
            </a:r>
            <a:r>
              <a:rPr lang="en-US" b="1" dirty="0"/>
              <a:t>final FHWA approval </a:t>
            </a:r>
            <a:r>
              <a:rPr lang="en-US" dirty="0"/>
              <a:t>of requests for new or revised access cannot precede the completion of these processes or necessary actions.</a:t>
            </a:r>
          </a:p>
          <a:p>
            <a:endParaRPr lang="en-US" dirty="0"/>
          </a:p>
        </p:txBody>
      </p:sp>
      <p:sp>
        <p:nvSpPr>
          <p:cNvPr id="4" name="TextBox 3">
            <a:extLst>
              <a:ext uri="{FF2B5EF4-FFF2-40B4-BE49-F238E27FC236}">
                <a16:creationId xmlns:a16="http://schemas.microsoft.com/office/drawing/2014/main" id="{5A228380-B357-4D20-B524-E99AEDD72F17}"/>
              </a:ext>
            </a:extLst>
          </p:cNvPr>
          <p:cNvSpPr txBox="1"/>
          <p:nvPr/>
        </p:nvSpPr>
        <p:spPr>
          <a:xfrm>
            <a:off x="13239750" y="1592263"/>
            <a:ext cx="12058650" cy="5262979"/>
          </a:xfrm>
          <a:prstGeom prst="rect">
            <a:avLst/>
          </a:prstGeom>
          <a:solidFill>
            <a:schemeClr val="bg1"/>
          </a:solidFill>
          <a:ln w="19050">
            <a:solidFill>
              <a:srgbClr val="0DB14B"/>
            </a:solidFill>
          </a:ln>
        </p:spPr>
        <p:txBody>
          <a:bodyPr wrap="square" rtlCol="0">
            <a:spAutoFit/>
          </a:bodyPr>
          <a:lstStyle/>
          <a:p>
            <a:r>
              <a:rPr lang="en-US" sz="2400" dirty="0"/>
              <a:t>In the memo releasing the 2017 Interstate Access Policy, FHWA stated that</a:t>
            </a:r>
          </a:p>
          <a:p>
            <a:endParaRPr lang="en-US" sz="2400" dirty="0"/>
          </a:p>
          <a:p>
            <a:r>
              <a:rPr lang="en-US" sz="2400" dirty="0"/>
              <a:t>“…The FHWA has </a:t>
            </a:r>
            <a:r>
              <a:rPr lang="en-US" sz="2400" b="1" dirty="0"/>
              <a:t>identified several areas where the current Policy may be streamlined to eliminate duplication with other project reviews</a:t>
            </a:r>
            <a:r>
              <a:rPr lang="en-US" sz="2400" dirty="0"/>
              <a:t>. The new Policy will now focus on the technical feasibility of any proposed change in access in support of FHWA's determination of safety, operational, and engineering acceptability. </a:t>
            </a:r>
            <a:r>
              <a:rPr lang="en-US" sz="2400" b="1" dirty="0"/>
              <a:t>Consideration of the social, economic, and environmental impacts and planning considerations </a:t>
            </a:r>
            <a:r>
              <a:rPr lang="en-US" sz="2400" b="1" u="sng" dirty="0"/>
              <a:t>will be</a:t>
            </a:r>
            <a:r>
              <a:rPr lang="en-US" sz="2400" b="1" dirty="0"/>
              <a:t> addressed through the National Environmental Policy Act (NEPA) review of the project</a:t>
            </a:r>
            <a:r>
              <a:rPr lang="en-US" sz="2400" dirty="0"/>
              <a:t>. </a:t>
            </a:r>
          </a:p>
          <a:p>
            <a:r>
              <a:rPr lang="en-US" sz="2400" b="1" dirty="0"/>
              <a:t>This change will eliminate the potential for duplicative analysis of those issues in the State DOT's Interstate Access report and the NEPA documentation</a:t>
            </a:r>
            <a:r>
              <a:rPr lang="en-US" sz="2400" dirty="0"/>
              <a:t>. The change will allow State DOTs to submit only a single technical report describing the types and results of technical analyses conducted to show that the change in access will not have significant negative impact on the safety and operations of the Interstate System…..”</a:t>
            </a:r>
          </a:p>
          <a:p>
            <a:pPr algn="r"/>
            <a:r>
              <a:rPr lang="en-US" sz="2400" dirty="0">
                <a:solidFill>
                  <a:schemeClr val="bg1">
                    <a:lumMod val="50000"/>
                  </a:schemeClr>
                </a:solidFill>
              </a:rPr>
              <a:t>https://www.fhwa.dot.gov/design/interstate/170522memo.cfm </a:t>
            </a:r>
          </a:p>
        </p:txBody>
      </p:sp>
    </p:spTree>
    <p:extLst>
      <p:ext uri="{BB962C8B-B14F-4D97-AF65-F5344CB8AC3E}">
        <p14:creationId xmlns:p14="http://schemas.microsoft.com/office/powerpoint/2010/main" val="38017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25E-6 -7.40741E-7 L -1.08229 -0.01319 " pathEditMode="relative" rAng="0" ptsTypes="AA">
                                      <p:cBhvr>
                                        <p:cTn id="21" dur="10" fill="hold"/>
                                        <p:tgtEl>
                                          <p:spTgt spid="4"/>
                                        </p:tgtEl>
                                        <p:attrNameLst>
                                          <p:attrName>ppt_x</p:attrName>
                                          <p:attrName>ppt_y</p:attrName>
                                        </p:attrNameLst>
                                      </p:cBhvr>
                                      <p:rCtr x="-54115" y="-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E32B-F045-4629-9BA2-ADB3AB68DF12}"/>
              </a:ext>
            </a:extLst>
          </p:cNvPr>
          <p:cNvSpPr>
            <a:spLocks noGrp="1"/>
          </p:cNvSpPr>
          <p:nvPr>
            <p:ph type="title"/>
          </p:nvPr>
        </p:nvSpPr>
        <p:spPr/>
        <p:txBody>
          <a:bodyPr/>
          <a:lstStyle/>
          <a:p>
            <a:r>
              <a:rPr lang="en-US" dirty="0"/>
              <a:t>IAR Environmental Review Requirements</a:t>
            </a:r>
          </a:p>
        </p:txBody>
      </p:sp>
      <p:sp>
        <p:nvSpPr>
          <p:cNvPr id="3" name="Content Placeholder 2">
            <a:extLst>
              <a:ext uri="{FF2B5EF4-FFF2-40B4-BE49-F238E27FC236}">
                <a16:creationId xmlns:a16="http://schemas.microsoft.com/office/drawing/2014/main" id="{0B1974DD-C4CF-439B-8108-29AB664E4229}"/>
              </a:ext>
            </a:extLst>
          </p:cNvPr>
          <p:cNvSpPr>
            <a:spLocks noGrp="1"/>
          </p:cNvSpPr>
          <p:nvPr>
            <p:ph idx="1"/>
          </p:nvPr>
        </p:nvSpPr>
        <p:spPr>
          <a:xfrm>
            <a:off x="838200" y="1825625"/>
            <a:ext cx="11102788" cy="4351338"/>
          </a:xfrm>
        </p:spPr>
        <p:txBody>
          <a:bodyPr/>
          <a:lstStyle/>
          <a:p>
            <a:r>
              <a:rPr lang="en-US" dirty="0"/>
              <a:t>These the other 2009 Policy Requirements not included in 2017 Policy</a:t>
            </a:r>
          </a:p>
          <a:p>
            <a:r>
              <a:rPr lang="en-US" dirty="0"/>
              <a:t>Typically, PD&amp;E study for interstates projects includes evaluation and documentation of the 2009 Policy Points</a:t>
            </a:r>
          </a:p>
          <a:p>
            <a:endParaRPr lang="en-US" dirty="0"/>
          </a:p>
        </p:txBody>
      </p:sp>
    </p:spTree>
    <p:extLst>
      <p:ext uri="{BB962C8B-B14F-4D97-AF65-F5344CB8AC3E}">
        <p14:creationId xmlns:p14="http://schemas.microsoft.com/office/powerpoint/2010/main" val="413231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07BB-85F4-4BED-BC27-67284C6FC165}"/>
              </a:ext>
            </a:extLst>
          </p:cNvPr>
          <p:cNvSpPr>
            <a:spLocks noGrp="1"/>
          </p:cNvSpPr>
          <p:nvPr>
            <p:ph type="title"/>
          </p:nvPr>
        </p:nvSpPr>
        <p:spPr/>
        <p:txBody>
          <a:bodyPr/>
          <a:lstStyle/>
          <a:p>
            <a:r>
              <a:rPr lang="en-US" i="1" dirty="0"/>
              <a:t>2009 Policy Point 1</a:t>
            </a:r>
            <a:endParaRPr lang="en-US" dirty="0"/>
          </a:p>
        </p:txBody>
      </p:sp>
      <p:sp>
        <p:nvSpPr>
          <p:cNvPr id="3" name="Content Placeholder 2">
            <a:extLst>
              <a:ext uri="{FF2B5EF4-FFF2-40B4-BE49-F238E27FC236}">
                <a16:creationId xmlns:a16="http://schemas.microsoft.com/office/drawing/2014/main" id="{DC47886F-DEB8-4648-A756-BF3465AFFD6C}"/>
              </a:ext>
            </a:extLst>
          </p:cNvPr>
          <p:cNvSpPr>
            <a:spLocks noGrp="1"/>
          </p:cNvSpPr>
          <p:nvPr>
            <p:ph idx="1"/>
          </p:nvPr>
        </p:nvSpPr>
        <p:spPr/>
        <p:txBody>
          <a:bodyPr>
            <a:normAutofit/>
          </a:bodyPr>
          <a:lstStyle/>
          <a:p>
            <a:pPr marL="0" lvl="0" indent="0">
              <a:buNone/>
            </a:pPr>
            <a:r>
              <a:rPr lang="en-US" i="1" dirty="0"/>
              <a:t>The need being addressed by the access request </a:t>
            </a:r>
            <a:r>
              <a:rPr lang="en-US" i="1" u="sng" dirty="0"/>
              <a:t>proposal cannot be adequately satisfied by existing interchanges to the Interstate, and/or local roads and streets</a:t>
            </a:r>
            <a:r>
              <a:rPr lang="en-US" i="1" dirty="0"/>
              <a:t> in the corridor can neither provide the desired access, nor can they be reasonably improved</a:t>
            </a:r>
            <a:r>
              <a:rPr lang="en-US" dirty="0"/>
              <a:t>. </a:t>
            </a:r>
          </a:p>
          <a:p>
            <a:pPr marL="457200" lvl="1" indent="0">
              <a:buNone/>
            </a:pPr>
            <a:r>
              <a:rPr lang="en-US" dirty="0"/>
              <a:t>	</a:t>
            </a:r>
          </a:p>
          <a:p>
            <a:pPr marL="457200" lvl="1" indent="0">
              <a:buNone/>
            </a:pPr>
            <a:endParaRPr lang="en-US" sz="2600" dirty="0"/>
          </a:p>
          <a:p>
            <a:pPr marL="457200" lvl="1" indent="0">
              <a:buNone/>
            </a:pPr>
            <a:r>
              <a:rPr lang="en-US" sz="2600" dirty="0"/>
              <a:t>Documented and discussed in the Purpose and Need Section of the Environmental Document and PER.</a:t>
            </a:r>
          </a:p>
        </p:txBody>
      </p:sp>
    </p:spTree>
    <p:extLst>
      <p:ext uri="{BB962C8B-B14F-4D97-AF65-F5344CB8AC3E}">
        <p14:creationId xmlns:p14="http://schemas.microsoft.com/office/powerpoint/2010/main" val="1699830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C2D3-F104-4339-ACD3-065AA69D36CA}"/>
              </a:ext>
            </a:extLst>
          </p:cNvPr>
          <p:cNvSpPr>
            <a:spLocks noGrp="1"/>
          </p:cNvSpPr>
          <p:nvPr>
            <p:ph type="title"/>
          </p:nvPr>
        </p:nvSpPr>
        <p:spPr/>
        <p:txBody>
          <a:bodyPr/>
          <a:lstStyle/>
          <a:p>
            <a:r>
              <a:rPr lang="en-US" dirty="0"/>
              <a:t>Intent of 2009 Policy 1</a:t>
            </a:r>
          </a:p>
        </p:txBody>
      </p:sp>
      <p:sp>
        <p:nvSpPr>
          <p:cNvPr id="3" name="Content Placeholder 2">
            <a:extLst>
              <a:ext uri="{FF2B5EF4-FFF2-40B4-BE49-F238E27FC236}">
                <a16:creationId xmlns:a16="http://schemas.microsoft.com/office/drawing/2014/main" id="{086250E5-F329-4AE0-A777-CFB2517C4812}"/>
              </a:ext>
            </a:extLst>
          </p:cNvPr>
          <p:cNvSpPr>
            <a:spLocks noGrp="1"/>
          </p:cNvSpPr>
          <p:nvPr>
            <p:ph idx="1"/>
          </p:nvPr>
        </p:nvSpPr>
        <p:spPr>
          <a:xfrm>
            <a:off x="838200" y="1825624"/>
            <a:ext cx="10515600" cy="5032375"/>
          </a:xfrm>
        </p:spPr>
        <p:txBody>
          <a:bodyPr>
            <a:normAutofit fontScale="92500" lnSpcReduction="20000"/>
          </a:bodyPr>
          <a:lstStyle/>
          <a:p>
            <a:pPr marL="0" indent="0">
              <a:buNone/>
            </a:pPr>
            <a:r>
              <a:rPr lang="en-US" dirty="0"/>
              <a:t>Convey  the purpose  and  need  for  the  requested access  change</a:t>
            </a:r>
          </a:p>
          <a:p>
            <a:endParaRPr lang="en-US" dirty="0"/>
          </a:p>
          <a:p>
            <a:pPr marL="0" indent="0">
              <a:buNone/>
            </a:pPr>
            <a:r>
              <a:rPr lang="en-US" dirty="0"/>
              <a:t>Access is needed for regional traffic needs and not only to solve local system or developer needs or problems.</a:t>
            </a:r>
          </a:p>
          <a:p>
            <a:pPr marL="0" indent="0">
              <a:buNone/>
            </a:pPr>
            <a:endParaRPr lang="en-US" dirty="0"/>
          </a:p>
          <a:p>
            <a:pPr marL="0" indent="0">
              <a:buNone/>
            </a:pPr>
            <a:r>
              <a:rPr lang="en-US" dirty="0"/>
              <a:t>Describe  why  the  existing  access  points  and  the  existing  network  is  unable  to  meet  those  needs</a:t>
            </a:r>
          </a:p>
          <a:p>
            <a:endParaRPr lang="en-US" dirty="0"/>
          </a:p>
          <a:p>
            <a:pPr marL="0" indent="0">
              <a:buNone/>
            </a:pPr>
            <a:r>
              <a:rPr lang="en-US" dirty="0"/>
              <a:t>Consider  a  wide  array  of  alternatives  including  improvements  to existing  interchanges  and  the  local  system</a:t>
            </a:r>
          </a:p>
          <a:p>
            <a:pPr lvl="1"/>
            <a:r>
              <a:rPr lang="en-US" dirty="0"/>
              <a:t>Capacity  improvements to existing  interchanges  and surface  streets</a:t>
            </a:r>
          </a:p>
          <a:p>
            <a:pPr lvl="1"/>
            <a:r>
              <a:rPr lang="en-US" dirty="0"/>
              <a:t>Traffic control modifications</a:t>
            </a:r>
          </a:p>
          <a:p>
            <a:pPr lvl="1"/>
            <a:r>
              <a:rPr lang="en-US" dirty="0"/>
              <a:t>Access management  improvements along surface  streets</a:t>
            </a:r>
          </a:p>
          <a:p>
            <a:pPr lvl="1"/>
            <a:r>
              <a:rPr lang="en-US" dirty="0"/>
              <a:t>Improving ramp terminals and adjacent  intersections</a:t>
            </a:r>
          </a:p>
          <a:p>
            <a:endParaRPr lang="en-US" dirty="0"/>
          </a:p>
        </p:txBody>
      </p:sp>
    </p:spTree>
    <p:extLst>
      <p:ext uri="{BB962C8B-B14F-4D97-AF65-F5344CB8AC3E}">
        <p14:creationId xmlns:p14="http://schemas.microsoft.com/office/powerpoint/2010/main" val="16056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07BB-85F4-4BED-BC27-67284C6FC165}"/>
              </a:ext>
            </a:extLst>
          </p:cNvPr>
          <p:cNvSpPr>
            <a:spLocks noGrp="1"/>
          </p:cNvSpPr>
          <p:nvPr>
            <p:ph type="title"/>
          </p:nvPr>
        </p:nvSpPr>
        <p:spPr/>
        <p:txBody>
          <a:bodyPr/>
          <a:lstStyle/>
          <a:p>
            <a:r>
              <a:rPr lang="en-US" dirty="0"/>
              <a:t>2009 Policy Point 2</a:t>
            </a:r>
          </a:p>
        </p:txBody>
      </p:sp>
      <p:sp>
        <p:nvSpPr>
          <p:cNvPr id="3" name="Content Placeholder 2">
            <a:extLst>
              <a:ext uri="{FF2B5EF4-FFF2-40B4-BE49-F238E27FC236}">
                <a16:creationId xmlns:a16="http://schemas.microsoft.com/office/drawing/2014/main" id="{DC47886F-DEB8-4648-A756-BF3465AFFD6C}"/>
              </a:ext>
            </a:extLst>
          </p:cNvPr>
          <p:cNvSpPr>
            <a:spLocks noGrp="1"/>
          </p:cNvSpPr>
          <p:nvPr>
            <p:ph idx="1"/>
          </p:nvPr>
        </p:nvSpPr>
        <p:spPr/>
        <p:txBody>
          <a:bodyPr>
            <a:normAutofit/>
          </a:bodyPr>
          <a:lstStyle/>
          <a:p>
            <a:pPr marL="0" lvl="0" indent="0">
              <a:buNone/>
            </a:pPr>
            <a:r>
              <a:rPr lang="en-US" i="1" dirty="0"/>
              <a:t>The need being addressed by the request cannot be adequately satisfied by reasonable </a:t>
            </a:r>
            <a:r>
              <a:rPr lang="en-US" i="1" u="sng" dirty="0"/>
              <a:t>transportation system management</a:t>
            </a:r>
            <a:r>
              <a:rPr lang="en-US" i="1" dirty="0"/>
              <a:t> alternatives.</a:t>
            </a:r>
            <a:r>
              <a:rPr lang="en-US" dirty="0"/>
              <a:t> </a:t>
            </a:r>
          </a:p>
          <a:p>
            <a:pPr marL="0" indent="0">
              <a:buNone/>
            </a:pPr>
            <a:r>
              <a:rPr lang="en-US" dirty="0"/>
              <a:t>	</a:t>
            </a:r>
          </a:p>
          <a:p>
            <a:pPr marL="0" indent="0">
              <a:buNone/>
            </a:pPr>
            <a:r>
              <a:rPr lang="en-US" sz="2600" dirty="0"/>
              <a:t>	</a:t>
            </a:r>
          </a:p>
          <a:p>
            <a:pPr marL="0" indent="0">
              <a:buNone/>
            </a:pPr>
            <a:r>
              <a:rPr lang="en-US" sz="2600" dirty="0"/>
              <a:t>	Discussed in the Alternatives section of the PER and summarized as 	appropriate in the EA or EIS.</a:t>
            </a:r>
          </a:p>
        </p:txBody>
      </p:sp>
    </p:spTree>
    <p:extLst>
      <p:ext uri="{BB962C8B-B14F-4D97-AF65-F5344CB8AC3E}">
        <p14:creationId xmlns:p14="http://schemas.microsoft.com/office/powerpoint/2010/main" val="347195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B53A-DC99-41EE-B537-9D647544789E}"/>
              </a:ext>
            </a:extLst>
          </p:cNvPr>
          <p:cNvSpPr>
            <a:spLocks noGrp="1"/>
          </p:cNvSpPr>
          <p:nvPr>
            <p:ph type="title"/>
          </p:nvPr>
        </p:nvSpPr>
        <p:spPr/>
        <p:txBody>
          <a:bodyPr/>
          <a:lstStyle/>
          <a:p>
            <a:r>
              <a:rPr lang="en-US" dirty="0"/>
              <a:t>Intent of 2009 Policy 2</a:t>
            </a:r>
          </a:p>
        </p:txBody>
      </p:sp>
      <p:sp>
        <p:nvSpPr>
          <p:cNvPr id="3" name="Content Placeholder 2">
            <a:extLst>
              <a:ext uri="{FF2B5EF4-FFF2-40B4-BE49-F238E27FC236}">
                <a16:creationId xmlns:a16="http://schemas.microsoft.com/office/drawing/2014/main" id="{9D4E13B0-FA3E-4B3B-9161-A3E1B890E563}"/>
              </a:ext>
            </a:extLst>
          </p:cNvPr>
          <p:cNvSpPr>
            <a:spLocks noGrp="1"/>
          </p:cNvSpPr>
          <p:nvPr>
            <p:ph idx="1"/>
          </p:nvPr>
        </p:nvSpPr>
        <p:spPr/>
        <p:txBody>
          <a:bodyPr/>
          <a:lstStyle/>
          <a:p>
            <a:pPr marL="0" indent="0">
              <a:buNone/>
            </a:pPr>
            <a:r>
              <a:rPr lang="en-US" dirty="0"/>
              <a:t>Consider  all  reasonable alternatives  including:</a:t>
            </a:r>
          </a:p>
          <a:p>
            <a:r>
              <a:rPr lang="en-US" dirty="0"/>
              <a:t>Interchange  location</a:t>
            </a:r>
          </a:p>
          <a:p>
            <a:r>
              <a:rPr lang="en-US" dirty="0"/>
              <a:t>Interchange  configurations</a:t>
            </a:r>
          </a:p>
          <a:p>
            <a:r>
              <a:rPr lang="en-US" dirty="0"/>
              <a:t>Local network  modifications</a:t>
            </a:r>
          </a:p>
          <a:p>
            <a:r>
              <a:rPr lang="en-US" dirty="0"/>
              <a:t>TSM&amp;O improvements</a:t>
            </a:r>
          </a:p>
          <a:p>
            <a:endParaRPr lang="en-US" dirty="0"/>
          </a:p>
        </p:txBody>
      </p:sp>
    </p:spTree>
    <p:extLst>
      <p:ext uri="{BB962C8B-B14F-4D97-AF65-F5344CB8AC3E}">
        <p14:creationId xmlns:p14="http://schemas.microsoft.com/office/powerpoint/2010/main" val="124394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BE1F-F71F-4657-85FF-0F9E0442C7FD}"/>
              </a:ext>
            </a:extLst>
          </p:cNvPr>
          <p:cNvSpPr>
            <a:spLocks noGrp="1"/>
          </p:cNvSpPr>
          <p:nvPr>
            <p:ph type="title"/>
          </p:nvPr>
        </p:nvSpPr>
        <p:spPr/>
        <p:txBody>
          <a:bodyPr/>
          <a:lstStyle/>
          <a:p>
            <a:r>
              <a:rPr lang="en-US" dirty="0"/>
              <a:t>Learning Outcome</a:t>
            </a:r>
          </a:p>
        </p:txBody>
      </p:sp>
      <p:sp>
        <p:nvSpPr>
          <p:cNvPr id="3" name="Content Placeholder 2">
            <a:extLst>
              <a:ext uri="{FF2B5EF4-FFF2-40B4-BE49-F238E27FC236}">
                <a16:creationId xmlns:a16="http://schemas.microsoft.com/office/drawing/2014/main" id="{D9194D4C-FA1B-4CC6-ADF4-7B8977EF02C5}"/>
              </a:ext>
            </a:extLst>
          </p:cNvPr>
          <p:cNvSpPr>
            <a:spLocks noGrp="1"/>
          </p:cNvSpPr>
          <p:nvPr>
            <p:ph idx="1"/>
          </p:nvPr>
        </p:nvSpPr>
        <p:spPr/>
        <p:txBody>
          <a:bodyPr/>
          <a:lstStyle/>
          <a:p>
            <a:r>
              <a:rPr lang="en-US" dirty="0"/>
              <a:t>Understand how the interchange access request fits within PD&amp;E studies</a:t>
            </a:r>
          </a:p>
          <a:p>
            <a:r>
              <a:rPr lang="en-US" dirty="0"/>
              <a:t>Apply the elements of the FHWA Policy for approving Interstate PD&amp;E Studies</a:t>
            </a:r>
          </a:p>
        </p:txBody>
      </p:sp>
      <p:sp>
        <p:nvSpPr>
          <p:cNvPr id="4" name="TextBox 3">
            <a:extLst>
              <a:ext uri="{FF2B5EF4-FFF2-40B4-BE49-F238E27FC236}">
                <a16:creationId xmlns:a16="http://schemas.microsoft.com/office/drawing/2014/main" id="{44E1BFEF-7139-4103-9C68-81C764855885}"/>
              </a:ext>
            </a:extLst>
          </p:cNvPr>
          <p:cNvSpPr txBox="1"/>
          <p:nvPr/>
        </p:nvSpPr>
        <p:spPr>
          <a:xfrm>
            <a:off x="838200" y="5162550"/>
            <a:ext cx="10572750" cy="369332"/>
          </a:xfrm>
          <a:prstGeom prst="rect">
            <a:avLst/>
          </a:prstGeom>
          <a:gradFill>
            <a:gsLst>
              <a:gs pos="0">
                <a:schemeClr val="accent6"/>
              </a:gs>
              <a:gs pos="100000">
                <a:schemeClr val="bg1"/>
              </a:gs>
            </a:gsLst>
            <a:lin ang="10800000" scaled="0"/>
          </a:gradFill>
        </p:spPr>
        <p:txBody>
          <a:bodyPr wrap="square" rtlCol="0">
            <a:spAutoFit/>
          </a:bodyPr>
          <a:lstStyle>
            <a:defPPr>
              <a:defRPr lang="en-US"/>
            </a:defPPr>
            <a:lvl1pPr>
              <a:defRPr sz="2400"/>
            </a:lvl1pPr>
          </a:lstStyle>
          <a:p>
            <a:pPr lvl="8" algn="r"/>
            <a:r>
              <a:rPr lang="en-US" dirty="0"/>
              <a:t>NOT covering details of the FDOT IAR approval process</a:t>
            </a:r>
          </a:p>
        </p:txBody>
      </p:sp>
    </p:spTree>
    <p:extLst>
      <p:ext uri="{BB962C8B-B14F-4D97-AF65-F5344CB8AC3E}">
        <p14:creationId xmlns:p14="http://schemas.microsoft.com/office/powerpoint/2010/main" val="126990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B53A-DC99-41EE-B537-9D647544789E}"/>
              </a:ext>
            </a:extLst>
          </p:cNvPr>
          <p:cNvSpPr>
            <a:spLocks noGrp="1"/>
          </p:cNvSpPr>
          <p:nvPr>
            <p:ph type="title"/>
          </p:nvPr>
        </p:nvSpPr>
        <p:spPr/>
        <p:txBody>
          <a:bodyPr/>
          <a:lstStyle/>
          <a:p>
            <a:r>
              <a:rPr lang="en-US" dirty="0"/>
              <a:t>Intent of 2009 Policy 2</a:t>
            </a:r>
          </a:p>
        </p:txBody>
      </p:sp>
      <p:sp>
        <p:nvSpPr>
          <p:cNvPr id="3" name="Content Placeholder 2">
            <a:extLst>
              <a:ext uri="{FF2B5EF4-FFF2-40B4-BE49-F238E27FC236}">
                <a16:creationId xmlns:a16="http://schemas.microsoft.com/office/drawing/2014/main" id="{9D4E13B0-FA3E-4B3B-9161-A3E1B890E563}"/>
              </a:ext>
            </a:extLst>
          </p:cNvPr>
          <p:cNvSpPr>
            <a:spLocks noGrp="1"/>
          </p:cNvSpPr>
          <p:nvPr>
            <p:ph idx="1"/>
          </p:nvPr>
        </p:nvSpPr>
        <p:spPr>
          <a:xfrm>
            <a:off x="838199" y="1825625"/>
            <a:ext cx="10995837" cy="4351338"/>
          </a:xfrm>
        </p:spPr>
        <p:txBody>
          <a:bodyPr>
            <a:normAutofit/>
          </a:bodyPr>
          <a:lstStyle/>
          <a:p>
            <a:pPr marL="0" indent="0">
              <a:buNone/>
            </a:pPr>
            <a:r>
              <a:rPr lang="en-US" dirty="0"/>
              <a:t>The  requirement  to  “ assess ”  various  options is  NOT  intended  to  require  extensive  and  costly engineering  analysis  for  options  determined  to be  impractical</a:t>
            </a:r>
          </a:p>
          <a:p>
            <a:pPr marL="0" indent="0">
              <a:buNone/>
            </a:pPr>
            <a:endParaRPr lang="en-US" dirty="0"/>
          </a:p>
          <a:p>
            <a:pPr marL="0" indent="0">
              <a:buNone/>
            </a:pPr>
            <a:r>
              <a:rPr lang="en-US" dirty="0"/>
              <a:t>There are many locations where TSM&amp;O options are not applicable</a:t>
            </a:r>
          </a:p>
          <a:p>
            <a:pPr marL="0" indent="0">
              <a:buNone/>
            </a:pPr>
            <a:endParaRPr lang="en-US" dirty="0"/>
          </a:p>
          <a:p>
            <a:pPr marL="0" indent="0">
              <a:buNone/>
            </a:pPr>
            <a:r>
              <a:rPr lang="en-US" dirty="0"/>
              <a:t>The  Policy  does  NOT  require  implementing TSM  type improvements,  but  in  some instances  mitigation  strategies  such  as  ramp metering  may  be  necessary  for  the  concept  to function  properly</a:t>
            </a:r>
          </a:p>
          <a:p>
            <a:endParaRPr lang="en-US" dirty="0"/>
          </a:p>
        </p:txBody>
      </p:sp>
    </p:spTree>
    <p:extLst>
      <p:ext uri="{BB962C8B-B14F-4D97-AF65-F5344CB8AC3E}">
        <p14:creationId xmlns:p14="http://schemas.microsoft.com/office/powerpoint/2010/main" val="178923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8305-2AE0-4950-BADC-994A2AF7E8C6}"/>
              </a:ext>
            </a:extLst>
          </p:cNvPr>
          <p:cNvSpPr>
            <a:spLocks noGrp="1"/>
          </p:cNvSpPr>
          <p:nvPr>
            <p:ph type="title"/>
          </p:nvPr>
        </p:nvSpPr>
        <p:spPr/>
        <p:txBody>
          <a:bodyPr/>
          <a:lstStyle/>
          <a:p>
            <a:r>
              <a:rPr lang="en-US" i="1" dirty="0"/>
              <a:t>2009 Policy Point 5</a:t>
            </a:r>
            <a:endParaRPr lang="en-US" dirty="0"/>
          </a:p>
        </p:txBody>
      </p:sp>
      <p:sp>
        <p:nvSpPr>
          <p:cNvPr id="3" name="Content Placeholder 2">
            <a:extLst>
              <a:ext uri="{FF2B5EF4-FFF2-40B4-BE49-F238E27FC236}">
                <a16:creationId xmlns:a16="http://schemas.microsoft.com/office/drawing/2014/main" id="{D5B2DFD7-3922-4ABC-92CC-CD7B6646FD7F}"/>
              </a:ext>
            </a:extLst>
          </p:cNvPr>
          <p:cNvSpPr>
            <a:spLocks noGrp="1"/>
          </p:cNvSpPr>
          <p:nvPr>
            <p:ph idx="1"/>
          </p:nvPr>
        </p:nvSpPr>
        <p:spPr/>
        <p:txBody>
          <a:bodyPr>
            <a:normAutofit lnSpcReduction="10000"/>
          </a:bodyPr>
          <a:lstStyle/>
          <a:p>
            <a:pPr marL="0" indent="0">
              <a:buNone/>
            </a:pPr>
            <a:r>
              <a:rPr lang="en-US" i="1" dirty="0"/>
              <a:t>Evaluation of consistency with local and regional land use and transportation plans</a:t>
            </a:r>
            <a:r>
              <a:rPr lang="en-US" dirty="0"/>
              <a:t>. </a:t>
            </a:r>
          </a:p>
          <a:p>
            <a:pPr marL="0" indent="0">
              <a:buNone/>
            </a:pPr>
            <a:r>
              <a:rPr lang="en-US" dirty="0"/>
              <a:t>	</a:t>
            </a:r>
          </a:p>
          <a:p>
            <a:pPr marL="0" indent="0">
              <a:buNone/>
            </a:pPr>
            <a:r>
              <a:rPr lang="en-US" dirty="0"/>
              <a:t>	Consistency with local and regional transportation plans is 	included in 	the Planning Consistency Section of the 	Environmental Document. </a:t>
            </a:r>
          </a:p>
          <a:p>
            <a:pPr marL="0" indent="0">
              <a:buNone/>
            </a:pPr>
            <a:r>
              <a:rPr lang="en-US" dirty="0"/>
              <a:t>	</a:t>
            </a:r>
          </a:p>
          <a:p>
            <a:pPr marL="0" indent="0">
              <a:buNone/>
            </a:pPr>
            <a:r>
              <a:rPr lang="en-US" dirty="0"/>
              <a:t>	Detail evaluation of consistency with local and regional land use 	plan is included in the PER and summarized in the Social and 	Economic section of the Environmental Document.</a:t>
            </a:r>
          </a:p>
          <a:p>
            <a:endParaRPr lang="en-US" dirty="0"/>
          </a:p>
        </p:txBody>
      </p:sp>
    </p:spTree>
    <p:extLst>
      <p:ext uri="{BB962C8B-B14F-4D97-AF65-F5344CB8AC3E}">
        <p14:creationId xmlns:p14="http://schemas.microsoft.com/office/powerpoint/2010/main" val="1317211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6402-C2DC-47E0-838A-E34B6CB5495A}"/>
              </a:ext>
            </a:extLst>
          </p:cNvPr>
          <p:cNvSpPr>
            <a:spLocks noGrp="1"/>
          </p:cNvSpPr>
          <p:nvPr>
            <p:ph type="title"/>
          </p:nvPr>
        </p:nvSpPr>
        <p:spPr/>
        <p:txBody>
          <a:bodyPr/>
          <a:lstStyle/>
          <a:p>
            <a:r>
              <a:rPr lang="en-US" dirty="0"/>
              <a:t>Intent of 2009 Policy 5</a:t>
            </a:r>
          </a:p>
        </p:txBody>
      </p:sp>
      <p:sp>
        <p:nvSpPr>
          <p:cNvPr id="3" name="Content Placeholder 2">
            <a:extLst>
              <a:ext uri="{FF2B5EF4-FFF2-40B4-BE49-F238E27FC236}">
                <a16:creationId xmlns:a16="http://schemas.microsoft.com/office/drawing/2014/main" id="{311E4B08-E5A9-46FA-B294-802E7323FE48}"/>
              </a:ext>
            </a:extLst>
          </p:cNvPr>
          <p:cNvSpPr>
            <a:spLocks noGrp="1"/>
          </p:cNvSpPr>
          <p:nvPr>
            <p:ph idx="1"/>
          </p:nvPr>
        </p:nvSpPr>
        <p:spPr>
          <a:xfrm>
            <a:off x="838200" y="1825625"/>
            <a:ext cx="10875264" cy="4351338"/>
          </a:xfrm>
        </p:spPr>
        <p:txBody>
          <a:bodyPr/>
          <a:lstStyle/>
          <a:p>
            <a:r>
              <a:rPr lang="en-US" dirty="0"/>
              <a:t>Assure the proposal is consistent with the current transportation plan, and that it reflects appropriate coordination.</a:t>
            </a:r>
          </a:p>
          <a:p>
            <a:endParaRPr lang="en-US" dirty="0"/>
          </a:p>
          <a:p>
            <a:r>
              <a:rPr lang="en-US" dirty="0"/>
              <a:t>Complement the federal regulations regarding air quality conformance</a:t>
            </a:r>
          </a:p>
          <a:p>
            <a:endParaRPr lang="en-US" dirty="0"/>
          </a:p>
        </p:txBody>
      </p:sp>
      <p:sp>
        <p:nvSpPr>
          <p:cNvPr id="4" name="TextBox 3">
            <a:extLst>
              <a:ext uri="{FF2B5EF4-FFF2-40B4-BE49-F238E27FC236}">
                <a16:creationId xmlns:a16="http://schemas.microsoft.com/office/drawing/2014/main" id="{006CE7B1-8FE1-4CE4-8D6E-85E6347915E1}"/>
              </a:ext>
            </a:extLst>
          </p:cNvPr>
          <p:cNvSpPr txBox="1"/>
          <p:nvPr/>
        </p:nvSpPr>
        <p:spPr>
          <a:xfrm>
            <a:off x="768096" y="5202936"/>
            <a:ext cx="10585704" cy="830997"/>
          </a:xfrm>
          <a:prstGeom prst="rect">
            <a:avLst/>
          </a:prstGeom>
          <a:solidFill>
            <a:schemeClr val="accent4">
              <a:lumMod val="60000"/>
              <a:lumOff val="40000"/>
            </a:schemeClr>
          </a:solidFill>
        </p:spPr>
        <p:txBody>
          <a:bodyPr wrap="square" rtlCol="0">
            <a:spAutoFit/>
          </a:bodyPr>
          <a:lstStyle/>
          <a:p>
            <a:r>
              <a:rPr lang="en-US" sz="2400" i="1" dirty="0"/>
              <a:t>The  inclusion  of  a  project  involving  new  Interstate  access within  a  current transportation plan is  not  a  guarantee  of  the  approval  of access  by  FHWA.</a:t>
            </a:r>
          </a:p>
        </p:txBody>
      </p:sp>
    </p:spTree>
    <p:extLst>
      <p:ext uri="{BB962C8B-B14F-4D97-AF65-F5344CB8AC3E}">
        <p14:creationId xmlns:p14="http://schemas.microsoft.com/office/powerpoint/2010/main" val="53975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8305-2AE0-4950-BADC-994A2AF7E8C6}"/>
              </a:ext>
            </a:extLst>
          </p:cNvPr>
          <p:cNvSpPr>
            <a:spLocks noGrp="1"/>
          </p:cNvSpPr>
          <p:nvPr>
            <p:ph type="title"/>
          </p:nvPr>
        </p:nvSpPr>
        <p:spPr/>
        <p:txBody>
          <a:bodyPr/>
          <a:lstStyle/>
          <a:p>
            <a:r>
              <a:rPr lang="en-US" i="1" dirty="0"/>
              <a:t>2009 Policy Point 6</a:t>
            </a:r>
            <a:endParaRPr lang="en-US" dirty="0"/>
          </a:p>
        </p:txBody>
      </p:sp>
      <p:sp>
        <p:nvSpPr>
          <p:cNvPr id="3" name="Content Placeholder 2">
            <a:extLst>
              <a:ext uri="{FF2B5EF4-FFF2-40B4-BE49-F238E27FC236}">
                <a16:creationId xmlns:a16="http://schemas.microsoft.com/office/drawing/2014/main" id="{D5B2DFD7-3922-4ABC-92CC-CD7B6646FD7F}"/>
              </a:ext>
            </a:extLst>
          </p:cNvPr>
          <p:cNvSpPr>
            <a:spLocks noGrp="1"/>
          </p:cNvSpPr>
          <p:nvPr>
            <p:ph idx="1"/>
          </p:nvPr>
        </p:nvSpPr>
        <p:spPr/>
        <p:txBody>
          <a:bodyPr>
            <a:normAutofit/>
          </a:bodyPr>
          <a:lstStyle/>
          <a:p>
            <a:pPr marL="0" indent="0">
              <a:buNone/>
            </a:pPr>
            <a:r>
              <a:rPr lang="en-US" i="1" dirty="0"/>
              <a:t>A comprehensive corridor or network study was completed within the context of a longer-range system or network plan </a:t>
            </a:r>
            <a:r>
              <a:rPr lang="en-US" i="1" u="sng" dirty="0"/>
              <a:t>if the potential for future multiple interchange additions exist</a:t>
            </a:r>
            <a:r>
              <a:rPr lang="en-US" i="1" dirty="0"/>
              <a:t>.</a:t>
            </a:r>
            <a:r>
              <a:rPr lang="en-US" dirty="0"/>
              <a:t> </a:t>
            </a:r>
          </a:p>
          <a:p>
            <a:pPr marL="0" indent="0">
              <a:buNone/>
            </a:pPr>
            <a:r>
              <a:rPr lang="en-US" dirty="0"/>
              <a:t>	</a:t>
            </a:r>
          </a:p>
          <a:p>
            <a:pPr marL="0" indent="0">
              <a:buNone/>
            </a:pPr>
            <a:endParaRPr lang="en-US" dirty="0"/>
          </a:p>
          <a:p>
            <a:pPr marL="0" indent="0">
              <a:buNone/>
            </a:pPr>
            <a:r>
              <a:rPr lang="en-US" dirty="0"/>
              <a:t>	</a:t>
            </a:r>
            <a:r>
              <a:rPr lang="en-US" u="sng" dirty="0"/>
              <a:t>If required</a:t>
            </a:r>
            <a:r>
              <a:rPr lang="en-US" dirty="0"/>
              <a:t>, this is addressed and documented in the traffic 	analysis report and also summarized in the Alternatives section 	of the PER.</a:t>
            </a:r>
          </a:p>
          <a:p>
            <a:endParaRPr lang="en-US" dirty="0"/>
          </a:p>
        </p:txBody>
      </p:sp>
    </p:spTree>
    <p:extLst>
      <p:ext uri="{BB962C8B-B14F-4D97-AF65-F5344CB8AC3E}">
        <p14:creationId xmlns:p14="http://schemas.microsoft.com/office/powerpoint/2010/main" val="245271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DDE0-B99F-495D-B4D5-0BF8AD02BFDD}"/>
              </a:ext>
            </a:extLst>
          </p:cNvPr>
          <p:cNvSpPr>
            <a:spLocks noGrp="1"/>
          </p:cNvSpPr>
          <p:nvPr>
            <p:ph type="title"/>
          </p:nvPr>
        </p:nvSpPr>
        <p:spPr/>
        <p:txBody>
          <a:bodyPr/>
          <a:lstStyle/>
          <a:p>
            <a:r>
              <a:rPr lang="en-US" dirty="0"/>
              <a:t>Intent of 2009 Policy 6</a:t>
            </a:r>
          </a:p>
        </p:txBody>
      </p:sp>
      <p:sp>
        <p:nvSpPr>
          <p:cNvPr id="3" name="Content Placeholder 2">
            <a:extLst>
              <a:ext uri="{FF2B5EF4-FFF2-40B4-BE49-F238E27FC236}">
                <a16:creationId xmlns:a16="http://schemas.microsoft.com/office/drawing/2014/main" id="{DD277432-80FA-471B-B66C-5E671EB61DF1}"/>
              </a:ext>
            </a:extLst>
          </p:cNvPr>
          <p:cNvSpPr>
            <a:spLocks noGrp="1"/>
          </p:cNvSpPr>
          <p:nvPr>
            <p:ph idx="1"/>
          </p:nvPr>
        </p:nvSpPr>
        <p:spPr>
          <a:xfrm>
            <a:off x="838200" y="1825625"/>
            <a:ext cx="11085576" cy="4351338"/>
          </a:xfrm>
        </p:spPr>
        <p:txBody>
          <a:bodyPr/>
          <a:lstStyle/>
          <a:p>
            <a:r>
              <a:rPr lang="en-US" dirty="0"/>
              <a:t>Avoid conflicts with other proposed changes in access or corridor improvements</a:t>
            </a:r>
          </a:p>
          <a:p>
            <a:endParaRPr lang="en-US" dirty="0"/>
          </a:p>
          <a:p>
            <a:r>
              <a:rPr lang="en-US" dirty="0"/>
              <a:t>Reinforce the need for longer range planning and to be proactive in issues of added or changed access</a:t>
            </a:r>
          </a:p>
          <a:p>
            <a:endParaRPr lang="en-US" dirty="0"/>
          </a:p>
          <a:p>
            <a:r>
              <a:rPr lang="en-US" dirty="0"/>
              <a:t>Assess and account for the cumulative system effects of  access changes</a:t>
            </a:r>
          </a:p>
          <a:p>
            <a:endParaRPr lang="en-US" dirty="0"/>
          </a:p>
        </p:txBody>
      </p:sp>
      <p:sp>
        <p:nvSpPr>
          <p:cNvPr id="5" name="object 5">
            <a:extLst>
              <a:ext uri="{FF2B5EF4-FFF2-40B4-BE49-F238E27FC236}">
                <a16:creationId xmlns:a16="http://schemas.microsoft.com/office/drawing/2014/main" id="{9CC8DA82-EB25-42E6-83BC-6374B0CDDA5E}"/>
              </a:ext>
            </a:extLst>
          </p:cNvPr>
          <p:cNvSpPr txBox="1"/>
          <p:nvPr/>
        </p:nvSpPr>
        <p:spPr>
          <a:xfrm>
            <a:off x="630936" y="5754370"/>
            <a:ext cx="11018520" cy="664797"/>
          </a:xfrm>
          <a:prstGeom prst="rect">
            <a:avLst/>
          </a:prstGeom>
          <a:solidFill>
            <a:schemeClr val="accent2">
              <a:lumMod val="40000"/>
              <a:lumOff val="60000"/>
            </a:schemeClr>
          </a:solidFill>
        </p:spPr>
        <p:txBody>
          <a:bodyPr vert="horz" wrap="square" lIns="0" tIns="0" rIns="0" bIns="0" rtlCol="0">
            <a:spAutoFit/>
          </a:bodyPr>
          <a:lstStyle/>
          <a:p>
            <a:pPr marL="12700" marR="5080">
              <a:lnSpc>
                <a:spcPct val="90000"/>
              </a:lnSpc>
              <a:buClr>
                <a:srgbClr val="990033"/>
              </a:buClr>
              <a:tabLst>
                <a:tab pos="278130" algn="l"/>
              </a:tabLst>
            </a:pPr>
            <a:r>
              <a:rPr sz="2400" i="1" dirty="0">
                <a:cs typeface="Franklin Gothic Medium"/>
              </a:rPr>
              <a:t>N</a:t>
            </a:r>
            <a:r>
              <a:rPr sz="2400" i="1" spc="-10" dirty="0">
                <a:cs typeface="Franklin Gothic Medium"/>
              </a:rPr>
              <a:t>o</a:t>
            </a:r>
            <a:r>
              <a:rPr sz="2400" i="1" dirty="0">
                <a:cs typeface="Franklin Gothic Medium"/>
              </a:rPr>
              <a:t>t all</a:t>
            </a:r>
            <a:r>
              <a:rPr sz="2400" i="1" spc="-20" dirty="0">
                <a:cs typeface="Franklin Gothic Medium"/>
              </a:rPr>
              <a:t> </a:t>
            </a:r>
            <a:r>
              <a:rPr sz="2400" i="1" dirty="0">
                <a:cs typeface="Franklin Gothic Medium"/>
              </a:rPr>
              <a:t>In</a:t>
            </a:r>
            <a:r>
              <a:rPr sz="2400" i="1" spc="-25" dirty="0">
                <a:cs typeface="Franklin Gothic Medium"/>
              </a:rPr>
              <a:t>t</a:t>
            </a:r>
            <a:r>
              <a:rPr sz="2400" i="1" spc="-5" dirty="0">
                <a:cs typeface="Franklin Gothic Medium"/>
              </a:rPr>
              <a:t>e</a:t>
            </a:r>
            <a:r>
              <a:rPr sz="2400" i="1" spc="20" dirty="0">
                <a:cs typeface="Franklin Gothic Medium"/>
              </a:rPr>
              <a:t>r</a:t>
            </a:r>
            <a:r>
              <a:rPr sz="2400" i="1" spc="-5" dirty="0">
                <a:cs typeface="Franklin Gothic Medium"/>
              </a:rPr>
              <a:t>sta</a:t>
            </a:r>
            <a:r>
              <a:rPr sz="2400" i="1" spc="-20" dirty="0">
                <a:cs typeface="Franklin Gothic Medium"/>
              </a:rPr>
              <a:t>t</a:t>
            </a:r>
            <a:r>
              <a:rPr sz="2400" i="1" dirty="0">
                <a:cs typeface="Franklin Gothic Medium"/>
              </a:rPr>
              <a:t>e </a:t>
            </a:r>
            <a:r>
              <a:rPr sz="2400" i="1" spc="-10" dirty="0">
                <a:cs typeface="Franklin Gothic Medium"/>
              </a:rPr>
              <a:t>a</a:t>
            </a:r>
            <a:r>
              <a:rPr sz="2400" i="1" dirty="0">
                <a:cs typeface="Franklin Gothic Medium"/>
              </a:rPr>
              <a:t>cc</a:t>
            </a:r>
            <a:r>
              <a:rPr sz="2400" i="1" spc="5" dirty="0">
                <a:cs typeface="Franklin Gothic Medium"/>
              </a:rPr>
              <a:t>e</a:t>
            </a:r>
            <a:r>
              <a:rPr sz="2400" i="1" spc="-5" dirty="0">
                <a:cs typeface="Franklin Gothic Medium"/>
              </a:rPr>
              <a:t>s</a:t>
            </a:r>
            <a:r>
              <a:rPr sz="2400" i="1" dirty="0">
                <a:cs typeface="Franklin Gothic Medium"/>
              </a:rPr>
              <a:t>s </a:t>
            </a:r>
            <a:r>
              <a:rPr sz="2400" i="1" spc="-10" dirty="0">
                <a:cs typeface="Franklin Gothic Medium"/>
              </a:rPr>
              <a:t>a</a:t>
            </a:r>
            <a:r>
              <a:rPr sz="2400" i="1" dirty="0">
                <a:cs typeface="Franklin Gothic Medium"/>
              </a:rPr>
              <a:t>pp</a:t>
            </a:r>
            <a:r>
              <a:rPr sz="2400" i="1" spc="-20" dirty="0">
                <a:cs typeface="Franklin Gothic Medium"/>
              </a:rPr>
              <a:t>r</a:t>
            </a:r>
            <a:r>
              <a:rPr sz="2400" i="1" spc="-30" dirty="0">
                <a:cs typeface="Franklin Gothic Medium"/>
              </a:rPr>
              <a:t>ov</a:t>
            </a:r>
            <a:r>
              <a:rPr sz="2400" i="1" dirty="0">
                <a:cs typeface="Franklin Gothic Medium"/>
              </a:rPr>
              <a:t>als</a:t>
            </a:r>
            <a:r>
              <a:rPr sz="2400" i="1" spc="-25" dirty="0">
                <a:cs typeface="Franklin Gothic Medium"/>
              </a:rPr>
              <a:t> </a:t>
            </a:r>
            <a:r>
              <a:rPr sz="2400" i="1" dirty="0">
                <a:cs typeface="Franklin Gothic Medium"/>
              </a:rPr>
              <a:t>within</a:t>
            </a:r>
            <a:r>
              <a:rPr sz="2400" i="1" spc="-15" dirty="0">
                <a:cs typeface="Franklin Gothic Medium"/>
              </a:rPr>
              <a:t> </a:t>
            </a:r>
            <a:r>
              <a:rPr sz="2400" i="1" dirty="0">
                <a:cs typeface="Franklin Gothic Medium"/>
              </a:rPr>
              <a:t>a</a:t>
            </a:r>
            <a:r>
              <a:rPr sz="2400" i="1" spc="-15" dirty="0">
                <a:cs typeface="Franklin Gothic Medium"/>
              </a:rPr>
              <a:t> </a:t>
            </a:r>
            <a:r>
              <a:rPr sz="2400" i="1" dirty="0">
                <a:cs typeface="Franklin Gothic Medium"/>
              </a:rPr>
              <a:t>co</a:t>
            </a:r>
            <a:r>
              <a:rPr sz="2400" i="1" spc="-10" dirty="0">
                <a:cs typeface="Franklin Gothic Medium"/>
              </a:rPr>
              <a:t>r</a:t>
            </a:r>
            <a:r>
              <a:rPr sz="2400" i="1" dirty="0">
                <a:cs typeface="Franklin Gothic Medium"/>
              </a:rPr>
              <a:t>rid</a:t>
            </a:r>
            <a:r>
              <a:rPr sz="2400" i="1" spc="-10" dirty="0">
                <a:cs typeface="Franklin Gothic Medium"/>
              </a:rPr>
              <a:t>o</a:t>
            </a:r>
            <a:r>
              <a:rPr sz="2400" i="1" dirty="0">
                <a:cs typeface="Franklin Gothic Medium"/>
              </a:rPr>
              <a:t>r</a:t>
            </a:r>
            <a:r>
              <a:rPr sz="2400" i="1" spc="10" dirty="0">
                <a:cs typeface="Franklin Gothic Medium"/>
              </a:rPr>
              <a:t> </a:t>
            </a:r>
            <a:r>
              <a:rPr sz="2400" i="1" spc="-5" dirty="0">
                <a:cs typeface="Franklin Gothic Medium"/>
              </a:rPr>
              <a:t>stud</a:t>
            </a:r>
            <a:r>
              <a:rPr sz="2400" i="1" dirty="0">
                <a:cs typeface="Franklin Gothic Medium"/>
              </a:rPr>
              <a:t>y </a:t>
            </a:r>
            <a:r>
              <a:rPr sz="2400" i="1" spc="-10" dirty="0">
                <a:cs typeface="Franklin Gothic Medium"/>
              </a:rPr>
              <a:t>n</a:t>
            </a:r>
            <a:r>
              <a:rPr sz="2400" i="1" spc="-5" dirty="0">
                <a:cs typeface="Franklin Gothic Medium"/>
              </a:rPr>
              <a:t>e</a:t>
            </a:r>
            <a:r>
              <a:rPr sz="2400" i="1" spc="5" dirty="0">
                <a:cs typeface="Franklin Gothic Medium"/>
              </a:rPr>
              <a:t>e</a:t>
            </a:r>
            <a:r>
              <a:rPr sz="2400" i="1" dirty="0">
                <a:cs typeface="Franklin Gothic Medium"/>
              </a:rPr>
              <a:t>d</a:t>
            </a:r>
            <a:r>
              <a:rPr sz="2400" i="1" spc="-10" dirty="0">
                <a:cs typeface="Franklin Gothic Medium"/>
              </a:rPr>
              <a:t> </a:t>
            </a:r>
            <a:r>
              <a:rPr sz="2400" i="1" spc="-35" dirty="0">
                <a:cs typeface="Franklin Gothic Medium"/>
              </a:rPr>
              <a:t>t</a:t>
            </a:r>
            <a:r>
              <a:rPr sz="2400" i="1" dirty="0">
                <a:cs typeface="Franklin Gothic Medium"/>
              </a:rPr>
              <a:t>o be app</a:t>
            </a:r>
            <a:r>
              <a:rPr sz="2400" i="1" spc="-25" dirty="0">
                <a:cs typeface="Franklin Gothic Medium"/>
              </a:rPr>
              <a:t>r</a:t>
            </a:r>
            <a:r>
              <a:rPr sz="2400" i="1" spc="-30" dirty="0">
                <a:cs typeface="Franklin Gothic Medium"/>
              </a:rPr>
              <a:t>o</a:t>
            </a:r>
            <a:r>
              <a:rPr sz="2400" i="1" spc="-15" dirty="0">
                <a:cs typeface="Franklin Gothic Medium"/>
              </a:rPr>
              <a:t>v</a:t>
            </a:r>
            <a:r>
              <a:rPr sz="2400" i="1" spc="-5" dirty="0">
                <a:cs typeface="Franklin Gothic Medium"/>
              </a:rPr>
              <a:t>e</a:t>
            </a:r>
            <a:r>
              <a:rPr sz="2400" i="1" dirty="0">
                <a:cs typeface="Franklin Gothic Medium"/>
              </a:rPr>
              <a:t>d</a:t>
            </a:r>
            <a:r>
              <a:rPr sz="2400" i="1" spc="-15" dirty="0">
                <a:cs typeface="Franklin Gothic Medium"/>
              </a:rPr>
              <a:t> </a:t>
            </a:r>
            <a:r>
              <a:rPr sz="2400" i="1" spc="-5" dirty="0">
                <a:cs typeface="Franklin Gothic Medium"/>
              </a:rPr>
              <a:t>simulta</a:t>
            </a:r>
            <a:r>
              <a:rPr sz="2400" i="1" spc="-10" dirty="0">
                <a:cs typeface="Franklin Gothic Medium"/>
              </a:rPr>
              <a:t>n</a:t>
            </a:r>
            <a:r>
              <a:rPr sz="2400" i="1" spc="-5" dirty="0">
                <a:cs typeface="Franklin Gothic Medium"/>
              </a:rPr>
              <a:t>eousl</a:t>
            </a:r>
            <a:r>
              <a:rPr sz="2400" i="1" dirty="0">
                <a:cs typeface="Franklin Gothic Medium"/>
              </a:rPr>
              <a:t>y –</a:t>
            </a:r>
            <a:r>
              <a:rPr sz="2400" i="1" spc="-10" dirty="0">
                <a:cs typeface="Franklin Gothic Medium"/>
              </a:rPr>
              <a:t> </a:t>
            </a:r>
            <a:r>
              <a:rPr sz="2400" i="1" spc="-5" dirty="0">
                <a:cs typeface="Franklin Gothic Medium"/>
              </a:rPr>
              <a:t>t</a:t>
            </a:r>
            <a:r>
              <a:rPr sz="2400" i="1" spc="5" dirty="0">
                <a:cs typeface="Franklin Gothic Medium"/>
              </a:rPr>
              <a:t>h</a:t>
            </a:r>
            <a:r>
              <a:rPr sz="2400" i="1" dirty="0">
                <a:cs typeface="Franklin Gothic Medium"/>
              </a:rPr>
              <a:t>e i</a:t>
            </a:r>
            <a:r>
              <a:rPr sz="2400" i="1" spc="-10" dirty="0">
                <a:cs typeface="Franklin Gothic Medium"/>
              </a:rPr>
              <a:t>n</a:t>
            </a:r>
            <a:r>
              <a:rPr sz="2400" i="1" dirty="0">
                <a:cs typeface="Franklin Gothic Medium"/>
              </a:rPr>
              <a:t>dividu</a:t>
            </a:r>
            <a:r>
              <a:rPr sz="2400" i="1" spc="-10" dirty="0">
                <a:cs typeface="Franklin Gothic Medium"/>
              </a:rPr>
              <a:t>a</a:t>
            </a:r>
            <a:r>
              <a:rPr sz="2400" i="1" dirty="0">
                <a:cs typeface="Franklin Gothic Medium"/>
              </a:rPr>
              <a:t>l</a:t>
            </a:r>
            <a:r>
              <a:rPr sz="2400" i="1" spc="-35" dirty="0">
                <a:cs typeface="Franklin Gothic Medium"/>
              </a:rPr>
              <a:t> </a:t>
            </a:r>
            <a:r>
              <a:rPr sz="2400" i="1" dirty="0">
                <a:cs typeface="Franklin Gothic Medium"/>
              </a:rPr>
              <a:t>p</a:t>
            </a:r>
            <a:r>
              <a:rPr sz="2400" i="1" spc="-20" dirty="0">
                <a:cs typeface="Franklin Gothic Medium"/>
              </a:rPr>
              <a:t>r</a:t>
            </a:r>
            <a:r>
              <a:rPr sz="2400" i="1" dirty="0">
                <a:cs typeface="Franklin Gothic Medium"/>
              </a:rPr>
              <a:t>ojects </a:t>
            </a:r>
            <a:r>
              <a:rPr sz="2400" i="1" spc="-5" dirty="0">
                <a:cs typeface="Franklin Gothic Medium"/>
              </a:rPr>
              <a:t>m</a:t>
            </a:r>
            <a:r>
              <a:rPr sz="2400" i="1" spc="-40" dirty="0">
                <a:cs typeface="Franklin Gothic Medium"/>
              </a:rPr>
              <a:t>a</a:t>
            </a:r>
            <a:r>
              <a:rPr sz="2400" i="1" dirty="0">
                <a:cs typeface="Franklin Gothic Medium"/>
              </a:rPr>
              <a:t>y</a:t>
            </a:r>
            <a:r>
              <a:rPr sz="2400" i="1" spc="-5" dirty="0">
                <a:cs typeface="Franklin Gothic Medium"/>
              </a:rPr>
              <a:t> </a:t>
            </a:r>
            <a:r>
              <a:rPr sz="2400" i="1" dirty="0">
                <a:cs typeface="Franklin Gothic Medium"/>
              </a:rPr>
              <a:t>ad</a:t>
            </a:r>
            <a:r>
              <a:rPr sz="2400" i="1" spc="-35" dirty="0">
                <a:cs typeface="Franklin Gothic Medium"/>
              </a:rPr>
              <a:t>v</a:t>
            </a:r>
            <a:r>
              <a:rPr sz="2400" i="1" dirty="0">
                <a:cs typeface="Franklin Gothic Medium"/>
              </a:rPr>
              <a:t>a</a:t>
            </a:r>
            <a:r>
              <a:rPr sz="2400" i="1" spc="-10" dirty="0">
                <a:cs typeface="Franklin Gothic Medium"/>
              </a:rPr>
              <a:t>n</a:t>
            </a:r>
            <a:r>
              <a:rPr sz="2400" i="1" dirty="0">
                <a:cs typeface="Franklin Gothic Medium"/>
              </a:rPr>
              <a:t>ce</a:t>
            </a:r>
            <a:r>
              <a:rPr sz="2400" i="1" spc="-5" dirty="0">
                <a:cs typeface="Franklin Gothic Medium"/>
              </a:rPr>
              <a:t> </a:t>
            </a:r>
            <a:r>
              <a:rPr sz="2400" i="1" dirty="0">
                <a:cs typeface="Franklin Gothic Medium"/>
              </a:rPr>
              <a:t>at di</a:t>
            </a:r>
            <a:r>
              <a:rPr sz="2400" i="1" spc="50" dirty="0">
                <a:cs typeface="Franklin Gothic Medium"/>
              </a:rPr>
              <a:t>f</a:t>
            </a:r>
            <a:r>
              <a:rPr sz="2400" i="1" spc="-10" dirty="0">
                <a:cs typeface="Franklin Gothic Medium"/>
              </a:rPr>
              <a:t>f</a:t>
            </a:r>
            <a:r>
              <a:rPr sz="2400" i="1" spc="-5" dirty="0">
                <a:cs typeface="Franklin Gothic Medium"/>
              </a:rPr>
              <a:t>er</a:t>
            </a:r>
            <a:r>
              <a:rPr sz="2400" i="1" spc="5" dirty="0">
                <a:cs typeface="Franklin Gothic Medium"/>
              </a:rPr>
              <a:t>e</a:t>
            </a:r>
            <a:r>
              <a:rPr sz="2400" i="1" spc="-5" dirty="0">
                <a:cs typeface="Franklin Gothic Medium"/>
              </a:rPr>
              <a:t>n</a:t>
            </a:r>
            <a:r>
              <a:rPr sz="2400" i="1" dirty="0">
                <a:cs typeface="Franklin Gothic Medium"/>
              </a:rPr>
              <a:t>t</a:t>
            </a:r>
            <a:r>
              <a:rPr sz="2400" i="1" spc="-20" dirty="0">
                <a:cs typeface="Franklin Gothic Medium"/>
              </a:rPr>
              <a:t> </a:t>
            </a:r>
            <a:r>
              <a:rPr sz="2400" i="1" spc="-5" dirty="0">
                <a:cs typeface="Franklin Gothic Medium"/>
              </a:rPr>
              <a:t>tim</a:t>
            </a:r>
            <a:r>
              <a:rPr sz="2400" i="1" dirty="0">
                <a:cs typeface="Franklin Gothic Medium"/>
              </a:rPr>
              <a:t>e</a:t>
            </a:r>
            <a:r>
              <a:rPr sz="2400" i="1" spc="-5" dirty="0">
                <a:cs typeface="Franklin Gothic Medium"/>
              </a:rPr>
              <a:t> </a:t>
            </a:r>
            <a:r>
              <a:rPr sz="2400" i="1" dirty="0">
                <a:cs typeface="Franklin Gothic Medium"/>
              </a:rPr>
              <a:t>fr</a:t>
            </a:r>
            <a:r>
              <a:rPr sz="2400" i="1" spc="-5" dirty="0">
                <a:cs typeface="Franklin Gothic Medium"/>
              </a:rPr>
              <a:t>ames</a:t>
            </a:r>
            <a:endParaRPr sz="2400" i="1" dirty="0">
              <a:cs typeface="Franklin Gothic Medium"/>
            </a:endParaRPr>
          </a:p>
        </p:txBody>
      </p:sp>
    </p:spTree>
    <p:extLst>
      <p:ext uri="{BB962C8B-B14F-4D97-AF65-F5344CB8AC3E}">
        <p14:creationId xmlns:p14="http://schemas.microsoft.com/office/powerpoint/2010/main" val="314396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0C41-63A8-4BFD-A0E4-0465C9CC3932}"/>
              </a:ext>
            </a:extLst>
          </p:cNvPr>
          <p:cNvSpPr>
            <a:spLocks noGrp="1"/>
          </p:cNvSpPr>
          <p:nvPr>
            <p:ph type="title"/>
          </p:nvPr>
        </p:nvSpPr>
        <p:spPr/>
        <p:txBody>
          <a:bodyPr/>
          <a:lstStyle/>
          <a:p>
            <a:r>
              <a:rPr lang="en-US" i="1" dirty="0"/>
              <a:t>2009 Policy Point 7</a:t>
            </a:r>
            <a:endParaRPr lang="en-US" dirty="0"/>
          </a:p>
        </p:txBody>
      </p:sp>
      <p:sp>
        <p:nvSpPr>
          <p:cNvPr id="3" name="Content Placeholder 2">
            <a:extLst>
              <a:ext uri="{FF2B5EF4-FFF2-40B4-BE49-F238E27FC236}">
                <a16:creationId xmlns:a16="http://schemas.microsoft.com/office/drawing/2014/main" id="{ABD8176B-AEFD-44C3-BEA0-AADD5D3C69A8}"/>
              </a:ext>
            </a:extLst>
          </p:cNvPr>
          <p:cNvSpPr>
            <a:spLocks noGrp="1"/>
          </p:cNvSpPr>
          <p:nvPr>
            <p:ph idx="1"/>
          </p:nvPr>
        </p:nvSpPr>
        <p:spPr/>
        <p:txBody>
          <a:bodyPr>
            <a:normAutofit/>
          </a:bodyPr>
          <a:lstStyle/>
          <a:p>
            <a:pPr marL="0" lvl="0" indent="0">
              <a:buNone/>
            </a:pPr>
            <a:r>
              <a:rPr lang="en-US" i="1" dirty="0"/>
              <a:t>Appropriate coordination has occurred between the development and any proposed transportation system improvements </a:t>
            </a:r>
            <a:r>
              <a:rPr lang="en-US" i="1" u="sng" dirty="0"/>
              <a:t>when the proposal is due to a new, expanded, or substantial change in current or planned future development or land use</a:t>
            </a:r>
            <a:r>
              <a:rPr lang="en-US" dirty="0"/>
              <a:t>. </a:t>
            </a:r>
          </a:p>
          <a:p>
            <a:pPr marL="0" indent="0">
              <a:buNone/>
            </a:pPr>
            <a:r>
              <a:rPr lang="en-US" dirty="0"/>
              <a:t>	</a:t>
            </a:r>
          </a:p>
          <a:p>
            <a:pPr marL="0" indent="0">
              <a:buNone/>
            </a:pPr>
            <a:r>
              <a:rPr lang="en-US" dirty="0"/>
              <a:t>	If required, this is addressed through public involvement process 	and the ETDM process and summarized in the Alternatives and 	Previous Planning Studies sections of the PER.</a:t>
            </a:r>
          </a:p>
          <a:p>
            <a:pPr marL="0" indent="0">
              <a:buNone/>
            </a:pPr>
            <a:endParaRPr lang="en-US" dirty="0"/>
          </a:p>
          <a:p>
            <a:endParaRPr lang="en-US" dirty="0"/>
          </a:p>
        </p:txBody>
      </p:sp>
    </p:spTree>
    <p:extLst>
      <p:ext uri="{BB962C8B-B14F-4D97-AF65-F5344CB8AC3E}">
        <p14:creationId xmlns:p14="http://schemas.microsoft.com/office/powerpoint/2010/main" val="125424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74F5-3C32-4555-A824-223754399A2F}"/>
              </a:ext>
            </a:extLst>
          </p:cNvPr>
          <p:cNvSpPr>
            <a:spLocks noGrp="1"/>
          </p:cNvSpPr>
          <p:nvPr>
            <p:ph type="title"/>
          </p:nvPr>
        </p:nvSpPr>
        <p:spPr/>
        <p:txBody>
          <a:bodyPr/>
          <a:lstStyle/>
          <a:p>
            <a:r>
              <a:rPr lang="en-US" dirty="0"/>
              <a:t>Intent of 2009 Policy 7</a:t>
            </a:r>
          </a:p>
        </p:txBody>
      </p:sp>
      <p:sp>
        <p:nvSpPr>
          <p:cNvPr id="3" name="Content Placeholder 2">
            <a:extLst>
              <a:ext uri="{FF2B5EF4-FFF2-40B4-BE49-F238E27FC236}">
                <a16:creationId xmlns:a16="http://schemas.microsoft.com/office/drawing/2014/main" id="{5EE3819A-2110-4F16-868E-6DD8D9FF9928}"/>
              </a:ext>
            </a:extLst>
          </p:cNvPr>
          <p:cNvSpPr>
            <a:spLocks noGrp="1"/>
          </p:cNvSpPr>
          <p:nvPr>
            <p:ph idx="1"/>
          </p:nvPr>
        </p:nvSpPr>
        <p:spPr>
          <a:xfrm>
            <a:off x="838200" y="1825625"/>
            <a:ext cx="10515600" cy="3185287"/>
          </a:xfrm>
        </p:spPr>
        <p:txBody>
          <a:bodyPr>
            <a:normAutofit lnSpcReduction="10000"/>
          </a:bodyPr>
          <a:lstStyle/>
          <a:p>
            <a:r>
              <a:rPr lang="en-US" dirty="0"/>
              <a:t>Ensure alternatives developed have logical termini and independent utility, Avoid  the  “Interchanges  to  Nowhere  Problem”</a:t>
            </a:r>
          </a:p>
          <a:p>
            <a:endParaRPr lang="en-US" dirty="0"/>
          </a:p>
          <a:p>
            <a:r>
              <a:rPr lang="en-US" dirty="0"/>
              <a:t>Coordinate  the  proposed  improvements  with  other  street  system improvements  associated  with  the  land  development  that  is  driving the  request.  Some  access  approvals  may  require  contingencies  or “pre-conditions”  involving  timing  of  other  improvements.</a:t>
            </a:r>
          </a:p>
          <a:p>
            <a:endParaRPr lang="en-US" dirty="0"/>
          </a:p>
        </p:txBody>
      </p:sp>
    </p:spTree>
    <p:extLst>
      <p:ext uri="{BB962C8B-B14F-4D97-AF65-F5344CB8AC3E}">
        <p14:creationId xmlns:p14="http://schemas.microsoft.com/office/powerpoint/2010/main" val="356601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0C41-63A8-4BFD-A0E4-0465C9CC3932}"/>
              </a:ext>
            </a:extLst>
          </p:cNvPr>
          <p:cNvSpPr>
            <a:spLocks noGrp="1"/>
          </p:cNvSpPr>
          <p:nvPr>
            <p:ph type="title"/>
          </p:nvPr>
        </p:nvSpPr>
        <p:spPr/>
        <p:txBody>
          <a:bodyPr/>
          <a:lstStyle/>
          <a:p>
            <a:r>
              <a:rPr lang="en-US" dirty="0"/>
              <a:t>2009 Policy Point 8</a:t>
            </a:r>
          </a:p>
        </p:txBody>
      </p:sp>
      <p:sp>
        <p:nvSpPr>
          <p:cNvPr id="3" name="Content Placeholder 2">
            <a:extLst>
              <a:ext uri="{FF2B5EF4-FFF2-40B4-BE49-F238E27FC236}">
                <a16:creationId xmlns:a16="http://schemas.microsoft.com/office/drawing/2014/main" id="{ABD8176B-AEFD-44C3-BEA0-AADD5D3C69A8}"/>
              </a:ext>
            </a:extLst>
          </p:cNvPr>
          <p:cNvSpPr>
            <a:spLocks noGrp="1"/>
          </p:cNvSpPr>
          <p:nvPr>
            <p:ph idx="1"/>
          </p:nvPr>
        </p:nvSpPr>
        <p:spPr/>
        <p:txBody>
          <a:bodyPr>
            <a:normAutofit/>
          </a:bodyPr>
          <a:lstStyle/>
          <a:p>
            <a:pPr marL="0" lvl="0" indent="0">
              <a:buNone/>
            </a:pPr>
            <a:r>
              <a:rPr lang="en-US" i="1" dirty="0"/>
              <a:t>The proposal can be expected to be included as an alternative in the required environmental evaluation, review and processing</a:t>
            </a:r>
            <a:r>
              <a:rPr lang="en-US" dirty="0"/>
              <a:t>. </a:t>
            </a:r>
          </a:p>
          <a:p>
            <a:pPr marL="0" indent="0">
              <a:buNone/>
            </a:pPr>
            <a:r>
              <a:rPr lang="en-US" dirty="0"/>
              <a:t>	</a:t>
            </a:r>
          </a:p>
          <a:p>
            <a:pPr marL="0" indent="0">
              <a:buNone/>
            </a:pPr>
            <a:endParaRPr lang="en-US" dirty="0"/>
          </a:p>
          <a:p>
            <a:pPr marL="0" indent="0">
              <a:buNone/>
            </a:pPr>
            <a:r>
              <a:rPr lang="en-US" dirty="0"/>
              <a:t>	This is contained in the Project Description section of the 	Environmental Document and PER and is part of the alternatives 	analysis documented in the Alternatives section of the PER.</a:t>
            </a:r>
          </a:p>
          <a:p>
            <a:endParaRPr lang="en-US" dirty="0"/>
          </a:p>
        </p:txBody>
      </p:sp>
      <p:sp>
        <p:nvSpPr>
          <p:cNvPr id="4" name="TextBox 3">
            <a:extLst>
              <a:ext uri="{FF2B5EF4-FFF2-40B4-BE49-F238E27FC236}">
                <a16:creationId xmlns:a16="http://schemas.microsoft.com/office/drawing/2014/main" id="{CB2E922F-2E31-415A-964B-201797C77D87}"/>
              </a:ext>
            </a:extLst>
          </p:cNvPr>
          <p:cNvSpPr txBox="1"/>
          <p:nvPr/>
        </p:nvSpPr>
        <p:spPr>
          <a:xfrm>
            <a:off x="5221706" y="5630780"/>
            <a:ext cx="6970294" cy="461665"/>
          </a:xfrm>
          <a:prstGeom prst="rect">
            <a:avLst/>
          </a:prstGeom>
          <a:gradFill>
            <a:gsLst>
              <a:gs pos="0">
                <a:schemeClr val="accent6"/>
              </a:gs>
              <a:gs pos="100000">
                <a:schemeClr val="bg1"/>
              </a:gs>
            </a:gsLst>
            <a:lin ang="10800000" scaled="0"/>
          </a:gradFill>
        </p:spPr>
        <p:txBody>
          <a:bodyPr wrap="square" rtlCol="0">
            <a:spAutoFit/>
          </a:bodyPr>
          <a:lstStyle/>
          <a:p>
            <a:r>
              <a:rPr lang="en-US" sz="2400" dirty="0"/>
              <a:t>This is NEPA or PD&amp;E Study</a:t>
            </a:r>
          </a:p>
        </p:txBody>
      </p:sp>
    </p:spTree>
    <p:extLst>
      <p:ext uri="{BB962C8B-B14F-4D97-AF65-F5344CB8AC3E}">
        <p14:creationId xmlns:p14="http://schemas.microsoft.com/office/powerpoint/2010/main" val="1726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7735-9592-4394-A471-C7435152B65E}"/>
              </a:ext>
            </a:extLst>
          </p:cNvPr>
          <p:cNvSpPr>
            <a:spLocks noGrp="1"/>
          </p:cNvSpPr>
          <p:nvPr>
            <p:ph type="title"/>
          </p:nvPr>
        </p:nvSpPr>
        <p:spPr/>
        <p:txBody>
          <a:bodyPr/>
          <a:lstStyle/>
          <a:p>
            <a:r>
              <a:rPr lang="en-US" dirty="0"/>
              <a:t>Approval Process (Post NEPA Assignment)</a:t>
            </a:r>
          </a:p>
        </p:txBody>
      </p:sp>
      <p:sp>
        <p:nvSpPr>
          <p:cNvPr id="6" name="Content Placeholder 5">
            <a:extLst>
              <a:ext uri="{FF2B5EF4-FFF2-40B4-BE49-F238E27FC236}">
                <a16:creationId xmlns:a16="http://schemas.microsoft.com/office/drawing/2014/main" id="{6656045D-BAD6-43C6-A481-14CA18A30280}"/>
              </a:ext>
            </a:extLst>
          </p:cNvPr>
          <p:cNvSpPr>
            <a:spLocks noGrp="1"/>
          </p:cNvSpPr>
          <p:nvPr>
            <p:ph idx="1"/>
          </p:nvPr>
        </p:nvSpPr>
        <p:spPr>
          <a:xfrm>
            <a:off x="838200" y="1825625"/>
            <a:ext cx="10515600" cy="2140319"/>
          </a:xfrm>
        </p:spPr>
        <p:txBody>
          <a:bodyPr/>
          <a:lstStyle/>
          <a:p>
            <a:pPr marL="0" indent="0">
              <a:buNone/>
            </a:pPr>
            <a:r>
              <a:rPr lang="en-US" dirty="0"/>
              <a:t>Has three steps</a:t>
            </a:r>
          </a:p>
          <a:p>
            <a:pPr marL="514350" indent="-514350">
              <a:buAutoNum type="arabicPeriod"/>
            </a:pPr>
            <a:r>
              <a:rPr lang="en-US" dirty="0"/>
              <a:t>Complete Safety, Operational and Engineering (SO&amp;E)</a:t>
            </a:r>
          </a:p>
          <a:p>
            <a:pPr marL="514350" indent="-514350">
              <a:buAutoNum type="arabicPeriod"/>
            </a:pPr>
            <a:r>
              <a:rPr lang="en-US" dirty="0"/>
              <a:t>Complete NEPA, LDCA granted by OEM</a:t>
            </a:r>
          </a:p>
          <a:p>
            <a:pPr marL="514350" indent="-514350">
              <a:buAutoNum type="arabicPeriod"/>
            </a:pPr>
            <a:r>
              <a:rPr lang="en-US" dirty="0"/>
              <a:t>Final Approval by FHWA</a:t>
            </a:r>
          </a:p>
        </p:txBody>
      </p:sp>
      <p:sp>
        <p:nvSpPr>
          <p:cNvPr id="8" name="TextBox 7">
            <a:extLst>
              <a:ext uri="{FF2B5EF4-FFF2-40B4-BE49-F238E27FC236}">
                <a16:creationId xmlns:a16="http://schemas.microsoft.com/office/drawing/2014/main" id="{68C12AD5-9594-4FA2-B2DA-A0138CB02BBF}"/>
              </a:ext>
            </a:extLst>
          </p:cNvPr>
          <p:cNvSpPr txBox="1"/>
          <p:nvPr/>
        </p:nvSpPr>
        <p:spPr>
          <a:xfrm>
            <a:off x="366877" y="4174959"/>
            <a:ext cx="11598755" cy="461665"/>
          </a:xfrm>
          <a:prstGeom prst="rect">
            <a:avLst/>
          </a:prstGeom>
          <a:solidFill>
            <a:schemeClr val="accent4">
              <a:lumMod val="75000"/>
            </a:schemeClr>
          </a:solidFill>
        </p:spPr>
        <p:txBody>
          <a:bodyPr wrap="square" rtlCol="0">
            <a:spAutoFit/>
          </a:bodyPr>
          <a:lstStyle/>
          <a:p>
            <a:r>
              <a:rPr lang="en-US" sz="2400" b="1" dirty="0"/>
              <a:t>Two Different Federal Actions…Two Approval Decisions</a:t>
            </a:r>
          </a:p>
        </p:txBody>
      </p:sp>
      <p:sp>
        <p:nvSpPr>
          <p:cNvPr id="9" name="Rectangle 8">
            <a:extLst>
              <a:ext uri="{FF2B5EF4-FFF2-40B4-BE49-F238E27FC236}">
                <a16:creationId xmlns:a16="http://schemas.microsoft.com/office/drawing/2014/main" id="{359B055F-6A8E-4397-AE45-E2E55B4B08AB}"/>
              </a:ext>
            </a:extLst>
          </p:cNvPr>
          <p:cNvSpPr/>
          <p:nvPr/>
        </p:nvSpPr>
        <p:spPr>
          <a:xfrm>
            <a:off x="366877" y="4736456"/>
            <a:ext cx="5706380" cy="2121408"/>
          </a:xfrm>
          <a:prstGeom prst="rect">
            <a:avLst/>
          </a:prstGeom>
          <a:solidFill>
            <a:schemeClr val="accent6">
              <a:lumMod val="60000"/>
              <a:lumOff val="40000"/>
            </a:schemeClr>
          </a:solidFill>
        </p:spPr>
        <p:txBody>
          <a:bodyPr wrap="square">
            <a:spAutoFit/>
          </a:bodyPr>
          <a:lstStyle/>
          <a:p>
            <a:pPr>
              <a:spcBef>
                <a:spcPct val="20000"/>
              </a:spcBef>
              <a:buClr>
                <a:srgbClr val="4F81BD">
                  <a:lumMod val="75000"/>
                </a:srgbClr>
              </a:buClr>
            </a:pPr>
            <a:r>
              <a:rPr lang="en-US" sz="2600" b="1" dirty="0">
                <a:solidFill>
                  <a:prstClr val="black"/>
                </a:solidFill>
              </a:rPr>
              <a:t>NEPA Approval</a:t>
            </a:r>
          </a:p>
          <a:p>
            <a:pPr>
              <a:spcBef>
                <a:spcPct val="20000"/>
              </a:spcBef>
              <a:buClr>
                <a:srgbClr val="4F81BD">
                  <a:lumMod val="75000"/>
                </a:srgbClr>
              </a:buClr>
            </a:pPr>
            <a:r>
              <a:rPr lang="en-US" sz="2400" dirty="0">
                <a:solidFill>
                  <a:prstClr val="black"/>
                </a:solidFill>
              </a:rPr>
              <a:t>FHWA </a:t>
            </a:r>
            <a:r>
              <a:rPr lang="en-US" sz="2400" b="1" dirty="0">
                <a:solidFill>
                  <a:prstClr val="black"/>
                </a:solidFill>
              </a:rPr>
              <a:t>assigned environmental review </a:t>
            </a:r>
            <a:r>
              <a:rPr lang="en-US" sz="2400" dirty="0">
                <a:solidFill>
                  <a:prstClr val="black"/>
                </a:solidFill>
              </a:rPr>
              <a:t>responsibilities including approval of NEPA Documents to FDOT on December 14, 2016, under 23 U.S.C 327</a:t>
            </a:r>
          </a:p>
        </p:txBody>
      </p:sp>
      <p:sp>
        <p:nvSpPr>
          <p:cNvPr id="10" name="Rectangle 9">
            <a:extLst>
              <a:ext uri="{FF2B5EF4-FFF2-40B4-BE49-F238E27FC236}">
                <a16:creationId xmlns:a16="http://schemas.microsoft.com/office/drawing/2014/main" id="{F1278F59-5996-4C51-94D6-12BB680CE143}"/>
              </a:ext>
            </a:extLst>
          </p:cNvPr>
          <p:cNvSpPr/>
          <p:nvPr/>
        </p:nvSpPr>
        <p:spPr>
          <a:xfrm>
            <a:off x="6259776" y="4736456"/>
            <a:ext cx="5705856" cy="2117503"/>
          </a:xfrm>
          <a:prstGeom prst="rect">
            <a:avLst/>
          </a:prstGeom>
          <a:solidFill>
            <a:schemeClr val="accent5">
              <a:lumMod val="60000"/>
              <a:lumOff val="40000"/>
            </a:schemeClr>
          </a:solidFill>
        </p:spPr>
        <p:txBody>
          <a:bodyPr wrap="square">
            <a:spAutoFit/>
          </a:bodyPr>
          <a:lstStyle/>
          <a:p>
            <a:pPr>
              <a:spcBef>
                <a:spcPct val="20000"/>
              </a:spcBef>
              <a:buClr>
                <a:srgbClr val="4F81BD">
                  <a:lumMod val="75000"/>
                </a:srgbClr>
              </a:buClr>
            </a:pPr>
            <a:r>
              <a:rPr lang="en-US" sz="2600" b="1" dirty="0">
                <a:solidFill>
                  <a:prstClr val="black"/>
                </a:solidFill>
              </a:rPr>
              <a:t>Interchange Access Approval</a:t>
            </a:r>
          </a:p>
          <a:p>
            <a:pPr>
              <a:spcBef>
                <a:spcPct val="20000"/>
              </a:spcBef>
              <a:buClr>
                <a:srgbClr val="4F81BD">
                  <a:lumMod val="75000"/>
                </a:srgbClr>
              </a:buClr>
            </a:pPr>
            <a:r>
              <a:rPr lang="en-US" sz="2400" dirty="0">
                <a:solidFill>
                  <a:prstClr val="black"/>
                </a:solidFill>
              </a:rPr>
              <a:t>FHWA </a:t>
            </a:r>
            <a:r>
              <a:rPr lang="en-US" sz="2400" b="1" dirty="0">
                <a:solidFill>
                  <a:prstClr val="black"/>
                </a:solidFill>
              </a:rPr>
              <a:t>retains approval </a:t>
            </a:r>
            <a:r>
              <a:rPr lang="en-US" sz="2400" dirty="0">
                <a:solidFill>
                  <a:prstClr val="black"/>
                </a:solidFill>
              </a:rPr>
              <a:t>of  new or revised access points to the </a:t>
            </a:r>
            <a:r>
              <a:rPr lang="en-US" sz="2400" u="sng" dirty="0">
                <a:solidFill>
                  <a:prstClr val="black"/>
                </a:solidFill>
              </a:rPr>
              <a:t>Interstate System</a:t>
            </a:r>
            <a:r>
              <a:rPr lang="en-US" sz="2400" dirty="0">
                <a:solidFill>
                  <a:prstClr val="black"/>
                </a:solidFill>
              </a:rPr>
              <a:t>, under 23 U.S.C 111</a:t>
            </a:r>
          </a:p>
          <a:p>
            <a:pPr>
              <a:spcBef>
                <a:spcPct val="20000"/>
              </a:spcBef>
              <a:buClr>
                <a:srgbClr val="4F81BD">
                  <a:lumMod val="75000"/>
                </a:srgbClr>
              </a:buClr>
            </a:pPr>
            <a:r>
              <a:rPr lang="en-US" sz="2400" dirty="0">
                <a:solidFill>
                  <a:prstClr val="black"/>
                </a:solidFill>
              </a:rPr>
              <a:t>Access approval after NEPA Approval </a:t>
            </a:r>
          </a:p>
        </p:txBody>
      </p:sp>
      <p:sp>
        <p:nvSpPr>
          <p:cNvPr id="11" name="Content Placeholder 2">
            <a:extLst>
              <a:ext uri="{FF2B5EF4-FFF2-40B4-BE49-F238E27FC236}">
                <a16:creationId xmlns:a16="http://schemas.microsoft.com/office/drawing/2014/main" id="{5D6C1A6D-2988-46FE-B8BF-F31C90977E6D}"/>
              </a:ext>
            </a:extLst>
          </p:cNvPr>
          <p:cNvSpPr txBox="1">
            <a:spLocks/>
          </p:cNvSpPr>
          <p:nvPr/>
        </p:nvSpPr>
        <p:spPr>
          <a:xfrm>
            <a:off x="14048873" y="4174959"/>
            <a:ext cx="10515600" cy="2255056"/>
          </a:xfrm>
          <a:prstGeom prst="rect">
            <a:avLst/>
          </a:prstGeom>
          <a:solidFill>
            <a:schemeClr val="tx1">
              <a:lumMod val="95000"/>
              <a:lumOff val="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Before Assignment,  IAR Approval composed of 2 steps</a:t>
            </a:r>
          </a:p>
          <a:p>
            <a:pPr marL="514350" indent="-514350">
              <a:buFont typeface="+mj-lt"/>
              <a:buAutoNum type="arabicPeriod"/>
            </a:pPr>
            <a:r>
              <a:rPr lang="en-US" dirty="0">
                <a:solidFill>
                  <a:schemeClr val="bg1"/>
                </a:solidFill>
              </a:rPr>
              <a:t>Engineering and Operational (E&amp;O) Acceptability</a:t>
            </a:r>
          </a:p>
          <a:p>
            <a:pPr marL="514350" indent="-514350">
              <a:buFont typeface="+mj-lt"/>
              <a:buAutoNum type="arabicPeriod"/>
            </a:pPr>
            <a:r>
              <a:rPr lang="en-US" dirty="0">
                <a:solidFill>
                  <a:schemeClr val="bg1"/>
                </a:solidFill>
              </a:rPr>
              <a:t>Final Approval when NEPA was signed by FHWA</a:t>
            </a:r>
          </a:p>
        </p:txBody>
      </p:sp>
    </p:spTree>
    <p:extLst>
      <p:ext uri="{BB962C8B-B14F-4D97-AF65-F5344CB8AC3E}">
        <p14:creationId xmlns:p14="http://schemas.microsoft.com/office/powerpoint/2010/main" val="32074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1.85185E-6 L -1.12174 0.00231 " pathEditMode="relative" rAng="0" ptsTypes="AA">
                                      <p:cBhvr>
                                        <p:cTn id="6" dur="500" fill="hold"/>
                                        <p:tgtEl>
                                          <p:spTgt spid="11"/>
                                        </p:tgtEl>
                                        <p:attrNameLst>
                                          <p:attrName>ppt_x</p:attrName>
                                          <p:attrName>ppt_y</p:attrName>
                                        </p:attrNameLst>
                                      </p:cBhvr>
                                      <p:rCtr x="-56094" y="116"/>
                                    </p:animMotion>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8C39-6B72-418A-8F8E-382E601C54A0}"/>
              </a:ext>
            </a:extLst>
          </p:cNvPr>
          <p:cNvSpPr>
            <a:spLocks noGrp="1"/>
          </p:cNvSpPr>
          <p:nvPr>
            <p:ph type="title"/>
          </p:nvPr>
        </p:nvSpPr>
        <p:spPr/>
        <p:txBody>
          <a:bodyPr/>
          <a:lstStyle/>
          <a:p>
            <a:r>
              <a:rPr lang="en-US" dirty="0"/>
              <a:t>Approval Process (Post NEPA Assignment)</a:t>
            </a:r>
          </a:p>
        </p:txBody>
      </p:sp>
      <p:sp>
        <p:nvSpPr>
          <p:cNvPr id="3" name="Content Placeholder 2">
            <a:extLst>
              <a:ext uri="{FF2B5EF4-FFF2-40B4-BE49-F238E27FC236}">
                <a16:creationId xmlns:a16="http://schemas.microsoft.com/office/drawing/2014/main" id="{3D8B92B8-AE22-4E1F-A04D-0286C734BC1C}"/>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77DDAA73-360A-41E2-B264-3972C00FBD24}"/>
              </a:ext>
            </a:extLst>
          </p:cNvPr>
          <p:cNvSpPr txBox="1"/>
          <p:nvPr/>
        </p:nvSpPr>
        <p:spPr>
          <a:xfrm>
            <a:off x="838200" y="1955759"/>
            <a:ext cx="10515600" cy="3416320"/>
          </a:xfrm>
          <a:prstGeom prst="rect">
            <a:avLst/>
          </a:prstGeom>
          <a:solidFill>
            <a:schemeClr val="accent5">
              <a:lumMod val="20000"/>
              <a:lumOff val="80000"/>
            </a:schemeClr>
          </a:solidFill>
        </p:spPr>
        <p:txBody>
          <a:bodyPr wrap="square" rtlCol="0">
            <a:spAutoFit/>
          </a:bodyPr>
          <a:lstStyle/>
          <a:p>
            <a:pPr>
              <a:spcBef>
                <a:spcPts val="600"/>
              </a:spcBef>
              <a:spcAft>
                <a:spcPts val="600"/>
              </a:spcAft>
            </a:pPr>
            <a:r>
              <a:rPr lang="en-US" sz="2800" dirty="0"/>
              <a:t>FHWA approval of interstate access request relies on NEPA document (PD&amp;E Study) approval for :</a:t>
            </a:r>
          </a:p>
          <a:p>
            <a:pPr marL="285750" indent="-285750">
              <a:spcBef>
                <a:spcPts val="600"/>
              </a:spcBef>
              <a:spcAft>
                <a:spcPts val="600"/>
              </a:spcAft>
              <a:buFont typeface="Arial" panose="020B0604020202020204" pitchFamily="34" charset="0"/>
              <a:buChar char="•"/>
            </a:pPr>
            <a:r>
              <a:rPr lang="en-US" sz="2400" dirty="0"/>
              <a:t>Discussion of </a:t>
            </a:r>
            <a:r>
              <a:rPr lang="en-US" sz="2400" b="1" dirty="0"/>
              <a:t>need for the change in access</a:t>
            </a:r>
          </a:p>
          <a:p>
            <a:pPr marL="285750" indent="-285750">
              <a:spcBef>
                <a:spcPts val="600"/>
              </a:spcBef>
              <a:spcAft>
                <a:spcPts val="600"/>
              </a:spcAft>
              <a:buFont typeface="Arial" panose="020B0604020202020204" pitchFamily="34" charset="0"/>
              <a:buChar char="•"/>
            </a:pPr>
            <a:r>
              <a:rPr lang="en-US" sz="2400" dirty="0"/>
              <a:t>Analysis of </a:t>
            </a:r>
            <a:r>
              <a:rPr lang="en-US" sz="2400" b="1" dirty="0"/>
              <a:t>environmental impacts</a:t>
            </a:r>
          </a:p>
          <a:p>
            <a:pPr marL="285750" indent="-285750">
              <a:spcBef>
                <a:spcPts val="600"/>
              </a:spcBef>
              <a:spcAft>
                <a:spcPts val="600"/>
              </a:spcAft>
              <a:buFont typeface="Arial" panose="020B0604020202020204" pitchFamily="34" charset="0"/>
              <a:buChar char="•"/>
            </a:pPr>
            <a:r>
              <a:rPr lang="en-US" sz="2400" dirty="0"/>
              <a:t>Evaluation of </a:t>
            </a:r>
            <a:r>
              <a:rPr lang="en-US" sz="2400" b="1" dirty="0"/>
              <a:t>planning consistency </a:t>
            </a:r>
            <a:r>
              <a:rPr lang="en-US" sz="2400" dirty="0"/>
              <a:t>and </a:t>
            </a:r>
            <a:r>
              <a:rPr lang="en-US" sz="2400" b="1" dirty="0"/>
              <a:t>fiscal constraint</a:t>
            </a:r>
          </a:p>
          <a:p>
            <a:pPr marL="285750" indent="-285750">
              <a:spcBef>
                <a:spcPts val="600"/>
              </a:spcBef>
              <a:spcAft>
                <a:spcPts val="600"/>
              </a:spcAft>
              <a:buFont typeface="Arial" panose="020B0604020202020204" pitchFamily="34" charset="0"/>
              <a:buChar char="•"/>
            </a:pPr>
            <a:r>
              <a:rPr lang="en-US" sz="2400" dirty="0"/>
              <a:t>Coordination and consistency with current &amp; planned future </a:t>
            </a:r>
            <a:r>
              <a:rPr lang="en-US" sz="2400" b="1" dirty="0"/>
              <a:t>development and land use plans</a:t>
            </a:r>
          </a:p>
        </p:txBody>
      </p:sp>
    </p:spTree>
    <p:extLst>
      <p:ext uri="{BB962C8B-B14F-4D97-AF65-F5344CB8AC3E}">
        <p14:creationId xmlns:p14="http://schemas.microsoft.com/office/powerpoint/2010/main" val="338407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A77ECC-6627-483E-B3A4-4F1961A4CDF1}"/>
              </a:ext>
            </a:extLst>
          </p:cNvPr>
          <p:cNvPicPr>
            <a:picLocks noChangeAspect="1"/>
          </p:cNvPicPr>
          <p:nvPr/>
        </p:nvPicPr>
        <p:blipFill>
          <a:blip r:embed="rId2"/>
          <a:stretch>
            <a:fillRect/>
          </a:stretch>
        </p:blipFill>
        <p:spPr>
          <a:xfrm>
            <a:off x="8696326" y="1926987"/>
            <a:ext cx="3352800" cy="4931014"/>
          </a:xfrm>
          <a:prstGeom prst="rect">
            <a:avLst/>
          </a:prstGeom>
        </p:spPr>
      </p:pic>
      <p:sp>
        <p:nvSpPr>
          <p:cNvPr id="2" name="Title 1">
            <a:extLst>
              <a:ext uri="{FF2B5EF4-FFF2-40B4-BE49-F238E27FC236}">
                <a16:creationId xmlns:a16="http://schemas.microsoft.com/office/drawing/2014/main" id="{F1D3A396-E5E4-4381-9469-5CF1CA177A88}"/>
              </a:ext>
            </a:extLst>
          </p:cNvPr>
          <p:cNvSpPr>
            <a:spLocks noGrp="1"/>
          </p:cNvSpPr>
          <p:nvPr>
            <p:ph type="title"/>
          </p:nvPr>
        </p:nvSpPr>
        <p:spPr/>
        <p:txBody>
          <a:bodyPr/>
          <a:lstStyle/>
          <a:p>
            <a:r>
              <a:rPr lang="en-US" dirty="0"/>
              <a:t>What is an Interstate Access?</a:t>
            </a:r>
          </a:p>
        </p:txBody>
      </p:sp>
      <p:sp>
        <p:nvSpPr>
          <p:cNvPr id="3" name="Content Placeholder 2">
            <a:extLst>
              <a:ext uri="{FF2B5EF4-FFF2-40B4-BE49-F238E27FC236}">
                <a16:creationId xmlns:a16="http://schemas.microsoft.com/office/drawing/2014/main" id="{BD3B8A9B-3B86-4472-AC7A-F191F1B8F47F}"/>
              </a:ext>
            </a:extLst>
          </p:cNvPr>
          <p:cNvSpPr>
            <a:spLocks noGrp="1"/>
          </p:cNvSpPr>
          <p:nvPr>
            <p:ph idx="1"/>
          </p:nvPr>
        </p:nvSpPr>
        <p:spPr>
          <a:xfrm>
            <a:off x="838200" y="1825624"/>
            <a:ext cx="7501128" cy="4899025"/>
          </a:xfrm>
        </p:spPr>
        <p:txBody>
          <a:bodyPr>
            <a:normAutofit/>
          </a:bodyPr>
          <a:lstStyle/>
          <a:p>
            <a:r>
              <a:rPr lang="en-US" dirty="0"/>
              <a:t>A grade separated intersection or Interchange. It is composed of</a:t>
            </a:r>
          </a:p>
          <a:p>
            <a:pPr lvl="1"/>
            <a:r>
              <a:rPr lang="en-US" dirty="0"/>
              <a:t>Entry and exit ramps allow traffic to enter or exit a freeway</a:t>
            </a:r>
          </a:p>
          <a:p>
            <a:pPr lvl="1"/>
            <a:r>
              <a:rPr lang="en-US" dirty="0"/>
              <a:t>Auxiliary lanes connecting entry and exit ramps</a:t>
            </a:r>
          </a:p>
          <a:p>
            <a:pPr lvl="1"/>
            <a:r>
              <a:rPr lang="en-US" dirty="0"/>
              <a:t>Access to collector distributor (CD) systems between a pair of interchanges</a:t>
            </a:r>
          </a:p>
          <a:p>
            <a:r>
              <a:rPr lang="en-US" dirty="0"/>
              <a:t>A complete interchange accommodates movements in all applicable directions; a partial interchange has some missing connections</a:t>
            </a:r>
          </a:p>
          <a:p>
            <a:r>
              <a:rPr lang="en-US" dirty="0"/>
              <a:t>Control of Access Rights (Access Management)</a:t>
            </a:r>
          </a:p>
          <a:p>
            <a:pPr lvl="1"/>
            <a:endParaRPr lang="en-US" dirty="0"/>
          </a:p>
        </p:txBody>
      </p:sp>
      <p:pic>
        <p:nvPicPr>
          <p:cNvPr id="4" name="Picture 3">
            <a:extLst>
              <a:ext uri="{FF2B5EF4-FFF2-40B4-BE49-F238E27FC236}">
                <a16:creationId xmlns:a16="http://schemas.microsoft.com/office/drawing/2014/main" id="{1CB94D46-8FE0-44F3-B95D-2E7ABA8B5AAA}"/>
              </a:ext>
            </a:extLst>
          </p:cNvPr>
          <p:cNvPicPr>
            <a:picLocks noChangeAspect="1"/>
          </p:cNvPicPr>
          <p:nvPr/>
        </p:nvPicPr>
        <p:blipFill>
          <a:blip r:embed="rId3"/>
          <a:stretch>
            <a:fillRect/>
          </a:stretch>
        </p:blipFill>
        <p:spPr>
          <a:xfrm>
            <a:off x="8696326" y="850900"/>
            <a:ext cx="3352800" cy="1504711"/>
          </a:xfrm>
          <a:prstGeom prst="rect">
            <a:avLst/>
          </a:prstGeom>
        </p:spPr>
      </p:pic>
    </p:spTree>
    <p:extLst>
      <p:ext uri="{BB962C8B-B14F-4D97-AF65-F5344CB8AC3E}">
        <p14:creationId xmlns:p14="http://schemas.microsoft.com/office/powerpoint/2010/main" val="50732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7735-9592-4394-A471-C7435152B65E}"/>
              </a:ext>
            </a:extLst>
          </p:cNvPr>
          <p:cNvSpPr>
            <a:spLocks noGrp="1"/>
          </p:cNvSpPr>
          <p:nvPr>
            <p:ph type="title"/>
          </p:nvPr>
        </p:nvSpPr>
        <p:spPr/>
        <p:txBody>
          <a:bodyPr/>
          <a:lstStyle/>
          <a:p>
            <a:r>
              <a:rPr lang="en-US" dirty="0"/>
              <a:t>Approval Process (Post NEPA Assignment)</a:t>
            </a:r>
          </a:p>
        </p:txBody>
      </p:sp>
      <p:pic>
        <p:nvPicPr>
          <p:cNvPr id="4" name="Content Placeholder 3">
            <a:extLst>
              <a:ext uri="{FF2B5EF4-FFF2-40B4-BE49-F238E27FC236}">
                <a16:creationId xmlns:a16="http://schemas.microsoft.com/office/drawing/2014/main" id="{74670BCD-4C26-43D1-8216-85A738B9EA45}"/>
              </a:ext>
            </a:extLst>
          </p:cNvPr>
          <p:cNvPicPr>
            <a:picLocks noGrp="1" noChangeAspect="1"/>
          </p:cNvPicPr>
          <p:nvPr>
            <p:ph idx="1"/>
          </p:nvPr>
        </p:nvPicPr>
        <p:blipFill>
          <a:blip r:embed="rId2"/>
          <a:stretch>
            <a:fillRect/>
          </a:stretch>
        </p:blipFill>
        <p:spPr>
          <a:xfrm>
            <a:off x="223284" y="1825624"/>
            <a:ext cx="11674549" cy="5032376"/>
          </a:xfrm>
          <a:prstGeom prst="rect">
            <a:avLst/>
          </a:prstGeom>
        </p:spPr>
      </p:pic>
      <p:grpSp>
        <p:nvGrpSpPr>
          <p:cNvPr id="6" name="Group 5">
            <a:extLst>
              <a:ext uri="{FF2B5EF4-FFF2-40B4-BE49-F238E27FC236}">
                <a16:creationId xmlns:a16="http://schemas.microsoft.com/office/drawing/2014/main" id="{A9D44BD3-FB49-4367-AC87-D84C101328BC}"/>
              </a:ext>
            </a:extLst>
          </p:cNvPr>
          <p:cNvGrpSpPr/>
          <p:nvPr/>
        </p:nvGrpSpPr>
        <p:grpSpPr>
          <a:xfrm>
            <a:off x="4850216" y="4341812"/>
            <a:ext cx="584791" cy="531627"/>
            <a:chOff x="2876106" y="5929883"/>
            <a:chExt cx="584791" cy="531627"/>
          </a:xfrm>
        </p:grpSpPr>
        <p:sp>
          <p:nvSpPr>
            <p:cNvPr id="3" name="TextBox 2">
              <a:extLst>
                <a:ext uri="{FF2B5EF4-FFF2-40B4-BE49-F238E27FC236}">
                  <a16:creationId xmlns:a16="http://schemas.microsoft.com/office/drawing/2014/main" id="{96A2A319-9D74-4F90-B905-30A6FAAA0CC7}"/>
                </a:ext>
              </a:extLst>
            </p:cNvPr>
            <p:cNvSpPr txBox="1"/>
            <p:nvPr/>
          </p:nvSpPr>
          <p:spPr>
            <a:xfrm>
              <a:off x="2987749" y="5964865"/>
              <a:ext cx="361507"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1</a:t>
              </a:r>
            </a:p>
          </p:txBody>
        </p:sp>
        <p:sp>
          <p:nvSpPr>
            <p:cNvPr id="5" name="Oval 4">
              <a:extLst>
                <a:ext uri="{FF2B5EF4-FFF2-40B4-BE49-F238E27FC236}">
                  <a16:creationId xmlns:a16="http://schemas.microsoft.com/office/drawing/2014/main" id="{0A40238E-BDA2-4F7D-845A-997328E8B2A4}"/>
                </a:ext>
              </a:extLst>
            </p:cNvPr>
            <p:cNvSpPr/>
            <p:nvPr/>
          </p:nvSpPr>
          <p:spPr>
            <a:xfrm>
              <a:off x="2876106" y="5929883"/>
              <a:ext cx="584791" cy="5316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094A1FB3-6859-4CCD-B9B0-2B5030A6F8FF}"/>
              </a:ext>
            </a:extLst>
          </p:cNvPr>
          <p:cNvGrpSpPr/>
          <p:nvPr/>
        </p:nvGrpSpPr>
        <p:grpSpPr>
          <a:xfrm>
            <a:off x="5378301" y="2658600"/>
            <a:ext cx="584791" cy="531627"/>
            <a:chOff x="2876106" y="5929883"/>
            <a:chExt cx="584791" cy="531627"/>
          </a:xfrm>
        </p:grpSpPr>
        <p:sp>
          <p:nvSpPr>
            <p:cNvPr id="8" name="TextBox 7">
              <a:extLst>
                <a:ext uri="{FF2B5EF4-FFF2-40B4-BE49-F238E27FC236}">
                  <a16:creationId xmlns:a16="http://schemas.microsoft.com/office/drawing/2014/main" id="{2945759D-039D-4D7B-95F4-1FE8C4C8E4E1}"/>
                </a:ext>
              </a:extLst>
            </p:cNvPr>
            <p:cNvSpPr txBox="1"/>
            <p:nvPr/>
          </p:nvSpPr>
          <p:spPr>
            <a:xfrm>
              <a:off x="2987749" y="5964865"/>
              <a:ext cx="361507"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2</a:t>
              </a:r>
            </a:p>
          </p:txBody>
        </p:sp>
        <p:sp>
          <p:nvSpPr>
            <p:cNvPr id="9" name="Oval 8">
              <a:extLst>
                <a:ext uri="{FF2B5EF4-FFF2-40B4-BE49-F238E27FC236}">
                  <a16:creationId xmlns:a16="http://schemas.microsoft.com/office/drawing/2014/main" id="{CC711A62-FBBC-4A52-B7E9-861CF77C8B4F}"/>
                </a:ext>
              </a:extLst>
            </p:cNvPr>
            <p:cNvSpPr/>
            <p:nvPr/>
          </p:nvSpPr>
          <p:spPr>
            <a:xfrm>
              <a:off x="2876106" y="5929883"/>
              <a:ext cx="584791" cy="5316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059A1692-BE2B-4DB8-B80F-0371B9FAB754}"/>
              </a:ext>
            </a:extLst>
          </p:cNvPr>
          <p:cNvGrpSpPr/>
          <p:nvPr/>
        </p:nvGrpSpPr>
        <p:grpSpPr>
          <a:xfrm>
            <a:off x="9730561" y="2644424"/>
            <a:ext cx="584791" cy="531627"/>
            <a:chOff x="2876106" y="5929883"/>
            <a:chExt cx="584791" cy="531627"/>
          </a:xfrm>
        </p:grpSpPr>
        <p:sp>
          <p:nvSpPr>
            <p:cNvPr id="11" name="TextBox 10">
              <a:extLst>
                <a:ext uri="{FF2B5EF4-FFF2-40B4-BE49-F238E27FC236}">
                  <a16:creationId xmlns:a16="http://schemas.microsoft.com/office/drawing/2014/main" id="{CFB7BEA2-6159-465E-98ED-42618FD3AEF9}"/>
                </a:ext>
              </a:extLst>
            </p:cNvPr>
            <p:cNvSpPr txBox="1"/>
            <p:nvPr/>
          </p:nvSpPr>
          <p:spPr>
            <a:xfrm>
              <a:off x="2987749" y="5964865"/>
              <a:ext cx="361507"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3</a:t>
              </a:r>
            </a:p>
          </p:txBody>
        </p:sp>
        <p:sp>
          <p:nvSpPr>
            <p:cNvPr id="12" name="Oval 11">
              <a:extLst>
                <a:ext uri="{FF2B5EF4-FFF2-40B4-BE49-F238E27FC236}">
                  <a16:creationId xmlns:a16="http://schemas.microsoft.com/office/drawing/2014/main" id="{209D5F13-0196-4427-99C2-1B2A47D54523}"/>
                </a:ext>
              </a:extLst>
            </p:cNvPr>
            <p:cNvSpPr/>
            <p:nvPr/>
          </p:nvSpPr>
          <p:spPr>
            <a:xfrm>
              <a:off x="2876106" y="5929883"/>
              <a:ext cx="584791" cy="5316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27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7735-9592-4394-A471-C7435152B65E}"/>
              </a:ext>
            </a:extLst>
          </p:cNvPr>
          <p:cNvSpPr>
            <a:spLocks noGrp="1"/>
          </p:cNvSpPr>
          <p:nvPr>
            <p:ph type="title"/>
          </p:nvPr>
        </p:nvSpPr>
        <p:spPr/>
        <p:txBody>
          <a:bodyPr/>
          <a:lstStyle/>
          <a:p>
            <a:r>
              <a:rPr lang="en-US" dirty="0"/>
              <a:t>Major Steps in IAR/SO&amp;E Acceptability</a:t>
            </a:r>
          </a:p>
        </p:txBody>
      </p:sp>
      <p:sp>
        <p:nvSpPr>
          <p:cNvPr id="6" name="Content Placeholder 5">
            <a:extLst>
              <a:ext uri="{FF2B5EF4-FFF2-40B4-BE49-F238E27FC236}">
                <a16:creationId xmlns:a16="http://schemas.microsoft.com/office/drawing/2014/main" id="{6656045D-BAD6-43C6-A481-14CA18A30280}"/>
              </a:ext>
            </a:extLst>
          </p:cNvPr>
          <p:cNvSpPr>
            <a:spLocks noGrp="1"/>
          </p:cNvSpPr>
          <p:nvPr>
            <p:ph idx="1"/>
          </p:nvPr>
        </p:nvSpPr>
        <p:spPr>
          <a:xfrm>
            <a:off x="838200" y="1825625"/>
            <a:ext cx="10515600" cy="4351338"/>
          </a:xfrm>
        </p:spPr>
        <p:txBody>
          <a:bodyPr/>
          <a:lstStyle/>
          <a:p>
            <a:pPr marL="514350" indent="-514350">
              <a:buAutoNum type="arabicPeriod"/>
            </a:pPr>
            <a:r>
              <a:rPr lang="en-US" dirty="0"/>
              <a:t>Methodology </a:t>
            </a:r>
          </a:p>
          <a:p>
            <a:pPr marL="514350" indent="-514350">
              <a:buAutoNum type="arabicPeriod"/>
            </a:pPr>
            <a:r>
              <a:rPr lang="en-US" dirty="0"/>
              <a:t>Analysis—Report </a:t>
            </a:r>
          </a:p>
          <a:p>
            <a:pPr marL="514350" indent="-514350">
              <a:buAutoNum type="arabicPeriod"/>
            </a:pPr>
            <a:r>
              <a:rPr lang="en-US" dirty="0"/>
              <a:t>Acceptability determination by FDOT and FHWA, as appropriate</a:t>
            </a:r>
          </a:p>
        </p:txBody>
      </p:sp>
      <p:sp>
        <p:nvSpPr>
          <p:cNvPr id="5" name="TextBox 4">
            <a:extLst>
              <a:ext uri="{FF2B5EF4-FFF2-40B4-BE49-F238E27FC236}">
                <a16:creationId xmlns:a16="http://schemas.microsoft.com/office/drawing/2014/main" id="{0FA2538B-C734-4030-B180-3D25297A879B}"/>
              </a:ext>
            </a:extLst>
          </p:cNvPr>
          <p:cNvSpPr txBox="1"/>
          <p:nvPr/>
        </p:nvSpPr>
        <p:spPr>
          <a:xfrm>
            <a:off x="442415" y="4180344"/>
            <a:ext cx="11635854" cy="461665"/>
          </a:xfrm>
          <a:prstGeom prst="rect">
            <a:avLst/>
          </a:prstGeom>
          <a:gradFill>
            <a:gsLst>
              <a:gs pos="0">
                <a:schemeClr val="accent6"/>
              </a:gs>
              <a:gs pos="100000">
                <a:schemeClr val="bg1"/>
              </a:gs>
            </a:gsLst>
            <a:lin ang="10800000" scaled="0"/>
          </a:gradFill>
        </p:spPr>
        <p:txBody>
          <a:bodyPr wrap="square" rtlCol="0">
            <a:spAutoFit/>
          </a:bodyPr>
          <a:lstStyle>
            <a:defPPr>
              <a:defRPr lang="en-US"/>
            </a:defPPr>
            <a:lvl1pPr>
              <a:defRPr sz="2400"/>
            </a:lvl1pPr>
          </a:lstStyle>
          <a:p>
            <a:r>
              <a:rPr lang="en-US" dirty="0"/>
              <a:t>FHWA approval of interstate access request relies on NEPA document (PD&amp;E Study) approval</a:t>
            </a:r>
          </a:p>
        </p:txBody>
      </p:sp>
    </p:spTree>
    <p:extLst>
      <p:ext uri="{BB962C8B-B14F-4D97-AF65-F5344CB8AC3E}">
        <p14:creationId xmlns:p14="http://schemas.microsoft.com/office/powerpoint/2010/main" val="9971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8D8D-8401-4B08-BD3C-CA59EE6A9997}"/>
              </a:ext>
            </a:extLst>
          </p:cNvPr>
          <p:cNvSpPr>
            <a:spLocks noGrp="1"/>
          </p:cNvSpPr>
          <p:nvPr>
            <p:ph type="title"/>
          </p:nvPr>
        </p:nvSpPr>
        <p:spPr/>
        <p:txBody>
          <a:bodyPr/>
          <a:lstStyle/>
          <a:p>
            <a:r>
              <a:rPr lang="en-US" dirty="0"/>
              <a:t>IAR and Pre-Construction Phases</a:t>
            </a:r>
          </a:p>
        </p:txBody>
      </p:sp>
      <p:sp>
        <p:nvSpPr>
          <p:cNvPr id="3" name="Content Placeholder 2">
            <a:extLst>
              <a:ext uri="{FF2B5EF4-FFF2-40B4-BE49-F238E27FC236}">
                <a16:creationId xmlns:a16="http://schemas.microsoft.com/office/drawing/2014/main" id="{3F5A894D-9293-4BFD-ACBF-49B06EF3D5FE}"/>
              </a:ext>
            </a:extLst>
          </p:cNvPr>
          <p:cNvSpPr>
            <a:spLocks noGrp="1"/>
          </p:cNvSpPr>
          <p:nvPr>
            <p:ph idx="1"/>
          </p:nvPr>
        </p:nvSpPr>
        <p:spPr>
          <a:xfrm>
            <a:off x="374168" y="1825625"/>
            <a:ext cx="10515600" cy="4351338"/>
          </a:xfrm>
        </p:spPr>
        <p:txBody>
          <a:bodyPr/>
          <a:lstStyle/>
          <a:p>
            <a:endParaRPr lang="en-US"/>
          </a:p>
        </p:txBody>
      </p:sp>
      <p:cxnSp>
        <p:nvCxnSpPr>
          <p:cNvPr id="4" name="Connector: Elbow 3">
            <a:extLst>
              <a:ext uri="{FF2B5EF4-FFF2-40B4-BE49-F238E27FC236}">
                <a16:creationId xmlns:a16="http://schemas.microsoft.com/office/drawing/2014/main" id="{299048D9-D46E-423E-A913-9CB62563910C}"/>
              </a:ext>
            </a:extLst>
          </p:cNvPr>
          <p:cNvCxnSpPr>
            <a:cxnSpLocks/>
            <a:stCxn id="28" idx="0"/>
            <a:endCxn id="17" idx="1"/>
          </p:cNvCxnSpPr>
          <p:nvPr/>
        </p:nvCxnSpPr>
        <p:spPr>
          <a:xfrm rot="5400000" flipH="1" flipV="1">
            <a:off x="1329341" y="2822715"/>
            <a:ext cx="431937" cy="1967509"/>
          </a:xfrm>
          <a:prstGeom prst="bentConnector2">
            <a:avLst/>
          </a:prstGeom>
          <a:ln w="1905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D3DA673-E46A-4A38-B20E-1DEDD978954E}"/>
              </a:ext>
            </a:extLst>
          </p:cNvPr>
          <p:cNvGrpSpPr/>
          <p:nvPr/>
        </p:nvGrpSpPr>
        <p:grpSpPr>
          <a:xfrm>
            <a:off x="8976195" y="4261325"/>
            <a:ext cx="1513619" cy="598730"/>
            <a:chOff x="8802531" y="2889677"/>
            <a:chExt cx="1513619" cy="598730"/>
          </a:xfrm>
        </p:grpSpPr>
        <p:sp>
          <p:nvSpPr>
            <p:cNvPr id="6" name="TextBox 5">
              <a:extLst>
                <a:ext uri="{FF2B5EF4-FFF2-40B4-BE49-F238E27FC236}">
                  <a16:creationId xmlns:a16="http://schemas.microsoft.com/office/drawing/2014/main" id="{EC491DB2-5A02-44F5-B0C4-E3EBA6733F44}"/>
                </a:ext>
              </a:extLst>
            </p:cNvPr>
            <p:cNvSpPr txBox="1"/>
            <p:nvPr/>
          </p:nvSpPr>
          <p:spPr>
            <a:xfrm>
              <a:off x="9002647" y="3180630"/>
              <a:ext cx="1164291" cy="307777"/>
            </a:xfrm>
            <a:prstGeom prst="rect">
              <a:avLst/>
            </a:prstGeom>
            <a:solidFill>
              <a:schemeClr val="accent4">
                <a:lumMod val="50000"/>
              </a:schemeClr>
            </a:solidFill>
            <a:ln>
              <a:solidFill>
                <a:schemeClr val="accent4">
                  <a:lumMod val="50000"/>
                </a:schemeClr>
              </a:solidFill>
            </a:ln>
            <a:effectLst>
              <a:glow rad="63500">
                <a:schemeClr val="accent6">
                  <a:satMod val="175000"/>
                  <a:alpha val="40000"/>
                </a:schemeClr>
              </a:glow>
            </a:effectLst>
          </p:spPr>
          <p:txBody>
            <a:bodyPr wrap="square" rtlCol="0">
              <a:spAutoFit/>
            </a:bodyPr>
            <a:lstStyle/>
            <a:p>
              <a:r>
                <a:rPr lang="en-US" sz="1400" dirty="0">
                  <a:solidFill>
                    <a:schemeClr val="bg1"/>
                  </a:solidFill>
                </a:rPr>
                <a:t>Right of Way</a:t>
              </a:r>
            </a:p>
          </p:txBody>
        </p:sp>
        <p:cxnSp>
          <p:nvCxnSpPr>
            <p:cNvPr id="7" name="Connector: Elbow 6">
              <a:extLst>
                <a:ext uri="{FF2B5EF4-FFF2-40B4-BE49-F238E27FC236}">
                  <a16:creationId xmlns:a16="http://schemas.microsoft.com/office/drawing/2014/main" id="{0515A2EB-DA8E-4E1A-ABFA-C75CFA40A309}"/>
                </a:ext>
              </a:extLst>
            </p:cNvPr>
            <p:cNvCxnSpPr>
              <a:cxnSpLocks/>
              <a:stCxn id="22" idx="2"/>
              <a:endCxn id="6" idx="3"/>
            </p:cNvCxnSpPr>
            <p:nvPr/>
          </p:nvCxnSpPr>
          <p:spPr>
            <a:xfrm rot="5400000">
              <a:off x="10104479" y="3122848"/>
              <a:ext cx="274131" cy="14921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82502AB6-B35D-4FF7-A4C6-35728B221319}"/>
                </a:ext>
              </a:extLst>
            </p:cNvPr>
            <p:cNvCxnSpPr>
              <a:cxnSpLocks/>
              <a:endCxn id="6" idx="1"/>
            </p:cNvCxnSpPr>
            <p:nvPr/>
          </p:nvCxnSpPr>
          <p:spPr>
            <a:xfrm rot="16200000" flipH="1">
              <a:off x="8680168" y="3012040"/>
              <a:ext cx="444842" cy="200116"/>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1768FE3-5B7E-4140-BC8E-C14C3767916C}"/>
              </a:ext>
            </a:extLst>
          </p:cNvPr>
          <p:cNvSpPr txBox="1"/>
          <p:nvPr/>
        </p:nvSpPr>
        <p:spPr>
          <a:xfrm>
            <a:off x="1452404" y="4062704"/>
            <a:ext cx="1366008" cy="369332"/>
          </a:xfrm>
          <a:prstGeom prst="rect">
            <a:avLst/>
          </a:prstGeom>
          <a:solidFill>
            <a:schemeClr val="bg2">
              <a:lumMod val="75000"/>
            </a:schemeClr>
          </a:solidFill>
          <a:ln>
            <a:solidFill>
              <a:schemeClr val="accent4">
                <a:lumMod val="75000"/>
              </a:schemeClr>
            </a:solidFill>
          </a:ln>
          <a:effectLst>
            <a:glow rad="101600">
              <a:schemeClr val="accent3">
                <a:satMod val="175000"/>
                <a:alpha val="40000"/>
              </a:schemeClr>
            </a:glow>
          </a:effectLst>
        </p:spPr>
        <p:txBody>
          <a:bodyPr wrap="square" rtlCol="0">
            <a:spAutoFit/>
          </a:bodyPr>
          <a:lstStyle/>
          <a:p>
            <a:pPr algn="ctr"/>
            <a:r>
              <a:rPr lang="en-US" b="1" dirty="0"/>
              <a:t>Planning</a:t>
            </a:r>
          </a:p>
        </p:txBody>
      </p:sp>
      <p:cxnSp>
        <p:nvCxnSpPr>
          <p:cNvPr id="10" name="Straight Arrow Connector 9">
            <a:extLst>
              <a:ext uri="{FF2B5EF4-FFF2-40B4-BE49-F238E27FC236}">
                <a16:creationId xmlns:a16="http://schemas.microsoft.com/office/drawing/2014/main" id="{D5D9C2E2-1897-47F1-BACB-040D6E4A52B5}"/>
              </a:ext>
            </a:extLst>
          </p:cNvPr>
          <p:cNvCxnSpPr>
            <a:cxnSpLocks/>
            <a:stCxn id="28" idx="3"/>
            <a:endCxn id="9" idx="1"/>
          </p:cNvCxnSpPr>
          <p:nvPr/>
        </p:nvCxnSpPr>
        <p:spPr>
          <a:xfrm>
            <a:off x="918893" y="4236620"/>
            <a:ext cx="53351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lowchart: Multidocument 16">
            <a:extLst>
              <a:ext uri="{FF2B5EF4-FFF2-40B4-BE49-F238E27FC236}">
                <a16:creationId xmlns:a16="http://schemas.microsoft.com/office/drawing/2014/main" id="{FFAE81A3-A9A7-4BCC-9A89-773E864B6904}"/>
              </a:ext>
            </a:extLst>
          </p:cNvPr>
          <p:cNvSpPr/>
          <p:nvPr/>
        </p:nvSpPr>
        <p:spPr>
          <a:xfrm>
            <a:off x="2529064" y="3359399"/>
            <a:ext cx="1752039" cy="462201"/>
          </a:xfrm>
          <a:prstGeom prst="flowChartMultidocument">
            <a:avLst/>
          </a:prstGeom>
          <a:solidFill>
            <a:schemeClr val="tx2">
              <a:lumMod val="40000"/>
              <a:lumOff val="60000"/>
            </a:schemeClr>
          </a:solidFill>
          <a:ln>
            <a:solidFill>
              <a:schemeClr val="tx2">
                <a:lumMod val="75000"/>
              </a:schemeClr>
            </a:solidFill>
          </a:ln>
        </p:spPr>
        <p:txBody>
          <a:bodyPr wrap="square" rtlCol="0">
            <a:spAutoFit/>
          </a:bodyPr>
          <a:lstStyle/>
          <a:p>
            <a:r>
              <a:rPr lang="en-US" b="1" dirty="0"/>
              <a:t>Programming</a:t>
            </a:r>
          </a:p>
        </p:txBody>
      </p:sp>
      <p:sp>
        <p:nvSpPr>
          <p:cNvPr id="18" name="Flowchart: Multidocument 17">
            <a:extLst>
              <a:ext uri="{FF2B5EF4-FFF2-40B4-BE49-F238E27FC236}">
                <a16:creationId xmlns:a16="http://schemas.microsoft.com/office/drawing/2014/main" id="{C10A2190-EACF-4AFD-8B36-F6154F202C28}"/>
              </a:ext>
            </a:extLst>
          </p:cNvPr>
          <p:cNvSpPr/>
          <p:nvPr/>
        </p:nvSpPr>
        <p:spPr>
          <a:xfrm>
            <a:off x="2630153" y="5180351"/>
            <a:ext cx="1271161" cy="423684"/>
          </a:xfrm>
          <a:prstGeom prst="flowChartMultidocument">
            <a:avLst/>
          </a:prstGeom>
          <a:solidFill>
            <a:srgbClr val="0DB14B"/>
          </a:solidFill>
          <a:ln>
            <a:solidFill>
              <a:schemeClr val="accent6">
                <a:lumMod val="50000"/>
              </a:schemeClr>
            </a:solidFill>
          </a:ln>
        </p:spPr>
        <p:txBody>
          <a:bodyPr wrap="square" rtlCol="0">
            <a:spAutoFit/>
          </a:bodyPr>
          <a:lstStyle/>
          <a:p>
            <a:pPr algn="ctr"/>
            <a:r>
              <a:rPr lang="en-US" sz="1600" b="1" dirty="0">
                <a:solidFill>
                  <a:schemeClr val="bg1"/>
                </a:solidFill>
              </a:rPr>
              <a:t>ETDM</a:t>
            </a:r>
          </a:p>
        </p:txBody>
      </p:sp>
      <p:cxnSp>
        <p:nvCxnSpPr>
          <p:cNvPr id="19" name="Connector: Elbow 18">
            <a:extLst>
              <a:ext uri="{FF2B5EF4-FFF2-40B4-BE49-F238E27FC236}">
                <a16:creationId xmlns:a16="http://schemas.microsoft.com/office/drawing/2014/main" id="{0EF8BC1A-8310-450D-86A9-F09032493829}"/>
              </a:ext>
            </a:extLst>
          </p:cNvPr>
          <p:cNvCxnSpPr>
            <a:cxnSpLocks/>
            <a:stCxn id="9" idx="0"/>
            <a:endCxn id="17" idx="1"/>
          </p:cNvCxnSpPr>
          <p:nvPr/>
        </p:nvCxnSpPr>
        <p:spPr>
          <a:xfrm rot="5400000" flipH="1" flipV="1">
            <a:off x="2096134" y="3629774"/>
            <a:ext cx="472204" cy="393656"/>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Flowchart: Multidocument 19">
            <a:extLst>
              <a:ext uri="{FF2B5EF4-FFF2-40B4-BE49-F238E27FC236}">
                <a16:creationId xmlns:a16="http://schemas.microsoft.com/office/drawing/2014/main" id="{016E1D71-461C-48B4-AC83-4F9A49300F9A}"/>
              </a:ext>
            </a:extLst>
          </p:cNvPr>
          <p:cNvSpPr/>
          <p:nvPr/>
        </p:nvSpPr>
        <p:spPr>
          <a:xfrm>
            <a:off x="3942074" y="4029975"/>
            <a:ext cx="2024218" cy="423684"/>
          </a:xfrm>
          <a:prstGeom prst="flowChartMultidocument">
            <a:avLst/>
          </a:prstGeom>
          <a:solidFill>
            <a:srgbClr val="0DB14B"/>
          </a:solidFill>
          <a:ln>
            <a:solidFill>
              <a:schemeClr val="accent6">
                <a:lumMod val="50000"/>
              </a:schemeClr>
            </a:solidFill>
          </a:ln>
        </p:spPr>
        <p:txBody>
          <a:bodyPr wrap="square" rtlCol="0">
            <a:spAutoFit/>
          </a:bodyPr>
          <a:lstStyle/>
          <a:p>
            <a:r>
              <a:rPr lang="en-US" sz="1600" b="1" dirty="0">
                <a:solidFill>
                  <a:schemeClr val="bg1"/>
                </a:solidFill>
              </a:rPr>
              <a:t>Scope PD&amp;E Study</a:t>
            </a:r>
          </a:p>
        </p:txBody>
      </p:sp>
      <p:sp>
        <p:nvSpPr>
          <p:cNvPr id="21" name="TextBox 20">
            <a:extLst>
              <a:ext uri="{FF2B5EF4-FFF2-40B4-BE49-F238E27FC236}">
                <a16:creationId xmlns:a16="http://schemas.microsoft.com/office/drawing/2014/main" id="{33620575-D757-4E62-BCA8-AD9FBFAA60EC}"/>
              </a:ext>
            </a:extLst>
          </p:cNvPr>
          <p:cNvSpPr txBox="1"/>
          <p:nvPr/>
        </p:nvSpPr>
        <p:spPr>
          <a:xfrm>
            <a:off x="6296477" y="4062704"/>
            <a:ext cx="1431503" cy="369332"/>
          </a:xfrm>
          <a:prstGeom prst="rect">
            <a:avLst/>
          </a:prstGeom>
          <a:solidFill>
            <a:srgbClr val="0DB14B"/>
          </a:solidFill>
          <a:ln>
            <a:solidFill>
              <a:srgbClr val="0DB14B"/>
            </a:solidFill>
          </a:ln>
        </p:spPr>
        <p:txBody>
          <a:bodyPr wrap="square" rtlCol="0">
            <a:spAutoFit/>
          </a:bodyPr>
          <a:lstStyle/>
          <a:p>
            <a:pPr algn="ctr"/>
            <a:r>
              <a:rPr lang="en-US" b="1" dirty="0">
                <a:solidFill>
                  <a:schemeClr val="bg1"/>
                </a:solidFill>
              </a:rPr>
              <a:t>PD&amp;E Study</a:t>
            </a:r>
          </a:p>
        </p:txBody>
      </p:sp>
      <p:sp>
        <p:nvSpPr>
          <p:cNvPr id="22" name="TextBox 21">
            <a:extLst>
              <a:ext uri="{FF2B5EF4-FFF2-40B4-BE49-F238E27FC236}">
                <a16:creationId xmlns:a16="http://schemas.microsoft.com/office/drawing/2014/main" id="{EE13DBAF-0201-40ED-A2A4-3D656413681A}"/>
              </a:ext>
            </a:extLst>
          </p:cNvPr>
          <p:cNvSpPr txBox="1"/>
          <p:nvPr/>
        </p:nvSpPr>
        <p:spPr>
          <a:xfrm>
            <a:off x="9759978" y="4062704"/>
            <a:ext cx="1459670" cy="369332"/>
          </a:xfrm>
          <a:prstGeom prst="rect">
            <a:avLst/>
          </a:prstGeom>
          <a:solidFill>
            <a:srgbClr val="0070C0"/>
          </a:solidFill>
          <a:ln>
            <a:noFill/>
          </a:ln>
          <a:effectLst>
            <a:glow rad="101600">
              <a:schemeClr val="accent5">
                <a:satMod val="175000"/>
                <a:alpha val="40000"/>
              </a:schemeClr>
            </a:glow>
          </a:effectLst>
        </p:spPr>
        <p:txBody>
          <a:bodyPr wrap="square" rtlCol="0">
            <a:spAutoFit/>
          </a:bodyPr>
          <a:lstStyle/>
          <a:p>
            <a:pPr algn="ctr"/>
            <a:r>
              <a:rPr lang="en-US" b="1" dirty="0">
                <a:solidFill>
                  <a:schemeClr val="bg1"/>
                </a:solidFill>
              </a:rPr>
              <a:t>Design</a:t>
            </a:r>
          </a:p>
        </p:txBody>
      </p:sp>
      <p:cxnSp>
        <p:nvCxnSpPr>
          <p:cNvPr id="24" name="Straight Arrow Connector 23">
            <a:extLst>
              <a:ext uri="{FF2B5EF4-FFF2-40B4-BE49-F238E27FC236}">
                <a16:creationId xmlns:a16="http://schemas.microsoft.com/office/drawing/2014/main" id="{D0A6E58B-2553-46AC-9F9E-F15F17BE8F17}"/>
              </a:ext>
            </a:extLst>
          </p:cNvPr>
          <p:cNvCxnSpPr>
            <a:cxnSpLocks/>
            <a:stCxn id="21" idx="3"/>
            <a:endCxn id="22" idx="1"/>
          </p:cNvCxnSpPr>
          <p:nvPr/>
        </p:nvCxnSpPr>
        <p:spPr>
          <a:xfrm>
            <a:off x="7727980" y="4247370"/>
            <a:ext cx="20319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72C37A7F-6873-468E-9206-DEFA47A4CB48}"/>
              </a:ext>
            </a:extLst>
          </p:cNvPr>
          <p:cNvCxnSpPr>
            <a:cxnSpLocks/>
            <a:stCxn id="17" idx="3"/>
            <a:endCxn id="20" idx="0"/>
          </p:cNvCxnSpPr>
          <p:nvPr/>
        </p:nvCxnSpPr>
        <p:spPr>
          <a:xfrm>
            <a:off x="4281103" y="3590500"/>
            <a:ext cx="812339" cy="439475"/>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6FDEE85-479F-4A87-BEA9-7367F85F8A08}"/>
              </a:ext>
            </a:extLst>
          </p:cNvPr>
          <p:cNvCxnSpPr>
            <a:cxnSpLocks/>
            <a:stCxn id="20" idx="3"/>
            <a:endCxn id="21" idx="1"/>
          </p:cNvCxnSpPr>
          <p:nvPr/>
        </p:nvCxnSpPr>
        <p:spPr>
          <a:xfrm>
            <a:off x="5966292" y="4241817"/>
            <a:ext cx="3301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Flowchart: Multidocument 27">
            <a:extLst>
              <a:ext uri="{FF2B5EF4-FFF2-40B4-BE49-F238E27FC236}">
                <a16:creationId xmlns:a16="http://schemas.microsoft.com/office/drawing/2014/main" id="{88AB849B-6D79-4258-A1AA-C624553B462A}"/>
              </a:ext>
            </a:extLst>
          </p:cNvPr>
          <p:cNvSpPr/>
          <p:nvPr/>
        </p:nvSpPr>
        <p:spPr>
          <a:xfrm>
            <a:off x="90195" y="4022437"/>
            <a:ext cx="828698" cy="428366"/>
          </a:xfrm>
          <a:prstGeom prst="flowChartMultidocument">
            <a:avLst/>
          </a:prstGeom>
          <a:solidFill>
            <a:srgbClr val="FF0000">
              <a:alpha val="47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Need</a:t>
            </a:r>
          </a:p>
        </p:txBody>
      </p:sp>
      <p:cxnSp>
        <p:nvCxnSpPr>
          <p:cNvPr id="29" name="Connector: Elbow 28">
            <a:extLst>
              <a:ext uri="{FF2B5EF4-FFF2-40B4-BE49-F238E27FC236}">
                <a16:creationId xmlns:a16="http://schemas.microsoft.com/office/drawing/2014/main" id="{4D9C2138-F686-4043-AD21-22FE284A44B3}"/>
              </a:ext>
            </a:extLst>
          </p:cNvPr>
          <p:cNvCxnSpPr>
            <a:stCxn id="18" idx="0"/>
            <a:endCxn id="9" idx="3"/>
          </p:cNvCxnSpPr>
          <p:nvPr/>
        </p:nvCxnSpPr>
        <p:spPr>
          <a:xfrm rot="16200000" flipV="1">
            <a:off x="2619309" y="4446474"/>
            <a:ext cx="932981" cy="534773"/>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85CA7EC1-B679-4B33-B48B-AA3F9DF0C523}"/>
              </a:ext>
            </a:extLst>
          </p:cNvPr>
          <p:cNvGrpSpPr/>
          <p:nvPr/>
        </p:nvGrpSpPr>
        <p:grpSpPr>
          <a:xfrm>
            <a:off x="8457674" y="3907585"/>
            <a:ext cx="720974" cy="548640"/>
            <a:chOff x="10384789" y="1011356"/>
            <a:chExt cx="720974" cy="548640"/>
          </a:xfrm>
        </p:grpSpPr>
        <p:sp>
          <p:nvSpPr>
            <p:cNvPr id="31" name="Octagon 30">
              <a:extLst>
                <a:ext uri="{FF2B5EF4-FFF2-40B4-BE49-F238E27FC236}">
                  <a16:creationId xmlns:a16="http://schemas.microsoft.com/office/drawing/2014/main" id="{5F6A2BE9-EED1-4016-9BCC-B2B4315B156B}"/>
                </a:ext>
              </a:extLst>
            </p:cNvPr>
            <p:cNvSpPr/>
            <p:nvPr/>
          </p:nvSpPr>
          <p:spPr>
            <a:xfrm>
              <a:off x="10461812" y="1011356"/>
              <a:ext cx="566928" cy="548640"/>
            </a:xfrm>
            <a:prstGeom prst="octagon">
              <a:avLst/>
            </a:prstGeom>
            <a:solidFill>
              <a:srgbClr val="0DB14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bg1"/>
                </a:solidFill>
              </a:endParaRPr>
            </a:p>
          </p:txBody>
        </p:sp>
        <p:sp>
          <p:nvSpPr>
            <p:cNvPr id="32" name="TextBox 31">
              <a:extLst>
                <a:ext uri="{FF2B5EF4-FFF2-40B4-BE49-F238E27FC236}">
                  <a16:creationId xmlns:a16="http://schemas.microsoft.com/office/drawing/2014/main" id="{B2919F77-58E2-4A83-99C2-E0B6412D7852}"/>
                </a:ext>
              </a:extLst>
            </p:cNvPr>
            <p:cNvSpPr txBox="1"/>
            <p:nvPr/>
          </p:nvSpPr>
          <p:spPr>
            <a:xfrm>
              <a:off x="10384789" y="1065935"/>
              <a:ext cx="720974" cy="461665"/>
            </a:xfrm>
            <a:prstGeom prst="rect">
              <a:avLst/>
            </a:prstGeom>
            <a:noFill/>
          </p:spPr>
          <p:txBody>
            <a:bodyPr wrap="square" rtlCol="0">
              <a:spAutoFit/>
            </a:bodyPr>
            <a:lstStyle/>
            <a:p>
              <a:pPr algn="ctr"/>
              <a:r>
                <a:rPr lang="en-US" sz="1400" b="1" dirty="0">
                  <a:solidFill>
                    <a:schemeClr val="bg1"/>
                  </a:solidFill>
                </a:rPr>
                <a:t>NEPA</a:t>
              </a:r>
              <a:r>
                <a:rPr lang="en-US" sz="1400" dirty="0">
                  <a:solidFill>
                    <a:schemeClr val="bg1"/>
                  </a:solidFill>
                </a:rPr>
                <a:t> </a:t>
              </a:r>
            </a:p>
            <a:p>
              <a:pPr algn="ctr"/>
              <a:r>
                <a:rPr lang="en-US" sz="1000" dirty="0">
                  <a:solidFill>
                    <a:schemeClr val="bg1"/>
                  </a:solidFill>
                </a:rPr>
                <a:t>Approval</a:t>
              </a:r>
            </a:p>
          </p:txBody>
        </p:sp>
      </p:grpSp>
      <p:cxnSp>
        <p:nvCxnSpPr>
          <p:cNvPr id="33" name="Straight Arrow Connector 32">
            <a:extLst>
              <a:ext uri="{FF2B5EF4-FFF2-40B4-BE49-F238E27FC236}">
                <a16:creationId xmlns:a16="http://schemas.microsoft.com/office/drawing/2014/main" id="{73122CE8-9CD5-46B2-8FF9-A7F2366805D4}"/>
              </a:ext>
            </a:extLst>
          </p:cNvPr>
          <p:cNvCxnSpPr>
            <a:cxnSpLocks/>
          </p:cNvCxnSpPr>
          <p:nvPr/>
        </p:nvCxnSpPr>
        <p:spPr>
          <a:xfrm flipV="1">
            <a:off x="3353186" y="3757089"/>
            <a:ext cx="0" cy="5082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5B168BC-E718-42BB-9A5E-6B1E0EAC2378}"/>
              </a:ext>
            </a:extLst>
          </p:cNvPr>
          <p:cNvCxnSpPr>
            <a:cxnSpLocks/>
            <a:stCxn id="18" idx="3"/>
            <a:endCxn id="20" idx="2"/>
          </p:cNvCxnSpPr>
          <p:nvPr/>
        </p:nvCxnSpPr>
        <p:spPr>
          <a:xfrm flipV="1">
            <a:off x="3901314" y="4437614"/>
            <a:ext cx="912111" cy="954579"/>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9D7EC828-72CA-4EF7-982F-21D81C43ABDF}"/>
              </a:ext>
            </a:extLst>
          </p:cNvPr>
          <p:cNvSpPr/>
          <p:nvPr/>
        </p:nvSpPr>
        <p:spPr>
          <a:xfrm>
            <a:off x="5949072" y="2108871"/>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1200" dirty="0"/>
              <a:t>Public Involvement</a:t>
            </a:r>
          </a:p>
        </p:txBody>
      </p:sp>
      <p:sp>
        <p:nvSpPr>
          <p:cNvPr id="36" name="Freeform: Shape 35">
            <a:extLst>
              <a:ext uri="{FF2B5EF4-FFF2-40B4-BE49-F238E27FC236}">
                <a16:creationId xmlns:a16="http://schemas.microsoft.com/office/drawing/2014/main" id="{2E43567F-28AD-47E6-B11D-2054440F7B68}"/>
              </a:ext>
            </a:extLst>
          </p:cNvPr>
          <p:cNvSpPr/>
          <p:nvPr/>
        </p:nvSpPr>
        <p:spPr>
          <a:xfrm>
            <a:off x="6880882" y="2108871"/>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1000" dirty="0"/>
              <a:t>Planning Consistency/ </a:t>
            </a:r>
            <a:r>
              <a:rPr lang="en-US" sz="900" dirty="0"/>
              <a:t>Fiscal Constraint</a:t>
            </a:r>
          </a:p>
        </p:txBody>
      </p:sp>
      <p:sp>
        <p:nvSpPr>
          <p:cNvPr id="37" name="Freeform: Shape 36">
            <a:extLst>
              <a:ext uri="{FF2B5EF4-FFF2-40B4-BE49-F238E27FC236}">
                <a16:creationId xmlns:a16="http://schemas.microsoft.com/office/drawing/2014/main" id="{AF9DDF56-BFF1-4D0F-B3EC-B83071C0D520}"/>
              </a:ext>
            </a:extLst>
          </p:cNvPr>
          <p:cNvSpPr/>
          <p:nvPr/>
        </p:nvSpPr>
        <p:spPr>
          <a:xfrm>
            <a:off x="7812691" y="2108871"/>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1000" dirty="0"/>
              <a:t>Environmental </a:t>
            </a:r>
            <a:r>
              <a:rPr lang="en-US" sz="1200" dirty="0"/>
              <a:t>Document</a:t>
            </a:r>
          </a:p>
        </p:txBody>
      </p:sp>
      <p:sp>
        <p:nvSpPr>
          <p:cNvPr id="38" name="Freeform: Shape 37">
            <a:extLst>
              <a:ext uri="{FF2B5EF4-FFF2-40B4-BE49-F238E27FC236}">
                <a16:creationId xmlns:a16="http://schemas.microsoft.com/office/drawing/2014/main" id="{9B2C631F-CB9D-4377-9BEF-72BB70370303}"/>
              </a:ext>
            </a:extLst>
          </p:cNvPr>
          <p:cNvSpPr/>
          <p:nvPr/>
        </p:nvSpPr>
        <p:spPr>
          <a:xfrm>
            <a:off x="5949072" y="2701841"/>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000" kern="1200" dirty="0"/>
              <a:t>Interchange &amp; </a:t>
            </a:r>
            <a:r>
              <a:rPr lang="en-US" sz="1100" kern="1200" dirty="0"/>
              <a:t>Intersection</a:t>
            </a:r>
            <a:r>
              <a:rPr lang="en-US" sz="1000" kern="1200" dirty="0"/>
              <a:t> </a:t>
            </a:r>
            <a:r>
              <a:rPr lang="en-US" sz="1100" kern="1200" dirty="0"/>
              <a:t>Analysis</a:t>
            </a:r>
          </a:p>
        </p:txBody>
      </p:sp>
      <p:sp>
        <p:nvSpPr>
          <p:cNvPr id="39" name="Freeform: Shape 38">
            <a:extLst>
              <a:ext uri="{FF2B5EF4-FFF2-40B4-BE49-F238E27FC236}">
                <a16:creationId xmlns:a16="http://schemas.microsoft.com/office/drawing/2014/main" id="{D069D1F9-7567-41C1-8843-9CCDBEBF2BBC}"/>
              </a:ext>
            </a:extLst>
          </p:cNvPr>
          <p:cNvSpPr/>
          <p:nvPr/>
        </p:nvSpPr>
        <p:spPr>
          <a:xfrm>
            <a:off x="6880882" y="2701841"/>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50" kern="1200" dirty="0"/>
              <a:t>Social, Cultural, Natural, Physical Impact  Analysis</a:t>
            </a:r>
          </a:p>
        </p:txBody>
      </p:sp>
      <p:sp>
        <p:nvSpPr>
          <p:cNvPr id="40" name="Freeform: Shape 39">
            <a:extLst>
              <a:ext uri="{FF2B5EF4-FFF2-40B4-BE49-F238E27FC236}">
                <a16:creationId xmlns:a16="http://schemas.microsoft.com/office/drawing/2014/main" id="{04AD6C42-5350-4BE9-B6BC-522D81AA7EE2}"/>
              </a:ext>
            </a:extLst>
          </p:cNvPr>
          <p:cNvSpPr/>
          <p:nvPr/>
        </p:nvSpPr>
        <p:spPr>
          <a:xfrm>
            <a:off x="7812691" y="2701841"/>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100" kern="1200" dirty="0"/>
              <a:t>Preliminary Design and Concept </a:t>
            </a:r>
            <a:r>
              <a:rPr lang="en-US" sz="1000" kern="1200" dirty="0"/>
              <a:t>Plans</a:t>
            </a:r>
          </a:p>
        </p:txBody>
      </p:sp>
      <p:sp>
        <p:nvSpPr>
          <p:cNvPr id="41" name="Freeform: Shape 40">
            <a:extLst>
              <a:ext uri="{FF2B5EF4-FFF2-40B4-BE49-F238E27FC236}">
                <a16:creationId xmlns:a16="http://schemas.microsoft.com/office/drawing/2014/main" id="{4F114363-8049-474D-8DF8-25C9FE4021BD}"/>
              </a:ext>
            </a:extLst>
          </p:cNvPr>
          <p:cNvSpPr/>
          <p:nvPr/>
        </p:nvSpPr>
        <p:spPr>
          <a:xfrm>
            <a:off x="5949072" y="3294810"/>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1200" dirty="0"/>
              <a:t>Traffic  and Safety Analysis</a:t>
            </a:r>
          </a:p>
        </p:txBody>
      </p:sp>
      <p:sp>
        <p:nvSpPr>
          <p:cNvPr id="42" name="Freeform: Shape 41">
            <a:extLst>
              <a:ext uri="{FF2B5EF4-FFF2-40B4-BE49-F238E27FC236}">
                <a16:creationId xmlns:a16="http://schemas.microsoft.com/office/drawing/2014/main" id="{5CD1348E-FEF8-453A-94F7-DD309453D645}"/>
              </a:ext>
            </a:extLst>
          </p:cNvPr>
          <p:cNvSpPr/>
          <p:nvPr/>
        </p:nvSpPr>
        <p:spPr>
          <a:xfrm>
            <a:off x="6880882" y="3294810"/>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1200" dirty="0"/>
              <a:t>Purpose and Need</a:t>
            </a:r>
          </a:p>
        </p:txBody>
      </p:sp>
      <p:sp>
        <p:nvSpPr>
          <p:cNvPr id="43" name="Freeform: Shape 42">
            <a:extLst>
              <a:ext uri="{FF2B5EF4-FFF2-40B4-BE49-F238E27FC236}">
                <a16:creationId xmlns:a16="http://schemas.microsoft.com/office/drawing/2014/main" id="{DD3FFFEF-6B34-49A0-BCE4-009D6D16EE95}"/>
              </a:ext>
            </a:extLst>
          </p:cNvPr>
          <p:cNvSpPr/>
          <p:nvPr/>
        </p:nvSpPr>
        <p:spPr>
          <a:xfrm>
            <a:off x="7812691" y="3294810"/>
            <a:ext cx="847099" cy="508259"/>
          </a:xfrm>
          <a:custGeom>
            <a:avLst/>
            <a:gdLst>
              <a:gd name="connsiteX0" fmla="*/ 0 w 847099"/>
              <a:gd name="connsiteY0" fmla="*/ 0 h 508259"/>
              <a:gd name="connsiteX1" fmla="*/ 847099 w 847099"/>
              <a:gd name="connsiteY1" fmla="*/ 0 h 508259"/>
              <a:gd name="connsiteX2" fmla="*/ 847099 w 847099"/>
              <a:gd name="connsiteY2" fmla="*/ 508259 h 508259"/>
              <a:gd name="connsiteX3" fmla="*/ 0 w 847099"/>
              <a:gd name="connsiteY3" fmla="*/ 508259 h 508259"/>
              <a:gd name="connsiteX4" fmla="*/ 0 w 847099"/>
              <a:gd name="connsiteY4" fmla="*/ 0 h 50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99" h="508259">
                <a:moveTo>
                  <a:pt x="0" y="0"/>
                </a:moveTo>
                <a:lnTo>
                  <a:pt x="847099" y="0"/>
                </a:lnTo>
                <a:lnTo>
                  <a:pt x="847099" y="508259"/>
                </a:lnTo>
                <a:lnTo>
                  <a:pt x="0" y="50825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1200" dirty="0"/>
              <a:t>Develop  Evaluate Alternatives</a:t>
            </a:r>
          </a:p>
        </p:txBody>
      </p:sp>
      <p:cxnSp>
        <p:nvCxnSpPr>
          <p:cNvPr id="44" name="Straight Connector 43">
            <a:extLst>
              <a:ext uri="{FF2B5EF4-FFF2-40B4-BE49-F238E27FC236}">
                <a16:creationId xmlns:a16="http://schemas.microsoft.com/office/drawing/2014/main" id="{C9E375A2-5C9C-4A09-8494-693A5856155E}"/>
              </a:ext>
            </a:extLst>
          </p:cNvPr>
          <p:cNvCxnSpPr>
            <a:cxnSpLocks/>
          </p:cNvCxnSpPr>
          <p:nvPr/>
        </p:nvCxnSpPr>
        <p:spPr>
          <a:xfrm flipV="1">
            <a:off x="7298366" y="3803323"/>
            <a:ext cx="0" cy="246936"/>
          </a:xfrm>
          <a:prstGeom prst="line">
            <a:avLst/>
          </a:prstGeom>
          <a:ln w="19050">
            <a:solidFill>
              <a:srgbClr val="0DB14B"/>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A6C398D2-E0DA-450A-BC0E-610486F9037B}"/>
              </a:ext>
            </a:extLst>
          </p:cNvPr>
          <p:cNvGrpSpPr/>
          <p:nvPr/>
        </p:nvGrpSpPr>
        <p:grpSpPr>
          <a:xfrm>
            <a:off x="1632138" y="4432036"/>
            <a:ext cx="984367" cy="960156"/>
            <a:chOff x="1939754" y="3414201"/>
            <a:chExt cx="984367" cy="960156"/>
          </a:xfrm>
        </p:grpSpPr>
        <p:sp>
          <p:nvSpPr>
            <p:cNvPr id="46" name="Flowchart: Multidocument 45">
              <a:extLst>
                <a:ext uri="{FF2B5EF4-FFF2-40B4-BE49-F238E27FC236}">
                  <a16:creationId xmlns:a16="http://schemas.microsoft.com/office/drawing/2014/main" id="{F8F8033C-23AB-42D4-B962-CA61A2E2B0B4}"/>
                </a:ext>
              </a:extLst>
            </p:cNvPr>
            <p:cNvSpPr/>
            <p:nvPr/>
          </p:nvSpPr>
          <p:spPr>
            <a:xfrm>
              <a:off x="1939754" y="3562508"/>
              <a:ext cx="896927" cy="423684"/>
            </a:xfrm>
            <a:prstGeom prst="flowChartMultidocument">
              <a:avLst/>
            </a:prstGeom>
            <a:solidFill>
              <a:srgbClr val="0DB14B"/>
            </a:solidFill>
            <a:ln>
              <a:solidFill>
                <a:schemeClr val="accent6">
                  <a:lumMod val="50000"/>
                </a:schemeClr>
              </a:solidFill>
            </a:ln>
          </p:spPr>
          <p:txBody>
            <a:bodyPr wrap="square" rtlCol="0">
              <a:spAutoFit/>
            </a:bodyPr>
            <a:lstStyle/>
            <a:p>
              <a:pPr algn="ctr"/>
              <a:r>
                <a:rPr lang="en-US" sz="1600" b="1" dirty="0">
                  <a:solidFill>
                    <a:schemeClr val="bg1"/>
                  </a:solidFill>
                </a:rPr>
                <a:t>ACE</a:t>
              </a:r>
            </a:p>
          </p:txBody>
        </p:sp>
        <p:cxnSp>
          <p:nvCxnSpPr>
            <p:cNvPr id="47" name="Straight Arrow Connector 46">
              <a:extLst>
                <a:ext uri="{FF2B5EF4-FFF2-40B4-BE49-F238E27FC236}">
                  <a16:creationId xmlns:a16="http://schemas.microsoft.com/office/drawing/2014/main" id="{3876AEB1-3A69-4D02-BBF7-3022A69158C1}"/>
                </a:ext>
              </a:extLst>
            </p:cNvPr>
            <p:cNvCxnSpPr>
              <a:stCxn id="46" idx="0"/>
              <a:endCxn id="9" idx="2"/>
            </p:cNvCxnSpPr>
            <p:nvPr/>
          </p:nvCxnSpPr>
          <p:spPr>
            <a:xfrm flipH="1" flipV="1">
              <a:off x="2429376" y="3414201"/>
              <a:ext cx="0" cy="1483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E5FAEA55-D496-49E3-9391-75879DCF48F1}"/>
                </a:ext>
              </a:extLst>
            </p:cNvPr>
            <p:cNvCxnSpPr>
              <a:stCxn id="46" idx="2"/>
              <a:endCxn id="18" idx="1"/>
            </p:cNvCxnSpPr>
            <p:nvPr/>
          </p:nvCxnSpPr>
          <p:spPr>
            <a:xfrm rot="16200000" flipH="1">
              <a:off x="2422879" y="3873115"/>
              <a:ext cx="404211" cy="59827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ADCE7C80-8E9D-4A0E-B033-330E4D1B1FF8}"/>
              </a:ext>
            </a:extLst>
          </p:cNvPr>
          <p:cNvGrpSpPr/>
          <p:nvPr/>
        </p:nvGrpSpPr>
        <p:grpSpPr>
          <a:xfrm>
            <a:off x="10576470" y="2503088"/>
            <a:ext cx="1436960" cy="1547169"/>
            <a:chOff x="10766630" y="1131440"/>
            <a:chExt cx="2478516" cy="1547169"/>
          </a:xfrm>
        </p:grpSpPr>
        <p:sp>
          <p:nvSpPr>
            <p:cNvPr id="50" name="TextBox 49">
              <a:extLst>
                <a:ext uri="{FF2B5EF4-FFF2-40B4-BE49-F238E27FC236}">
                  <a16:creationId xmlns:a16="http://schemas.microsoft.com/office/drawing/2014/main" id="{343D6E66-E11D-42E9-BE38-5531F4A57A00}"/>
                </a:ext>
              </a:extLst>
            </p:cNvPr>
            <p:cNvSpPr txBox="1"/>
            <p:nvPr/>
          </p:nvSpPr>
          <p:spPr>
            <a:xfrm>
              <a:off x="10766630" y="1131440"/>
              <a:ext cx="2478516" cy="553998"/>
            </a:xfrm>
            <a:prstGeom prst="rect">
              <a:avLst/>
            </a:prstGeom>
            <a:solidFill>
              <a:srgbClr val="0DB14B">
                <a:alpha val="15000"/>
              </a:srgbClr>
            </a:solidFill>
            <a:ln>
              <a:solidFill>
                <a:srgbClr val="0DB14B">
                  <a:alpha val="25000"/>
                </a:srgbClr>
              </a:solidFill>
            </a:ln>
          </p:spPr>
          <p:txBody>
            <a:bodyPr wrap="square" rtlCol="0">
              <a:spAutoFit/>
            </a:bodyPr>
            <a:lstStyle/>
            <a:p>
              <a:pPr marL="171450" indent="-171450">
                <a:buFont typeface="Arial" panose="020B0604020202020204" pitchFamily="34" charset="0"/>
                <a:buChar char="•"/>
              </a:pPr>
              <a:r>
                <a:rPr lang="en-US" sz="1500" dirty="0"/>
                <a:t>Re-evaluation</a:t>
              </a:r>
            </a:p>
            <a:p>
              <a:pPr marL="171450" indent="-171450">
                <a:buFont typeface="Arial" panose="020B0604020202020204" pitchFamily="34" charset="0"/>
                <a:buChar char="•"/>
              </a:pPr>
              <a:r>
                <a:rPr lang="en-US" sz="1500" dirty="0"/>
                <a:t>Permits</a:t>
              </a:r>
            </a:p>
          </p:txBody>
        </p:sp>
        <p:cxnSp>
          <p:nvCxnSpPr>
            <p:cNvPr id="51" name="Straight Connector 50">
              <a:extLst>
                <a:ext uri="{FF2B5EF4-FFF2-40B4-BE49-F238E27FC236}">
                  <a16:creationId xmlns:a16="http://schemas.microsoft.com/office/drawing/2014/main" id="{48914EE5-D3A3-4E1B-BA72-5E8952E4F25D}"/>
                </a:ext>
              </a:extLst>
            </p:cNvPr>
            <p:cNvCxnSpPr>
              <a:cxnSpLocks/>
            </p:cNvCxnSpPr>
            <p:nvPr/>
          </p:nvCxnSpPr>
          <p:spPr>
            <a:xfrm>
              <a:off x="10842830" y="1699786"/>
              <a:ext cx="0" cy="978823"/>
            </a:xfrm>
            <a:prstGeom prst="line">
              <a:avLst/>
            </a:prstGeom>
            <a:ln w="19050">
              <a:solidFill>
                <a:srgbClr val="0DB14B"/>
              </a:solidFill>
              <a:prstDash val="dash"/>
              <a:headEnd type="oval"/>
              <a:tailEnd type="non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044EDBAF-049B-4C8E-A0BF-ADE08DD28B65}"/>
              </a:ext>
            </a:extLst>
          </p:cNvPr>
          <p:cNvSpPr txBox="1"/>
          <p:nvPr/>
        </p:nvSpPr>
        <p:spPr>
          <a:xfrm>
            <a:off x="10576470" y="3097275"/>
            <a:ext cx="1436960" cy="523220"/>
          </a:xfrm>
          <a:prstGeom prst="rect">
            <a:avLst/>
          </a:prstGeom>
          <a:solidFill>
            <a:srgbClr val="EA5F00">
              <a:alpha val="15000"/>
            </a:srgbClr>
          </a:solidFill>
          <a:ln>
            <a:solidFill>
              <a:srgbClr val="EA5F00">
                <a:alpha val="25000"/>
              </a:srgbClr>
            </a:solidFill>
          </a:ln>
        </p:spPr>
        <p:txBody>
          <a:bodyPr wrap="square" rtlCol="0">
            <a:spAutoFit/>
          </a:bodyPr>
          <a:lstStyle>
            <a:defPPr>
              <a:defRPr lang="en-US"/>
            </a:defPPr>
            <a:lvl1pPr marL="171450" indent="-171450">
              <a:buFont typeface="Arial" panose="020B0604020202020204" pitchFamily="34" charset="0"/>
              <a:buChar char="•"/>
              <a:defRPr sz="1000"/>
            </a:lvl1pPr>
          </a:lstStyle>
          <a:p>
            <a:r>
              <a:rPr lang="en-US" sz="1400" dirty="0"/>
              <a:t>Type 1 CE Checklist</a:t>
            </a:r>
          </a:p>
        </p:txBody>
      </p:sp>
      <p:sp>
        <p:nvSpPr>
          <p:cNvPr id="53" name="Flowchart: Multidocument 52">
            <a:extLst>
              <a:ext uri="{FF2B5EF4-FFF2-40B4-BE49-F238E27FC236}">
                <a16:creationId xmlns:a16="http://schemas.microsoft.com/office/drawing/2014/main" id="{19DF63D8-E327-452B-A83E-14A015FA5C86}"/>
              </a:ext>
            </a:extLst>
          </p:cNvPr>
          <p:cNvSpPr/>
          <p:nvPr/>
        </p:nvSpPr>
        <p:spPr>
          <a:xfrm>
            <a:off x="4803987" y="1655339"/>
            <a:ext cx="1721737" cy="402009"/>
          </a:xfrm>
          <a:prstGeom prst="flowChartMultidocument">
            <a:avLst/>
          </a:prstGeom>
          <a:solidFill>
            <a:schemeClr val="accent2"/>
          </a:solidFill>
          <a:ln w="12700">
            <a:solidFill>
              <a:srgbClr val="EA5F00"/>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bg1"/>
                </a:solidFill>
              </a:rPr>
              <a:t>Scope Design</a:t>
            </a:r>
          </a:p>
        </p:txBody>
      </p:sp>
      <p:cxnSp>
        <p:nvCxnSpPr>
          <p:cNvPr id="54" name="Connector: Elbow 53">
            <a:extLst>
              <a:ext uri="{FF2B5EF4-FFF2-40B4-BE49-F238E27FC236}">
                <a16:creationId xmlns:a16="http://schemas.microsoft.com/office/drawing/2014/main" id="{7C10FC58-ACB4-42CC-8EDA-0167A8AFBA52}"/>
              </a:ext>
            </a:extLst>
          </p:cNvPr>
          <p:cNvCxnSpPr>
            <a:cxnSpLocks/>
            <a:stCxn id="17" idx="0"/>
            <a:endCxn id="53" idx="1"/>
          </p:cNvCxnSpPr>
          <p:nvPr/>
        </p:nvCxnSpPr>
        <p:spPr>
          <a:xfrm rot="5400000" flipH="1" flipV="1">
            <a:off x="3413275" y="1968687"/>
            <a:ext cx="1503055" cy="1278370"/>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2B34877B-08C6-485D-BB85-7B63FF18960A}"/>
              </a:ext>
            </a:extLst>
          </p:cNvPr>
          <p:cNvCxnSpPr>
            <a:cxnSpLocks/>
            <a:stCxn id="53" idx="3"/>
          </p:cNvCxnSpPr>
          <p:nvPr/>
        </p:nvCxnSpPr>
        <p:spPr>
          <a:xfrm>
            <a:off x="6525724" y="1856344"/>
            <a:ext cx="3939982" cy="2197448"/>
          </a:xfrm>
          <a:prstGeom prst="bentConnector3">
            <a:avLst>
              <a:gd name="adj1" fmla="val 100227"/>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3C6DF71-3CBB-42EF-BF8C-B70DAEA5C460}"/>
              </a:ext>
            </a:extLst>
          </p:cNvPr>
          <p:cNvSpPr/>
          <p:nvPr/>
        </p:nvSpPr>
        <p:spPr>
          <a:xfrm>
            <a:off x="2515081" y="6378235"/>
            <a:ext cx="7811539" cy="353943"/>
          </a:xfrm>
          <a:prstGeom prst="rect">
            <a:avLst/>
          </a:prstGeom>
          <a:solidFill>
            <a:srgbClr val="0070C0"/>
          </a:solidFill>
          <a:ln>
            <a:solidFill>
              <a:srgbClr val="0070C0"/>
            </a:solidFill>
          </a:ln>
          <a:effectLst>
            <a:glow rad="101600">
              <a:schemeClr val="accent3">
                <a:satMod val="175000"/>
                <a:alpha val="40000"/>
              </a:schemeClr>
            </a:glow>
          </a:effectLst>
        </p:spPr>
        <p:txBody>
          <a:bodyPr wrap="square" rtlCol="0">
            <a:spAutoFit/>
          </a:bodyPr>
          <a:lstStyle/>
          <a:p>
            <a:pPr algn="ctr"/>
            <a:r>
              <a:rPr lang="en-US" sz="1700" b="1" dirty="0">
                <a:solidFill>
                  <a:schemeClr val="bg1"/>
                </a:solidFill>
              </a:rPr>
              <a:t>Interchange Access Request can occur in one of the three pre-construction phases </a:t>
            </a:r>
          </a:p>
        </p:txBody>
      </p:sp>
      <p:cxnSp>
        <p:nvCxnSpPr>
          <p:cNvPr id="57" name="Connector: Elbow 56">
            <a:extLst>
              <a:ext uri="{FF2B5EF4-FFF2-40B4-BE49-F238E27FC236}">
                <a16:creationId xmlns:a16="http://schemas.microsoft.com/office/drawing/2014/main" id="{AA64666C-4C30-40AC-8323-8E27B924AEC1}"/>
              </a:ext>
            </a:extLst>
          </p:cNvPr>
          <p:cNvCxnSpPr>
            <a:cxnSpLocks/>
            <a:stCxn id="56" idx="1"/>
          </p:cNvCxnSpPr>
          <p:nvPr/>
        </p:nvCxnSpPr>
        <p:spPr>
          <a:xfrm rot="10800000">
            <a:off x="1526195" y="4450675"/>
            <a:ext cx="988886" cy="2104533"/>
          </a:xfrm>
          <a:prstGeom prst="bentConnector2">
            <a:avLst/>
          </a:prstGeom>
          <a:ln w="19050">
            <a:solidFill>
              <a:schemeClr val="bg1">
                <a:lumMod val="50000"/>
              </a:schemeClr>
            </a:solidFill>
            <a:tailEnd type="triangle"/>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15BD742D-9B13-41E6-B402-B1F329379EAB}"/>
              </a:ext>
            </a:extLst>
          </p:cNvPr>
          <p:cNvCxnSpPr>
            <a:cxnSpLocks/>
          </p:cNvCxnSpPr>
          <p:nvPr/>
        </p:nvCxnSpPr>
        <p:spPr>
          <a:xfrm rot="5400000" flipH="1" flipV="1">
            <a:off x="5554846" y="5414519"/>
            <a:ext cx="1927432" cy="0"/>
          </a:xfrm>
          <a:prstGeom prst="bentConnector3">
            <a:avLst>
              <a:gd name="adj1" fmla="val 50000"/>
            </a:avLst>
          </a:prstGeom>
          <a:ln w="19050">
            <a:solidFill>
              <a:srgbClr val="00B050"/>
            </a:solidFill>
            <a:tailEnd type="triangle"/>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663B1411-30EC-4B36-BC08-F36B207F7F70}"/>
              </a:ext>
            </a:extLst>
          </p:cNvPr>
          <p:cNvCxnSpPr>
            <a:cxnSpLocks/>
            <a:stCxn id="56" idx="3"/>
          </p:cNvCxnSpPr>
          <p:nvPr/>
        </p:nvCxnSpPr>
        <p:spPr>
          <a:xfrm flipV="1">
            <a:off x="10326620" y="4442821"/>
            <a:ext cx="298527" cy="2112386"/>
          </a:xfrm>
          <a:prstGeom prst="bentConnector2">
            <a:avLst/>
          </a:prstGeom>
          <a:solidFill>
            <a:srgbClr val="0070C0"/>
          </a:solidFill>
          <a:ln w="19050">
            <a:solidFill>
              <a:schemeClr val="accent2"/>
            </a:solidFill>
            <a:headEnd type="none" w="med" len="med"/>
            <a:tailEnd type="triangle" w="med" len="med"/>
          </a:ln>
          <a:effectLst>
            <a:glow rad="139700">
              <a:schemeClr val="accent4">
                <a:satMod val="175000"/>
                <a:alpha val="40000"/>
              </a:schemeClr>
            </a:glow>
          </a:effectLst>
        </p:spPr>
      </p:cxnSp>
      <p:grpSp>
        <p:nvGrpSpPr>
          <p:cNvPr id="60" name="Group 59">
            <a:extLst>
              <a:ext uri="{FF2B5EF4-FFF2-40B4-BE49-F238E27FC236}">
                <a16:creationId xmlns:a16="http://schemas.microsoft.com/office/drawing/2014/main" id="{2E0378D3-6AC1-40DC-800A-816326174245}"/>
              </a:ext>
            </a:extLst>
          </p:cNvPr>
          <p:cNvGrpSpPr/>
          <p:nvPr/>
        </p:nvGrpSpPr>
        <p:grpSpPr>
          <a:xfrm>
            <a:off x="7066237" y="4406377"/>
            <a:ext cx="847099" cy="816248"/>
            <a:chOff x="7373853" y="3593718"/>
            <a:chExt cx="847099" cy="816248"/>
          </a:xfrm>
        </p:grpSpPr>
        <p:grpSp>
          <p:nvGrpSpPr>
            <p:cNvPr id="61" name="Group 60">
              <a:extLst>
                <a:ext uri="{FF2B5EF4-FFF2-40B4-BE49-F238E27FC236}">
                  <a16:creationId xmlns:a16="http://schemas.microsoft.com/office/drawing/2014/main" id="{F8F8A4A0-397A-4DB2-A8DE-33669CB91F33}"/>
                </a:ext>
              </a:extLst>
            </p:cNvPr>
            <p:cNvGrpSpPr/>
            <p:nvPr/>
          </p:nvGrpSpPr>
          <p:grpSpPr>
            <a:xfrm>
              <a:off x="7373853" y="3901707"/>
              <a:ext cx="847099" cy="508259"/>
              <a:chOff x="2204115" y="1186191"/>
              <a:chExt cx="847099" cy="508259"/>
            </a:xfrm>
          </p:grpSpPr>
          <p:sp>
            <p:nvSpPr>
              <p:cNvPr id="64" name="Rectangle 63">
                <a:extLst>
                  <a:ext uri="{FF2B5EF4-FFF2-40B4-BE49-F238E27FC236}">
                    <a16:creationId xmlns:a16="http://schemas.microsoft.com/office/drawing/2014/main" id="{7311709C-05F1-418A-BB3C-FFF3D9EB86D4}"/>
                  </a:ext>
                </a:extLst>
              </p:cNvPr>
              <p:cNvSpPr/>
              <p:nvPr/>
            </p:nvSpPr>
            <p:spPr>
              <a:xfrm>
                <a:off x="2204115" y="1186191"/>
                <a:ext cx="847099" cy="508259"/>
              </a:xfrm>
              <a:prstGeom prst="rect">
                <a:avLst/>
              </a:prstGeom>
              <a:ln>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TextBox 64">
                <a:extLst>
                  <a:ext uri="{FF2B5EF4-FFF2-40B4-BE49-F238E27FC236}">
                    <a16:creationId xmlns:a16="http://schemas.microsoft.com/office/drawing/2014/main" id="{E35779F0-3260-40AC-A5B1-EF50C365ECAA}"/>
                  </a:ext>
                </a:extLst>
              </p:cNvPr>
              <p:cNvSpPr txBox="1"/>
              <p:nvPr/>
            </p:nvSpPr>
            <p:spPr>
              <a:xfrm>
                <a:off x="2204115" y="1186191"/>
                <a:ext cx="847099" cy="508259"/>
              </a:xfrm>
              <a:prstGeom prst="rect">
                <a:avLst/>
              </a:prstGeom>
              <a:ln>
                <a:prstDash val="dash"/>
              </a:ln>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1400" kern="1200" dirty="0"/>
                  <a:t>Value </a:t>
                </a:r>
                <a:r>
                  <a:rPr lang="en-US" sz="1200" kern="1200" dirty="0"/>
                  <a:t>Engineering</a:t>
                </a:r>
              </a:p>
            </p:txBody>
          </p:sp>
        </p:grpSp>
        <p:cxnSp>
          <p:nvCxnSpPr>
            <p:cNvPr id="62" name="Straight Arrow Connector 61">
              <a:extLst>
                <a:ext uri="{FF2B5EF4-FFF2-40B4-BE49-F238E27FC236}">
                  <a16:creationId xmlns:a16="http://schemas.microsoft.com/office/drawing/2014/main" id="{BA2E9CED-B22D-499E-B22D-1BFE3509FEBE}"/>
                </a:ext>
              </a:extLst>
            </p:cNvPr>
            <p:cNvCxnSpPr>
              <a:cxnSpLocks/>
              <a:stCxn id="65" idx="0"/>
            </p:cNvCxnSpPr>
            <p:nvPr/>
          </p:nvCxnSpPr>
          <p:spPr>
            <a:xfrm flipH="1" flipV="1">
              <a:off x="7797402" y="3593718"/>
              <a:ext cx="1" cy="307989"/>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FC23546-E656-4C4B-AD90-0E09D0DFFDC4}"/>
                </a:ext>
              </a:extLst>
            </p:cNvPr>
            <p:cNvCxnSpPr/>
            <p:nvPr/>
          </p:nvCxnSpPr>
          <p:spPr>
            <a:xfrm flipH="1" flipV="1">
              <a:off x="7699443" y="3613779"/>
              <a:ext cx="1" cy="307989"/>
            </a:xfrm>
            <a:prstGeom prst="straightConnector1">
              <a:avLst/>
            </a:prstGeom>
            <a:ln w="19050">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6" name="Connector: Elbow 65">
            <a:extLst>
              <a:ext uri="{FF2B5EF4-FFF2-40B4-BE49-F238E27FC236}">
                <a16:creationId xmlns:a16="http://schemas.microsoft.com/office/drawing/2014/main" id="{9ECB9EA5-9FC6-4AA0-82DF-0F0192F1BFB2}"/>
              </a:ext>
            </a:extLst>
          </p:cNvPr>
          <p:cNvCxnSpPr>
            <a:cxnSpLocks/>
            <a:endCxn id="31" idx="7"/>
          </p:cNvCxnSpPr>
          <p:nvPr/>
        </p:nvCxnSpPr>
        <p:spPr>
          <a:xfrm rot="16200000" flipH="1">
            <a:off x="8038057" y="3004708"/>
            <a:ext cx="1524608" cy="281145"/>
          </a:xfrm>
          <a:prstGeom prst="bentConnector3">
            <a:avLst>
              <a:gd name="adj1" fmla="val 454"/>
            </a:avLst>
          </a:prstGeom>
          <a:ln w="19050">
            <a:solidFill>
              <a:srgbClr val="0DB14B"/>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25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500" fill="hold"/>
                                        <p:tgtEl>
                                          <p:spTgt spid="44"/>
                                        </p:tgtEl>
                                        <p:attrNameLst>
                                          <p:attrName>ppt_x</p:attrName>
                                        </p:attrNameLst>
                                      </p:cBhvr>
                                      <p:tavLst>
                                        <p:tav tm="0">
                                          <p:val>
                                            <p:strVal val="#ppt_x"/>
                                          </p:val>
                                        </p:tav>
                                        <p:tav tm="100000">
                                          <p:val>
                                            <p:strVal val="#ppt_x"/>
                                          </p:val>
                                        </p:tav>
                                      </p:tavLst>
                                    </p:anim>
                                    <p:anim calcmode="lin" valueType="num">
                                      <p:cBhvr additive="base">
                                        <p:cTn id="11" dur="500" fill="hold"/>
                                        <p:tgtEl>
                                          <p:spTgt spid="44"/>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style.rotation</p:attrName>
                                        </p:attrNameLst>
                                      </p:cBhvr>
                                      <p:tavLst>
                                        <p:tav tm="0">
                                          <p:val>
                                            <p:fltVal val="90"/>
                                          </p:val>
                                        </p:tav>
                                        <p:tav tm="100000">
                                          <p:val>
                                            <p:fltVal val="0"/>
                                          </p:val>
                                        </p:tav>
                                      </p:tavLst>
                                    </p:anim>
                                    <p:animEffect transition="in" filter="fade">
                                      <p:cBhvr>
                                        <p:cTn id="50" dur="1000"/>
                                        <p:tgtEl>
                                          <p:spTgt spid="30"/>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500"/>
                            </p:stCondLst>
                            <p:childTnLst>
                              <p:par>
                                <p:cTn id="75" presetID="42" presetClass="entr" presetSubtype="0"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strVal val="#ppt_x"/>
                                          </p:val>
                                        </p:tav>
                                        <p:tav tm="100000">
                                          <p:val>
                                            <p:strVal val="#ppt_x"/>
                                          </p:val>
                                        </p:tav>
                                      </p:tavLst>
                                    </p:anim>
                                    <p:anim calcmode="lin" valueType="num">
                                      <p:cBhvr>
                                        <p:cTn id="7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5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34E0-9A81-4A0D-BF0D-36D97237BF2F}"/>
              </a:ext>
            </a:extLst>
          </p:cNvPr>
          <p:cNvSpPr>
            <a:spLocks noGrp="1"/>
          </p:cNvSpPr>
          <p:nvPr>
            <p:ph type="title"/>
          </p:nvPr>
        </p:nvSpPr>
        <p:spPr/>
        <p:txBody>
          <a:bodyPr/>
          <a:lstStyle/>
          <a:p>
            <a:r>
              <a:rPr lang="en-US" b="1" dirty="0"/>
              <a:t>IAR Analysis in NEPA Review</a:t>
            </a:r>
            <a:endParaRPr lang="en-US" dirty="0"/>
          </a:p>
        </p:txBody>
      </p:sp>
      <p:sp>
        <p:nvSpPr>
          <p:cNvPr id="3" name="Content Placeholder 2">
            <a:extLst>
              <a:ext uri="{FF2B5EF4-FFF2-40B4-BE49-F238E27FC236}">
                <a16:creationId xmlns:a16="http://schemas.microsoft.com/office/drawing/2014/main" id="{CCC8E2AF-AADA-47E3-B58B-99690164C8B3}"/>
              </a:ext>
            </a:extLst>
          </p:cNvPr>
          <p:cNvSpPr>
            <a:spLocks noGrp="1"/>
          </p:cNvSpPr>
          <p:nvPr>
            <p:ph idx="1"/>
          </p:nvPr>
        </p:nvSpPr>
        <p:spPr>
          <a:xfrm>
            <a:off x="838200" y="1825625"/>
            <a:ext cx="7869072" cy="4351338"/>
          </a:xfrm>
        </p:spPr>
        <p:txBody>
          <a:bodyPr/>
          <a:lstStyle/>
          <a:p>
            <a:pPr marL="285750" indent="-285750"/>
            <a:r>
              <a:rPr lang="en-US" dirty="0"/>
              <a:t>Scope of PD&amp;E Study Vs. Scope of IAR analysis</a:t>
            </a:r>
          </a:p>
          <a:p>
            <a:pPr marL="285750" indent="-285750"/>
            <a:r>
              <a:rPr lang="en-US" dirty="0"/>
              <a:t>Coordination between District Interchange Coordinator and the District Environmental Office is required</a:t>
            </a:r>
          </a:p>
          <a:p>
            <a:endParaRPr lang="en-US" dirty="0"/>
          </a:p>
        </p:txBody>
      </p:sp>
      <p:pic>
        <p:nvPicPr>
          <p:cNvPr id="4" name="Picture 3">
            <a:extLst>
              <a:ext uri="{FF2B5EF4-FFF2-40B4-BE49-F238E27FC236}">
                <a16:creationId xmlns:a16="http://schemas.microsoft.com/office/drawing/2014/main" id="{C9379683-E056-4401-98EE-A6CA89ECC904}"/>
              </a:ext>
            </a:extLst>
          </p:cNvPr>
          <p:cNvPicPr>
            <a:picLocks noChangeAspect="1"/>
          </p:cNvPicPr>
          <p:nvPr/>
        </p:nvPicPr>
        <p:blipFill>
          <a:blip r:embed="rId2"/>
          <a:stretch>
            <a:fillRect/>
          </a:stretch>
        </p:blipFill>
        <p:spPr>
          <a:xfrm>
            <a:off x="575601" y="3589360"/>
            <a:ext cx="2788570" cy="3070747"/>
          </a:xfrm>
          <a:prstGeom prst="rect">
            <a:avLst/>
          </a:prstGeom>
        </p:spPr>
      </p:pic>
      <p:pic>
        <p:nvPicPr>
          <p:cNvPr id="5" name="Picture 4">
            <a:extLst>
              <a:ext uri="{FF2B5EF4-FFF2-40B4-BE49-F238E27FC236}">
                <a16:creationId xmlns:a16="http://schemas.microsoft.com/office/drawing/2014/main" id="{7BEB9098-63FB-4F6F-8576-275738FF2B72}"/>
              </a:ext>
            </a:extLst>
          </p:cNvPr>
          <p:cNvPicPr>
            <a:picLocks noChangeAspect="1"/>
          </p:cNvPicPr>
          <p:nvPr/>
        </p:nvPicPr>
        <p:blipFill>
          <a:blip r:embed="rId3"/>
          <a:stretch>
            <a:fillRect/>
          </a:stretch>
        </p:blipFill>
        <p:spPr>
          <a:xfrm>
            <a:off x="8707272" y="1690688"/>
            <a:ext cx="3370996" cy="5167312"/>
          </a:xfrm>
          <a:prstGeom prst="rect">
            <a:avLst/>
          </a:prstGeom>
        </p:spPr>
      </p:pic>
    </p:spTree>
    <p:extLst>
      <p:ext uri="{BB962C8B-B14F-4D97-AF65-F5344CB8AC3E}">
        <p14:creationId xmlns:p14="http://schemas.microsoft.com/office/powerpoint/2010/main" val="21083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7454-DB74-40E3-9DAD-AEDDD1F19B02}"/>
              </a:ext>
            </a:extLst>
          </p:cNvPr>
          <p:cNvSpPr>
            <a:spLocks noGrp="1"/>
          </p:cNvSpPr>
          <p:nvPr>
            <p:ph type="title"/>
          </p:nvPr>
        </p:nvSpPr>
        <p:spPr>
          <a:xfrm>
            <a:off x="838199" y="365125"/>
            <a:ext cx="11353801" cy="1325563"/>
          </a:xfrm>
        </p:spPr>
        <p:txBody>
          <a:bodyPr>
            <a:normAutofit/>
          </a:bodyPr>
          <a:lstStyle/>
          <a:p>
            <a:r>
              <a:rPr lang="en-US" b="1" dirty="0"/>
              <a:t>IAR Analysis in NEPA Documents</a:t>
            </a:r>
            <a:endParaRPr lang="en-US" dirty="0"/>
          </a:p>
        </p:txBody>
      </p:sp>
      <p:sp>
        <p:nvSpPr>
          <p:cNvPr id="3" name="Content Placeholder 2">
            <a:extLst>
              <a:ext uri="{FF2B5EF4-FFF2-40B4-BE49-F238E27FC236}">
                <a16:creationId xmlns:a16="http://schemas.microsoft.com/office/drawing/2014/main" id="{0AEF0FE6-8C73-4D82-A160-24A2C07EB193}"/>
              </a:ext>
            </a:extLst>
          </p:cNvPr>
          <p:cNvSpPr>
            <a:spLocks noGrp="1"/>
          </p:cNvSpPr>
          <p:nvPr>
            <p:ph idx="1"/>
          </p:nvPr>
        </p:nvSpPr>
        <p:spPr/>
        <p:txBody>
          <a:bodyPr/>
          <a:lstStyle/>
          <a:p>
            <a:pPr marL="0" indent="0">
              <a:buNone/>
            </a:pPr>
            <a:r>
              <a:rPr lang="en-US" dirty="0"/>
              <a:t>A.   IAR completed </a:t>
            </a:r>
            <a:r>
              <a:rPr lang="en-US" u="sng" dirty="0"/>
              <a:t>before</a:t>
            </a:r>
            <a:r>
              <a:rPr lang="en-US" dirty="0"/>
              <a:t> PD&amp;E Phase</a:t>
            </a:r>
          </a:p>
          <a:p>
            <a:endParaRPr lang="en-US" dirty="0"/>
          </a:p>
          <a:p>
            <a:pPr marL="342900" indent="-342900">
              <a:buAutoNum type="alphaUcPeriod" startAt="2"/>
            </a:pPr>
            <a:r>
              <a:rPr lang="en-US" dirty="0"/>
              <a:t>  IAR completed </a:t>
            </a:r>
            <a:r>
              <a:rPr lang="en-US" u="sng" dirty="0"/>
              <a:t>concurrent with </a:t>
            </a:r>
            <a:r>
              <a:rPr lang="en-US" dirty="0"/>
              <a:t>PD&amp;E Study</a:t>
            </a:r>
          </a:p>
          <a:p>
            <a:pPr marL="342900" indent="-342900">
              <a:buAutoNum type="alphaUcPeriod" startAt="2"/>
            </a:pPr>
            <a:endParaRPr lang="en-US" dirty="0"/>
          </a:p>
          <a:p>
            <a:pPr marL="342900" indent="-342900">
              <a:buAutoNum type="alphaUcPeriod" startAt="2"/>
            </a:pPr>
            <a:r>
              <a:rPr lang="en-US" dirty="0"/>
              <a:t>  IAR on a project that </a:t>
            </a:r>
            <a:r>
              <a:rPr lang="en-US" u="sng" dirty="0"/>
              <a:t>does not require</a:t>
            </a:r>
            <a:r>
              <a:rPr lang="en-US" dirty="0"/>
              <a:t> a PD&amp;E Study</a:t>
            </a:r>
          </a:p>
          <a:p>
            <a:pPr marL="0" indent="0">
              <a:buNone/>
            </a:pPr>
            <a:endParaRPr lang="en-US" dirty="0"/>
          </a:p>
        </p:txBody>
      </p:sp>
    </p:spTree>
    <p:extLst>
      <p:ext uri="{BB962C8B-B14F-4D97-AF65-F5344CB8AC3E}">
        <p14:creationId xmlns:p14="http://schemas.microsoft.com/office/powerpoint/2010/main" val="1446149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7AB7-61ED-482C-B42E-CEEC7AF9AD12}"/>
              </a:ext>
            </a:extLst>
          </p:cNvPr>
          <p:cNvSpPr>
            <a:spLocks noGrp="1"/>
          </p:cNvSpPr>
          <p:nvPr>
            <p:ph type="title"/>
          </p:nvPr>
        </p:nvSpPr>
        <p:spPr/>
        <p:txBody>
          <a:bodyPr/>
          <a:lstStyle/>
          <a:p>
            <a:r>
              <a:rPr lang="en-US" b="1" dirty="0"/>
              <a:t>IJR completed </a:t>
            </a:r>
            <a:r>
              <a:rPr lang="en-US" b="1" u="sng" dirty="0"/>
              <a:t>before</a:t>
            </a:r>
            <a:r>
              <a:rPr lang="en-US" b="1" dirty="0"/>
              <a:t> PD&amp;E Phase</a:t>
            </a:r>
            <a:endParaRPr lang="en-US" dirty="0"/>
          </a:p>
        </p:txBody>
      </p:sp>
      <p:sp>
        <p:nvSpPr>
          <p:cNvPr id="3" name="Content Placeholder 2">
            <a:extLst>
              <a:ext uri="{FF2B5EF4-FFF2-40B4-BE49-F238E27FC236}">
                <a16:creationId xmlns:a16="http://schemas.microsoft.com/office/drawing/2014/main" id="{B9316975-36E1-436E-8212-7B45281EBA20}"/>
              </a:ext>
            </a:extLst>
          </p:cNvPr>
          <p:cNvSpPr>
            <a:spLocks noGrp="1"/>
          </p:cNvSpPr>
          <p:nvPr>
            <p:ph idx="1"/>
          </p:nvPr>
        </p:nvSpPr>
        <p:spPr>
          <a:xfrm>
            <a:off x="838200" y="1825625"/>
            <a:ext cx="11106150" cy="4351338"/>
          </a:xfrm>
        </p:spPr>
        <p:txBody>
          <a:bodyPr/>
          <a:lstStyle/>
          <a:p>
            <a:r>
              <a:rPr lang="en-US" dirty="0"/>
              <a:t>IAR alternatives are evaluated during  the PD&amp;E Study</a:t>
            </a:r>
          </a:p>
          <a:p>
            <a:r>
              <a:rPr lang="en-US" dirty="0"/>
              <a:t>Reference or adopt IAR analysis in the PD&amp;E Alternatives Evaluation</a:t>
            </a:r>
          </a:p>
          <a:p>
            <a:r>
              <a:rPr lang="en-US" dirty="0"/>
              <a:t>Document IAR analysis to a standard that can be adopted in NEPA</a:t>
            </a:r>
          </a:p>
          <a:p>
            <a:r>
              <a:rPr lang="en-US" dirty="0"/>
              <a:t>Use the Alternative Corridor Evaluation (ACE) process for new corridors.</a:t>
            </a:r>
          </a:p>
          <a:p>
            <a:endParaRPr lang="en-US" dirty="0"/>
          </a:p>
        </p:txBody>
      </p:sp>
    </p:spTree>
    <p:extLst>
      <p:ext uri="{BB962C8B-B14F-4D97-AF65-F5344CB8AC3E}">
        <p14:creationId xmlns:p14="http://schemas.microsoft.com/office/powerpoint/2010/main" val="3815166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78E1-F330-46AC-B383-5DE0FBA29064}"/>
              </a:ext>
            </a:extLst>
          </p:cNvPr>
          <p:cNvSpPr>
            <a:spLocks noGrp="1"/>
          </p:cNvSpPr>
          <p:nvPr>
            <p:ph type="title"/>
          </p:nvPr>
        </p:nvSpPr>
        <p:spPr/>
        <p:txBody>
          <a:bodyPr/>
          <a:lstStyle/>
          <a:p>
            <a:r>
              <a:rPr lang="en-US" b="1" dirty="0"/>
              <a:t>IAR Completed C</a:t>
            </a:r>
            <a:r>
              <a:rPr lang="en-US" b="1" u="sng" dirty="0"/>
              <a:t>oncurrent with </a:t>
            </a:r>
            <a:r>
              <a:rPr lang="en-US" b="1" dirty="0"/>
              <a:t>PD&amp;E Study</a:t>
            </a:r>
            <a:endParaRPr lang="en-US" dirty="0"/>
          </a:p>
        </p:txBody>
      </p:sp>
      <p:sp>
        <p:nvSpPr>
          <p:cNvPr id="3" name="Content Placeholder 2">
            <a:extLst>
              <a:ext uri="{FF2B5EF4-FFF2-40B4-BE49-F238E27FC236}">
                <a16:creationId xmlns:a16="http://schemas.microsoft.com/office/drawing/2014/main" id="{25FF296B-ABD0-4AEC-90A4-C2F83625F6D5}"/>
              </a:ext>
            </a:extLst>
          </p:cNvPr>
          <p:cNvSpPr>
            <a:spLocks noGrp="1"/>
          </p:cNvSpPr>
          <p:nvPr>
            <p:ph idx="1"/>
          </p:nvPr>
        </p:nvSpPr>
        <p:spPr/>
        <p:txBody>
          <a:bodyPr>
            <a:normAutofit fontScale="92500" lnSpcReduction="20000"/>
          </a:bodyPr>
          <a:lstStyle/>
          <a:p>
            <a:r>
              <a:rPr lang="en-US" b="1" dirty="0"/>
              <a:t>Two Conditions:  </a:t>
            </a:r>
          </a:p>
          <a:p>
            <a:pPr marL="0" indent="0">
              <a:buNone/>
            </a:pPr>
            <a:r>
              <a:rPr lang="en-US" b="1" dirty="0"/>
              <a:t>	</a:t>
            </a:r>
            <a:r>
              <a:rPr lang="en-US" dirty="0"/>
              <a:t>1. Scope of IAR analysis is the same as PD&amp;E Study</a:t>
            </a:r>
          </a:p>
          <a:p>
            <a:pPr marL="1089025" indent="282575"/>
            <a:r>
              <a:rPr lang="en-US" dirty="0"/>
              <a:t>PD&amp;E Study traffic analysis is the IAR analysis</a:t>
            </a:r>
          </a:p>
          <a:p>
            <a:pPr marL="1089025" indent="282575"/>
            <a:r>
              <a:rPr lang="en-US" dirty="0"/>
              <a:t>Project Traffic Analysis Report is not needed</a:t>
            </a:r>
          </a:p>
          <a:p>
            <a:pPr marL="1371600" indent="-290513"/>
            <a:r>
              <a:rPr lang="en-US" dirty="0"/>
              <a:t>PER references the IAR analysis report</a:t>
            </a:r>
          </a:p>
          <a:p>
            <a:pPr marL="0" indent="0">
              <a:buNone/>
            </a:pPr>
            <a:r>
              <a:rPr lang="en-US" dirty="0"/>
              <a:t>	</a:t>
            </a:r>
          </a:p>
          <a:p>
            <a:pPr marL="0" indent="0">
              <a:buNone/>
            </a:pPr>
            <a:r>
              <a:rPr lang="en-US" dirty="0"/>
              <a:t>	2. PD&amp;E Study Scope is larger than IAR Scope</a:t>
            </a:r>
          </a:p>
          <a:p>
            <a:pPr marL="1371600" indent="-282575"/>
            <a:r>
              <a:rPr lang="en-US" dirty="0"/>
              <a:t>IAR analysis is a component of PD&amp;E Study Traffic Analysis</a:t>
            </a:r>
          </a:p>
          <a:p>
            <a:pPr marL="1371600" indent="-282575"/>
            <a:r>
              <a:rPr lang="en-US" dirty="0"/>
              <a:t>Project Traffic Analysis Report is prepared  and reference IAR</a:t>
            </a:r>
          </a:p>
          <a:p>
            <a:pPr marL="1371600" indent="-282575"/>
            <a:r>
              <a:rPr lang="en-US" dirty="0"/>
              <a:t>PER references Traffic Analysis and IAR analysis</a:t>
            </a:r>
          </a:p>
          <a:p>
            <a:endParaRPr lang="en-US" dirty="0"/>
          </a:p>
        </p:txBody>
      </p:sp>
    </p:spTree>
    <p:extLst>
      <p:ext uri="{BB962C8B-B14F-4D97-AF65-F5344CB8AC3E}">
        <p14:creationId xmlns:p14="http://schemas.microsoft.com/office/powerpoint/2010/main" val="12049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2515C-1DE9-4F1C-AE49-B869DB47B334}"/>
              </a:ext>
            </a:extLst>
          </p:cNvPr>
          <p:cNvSpPr/>
          <p:nvPr/>
        </p:nvSpPr>
        <p:spPr>
          <a:xfrm>
            <a:off x="0" y="0"/>
            <a:ext cx="12192000" cy="16764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487454-DB74-40E3-9DAD-AEDDD1F19B02}"/>
              </a:ext>
            </a:extLst>
          </p:cNvPr>
          <p:cNvSpPr>
            <a:spLocks noGrp="1"/>
          </p:cNvSpPr>
          <p:nvPr>
            <p:ph type="title"/>
          </p:nvPr>
        </p:nvSpPr>
        <p:spPr>
          <a:xfrm>
            <a:off x="838199" y="365125"/>
            <a:ext cx="11353801" cy="1325563"/>
          </a:xfrm>
        </p:spPr>
        <p:txBody>
          <a:bodyPr>
            <a:normAutofit/>
          </a:bodyPr>
          <a:lstStyle/>
          <a:p>
            <a:r>
              <a:rPr lang="en-US" b="1" dirty="0">
                <a:solidFill>
                  <a:srgbClr val="FF0000"/>
                </a:solidFill>
              </a:rPr>
              <a:t>Review of IAR Analysis in NEPA Documents</a:t>
            </a:r>
            <a:endParaRPr lang="en-US" dirty="0">
              <a:solidFill>
                <a:srgbClr val="FF0000"/>
              </a:solidFill>
            </a:endParaRPr>
          </a:p>
        </p:txBody>
      </p:sp>
      <p:sp>
        <p:nvSpPr>
          <p:cNvPr id="3" name="Content Placeholder 2">
            <a:extLst>
              <a:ext uri="{FF2B5EF4-FFF2-40B4-BE49-F238E27FC236}">
                <a16:creationId xmlns:a16="http://schemas.microsoft.com/office/drawing/2014/main" id="{0AEF0FE6-8C73-4D82-A160-24A2C07EB193}"/>
              </a:ext>
            </a:extLst>
          </p:cNvPr>
          <p:cNvSpPr>
            <a:spLocks noGrp="1"/>
          </p:cNvSpPr>
          <p:nvPr>
            <p:ph idx="1"/>
          </p:nvPr>
        </p:nvSpPr>
        <p:spPr>
          <a:xfrm>
            <a:off x="838200" y="1825624"/>
            <a:ext cx="10877550" cy="4860925"/>
          </a:xfrm>
        </p:spPr>
        <p:txBody>
          <a:bodyPr/>
          <a:lstStyle/>
          <a:p>
            <a:r>
              <a:rPr lang="en-US" dirty="0"/>
              <a:t>Review to make sure the IAR proposed that received SO&amp;E acceptability determination is included in the alternatives evaluation</a:t>
            </a:r>
          </a:p>
          <a:p>
            <a:r>
              <a:rPr lang="en-US" dirty="0"/>
              <a:t>PER and Environmental Document should match IAR concept</a:t>
            </a:r>
          </a:p>
          <a:p>
            <a:pPr lvl="1"/>
            <a:r>
              <a:rPr lang="en-US" dirty="0"/>
              <a:t>Make sure “the other” 6 policy requirements are adequately addressed</a:t>
            </a:r>
          </a:p>
          <a:p>
            <a:r>
              <a:rPr lang="en-US" dirty="0"/>
              <a:t>If the Preferred alternative is different from SO&amp;E design concept, SO&amp;E would need to be reevaluated. </a:t>
            </a:r>
          </a:p>
          <a:p>
            <a:pPr lvl="1"/>
            <a:r>
              <a:rPr lang="en-US" dirty="0"/>
              <a:t>It is too late to start SO&amp;E re-evaluation after Preferred Alternative is selected</a:t>
            </a:r>
          </a:p>
          <a:p>
            <a:pPr lvl="1"/>
            <a:r>
              <a:rPr lang="en-US" dirty="0"/>
              <a:t>District Interchange Coordinator should work with District Environmental Office</a:t>
            </a:r>
          </a:p>
          <a:p>
            <a:pPr lvl="1"/>
            <a:r>
              <a:rPr lang="en-US" dirty="0"/>
              <a:t>OEM Engineers attend District Interchange Meetings</a:t>
            </a:r>
          </a:p>
          <a:p>
            <a:pPr lvl="1"/>
            <a:r>
              <a:rPr lang="en-US" dirty="0"/>
              <a:t>OEM Engineers review IAR Methodology memo and Reports—</a:t>
            </a:r>
            <a:r>
              <a:rPr lang="en-US" u="sng" dirty="0"/>
              <a:t>No Approvals</a:t>
            </a:r>
          </a:p>
          <a:p>
            <a:pPr lvl="1"/>
            <a:r>
              <a:rPr lang="en-US" dirty="0"/>
              <a:t>Ask questions during Monthly Meetings with District Environmental Office</a:t>
            </a:r>
          </a:p>
        </p:txBody>
      </p:sp>
    </p:spTree>
    <p:extLst>
      <p:ext uri="{BB962C8B-B14F-4D97-AF65-F5344CB8AC3E}">
        <p14:creationId xmlns:p14="http://schemas.microsoft.com/office/powerpoint/2010/main" val="252399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F25E-A176-4068-A9E8-4D87D448BEAA}"/>
              </a:ext>
            </a:extLst>
          </p:cNvPr>
          <p:cNvSpPr>
            <a:spLocks noGrp="1"/>
          </p:cNvSpPr>
          <p:nvPr>
            <p:ph type="title"/>
          </p:nvPr>
        </p:nvSpPr>
        <p:spPr/>
        <p:txBody>
          <a:bodyPr>
            <a:normAutofit/>
          </a:bodyPr>
          <a:lstStyle/>
          <a:p>
            <a:r>
              <a:rPr lang="en-US" b="1" dirty="0"/>
              <a:t>IAR on a Project with NO PD&amp;E Study</a:t>
            </a:r>
            <a:br>
              <a:rPr lang="en-US" b="1" dirty="0"/>
            </a:br>
            <a:endParaRPr lang="en-US" dirty="0"/>
          </a:p>
        </p:txBody>
      </p:sp>
      <p:sp>
        <p:nvSpPr>
          <p:cNvPr id="3" name="Content Placeholder 2">
            <a:extLst>
              <a:ext uri="{FF2B5EF4-FFF2-40B4-BE49-F238E27FC236}">
                <a16:creationId xmlns:a16="http://schemas.microsoft.com/office/drawing/2014/main" id="{5718DE78-06C8-415A-8E37-429AF29D5F41}"/>
              </a:ext>
            </a:extLst>
          </p:cNvPr>
          <p:cNvSpPr>
            <a:spLocks noGrp="1"/>
          </p:cNvSpPr>
          <p:nvPr>
            <p:ph idx="1"/>
          </p:nvPr>
        </p:nvSpPr>
        <p:spPr>
          <a:xfrm>
            <a:off x="291153" y="1908281"/>
            <a:ext cx="7215116" cy="2515263"/>
          </a:xfrm>
          <a:solidFill>
            <a:schemeClr val="accent4">
              <a:lumMod val="40000"/>
              <a:lumOff val="60000"/>
            </a:schemeClr>
          </a:solidFill>
        </p:spPr>
        <p:txBody>
          <a:bodyPr>
            <a:noAutofit/>
          </a:bodyPr>
          <a:lstStyle/>
          <a:p>
            <a:pPr marL="342900" indent="-342900"/>
            <a:r>
              <a:rPr lang="en-US" sz="2400" dirty="0"/>
              <a:t>Minor projects </a:t>
            </a:r>
            <a:r>
              <a:rPr lang="en-US" sz="2400" b="1" dirty="0"/>
              <a:t>do not have a PD&amp;E Phase</a:t>
            </a:r>
            <a:r>
              <a:rPr lang="en-US" sz="2400" dirty="0"/>
              <a:t>—go straight to design phase</a:t>
            </a:r>
          </a:p>
          <a:p>
            <a:pPr marL="342900" indent="-342900"/>
            <a:r>
              <a:rPr lang="en-US" sz="2400" dirty="0"/>
              <a:t>May involve IOAR (or certain types of IMR)</a:t>
            </a:r>
          </a:p>
          <a:p>
            <a:pPr marL="342900" indent="-342900"/>
            <a:r>
              <a:rPr lang="en-US" sz="2400" dirty="0"/>
              <a:t>Environmental review is Type 1 Categorical Exclusion Checklist</a:t>
            </a:r>
          </a:p>
          <a:p>
            <a:pPr marL="342900" indent="-342900"/>
            <a:r>
              <a:rPr lang="en-US" sz="2400" dirty="0"/>
              <a:t>IAR report is a separate stand-alone document</a:t>
            </a:r>
          </a:p>
          <a:p>
            <a:endParaRPr lang="en-US" sz="2400" dirty="0"/>
          </a:p>
        </p:txBody>
      </p:sp>
      <p:sp>
        <p:nvSpPr>
          <p:cNvPr id="4" name="Rectangle 3">
            <a:extLst>
              <a:ext uri="{FF2B5EF4-FFF2-40B4-BE49-F238E27FC236}">
                <a16:creationId xmlns:a16="http://schemas.microsoft.com/office/drawing/2014/main" id="{1D4FB5A6-5B29-418D-95F5-1642C0B6DD5A}"/>
              </a:ext>
            </a:extLst>
          </p:cNvPr>
          <p:cNvSpPr/>
          <p:nvPr/>
        </p:nvSpPr>
        <p:spPr>
          <a:xfrm>
            <a:off x="291153" y="4548805"/>
            <a:ext cx="7215116" cy="1569660"/>
          </a:xfrm>
          <a:prstGeom prst="rect">
            <a:avLst/>
          </a:prstGeom>
          <a:solidFill>
            <a:schemeClr val="accent4">
              <a:lumMod val="60000"/>
              <a:lumOff val="40000"/>
            </a:schemeClr>
          </a:solidFill>
        </p:spPr>
        <p:txBody>
          <a:bodyPr wrap="square">
            <a:spAutoFit/>
          </a:bodyPr>
          <a:lstStyle/>
          <a:p>
            <a:r>
              <a:rPr lang="en-US" sz="2400" dirty="0"/>
              <a:t>District Interchange Review Coordinator</a:t>
            </a:r>
          </a:p>
          <a:p>
            <a:pPr marL="742950" lvl="1" indent="-285750">
              <a:buFont typeface="Arial" panose="020B0604020202020204" pitchFamily="34" charset="0"/>
              <a:buChar char="•"/>
            </a:pPr>
            <a:r>
              <a:rPr lang="en-US" sz="2400" dirty="0"/>
              <a:t>Obtain determination of SO&amp;E </a:t>
            </a:r>
          </a:p>
          <a:p>
            <a:pPr marL="742950" lvl="1" indent="-285750">
              <a:buFont typeface="Arial" panose="020B0604020202020204" pitchFamily="34" charset="0"/>
              <a:buChar char="•"/>
            </a:pPr>
            <a:r>
              <a:rPr lang="en-US" sz="2400" dirty="0"/>
              <a:t>Submit letter to FHWA after Type 1 CE is signed by the District Environmental Manager</a:t>
            </a:r>
          </a:p>
        </p:txBody>
      </p:sp>
      <p:pic>
        <p:nvPicPr>
          <p:cNvPr id="6" name="Picture 5">
            <a:extLst>
              <a:ext uri="{FF2B5EF4-FFF2-40B4-BE49-F238E27FC236}">
                <a16:creationId xmlns:a16="http://schemas.microsoft.com/office/drawing/2014/main" id="{D65DDA99-05F5-4D3F-8B76-3EF32374714E}"/>
              </a:ext>
            </a:extLst>
          </p:cNvPr>
          <p:cNvPicPr>
            <a:picLocks noChangeAspect="1"/>
          </p:cNvPicPr>
          <p:nvPr/>
        </p:nvPicPr>
        <p:blipFill>
          <a:blip r:embed="rId2"/>
          <a:stretch>
            <a:fillRect/>
          </a:stretch>
        </p:blipFill>
        <p:spPr>
          <a:xfrm>
            <a:off x="7670042" y="1158121"/>
            <a:ext cx="4521958" cy="5422009"/>
          </a:xfrm>
          <a:prstGeom prst="rect">
            <a:avLst/>
          </a:prstGeom>
          <a:ln>
            <a:solidFill>
              <a:schemeClr val="tx1"/>
            </a:solidFill>
          </a:ln>
        </p:spPr>
      </p:pic>
      <p:sp>
        <p:nvSpPr>
          <p:cNvPr id="7" name="Rectangle 6">
            <a:extLst>
              <a:ext uri="{FF2B5EF4-FFF2-40B4-BE49-F238E27FC236}">
                <a16:creationId xmlns:a16="http://schemas.microsoft.com/office/drawing/2014/main" id="{CDC26BAC-519A-4058-A327-47CE5EFF1C22}"/>
              </a:ext>
            </a:extLst>
          </p:cNvPr>
          <p:cNvSpPr/>
          <p:nvPr/>
        </p:nvSpPr>
        <p:spPr>
          <a:xfrm>
            <a:off x="7827759" y="4698102"/>
            <a:ext cx="4362381" cy="1876179"/>
          </a:xfrm>
          <a:prstGeom prst="rect">
            <a:avLst/>
          </a:prstGeom>
          <a:noFill/>
          <a:ln w="28575">
            <a:solidFill>
              <a:srgbClr val="0DB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8" name="Group 7">
            <a:extLst>
              <a:ext uri="{FF2B5EF4-FFF2-40B4-BE49-F238E27FC236}">
                <a16:creationId xmlns:a16="http://schemas.microsoft.com/office/drawing/2014/main" id="{5713F197-2485-4C8A-BA83-CD6979DC85BD}"/>
              </a:ext>
            </a:extLst>
          </p:cNvPr>
          <p:cNvGrpSpPr/>
          <p:nvPr/>
        </p:nvGrpSpPr>
        <p:grpSpPr>
          <a:xfrm>
            <a:off x="8088301" y="4917352"/>
            <a:ext cx="3974441" cy="1081144"/>
            <a:chOff x="8864301" y="4781774"/>
            <a:chExt cx="5529431" cy="1081144"/>
          </a:xfrm>
        </p:grpSpPr>
        <p:cxnSp>
          <p:nvCxnSpPr>
            <p:cNvPr id="9" name="Straight Connector 8">
              <a:extLst>
                <a:ext uri="{FF2B5EF4-FFF2-40B4-BE49-F238E27FC236}">
                  <a16:creationId xmlns:a16="http://schemas.microsoft.com/office/drawing/2014/main" id="{01A5B222-0E1D-4D6C-ACBB-917573C89CA0}"/>
                </a:ext>
              </a:extLst>
            </p:cNvPr>
            <p:cNvCxnSpPr/>
            <p:nvPr/>
          </p:nvCxnSpPr>
          <p:spPr>
            <a:xfrm>
              <a:off x="14054866" y="4781774"/>
              <a:ext cx="3388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F4C0EE-83CB-4408-9FD5-6B6543519C22}"/>
                </a:ext>
              </a:extLst>
            </p:cNvPr>
            <p:cNvCxnSpPr/>
            <p:nvPr/>
          </p:nvCxnSpPr>
          <p:spPr>
            <a:xfrm>
              <a:off x="8864301" y="4932382"/>
              <a:ext cx="46257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640B107-1C0B-4E97-8219-5EDB7ACA6FA1}"/>
                </a:ext>
              </a:extLst>
            </p:cNvPr>
            <p:cNvCxnSpPr/>
            <p:nvPr/>
          </p:nvCxnSpPr>
          <p:spPr>
            <a:xfrm>
              <a:off x="9262334" y="5862918"/>
              <a:ext cx="208160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B996B074-BA08-432C-8F56-F8F4B072F014}"/>
              </a:ext>
            </a:extLst>
          </p:cNvPr>
          <p:cNvSpPr txBox="1"/>
          <p:nvPr/>
        </p:nvSpPr>
        <p:spPr>
          <a:xfrm>
            <a:off x="291153" y="6243726"/>
            <a:ext cx="7215116" cy="461665"/>
          </a:xfrm>
          <a:prstGeom prst="rect">
            <a:avLst/>
          </a:prstGeom>
          <a:gradFill>
            <a:gsLst>
              <a:gs pos="0">
                <a:schemeClr val="accent4">
                  <a:lumMod val="75000"/>
                </a:schemeClr>
              </a:gs>
              <a:gs pos="100000">
                <a:schemeClr val="bg1"/>
              </a:gs>
            </a:gsLst>
            <a:lin ang="10800000" scaled="0"/>
          </a:gradFill>
        </p:spPr>
        <p:txBody>
          <a:bodyPr wrap="square" rtlCol="0">
            <a:spAutoFit/>
          </a:bodyPr>
          <a:lstStyle/>
          <a:p>
            <a:r>
              <a:rPr lang="en-US" sz="2400" dirty="0"/>
              <a:t>OEM no involvement other than providing support</a:t>
            </a:r>
          </a:p>
        </p:txBody>
      </p:sp>
    </p:spTree>
    <p:extLst>
      <p:ext uri="{BB962C8B-B14F-4D97-AF65-F5344CB8AC3E}">
        <p14:creationId xmlns:p14="http://schemas.microsoft.com/office/powerpoint/2010/main" val="8583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2B06-7D1C-4F72-A826-0B372D949C68}"/>
              </a:ext>
            </a:extLst>
          </p:cNvPr>
          <p:cNvSpPr>
            <a:spLocks noGrp="1"/>
          </p:cNvSpPr>
          <p:nvPr>
            <p:ph type="title"/>
          </p:nvPr>
        </p:nvSpPr>
        <p:spPr/>
        <p:txBody>
          <a:bodyPr/>
          <a:lstStyle/>
          <a:p>
            <a:r>
              <a:rPr lang="en-US" dirty="0"/>
              <a:t>Re-evaluation of Interstate PD&amp;E Studies</a:t>
            </a:r>
          </a:p>
        </p:txBody>
      </p:sp>
      <p:sp>
        <p:nvSpPr>
          <p:cNvPr id="3" name="Content Placeholder 2">
            <a:extLst>
              <a:ext uri="{FF2B5EF4-FFF2-40B4-BE49-F238E27FC236}">
                <a16:creationId xmlns:a16="http://schemas.microsoft.com/office/drawing/2014/main" id="{FEE82119-37C1-4E6B-A99C-F446E0C91BF8}"/>
              </a:ext>
            </a:extLst>
          </p:cNvPr>
          <p:cNvSpPr>
            <a:spLocks noGrp="1"/>
          </p:cNvSpPr>
          <p:nvPr>
            <p:ph idx="1"/>
          </p:nvPr>
        </p:nvSpPr>
        <p:spPr>
          <a:xfrm>
            <a:off x="838200" y="1825625"/>
            <a:ext cx="10515600" cy="2063987"/>
          </a:xfrm>
        </p:spPr>
        <p:txBody>
          <a:bodyPr/>
          <a:lstStyle/>
          <a:p>
            <a:pPr marL="0" indent="0">
              <a:buNone/>
            </a:pPr>
            <a:r>
              <a:rPr lang="en-US" dirty="0"/>
              <a:t>NEPA Re-evaluation is required</a:t>
            </a:r>
          </a:p>
          <a:p>
            <a:r>
              <a:rPr lang="en-US" sz="2400" dirty="0"/>
              <a:t>Design changes causing new or additional impacts</a:t>
            </a:r>
          </a:p>
          <a:p>
            <a:r>
              <a:rPr lang="en-US" sz="2400" dirty="0"/>
              <a:t>Federal-aid authorization for R/W and Construction phase</a:t>
            </a:r>
          </a:p>
          <a:p>
            <a:r>
              <a:rPr lang="en-US" sz="2400" dirty="0"/>
              <a:t>Project changes due to changes in laws or regulations</a:t>
            </a:r>
          </a:p>
          <a:p>
            <a:endParaRPr lang="en-US" dirty="0"/>
          </a:p>
        </p:txBody>
      </p:sp>
      <p:sp>
        <p:nvSpPr>
          <p:cNvPr id="4" name="Content Placeholder 2">
            <a:extLst>
              <a:ext uri="{FF2B5EF4-FFF2-40B4-BE49-F238E27FC236}">
                <a16:creationId xmlns:a16="http://schemas.microsoft.com/office/drawing/2014/main" id="{64D5056B-C49B-4D76-908C-C18A9E6F8A9C}"/>
              </a:ext>
            </a:extLst>
          </p:cNvPr>
          <p:cNvSpPr txBox="1">
            <a:spLocks/>
          </p:cNvSpPr>
          <p:nvPr/>
        </p:nvSpPr>
        <p:spPr>
          <a:xfrm>
            <a:off x="838200" y="4024549"/>
            <a:ext cx="10515600" cy="2471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IAR Re-evaluation</a:t>
            </a:r>
          </a:p>
          <a:p>
            <a:r>
              <a:rPr lang="en-US" sz="2400" dirty="0"/>
              <a:t>Should be reevaluated whenever Significant change in conditions occurs (e.g., land use, traffic volumes, roadway configuration or design, or environmental commitments)</a:t>
            </a:r>
          </a:p>
          <a:p>
            <a:r>
              <a:rPr lang="en-US" sz="2400" dirty="0"/>
              <a:t>May be reevaluated when the project has not progressed to construction within 3 years of IAR approval</a:t>
            </a:r>
          </a:p>
          <a:p>
            <a:endParaRPr lang="en-US" dirty="0"/>
          </a:p>
        </p:txBody>
      </p:sp>
    </p:spTree>
    <p:extLst>
      <p:ext uri="{BB962C8B-B14F-4D97-AF65-F5344CB8AC3E}">
        <p14:creationId xmlns:p14="http://schemas.microsoft.com/office/powerpoint/2010/main" val="424376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5114-ABEF-4A5D-BA0E-36474E153256}"/>
              </a:ext>
            </a:extLst>
          </p:cNvPr>
          <p:cNvSpPr>
            <a:spLocks noGrp="1"/>
          </p:cNvSpPr>
          <p:nvPr>
            <p:ph type="title"/>
          </p:nvPr>
        </p:nvSpPr>
        <p:spPr>
          <a:xfrm>
            <a:off x="838200" y="365125"/>
            <a:ext cx="10515600" cy="1325563"/>
          </a:xfrm>
        </p:spPr>
        <p:txBody>
          <a:bodyPr/>
          <a:lstStyle/>
          <a:p>
            <a:r>
              <a:rPr lang="en-US" dirty="0"/>
              <a:t>Importance of Managing Interstate Access</a:t>
            </a:r>
          </a:p>
        </p:txBody>
      </p:sp>
      <p:sp>
        <p:nvSpPr>
          <p:cNvPr id="3" name="Content Placeholder 2">
            <a:extLst>
              <a:ext uri="{FF2B5EF4-FFF2-40B4-BE49-F238E27FC236}">
                <a16:creationId xmlns:a16="http://schemas.microsoft.com/office/drawing/2014/main" id="{F376D39E-32CA-498D-AC65-0DD5A1887C73}"/>
              </a:ext>
            </a:extLst>
          </p:cNvPr>
          <p:cNvSpPr>
            <a:spLocks noGrp="1"/>
          </p:cNvSpPr>
          <p:nvPr>
            <p:ph idx="1"/>
          </p:nvPr>
        </p:nvSpPr>
        <p:spPr/>
        <p:txBody>
          <a:bodyPr>
            <a:normAutofit/>
          </a:bodyPr>
          <a:lstStyle/>
          <a:p>
            <a:r>
              <a:rPr lang="en-US" dirty="0"/>
              <a:t>Managing  access  (i.e.  the  location  and  design  of  interchanges) is  essential  to  maintaining  the  safety  and  efficiency  of  the Interstate  System</a:t>
            </a:r>
          </a:p>
          <a:p>
            <a:r>
              <a:rPr lang="en-US" dirty="0">
                <a:cs typeface="Franklin Gothic Medium"/>
              </a:rPr>
              <a:t>Intercha</a:t>
            </a:r>
            <a:r>
              <a:rPr lang="en-US" spc="-15" dirty="0">
                <a:cs typeface="Franklin Gothic Medium"/>
              </a:rPr>
              <a:t>n</a:t>
            </a:r>
            <a:r>
              <a:rPr lang="en-US" spc="-5" dirty="0">
                <a:cs typeface="Franklin Gothic Medium"/>
              </a:rPr>
              <a:t>g</a:t>
            </a:r>
            <a:r>
              <a:rPr lang="en-US" spc="5" dirty="0">
                <a:cs typeface="Franklin Gothic Medium"/>
              </a:rPr>
              <a:t>e</a:t>
            </a:r>
            <a:r>
              <a:rPr lang="en-US" dirty="0">
                <a:cs typeface="Franklin Gothic Medium"/>
              </a:rPr>
              <a:t>s</a:t>
            </a:r>
            <a:r>
              <a:rPr lang="en-US" spc="-10" dirty="0">
                <a:cs typeface="Franklin Gothic Medium"/>
              </a:rPr>
              <a:t> </a:t>
            </a:r>
            <a:r>
              <a:rPr lang="en-US" dirty="0">
                <a:cs typeface="Franklin Gothic Medium"/>
              </a:rPr>
              <a:t>a</a:t>
            </a:r>
            <a:r>
              <a:rPr lang="en-US" spc="-15" dirty="0">
                <a:cs typeface="Franklin Gothic Medium"/>
              </a:rPr>
              <a:t>r</a:t>
            </a:r>
            <a:r>
              <a:rPr lang="en-US" dirty="0">
                <a:cs typeface="Franklin Gothic Medium"/>
              </a:rPr>
              <a:t>e essentially</a:t>
            </a:r>
            <a:r>
              <a:rPr lang="en-US" spc="-5" dirty="0">
                <a:cs typeface="Franklin Gothic Medium"/>
              </a:rPr>
              <a:t> </a:t>
            </a:r>
            <a:r>
              <a:rPr lang="en-US" dirty="0">
                <a:cs typeface="Franklin Gothic Medium"/>
              </a:rPr>
              <a:t>poi</a:t>
            </a:r>
            <a:r>
              <a:rPr lang="en-US" spc="-10" dirty="0">
                <a:cs typeface="Franklin Gothic Medium"/>
              </a:rPr>
              <a:t>n</a:t>
            </a:r>
            <a:r>
              <a:rPr lang="en-US" spc="-5" dirty="0">
                <a:cs typeface="Franklin Gothic Medium"/>
              </a:rPr>
              <a:t>t</a:t>
            </a:r>
            <a:r>
              <a:rPr lang="en-US" dirty="0">
                <a:cs typeface="Franklin Gothic Medium"/>
              </a:rPr>
              <a:t>s</a:t>
            </a:r>
            <a:r>
              <a:rPr lang="en-US" spc="5" dirty="0">
                <a:cs typeface="Franklin Gothic Medium"/>
              </a:rPr>
              <a:t> </a:t>
            </a:r>
            <a:r>
              <a:rPr lang="en-US" dirty="0">
                <a:cs typeface="Franklin Gothic Medium"/>
              </a:rPr>
              <a:t>of</a:t>
            </a:r>
            <a:r>
              <a:rPr lang="en-US" spc="10" dirty="0">
                <a:cs typeface="Franklin Gothic Medium"/>
              </a:rPr>
              <a:t> </a:t>
            </a:r>
            <a:r>
              <a:rPr lang="en-US" u="sng" spc="-5" dirty="0">
                <a:cs typeface="Franklin Gothic Medium"/>
              </a:rPr>
              <a:t>tra</a:t>
            </a:r>
            <a:r>
              <a:rPr lang="en-US" u="sng" dirty="0">
                <a:cs typeface="Franklin Gothic Medium"/>
              </a:rPr>
              <a:t>ffic</a:t>
            </a:r>
            <a:r>
              <a:rPr lang="en-US" u="sng" spc="-5" dirty="0">
                <a:cs typeface="Franklin Gothic Medium"/>
              </a:rPr>
              <a:t> </a:t>
            </a:r>
            <a:r>
              <a:rPr lang="en-US" u="sng" dirty="0">
                <a:cs typeface="Franklin Gothic Medium"/>
              </a:rPr>
              <a:t>co</a:t>
            </a:r>
            <a:r>
              <a:rPr lang="en-US" u="sng" spc="-10" dirty="0">
                <a:cs typeface="Franklin Gothic Medium"/>
              </a:rPr>
              <a:t>n</a:t>
            </a:r>
            <a:r>
              <a:rPr lang="en-US" u="sng" dirty="0">
                <a:cs typeface="Franklin Gothic Medium"/>
              </a:rPr>
              <a:t>fli</a:t>
            </a:r>
            <a:r>
              <a:rPr lang="en-US" u="sng" spc="5" dirty="0">
                <a:cs typeface="Franklin Gothic Medium"/>
              </a:rPr>
              <a:t>c</a:t>
            </a:r>
            <a:r>
              <a:rPr lang="en-US" u="sng" dirty="0">
                <a:cs typeface="Franklin Gothic Medium"/>
              </a:rPr>
              <a:t>t</a:t>
            </a:r>
            <a:r>
              <a:rPr lang="en-US" u="sng" spc="15" dirty="0">
                <a:cs typeface="Franklin Gothic Medium"/>
              </a:rPr>
              <a:t> </a:t>
            </a:r>
            <a:r>
              <a:rPr lang="en-US" dirty="0">
                <a:cs typeface="Franklin Gothic Medium"/>
              </a:rPr>
              <a:t>a</a:t>
            </a:r>
            <a:r>
              <a:rPr lang="en-US" spc="-10" dirty="0">
                <a:cs typeface="Franklin Gothic Medium"/>
              </a:rPr>
              <a:t>n</a:t>
            </a:r>
            <a:r>
              <a:rPr lang="en-US" dirty="0">
                <a:cs typeface="Franklin Gothic Medium"/>
              </a:rPr>
              <a:t>d m</a:t>
            </a:r>
            <a:r>
              <a:rPr lang="en-US" spc="-10" dirty="0">
                <a:cs typeface="Franklin Gothic Medium"/>
              </a:rPr>
              <a:t>a</a:t>
            </a:r>
            <a:r>
              <a:rPr lang="en-US" dirty="0">
                <a:cs typeface="Franklin Gothic Medium"/>
              </a:rPr>
              <a:t>y</a:t>
            </a:r>
            <a:r>
              <a:rPr lang="en-US" spc="-5" dirty="0">
                <a:cs typeface="Franklin Gothic Medium"/>
              </a:rPr>
              <a:t> </a:t>
            </a:r>
            <a:r>
              <a:rPr lang="en-US" dirty="0">
                <a:cs typeface="Franklin Gothic Medium"/>
              </a:rPr>
              <a:t>create</a:t>
            </a:r>
            <a:r>
              <a:rPr lang="en-US" spc="-5" dirty="0">
                <a:cs typeface="Franklin Gothic Medium"/>
              </a:rPr>
              <a:t> </a:t>
            </a:r>
            <a:r>
              <a:rPr lang="en-US" u="sng" dirty="0">
                <a:cs typeface="Franklin Gothic Medium"/>
              </a:rPr>
              <a:t>“</a:t>
            </a:r>
            <a:r>
              <a:rPr lang="en-US" u="sng" spc="5" dirty="0">
                <a:cs typeface="Franklin Gothic Medium"/>
              </a:rPr>
              <a:t>t</a:t>
            </a:r>
            <a:r>
              <a:rPr lang="en-US" u="sng" dirty="0">
                <a:cs typeface="Franklin Gothic Medium"/>
              </a:rPr>
              <a:t>u</a:t>
            </a:r>
            <a:r>
              <a:rPr lang="en-US" u="sng" spc="-10" dirty="0">
                <a:cs typeface="Franklin Gothic Medium"/>
              </a:rPr>
              <a:t>r</a:t>
            </a:r>
            <a:r>
              <a:rPr lang="en-US" u="sng" dirty="0">
                <a:cs typeface="Franklin Gothic Medium"/>
              </a:rPr>
              <a:t>bulence”</a:t>
            </a:r>
            <a:r>
              <a:rPr lang="en-US" u="sng" spc="-30" dirty="0">
                <a:cs typeface="Franklin Gothic Medium"/>
              </a:rPr>
              <a:t> </a:t>
            </a:r>
            <a:r>
              <a:rPr lang="en-US" dirty="0">
                <a:cs typeface="Franklin Gothic Medium"/>
              </a:rPr>
              <a:t>in the </a:t>
            </a:r>
            <a:r>
              <a:rPr lang="en-US" spc="-5" dirty="0">
                <a:cs typeface="Franklin Gothic Medium"/>
              </a:rPr>
              <a:t>tra</a:t>
            </a:r>
            <a:r>
              <a:rPr lang="en-US" dirty="0">
                <a:cs typeface="Franklin Gothic Medium"/>
              </a:rPr>
              <a:t>ffic </a:t>
            </a:r>
            <a:r>
              <a:rPr lang="en-US" spc="5" dirty="0">
                <a:cs typeface="Franklin Gothic Medium"/>
              </a:rPr>
              <a:t>flow</a:t>
            </a:r>
            <a:r>
              <a:rPr lang="en-US" spc="-10" dirty="0">
                <a:cs typeface="Franklin Gothic Medium"/>
              </a:rPr>
              <a:t> </a:t>
            </a:r>
            <a:r>
              <a:rPr lang="en-US" dirty="0">
                <a:cs typeface="Franklin Gothic Medium"/>
              </a:rPr>
              <a:t>u</a:t>
            </a:r>
            <a:r>
              <a:rPr lang="en-US" spc="-10" dirty="0">
                <a:cs typeface="Franklin Gothic Medium"/>
              </a:rPr>
              <a:t>n</a:t>
            </a:r>
            <a:r>
              <a:rPr lang="en-US" dirty="0">
                <a:cs typeface="Franklin Gothic Medium"/>
              </a:rPr>
              <a:t>der</a:t>
            </a:r>
            <a:r>
              <a:rPr lang="en-US" spc="-10" dirty="0">
                <a:cs typeface="Franklin Gothic Medium"/>
              </a:rPr>
              <a:t> </a:t>
            </a:r>
            <a:r>
              <a:rPr lang="en-US" dirty="0">
                <a:cs typeface="Franklin Gothic Medium"/>
              </a:rPr>
              <a:t>hi</a:t>
            </a:r>
            <a:r>
              <a:rPr lang="en-US" spc="-5" dirty="0">
                <a:cs typeface="Franklin Gothic Medium"/>
              </a:rPr>
              <a:t>g</a:t>
            </a:r>
            <a:r>
              <a:rPr lang="en-US" spc="10" dirty="0">
                <a:cs typeface="Franklin Gothic Medium"/>
              </a:rPr>
              <a:t>h</a:t>
            </a:r>
            <a:r>
              <a:rPr lang="en-US" spc="-5" dirty="0">
                <a:cs typeface="Franklin Gothic Medium"/>
              </a:rPr>
              <a:t> v</a:t>
            </a:r>
            <a:r>
              <a:rPr lang="en-US" spc="-10" dirty="0">
                <a:cs typeface="Franklin Gothic Medium"/>
              </a:rPr>
              <a:t>o</a:t>
            </a:r>
            <a:r>
              <a:rPr lang="en-US" dirty="0">
                <a:cs typeface="Franklin Gothic Medium"/>
              </a:rPr>
              <a:t>lu</a:t>
            </a:r>
            <a:r>
              <a:rPr lang="en-US" spc="-10" dirty="0">
                <a:cs typeface="Franklin Gothic Medium"/>
              </a:rPr>
              <a:t>m</a:t>
            </a:r>
            <a:r>
              <a:rPr lang="en-US" dirty="0">
                <a:cs typeface="Franklin Gothic Medium"/>
              </a:rPr>
              <a:t>e and high speed c</a:t>
            </a:r>
            <a:r>
              <a:rPr lang="en-US" spc="-10" dirty="0">
                <a:cs typeface="Franklin Gothic Medium"/>
              </a:rPr>
              <a:t>on</a:t>
            </a:r>
            <a:r>
              <a:rPr lang="en-US" dirty="0">
                <a:cs typeface="Franklin Gothic Medium"/>
              </a:rPr>
              <a:t>ditio</a:t>
            </a:r>
            <a:r>
              <a:rPr lang="en-US" spc="-15" dirty="0">
                <a:cs typeface="Franklin Gothic Medium"/>
              </a:rPr>
              <a:t>n</a:t>
            </a:r>
            <a:r>
              <a:rPr lang="en-US" spc="-5" dirty="0">
                <a:cs typeface="Franklin Gothic Medium"/>
              </a:rPr>
              <a:t>s.</a:t>
            </a:r>
          </a:p>
          <a:p>
            <a:r>
              <a:rPr lang="en-US" dirty="0">
                <a:cs typeface="Arial Narrow"/>
              </a:rPr>
              <a:t>Provi</a:t>
            </a:r>
            <a:r>
              <a:rPr lang="en-US" spc="-10" dirty="0">
                <a:cs typeface="Arial Narrow"/>
              </a:rPr>
              <a:t>d</a:t>
            </a:r>
            <a:r>
              <a:rPr lang="en-US" spc="-5" dirty="0">
                <a:cs typeface="Arial Narrow"/>
              </a:rPr>
              <a:t>i</a:t>
            </a:r>
            <a:r>
              <a:rPr lang="en-US" spc="-10" dirty="0">
                <a:cs typeface="Arial Narrow"/>
              </a:rPr>
              <a:t>n</a:t>
            </a:r>
            <a:r>
              <a:rPr lang="en-US" dirty="0">
                <a:cs typeface="Arial Narrow"/>
              </a:rPr>
              <a:t>g</a:t>
            </a:r>
            <a:r>
              <a:rPr lang="en-US" spc="25" dirty="0">
                <a:cs typeface="Arial Narrow"/>
              </a:rPr>
              <a:t> </a:t>
            </a:r>
            <a:r>
              <a:rPr lang="en-US" dirty="0">
                <a:cs typeface="Arial Narrow"/>
              </a:rPr>
              <a:t>ac</a:t>
            </a:r>
            <a:r>
              <a:rPr lang="en-US" spc="5" dirty="0">
                <a:cs typeface="Arial Narrow"/>
              </a:rPr>
              <a:t>c</a:t>
            </a:r>
            <a:r>
              <a:rPr lang="en-US" dirty="0">
                <a:cs typeface="Arial Narrow"/>
              </a:rPr>
              <a:t>ess</a:t>
            </a:r>
            <a:r>
              <a:rPr lang="en-US" spc="5" dirty="0">
                <a:cs typeface="Arial Narrow"/>
              </a:rPr>
              <a:t> </a:t>
            </a:r>
            <a:r>
              <a:rPr lang="en-US" dirty="0">
                <a:cs typeface="Arial Narrow"/>
              </a:rPr>
              <a:t>to</a:t>
            </a:r>
            <a:r>
              <a:rPr lang="en-US" spc="-5" dirty="0">
                <a:cs typeface="Arial Narrow"/>
              </a:rPr>
              <a:t> </a:t>
            </a:r>
            <a:r>
              <a:rPr lang="en-US" dirty="0">
                <a:cs typeface="Arial Narrow"/>
              </a:rPr>
              <a:t>t</a:t>
            </a:r>
            <a:r>
              <a:rPr lang="en-US" spc="-10" dirty="0">
                <a:cs typeface="Arial Narrow"/>
              </a:rPr>
              <a:t>h</a:t>
            </a:r>
            <a:r>
              <a:rPr lang="en-US" dirty="0">
                <a:cs typeface="Arial Narrow"/>
              </a:rPr>
              <a:t>e</a:t>
            </a:r>
            <a:r>
              <a:rPr lang="en-US" spc="10" dirty="0">
                <a:cs typeface="Arial Narrow"/>
              </a:rPr>
              <a:t> </a:t>
            </a:r>
            <a:r>
              <a:rPr lang="en-US" dirty="0">
                <a:cs typeface="Arial Narrow"/>
              </a:rPr>
              <a:t>I</a:t>
            </a:r>
            <a:r>
              <a:rPr lang="en-US" spc="-10" dirty="0">
                <a:cs typeface="Arial Narrow"/>
              </a:rPr>
              <a:t>n</a:t>
            </a:r>
            <a:r>
              <a:rPr lang="en-US" dirty="0">
                <a:cs typeface="Arial Narrow"/>
              </a:rPr>
              <a:t>t</a:t>
            </a:r>
            <a:r>
              <a:rPr lang="en-US" spc="-10" dirty="0">
                <a:cs typeface="Arial Narrow"/>
              </a:rPr>
              <a:t>e</a:t>
            </a:r>
            <a:r>
              <a:rPr lang="en-US" dirty="0">
                <a:cs typeface="Arial Narrow"/>
              </a:rPr>
              <a:t>r</a:t>
            </a:r>
            <a:r>
              <a:rPr lang="en-US" spc="5" dirty="0">
                <a:cs typeface="Arial Narrow"/>
              </a:rPr>
              <a:t>s</a:t>
            </a:r>
            <a:r>
              <a:rPr lang="en-US" dirty="0">
                <a:cs typeface="Arial Narrow"/>
              </a:rPr>
              <a:t>t</a:t>
            </a:r>
            <a:r>
              <a:rPr lang="en-US" spc="-10" dirty="0">
                <a:cs typeface="Arial Narrow"/>
              </a:rPr>
              <a:t>a</a:t>
            </a:r>
            <a:r>
              <a:rPr lang="en-US" dirty="0">
                <a:cs typeface="Arial Narrow"/>
              </a:rPr>
              <a:t>te</a:t>
            </a:r>
            <a:r>
              <a:rPr lang="en-US" spc="35" dirty="0">
                <a:cs typeface="Arial Narrow"/>
              </a:rPr>
              <a:t> </a:t>
            </a:r>
            <a:r>
              <a:rPr lang="en-US" dirty="0">
                <a:cs typeface="Arial Narrow"/>
              </a:rPr>
              <a:t>Syst</a:t>
            </a:r>
            <a:r>
              <a:rPr lang="en-US" spc="-10" dirty="0">
                <a:cs typeface="Arial Narrow"/>
              </a:rPr>
              <a:t>e</a:t>
            </a:r>
            <a:r>
              <a:rPr lang="en-US" dirty="0">
                <a:cs typeface="Arial Narrow"/>
              </a:rPr>
              <a:t>m fr</a:t>
            </a:r>
            <a:r>
              <a:rPr lang="en-US" spc="-10" dirty="0">
                <a:cs typeface="Arial Narrow"/>
              </a:rPr>
              <a:t>o</a:t>
            </a:r>
            <a:r>
              <a:rPr lang="en-US" dirty="0">
                <a:cs typeface="Arial Narrow"/>
              </a:rPr>
              <a:t>m o</a:t>
            </a:r>
            <a:r>
              <a:rPr lang="en-US" spc="-10" dirty="0">
                <a:cs typeface="Arial Narrow"/>
              </a:rPr>
              <a:t>t</a:t>
            </a:r>
            <a:r>
              <a:rPr lang="en-US" dirty="0">
                <a:cs typeface="Arial Narrow"/>
              </a:rPr>
              <a:t>h</a:t>
            </a:r>
            <a:r>
              <a:rPr lang="en-US" spc="-10" dirty="0">
                <a:cs typeface="Arial Narrow"/>
              </a:rPr>
              <a:t>e</a:t>
            </a:r>
            <a:r>
              <a:rPr lang="en-US" spc="-5" dirty="0">
                <a:cs typeface="Arial Narrow"/>
              </a:rPr>
              <a:t>r</a:t>
            </a:r>
            <a:r>
              <a:rPr lang="en-US" spc="30" dirty="0">
                <a:cs typeface="Arial Narrow"/>
              </a:rPr>
              <a:t> </a:t>
            </a:r>
            <a:r>
              <a:rPr lang="en-US" dirty="0">
                <a:cs typeface="Arial Narrow"/>
              </a:rPr>
              <a:t>p</a:t>
            </a:r>
            <a:r>
              <a:rPr lang="en-US" spc="-10" dirty="0">
                <a:cs typeface="Arial Narrow"/>
              </a:rPr>
              <a:t>o</a:t>
            </a:r>
            <a:r>
              <a:rPr lang="en-US" dirty="0">
                <a:cs typeface="Arial Narrow"/>
              </a:rPr>
              <a:t>rti</a:t>
            </a:r>
            <a:r>
              <a:rPr lang="en-US" spc="-15" dirty="0">
                <a:cs typeface="Arial Narrow"/>
              </a:rPr>
              <a:t>o</a:t>
            </a:r>
            <a:r>
              <a:rPr lang="en-US" spc="-5" dirty="0">
                <a:cs typeface="Arial Narrow"/>
              </a:rPr>
              <a:t>n</a:t>
            </a:r>
            <a:r>
              <a:rPr lang="en-US" dirty="0">
                <a:cs typeface="Arial Narrow"/>
              </a:rPr>
              <a:t>s</a:t>
            </a:r>
            <a:r>
              <a:rPr lang="en-US" spc="30" dirty="0">
                <a:cs typeface="Arial Narrow"/>
              </a:rPr>
              <a:t> </a:t>
            </a:r>
            <a:r>
              <a:rPr lang="en-US" dirty="0">
                <a:cs typeface="Arial Narrow"/>
              </a:rPr>
              <a:t>of t</a:t>
            </a:r>
            <a:r>
              <a:rPr lang="en-US" spc="-10" dirty="0">
                <a:cs typeface="Arial Narrow"/>
              </a:rPr>
              <a:t>h</a:t>
            </a:r>
            <a:r>
              <a:rPr lang="en-US" dirty="0">
                <a:cs typeface="Arial Narrow"/>
              </a:rPr>
              <a:t>e</a:t>
            </a:r>
            <a:r>
              <a:rPr lang="en-US" spc="25" dirty="0">
                <a:cs typeface="Arial Narrow"/>
              </a:rPr>
              <a:t> </a:t>
            </a:r>
            <a:r>
              <a:rPr lang="en-US" dirty="0">
                <a:cs typeface="Arial Narrow"/>
              </a:rPr>
              <a:t>h</a:t>
            </a:r>
            <a:r>
              <a:rPr lang="en-US" spc="-10" dirty="0">
                <a:cs typeface="Arial Narrow"/>
              </a:rPr>
              <a:t>i</a:t>
            </a:r>
            <a:r>
              <a:rPr lang="en-US" dirty="0">
                <a:cs typeface="Arial Narrow"/>
              </a:rPr>
              <a:t>g</a:t>
            </a:r>
            <a:r>
              <a:rPr lang="en-US" spc="-10" dirty="0">
                <a:cs typeface="Arial Narrow"/>
              </a:rPr>
              <a:t>h</a:t>
            </a:r>
            <a:r>
              <a:rPr lang="en-US" dirty="0">
                <a:cs typeface="Arial Narrow"/>
              </a:rPr>
              <a:t>way</a:t>
            </a:r>
            <a:r>
              <a:rPr lang="en-US" spc="20" dirty="0">
                <a:cs typeface="Arial Narrow"/>
              </a:rPr>
              <a:t> </a:t>
            </a:r>
            <a:r>
              <a:rPr lang="en-US" dirty="0">
                <a:cs typeface="Arial Narrow"/>
              </a:rPr>
              <a:t>n</a:t>
            </a:r>
            <a:r>
              <a:rPr lang="en-US" spc="-10" dirty="0">
                <a:cs typeface="Arial Narrow"/>
              </a:rPr>
              <a:t>etwork</a:t>
            </a:r>
            <a:r>
              <a:rPr lang="en-US" spc="20" dirty="0">
                <a:cs typeface="Arial Narrow"/>
              </a:rPr>
              <a:t> </a:t>
            </a:r>
            <a:r>
              <a:rPr lang="en-US" spc="-5" dirty="0">
                <a:cs typeface="Arial Narrow"/>
              </a:rPr>
              <a:t>i</a:t>
            </a:r>
            <a:r>
              <a:rPr lang="en-US" dirty="0">
                <a:cs typeface="Arial Narrow"/>
              </a:rPr>
              <a:t>s </a:t>
            </a:r>
            <a:r>
              <a:rPr lang="en-US" u="sng" dirty="0">
                <a:cs typeface="Arial Narrow"/>
              </a:rPr>
              <a:t>critical</a:t>
            </a:r>
            <a:r>
              <a:rPr lang="en-US" u="sng" spc="-10" dirty="0">
                <a:cs typeface="Arial Narrow"/>
              </a:rPr>
              <a:t> </a:t>
            </a:r>
            <a:r>
              <a:rPr lang="en-US" u="sng" dirty="0">
                <a:cs typeface="Arial Narrow"/>
              </a:rPr>
              <a:t>to t</a:t>
            </a:r>
            <a:r>
              <a:rPr lang="en-US" u="sng" spc="-10" dirty="0">
                <a:cs typeface="Arial Narrow"/>
              </a:rPr>
              <a:t>h</a:t>
            </a:r>
            <a:r>
              <a:rPr lang="en-US" u="sng" dirty="0">
                <a:cs typeface="Arial Narrow"/>
              </a:rPr>
              <a:t>e</a:t>
            </a:r>
            <a:r>
              <a:rPr lang="en-US" u="sng" spc="10" dirty="0">
                <a:cs typeface="Arial Narrow"/>
              </a:rPr>
              <a:t> </a:t>
            </a:r>
            <a:r>
              <a:rPr lang="en-US" u="sng" dirty="0">
                <a:cs typeface="Arial Narrow"/>
              </a:rPr>
              <a:t>p</a:t>
            </a:r>
            <a:r>
              <a:rPr lang="en-US" u="sng" spc="-10" dirty="0">
                <a:cs typeface="Arial Narrow"/>
              </a:rPr>
              <a:t>e</a:t>
            </a:r>
            <a:r>
              <a:rPr lang="en-US" u="sng" dirty="0">
                <a:cs typeface="Arial Narrow"/>
              </a:rPr>
              <a:t>rf</a:t>
            </a:r>
            <a:r>
              <a:rPr lang="en-US" u="sng" spc="-10" dirty="0">
                <a:cs typeface="Arial Narrow"/>
              </a:rPr>
              <a:t>o</a:t>
            </a:r>
            <a:r>
              <a:rPr lang="en-US" u="sng" dirty="0">
                <a:cs typeface="Arial Narrow"/>
              </a:rPr>
              <a:t>rm</a:t>
            </a:r>
            <a:r>
              <a:rPr lang="en-US" u="sng" spc="-10" dirty="0">
                <a:cs typeface="Arial Narrow"/>
              </a:rPr>
              <a:t>a</a:t>
            </a:r>
            <a:r>
              <a:rPr lang="en-US" u="sng" spc="-5" dirty="0">
                <a:cs typeface="Arial Narrow"/>
              </a:rPr>
              <a:t>nc</a:t>
            </a:r>
            <a:r>
              <a:rPr lang="en-US" u="sng" dirty="0">
                <a:cs typeface="Arial Narrow"/>
              </a:rPr>
              <a:t>e</a:t>
            </a:r>
            <a:r>
              <a:rPr lang="en-US" u="sng" spc="35" dirty="0">
                <a:cs typeface="Arial Narrow"/>
              </a:rPr>
              <a:t> </a:t>
            </a:r>
            <a:r>
              <a:rPr lang="en-US" u="sng" dirty="0">
                <a:cs typeface="Arial Narrow"/>
              </a:rPr>
              <a:t>of</a:t>
            </a:r>
            <a:r>
              <a:rPr lang="en-US" u="sng" spc="10" dirty="0">
                <a:cs typeface="Arial Narrow"/>
              </a:rPr>
              <a:t> </a:t>
            </a:r>
            <a:r>
              <a:rPr lang="en-US" u="sng" dirty="0">
                <a:cs typeface="Arial Narrow"/>
              </a:rPr>
              <a:t>t</a:t>
            </a:r>
            <a:r>
              <a:rPr lang="en-US" u="sng" spc="-10" dirty="0">
                <a:cs typeface="Arial Narrow"/>
              </a:rPr>
              <a:t>h</a:t>
            </a:r>
            <a:r>
              <a:rPr lang="en-US" u="sng" dirty="0">
                <a:cs typeface="Arial Narrow"/>
              </a:rPr>
              <a:t>e</a:t>
            </a:r>
            <a:r>
              <a:rPr lang="en-US" u="sng" spc="25" dirty="0">
                <a:cs typeface="Arial Narrow"/>
              </a:rPr>
              <a:t> </a:t>
            </a:r>
            <a:r>
              <a:rPr lang="en-US" u="sng" dirty="0">
                <a:cs typeface="Arial Narrow"/>
              </a:rPr>
              <a:t>syst</a:t>
            </a:r>
            <a:r>
              <a:rPr lang="en-US" u="sng" spc="-10" dirty="0">
                <a:cs typeface="Arial Narrow"/>
              </a:rPr>
              <a:t>e</a:t>
            </a:r>
            <a:r>
              <a:rPr lang="en-US" u="sng" dirty="0">
                <a:cs typeface="Arial Narrow"/>
              </a:rPr>
              <a:t>m or network</a:t>
            </a:r>
            <a:r>
              <a:rPr lang="en-US" dirty="0">
                <a:cs typeface="Arial Narrow"/>
              </a:rPr>
              <a:t>.</a:t>
            </a:r>
            <a:r>
              <a:rPr lang="en-US" spc="15" dirty="0">
                <a:cs typeface="Arial Narrow"/>
              </a:rPr>
              <a:t> </a:t>
            </a:r>
            <a:r>
              <a:rPr lang="en-US" spc="-10" dirty="0">
                <a:cs typeface="Arial Narrow"/>
              </a:rPr>
              <a:t>Howeve</a:t>
            </a:r>
            <a:r>
              <a:rPr lang="en-US" spc="-95" dirty="0">
                <a:cs typeface="Arial Narrow"/>
              </a:rPr>
              <a:t>r</a:t>
            </a:r>
            <a:r>
              <a:rPr lang="en-US" dirty="0">
                <a:cs typeface="Arial Narrow"/>
              </a:rPr>
              <a:t>,</a:t>
            </a:r>
            <a:r>
              <a:rPr lang="en-US" spc="15" dirty="0">
                <a:cs typeface="Arial Narrow"/>
              </a:rPr>
              <a:t> </a:t>
            </a:r>
            <a:r>
              <a:rPr lang="en-US" u="sng" dirty="0">
                <a:cs typeface="Arial Narrow"/>
              </a:rPr>
              <a:t>p</a:t>
            </a:r>
            <a:r>
              <a:rPr lang="en-US" u="sng" spc="-10" dirty="0">
                <a:cs typeface="Arial Narrow"/>
              </a:rPr>
              <a:t>o</a:t>
            </a:r>
            <a:r>
              <a:rPr lang="en-US" u="sng" spc="-5" dirty="0">
                <a:cs typeface="Arial Narrow"/>
              </a:rPr>
              <a:t>o</a:t>
            </a:r>
            <a:r>
              <a:rPr lang="en-US" u="sng" dirty="0">
                <a:cs typeface="Arial Narrow"/>
              </a:rPr>
              <a:t>r</a:t>
            </a:r>
            <a:r>
              <a:rPr lang="en-US" u="sng" spc="15" dirty="0">
                <a:cs typeface="Arial Narrow"/>
              </a:rPr>
              <a:t> </a:t>
            </a:r>
            <a:r>
              <a:rPr lang="en-US" u="sng" dirty="0">
                <a:cs typeface="Arial Narrow"/>
              </a:rPr>
              <a:t>d</a:t>
            </a:r>
            <a:r>
              <a:rPr lang="en-US" u="sng" spc="-10" dirty="0">
                <a:cs typeface="Arial Narrow"/>
              </a:rPr>
              <a:t>e</a:t>
            </a:r>
            <a:r>
              <a:rPr lang="en-US" u="sng" dirty="0">
                <a:cs typeface="Arial Narrow"/>
              </a:rPr>
              <a:t>s</a:t>
            </a:r>
            <a:r>
              <a:rPr lang="en-US" u="sng" spc="-5" dirty="0">
                <a:cs typeface="Arial Narrow"/>
              </a:rPr>
              <a:t>i</a:t>
            </a:r>
            <a:r>
              <a:rPr lang="en-US" u="sng" spc="-10" dirty="0">
                <a:cs typeface="Arial Narrow"/>
              </a:rPr>
              <a:t>g</a:t>
            </a:r>
            <a:r>
              <a:rPr lang="en-US" u="sng" spc="-5" dirty="0">
                <a:cs typeface="Arial Narrow"/>
              </a:rPr>
              <a:t>n</a:t>
            </a:r>
            <a:r>
              <a:rPr lang="en-US" u="sng" dirty="0">
                <a:cs typeface="Arial Narrow"/>
              </a:rPr>
              <a:t>s</a:t>
            </a:r>
            <a:r>
              <a:rPr lang="en-US" u="sng" spc="20" dirty="0">
                <a:cs typeface="Arial Narrow"/>
              </a:rPr>
              <a:t> </a:t>
            </a:r>
            <a:r>
              <a:rPr lang="en-US" u="sng" spc="-5" dirty="0">
                <a:cs typeface="Arial Narrow"/>
              </a:rPr>
              <a:t>o</a:t>
            </a:r>
            <a:r>
              <a:rPr lang="en-US" u="sng" dirty="0">
                <a:cs typeface="Arial Narrow"/>
              </a:rPr>
              <a:t>r t</a:t>
            </a:r>
            <a:r>
              <a:rPr lang="en-US" u="sng" spc="-10" dirty="0">
                <a:cs typeface="Arial Narrow"/>
              </a:rPr>
              <a:t>o</a:t>
            </a:r>
            <a:r>
              <a:rPr lang="en-US" u="sng" dirty="0">
                <a:cs typeface="Arial Narrow"/>
              </a:rPr>
              <a:t>o</a:t>
            </a:r>
            <a:r>
              <a:rPr lang="en-US" u="sng" spc="10" dirty="0">
                <a:cs typeface="Arial Narrow"/>
              </a:rPr>
              <a:t> closely spaced </a:t>
            </a:r>
            <a:r>
              <a:rPr lang="en-US" u="sng" dirty="0">
                <a:cs typeface="Arial Narrow"/>
              </a:rPr>
              <a:t>ra</a:t>
            </a:r>
            <a:r>
              <a:rPr lang="en-US" u="sng" spc="-10" dirty="0">
                <a:cs typeface="Arial Narrow"/>
              </a:rPr>
              <a:t>m</a:t>
            </a:r>
            <a:r>
              <a:rPr lang="en-US" u="sng" spc="-5" dirty="0">
                <a:cs typeface="Arial Narrow"/>
              </a:rPr>
              <a:t>p</a:t>
            </a:r>
            <a:r>
              <a:rPr lang="en-US" u="sng" dirty="0">
                <a:cs typeface="Arial Narrow"/>
              </a:rPr>
              <a:t>s</a:t>
            </a:r>
            <a:r>
              <a:rPr lang="en-US" u="sng" spc="5" dirty="0">
                <a:cs typeface="Arial Narrow"/>
              </a:rPr>
              <a:t> </a:t>
            </a:r>
            <a:r>
              <a:rPr lang="en-US" dirty="0">
                <a:cs typeface="Arial Narrow"/>
              </a:rPr>
              <a:t>wit</a:t>
            </a:r>
            <a:r>
              <a:rPr lang="en-US" spc="-15" dirty="0">
                <a:cs typeface="Arial Narrow"/>
              </a:rPr>
              <a:t>h</a:t>
            </a:r>
            <a:r>
              <a:rPr lang="en-US" spc="-5" dirty="0">
                <a:cs typeface="Arial Narrow"/>
              </a:rPr>
              <a:t>i</a:t>
            </a:r>
            <a:r>
              <a:rPr lang="en-US" dirty="0">
                <a:cs typeface="Arial Narrow"/>
              </a:rPr>
              <a:t>n</a:t>
            </a:r>
            <a:r>
              <a:rPr lang="en-US" spc="10" dirty="0">
                <a:cs typeface="Arial Narrow"/>
              </a:rPr>
              <a:t> </a:t>
            </a:r>
            <a:r>
              <a:rPr lang="en-US" dirty="0">
                <a:cs typeface="Arial Narrow"/>
              </a:rPr>
              <a:t>a fre</a:t>
            </a:r>
            <a:r>
              <a:rPr lang="en-US" spc="-10" dirty="0">
                <a:cs typeface="Arial Narrow"/>
              </a:rPr>
              <a:t>e</a:t>
            </a:r>
            <a:r>
              <a:rPr lang="en-US" dirty="0">
                <a:cs typeface="Arial Narrow"/>
              </a:rPr>
              <a:t>way</a:t>
            </a:r>
            <a:r>
              <a:rPr lang="en-US" spc="20" dirty="0">
                <a:cs typeface="Arial Narrow"/>
              </a:rPr>
              <a:t> </a:t>
            </a:r>
            <a:r>
              <a:rPr lang="en-US" dirty="0">
                <a:cs typeface="Arial Narrow"/>
              </a:rPr>
              <a:t>se</a:t>
            </a:r>
            <a:r>
              <a:rPr lang="en-US" spc="-10" dirty="0">
                <a:cs typeface="Arial Narrow"/>
              </a:rPr>
              <a:t>gm</a:t>
            </a:r>
            <a:r>
              <a:rPr lang="en-US" dirty="0">
                <a:cs typeface="Arial Narrow"/>
              </a:rPr>
              <a:t>e</a:t>
            </a:r>
            <a:r>
              <a:rPr lang="en-US" spc="-10" dirty="0">
                <a:cs typeface="Arial Narrow"/>
              </a:rPr>
              <a:t>n</a:t>
            </a:r>
            <a:r>
              <a:rPr lang="en-US" dirty="0">
                <a:cs typeface="Arial Narrow"/>
              </a:rPr>
              <a:t>t</a:t>
            </a:r>
            <a:r>
              <a:rPr lang="en-US" spc="25" dirty="0">
                <a:cs typeface="Arial Narrow"/>
              </a:rPr>
              <a:t> </a:t>
            </a:r>
            <a:r>
              <a:rPr lang="en-US" dirty="0">
                <a:cs typeface="Arial Narrow"/>
              </a:rPr>
              <a:t>can</a:t>
            </a:r>
            <a:r>
              <a:rPr lang="en-US" spc="10" dirty="0">
                <a:cs typeface="Arial Narrow"/>
              </a:rPr>
              <a:t> </a:t>
            </a:r>
            <a:r>
              <a:rPr lang="en-US" dirty="0">
                <a:cs typeface="Arial Narrow"/>
              </a:rPr>
              <a:t>gr</a:t>
            </a:r>
            <a:r>
              <a:rPr lang="en-US" spc="-10" dirty="0">
                <a:cs typeface="Arial Narrow"/>
              </a:rPr>
              <a:t>e</a:t>
            </a:r>
            <a:r>
              <a:rPr lang="en-US" dirty="0">
                <a:cs typeface="Arial Narrow"/>
              </a:rPr>
              <a:t>a</a:t>
            </a:r>
            <a:r>
              <a:rPr lang="en-US" spc="-10" dirty="0">
                <a:cs typeface="Arial Narrow"/>
              </a:rPr>
              <a:t>t</a:t>
            </a:r>
            <a:r>
              <a:rPr lang="en-US" spc="-5" dirty="0">
                <a:cs typeface="Arial Narrow"/>
              </a:rPr>
              <a:t>l</a:t>
            </a:r>
            <a:r>
              <a:rPr lang="en-US" dirty="0">
                <a:cs typeface="Arial Narrow"/>
              </a:rPr>
              <a:t>y</a:t>
            </a:r>
            <a:r>
              <a:rPr lang="en-US" spc="20" dirty="0">
                <a:cs typeface="Arial Narrow"/>
              </a:rPr>
              <a:t> </a:t>
            </a:r>
            <a:r>
              <a:rPr lang="en-US" dirty="0">
                <a:cs typeface="Arial Narrow"/>
              </a:rPr>
              <a:t>d</a:t>
            </a:r>
            <a:r>
              <a:rPr lang="en-US" spc="-10" dirty="0">
                <a:cs typeface="Arial Narrow"/>
              </a:rPr>
              <a:t>im</a:t>
            </a:r>
            <a:r>
              <a:rPr lang="en-US" spc="-5" dirty="0">
                <a:cs typeface="Arial Narrow"/>
              </a:rPr>
              <a:t>i</a:t>
            </a:r>
            <a:r>
              <a:rPr lang="en-US" spc="-10" dirty="0">
                <a:cs typeface="Arial Narrow"/>
              </a:rPr>
              <a:t>n</a:t>
            </a:r>
            <a:r>
              <a:rPr lang="en-US" spc="-5" dirty="0">
                <a:cs typeface="Arial Narrow"/>
              </a:rPr>
              <a:t>is</a:t>
            </a:r>
            <a:r>
              <a:rPr lang="en-US" dirty="0">
                <a:cs typeface="Arial Narrow"/>
              </a:rPr>
              <a:t>h</a:t>
            </a:r>
            <a:r>
              <a:rPr lang="en-US" spc="15" dirty="0">
                <a:cs typeface="Arial Narrow"/>
              </a:rPr>
              <a:t> </a:t>
            </a:r>
            <a:r>
              <a:rPr lang="en-US" dirty="0">
                <a:cs typeface="Arial Narrow"/>
              </a:rPr>
              <a:t>tr</a:t>
            </a:r>
            <a:r>
              <a:rPr lang="en-US" spc="-10" dirty="0">
                <a:cs typeface="Arial Narrow"/>
              </a:rPr>
              <a:t>a</a:t>
            </a:r>
            <a:r>
              <a:rPr lang="en-US" spc="-30" dirty="0">
                <a:cs typeface="Arial Narrow"/>
              </a:rPr>
              <a:t>f</a:t>
            </a:r>
            <a:r>
              <a:rPr lang="en-US" dirty="0">
                <a:cs typeface="Arial Narrow"/>
              </a:rPr>
              <a:t>f</a:t>
            </a:r>
            <a:r>
              <a:rPr lang="en-US" spc="-10" dirty="0">
                <a:cs typeface="Arial Narrow"/>
              </a:rPr>
              <a:t>i</a:t>
            </a:r>
            <a:r>
              <a:rPr lang="en-US" dirty="0">
                <a:cs typeface="Arial Narrow"/>
              </a:rPr>
              <a:t>c</a:t>
            </a:r>
            <a:r>
              <a:rPr lang="en-US" spc="20" dirty="0">
                <a:cs typeface="Arial Narrow"/>
              </a:rPr>
              <a:t> </a:t>
            </a:r>
            <a:r>
              <a:rPr lang="en-US" dirty="0">
                <a:cs typeface="Arial Narrow"/>
              </a:rPr>
              <a:t>o</a:t>
            </a:r>
            <a:r>
              <a:rPr lang="en-US" spc="-10" dirty="0">
                <a:cs typeface="Arial Narrow"/>
              </a:rPr>
              <a:t>p</a:t>
            </a:r>
            <a:r>
              <a:rPr lang="en-US" dirty="0">
                <a:cs typeface="Arial Narrow"/>
              </a:rPr>
              <a:t>er</a:t>
            </a:r>
            <a:r>
              <a:rPr lang="en-US" spc="-10" dirty="0">
                <a:cs typeface="Arial Narrow"/>
              </a:rPr>
              <a:t>a</a:t>
            </a:r>
            <a:r>
              <a:rPr lang="en-US" dirty="0">
                <a:cs typeface="Arial Narrow"/>
              </a:rPr>
              <a:t>t</a:t>
            </a:r>
            <a:r>
              <a:rPr lang="en-US" spc="-10" dirty="0">
                <a:cs typeface="Arial Narrow"/>
              </a:rPr>
              <a:t>i</a:t>
            </a:r>
            <a:r>
              <a:rPr lang="en-US" dirty="0">
                <a:cs typeface="Arial Narrow"/>
              </a:rPr>
              <a:t>o</a:t>
            </a:r>
            <a:r>
              <a:rPr lang="en-US" spc="-10" dirty="0">
                <a:cs typeface="Arial Narrow"/>
              </a:rPr>
              <a:t>n</a:t>
            </a:r>
            <a:r>
              <a:rPr lang="en-US" dirty="0">
                <a:cs typeface="Arial Narrow"/>
              </a:rPr>
              <a:t>s</a:t>
            </a:r>
            <a:r>
              <a:rPr lang="en-US" spc="45" dirty="0">
                <a:cs typeface="Arial Narrow"/>
              </a:rPr>
              <a:t> </a:t>
            </a:r>
            <a:r>
              <a:rPr lang="en-US" dirty="0">
                <a:cs typeface="Arial Narrow"/>
              </a:rPr>
              <a:t>a</a:t>
            </a:r>
            <a:r>
              <a:rPr lang="en-US" spc="-10" dirty="0">
                <a:cs typeface="Arial Narrow"/>
              </a:rPr>
              <a:t>n</a:t>
            </a:r>
            <a:r>
              <a:rPr lang="en-US" dirty="0">
                <a:cs typeface="Arial Narrow"/>
              </a:rPr>
              <a:t>d</a:t>
            </a:r>
            <a:r>
              <a:rPr lang="en-US" spc="25" dirty="0">
                <a:cs typeface="Arial Narrow"/>
              </a:rPr>
              <a:t> </a:t>
            </a:r>
            <a:r>
              <a:rPr lang="en-US" dirty="0">
                <a:cs typeface="Arial Narrow"/>
              </a:rPr>
              <a:t>sa</a:t>
            </a:r>
            <a:r>
              <a:rPr lang="en-US" spc="-10" dirty="0">
                <a:cs typeface="Arial Narrow"/>
              </a:rPr>
              <a:t>f</a:t>
            </a:r>
            <a:r>
              <a:rPr lang="en-US" dirty="0">
                <a:cs typeface="Arial Narrow"/>
              </a:rPr>
              <a:t>e</a:t>
            </a:r>
            <a:r>
              <a:rPr lang="en-US" spc="-10" dirty="0">
                <a:cs typeface="Arial Narrow"/>
              </a:rPr>
              <a:t>t</a:t>
            </a:r>
            <a:r>
              <a:rPr lang="en-US" spc="-105" dirty="0">
                <a:cs typeface="Arial Narrow"/>
              </a:rPr>
              <a:t>y</a:t>
            </a:r>
            <a:r>
              <a:rPr lang="en-US" dirty="0">
                <a:cs typeface="Arial Narrow"/>
              </a:rPr>
              <a:t>.</a:t>
            </a:r>
          </a:p>
          <a:p>
            <a:endParaRPr lang="en-US" dirty="0">
              <a:latin typeface="Franklin Gothic Medium"/>
              <a:cs typeface="Franklin Gothic Medium"/>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421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2B06-7D1C-4F72-A826-0B372D949C68}"/>
              </a:ext>
            </a:extLst>
          </p:cNvPr>
          <p:cNvSpPr>
            <a:spLocks noGrp="1"/>
          </p:cNvSpPr>
          <p:nvPr>
            <p:ph type="title"/>
          </p:nvPr>
        </p:nvSpPr>
        <p:spPr/>
        <p:txBody>
          <a:bodyPr/>
          <a:lstStyle/>
          <a:p>
            <a:r>
              <a:rPr lang="en-US" dirty="0"/>
              <a:t>Re-evaluation of Interstate PD&amp;E Studies</a:t>
            </a:r>
          </a:p>
        </p:txBody>
      </p:sp>
      <p:sp>
        <p:nvSpPr>
          <p:cNvPr id="3" name="Content Placeholder 2">
            <a:extLst>
              <a:ext uri="{FF2B5EF4-FFF2-40B4-BE49-F238E27FC236}">
                <a16:creationId xmlns:a16="http://schemas.microsoft.com/office/drawing/2014/main" id="{FEE82119-37C1-4E6B-A99C-F446E0C91BF8}"/>
              </a:ext>
            </a:extLst>
          </p:cNvPr>
          <p:cNvSpPr>
            <a:spLocks noGrp="1"/>
          </p:cNvSpPr>
          <p:nvPr>
            <p:ph idx="1"/>
          </p:nvPr>
        </p:nvSpPr>
        <p:spPr>
          <a:xfrm>
            <a:off x="838200" y="1825625"/>
            <a:ext cx="5168735" cy="2063987"/>
          </a:xfrm>
        </p:spPr>
        <p:txBody>
          <a:bodyPr/>
          <a:lstStyle/>
          <a:p>
            <a:r>
              <a:rPr lang="en-US" dirty="0"/>
              <a:t>The three steps still hold!</a:t>
            </a:r>
          </a:p>
        </p:txBody>
      </p:sp>
      <p:grpSp>
        <p:nvGrpSpPr>
          <p:cNvPr id="5" name="Group 4">
            <a:extLst>
              <a:ext uri="{FF2B5EF4-FFF2-40B4-BE49-F238E27FC236}">
                <a16:creationId xmlns:a16="http://schemas.microsoft.com/office/drawing/2014/main" id="{8DE4D09C-1884-4A1D-8D7B-C5C11DA968DC}"/>
              </a:ext>
            </a:extLst>
          </p:cNvPr>
          <p:cNvGrpSpPr/>
          <p:nvPr/>
        </p:nvGrpSpPr>
        <p:grpSpPr>
          <a:xfrm>
            <a:off x="6006935" y="1972913"/>
            <a:ext cx="5346865" cy="4103271"/>
            <a:chOff x="8776353" y="3289399"/>
            <a:chExt cx="1984574" cy="3047687"/>
          </a:xfrm>
        </p:grpSpPr>
        <p:sp>
          <p:nvSpPr>
            <p:cNvPr id="6" name="Flowchart: Multidocument 5">
              <a:extLst>
                <a:ext uri="{FF2B5EF4-FFF2-40B4-BE49-F238E27FC236}">
                  <a16:creationId xmlns:a16="http://schemas.microsoft.com/office/drawing/2014/main" id="{1A3073E6-4D1F-465A-A4C4-F5F86D6008F1}"/>
                </a:ext>
              </a:extLst>
            </p:cNvPr>
            <p:cNvSpPr/>
            <p:nvPr/>
          </p:nvSpPr>
          <p:spPr>
            <a:xfrm>
              <a:off x="8776353" y="3289399"/>
              <a:ext cx="1984574" cy="429122"/>
            </a:xfrm>
            <a:prstGeom prst="flowChartMultidocument">
              <a:avLst/>
            </a:prstGeom>
            <a:solidFill>
              <a:schemeClr val="accent1"/>
            </a:solidFill>
            <a:ln>
              <a:solidFill>
                <a:schemeClr val="accent5">
                  <a:lumMod val="50000"/>
                </a:schemeClr>
              </a:solidFill>
            </a:ln>
          </p:spPr>
          <p:txBody>
            <a:bodyPr wrap="square" rtlCol="0">
              <a:spAutoFit/>
            </a:bodyPr>
            <a:lstStyle/>
            <a:p>
              <a:pPr algn="ctr"/>
              <a:r>
                <a:rPr lang="en-US" sz="2400" b="1" dirty="0">
                  <a:solidFill>
                    <a:schemeClr val="bg1"/>
                  </a:solidFill>
                </a:rPr>
                <a:t>IAR Re-evaluated</a:t>
              </a:r>
            </a:p>
          </p:txBody>
        </p:sp>
        <p:cxnSp>
          <p:nvCxnSpPr>
            <p:cNvPr id="7" name="Straight Arrow Connector 6">
              <a:extLst>
                <a:ext uri="{FF2B5EF4-FFF2-40B4-BE49-F238E27FC236}">
                  <a16:creationId xmlns:a16="http://schemas.microsoft.com/office/drawing/2014/main" id="{617E36F7-1A5B-43A2-8535-617745EAD50D}"/>
                </a:ext>
              </a:extLst>
            </p:cNvPr>
            <p:cNvCxnSpPr>
              <a:cxnSpLocks/>
              <a:stCxn id="6" idx="2"/>
            </p:cNvCxnSpPr>
            <p:nvPr/>
          </p:nvCxnSpPr>
          <p:spPr>
            <a:xfrm>
              <a:off x="9630638" y="3702270"/>
              <a:ext cx="0" cy="903179"/>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D8ACC3-5B3D-40DE-909C-B41D9CEDF1F1}"/>
                </a:ext>
              </a:extLst>
            </p:cNvPr>
            <p:cNvSpPr txBox="1"/>
            <p:nvPr/>
          </p:nvSpPr>
          <p:spPr>
            <a:xfrm>
              <a:off x="8776353" y="4605449"/>
              <a:ext cx="1984573" cy="342900"/>
            </a:xfrm>
            <a:prstGeom prst="rect">
              <a:avLst/>
            </a:prstGeom>
            <a:solidFill>
              <a:srgbClr val="0DB14B"/>
            </a:solidFill>
            <a:ln>
              <a:solidFill>
                <a:srgbClr val="0DB14B"/>
              </a:solidFill>
            </a:ln>
          </p:spPr>
          <p:txBody>
            <a:bodyPr wrap="square" rtlCol="0">
              <a:spAutoFit/>
            </a:bodyPr>
            <a:lstStyle/>
            <a:p>
              <a:pPr algn="ctr"/>
              <a:r>
                <a:rPr lang="en-US" sz="2400" b="1" dirty="0">
                  <a:solidFill>
                    <a:schemeClr val="bg1"/>
                  </a:solidFill>
                </a:rPr>
                <a:t>NEPA Re-evaluation Approved</a:t>
              </a:r>
            </a:p>
          </p:txBody>
        </p:sp>
        <p:cxnSp>
          <p:nvCxnSpPr>
            <p:cNvPr id="9" name="Straight Arrow Connector 8">
              <a:extLst>
                <a:ext uri="{FF2B5EF4-FFF2-40B4-BE49-F238E27FC236}">
                  <a16:creationId xmlns:a16="http://schemas.microsoft.com/office/drawing/2014/main" id="{BA1A3B7C-41A7-47CD-9F9E-C30DE52FDCA0}"/>
                </a:ext>
              </a:extLst>
            </p:cNvPr>
            <p:cNvCxnSpPr>
              <a:cxnSpLocks/>
            </p:cNvCxnSpPr>
            <p:nvPr/>
          </p:nvCxnSpPr>
          <p:spPr>
            <a:xfrm>
              <a:off x="9630638" y="4948349"/>
              <a:ext cx="1" cy="989494"/>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3A1589D-5287-4E6C-A1CD-58F351B49AD0}"/>
                </a:ext>
              </a:extLst>
            </p:cNvPr>
            <p:cNvSpPr txBox="1"/>
            <p:nvPr/>
          </p:nvSpPr>
          <p:spPr>
            <a:xfrm>
              <a:off x="8776353" y="5937843"/>
              <a:ext cx="1984573" cy="399243"/>
            </a:xfrm>
            <a:prstGeom prst="rect">
              <a:avLst/>
            </a:prstGeom>
            <a:solidFill>
              <a:schemeClr val="accent1"/>
            </a:solidFill>
            <a:effectLst>
              <a:glow rad="1397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defPPr>
                <a:defRPr lang="en-US"/>
              </a:defPPr>
              <a:lvl1pPr lvl="0" indent="0" algn="ctr" defTabSz="400050">
                <a:lnSpc>
                  <a:spcPct val="90000"/>
                </a:lnSpc>
                <a:spcBef>
                  <a:spcPct val="0"/>
                </a:spcBef>
                <a:spcAft>
                  <a:spcPct val="35000"/>
                </a:spcAft>
                <a:buNone/>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a:t>SO&amp;E Determination Re-affirmed</a:t>
              </a:r>
            </a:p>
          </p:txBody>
        </p:sp>
      </p:grpSp>
      <p:grpSp>
        <p:nvGrpSpPr>
          <p:cNvPr id="15" name="Group 14">
            <a:extLst>
              <a:ext uri="{FF2B5EF4-FFF2-40B4-BE49-F238E27FC236}">
                <a16:creationId xmlns:a16="http://schemas.microsoft.com/office/drawing/2014/main" id="{014293A2-41FA-4E26-B89F-7555BDC3432E}"/>
              </a:ext>
            </a:extLst>
          </p:cNvPr>
          <p:cNvGrpSpPr/>
          <p:nvPr/>
        </p:nvGrpSpPr>
        <p:grpSpPr>
          <a:xfrm>
            <a:off x="354842" y="2550664"/>
            <a:ext cx="5652093" cy="3659235"/>
            <a:chOff x="354842" y="2550664"/>
            <a:chExt cx="5652093" cy="3659235"/>
          </a:xfrm>
        </p:grpSpPr>
        <p:cxnSp>
          <p:nvCxnSpPr>
            <p:cNvPr id="13" name="Straight Arrow Connector 12">
              <a:extLst>
                <a:ext uri="{FF2B5EF4-FFF2-40B4-BE49-F238E27FC236}">
                  <a16:creationId xmlns:a16="http://schemas.microsoft.com/office/drawing/2014/main" id="{05A79EAF-1FA9-423E-998E-14A63E2A7D49}"/>
                </a:ext>
              </a:extLst>
            </p:cNvPr>
            <p:cNvCxnSpPr/>
            <p:nvPr/>
          </p:nvCxnSpPr>
          <p:spPr>
            <a:xfrm flipV="1">
              <a:off x="2320119" y="2550664"/>
              <a:ext cx="3686816" cy="20895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2CF26FE-E3FA-4057-8233-9C5CE8784382}"/>
                </a:ext>
              </a:extLst>
            </p:cNvPr>
            <p:cNvSpPr txBox="1"/>
            <p:nvPr/>
          </p:nvSpPr>
          <p:spPr>
            <a:xfrm>
              <a:off x="354842" y="4640239"/>
              <a:ext cx="5308979" cy="1569660"/>
            </a:xfrm>
            <a:prstGeom prst="rect">
              <a:avLst/>
            </a:prstGeom>
            <a:noFill/>
            <a:ln w="19050">
              <a:solidFill>
                <a:srgbClr val="FF0000"/>
              </a:solidFill>
            </a:ln>
          </p:spPr>
          <p:txBody>
            <a:bodyPr wrap="square" rtlCol="0">
              <a:spAutoFit/>
            </a:bodyPr>
            <a:lstStyle/>
            <a:p>
              <a:r>
                <a:rPr lang="en-US" sz="2400" dirty="0"/>
                <a:t>Who is involved here? </a:t>
              </a:r>
            </a:p>
            <a:p>
              <a:r>
                <a:rPr lang="en-US" sz="2400" dirty="0"/>
                <a:t>When is reevaluation needed?</a:t>
              </a:r>
            </a:p>
            <a:p>
              <a:r>
                <a:rPr lang="en-US" sz="2400" dirty="0"/>
                <a:t>Who determines updated justification report  is needed?</a:t>
              </a:r>
            </a:p>
          </p:txBody>
        </p:sp>
      </p:grpSp>
    </p:spTree>
    <p:extLst>
      <p:ext uri="{BB962C8B-B14F-4D97-AF65-F5344CB8AC3E}">
        <p14:creationId xmlns:p14="http://schemas.microsoft.com/office/powerpoint/2010/main" val="112117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7454-DB74-40E3-9DAD-AEDDD1F19B02}"/>
              </a:ext>
            </a:extLst>
          </p:cNvPr>
          <p:cNvSpPr>
            <a:spLocks noGrp="1"/>
          </p:cNvSpPr>
          <p:nvPr>
            <p:ph type="title"/>
          </p:nvPr>
        </p:nvSpPr>
        <p:spPr>
          <a:xfrm>
            <a:off x="838199" y="365125"/>
            <a:ext cx="11353801" cy="1325563"/>
          </a:xfrm>
        </p:spPr>
        <p:txBody>
          <a:bodyPr>
            <a:normAutofit/>
          </a:bodyPr>
          <a:lstStyle/>
          <a:p>
            <a:r>
              <a:rPr lang="en-US" b="1" dirty="0">
                <a:solidFill>
                  <a:srgbClr val="FF0000"/>
                </a:solidFill>
              </a:rPr>
              <a:t>Review of IAR Analysis in NEPA Re-evaluation</a:t>
            </a:r>
            <a:endParaRPr lang="en-US" dirty="0">
              <a:solidFill>
                <a:srgbClr val="FF0000"/>
              </a:solidFill>
            </a:endParaRPr>
          </a:p>
        </p:txBody>
      </p:sp>
      <p:sp>
        <p:nvSpPr>
          <p:cNvPr id="3" name="Content Placeholder 2">
            <a:extLst>
              <a:ext uri="{FF2B5EF4-FFF2-40B4-BE49-F238E27FC236}">
                <a16:creationId xmlns:a16="http://schemas.microsoft.com/office/drawing/2014/main" id="{0AEF0FE6-8C73-4D82-A160-24A2C07EB193}"/>
              </a:ext>
            </a:extLst>
          </p:cNvPr>
          <p:cNvSpPr>
            <a:spLocks noGrp="1"/>
          </p:cNvSpPr>
          <p:nvPr>
            <p:ph idx="1"/>
          </p:nvPr>
        </p:nvSpPr>
        <p:spPr>
          <a:xfrm>
            <a:off x="838200" y="1825624"/>
            <a:ext cx="11182350" cy="4860925"/>
          </a:xfrm>
        </p:spPr>
        <p:txBody>
          <a:bodyPr/>
          <a:lstStyle/>
          <a:p>
            <a:r>
              <a:rPr lang="en-US" dirty="0"/>
              <a:t>Review to make sure the IAR concept is the same as Design concept being re-evaluated</a:t>
            </a:r>
          </a:p>
          <a:p>
            <a:pPr marL="0" indent="0">
              <a:buNone/>
            </a:pPr>
            <a:endParaRPr lang="en-US" dirty="0"/>
          </a:p>
          <a:p>
            <a:r>
              <a:rPr lang="en-US" dirty="0"/>
              <a:t>If the Design concept is different from IAR concept, SO&amp;E would need to be reevaluated and final approval requested. </a:t>
            </a:r>
          </a:p>
          <a:p>
            <a:pPr lvl="1"/>
            <a:r>
              <a:rPr lang="en-US" dirty="0"/>
              <a:t>District Interchange Coordinator should work with District Environmental Office</a:t>
            </a:r>
          </a:p>
          <a:p>
            <a:pPr lvl="1"/>
            <a:r>
              <a:rPr lang="en-US" dirty="0"/>
              <a:t>OEM Engineers attend District Interchange Meetings, including those specific for IAR re-evaluation</a:t>
            </a:r>
          </a:p>
          <a:p>
            <a:pPr lvl="1"/>
            <a:r>
              <a:rPr lang="en-US" dirty="0"/>
              <a:t>Ask questions during Monthly Meetings with District Environmental Office</a:t>
            </a:r>
          </a:p>
        </p:txBody>
      </p:sp>
    </p:spTree>
    <p:extLst>
      <p:ext uri="{BB962C8B-B14F-4D97-AF65-F5344CB8AC3E}">
        <p14:creationId xmlns:p14="http://schemas.microsoft.com/office/powerpoint/2010/main" val="24655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3384-C84A-42EF-80A2-34FC2B7CA4A4}"/>
              </a:ext>
            </a:extLst>
          </p:cNvPr>
          <p:cNvSpPr>
            <a:spLocks noGrp="1"/>
          </p:cNvSpPr>
          <p:nvPr>
            <p:ph type="title"/>
          </p:nvPr>
        </p:nvSpPr>
        <p:spPr/>
        <p:txBody>
          <a:bodyPr/>
          <a:lstStyle/>
          <a:p>
            <a:r>
              <a:rPr lang="en-US" dirty="0"/>
              <a:t>3-Year Re-evaluation Fear!</a:t>
            </a:r>
          </a:p>
        </p:txBody>
      </p:sp>
      <p:sp>
        <p:nvSpPr>
          <p:cNvPr id="3" name="Content Placeholder 2">
            <a:extLst>
              <a:ext uri="{FF2B5EF4-FFF2-40B4-BE49-F238E27FC236}">
                <a16:creationId xmlns:a16="http://schemas.microsoft.com/office/drawing/2014/main" id="{4697E356-6DBC-4312-840F-1A47571EE0C7}"/>
              </a:ext>
            </a:extLst>
          </p:cNvPr>
          <p:cNvSpPr>
            <a:spLocks noGrp="1"/>
          </p:cNvSpPr>
          <p:nvPr>
            <p:ph idx="1"/>
          </p:nvPr>
        </p:nvSpPr>
        <p:spPr>
          <a:xfrm>
            <a:off x="838200" y="1825625"/>
            <a:ext cx="11158182" cy="4351338"/>
          </a:xfrm>
        </p:spPr>
        <p:txBody>
          <a:bodyPr/>
          <a:lstStyle/>
          <a:p>
            <a:pPr marL="0" indent="0">
              <a:buNone/>
            </a:pPr>
            <a:r>
              <a:rPr lang="en-US" dirty="0"/>
              <a:t>If the project is not constructed within this time period [3 years], FHWA </a:t>
            </a:r>
            <a:r>
              <a:rPr lang="en-US" u="sng" dirty="0"/>
              <a:t>may evaluate whether </a:t>
            </a:r>
            <a:r>
              <a:rPr lang="en-US" dirty="0"/>
              <a:t>an updated justification report based on current and projected future conditions is needed to receive either an affirmative determination of safety, operational, and engineering acceptability, or final approval if all other requirements have been satisfied (23 U.S.C. 111, 23 CFR 625.2(a), and </a:t>
            </a:r>
            <a:r>
              <a:rPr lang="en-US" u="sng" dirty="0"/>
              <a:t>23 CFR 771.129</a:t>
            </a:r>
            <a:r>
              <a:rPr lang="en-US" dirty="0"/>
              <a:t>).</a:t>
            </a:r>
          </a:p>
        </p:txBody>
      </p:sp>
      <p:sp>
        <p:nvSpPr>
          <p:cNvPr id="4" name="Rectangle 3">
            <a:extLst>
              <a:ext uri="{FF2B5EF4-FFF2-40B4-BE49-F238E27FC236}">
                <a16:creationId xmlns:a16="http://schemas.microsoft.com/office/drawing/2014/main" id="{95DC6688-C8D9-4EE9-ACEE-060674B4E09C}"/>
              </a:ext>
            </a:extLst>
          </p:cNvPr>
          <p:cNvSpPr/>
          <p:nvPr/>
        </p:nvSpPr>
        <p:spPr>
          <a:xfrm rot="19632696">
            <a:off x="6414119" y="4991619"/>
            <a:ext cx="4740978" cy="584775"/>
          </a:xfrm>
          <a:prstGeom prst="rect">
            <a:avLst/>
          </a:prstGeom>
        </p:spPr>
        <p:txBody>
          <a:bodyPr wrap="none">
            <a:spAutoFit/>
          </a:bodyPr>
          <a:lstStyle/>
          <a:p>
            <a:r>
              <a:rPr lang="en-US" sz="3200" spc="120" dirty="0">
                <a:solidFill>
                  <a:srgbClr val="FF0000"/>
                </a:solidFill>
                <a:latin typeface="Franklin Gothic Medium"/>
                <a:cs typeface="Franklin Gothic Medium"/>
              </a:rPr>
              <a:t>O</a:t>
            </a:r>
            <a:r>
              <a:rPr lang="en-US" sz="3200" spc="100" dirty="0">
                <a:solidFill>
                  <a:srgbClr val="FF0000"/>
                </a:solidFill>
                <a:latin typeface="Franklin Gothic Medium"/>
                <a:cs typeface="Franklin Gothic Medium"/>
              </a:rPr>
              <a:t>v</a:t>
            </a:r>
            <a:r>
              <a:rPr lang="en-US" sz="3200" spc="125" dirty="0">
                <a:solidFill>
                  <a:srgbClr val="FF0000"/>
                </a:solidFill>
                <a:latin typeface="Franklin Gothic Medium"/>
                <a:cs typeface="Franklin Gothic Medium"/>
              </a:rPr>
              <a:t>e</a:t>
            </a:r>
            <a:r>
              <a:rPr lang="en-US" sz="3200" spc="105" dirty="0">
                <a:solidFill>
                  <a:srgbClr val="FF0000"/>
                </a:solidFill>
                <a:latin typeface="Franklin Gothic Medium"/>
                <a:cs typeface="Franklin Gothic Medium"/>
              </a:rPr>
              <a:t>r</a:t>
            </a:r>
            <a:r>
              <a:rPr lang="en-US" sz="3200" spc="125" dirty="0">
                <a:solidFill>
                  <a:srgbClr val="FF0000"/>
                </a:solidFill>
                <a:latin typeface="Franklin Gothic Medium"/>
                <a:cs typeface="Franklin Gothic Medium"/>
              </a:rPr>
              <a:t>c</a:t>
            </a:r>
            <a:r>
              <a:rPr lang="en-US" sz="3200" spc="120" dirty="0">
                <a:solidFill>
                  <a:srgbClr val="FF0000"/>
                </a:solidFill>
                <a:latin typeface="Franklin Gothic Medium"/>
                <a:cs typeface="Franklin Gothic Medium"/>
              </a:rPr>
              <a:t>o</a:t>
            </a:r>
            <a:r>
              <a:rPr lang="en-US" sz="3200" spc="114" dirty="0">
                <a:solidFill>
                  <a:srgbClr val="FF0000"/>
                </a:solidFill>
                <a:latin typeface="Franklin Gothic Medium"/>
                <a:cs typeface="Franklin Gothic Medium"/>
              </a:rPr>
              <a:t>m</a:t>
            </a:r>
            <a:r>
              <a:rPr lang="en-US" sz="3200" spc="125" dirty="0">
                <a:solidFill>
                  <a:srgbClr val="FF0000"/>
                </a:solidFill>
                <a:latin typeface="Franklin Gothic Medium"/>
                <a:cs typeface="Franklin Gothic Medium"/>
              </a:rPr>
              <a:t>e</a:t>
            </a:r>
            <a:r>
              <a:rPr lang="en-US" sz="3200" spc="340" dirty="0">
                <a:solidFill>
                  <a:srgbClr val="FF0000"/>
                </a:solidFill>
                <a:latin typeface="Franklin Gothic Medium"/>
                <a:cs typeface="Franklin Gothic Medium"/>
              </a:rPr>
              <a:t> </a:t>
            </a:r>
            <a:r>
              <a:rPr lang="en-US" sz="3200" spc="125" dirty="0">
                <a:solidFill>
                  <a:srgbClr val="FF0000"/>
                </a:solidFill>
                <a:latin typeface="Franklin Gothic Medium"/>
                <a:cs typeface="Franklin Gothic Medium"/>
              </a:rPr>
              <a:t>t</a:t>
            </a:r>
            <a:r>
              <a:rPr lang="en-US" sz="3200" spc="114" dirty="0">
                <a:solidFill>
                  <a:srgbClr val="FF0000"/>
                </a:solidFill>
                <a:latin typeface="Franklin Gothic Medium"/>
                <a:cs typeface="Franklin Gothic Medium"/>
              </a:rPr>
              <a:t>hat</a:t>
            </a:r>
            <a:r>
              <a:rPr lang="en-US" sz="3200" spc="300" dirty="0">
                <a:solidFill>
                  <a:srgbClr val="FF0000"/>
                </a:solidFill>
                <a:latin typeface="Franklin Gothic Medium"/>
                <a:cs typeface="Franklin Gothic Medium"/>
              </a:rPr>
              <a:t> </a:t>
            </a:r>
            <a:r>
              <a:rPr lang="en-US" sz="3200" spc="120" dirty="0">
                <a:solidFill>
                  <a:srgbClr val="FF0000"/>
                </a:solidFill>
                <a:latin typeface="Franklin Gothic Medium"/>
                <a:cs typeface="Franklin Gothic Medium"/>
              </a:rPr>
              <a:t>“</a:t>
            </a:r>
            <a:r>
              <a:rPr lang="en-US" sz="3200" spc="105" dirty="0">
                <a:solidFill>
                  <a:srgbClr val="FF0000"/>
                </a:solidFill>
                <a:latin typeface="Franklin Gothic Medium"/>
                <a:cs typeface="Franklin Gothic Medium"/>
              </a:rPr>
              <a:t>f</a:t>
            </a:r>
            <a:r>
              <a:rPr lang="en-US" sz="3200" spc="125" dirty="0">
                <a:solidFill>
                  <a:srgbClr val="FF0000"/>
                </a:solidFill>
                <a:latin typeface="Franklin Gothic Medium"/>
                <a:cs typeface="Franklin Gothic Medium"/>
              </a:rPr>
              <a:t>e</a:t>
            </a:r>
            <a:r>
              <a:rPr lang="en-US" sz="3200" spc="120" dirty="0">
                <a:solidFill>
                  <a:srgbClr val="FF0000"/>
                </a:solidFill>
                <a:latin typeface="Franklin Gothic Medium"/>
                <a:cs typeface="Franklin Gothic Medium"/>
              </a:rPr>
              <a:t>a</a:t>
            </a:r>
            <a:r>
              <a:rPr lang="en-US" sz="3200" spc="125" dirty="0">
                <a:solidFill>
                  <a:srgbClr val="FF0000"/>
                </a:solidFill>
                <a:latin typeface="Franklin Gothic Medium"/>
                <a:cs typeface="Franklin Gothic Medium"/>
              </a:rPr>
              <a:t>r</a:t>
            </a:r>
            <a:r>
              <a:rPr lang="en-US" sz="3200" spc="120" dirty="0">
                <a:solidFill>
                  <a:srgbClr val="FF0000"/>
                </a:solidFill>
                <a:latin typeface="Franklin Gothic Medium"/>
                <a:cs typeface="Franklin Gothic Medium"/>
              </a:rPr>
              <a:t>”</a:t>
            </a:r>
            <a:r>
              <a:rPr lang="en-US" sz="3200" spc="140" dirty="0">
                <a:solidFill>
                  <a:srgbClr val="FF0000"/>
                </a:solidFill>
                <a:latin typeface="Franklin Gothic Medium"/>
                <a:cs typeface="Franklin Gothic Medium"/>
              </a:rPr>
              <a:t>!</a:t>
            </a:r>
            <a:r>
              <a:rPr lang="en-US" sz="3200" spc="150" dirty="0">
                <a:solidFill>
                  <a:srgbClr val="FF0000"/>
                </a:solidFill>
                <a:latin typeface="Franklin Gothic Medium"/>
                <a:cs typeface="Franklin Gothic Medium"/>
              </a:rPr>
              <a:t>!</a:t>
            </a:r>
            <a:r>
              <a:rPr lang="en-US" sz="3200" spc="140" dirty="0">
                <a:solidFill>
                  <a:srgbClr val="FF0000"/>
                </a:solidFill>
                <a:latin typeface="Franklin Gothic Medium"/>
                <a:cs typeface="Franklin Gothic Medium"/>
              </a:rPr>
              <a:t>!</a:t>
            </a:r>
            <a:r>
              <a:rPr lang="en-US" sz="3200" spc="-10" dirty="0">
                <a:solidFill>
                  <a:srgbClr val="FF0000"/>
                </a:solidFill>
                <a:latin typeface="Franklin Gothic Medium"/>
                <a:cs typeface="Franklin Gothic Medium"/>
              </a:rPr>
              <a:t>!</a:t>
            </a:r>
            <a:endParaRPr lang="en-US" sz="3200" dirty="0">
              <a:solidFill>
                <a:srgbClr val="FF0000"/>
              </a:solidFill>
            </a:endParaRPr>
          </a:p>
        </p:txBody>
      </p:sp>
    </p:spTree>
    <p:extLst>
      <p:ext uri="{BB962C8B-B14F-4D97-AF65-F5344CB8AC3E}">
        <p14:creationId xmlns:p14="http://schemas.microsoft.com/office/powerpoint/2010/main" val="40078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B1A2-1711-4A1C-BC01-2B2AEB7A873D}"/>
              </a:ext>
            </a:extLst>
          </p:cNvPr>
          <p:cNvSpPr>
            <a:spLocks noGrp="1"/>
          </p:cNvSpPr>
          <p:nvPr>
            <p:ph type="title"/>
          </p:nvPr>
        </p:nvSpPr>
        <p:spPr/>
        <p:txBody>
          <a:bodyPr/>
          <a:lstStyle/>
          <a:p>
            <a:r>
              <a:rPr lang="en-US" dirty="0"/>
              <a:t>3-Year Re-evaluation Fear!</a:t>
            </a:r>
          </a:p>
        </p:txBody>
      </p:sp>
      <p:sp>
        <p:nvSpPr>
          <p:cNvPr id="3" name="Content Placeholder 2">
            <a:extLst>
              <a:ext uri="{FF2B5EF4-FFF2-40B4-BE49-F238E27FC236}">
                <a16:creationId xmlns:a16="http://schemas.microsoft.com/office/drawing/2014/main" id="{3C8678C7-2D4A-4771-9263-AA7279D80267}"/>
              </a:ext>
            </a:extLst>
          </p:cNvPr>
          <p:cNvSpPr>
            <a:spLocks noGrp="1"/>
          </p:cNvSpPr>
          <p:nvPr>
            <p:ph idx="1"/>
          </p:nvPr>
        </p:nvSpPr>
        <p:spPr>
          <a:xfrm>
            <a:off x="838199" y="1825624"/>
            <a:ext cx="11226421" cy="4930017"/>
          </a:xfrm>
        </p:spPr>
        <p:txBody>
          <a:bodyPr>
            <a:noAutofit/>
          </a:bodyPr>
          <a:lstStyle/>
          <a:p>
            <a:pPr marL="0" indent="0">
              <a:buNone/>
            </a:pPr>
            <a:r>
              <a:rPr lang="en-US" sz="2220" b="1" dirty="0"/>
              <a:t>§771.129   Re-evaluations.</a:t>
            </a:r>
            <a:endParaRPr lang="en-US" sz="2220" dirty="0"/>
          </a:p>
          <a:p>
            <a:r>
              <a:rPr lang="en-US" sz="2220" dirty="0"/>
              <a:t>(a) A written evaluation of the draft EIS shall be prepared by the applicant in cooperation with the Administration if an acceptable final EIS is not submitted to the Administration within </a:t>
            </a:r>
            <a:r>
              <a:rPr lang="en-US" sz="2220" u="sng" dirty="0"/>
              <a:t>three years </a:t>
            </a:r>
            <a:r>
              <a:rPr lang="en-US" sz="2220" dirty="0"/>
              <a:t>from the date of the draft EIS circulation. The purpose of this evaluation is to determine whether or not a supplement to the draft EIS or a new draft EIS is needed.</a:t>
            </a:r>
          </a:p>
          <a:p>
            <a:r>
              <a:rPr lang="en-US" sz="2220" dirty="0"/>
              <a:t>(b) A written evaluation of the final EIS will be required before further approvals may be granted if major steps to advance the action (e.g., authority to undertake final design, authority to acquire a significant portion of the right-of-way, or approval of the plans, specifications and estimates) </a:t>
            </a:r>
            <a:r>
              <a:rPr lang="en-US" sz="2220" u="sng" dirty="0"/>
              <a:t>have not occurred within three years </a:t>
            </a:r>
            <a:r>
              <a:rPr lang="en-US" sz="2220" dirty="0"/>
              <a:t>after the approval of the final EIS, final EIS supplement, or the last major Administration approval or grant.</a:t>
            </a:r>
          </a:p>
          <a:p>
            <a:r>
              <a:rPr lang="en-US" sz="2220" dirty="0"/>
              <a:t>(c) After approval of the ROD, FONSI, or CE designation, the applicant shall consult with the Administration prior to requesting any major approvals or grants to establish whether or not the approved environmental document or CE designation remains valid for the requested Administration action. These consultations will be documented when determined necessary by the Administration.</a:t>
            </a:r>
          </a:p>
        </p:txBody>
      </p:sp>
    </p:spTree>
    <p:extLst>
      <p:ext uri="{BB962C8B-B14F-4D97-AF65-F5344CB8AC3E}">
        <p14:creationId xmlns:p14="http://schemas.microsoft.com/office/powerpoint/2010/main" val="1011020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1D74-DCD4-4EAA-AC75-1C7EB038D892}"/>
              </a:ext>
            </a:extLst>
          </p:cNvPr>
          <p:cNvSpPr>
            <a:spLocks noGrp="1"/>
          </p:cNvSpPr>
          <p:nvPr>
            <p:ph type="title"/>
          </p:nvPr>
        </p:nvSpPr>
        <p:spPr/>
        <p:txBody>
          <a:bodyPr/>
          <a:lstStyle/>
          <a:p>
            <a:r>
              <a:rPr lang="en-US" dirty="0"/>
              <a:t>Some Observed Issues during IAR Reviews</a:t>
            </a:r>
          </a:p>
        </p:txBody>
      </p:sp>
      <p:sp>
        <p:nvSpPr>
          <p:cNvPr id="3" name="Content Placeholder 2">
            <a:extLst>
              <a:ext uri="{FF2B5EF4-FFF2-40B4-BE49-F238E27FC236}">
                <a16:creationId xmlns:a16="http://schemas.microsoft.com/office/drawing/2014/main" id="{A73CCD87-A028-492D-ACDE-7C2B72C05790}"/>
              </a:ext>
            </a:extLst>
          </p:cNvPr>
          <p:cNvSpPr>
            <a:spLocks noGrp="1"/>
          </p:cNvSpPr>
          <p:nvPr>
            <p:ph idx="1"/>
          </p:nvPr>
        </p:nvSpPr>
        <p:spPr>
          <a:xfrm>
            <a:off x="237698" y="1825625"/>
            <a:ext cx="5385179" cy="3155808"/>
          </a:xfrm>
          <a:solidFill>
            <a:schemeClr val="accent5">
              <a:lumMod val="20000"/>
              <a:lumOff val="80000"/>
            </a:schemeClr>
          </a:solidFill>
        </p:spPr>
        <p:txBody>
          <a:bodyPr>
            <a:normAutofit/>
          </a:bodyPr>
          <a:lstStyle/>
          <a:p>
            <a:r>
              <a:rPr lang="en-US" dirty="0"/>
              <a:t>Policy  Misunderstandings</a:t>
            </a:r>
          </a:p>
          <a:p>
            <a:r>
              <a:rPr lang="en-US" dirty="0"/>
              <a:t>Poor  Purpose  &amp;  Need</a:t>
            </a:r>
          </a:p>
          <a:p>
            <a:r>
              <a:rPr lang="en-US" dirty="0"/>
              <a:t>Ignoring  Alternatives</a:t>
            </a:r>
          </a:p>
          <a:p>
            <a:r>
              <a:rPr lang="en-US" dirty="0"/>
              <a:t>Ignoring  Other  Users</a:t>
            </a:r>
          </a:p>
          <a:p>
            <a:r>
              <a:rPr lang="en-US" dirty="0"/>
              <a:t>Ignoring  the  Crossroad</a:t>
            </a:r>
          </a:p>
          <a:p>
            <a:r>
              <a:rPr lang="en-US" dirty="0"/>
              <a:t>Design  criteria</a:t>
            </a:r>
          </a:p>
          <a:p>
            <a:endParaRPr lang="en-US" dirty="0"/>
          </a:p>
        </p:txBody>
      </p:sp>
      <p:sp>
        <p:nvSpPr>
          <p:cNvPr id="4" name="Content Placeholder 2">
            <a:extLst>
              <a:ext uri="{FF2B5EF4-FFF2-40B4-BE49-F238E27FC236}">
                <a16:creationId xmlns:a16="http://schemas.microsoft.com/office/drawing/2014/main" id="{82290DCE-8CB3-4F72-BBB5-DC90BE212E8C}"/>
              </a:ext>
            </a:extLst>
          </p:cNvPr>
          <p:cNvSpPr txBox="1">
            <a:spLocks/>
          </p:cNvSpPr>
          <p:nvPr/>
        </p:nvSpPr>
        <p:spPr>
          <a:xfrm>
            <a:off x="5759355" y="1825625"/>
            <a:ext cx="6005015" cy="3155808"/>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Traffic Analysis  Assumption and Tools</a:t>
            </a:r>
          </a:p>
          <a:p>
            <a:r>
              <a:rPr lang="en-US" dirty="0"/>
              <a:t>Inappropriate  Traffic Data</a:t>
            </a:r>
          </a:p>
          <a:p>
            <a:r>
              <a:rPr lang="en-US" dirty="0"/>
              <a:t>Weak  Safety  Analysis</a:t>
            </a:r>
          </a:p>
          <a:p>
            <a:r>
              <a:rPr lang="en-US" dirty="0"/>
              <a:t>Improper Signing</a:t>
            </a:r>
          </a:p>
          <a:p>
            <a:r>
              <a:rPr lang="en-US" dirty="0"/>
              <a:t>Missing or  too  Much Documentation  </a:t>
            </a:r>
          </a:p>
          <a:p>
            <a:r>
              <a:rPr lang="en-US" dirty="0"/>
              <a:t>“Assessing” vs. “Defending” Re-</a:t>
            </a:r>
            <a:r>
              <a:rPr lang="en-US" dirty="0" err="1"/>
              <a:t>eval</a:t>
            </a:r>
            <a:r>
              <a:rPr lang="en-US" dirty="0"/>
              <a:t>.</a:t>
            </a:r>
          </a:p>
          <a:p>
            <a:endParaRPr lang="en-US" dirty="0"/>
          </a:p>
        </p:txBody>
      </p:sp>
      <p:grpSp>
        <p:nvGrpSpPr>
          <p:cNvPr id="5" name="Group 4">
            <a:extLst>
              <a:ext uri="{FF2B5EF4-FFF2-40B4-BE49-F238E27FC236}">
                <a16:creationId xmlns:a16="http://schemas.microsoft.com/office/drawing/2014/main" id="{8F80EEBD-8032-493B-9F0A-9FB9C09253F6}"/>
              </a:ext>
            </a:extLst>
          </p:cNvPr>
          <p:cNvGrpSpPr/>
          <p:nvPr/>
        </p:nvGrpSpPr>
        <p:grpSpPr>
          <a:xfrm>
            <a:off x="13197169" y="3414876"/>
            <a:ext cx="3574852" cy="3443124"/>
            <a:chOff x="13197169" y="3414876"/>
            <a:chExt cx="3574852" cy="3443124"/>
          </a:xfrm>
        </p:grpSpPr>
        <p:grpSp>
          <p:nvGrpSpPr>
            <p:cNvPr id="6" name="Group 5">
              <a:extLst>
                <a:ext uri="{FF2B5EF4-FFF2-40B4-BE49-F238E27FC236}">
                  <a16:creationId xmlns:a16="http://schemas.microsoft.com/office/drawing/2014/main" id="{76937AE9-CF1B-4A85-84AE-20BA167C7EF1}"/>
                </a:ext>
              </a:extLst>
            </p:cNvPr>
            <p:cNvGrpSpPr/>
            <p:nvPr/>
          </p:nvGrpSpPr>
          <p:grpSpPr>
            <a:xfrm>
              <a:off x="13197169" y="3784208"/>
              <a:ext cx="2941189" cy="3073792"/>
              <a:chOff x="398363" y="1690688"/>
              <a:chExt cx="4949142" cy="4390998"/>
            </a:xfrm>
          </p:grpSpPr>
          <p:pic>
            <p:nvPicPr>
              <p:cNvPr id="8" name="Picture 7">
                <a:extLst>
                  <a:ext uri="{FF2B5EF4-FFF2-40B4-BE49-F238E27FC236}">
                    <a16:creationId xmlns:a16="http://schemas.microsoft.com/office/drawing/2014/main" id="{9330674D-F370-48E1-93CA-D767F1FCCD99}"/>
                  </a:ext>
                </a:extLst>
              </p:cNvPr>
              <p:cNvPicPr>
                <a:picLocks noChangeAspect="1"/>
              </p:cNvPicPr>
              <p:nvPr/>
            </p:nvPicPr>
            <p:blipFill>
              <a:blip r:embed="rId2"/>
              <a:stretch>
                <a:fillRect/>
              </a:stretch>
            </p:blipFill>
            <p:spPr>
              <a:xfrm>
                <a:off x="398363" y="1690688"/>
                <a:ext cx="4949142" cy="439099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A87AC8F-4A40-4B1C-B631-C47F741D5EE6}"/>
                  </a:ext>
                </a:extLst>
              </p:cNvPr>
              <p:cNvSpPr txBox="1"/>
              <p:nvPr/>
            </p:nvSpPr>
            <p:spPr>
              <a:xfrm>
                <a:off x="3663167" y="5712354"/>
                <a:ext cx="1684338" cy="369332"/>
              </a:xfrm>
              <a:prstGeom prst="rect">
                <a:avLst/>
              </a:prstGeom>
              <a:noFill/>
            </p:spPr>
            <p:txBody>
              <a:bodyPr wrap="square" rtlCol="0">
                <a:spAutoFit/>
              </a:bodyPr>
              <a:lstStyle/>
              <a:p>
                <a:r>
                  <a:rPr lang="en-US" dirty="0">
                    <a:solidFill>
                      <a:schemeClr val="bg1">
                        <a:lumMod val="75000"/>
                      </a:schemeClr>
                    </a:solidFill>
                  </a:rPr>
                  <a:t>dcisolution.com</a:t>
                </a:r>
              </a:p>
            </p:txBody>
          </p:sp>
        </p:grpSp>
        <p:sp>
          <p:nvSpPr>
            <p:cNvPr id="7" name="TextBox 6">
              <a:extLst>
                <a:ext uri="{FF2B5EF4-FFF2-40B4-BE49-F238E27FC236}">
                  <a16:creationId xmlns:a16="http://schemas.microsoft.com/office/drawing/2014/main" id="{0C6DC06F-77F4-4C2D-A695-8DBEC7A7543C}"/>
                </a:ext>
              </a:extLst>
            </p:cNvPr>
            <p:cNvSpPr txBox="1"/>
            <p:nvPr/>
          </p:nvSpPr>
          <p:spPr>
            <a:xfrm>
              <a:off x="13197169" y="3414876"/>
              <a:ext cx="3574852" cy="830997"/>
            </a:xfrm>
            <a:prstGeom prst="rect">
              <a:avLst/>
            </a:prstGeom>
            <a:noFill/>
          </p:spPr>
          <p:txBody>
            <a:bodyPr wrap="square" rtlCol="0">
              <a:spAutoFit/>
            </a:bodyPr>
            <a:lstStyle/>
            <a:p>
              <a:r>
                <a:rPr lang="en-US" sz="2400" dirty="0"/>
                <a:t>Avoid these Disagreements!</a:t>
              </a:r>
            </a:p>
          </p:txBody>
        </p:sp>
      </p:grpSp>
      <p:sp>
        <p:nvSpPr>
          <p:cNvPr id="10" name="TextBox 9">
            <a:extLst>
              <a:ext uri="{FF2B5EF4-FFF2-40B4-BE49-F238E27FC236}">
                <a16:creationId xmlns:a16="http://schemas.microsoft.com/office/drawing/2014/main" id="{A4193C29-391C-482F-BAB6-77E4927C5A1F}"/>
              </a:ext>
            </a:extLst>
          </p:cNvPr>
          <p:cNvSpPr txBox="1"/>
          <p:nvPr/>
        </p:nvSpPr>
        <p:spPr>
          <a:xfrm>
            <a:off x="6736976" y="4981433"/>
            <a:ext cx="5027394" cy="369332"/>
          </a:xfrm>
          <a:prstGeom prst="rect">
            <a:avLst/>
          </a:prstGeom>
          <a:noFill/>
        </p:spPr>
        <p:txBody>
          <a:bodyPr wrap="square" rtlCol="0">
            <a:spAutoFit/>
          </a:bodyPr>
          <a:lstStyle/>
          <a:p>
            <a:r>
              <a:rPr lang="en-US" dirty="0"/>
              <a:t>Source: FHWA Resource Center</a:t>
            </a:r>
          </a:p>
        </p:txBody>
      </p:sp>
    </p:spTree>
    <p:extLst>
      <p:ext uri="{BB962C8B-B14F-4D97-AF65-F5344CB8AC3E}">
        <p14:creationId xmlns:p14="http://schemas.microsoft.com/office/powerpoint/2010/main" val="28050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subTnLst>
                                    <p:animClr clrSpc="rgb" dir="cw">
                                      <p:cBhvr override="childStyle">
                                        <p:cTn dur="1" fill="hold" display="0" masterRel="nextClick" afterEffect="1"/>
                                        <p:tgtEl>
                                          <p:spTgt spid="3">
                                            <p:bg/>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54167E-6 -2.59259E-6 L -0.71836 -0.09815 " pathEditMode="relative" rAng="0" ptsTypes="AA">
                                      <p:cBhvr>
                                        <p:cTn id="24" dur="500" fill="hold"/>
                                        <p:tgtEl>
                                          <p:spTgt spid="5"/>
                                        </p:tgtEl>
                                        <p:attrNameLst>
                                          <p:attrName>ppt_x</p:attrName>
                                          <p:attrName>ppt_y</p:attrName>
                                        </p:attrNameLst>
                                      </p:cBhvr>
                                      <p:rCtr x="-35924" y="-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5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B4674D-379B-4D9D-99FB-6D3F6B2AB8E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Overpasses, Underpasses</a:t>
            </a:r>
          </a:p>
        </p:txBody>
      </p:sp>
      <p:pic>
        <p:nvPicPr>
          <p:cNvPr id="4" name="Content Placeholder 3">
            <a:extLst>
              <a:ext uri="{FF2B5EF4-FFF2-40B4-BE49-F238E27FC236}">
                <a16:creationId xmlns:a16="http://schemas.microsoft.com/office/drawing/2014/main" id="{1001E471-28FF-4E9A-9242-BDB6F2895EB8}"/>
              </a:ext>
            </a:extLst>
          </p:cNvPr>
          <p:cNvPicPr>
            <a:picLocks noGrp="1" noChangeAspect="1"/>
          </p:cNvPicPr>
          <p:nvPr>
            <p:ph idx="1"/>
          </p:nvPr>
        </p:nvPicPr>
        <p:blipFill rotWithShape="1">
          <a:blip r:embed="rId2"/>
          <a:srcRect l="22163" r="9530"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6E05FFC-7A48-4CAE-A7C6-65BAA2F51A5E}"/>
              </a:ext>
            </a:extLst>
          </p:cNvPr>
          <p:cNvSpPr txBox="1"/>
          <p:nvPr/>
        </p:nvSpPr>
        <p:spPr>
          <a:xfrm>
            <a:off x="7886847" y="1495794"/>
            <a:ext cx="3983421" cy="5040472"/>
          </a:xfrm>
          <a:prstGeom prst="rect">
            <a:avLst/>
          </a:prstGeom>
        </p:spPr>
        <p:txBody>
          <a:bodyPr vert="horz" lIns="91440" tIns="45720" rIns="91440" bIns="45720" rtlCol="0" anchor="ctr">
            <a:normAutofit/>
          </a:bodyPr>
          <a:lstStyle/>
          <a:p>
            <a:pPr marL="57150">
              <a:lnSpc>
                <a:spcPct val="90000"/>
              </a:lnSpc>
              <a:spcAft>
                <a:spcPts val="600"/>
              </a:spcAft>
            </a:pPr>
            <a:endParaRPr lang="en-US" sz="2400" dirty="0">
              <a:solidFill>
                <a:srgbClr val="FFFFFF"/>
              </a:solidFill>
            </a:endParaRPr>
          </a:p>
          <a:p>
            <a:pPr marL="57150">
              <a:lnSpc>
                <a:spcPct val="90000"/>
              </a:lnSpc>
              <a:spcAft>
                <a:spcPts val="600"/>
              </a:spcAft>
            </a:pPr>
            <a:r>
              <a:rPr lang="en-US" sz="2400" dirty="0">
                <a:solidFill>
                  <a:srgbClr val="FFFFFF"/>
                </a:solidFill>
              </a:rPr>
              <a:t>Do not require Interstate Access Request</a:t>
            </a:r>
          </a:p>
          <a:p>
            <a:pPr marL="285750" indent="-228600">
              <a:lnSpc>
                <a:spcPct val="90000"/>
              </a:lnSpc>
              <a:spcAft>
                <a:spcPts val="600"/>
              </a:spcAft>
              <a:buFont typeface="Arial" panose="020B0604020202020204" pitchFamily="34" charset="0"/>
              <a:buChar char="•"/>
            </a:pPr>
            <a:endParaRPr lang="en-US" sz="2400" dirty="0">
              <a:solidFill>
                <a:srgbClr val="FFFFFF"/>
              </a:solidFill>
            </a:endParaRPr>
          </a:p>
          <a:p>
            <a:pPr marL="57150">
              <a:lnSpc>
                <a:spcPct val="90000"/>
              </a:lnSpc>
              <a:spcAft>
                <a:spcPts val="600"/>
              </a:spcAft>
            </a:pPr>
            <a:r>
              <a:rPr lang="en-US" sz="2400" dirty="0">
                <a:solidFill>
                  <a:srgbClr val="FFFFFF"/>
                </a:solidFill>
              </a:rPr>
              <a:t>Require Completion of NEPA</a:t>
            </a:r>
          </a:p>
          <a:p>
            <a:pPr marL="57150">
              <a:lnSpc>
                <a:spcPct val="90000"/>
              </a:lnSpc>
              <a:spcAft>
                <a:spcPts val="600"/>
              </a:spcAft>
            </a:pPr>
            <a:r>
              <a:rPr lang="en-US" sz="2400" dirty="0">
                <a:solidFill>
                  <a:srgbClr val="FFFFFF"/>
                </a:solidFill>
              </a:rPr>
              <a:t>(bridge over Interstate potential a Type 1 CE)</a:t>
            </a:r>
          </a:p>
          <a:p>
            <a:pPr marL="57150">
              <a:lnSpc>
                <a:spcPct val="90000"/>
              </a:lnSpc>
              <a:spcAft>
                <a:spcPts val="600"/>
              </a:spcAft>
            </a:pPr>
            <a:endParaRPr lang="en-US" sz="2400" dirty="0">
              <a:solidFill>
                <a:srgbClr val="FFFFFF"/>
              </a:solidFill>
            </a:endParaRPr>
          </a:p>
          <a:p>
            <a:pPr marL="57150">
              <a:lnSpc>
                <a:spcPct val="90000"/>
              </a:lnSpc>
              <a:spcAft>
                <a:spcPts val="600"/>
              </a:spcAft>
            </a:pPr>
            <a:r>
              <a:rPr lang="en-US" sz="2400" dirty="0">
                <a:solidFill>
                  <a:srgbClr val="FFFFFF"/>
                </a:solidFill>
              </a:rPr>
              <a:t>Approval of Plans, Specs and Estimates</a:t>
            </a:r>
          </a:p>
          <a:p>
            <a:pPr marL="57150">
              <a:lnSpc>
                <a:spcPct val="90000"/>
              </a:lnSpc>
              <a:spcAft>
                <a:spcPts val="600"/>
              </a:spcAft>
            </a:pPr>
            <a:endParaRPr lang="en-US" sz="2400" dirty="0">
              <a:solidFill>
                <a:srgbClr val="FFFFFF"/>
              </a:solidFill>
            </a:endParaRPr>
          </a:p>
          <a:p>
            <a:pPr marL="57150">
              <a:lnSpc>
                <a:spcPct val="90000"/>
              </a:lnSpc>
              <a:spcAft>
                <a:spcPts val="600"/>
              </a:spcAft>
            </a:pPr>
            <a:r>
              <a:rPr lang="en-US" sz="2400" dirty="0">
                <a:solidFill>
                  <a:srgbClr val="FFFFFF"/>
                </a:solidFill>
              </a:rPr>
              <a:t>R/W Use Agreement</a:t>
            </a:r>
          </a:p>
        </p:txBody>
      </p:sp>
      <p:pic>
        <p:nvPicPr>
          <p:cNvPr id="6" name="Picture 5">
            <a:extLst>
              <a:ext uri="{FF2B5EF4-FFF2-40B4-BE49-F238E27FC236}">
                <a16:creationId xmlns:a16="http://schemas.microsoft.com/office/drawing/2014/main" id="{67A12722-AD8C-457C-ACB5-5783182B2789}"/>
              </a:ext>
            </a:extLst>
          </p:cNvPr>
          <p:cNvPicPr>
            <a:picLocks noChangeAspect="1"/>
          </p:cNvPicPr>
          <p:nvPr/>
        </p:nvPicPr>
        <p:blipFill>
          <a:blip r:embed="rId3"/>
          <a:stretch>
            <a:fillRect/>
          </a:stretch>
        </p:blipFill>
        <p:spPr>
          <a:xfrm>
            <a:off x="8259423" y="459572"/>
            <a:ext cx="2886075" cy="1581150"/>
          </a:xfrm>
          <a:prstGeom prst="rect">
            <a:avLst/>
          </a:prstGeom>
        </p:spPr>
      </p:pic>
    </p:spTree>
    <p:extLst>
      <p:ext uri="{BB962C8B-B14F-4D97-AF65-F5344CB8AC3E}">
        <p14:creationId xmlns:p14="http://schemas.microsoft.com/office/powerpoint/2010/main" val="1930622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A69B-9D38-4C20-A0A5-3C7864E11BC8}"/>
              </a:ext>
            </a:extLst>
          </p:cNvPr>
          <p:cNvSpPr>
            <a:spLocks noGrp="1"/>
          </p:cNvSpPr>
          <p:nvPr>
            <p:ph type="title"/>
          </p:nvPr>
        </p:nvSpPr>
        <p:spPr/>
        <p:txBody>
          <a:bodyPr>
            <a:normAutofit/>
          </a:bodyPr>
          <a:lstStyle/>
          <a:p>
            <a:r>
              <a:rPr lang="en-US" dirty="0"/>
              <a:t>Locked Gate on the Interstate System</a:t>
            </a:r>
            <a:br>
              <a:rPr lang="en-US" dirty="0"/>
            </a:br>
            <a:endParaRPr lang="en-US" dirty="0"/>
          </a:p>
        </p:txBody>
      </p:sp>
      <p:sp>
        <p:nvSpPr>
          <p:cNvPr id="3" name="Content Placeholder 2">
            <a:extLst>
              <a:ext uri="{FF2B5EF4-FFF2-40B4-BE49-F238E27FC236}">
                <a16:creationId xmlns:a16="http://schemas.microsoft.com/office/drawing/2014/main" id="{D3A1BAE5-348F-4EC5-91F7-5C6837BF8CF7}"/>
              </a:ext>
            </a:extLst>
          </p:cNvPr>
          <p:cNvSpPr>
            <a:spLocks noGrp="1"/>
          </p:cNvSpPr>
          <p:nvPr>
            <p:ph idx="1"/>
          </p:nvPr>
        </p:nvSpPr>
        <p:spPr>
          <a:xfrm>
            <a:off x="838199" y="1825624"/>
            <a:ext cx="11105877" cy="4815807"/>
          </a:xfrm>
        </p:spPr>
        <p:txBody>
          <a:bodyPr>
            <a:normAutofit/>
          </a:bodyPr>
          <a:lstStyle/>
          <a:p>
            <a:r>
              <a:rPr lang="en-US" dirty="0"/>
              <a:t>Used primarily to provide access for fire, medical and other emergency vehicles to reduce travel time, for maintenance activities at remote utility facilities and as part of the right-of-way consideration, to provide land access in remote locations.</a:t>
            </a:r>
          </a:p>
          <a:p>
            <a:r>
              <a:rPr lang="en-US" dirty="0"/>
              <a:t>Any request for Each new locked gate access approval needs to incorporate the following conditions:</a:t>
            </a:r>
          </a:p>
          <a:p>
            <a:pPr lvl="1"/>
            <a:r>
              <a:rPr lang="en-US" dirty="0"/>
              <a:t>The gate shall be locked at all times except when opened for passage of the authorized vehicles.</a:t>
            </a:r>
          </a:p>
          <a:p>
            <a:pPr lvl="1"/>
            <a:r>
              <a:rPr lang="en-US" dirty="0"/>
              <a:t>The access roadway will be constructed to discourage unauthorized use.</a:t>
            </a:r>
          </a:p>
          <a:p>
            <a:r>
              <a:rPr lang="en-US" dirty="0"/>
              <a:t>Require completion of NEPA (likely Type 1 CE)</a:t>
            </a:r>
          </a:p>
          <a:p>
            <a:pPr lvl="1"/>
            <a:endParaRPr lang="en-US" dirty="0"/>
          </a:p>
        </p:txBody>
      </p:sp>
      <p:grpSp>
        <p:nvGrpSpPr>
          <p:cNvPr id="13" name="Group 12">
            <a:extLst>
              <a:ext uri="{FF2B5EF4-FFF2-40B4-BE49-F238E27FC236}">
                <a16:creationId xmlns:a16="http://schemas.microsoft.com/office/drawing/2014/main" id="{8548B5BD-DA6A-4E02-A758-C0A2B3B5A87E}"/>
              </a:ext>
            </a:extLst>
          </p:cNvPr>
          <p:cNvGrpSpPr/>
          <p:nvPr/>
        </p:nvGrpSpPr>
        <p:grpSpPr>
          <a:xfrm>
            <a:off x="12477750" y="1825624"/>
            <a:ext cx="3389779" cy="5432426"/>
            <a:chOff x="12477750" y="1825624"/>
            <a:chExt cx="3389779" cy="5432426"/>
          </a:xfrm>
        </p:grpSpPr>
        <p:pic>
          <p:nvPicPr>
            <p:cNvPr id="4" name="Picture 3">
              <a:extLst>
                <a:ext uri="{FF2B5EF4-FFF2-40B4-BE49-F238E27FC236}">
                  <a16:creationId xmlns:a16="http://schemas.microsoft.com/office/drawing/2014/main" id="{02ABD185-FA31-476C-8EC8-CA942C3832C4}"/>
                </a:ext>
              </a:extLst>
            </p:cNvPr>
            <p:cNvPicPr>
              <a:picLocks noChangeAspect="1"/>
            </p:cNvPicPr>
            <p:nvPr/>
          </p:nvPicPr>
          <p:blipFill>
            <a:blip r:embed="rId2"/>
            <a:stretch>
              <a:fillRect/>
            </a:stretch>
          </p:blipFill>
          <p:spPr>
            <a:xfrm>
              <a:off x="12646560" y="2120968"/>
              <a:ext cx="3125694" cy="4737032"/>
            </a:xfrm>
            <a:prstGeom prst="rect">
              <a:avLst/>
            </a:prstGeom>
          </p:spPr>
        </p:pic>
        <p:cxnSp>
          <p:nvCxnSpPr>
            <p:cNvPr id="6" name="Straight Connector 5">
              <a:extLst>
                <a:ext uri="{FF2B5EF4-FFF2-40B4-BE49-F238E27FC236}">
                  <a16:creationId xmlns:a16="http://schemas.microsoft.com/office/drawing/2014/main" id="{93FE5578-58B8-46DE-B371-51540AABED8A}"/>
                </a:ext>
              </a:extLst>
            </p:cNvPr>
            <p:cNvCxnSpPr>
              <a:cxnSpLocks/>
            </p:cNvCxnSpPr>
            <p:nvPr/>
          </p:nvCxnSpPr>
          <p:spPr>
            <a:xfrm>
              <a:off x="12477750" y="1825624"/>
              <a:ext cx="3389779" cy="5208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AE6C06-A460-40F3-A867-3FBB02382B20}"/>
                </a:ext>
              </a:extLst>
            </p:cNvPr>
            <p:cNvCxnSpPr>
              <a:cxnSpLocks/>
            </p:cNvCxnSpPr>
            <p:nvPr/>
          </p:nvCxnSpPr>
          <p:spPr>
            <a:xfrm flipV="1">
              <a:off x="12551285" y="1933576"/>
              <a:ext cx="3220969" cy="53244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07B5A4AC-84C4-4C4A-A05E-08FD17557E50}"/>
              </a:ext>
            </a:extLst>
          </p:cNvPr>
          <p:cNvPicPr>
            <a:picLocks noChangeAspect="1"/>
          </p:cNvPicPr>
          <p:nvPr/>
        </p:nvPicPr>
        <p:blipFill>
          <a:blip r:embed="rId3"/>
          <a:stretch>
            <a:fillRect/>
          </a:stretch>
        </p:blipFill>
        <p:spPr>
          <a:xfrm>
            <a:off x="-6685254" y="2507681"/>
            <a:ext cx="6485229" cy="4133750"/>
          </a:xfrm>
          <a:prstGeom prst="rect">
            <a:avLst/>
          </a:prstGeom>
        </p:spPr>
      </p:pic>
    </p:spTree>
    <p:extLst>
      <p:ext uri="{BB962C8B-B14F-4D97-AF65-F5344CB8AC3E}">
        <p14:creationId xmlns:p14="http://schemas.microsoft.com/office/powerpoint/2010/main" val="4371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66667E-6 3.7037E-7 L 0.62604 -0.08241 " pathEditMode="relative" rAng="0" ptsTypes="AA">
                                      <p:cBhvr>
                                        <p:cTn id="18" dur="2000" fill="hold"/>
                                        <p:tgtEl>
                                          <p:spTgt spid="9"/>
                                        </p:tgtEl>
                                        <p:attrNameLst>
                                          <p:attrName>ppt_x</p:attrName>
                                          <p:attrName>ppt_y</p:attrName>
                                        </p:attrNameLst>
                                      </p:cBhvr>
                                      <p:rCtr x="31302" y="-412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08333E-7 0.05139 L -0.32487 -0.03866 " pathEditMode="relative" rAng="0" ptsTypes="AA">
                                      <p:cBhvr>
                                        <p:cTn id="22" dur="2000" fill="hold"/>
                                        <p:tgtEl>
                                          <p:spTgt spid="13"/>
                                        </p:tgtEl>
                                        <p:attrNameLst>
                                          <p:attrName>ppt_x</p:attrName>
                                          <p:attrName>ppt_y</p:attrName>
                                        </p:attrNameLst>
                                      </p:cBhvr>
                                      <p:rCtr x="-16250" y="-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5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909B25-610A-4C79-BF0F-9A19040523AD}"/>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Rest Areas, Weigh Stations, Welcome Centers</a:t>
            </a:r>
          </a:p>
        </p:txBody>
      </p:sp>
      <p:pic>
        <p:nvPicPr>
          <p:cNvPr id="4" name="Picture 3">
            <a:extLst>
              <a:ext uri="{FF2B5EF4-FFF2-40B4-BE49-F238E27FC236}">
                <a16:creationId xmlns:a16="http://schemas.microsoft.com/office/drawing/2014/main" id="{2831487F-D97F-4CB3-8689-2DFD1D07E0CC}"/>
              </a:ext>
            </a:extLst>
          </p:cNvPr>
          <p:cNvPicPr>
            <a:picLocks noChangeAspect="1"/>
          </p:cNvPicPr>
          <p:nvPr/>
        </p:nvPicPr>
        <p:blipFill rotWithShape="1">
          <a:blip r:embed="rId2"/>
          <a:srcRect t="8540" r="1" b="14385"/>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A819B2-E886-4293-A0D4-B47C9F968E5F}"/>
              </a:ext>
            </a:extLst>
          </p:cNvPr>
          <p:cNvSpPr>
            <a:spLocks noGrp="1"/>
          </p:cNvSpPr>
          <p:nvPr>
            <p:ph idx="1"/>
          </p:nvPr>
        </p:nvSpPr>
        <p:spPr>
          <a:xfrm>
            <a:off x="7758953" y="917725"/>
            <a:ext cx="4111313" cy="4852362"/>
          </a:xfrm>
        </p:spPr>
        <p:txBody>
          <a:bodyPr anchor="ctr">
            <a:normAutofit/>
          </a:bodyPr>
          <a:lstStyle/>
          <a:p>
            <a:pPr marL="0" indent="0">
              <a:buNone/>
            </a:pPr>
            <a:r>
              <a:rPr lang="en-US" sz="2400" dirty="0">
                <a:solidFill>
                  <a:srgbClr val="FFFFFF"/>
                </a:solidFill>
              </a:rPr>
              <a:t>Do not require IAR</a:t>
            </a:r>
          </a:p>
          <a:p>
            <a:pPr marL="0" indent="0">
              <a:buNone/>
            </a:pPr>
            <a:endParaRPr lang="en-US" sz="2400" dirty="0">
              <a:solidFill>
                <a:srgbClr val="FFFFFF"/>
              </a:solidFill>
            </a:endParaRPr>
          </a:p>
          <a:p>
            <a:pPr marL="0" indent="0">
              <a:buNone/>
            </a:pPr>
            <a:r>
              <a:rPr lang="en-US" sz="2400" dirty="0">
                <a:solidFill>
                  <a:srgbClr val="FFFFFF"/>
                </a:solidFill>
              </a:rPr>
              <a:t>Completion of NEPA is required</a:t>
            </a:r>
          </a:p>
          <a:p>
            <a:pPr marL="0" indent="0">
              <a:buNone/>
            </a:pPr>
            <a:endParaRPr lang="en-US" sz="2400" dirty="0">
              <a:solidFill>
                <a:srgbClr val="FFFFFF"/>
              </a:solidFill>
            </a:endParaRPr>
          </a:p>
        </p:txBody>
      </p:sp>
      <p:pic>
        <p:nvPicPr>
          <p:cNvPr id="5" name="Picture 4">
            <a:extLst>
              <a:ext uri="{FF2B5EF4-FFF2-40B4-BE49-F238E27FC236}">
                <a16:creationId xmlns:a16="http://schemas.microsoft.com/office/drawing/2014/main" id="{73830055-EF59-46A9-BE3D-129D5369EEDE}"/>
              </a:ext>
            </a:extLst>
          </p:cNvPr>
          <p:cNvPicPr>
            <a:picLocks noChangeAspect="1"/>
          </p:cNvPicPr>
          <p:nvPr/>
        </p:nvPicPr>
        <p:blipFill>
          <a:blip r:embed="rId3"/>
          <a:stretch>
            <a:fillRect/>
          </a:stretch>
        </p:blipFill>
        <p:spPr>
          <a:xfrm>
            <a:off x="8007805" y="733425"/>
            <a:ext cx="3389311" cy="1433512"/>
          </a:xfrm>
          <a:prstGeom prst="rect">
            <a:avLst/>
          </a:prstGeom>
        </p:spPr>
      </p:pic>
      <p:pic>
        <p:nvPicPr>
          <p:cNvPr id="6" name="Picture 5">
            <a:extLst>
              <a:ext uri="{FF2B5EF4-FFF2-40B4-BE49-F238E27FC236}">
                <a16:creationId xmlns:a16="http://schemas.microsoft.com/office/drawing/2014/main" id="{B4E62C33-B987-429D-8AA3-BB04174A71BA}"/>
              </a:ext>
            </a:extLst>
          </p:cNvPr>
          <p:cNvPicPr>
            <a:picLocks noChangeAspect="1"/>
          </p:cNvPicPr>
          <p:nvPr/>
        </p:nvPicPr>
        <p:blipFill>
          <a:blip r:embed="rId4"/>
          <a:stretch>
            <a:fillRect/>
          </a:stretch>
        </p:blipFill>
        <p:spPr>
          <a:xfrm>
            <a:off x="8029319" y="4651580"/>
            <a:ext cx="3367797" cy="1472995"/>
          </a:xfrm>
          <a:prstGeom prst="rect">
            <a:avLst/>
          </a:prstGeom>
        </p:spPr>
      </p:pic>
    </p:spTree>
    <p:extLst>
      <p:ext uri="{BB962C8B-B14F-4D97-AF65-F5344CB8AC3E}">
        <p14:creationId xmlns:p14="http://schemas.microsoft.com/office/powerpoint/2010/main" val="769007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5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909B25-610A-4C79-BF0F-9A19040523AD}"/>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Rest Areas, Weigh Stations, Welcome Centers</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3830055-EF59-46A9-BE3D-129D5369EEDE}"/>
              </a:ext>
            </a:extLst>
          </p:cNvPr>
          <p:cNvPicPr>
            <a:picLocks noChangeAspect="1"/>
          </p:cNvPicPr>
          <p:nvPr/>
        </p:nvPicPr>
        <p:blipFill>
          <a:blip r:embed="rId2"/>
          <a:stretch>
            <a:fillRect/>
          </a:stretch>
        </p:blipFill>
        <p:spPr>
          <a:xfrm>
            <a:off x="8007805" y="733425"/>
            <a:ext cx="3389311" cy="1433512"/>
          </a:xfrm>
          <a:prstGeom prst="rect">
            <a:avLst/>
          </a:prstGeom>
        </p:spPr>
      </p:pic>
      <p:pic>
        <p:nvPicPr>
          <p:cNvPr id="6" name="Picture 5">
            <a:extLst>
              <a:ext uri="{FF2B5EF4-FFF2-40B4-BE49-F238E27FC236}">
                <a16:creationId xmlns:a16="http://schemas.microsoft.com/office/drawing/2014/main" id="{B4E62C33-B987-429D-8AA3-BB04174A71BA}"/>
              </a:ext>
            </a:extLst>
          </p:cNvPr>
          <p:cNvPicPr>
            <a:picLocks noChangeAspect="1"/>
          </p:cNvPicPr>
          <p:nvPr/>
        </p:nvPicPr>
        <p:blipFill>
          <a:blip r:embed="rId3"/>
          <a:stretch>
            <a:fillRect/>
          </a:stretch>
        </p:blipFill>
        <p:spPr>
          <a:xfrm>
            <a:off x="8029319" y="4651580"/>
            <a:ext cx="3367797" cy="1472995"/>
          </a:xfrm>
          <a:prstGeom prst="rect">
            <a:avLst/>
          </a:prstGeom>
        </p:spPr>
      </p:pic>
      <p:sp>
        <p:nvSpPr>
          <p:cNvPr id="7" name="Rectangle 6">
            <a:extLst>
              <a:ext uri="{FF2B5EF4-FFF2-40B4-BE49-F238E27FC236}">
                <a16:creationId xmlns:a16="http://schemas.microsoft.com/office/drawing/2014/main" id="{CFD850E5-9DDF-404A-B291-7B39136D4FDA}"/>
              </a:ext>
            </a:extLst>
          </p:cNvPr>
          <p:cNvSpPr/>
          <p:nvPr/>
        </p:nvSpPr>
        <p:spPr>
          <a:xfrm>
            <a:off x="327545" y="321731"/>
            <a:ext cx="7058307" cy="3416320"/>
          </a:xfrm>
          <a:prstGeom prst="rect">
            <a:avLst/>
          </a:prstGeom>
          <a:solidFill>
            <a:schemeClr val="bg1">
              <a:lumMod val="95000"/>
            </a:schemeClr>
          </a:solidFill>
        </p:spPr>
        <p:txBody>
          <a:bodyPr wrap="square">
            <a:spAutoFit/>
          </a:bodyPr>
          <a:lstStyle/>
          <a:p>
            <a:r>
              <a:rPr lang="en-US" sz="2400" dirty="0"/>
              <a:t>Access by vehicles, pedestrians, and bicycles to the Interstate System through rest areas, information centers, or weigh stations from outside the Interstate control of access right of way is prohibited. </a:t>
            </a:r>
          </a:p>
          <a:p>
            <a:endParaRPr lang="en-US" sz="2400" dirty="0"/>
          </a:p>
          <a:p>
            <a:r>
              <a:rPr lang="en-US" sz="2400" dirty="0"/>
              <a:t>The only allowed exception is for access to adjacent </a:t>
            </a:r>
            <a:r>
              <a:rPr lang="en-US" sz="2400" u="sng" dirty="0"/>
              <a:t>publicly owned </a:t>
            </a:r>
            <a:r>
              <a:rPr lang="en-US" sz="2400" dirty="0"/>
              <a:t>conservation and recreation areas if access to these areas is only available through the rest area, as allowed under 23 CFR 752.5(d). </a:t>
            </a:r>
          </a:p>
        </p:txBody>
      </p:sp>
      <p:pic>
        <p:nvPicPr>
          <p:cNvPr id="12" name="Picture 11">
            <a:extLst>
              <a:ext uri="{FF2B5EF4-FFF2-40B4-BE49-F238E27FC236}">
                <a16:creationId xmlns:a16="http://schemas.microsoft.com/office/drawing/2014/main" id="{C06C7C67-D061-4318-96D2-EBC7502B0F96}"/>
              </a:ext>
            </a:extLst>
          </p:cNvPr>
          <p:cNvPicPr>
            <a:picLocks noChangeAspect="1"/>
          </p:cNvPicPr>
          <p:nvPr/>
        </p:nvPicPr>
        <p:blipFill rotWithShape="1">
          <a:blip r:embed="rId4"/>
          <a:srcRect t="8540" r="1" b="14385"/>
          <a:stretch/>
        </p:blipFill>
        <p:spPr>
          <a:xfrm>
            <a:off x="8029319" y="2598360"/>
            <a:ext cx="3367797" cy="1621796"/>
          </a:xfrm>
          <a:prstGeom prst="rect">
            <a:avLst/>
          </a:prstGeom>
        </p:spPr>
      </p:pic>
    </p:spTree>
    <p:extLst>
      <p:ext uri="{BB962C8B-B14F-4D97-AF65-F5344CB8AC3E}">
        <p14:creationId xmlns:p14="http://schemas.microsoft.com/office/powerpoint/2010/main" val="3719341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A1B5-F6D4-4895-AEC1-6F1EC98D0998}"/>
              </a:ext>
            </a:extLst>
          </p:cNvPr>
          <p:cNvSpPr>
            <a:spLocks noGrp="1"/>
          </p:cNvSpPr>
          <p:nvPr>
            <p:ph type="title"/>
          </p:nvPr>
        </p:nvSpPr>
        <p:spPr/>
        <p:txBody>
          <a:bodyPr/>
          <a:lstStyle/>
          <a:p>
            <a:r>
              <a:rPr lang="en-US" dirty="0"/>
              <a:t>Non IAR Improvements on Interstates</a:t>
            </a:r>
          </a:p>
        </p:txBody>
      </p:sp>
      <p:sp>
        <p:nvSpPr>
          <p:cNvPr id="3" name="Content Placeholder 2">
            <a:extLst>
              <a:ext uri="{FF2B5EF4-FFF2-40B4-BE49-F238E27FC236}">
                <a16:creationId xmlns:a16="http://schemas.microsoft.com/office/drawing/2014/main" id="{12FF1C33-612A-47A6-9DCC-8FD92AFA659F}"/>
              </a:ext>
            </a:extLst>
          </p:cNvPr>
          <p:cNvSpPr>
            <a:spLocks noGrp="1"/>
          </p:cNvSpPr>
          <p:nvPr>
            <p:ph idx="1"/>
          </p:nvPr>
        </p:nvSpPr>
        <p:spPr>
          <a:xfrm>
            <a:off x="838199" y="2928279"/>
            <a:ext cx="11353801" cy="3418733"/>
          </a:xfrm>
        </p:spPr>
        <p:txBody>
          <a:bodyPr>
            <a:normAutofit/>
          </a:bodyPr>
          <a:lstStyle/>
          <a:p>
            <a:r>
              <a:rPr lang="en-US" dirty="0"/>
              <a:t>List various safety and operational improvements that do not require preparation of IAR.</a:t>
            </a:r>
          </a:p>
          <a:p>
            <a:r>
              <a:rPr lang="en-US" dirty="0"/>
              <a:t>Most of these due to their scope are Potential Type 1 CEs, </a:t>
            </a:r>
          </a:p>
          <a:p>
            <a:r>
              <a:rPr lang="en-US" dirty="0"/>
              <a:t>Add Capacity Non IAR Improvements would required higher COA</a:t>
            </a:r>
          </a:p>
        </p:txBody>
      </p:sp>
      <p:sp>
        <p:nvSpPr>
          <p:cNvPr id="4" name="TextBox 3">
            <a:extLst>
              <a:ext uri="{FF2B5EF4-FFF2-40B4-BE49-F238E27FC236}">
                <a16:creationId xmlns:a16="http://schemas.microsoft.com/office/drawing/2014/main" id="{403AF536-8242-465A-9090-B93EB5FCF717}"/>
              </a:ext>
            </a:extLst>
          </p:cNvPr>
          <p:cNvSpPr txBox="1"/>
          <p:nvPr/>
        </p:nvSpPr>
        <p:spPr>
          <a:xfrm>
            <a:off x="201706" y="1807711"/>
            <a:ext cx="11990294" cy="461665"/>
          </a:xfrm>
          <a:prstGeom prst="rect">
            <a:avLst/>
          </a:prstGeom>
          <a:gradFill>
            <a:gsLst>
              <a:gs pos="0">
                <a:schemeClr val="accent6"/>
              </a:gs>
              <a:gs pos="100000">
                <a:schemeClr val="bg1"/>
              </a:gs>
            </a:gsLst>
            <a:lin ang="10800000" scaled="0"/>
          </a:gradFill>
        </p:spPr>
        <p:txBody>
          <a:bodyPr wrap="square" rtlCol="0">
            <a:spAutoFit/>
          </a:bodyPr>
          <a:lstStyle>
            <a:defPPr>
              <a:defRPr lang="en-US"/>
            </a:defPPr>
            <a:lvl1pPr>
              <a:defRPr sz="2400"/>
            </a:lvl1pPr>
            <a:lvl9pPr lvl="8" algn="r"/>
          </a:lstStyle>
          <a:p>
            <a:pPr algn="r"/>
            <a:r>
              <a:rPr lang="en-US" dirty="0"/>
              <a:t>See 1.5.5 of Interchange Access Request User’s Guide     </a:t>
            </a:r>
          </a:p>
        </p:txBody>
      </p:sp>
    </p:spTree>
    <p:extLst>
      <p:ext uri="{BB962C8B-B14F-4D97-AF65-F5344CB8AC3E}">
        <p14:creationId xmlns:p14="http://schemas.microsoft.com/office/powerpoint/2010/main" val="98670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C3FA-57D3-4877-A092-F93005C8C337}"/>
              </a:ext>
            </a:extLst>
          </p:cNvPr>
          <p:cNvSpPr>
            <a:spLocks noGrp="1"/>
          </p:cNvSpPr>
          <p:nvPr>
            <p:ph type="title"/>
          </p:nvPr>
        </p:nvSpPr>
        <p:spPr/>
        <p:txBody>
          <a:bodyPr/>
          <a:lstStyle/>
          <a:p>
            <a:r>
              <a:rPr lang="en-US" dirty="0"/>
              <a:t>Importance of Managing Interstate Access</a:t>
            </a:r>
          </a:p>
        </p:txBody>
      </p:sp>
      <p:sp>
        <p:nvSpPr>
          <p:cNvPr id="3" name="Content Placeholder 2">
            <a:extLst>
              <a:ext uri="{FF2B5EF4-FFF2-40B4-BE49-F238E27FC236}">
                <a16:creationId xmlns:a16="http://schemas.microsoft.com/office/drawing/2014/main" id="{4A57E302-7E3F-4BA4-9C6A-1DB762DACF14}"/>
              </a:ext>
            </a:extLst>
          </p:cNvPr>
          <p:cNvSpPr>
            <a:spLocks noGrp="1"/>
          </p:cNvSpPr>
          <p:nvPr>
            <p:ph idx="1"/>
          </p:nvPr>
        </p:nvSpPr>
        <p:spPr>
          <a:xfrm>
            <a:off x="838199" y="1825625"/>
            <a:ext cx="11116235" cy="4351338"/>
          </a:xfrm>
        </p:spPr>
        <p:txBody>
          <a:bodyPr/>
          <a:lstStyle/>
          <a:p>
            <a:r>
              <a:rPr lang="en-US" dirty="0"/>
              <a:t>Any proposal to add or change interstate interchanges can potentially have an adverse impact on the ability to effectively and safely accommodate travel demand on a facility. </a:t>
            </a:r>
          </a:p>
          <a:p>
            <a:endParaRPr lang="en-US" dirty="0"/>
          </a:p>
          <a:p>
            <a:r>
              <a:rPr lang="en-US" dirty="0"/>
              <a:t>Any proposal for a new interchange or modification of an existing interchange requires justification and approval.</a:t>
            </a:r>
          </a:p>
          <a:p>
            <a:endParaRPr lang="en-US" dirty="0"/>
          </a:p>
          <a:p>
            <a:r>
              <a:rPr lang="en-US" dirty="0"/>
              <a:t>Justification is completed through the </a:t>
            </a:r>
            <a:r>
              <a:rPr lang="en-US" b="1" dirty="0"/>
              <a:t>Interchange</a:t>
            </a:r>
            <a:r>
              <a:rPr lang="en-US" dirty="0"/>
              <a:t> </a:t>
            </a:r>
            <a:r>
              <a:rPr lang="en-US" b="1" dirty="0"/>
              <a:t>Access Request (IAR) </a:t>
            </a:r>
            <a:r>
              <a:rPr lang="en-US" dirty="0"/>
              <a:t>process—which includes </a:t>
            </a:r>
            <a:r>
              <a:rPr lang="en-US" u="sng" dirty="0"/>
              <a:t>justification report </a:t>
            </a:r>
            <a:r>
              <a:rPr lang="en-US" dirty="0"/>
              <a:t>and </a:t>
            </a:r>
            <a:r>
              <a:rPr lang="en-US" u="sng" dirty="0"/>
              <a:t>approval</a:t>
            </a:r>
            <a:r>
              <a:rPr lang="en-US" dirty="0"/>
              <a:t> [</a:t>
            </a:r>
            <a:r>
              <a:rPr lang="en-US" i="1" dirty="0"/>
              <a:t>23 USC 111</a:t>
            </a:r>
            <a:r>
              <a:rPr lang="en-US" dirty="0"/>
              <a:t>]</a:t>
            </a:r>
          </a:p>
        </p:txBody>
      </p:sp>
    </p:spTree>
    <p:extLst>
      <p:ext uri="{BB962C8B-B14F-4D97-AF65-F5344CB8AC3E}">
        <p14:creationId xmlns:p14="http://schemas.microsoft.com/office/powerpoint/2010/main" val="31748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6202-A8A6-4CF5-925D-EB62EB7DC86E}"/>
              </a:ext>
            </a:extLst>
          </p:cNvPr>
          <p:cNvSpPr>
            <a:spLocks noGrp="1"/>
          </p:cNvSpPr>
          <p:nvPr>
            <p:ph type="title"/>
          </p:nvPr>
        </p:nvSpPr>
        <p:spPr/>
        <p:txBody>
          <a:bodyPr/>
          <a:lstStyle/>
          <a:p>
            <a:r>
              <a:rPr lang="en-US" dirty="0"/>
              <a:t>FDOT’s IAR Process</a:t>
            </a:r>
          </a:p>
        </p:txBody>
      </p:sp>
      <p:pic>
        <p:nvPicPr>
          <p:cNvPr id="4" name="Content Placeholder 3">
            <a:extLst>
              <a:ext uri="{FF2B5EF4-FFF2-40B4-BE49-F238E27FC236}">
                <a16:creationId xmlns:a16="http://schemas.microsoft.com/office/drawing/2014/main" id="{336DCBFA-6D4B-4ED6-8006-8F3FB0E75B94}"/>
              </a:ext>
            </a:extLst>
          </p:cNvPr>
          <p:cNvPicPr>
            <a:picLocks noGrp="1" noChangeAspect="1"/>
          </p:cNvPicPr>
          <p:nvPr>
            <p:ph idx="1"/>
          </p:nvPr>
        </p:nvPicPr>
        <p:blipFill>
          <a:blip r:embed="rId2"/>
          <a:stretch>
            <a:fillRect/>
          </a:stretch>
        </p:blipFill>
        <p:spPr>
          <a:xfrm>
            <a:off x="235923" y="1653906"/>
            <a:ext cx="3900326" cy="4351338"/>
          </a:xfrm>
          <a:prstGeom prst="rect">
            <a:avLst/>
          </a:prstGeom>
        </p:spPr>
      </p:pic>
      <p:sp>
        <p:nvSpPr>
          <p:cNvPr id="5" name="TextBox 4">
            <a:extLst>
              <a:ext uri="{FF2B5EF4-FFF2-40B4-BE49-F238E27FC236}">
                <a16:creationId xmlns:a16="http://schemas.microsoft.com/office/drawing/2014/main" id="{2EDDE504-2C88-4ED7-AC90-2085B47D663B}"/>
              </a:ext>
            </a:extLst>
          </p:cNvPr>
          <p:cNvSpPr txBox="1"/>
          <p:nvPr/>
        </p:nvSpPr>
        <p:spPr>
          <a:xfrm>
            <a:off x="203813" y="6042392"/>
            <a:ext cx="3963549" cy="830997"/>
          </a:xfrm>
          <a:prstGeom prst="rect">
            <a:avLst/>
          </a:prstGeom>
          <a:solidFill>
            <a:schemeClr val="accent4">
              <a:lumMod val="20000"/>
              <a:lumOff val="80000"/>
            </a:schemeClr>
          </a:solidFill>
        </p:spPr>
        <p:txBody>
          <a:bodyPr wrap="square" rtlCol="0">
            <a:spAutoFit/>
          </a:bodyPr>
          <a:lstStyle/>
          <a:p>
            <a:pPr algn="ctr"/>
            <a:r>
              <a:rPr lang="en-US" sz="2400" b="1" dirty="0"/>
              <a:t>Interchange Access Request User’s Guide </a:t>
            </a:r>
          </a:p>
        </p:txBody>
      </p:sp>
      <p:grpSp>
        <p:nvGrpSpPr>
          <p:cNvPr id="8" name="Group 7">
            <a:extLst>
              <a:ext uri="{FF2B5EF4-FFF2-40B4-BE49-F238E27FC236}">
                <a16:creationId xmlns:a16="http://schemas.microsoft.com/office/drawing/2014/main" id="{2CEB59A8-288C-4805-83BA-C21D2A77E4DA}"/>
              </a:ext>
            </a:extLst>
          </p:cNvPr>
          <p:cNvGrpSpPr/>
          <p:nvPr/>
        </p:nvGrpSpPr>
        <p:grpSpPr>
          <a:xfrm>
            <a:off x="4520940" y="1652700"/>
            <a:ext cx="3759959" cy="5220689"/>
            <a:chOff x="6494424" y="1652700"/>
            <a:chExt cx="3759959" cy="5220689"/>
          </a:xfrm>
        </p:grpSpPr>
        <p:pic>
          <p:nvPicPr>
            <p:cNvPr id="6" name="Picture 5">
              <a:extLst>
                <a:ext uri="{FF2B5EF4-FFF2-40B4-BE49-F238E27FC236}">
                  <a16:creationId xmlns:a16="http://schemas.microsoft.com/office/drawing/2014/main" id="{65CB3138-C5FE-42CB-B191-8B4F22BFFFB8}"/>
                </a:ext>
              </a:extLst>
            </p:cNvPr>
            <p:cNvPicPr>
              <a:picLocks noChangeAspect="1"/>
            </p:cNvPicPr>
            <p:nvPr/>
          </p:nvPicPr>
          <p:blipFill>
            <a:blip r:embed="rId3"/>
            <a:stretch>
              <a:fillRect/>
            </a:stretch>
          </p:blipFill>
          <p:spPr>
            <a:xfrm>
              <a:off x="6494424" y="1652700"/>
              <a:ext cx="3759958" cy="4352544"/>
            </a:xfrm>
            <a:prstGeom prst="rect">
              <a:avLst/>
            </a:prstGeom>
            <a:ln>
              <a:solidFill>
                <a:schemeClr val="accent1">
                  <a:lumMod val="75000"/>
                </a:schemeClr>
              </a:solidFill>
            </a:ln>
          </p:spPr>
        </p:pic>
        <p:sp>
          <p:nvSpPr>
            <p:cNvPr id="7" name="TextBox 6">
              <a:extLst>
                <a:ext uri="{FF2B5EF4-FFF2-40B4-BE49-F238E27FC236}">
                  <a16:creationId xmlns:a16="http://schemas.microsoft.com/office/drawing/2014/main" id="{00EE41F0-0509-4132-B131-91EE390C115C}"/>
                </a:ext>
              </a:extLst>
            </p:cNvPr>
            <p:cNvSpPr txBox="1"/>
            <p:nvPr/>
          </p:nvSpPr>
          <p:spPr>
            <a:xfrm>
              <a:off x="6494425" y="6042392"/>
              <a:ext cx="3759958" cy="830997"/>
            </a:xfrm>
            <a:prstGeom prst="rect">
              <a:avLst/>
            </a:prstGeom>
            <a:solidFill>
              <a:schemeClr val="accent4">
                <a:lumMod val="20000"/>
                <a:lumOff val="80000"/>
              </a:schemeClr>
            </a:solidFill>
          </p:spPr>
          <p:txBody>
            <a:bodyPr wrap="square" rtlCol="0">
              <a:spAutoFit/>
            </a:bodyPr>
            <a:lstStyle/>
            <a:p>
              <a:pPr algn="ctr"/>
              <a:r>
                <a:rPr lang="en-US" sz="2400" b="1" dirty="0"/>
                <a:t>New or Modified Interchanges Procedure</a:t>
              </a:r>
            </a:p>
          </p:txBody>
        </p:sp>
      </p:grpSp>
      <p:sp>
        <p:nvSpPr>
          <p:cNvPr id="9" name="TextBox 8">
            <a:extLst>
              <a:ext uri="{FF2B5EF4-FFF2-40B4-BE49-F238E27FC236}">
                <a16:creationId xmlns:a16="http://schemas.microsoft.com/office/drawing/2014/main" id="{CA358FBC-A915-4651-A834-BBA9C0DB2427}"/>
              </a:ext>
            </a:extLst>
          </p:cNvPr>
          <p:cNvSpPr txBox="1"/>
          <p:nvPr/>
        </p:nvSpPr>
        <p:spPr>
          <a:xfrm>
            <a:off x="8665590" y="1652700"/>
            <a:ext cx="3526410" cy="2739211"/>
          </a:xfrm>
          <a:prstGeom prst="rect">
            <a:avLst/>
          </a:prstGeom>
          <a:solidFill>
            <a:schemeClr val="accent6">
              <a:lumMod val="60000"/>
              <a:lumOff val="40000"/>
            </a:schemeClr>
          </a:solidFill>
        </p:spPr>
        <p:txBody>
          <a:bodyPr wrap="square" rtlCol="0">
            <a:spAutoFit/>
          </a:bodyPr>
          <a:lstStyle/>
          <a:p>
            <a:r>
              <a:rPr lang="en-US" sz="2800" dirty="0"/>
              <a:t>Contain</a:t>
            </a:r>
          </a:p>
          <a:p>
            <a:endParaRPr lang="en-US" sz="2400" dirty="0"/>
          </a:p>
          <a:p>
            <a:pPr marL="342900" indent="-342900">
              <a:buFont typeface="Arial" panose="020B0604020202020204" pitchFamily="34" charset="0"/>
              <a:buChar char="•"/>
            </a:pPr>
            <a:r>
              <a:rPr lang="en-US" sz="2400" dirty="0"/>
              <a:t>Analysis requirements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Approval Requirements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Delegation of Approval</a:t>
            </a:r>
          </a:p>
        </p:txBody>
      </p:sp>
      <p:sp>
        <p:nvSpPr>
          <p:cNvPr id="3" name="TextBox 2">
            <a:extLst>
              <a:ext uri="{FF2B5EF4-FFF2-40B4-BE49-F238E27FC236}">
                <a16:creationId xmlns:a16="http://schemas.microsoft.com/office/drawing/2014/main" id="{55839433-3201-471E-974E-63F5F8540207}"/>
              </a:ext>
            </a:extLst>
          </p:cNvPr>
          <p:cNvSpPr txBox="1"/>
          <p:nvPr/>
        </p:nvSpPr>
        <p:spPr>
          <a:xfrm>
            <a:off x="8665590" y="4919008"/>
            <a:ext cx="3526410" cy="1569660"/>
          </a:xfrm>
          <a:prstGeom prst="rect">
            <a:avLst/>
          </a:prstGeom>
          <a:solidFill>
            <a:srgbClr val="002060"/>
          </a:solidFill>
        </p:spPr>
        <p:txBody>
          <a:bodyPr wrap="square" rtlCol="0">
            <a:spAutoFit/>
          </a:bodyPr>
          <a:lstStyle/>
          <a:p>
            <a:r>
              <a:rPr lang="en-US" sz="2400" dirty="0">
                <a:solidFill>
                  <a:schemeClr val="accent4"/>
                </a:solidFill>
              </a:rPr>
              <a:t>IARs are processed by the </a:t>
            </a:r>
            <a:r>
              <a:rPr lang="en-US" sz="2400" b="1" dirty="0">
                <a:solidFill>
                  <a:schemeClr val="accent4"/>
                </a:solidFill>
              </a:rPr>
              <a:t>State Interchange Coordinator</a:t>
            </a:r>
            <a:r>
              <a:rPr lang="en-US" sz="2400" dirty="0">
                <a:solidFill>
                  <a:schemeClr val="accent4"/>
                </a:solidFill>
              </a:rPr>
              <a:t> from Systems Implementation Office</a:t>
            </a:r>
          </a:p>
        </p:txBody>
      </p:sp>
    </p:spTree>
    <p:extLst>
      <p:ext uri="{BB962C8B-B14F-4D97-AF65-F5344CB8AC3E}">
        <p14:creationId xmlns:p14="http://schemas.microsoft.com/office/powerpoint/2010/main" val="12734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B43E-4078-4081-AC57-8BE3AAEE06B8}"/>
              </a:ext>
            </a:extLst>
          </p:cNvPr>
          <p:cNvSpPr>
            <a:spLocks noGrp="1"/>
          </p:cNvSpPr>
          <p:nvPr>
            <p:ph type="title"/>
          </p:nvPr>
        </p:nvSpPr>
        <p:spPr/>
        <p:txBody>
          <a:bodyPr/>
          <a:lstStyle/>
          <a:p>
            <a:r>
              <a:rPr lang="en-US" dirty="0"/>
              <a:t>Types of IARs </a:t>
            </a:r>
          </a:p>
        </p:txBody>
      </p:sp>
      <p:sp>
        <p:nvSpPr>
          <p:cNvPr id="3" name="Content Placeholder 2">
            <a:extLst>
              <a:ext uri="{FF2B5EF4-FFF2-40B4-BE49-F238E27FC236}">
                <a16:creationId xmlns:a16="http://schemas.microsoft.com/office/drawing/2014/main" id="{7E5F0ACB-1F58-4530-AA74-3B89911E2807}"/>
              </a:ext>
            </a:extLst>
          </p:cNvPr>
          <p:cNvSpPr>
            <a:spLocks noGrp="1"/>
          </p:cNvSpPr>
          <p:nvPr>
            <p:ph idx="1"/>
          </p:nvPr>
        </p:nvSpPr>
        <p:spPr/>
        <p:txBody>
          <a:bodyPr>
            <a:normAutofit/>
          </a:bodyPr>
          <a:lstStyle/>
          <a:p>
            <a:r>
              <a:rPr lang="en-US" b="1" dirty="0"/>
              <a:t>Interchange Justification Report (IJR) </a:t>
            </a:r>
            <a:r>
              <a:rPr lang="en-US" dirty="0"/>
              <a:t>– for a new interchange. Requires the highest level of analysis and documentation.</a:t>
            </a:r>
          </a:p>
          <a:p>
            <a:r>
              <a:rPr lang="en-US" b="1" dirty="0"/>
              <a:t>Interchange Modification Report (IMR) </a:t>
            </a:r>
            <a:r>
              <a:rPr lang="en-US" dirty="0"/>
              <a:t>– for modification of an existing interchange </a:t>
            </a:r>
          </a:p>
          <a:p>
            <a:r>
              <a:rPr lang="en-US" b="1" dirty="0"/>
              <a:t>Systems Interchange Modification Report (SIMR) </a:t>
            </a:r>
            <a:r>
              <a:rPr lang="en-US" dirty="0"/>
              <a:t>– for multiple </a:t>
            </a:r>
            <a:r>
              <a:rPr lang="en-US" u="sng" dirty="0"/>
              <a:t>interrelated interchanges </a:t>
            </a:r>
            <a:r>
              <a:rPr lang="en-US" dirty="0"/>
              <a:t>on projects involves multiple interchanges. Likely  in urban areas</a:t>
            </a:r>
          </a:p>
          <a:p>
            <a:r>
              <a:rPr lang="en-US" b="1" dirty="0"/>
              <a:t>Interchange Operational Analysis Report (IOAR) </a:t>
            </a:r>
            <a:r>
              <a:rPr lang="en-US" dirty="0"/>
              <a:t>– for minor modifications to an interchange that does not require an IMR</a:t>
            </a:r>
          </a:p>
          <a:p>
            <a:endParaRPr lang="en-US" dirty="0"/>
          </a:p>
        </p:txBody>
      </p:sp>
    </p:spTree>
    <p:extLst>
      <p:ext uri="{BB962C8B-B14F-4D97-AF65-F5344CB8AC3E}">
        <p14:creationId xmlns:p14="http://schemas.microsoft.com/office/powerpoint/2010/main" val="44492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1C5D-26E6-4F17-A424-203FA2B91FBB}"/>
              </a:ext>
            </a:extLst>
          </p:cNvPr>
          <p:cNvSpPr>
            <a:spLocks noGrp="1"/>
          </p:cNvSpPr>
          <p:nvPr>
            <p:ph type="title"/>
          </p:nvPr>
        </p:nvSpPr>
        <p:spPr/>
        <p:txBody>
          <a:bodyPr/>
          <a:lstStyle/>
          <a:p>
            <a:r>
              <a:rPr lang="en-US" dirty="0"/>
              <a:t>FHWA Policy on Access to Interstate System</a:t>
            </a:r>
          </a:p>
        </p:txBody>
      </p:sp>
      <p:sp>
        <p:nvSpPr>
          <p:cNvPr id="3" name="Content Placeholder 2">
            <a:extLst>
              <a:ext uri="{FF2B5EF4-FFF2-40B4-BE49-F238E27FC236}">
                <a16:creationId xmlns:a16="http://schemas.microsoft.com/office/drawing/2014/main" id="{27FD16B4-BA90-4E80-A3F4-714D3E111907}"/>
              </a:ext>
            </a:extLst>
          </p:cNvPr>
          <p:cNvSpPr>
            <a:spLocks noGrp="1"/>
          </p:cNvSpPr>
          <p:nvPr>
            <p:ph idx="1"/>
          </p:nvPr>
        </p:nvSpPr>
        <p:spPr>
          <a:xfrm>
            <a:off x="838200" y="1825625"/>
            <a:ext cx="11353800" cy="4351338"/>
          </a:xfrm>
        </p:spPr>
        <p:txBody>
          <a:bodyPr>
            <a:noAutofit/>
          </a:bodyPr>
          <a:lstStyle/>
          <a:p>
            <a:pPr marL="0" indent="0">
              <a:buNone/>
            </a:pPr>
            <a:r>
              <a:rPr lang="en-US" sz="2850" dirty="0"/>
              <a:t>It is in the national interest to preserve and enhance the Interstate System to meet the needs of the 21st Century by assuring that it provides the highest level of service in terms of safety and mobility. Full control of access along the Interstate mainline and ramps, along with control of access on the crossroad at interchanges, is critical to providing such service. </a:t>
            </a:r>
          </a:p>
          <a:p>
            <a:pPr marL="0" indent="0">
              <a:buNone/>
            </a:pPr>
            <a:r>
              <a:rPr lang="en-US" sz="2850" dirty="0"/>
              <a:t>Therefore, the Federal Highway Administration's (FHWA) decision to approve new or revised access points to the Interstate System under Title 23, United States Code (U.S.C.), Section 111, </a:t>
            </a:r>
            <a:r>
              <a:rPr lang="en-US" sz="2850" u="sng" dirty="0"/>
              <a:t>must be supported by substantiated information justifying and documenting that decision</a:t>
            </a:r>
            <a:r>
              <a:rPr lang="en-US" sz="2850" dirty="0"/>
              <a:t>. The FHWA's decision to approve a request is dependent on the proposal satisfying and documenting the following requirements:</a:t>
            </a:r>
          </a:p>
          <a:p>
            <a:endParaRPr lang="en-US" sz="2850" dirty="0"/>
          </a:p>
        </p:txBody>
      </p:sp>
      <p:sp>
        <p:nvSpPr>
          <p:cNvPr id="4" name="TextBox 3">
            <a:extLst>
              <a:ext uri="{FF2B5EF4-FFF2-40B4-BE49-F238E27FC236}">
                <a16:creationId xmlns:a16="http://schemas.microsoft.com/office/drawing/2014/main" id="{6C32F0A3-AC01-4C25-AE1E-A05812131553}"/>
              </a:ext>
            </a:extLst>
          </p:cNvPr>
          <p:cNvSpPr txBox="1"/>
          <p:nvPr/>
        </p:nvSpPr>
        <p:spPr>
          <a:xfrm>
            <a:off x="5765382" y="6396335"/>
            <a:ext cx="6426618" cy="461665"/>
          </a:xfrm>
          <a:prstGeom prst="rect">
            <a:avLst/>
          </a:prstGeom>
          <a:gradFill>
            <a:gsLst>
              <a:gs pos="0">
                <a:schemeClr val="accent6"/>
              </a:gs>
              <a:gs pos="100000">
                <a:schemeClr val="bg1"/>
              </a:gs>
            </a:gsLst>
            <a:lin ang="10800000" scaled="0"/>
          </a:gradFill>
        </p:spPr>
        <p:txBody>
          <a:bodyPr wrap="square" rtlCol="0">
            <a:spAutoFit/>
          </a:bodyPr>
          <a:lstStyle>
            <a:defPPr>
              <a:defRPr lang="en-US"/>
            </a:defPPr>
            <a:lvl1pPr>
              <a:defRPr sz="2400"/>
            </a:lvl1pPr>
            <a:lvl9pPr lvl="8" algn="r"/>
          </a:lstStyle>
          <a:p>
            <a:r>
              <a:rPr lang="en-US" dirty="0">
                <a:solidFill>
                  <a:srgbClr val="FF0000"/>
                </a:solidFill>
              </a:rPr>
              <a:t>Current FHWA Policy Effective May 22, 2017</a:t>
            </a:r>
          </a:p>
        </p:txBody>
      </p:sp>
    </p:spTree>
    <p:extLst>
      <p:ext uri="{BB962C8B-B14F-4D97-AF65-F5344CB8AC3E}">
        <p14:creationId xmlns:p14="http://schemas.microsoft.com/office/powerpoint/2010/main" val="17968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A401-45B7-4E91-9CD2-7C299D4B2EE5}"/>
              </a:ext>
            </a:extLst>
          </p:cNvPr>
          <p:cNvSpPr>
            <a:spLocks noGrp="1"/>
          </p:cNvSpPr>
          <p:nvPr>
            <p:ph type="title"/>
          </p:nvPr>
        </p:nvSpPr>
        <p:spPr>
          <a:xfrm>
            <a:off x="838200" y="365125"/>
            <a:ext cx="10792968" cy="1325563"/>
          </a:xfrm>
        </p:spPr>
        <p:txBody>
          <a:bodyPr/>
          <a:lstStyle/>
          <a:p>
            <a:r>
              <a:rPr lang="en-US" dirty="0"/>
              <a:t>FHWA Policy Considerations and Requirements</a:t>
            </a:r>
          </a:p>
        </p:txBody>
      </p:sp>
      <p:sp>
        <p:nvSpPr>
          <p:cNvPr id="3" name="Content Placeholder 2">
            <a:extLst>
              <a:ext uri="{FF2B5EF4-FFF2-40B4-BE49-F238E27FC236}">
                <a16:creationId xmlns:a16="http://schemas.microsoft.com/office/drawing/2014/main" id="{11824620-1110-495F-8480-854107D4E7C3}"/>
              </a:ext>
            </a:extLst>
          </p:cNvPr>
          <p:cNvSpPr>
            <a:spLocks noGrp="1"/>
          </p:cNvSpPr>
          <p:nvPr>
            <p:ph idx="1"/>
          </p:nvPr>
        </p:nvSpPr>
        <p:spPr>
          <a:xfrm>
            <a:off x="838200" y="1825624"/>
            <a:ext cx="11087100" cy="5032375"/>
          </a:xfrm>
        </p:spPr>
        <p:txBody>
          <a:bodyPr>
            <a:normAutofit/>
          </a:bodyPr>
          <a:lstStyle/>
          <a:p>
            <a:pPr marL="514350" indent="-514350">
              <a:buFont typeface="+mj-lt"/>
              <a:buAutoNum type="arabicPeriod"/>
            </a:pPr>
            <a:r>
              <a:rPr lang="en-US" dirty="0"/>
              <a:t>An operational and safety analysis has concluded that the proposed change in access does not have a significant adverse impact on the safety and operation of the Interstate facility or on the local street network based on both the current and the planned future traffic projections… </a:t>
            </a:r>
            <a:r>
              <a:rPr lang="en-US" i="1" dirty="0"/>
              <a:t>[meeting 23 CFR 625.2(a), 655.603(d) and 771.111(f))]</a:t>
            </a:r>
            <a:r>
              <a:rPr lang="en-US" dirty="0"/>
              <a:t>. </a:t>
            </a:r>
          </a:p>
          <a:p>
            <a:pPr marL="514350" indent="-514350">
              <a:buFont typeface="+mj-lt"/>
              <a:buAutoNum type="arabicPeriod"/>
            </a:pPr>
            <a:endParaRPr lang="en-US" dirty="0"/>
          </a:p>
          <a:p>
            <a:pPr marL="514350" indent="-514350">
              <a:buFont typeface="+mj-lt"/>
              <a:buAutoNum type="arabicPeriod"/>
            </a:pPr>
            <a:r>
              <a:rPr lang="en-US" dirty="0"/>
              <a:t>The proposed access connects to a public road only and will provide for all traffic movements. Less than "full interchanges" may be considered on a case-by-case basis for applications requiring special access, such as managed lanes or park and ride lots… [</a:t>
            </a:r>
            <a:r>
              <a:rPr lang="en-US" i="1" dirty="0"/>
              <a:t>meeting 23 CFR 625.2(a), 625.4(a)(2), and 655.603(d)</a:t>
            </a:r>
            <a:r>
              <a:rPr lang="en-US" dirty="0"/>
              <a:t>].  </a:t>
            </a:r>
          </a:p>
        </p:txBody>
      </p:sp>
    </p:spTree>
    <p:extLst>
      <p:ext uri="{BB962C8B-B14F-4D97-AF65-F5344CB8AC3E}">
        <p14:creationId xmlns:p14="http://schemas.microsoft.com/office/powerpoint/2010/main" val="19355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3096</Words>
  <Application>Microsoft Office PowerPoint</Application>
  <PresentationFormat>Widescreen</PresentationFormat>
  <Paragraphs>330</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Narrow</vt:lpstr>
      <vt:lpstr>Calibri</vt:lpstr>
      <vt:lpstr>Calibri Light</vt:lpstr>
      <vt:lpstr>Franklin Gothic Medium</vt:lpstr>
      <vt:lpstr>Times New Roman</vt:lpstr>
      <vt:lpstr>Office Theme</vt:lpstr>
      <vt:lpstr>PD&amp;E Studies on Interstate System</vt:lpstr>
      <vt:lpstr>Learning Outcome</vt:lpstr>
      <vt:lpstr>What is an Interstate Access?</vt:lpstr>
      <vt:lpstr>Importance of Managing Interstate Access</vt:lpstr>
      <vt:lpstr>Importance of Managing Interstate Access</vt:lpstr>
      <vt:lpstr>FDOT’s IAR Process</vt:lpstr>
      <vt:lpstr>Types of IARs </vt:lpstr>
      <vt:lpstr>FHWA Policy on Access to Interstate System</vt:lpstr>
      <vt:lpstr>FHWA Policy Considerations and Requirements</vt:lpstr>
      <vt:lpstr>Application of the FHWA Policy</vt:lpstr>
      <vt:lpstr>Application of the FHWA Policy</vt:lpstr>
      <vt:lpstr>Policy Point One</vt:lpstr>
      <vt:lpstr>Policy Point Two</vt:lpstr>
      <vt:lpstr>FHWA Policy</vt:lpstr>
      <vt:lpstr>IAR Environmental Review Requirements</vt:lpstr>
      <vt:lpstr>2009 Policy Point 1</vt:lpstr>
      <vt:lpstr>Intent of 2009 Policy 1</vt:lpstr>
      <vt:lpstr>2009 Policy Point 2</vt:lpstr>
      <vt:lpstr>Intent of 2009 Policy 2</vt:lpstr>
      <vt:lpstr>Intent of 2009 Policy 2</vt:lpstr>
      <vt:lpstr>2009 Policy Point 5</vt:lpstr>
      <vt:lpstr>Intent of 2009 Policy 5</vt:lpstr>
      <vt:lpstr>2009 Policy Point 6</vt:lpstr>
      <vt:lpstr>Intent of 2009 Policy 6</vt:lpstr>
      <vt:lpstr>2009 Policy Point 7</vt:lpstr>
      <vt:lpstr>Intent of 2009 Policy 7</vt:lpstr>
      <vt:lpstr>2009 Policy Point 8</vt:lpstr>
      <vt:lpstr>Approval Process (Post NEPA Assignment)</vt:lpstr>
      <vt:lpstr>Approval Process (Post NEPA Assignment)</vt:lpstr>
      <vt:lpstr>Approval Process (Post NEPA Assignment)</vt:lpstr>
      <vt:lpstr>Major Steps in IAR/SO&amp;E Acceptability</vt:lpstr>
      <vt:lpstr>IAR and Pre-Construction Phases</vt:lpstr>
      <vt:lpstr>IAR Analysis in NEPA Review</vt:lpstr>
      <vt:lpstr>IAR Analysis in NEPA Documents</vt:lpstr>
      <vt:lpstr>IJR completed before PD&amp;E Phase</vt:lpstr>
      <vt:lpstr>IAR Completed Concurrent with PD&amp;E Study</vt:lpstr>
      <vt:lpstr>Review of IAR Analysis in NEPA Documents</vt:lpstr>
      <vt:lpstr>IAR on a Project with NO PD&amp;E Study </vt:lpstr>
      <vt:lpstr>Re-evaluation of Interstate PD&amp;E Studies</vt:lpstr>
      <vt:lpstr>Re-evaluation of Interstate PD&amp;E Studies</vt:lpstr>
      <vt:lpstr>Review of IAR Analysis in NEPA Re-evaluation</vt:lpstr>
      <vt:lpstr>3-Year Re-evaluation Fear!</vt:lpstr>
      <vt:lpstr>3-Year Re-evaluation Fear!</vt:lpstr>
      <vt:lpstr>Some Observed Issues during IAR Reviews</vt:lpstr>
      <vt:lpstr>Overpasses, Underpasses</vt:lpstr>
      <vt:lpstr>Locked Gate on the Interstate System </vt:lpstr>
      <vt:lpstr>Rest Areas, Weigh Stations, Welcome Centers</vt:lpstr>
      <vt:lpstr>Rest Areas, Weigh Stations, Welcome Centers</vt:lpstr>
      <vt:lpstr>Non IAR Improvements on Interstates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Muchuruza, Victor</dc:creator>
  <cp:lastModifiedBy>Muchuruza, Victor</cp:lastModifiedBy>
  <cp:revision>77</cp:revision>
  <dcterms:created xsi:type="dcterms:W3CDTF">2018-08-08T11:58:10Z</dcterms:created>
  <dcterms:modified xsi:type="dcterms:W3CDTF">2018-08-09T20:09:13Z</dcterms:modified>
</cp:coreProperties>
</file>